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jpg" ContentType="image/jpeg"/>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36.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notesSlides/notesSlide2.xml" ContentType="application/vnd.openxmlformats-officedocument.presentationml.notesSlide+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50.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4.xml" ContentType="application/vnd.openxmlformats-officedocument.presentationml.slideLayout+xml"/>
  <Override PartName="/ppt/slideLayouts/slideLayout37.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9.xml" ContentType="application/vnd.openxmlformats-officedocument.presentationml.slideLayout+xml"/>
  <Override PartName="/ppt/slideLayouts/slideLayout33.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26.xml" ContentType="application/vnd.openxmlformats-officedocument.presentationml.slideLayout+xml"/>
  <Override PartName="/ppt/slideLayouts/slideLayout24.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5.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 id="2147483694" r:id="rId2"/>
    <p:sldMasterId id="2147483700" r:id="rId3"/>
    <p:sldMasterId id="2147483708" r:id="rId4"/>
    <p:sldMasterId id="2147483733" r:id="rId5"/>
    <p:sldMasterId id="2147483745" r:id="rId6"/>
    <p:sldMasterId id="2147483759" r:id="rId7"/>
  </p:sldMasterIdLst>
  <p:notesMasterIdLst>
    <p:notesMasterId r:id="rId36"/>
  </p:notesMasterIdLst>
  <p:handoutMasterIdLst>
    <p:handoutMasterId r:id="rId37"/>
  </p:handoutMasterIdLst>
  <p:sldIdLst>
    <p:sldId id="256" r:id="rId8"/>
    <p:sldId id="751" r:id="rId9"/>
    <p:sldId id="650" r:id="rId10"/>
    <p:sldId id="714" r:id="rId11"/>
    <p:sldId id="715" r:id="rId12"/>
    <p:sldId id="716" r:id="rId13"/>
    <p:sldId id="717" r:id="rId14"/>
    <p:sldId id="718" r:id="rId15"/>
    <p:sldId id="723" r:id="rId16"/>
    <p:sldId id="724" r:id="rId17"/>
    <p:sldId id="683" r:id="rId18"/>
    <p:sldId id="725" r:id="rId19"/>
    <p:sldId id="691" r:id="rId20"/>
    <p:sldId id="726" r:id="rId21"/>
    <p:sldId id="727" r:id="rId22"/>
    <p:sldId id="729" r:id="rId23"/>
    <p:sldId id="441" r:id="rId24"/>
    <p:sldId id="750" r:id="rId25"/>
    <p:sldId id="740" r:id="rId26"/>
    <p:sldId id="741" r:id="rId27"/>
    <p:sldId id="742" r:id="rId28"/>
    <p:sldId id="743" r:id="rId29"/>
    <p:sldId id="744" r:id="rId30"/>
    <p:sldId id="745" r:id="rId31"/>
    <p:sldId id="746" r:id="rId32"/>
    <p:sldId id="747" r:id="rId33"/>
    <p:sldId id="748" r:id="rId34"/>
    <p:sldId id="749" r:id="rId35"/>
  </p:sldIdLst>
  <p:sldSz cx="9144000" cy="6858000" type="screen4x3"/>
  <p:notesSz cx="7010400" cy="9296400"/>
  <p:defaultTextStyle>
    <a:defPPr>
      <a:defRPr lang="en-GB"/>
    </a:defPPr>
    <a:lvl1pPr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1pPr>
    <a:lvl2pPr marL="4572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2pPr>
    <a:lvl3pPr marL="9144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3pPr>
    <a:lvl4pPr marL="1371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4pPr>
    <a:lvl5pPr marL="18288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00CC00"/>
    <a:srgbClr val="FF0066"/>
    <a:srgbClr val="6699FF"/>
    <a:srgbClr val="99CCFF"/>
    <a:srgbClr val="CCECFF"/>
    <a:srgbClr val="669900"/>
    <a:srgbClr val="FF6600"/>
    <a:srgbClr val="0033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87093" autoAdjust="0"/>
  </p:normalViewPr>
  <p:slideViewPr>
    <p:cSldViewPr showGuides="1">
      <p:cViewPr>
        <p:scale>
          <a:sx n="100" d="100"/>
          <a:sy n="100" d="100"/>
        </p:scale>
        <p:origin x="-1500" y="-72"/>
      </p:cViewPr>
      <p:guideLst>
        <p:guide orient="horz" pos="2160"/>
        <p:guide pos="1488"/>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howGuides="1">
      <p:cViewPr varScale="1">
        <p:scale>
          <a:sx n="59" d="100"/>
          <a:sy n="59" d="100"/>
        </p:scale>
        <p:origin x="-1752" y="-72"/>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ustomXml" Target="../customXml/item2.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solidFill>
                  <a:srgbClr val="000000"/>
                </a:solidFill>
              </a:defRPr>
            </a:lvl1pPr>
          </a:lstStyle>
          <a:p>
            <a:pPr>
              <a:defRPr/>
            </a:pPr>
            <a:endParaRPr lang="en-US"/>
          </a:p>
        </p:txBody>
      </p:sp>
      <p:sp>
        <p:nvSpPr>
          <p:cNvPr id="176131" name="Rectangle 3"/>
          <p:cNvSpPr>
            <a:spLocks noGrp="1" noChangeArrowheads="1"/>
          </p:cNvSpPr>
          <p:nvPr>
            <p:ph type="dt" sz="quarter" idx="1"/>
          </p:nvPr>
        </p:nvSpPr>
        <p:spPr bwMode="auto">
          <a:xfrm>
            <a:off x="3970938"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rgbClr val="000000"/>
                </a:solidFill>
              </a:defRPr>
            </a:lvl1pPr>
          </a:lstStyle>
          <a:p>
            <a:pPr>
              <a:defRPr/>
            </a:pPr>
            <a:endParaRPr lang="en-US"/>
          </a:p>
        </p:txBody>
      </p:sp>
      <p:sp>
        <p:nvSpPr>
          <p:cNvPr id="176132" name="Rectangle 4"/>
          <p:cNvSpPr>
            <a:spLocks noGrp="1" noChangeArrowheads="1"/>
          </p:cNvSpPr>
          <p:nvPr>
            <p:ph type="ftr" sz="quarter" idx="2"/>
          </p:nvPr>
        </p:nvSpPr>
        <p:spPr bwMode="auto">
          <a:xfrm>
            <a:off x="0" y="8829675"/>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solidFill>
                  <a:srgbClr val="000000"/>
                </a:solidFill>
              </a:defRPr>
            </a:lvl1pPr>
          </a:lstStyle>
          <a:p>
            <a:pPr>
              <a:defRPr/>
            </a:pPr>
            <a:endParaRPr lang="en-US"/>
          </a:p>
        </p:txBody>
      </p:sp>
      <p:sp>
        <p:nvSpPr>
          <p:cNvPr id="176133" name="Rectangle 5"/>
          <p:cNvSpPr>
            <a:spLocks noGrp="1" noChangeArrowheads="1"/>
          </p:cNvSpPr>
          <p:nvPr>
            <p:ph type="sldNum" sz="quarter" idx="3"/>
          </p:nvPr>
        </p:nvSpPr>
        <p:spPr bwMode="auto">
          <a:xfrm>
            <a:off x="3970938" y="8829675"/>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solidFill>
                  <a:srgbClr val="000000"/>
                </a:solidFill>
              </a:defRPr>
            </a:lvl1pPr>
          </a:lstStyle>
          <a:p>
            <a:pPr>
              <a:defRPr/>
            </a:pPr>
            <a:fld id="{979A3E8F-6F24-4E36-B60D-BBA161218D7B}" type="slidenum">
              <a:rPr lang="en-US"/>
              <a:pPr>
                <a:defRPr/>
              </a:pPr>
              <a:t>‹#›</a:t>
            </a:fld>
            <a:endParaRPr lang="en-US"/>
          </a:p>
        </p:txBody>
      </p:sp>
    </p:spTree>
    <p:extLst>
      <p:ext uri="{BB962C8B-B14F-4D97-AF65-F5344CB8AC3E}">
        <p14:creationId xmlns:p14="http://schemas.microsoft.com/office/powerpoint/2010/main" val="309122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AutoShape 1"/>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39" name="AutoShape 2"/>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40" name="AutoShape 3"/>
          <p:cNvSpPr>
            <a:spLocks noChangeArrowheads="1"/>
          </p:cNvSpPr>
          <p:nvPr/>
        </p:nvSpPr>
        <p:spPr bwMode="auto">
          <a:xfrm>
            <a:off x="0" y="0"/>
            <a:ext cx="7012023" cy="92979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41" name="AutoShape 4"/>
          <p:cNvSpPr>
            <a:spLocks noChangeArrowheads="1"/>
          </p:cNvSpPr>
          <p:nvPr/>
        </p:nvSpPr>
        <p:spPr bwMode="auto">
          <a:xfrm>
            <a:off x="0" y="0"/>
            <a:ext cx="7012023" cy="92979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7" name="Rectangle 5"/>
          <p:cNvSpPr>
            <a:spLocks noGrp="1" noChangeArrowheads="1"/>
          </p:cNvSpPr>
          <p:nvPr>
            <p:ph type="hdr"/>
          </p:nvPr>
        </p:nvSpPr>
        <p:spPr bwMode="auto">
          <a:xfrm>
            <a:off x="0" y="0"/>
            <a:ext cx="303297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t" anchorCtr="0" compatLnSpc="1">
            <a:prstTxWarp prst="textNoShape">
              <a:avLst/>
            </a:prstTxWarp>
          </a:bodyPr>
          <a:lstStyle>
            <a:lvl1pPr>
              <a:buFont typeface="Wingdings" pitchFamily="2" charset="2"/>
              <a:buNone/>
              <a:tabLst>
                <a:tab pos="723900" algn="l"/>
                <a:tab pos="1447800" algn="l"/>
                <a:tab pos="2171700" algn="l"/>
                <a:tab pos="2895600" algn="l"/>
              </a:tabLst>
              <a:defRPr sz="1200" smtClean="0">
                <a:solidFill>
                  <a:srgbClr val="000000"/>
                </a:solidFill>
              </a:defRPr>
            </a:lvl1pPr>
          </a:lstStyle>
          <a:p>
            <a:pPr>
              <a:defRPr/>
            </a:pPr>
            <a:endParaRPr lang="en-US"/>
          </a:p>
        </p:txBody>
      </p:sp>
      <p:sp>
        <p:nvSpPr>
          <p:cNvPr id="3078" name="Rectangle 6"/>
          <p:cNvSpPr>
            <a:spLocks noGrp="1" noChangeArrowheads="1"/>
          </p:cNvSpPr>
          <p:nvPr>
            <p:ph type="dt"/>
          </p:nvPr>
        </p:nvSpPr>
        <p:spPr bwMode="auto">
          <a:xfrm>
            <a:off x="3972560" y="0"/>
            <a:ext cx="303297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t" anchorCtr="0" compatLnSpc="1">
            <a:prstTxWarp prst="textNoShape">
              <a:avLst/>
            </a:prstTxWarp>
          </a:bodyPr>
          <a:lstStyle>
            <a:lvl1pPr algn="r">
              <a:buFont typeface="Wingdings" pitchFamily="2" charset="2"/>
              <a:buNone/>
              <a:tabLst>
                <a:tab pos="723900" algn="l"/>
                <a:tab pos="1447800" algn="l"/>
                <a:tab pos="2171700" algn="l"/>
                <a:tab pos="2895600" algn="l"/>
              </a:tabLst>
              <a:defRPr sz="1200" smtClean="0">
                <a:solidFill>
                  <a:srgbClr val="000000"/>
                </a:solidFill>
              </a:defRPr>
            </a:lvl1pPr>
          </a:lstStyle>
          <a:p>
            <a:pPr>
              <a:defRPr/>
            </a:pPr>
            <a:endParaRPr lang="en-US"/>
          </a:p>
        </p:txBody>
      </p:sp>
      <p:sp>
        <p:nvSpPr>
          <p:cNvPr id="39944" name="Rectangle 7"/>
          <p:cNvSpPr>
            <a:spLocks noGrp="1" noRot="1" noChangeAspect="1" noChangeArrowheads="1"/>
          </p:cNvSpPr>
          <p:nvPr>
            <p:ph type="sldImg"/>
          </p:nvPr>
        </p:nvSpPr>
        <p:spPr bwMode="auto">
          <a:xfrm>
            <a:off x="1189038" y="696913"/>
            <a:ext cx="4638675" cy="34798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0" name="Rectangle 8"/>
          <p:cNvSpPr>
            <a:spLocks noGrp="1" noChangeArrowheads="1"/>
          </p:cNvSpPr>
          <p:nvPr>
            <p:ph type="body"/>
          </p:nvPr>
        </p:nvSpPr>
        <p:spPr bwMode="auto">
          <a:xfrm>
            <a:off x="934720" y="4416425"/>
            <a:ext cx="5136092" cy="417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t" anchorCtr="0" compatLnSpc="1">
            <a:prstTxWarp prst="textNoShape">
              <a:avLst/>
            </a:prstTxWarp>
          </a:bodyPr>
          <a:lstStyle/>
          <a:p>
            <a:pPr lvl="0"/>
            <a:endParaRPr lang="en-US" noProof="0" smtClean="0"/>
          </a:p>
        </p:txBody>
      </p:sp>
      <p:sp>
        <p:nvSpPr>
          <p:cNvPr id="3081" name="Rectangle 9"/>
          <p:cNvSpPr>
            <a:spLocks noGrp="1" noChangeArrowheads="1"/>
          </p:cNvSpPr>
          <p:nvPr>
            <p:ph type="ftr"/>
          </p:nvPr>
        </p:nvSpPr>
        <p:spPr bwMode="auto">
          <a:xfrm>
            <a:off x="0" y="8834439"/>
            <a:ext cx="3032972"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b" anchorCtr="0" compatLnSpc="1">
            <a:prstTxWarp prst="textNoShape">
              <a:avLst/>
            </a:prstTxWarp>
          </a:bodyPr>
          <a:lstStyle>
            <a:lvl1pPr>
              <a:buFont typeface="Wingdings" pitchFamily="2" charset="2"/>
              <a:buNone/>
              <a:tabLst>
                <a:tab pos="723900" algn="l"/>
                <a:tab pos="1447800" algn="l"/>
                <a:tab pos="2171700" algn="l"/>
                <a:tab pos="2895600" algn="l"/>
              </a:tabLst>
              <a:defRPr sz="1200" smtClean="0">
                <a:solidFill>
                  <a:srgbClr val="000000"/>
                </a:solidFill>
              </a:defRPr>
            </a:lvl1pPr>
          </a:lstStyle>
          <a:p>
            <a:pPr>
              <a:defRPr/>
            </a:pPr>
            <a:endParaRPr lang="en-US"/>
          </a:p>
        </p:txBody>
      </p:sp>
      <p:sp>
        <p:nvSpPr>
          <p:cNvPr id="3082" name="Rectangle 10"/>
          <p:cNvSpPr>
            <a:spLocks noGrp="1" noChangeArrowheads="1"/>
          </p:cNvSpPr>
          <p:nvPr>
            <p:ph type="sldNum"/>
          </p:nvPr>
        </p:nvSpPr>
        <p:spPr bwMode="auto">
          <a:xfrm>
            <a:off x="3972560" y="8834439"/>
            <a:ext cx="3032972"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b" anchorCtr="0" compatLnSpc="1">
            <a:prstTxWarp prst="textNoShape">
              <a:avLst/>
            </a:prstTxWarp>
          </a:bodyPr>
          <a:lstStyle>
            <a:lvl1pPr algn="r">
              <a:buFont typeface="Wingdings" pitchFamily="2" charset="2"/>
              <a:buNone/>
              <a:tabLst>
                <a:tab pos="723900" algn="l"/>
                <a:tab pos="1447800" algn="l"/>
                <a:tab pos="2171700" algn="l"/>
                <a:tab pos="2895600" algn="l"/>
              </a:tabLst>
              <a:defRPr sz="1200" smtClean="0">
                <a:solidFill>
                  <a:srgbClr val="000000"/>
                </a:solidFill>
              </a:defRPr>
            </a:lvl1pPr>
          </a:lstStyle>
          <a:p>
            <a:pPr>
              <a:defRPr/>
            </a:pPr>
            <a:fld id="{8DD159BF-E751-4496-ADBB-65A197284F71}" type="slidenum">
              <a:rPr lang="en-US"/>
              <a:pPr>
                <a:defRPr/>
              </a:pPr>
              <a:t>‹#›</a:t>
            </a:fld>
            <a:endParaRPr lang="en-US"/>
          </a:p>
        </p:txBody>
      </p:sp>
    </p:spTree>
    <p:extLst>
      <p:ext uri="{BB962C8B-B14F-4D97-AF65-F5344CB8AC3E}">
        <p14:creationId xmlns:p14="http://schemas.microsoft.com/office/powerpoint/2010/main" val="210488291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sz="2400">
                <a:solidFill>
                  <a:schemeClr val="bg1"/>
                </a:solidFill>
                <a:latin typeface="Times New Roman" pitchFamily="18" charset="0"/>
              </a:defRPr>
            </a:lvl1pPr>
            <a:lvl2pPr marL="742950" indent="-285750" eaLnBrk="0" hangingPunct="0">
              <a:tabLst>
                <a:tab pos="723900" algn="l"/>
                <a:tab pos="1447800" algn="l"/>
                <a:tab pos="2171700" algn="l"/>
                <a:tab pos="2895600" algn="l"/>
              </a:tabLst>
              <a:defRPr sz="2400">
                <a:solidFill>
                  <a:schemeClr val="bg1"/>
                </a:solidFill>
                <a:latin typeface="Times New Roman" pitchFamily="18" charset="0"/>
              </a:defRPr>
            </a:lvl2pPr>
            <a:lvl3pPr marL="1143000" indent="-228600" eaLnBrk="0" hangingPunct="0">
              <a:tabLst>
                <a:tab pos="723900" algn="l"/>
                <a:tab pos="1447800" algn="l"/>
                <a:tab pos="2171700" algn="l"/>
                <a:tab pos="2895600" algn="l"/>
              </a:tabLst>
              <a:defRPr sz="2400">
                <a:solidFill>
                  <a:schemeClr val="bg1"/>
                </a:solidFill>
                <a:latin typeface="Times New Roman" pitchFamily="18" charset="0"/>
              </a:defRPr>
            </a:lvl3pPr>
            <a:lvl4pPr marL="1600200" indent="-228600" eaLnBrk="0" hangingPunct="0">
              <a:tabLst>
                <a:tab pos="723900" algn="l"/>
                <a:tab pos="1447800" algn="l"/>
                <a:tab pos="2171700" algn="l"/>
                <a:tab pos="2895600" algn="l"/>
              </a:tabLst>
              <a:defRPr sz="2400">
                <a:solidFill>
                  <a:schemeClr val="bg1"/>
                </a:solidFill>
                <a:latin typeface="Times New Roman" pitchFamily="18" charset="0"/>
              </a:defRPr>
            </a:lvl4pPr>
            <a:lvl5pPr marL="2057400" indent="-228600" eaLnBrk="0" hangingPunct="0">
              <a:tabLst>
                <a:tab pos="723900" algn="l"/>
                <a:tab pos="1447800" algn="l"/>
                <a:tab pos="2171700" algn="l"/>
                <a:tab pos="28956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9pPr>
          </a:lstStyle>
          <a:p>
            <a:pPr eaLnBrk="1" hangingPunct="1"/>
            <a:fld id="{C1F428C8-47D0-47DF-8929-9DF9C86BB2C0}" type="slidenum">
              <a:rPr lang="en-US" sz="1200">
                <a:solidFill>
                  <a:srgbClr val="000000"/>
                </a:solidFill>
              </a:rPr>
              <a:pPr eaLnBrk="1" hangingPunct="1"/>
              <a:t>1</a:t>
            </a:fld>
            <a:endParaRPr lang="en-US" sz="1200">
              <a:solidFill>
                <a:srgbClr val="000000"/>
              </a:solidFill>
            </a:endParaRPr>
          </a:p>
        </p:txBody>
      </p:sp>
      <p:sp>
        <p:nvSpPr>
          <p:cNvPr id="40963" name="Text Box 1"/>
          <p:cNvSpPr txBox="1">
            <a:spLocks noChangeArrowheads="1"/>
          </p:cNvSpPr>
          <p:nvPr/>
        </p:nvSpPr>
        <p:spPr bwMode="auto">
          <a:xfrm>
            <a:off x="1131077" y="696913"/>
            <a:ext cx="4753116" cy="34861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9pPr>
          </a:lstStyle>
          <a:p>
            <a:pPr eaLnBrk="1" hangingPunct="1"/>
            <a:endParaRPr lang="en-US"/>
          </a:p>
        </p:txBody>
      </p:sp>
      <p:sp>
        <p:nvSpPr>
          <p:cNvPr id="40964" name="Rectangle 2"/>
          <p:cNvSpPr txBox="1">
            <a:spLocks noGrp="1" noChangeArrowheads="1"/>
          </p:cNvSpPr>
          <p:nvPr>
            <p:ph type="body"/>
          </p:nvPr>
        </p:nvSpPr>
        <p:spPr>
          <a:xfrm>
            <a:off x="934721" y="4416426"/>
            <a:ext cx="5137714" cy="41814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3539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z="1100" dirty="0"/>
          </a:p>
        </p:txBody>
      </p:sp>
    </p:spTree>
    <p:extLst>
      <p:ext uri="{BB962C8B-B14F-4D97-AF65-F5344CB8AC3E}">
        <p14:creationId xmlns:p14="http://schemas.microsoft.com/office/powerpoint/2010/main" val="157308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41BFA-EF4C-45E4-B59C-F812DFFF9CE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4889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sz="2400">
                <a:solidFill>
                  <a:schemeClr val="bg1"/>
                </a:solidFill>
                <a:latin typeface="Times New Roman" pitchFamily="18" charset="0"/>
              </a:defRPr>
            </a:lvl1pPr>
            <a:lvl2pPr marL="742950" indent="-285750" eaLnBrk="0" hangingPunct="0">
              <a:tabLst>
                <a:tab pos="723900" algn="l"/>
                <a:tab pos="1447800" algn="l"/>
                <a:tab pos="2171700" algn="l"/>
                <a:tab pos="2895600" algn="l"/>
              </a:tabLst>
              <a:defRPr sz="2400">
                <a:solidFill>
                  <a:schemeClr val="bg1"/>
                </a:solidFill>
                <a:latin typeface="Times New Roman" pitchFamily="18" charset="0"/>
              </a:defRPr>
            </a:lvl2pPr>
            <a:lvl3pPr marL="1143000" indent="-228600" eaLnBrk="0" hangingPunct="0">
              <a:tabLst>
                <a:tab pos="723900" algn="l"/>
                <a:tab pos="1447800" algn="l"/>
                <a:tab pos="2171700" algn="l"/>
                <a:tab pos="2895600" algn="l"/>
              </a:tabLst>
              <a:defRPr sz="2400">
                <a:solidFill>
                  <a:schemeClr val="bg1"/>
                </a:solidFill>
                <a:latin typeface="Times New Roman" pitchFamily="18" charset="0"/>
              </a:defRPr>
            </a:lvl3pPr>
            <a:lvl4pPr marL="1600200" indent="-228600" eaLnBrk="0" hangingPunct="0">
              <a:tabLst>
                <a:tab pos="723900" algn="l"/>
                <a:tab pos="1447800" algn="l"/>
                <a:tab pos="2171700" algn="l"/>
                <a:tab pos="2895600" algn="l"/>
              </a:tabLst>
              <a:defRPr sz="2400">
                <a:solidFill>
                  <a:schemeClr val="bg1"/>
                </a:solidFill>
                <a:latin typeface="Times New Roman" pitchFamily="18" charset="0"/>
              </a:defRPr>
            </a:lvl4pPr>
            <a:lvl5pPr marL="2057400" indent="-228600" eaLnBrk="0" hangingPunct="0">
              <a:tabLst>
                <a:tab pos="723900" algn="l"/>
                <a:tab pos="1447800" algn="l"/>
                <a:tab pos="2171700" algn="l"/>
                <a:tab pos="28956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9pPr>
          </a:lstStyle>
          <a:p>
            <a:pPr eaLnBrk="1" hangingPunct="1"/>
            <a:fld id="{9B0FC945-F5D1-412A-9A97-3B13A50B6AB8}" type="slidenum">
              <a:rPr lang="en-US" sz="1200">
                <a:solidFill>
                  <a:srgbClr val="000000"/>
                </a:solidFill>
              </a:rPr>
              <a:pPr eaLnBrk="1" hangingPunct="1"/>
              <a:t>17</a:t>
            </a:fld>
            <a:endParaRPr lang="en-US" sz="1200">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600" dirty="0">
                <a:solidFill>
                  <a:srgbClr val="1D2F68"/>
                </a:solidFill>
                <a:latin typeface="Arial" charset="0"/>
              </a:rPr>
              <a:t>Presented to:</a:t>
            </a:r>
          </a:p>
          <a:p>
            <a:pPr defTabSz="914400">
              <a:spcBef>
                <a:spcPct val="50000"/>
              </a:spcBef>
              <a:buClrTx/>
              <a:buSzTx/>
              <a:buFontTx/>
              <a:buNone/>
            </a:pPr>
            <a:r>
              <a:rPr lang="en-US" sz="1600" dirty="0">
                <a:solidFill>
                  <a:srgbClr val="1D2F68"/>
                </a:solidFill>
                <a:latin typeface="Arial" charset="0"/>
              </a:rPr>
              <a:t>By:</a:t>
            </a:r>
          </a:p>
          <a:p>
            <a:pPr defTabSz="914400">
              <a:spcBef>
                <a:spcPct val="50000"/>
              </a:spcBef>
              <a:buClrTx/>
              <a:buSzTx/>
              <a:buFontTx/>
              <a:buNone/>
            </a:pPr>
            <a:r>
              <a:rPr lang="en-US" sz="1600" dirty="0">
                <a:solidFill>
                  <a:srgbClr val="1D2F68"/>
                </a:solidFill>
                <a:latin typeface="Arial" charset="0"/>
              </a:rPr>
              <a:t>Date: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a:solidFill>
                    <a:srgbClr val="FFFFFF"/>
                  </a:solidFill>
                  <a:latin typeface="Arial" charset="0"/>
                </a:rPr>
                <a:t>Federal Aviation</a:t>
              </a:r>
            </a:p>
            <a:p>
              <a:pPr defTabSz="914400">
                <a:lnSpc>
                  <a:spcPct val="85000"/>
                </a:lnSpc>
                <a:buClrTx/>
                <a:buSzTx/>
                <a:buFontTx/>
                <a:buNone/>
              </a:pPr>
              <a:r>
                <a:rPr lang="en-US" sz="1800" b="1">
                  <a:solidFill>
                    <a:srgbClr val="FFFFFF"/>
                  </a:solidFill>
                  <a:latin typeface="Arial" charset="0"/>
                </a:rPr>
                <a:t>Administration</a:t>
              </a:r>
            </a:p>
          </p:txBody>
        </p:sp>
      </p:grpSp>
    </p:spTree>
    <p:extLst>
      <p:ext uri="{BB962C8B-B14F-4D97-AF65-F5344CB8AC3E}">
        <p14:creationId xmlns:p14="http://schemas.microsoft.com/office/powerpoint/2010/main" val="37289511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5300" y="1384301"/>
            <a:ext cx="8050213" cy="4514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6369149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9644866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4148832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5577626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5182997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FB10A-51B3-4AEA-AFD8-C467E471FD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24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AC0041-CB82-4B2E-AE89-16CF9FC94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5901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7B5D5D-2A6C-4535-A63E-48165FBF86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7855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E68ABC-20B6-411C-B2BE-D086BF05CB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6848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8DA4C70-2FB2-4C68-A7A0-41603B5111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942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19C8171-7B10-4481-AEC5-8542349D961D}" type="slidenum">
              <a:rPr lang="en-US"/>
              <a:pPr>
                <a:defRPr/>
              </a:pPr>
              <a:t>‹#›</a:t>
            </a:fld>
            <a:endParaRPr lang="en-US"/>
          </a:p>
        </p:txBody>
      </p:sp>
    </p:spTree>
    <p:extLst>
      <p:ext uri="{BB962C8B-B14F-4D97-AF65-F5344CB8AC3E}">
        <p14:creationId xmlns:p14="http://schemas.microsoft.com/office/powerpoint/2010/main" val="19745542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CBC7C15-8AAD-4A2A-9C79-0508429E47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8212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28F2CC-5F4E-4F57-97EC-5A8B944315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9254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2488E1-3BF7-4D19-B279-6589F84DB7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4737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9B2977-3ABB-4D60-80AA-F6218A20AC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003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FCDC51-9C21-4B00-AEDE-864F57994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4348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7C7905-2854-4C3B-9011-EA3ACD4117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0086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98E89E8-9D25-48D3-9413-D6DEE3D67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532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874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223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26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109A781B-EADE-4FD8-8D43-BAEF00A25E59}" type="slidenum">
              <a:rPr lang="en-US"/>
              <a:pPr>
                <a:defRPr/>
              </a:pPr>
              <a:t>‹#›</a:t>
            </a:fld>
            <a:endParaRPr lang="en-US"/>
          </a:p>
        </p:txBody>
      </p:sp>
    </p:spTree>
    <p:extLst>
      <p:ext uri="{BB962C8B-B14F-4D97-AF65-F5344CB8AC3E}">
        <p14:creationId xmlns:p14="http://schemas.microsoft.com/office/powerpoint/2010/main" val="62411518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73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09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026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0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743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592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5279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0037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356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471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Tree>
    <p:extLst>
      <p:ext uri="{BB962C8B-B14F-4D97-AF65-F5344CB8AC3E}">
        <p14:creationId xmlns:p14="http://schemas.microsoft.com/office/powerpoint/2010/main" val="3786519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6585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33030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9874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89731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2071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64063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13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718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18338-7FF0-4ED4-A9CD-FA11CFF44A9B}" type="datetimeFigureOut">
              <a:rPr lang="en-US" smtClean="0">
                <a:solidFill>
                  <a:prstClr val="black">
                    <a:tint val="75000"/>
                  </a:prstClr>
                </a:solidFill>
              </a:rPr>
              <a:pPr/>
              <a:t>3/30/2015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C6C8E58-CDDA-47D7-9904-A1CF38BB7A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1761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F1BE09-C5F7-4E21-8FB9-9DFDF13AAF8A}" type="datetimeFigureOut">
              <a:rPr lang="en-US" smtClean="0">
                <a:solidFill>
                  <a:prstClr val="black">
                    <a:tint val="75000"/>
                  </a:prstClr>
                </a:solidFill>
              </a:rPr>
              <a:p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8D7BA4-4ADF-4171-AC3A-A9A9CE1A14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27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600" dirty="0">
                <a:solidFill>
                  <a:srgbClr val="1D2F68"/>
                </a:solidFill>
                <a:latin typeface="Arial" charset="0"/>
              </a:rPr>
              <a:t>Presented to:</a:t>
            </a:r>
          </a:p>
          <a:p>
            <a:pPr defTabSz="914400">
              <a:spcBef>
                <a:spcPct val="50000"/>
              </a:spcBef>
              <a:buClrTx/>
              <a:buSzTx/>
              <a:buFontTx/>
              <a:buNone/>
            </a:pPr>
            <a:r>
              <a:rPr lang="en-US" sz="1600" dirty="0">
                <a:solidFill>
                  <a:srgbClr val="1D2F68"/>
                </a:solidFill>
                <a:latin typeface="Arial" charset="0"/>
              </a:rPr>
              <a:t>By:</a:t>
            </a:r>
          </a:p>
          <a:p>
            <a:pPr defTabSz="914400">
              <a:spcBef>
                <a:spcPct val="50000"/>
              </a:spcBef>
              <a:buClrTx/>
              <a:buSzTx/>
              <a:buFontTx/>
              <a:buNone/>
            </a:pPr>
            <a:r>
              <a:rPr lang="en-US" sz="1600" dirty="0">
                <a:solidFill>
                  <a:srgbClr val="1D2F68"/>
                </a:solidFill>
                <a:latin typeface="Arial" charset="0"/>
              </a:rPr>
              <a:t>Date: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a:solidFill>
                    <a:srgbClr val="FFFFFF"/>
                  </a:solidFill>
                  <a:latin typeface="Arial" charset="0"/>
                </a:rPr>
                <a:t>Federal Aviation</a:t>
              </a:r>
            </a:p>
            <a:p>
              <a:pPr defTabSz="914400">
                <a:lnSpc>
                  <a:spcPct val="85000"/>
                </a:lnSpc>
                <a:buClrTx/>
                <a:buSzTx/>
                <a:buFontTx/>
                <a:buNone/>
              </a:pPr>
              <a:r>
                <a:rPr lang="en-US" sz="1800" b="1">
                  <a:solidFill>
                    <a:srgbClr val="FFFFFF"/>
                  </a:solidFill>
                  <a:latin typeface="Arial" charset="0"/>
                </a:rPr>
                <a:t>Administration</a:t>
              </a:r>
            </a:p>
          </p:txBody>
        </p:sp>
      </p:grpSp>
    </p:spTree>
    <p:extLst>
      <p:ext uri="{BB962C8B-B14F-4D97-AF65-F5344CB8AC3E}">
        <p14:creationId xmlns:p14="http://schemas.microsoft.com/office/powerpoint/2010/main" val="133541403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1BE09-C5F7-4E21-8FB9-9DFDF13AAF8A}" type="datetimeFigureOut">
              <a:rPr lang="en-US" smtClean="0">
                <a:solidFill>
                  <a:prstClr val="black">
                    <a:tint val="75000"/>
                  </a:prstClr>
                </a:solidFill>
              </a:rPr>
              <a:p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8D7BA4-4ADF-4171-AC3A-A9A9CE1A14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222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F1BE09-C5F7-4E21-8FB9-9DFDF13AAF8A}" type="datetimeFigureOut">
              <a:rPr lang="en-US" smtClean="0">
                <a:solidFill>
                  <a:prstClr val="black">
                    <a:tint val="75000"/>
                  </a:prstClr>
                </a:solidFill>
              </a:rPr>
              <a:p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8D7BA4-4ADF-4171-AC3A-A9A9CE1A14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8387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F1BE09-C5F7-4E21-8FB9-9DFDF13AAF8A}" type="datetimeFigureOut">
              <a:rPr lang="en-US" smtClean="0">
                <a:solidFill>
                  <a:prstClr val="black">
                    <a:tint val="75000"/>
                  </a:prstClr>
                </a:solidFill>
              </a:rPr>
              <a:pPr/>
              <a:t>3/30/2015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8D7BA4-4ADF-4171-AC3A-A9A9CE1A14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2008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F1BE09-C5F7-4E21-8FB9-9DFDF13AAF8A}" type="datetimeFigureOut">
              <a:rPr lang="en-US" smtClean="0">
                <a:solidFill>
                  <a:prstClr val="black">
                    <a:tint val="75000"/>
                  </a:prstClr>
                </a:solidFill>
              </a:rPr>
              <a:pPr/>
              <a:t>3/30/2015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8D7BA4-4ADF-4171-AC3A-A9A9CE1A14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4592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F1BE09-C5F7-4E21-8FB9-9DFDF13AAF8A}" type="datetimeFigureOut">
              <a:rPr lang="en-US" smtClean="0">
                <a:solidFill>
                  <a:prstClr val="black">
                    <a:tint val="75000"/>
                  </a:prstClr>
                </a:solidFill>
              </a:rPr>
              <a:pPr/>
              <a:t>3/30/2015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8D7BA4-4ADF-4171-AC3A-A9A9CE1A14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7843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1BE09-C5F7-4E21-8FB9-9DFDF13AAF8A}" type="datetimeFigureOut">
              <a:rPr lang="en-US" smtClean="0">
                <a:solidFill>
                  <a:prstClr val="black">
                    <a:tint val="75000"/>
                  </a:prstClr>
                </a:solidFill>
              </a:rPr>
              <a:pPr/>
              <a:t>3/30/2015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8D7BA4-4ADF-4171-AC3A-A9A9CE1A14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6726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1BE09-C5F7-4E21-8FB9-9DFDF13AAF8A}" type="datetimeFigureOut">
              <a:rPr lang="en-US" smtClean="0">
                <a:solidFill>
                  <a:prstClr val="black">
                    <a:tint val="75000"/>
                  </a:prstClr>
                </a:solidFill>
              </a:rPr>
              <a:pPr/>
              <a:t>3/30/2015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8D7BA4-4ADF-4171-AC3A-A9A9CE1A14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5566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1BE09-C5F7-4E21-8FB9-9DFDF13AAF8A}" type="datetimeFigureOut">
              <a:rPr lang="en-US" smtClean="0">
                <a:solidFill>
                  <a:prstClr val="black">
                    <a:tint val="75000"/>
                  </a:prstClr>
                </a:solidFill>
              </a:rPr>
              <a:pPr/>
              <a:t>3/30/2015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8D7BA4-4ADF-4171-AC3A-A9A9CE1A14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1558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1BE09-C5F7-4E21-8FB9-9DFDF13AAF8A}" type="datetimeFigureOut">
              <a:rPr lang="en-US" smtClean="0">
                <a:solidFill>
                  <a:prstClr val="black">
                    <a:tint val="75000"/>
                  </a:prstClr>
                </a:solidFill>
              </a:rPr>
              <a:p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8D7BA4-4ADF-4171-AC3A-A9A9CE1A14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982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1BE09-C5F7-4E21-8FB9-9DFDF13AAF8A}" type="datetimeFigureOut">
              <a:rPr lang="en-US" smtClean="0">
                <a:solidFill>
                  <a:prstClr val="black">
                    <a:tint val="75000"/>
                  </a:prstClr>
                </a:solidFill>
              </a:rPr>
              <a:pPr/>
              <a:t>3/30/2015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8D7BA4-4ADF-4171-AC3A-A9A9CE1A14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69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4938"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2638" y="1508125"/>
            <a:ext cx="394652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solidFill>
                <a:srgbClr val="FFFFFF">
                  <a:lumMod val="65000"/>
                </a:srgbClr>
              </a:solidFill>
            </a:endParaRPr>
          </a:p>
        </p:txBody>
      </p:sp>
      <p:sp>
        <p:nvSpPr>
          <p:cNvPr id="6" name="Rectangle 4"/>
          <p:cNvSpPr>
            <a:spLocks noGrp="1" noChangeArrowheads="1"/>
          </p:cNvSpPr>
          <p:nvPr>
            <p:ph type="ftr" idx="11"/>
          </p:nvPr>
        </p:nvSpPr>
        <p:spPr>
          <a:ln/>
        </p:spPr>
        <p:txBody>
          <a:bodyPr/>
          <a:lstStyle>
            <a:lvl1pPr>
              <a:defRPr/>
            </a:lvl1pPr>
          </a:lstStyle>
          <a:p>
            <a:pPr>
              <a:defRPr/>
            </a:pPr>
            <a:endParaRPr lang="en-US">
              <a:solidFill>
                <a:srgbClr val="FFFFFF">
                  <a:lumMod val="65000"/>
                </a:srgbClr>
              </a:solidFill>
            </a:endParaRPr>
          </a:p>
        </p:txBody>
      </p:sp>
      <p:sp>
        <p:nvSpPr>
          <p:cNvPr id="7" name="Rectangle 5"/>
          <p:cNvSpPr>
            <a:spLocks noGrp="1" noChangeArrowheads="1"/>
          </p:cNvSpPr>
          <p:nvPr>
            <p:ph type="sldNum" idx="12"/>
          </p:nvPr>
        </p:nvSpPr>
        <p:spPr>
          <a:ln/>
        </p:spPr>
        <p:txBody>
          <a:bodyPr/>
          <a:lstStyle>
            <a:lvl1pPr>
              <a:defRPr/>
            </a:lvl1pPr>
          </a:lstStyle>
          <a:p>
            <a:pPr>
              <a:defRPr/>
            </a:pPr>
            <a:fld id="{7A807C6D-85D4-4D71-A29F-59FDE4C25A55}" type="slidenum">
              <a:rPr lang="en-US">
                <a:solidFill>
                  <a:srgbClr val="FFFFFF">
                    <a:lumMod val="65000"/>
                  </a:srgbClr>
                </a:solidFill>
              </a:rPr>
              <a:pPr>
                <a:defRPr/>
              </a:pPr>
              <a:t>‹#›</a:t>
            </a:fld>
            <a:endParaRPr lang="en-US">
              <a:solidFill>
                <a:srgbClr val="FFFFFF">
                  <a:lumMod val="65000"/>
                </a:srgbClr>
              </a:solidFill>
            </a:endParaRPr>
          </a:p>
        </p:txBody>
      </p:sp>
    </p:spTree>
    <p:extLst>
      <p:ext uri="{BB962C8B-B14F-4D97-AF65-F5344CB8AC3E}">
        <p14:creationId xmlns:p14="http://schemas.microsoft.com/office/powerpoint/2010/main" val="9524526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514350" indent="-514350">
              <a:buFont typeface="+mj-lt"/>
              <a:buAutoNum type="arabicPeriod"/>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idx="10"/>
          </p:nvPr>
        </p:nvSpPr>
        <p:spPr>
          <a:ln/>
        </p:spPr>
        <p:txBody>
          <a:bodyPr/>
          <a:lstStyle>
            <a:lvl1pPr>
              <a:defRPr/>
            </a:lvl1pPr>
          </a:lstStyle>
          <a:p>
            <a:pPr>
              <a:defRPr/>
            </a:pPr>
            <a:endParaRPr lang="en-US">
              <a:solidFill>
                <a:srgbClr val="FFFFFF">
                  <a:lumMod val="65000"/>
                </a:srgbClr>
              </a:solidFill>
            </a:endParaRPr>
          </a:p>
        </p:txBody>
      </p:sp>
      <p:sp>
        <p:nvSpPr>
          <p:cNvPr id="5" name="Rectangle 4"/>
          <p:cNvSpPr>
            <a:spLocks noGrp="1" noChangeArrowheads="1"/>
          </p:cNvSpPr>
          <p:nvPr>
            <p:ph type="ftr" idx="11"/>
          </p:nvPr>
        </p:nvSpPr>
        <p:spPr>
          <a:ln/>
        </p:spPr>
        <p:txBody>
          <a:bodyPr/>
          <a:lstStyle>
            <a:lvl1pPr>
              <a:defRPr/>
            </a:lvl1pPr>
          </a:lstStyle>
          <a:p>
            <a:pPr>
              <a:defRPr/>
            </a:pPr>
            <a:endParaRPr lang="en-US">
              <a:solidFill>
                <a:srgbClr val="FFFFFF">
                  <a:lumMod val="65000"/>
                </a:srgbClr>
              </a:solidFill>
            </a:endParaRPr>
          </a:p>
        </p:txBody>
      </p:sp>
      <p:sp>
        <p:nvSpPr>
          <p:cNvPr id="6" name="Rectangle 5"/>
          <p:cNvSpPr>
            <a:spLocks noGrp="1" noChangeArrowheads="1"/>
          </p:cNvSpPr>
          <p:nvPr>
            <p:ph type="sldNum" idx="12"/>
          </p:nvPr>
        </p:nvSpPr>
        <p:spPr>
          <a:ln/>
        </p:spPr>
        <p:txBody>
          <a:bodyPr/>
          <a:lstStyle>
            <a:lvl1pPr>
              <a:defRPr/>
            </a:lvl1pPr>
          </a:lstStyle>
          <a:p>
            <a:pPr>
              <a:defRPr/>
            </a:pPr>
            <a:fld id="{119C8171-7B10-4481-AEC5-8542349D961D}" type="slidenum">
              <a:rPr lang="en-US">
                <a:solidFill>
                  <a:srgbClr val="FFFFFF">
                    <a:lumMod val="65000"/>
                  </a:srgbClr>
                </a:solidFill>
              </a:rPr>
              <a:pPr>
                <a:defRPr/>
              </a:pPr>
              <a:t>‹#›</a:t>
            </a:fld>
            <a:endParaRPr lang="en-US">
              <a:solidFill>
                <a:srgbClr val="FFFFFF">
                  <a:lumMod val="65000"/>
                </a:srgbClr>
              </a:solidFill>
            </a:endParaRPr>
          </a:p>
        </p:txBody>
      </p:sp>
    </p:spTree>
    <p:extLst>
      <p:ext uri="{BB962C8B-B14F-4D97-AF65-F5344CB8AC3E}">
        <p14:creationId xmlns:p14="http://schemas.microsoft.com/office/powerpoint/2010/main" val="4522835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solidFill>
                <a:srgbClr val="FFFFFF">
                  <a:lumMod val="65000"/>
                </a:srgbClr>
              </a:solidFill>
            </a:endParaRPr>
          </a:p>
        </p:txBody>
      </p:sp>
      <p:sp>
        <p:nvSpPr>
          <p:cNvPr id="3" name="Rectangle 4"/>
          <p:cNvSpPr>
            <a:spLocks noGrp="1" noChangeArrowheads="1"/>
          </p:cNvSpPr>
          <p:nvPr>
            <p:ph type="ftr" idx="11"/>
          </p:nvPr>
        </p:nvSpPr>
        <p:spPr>
          <a:ln/>
        </p:spPr>
        <p:txBody>
          <a:bodyPr/>
          <a:lstStyle>
            <a:lvl1pPr>
              <a:defRPr/>
            </a:lvl1pPr>
          </a:lstStyle>
          <a:p>
            <a:pPr>
              <a:defRPr/>
            </a:pPr>
            <a:endParaRPr lang="en-US">
              <a:solidFill>
                <a:srgbClr val="FFFFFF">
                  <a:lumMod val="65000"/>
                </a:srgbClr>
              </a:solidFill>
            </a:endParaRPr>
          </a:p>
        </p:txBody>
      </p:sp>
      <p:sp>
        <p:nvSpPr>
          <p:cNvPr id="4" name="Rectangle 5"/>
          <p:cNvSpPr>
            <a:spLocks noGrp="1" noChangeArrowheads="1"/>
          </p:cNvSpPr>
          <p:nvPr>
            <p:ph type="sldNum" idx="12"/>
          </p:nvPr>
        </p:nvSpPr>
        <p:spPr>
          <a:ln/>
        </p:spPr>
        <p:txBody>
          <a:bodyPr/>
          <a:lstStyle>
            <a:lvl1pPr>
              <a:defRPr/>
            </a:lvl1pPr>
          </a:lstStyle>
          <a:p>
            <a:pPr>
              <a:defRPr/>
            </a:pPr>
            <a:fld id="{109A781B-EADE-4FD8-8D43-BAEF00A25E59}" type="slidenum">
              <a:rPr lang="en-US">
                <a:solidFill>
                  <a:srgbClr val="FFFFFF">
                    <a:lumMod val="65000"/>
                  </a:srgbClr>
                </a:solidFill>
              </a:rPr>
              <a:pPr>
                <a:defRPr/>
              </a:pPr>
              <a:t>‹#›</a:t>
            </a:fld>
            <a:endParaRPr lang="en-US">
              <a:solidFill>
                <a:srgbClr val="FFFFFF">
                  <a:lumMod val="65000"/>
                </a:srgbClr>
              </a:solidFill>
            </a:endParaRPr>
          </a:p>
        </p:txBody>
      </p:sp>
    </p:spTree>
    <p:extLst>
      <p:ext uri="{BB962C8B-B14F-4D97-AF65-F5344CB8AC3E}">
        <p14:creationId xmlns:p14="http://schemas.microsoft.com/office/powerpoint/2010/main" val="26439246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3063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3095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287338" y="4497388"/>
            <a:ext cx="482282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600" b="1" dirty="0">
                <a:solidFill>
                  <a:srgbClr val="1D2F68"/>
                </a:solidFill>
                <a:latin typeface="Arial"/>
              </a:rPr>
              <a:t>Presented to:</a:t>
            </a:r>
          </a:p>
          <a:p>
            <a:pPr defTabSz="914400">
              <a:spcBef>
                <a:spcPct val="50000"/>
              </a:spcBef>
              <a:buClrTx/>
              <a:buSzTx/>
              <a:buFontTx/>
              <a:buNone/>
            </a:pPr>
            <a:endParaRPr lang="en-US" sz="1600" b="1" dirty="0" smtClean="0">
              <a:solidFill>
                <a:srgbClr val="1D2F68"/>
              </a:solidFill>
              <a:latin typeface="Arial"/>
            </a:endParaRPr>
          </a:p>
          <a:p>
            <a:pPr defTabSz="914400">
              <a:spcBef>
                <a:spcPct val="50000"/>
              </a:spcBef>
              <a:buClrTx/>
              <a:buSzTx/>
              <a:buFontTx/>
              <a:buNone/>
            </a:pPr>
            <a:r>
              <a:rPr lang="en-US" sz="1600" b="1" dirty="0" smtClean="0">
                <a:solidFill>
                  <a:srgbClr val="1D2F68"/>
                </a:solidFill>
                <a:latin typeface="Arial"/>
              </a:rPr>
              <a:t>By</a:t>
            </a:r>
            <a:r>
              <a:rPr lang="en-US" sz="1600" b="1" dirty="0">
                <a:solidFill>
                  <a:srgbClr val="1D2F68"/>
                </a:solidFill>
                <a:latin typeface="Arial"/>
              </a:rPr>
              <a:t>:</a:t>
            </a:r>
          </a:p>
          <a:p>
            <a:pPr defTabSz="914400">
              <a:spcBef>
                <a:spcPct val="50000"/>
              </a:spcBef>
              <a:buClrTx/>
              <a:buSzTx/>
              <a:buFontTx/>
              <a:buNone/>
            </a:pPr>
            <a:endParaRPr lang="en-US" sz="1600" b="1" dirty="0" smtClean="0">
              <a:solidFill>
                <a:srgbClr val="1D2F68"/>
              </a:solidFill>
              <a:latin typeface="Arial"/>
            </a:endParaRPr>
          </a:p>
          <a:p>
            <a:pPr defTabSz="914400">
              <a:spcBef>
                <a:spcPct val="50000"/>
              </a:spcBef>
              <a:buClrTx/>
              <a:buSzTx/>
              <a:buFontTx/>
              <a:buNone/>
            </a:pPr>
            <a:r>
              <a:rPr lang="en-US" sz="1600" b="1" dirty="0" smtClean="0">
                <a:solidFill>
                  <a:srgbClr val="1D2F68"/>
                </a:solidFill>
                <a:latin typeface="Arial"/>
              </a:rPr>
              <a:t>Date</a:t>
            </a:r>
            <a:r>
              <a:rPr lang="en-US" sz="1600" b="1" dirty="0">
                <a:solidFill>
                  <a:srgbClr val="1D2F68"/>
                </a:solidFill>
                <a:latin typeface="Arial"/>
              </a:rPr>
              <a:t>:</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dirty="0">
                  <a:solidFill>
                    <a:srgbClr val="FFFFFF"/>
                  </a:solidFill>
                  <a:latin typeface="Arial"/>
                </a:rPr>
                <a:t>Federal Aviation</a:t>
              </a:r>
            </a:p>
            <a:p>
              <a:pPr defTabSz="914400">
                <a:lnSpc>
                  <a:spcPct val="85000"/>
                </a:lnSpc>
                <a:buClrTx/>
                <a:buSzTx/>
                <a:buFontTx/>
                <a:buNone/>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26085065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wm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a:solidFill>
                <a:srgbClr val="000000"/>
              </a:solidFill>
              <a:latin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91440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91440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914400">
              <a:buClrTx/>
              <a:buSzTx/>
            </a:pPr>
            <a:fld id="{74438B1A-AF1B-4C8B-993E-1BADE62A2451}" type="slidenum">
              <a:rPr lang="en-US" smtClean="0">
                <a:solidFill>
                  <a:srgbClr val="FFFFFF">
                    <a:lumMod val="65000"/>
                  </a:srgbClr>
                </a:solidFill>
              </a:rPr>
              <a:pPr defTabSz="914400">
                <a:buClrTx/>
                <a:buSzTx/>
              </a:pPr>
              <a:t>‹#›</a:t>
            </a:fld>
            <a:endParaRPr lang="en-US" dirty="0">
              <a:solidFill>
                <a:srgbClr val="FFFFFF">
                  <a:lumMod val="65000"/>
                </a:srgbClr>
              </a:solidFill>
            </a:endParaRPr>
          </a:p>
        </p:txBody>
      </p:sp>
      <p:grpSp>
        <p:nvGrpSpPr>
          <p:cNvPr id="56345" name="Group 25"/>
          <p:cNvGrpSpPr>
            <a:grpSpLocks/>
          </p:cNvGrpSpPr>
          <p:nvPr/>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2777028100"/>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79" r:id="rId3"/>
    <p:sldLayoutId id="2147483757" r:id="rId4"/>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a:solidFill>
                <a:srgbClr val="000000"/>
              </a:solidFill>
              <a:latin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91440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91440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914400">
              <a:buClrTx/>
              <a:buSzTx/>
            </a:pPr>
            <a:fld id="{74438B1A-AF1B-4C8B-993E-1BADE62A2451}" type="slidenum">
              <a:rPr lang="en-US" smtClean="0">
                <a:solidFill>
                  <a:srgbClr val="FFFFFF">
                    <a:lumMod val="65000"/>
                  </a:srgbClr>
                </a:solidFill>
              </a:rPr>
              <a:pPr defTabSz="914400">
                <a:buClrTx/>
                <a:buSzTx/>
              </a:pPr>
              <a:t>‹#›</a:t>
            </a:fld>
            <a:endParaRPr lang="en-US" dirty="0">
              <a:solidFill>
                <a:srgbClr val="FFFFFF">
                  <a:lumMod val="65000"/>
                </a:srgbClr>
              </a:solidFill>
            </a:endParaRPr>
          </a:p>
        </p:txBody>
      </p:sp>
      <p:grpSp>
        <p:nvGrpSpPr>
          <p:cNvPr id="56345" name="Group 25"/>
          <p:cNvGrpSpPr>
            <a:grpSpLocks/>
          </p:cNvGrpSpPr>
          <p:nvPr/>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144215498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Select to edit master title</a:t>
            </a:r>
          </a:p>
        </p:txBody>
      </p:sp>
      <p:sp>
        <p:nvSpPr>
          <p:cNvPr id="56328" name="Rectangle 8"/>
          <p:cNvSpPr>
            <a:spLocks noGrp="1" noChangeArrowheads="1"/>
          </p:cNvSpPr>
          <p:nvPr>
            <p:ph type="body" idx="1"/>
          </p:nvPr>
        </p:nvSpPr>
        <p:spPr bwMode="auto">
          <a:xfrm>
            <a:off x="495300" y="1384300"/>
            <a:ext cx="8050213" cy="451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91440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91440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914400">
              <a:buClrTx/>
              <a:buSzTx/>
            </a:pPr>
            <a:fld id="{74438B1A-AF1B-4C8B-993E-1BADE62A2451}" type="slidenum">
              <a:rPr lang="en-US" smtClean="0">
                <a:solidFill>
                  <a:srgbClr val="FFFFFF">
                    <a:lumMod val="65000"/>
                  </a:srgbClr>
                </a:solidFill>
              </a:rPr>
              <a:pPr defTabSz="914400">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a:rPr>
                <a:t>Federal Aviation</a:t>
              </a:r>
            </a:p>
            <a:p>
              <a:pPr defTabSz="914400">
                <a:lnSpc>
                  <a:spcPct val="85000"/>
                </a:lnSpc>
                <a:buClrTx/>
                <a:buSzTx/>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dirty="0">
                <a:solidFill>
                  <a:srgbClr val="C0C0C0"/>
                </a:solidFill>
                <a:latin typeface="Arial"/>
              </a:rPr>
              <a:t>&lt;Date of Presentation – Change on Master Slide&gt;</a:t>
            </a:r>
          </a:p>
        </p:txBody>
      </p:sp>
      <p:pic>
        <p:nvPicPr>
          <p:cNvPr id="13" name="Picture 2"/>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14788" t="3225" r="14344" b="42234"/>
          <a:stretch/>
        </p:blipFill>
        <p:spPr bwMode="auto">
          <a:xfrm>
            <a:off x="7692833" y="306745"/>
            <a:ext cx="1274608" cy="65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14567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buClrTx/>
              <a:buSzTx/>
              <a:buFontTx/>
              <a:buNone/>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buClrTx/>
              <a:buSzTx/>
              <a:buFontTx/>
              <a:buNone/>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buClrTx/>
              <a:buSzTx/>
              <a:buFontTx/>
              <a:buNone/>
              <a:defRPr/>
            </a:pPr>
            <a:fld id="{E4D5FB57-8EDC-4916-B6AD-A954BD81EDEB}" type="slidenum">
              <a:rPr lang="en-US">
                <a:solidFill>
                  <a:srgbClr val="000000"/>
                </a:solidFill>
                <a:latin typeface="Arial" charset="0"/>
              </a:rPr>
              <a:pPr defTabSz="914400">
                <a:buClrTx/>
                <a:buSzTx/>
                <a:buFontTx/>
                <a:buNone/>
                <a:defRPr/>
              </a:pPr>
              <a:t>‹#›</a:t>
            </a:fld>
            <a:endParaRPr lang="en-US">
              <a:solidFill>
                <a:srgbClr val="000000"/>
              </a:solidFill>
              <a:latin typeface="Arial" charset="0"/>
            </a:endParaRPr>
          </a:p>
        </p:txBody>
      </p:sp>
    </p:spTree>
    <p:extLst>
      <p:ext uri="{BB962C8B-B14F-4D97-AF65-F5344CB8AC3E}">
        <p14:creationId xmlns:p14="http://schemas.microsoft.com/office/powerpoint/2010/main" val="23458392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alpha val="6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buClrTx/>
              <a:buSzTx/>
              <a:buFontTx/>
              <a:buNone/>
            </a:pPr>
            <a:fld id="{DEC18338-7FF0-4ED4-A9CD-FA11CFF44A9B}" type="datetimeFigureOut">
              <a:rPr lang="en-US" smtClean="0">
                <a:solidFill>
                  <a:prstClr val="black">
                    <a:tint val="75000"/>
                  </a:prstClr>
                </a:solidFill>
                <a:latin typeface="Calibri"/>
              </a:rPr>
              <a:pPr defTabSz="914400" fontAlgn="auto">
                <a:spcBef>
                  <a:spcPts val="0"/>
                </a:spcBef>
                <a:spcAft>
                  <a:spcPts val="0"/>
                </a:spcAft>
                <a:buClrTx/>
                <a:buSzTx/>
                <a:buFontTx/>
                <a:buNone/>
              </a:pPr>
              <a:t>3/30/2015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buClrTx/>
              <a:buSzTx/>
              <a:buFontTx/>
              <a:buNone/>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buClrTx/>
              <a:buSzTx/>
              <a:buFontTx/>
              <a:buNone/>
            </a:pPr>
            <a:fld id="{7C6C8E58-CDDA-47D7-9904-A1CF38BB7A7E}" type="slidenum">
              <a:rPr lang="en-US" smtClean="0">
                <a:solidFill>
                  <a:prstClr val="black">
                    <a:tint val="75000"/>
                  </a:prstClr>
                </a:solidFill>
                <a:latin typeface="Calibri"/>
              </a:rPr>
              <a:pPr defTabSz="914400" fontAlgn="auto">
                <a:spcBef>
                  <a:spcPts val="0"/>
                </a:spcBef>
                <a:spcAft>
                  <a:spcPts val="0"/>
                </a:spcAft>
                <a:buClrTx/>
                <a:buSzTx/>
                <a:buFontTx/>
                <a:buNone/>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8999900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alpha val="6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buClrTx/>
              <a:buSzTx/>
              <a:buFontTx/>
              <a:buNone/>
            </a:pPr>
            <a:fld id="{DEC18338-7FF0-4ED4-A9CD-FA11CFF44A9B}" type="datetimeFigureOut">
              <a:rPr lang="en-US" smtClean="0">
                <a:solidFill>
                  <a:prstClr val="black">
                    <a:tint val="75000"/>
                  </a:prstClr>
                </a:solidFill>
                <a:latin typeface="Calibri"/>
              </a:rPr>
              <a:pPr defTabSz="914400" fontAlgn="auto">
                <a:spcBef>
                  <a:spcPts val="0"/>
                </a:spcBef>
                <a:spcAft>
                  <a:spcPts val="0"/>
                </a:spcAft>
                <a:buClrTx/>
                <a:buSzTx/>
                <a:buFontTx/>
                <a:buNone/>
              </a:pPr>
              <a:t>3/30/2015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buClrTx/>
              <a:buSzTx/>
              <a:buFontTx/>
              <a:buNone/>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buClrTx/>
              <a:buSzTx/>
              <a:buFontTx/>
              <a:buNone/>
            </a:pPr>
            <a:fld id="{7C6C8E58-CDDA-47D7-9904-A1CF38BB7A7E}" type="slidenum">
              <a:rPr lang="en-US" smtClean="0">
                <a:solidFill>
                  <a:prstClr val="black">
                    <a:tint val="75000"/>
                  </a:prstClr>
                </a:solidFill>
                <a:latin typeface="Calibri"/>
              </a:rPr>
              <a:pPr defTabSz="914400" fontAlgn="auto">
                <a:spcBef>
                  <a:spcPts val="0"/>
                </a:spcBef>
                <a:spcAft>
                  <a:spcPts val="0"/>
                </a:spcAft>
                <a:buClrTx/>
                <a:buSzTx/>
                <a:buFontTx/>
                <a:buNone/>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173397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buClrTx/>
              <a:buSzTx/>
              <a:buFontTx/>
              <a:buNone/>
            </a:pPr>
            <a:fld id="{4FF1BE09-C5F7-4E21-8FB9-9DFDF13AAF8A}" type="datetimeFigureOut">
              <a:rPr lang="en-US" smtClean="0">
                <a:solidFill>
                  <a:prstClr val="black">
                    <a:tint val="75000"/>
                  </a:prstClr>
                </a:solidFill>
                <a:latin typeface="Calibri" panose="020F0502020204030204"/>
              </a:rPr>
              <a:pPr defTabSz="914400" fontAlgn="auto">
                <a:spcBef>
                  <a:spcPts val="0"/>
                </a:spcBef>
                <a:spcAft>
                  <a:spcPts val="0"/>
                </a:spcAft>
                <a:buClrTx/>
                <a:buSzTx/>
                <a:buFontTx/>
                <a:buNone/>
              </a:pPr>
              <a:t>3/30/2015</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buClrTx/>
              <a:buSzTx/>
              <a:buFontTx/>
              <a:buNone/>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buClrTx/>
              <a:buSzTx/>
              <a:buFontTx/>
              <a:buNone/>
            </a:pPr>
            <a:fld id="{8D8D7BA4-4ADF-4171-AC3A-A9A9CE1A147E}" type="slidenum">
              <a:rPr lang="en-US" smtClean="0">
                <a:solidFill>
                  <a:prstClr val="black">
                    <a:tint val="75000"/>
                  </a:prstClr>
                </a:solidFill>
                <a:latin typeface="Calibri" panose="020F0502020204030204"/>
              </a:rPr>
              <a:pPr defTabSz="914400" fontAlgn="auto">
                <a:spcBef>
                  <a:spcPts val="0"/>
                </a:spcBef>
                <a:spcAft>
                  <a:spcPts val="0"/>
                </a:spcAft>
                <a:buClrTx/>
                <a:buSzTx/>
                <a:buFontTx/>
                <a:buNone/>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86172832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9.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7.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ctrTitle"/>
          </p:nvPr>
        </p:nvSpPr>
        <p:spPr/>
        <p:txBody>
          <a:bodyPr/>
          <a:lstStyle/>
          <a:p>
            <a:r>
              <a:rPr lang="en-US" dirty="0" smtClean="0">
                <a:solidFill>
                  <a:srgbClr val="0033CC"/>
                </a:solidFill>
                <a:effectLst>
                  <a:outerShdw blurRad="38100" dist="38100" dir="2700000" algn="tl">
                    <a:srgbClr val="000000">
                      <a:alpha val="43137"/>
                    </a:srgbClr>
                  </a:outerShdw>
                </a:effectLst>
              </a:rPr>
              <a:t>Airport Technology R&amp;D Branch</a:t>
            </a:r>
          </a:p>
        </p:txBody>
      </p:sp>
      <p:sp>
        <p:nvSpPr>
          <p:cNvPr id="4098" name="Rectangle 2"/>
          <p:cNvSpPr>
            <a:spLocks noGrp="1" noChangeArrowheads="1"/>
          </p:cNvSpPr>
          <p:nvPr>
            <p:ph type="subTitle" idx="1"/>
          </p:nvPr>
        </p:nvSpPr>
        <p:spPr>
          <a:xfrm>
            <a:off x="457200" y="2819400"/>
            <a:ext cx="4951412" cy="1371600"/>
          </a:xfrm>
        </p:spPr>
        <p:txBody>
          <a:bodyPr lIns="90000" tIns="46800" rIns="90000" bIns="46800"/>
          <a:lstStyle/>
          <a:p>
            <a:pPr marL="0" indent="0" eaLnBrk="1" hangingPunct="1">
              <a:lnSpc>
                <a:spcPct val="80000"/>
              </a:lnSpc>
              <a:spcBef>
                <a:spcPts val="800"/>
              </a:spcBef>
              <a:buClr>
                <a:srgbClr val="FFCC00"/>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400" dirty="0" smtClean="0">
              <a:solidFill>
                <a:schemeClr val="tx1"/>
              </a:solidFill>
              <a:effectLst>
                <a:outerShdw blurRad="38100" dist="38100" dir="2700000" algn="tl">
                  <a:srgbClr val="000000">
                    <a:alpha val="43137"/>
                  </a:srgbClr>
                </a:outerShdw>
              </a:effectLst>
            </a:endParaRPr>
          </a:p>
          <a:p>
            <a:pPr marL="0" indent="0" eaLnBrk="1" hangingPunct="1">
              <a:lnSpc>
                <a:spcPct val="80000"/>
              </a:lnSpc>
              <a:spcBef>
                <a:spcPts val="800"/>
              </a:spcBef>
              <a:buClr>
                <a:srgbClr val="FFCC00"/>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smtClean="0">
                <a:solidFill>
                  <a:schemeClr val="tx1"/>
                </a:solidFill>
                <a:effectLst>
                  <a:outerShdw blurRad="38100" dist="38100" dir="2700000" algn="tl">
                    <a:srgbClr val="000000">
                      <a:alpha val="43137"/>
                    </a:srgbClr>
                  </a:outerShdw>
                </a:effectLst>
              </a:rPr>
              <a:t>Wildlife Hazard Mitigation R&amp;D</a:t>
            </a:r>
          </a:p>
          <a:p>
            <a:pPr marL="0" indent="0" eaLnBrk="1" hangingPunct="1">
              <a:lnSpc>
                <a:spcPct val="80000"/>
              </a:lnSpc>
              <a:spcBef>
                <a:spcPts val="800"/>
              </a:spcBef>
              <a:buClr>
                <a:srgbClr val="FFCC00"/>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400" dirty="0" smtClean="0">
              <a:solidFill>
                <a:schemeClr val="tx1"/>
              </a:solidFill>
              <a:effectLst>
                <a:outerShdw blurRad="38100" dist="38100" dir="2700000" algn="tl">
                  <a:srgbClr val="000000">
                    <a:alpha val="43137"/>
                  </a:srgbClr>
                </a:outerShdw>
              </a:effectLst>
            </a:endParaRPr>
          </a:p>
          <a:p>
            <a:pPr marL="0" indent="0" eaLnBrk="1" hangingPunct="1">
              <a:lnSpc>
                <a:spcPct val="80000"/>
              </a:lnSpc>
              <a:spcBef>
                <a:spcPts val="800"/>
              </a:spcBef>
              <a:buClr>
                <a:srgbClr val="FFCC00"/>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400" dirty="0" smtClean="0">
              <a:solidFill>
                <a:schemeClr val="tx1"/>
              </a:solidFill>
              <a:effectLst>
                <a:outerShdw blurRad="38100" dist="38100" dir="2700000" algn="tl">
                  <a:srgbClr val="000000">
                    <a:alpha val="43137"/>
                  </a:srgbClr>
                </a:outerShdw>
              </a:effectLst>
            </a:endParaRPr>
          </a:p>
        </p:txBody>
      </p:sp>
      <p:sp>
        <p:nvSpPr>
          <p:cNvPr id="4099" name="Text Box 3"/>
          <p:cNvSpPr txBox="1">
            <a:spLocks noChangeArrowheads="1"/>
          </p:cNvSpPr>
          <p:nvPr/>
        </p:nvSpPr>
        <p:spPr bwMode="auto">
          <a:xfrm>
            <a:off x="1725168" y="4401312"/>
            <a:ext cx="380841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5pPr>
            <a:lvl6pPr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6pPr>
            <a:lvl7pPr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7pPr>
            <a:lvl8pPr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8pPr>
            <a:lvl9pPr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9pPr>
          </a:lstStyle>
          <a:p>
            <a:pPr>
              <a:spcBef>
                <a:spcPts val="1000"/>
              </a:spcBef>
              <a:buClr>
                <a:srgbClr val="FFFFFF"/>
              </a:buClr>
              <a:buFont typeface="Arial" pitchFamily="34" charset="0"/>
              <a:buNone/>
              <a:defRPr/>
            </a:pPr>
            <a:r>
              <a:rPr lang="en-US" sz="1600" b="1" dirty="0" smtClean="0">
                <a:solidFill>
                  <a:srgbClr val="002060"/>
                </a:solidFill>
                <a:latin typeface="Arial" pitchFamily="34" charset="0"/>
              </a:rPr>
              <a:t>REDAC Subcommittee</a:t>
            </a:r>
            <a:r>
              <a:rPr lang="en-US" b="1" dirty="0" smtClean="0">
                <a:solidFill>
                  <a:srgbClr val="002060"/>
                </a:solidFill>
              </a:rPr>
              <a:t> </a:t>
            </a:r>
          </a:p>
        </p:txBody>
      </p:sp>
      <p:sp>
        <p:nvSpPr>
          <p:cNvPr id="4100" name="Text Box 4"/>
          <p:cNvSpPr txBox="1">
            <a:spLocks noChangeArrowheads="1"/>
          </p:cNvSpPr>
          <p:nvPr/>
        </p:nvSpPr>
        <p:spPr bwMode="auto">
          <a:xfrm>
            <a:off x="941388" y="4908959"/>
            <a:ext cx="3783012" cy="653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5pPr>
            <a:lvl6pPr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6pPr>
            <a:lvl7pPr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7pPr>
            <a:lvl8pPr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8pPr>
            <a:lvl9pPr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9pPr>
          </a:lstStyle>
          <a:p>
            <a:pPr>
              <a:spcBef>
                <a:spcPts val="1000"/>
              </a:spcBef>
              <a:buClr>
                <a:srgbClr val="FFFFFF"/>
              </a:buClr>
              <a:buFont typeface="Arial" pitchFamily="34" charset="0"/>
              <a:buNone/>
              <a:defRPr/>
            </a:pPr>
            <a:r>
              <a:rPr lang="en-US" sz="1400" b="1" dirty="0" smtClean="0">
                <a:solidFill>
                  <a:srgbClr val="172977"/>
                </a:solidFill>
                <a:latin typeface="Arial" pitchFamily="34" charset="0"/>
              </a:rPr>
              <a:t>Ryan King </a:t>
            </a:r>
          </a:p>
          <a:p>
            <a:pPr>
              <a:spcBef>
                <a:spcPts val="1000"/>
              </a:spcBef>
              <a:buClr>
                <a:srgbClr val="FFFFFF"/>
              </a:buClr>
              <a:buFont typeface="Arial" pitchFamily="34" charset="0"/>
              <a:buNone/>
              <a:defRPr/>
            </a:pPr>
            <a:r>
              <a:rPr lang="en-US" sz="1400" b="1" dirty="0" smtClean="0">
                <a:solidFill>
                  <a:srgbClr val="172977"/>
                </a:solidFill>
                <a:latin typeface="Arial" pitchFamily="34" charset="0"/>
              </a:rPr>
              <a:t>March 31, 2015</a:t>
            </a:r>
            <a:endParaRPr lang="en-US" sz="1400" b="1" dirty="0">
              <a:solidFill>
                <a:srgbClr val="172977"/>
              </a:solidFill>
              <a:latin typeface="Arial" pitchFamily="34" charset="0"/>
            </a:endParaRPr>
          </a:p>
        </p:txBody>
      </p:sp>
      <p:sp>
        <p:nvSpPr>
          <p:cNvPr id="6" name="Rectangle 2"/>
          <p:cNvSpPr txBox="1">
            <a:spLocks noChangeArrowheads="1"/>
          </p:cNvSpPr>
          <p:nvPr/>
        </p:nvSpPr>
        <p:spPr bwMode="auto">
          <a:xfrm>
            <a:off x="533400" y="1676400"/>
            <a:ext cx="49514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0" indent="0" algn="l" rtl="0" fontAlgn="base">
              <a:spcBef>
                <a:spcPct val="20000"/>
              </a:spcBef>
              <a:spcAft>
                <a:spcPct val="0"/>
              </a:spcAft>
              <a:buFontTx/>
              <a:buNone/>
              <a:defRPr sz="3200" b="1">
                <a:solidFill>
                  <a:schemeClr val="bg2"/>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80000"/>
              </a:lnSpc>
              <a:spcBef>
                <a:spcPts val="800"/>
              </a:spcBef>
              <a:buClr>
                <a:srgbClr val="FFCC00"/>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dirty="0" smtClean="0">
              <a:solidFill>
                <a:schemeClr val="tx1"/>
              </a:solidFill>
              <a:effectLst>
                <a:outerShdw blurRad="38100" dist="38100" dir="2700000" algn="tl">
                  <a:srgbClr val="000000">
                    <a:alpha val="43137"/>
                  </a:srgbClr>
                </a:outerShdw>
              </a:effectLst>
            </a:endParaRPr>
          </a:p>
          <a:p>
            <a:pPr>
              <a:lnSpc>
                <a:spcPct val="80000"/>
              </a:lnSpc>
              <a:spcBef>
                <a:spcPts val="800"/>
              </a:spcBef>
              <a:buClr>
                <a:srgbClr val="FFCC00"/>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dirty="0" smtClean="0">
                <a:solidFill>
                  <a:srgbClr val="C00000"/>
                </a:solidFill>
                <a:effectLst>
                  <a:outerShdw blurRad="38100" dist="38100" dir="2700000" algn="tl">
                    <a:srgbClr val="000000">
                      <a:alpha val="43137"/>
                    </a:srgbClr>
                  </a:outerShdw>
                </a:effectLst>
              </a:rPr>
              <a:t>Airport Safety Section</a:t>
            </a:r>
          </a:p>
          <a:p>
            <a:pPr>
              <a:lnSpc>
                <a:spcPct val="80000"/>
              </a:lnSpc>
              <a:spcBef>
                <a:spcPts val="800"/>
              </a:spcBef>
              <a:buClr>
                <a:srgbClr val="FFCC00"/>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400" dirty="0" smtClean="0">
              <a:solidFill>
                <a:schemeClr val="tx1"/>
              </a:solidFill>
              <a:effectLst>
                <a:outerShdw blurRad="38100" dist="38100" dir="2700000" algn="tl">
                  <a:srgbClr val="000000">
                    <a:alpha val="43137"/>
                  </a:srgbClr>
                </a:outerShdw>
              </a:effectLst>
            </a:endParaRPr>
          </a:p>
          <a:p>
            <a:pPr>
              <a:lnSpc>
                <a:spcPct val="80000"/>
              </a:lnSpc>
              <a:spcBef>
                <a:spcPts val="800"/>
              </a:spcBef>
              <a:buClr>
                <a:srgbClr val="FFCC00"/>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dirty="0" smtClean="0">
              <a:solidFill>
                <a:schemeClr val="tx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7014" b="26495"/>
          <a:stretch/>
        </p:blipFill>
        <p:spPr bwMode="auto">
          <a:xfrm>
            <a:off x="3694" y="-53"/>
            <a:ext cx="9144008" cy="690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34182" y="3654270"/>
            <a:ext cx="6096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solidFill>
                <a:prstClr val="white"/>
              </a:solidFill>
            </a:endParaRPr>
          </a:p>
        </p:txBody>
      </p:sp>
      <p:sp>
        <p:nvSpPr>
          <p:cNvPr id="6" name="Rectangle 5"/>
          <p:cNvSpPr/>
          <p:nvPr/>
        </p:nvSpPr>
        <p:spPr>
          <a:xfrm>
            <a:off x="2971800" y="3810000"/>
            <a:ext cx="6096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solidFill>
                <a:prstClr val="white"/>
              </a:solidFill>
            </a:endParaRPr>
          </a:p>
        </p:txBody>
      </p:sp>
      <p:sp>
        <p:nvSpPr>
          <p:cNvPr id="7" name="Rectangle 6"/>
          <p:cNvSpPr/>
          <p:nvPr/>
        </p:nvSpPr>
        <p:spPr>
          <a:xfrm>
            <a:off x="4311590" y="3537010"/>
            <a:ext cx="71761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solidFill>
                <a:prstClr val="white"/>
              </a:solidFill>
            </a:endParaRPr>
          </a:p>
        </p:txBody>
      </p:sp>
      <p:sp>
        <p:nvSpPr>
          <p:cNvPr id="8" name="Rectangle 7"/>
          <p:cNvSpPr/>
          <p:nvPr/>
        </p:nvSpPr>
        <p:spPr>
          <a:xfrm rot="21184389">
            <a:off x="5137210" y="3448600"/>
            <a:ext cx="26041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solidFill>
                <a:prstClr val="white"/>
              </a:solidFill>
            </a:endParaRPr>
          </a:p>
        </p:txBody>
      </p:sp>
      <p:sp>
        <p:nvSpPr>
          <p:cNvPr id="9" name="Rectangle 8"/>
          <p:cNvSpPr/>
          <p:nvPr/>
        </p:nvSpPr>
        <p:spPr>
          <a:xfrm>
            <a:off x="3694" y="99132"/>
            <a:ext cx="9140306" cy="830997"/>
          </a:xfrm>
          <a:prstGeom prst="rect">
            <a:avLst/>
          </a:prstGeom>
        </p:spPr>
        <p:txBody>
          <a:bodyPr wrap="square">
            <a:spAutoFit/>
          </a:bodyPr>
          <a:lstStyle/>
          <a:p>
            <a:pPr algn="ctr" defTabSz="914400" fontAlgn="auto">
              <a:spcBef>
                <a:spcPts val="0"/>
              </a:spcBef>
              <a:spcAft>
                <a:spcPts val="0"/>
              </a:spcAft>
              <a:buClrTx/>
              <a:buSzTx/>
              <a:buFontTx/>
              <a:buNone/>
              <a:defRPr/>
            </a:pPr>
            <a:r>
              <a:rPr lang="en-US" sz="4800" b="1" kern="0" dirty="0" smtClean="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WiSC Text Interface</a:t>
            </a:r>
            <a:endParaRPr lang="en-US" sz="1800" b="1" kern="0" dirty="0" smtClean="0">
              <a:solidFill>
                <a:sysClr val="windowText" lastClr="000000"/>
              </a:solidFill>
              <a:latin typeface="Calibri"/>
            </a:endParaRPr>
          </a:p>
        </p:txBody>
      </p:sp>
      <p:sp>
        <p:nvSpPr>
          <p:cNvPr id="10" name="TextBox 9"/>
          <p:cNvSpPr txBox="1"/>
          <p:nvPr/>
        </p:nvSpPr>
        <p:spPr>
          <a:xfrm>
            <a:off x="457200" y="4724400"/>
            <a:ext cx="6248400" cy="2246769"/>
          </a:xfrm>
          <a:prstGeom prst="rect">
            <a:avLst/>
          </a:prstGeom>
          <a:noFill/>
        </p:spPr>
        <p:txBody>
          <a:bodyPr wrap="square" rtlCol="0">
            <a:spAutoFit/>
          </a:bodyPr>
          <a:lstStyle/>
          <a:p>
            <a:pPr defTabSz="914400" fontAlgn="auto">
              <a:spcBef>
                <a:spcPts val="0"/>
              </a:spcBef>
              <a:spcAft>
                <a:spcPts val="0"/>
              </a:spcAft>
              <a:buClrTx/>
              <a:buSzTx/>
              <a:buFontTx/>
              <a:buNone/>
            </a:pPr>
            <a:r>
              <a:rPr lang="en-US" sz="2000" dirty="0">
                <a:solidFill>
                  <a:prstClr val="white"/>
                </a:solidFill>
                <a:latin typeface="Calibri"/>
              </a:rPr>
              <a:t>T</a:t>
            </a:r>
            <a:r>
              <a:rPr lang="en-US" sz="2000" dirty="0" smtClean="0">
                <a:solidFill>
                  <a:prstClr val="white"/>
                </a:solidFill>
                <a:latin typeface="Calibri"/>
              </a:rPr>
              <a:t>ext appears on display when threat is present</a:t>
            </a:r>
          </a:p>
          <a:p>
            <a:pPr defTabSz="914400" fontAlgn="auto">
              <a:spcBef>
                <a:spcPts val="0"/>
              </a:spcBef>
              <a:spcAft>
                <a:spcPts val="0"/>
              </a:spcAft>
              <a:buClrTx/>
              <a:buSzTx/>
              <a:buFontTx/>
              <a:buNone/>
            </a:pPr>
            <a:r>
              <a:rPr lang="en-US" sz="2000" dirty="0" smtClean="0">
                <a:solidFill>
                  <a:prstClr val="white"/>
                </a:solidFill>
                <a:latin typeface="Calibri"/>
              </a:rPr>
              <a:t>Aural tone accompanies new text information</a:t>
            </a:r>
          </a:p>
          <a:p>
            <a:pPr defTabSz="914400" fontAlgn="auto">
              <a:spcBef>
                <a:spcPts val="0"/>
              </a:spcBef>
              <a:spcAft>
                <a:spcPts val="0"/>
              </a:spcAft>
              <a:buClrTx/>
              <a:buSzTx/>
              <a:buFontTx/>
              <a:buNone/>
            </a:pPr>
            <a:r>
              <a:rPr lang="en-US" sz="2000" dirty="0" smtClean="0">
                <a:solidFill>
                  <a:prstClr val="white"/>
                </a:solidFill>
                <a:latin typeface="Calibri"/>
              </a:rPr>
              <a:t>Threat level is coded by color and symbol (+)</a:t>
            </a:r>
          </a:p>
          <a:p>
            <a:pPr defTabSz="914400" fontAlgn="auto">
              <a:spcBef>
                <a:spcPts val="0"/>
              </a:spcBef>
              <a:spcAft>
                <a:spcPts val="0"/>
              </a:spcAft>
              <a:buClrTx/>
              <a:buSzTx/>
              <a:buFontTx/>
              <a:buNone/>
            </a:pPr>
            <a:r>
              <a:rPr lang="en-US" sz="2000" dirty="0" smtClean="0">
                <a:solidFill>
                  <a:prstClr val="white"/>
                </a:solidFill>
                <a:latin typeface="Calibri"/>
              </a:rPr>
              <a:t>Text disappears when no longer a threat</a:t>
            </a:r>
          </a:p>
          <a:p>
            <a:pPr defTabSz="914400" fontAlgn="auto">
              <a:spcBef>
                <a:spcPts val="0"/>
              </a:spcBef>
              <a:spcAft>
                <a:spcPts val="0"/>
              </a:spcAft>
              <a:buClrTx/>
              <a:buSzTx/>
              <a:buFontTx/>
              <a:buNone/>
            </a:pPr>
            <a:endParaRPr lang="en-US" sz="2000" dirty="0" smtClean="0">
              <a:solidFill>
                <a:prstClr val="white"/>
              </a:solidFill>
              <a:latin typeface="Calibri"/>
            </a:endParaRPr>
          </a:p>
          <a:p>
            <a:pPr defTabSz="914400" fontAlgn="auto">
              <a:spcBef>
                <a:spcPts val="0"/>
              </a:spcBef>
              <a:spcAft>
                <a:spcPts val="0"/>
              </a:spcAft>
              <a:buClrTx/>
              <a:buSzTx/>
              <a:buFontTx/>
              <a:buNone/>
            </a:pPr>
            <a:endParaRPr lang="en-US" sz="2000" dirty="0" smtClean="0">
              <a:solidFill>
                <a:prstClr val="white"/>
              </a:solidFill>
              <a:latin typeface="Calibri"/>
            </a:endParaRPr>
          </a:p>
          <a:p>
            <a:pPr defTabSz="914400" fontAlgn="auto">
              <a:spcBef>
                <a:spcPts val="0"/>
              </a:spcBef>
              <a:spcAft>
                <a:spcPts val="0"/>
              </a:spcAft>
              <a:buClrTx/>
              <a:buSzTx/>
              <a:buFontTx/>
              <a:buNone/>
            </a:pPr>
            <a:endParaRPr lang="en-US" sz="2000" dirty="0" smtClean="0">
              <a:solidFill>
                <a:prstClr val="white"/>
              </a:solidFill>
              <a:latin typeface="Calibri"/>
            </a:endParaRPr>
          </a:p>
        </p:txBody>
      </p:sp>
      <p:sp>
        <p:nvSpPr>
          <p:cNvPr id="5" name="Oval 4"/>
          <p:cNvSpPr/>
          <p:nvPr/>
        </p:nvSpPr>
        <p:spPr>
          <a:xfrm>
            <a:off x="955089" y="753122"/>
            <a:ext cx="1600200" cy="533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solidFill>
                <a:prstClr val="white"/>
              </a:solidFill>
            </a:endParaRPr>
          </a:p>
        </p:txBody>
      </p:sp>
      <p:sp>
        <p:nvSpPr>
          <p:cNvPr id="13" name="Rectangle 12"/>
          <p:cNvSpPr>
            <a:spLocks noChangeAspect="1"/>
          </p:cNvSpPr>
          <p:nvPr/>
        </p:nvSpPr>
        <p:spPr>
          <a:xfrm>
            <a:off x="3750816" y="2461359"/>
            <a:ext cx="3505200" cy="1192911"/>
          </a:xfrm>
          <a:prstGeom prst="rect">
            <a:avLst/>
          </a:prstGeom>
          <a:solidFill>
            <a:srgbClr val="000000"/>
          </a:solidFill>
          <a:ln w="25400" cap="flat" cmpd="sng" algn="ctr">
            <a:solidFill>
              <a:schemeClr val="bg1"/>
            </a:solidFill>
            <a:prstDash val="solid"/>
          </a:ln>
          <a:effectLst/>
        </p:spPr>
        <p:txBody>
          <a:bodyPr rtlCol="0" anchor="ctr"/>
          <a:lstStyle/>
          <a:p>
            <a:pPr marL="0" lvl="1" defTabSz="914400" fontAlgn="auto">
              <a:spcBef>
                <a:spcPts val="0"/>
              </a:spcBef>
              <a:spcAft>
                <a:spcPts val="0"/>
              </a:spcAft>
              <a:buClrTx/>
              <a:buSzTx/>
              <a:buFontTx/>
              <a:buNone/>
              <a:defRPr/>
            </a:pPr>
            <a:r>
              <a:rPr lang="en-US" sz="2800" kern="0" dirty="0" smtClean="0">
                <a:solidFill>
                  <a:srgbClr val="0070C0"/>
                </a:solidFill>
                <a:latin typeface="Arial"/>
              </a:rPr>
              <a:t>27RA BDX </a:t>
            </a:r>
            <a:r>
              <a:rPr lang="en-US" sz="2800" kern="0" dirty="0">
                <a:solidFill>
                  <a:srgbClr val="0070C0"/>
                </a:solidFill>
                <a:latin typeface="Arial"/>
              </a:rPr>
              <a:t>9</a:t>
            </a:r>
            <a:r>
              <a:rPr lang="en-US" sz="2800" kern="0" dirty="0" smtClean="0">
                <a:solidFill>
                  <a:srgbClr val="0070C0"/>
                </a:solidFill>
                <a:latin typeface="Arial"/>
              </a:rPr>
              <a:t>00 3MF</a:t>
            </a:r>
            <a:endParaRPr lang="en-US" sz="2800" kern="0" dirty="0">
              <a:solidFill>
                <a:srgbClr val="0070C0"/>
              </a:solidFill>
              <a:latin typeface="Arial"/>
            </a:endParaRPr>
          </a:p>
          <a:p>
            <a:pPr marL="0" lvl="1" defTabSz="914400" fontAlgn="auto">
              <a:spcBef>
                <a:spcPts val="0"/>
              </a:spcBef>
              <a:spcAft>
                <a:spcPts val="0"/>
              </a:spcAft>
              <a:buClrTx/>
              <a:buSzTx/>
              <a:buFontTx/>
              <a:buNone/>
              <a:defRPr/>
            </a:pPr>
            <a:r>
              <a:rPr lang="en-US" sz="2800" kern="0" dirty="0" smtClean="0">
                <a:solidFill>
                  <a:srgbClr val="FFFF00"/>
                </a:solidFill>
                <a:latin typeface="Arial"/>
              </a:rPr>
              <a:t>35A BDX+ 400 1MF </a:t>
            </a:r>
            <a:endParaRPr lang="en-US" sz="2800" kern="0" dirty="0">
              <a:solidFill>
                <a:srgbClr val="FFFFFF"/>
              </a:solidFill>
              <a:latin typeface="Arial"/>
            </a:endParaRPr>
          </a:p>
        </p:txBody>
      </p:sp>
      <p:cxnSp>
        <p:nvCxnSpPr>
          <p:cNvPr id="14" name="Straight Arrow Connector 13"/>
          <p:cNvCxnSpPr/>
          <p:nvPr/>
        </p:nvCxnSpPr>
        <p:spPr>
          <a:xfrm>
            <a:off x="2252883" y="2819400"/>
            <a:ext cx="1447800" cy="0"/>
          </a:xfrm>
          <a:prstGeom prst="straightConnector1">
            <a:avLst/>
          </a:prstGeom>
          <a:noFill/>
          <a:ln w="28575" cap="flat" cmpd="sng" algn="ctr">
            <a:solidFill>
              <a:srgbClr val="FF9900"/>
            </a:solidFill>
            <a:prstDash val="solid"/>
            <a:tailEnd type="arrow"/>
          </a:ln>
          <a:effectLst>
            <a:outerShdw blurRad="50800" dist="38100" dir="5400000" algn="t" rotWithShape="0">
              <a:prstClr val="black">
                <a:alpha val="40000"/>
              </a:prstClr>
            </a:outerShdw>
          </a:effectLst>
        </p:spPr>
      </p:cxnSp>
      <p:cxnSp>
        <p:nvCxnSpPr>
          <p:cNvPr id="15" name="Straight Connector 14"/>
          <p:cNvCxnSpPr/>
          <p:nvPr/>
        </p:nvCxnSpPr>
        <p:spPr>
          <a:xfrm flipH="1">
            <a:off x="2268244" y="2227556"/>
            <a:ext cx="1480" cy="585689"/>
          </a:xfrm>
          <a:prstGeom prst="line">
            <a:avLst/>
          </a:prstGeom>
          <a:noFill/>
          <a:ln w="28575" cap="flat" cmpd="sng" algn="ctr">
            <a:solidFill>
              <a:srgbClr val="FF9900"/>
            </a:solidFill>
            <a:prstDash val="solid"/>
          </a:ln>
          <a:effectLst>
            <a:outerShdw blurRad="50800" dist="38100" dir="5400000" algn="t" rotWithShape="0">
              <a:prstClr val="black">
                <a:alpha val="40000"/>
              </a:prstClr>
            </a:outerShdw>
          </a:effectLst>
        </p:spPr>
      </p:cxnSp>
      <p:cxnSp>
        <p:nvCxnSpPr>
          <p:cNvPr id="16" name="Straight Arrow Connector 15"/>
          <p:cNvCxnSpPr/>
          <p:nvPr/>
        </p:nvCxnSpPr>
        <p:spPr>
          <a:xfrm flipH="1">
            <a:off x="5503416" y="1846996"/>
            <a:ext cx="2387849" cy="1343452"/>
          </a:xfrm>
          <a:prstGeom prst="straightConnector1">
            <a:avLst/>
          </a:prstGeom>
          <a:noFill/>
          <a:ln w="28575" cap="flat" cmpd="sng" algn="ctr">
            <a:solidFill>
              <a:srgbClr val="FF9900"/>
            </a:solidFill>
            <a:prstDash val="solid"/>
            <a:tailEnd type="arrow"/>
          </a:ln>
          <a:effectLst>
            <a:outerShdw blurRad="50800" dist="38100" dir="5400000" algn="t" rotWithShape="0">
              <a:prstClr val="black">
                <a:alpha val="40000"/>
              </a:prstClr>
            </a:outerShdw>
          </a:effectLst>
        </p:spPr>
      </p:cxnSp>
      <p:cxnSp>
        <p:nvCxnSpPr>
          <p:cNvPr id="17" name="Straight Connector 16"/>
          <p:cNvCxnSpPr/>
          <p:nvPr/>
        </p:nvCxnSpPr>
        <p:spPr>
          <a:xfrm flipV="1">
            <a:off x="8100569" y="1846996"/>
            <a:ext cx="0" cy="1429604"/>
          </a:xfrm>
          <a:prstGeom prst="line">
            <a:avLst/>
          </a:prstGeom>
          <a:noFill/>
          <a:ln w="28575" cap="flat" cmpd="sng" algn="ctr">
            <a:solidFill>
              <a:srgbClr val="FF9900"/>
            </a:solidFill>
            <a:prstDash val="solid"/>
          </a:ln>
          <a:effectLst>
            <a:outerShdw blurRad="50800" dist="38100" dir="5400000" algn="t" rotWithShape="0">
              <a:prstClr val="black">
                <a:alpha val="40000"/>
              </a:prstClr>
            </a:outerShdw>
          </a:effectLst>
        </p:spPr>
      </p:cxnSp>
      <p:cxnSp>
        <p:nvCxnSpPr>
          <p:cNvPr id="18" name="Straight Arrow Connector 17"/>
          <p:cNvCxnSpPr/>
          <p:nvPr/>
        </p:nvCxnSpPr>
        <p:spPr>
          <a:xfrm flipH="1">
            <a:off x="7096652" y="3276600"/>
            <a:ext cx="1014274" cy="0"/>
          </a:xfrm>
          <a:prstGeom prst="straightConnector1">
            <a:avLst/>
          </a:prstGeom>
          <a:noFill/>
          <a:ln w="28575" cap="flat" cmpd="sng" algn="ctr">
            <a:solidFill>
              <a:srgbClr val="FF9900"/>
            </a:solidFill>
            <a:prstDash val="solid"/>
            <a:tailEnd type="arrow"/>
          </a:ln>
          <a:effectLst>
            <a:outerShdw blurRad="50800" dist="38100" dir="5400000" algn="t" rotWithShape="0">
              <a:prstClr val="black">
                <a:alpha val="40000"/>
              </a:prstClr>
            </a:outerShdw>
          </a:effectLst>
        </p:spPr>
      </p:cxnSp>
      <p:cxnSp>
        <p:nvCxnSpPr>
          <p:cNvPr id="12" name="Straight Connector 11"/>
          <p:cNvCxnSpPr>
            <a:stCxn id="5" idx="5"/>
          </p:cNvCxnSpPr>
          <p:nvPr/>
        </p:nvCxnSpPr>
        <p:spPr>
          <a:xfrm>
            <a:off x="2320945" y="1208407"/>
            <a:ext cx="1429871" cy="12529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634828" y="1511717"/>
            <a:ext cx="2512874" cy="646331"/>
          </a:xfrm>
          <a:prstGeom prst="rect">
            <a:avLst/>
          </a:prstGeom>
          <a:noFill/>
        </p:spPr>
        <p:txBody>
          <a:bodyPr wrap="square" rtlCol="0">
            <a:spAutoFit/>
          </a:bodyPr>
          <a:lstStyle/>
          <a:p>
            <a:pPr defTabSz="914400" fontAlgn="auto">
              <a:spcBef>
                <a:spcPts val="0"/>
              </a:spcBef>
              <a:spcAft>
                <a:spcPts val="0"/>
              </a:spcAft>
              <a:buClrTx/>
              <a:buSzTx/>
              <a:buFontTx/>
              <a:buNone/>
            </a:pPr>
            <a:r>
              <a:rPr lang="en-US" sz="1800" b="1" i="1" dirty="0">
                <a:solidFill>
                  <a:prstClr val="white"/>
                </a:solidFill>
                <a:latin typeface="Calibri"/>
              </a:rPr>
              <a:t>Significant Bird Activity</a:t>
            </a:r>
          </a:p>
          <a:p>
            <a:pPr defTabSz="914400" fontAlgn="auto">
              <a:spcBef>
                <a:spcPts val="0"/>
              </a:spcBef>
              <a:spcAft>
                <a:spcPts val="0"/>
              </a:spcAft>
              <a:buClrTx/>
              <a:buSzTx/>
              <a:buFontTx/>
              <a:buNone/>
            </a:pPr>
            <a:endParaRPr lang="en-US" sz="1800" dirty="0">
              <a:solidFill>
                <a:prstClr val="black"/>
              </a:solidFill>
              <a:latin typeface="Calibri"/>
            </a:endParaRPr>
          </a:p>
        </p:txBody>
      </p:sp>
      <p:sp>
        <p:nvSpPr>
          <p:cNvPr id="28" name="TextBox 27"/>
          <p:cNvSpPr txBox="1"/>
          <p:nvPr/>
        </p:nvSpPr>
        <p:spPr>
          <a:xfrm>
            <a:off x="1743721" y="1886025"/>
            <a:ext cx="1488489" cy="646331"/>
          </a:xfrm>
          <a:prstGeom prst="rect">
            <a:avLst/>
          </a:prstGeom>
          <a:noFill/>
        </p:spPr>
        <p:txBody>
          <a:bodyPr wrap="square" rtlCol="0">
            <a:spAutoFit/>
          </a:bodyPr>
          <a:lstStyle/>
          <a:p>
            <a:pPr defTabSz="914400" fontAlgn="auto">
              <a:spcBef>
                <a:spcPts val="0"/>
              </a:spcBef>
              <a:spcAft>
                <a:spcPts val="0"/>
              </a:spcAft>
              <a:buClrTx/>
              <a:buSzTx/>
              <a:buFontTx/>
              <a:buNone/>
            </a:pPr>
            <a:r>
              <a:rPr lang="en-US" sz="1800" b="1" i="1" dirty="0" smtClean="0">
                <a:solidFill>
                  <a:prstClr val="white"/>
                </a:solidFill>
                <a:latin typeface="Calibri"/>
              </a:rPr>
              <a:t>Bird </a:t>
            </a:r>
            <a:r>
              <a:rPr lang="en-US" sz="1800" b="1" i="1" dirty="0">
                <a:solidFill>
                  <a:prstClr val="white"/>
                </a:solidFill>
                <a:latin typeface="Calibri"/>
              </a:rPr>
              <a:t>Activity</a:t>
            </a:r>
          </a:p>
          <a:p>
            <a:pPr defTabSz="914400" fontAlgn="auto">
              <a:spcBef>
                <a:spcPts val="0"/>
              </a:spcBef>
              <a:spcAft>
                <a:spcPts val="0"/>
              </a:spcAft>
              <a:buClrTx/>
              <a:buSzTx/>
              <a:buFontTx/>
              <a:buNone/>
            </a:pPr>
            <a:endParaRPr lang="en-US" sz="1800" dirty="0">
              <a:solidFill>
                <a:prstClr val="black"/>
              </a:solidFill>
              <a:latin typeface="Calibri"/>
            </a:endParaRPr>
          </a:p>
        </p:txBody>
      </p:sp>
      <p:sp>
        <p:nvSpPr>
          <p:cNvPr id="29" name="TextBox 28"/>
          <p:cNvSpPr txBox="1"/>
          <p:nvPr/>
        </p:nvSpPr>
        <p:spPr>
          <a:xfrm>
            <a:off x="2581921" y="2791547"/>
            <a:ext cx="1488489" cy="553998"/>
          </a:xfrm>
          <a:prstGeom prst="rect">
            <a:avLst/>
          </a:prstGeom>
          <a:noFill/>
        </p:spPr>
        <p:txBody>
          <a:bodyPr wrap="square" rtlCol="0">
            <a:spAutoFit/>
          </a:bodyPr>
          <a:lstStyle/>
          <a:p>
            <a:pPr defTabSz="914400" fontAlgn="auto">
              <a:spcBef>
                <a:spcPts val="0"/>
              </a:spcBef>
              <a:spcAft>
                <a:spcPts val="0"/>
              </a:spcAft>
              <a:buClrTx/>
              <a:buSzTx/>
              <a:buFontTx/>
              <a:buNone/>
            </a:pPr>
            <a:r>
              <a:rPr lang="en-US" sz="1200" b="1" dirty="0" smtClean="0">
                <a:solidFill>
                  <a:prstClr val="white"/>
                </a:solidFill>
                <a:latin typeface="Calibri"/>
              </a:rPr>
              <a:t>Blue Text</a:t>
            </a:r>
            <a:endParaRPr lang="en-US" sz="1200" b="1" dirty="0">
              <a:solidFill>
                <a:prstClr val="white"/>
              </a:solidFill>
              <a:latin typeface="Calibri"/>
            </a:endParaRPr>
          </a:p>
          <a:p>
            <a:pPr defTabSz="914400" fontAlgn="auto">
              <a:spcBef>
                <a:spcPts val="0"/>
              </a:spcBef>
              <a:spcAft>
                <a:spcPts val="0"/>
              </a:spcAft>
              <a:buClrTx/>
              <a:buSzTx/>
              <a:buFontTx/>
              <a:buNone/>
            </a:pPr>
            <a:endParaRPr lang="en-US" sz="1800" dirty="0">
              <a:solidFill>
                <a:prstClr val="black"/>
              </a:solidFill>
              <a:latin typeface="Calibri"/>
            </a:endParaRPr>
          </a:p>
        </p:txBody>
      </p:sp>
      <p:sp>
        <p:nvSpPr>
          <p:cNvPr id="30" name="TextBox 29"/>
          <p:cNvSpPr txBox="1"/>
          <p:nvPr/>
        </p:nvSpPr>
        <p:spPr>
          <a:xfrm>
            <a:off x="7267107" y="3238246"/>
            <a:ext cx="1488489" cy="553998"/>
          </a:xfrm>
          <a:prstGeom prst="rect">
            <a:avLst/>
          </a:prstGeom>
          <a:noFill/>
        </p:spPr>
        <p:txBody>
          <a:bodyPr wrap="square" rtlCol="0">
            <a:spAutoFit/>
          </a:bodyPr>
          <a:lstStyle/>
          <a:p>
            <a:pPr defTabSz="914400" fontAlgn="auto">
              <a:spcBef>
                <a:spcPts val="0"/>
              </a:spcBef>
              <a:spcAft>
                <a:spcPts val="0"/>
              </a:spcAft>
              <a:buClrTx/>
              <a:buSzTx/>
              <a:buFontTx/>
              <a:buNone/>
            </a:pPr>
            <a:r>
              <a:rPr lang="en-US" sz="1200" b="1" dirty="0" smtClean="0">
                <a:solidFill>
                  <a:prstClr val="white"/>
                </a:solidFill>
                <a:latin typeface="Calibri"/>
              </a:rPr>
              <a:t>Yellow Text</a:t>
            </a:r>
            <a:endParaRPr lang="en-US" sz="1200" b="1" dirty="0">
              <a:solidFill>
                <a:prstClr val="white"/>
              </a:solidFill>
              <a:latin typeface="Calibri"/>
            </a:endParaRPr>
          </a:p>
          <a:p>
            <a:pPr defTabSz="914400" fontAlgn="auto">
              <a:spcBef>
                <a:spcPts val="0"/>
              </a:spcBef>
              <a:spcAft>
                <a:spcPts val="0"/>
              </a:spcAft>
              <a:buClrTx/>
              <a:buSzTx/>
              <a:buFontTx/>
              <a:buNone/>
            </a:pPr>
            <a:endParaRPr lang="en-US" sz="1800" dirty="0">
              <a:solidFill>
                <a:prstClr val="black"/>
              </a:solidFill>
              <a:latin typeface="Calibri"/>
            </a:endParaRPr>
          </a:p>
        </p:txBody>
      </p:sp>
      <p:sp>
        <p:nvSpPr>
          <p:cNvPr id="31" name="TextBox 30"/>
          <p:cNvSpPr txBox="1"/>
          <p:nvPr/>
        </p:nvSpPr>
        <p:spPr>
          <a:xfrm>
            <a:off x="7315200" y="2133600"/>
            <a:ext cx="1488489" cy="584775"/>
          </a:xfrm>
          <a:prstGeom prst="rect">
            <a:avLst/>
          </a:prstGeom>
          <a:noFill/>
        </p:spPr>
        <p:txBody>
          <a:bodyPr wrap="square" rtlCol="0">
            <a:spAutoFit/>
          </a:bodyPr>
          <a:lstStyle/>
          <a:p>
            <a:pPr defTabSz="914400" fontAlgn="auto">
              <a:spcBef>
                <a:spcPts val="0"/>
              </a:spcBef>
              <a:spcAft>
                <a:spcPts val="0"/>
              </a:spcAft>
              <a:buClrTx/>
              <a:buSzTx/>
              <a:buFontTx/>
              <a:buNone/>
            </a:pPr>
            <a:r>
              <a:rPr lang="en-US" sz="1400" b="1" dirty="0" smtClean="0">
                <a:solidFill>
                  <a:prstClr val="white"/>
                </a:solidFill>
                <a:latin typeface="Calibri"/>
              </a:rPr>
              <a:t>“+”</a:t>
            </a:r>
            <a:endParaRPr lang="en-US" sz="1400" b="1" dirty="0">
              <a:solidFill>
                <a:prstClr val="white"/>
              </a:solidFill>
              <a:latin typeface="Calibri"/>
            </a:endParaRPr>
          </a:p>
          <a:p>
            <a:pPr defTabSz="914400" fontAlgn="auto">
              <a:spcBef>
                <a:spcPts val="0"/>
              </a:spcBef>
              <a:spcAft>
                <a:spcPts val="0"/>
              </a:spcAft>
              <a:buClrTx/>
              <a:buSzTx/>
              <a:buFontTx/>
              <a:buNone/>
            </a:pPr>
            <a:endParaRPr lang="en-US" sz="1800" dirty="0">
              <a:solidFill>
                <a:prstClr val="black"/>
              </a:solidFill>
              <a:latin typeface="Calibri"/>
            </a:endParaRPr>
          </a:p>
        </p:txBody>
      </p:sp>
      <p:pic>
        <p:nvPicPr>
          <p:cNvPr id="32" name="WISC Auditory Alert.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5800" y="685800"/>
            <a:ext cx="609600" cy="609600"/>
          </a:xfrm>
          <a:prstGeom prst="rect">
            <a:avLst/>
          </a:prstGeom>
        </p:spPr>
      </p:pic>
    </p:spTree>
    <p:extLst>
      <p:ext uri="{BB962C8B-B14F-4D97-AF65-F5344CB8AC3E}">
        <p14:creationId xmlns:p14="http://schemas.microsoft.com/office/powerpoint/2010/main" val="333520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par>
                                <p:cTn id="13" presetID="1" presetClass="mediacall" presetSubtype="0" fill="hold" nodeType="withEffect">
                                  <p:stCondLst>
                                    <p:cond delay="0"/>
                                  </p:stCondLst>
                                  <p:childTnLst>
                                    <p:cmd type="call" cmd="playFrom(0.0)">
                                      <p:cBhvr>
                                        <p:cTn id="14" dur="934" fill="hold"/>
                                        <p:tgtEl>
                                          <p:spTgt spid="32"/>
                                        </p:tgtEl>
                                      </p:cBhvr>
                                    </p:cmd>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5"/>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fade">
                                      <p:cBhvr>
                                        <p:cTn id="36" dur="500"/>
                                        <p:tgtEl>
                                          <p:spTgt spid="1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
                                            <p:txEl>
                                              <p:pRg st="3" end="3"/>
                                            </p:txEl>
                                          </p:spTgt>
                                        </p:tgtEl>
                                        <p:attrNameLst>
                                          <p:attrName>style.visibility</p:attrName>
                                        </p:attrNameLst>
                                      </p:cBhvr>
                                      <p:to>
                                        <p:strVal val="visible"/>
                                      </p:to>
                                    </p:set>
                                    <p:animEffect transition="in" filter="fade">
                                      <p:cBhvr>
                                        <p:cTn id="6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32"/>
                </p:tgtEl>
              </p:cMediaNode>
            </p:audio>
          </p:childTnLst>
        </p:cTn>
      </p:par>
    </p:tnLst>
    <p:bldLst>
      <p:bldP spid="5" grpId="0" animBg="1"/>
      <p:bldP spid="5" grpId="1" animBg="1"/>
      <p:bldP spid="13" grpId="0" animBg="1"/>
      <p:bldP spid="23"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WiSC FY16/17 Plans</a:t>
            </a:r>
            <a:endParaRPr lang="en-US" dirty="0"/>
          </a:p>
        </p:txBody>
      </p:sp>
      <p:sp>
        <p:nvSpPr>
          <p:cNvPr id="3" name="Content Placeholder 2"/>
          <p:cNvSpPr>
            <a:spLocks noGrp="1"/>
          </p:cNvSpPr>
          <p:nvPr>
            <p:ph idx="1"/>
          </p:nvPr>
        </p:nvSpPr>
        <p:spPr>
          <a:xfrm>
            <a:off x="495300" y="1628775"/>
            <a:ext cx="8050213" cy="4391025"/>
          </a:xfrm>
        </p:spPr>
        <p:txBody>
          <a:bodyPr/>
          <a:lstStyle/>
          <a:p>
            <a:r>
              <a:rPr lang="en-US" dirty="0" smtClean="0"/>
              <a:t>Concept Socialization</a:t>
            </a:r>
          </a:p>
          <a:p>
            <a:r>
              <a:rPr lang="en-US" dirty="0" smtClean="0"/>
              <a:t>Benefits Case </a:t>
            </a:r>
          </a:p>
          <a:p>
            <a:pPr lvl="1"/>
            <a:r>
              <a:rPr lang="en-US" dirty="0" smtClean="0"/>
              <a:t>Using </a:t>
            </a:r>
            <a:r>
              <a:rPr lang="en-US" dirty="0"/>
              <a:t>f</a:t>
            </a:r>
            <a:r>
              <a:rPr lang="en-US" dirty="0" smtClean="0"/>
              <a:t>ield data established via radar deployment at KSLC, and 12 months of bird activity data, build a benefits case i.e. before/after comparison</a:t>
            </a:r>
          </a:p>
          <a:p>
            <a:r>
              <a:rPr lang="en-US" dirty="0" smtClean="0"/>
              <a:t>Participants</a:t>
            </a:r>
          </a:p>
          <a:p>
            <a:pPr lvl="1"/>
            <a:r>
              <a:rPr lang="en-US" dirty="0" smtClean="0"/>
              <a:t>CEAT University of Illinois – Radar Deployment</a:t>
            </a:r>
          </a:p>
          <a:p>
            <a:pPr lvl="1"/>
            <a:r>
              <a:rPr lang="en-US" dirty="0" smtClean="0"/>
              <a:t>ANG-C43 – Concept Socialization and Management</a:t>
            </a:r>
          </a:p>
          <a:p>
            <a:pPr lvl="1"/>
            <a:r>
              <a:rPr lang="en-US" dirty="0" smtClean="0"/>
              <a:t>MITRE – Benefits Case </a:t>
            </a:r>
          </a:p>
          <a:p>
            <a:pPr marL="0" indent="0">
              <a:buNone/>
            </a:pPr>
            <a:endParaRPr lang="en-US" dirty="0"/>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11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139158"/>
            <a:ext cx="2407601" cy="2451642"/>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4069537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erception</a:t>
            </a:r>
            <a:br>
              <a:rPr lang="en-US" dirty="0" smtClean="0"/>
            </a:br>
            <a:r>
              <a:rPr lang="en-US" sz="2400" dirty="0" smtClean="0">
                <a:solidFill>
                  <a:srgbClr val="C00000"/>
                </a:solidFill>
              </a:rPr>
              <a:t>USDA/Purdue Univ.</a:t>
            </a:r>
            <a:endParaRPr lang="en-US" sz="2400" dirty="0">
              <a:solidFill>
                <a:srgbClr val="C00000"/>
              </a:solidFill>
            </a:endParaRPr>
          </a:p>
        </p:txBody>
      </p:sp>
      <p:sp>
        <p:nvSpPr>
          <p:cNvPr id="3" name="Content Placeholder 2"/>
          <p:cNvSpPr>
            <a:spLocks noGrp="1"/>
          </p:cNvSpPr>
          <p:nvPr>
            <p:ph idx="1"/>
          </p:nvPr>
        </p:nvSpPr>
        <p:spPr>
          <a:xfrm>
            <a:off x="304800" y="1233487"/>
            <a:ext cx="8050213" cy="4391025"/>
          </a:xfrm>
        </p:spPr>
        <p:txBody>
          <a:bodyPr/>
          <a:lstStyle/>
          <a:p>
            <a:r>
              <a:rPr lang="en-US" dirty="0" smtClean="0"/>
              <a:t>Quantifying Visual Perception</a:t>
            </a:r>
          </a:p>
          <a:p>
            <a:pPr lvl="1"/>
            <a:r>
              <a:rPr lang="en-US" b="0" dirty="0" smtClean="0"/>
              <a:t>Excellent work on identifying a “sweet spot” of visual perception (pigment, spatial and temporal) for most damaging species and then tailoring conspicuous visuals cues for deterrence</a:t>
            </a:r>
          </a:p>
          <a:p>
            <a:pPr lvl="2"/>
            <a:r>
              <a:rPr lang="en-US" dirty="0" smtClean="0"/>
              <a:t>Detection </a:t>
            </a:r>
          </a:p>
          <a:p>
            <a:pPr lvl="2"/>
            <a:r>
              <a:rPr lang="en-US" dirty="0" smtClean="0"/>
              <a:t>Visual Attention</a:t>
            </a:r>
          </a:p>
          <a:p>
            <a:pPr lvl="2"/>
            <a:r>
              <a:rPr lang="en-US" dirty="0" smtClean="0"/>
              <a:t>Begin Response</a:t>
            </a:r>
          </a:p>
          <a:p>
            <a:pPr lvl="2"/>
            <a:r>
              <a:rPr lang="en-US" dirty="0" smtClean="0"/>
              <a:t>Avoidance</a:t>
            </a:r>
          </a:p>
          <a:p>
            <a:r>
              <a:rPr lang="en-US" dirty="0" smtClean="0"/>
              <a:t>Integrate AVS into adoption and funding</a:t>
            </a:r>
            <a:endParaRPr lang="en-US" dirty="0"/>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12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76200"/>
            <a:ext cx="5602224" cy="1111826"/>
          </a:xfrm>
          <a:prstGeom prst="rect">
            <a:avLst/>
          </a:prstGeom>
        </p:spPr>
      </p:pic>
    </p:spTree>
    <p:extLst>
      <p:ext uri="{BB962C8B-B14F-4D97-AF65-F5344CB8AC3E}">
        <p14:creationId xmlns:p14="http://schemas.microsoft.com/office/powerpoint/2010/main" val="3011877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33400"/>
            <a:ext cx="8472488" cy="609600"/>
          </a:xfrm>
        </p:spPr>
        <p:txBody>
          <a:bodyPr/>
          <a:lstStyle/>
          <a:p>
            <a:r>
              <a:rPr lang="en-US" dirty="0" smtClean="0"/>
              <a:t>AN/TPQ-49 Radars</a:t>
            </a:r>
            <a:br>
              <a:rPr lang="en-US" dirty="0" smtClean="0"/>
            </a:br>
            <a:r>
              <a:rPr lang="en-US" sz="2400" dirty="0" smtClean="0">
                <a:solidFill>
                  <a:srgbClr val="C00000"/>
                </a:solidFill>
              </a:rPr>
              <a:t>BSTAR</a:t>
            </a:r>
            <a:endParaRPr lang="en-US" sz="2400" dirty="0">
              <a:solidFill>
                <a:srgbClr val="C00000"/>
              </a:solidFill>
            </a:endParaRPr>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13</a:t>
            </a:fld>
            <a:endParaRPr lang="en-US"/>
          </a:p>
        </p:txBody>
      </p:sp>
      <p:sp>
        <p:nvSpPr>
          <p:cNvPr id="6" name="Content Placeholder 5"/>
          <p:cNvSpPr>
            <a:spLocks noGrp="1"/>
          </p:cNvSpPr>
          <p:nvPr>
            <p:ph idx="1"/>
          </p:nvPr>
        </p:nvSpPr>
        <p:spPr bwMode="auto">
          <a:xfrm>
            <a:off x="1828800" y="1465680"/>
            <a:ext cx="413565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sz="2400" b="0" dirty="0" smtClean="0"/>
              <a:t>We acquired (10) AN/TPQ-49 LCMR Systems from US Army (Surplus) in July 2014</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43600" y="624455"/>
            <a:ext cx="2819400" cy="2114550"/>
          </a:xfrm>
          <a:prstGeom prst="rect">
            <a:avLst/>
          </a:prstGeom>
          <a:ln>
            <a:solidFill>
              <a:schemeClr val="tx1"/>
            </a:solidFill>
          </a:ln>
          <a:effectLst>
            <a:outerShdw blurRad="292100" dist="139700" dir="2700000" algn="tl" rotWithShape="0">
              <a:srgbClr val="333333">
                <a:alpha val="65000"/>
              </a:srgbClr>
            </a:outerShdw>
          </a:effectLst>
        </p:spPr>
      </p:pic>
      <p:grpSp>
        <p:nvGrpSpPr>
          <p:cNvPr id="13" name="Group 12"/>
          <p:cNvGrpSpPr/>
          <p:nvPr/>
        </p:nvGrpSpPr>
        <p:grpSpPr>
          <a:xfrm>
            <a:off x="294374" y="2324670"/>
            <a:ext cx="1871631" cy="2056714"/>
            <a:chOff x="381000" y="3098800"/>
            <a:chExt cx="2380769" cy="2616200"/>
          </a:xfrm>
        </p:grpSpPr>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98800"/>
              <a:ext cx="1718191"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1762586" y="4279681"/>
              <a:ext cx="563880" cy="45720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spAutoFit/>
            </a:bodyPr>
            <a:lstStyle>
              <a:defPPr>
                <a:defRPr lang="en-GB"/>
              </a:defPPr>
              <a:lvl1pPr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1pPr>
              <a:lvl2pPr marL="4572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2pPr>
              <a:lvl3pPr marL="9144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3pPr>
              <a:lvl4pPr marL="1371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4pPr>
              <a:lvl5pPr marL="18288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Freeform 9"/>
            <p:cNvSpPr/>
            <p:nvPr/>
          </p:nvSpPr>
          <p:spPr bwMode="auto">
            <a:xfrm>
              <a:off x="1962630" y="4844337"/>
              <a:ext cx="799139" cy="800439"/>
            </a:xfrm>
            <a:custGeom>
              <a:avLst/>
              <a:gdLst>
                <a:gd name="connsiteX0" fmla="*/ 346509 w 799139"/>
                <a:gd name="connsiteY0" fmla="*/ 781189 h 800439"/>
                <a:gd name="connsiteX1" fmla="*/ 346509 w 799139"/>
                <a:gd name="connsiteY1" fmla="*/ 781189 h 800439"/>
                <a:gd name="connsiteX2" fmla="*/ 250257 w 799139"/>
                <a:gd name="connsiteY2" fmla="*/ 665685 h 800439"/>
                <a:gd name="connsiteX3" fmla="*/ 192505 w 799139"/>
                <a:gd name="connsiteY3" fmla="*/ 627184 h 800439"/>
                <a:gd name="connsiteX4" fmla="*/ 134753 w 799139"/>
                <a:gd name="connsiteY4" fmla="*/ 607934 h 800439"/>
                <a:gd name="connsiteX5" fmla="*/ 105878 w 799139"/>
                <a:gd name="connsiteY5" fmla="*/ 588683 h 800439"/>
                <a:gd name="connsiteX6" fmla="*/ 86627 w 799139"/>
                <a:gd name="connsiteY6" fmla="*/ 530932 h 800439"/>
                <a:gd name="connsiteX7" fmla="*/ 77002 w 799139"/>
                <a:gd name="connsiteY7" fmla="*/ 482805 h 800439"/>
                <a:gd name="connsiteX8" fmla="*/ 48126 w 799139"/>
                <a:gd name="connsiteY8" fmla="*/ 463555 h 800439"/>
                <a:gd name="connsiteX9" fmla="*/ 28876 w 799139"/>
                <a:gd name="connsiteY9" fmla="*/ 434679 h 800439"/>
                <a:gd name="connsiteX10" fmla="*/ 9625 w 799139"/>
                <a:gd name="connsiteY10" fmla="*/ 357677 h 800439"/>
                <a:gd name="connsiteX11" fmla="*/ 0 w 799139"/>
                <a:gd name="connsiteY11" fmla="*/ 299925 h 800439"/>
                <a:gd name="connsiteX12" fmla="*/ 9625 w 799139"/>
                <a:gd name="connsiteY12" fmla="*/ 30418 h 800439"/>
                <a:gd name="connsiteX13" fmla="*/ 28876 w 799139"/>
                <a:gd name="connsiteY13" fmla="*/ 1542 h 800439"/>
                <a:gd name="connsiteX14" fmla="*/ 240631 w 799139"/>
                <a:gd name="connsiteY14" fmla="*/ 11168 h 800439"/>
                <a:gd name="connsiteX15" fmla="*/ 490888 w 799139"/>
                <a:gd name="connsiteY15" fmla="*/ 20793 h 800439"/>
                <a:gd name="connsiteX16" fmla="*/ 548640 w 799139"/>
                <a:gd name="connsiteY16" fmla="*/ 49669 h 800439"/>
                <a:gd name="connsiteX17" fmla="*/ 577516 w 799139"/>
                <a:gd name="connsiteY17" fmla="*/ 59294 h 800439"/>
                <a:gd name="connsiteX18" fmla="*/ 625642 w 799139"/>
                <a:gd name="connsiteY18" fmla="*/ 107420 h 800439"/>
                <a:gd name="connsiteX19" fmla="*/ 693019 w 799139"/>
                <a:gd name="connsiteY19" fmla="*/ 155547 h 800439"/>
                <a:gd name="connsiteX20" fmla="*/ 731520 w 799139"/>
                <a:gd name="connsiteY20" fmla="*/ 213298 h 800439"/>
                <a:gd name="connsiteX21" fmla="*/ 750770 w 799139"/>
                <a:gd name="connsiteY21" fmla="*/ 271050 h 800439"/>
                <a:gd name="connsiteX22" fmla="*/ 760396 w 799139"/>
                <a:gd name="connsiteY22" fmla="*/ 299925 h 800439"/>
                <a:gd name="connsiteX23" fmla="*/ 779646 w 799139"/>
                <a:gd name="connsiteY23" fmla="*/ 328801 h 800439"/>
                <a:gd name="connsiteX24" fmla="*/ 789271 w 799139"/>
                <a:gd name="connsiteY24" fmla="*/ 453930 h 800439"/>
                <a:gd name="connsiteX25" fmla="*/ 798897 w 799139"/>
                <a:gd name="connsiteY25" fmla="*/ 482805 h 800439"/>
                <a:gd name="connsiteX26" fmla="*/ 789271 w 799139"/>
                <a:gd name="connsiteY26" fmla="*/ 684936 h 800439"/>
                <a:gd name="connsiteX27" fmla="*/ 750770 w 799139"/>
                <a:gd name="connsiteY27" fmla="*/ 742688 h 800439"/>
                <a:gd name="connsiteX28" fmla="*/ 664143 w 799139"/>
                <a:gd name="connsiteY28" fmla="*/ 790814 h 800439"/>
                <a:gd name="connsiteX29" fmla="*/ 616017 w 799139"/>
                <a:gd name="connsiteY29" fmla="*/ 800439 h 800439"/>
                <a:gd name="connsiteX30" fmla="*/ 500513 w 799139"/>
                <a:gd name="connsiteY30" fmla="*/ 790814 h 800439"/>
                <a:gd name="connsiteX31" fmla="*/ 413886 w 799139"/>
                <a:gd name="connsiteY31" fmla="*/ 781189 h 800439"/>
                <a:gd name="connsiteX32" fmla="*/ 346509 w 799139"/>
                <a:gd name="connsiteY32" fmla="*/ 781189 h 80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9139" h="800439">
                  <a:moveTo>
                    <a:pt x="346509" y="781189"/>
                  </a:moveTo>
                  <a:lnTo>
                    <a:pt x="346509" y="781189"/>
                  </a:lnTo>
                  <a:cubicBezTo>
                    <a:pt x="273685" y="666751"/>
                    <a:pt x="318818" y="688541"/>
                    <a:pt x="250257" y="665685"/>
                  </a:cubicBezTo>
                  <a:cubicBezTo>
                    <a:pt x="221857" y="623087"/>
                    <a:pt x="244300" y="642722"/>
                    <a:pt x="192505" y="627184"/>
                  </a:cubicBezTo>
                  <a:cubicBezTo>
                    <a:pt x="173069" y="621353"/>
                    <a:pt x="134753" y="607934"/>
                    <a:pt x="134753" y="607934"/>
                  </a:cubicBezTo>
                  <a:cubicBezTo>
                    <a:pt x="125128" y="601517"/>
                    <a:pt x="112009" y="598493"/>
                    <a:pt x="105878" y="588683"/>
                  </a:cubicBezTo>
                  <a:cubicBezTo>
                    <a:pt x="95123" y="571476"/>
                    <a:pt x="90606" y="550830"/>
                    <a:pt x="86627" y="530932"/>
                  </a:cubicBezTo>
                  <a:cubicBezTo>
                    <a:pt x="83419" y="514890"/>
                    <a:pt x="85119" y="497009"/>
                    <a:pt x="77002" y="482805"/>
                  </a:cubicBezTo>
                  <a:cubicBezTo>
                    <a:pt x="71263" y="472761"/>
                    <a:pt x="57751" y="469972"/>
                    <a:pt x="48126" y="463555"/>
                  </a:cubicBezTo>
                  <a:cubicBezTo>
                    <a:pt x="41709" y="453930"/>
                    <a:pt x="34049" y="445026"/>
                    <a:pt x="28876" y="434679"/>
                  </a:cubicBezTo>
                  <a:cubicBezTo>
                    <a:pt x="19333" y="415593"/>
                    <a:pt x="12764" y="374942"/>
                    <a:pt x="9625" y="357677"/>
                  </a:cubicBezTo>
                  <a:cubicBezTo>
                    <a:pt x="6134" y="338476"/>
                    <a:pt x="3208" y="319176"/>
                    <a:pt x="0" y="299925"/>
                  </a:cubicBezTo>
                  <a:cubicBezTo>
                    <a:pt x="3208" y="210089"/>
                    <a:pt x="966" y="119893"/>
                    <a:pt x="9625" y="30418"/>
                  </a:cubicBezTo>
                  <a:cubicBezTo>
                    <a:pt x="10739" y="18904"/>
                    <a:pt x="17348" y="2503"/>
                    <a:pt x="28876" y="1542"/>
                  </a:cubicBezTo>
                  <a:cubicBezTo>
                    <a:pt x="99290" y="-4326"/>
                    <a:pt x="170034" y="8226"/>
                    <a:pt x="240631" y="11168"/>
                  </a:cubicBezTo>
                  <a:lnTo>
                    <a:pt x="490888" y="20793"/>
                  </a:lnTo>
                  <a:cubicBezTo>
                    <a:pt x="563468" y="44986"/>
                    <a:pt x="474004" y="12351"/>
                    <a:pt x="548640" y="49669"/>
                  </a:cubicBezTo>
                  <a:cubicBezTo>
                    <a:pt x="557715" y="54206"/>
                    <a:pt x="567891" y="56086"/>
                    <a:pt x="577516" y="59294"/>
                  </a:cubicBezTo>
                  <a:cubicBezTo>
                    <a:pt x="654514" y="110626"/>
                    <a:pt x="561475" y="43253"/>
                    <a:pt x="625642" y="107420"/>
                  </a:cubicBezTo>
                  <a:cubicBezTo>
                    <a:pt x="677149" y="158927"/>
                    <a:pt x="632390" y="87339"/>
                    <a:pt x="693019" y="155547"/>
                  </a:cubicBezTo>
                  <a:cubicBezTo>
                    <a:pt x="708390" y="172839"/>
                    <a:pt x="731520" y="213298"/>
                    <a:pt x="731520" y="213298"/>
                  </a:cubicBezTo>
                  <a:lnTo>
                    <a:pt x="750770" y="271050"/>
                  </a:lnTo>
                  <a:cubicBezTo>
                    <a:pt x="753978" y="280675"/>
                    <a:pt x="754768" y="291483"/>
                    <a:pt x="760396" y="299925"/>
                  </a:cubicBezTo>
                  <a:lnTo>
                    <a:pt x="779646" y="328801"/>
                  </a:lnTo>
                  <a:cubicBezTo>
                    <a:pt x="782854" y="370511"/>
                    <a:pt x="784082" y="412420"/>
                    <a:pt x="789271" y="453930"/>
                  </a:cubicBezTo>
                  <a:cubicBezTo>
                    <a:pt x="790529" y="463997"/>
                    <a:pt x="798897" y="472659"/>
                    <a:pt x="798897" y="482805"/>
                  </a:cubicBezTo>
                  <a:cubicBezTo>
                    <a:pt x="798897" y="550258"/>
                    <a:pt x="801554" y="618610"/>
                    <a:pt x="789271" y="684936"/>
                  </a:cubicBezTo>
                  <a:cubicBezTo>
                    <a:pt x="785058" y="707686"/>
                    <a:pt x="770021" y="729854"/>
                    <a:pt x="750770" y="742688"/>
                  </a:cubicBezTo>
                  <a:cubicBezTo>
                    <a:pt x="707754" y="771365"/>
                    <a:pt x="704804" y="780649"/>
                    <a:pt x="664143" y="790814"/>
                  </a:cubicBezTo>
                  <a:cubicBezTo>
                    <a:pt x="648272" y="794782"/>
                    <a:pt x="632059" y="797231"/>
                    <a:pt x="616017" y="800439"/>
                  </a:cubicBezTo>
                  <a:lnTo>
                    <a:pt x="500513" y="790814"/>
                  </a:lnTo>
                  <a:cubicBezTo>
                    <a:pt x="471591" y="788060"/>
                    <a:pt x="442895" y="782801"/>
                    <a:pt x="413886" y="781189"/>
                  </a:cubicBezTo>
                  <a:cubicBezTo>
                    <a:pt x="385055" y="779587"/>
                    <a:pt x="357738" y="781189"/>
                    <a:pt x="346509" y="781189"/>
                  </a:cubicBezTo>
                  <a:close/>
                </a:path>
              </a:pathLst>
            </a:custGeom>
            <a:solidFill>
              <a:srgbClr val="FFFFFF"/>
            </a:solidFill>
            <a:ln>
              <a:noFill/>
            </a:ln>
            <a:effectLst/>
            <a:extLst/>
          </p:spPr>
          <p:txBody>
            <a:bodyPr vert="horz" wrap="square" lIns="91440" tIns="45720" rIns="91440" bIns="45720" numCol="1" rtlCol="0" anchor="t" anchorCtr="0" compatLnSpc="1">
              <a:prstTxWarp prst="textNoShape">
                <a:avLst/>
              </a:prstTxWarp>
              <a:spAutoFit/>
            </a:bodyPr>
            <a:lstStyle>
              <a:defPPr>
                <a:defRPr lang="en-GB"/>
              </a:defPPr>
              <a:lvl1pPr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1pPr>
              <a:lvl2pPr marL="4572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2pPr>
              <a:lvl3pPr marL="9144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3pPr>
              <a:lvl4pPr marL="1371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4pPr>
              <a:lvl5pPr marL="18288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pic>
        <p:nvPicPr>
          <p:cNvPr id="11" name="Content Placeholder 5"/>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920740" y="3429000"/>
            <a:ext cx="2819400" cy="2127688"/>
          </a:xfrm>
          <a:prstGeom prst="rect">
            <a:avLst/>
          </a:prstGeom>
          <a:noFill/>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2" name="Content Placeholder 5"/>
          <p:cNvSpPr txBox="1">
            <a:spLocks/>
          </p:cNvSpPr>
          <p:nvPr/>
        </p:nvSpPr>
        <p:spPr bwMode="auto">
          <a:xfrm>
            <a:off x="1851885" y="3446928"/>
            <a:ext cx="3462528" cy="135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sz="2400" b="0" dirty="0" smtClean="0"/>
              <a:t>In support of WiSC</a:t>
            </a:r>
          </a:p>
          <a:p>
            <a:pPr lvl="1"/>
            <a:r>
              <a:rPr lang="en-US" sz="2000" b="0" dirty="0" smtClean="0"/>
              <a:t>Install @ KBOS</a:t>
            </a:r>
          </a:p>
          <a:p>
            <a:pPr lvl="1"/>
            <a:r>
              <a:rPr lang="en-US" sz="2000" b="0" dirty="0" smtClean="0"/>
              <a:t>Install @ KSLC</a:t>
            </a:r>
          </a:p>
        </p:txBody>
      </p:sp>
    </p:spTree>
    <p:extLst>
      <p:ext uri="{BB962C8B-B14F-4D97-AF65-F5344CB8AC3E}">
        <p14:creationId xmlns:p14="http://schemas.microsoft.com/office/powerpoint/2010/main" val="437067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Bird/Weather Radars</a:t>
            </a:r>
            <a:br>
              <a:rPr lang="en-US" dirty="0" smtClean="0"/>
            </a:br>
            <a:r>
              <a:rPr lang="en-US" sz="2400" dirty="0" smtClean="0">
                <a:solidFill>
                  <a:srgbClr val="C00000"/>
                </a:solidFill>
              </a:rPr>
              <a:t>Expanded Coverage</a:t>
            </a:r>
            <a:endParaRPr lang="en-US" sz="2400" dirty="0">
              <a:solidFill>
                <a:srgbClr val="C00000"/>
              </a:solidFill>
            </a:endParaRPr>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14</a:t>
            </a:fld>
            <a:endParaRPr lang="en-US"/>
          </a:p>
        </p:txBody>
      </p:sp>
      <p:sp>
        <p:nvSpPr>
          <p:cNvPr id="6" name="Content Placeholder 5"/>
          <p:cNvSpPr>
            <a:spLocks noGrp="1"/>
          </p:cNvSpPr>
          <p:nvPr>
            <p:ph idx="1"/>
          </p:nvPr>
        </p:nvSpPr>
        <p:spPr bwMode="auto">
          <a:xfrm>
            <a:off x="228600" y="5410200"/>
            <a:ext cx="405682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gn="ctr">
              <a:buNone/>
            </a:pPr>
            <a:r>
              <a:rPr lang="en-US" sz="2000" b="0" dirty="0" smtClean="0"/>
              <a:t>Terminal Doppler Weather Radar</a:t>
            </a:r>
          </a:p>
        </p:txBody>
      </p:sp>
      <p:sp>
        <p:nvSpPr>
          <p:cNvPr id="12" name="Content Placeholder 5"/>
          <p:cNvSpPr txBox="1">
            <a:spLocks/>
          </p:cNvSpPr>
          <p:nvPr/>
        </p:nvSpPr>
        <p:spPr bwMode="auto">
          <a:xfrm>
            <a:off x="1713193" y="2868168"/>
            <a:ext cx="4729332" cy="56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gn="ctr">
              <a:buNone/>
            </a:pPr>
            <a:r>
              <a:rPr lang="en-US" sz="2000" b="0" dirty="0" smtClean="0"/>
              <a:t>Local Airport Bird</a:t>
            </a:r>
            <a:r>
              <a:rPr lang="en-US" sz="2000" b="0" dirty="0"/>
              <a:t> </a:t>
            </a:r>
            <a:r>
              <a:rPr lang="en-US" sz="2000" b="0" dirty="0" smtClean="0"/>
              <a:t>Radar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645" y="3710602"/>
            <a:ext cx="1274214" cy="1623398"/>
          </a:xfrm>
          <a:prstGeom prst="rect">
            <a:avLst/>
          </a:prstGeom>
          <a:ln>
            <a:solidFill>
              <a:schemeClr val="tx1"/>
            </a:solid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79" y="3710602"/>
            <a:ext cx="2250120" cy="1634166"/>
          </a:xfrm>
          <a:prstGeom prst="rect">
            <a:avLst/>
          </a:prstGeom>
          <a:ln>
            <a:solidFill>
              <a:schemeClr val="tx1"/>
            </a:solid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3508248"/>
            <a:ext cx="2819400" cy="2114550"/>
          </a:xfrm>
          <a:prstGeom prst="rect">
            <a:avLst/>
          </a:prstGeom>
          <a:ln>
            <a:solidFill>
              <a:schemeClr val="tx1"/>
            </a:solidFill>
          </a:ln>
          <a:effectLst>
            <a:outerShdw blurRad="292100" dist="139700" dir="2700000" algn="tl" rotWithShape="0">
              <a:srgbClr val="333333">
                <a:alpha val="65000"/>
              </a:srgbClr>
            </a:outerShdw>
          </a:effectLst>
        </p:spPr>
      </p:pic>
      <p:sp>
        <p:nvSpPr>
          <p:cNvPr id="16" name="Bent-Up Arrow 15"/>
          <p:cNvSpPr/>
          <p:nvPr/>
        </p:nvSpPr>
        <p:spPr bwMode="auto">
          <a:xfrm rot="10800000" flipH="1">
            <a:off x="4953000" y="1905000"/>
            <a:ext cx="2743200" cy="1603248"/>
          </a:xfrm>
          <a:prstGeom prst="bentUpArrow">
            <a:avLst>
              <a:gd name="adj1" fmla="val 18156"/>
              <a:gd name="adj2" fmla="val 15875"/>
              <a:gd name="adj3" fmla="val 21958"/>
            </a:avLst>
          </a:prstGeom>
          <a:solidFill>
            <a:schemeClr val="accent2"/>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3193" y="1340762"/>
            <a:ext cx="4729332" cy="1498732"/>
          </a:xfrm>
          <a:prstGeom prst="rect">
            <a:avLst/>
          </a:prstGeom>
          <a:ln>
            <a:solidFill>
              <a:schemeClr val="tx1"/>
            </a:solidFill>
          </a:ln>
          <a:effectLst>
            <a:outerShdw blurRad="292100" dist="139700" dir="2700000" algn="tl" rotWithShape="0">
              <a:srgbClr val="333333">
                <a:alpha val="65000"/>
              </a:srgbClr>
            </a:outerShdw>
          </a:effectLst>
        </p:spPr>
      </p:pic>
      <p:sp>
        <p:nvSpPr>
          <p:cNvPr id="17" name="Right Arrow 16"/>
          <p:cNvSpPr/>
          <p:nvPr/>
        </p:nvSpPr>
        <p:spPr bwMode="auto">
          <a:xfrm>
            <a:off x="4114800" y="4273973"/>
            <a:ext cx="1981200" cy="583099"/>
          </a:xfrm>
          <a:prstGeom prst="rightArrow">
            <a:avLst/>
          </a:prstGeom>
          <a:solidFill>
            <a:schemeClr val="accent2"/>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71402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Sensors</a:t>
            </a:r>
            <a:endParaRPr lang="en-US" dirty="0"/>
          </a:p>
        </p:txBody>
      </p:sp>
      <p:sp>
        <p:nvSpPr>
          <p:cNvPr id="3" name="Content Placeholder 2"/>
          <p:cNvSpPr>
            <a:spLocks noGrp="1"/>
          </p:cNvSpPr>
          <p:nvPr>
            <p:ph idx="1"/>
          </p:nvPr>
        </p:nvSpPr>
        <p:spPr>
          <a:xfrm>
            <a:off x="533400" y="1233487"/>
            <a:ext cx="8050213" cy="4391025"/>
          </a:xfrm>
        </p:spPr>
        <p:txBody>
          <a:bodyPr/>
          <a:lstStyle/>
          <a:p>
            <a:r>
              <a:rPr lang="en-US" sz="2400" dirty="0" smtClean="0"/>
              <a:t>Demonstration at LGA </a:t>
            </a:r>
          </a:p>
          <a:p>
            <a:pPr lvl="1"/>
            <a:r>
              <a:rPr lang="en-US" dirty="0" smtClean="0"/>
              <a:t>(Oct. 2014 – Jan. 2015)</a:t>
            </a:r>
          </a:p>
          <a:p>
            <a:pPr lvl="1"/>
            <a:r>
              <a:rPr lang="en-US" dirty="0" smtClean="0"/>
              <a:t>Pharovision “INTERCEPTOR”</a:t>
            </a:r>
          </a:p>
          <a:p>
            <a:r>
              <a:rPr lang="en-US" sz="2400" dirty="0" smtClean="0"/>
              <a:t>System Technical Assessment</a:t>
            </a:r>
          </a:p>
          <a:p>
            <a:pPr lvl="1"/>
            <a:r>
              <a:rPr lang="en-US" dirty="0" smtClean="0"/>
              <a:t>June 2015 – Oct. 2015</a:t>
            </a:r>
          </a:p>
          <a:p>
            <a:pPr lvl="1"/>
            <a:r>
              <a:rPr lang="en-US" dirty="0" smtClean="0"/>
              <a:t>Deployed at NASWI</a:t>
            </a:r>
          </a:p>
          <a:p>
            <a:r>
              <a:rPr lang="en-US" sz="2400" dirty="0" smtClean="0"/>
              <a:t>Airport Operational Integration</a:t>
            </a:r>
          </a:p>
          <a:p>
            <a:pPr lvl="1"/>
            <a:r>
              <a:rPr lang="en-US" dirty="0" smtClean="0"/>
              <a:t>Deploy at KSLC</a:t>
            </a:r>
          </a:p>
          <a:p>
            <a:pPr lvl="1"/>
            <a:r>
              <a:rPr lang="en-US" dirty="0" smtClean="0"/>
              <a:t>Oct. 2015 – Oct. 2016</a:t>
            </a:r>
          </a:p>
          <a:p>
            <a:r>
              <a:rPr lang="en-US" sz="2400" dirty="0" smtClean="0"/>
              <a:t>Draft Standards for Optical Sensors</a:t>
            </a:r>
          </a:p>
          <a:p>
            <a:endParaRPr lang="en-US" sz="2400" dirty="0" smtClean="0"/>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15</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0165" y="152400"/>
            <a:ext cx="3191435" cy="2113808"/>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3" descr="C:\Users\Ryan King\AppData\Local\Microsoft\Windows\Temporary Internet Files\Content.Outlook\BK02KXG8\IMG_2986.JPG"/>
          <p:cNvPicPr>
            <a:picLocks noChangeAspect="1" noChangeArrowheads="1"/>
          </p:cNvPicPr>
          <p:nvPr/>
        </p:nvPicPr>
        <p:blipFill>
          <a:blip r:embed="rId3"/>
          <a:srcRect/>
          <a:stretch>
            <a:fillRect/>
          </a:stretch>
        </p:blipFill>
        <p:spPr bwMode="auto">
          <a:xfrm>
            <a:off x="6372352" y="2286000"/>
            <a:ext cx="2616200" cy="196215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6366256" y="4267200"/>
            <a:ext cx="2616200" cy="173355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1743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2">
                <a:lumMod val="60000"/>
                <a:lumOff val="4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15" name="Freeform 14"/>
          <p:cNvSpPr/>
          <p:nvPr/>
        </p:nvSpPr>
        <p:spPr>
          <a:xfrm>
            <a:off x="-8878" y="5948039"/>
            <a:ext cx="9152878" cy="914400"/>
          </a:xfrm>
          <a:custGeom>
            <a:avLst/>
            <a:gdLst>
              <a:gd name="connsiteX0" fmla="*/ 0 w 9152878"/>
              <a:gd name="connsiteY0" fmla="*/ 905522 h 914400"/>
              <a:gd name="connsiteX1" fmla="*/ 1012055 w 9152878"/>
              <a:gd name="connsiteY1" fmla="*/ 0 h 914400"/>
              <a:gd name="connsiteX2" fmla="*/ 8087558 w 9152878"/>
              <a:gd name="connsiteY2" fmla="*/ 0 h 914400"/>
              <a:gd name="connsiteX3" fmla="*/ 9152878 w 9152878"/>
              <a:gd name="connsiteY3" fmla="*/ 914400 h 914400"/>
              <a:gd name="connsiteX4" fmla="*/ 0 w 9152878"/>
              <a:gd name="connsiteY4" fmla="*/ 905522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878" h="914400">
                <a:moveTo>
                  <a:pt x="0" y="905522"/>
                </a:moveTo>
                <a:lnTo>
                  <a:pt x="1012055" y="0"/>
                </a:lnTo>
                <a:lnTo>
                  <a:pt x="8087558" y="0"/>
                </a:lnTo>
                <a:lnTo>
                  <a:pt x="9152878" y="914400"/>
                </a:lnTo>
                <a:lnTo>
                  <a:pt x="0" y="905522"/>
                </a:lnTo>
                <a:close/>
              </a:path>
            </a:pathLst>
          </a:custGeom>
          <a:gradFill flip="none" rotWithShape="1">
            <a:gsLst>
              <a:gs pos="49000">
                <a:schemeClr val="tx2">
                  <a:lumMod val="10000"/>
                </a:schemeClr>
              </a:gs>
              <a:gs pos="98000">
                <a:schemeClr val="tx1">
                  <a:lumMod val="85000"/>
                </a:schemeClr>
              </a:gs>
            </a:gsLst>
            <a:lin ang="108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endParaRPr lang="en-US" sz="1800" smtClean="0">
              <a:solidFill>
                <a:prstClr val="white"/>
              </a:solidFill>
            </a:endParaRPr>
          </a:p>
        </p:txBody>
      </p:sp>
      <p:grpSp>
        <p:nvGrpSpPr>
          <p:cNvPr id="8" name="Group 7"/>
          <p:cNvGrpSpPr/>
          <p:nvPr/>
        </p:nvGrpSpPr>
        <p:grpSpPr>
          <a:xfrm>
            <a:off x="3489325" y="2824480"/>
            <a:ext cx="2165350" cy="1976120"/>
            <a:chOff x="2482850" y="1757680"/>
            <a:chExt cx="4178300" cy="3342640"/>
          </a:xfrm>
          <a:solidFill>
            <a:srgbClr val="6699FF"/>
          </a:solidFill>
          <a:effectLst>
            <a:outerShdw blurRad="76200" dir="13500000" sy="23000" kx="1200000" algn="br" rotWithShape="0">
              <a:prstClr val="black">
                <a:alpha val="20000"/>
              </a:prstClr>
            </a:outerShdw>
          </a:effectLst>
        </p:grpSpPr>
        <p:sp>
          <p:nvSpPr>
            <p:cNvPr id="6" name="Oval 5"/>
            <p:cNvSpPr/>
            <p:nvPr/>
          </p:nvSpPr>
          <p:spPr>
            <a:xfrm>
              <a:off x="2641029" y="1923265"/>
              <a:ext cx="3850005" cy="1337056"/>
            </a:xfrm>
            <a:prstGeom prst="ellipse">
              <a:avLst/>
            </a:prstGeom>
            <a:gradFill flip="none" rotWithShape="1">
              <a:gsLst>
                <a:gs pos="0">
                  <a:schemeClr val="bg1">
                    <a:lumMod val="85000"/>
                  </a:schemeClr>
                </a:gs>
                <a:gs pos="50000">
                  <a:schemeClr val="tx1">
                    <a:lumMod val="75000"/>
                    <a:lumOff val="25000"/>
                  </a:schemeClr>
                </a:gs>
                <a:gs pos="100000">
                  <a:schemeClr val="bg1"/>
                </a:gs>
              </a:gsLst>
              <a:path path="circle">
                <a:fillToRect l="100000" t="100000"/>
              </a:path>
              <a:tileRect r="-100000" b="-100000"/>
            </a:gradFill>
          </p:spPr>
          <p:style>
            <a:lnRef idx="2">
              <a:schemeClr val="accent5"/>
            </a:lnRef>
            <a:fillRef idx="1">
              <a:schemeClr val="lt1"/>
            </a:fillRef>
            <a:effectRef idx="0">
              <a:schemeClr val="accent5"/>
            </a:effectRef>
            <a:fontRef idx="minor">
              <a:schemeClr val="dk1"/>
            </a:fontRef>
          </p:style>
        </p:sp>
        <p:sp>
          <p:nvSpPr>
            <p:cNvPr id="7" name="Shape 6"/>
            <p:cNvSpPr/>
            <p:nvPr/>
          </p:nvSpPr>
          <p:spPr>
            <a:xfrm>
              <a:off x="2482850" y="1757680"/>
              <a:ext cx="4178300" cy="3342640"/>
            </a:xfrm>
            <a:prstGeom prst="funnel">
              <a:avLst/>
            </a:prstGeom>
            <a:grpFill/>
          </p:spPr>
          <p:style>
            <a:lnRef idx="2">
              <a:schemeClr val="accent5"/>
            </a:lnRef>
            <a:fillRef idx="1">
              <a:schemeClr val="lt1"/>
            </a:fillRef>
            <a:effectRef idx="0">
              <a:schemeClr val="accent5"/>
            </a:effectRef>
            <a:fontRef idx="minor">
              <a:schemeClr val="dk1"/>
            </a:fontRef>
          </p:style>
        </p:sp>
      </p:grpSp>
      <p:grpSp>
        <p:nvGrpSpPr>
          <p:cNvPr id="9" name="Group 8"/>
          <p:cNvGrpSpPr/>
          <p:nvPr/>
        </p:nvGrpSpPr>
        <p:grpSpPr>
          <a:xfrm>
            <a:off x="844111" y="1057592"/>
            <a:ext cx="1146344" cy="1146344"/>
            <a:chOff x="0" y="0"/>
            <a:chExt cx="1343025" cy="1343025"/>
          </a:xfrm>
          <a:effectLst>
            <a:outerShdw blurRad="63500" sx="102000" sy="102000" algn="ctr" rotWithShape="0">
              <a:prstClr val="black">
                <a:alpha val="40000"/>
              </a:prstClr>
            </a:outerShdw>
          </a:effectLst>
        </p:grpSpPr>
        <p:sp>
          <p:nvSpPr>
            <p:cNvPr id="10" name="Oval 9"/>
            <p:cNvSpPr/>
            <p:nvPr/>
          </p:nvSpPr>
          <p:spPr>
            <a:xfrm>
              <a:off x="0" y="0"/>
              <a:ext cx="1343025" cy="1343025"/>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buFontTx/>
                <a:buNone/>
                <a:defRPr/>
              </a:pPr>
              <a:r>
                <a:rPr lang="en-US" sz="1200" b="1" dirty="0">
                  <a:solidFill>
                    <a:prstClr val="black"/>
                  </a:solidFill>
                </a:rPr>
                <a:t>FOD Sensors</a:t>
              </a:r>
            </a:p>
          </p:txBody>
        </p:sp>
        <p:sp>
          <p:nvSpPr>
            <p:cNvPr id="11" name="Oval 4"/>
            <p:cNvSpPr/>
            <p:nvPr/>
          </p:nvSpPr>
          <p:spPr>
            <a:xfrm>
              <a:off x="196681" y="196681"/>
              <a:ext cx="949663" cy="949663"/>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spcCol="1270" anchor="ctr"/>
            <a:lstStyle/>
            <a:p>
              <a:pPr algn="ctr" defTabSz="1333500" fontAlgn="auto">
                <a:lnSpc>
                  <a:spcPct val="90000"/>
                </a:lnSpc>
                <a:spcBef>
                  <a:spcPct val="0"/>
                </a:spcBef>
                <a:spcAft>
                  <a:spcPct val="35000"/>
                </a:spcAft>
                <a:buFontTx/>
                <a:buNone/>
                <a:defRPr/>
              </a:pPr>
              <a:endParaRPr lang="en-US" sz="1200">
                <a:solidFill>
                  <a:prstClr val="white"/>
                </a:solidFill>
              </a:endParaRPr>
            </a:p>
          </p:txBody>
        </p:sp>
      </p:grpSp>
      <p:sp>
        <p:nvSpPr>
          <p:cNvPr id="14" name="Oval 13"/>
          <p:cNvSpPr/>
          <p:nvPr/>
        </p:nvSpPr>
        <p:spPr>
          <a:xfrm>
            <a:off x="2403475" y="1057275"/>
            <a:ext cx="1168400" cy="1168400"/>
          </a:xfrm>
          <a:prstGeom prst="ellipse">
            <a:avLst/>
          </a:prstGeom>
          <a:ln>
            <a:solidFill>
              <a:srgbClr val="669900"/>
            </a:solidFill>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buFontTx/>
              <a:buNone/>
              <a:defRPr/>
            </a:pPr>
            <a:r>
              <a:rPr lang="en-US" sz="1200" b="1" dirty="0">
                <a:solidFill>
                  <a:prstClr val="black"/>
                </a:solidFill>
              </a:rPr>
              <a:t>Bird Sensors</a:t>
            </a:r>
          </a:p>
        </p:txBody>
      </p:sp>
      <p:sp>
        <p:nvSpPr>
          <p:cNvPr id="16" name="Oval 15"/>
          <p:cNvSpPr/>
          <p:nvPr/>
        </p:nvSpPr>
        <p:spPr>
          <a:xfrm>
            <a:off x="3984625" y="1057275"/>
            <a:ext cx="1168400" cy="1168400"/>
          </a:xfrm>
          <a:prstGeom prst="ellipse">
            <a:avLst/>
          </a:prstGeom>
          <a:ln>
            <a:solidFill>
              <a:srgbClr val="7030A0"/>
            </a:solidFill>
          </a:ln>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buFontTx/>
              <a:buNone/>
              <a:defRPr/>
            </a:pPr>
            <a:r>
              <a:rPr lang="en-US" sz="1200" b="1" dirty="0">
                <a:solidFill>
                  <a:prstClr val="black"/>
                </a:solidFill>
              </a:rPr>
              <a:t>Security Sensors</a:t>
            </a:r>
          </a:p>
        </p:txBody>
      </p:sp>
      <p:sp>
        <p:nvSpPr>
          <p:cNvPr id="17" name="Oval 16"/>
          <p:cNvSpPr/>
          <p:nvPr/>
        </p:nvSpPr>
        <p:spPr>
          <a:xfrm>
            <a:off x="5565775" y="1057275"/>
            <a:ext cx="1168400" cy="1168400"/>
          </a:xfrm>
          <a:prstGeom prst="ellipse">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buFontTx/>
              <a:buNone/>
              <a:defRPr/>
            </a:pPr>
            <a:r>
              <a:rPr lang="en-US" sz="1200" b="1" dirty="0">
                <a:solidFill>
                  <a:prstClr val="black"/>
                </a:solidFill>
              </a:rPr>
              <a:t>LCSS Sensors</a:t>
            </a:r>
          </a:p>
        </p:txBody>
      </p:sp>
      <p:sp>
        <p:nvSpPr>
          <p:cNvPr id="18" name="Oval 17"/>
          <p:cNvSpPr/>
          <p:nvPr/>
        </p:nvSpPr>
        <p:spPr>
          <a:xfrm>
            <a:off x="7162800" y="1069975"/>
            <a:ext cx="1143000" cy="1143000"/>
          </a:xfrm>
          <a:prstGeom prst="ellipse">
            <a:avLst/>
          </a:prstGeom>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buFontTx/>
              <a:buNone/>
              <a:defRPr/>
            </a:pPr>
            <a:r>
              <a:rPr lang="en-US" sz="1200" b="1" dirty="0">
                <a:solidFill>
                  <a:prstClr val="black"/>
                </a:solidFill>
              </a:rPr>
              <a:t>ASDE-X Sensors</a:t>
            </a:r>
          </a:p>
        </p:txBody>
      </p:sp>
      <p:sp>
        <p:nvSpPr>
          <p:cNvPr id="20" name="Freeform 19"/>
          <p:cNvSpPr/>
          <p:nvPr/>
        </p:nvSpPr>
        <p:spPr>
          <a:xfrm>
            <a:off x="1428750" y="2200275"/>
            <a:ext cx="2805113" cy="1314450"/>
          </a:xfrm>
          <a:custGeom>
            <a:avLst/>
            <a:gdLst>
              <a:gd name="connsiteX0" fmla="*/ 0 w 2805344"/>
              <a:gd name="connsiteY0" fmla="*/ 0 h 1313895"/>
              <a:gd name="connsiteX1" fmla="*/ 1393794 w 2805344"/>
              <a:gd name="connsiteY1" fmla="*/ 443883 h 1313895"/>
              <a:gd name="connsiteX2" fmla="*/ 2068497 w 2805344"/>
              <a:gd name="connsiteY2" fmla="*/ 417250 h 1313895"/>
              <a:gd name="connsiteX3" fmla="*/ 2805344 w 2805344"/>
              <a:gd name="connsiteY3" fmla="*/ 1313895 h 1313895"/>
            </a:gdLst>
            <a:ahLst/>
            <a:cxnLst>
              <a:cxn ang="0">
                <a:pos x="connsiteX0" y="connsiteY0"/>
              </a:cxn>
              <a:cxn ang="0">
                <a:pos x="connsiteX1" y="connsiteY1"/>
              </a:cxn>
              <a:cxn ang="0">
                <a:pos x="connsiteX2" y="connsiteY2"/>
              </a:cxn>
              <a:cxn ang="0">
                <a:pos x="connsiteX3" y="connsiteY3"/>
              </a:cxn>
            </a:cxnLst>
            <a:rect l="l" t="t" r="r" b="b"/>
            <a:pathLst>
              <a:path w="2805344" h="1313895">
                <a:moveTo>
                  <a:pt x="0" y="0"/>
                </a:moveTo>
                <a:cubicBezTo>
                  <a:pt x="524522" y="187170"/>
                  <a:pt x="1049045" y="374341"/>
                  <a:pt x="1393794" y="443883"/>
                </a:cubicBezTo>
                <a:cubicBezTo>
                  <a:pt x="1738543" y="513425"/>
                  <a:pt x="1833239" y="272248"/>
                  <a:pt x="2068497" y="417250"/>
                </a:cubicBezTo>
                <a:cubicBezTo>
                  <a:pt x="2303755" y="562252"/>
                  <a:pt x="2684016" y="1165934"/>
                  <a:pt x="2805344" y="1313895"/>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None/>
              <a:defRPr/>
            </a:pPr>
            <a:endParaRPr lang="en-US" sz="1800">
              <a:solidFill>
                <a:prstClr val="white"/>
              </a:solidFill>
            </a:endParaRPr>
          </a:p>
        </p:txBody>
      </p:sp>
      <p:sp>
        <p:nvSpPr>
          <p:cNvPr id="21" name="Freeform 20"/>
          <p:cNvSpPr/>
          <p:nvPr/>
        </p:nvSpPr>
        <p:spPr>
          <a:xfrm>
            <a:off x="2992438" y="2227263"/>
            <a:ext cx="1393825" cy="1233487"/>
          </a:xfrm>
          <a:custGeom>
            <a:avLst/>
            <a:gdLst>
              <a:gd name="connsiteX0" fmla="*/ 0 w 1393794"/>
              <a:gd name="connsiteY0" fmla="*/ 0 h 1233996"/>
              <a:gd name="connsiteX1" fmla="*/ 541538 w 1393794"/>
              <a:gd name="connsiteY1" fmla="*/ 292963 h 1233996"/>
              <a:gd name="connsiteX2" fmla="*/ 941033 w 1393794"/>
              <a:gd name="connsiteY2" fmla="*/ 230819 h 1233996"/>
              <a:gd name="connsiteX3" fmla="*/ 1393794 w 1393794"/>
              <a:gd name="connsiteY3" fmla="*/ 1233996 h 1233996"/>
            </a:gdLst>
            <a:ahLst/>
            <a:cxnLst>
              <a:cxn ang="0">
                <a:pos x="connsiteX0" y="connsiteY0"/>
              </a:cxn>
              <a:cxn ang="0">
                <a:pos x="connsiteX1" y="connsiteY1"/>
              </a:cxn>
              <a:cxn ang="0">
                <a:pos x="connsiteX2" y="connsiteY2"/>
              </a:cxn>
              <a:cxn ang="0">
                <a:pos x="connsiteX3" y="connsiteY3"/>
              </a:cxn>
            </a:cxnLst>
            <a:rect l="l" t="t" r="r" b="b"/>
            <a:pathLst>
              <a:path w="1393794" h="1233996">
                <a:moveTo>
                  <a:pt x="0" y="0"/>
                </a:moveTo>
                <a:cubicBezTo>
                  <a:pt x="192349" y="127246"/>
                  <a:pt x="384699" y="254493"/>
                  <a:pt x="541538" y="292963"/>
                </a:cubicBezTo>
                <a:cubicBezTo>
                  <a:pt x="698377" y="331433"/>
                  <a:pt x="798990" y="73980"/>
                  <a:pt x="941033" y="230819"/>
                </a:cubicBezTo>
                <a:cubicBezTo>
                  <a:pt x="1083076" y="387658"/>
                  <a:pt x="1319814" y="1096392"/>
                  <a:pt x="1393794" y="1233996"/>
                </a:cubicBezTo>
              </a:path>
            </a:pathLst>
          </a:custGeom>
          <a:noFill/>
          <a:ln>
            <a:solidFill>
              <a:srgbClr val="99CC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None/>
              <a:defRPr/>
            </a:pPr>
            <a:endParaRPr lang="en-US" sz="1800">
              <a:solidFill>
                <a:prstClr val="white"/>
              </a:solidFill>
            </a:endParaRPr>
          </a:p>
        </p:txBody>
      </p:sp>
      <p:sp>
        <p:nvSpPr>
          <p:cNvPr id="22" name="Freeform 21"/>
          <p:cNvSpPr/>
          <p:nvPr/>
        </p:nvSpPr>
        <p:spPr>
          <a:xfrm>
            <a:off x="4562475" y="2227263"/>
            <a:ext cx="12700" cy="1198562"/>
          </a:xfrm>
          <a:custGeom>
            <a:avLst/>
            <a:gdLst>
              <a:gd name="connsiteX0" fmla="*/ 8878 w 11293"/>
              <a:gd name="connsiteY0" fmla="*/ 0 h 1198485"/>
              <a:gd name="connsiteX1" fmla="*/ 0 w 11293"/>
              <a:gd name="connsiteY1" fmla="*/ 1198485 h 1198485"/>
            </a:gdLst>
            <a:ahLst/>
            <a:cxnLst>
              <a:cxn ang="0">
                <a:pos x="connsiteX0" y="connsiteY0"/>
              </a:cxn>
              <a:cxn ang="0">
                <a:pos x="connsiteX1" y="connsiteY1"/>
              </a:cxn>
            </a:cxnLst>
            <a:rect l="l" t="t" r="r" b="b"/>
            <a:pathLst>
              <a:path w="11293" h="1198485">
                <a:moveTo>
                  <a:pt x="8878" y="0"/>
                </a:moveTo>
                <a:cubicBezTo>
                  <a:pt x="11837" y="513425"/>
                  <a:pt x="14796" y="1026850"/>
                  <a:pt x="0" y="1198485"/>
                </a:cubicBezTo>
              </a:path>
            </a:pathLst>
          </a:custGeom>
          <a:noFill/>
          <a:ln>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None/>
              <a:defRPr/>
            </a:pPr>
            <a:endParaRPr lang="en-US" sz="1800">
              <a:solidFill>
                <a:prstClr val="white"/>
              </a:solidFill>
            </a:endParaRPr>
          </a:p>
        </p:txBody>
      </p:sp>
      <p:sp>
        <p:nvSpPr>
          <p:cNvPr id="26" name="Isosceles Triangle 25"/>
          <p:cNvSpPr/>
          <p:nvPr/>
        </p:nvSpPr>
        <p:spPr>
          <a:xfrm>
            <a:off x="1394993" y="5638800"/>
            <a:ext cx="1060704" cy="914400"/>
          </a:xfrm>
          <a:prstGeom prst="triangle">
            <a:avLst/>
          </a:prstGeom>
          <a:solidFill>
            <a:srgbClr val="99CCFF"/>
          </a:solidFill>
          <a:effectLst>
            <a:reflection blurRad="6350" stA="52000" endA="300" endPos="35000" dir="5400000" sy="-100000" algn="bl" rotWithShape="0"/>
          </a:effectLst>
          <a:scene3d>
            <a:camera prst="orthographicFront"/>
            <a:lightRig rig="threePt" dir="t"/>
          </a:scene3d>
          <a:sp3d>
            <a:bevelT w="114300" prst="hardEdge"/>
          </a:sp3d>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buFontTx/>
              <a:buNone/>
              <a:defRPr/>
            </a:pPr>
            <a:r>
              <a:rPr lang="en-US" sz="1200" b="1" dirty="0">
                <a:solidFill>
                  <a:srgbClr val="002060"/>
                </a:solidFill>
                <a:effectLst>
                  <a:outerShdw blurRad="38100" dist="38100" dir="2700000" algn="tl">
                    <a:srgbClr val="000000">
                      <a:alpha val="43137"/>
                    </a:srgbClr>
                  </a:outerShdw>
                </a:effectLst>
              </a:rPr>
              <a:t>ATC</a:t>
            </a:r>
          </a:p>
        </p:txBody>
      </p:sp>
      <p:sp>
        <p:nvSpPr>
          <p:cNvPr id="27" name="Rectangle 26"/>
          <p:cNvSpPr/>
          <p:nvPr/>
        </p:nvSpPr>
        <p:spPr>
          <a:xfrm>
            <a:off x="3227910" y="5634361"/>
            <a:ext cx="914400" cy="914400"/>
          </a:xfrm>
          <a:prstGeom prst="rect">
            <a:avLst/>
          </a:prstGeom>
          <a:solidFill>
            <a:srgbClr val="FFC000"/>
          </a:solidFill>
          <a:effectLst>
            <a:reflection blurRad="6350" stA="52000" endA="300" endPos="35000" dir="5400000" sy="-100000" algn="bl" rotWithShape="0"/>
          </a:effectLst>
          <a:scene3d>
            <a:camera prst="orthographicFront"/>
            <a:lightRig rig="threePt" dir="t"/>
          </a:scene3d>
          <a:sp3d>
            <a:bevelT w="114300" prst="hardEdge"/>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buFontTx/>
              <a:buNone/>
              <a:defRPr/>
            </a:pPr>
            <a:r>
              <a:rPr lang="en-US" sz="1400" b="1" dirty="0">
                <a:solidFill>
                  <a:srgbClr val="002060"/>
                </a:solidFill>
                <a:effectLst>
                  <a:outerShdw blurRad="38100" dist="38100" dir="2700000" algn="tl">
                    <a:srgbClr val="000000">
                      <a:alpha val="43137"/>
                    </a:srgbClr>
                  </a:outerShdw>
                </a:effectLst>
              </a:rPr>
              <a:t>Wildlife</a:t>
            </a:r>
          </a:p>
          <a:p>
            <a:pPr algn="ctr" fontAlgn="auto">
              <a:spcBef>
                <a:spcPts val="0"/>
              </a:spcBef>
              <a:spcAft>
                <a:spcPts val="0"/>
              </a:spcAft>
              <a:buFontTx/>
              <a:buNone/>
              <a:defRPr/>
            </a:pPr>
            <a:r>
              <a:rPr lang="en-US" sz="1400" b="1" dirty="0">
                <a:solidFill>
                  <a:srgbClr val="002060"/>
                </a:solidFill>
                <a:effectLst>
                  <a:outerShdw blurRad="38100" dist="38100" dir="2700000" algn="tl">
                    <a:srgbClr val="000000">
                      <a:alpha val="43137"/>
                    </a:srgbClr>
                  </a:outerShdw>
                </a:effectLst>
              </a:rPr>
              <a:t>Control</a:t>
            </a:r>
          </a:p>
        </p:txBody>
      </p:sp>
      <p:sp>
        <p:nvSpPr>
          <p:cNvPr id="28" name="Oval 27"/>
          <p:cNvSpPr/>
          <p:nvPr/>
        </p:nvSpPr>
        <p:spPr>
          <a:xfrm>
            <a:off x="4941239" y="5638800"/>
            <a:ext cx="914400" cy="914400"/>
          </a:xfrm>
          <a:prstGeom prst="ellipse">
            <a:avLst/>
          </a:prstGeom>
          <a:solidFill>
            <a:srgbClr val="C00000"/>
          </a:solidFill>
          <a:effectLst>
            <a:reflection blurRad="6350" stA="52000" endA="300" endPos="35000" dir="5400000" sy="-100000" algn="bl" rotWithShape="0"/>
          </a:effectLst>
          <a:scene3d>
            <a:camera prst="orthographicFront"/>
            <a:lightRig rig="threePt" dir="t"/>
          </a:scene3d>
          <a:sp3d>
            <a:bevelT w="114300" prst="hardEdge"/>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buFontTx/>
              <a:buNone/>
              <a:defRPr/>
            </a:pPr>
            <a:r>
              <a:rPr lang="en-US" sz="1400" b="1" dirty="0">
                <a:solidFill>
                  <a:srgbClr val="002060"/>
                </a:solidFill>
                <a:effectLst>
                  <a:outerShdw blurRad="38100" dist="38100" dir="2700000" algn="tl">
                    <a:srgbClr val="000000">
                      <a:alpha val="43137"/>
                    </a:srgbClr>
                  </a:outerShdw>
                </a:effectLst>
              </a:rPr>
              <a:t>OPS</a:t>
            </a:r>
          </a:p>
        </p:txBody>
      </p:sp>
      <p:sp>
        <p:nvSpPr>
          <p:cNvPr id="30" name="Regular Pentagon 29"/>
          <p:cNvSpPr/>
          <p:nvPr/>
        </p:nvSpPr>
        <p:spPr>
          <a:xfrm>
            <a:off x="6377004" y="5634361"/>
            <a:ext cx="1447800" cy="914400"/>
          </a:xfrm>
          <a:prstGeom prst="pentagon">
            <a:avLst/>
          </a:prstGeom>
          <a:solidFill>
            <a:srgbClr val="92D050"/>
          </a:solidFill>
          <a:effectLst>
            <a:reflection blurRad="6350" stA="52000" endA="300" endPos="35000" dir="5400000" sy="-100000" algn="bl" rotWithShape="0"/>
          </a:effectLst>
          <a:scene3d>
            <a:camera prst="orthographicFront"/>
            <a:lightRig rig="threePt" dir="t"/>
          </a:scene3d>
          <a:sp3d>
            <a:bevelT w="114300" prst="hardEdge"/>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buFontTx/>
              <a:buNone/>
              <a:defRPr/>
            </a:pPr>
            <a:r>
              <a:rPr lang="en-US" sz="1400" b="1" dirty="0">
                <a:solidFill>
                  <a:srgbClr val="002060"/>
                </a:solidFill>
                <a:effectLst>
                  <a:outerShdw blurRad="38100" dist="38100" dir="2700000" algn="tl">
                    <a:srgbClr val="000000">
                      <a:alpha val="43137"/>
                    </a:srgbClr>
                  </a:outerShdw>
                </a:effectLst>
              </a:rPr>
              <a:t>Security</a:t>
            </a:r>
          </a:p>
        </p:txBody>
      </p:sp>
      <p:sp>
        <p:nvSpPr>
          <p:cNvPr id="2064" name="Title 30"/>
          <p:cNvSpPr>
            <a:spLocks noGrp="1"/>
          </p:cNvSpPr>
          <p:nvPr>
            <p:ph type="title"/>
          </p:nvPr>
        </p:nvSpPr>
        <p:spPr>
          <a:xfrm>
            <a:off x="457200" y="0"/>
            <a:ext cx="8229600" cy="1143000"/>
          </a:xfrm>
        </p:spPr>
        <p:txBody>
          <a:bodyPr/>
          <a:lstStyle/>
          <a:p>
            <a:r>
              <a:rPr lang="en-US" dirty="0" smtClean="0"/>
              <a:t>Multi-Sensor Integration</a:t>
            </a:r>
          </a:p>
        </p:txBody>
      </p:sp>
      <p:sp>
        <p:nvSpPr>
          <p:cNvPr id="33" name="Oval 32"/>
          <p:cNvSpPr/>
          <p:nvPr/>
        </p:nvSpPr>
        <p:spPr>
          <a:xfrm>
            <a:off x="879475" y="2824163"/>
            <a:ext cx="1166813" cy="1168400"/>
          </a:xfrm>
          <a:prstGeom prst="ellipse">
            <a:avLst/>
          </a:prstGeom>
          <a:ln>
            <a:solidFill>
              <a:srgbClr val="FF0000"/>
            </a:solidFill>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buFontTx/>
              <a:buNone/>
              <a:defRPr/>
            </a:pPr>
            <a:r>
              <a:rPr lang="en-US" sz="1200" b="1" dirty="0">
                <a:solidFill>
                  <a:prstClr val="black"/>
                </a:solidFill>
              </a:rPr>
              <a:t>Weather</a:t>
            </a:r>
          </a:p>
          <a:p>
            <a:pPr algn="ctr" fontAlgn="auto">
              <a:spcBef>
                <a:spcPts val="0"/>
              </a:spcBef>
              <a:spcAft>
                <a:spcPts val="0"/>
              </a:spcAft>
              <a:buFontTx/>
              <a:buNone/>
              <a:defRPr/>
            </a:pPr>
            <a:r>
              <a:rPr lang="en-US" sz="1200" b="1" dirty="0">
                <a:solidFill>
                  <a:prstClr val="black"/>
                </a:solidFill>
              </a:rPr>
              <a:t>Sensors</a:t>
            </a:r>
          </a:p>
        </p:txBody>
      </p:sp>
      <p:sp>
        <p:nvSpPr>
          <p:cNvPr id="34" name="Oval 33"/>
          <p:cNvSpPr/>
          <p:nvPr/>
        </p:nvSpPr>
        <p:spPr>
          <a:xfrm>
            <a:off x="7162800" y="2922588"/>
            <a:ext cx="1166813" cy="1166812"/>
          </a:xfrm>
          <a:prstGeom prst="ellipse">
            <a:avLst/>
          </a:prstGeom>
          <a:ln>
            <a:solidFill>
              <a:schemeClr val="tx2">
                <a:lumMod val="75000"/>
              </a:schemeClr>
            </a:solidFill>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buFontTx/>
              <a:buNone/>
              <a:defRPr/>
            </a:pPr>
            <a:r>
              <a:rPr lang="en-US" sz="1200" b="1" dirty="0" smtClean="0">
                <a:solidFill>
                  <a:prstClr val="black"/>
                </a:solidFill>
              </a:rPr>
              <a:t>Other</a:t>
            </a:r>
            <a:endParaRPr lang="en-US" sz="1200" b="1" dirty="0">
              <a:solidFill>
                <a:prstClr val="black"/>
              </a:solidFill>
            </a:endParaRPr>
          </a:p>
          <a:p>
            <a:pPr algn="ctr" fontAlgn="auto">
              <a:spcBef>
                <a:spcPts val="0"/>
              </a:spcBef>
              <a:spcAft>
                <a:spcPts val="0"/>
              </a:spcAft>
              <a:buFontTx/>
              <a:buNone/>
              <a:defRPr/>
            </a:pPr>
            <a:r>
              <a:rPr lang="en-US" sz="1200" b="1" dirty="0">
                <a:solidFill>
                  <a:prstClr val="black"/>
                </a:solidFill>
              </a:rPr>
              <a:t>Sensors</a:t>
            </a:r>
          </a:p>
        </p:txBody>
      </p:sp>
      <p:sp>
        <p:nvSpPr>
          <p:cNvPr id="35" name="Freeform 34"/>
          <p:cNvSpPr/>
          <p:nvPr/>
        </p:nvSpPr>
        <p:spPr>
          <a:xfrm>
            <a:off x="2041525" y="2998788"/>
            <a:ext cx="1944688" cy="542925"/>
          </a:xfrm>
          <a:custGeom>
            <a:avLst/>
            <a:gdLst>
              <a:gd name="connsiteX0" fmla="*/ 0 w 1944210"/>
              <a:gd name="connsiteY0" fmla="*/ 427291 h 542700"/>
              <a:gd name="connsiteX1" fmla="*/ 870012 w 1944210"/>
              <a:gd name="connsiteY1" fmla="*/ 1162 h 542700"/>
              <a:gd name="connsiteX2" fmla="*/ 1944210 w 1944210"/>
              <a:gd name="connsiteY2" fmla="*/ 542700 h 542700"/>
            </a:gdLst>
            <a:ahLst/>
            <a:cxnLst>
              <a:cxn ang="0">
                <a:pos x="connsiteX0" y="connsiteY0"/>
              </a:cxn>
              <a:cxn ang="0">
                <a:pos x="connsiteX1" y="connsiteY1"/>
              </a:cxn>
              <a:cxn ang="0">
                <a:pos x="connsiteX2" y="connsiteY2"/>
              </a:cxn>
            </a:cxnLst>
            <a:rect l="l" t="t" r="r" b="b"/>
            <a:pathLst>
              <a:path w="1944210" h="542700">
                <a:moveTo>
                  <a:pt x="0" y="427291"/>
                </a:moveTo>
                <a:cubicBezTo>
                  <a:pt x="272988" y="204609"/>
                  <a:pt x="545977" y="-18073"/>
                  <a:pt x="870012" y="1162"/>
                </a:cubicBezTo>
                <a:cubicBezTo>
                  <a:pt x="1194047" y="20397"/>
                  <a:pt x="1569128" y="281548"/>
                  <a:pt x="1944210" y="54270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None/>
              <a:defRPr/>
            </a:pPr>
            <a:endParaRPr lang="en-US" sz="1800">
              <a:solidFill>
                <a:prstClr val="white"/>
              </a:solidFill>
            </a:endParaRPr>
          </a:p>
        </p:txBody>
      </p:sp>
      <p:sp>
        <p:nvSpPr>
          <p:cNvPr id="37" name="Freeform 36"/>
          <p:cNvSpPr/>
          <p:nvPr/>
        </p:nvSpPr>
        <p:spPr>
          <a:xfrm flipH="1">
            <a:off x="5218113" y="2998788"/>
            <a:ext cx="1944687" cy="542925"/>
          </a:xfrm>
          <a:custGeom>
            <a:avLst/>
            <a:gdLst>
              <a:gd name="connsiteX0" fmla="*/ 0 w 1944210"/>
              <a:gd name="connsiteY0" fmla="*/ 427291 h 542700"/>
              <a:gd name="connsiteX1" fmla="*/ 870012 w 1944210"/>
              <a:gd name="connsiteY1" fmla="*/ 1162 h 542700"/>
              <a:gd name="connsiteX2" fmla="*/ 1944210 w 1944210"/>
              <a:gd name="connsiteY2" fmla="*/ 542700 h 542700"/>
            </a:gdLst>
            <a:ahLst/>
            <a:cxnLst>
              <a:cxn ang="0">
                <a:pos x="connsiteX0" y="connsiteY0"/>
              </a:cxn>
              <a:cxn ang="0">
                <a:pos x="connsiteX1" y="connsiteY1"/>
              </a:cxn>
              <a:cxn ang="0">
                <a:pos x="connsiteX2" y="connsiteY2"/>
              </a:cxn>
            </a:cxnLst>
            <a:rect l="l" t="t" r="r" b="b"/>
            <a:pathLst>
              <a:path w="1944210" h="542700">
                <a:moveTo>
                  <a:pt x="0" y="427291"/>
                </a:moveTo>
                <a:cubicBezTo>
                  <a:pt x="272988" y="204609"/>
                  <a:pt x="545977" y="-18073"/>
                  <a:pt x="870012" y="1162"/>
                </a:cubicBezTo>
                <a:cubicBezTo>
                  <a:pt x="1194047" y="20397"/>
                  <a:pt x="1569128" y="281548"/>
                  <a:pt x="1944210" y="542700"/>
                </a:cubicBezTo>
              </a:path>
            </a:pathLst>
          </a:custGeom>
          <a:noFill/>
          <a:ln>
            <a:solidFill>
              <a:schemeClr val="tx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None/>
              <a:defRPr/>
            </a:pPr>
            <a:endParaRPr lang="en-US" sz="1800">
              <a:solidFill>
                <a:prstClr val="white"/>
              </a:solidFill>
            </a:endParaRPr>
          </a:p>
        </p:txBody>
      </p:sp>
      <p:sp>
        <p:nvSpPr>
          <p:cNvPr id="38" name="Freeform 37"/>
          <p:cNvSpPr/>
          <p:nvPr/>
        </p:nvSpPr>
        <p:spPr>
          <a:xfrm flipH="1">
            <a:off x="4756150" y="2241550"/>
            <a:ext cx="1393825" cy="1233488"/>
          </a:xfrm>
          <a:custGeom>
            <a:avLst/>
            <a:gdLst>
              <a:gd name="connsiteX0" fmla="*/ 0 w 1393794"/>
              <a:gd name="connsiteY0" fmla="*/ 0 h 1233996"/>
              <a:gd name="connsiteX1" fmla="*/ 541538 w 1393794"/>
              <a:gd name="connsiteY1" fmla="*/ 292963 h 1233996"/>
              <a:gd name="connsiteX2" fmla="*/ 941033 w 1393794"/>
              <a:gd name="connsiteY2" fmla="*/ 230819 h 1233996"/>
              <a:gd name="connsiteX3" fmla="*/ 1393794 w 1393794"/>
              <a:gd name="connsiteY3" fmla="*/ 1233996 h 1233996"/>
            </a:gdLst>
            <a:ahLst/>
            <a:cxnLst>
              <a:cxn ang="0">
                <a:pos x="connsiteX0" y="connsiteY0"/>
              </a:cxn>
              <a:cxn ang="0">
                <a:pos x="connsiteX1" y="connsiteY1"/>
              </a:cxn>
              <a:cxn ang="0">
                <a:pos x="connsiteX2" y="connsiteY2"/>
              </a:cxn>
              <a:cxn ang="0">
                <a:pos x="connsiteX3" y="connsiteY3"/>
              </a:cxn>
            </a:cxnLst>
            <a:rect l="l" t="t" r="r" b="b"/>
            <a:pathLst>
              <a:path w="1393794" h="1233996">
                <a:moveTo>
                  <a:pt x="0" y="0"/>
                </a:moveTo>
                <a:cubicBezTo>
                  <a:pt x="192349" y="127246"/>
                  <a:pt x="384699" y="254493"/>
                  <a:pt x="541538" y="292963"/>
                </a:cubicBezTo>
                <a:cubicBezTo>
                  <a:pt x="698377" y="331433"/>
                  <a:pt x="798990" y="73980"/>
                  <a:pt x="941033" y="230819"/>
                </a:cubicBezTo>
                <a:cubicBezTo>
                  <a:pt x="1083076" y="387658"/>
                  <a:pt x="1319814" y="1096392"/>
                  <a:pt x="1393794" y="1233996"/>
                </a:cubicBezTo>
              </a:path>
            </a:pathLst>
          </a:cu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buFontTx/>
              <a:buNone/>
              <a:defRPr/>
            </a:pPr>
            <a:endParaRPr lang="en-US" sz="1800">
              <a:solidFill>
                <a:prstClr val="white"/>
              </a:solidFill>
            </a:endParaRPr>
          </a:p>
        </p:txBody>
      </p:sp>
      <p:sp>
        <p:nvSpPr>
          <p:cNvPr id="39" name="Freeform 38"/>
          <p:cNvSpPr/>
          <p:nvPr/>
        </p:nvSpPr>
        <p:spPr>
          <a:xfrm flipH="1">
            <a:off x="4941888" y="2212975"/>
            <a:ext cx="2805112" cy="1314450"/>
          </a:xfrm>
          <a:custGeom>
            <a:avLst/>
            <a:gdLst>
              <a:gd name="connsiteX0" fmla="*/ 0 w 2805344"/>
              <a:gd name="connsiteY0" fmla="*/ 0 h 1313895"/>
              <a:gd name="connsiteX1" fmla="*/ 1393794 w 2805344"/>
              <a:gd name="connsiteY1" fmla="*/ 443883 h 1313895"/>
              <a:gd name="connsiteX2" fmla="*/ 2068497 w 2805344"/>
              <a:gd name="connsiteY2" fmla="*/ 417250 h 1313895"/>
              <a:gd name="connsiteX3" fmla="*/ 2805344 w 2805344"/>
              <a:gd name="connsiteY3" fmla="*/ 1313895 h 1313895"/>
            </a:gdLst>
            <a:ahLst/>
            <a:cxnLst>
              <a:cxn ang="0">
                <a:pos x="connsiteX0" y="connsiteY0"/>
              </a:cxn>
              <a:cxn ang="0">
                <a:pos x="connsiteX1" y="connsiteY1"/>
              </a:cxn>
              <a:cxn ang="0">
                <a:pos x="connsiteX2" y="connsiteY2"/>
              </a:cxn>
              <a:cxn ang="0">
                <a:pos x="connsiteX3" y="connsiteY3"/>
              </a:cxn>
            </a:cxnLst>
            <a:rect l="l" t="t" r="r" b="b"/>
            <a:pathLst>
              <a:path w="2805344" h="1313895">
                <a:moveTo>
                  <a:pt x="0" y="0"/>
                </a:moveTo>
                <a:cubicBezTo>
                  <a:pt x="524522" y="187170"/>
                  <a:pt x="1049045" y="374341"/>
                  <a:pt x="1393794" y="443883"/>
                </a:cubicBezTo>
                <a:cubicBezTo>
                  <a:pt x="1738543" y="513425"/>
                  <a:pt x="1833239" y="272248"/>
                  <a:pt x="2068497" y="417250"/>
                </a:cubicBezTo>
                <a:cubicBezTo>
                  <a:pt x="2303755" y="562252"/>
                  <a:pt x="2684016" y="1165934"/>
                  <a:pt x="2805344" y="1313895"/>
                </a:cubicBezTo>
              </a:path>
            </a:pathLst>
          </a:custGeom>
          <a:ln w="28575">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anchor="ctr"/>
          <a:lstStyle/>
          <a:p>
            <a:pPr fontAlgn="auto">
              <a:spcBef>
                <a:spcPts val="0"/>
              </a:spcBef>
              <a:spcAft>
                <a:spcPts val="0"/>
              </a:spcAft>
              <a:buFontTx/>
              <a:buNone/>
              <a:defRPr/>
            </a:pPr>
            <a:endParaRPr lang="en-US" sz="1800">
              <a:ln w="28575">
                <a:solidFill>
                  <a:prstClr val="white"/>
                </a:solidFill>
              </a:ln>
              <a:solidFill>
                <a:prstClr val="white"/>
              </a:solidFill>
            </a:endParaRPr>
          </a:p>
        </p:txBody>
      </p:sp>
      <p:cxnSp>
        <p:nvCxnSpPr>
          <p:cNvPr id="55" name="Straight Arrow Connector 54"/>
          <p:cNvCxnSpPr>
            <a:endCxn id="26" idx="0"/>
          </p:cNvCxnSpPr>
          <p:nvPr/>
        </p:nvCxnSpPr>
        <p:spPr>
          <a:xfrm flipH="1">
            <a:off x="1925638" y="4800600"/>
            <a:ext cx="2646362" cy="838200"/>
          </a:xfrm>
          <a:prstGeom prst="straightConnector1">
            <a:avLst/>
          </a:prstGeom>
          <a:ln w="19050">
            <a:solidFill>
              <a:srgbClr val="6699FF"/>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27" idx="0"/>
          </p:cNvCxnSpPr>
          <p:nvPr/>
        </p:nvCxnSpPr>
        <p:spPr>
          <a:xfrm flipH="1">
            <a:off x="3684588" y="4800600"/>
            <a:ext cx="890587" cy="833438"/>
          </a:xfrm>
          <a:prstGeom prst="straightConnector1">
            <a:avLst/>
          </a:prstGeom>
          <a:ln w="19050">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28" idx="0"/>
          </p:cNvCxnSpPr>
          <p:nvPr/>
        </p:nvCxnSpPr>
        <p:spPr>
          <a:xfrm>
            <a:off x="4575175" y="4800600"/>
            <a:ext cx="823913" cy="838200"/>
          </a:xfrm>
          <a:prstGeom prst="straightConnector1">
            <a:avLst/>
          </a:prstGeom>
          <a:ln w="1905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30" idx="0"/>
          </p:cNvCxnSpPr>
          <p:nvPr/>
        </p:nvCxnSpPr>
        <p:spPr>
          <a:xfrm>
            <a:off x="4562475" y="4800600"/>
            <a:ext cx="2538413" cy="833438"/>
          </a:xfrm>
          <a:prstGeom prst="straightConnector1">
            <a:avLst/>
          </a:prstGeom>
          <a:ln w="19050">
            <a:solidFill>
              <a:srgbClr val="92D05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118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172977"/>
            </a:gs>
            <a:gs pos="54000">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346120" name="Text Box 8"/>
          <p:cNvSpPr txBox="1">
            <a:spLocks noChangeArrowheads="1"/>
          </p:cNvSpPr>
          <p:nvPr/>
        </p:nvSpPr>
        <p:spPr bwMode="auto">
          <a:xfrm>
            <a:off x="2628898" y="1143000"/>
            <a:ext cx="4229101" cy="1692771"/>
          </a:xfrm>
          <a:prstGeom prst="rect">
            <a:avLst/>
          </a:prstGeom>
          <a:noFill/>
          <a:ln>
            <a:noFill/>
          </a:ln>
          <a:effectLst/>
          <a:extLst/>
        </p:spPr>
        <p:txBody>
          <a:bodyPr wrap="square">
            <a:spAutoFit/>
          </a:bodyPr>
          <a:lstStyle/>
          <a:p>
            <a:pPr algn="ctr">
              <a:defRPr/>
            </a:pPr>
            <a:endParaRPr lang="en-US" b="1" dirty="0">
              <a:solidFill>
                <a:srgbClr val="0000FF"/>
              </a:solidFill>
              <a:effectLst>
                <a:outerShdw blurRad="38100" dist="38100" dir="2700000" algn="tl">
                  <a:srgbClr val="C0C0C0"/>
                </a:outerShdw>
              </a:effectLst>
              <a:latin typeface="Arial" pitchFamily="34" charset="0"/>
            </a:endParaRPr>
          </a:p>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rPr>
              <a:t>For more information:</a:t>
            </a:r>
          </a:p>
          <a:p>
            <a:pPr algn="ctr">
              <a:defRPr/>
            </a:pPr>
            <a:r>
              <a:rPr lang="en-US" sz="3200"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rPr>
              <a:t>http://wildlife.faa.gov</a:t>
            </a:r>
          </a:p>
          <a:p>
            <a:pPr algn="ctr">
              <a:defRPr/>
            </a:pPr>
            <a:endParaRPr lang="en-US" b="1" dirty="0">
              <a:solidFill>
                <a:srgbClr val="FFC000"/>
              </a:solidFill>
              <a:latin typeface="Arial" pitchFamily="34" charset="0"/>
            </a:endParaRPr>
          </a:p>
        </p:txBody>
      </p:sp>
      <p:sp>
        <p:nvSpPr>
          <p:cNvPr id="3" name="Rectangle 2"/>
          <p:cNvSpPr/>
          <p:nvPr/>
        </p:nvSpPr>
        <p:spPr>
          <a:xfrm>
            <a:off x="1138666" y="2895600"/>
            <a:ext cx="6929013" cy="1569660"/>
          </a:xfrm>
          <a:prstGeom prst="rect">
            <a:avLst/>
          </a:prstGeom>
          <a:noFill/>
        </p:spPr>
        <p:txBody>
          <a:bodyPr wrap="none" lIns="91440" tIns="45720" rIns="91440" bIns="45720">
            <a:spAutoFit/>
          </a:bodyPr>
          <a:lstStyle/>
          <a:p>
            <a:pPr algn="ctr">
              <a:defRPr/>
            </a:pPr>
            <a:r>
              <a:rPr 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Ryan </a:t>
            </a:r>
            <a: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King</a:t>
            </a:r>
          </a:p>
          <a:p>
            <a:pPr algn="ctr">
              <a:defRPr/>
            </a:pPr>
            <a: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ryan.king@faa.gov</a:t>
            </a:r>
            <a:endPar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solidFill>
                  <a:srgbClr val="00CC00"/>
                </a:solidFill>
                <a:effectLst>
                  <a:outerShdw blurRad="38100" dist="38100" dir="2700000" algn="tl">
                    <a:srgbClr val="000000">
                      <a:alpha val="43137"/>
                    </a:srgbClr>
                  </a:outerShdw>
                </a:effectLst>
              </a:rPr>
              <a:t>TIME PERMITTING</a:t>
            </a:r>
            <a:endParaRPr lang="en-US" b="1" dirty="0">
              <a:solidFill>
                <a:srgbClr val="00CC0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p:txBody>
          <a:bodyPr/>
          <a:lstStyle/>
          <a:p>
            <a:r>
              <a:rPr lang="en-US" b="1" dirty="0" smtClean="0">
                <a:solidFill>
                  <a:srgbClr val="00CC00"/>
                </a:solidFill>
                <a:effectLst>
                  <a:outerShdw blurRad="38100" dist="38100" dir="2700000" algn="tl">
                    <a:srgbClr val="000000">
                      <a:alpha val="43137"/>
                    </a:srgbClr>
                  </a:outerShdw>
                </a:effectLst>
              </a:rPr>
              <a:t>FOD DATA COLLECTION@ SAN ANTONIO </a:t>
            </a:r>
            <a:endParaRPr lang="en-US" b="1" dirty="0">
              <a:solidFill>
                <a:srgbClr val="00CC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109A781B-EADE-4FD8-8D43-BAEF00A25E59}" type="slidenum">
              <a:rPr lang="en-US" smtClean="0"/>
              <a:pPr>
                <a:defRPr/>
              </a:pPr>
              <a:t>18</a:t>
            </a:fld>
            <a:endParaRPr lang="en-US"/>
          </a:p>
        </p:txBody>
      </p:sp>
      <p:pic>
        <p:nvPicPr>
          <p:cNvPr id="1026" name="Picture 2" descr="C:\Users\Ryan King\AppData\Local\Microsoft\Windows\Temporary Internet Files\Content.IE5\XQPCHNOU\time022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316" y="381000"/>
            <a:ext cx="190500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425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1030"/>
            <a:ext cx="6858000" cy="1039325"/>
          </a:xfrm>
        </p:spPr>
        <p:txBody>
          <a:bodyPr/>
          <a:lstStyle/>
          <a:p>
            <a:r>
              <a:rPr lang="en-US" b="1" dirty="0" smtClean="0">
                <a:solidFill>
                  <a:schemeClr val="accent5">
                    <a:lumMod val="50000"/>
                  </a:schemeClr>
                </a:solidFill>
                <a:effectLst>
                  <a:outerShdw blurRad="38100" dist="38100" dir="2700000" algn="tl">
                    <a:srgbClr val="000000">
                      <a:alpha val="43137"/>
                    </a:srgbClr>
                  </a:outerShdw>
                </a:effectLst>
              </a:rPr>
              <a:t>Mandli Testing</a:t>
            </a:r>
            <a:endParaRPr lang="en-US" b="1" dirty="0">
              <a:solidFill>
                <a:schemeClr val="accent5">
                  <a:lumMod val="5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43000" y="1210550"/>
            <a:ext cx="6858000" cy="503970"/>
          </a:xfrm>
        </p:spPr>
        <p:txBody>
          <a:bodyPr/>
          <a:lstStyle/>
          <a:p>
            <a:r>
              <a:rPr lang="en-US" dirty="0" smtClean="0">
                <a:solidFill>
                  <a:schemeClr val="accent5">
                    <a:lumMod val="50000"/>
                  </a:schemeClr>
                </a:solidFill>
              </a:rPr>
              <a:t>Mobile Foreign Object Detection System</a:t>
            </a:r>
            <a:endParaRPr lang="en-US" dirty="0">
              <a:solidFill>
                <a:schemeClr val="accent5">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838" y="1722117"/>
            <a:ext cx="3458308" cy="2582203"/>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83" y="1722117"/>
            <a:ext cx="3442937" cy="2582203"/>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2411" y="3924372"/>
            <a:ext cx="3379177" cy="2506223"/>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6451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WiSC</a:t>
            </a:r>
          </a:p>
          <a:p>
            <a:r>
              <a:rPr lang="en-US" dirty="0" smtClean="0"/>
              <a:t>HITL</a:t>
            </a:r>
          </a:p>
          <a:p>
            <a:r>
              <a:rPr lang="en-US" dirty="0" smtClean="0"/>
              <a:t>Avian Perception for Avoidance</a:t>
            </a:r>
          </a:p>
          <a:p>
            <a:r>
              <a:rPr lang="en-US" dirty="0" smtClean="0"/>
              <a:t>AN/TPQ-49 – BSTARS</a:t>
            </a:r>
          </a:p>
          <a:p>
            <a:r>
              <a:rPr lang="en-US" dirty="0" smtClean="0"/>
              <a:t>Airport and Weather Radars</a:t>
            </a:r>
          </a:p>
          <a:p>
            <a:r>
              <a:rPr lang="en-US" dirty="0" smtClean="0"/>
              <a:t>Optical Sensors</a:t>
            </a:r>
          </a:p>
          <a:p>
            <a:r>
              <a:rPr lang="en-US" dirty="0" smtClean="0"/>
              <a:t>Multi-Sensor Integration</a:t>
            </a:r>
          </a:p>
          <a:p>
            <a:r>
              <a:rPr lang="en-US" i="1" dirty="0" smtClean="0">
                <a:solidFill>
                  <a:schemeClr val="bg1">
                    <a:lumMod val="50000"/>
                  </a:schemeClr>
                </a:solidFill>
              </a:rPr>
              <a:t>(Time Permitting – Other stuff)</a:t>
            </a:r>
          </a:p>
          <a:p>
            <a:endParaRPr lang="en-US" dirty="0"/>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2</a:t>
            </a:fld>
            <a:endParaRPr lang="en-US"/>
          </a:p>
        </p:txBody>
      </p:sp>
    </p:spTree>
    <p:extLst>
      <p:ext uri="{BB962C8B-B14F-4D97-AF65-F5344CB8AC3E}">
        <p14:creationId xmlns:p14="http://schemas.microsoft.com/office/powerpoint/2010/main" val="3811968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88623" cy="677008"/>
          </a:xfrm>
        </p:spPr>
        <p:txBody>
          <a:bodyPr>
            <a:noAutofit/>
          </a:bodyPr>
          <a:lstStyle/>
          <a:p>
            <a:r>
              <a:rPr lang="en-US" sz="3600" b="1" dirty="0" smtClean="0">
                <a:solidFill>
                  <a:schemeClr val="accent5">
                    <a:lumMod val="50000"/>
                  </a:schemeClr>
                </a:solidFill>
                <a:effectLst>
                  <a:outerShdw blurRad="38100" dist="38100" dir="2700000" algn="tl">
                    <a:srgbClr val="000000">
                      <a:alpha val="43137"/>
                    </a:srgbClr>
                  </a:outerShdw>
                </a:effectLst>
              </a:rPr>
              <a:t>San Antonio Int’l Airport</a:t>
            </a:r>
            <a:endParaRPr lang="en-US" sz="3600" b="1" dirty="0">
              <a:solidFill>
                <a:schemeClr val="accent5">
                  <a:lumMod val="50000"/>
                </a:schemeClr>
              </a:solidFill>
              <a:effectLst>
                <a:outerShdw blurRad="38100" dist="38100" dir="2700000" algn="tl">
                  <a:srgbClr val="000000">
                    <a:alpha val="43137"/>
                  </a:srgbClr>
                </a:outerShdw>
              </a:effectLst>
            </a:endParaRPr>
          </a:p>
        </p:txBody>
      </p:sp>
      <p:pic>
        <p:nvPicPr>
          <p:cNvPr id="6" name="Picture Placeholder 5"/>
          <p:cNvPicPr>
            <a:picLocks noGrp="1" noChangeAspect="1"/>
          </p:cNvPicPr>
          <p:nvPr>
            <p:ph type="pic" idx="1"/>
          </p:nvPr>
        </p:nvPicPr>
        <p:blipFill>
          <a:blip r:embed="rId2" cstate="screen">
            <a:extLst>
              <a:ext uri="{28A0092B-C50C-407E-A947-70E740481C1C}">
                <a14:useLocalDpi xmlns:a14="http://schemas.microsoft.com/office/drawing/2010/main"/>
              </a:ext>
            </a:extLst>
          </a:blip>
          <a:srcRect l="4983" r="4983"/>
          <a:stretch>
            <a:fillRect/>
          </a:stretch>
        </p:blipFill>
        <p:spPr>
          <a:xfrm>
            <a:off x="6163506" y="369276"/>
            <a:ext cx="2613944" cy="2751992"/>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6471" y="3744180"/>
            <a:ext cx="3750979" cy="2919045"/>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228600" y="1246786"/>
            <a:ext cx="3261945" cy="4774601"/>
          </a:xfrm>
          <a:prstGeom prst="rect">
            <a:avLst/>
          </a:prstGeom>
          <a:ln>
            <a:solidFill>
              <a:schemeClr val="tx1"/>
            </a:solidFill>
          </a:ln>
          <a:effectLst>
            <a:outerShdw blurRad="292100" dist="139700" dir="2700000" algn="tl" rotWithShape="0">
              <a:srgbClr val="333333">
                <a:alpha val="65000"/>
              </a:srgbClr>
            </a:outerShdw>
          </a:effectLst>
        </p:spPr>
      </p:pic>
      <p:sp>
        <p:nvSpPr>
          <p:cNvPr id="9" name="Oval 8"/>
          <p:cNvSpPr/>
          <p:nvPr/>
        </p:nvSpPr>
        <p:spPr>
          <a:xfrm>
            <a:off x="1859572" y="3880924"/>
            <a:ext cx="394335" cy="37719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10" name="Oval 9"/>
          <p:cNvSpPr/>
          <p:nvPr/>
        </p:nvSpPr>
        <p:spPr>
          <a:xfrm rot="2742223">
            <a:off x="1463486" y="2100973"/>
            <a:ext cx="792174" cy="27262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pic>
        <p:nvPicPr>
          <p:cNvPr id="11" name="Picture 10"/>
          <p:cNvPicPr>
            <a:picLocks noChangeAspect="1"/>
          </p:cNvPicPr>
          <p:nvPr/>
        </p:nvPicPr>
        <p:blipFill>
          <a:blip r:embed="rId5"/>
          <a:stretch>
            <a:fillRect/>
          </a:stretch>
        </p:blipFill>
        <p:spPr>
          <a:xfrm>
            <a:off x="3788966" y="1888624"/>
            <a:ext cx="2603560" cy="2716954"/>
          </a:xfrm>
          <a:prstGeom prst="rect">
            <a:avLst/>
          </a:prstGeom>
          <a:ln>
            <a:solidFill>
              <a:schemeClr val="tx1"/>
            </a:solidFill>
          </a:ln>
          <a:effectLst>
            <a:outerShdw blurRad="292100" dist="139700" dir="2700000" algn="tl" rotWithShape="0">
              <a:srgbClr val="333333">
                <a:alpha val="65000"/>
              </a:srgbClr>
            </a:outerShdw>
          </a:effectLst>
        </p:spPr>
      </p:pic>
      <p:sp>
        <p:nvSpPr>
          <p:cNvPr id="12" name="Oval 11"/>
          <p:cNvSpPr/>
          <p:nvPr/>
        </p:nvSpPr>
        <p:spPr>
          <a:xfrm rot="2475302">
            <a:off x="696768" y="2487081"/>
            <a:ext cx="2621959" cy="3643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13" name="Oval 12"/>
          <p:cNvSpPr/>
          <p:nvPr/>
        </p:nvSpPr>
        <p:spPr>
          <a:xfrm rot="7900186">
            <a:off x="691748" y="3459254"/>
            <a:ext cx="1890947" cy="3205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Tree>
    <p:extLst>
      <p:ext uri="{BB962C8B-B14F-4D97-AF65-F5344CB8AC3E}">
        <p14:creationId xmlns:p14="http://schemas.microsoft.com/office/powerpoint/2010/main" val="3784180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201859" y="2434486"/>
            <a:ext cx="2599059" cy="1234190"/>
          </a:xfrm>
          <a:prstGeom prst="rect">
            <a:avLst/>
          </a:prstGeom>
        </p:spPr>
      </p:pic>
      <p:sp>
        <p:nvSpPr>
          <p:cNvPr id="2" name="Title 1"/>
          <p:cNvSpPr>
            <a:spLocks noGrp="1"/>
          </p:cNvSpPr>
          <p:nvPr>
            <p:ph type="title"/>
          </p:nvPr>
        </p:nvSpPr>
        <p:spPr>
          <a:xfrm>
            <a:off x="0" y="0"/>
            <a:ext cx="7038242" cy="786666"/>
          </a:xfrm>
        </p:spPr>
        <p:txBody>
          <a:bodyPr>
            <a:normAutofit/>
          </a:bodyPr>
          <a:lstStyle/>
          <a:p>
            <a:r>
              <a:rPr lang="en-US" sz="3600" b="1" dirty="0" smtClean="0">
                <a:solidFill>
                  <a:schemeClr val="accent5">
                    <a:lumMod val="50000"/>
                  </a:schemeClr>
                </a:solidFill>
                <a:effectLst>
                  <a:outerShdw blurRad="38100" dist="38100" dir="2700000" algn="tl">
                    <a:srgbClr val="000000">
                      <a:alpha val="43137"/>
                    </a:srgbClr>
                  </a:outerShdw>
                </a:effectLst>
              </a:rPr>
              <a:t>CEAT Grid Schematic</a:t>
            </a:r>
            <a:endParaRPr lang="en-US" sz="3600" b="1" dirty="0">
              <a:solidFill>
                <a:schemeClr val="accent5">
                  <a:lumMod val="50000"/>
                </a:schemeClr>
              </a:solidFill>
              <a:effectLst>
                <a:outerShdw blurRad="38100" dist="38100" dir="2700000" algn="tl">
                  <a:srgbClr val="000000">
                    <a:alpha val="43137"/>
                  </a:srgbClr>
                </a:outerShdw>
              </a:effectLst>
            </a:endParaRPr>
          </a:p>
        </p:txBody>
      </p:sp>
      <p:sp>
        <p:nvSpPr>
          <p:cNvPr id="9" name="TextBox 8"/>
          <p:cNvSpPr txBox="1"/>
          <p:nvPr/>
        </p:nvSpPr>
        <p:spPr>
          <a:xfrm>
            <a:off x="6690727" y="1357243"/>
            <a:ext cx="1837234" cy="307777"/>
          </a:xfrm>
          <a:prstGeom prst="rect">
            <a:avLst/>
          </a:prstGeom>
          <a:noFill/>
        </p:spPr>
        <p:txBody>
          <a:bodyPr wrap="none" rtlCol="0">
            <a:spAutoFit/>
          </a:bodyPr>
          <a:lstStyle/>
          <a:p>
            <a:pPr defTabSz="914400" fontAlgn="auto">
              <a:spcBef>
                <a:spcPts val="0"/>
              </a:spcBef>
              <a:spcAft>
                <a:spcPts val="0"/>
              </a:spcAft>
              <a:buClrTx/>
              <a:buSzTx/>
              <a:buFontTx/>
              <a:buNone/>
            </a:pPr>
            <a:r>
              <a:rPr lang="en-US" sz="1400" dirty="0" smtClean="0">
                <a:solidFill>
                  <a:prstClr val="black"/>
                </a:solidFill>
                <a:latin typeface="Calibri" panose="020F0502020204030204"/>
              </a:rPr>
              <a:t>18in to edge of vehicle</a:t>
            </a:r>
            <a:endParaRPr lang="en-US" sz="1400" dirty="0">
              <a:solidFill>
                <a:prstClr val="black"/>
              </a:solidFill>
              <a:latin typeface="Calibri" panose="020F0502020204030204"/>
            </a:endParaRPr>
          </a:p>
        </p:txBody>
      </p:sp>
      <p:cxnSp>
        <p:nvCxnSpPr>
          <p:cNvPr id="11" name="Straight Arrow Connector 10"/>
          <p:cNvCxnSpPr/>
          <p:nvPr/>
        </p:nvCxnSpPr>
        <p:spPr>
          <a:xfrm>
            <a:off x="2795954" y="1081724"/>
            <a:ext cx="3253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013318" y="4773760"/>
            <a:ext cx="1734451" cy="8309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defTabSz="914400" fontAlgn="auto">
              <a:spcBef>
                <a:spcPts val="0"/>
              </a:spcBef>
              <a:spcAft>
                <a:spcPts val="0"/>
              </a:spcAft>
              <a:buClrTx/>
              <a:buSzTx/>
              <a:buFontTx/>
              <a:buNone/>
            </a:pPr>
            <a:r>
              <a:rPr lang="en-US" sz="1600" dirty="0" smtClean="0">
                <a:solidFill>
                  <a:prstClr val="black"/>
                </a:solidFill>
                <a:latin typeface="Calibri" panose="020F0502020204030204"/>
              </a:rPr>
              <a:t>Grid based on width of Hummer H2 at 81.3 in</a:t>
            </a:r>
            <a:endParaRPr lang="en-US" sz="1600" dirty="0">
              <a:solidFill>
                <a:prstClr val="black"/>
              </a:solidFill>
              <a:latin typeface="Calibri" panose="020F0502020204030204"/>
            </a:endParaRPr>
          </a:p>
        </p:txBody>
      </p:sp>
      <p:sp>
        <p:nvSpPr>
          <p:cNvPr id="10" name="Down Arrow 9"/>
          <p:cNvSpPr/>
          <p:nvPr/>
        </p:nvSpPr>
        <p:spPr>
          <a:xfrm rot="10800000">
            <a:off x="1158155" y="2123439"/>
            <a:ext cx="478720" cy="1190389"/>
          </a:xfrm>
          <a:prstGeom prst="downArrow">
            <a:avLst>
              <a:gd name="adj1" fmla="val 43468"/>
              <a:gd name="adj2" fmla="val 69465"/>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ln w="0"/>
              <a:solidFill>
                <a:prstClr val="black"/>
              </a:solidFill>
              <a:effectLst>
                <a:outerShdw blurRad="38100" dist="19050" dir="2700000" algn="tl" rotWithShape="0">
                  <a:prstClr val="black">
                    <a:alpha val="40000"/>
                  </a:prstClr>
                </a:outerShdw>
              </a:effectLst>
            </a:endParaRPr>
          </a:p>
        </p:txBody>
      </p:sp>
      <p:sp>
        <p:nvSpPr>
          <p:cNvPr id="32" name="TextBox 31"/>
          <p:cNvSpPr txBox="1"/>
          <p:nvPr/>
        </p:nvSpPr>
        <p:spPr>
          <a:xfrm>
            <a:off x="640278" y="1477108"/>
            <a:ext cx="1514475" cy="646331"/>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800" dirty="0" smtClean="0">
                <a:solidFill>
                  <a:prstClr val="black"/>
                </a:solidFill>
                <a:latin typeface="Calibri" panose="020F0502020204030204"/>
              </a:rPr>
              <a:t>Direction of Travel</a:t>
            </a:r>
            <a:endParaRPr lang="en-US" sz="1800" dirty="0">
              <a:solidFill>
                <a:prstClr val="black"/>
              </a:solidFill>
              <a:latin typeface="Calibri" panose="020F0502020204030204"/>
            </a:endParaRPr>
          </a:p>
        </p:txBody>
      </p:sp>
      <p:sp>
        <p:nvSpPr>
          <p:cNvPr id="3" name="Oval 2"/>
          <p:cNvSpPr/>
          <p:nvPr/>
        </p:nvSpPr>
        <p:spPr>
          <a:xfrm>
            <a:off x="2676859" y="1937295"/>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0" name="Oval 49"/>
          <p:cNvSpPr/>
          <p:nvPr/>
        </p:nvSpPr>
        <p:spPr>
          <a:xfrm>
            <a:off x="6337359" y="1938084"/>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4" name="Oval 53"/>
          <p:cNvSpPr/>
          <p:nvPr/>
        </p:nvSpPr>
        <p:spPr>
          <a:xfrm>
            <a:off x="4499782" y="1938084"/>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6" name="Oval 55"/>
          <p:cNvSpPr/>
          <p:nvPr/>
        </p:nvSpPr>
        <p:spPr>
          <a:xfrm>
            <a:off x="2676859" y="2846254"/>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7" name="Oval 56"/>
          <p:cNvSpPr/>
          <p:nvPr/>
        </p:nvSpPr>
        <p:spPr>
          <a:xfrm>
            <a:off x="6337359" y="2847043"/>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9" name="Oval 58"/>
          <p:cNvSpPr/>
          <p:nvPr/>
        </p:nvSpPr>
        <p:spPr>
          <a:xfrm>
            <a:off x="4499782" y="2847043"/>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1" name="Oval 60"/>
          <p:cNvSpPr/>
          <p:nvPr/>
        </p:nvSpPr>
        <p:spPr>
          <a:xfrm>
            <a:off x="2675927" y="3756331"/>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3" name="Oval 62"/>
          <p:cNvSpPr/>
          <p:nvPr/>
        </p:nvSpPr>
        <p:spPr>
          <a:xfrm>
            <a:off x="6336427" y="3757120"/>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4" name="Oval 63"/>
          <p:cNvSpPr/>
          <p:nvPr/>
        </p:nvSpPr>
        <p:spPr>
          <a:xfrm>
            <a:off x="4498850" y="3757120"/>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5" name="Oval 64"/>
          <p:cNvSpPr/>
          <p:nvPr/>
        </p:nvSpPr>
        <p:spPr>
          <a:xfrm>
            <a:off x="2676859" y="4704362"/>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6" name="Oval 65"/>
          <p:cNvSpPr/>
          <p:nvPr/>
        </p:nvSpPr>
        <p:spPr>
          <a:xfrm>
            <a:off x="6337359" y="4705151"/>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7" name="Oval 66"/>
          <p:cNvSpPr/>
          <p:nvPr/>
        </p:nvSpPr>
        <p:spPr>
          <a:xfrm>
            <a:off x="4499782" y="4705151"/>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8" name="Oval 67"/>
          <p:cNvSpPr/>
          <p:nvPr/>
        </p:nvSpPr>
        <p:spPr>
          <a:xfrm>
            <a:off x="2675926" y="5579765"/>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9" name="Oval 68"/>
          <p:cNvSpPr/>
          <p:nvPr/>
        </p:nvSpPr>
        <p:spPr>
          <a:xfrm>
            <a:off x="6336426" y="5580554"/>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0" name="Oval 69"/>
          <p:cNvSpPr/>
          <p:nvPr/>
        </p:nvSpPr>
        <p:spPr>
          <a:xfrm>
            <a:off x="4498849" y="5580554"/>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1" name="Oval 70"/>
          <p:cNvSpPr/>
          <p:nvPr/>
        </p:nvSpPr>
        <p:spPr>
          <a:xfrm>
            <a:off x="2675925" y="6515577"/>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2" name="Oval 71"/>
          <p:cNvSpPr/>
          <p:nvPr/>
        </p:nvSpPr>
        <p:spPr>
          <a:xfrm>
            <a:off x="6336425" y="6516366"/>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3" name="Oval 72"/>
          <p:cNvSpPr/>
          <p:nvPr/>
        </p:nvSpPr>
        <p:spPr>
          <a:xfrm>
            <a:off x="4498848" y="6516366"/>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4" name="Oval 73"/>
          <p:cNvSpPr/>
          <p:nvPr/>
        </p:nvSpPr>
        <p:spPr>
          <a:xfrm>
            <a:off x="2675924" y="1029177"/>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5" name="Oval 74"/>
          <p:cNvSpPr/>
          <p:nvPr/>
        </p:nvSpPr>
        <p:spPr>
          <a:xfrm>
            <a:off x="6336424" y="1029966"/>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6" name="Oval 75"/>
          <p:cNvSpPr/>
          <p:nvPr/>
        </p:nvSpPr>
        <p:spPr>
          <a:xfrm>
            <a:off x="4498847" y="1029966"/>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cxnSp>
        <p:nvCxnSpPr>
          <p:cNvPr id="37" name="Straight Connector 36"/>
          <p:cNvCxnSpPr>
            <a:endCxn id="74" idx="0"/>
          </p:cNvCxnSpPr>
          <p:nvPr/>
        </p:nvCxnSpPr>
        <p:spPr>
          <a:xfrm>
            <a:off x="2735471" y="794767"/>
            <a:ext cx="1" cy="2344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400900" y="795556"/>
            <a:ext cx="1" cy="2344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735471" y="868012"/>
            <a:ext cx="3665429" cy="789"/>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184435" y="670593"/>
            <a:ext cx="771365" cy="307777"/>
          </a:xfrm>
          <a:prstGeom prst="rect">
            <a:avLst/>
          </a:prstGeom>
          <a:solidFill>
            <a:schemeClr val="bg1"/>
          </a:solidFill>
        </p:spPr>
        <p:txBody>
          <a:bodyPr wrap="none" rtlCol="0">
            <a:spAutoFit/>
          </a:bodyPr>
          <a:lstStyle/>
          <a:p>
            <a:pPr defTabSz="914400" fontAlgn="auto">
              <a:spcBef>
                <a:spcPts val="0"/>
              </a:spcBef>
              <a:spcAft>
                <a:spcPts val="0"/>
              </a:spcAft>
              <a:buClrTx/>
              <a:buSzTx/>
              <a:buFontTx/>
              <a:buNone/>
            </a:pPr>
            <a:r>
              <a:rPr lang="en-US" sz="1400" dirty="0" smtClean="0">
                <a:solidFill>
                  <a:prstClr val="black"/>
                </a:solidFill>
                <a:latin typeface="Calibri" panose="020F0502020204030204"/>
              </a:rPr>
              <a:t>117.3 in</a:t>
            </a:r>
            <a:endParaRPr lang="en-US" sz="1400" dirty="0">
              <a:solidFill>
                <a:prstClr val="black"/>
              </a:solidFill>
              <a:latin typeface="Calibri" panose="020F0502020204030204"/>
            </a:endParaRPr>
          </a:p>
        </p:txBody>
      </p:sp>
      <p:cxnSp>
        <p:nvCxnSpPr>
          <p:cNvPr id="78" name="Straight Connector 77"/>
          <p:cNvCxnSpPr/>
          <p:nvPr/>
        </p:nvCxnSpPr>
        <p:spPr>
          <a:xfrm>
            <a:off x="3121269" y="978370"/>
            <a:ext cx="0" cy="573895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008174" y="1005949"/>
            <a:ext cx="0" cy="573895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618877" y="1092714"/>
            <a:ext cx="3253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4173532" y="1092714"/>
            <a:ext cx="325315"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011109" y="1092714"/>
            <a:ext cx="325315"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173532" y="1005948"/>
            <a:ext cx="0" cy="573895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938330" y="1006738"/>
            <a:ext cx="0" cy="573895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90" name="Freeform 89"/>
          <p:cNvSpPr/>
          <p:nvPr/>
        </p:nvSpPr>
        <p:spPr>
          <a:xfrm>
            <a:off x="6189785" y="1134208"/>
            <a:ext cx="518746" cy="342900"/>
          </a:xfrm>
          <a:custGeom>
            <a:avLst/>
            <a:gdLst>
              <a:gd name="connsiteX0" fmla="*/ 0 w 518746"/>
              <a:gd name="connsiteY0" fmla="*/ 0 h 342900"/>
              <a:gd name="connsiteX1" fmla="*/ 237392 w 518746"/>
              <a:gd name="connsiteY1" fmla="*/ 211015 h 342900"/>
              <a:gd name="connsiteX2" fmla="*/ 263769 w 518746"/>
              <a:gd name="connsiteY2" fmla="*/ 131884 h 342900"/>
              <a:gd name="connsiteX3" fmla="*/ 518746 w 518746"/>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518746" h="342900">
                <a:moveTo>
                  <a:pt x="0" y="0"/>
                </a:moveTo>
                <a:cubicBezTo>
                  <a:pt x="96715" y="94517"/>
                  <a:pt x="193431" y="189034"/>
                  <a:pt x="237392" y="211015"/>
                </a:cubicBezTo>
                <a:cubicBezTo>
                  <a:pt x="281353" y="232996"/>
                  <a:pt x="216877" y="109903"/>
                  <a:pt x="263769" y="131884"/>
                </a:cubicBezTo>
                <a:cubicBezTo>
                  <a:pt x="310661" y="153865"/>
                  <a:pt x="414703" y="248382"/>
                  <a:pt x="518746" y="342900"/>
                </a:cubicBezTo>
              </a:path>
            </a:pathLst>
          </a:custGeom>
          <a:noFill/>
          <a:ln>
            <a:solidFill>
              <a:srgbClr val="7030A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91" name="TextBox 90"/>
          <p:cNvSpPr txBox="1"/>
          <p:nvPr/>
        </p:nvSpPr>
        <p:spPr>
          <a:xfrm>
            <a:off x="547282" y="3612446"/>
            <a:ext cx="1700466" cy="1477328"/>
          </a:xfrm>
          <a:prstGeom prst="rect">
            <a:avLst/>
          </a:prstGeom>
          <a:noFill/>
        </p:spPr>
        <p:txBody>
          <a:bodyPr wrap="none" rtlCol="0">
            <a:spAutoFit/>
          </a:bodyPr>
          <a:lstStyle/>
          <a:p>
            <a:pPr algn="ctr" defTabSz="914400" fontAlgn="auto">
              <a:spcBef>
                <a:spcPts val="0"/>
              </a:spcBef>
              <a:spcAft>
                <a:spcPts val="0"/>
              </a:spcAft>
              <a:buClrTx/>
              <a:buSzTx/>
              <a:buFontTx/>
              <a:buNone/>
            </a:pPr>
            <a:r>
              <a:rPr lang="en-US" sz="1800" dirty="0" smtClean="0">
                <a:solidFill>
                  <a:prstClr val="black"/>
                </a:solidFill>
                <a:latin typeface="Calibri" panose="020F0502020204030204"/>
              </a:rPr>
              <a:t>Test Run Speeds</a:t>
            </a:r>
          </a:p>
          <a:p>
            <a:pPr marL="285750" indent="-285750" defTabSz="914400" fontAlgn="auto">
              <a:spcBef>
                <a:spcPts val="0"/>
              </a:spcBef>
              <a:spcAft>
                <a:spcPts val="0"/>
              </a:spcAft>
              <a:buClrTx/>
              <a:buSzTx/>
              <a:buFont typeface="Arial" panose="020B0604020202020204" pitchFamily="34" charset="0"/>
              <a:buChar char="•"/>
            </a:pPr>
            <a:r>
              <a:rPr lang="en-US" sz="1800" dirty="0" smtClean="0">
                <a:solidFill>
                  <a:prstClr val="black"/>
                </a:solidFill>
                <a:latin typeface="Calibri" panose="020F0502020204030204"/>
              </a:rPr>
              <a:t>15mph</a:t>
            </a:r>
          </a:p>
          <a:p>
            <a:pPr marL="285750" indent="-285750" defTabSz="914400" fontAlgn="auto">
              <a:spcBef>
                <a:spcPts val="0"/>
              </a:spcBef>
              <a:spcAft>
                <a:spcPts val="0"/>
              </a:spcAft>
              <a:buClrTx/>
              <a:buSzTx/>
              <a:buFont typeface="Arial" panose="020B0604020202020204" pitchFamily="34" charset="0"/>
              <a:buChar char="•"/>
            </a:pPr>
            <a:r>
              <a:rPr lang="en-US" sz="1800" dirty="0" smtClean="0">
                <a:solidFill>
                  <a:prstClr val="black"/>
                </a:solidFill>
                <a:latin typeface="Calibri" panose="020F0502020204030204"/>
              </a:rPr>
              <a:t>25 mph</a:t>
            </a:r>
          </a:p>
          <a:p>
            <a:pPr marL="285750" indent="-285750" defTabSz="914400" fontAlgn="auto">
              <a:spcBef>
                <a:spcPts val="0"/>
              </a:spcBef>
              <a:spcAft>
                <a:spcPts val="0"/>
              </a:spcAft>
              <a:buClrTx/>
              <a:buSzTx/>
              <a:buFont typeface="Arial" panose="020B0604020202020204" pitchFamily="34" charset="0"/>
              <a:buChar char="•"/>
            </a:pPr>
            <a:r>
              <a:rPr lang="en-US" sz="1800" dirty="0" smtClean="0">
                <a:solidFill>
                  <a:prstClr val="black"/>
                </a:solidFill>
                <a:latin typeface="Calibri" panose="020F0502020204030204"/>
              </a:rPr>
              <a:t>35 mph</a:t>
            </a:r>
          </a:p>
          <a:p>
            <a:pPr algn="ctr" defTabSz="914400" fontAlgn="auto">
              <a:spcBef>
                <a:spcPts val="0"/>
              </a:spcBef>
              <a:spcAft>
                <a:spcPts val="0"/>
              </a:spcAft>
              <a:buClrTx/>
              <a:buSzTx/>
              <a:buFontTx/>
              <a:buNone/>
            </a:pPr>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1064487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307296" y="2907796"/>
            <a:ext cx="429111"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590684" y="2907798"/>
            <a:ext cx="429111"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380200" y="2908273"/>
            <a:ext cx="429111"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16680" y="4761647"/>
            <a:ext cx="429111"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550176" y="4765172"/>
            <a:ext cx="429111"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389378" y="4765647"/>
            <a:ext cx="429111"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691"/>
            <a:ext cx="7038242" cy="786666"/>
          </a:xfrm>
        </p:spPr>
        <p:txBody>
          <a:bodyPr>
            <a:normAutofit/>
          </a:bodyPr>
          <a:lstStyle/>
          <a:p>
            <a:r>
              <a:rPr lang="en-US" sz="3600" b="1" dirty="0" smtClean="0">
                <a:solidFill>
                  <a:schemeClr val="accent5">
                    <a:lumMod val="50000"/>
                  </a:schemeClr>
                </a:solidFill>
                <a:effectLst>
                  <a:outerShdw blurRad="38100" dist="38100" dir="2700000" algn="tl">
                    <a:srgbClr val="000000">
                      <a:alpha val="43137"/>
                    </a:srgbClr>
                  </a:outerShdw>
                </a:effectLst>
              </a:rPr>
              <a:t>Calibration Grid </a:t>
            </a:r>
            <a:endParaRPr lang="en-US" sz="3600" b="1" dirty="0">
              <a:solidFill>
                <a:schemeClr val="accent5">
                  <a:lumMod val="50000"/>
                </a:schemeClr>
              </a:solidFill>
              <a:effectLst>
                <a:outerShdw blurRad="38100" dist="38100" dir="2700000" algn="tl">
                  <a:srgbClr val="000000">
                    <a:alpha val="43137"/>
                  </a:srgbClr>
                </a:outerShdw>
              </a:effectLst>
            </a:endParaRPr>
          </a:p>
        </p:txBody>
      </p:sp>
      <p:cxnSp>
        <p:nvCxnSpPr>
          <p:cNvPr id="11" name="Straight Arrow Connector 10"/>
          <p:cNvCxnSpPr/>
          <p:nvPr/>
        </p:nvCxnSpPr>
        <p:spPr>
          <a:xfrm>
            <a:off x="2795954" y="1081724"/>
            <a:ext cx="3253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Down Arrow 9"/>
          <p:cNvSpPr/>
          <p:nvPr/>
        </p:nvSpPr>
        <p:spPr>
          <a:xfrm rot="10800000">
            <a:off x="1158155" y="2123439"/>
            <a:ext cx="478720" cy="1190389"/>
          </a:xfrm>
          <a:prstGeom prst="downArrow">
            <a:avLst>
              <a:gd name="adj1" fmla="val 43468"/>
              <a:gd name="adj2" fmla="val 69465"/>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ln w="0"/>
              <a:solidFill>
                <a:prstClr val="black"/>
              </a:solidFill>
              <a:effectLst>
                <a:outerShdw blurRad="38100" dist="19050" dir="2700000" algn="tl" rotWithShape="0">
                  <a:prstClr val="black">
                    <a:alpha val="40000"/>
                  </a:prstClr>
                </a:outerShdw>
              </a:effectLst>
            </a:endParaRPr>
          </a:p>
        </p:txBody>
      </p:sp>
      <p:sp>
        <p:nvSpPr>
          <p:cNvPr id="32" name="TextBox 31"/>
          <p:cNvSpPr txBox="1"/>
          <p:nvPr/>
        </p:nvSpPr>
        <p:spPr>
          <a:xfrm>
            <a:off x="640278" y="1477108"/>
            <a:ext cx="1514475" cy="646331"/>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800" dirty="0" smtClean="0">
                <a:solidFill>
                  <a:prstClr val="black"/>
                </a:solidFill>
                <a:latin typeface="Calibri" panose="020F0502020204030204"/>
              </a:rPr>
              <a:t>Direction of Travel</a:t>
            </a:r>
            <a:endParaRPr lang="en-US" sz="1800" dirty="0">
              <a:solidFill>
                <a:prstClr val="black"/>
              </a:solidFill>
              <a:latin typeface="Calibri" panose="020F0502020204030204"/>
            </a:endParaRPr>
          </a:p>
        </p:txBody>
      </p:sp>
      <p:sp>
        <p:nvSpPr>
          <p:cNvPr id="3" name="Oval 2"/>
          <p:cNvSpPr/>
          <p:nvPr/>
        </p:nvSpPr>
        <p:spPr>
          <a:xfrm>
            <a:off x="2676859" y="1937295"/>
            <a:ext cx="119095" cy="1190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0" name="Oval 49"/>
          <p:cNvSpPr/>
          <p:nvPr/>
        </p:nvSpPr>
        <p:spPr>
          <a:xfrm>
            <a:off x="6337359" y="1938084"/>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4" name="Oval 53"/>
          <p:cNvSpPr/>
          <p:nvPr/>
        </p:nvSpPr>
        <p:spPr>
          <a:xfrm>
            <a:off x="4499782" y="1938084"/>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6" name="Oval 55"/>
          <p:cNvSpPr/>
          <p:nvPr/>
        </p:nvSpPr>
        <p:spPr>
          <a:xfrm>
            <a:off x="2676859" y="2846254"/>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7" name="Oval 56"/>
          <p:cNvSpPr/>
          <p:nvPr/>
        </p:nvSpPr>
        <p:spPr>
          <a:xfrm>
            <a:off x="6337359" y="2847043"/>
            <a:ext cx="119095" cy="1190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9" name="Oval 58"/>
          <p:cNvSpPr/>
          <p:nvPr/>
        </p:nvSpPr>
        <p:spPr>
          <a:xfrm>
            <a:off x="4499782" y="2847043"/>
            <a:ext cx="119095" cy="1190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1" name="Oval 60"/>
          <p:cNvSpPr/>
          <p:nvPr/>
        </p:nvSpPr>
        <p:spPr>
          <a:xfrm>
            <a:off x="2675927" y="3756331"/>
            <a:ext cx="119095" cy="119095"/>
          </a:xfrm>
          <a:prstGeom prst="ellipse">
            <a:avLst/>
          </a:prstGeom>
          <a:gradFill flip="none" rotWithShape="1">
            <a:gsLst>
              <a:gs pos="0">
                <a:schemeClr val="tx1">
                  <a:lumMod val="65000"/>
                  <a:lumOff val="35000"/>
                </a:schemeClr>
              </a:gs>
              <a:gs pos="50000">
                <a:schemeClr val="bg2">
                  <a:lumMod val="75000"/>
                </a:schemeClr>
              </a:gs>
              <a:gs pos="100000">
                <a:schemeClr val="bg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3" name="Oval 62"/>
          <p:cNvSpPr/>
          <p:nvPr/>
        </p:nvSpPr>
        <p:spPr>
          <a:xfrm>
            <a:off x="6336427" y="3757120"/>
            <a:ext cx="119095" cy="119095"/>
          </a:xfrm>
          <a:prstGeom prst="ellipse">
            <a:avLst/>
          </a:prstGeom>
          <a:gradFill flip="none" rotWithShape="1">
            <a:gsLst>
              <a:gs pos="0">
                <a:schemeClr val="tx1">
                  <a:lumMod val="65000"/>
                  <a:lumOff val="35000"/>
                </a:schemeClr>
              </a:gs>
              <a:gs pos="50000">
                <a:schemeClr val="bg2">
                  <a:lumMod val="75000"/>
                </a:schemeClr>
              </a:gs>
              <a:gs pos="100000">
                <a:schemeClr val="bg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4" name="Oval 63"/>
          <p:cNvSpPr/>
          <p:nvPr/>
        </p:nvSpPr>
        <p:spPr>
          <a:xfrm>
            <a:off x="4498850" y="3757120"/>
            <a:ext cx="119095" cy="119095"/>
          </a:xfrm>
          <a:prstGeom prst="ellipse">
            <a:avLst/>
          </a:prstGeom>
          <a:gradFill flip="none" rotWithShape="1">
            <a:gsLst>
              <a:gs pos="0">
                <a:schemeClr val="tx1">
                  <a:lumMod val="65000"/>
                  <a:lumOff val="35000"/>
                </a:schemeClr>
              </a:gs>
              <a:gs pos="50000">
                <a:schemeClr val="bg2">
                  <a:lumMod val="75000"/>
                </a:schemeClr>
              </a:gs>
              <a:gs pos="100000">
                <a:schemeClr val="bg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5" name="Oval 64"/>
          <p:cNvSpPr/>
          <p:nvPr/>
        </p:nvSpPr>
        <p:spPr>
          <a:xfrm>
            <a:off x="2676859" y="4704362"/>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6" name="Oval 65"/>
          <p:cNvSpPr/>
          <p:nvPr/>
        </p:nvSpPr>
        <p:spPr>
          <a:xfrm>
            <a:off x="6337359" y="4705151"/>
            <a:ext cx="119095" cy="11909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7" name="Oval 66"/>
          <p:cNvSpPr/>
          <p:nvPr/>
        </p:nvSpPr>
        <p:spPr>
          <a:xfrm>
            <a:off x="4499782" y="4705151"/>
            <a:ext cx="119095" cy="1190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8" name="Oval 67"/>
          <p:cNvSpPr/>
          <p:nvPr/>
        </p:nvSpPr>
        <p:spPr>
          <a:xfrm>
            <a:off x="2675926" y="5579765"/>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9" name="Oval 68"/>
          <p:cNvSpPr/>
          <p:nvPr/>
        </p:nvSpPr>
        <p:spPr>
          <a:xfrm>
            <a:off x="6336426" y="5580554"/>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0" name="Oval 69"/>
          <p:cNvSpPr/>
          <p:nvPr/>
        </p:nvSpPr>
        <p:spPr>
          <a:xfrm>
            <a:off x="4498849" y="5580554"/>
            <a:ext cx="119095" cy="1190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1" name="Oval 70"/>
          <p:cNvSpPr/>
          <p:nvPr/>
        </p:nvSpPr>
        <p:spPr>
          <a:xfrm>
            <a:off x="2675925" y="6515577"/>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2" name="Oval 71"/>
          <p:cNvSpPr/>
          <p:nvPr/>
        </p:nvSpPr>
        <p:spPr>
          <a:xfrm>
            <a:off x="6336425" y="6516366"/>
            <a:ext cx="119095" cy="1190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3" name="Oval 72"/>
          <p:cNvSpPr/>
          <p:nvPr/>
        </p:nvSpPr>
        <p:spPr>
          <a:xfrm>
            <a:off x="4498848" y="6516366"/>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4" name="Oval 73"/>
          <p:cNvSpPr/>
          <p:nvPr/>
        </p:nvSpPr>
        <p:spPr>
          <a:xfrm>
            <a:off x="2675924" y="1029177"/>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5" name="Oval 74"/>
          <p:cNvSpPr/>
          <p:nvPr/>
        </p:nvSpPr>
        <p:spPr>
          <a:xfrm>
            <a:off x="6336424" y="1029966"/>
            <a:ext cx="119095" cy="1190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6" name="Oval 75"/>
          <p:cNvSpPr/>
          <p:nvPr/>
        </p:nvSpPr>
        <p:spPr>
          <a:xfrm>
            <a:off x="4498847" y="1029966"/>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cxnSp>
        <p:nvCxnSpPr>
          <p:cNvPr id="37" name="Straight Connector 36"/>
          <p:cNvCxnSpPr>
            <a:endCxn id="74" idx="0"/>
          </p:cNvCxnSpPr>
          <p:nvPr/>
        </p:nvCxnSpPr>
        <p:spPr>
          <a:xfrm>
            <a:off x="2735471" y="794767"/>
            <a:ext cx="1" cy="2344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400900" y="795556"/>
            <a:ext cx="1" cy="2344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735471" y="868012"/>
            <a:ext cx="3665429" cy="789"/>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184435" y="670593"/>
            <a:ext cx="771365" cy="307777"/>
          </a:xfrm>
          <a:prstGeom prst="rect">
            <a:avLst/>
          </a:prstGeom>
          <a:solidFill>
            <a:schemeClr val="bg1"/>
          </a:solidFill>
        </p:spPr>
        <p:txBody>
          <a:bodyPr wrap="none" rtlCol="0">
            <a:spAutoFit/>
          </a:bodyPr>
          <a:lstStyle/>
          <a:p>
            <a:pPr defTabSz="914400" fontAlgn="auto">
              <a:spcBef>
                <a:spcPts val="0"/>
              </a:spcBef>
              <a:spcAft>
                <a:spcPts val="0"/>
              </a:spcAft>
              <a:buClrTx/>
              <a:buSzTx/>
              <a:buFontTx/>
              <a:buNone/>
            </a:pPr>
            <a:r>
              <a:rPr lang="en-US" sz="1400" dirty="0" smtClean="0">
                <a:solidFill>
                  <a:prstClr val="black"/>
                </a:solidFill>
                <a:latin typeface="Calibri" panose="020F0502020204030204"/>
              </a:rPr>
              <a:t>117.3 in</a:t>
            </a:r>
            <a:endParaRPr lang="en-US" sz="1400" dirty="0">
              <a:solidFill>
                <a:prstClr val="black"/>
              </a:solidFill>
              <a:latin typeface="Calibri" panose="020F0502020204030204"/>
            </a:endParaRPr>
          </a:p>
        </p:txBody>
      </p:sp>
      <p:cxnSp>
        <p:nvCxnSpPr>
          <p:cNvPr id="78" name="Straight Connector 77"/>
          <p:cNvCxnSpPr/>
          <p:nvPr/>
        </p:nvCxnSpPr>
        <p:spPr>
          <a:xfrm>
            <a:off x="3121269" y="978370"/>
            <a:ext cx="0" cy="573895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008174" y="1005949"/>
            <a:ext cx="0" cy="573895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618877" y="1092714"/>
            <a:ext cx="3253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4173532" y="1092714"/>
            <a:ext cx="325315"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011109" y="1092714"/>
            <a:ext cx="325315"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173532" y="1005948"/>
            <a:ext cx="0" cy="573895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938330" y="1006738"/>
            <a:ext cx="0" cy="573895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47282" y="3612446"/>
            <a:ext cx="1700466" cy="1477328"/>
          </a:xfrm>
          <a:prstGeom prst="rect">
            <a:avLst/>
          </a:prstGeom>
          <a:noFill/>
        </p:spPr>
        <p:txBody>
          <a:bodyPr wrap="none" rtlCol="0">
            <a:spAutoFit/>
          </a:bodyPr>
          <a:lstStyle/>
          <a:p>
            <a:pPr algn="ctr" defTabSz="914400" fontAlgn="auto">
              <a:spcBef>
                <a:spcPts val="0"/>
              </a:spcBef>
              <a:spcAft>
                <a:spcPts val="0"/>
              </a:spcAft>
              <a:buClrTx/>
              <a:buSzTx/>
              <a:buFontTx/>
              <a:buNone/>
            </a:pPr>
            <a:r>
              <a:rPr lang="en-US" sz="1800" dirty="0" smtClean="0">
                <a:solidFill>
                  <a:prstClr val="black"/>
                </a:solidFill>
                <a:latin typeface="Calibri" panose="020F0502020204030204"/>
              </a:rPr>
              <a:t>Test Run Speeds</a:t>
            </a:r>
          </a:p>
          <a:p>
            <a:pPr marL="285750" indent="-285750" defTabSz="914400" fontAlgn="auto">
              <a:spcBef>
                <a:spcPts val="0"/>
              </a:spcBef>
              <a:spcAft>
                <a:spcPts val="0"/>
              </a:spcAft>
              <a:buClrTx/>
              <a:buSzTx/>
              <a:buFont typeface="Arial" panose="020B0604020202020204" pitchFamily="34" charset="0"/>
              <a:buChar char="•"/>
            </a:pPr>
            <a:r>
              <a:rPr lang="en-US" sz="1800" dirty="0" smtClean="0">
                <a:solidFill>
                  <a:prstClr val="black"/>
                </a:solidFill>
                <a:latin typeface="Calibri" panose="020F0502020204030204"/>
              </a:rPr>
              <a:t>15mph</a:t>
            </a:r>
          </a:p>
          <a:p>
            <a:pPr marL="285750" indent="-285750" defTabSz="914400" fontAlgn="auto">
              <a:spcBef>
                <a:spcPts val="0"/>
              </a:spcBef>
              <a:spcAft>
                <a:spcPts val="0"/>
              </a:spcAft>
              <a:buClrTx/>
              <a:buSzTx/>
              <a:buFont typeface="Arial" panose="020B0604020202020204" pitchFamily="34" charset="0"/>
              <a:buChar char="•"/>
            </a:pPr>
            <a:r>
              <a:rPr lang="en-US" sz="1800" dirty="0" smtClean="0">
                <a:solidFill>
                  <a:prstClr val="black"/>
                </a:solidFill>
                <a:latin typeface="Calibri" panose="020F0502020204030204"/>
              </a:rPr>
              <a:t>25 mph</a:t>
            </a:r>
          </a:p>
          <a:p>
            <a:pPr marL="285750" indent="-285750" defTabSz="914400" fontAlgn="auto">
              <a:spcBef>
                <a:spcPts val="0"/>
              </a:spcBef>
              <a:spcAft>
                <a:spcPts val="0"/>
              </a:spcAft>
              <a:buClrTx/>
              <a:buSzTx/>
              <a:buFont typeface="Arial" panose="020B0604020202020204" pitchFamily="34" charset="0"/>
              <a:buChar char="•"/>
            </a:pPr>
            <a:r>
              <a:rPr lang="en-US" sz="1800" dirty="0" smtClean="0">
                <a:solidFill>
                  <a:prstClr val="black"/>
                </a:solidFill>
                <a:latin typeface="Calibri" panose="020F0502020204030204"/>
              </a:rPr>
              <a:t>35 mph</a:t>
            </a:r>
          </a:p>
          <a:p>
            <a:pPr algn="ctr" defTabSz="914400" fontAlgn="auto">
              <a:spcBef>
                <a:spcPts val="0"/>
              </a:spcBef>
              <a:spcAft>
                <a:spcPts val="0"/>
              </a:spcAft>
              <a:buClrTx/>
              <a:buSzTx/>
              <a:buFontTx/>
              <a:buNone/>
            </a:pPr>
            <a:endParaRPr lang="en-US" sz="1800" dirty="0">
              <a:solidFill>
                <a:prstClr val="black"/>
              </a:solidFill>
              <a:latin typeface="Calibri" panose="020F0502020204030204"/>
            </a:endParaRPr>
          </a:p>
        </p:txBody>
      </p:sp>
      <p:sp>
        <p:nvSpPr>
          <p:cNvPr id="42" name="Oval 41"/>
          <p:cNvSpPr/>
          <p:nvPr/>
        </p:nvSpPr>
        <p:spPr>
          <a:xfrm>
            <a:off x="2471689" y="2846253"/>
            <a:ext cx="119095" cy="1190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43" name="Oval 42"/>
          <p:cNvSpPr/>
          <p:nvPr/>
        </p:nvSpPr>
        <p:spPr>
          <a:xfrm>
            <a:off x="2247748" y="2846252"/>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44" name="Oval 43"/>
          <p:cNvSpPr/>
          <p:nvPr/>
        </p:nvSpPr>
        <p:spPr>
          <a:xfrm>
            <a:off x="4950076" y="2847044"/>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46" name="Oval 45"/>
          <p:cNvSpPr/>
          <p:nvPr/>
        </p:nvSpPr>
        <p:spPr>
          <a:xfrm>
            <a:off x="4714389" y="2847042"/>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47" name="Oval 46"/>
          <p:cNvSpPr/>
          <p:nvPr/>
        </p:nvSpPr>
        <p:spPr>
          <a:xfrm>
            <a:off x="6544387" y="2847044"/>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49" name="Oval 48"/>
          <p:cNvSpPr/>
          <p:nvPr/>
        </p:nvSpPr>
        <p:spPr>
          <a:xfrm>
            <a:off x="6762129" y="2844728"/>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4" name="Right Brace 3"/>
          <p:cNvSpPr/>
          <p:nvPr/>
        </p:nvSpPr>
        <p:spPr>
          <a:xfrm>
            <a:off x="6544387" y="1029177"/>
            <a:ext cx="264924" cy="1028002"/>
          </a:xfrm>
          <a:prstGeom prst="rightBrace">
            <a:avLst>
              <a:gd name="adj1" fmla="val 8333"/>
              <a:gd name="adj2" fmla="val 5085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buClrTx/>
              <a:buSzTx/>
              <a:buFontTx/>
              <a:buNone/>
            </a:pPr>
            <a:endParaRPr lang="en-US" sz="1800">
              <a:solidFill>
                <a:prstClr val="black"/>
              </a:solidFill>
            </a:endParaRPr>
          </a:p>
        </p:txBody>
      </p:sp>
      <p:sp>
        <p:nvSpPr>
          <p:cNvPr id="51" name="TextBox 50"/>
          <p:cNvSpPr txBox="1"/>
          <p:nvPr/>
        </p:nvSpPr>
        <p:spPr>
          <a:xfrm>
            <a:off x="6705384" y="1217893"/>
            <a:ext cx="1296733" cy="646331"/>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800" dirty="0" smtClean="0">
                <a:solidFill>
                  <a:prstClr val="black"/>
                </a:solidFill>
                <a:latin typeface="Calibri" panose="020F0502020204030204"/>
              </a:rPr>
              <a:t>Plastic Cylinders</a:t>
            </a:r>
            <a:endParaRPr lang="en-US" sz="1800" dirty="0">
              <a:solidFill>
                <a:prstClr val="black"/>
              </a:solidFill>
              <a:latin typeface="Calibri" panose="020F0502020204030204"/>
            </a:endParaRPr>
          </a:p>
        </p:txBody>
      </p:sp>
      <p:sp>
        <p:nvSpPr>
          <p:cNvPr id="52" name="Oval 51"/>
          <p:cNvSpPr/>
          <p:nvPr/>
        </p:nvSpPr>
        <p:spPr>
          <a:xfrm>
            <a:off x="6768452" y="4705152"/>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3" name="Oval 52"/>
          <p:cNvSpPr/>
          <p:nvPr/>
        </p:nvSpPr>
        <p:spPr>
          <a:xfrm>
            <a:off x="6563282" y="4705151"/>
            <a:ext cx="119095" cy="1190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5" name="Oval 54"/>
          <p:cNvSpPr/>
          <p:nvPr/>
        </p:nvSpPr>
        <p:spPr>
          <a:xfrm>
            <a:off x="6339341" y="4705150"/>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0" name="Oval 59"/>
          <p:cNvSpPr/>
          <p:nvPr/>
        </p:nvSpPr>
        <p:spPr>
          <a:xfrm>
            <a:off x="4498157" y="4705151"/>
            <a:ext cx="119095" cy="1190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80" name="Oval 79"/>
          <p:cNvSpPr/>
          <p:nvPr/>
        </p:nvSpPr>
        <p:spPr>
          <a:xfrm>
            <a:off x="4705185" y="4705152"/>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81" name="Oval 80"/>
          <p:cNvSpPr/>
          <p:nvPr/>
        </p:nvSpPr>
        <p:spPr>
          <a:xfrm>
            <a:off x="4922927" y="4702836"/>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82" name="Oval 81"/>
          <p:cNvSpPr/>
          <p:nvPr/>
        </p:nvSpPr>
        <p:spPr>
          <a:xfrm>
            <a:off x="2471689" y="4702103"/>
            <a:ext cx="119095" cy="1190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83" name="Oval 82"/>
          <p:cNvSpPr/>
          <p:nvPr/>
        </p:nvSpPr>
        <p:spPr>
          <a:xfrm>
            <a:off x="2247747" y="4702102"/>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96" name="Right Brace 95"/>
          <p:cNvSpPr/>
          <p:nvPr/>
        </p:nvSpPr>
        <p:spPr>
          <a:xfrm>
            <a:off x="6563282" y="5596043"/>
            <a:ext cx="264924" cy="1028002"/>
          </a:xfrm>
          <a:prstGeom prst="rightBrace">
            <a:avLst>
              <a:gd name="adj1" fmla="val 8333"/>
              <a:gd name="adj2" fmla="val 5085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buClrTx/>
              <a:buSzTx/>
              <a:buFontTx/>
              <a:buNone/>
            </a:pPr>
            <a:endParaRPr lang="en-US" sz="1800">
              <a:solidFill>
                <a:prstClr val="black"/>
              </a:solidFill>
            </a:endParaRPr>
          </a:p>
        </p:txBody>
      </p:sp>
      <p:sp>
        <p:nvSpPr>
          <p:cNvPr id="97" name="TextBox 96"/>
          <p:cNvSpPr txBox="1"/>
          <p:nvPr/>
        </p:nvSpPr>
        <p:spPr>
          <a:xfrm>
            <a:off x="6724279" y="5784759"/>
            <a:ext cx="1296733" cy="646331"/>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800" dirty="0" smtClean="0">
                <a:solidFill>
                  <a:prstClr val="black"/>
                </a:solidFill>
                <a:latin typeface="Calibri" panose="020F0502020204030204"/>
              </a:rPr>
              <a:t>Plastic Cylinders</a:t>
            </a:r>
            <a:endParaRPr lang="en-US" sz="1800" dirty="0">
              <a:solidFill>
                <a:prstClr val="black"/>
              </a:solidFill>
              <a:latin typeface="Calibri" panose="020F0502020204030204"/>
            </a:endParaRPr>
          </a:p>
        </p:txBody>
      </p:sp>
      <p:sp>
        <p:nvSpPr>
          <p:cNvPr id="98" name="TextBox 97"/>
          <p:cNvSpPr txBox="1"/>
          <p:nvPr/>
        </p:nvSpPr>
        <p:spPr>
          <a:xfrm>
            <a:off x="6928129" y="2583425"/>
            <a:ext cx="1296733" cy="646331"/>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800" dirty="0" smtClean="0">
                <a:solidFill>
                  <a:prstClr val="black"/>
                </a:solidFill>
                <a:latin typeface="Calibri" panose="020F0502020204030204"/>
              </a:rPr>
              <a:t>Tethered Golf Balls</a:t>
            </a:r>
            <a:endParaRPr lang="en-US" sz="1800" dirty="0">
              <a:solidFill>
                <a:prstClr val="black"/>
              </a:solidFill>
              <a:latin typeface="Calibri" panose="020F0502020204030204"/>
            </a:endParaRPr>
          </a:p>
        </p:txBody>
      </p:sp>
      <p:sp>
        <p:nvSpPr>
          <p:cNvPr id="99" name="TextBox 98"/>
          <p:cNvSpPr txBox="1"/>
          <p:nvPr/>
        </p:nvSpPr>
        <p:spPr>
          <a:xfrm>
            <a:off x="6928129" y="4441532"/>
            <a:ext cx="1296733" cy="646331"/>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800" dirty="0" smtClean="0">
                <a:solidFill>
                  <a:prstClr val="black"/>
                </a:solidFill>
                <a:latin typeface="Calibri" panose="020F0502020204030204"/>
              </a:rPr>
              <a:t>Tethered Golf Balls</a:t>
            </a:r>
            <a:endParaRPr lang="en-US" sz="1800" dirty="0">
              <a:solidFill>
                <a:prstClr val="black"/>
              </a:solidFill>
              <a:latin typeface="Calibri" panose="020F0502020204030204"/>
            </a:endParaRPr>
          </a:p>
        </p:txBody>
      </p:sp>
      <p:sp>
        <p:nvSpPr>
          <p:cNvPr id="100" name="TextBox 99"/>
          <p:cNvSpPr txBox="1"/>
          <p:nvPr/>
        </p:nvSpPr>
        <p:spPr>
          <a:xfrm>
            <a:off x="6928129" y="3492712"/>
            <a:ext cx="1296733" cy="646331"/>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800" dirty="0" smtClean="0">
                <a:solidFill>
                  <a:prstClr val="black"/>
                </a:solidFill>
                <a:latin typeface="Calibri" panose="020F0502020204030204"/>
              </a:rPr>
              <a:t>Metal Cylinders</a:t>
            </a:r>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4250335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49968" y="2907796"/>
            <a:ext cx="429111"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533356" y="2907798"/>
            <a:ext cx="429111"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322872" y="2908273"/>
            <a:ext cx="429111"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59352" y="4761647"/>
            <a:ext cx="429111"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492848" y="4765172"/>
            <a:ext cx="429111"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332050" y="4765647"/>
            <a:ext cx="429111" cy="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7038242" cy="786666"/>
          </a:xfrm>
        </p:spPr>
        <p:txBody>
          <a:bodyPr>
            <a:normAutofit/>
          </a:bodyPr>
          <a:lstStyle/>
          <a:p>
            <a:r>
              <a:rPr lang="en-US" sz="3600" b="1" dirty="0" smtClean="0">
                <a:solidFill>
                  <a:schemeClr val="accent5">
                    <a:lumMod val="50000"/>
                  </a:schemeClr>
                </a:solidFill>
                <a:effectLst>
                  <a:outerShdw blurRad="38100" dist="38100" dir="2700000" algn="tl">
                    <a:srgbClr val="000000">
                      <a:alpha val="43137"/>
                    </a:srgbClr>
                  </a:outerShdw>
                </a:effectLst>
              </a:rPr>
              <a:t>Run 1 – 15mph</a:t>
            </a:r>
            <a:endParaRPr lang="en-US" sz="3600" b="1" dirty="0">
              <a:solidFill>
                <a:schemeClr val="accent5">
                  <a:lumMod val="50000"/>
                </a:schemeClr>
              </a:solidFill>
              <a:effectLst>
                <a:outerShdw blurRad="38100" dist="38100" dir="2700000" algn="tl">
                  <a:srgbClr val="000000">
                    <a:alpha val="43137"/>
                  </a:srgbClr>
                </a:outerShdw>
              </a:effectLst>
            </a:endParaRPr>
          </a:p>
        </p:txBody>
      </p:sp>
      <p:cxnSp>
        <p:nvCxnSpPr>
          <p:cNvPr id="11" name="Straight Arrow Connector 10"/>
          <p:cNvCxnSpPr/>
          <p:nvPr/>
        </p:nvCxnSpPr>
        <p:spPr>
          <a:xfrm>
            <a:off x="738626" y="1081724"/>
            <a:ext cx="3253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Down Arrow 9"/>
          <p:cNvSpPr/>
          <p:nvPr/>
        </p:nvSpPr>
        <p:spPr>
          <a:xfrm rot="10800000">
            <a:off x="3180457" y="4886296"/>
            <a:ext cx="478720" cy="1190389"/>
          </a:xfrm>
          <a:prstGeom prst="downArrow">
            <a:avLst>
              <a:gd name="adj1" fmla="val 43468"/>
              <a:gd name="adj2" fmla="val 69465"/>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ln w="0"/>
              <a:solidFill>
                <a:prstClr val="black"/>
              </a:solidFill>
              <a:effectLst>
                <a:outerShdw blurRad="38100" dist="19050" dir="2700000" algn="tl" rotWithShape="0">
                  <a:prstClr val="black">
                    <a:alpha val="40000"/>
                  </a:prstClr>
                </a:outerShdw>
              </a:effectLst>
            </a:endParaRPr>
          </a:p>
        </p:txBody>
      </p:sp>
      <p:sp>
        <p:nvSpPr>
          <p:cNvPr id="32" name="TextBox 31"/>
          <p:cNvSpPr txBox="1"/>
          <p:nvPr/>
        </p:nvSpPr>
        <p:spPr>
          <a:xfrm>
            <a:off x="2962467" y="6071497"/>
            <a:ext cx="907168" cy="461665"/>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Direction of Travel</a:t>
            </a:r>
            <a:endParaRPr lang="en-US" sz="1200" dirty="0">
              <a:solidFill>
                <a:prstClr val="black"/>
              </a:solidFill>
              <a:latin typeface="Calibri" panose="020F0502020204030204"/>
            </a:endParaRPr>
          </a:p>
        </p:txBody>
      </p:sp>
      <p:sp>
        <p:nvSpPr>
          <p:cNvPr id="3" name="Oval 2"/>
          <p:cNvSpPr/>
          <p:nvPr/>
        </p:nvSpPr>
        <p:spPr>
          <a:xfrm>
            <a:off x="619531" y="1937295"/>
            <a:ext cx="119095" cy="1190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0" name="Oval 49"/>
          <p:cNvSpPr/>
          <p:nvPr/>
        </p:nvSpPr>
        <p:spPr>
          <a:xfrm>
            <a:off x="4280031" y="1938084"/>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4" name="Oval 53"/>
          <p:cNvSpPr/>
          <p:nvPr/>
        </p:nvSpPr>
        <p:spPr>
          <a:xfrm>
            <a:off x="2442454" y="1938084"/>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6" name="Oval 55"/>
          <p:cNvSpPr/>
          <p:nvPr/>
        </p:nvSpPr>
        <p:spPr>
          <a:xfrm>
            <a:off x="619531" y="2846254"/>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7" name="Oval 56"/>
          <p:cNvSpPr/>
          <p:nvPr/>
        </p:nvSpPr>
        <p:spPr>
          <a:xfrm>
            <a:off x="4280031" y="2847043"/>
            <a:ext cx="119095" cy="1190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9" name="Oval 58"/>
          <p:cNvSpPr/>
          <p:nvPr/>
        </p:nvSpPr>
        <p:spPr>
          <a:xfrm>
            <a:off x="2442454" y="2847043"/>
            <a:ext cx="119095" cy="1190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1" name="Oval 60"/>
          <p:cNvSpPr/>
          <p:nvPr/>
        </p:nvSpPr>
        <p:spPr>
          <a:xfrm>
            <a:off x="618599" y="3756331"/>
            <a:ext cx="119095" cy="119095"/>
          </a:xfrm>
          <a:prstGeom prst="ellipse">
            <a:avLst/>
          </a:prstGeom>
          <a:gradFill flip="none" rotWithShape="1">
            <a:gsLst>
              <a:gs pos="0">
                <a:schemeClr val="tx1">
                  <a:lumMod val="65000"/>
                  <a:lumOff val="35000"/>
                </a:schemeClr>
              </a:gs>
              <a:gs pos="50000">
                <a:schemeClr val="bg2">
                  <a:lumMod val="75000"/>
                </a:schemeClr>
              </a:gs>
              <a:gs pos="100000">
                <a:schemeClr val="bg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3" name="Oval 62"/>
          <p:cNvSpPr/>
          <p:nvPr/>
        </p:nvSpPr>
        <p:spPr>
          <a:xfrm>
            <a:off x="4279099" y="3757120"/>
            <a:ext cx="119095" cy="119095"/>
          </a:xfrm>
          <a:prstGeom prst="ellipse">
            <a:avLst/>
          </a:prstGeom>
          <a:gradFill flip="none" rotWithShape="1">
            <a:gsLst>
              <a:gs pos="0">
                <a:schemeClr val="tx1">
                  <a:lumMod val="65000"/>
                  <a:lumOff val="35000"/>
                </a:schemeClr>
              </a:gs>
              <a:gs pos="50000">
                <a:schemeClr val="bg2">
                  <a:lumMod val="75000"/>
                </a:schemeClr>
              </a:gs>
              <a:gs pos="100000">
                <a:schemeClr val="bg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4" name="Oval 63"/>
          <p:cNvSpPr/>
          <p:nvPr/>
        </p:nvSpPr>
        <p:spPr>
          <a:xfrm>
            <a:off x="2441522" y="3757120"/>
            <a:ext cx="119095" cy="119095"/>
          </a:xfrm>
          <a:prstGeom prst="ellipse">
            <a:avLst/>
          </a:prstGeom>
          <a:gradFill flip="none" rotWithShape="1">
            <a:gsLst>
              <a:gs pos="0">
                <a:schemeClr val="tx1">
                  <a:lumMod val="65000"/>
                  <a:lumOff val="35000"/>
                </a:schemeClr>
              </a:gs>
              <a:gs pos="50000">
                <a:schemeClr val="bg2">
                  <a:lumMod val="75000"/>
                </a:schemeClr>
              </a:gs>
              <a:gs pos="100000">
                <a:schemeClr val="bg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5" name="Oval 64"/>
          <p:cNvSpPr/>
          <p:nvPr/>
        </p:nvSpPr>
        <p:spPr>
          <a:xfrm>
            <a:off x="619531" y="4704362"/>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6" name="Oval 65"/>
          <p:cNvSpPr/>
          <p:nvPr/>
        </p:nvSpPr>
        <p:spPr>
          <a:xfrm>
            <a:off x="4280031" y="4705151"/>
            <a:ext cx="119095" cy="11909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7" name="Oval 66"/>
          <p:cNvSpPr/>
          <p:nvPr/>
        </p:nvSpPr>
        <p:spPr>
          <a:xfrm>
            <a:off x="2442454" y="4705151"/>
            <a:ext cx="119095" cy="1190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8" name="Oval 67"/>
          <p:cNvSpPr/>
          <p:nvPr/>
        </p:nvSpPr>
        <p:spPr>
          <a:xfrm>
            <a:off x="618598" y="5579765"/>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9" name="Oval 68"/>
          <p:cNvSpPr/>
          <p:nvPr/>
        </p:nvSpPr>
        <p:spPr>
          <a:xfrm>
            <a:off x="4279098" y="5580554"/>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0" name="Oval 69"/>
          <p:cNvSpPr/>
          <p:nvPr/>
        </p:nvSpPr>
        <p:spPr>
          <a:xfrm>
            <a:off x="2441521" y="5580554"/>
            <a:ext cx="119095" cy="1190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1" name="Oval 70"/>
          <p:cNvSpPr/>
          <p:nvPr/>
        </p:nvSpPr>
        <p:spPr>
          <a:xfrm>
            <a:off x="618597" y="6515577"/>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2" name="Oval 71"/>
          <p:cNvSpPr/>
          <p:nvPr/>
        </p:nvSpPr>
        <p:spPr>
          <a:xfrm>
            <a:off x="4279097" y="6516366"/>
            <a:ext cx="119095" cy="1190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3" name="Oval 72"/>
          <p:cNvSpPr/>
          <p:nvPr/>
        </p:nvSpPr>
        <p:spPr>
          <a:xfrm>
            <a:off x="2441520" y="6516366"/>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4" name="Oval 73"/>
          <p:cNvSpPr/>
          <p:nvPr/>
        </p:nvSpPr>
        <p:spPr>
          <a:xfrm>
            <a:off x="618596" y="1029177"/>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5" name="Oval 74"/>
          <p:cNvSpPr/>
          <p:nvPr/>
        </p:nvSpPr>
        <p:spPr>
          <a:xfrm>
            <a:off x="4279096" y="1029966"/>
            <a:ext cx="119095" cy="1190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6" name="Oval 75"/>
          <p:cNvSpPr/>
          <p:nvPr/>
        </p:nvSpPr>
        <p:spPr>
          <a:xfrm>
            <a:off x="2441519" y="1029966"/>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cxnSp>
        <p:nvCxnSpPr>
          <p:cNvPr id="37" name="Straight Connector 36"/>
          <p:cNvCxnSpPr>
            <a:endCxn id="74" idx="0"/>
          </p:cNvCxnSpPr>
          <p:nvPr/>
        </p:nvCxnSpPr>
        <p:spPr>
          <a:xfrm>
            <a:off x="678143" y="794767"/>
            <a:ext cx="1" cy="2344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343572" y="795556"/>
            <a:ext cx="1" cy="2344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063941" y="978370"/>
            <a:ext cx="0" cy="573895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950846" y="1005949"/>
            <a:ext cx="0" cy="573895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61549" y="1092714"/>
            <a:ext cx="3253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2116204" y="1092714"/>
            <a:ext cx="325315"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3953781" y="1092714"/>
            <a:ext cx="325315"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116204" y="1005948"/>
            <a:ext cx="0" cy="573895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881002" y="1006738"/>
            <a:ext cx="0" cy="573895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414361" y="2846253"/>
            <a:ext cx="119095" cy="1190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43" name="Oval 42"/>
          <p:cNvSpPr/>
          <p:nvPr/>
        </p:nvSpPr>
        <p:spPr>
          <a:xfrm>
            <a:off x="190420" y="2846252"/>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44" name="Oval 43"/>
          <p:cNvSpPr/>
          <p:nvPr/>
        </p:nvSpPr>
        <p:spPr>
          <a:xfrm>
            <a:off x="2892748" y="2847044"/>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46" name="Oval 45"/>
          <p:cNvSpPr/>
          <p:nvPr/>
        </p:nvSpPr>
        <p:spPr>
          <a:xfrm>
            <a:off x="2657061" y="2847042"/>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47" name="Oval 46"/>
          <p:cNvSpPr/>
          <p:nvPr/>
        </p:nvSpPr>
        <p:spPr>
          <a:xfrm>
            <a:off x="4487059" y="2847044"/>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49" name="Oval 48"/>
          <p:cNvSpPr/>
          <p:nvPr/>
        </p:nvSpPr>
        <p:spPr>
          <a:xfrm>
            <a:off x="4704801" y="2844728"/>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2" name="Oval 51"/>
          <p:cNvSpPr/>
          <p:nvPr/>
        </p:nvSpPr>
        <p:spPr>
          <a:xfrm>
            <a:off x="4711124" y="4705152"/>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3" name="Oval 52"/>
          <p:cNvSpPr/>
          <p:nvPr/>
        </p:nvSpPr>
        <p:spPr>
          <a:xfrm>
            <a:off x="4505954" y="4705151"/>
            <a:ext cx="119095" cy="1190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5" name="Oval 54"/>
          <p:cNvSpPr/>
          <p:nvPr/>
        </p:nvSpPr>
        <p:spPr>
          <a:xfrm>
            <a:off x="4282013" y="4705150"/>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0" name="Oval 59"/>
          <p:cNvSpPr/>
          <p:nvPr/>
        </p:nvSpPr>
        <p:spPr>
          <a:xfrm>
            <a:off x="2440829" y="4705151"/>
            <a:ext cx="119095" cy="1190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80" name="Oval 79"/>
          <p:cNvSpPr/>
          <p:nvPr/>
        </p:nvSpPr>
        <p:spPr>
          <a:xfrm>
            <a:off x="2647857" y="4705152"/>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81" name="Oval 80"/>
          <p:cNvSpPr/>
          <p:nvPr/>
        </p:nvSpPr>
        <p:spPr>
          <a:xfrm>
            <a:off x="2865599" y="4702836"/>
            <a:ext cx="119095" cy="1190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82" name="Oval 81"/>
          <p:cNvSpPr/>
          <p:nvPr/>
        </p:nvSpPr>
        <p:spPr>
          <a:xfrm>
            <a:off x="414361" y="4702103"/>
            <a:ext cx="119095" cy="1190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83" name="Oval 82"/>
          <p:cNvSpPr/>
          <p:nvPr/>
        </p:nvSpPr>
        <p:spPr>
          <a:xfrm>
            <a:off x="190419" y="4702102"/>
            <a:ext cx="119095" cy="1190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90" name="Down Arrow 89"/>
          <p:cNvSpPr/>
          <p:nvPr/>
        </p:nvSpPr>
        <p:spPr>
          <a:xfrm rot="10800000">
            <a:off x="3180457" y="1149061"/>
            <a:ext cx="478720" cy="1190389"/>
          </a:xfrm>
          <a:prstGeom prst="downArrow">
            <a:avLst>
              <a:gd name="adj1" fmla="val 43468"/>
              <a:gd name="adj2" fmla="val 69465"/>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ln w="0"/>
              <a:solidFill>
                <a:prstClr val="black"/>
              </a:solidFill>
              <a:effectLst>
                <a:outerShdw blurRad="38100" dist="19050" dir="2700000" algn="tl" rotWithShape="0">
                  <a:prstClr val="black">
                    <a:alpha val="40000"/>
                  </a:prstClr>
                </a:outerShdw>
              </a:effectLst>
            </a:endParaRPr>
          </a:p>
        </p:txBody>
      </p:sp>
      <p:sp>
        <p:nvSpPr>
          <p:cNvPr id="101" name="Down Arrow 100"/>
          <p:cNvSpPr/>
          <p:nvPr/>
        </p:nvSpPr>
        <p:spPr>
          <a:xfrm rot="10800000">
            <a:off x="3182925" y="3051130"/>
            <a:ext cx="478720" cy="1190389"/>
          </a:xfrm>
          <a:prstGeom prst="downArrow">
            <a:avLst>
              <a:gd name="adj1" fmla="val 43468"/>
              <a:gd name="adj2" fmla="val 69465"/>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ln w="0"/>
              <a:solidFill>
                <a:prstClr val="black"/>
              </a:solidFill>
              <a:effectLst>
                <a:outerShdw blurRad="38100" dist="19050" dir="2700000" algn="tl" rotWithShape="0">
                  <a:prstClr val="black">
                    <a:alpha val="40000"/>
                  </a:prstClr>
                </a:outerShdw>
              </a:effectLst>
            </a:endParaRPr>
          </a:p>
        </p:txBody>
      </p:sp>
      <p:pic>
        <p:nvPicPr>
          <p:cNvPr id="102" name="Picture 10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57994" y="690767"/>
            <a:ext cx="3474527" cy="5008093"/>
          </a:xfrm>
          <a:prstGeom prst="rect">
            <a:avLst/>
          </a:prstGeom>
        </p:spPr>
      </p:pic>
      <p:pic>
        <p:nvPicPr>
          <p:cNvPr id="103" name="Picture 10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57994" y="5699191"/>
            <a:ext cx="3474527" cy="1425932"/>
          </a:xfrm>
          <a:prstGeom prst="rect">
            <a:avLst/>
          </a:prstGeom>
        </p:spPr>
      </p:pic>
      <p:sp>
        <p:nvSpPr>
          <p:cNvPr id="104" name="Down Arrow 103"/>
          <p:cNvSpPr/>
          <p:nvPr/>
        </p:nvSpPr>
        <p:spPr>
          <a:xfrm rot="10800000">
            <a:off x="7350941" y="4882006"/>
            <a:ext cx="478720" cy="1190389"/>
          </a:xfrm>
          <a:prstGeom prst="downArrow">
            <a:avLst>
              <a:gd name="adj1" fmla="val 43468"/>
              <a:gd name="adj2" fmla="val 69465"/>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ln w="0"/>
              <a:solidFill>
                <a:prstClr val="black"/>
              </a:solidFill>
              <a:effectLst>
                <a:outerShdw blurRad="38100" dist="19050" dir="2700000" algn="tl" rotWithShape="0">
                  <a:prstClr val="black">
                    <a:alpha val="40000"/>
                  </a:prstClr>
                </a:outerShdw>
              </a:effectLst>
            </a:endParaRPr>
          </a:p>
        </p:txBody>
      </p:sp>
      <p:sp>
        <p:nvSpPr>
          <p:cNvPr id="105" name="Down Arrow 104"/>
          <p:cNvSpPr/>
          <p:nvPr/>
        </p:nvSpPr>
        <p:spPr>
          <a:xfrm rot="10800000">
            <a:off x="7350941" y="1144771"/>
            <a:ext cx="478720" cy="1190389"/>
          </a:xfrm>
          <a:prstGeom prst="downArrow">
            <a:avLst>
              <a:gd name="adj1" fmla="val 43468"/>
              <a:gd name="adj2" fmla="val 69465"/>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ln w="0"/>
              <a:solidFill>
                <a:prstClr val="black"/>
              </a:solidFill>
              <a:effectLst>
                <a:outerShdw blurRad="38100" dist="19050" dir="2700000" algn="tl" rotWithShape="0">
                  <a:prstClr val="black">
                    <a:alpha val="40000"/>
                  </a:prstClr>
                </a:outerShdw>
              </a:effectLst>
            </a:endParaRPr>
          </a:p>
        </p:txBody>
      </p:sp>
      <p:sp>
        <p:nvSpPr>
          <p:cNvPr id="106" name="Down Arrow 105"/>
          <p:cNvSpPr/>
          <p:nvPr/>
        </p:nvSpPr>
        <p:spPr>
          <a:xfrm rot="10800000">
            <a:off x="7353409" y="3046840"/>
            <a:ext cx="478720" cy="1190389"/>
          </a:xfrm>
          <a:prstGeom prst="downArrow">
            <a:avLst>
              <a:gd name="adj1" fmla="val 43468"/>
              <a:gd name="adj2" fmla="val 69465"/>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ln w="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1312270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38242" cy="786666"/>
          </a:xfrm>
        </p:spPr>
        <p:txBody>
          <a:bodyPr>
            <a:normAutofit/>
          </a:bodyPr>
          <a:lstStyle/>
          <a:p>
            <a:r>
              <a:rPr lang="en-US" sz="3600" b="1" dirty="0" smtClean="0">
                <a:solidFill>
                  <a:schemeClr val="accent5">
                    <a:lumMod val="50000"/>
                  </a:schemeClr>
                </a:solidFill>
                <a:effectLst>
                  <a:outerShdw blurRad="38100" dist="38100" dir="2700000" algn="tl">
                    <a:srgbClr val="000000">
                      <a:alpha val="43137"/>
                    </a:srgbClr>
                  </a:outerShdw>
                </a:effectLst>
              </a:rPr>
              <a:t>Performance Tests Grid </a:t>
            </a:r>
            <a:endParaRPr lang="en-US" sz="3600" b="1" dirty="0">
              <a:solidFill>
                <a:schemeClr val="accent5">
                  <a:lumMod val="50000"/>
                </a:schemeClr>
              </a:solidFill>
              <a:effectLst>
                <a:outerShdw blurRad="38100" dist="38100" dir="2700000" algn="tl">
                  <a:srgbClr val="000000">
                    <a:alpha val="43137"/>
                  </a:srgbClr>
                </a:outerShdw>
              </a:effectLst>
            </a:endParaRPr>
          </a:p>
        </p:txBody>
      </p:sp>
      <p:sp>
        <p:nvSpPr>
          <p:cNvPr id="3" name="Oval 2"/>
          <p:cNvSpPr/>
          <p:nvPr/>
        </p:nvSpPr>
        <p:spPr>
          <a:xfrm>
            <a:off x="2676859" y="1822999"/>
            <a:ext cx="119095" cy="11909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0" name="Oval 49"/>
          <p:cNvSpPr/>
          <p:nvPr/>
        </p:nvSpPr>
        <p:spPr>
          <a:xfrm>
            <a:off x="6337359" y="1823788"/>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4" name="Oval 53"/>
          <p:cNvSpPr/>
          <p:nvPr/>
        </p:nvSpPr>
        <p:spPr>
          <a:xfrm>
            <a:off x="4499782" y="1823788"/>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6" name="Oval 55"/>
          <p:cNvSpPr/>
          <p:nvPr/>
        </p:nvSpPr>
        <p:spPr>
          <a:xfrm>
            <a:off x="2676859" y="2582494"/>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7" name="Oval 56"/>
          <p:cNvSpPr/>
          <p:nvPr/>
        </p:nvSpPr>
        <p:spPr>
          <a:xfrm>
            <a:off x="6337359" y="2583283"/>
            <a:ext cx="119095" cy="11909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9" name="Oval 58"/>
          <p:cNvSpPr/>
          <p:nvPr/>
        </p:nvSpPr>
        <p:spPr>
          <a:xfrm>
            <a:off x="4499782" y="2583283"/>
            <a:ext cx="119095" cy="11909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1" name="Oval 60"/>
          <p:cNvSpPr/>
          <p:nvPr/>
        </p:nvSpPr>
        <p:spPr>
          <a:xfrm>
            <a:off x="2675927" y="3360691"/>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3" name="Oval 62"/>
          <p:cNvSpPr/>
          <p:nvPr/>
        </p:nvSpPr>
        <p:spPr>
          <a:xfrm>
            <a:off x="6336427" y="3361480"/>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4" name="Oval 63"/>
          <p:cNvSpPr/>
          <p:nvPr/>
        </p:nvSpPr>
        <p:spPr>
          <a:xfrm>
            <a:off x="4498850" y="3361480"/>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5" name="Oval 64"/>
          <p:cNvSpPr/>
          <p:nvPr/>
        </p:nvSpPr>
        <p:spPr>
          <a:xfrm>
            <a:off x="2676859" y="4124090"/>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6" name="Oval 65"/>
          <p:cNvSpPr/>
          <p:nvPr/>
        </p:nvSpPr>
        <p:spPr>
          <a:xfrm>
            <a:off x="6337359" y="4124879"/>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7" name="Oval 66"/>
          <p:cNvSpPr/>
          <p:nvPr/>
        </p:nvSpPr>
        <p:spPr>
          <a:xfrm>
            <a:off x="4499782" y="4124879"/>
            <a:ext cx="119095" cy="11909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8" name="Oval 67"/>
          <p:cNvSpPr/>
          <p:nvPr/>
        </p:nvSpPr>
        <p:spPr>
          <a:xfrm>
            <a:off x="2675926" y="4911573"/>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9" name="Oval 68"/>
          <p:cNvSpPr/>
          <p:nvPr/>
        </p:nvSpPr>
        <p:spPr>
          <a:xfrm>
            <a:off x="6336426" y="4912362"/>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0" name="Oval 69"/>
          <p:cNvSpPr/>
          <p:nvPr/>
        </p:nvSpPr>
        <p:spPr>
          <a:xfrm>
            <a:off x="4498849" y="4912362"/>
            <a:ext cx="119095" cy="11909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1" name="Oval 70"/>
          <p:cNvSpPr/>
          <p:nvPr/>
        </p:nvSpPr>
        <p:spPr>
          <a:xfrm>
            <a:off x="2675925" y="5680337"/>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2" name="Oval 71"/>
          <p:cNvSpPr/>
          <p:nvPr/>
        </p:nvSpPr>
        <p:spPr>
          <a:xfrm>
            <a:off x="6336425" y="5681126"/>
            <a:ext cx="119095" cy="11909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3" name="Oval 72"/>
          <p:cNvSpPr/>
          <p:nvPr/>
        </p:nvSpPr>
        <p:spPr>
          <a:xfrm>
            <a:off x="4498848" y="5681126"/>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4" name="Oval 73"/>
          <p:cNvSpPr/>
          <p:nvPr/>
        </p:nvSpPr>
        <p:spPr>
          <a:xfrm>
            <a:off x="2675924" y="1029177"/>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5" name="Oval 74"/>
          <p:cNvSpPr/>
          <p:nvPr/>
        </p:nvSpPr>
        <p:spPr>
          <a:xfrm>
            <a:off x="6336424" y="1029966"/>
            <a:ext cx="119095" cy="11909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6" name="Oval 75"/>
          <p:cNvSpPr/>
          <p:nvPr/>
        </p:nvSpPr>
        <p:spPr>
          <a:xfrm>
            <a:off x="4498847" y="1029966"/>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91" name="TextBox 90"/>
          <p:cNvSpPr txBox="1"/>
          <p:nvPr/>
        </p:nvSpPr>
        <p:spPr>
          <a:xfrm>
            <a:off x="223558" y="3847846"/>
            <a:ext cx="1164029" cy="1169551"/>
          </a:xfrm>
          <a:prstGeom prst="rect">
            <a:avLst/>
          </a:prstGeom>
          <a:noFill/>
          <a:ln>
            <a:noFill/>
          </a:ln>
          <a:effectLst/>
        </p:spPr>
        <p:txBody>
          <a:bodyPr wrap="square" rtlCol="0">
            <a:spAutoFit/>
          </a:bodyPr>
          <a:lstStyle/>
          <a:p>
            <a:pPr algn="ctr" defTabSz="914400" fontAlgn="auto">
              <a:spcBef>
                <a:spcPts val="0"/>
              </a:spcBef>
              <a:spcAft>
                <a:spcPts val="0"/>
              </a:spcAft>
              <a:buClrTx/>
              <a:buSzTx/>
              <a:buFontTx/>
              <a:buNone/>
            </a:pPr>
            <a:r>
              <a:rPr lang="en-US" sz="1400" b="1" dirty="0">
                <a:solidFill>
                  <a:prstClr val="black"/>
                </a:solidFill>
                <a:latin typeface="Calibri" panose="020F0502020204030204"/>
              </a:rPr>
              <a:t>Test Run Speeds</a:t>
            </a:r>
          </a:p>
          <a:p>
            <a:pPr algn="ctr" defTabSz="914400" fontAlgn="auto">
              <a:spcBef>
                <a:spcPts val="0"/>
              </a:spcBef>
              <a:spcAft>
                <a:spcPts val="0"/>
              </a:spcAft>
              <a:buClrTx/>
              <a:buSzTx/>
              <a:buFontTx/>
              <a:buNone/>
            </a:pPr>
            <a:r>
              <a:rPr lang="en-US" sz="1400" b="1" dirty="0" smtClean="0">
                <a:solidFill>
                  <a:prstClr val="black"/>
                </a:solidFill>
                <a:latin typeface="Calibri" panose="020F0502020204030204"/>
              </a:rPr>
              <a:t>15 mph </a:t>
            </a:r>
          </a:p>
          <a:p>
            <a:pPr algn="ctr" defTabSz="914400" fontAlgn="auto">
              <a:spcBef>
                <a:spcPts val="0"/>
              </a:spcBef>
              <a:spcAft>
                <a:spcPts val="0"/>
              </a:spcAft>
              <a:buClrTx/>
              <a:buSzTx/>
              <a:buFontTx/>
              <a:buNone/>
            </a:pPr>
            <a:r>
              <a:rPr lang="en-US" sz="1400" b="1" dirty="0" smtClean="0">
                <a:solidFill>
                  <a:prstClr val="black"/>
                </a:solidFill>
                <a:latin typeface="Calibri" panose="020F0502020204030204"/>
              </a:rPr>
              <a:t>25 mph </a:t>
            </a:r>
          </a:p>
          <a:p>
            <a:pPr algn="ctr" defTabSz="914400" fontAlgn="auto">
              <a:spcBef>
                <a:spcPts val="0"/>
              </a:spcBef>
              <a:spcAft>
                <a:spcPts val="0"/>
              </a:spcAft>
              <a:buClrTx/>
              <a:buSzTx/>
              <a:buFontTx/>
              <a:buNone/>
            </a:pPr>
            <a:r>
              <a:rPr lang="en-US" sz="1400" b="1" dirty="0" smtClean="0">
                <a:solidFill>
                  <a:prstClr val="black"/>
                </a:solidFill>
                <a:latin typeface="Calibri" panose="020F0502020204030204"/>
              </a:rPr>
              <a:t>35 mph</a:t>
            </a:r>
          </a:p>
        </p:txBody>
      </p:sp>
      <p:sp>
        <p:nvSpPr>
          <p:cNvPr id="55" name="Oval 54"/>
          <p:cNvSpPr/>
          <p:nvPr/>
        </p:nvSpPr>
        <p:spPr>
          <a:xfrm>
            <a:off x="6339341" y="4124878"/>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0" name="Oval 59"/>
          <p:cNvSpPr/>
          <p:nvPr/>
        </p:nvSpPr>
        <p:spPr>
          <a:xfrm>
            <a:off x="4498157" y="4124879"/>
            <a:ext cx="119095" cy="11909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97" name="TextBox 96"/>
          <p:cNvSpPr txBox="1"/>
          <p:nvPr/>
        </p:nvSpPr>
        <p:spPr>
          <a:xfrm>
            <a:off x="1379189" y="875167"/>
            <a:ext cx="1296733" cy="461665"/>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Infrastructure Part</a:t>
            </a:r>
            <a:endParaRPr lang="en-US" sz="1200" dirty="0">
              <a:solidFill>
                <a:prstClr val="black"/>
              </a:solidFill>
              <a:latin typeface="Calibri" panose="020F0502020204030204"/>
            </a:endParaRPr>
          </a:p>
        </p:txBody>
      </p:sp>
      <p:sp>
        <p:nvSpPr>
          <p:cNvPr id="90" name="TextBox 89"/>
          <p:cNvSpPr txBox="1"/>
          <p:nvPr/>
        </p:nvSpPr>
        <p:spPr>
          <a:xfrm>
            <a:off x="1390920" y="1652502"/>
            <a:ext cx="1296733" cy="461665"/>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Strapping Material</a:t>
            </a:r>
            <a:endParaRPr lang="en-US" sz="1200" dirty="0">
              <a:solidFill>
                <a:prstClr val="black"/>
              </a:solidFill>
              <a:latin typeface="Calibri" panose="020F0502020204030204"/>
            </a:endParaRPr>
          </a:p>
        </p:txBody>
      </p:sp>
      <p:sp>
        <p:nvSpPr>
          <p:cNvPr id="101" name="TextBox 100"/>
          <p:cNvSpPr txBox="1"/>
          <p:nvPr/>
        </p:nvSpPr>
        <p:spPr>
          <a:xfrm>
            <a:off x="1379190" y="2504330"/>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Asphalt Chunk</a:t>
            </a:r>
            <a:endParaRPr lang="en-US" sz="1200" dirty="0">
              <a:solidFill>
                <a:prstClr val="black"/>
              </a:solidFill>
              <a:latin typeface="Calibri" panose="020F0502020204030204"/>
            </a:endParaRPr>
          </a:p>
        </p:txBody>
      </p:sp>
      <p:sp>
        <p:nvSpPr>
          <p:cNvPr id="102" name="TextBox 101"/>
          <p:cNvSpPr txBox="1"/>
          <p:nvPr/>
        </p:nvSpPr>
        <p:spPr>
          <a:xfrm>
            <a:off x="1390920" y="3281738"/>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Tall Lug Nut</a:t>
            </a:r>
            <a:endParaRPr lang="en-US" sz="1200" dirty="0">
              <a:solidFill>
                <a:prstClr val="black"/>
              </a:solidFill>
              <a:latin typeface="Calibri" panose="020F0502020204030204"/>
            </a:endParaRPr>
          </a:p>
        </p:txBody>
      </p:sp>
      <p:sp>
        <p:nvSpPr>
          <p:cNvPr id="103" name="TextBox 102"/>
          <p:cNvSpPr txBox="1"/>
          <p:nvPr/>
        </p:nvSpPr>
        <p:spPr>
          <a:xfrm>
            <a:off x="1390919" y="4045137"/>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Short Lug Nut</a:t>
            </a:r>
            <a:endParaRPr lang="en-US" sz="1200" dirty="0">
              <a:solidFill>
                <a:prstClr val="black"/>
              </a:solidFill>
              <a:latin typeface="Calibri" panose="020F0502020204030204"/>
            </a:endParaRPr>
          </a:p>
        </p:txBody>
      </p:sp>
      <p:sp>
        <p:nvSpPr>
          <p:cNvPr id="104" name="TextBox 103"/>
          <p:cNvSpPr txBox="1"/>
          <p:nvPr/>
        </p:nvSpPr>
        <p:spPr>
          <a:xfrm>
            <a:off x="1390918" y="4832620"/>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Wrench</a:t>
            </a:r>
            <a:endParaRPr lang="en-US" sz="1200" dirty="0">
              <a:solidFill>
                <a:prstClr val="black"/>
              </a:solidFill>
              <a:latin typeface="Calibri" panose="020F0502020204030204"/>
            </a:endParaRPr>
          </a:p>
        </p:txBody>
      </p:sp>
      <p:sp>
        <p:nvSpPr>
          <p:cNvPr id="105" name="TextBox 104"/>
          <p:cNvSpPr txBox="1"/>
          <p:nvPr/>
        </p:nvSpPr>
        <p:spPr>
          <a:xfrm>
            <a:off x="1390920" y="5602173"/>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Hydraulic Line</a:t>
            </a:r>
            <a:endParaRPr lang="en-US" sz="1200" dirty="0">
              <a:solidFill>
                <a:prstClr val="black"/>
              </a:solidFill>
              <a:latin typeface="Calibri" panose="020F0502020204030204"/>
            </a:endParaRPr>
          </a:p>
        </p:txBody>
      </p:sp>
      <p:sp>
        <p:nvSpPr>
          <p:cNvPr id="106" name="TextBox 105"/>
          <p:cNvSpPr txBox="1"/>
          <p:nvPr/>
        </p:nvSpPr>
        <p:spPr>
          <a:xfrm>
            <a:off x="6458436" y="954214"/>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Roller Bearing</a:t>
            </a:r>
            <a:endParaRPr lang="en-US" sz="1200" dirty="0">
              <a:solidFill>
                <a:prstClr val="black"/>
              </a:solidFill>
              <a:latin typeface="Calibri" panose="020F0502020204030204"/>
            </a:endParaRPr>
          </a:p>
        </p:txBody>
      </p:sp>
      <p:sp>
        <p:nvSpPr>
          <p:cNvPr id="107" name="TextBox 106"/>
          <p:cNvSpPr txBox="1"/>
          <p:nvPr/>
        </p:nvSpPr>
        <p:spPr>
          <a:xfrm>
            <a:off x="6455519" y="1744046"/>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Water Bottle</a:t>
            </a:r>
            <a:endParaRPr lang="en-US" sz="1200" dirty="0">
              <a:solidFill>
                <a:prstClr val="black"/>
              </a:solidFill>
              <a:latin typeface="Calibri" panose="020F0502020204030204"/>
            </a:endParaRPr>
          </a:p>
        </p:txBody>
      </p:sp>
      <p:sp>
        <p:nvSpPr>
          <p:cNvPr id="108" name="TextBox 107"/>
          <p:cNvSpPr txBox="1"/>
          <p:nvPr/>
        </p:nvSpPr>
        <p:spPr>
          <a:xfrm>
            <a:off x="6455518" y="2504330"/>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AGL Light Piece</a:t>
            </a:r>
            <a:endParaRPr lang="en-US" sz="1200" dirty="0">
              <a:solidFill>
                <a:prstClr val="black"/>
              </a:solidFill>
              <a:latin typeface="Calibri" panose="020F0502020204030204"/>
            </a:endParaRPr>
          </a:p>
        </p:txBody>
      </p:sp>
      <p:sp>
        <p:nvSpPr>
          <p:cNvPr id="109" name="TextBox 108"/>
          <p:cNvSpPr txBox="1"/>
          <p:nvPr/>
        </p:nvSpPr>
        <p:spPr>
          <a:xfrm>
            <a:off x="6455517" y="3189404"/>
            <a:ext cx="1296733" cy="461665"/>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Fiberglass Door Piece</a:t>
            </a:r>
            <a:endParaRPr lang="en-US" sz="1200" dirty="0">
              <a:solidFill>
                <a:prstClr val="black"/>
              </a:solidFill>
              <a:latin typeface="Calibri" panose="020F0502020204030204"/>
            </a:endParaRPr>
          </a:p>
        </p:txBody>
      </p:sp>
      <p:sp>
        <p:nvSpPr>
          <p:cNvPr id="110" name="TextBox 109"/>
          <p:cNvSpPr txBox="1"/>
          <p:nvPr/>
        </p:nvSpPr>
        <p:spPr>
          <a:xfrm>
            <a:off x="6455516" y="4045926"/>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Rubber Chunk</a:t>
            </a:r>
            <a:endParaRPr lang="en-US" sz="1200" dirty="0">
              <a:solidFill>
                <a:prstClr val="black"/>
              </a:solidFill>
              <a:latin typeface="Calibri" panose="020F0502020204030204"/>
            </a:endParaRPr>
          </a:p>
        </p:txBody>
      </p:sp>
      <p:sp>
        <p:nvSpPr>
          <p:cNvPr id="111" name="TextBox 110"/>
          <p:cNvSpPr txBox="1"/>
          <p:nvPr/>
        </p:nvSpPr>
        <p:spPr>
          <a:xfrm>
            <a:off x="6467248" y="4833409"/>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Gas Cap</a:t>
            </a:r>
            <a:endParaRPr lang="en-US" sz="1200" dirty="0">
              <a:solidFill>
                <a:prstClr val="black"/>
              </a:solidFill>
              <a:latin typeface="Calibri" panose="020F0502020204030204"/>
            </a:endParaRPr>
          </a:p>
        </p:txBody>
      </p:sp>
      <p:sp>
        <p:nvSpPr>
          <p:cNvPr id="112" name="TextBox 111"/>
          <p:cNvSpPr txBox="1"/>
          <p:nvPr/>
        </p:nvSpPr>
        <p:spPr>
          <a:xfrm>
            <a:off x="6458436" y="5602173"/>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Cotter Pin</a:t>
            </a:r>
            <a:endParaRPr lang="en-US" sz="1200" dirty="0">
              <a:solidFill>
                <a:prstClr val="black"/>
              </a:solidFill>
              <a:latin typeface="Calibri" panose="020F0502020204030204"/>
            </a:endParaRPr>
          </a:p>
        </p:txBody>
      </p:sp>
      <p:sp>
        <p:nvSpPr>
          <p:cNvPr id="113" name="Oval 112"/>
          <p:cNvSpPr/>
          <p:nvPr/>
        </p:nvSpPr>
        <p:spPr>
          <a:xfrm>
            <a:off x="2687653" y="6360257"/>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114" name="Oval 113"/>
          <p:cNvSpPr/>
          <p:nvPr/>
        </p:nvSpPr>
        <p:spPr>
          <a:xfrm>
            <a:off x="6348153" y="6361046"/>
            <a:ext cx="119095" cy="11909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115" name="Oval 114"/>
          <p:cNvSpPr/>
          <p:nvPr/>
        </p:nvSpPr>
        <p:spPr>
          <a:xfrm>
            <a:off x="4510576" y="6361046"/>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116" name="TextBox 115"/>
          <p:cNvSpPr txBox="1"/>
          <p:nvPr/>
        </p:nvSpPr>
        <p:spPr>
          <a:xfrm>
            <a:off x="1390920" y="6281304"/>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PVC Piece</a:t>
            </a:r>
            <a:endParaRPr lang="en-US" sz="1200" dirty="0">
              <a:solidFill>
                <a:prstClr val="black"/>
              </a:solidFill>
              <a:latin typeface="Calibri" panose="020F0502020204030204"/>
            </a:endParaRPr>
          </a:p>
        </p:txBody>
      </p:sp>
      <p:sp>
        <p:nvSpPr>
          <p:cNvPr id="117" name="TextBox 116"/>
          <p:cNvSpPr txBox="1"/>
          <p:nvPr/>
        </p:nvSpPr>
        <p:spPr>
          <a:xfrm>
            <a:off x="6467248" y="6189760"/>
            <a:ext cx="1296733" cy="461665"/>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Expansion Join Material</a:t>
            </a:r>
            <a:endParaRPr lang="en-US" sz="1200" dirty="0">
              <a:solidFill>
                <a:prstClr val="black"/>
              </a:solidFill>
              <a:latin typeface="Calibri" panose="020F0502020204030204"/>
            </a:endParaRPr>
          </a:p>
        </p:txBody>
      </p:sp>
      <p:sp>
        <p:nvSpPr>
          <p:cNvPr id="118" name="TextBox 117"/>
          <p:cNvSpPr txBox="1"/>
          <p:nvPr/>
        </p:nvSpPr>
        <p:spPr>
          <a:xfrm>
            <a:off x="3909337" y="1160626"/>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Small Fastener</a:t>
            </a:r>
            <a:endParaRPr lang="en-US" sz="1200" dirty="0">
              <a:solidFill>
                <a:prstClr val="black"/>
              </a:solidFill>
              <a:latin typeface="Calibri" panose="020F0502020204030204"/>
            </a:endParaRPr>
          </a:p>
        </p:txBody>
      </p:sp>
      <p:sp>
        <p:nvSpPr>
          <p:cNvPr id="119" name="TextBox 118"/>
          <p:cNvSpPr txBox="1"/>
          <p:nvPr/>
        </p:nvSpPr>
        <p:spPr>
          <a:xfrm>
            <a:off x="3923633" y="1950490"/>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Flat Metal Strip</a:t>
            </a:r>
            <a:endParaRPr lang="en-US" sz="1200" dirty="0">
              <a:solidFill>
                <a:prstClr val="black"/>
              </a:solidFill>
              <a:latin typeface="Calibri" panose="020F0502020204030204"/>
            </a:endParaRPr>
          </a:p>
        </p:txBody>
      </p:sp>
      <p:sp>
        <p:nvSpPr>
          <p:cNvPr id="120" name="TextBox 119"/>
          <p:cNvSpPr txBox="1"/>
          <p:nvPr/>
        </p:nvSpPr>
        <p:spPr>
          <a:xfrm>
            <a:off x="3923633" y="2781329"/>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Concrete Chunk</a:t>
            </a:r>
            <a:endParaRPr lang="en-US" sz="1200" dirty="0">
              <a:solidFill>
                <a:prstClr val="black"/>
              </a:solidFill>
              <a:latin typeface="Calibri" panose="020F0502020204030204"/>
            </a:endParaRPr>
          </a:p>
        </p:txBody>
      </p:sp>
      <p:sp>
        <p:nvSpPr>
          <p:cNvPr id="121" name="TextBox 120"/>
          <p:cNvSpPr txBox="1"/>
          <p:nvPr/>
        </p:nvSpPr>
        <p:spPr>
          <a:xfrm>
            <a:off x="3923633" y="3480575"/>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Tire Chunk</a:t>
            </a:r>
            <a:endParaRPr lang="en-US" sz="1200" dirty="0">
              <a:solidFill>
                <a:prstClr val="black"/>
              </a:solidFill>
              <a:latin typeface="Calibri" panose="020F0502020204030204"/>
            </a:endParaRPr>
          </a:p>
        </p:txBody>
      </p:sp>
      <p:sp>
        <p:nvSpPr>
          <p:cNvPr id="122" name="TextBox 121"/>
          <p:cNvSpPr txBox="1"/>
          <p:nvPr/>
        </p:nvSpPr>
        <p:spPr>
          <a:xfrm>
            <a:off x="3923633" y="4243974"/>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Galvanized Screw</a:t>
            </a:r>
            <a:endParaRPr lang="en-US" sz="1200" dirty="0">
              <a:solidFill>
                <a:prstClr val="black"/>
              </a:solidFill>
              <a:latin typeface="Calibri" panose="020F0502020204030204"/>
            </a:endParaRPr>
          </a:p>
        </p:txBody>
      </p:sp>
      <p:sp>
        <p:nvSpPr>
          <p:cNvPr id="123" name="TextBox 122"/>
          <p:cNvSpPr txBox="1"/>
          <p:nvPr/>
        </p:nvSpPr>
        <p:spPr>
          <a:xfrm>
            <a:off x="3923633" y="5031457"/>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M10 Nut and Bolt</a:t>
            </a:r>
            <a:endParaRPr lang="en-US" sz="1200" dirty="0">
              <a:solidFill>
                <a:prstClr val="black"/>
              </a:solidFill>
              <a:latin typeface="Calibri" panose="020F0502020204030204"/>
            </a:endParaRPr>
          </a:p>
        </p:txBody>
      </p:sp>
      <p:sp>
        <p:nvSpPr>
          <p:cNvPr id="124" name="TextBox 123"/>
          <p:cNvSpPr txBox="1"/>
          <p:nvPr/>
        </p:nvSpPr>
        <p:spPr>
          <a:xfrm>
            <a:off x="3968885" y="5800221"/>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Deep Socket</a:t>
            </a:r>
            <a:endParaRPr lang="en-US" sz="1200" dirty="0">
              <a:solidFill>
                <a:prstClr val="black"/>
              </a:solidFill>
              <a:latin typeface="Calibri" panose="020F0502020204030204"/>
            </a:endParaRPr>
          </a:p>
        </p:txBody>
      </p:sp>
      <p:sp>
        <p:nvSpPr>
          <p:cNvPr id="125" name="TextBox 124"/>
          <p:cNvSpPr txBox="1"/>
          <p:nvPr/>
        </p:nvSpPr>
        <p:spPr>
          <a:xfrm>
            <a:off x="3923633" y="6478924"/>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Bent Metal Strip</a:t>
            </a:r>
            <a:endParaRPr lang="en-US" sz="1200" dirty="0">
              <a:solidFill>
                <a:prstClr val="black"/>
              </a:solidFill>
              <a:latin typeface="Calibri" panose="020F0502020204030204"/>
            </a:endParaRPr>
          </a:p>
        </p:txBody>
      </p:sp>
      <p:sp>
        <p:nvSpPr>
          <p:cNvPr id="126" name="Down Arrow 125"/>
          <p:cNvSpPr/>
          <p:nvPr/>
        </p:nvSpPr>
        <p:spPr>
          <a:xfrm rot="10800000">
            <a:off x="566213" y="2428685"/>
            <a:ext cx="478720" cy="1190389"/>
          </a:xfrm>
          <a:prstGeom prst="downArrow">
            <a:avLst>
              <a:gd name="adj1" fmla="val 43468"/>
              <a:gd name="adj2" fmla="val 69465"/>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ln w="0"/>
              <a:solidFill>
                <a:prstClr val="black"/>
              </a:solidFill>
              <a:effectLst>
                <a:outerShdw blurRad="38100" dist="19050" dir="2700000" algn="tl" rotWithShape="0">
                  <a:prstClr val="black">
                    <a:alpha val="40000"/>
                  </a:prstClr>
                </a:outerShdw>
              </a:effectLst>
            </a:endParaRPr>
          </a:p>
        </p:txBody>
      </p:sp>
      <p:sp>
        <p:nvSpPr>
          <p:cNvPr id="5" name="Rectangle 4"/>
          <p:cNvSpPr/>
          <p:nvPr/>
        </p:nvSpPr>
        <p:spPr>
          <a:xfrm>
            <a:off x="321868" y="1905465"/>
            <a:ext cx="967410" cy="523220"/>
          </a:xfrm>
          <a:prstGeom prst="rect">
            <a:avLst/>
          </a:prstGeom>
        </p:spPr>
        <p:txBody>
          <a:bodyPr wrap="square">
            <a:spAutoFit/>
          </a:bodyPr>
          <a:lstStyle/>
          <a:p>
            <a:pPr algn="ctr" defTabSz="914400" fontAlgn="auto">
              <a:spcBef>
                <a:spcPts val="0"/>
              </a:spcBef>
              <a:spcAft>
                <a:spcPts val="0"/>
              </a:spcAft>
              <a:buClrTx/>
              <a:buSzTx/>
              <a:buFontTx/>
              <a:buNone/>
            </a:pPr>
            <a:r>
              <a:rPr lang="en-US" sz="1400" b="1" dirty="0" smtClean="0">
                <a:solidFill>
                  <a:prstClr val="black"/>
                </a:solidFill>
                <a:latin typeface="Calibri" panose="020F0502020204030204"/>
              </a:rPr>
              <a:t>Direction of Travel</a:t>
            </a:r>
            <a:endParaRPr lang="en-US" sz="1400" b="1" dirty="0">
              <a:solidFill>
                <a:prstClr val="black"/>
              </a:solidFill>
              <a:latin typeface="Calibri" panose="020F0502020204030204"/>
            </a:endParaRPr>
          </a:p>
        </p:txBody>
      </p:sp>
    </p:spTree>
    <p:extLst>
      <p:ext uri="{BB962C8B-B14F-4D97-AF65-F5344CB8AC3E}">
        <p14:creationId xmlns:p14="http://schemas.microsoft.com/office/powerpoint/2010/main" val="1914748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038242" cy="786666"/>
          </a:xfrm>
        </p:spPr>
        <p:txBody>
          <a:bodyPr>
            <a:normAutofit/>
          </a:bodyPr>
          <a:lstStyle/>
          <a:p>
            <a:r>
              <a:rPr lang="en-US" sz="3600" b="1" dirty="0" smtClean="0">
                <a:solidFill>
                  <a:schemeClr val="accent5">
                    <a:lumMod val="50000"/>
                  </a:schemeClr>
                </a:solidFill>
                <a:effectLst>
                  <a:outerShdw blurRad="38100" dist="38100" dir="2700000" algn="tl">
                    <a:srgbClr val="000000">
                      <a:alpha val="43137"/>
                    </a:srgbClr>
                  </a:outerShdw>
                </a:effectLst>
              </a:rPr>
              <a:t>Performance Tests Results </a:t>
            </a:r>
            <a:endParaRPr lang="en-US" sz="3600" b="1" dirty="0">
              <a:solidFill>
                <a:schemeClr val="accent5">
                  <a:lumMod val="50000"/>
                </a:schemeClr>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933473074"/>
              </p:ext>
            </p:extLst>
          </p:nvPr>
        </p:nvGraphicFramePr>
        <p:xfrm>
          <a:off x="342900" y="1007002"/>
          <a:ext cx="4229101" cy="5110904"/>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764556"/>
                <a:gridCol w="860403"/>
                <a:gridCol w="845821"/>
                <a:gridCol w="758321"/>
              </a:tblGrid>
              <a:tr h="685038">
                <a:tc>
                  <a:txBody>
                    <a:bodyPr/>
                    <a:lstStyle/>
                    <a:p>
                      <a:pPr algn="ctr" fontAlgn="b"/>
                      <a:r>
                        <a:rPr lang="en-US" sz="1200" b="1" u="none" strike="noStrike" dirty="0">
                          <a:effectLst/>
                        </a:rPr>
                        <a:t>Item</a:t>
                      </a:r>
                      <a:endParaRPr lang="en-US" sz="1200" b="1"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Number of Detections</a:t>
                      </a:r>
                      <a:endParaRPr lang="en-US" sz="1200" b="1"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Number of Placements</a:t>
                      </a:r>
                      <a:endParaRPr lang="en-US" sz="1200" b="1"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Detection Rate</a:t>
                      </a:r>
                      <a:endParaRPr lang="en-US" sz="1200" b="1"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dirty="0">
                          <a:effectLst/>
                        </a:rPr>
                        <a:t>AGL Light Piece</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dirty="0">
                          <a:effectLst/>
                        </a:rPr>
                        <a:t>Asphalt Chunk</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Bent Metal Strip</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6</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Concrete Chunk</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6</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Cotter Pin</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6</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solidFill>
                            <a:schemeClr val="tx1"/>
                          </a:solidFill>
                          <a:effectLst/>
                        </a:rPr>
                        <a:t>Deep Socket</a:t>
                      </a:r>
                      <a:endParaRPr lang="en-US" sz="1100" b="0" i="0" u="none" strike="noStrike">
                        <a:solidFill>
                          <a:schemeClr val="tx1"/>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solidFill>
                            <a:schemeClr val="tx1"/>
                          </a:solidFill>
                          <a:effectLst/>
                        </a:rPr>
                        <a:t>5</a:t>
                      </a:r>
                      <a:endParaRPr lang="en-US" sz="1100" b="0" i="0" u="none" strike="noStrike">
                        <a:solidFill>
                          <a:schemeClr val="tx1"/>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chemeClr val="tx1"/>
                          </a:solidFill>
                          <a:effectLst/>
                        </a:rPr>
                        <a:t>6</a:t>
                      </a:r>
                      <a:endParaRPr lang="en-US" sz="1100" b="0" i="0" u="none" strike="noStrike" dirty="0">
                        <a:solidFill>
                          <a:schemeClr val="tx1"/>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chemeClr val="tx1"/>
                          </a:solidFill>
                          <a:effectLst/>
                        </a:rPr>
                        <a:t>83%</a:t>
                      </a:r>
                      <a:endParaRPr lang="en-US" sz="1100" b="0" i="0" u="none" strike="noStrike" dirty="0">
                        <a:solidFill>
                          <a:schemeClr val="tx1"/>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586">
                <a:tc>
                  <a:txBody>
                    <a:bodyPr/>
                    <a:lstStyle/>
                    <a:p>
                      <a:pPr algn="l" fontAlgn="b"/>
                      <a:r>
                        <a:rPr lang="en-US" sz="1100" u="none" strike="noStrike" dirty="0">
                          <a:effectLst/>
                        </a:rPr>
                        <a:t>Expansion Joint Material</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6</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Fiberglass Door Piece</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6</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Flat Metal Strip</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6</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33%</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Galvanized Screw</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Gas Cap</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Hydraulic Line</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Infrastructure Part</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M10 Nut and Bolt</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PVC Piece</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5</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83%</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Roller Bearing</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3</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50%</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Rubber Chunk</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6</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Short Lug Nut</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5</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83%</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Small Fastener</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Strapping Material</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Tall Lug Nut</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Tire Chunk</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Water Bottle</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360">
                <a:tc>
                  <a:txBody>
                    <a:bodyPr/>
                    <a:lstStyle/>
                    <a:p>
                      <a:pPr algn="l" fontAlgn="b"/>
                      <a:r>
                        <a:rPr lang="en-US" sz="1100" u="none" strike="noStrike">
                          <a:effectLst/>
                        </a:rPr>
                        <a:t>Wrench</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a:t>
                      </a:r>
                      <a:endParaRPr lang="en-US" sz="1100" b="0" i="0" u="none" strike="noStrike" dirty="0">
                        <a:solidFill>
                          <a:srgbClr val="000000"/>
                        </a:solidFill>
                        <a:effectLst/>
                        <a:latin typeface="Calibri"/>
                      </a:endParaRPr>
                    </a:p>
                  </a:txBody>
                  <a:tcPr marL="6044" marR="6044" marT="80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01989603"/>
              </p:ext>
            </p:extLst>
          </p:nvPr>
        </p:nvGraphicFramePr>
        <p:xfrm>
          <a:off x="5013743" y="3030012"/>
          <a:ext cx="3796149" cy="95250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947223"/>
                <a:gridCol w="1001660"/>
                <a:gridCol w="943595"/>
                <a:gridCol w="903671"/>
              </a:tblGrid>
              <a:tr h="381000">
                <a:tc>
                  <a:txBody>
                    <a:bodyPr/>
                    <a:lstStyle/>
                    <a:p>
                      <a:pPr algn="ctr" fontAlgn="b"/>
                      <a:r>
                        <a:rPr lang="en-US" sz="1200" b="1" u="none" strike="noStrike" dirty="0">
                          <a:effectLst/>
                        </a:rPr>
                        <a:t>Speed (mph)</a:t>
                      </a:r>
                      <a:endParaRPr lang="en-US" sz="1200" b="1"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Number of Detections</a:t>
                      </a:r>
                      <a:endParaRPr lang="en-US" sz="1200" b="1"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Number of Placements</a:t>
                      </a:r>
                      <a:endParaRPr lang="en-US" sz="1200" b="1"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Detection Rate</a:t>
                      </a:r>
                      <a:endParaRPr lang="en-US" sz="1200" b="1"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100" u="none" strike="noStrike">
                          <a:effectLst/>
                        </a:rPr>
                        <a:t>15</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41</a:t>
                      </a:r>
                      <a:endParaRPr lang="en-US" sz="1100" b="0"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48</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85%</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100" u="none" strike="noStrike">
                          <a:effectLst/>
                        </a:rPr>
                        <a:t>25</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41</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48</a:t>
                      </a:r>
                      <a:endParaRPr lang="en-US" sz="1100" b="0"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85%</a:t>
                      </a:r>
                      <a:endParaRPr lang="en-US" sz="1100" b="0"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100" u="none" strike="noStrike">
                          <a:effectLst/>
                        </a:rPr>
                        <a:t>35</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40</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48</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83%</a:t>
                      </a:r>
                      <a:endParaRPr lang="en-US" sz="1100" b="0"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47762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38242" cy="786666"/>
          </a:xfrm>
        </p:spPr>
        <p:txBody>
          <a:bodyPr>
            <a:normAutofit/>
          </a:bodyPr>
          <a:lstStyle/>
          <a:p>
            <a:r>
              <a:rPr lang="en-US" sz="3600" b="1" dirty="0" smtClean="0">
                <a:solidFill>
                  <a:schemeClr val="accent5">
                    <a:lumMod val="50000"/>
                  </a:schemeClr>
                </a:solidFill>
                <a:effectLst>
                  <a:outerShdw blurRad="38100" dist="38100" dir="2700000" algn="tl">
                    <a:srgbClr val="000000">
                      <a:alpha val="43137"/>
                    </a:srgbClr>
                  </a:outerShdw>
                </a:effectLst>
              </a:rPr>
              <a:t>Blind Tests Grid </a:t>
            </a:r>
            <a:endParaRPr lang="en-US" sz="3600" b="1" dirty="0">
              <a:solidFill>
                <a:schemeClr val="accent5">
                  <a:lumMod val="50000"/>
                </a:schemeClr>
              </a:solidFill>
              <a:effectLst>
                <a:outerShdw blurRad="38100" dist="38100" dir="2700000" algn="tl">
                  <a:srgbClr val="000000">
                    <a:alpha val="43137"/>
                  </a:srgbClr>
                </a:outerShdw>
              </a:effectLst>
            </a:endParaRPr>
          </a:p>
        </p:txBody>
      </p:sp>
      <p:sp>
        <p:nvSpPr>
          <p:cNvPr id="3" name="Oval 2"/>
          <p:cNvSpPr/>
          <p:nvPr/>
        </p:nvSpPr>
        <p:spPr>
          <a:xfrm>
            <a:off x="830506" y="1737844"/>
            <a:ext cx="119095" cy="11909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0" name="Oval 49"/>
          <p:cNvSpPr/>
          <p:nvPr/>
        </p:nvSpPr>
        <p:spPr>
          <a:xfrm>
            <a:off x="3585430" y="1738633"/>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4" name="Oval 53"/>
          <p:cNvSpPr/>
          <p:nvPr/>
        </p:nvSpPr>
        <p:spPr>
          <a:xfrm>
            <a:off x="2196245" y="1738633"/>
            <a:ext cx="119095" cy="11909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6" name="Oval 55"/>
          <p:cNvSpPr/>
          <p:nvPr/>
        </p:nvSpPr>
        <p:spPr>
          <a:xfrm>
            <a:off x="830506" y="2497339"/>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7" name="Oval 56"/>
          <p:cNvSpPr/>
          <p:nvPr/>
        </p:nvSpPr>
        <p:spPr>
          <a:xfrm>
            <a:off x="3585430" y="2498128"/>
            <a:ext cx="119095" cy="11909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9" name="Oval 58"/>
          <p:cNvSpPr/>
          <p:nvPr/>
        </p:nvSpPr>
        <p:spPr>
          <a:xfrm>
            <a:off x="2196245" y="2498128"/>
            <a:ext cx="119095" cy="1190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1" name="Oval 60"/>
          <p:cNvSpPr/>
          <p:nvPr/>
        </p:nvSpPr>
        <p:spPr>
          <a:xfrm>
            <a:off x="829574" y="3275536"/>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3" name="Oval 62"/>
          <p:cNvSpPr/>
          <p:nvPr/>
        </p:nvSpPr>
        <p:spPr>
          <a:xfrm>
            <a:off x="3584498" y="3276325"/>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4" name="Oval 63"/>
          <p:cNvSpPr/>
          <p:nvPr/>
        </p:nvSpPr>
        <p:spPr>
          <a:xfrm>
            <a:off x="2195313" y="3276325"/>
            <a:ext cx="119095" cy="11909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5" name="Oval 64"/>
          <p:cNvSpPr/>
          <p:nvPr/>
        </p:nvSpPr>
        <p:spPr>
          <a:xfrm>
            <a:off x="830506" y="4038935"/>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7" name="Oval 66"/>
          <p:cNvSpPr/>
          <p:nvPr/>
        </p:nvSpPr>
        <p:spPr>
          <a:xfrm>
            <a:off x="2196245" y="4039724"/>
            <a:ext cx="119095" cy="11909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8" name="Oval 67"/>
          <p:cNvSpPr/>
          <p:nvPr/>
        </p:nvSpPr>
        <p:spPr>
          <a:xfrm>
            <a:off x="829573" y="4826418"/>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9" name="Oval 68"/>
          <p:cNvSpPr/>
          <p:nvPr/>
        </p:nvSpPr>
        <p:spPr>
          <a:xfrm>
            <a:off x="3584497" y="4827207"/>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0" name="Oval 69"/>
          <p:cNvSpPr/>
          <p:nvPr/>
        </p:nvSpPr>
        <p:spPr>
          <a:xfrm>
            <a:off x="2195312" y="4827207"/>
            <a:ext cx="119095" cy="1190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1" name="Oval 70"/>
          <p:cNvSpPr/>
          <p:nvPr/>
        </p:nvSpPr>
        <p:spPr>
          <a:xfrm>
            <a:off x="829572" y="5595182"/>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2" name="Oval 71"/>
          <p:cNvSpPr/>
          <p:nvPr/>
        </p:nvSpPr>
        <p:spPr>
          <a:xfrm>
            <a:off x="3584496" y="5595971"/>
            <a:ext cx="119095" cy="11909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3" name="Oval 72"/>
          <p:cNvSpPr/>
          <p:nvPr/>
        </p:nvSpPr>
        <p:spPr>
          <a:xfrm>
            <a:off x="2195311" y="5595971"/>
            <a:ext cx="119095" cy="11909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4" name="Oval 73"/>
          <p:cNvSpPr/>
          <p:nvPr/>
        </p:nvSpPr>
        <p:spPr>
          <a:xfrm>
            <a:off x="829571" y="944022"/>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5" name="Oval 74"/>
          <p:cNvSpPr/>
          <p:nvPr/>
        </p:nvSpPr>
        <p:spPr>
          <a:xfrm>
            <a:off x="3584495" y="944811"/>
            <a:ext cx="119095" cy="11909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76" name="Oval 75"/>
          <p:cNvSpPr/>
          <p:nvPr/>
        </p:nvSpPr>
        <p:spPr>
          <a:xfrm>
            <a:off x="2195310" y="944811"/>
            <a:ext cx="119095" cy="11909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55" name="Oval 54"/>
          <p:cNvSpPr/>
          <p:nvPr/>
        </p:nvSpPr>
        <p:spPr>
          <a:xfrm>
            <a:off x="3587412" y="4039723"/>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60" name="Oval 59"/>
          <p:cNvSpPr/>
          <p:nvPr/>
        </p:nvSpPr>
        <p:spPr>
          <a:xfrm>
            <a:off x="2194620" y="4039724"/>
            <a:ext cx="119095" cy="1190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113" name="Oval 112"/>
          <p:cNvSpPr/>
          <p:nvPr/>
        </p:nvSpPr>
        <p:spPr>
          <a:xfrm>
            <a:off x="841300" y="6275102"/>
            <a:ext cx="119095" cy="11909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114" name="Oval 113"/>
          <p:cNvSpPr/>
          <p:nvPr/>
        </p:nvSpPr>
        <p:spPr>
          <a:xfrm>
            <a:off x="3596224" y="6275891"/>
            <a:ext cx="119095" cy="11909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115" name="Oval 114"/>
          <p:cNvSpPr/>
          <p:nvPr/>
        </p:nvSpPr>
        <p:spPr>
          <a:xfrm>
            <a:off x="2207039" y="6275891"/>
            <a:ext cx="119095" cy="11909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a:solidFill>
                <a:prstClr val="white"/>
              </a:solidFill>
            </a:endParaRPr>
          </a:p>
        </p:txBody>
      </p:sp>
      <p:sp>
        <p:nvSpPr>
          <p:cNvPr id="118" name="TextBox 117"/>
          <p:cNvSpPr txBox="1"/>
          <p:nvPr/>
        </p:nvSpPr>
        <p:spPr>
          <a:xfrm>
            <a:off x="1618219" y="1856939"/>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Airplane Gas Cap</a:t>
            </a:r>
            <a:endParaRPr lang="en-US" sz="1200" dirty="0">
              <a:solidFill>
                <a:prstClr val="black"/>
              </a:solidFill>
              <a:latin typeface="Calibri" panose="020F0502020204030204"/>
            </a:endParaRPr>
          </a:p>
        </p:txBody>
      </p:sp>
      <p:sp>
        <p:nvSpPr>
          <p:cNvPr id="119" name="TextBox 118"/>
          <p:cNvSpPr txBox="1"/>
          <p:nvPr/>
        </p:nvSpPr>
        <p:spPr>
          <a:xfrm>
            <a:off x="1607425" y="2616434"/>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Bailer Belt</a:t>
            </a:r>
            <a:endParaRPr lang="en-US" sz="1200" dirty="0">
              <a:solidFill>
                <a:prstClr val="black"/>
              </a:solidFill>
              <a:latin typeface="Calibri" panose="020F0502020204030204"/>
            </a:endParaRPr>
          </a:p>
        </p:txBody>
      </p:sp>
      <p:sp>
        <p:nvSpPr>
          <p:cNvPr id="120" name="TextBox 119"/>
          <p:cNvSpPr txBox="1"/>
          <p:nvPr/>
        </p:nvSpPr>
        <p:spPr>
          <a:xfrm>
            <a:off x="1620096" y="3407148"/>
            <a:ext cx="1296733" cy="461665"/>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White Rubber Strip</a:t>
            </a:r>
            <a:endParaRPr lang="en-US" sz="1200" dirty="0">
              <a:solidFill>
                <a:prstClr val="black"/>
              </a:solidFill>
              <a:latin typeface="Calibri" panose="020F0502020204030204"/>
            </a:endParaRPr>
          </a:p>
        </p:txBody>
      </p:sp>
      <p:sp>
        <p:nvSpPr>
          <p:cNvPr id="121" name="TextBox 120"/>
          <p:cNvSpPr txBox="1"/>
          <p:nvPr/>
        </p:nvSpPr>
        <p:spPr>
          <a:xfrm>
            <a:off x="1620096" y="4158819"/>
            <a:ext cx="1296733" cy="461665"/>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Square Foam Board</a:t>
            </a:r>
            <a:endParaRPr lang="en-US" sz="1200" dirty="0">
              <a:solidFill>
                <a:prstClr val="black"/>
              </a:solidFill>
              <a:latin typeface="Calibri" panose="020F0502020204030204"/>
            </a:endParaRPr>
          </a:p>
        </p:txBody>
      </p:sp>
      <p:sp>
        <p:nvSpPr>
          <p:cNvPr id="122" name="TextBox 121"/>
          <p:cNvSpPr txBox="1"/>
          <p:nvPr/>
        </p:nvSpPr>
        <p:spPr>
          <a:xfrm>
            <a:off x="1620096" y="4937707"/>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Landing Light Clip</a:t>
            </a:r>
            <a:endParaRPr lang="en-US" sz="1200" dirty="0">
              <a:solidFill>
                <a:prstClr val="black"/>
              </a:solidFill>
              <a:latin typeface="Calibri" panose="020F0502020204030204"/>
            </a:endParaRPr>
          </a:p>
        </p:txBody>
      </p:sp>
      <p:sp>
        <p:nvSpPr>
          <p:cNvPr id="123" name="TextBox 122"/>
          <p:cNvSpPr txBox="1"/>
          <p:nvPr/>
        </p:nvSpPr>
        <p:spPr>
          <a:xfrm>
            <a:off x="1620096" y="5714277"/>
            <a:ext cx="1296733" cy="461665"/>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Runway Light Hex Bolt</a:t>
            </a:r>
            <a:endParaRPr lang="en-US" sz="1200" dirty="0">
              <a:solidFill>
                <a:prstClr val="black"/>
              </a:solidFill>
              <a:latin typeface="Calibri" panose="020F0502020204030204"/>
            </a:endParaRPr>
          </a:p>
        </p:txBody>
      </p:sp>
      <p:sp>
        <p:nvSpPr>
          <p:cNvPr id="124" name="TextBox 123"/>
          <p:cNvSpPr txBox="1"/>
          <p:nvPr/>
        </p:nvSpPr>
        <p:spPr>
          <a:xfrm>
            <a:off x="1605800" y="6409845"/>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err="1" smtClean="0">
                <a:solidFill>
                  <a:prstClr val="black"/>
                </a:solidFill>
                <a:latin typeface="Calibri" panose="020F0502020204030204"/>
              </a:rPr>
              <a:t>Walkie</a:t>
            </a:r>
            <a:r>
              <a:rPr lang="en-US" sz="1200" dirty="0" smtClean="0">
                <a:solidFill>
                  <a:prstClr val="black"/>
                </a:solidFill>
                <a:latin typeface="Calibri" panose="020F0502020204030204"/>
              </a:rPr>
              <a:t> Talkie</a:t>
            </a:r>
            <a:endParaRPr lang="en-US" sz="1200" dirty="0">
              <a:solidFill>
                <a:prstClr val="black"/>
              </a:solidFill>
              <a:latin typeface="Calibri" panose="020F0502020204030204"/>
            </a:endParaRPr>
          </a:p>
        </p:txBody>
      </p:sp>
      <p:sp>
        <p:nvSpPr>
          <p:cNvPr id="125" name="TextBox 124"/>
          <p:cNvSpPr txBox="1"/>
          <p:nvPr/>
        </p:nvSpPr>
        <p:spPr>
          <a:xfrm>
            <a:off x="1620096" y="1063117"/>
            <a:ext cx="1296733" cy="276999"/>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1200" dirty="0" smtClean="0">
                <a:solidFill>
                  <a:prstClr val="black"/>
                </a:solidFill>
                <a:latin typeface="Calibri" panose="020F0502020204030204"/>
              </a:rPr>
              <a:t>Screw Driver</a:t>
            </a:r>
            <a:endParaRPr lang="en-US" sz="1200" dirty="0">
              <a:solidFill>
                <a:prstClr val="black"/>
              </a:solidFill>
              <a:latin typeface="Calibri" panose="020F0502020204030204"/>
            </a:endParaRPr>
          </a:p>
        </p:txBody>
      </p:sp>
      <p:sp>
        <p:nvSpPr>
          <p:cNvPr id="126" name="Down Arrow 125"/>
          <p:cNvSpPr/>
          <p:nvPr/>
        </p:nvSpPr>
        <p:spPr>
          <a:xfrm rot="10800000">
            <a:off x="1281755" y="3042785"/>
            <a:ext cx="478720" cy="1190389"/>
          </a:xfrm>
          <a:prstGeom prst="downArrow">
            <a:avLst>
              <a:gd name="adj1" fmla="val 43468"/>
              <a:gd name="adj2" fmla="val 69465"/>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ln w="0"/>
              <a:solidFill>
                <a:prstClr val="black"/>
              </a:solidFill>
              <a:effectLst>
                <a:outerShdw blurRad="38100" dist="19050" dir="2700000" algn="tl" rotWithShape="0">
                  <a:prstClr val="black">
                    <a:alpha val="40000"/>
                  </a:prstClr>
                </a:outerShdw>
              </a:effectLst>
            </a:endParaRPr>
          </a:p>
        </p:txBody>
      </p:sp>
      <p:sp>
        <p:nvSpPr>
          <p:cNvPr id="5" name="Rectangle 4"/>
          <p:cNvSpPr/>
          <p:nvPr/>
        </p:nvSpPr>
        <p:spPr>
          <a:xfrm>
            <a:off x="472684" y="3472325"/>
            <a:ext cx="951964" cy="523220"/>
          </a:xfrm>
          <a:prstGeom prst="rect">
            <a:avLst/>
          </a:prstGeom>
        </p:spPr>
        <p:txBody>
          <a:bodyPr wrap="square">
            <a:spAutoFit/>
          </a:bodyPr>
          <a:lstStyle/>
          <a:p>
            <a:pPr algn="ctr" defTabSz="914400" fontAlgn="auto">
              <a:spcBef>
                <a:spcPts val="0"/>
              </a:spcBef>
              <a:spcAft>
                <a:spcPts val="0"/>
              </a:spcAft>
              <a:buClrTx/>
              <a:buSzTx/>
              <a:buFontTx/>
              <a:buNone/>
            </a:pPr>
            <a:r>
              <a:rPr lang="en-US" sz="1400" b="1" dirty="0" smtClean="0">
                <a:solidFill>
                  <a:prstClr val="black"/>
                </a:solidFill>
                <a:latin typeface="Calibri" panose="020F0502020204030204"/>
              </a:rPr>
              <a:t>Direction of Travel</a:t>
            </a:r>
            <a:endParaRPr lang="en-US" sz="1400" b="1" dirty="0">
              <a:solidFill>
                <a:prstClr val="black"/>
              </a:solidFill>
              <a:latin typeface="Calibri" panose="020F0502020204030204"/>
            </a:endParaRPr>
          </a:p>
        </p:txBody>
      </p:sp>
      <p:pic>
        <p:nvPicPr>
          <p:cNvPr id="62" name="Picture 6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75772" y="749216"/>
            <a:ext cx="2639528" cy="579912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83196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038242" cy="786666"/>
          </a:xfrm>
        </p:spPr>
        <p:txBody>
          <a:bodyPr>
            <a:normAutofit/>
          </a:bodyPr>
          <a:lstStyle/>
          <a:p>
            <a:r>
              <a:rPr lang="en-US" sz="3600" b="1" dirty="0" smtClean="0">
                <a:solidFill>
                  <a:schemeClr val="accent5">
                    <a:lumMod val="50000"/>
                  </a:schemeClr>
                </a:solidFill>
                <a:effectLst>
                  <a:outerShdw blurRad="38100" dist="38100" dir="2700000" algn="tl">
                    <a:srgbClr val="000000">
                      <a:alpha val="43137"/>
                    </a:srgbClr>
                  </a:outerShdw>
                </a:effectLst>
              </a:rPr>
              <a:t>Blind Tests Results </a:t>
            </a:r>
            <a:endParaRPr lang="en-US" sz="3600" b="1" dirty="0">
              <a:solidFill>
                <a:schemeClr val="accent5">
                  <a:lumMod val="50000"/>
                </a:schemeClr>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342521010"/>
              </p:ext>
            </p:extLst>
          </p:nvPr>
        </p:nvGraphicFramePr>
        <p:xfrm>
          <a:off x="464930" y="1765699"/>
          <a:ext cx="4107070" cy="2241521"/>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415122"/>
                <a:gridCol w="951991"/>
                <a:gridCol w="916613"/>
                <a:gridCol w="823344"/>
              </a:tblGrid>
              <a:tr h="448305">
                <a:tc>
                  <a:txBody>
                    <a:bodyPr/>
                    <a:lstStyle/>
                    <a:p>
                      <a:pPr algn="ctr" fontAlgn="b"/>
                      <a:r>
                        <a:rPr lang="en-US" sz="1200" b="1" u="none" strike="noStrike" dirty="0">
                          <a:effectLst/>
                        </a:rPr>
                        <a:t>Item</a:t>
                      </a:r>
                      <a:endParaRPr lang="en-US" sz="1200" b="1"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Number of Detections</a:t>
                      </a:r>
                      <a:endParaRPr lang="en-US" sz="1200" b="1"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Number of Placements</a:t>
                      </a:r>
                      <a:endParaRPr lang="en-US" sz="1200" b="1"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Detection Rate</a:t>
                      </a:r>
                      <a:endParaRPr lang="en-US" sz="1200" b="1"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152">
                <a:tc>
                  <a:txBody>
                    <a:bodyPr/>
                    <a:lstStyle/>
                    <a:p>
                      <a:pPr algn="l" fontAlgn="b"/>
                      <a:r>
                        <a:rPr lang="en-US" sz="1100" u="none" strike="noStrike">
                          <a:effectLst/>
                        </a:rPr>
                        <a:t>Airplane Gas Cap</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152">
                <a:tc>
                  <a:txBody>
                    <a:bodyPr/>
                    <a:lstStyle/>
                    <a:p>
                      <a:pPr algn="l" fontAlgn="b"/>
                      <a:r>
                        <a:rPr lang="en-US" sz="1100" u="none" strike="noStrike">
                          <a:effectLst/>
                        </a:rPr>
                        <a:t>Bailer Belt</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152">
                <a:tc>
                  <a:txBody>
                    <a:bodyPr/>
                    <a:lstStyle/>
                    <a:p>
                      <a:pPr algn="l" fontAlgn="b"/>
                      <a:r>
                        <a:rPr lang="en-US" sz="1100" u="none" strike="noStrike">
                          <a:effectLst/>
                        </a:rPr>
                        <a:t>Landing Light Clip</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6</a:t>
                      </a:r>
                      <a:endParaRPr lang="en-US" sz="1100" b="0"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152">
                <a:tc>
                  <a:txBody>
                    <a:bodyPr/>
                    <a:lstStyle/>
                    <a:p>
                      <a:pPr algn="l" fontAlgn="b"/>
                      <a:r>
                        <a:rPr lang="en-US" sz="1100" u="none" strike="noStrike">
                          <a:effectLst/>
                        </a:rPr>
                        <a:t>Runway Light Hex Bolt</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152">
                <a:tc>
                  <a:txBody>
                    <a:bodyPr/>
                    <a:lstStyle/>
                    <a:p>
                      <a:pPr algn="l" fontAlgn="b"/>
                      <a:r>
                        <a:rPr lang="en-US" sz="1100" u="none" strike="noStrike">
                          <a:effectLst/>
                        </a:rPr>
                        <a:t>Screwdriver</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152">
                <a:tc>
                  <a:txBody>
                    <a:bodyPr/>
                    <a:lstStyle/>
                    <a:p>
                      <a:pPr algn="l" fontAlgn="b"/>
                      <a:r>
                        <a:rPr lang="en-US" sz="1100" u="none" strike="noStrike">
                          <a:effectLst/>
                        </a:rPr>
                        <a:t>Square Foam Board</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152">
                <a:tc>
                  <a:txBody>
                    <a:bodyPr/>
                    <a:lstStyle/>
                    <a:p>
                      <a:pPr algn="l" fontAlgn="b"/>
                      <a:r>
                        <a:rPr lang="en-US" sz="1100" u="none" strike="noStrike">
                          <a:effectLst/>
                        </a:rPr>
                        <a:t>Walkie-talkie</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152">
                <a:tc>
                  <a:txBody>
                    <a:bodyPr/>
                    <a:lstStyle/>
                    <a:p>
                      <a:pPr algn="l" fontAlgn="b"/>
                      <a:r>
                        <a:rPr lang="en-US" sz="1100" u="none" strike="noStrike">
                          <a:effectLst/>
                        </a:rPr>
                        <a:t>White Rubber Strip</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a:t>
                      </a:r>
                      <a:endParaRPr lang="en-US" sz="1100" b="0"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95847250"/>
              </p:ext>
            </p:extLst>
          </p:nvPr>
        </p:nvGraphicFramePr>
        <p:xfrm>
          <a:off x="5189577" y="1764763"/>
          <a:ext cx="3312585" cy="1171869"/>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849297"/>
                <a:gridCol w="810250"/>
                <a:gridCol w="846043"/>
                <a:gridCol w="806995"/>
              </a:tblGrid>
              <a:tr h="468747">
                <a:tc>
                  <a:txBody>
                    <a:bodyPr/>
                    <a:lstStyle/>
                    <a:p>
                      <a:pPr algn="ctr" fontAlgn="b"/>
                      <a:r>
                        <a:rPr lang="en-US" sz="1200" b="1" u="none" strike="noStrike" dirty="0">
                          <a:effectLst/>
                        </a:rPr>
                        <a:t>Speed (mph)</a:t>
                      </a:r>
                      <a:endParaRPr lang="en-US" sz="1200" b="1"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Number of Detections</a:t>
                      </a:r>
                      <a:endParaRPr lang="en-US" sz="1200" b="1"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Number of Placements</a:t>
                      </a:r>
                      <a:endParaRPr lang="en-US" sz="1200" b="1"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Detection Rate</a:t>
                      </a:r>
                      <a:endParaRPr lang="en-US" sz="1200" b="1"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374">
                <a:tc>
                  <a:txBody>
                    <a:bodyPr/>
                    <a:lstStyle/>
                    <a:p>
                      <a:pPr algn="ctr" fontAlgn="b"/>
                      <a:r>
                        <a:rPr lang="en-US" sz="1100" u="none" strike="noStrike">
                          <a:effectLst/>
                        </a:rPr>
                        <a:t>15</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374">
                <a:tc>
                  <a:txBody>
                    <a:bodyPr/>
                    <a:lstStyle/>
                    <a:p>
                      <a:pPr algn="ctr" fontAlgn="b"/>
                      <a:r>
                        <a:rPr lang="en-US" sz="1100" u="none" strike="noStrike">
                          <a:effectLst/>
                        </a:rPr>
                        <a:t>25</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374">
                <a:tc>
                  <a:txBody>
                    <a:bodyPr/>
                    <a:lstStyle/>
                    <a:p>
                      <a:pPr algn="ctr" fontAlgn="b"/>
                      <a:r>
                        <a:rPr lang="en-US" sz="1100" u="none" strike="noStrike">
                          <a:effectLst/>
                        </a:rPr>
                        <a:t>35</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16</a:t>
                      </a:r>
                      <a:endParaRPr lang="en-US" sz="1100" b="0" i="0" u="none" strike="noStrike">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a:t>
                      </a:r>
                      <a:endParaRPr lang="en-US" sz="1100" b="0" i="0" u="none" strike="noStrike" dirty="0">
                        <a:solidFill>
                          <a:srgbClr val="000000"/>
                        </a:solidFill>
                        <a:effectLst/>
                        <a:latin typeface="Calibri"/>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64582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7885" y="70338"/>
            <a:ext cx="4572000" cy="786666"/>
          </a:xfrm>
        </p:spPr>
        <p:txBody>
          <a:bodyPr>
            <a:normAutofit fontScale="90000"/>
          </a:bodyPr>
          <a:lstStyle/>
          <a:p>
            <a:pPr algn="ctr"/>
            <a:r>
              <a:rPr lang="en-US" sz="3200" b="1" dirty="0" smtClean="0">
                <a:solidFill>
                  <a:schemeClr val="accent5">
                    <a:lumMod val="50000"/>
                  </a:schemeClr>
                </a:solidFill>
                <a:effectLst>
                  <a:outerShdw blurRad="38100" dist="38100" dir="2700000" algn="tl">
                    <a:srgbClr val="000000">
                      <a:alpha val="43137"/>
                    </a:srgbClr>
                  </a:outerShdw>
                </a:effectLst>
              </a:rPr>
              <a:t>System Function Notes</a:t>
            </a:r>
            <a:endParaRPr lang="en-US" sz="3200" b="1"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6281" y="937593"/>
            <a:ext cx="4435719" cy="1744052"/>
          </a:xfrm>
          <a:ln>
            <a:solidFill>
              <a:schemeClr val="tx1"/>
            </a:solidFill>
          </a:ln>
        </p:spPr>
        <p:txBody>
          <a:bodyPr>
            <a:normAutofit lnSpcReduction="10000"/>
          </a:bodyPr>
          <a:lstStyle/>
          <a:p>
            <a:r>
              <a:rPr lang="en-US" sz="1000" dirty="0" smtClean="0"/>
              <a:t>Mandli system Specifications</a:t>
            </a:r>
          </a:p>
          <a:p>
            <a:pPr lvl="1"/>
            <a:r>
              <a:rPr lang="en-US" sz="1000" dirty="0" smtClean="0"/>
              <a:t>Detect FOD as small as 2mm</a:t>
            </a:r>
          </a:p>
          <a:p>
            <a:pPr lvl="1"/>
            <a:r>
              <a:rPr lang="en-US" sz="1000" dirty="0" smtClean="0"/>
              <a:t>Vertical accuracy of 1mm</a:t>
            </a:r>
          </a:p>
          <a:p>
            <a:r>
              <a:rPr lang="en-US" sz="1000" dirty="0" smtClean="0"/>
              <a:t>Speed of the vehicle needs to sync with the scan rate.  If the vehicle is moving too fast it won’t detect the FOD.</a:t>
            </a:r>
          </a:p>
          <a:p>
            <a:r>
              <a:rPr lang="en-US" sz="1000" dirty="0" smtClean="0"/>
              <a:t>The system uses laser crack measurement system and LIDAR.</a:t>
            </a:r>
          </a:p>
          <a:p>
            <a:r>
              <a:rPr lang="en-US" sz="1000" dirty="0" smtClean="0"/>
              <a:t>System has 2 images one of which is the intensity (which is 2D) </a:t>
            </a:r>
          </a:p>
          <a:p>
            <a:r>
              <a:rPr lang="en-US" sz="1000" dirty="0" smtClean="0"/>
              <a:t>Range measures distance from the ground to the sensor</a:t>
            </a:r>
          </a:p>
          <a:p>
            <a:endParaRPr lang="en-US" sz="1000" dirty="0" smtClean="0"/>
          </a:p>
        </p:txBody>
      </p:sp>
      <p:sp>
        <p:nvSpPr>
          <p:cNvPr id="4" name="Content Placeholder 2"/>
          <p:cNvSpPr txBox="1">
            <a:spLocks/>
          </p:cNvSpPr>
          <p:nvPr/>
        </p:nvSpPr>
        <p:spPr>
          <a:xfrm>
            <a:off x="136281" y="2813161"/>
            <a:ext cx="4435719" cy="131322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buSzTx/>
            </a:pPr>
            <a:r>
              <a:rPr lang="en-US" sz="1000" dirty="0" smtClean="0">
                <a:solidFill>
                  <a:prstClr val="black"/>
                </a:solidFill>
              </a:rPr>
              <a:t>The </a:t>
            </a:r>
            <a:r>
              <a:rPr lang="en-US" sz="1000" dirty="0" err="1" smtClean="0">
                <a:solidFill>
                  <a:prstClr val="black"/>
                </a:solidFill>
              </a:rPr>
              <a:t>Mandli</a:t>
            </a:r>
            <a:r>
              <a:rPr lang="en-US" sz="1000" dirty="0" smtClean="0">
                <a:solidFill>
                  <a:prstClr val="black"/>
                </a:solidFill>
              </a:rPr>
              <a:t> system was utilized on the east ramp, indicated on the map</a:t>
            </a:r>
          </a:p>
          <a:p>
            <a:pPr fontAlgn="auto">
              <a:spcAft>
                <a:spcPts val="0"/>
              </a:spcAft>
              <a:buClrTx/>
              <a:buSzTx/>
            </a:pPr>
            <a:r>
              <a:rPr lang="en-US" sz="1000" dirty="0" smtClean="0">
                <a:solidFill>
                  <a:prstClr val="black"/>
                </a:solidFill>
              </a:rPr>
              <a:t>This scanning was to capture a “before” state prior to the quarterly FOD walk event scheduled for the following day.</a:t>
            </a:r>
          </a:p>
          <a:p>
            <a:pPr fontAlgn="auto">
              <a:spcAft>
                <a:spcPts val="0"/>
              </a:spcAft>
              <a:buClrTx/>
              <a:buSzTx/>
            </a:pPr>
            <a:r>
              <a:rPr lang="en-US" sz="1000" dirty="0" smtClean="0">
                <a:solidFill>
                  <a:prstClr val="black"/>
                </a:solidFill>
              </a:rPr>
              <a:t>The CEAT observer did not see any FOD and no FOD was apparent on the interior screen of the vehicle. However, the screen was small and the post-processing of data may show FOD.</a:t>
            </a:r>
          </a:p>
        </p:txBody>
      </p:sp>
      <p:sp>
        <p:nvSpPr>
          <p:cNvPr id="5" name="Content Placeholder 2"/>
          <p:cNvSpPr txBox="1">
            <a:spLocks/>
          </p:cNvSpPr>
          <p:nvPr/>
        </p:nvSpPr>
        <p:spPr>
          <a:xfrm>
            <a:off x="136281" y="4248687"/>
            <a:ext cx="4435719" cy="1578586"/>
          </a:xfrm>
          <a:prstGeom prst="rect">
            <a:avLst/>
          </a:prstGeom>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buSzTx/>
            </a:pPr>
            <a:r>
              <a:rPr lang="en-US" sz="1000" dirty="0" smtClean="0">
                <a:solidFill>
                  <a:prstClr val="black"/>
                </a:solidFill>
              </a:rPr>
              <a:t>An area without wet spots was found on the west ramp, indicated in the map. The dry pavement was necessary to perform the CEAT testing. The </a:t>
            </a:r>
            <a:r>
              <a:rPr lang="en-US" sz="1000" dirty="0" err="1" smtClean="0">
                <a:solidFill>
                  <a:prstClr val="black"/>
                </a:solidFill>
              </a:rPr>
              <a:t>Mandli</a:t>
            </a:r>
            <a:r>
              <a:rPr lang="en-US" sz="1000" dirty="0" smtClean="0">
                <a:solidFill>
                  <a:prstClr val="black"/>
                </a:solidFill>
              </a:rPr>
              <a:t> system does not function in rain.   </a:t>
            </a:r>
          </a:p>
          <a:p>
            <a:pPr fontAlgn="auto">
              <a:spcAft>
                <a:spcPts val="0"/>
              </a:spcAft>
              <a:buClrTx/>
              <a:buSzTx/>
            </a:pPr>
            <a:r>
              <a:rPr lang="en-US" sz="1000" dirty="0" smtClean="0">
                <a:solidFill>
                  <a:prstClr val="black"/>
                </a:solidFill>
              </a:rPr>
              <a:t>CEAT testing (3hours)</a:t>
            </a:r>
          </a:p>
          <a:p>
            <a:pPr lvl="1" fontAlgn="auto">
              <a:spcAft>
                <a:spcPts val="0"/>
              </a:spcAft>
              <a:buClrTx/>
              <a:buSzTx/>
            </a:pPr>
            <a:r>
              <a:rPr lang="en-US" sz="1000" dirty="0" smtClean="0">
                <a:solidFill>
                  <a:prstClr val="black"/>
                </a:solidFill>
              </a:rPr>
              <a:t>Calibration Testing (morning)</a:t>
            </a:r>
          </a:p>
          <a:p>
            <a:pPr lvl="1" fontAlgn="auto">
              <a:spcAft>
                <a:spcPts val="0"/>
              </a:spcAft>
              <a:buClrTx/>
              <a:buSzTx/>
            </a:pPr>
            <a:r>
              <a:rPr lang="en-US" sz="1000" dirty="0" smtClean="0">
                <a:solidFill>
                  <a:prstClr val="black"/>
                </a:solidFill>
              </a:rPr>
              <a:t>Performance Testing (morning)</a:t>
            </a:r>
          </a:p>
          <a:p>
            <a:pPr lvl="1" fontAlgn="auto">
              <a:spcAft>
                <a:spcPts val="0"/>
              </a:spcAft>
              <a:buClrTx/>
              <a:buSzTx/>
            </a:pPr>
            <a:r>
              <a:rPr lang="en-US" sz="1000" dirty="0" smtClean="0">
                <a:solidFill>
                  <a:prstClr val="black"/>
                </a:solidFill>
              </a:rPr>
              <a:t>Blind Testing</a:t>
            </a:r>
          </a:p>
          <a:p>
            <a:pPr fontAlgn="auto">
              <a:spcAft>
                <a:spcPts val="0"/>
              </a:spcAft>
              <a:buClrTx/>
              <a:buSzTx/>
            </a:pPr>
            <a:r>
              <a:rPr lang="en-US" sz="1000" dirty="0" smtClean="0">
                <a:solidFill>
                  <a:prstClr val="black"/>
                </a:solidFill>
              </a:rPr>
              <a:t>Quarterly FOD walk event (afternoon)</a:t>
            </a:r>
          </a:p>
        </p:txBody>
      </p:sp>
      <p:sp>
        <p:nvSpPr>
          <p:cNvPr id="6" name="Content Placeholder 2"/>
          <p:cNvSpPr txBox="1">
            <a:spLocks/>
          </p:cNvSpPr>
          <p:nvPr/>
        </p:nvSpPr>
        <p:spPr>
          <a:xfrm>
            <a:off x="4703885" y="943254"/>
            <a:ext cx="4289643" cy="2406588"/>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buSzTx/>
            </a:pPr>
            <a:r>
              <a:rPr lang="en-US" sz="1000" dirty="0" smtClean="0">
                <a:solidFill>
                  <a:prstClr val="black"/>
                </a:solidFill>
              </a:rPr>
              <a:t>Began testing at 8:20am</a:t>
            </a:r>
          </a:p>
          <a:p>
            <a:pPr fontAlgn="auto">
              <a:spcAft>
                <a:spcPts val="0"/>
              </a:spcAft>
              <a:buClrTx/>
              <a:buSzTx/>
            </a:pPr>
            <a:r>
              <a:rPr lang="en-US" sz="1000" dirty="0" smtClean="0">
                <a:solidFill>
                  <a:prstClr val="black"/>
                </a:solidFill>
              </a:rPr>
              <a:t>Prior to testing the area, cones were set out to signify the testing area.  The image to the right shows the latitude and longitude of the corner of the CEAT grid.  The testing area was on the seamless portion of the apron.</a:t>
            </a:r>
          </a:p>
          <a:p>
            <a:pPr fontAlgn="auto">
              <a:spcAft>
                <a:spcPts val="0"/>
              </a:spcAft>
              <a:buClrTx/>
              <a:buSzTx/>
            </a:pPr>
            <a:r>
              <a:rPr lang="en-US" sz="1000" dirty="0" err="1" smtClean="0">
                <a:solidFill>
                  <a:prstClr val="black"/>
                </a:solidFill>
              </a:rPr>
              <a:t>Mandli</a:t>
            </a:r>
            <a:r>
              <a:rPr lang="en-US" sz="1000" dirty="0" smtClean="0">
                <a:solidFill>
                  <a:prstClr val="black"/>
                </a:solidFill>
              </a:rPr>
              <a:t> did several runs with the vehicle in order to automate the route for the auto drive feature of the vehicle.</a:t>
            </a:r>
          </a:p>
          <a:p>
            <a:pPr fontAlgn="auto">
              <a:spcAft>
                <a:spcPts val="0"/>
              </a:spcAft>
              <a:buClrTx/>
              <a:buSzTx/>
            </a:pPr>
            <a:r>
              <a:rPr lang="en-US" sz="1000" dirty="0" smtClean="0">
                <a:solidFill>
                  <a:prstClr val="black"/>
                </a:solidFill>
              </a:rPr>
              <a:t>Several runs with the </a:t>
            </a:r>
            <a:r>
              <a:rPr lang="en-US" sz="1000" dirty="0" err="1" smtClean="0">
                <a:solidFill>
                  <a:prstClr val="black"/>
                </a:solidFill>
              </a:rPr>
              <a:t>Mandli</a:t>
            </a:r>
            <a:r>
              <a:rPr lang="en-US" sz="1000" dirty="0" smtClean="0">
                <a:solidFill>
                  <a:prstClr val="black"/>
                </a:solidFill>
              </a:rPr>
              <a:t> system to align the grid correctly (</a:t>
            </a:r>
            <a:r>
              <a:rPr lang="en-US" sz="1000" dirty="0" err="1" smtClean="0">
                <a:solidFill>
                  <a:prstClr val="black"/>
                </a:solidFill>
              </a:rPr>
              <a:t>Mandli</a:t>
            </a:r>
            <a:r>
              <a:rPr lang="en-US" sz="1000" dirty="0" smtClean="0">
                <a:solidFill>
                  <a:prstClr val="black"/>
                </a:solidFill>
              </a:rPr>
              <a:t> may or may not include this with the data)</a:t>
            </a:r>
          </a:p>
          <a:p>
            <a:pPr fontAlgn="auto">
              <a:spcAft>
                <a:spcPts val="0"/>
              </a:spcAft>
              <a:buClrTx/>
              <a:buSzTx/>
            </a:pPr>
            <a:r>
              <a:rPr lang="en-US" sz="1000" dirty="0" err="1" smtClean="0">
                <a:solidFill>
                  <a:prstClr val="black"/>
                </a:solidFill>
              </a:rPr>
              <a:t>Mandli</a:t>
            </a:r>
            <a:r>
              <a:rPr lang="en-US" sz="1000" dirty="0" smtClean="0">
                <a:solidFill>
                  <a:prstClr val="black"/>
                </a:solidFill>
              </a:rPr>
              <a:t> was not sure if the left column was within their detection area</a:t>
            </a:r>
          </a:p>
          <a:p>
            <a:pPr fontAlgn="auto">
              <a:spcAft>
                <a:spcPts val="0"/>
              </a:spcAft>
              <a:buClrTx/>
              <a:buSzTx/>
            </a:pPr>
            <a:r>
              <a:rPr lang="en-US" sz="1000" dirty="0" smtClean="0">
                <a:solidFill>
                  <a:prstClr val="black"/>
                </a:solidFill>
              </a:rPr>
              <a:t>Center of the grid for all testing was centered on the vehicle</a:t>
            </a:r>
          </a:p>
          <a:p>
            <a:pPr fontAlgn="auto">
              <a:spcAft>
                <a:spcPts val="0"/>
              </a:spcAft>
              <a:buClrTx/>
              <a:buSzTx/>
            </a:pPr>
            <a:r>
              <a:rPr lang="en-US" sz="1000" dirty="0" smtClean="0">
                <a:solidFill>
                  <a:prstClr val="black"/>
                </a:solidFill>
              </a:rPr>
              <a:t>All items were 18” from the edge of the vehicle</a:t>
            </a:r>
            <a:endParaRPr lang="en-US" sz="1000" dirty="0">
              <a:solidFill>
                <a:prstClr val="black"/>
              </a:solidFill>
            </a:endParaRPr>
          </a:p>
        </p:txBody>
      </p:sp>
      <p:sp>
        <p:nvSpPr>
          <p:cNvPr id="7" name="Content Placeholder 2"/>
          <p:cNvSpPr txBox="1">
            <a:spLocks/>
          </p:cNvSpPr>
          <p:nvPr/>
        </p:nvSpPr>
        <p:spPr>
          <a:xfrm>
            <a:off x="4703884" y="3490516"/>
            <a:ext cx="4289643" cy="133643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buSzTx/>
            </a:pPr>
            <a:r>
              <a:rPr lang="en-US" sz="1000" dirty="0" err="1" smtClean="0">
                <a:solidFill>
                  <a:prstClr val="black"/>
                </a:solidFill>
              </a:rPr>
              <a:t>Mandli</a:t>
            </a:r>
            <a:r>
              <a:rPr lang="en-US" sz="1000" dirty="0" smtClean="0">
                <a:solidFill>
                  <a:prstClr val="black"/>
                </a:solidFill>
              </a:rPr>
              <a:t> system scanned Runway 4/22 beginning at midnight on Wed. and continuing into Thursday evening.</a:t>
            </a:r>
          </a:p>
          <a:p>
            <a:pPr fontAlgn="auto">
              <a:spcAft>
                <a:spcPts val="0"/>
              </a:spcAft>
              <a:buClrTx/>
              <a:buSzTx/>
            </a:pPr>
            <a:r>
              <a:rPr lang="en-US" sz="1000" dirty="0" smtClean="0">
                <a:solidFill>
                  <a:prstClr val="black"/>
                </a:solidFill>
              </a:rPr>
              <a:t>The runway was scanned with the vehicle moving at approximately 45mph, cruise control was not used</a:t>
            </a:r>
          </a:p>
          <a:p>
            <a:pPr fontAlgn="auto">
              <a:spcAft>
                <a:spcPts val="0"/>
              </a:spcAft>
              <a:buClrTx/>
              <a:buSzTx/>
            </a:pPr>
            <a:r>
              <a:rPr lang="en-US" sz="1000" dirty="0" smtClean="0">
                <a:solidFill>
                  <a:prstClr val="black"/>
                </a:solidFill>
              </a:rPr>
              <a:t>The auto-drive feature was utilized</a:t>
            </a:r>
          </a:p>
          <a:p>
            <a:pPr fontAlgn="auto">
              <a:spcAft>
                <a:spcPts val="0"/>
              </a:spcAft>
              <a:buClrTx/>
              <a:buSzTx/>
            </a:pPr>
            <a:r>
              <a:rPr lang="en-US" sz="1000" dirty="0" smtClean="0">
                <a:solidFill>
                  <a:prstClr val="black"/>
                </a:solidFill>
              </a:rPr>
              <a:t>The scanning of the entire runway was complete in less than 1.5 hours</a:t>
            </a:r>
          </a:p>
          <a:p>
            <a:pPr marL="0" indent="0" fontAlgn="auto">
              <a:spcAft>
                <a:spcPts val="0"/>
              </a:spcAft>
              <a:buClrTx/>
              <a:buSzTx/>
              <a:buFont typeface="Arial" panose="020B0604020202020204" pitchFamily="34" charset="0"/>
              <a:buNone/>
            </a:pPr>
            <a:endParaRPr lang="en-US" sz="1000" dirty="0">
              <a:solidFill>
                <a:prstClr val="black"/>
              </a:solidFill>
            </a:endParaRPr>
          </a:p>
        </p:txBody>
      </p:sp>
      <p:sp>
        <p:nvSpPr>
          <p:cNvPr id="8" name="Content Placeholder 2"/>
          <p:cNvSpPr txBox="1">
            <a:spLocks/>
          </p:cNvSpPr>
          <p:nvPr/>
        </p:nvSpPr>
        <p:spPr>
          <a:xfrm>
            <a:off x="4703885" y="4950042"/>
            <a:ext cx="4289643" cy="137162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buSzTx/>
            </a:pPr>
            <a:r>
              <a:rPr lang="en-US" sz="1000" dirty="0" err="1" smtClean="0">
                <a:solidFill>
                  <a:prstClr val="black"/>
                </a:solidFill>
              </a:rPr>
              <a:t>Mandli</a:t>
            </a:r>
            <a:r>
              <a:rPr lang="en-US" sz="1000" dirty="0" smtClean="0">
                <a:solidFill>
                  <a:prstClr val="black"/>
                </a:solidFill>
              </a:rPr>
              <a:t> system scanned Runway 4/22 beginning at midnight on Wed. and continuing into Thursday evening.</a:t>
            </a:r>
          </a:p>
          <a:p>
            <a:pPr fontAlgn="auto">
              <a:spcAft>
                <a:spcPts val="0"/>
              </a:spcAft>
              <a:buClrTx/>
              <a:buSzTx/>
            </a:pPr>
            <a:r>
              <a:rPr lang="en-US" sz="1000" dirty="0" smtClean="0">
                <a:solidFill>
                  <a:prstClr val="black"/>
                </a:solidFill>
              </a:rPr>
              <a:t>The runway was scanned with the vehicle moving at approximately 45mph, cruise control was not used</a:t>
            </a:r>
          </a:p>
          <a:p>
            <a:pPr fontAlgn="auto">
              <a:spcAft>
                <a:spcPts val="0"/>
              </a:spcAft>
              <a:buClrTx/>
              <a:buSzTx/>
            </a:pPr>
            <a:r>
              <a:rPr lang="en-US" sz="1000" dirty="0" smtClean="0">
                <a:solidFill>
                  <a:prstClr val="black"/>
                </a:solidFill>
              </a:rPr>
              <a:t>The auto-drive feature was utilized</a:t>
            </a:r>
          </a:p>
          <a:p>
            <a:pPr fontAlgn="auto">
              <a:spcAft>
                <a:spcPts val="0"/>
              </a:spcAft>
              <a:buClrTx/>
              <a:buSzTx/>
            </a:pPr>
            <a:r>
              <a:rPr lang="en-US" sz="1000" dirty="0" smtClean="0">
                <a:solidFill>
                  <a:prstClr val="black"/>
                </a:solidFill>
              </a:rPr>
              <a:t>The scanning of the entire runway was complete in less than 1.5 hours</a:t>
            </a:r>
          </a:p>
          <a:p>
            <a:pPr marL="0" indent="0" fontAlgn="auto">
              <a:spcAft>
                <a:spcPts val="0"/>
              </a:spcAft>
              <a:buClrTx/>
              <a:buSzTx/>
              <a:buFont typeface="Arial" panose="020B0604020202020204" pitchFamily="34" charset="0"/>
              <a:buNone/>
            </a:pPr>
            <a:endParaRPr lang="en-US" sz="1000" dirty="0">
              <a:solidFill>
                <a:prstClr val="black"/>
              </a:solidFill>
            </a:endParaRPr>
          </a:p>
        </p:txBody>
      </p:sp>
    </p:spTree>
    <p:extLst>
      <p:ext uri="{BB962C8B-B14F-4D97-AF65-F5344CB8AC3E}">
        <p14:creationId xmlns:p14="http://schemas.microsoft.com/office/powerpoint/2010/main" val="915448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172977"/>
            </a:gs>
            <a:gs pos="54000">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910" y="2209800"/>
            <a:ext cx="8472488" cy="609600"/>
          </a:xfrm>
        </p:spPr>
        <p:txBody>
          <a:bodyPr/>
          <a:lstStyle/>
          <a:p>
            <a:pPr algn="ctr"/>
            <a:r>
              <a:rPr lang="en-US" sz="3200" dirty="0" smtClean="0">
                <a:solidFill>
                  <a:srgbClr val="FFFF00"/>
                </a:solidFill>
                <a:effectLst>
                  <a:outerShdw blurRad="38100" dist="38100" dir="2700000" algn="tl">
                    <a:srgbClr val="000000">
                      <a:alpha val="43137"/>
                    </a:srgbClr>
                  </a:outerShdw>
                </a:effectLst>
              </a:rPr>
              <a:t>Bird Radar in</a:t>
            </a:r>
            <a:r>
              <a:rPr lang="en-US" sz="3200" dirty="0" smtClean="0">
                <a:solidFill>
                  <a:srgbClr val="FFFF00"/>
                </a:solidFill>
              </a:rPr>
              <a:t/>
            </a:r>
            <a:br>
              <a:rPr lang="en-US" sz="3200" dirty="0" smtClean="0">
                <a:solidFill>
                  <a:srgbClr val="FFFF00"/>
                </a:solidFill>
              </a:rPr>
            </a:br>
            <a:r>
              <a:rPr lang="en-US" sz="3200" dirty="0" smtClean="0">
                <a:solidFill>
                  <a:srgbClr val="FFFF00"/>
                </a:solidFill>
                <a:effectLst>
                  <a:outerShdw blurRad="38100" dist="38100" dir="2700000" algn="tl">
                    <a:srgbClr val="000000">
                      <a:alpha val="43137"/>
                    </a:srgbClr>
                  </a:outerShdw>
                </a:effectLst>
              </a:rPr>
              <a:t>Air Traffic Control Applications</a:t>
            </a:r>
            <a:endParaRPr lang="en-US" sz="3200" dirty="0">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3</a:t>
            </a:fld>
            <a:endParaRPr lang="en-US"/>
          </a:p>
        </p:txBody>
      </p:sp>
      <p:sp>
        <p:nvSpPr>
          <p:cNvPr id="7" name="Rectangle 6"/>
          <p:cNvSpPr/>
          <p:nvPr/>
        </p:nvSpPr>
        <p:spPr>
          <a:xfrm>
            <a:off x="318384" y="914400"/>
            <a:ext cx="8574014" cy="923330"/>
          </a:xfrm>
          <a:prstGeom prst="rect">
            <a:avLst/>
          </a:prstGeom>
        </p:spPr>
        <p:txBody>
          <a:bodyPr wrap="none">
            <a:spAutoFit/>
          </a:bodyPr>
          <a:lstStyle/>
          <a:p>
            <a:pPr algn="ctr" defTabSz="914400" fontAlgn="auto">
              <a:spcBef>
                <a:spcPts val="0"/>
              </a:spcBef>
              <a:spcAft>
                <a:spcPts val="0"/>
              </a:spcAft>
              <a:buClrTx/>
              <a:buSzTx/>
              <a:buFontTx/>
              <a:buNone/>
            </a:pPr>
            <a:r>
              <a:rPr lang="en-US" sz="5400" b="1" dirty="0">
                <a:solidFill>
                  <a:prstClr val="white"/>
                </a:solidFill>
                <a:effectLst>
                  <a:outerShdw blurRad="38100" dist="38100" dir="2700000" algn="tl">
                    <a:srgbClr val="000000">
                      <a:alpha val="43137"/>
                    </a:srgbClr>
                  </a:outerShdw>
                </a:effectLst>
                <a:latin typeface="Calibri"/>
              </a:rPr>
              <a:t>Wildlife Surveillance Concept</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670" y="3398280"/>
            <a:ext cx="3810330" cy="277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724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idx="4294967295"/>
          </p:nvPr>
        </p:nvSpPr>
        <p:spPr>
          <a:xfrm>
            <a:off x="671513" y="285750"/>
            <a:ext cx="8472487" cy="609600"/>
          </a:xfrm>
        </p:spPr>
        <p:txBody>
          <a:bodyPr/>
          <a:lstStyle/>
          <a:p>
            <a:r>
              <a:rPr lang="en-US" sz="3600" dirty="0" smtClean="0"/>
              <a:t>As-Is Operations</a:t>
            </a:r>
          </a:p>
        </p:txBody>
      </p:sp>
      <p:sp>
        <p:nvSpPr>
          <p:cNvPr id="102" name="Title 3"/>
          <p:cNvSpPr txBox="1">
            <a:spLocks/>
          </p:cNvSpPr>
          <p:nvPr/>
        </p:nvSpPr>
        <p:spPr>
          <a:xfrm>
            <a:off x="401638" y="-77788"/>
            <a:ext cx="8229600" cy="1143001"/>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buClrTx/>
              <a:buSzTx/>
              <a:buFontTx/>
              <a:buNone/>
              <a:defRPr/>
            </a:pPr>
            <a:endParaRPr lang="en-US" dirty="0" smtClean="0">
              <a:solidFill>
                <a:srgbClr val="1F497D">
                  <a:lumMod val="75000"/>
                </a:srgbClr>
              </a:solidFill>
              <a:effectLst>
                <a:outerShdw blurRad="38100" dist="38100" dir="2700000" algn="tl">
                  <a:srgbClr val="000000">
                    <a:alpha val="43137"/>
                  </a:srgbClr>
                </a:outerShdw>
              </a:effectLst>
              <a:latin typeface="Calibri"/>
            </a:endParaRPr>
          </a:p>
        </p:txBody>
      </p:sp>
      <p:pic>
        <p:nvPicPr>
          <p:cNvPr id="104" name="Picture 3"/>
          <p:cNvPicPr>
            <a:picLocks noChangeAspect="1" noChangeArrowheads="1"/>
          </p:cNvPicPr>
          <p:nvPr/>
        </p:nvPicPr>
        <p:blipFill rotWithShape="1">
          <a:blip r:embed="rId3"/>
          <a:srcRect l="65900"/>
          <a:stretch/>
        </p:blipFill>
        <p:spPr bwMode="auto">
          <a:xfrm>
            <a:off x="313377" y="1000600"/>
            <a:ext cx="1913226" cy="4859338"/>
          </a:xfrm>
          <a:prstGeom prst="roundRect">
            <a:avLst>
              <a:gd name="adj" fmla="val 4478"/>
            </a:avLst>
          </a:prstGeom>
          <a:noFill/>
          <a:ln>
            <a:solidFill>
              <a:sysClr val="windowText" lastClr="000000"/>
            </a:solidFill>
          </a:ln>
          <a:effectLst>
            <a:outerShdw blurRad="50800" dist="38100" dir="2700000" algn="tl" rotWithShape="0">
              <a:prstClr val="black">
                <a:alpha val="40000"/>
              </a:prstClr>
            </a:outerShdw>
          </a:effectLst>
          <a:extLst/>
        </p:spPr>
      </p:pic>
      <p:sp>
        <p:nvSpPr>
          <p:cNvPr id="105" name="Rounded Rectangle 104"/>
          <p:cNvSpPr/>
          <p:nvPr/>
        </p:nvSpPr>
        <p:spPr bwMode="auto">
          <a:xfrm>
            <a:off x="412705" y="1036918"/>
            <a:ext cx="1684337" cy="400110"/>
          </a:xfrm>
          <a:prstGeom prst="roundRect">
            <a:avLst>
              <a:gd name="adj" fmla="val 0"/>
            </a:avLst>
          </a:prstGeom>
          <a:solidFill>
            <a:sysClr val="windowText" lastClr="000000">
              <a:lumMod val="50000"/>
              <a:lumOff val="50000"/>
              <a:alpha val="43000"/>
            </a:sysClr>
          </a:solidFill>
          <a:effectLst>
            <a:outerShdw blurRad="50800" dist="38100" dir="2700000" algn="tl" rotWithShape="0">
              <a:prstClr val="black">
                <a:alpha val="40000"/>
              </a:prstClr>
            </a:outerShdw>
          </a:effectLst>
        </p:spPr>
        <p:txBody>
          <a:bodyPr wrap="square">
            <a:spAutoFit/>
          </a:bodyPr>
          <a:lstStyle/>
          <a:p>
            <a:pPr algn="ctr" defTabSz="914400" fontAlgn="auto">
              <a:spcBef>
                <a:spcPct val="50000"/>
              </a:spcBef>
              <a:spcAft>
                <a:spcPts val="0"/>
              </a:spcAft>
              <a:buClrTx/>
              <a:buSzTx/>
              <a:buFontTx/>
              <a:buNone/>
              <a:defRPr/>
            </a:pPr>
            <a:r>
              <a:rPr lang="en-US" sz="2000" b="1" kern="0" dirty="0">
                <a:solidFill>
                  <a:sysClr val="window" lastClr="FFFFFF"/>
                </a:solidFill>
                <a:effectLst>
                  <a:outerShdw blurRad="38100" dist="38100" dir="2700000" algn="tl">
                    <a:srgbClr val="000000">
                      <a:alpha val="43137"/>
                    </a:srgbClr>
                  </a:outerShdw>
                </a:effectLst>
                <a:latin typeface="Arial"/>
              </a:rPr>
              <a:t>Bird Activity</a:t>
            </a:r>
          </a:p>
        </p:txBody>
      </p:sp>
      <p:grpSp>
        <p:nvGrpSpPr>
          <p:cNvPr id="39" name="Group 38"/>
          <p:cNvGrpSpPr/>
          <p:nvPr/>
        </p:nvGrpSpPr>
        <p:grpSpPr>
          <a:xfrm>
            <a:off x="861078" y="911636"/>
            <a:ext cx="5768322" cy="4961117"/>
            <a:chOff x="1012271" y="1339787"/>
            <a:chExt cx="5768322" cy="4961117"/>
          </a:xfrm>
        </p:grpSpPr>
        <p:sp>
          <p:nvSpPr>
            <p:cNvPr id="20" name="Rounded Rectangle 19"/>
            <p:cNvSpPr/>
            <p:nvPr/>
          </p:nvSpPr>
          <p:spPr>
            <a:xfrm>
              <a:off x="2486632" y="1441566"/>
              <a:ext cx="4293961" cy="4859338"/>
            </a:xfrm>
            <a:prstGeom prst="roundRect">
              <a:avLst>
                <a:gd name="adj" fmla="val 2063"/>
              </a:avLst>
            </a:prstGeom>
            <a:solidFill>
              <a:srgbClr val="005B94">
                <a:alpha val="27059"/>
              </a:srgb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smtClean="0">
                <a:solidFill>
                  <a:prstClr val="black"/>
                </a:solidFill>
              </a:endParaRPr>
            </a:p>
          </p:txBody>
        </p:sp>
        <p:sp>
          <p:nvSpPr>
            <p:cNvPr id="108" name="Rectangle 34"/>
            <p:cNvSpPr>
              <a:spLocks noChangeArrowheads="1"/>
            </p:cNvSpPr>
            <p:nvPr/>
          </p:nvSpPr>
          <p:spPr bwMode="auto">
            <a:xfrm>
              <a:off x="3558750" y="1423383"/>
              <a:ext cx="1492250" cy="5857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auto">
                <a:spcBef>
                  <a:spcPct val="50000"/>
                </a:spcBef>
                <a:spcAft>
                  <a:spcPts val="0"/>
                </a:spcAft>
                <a:buClrTx/>
                <a:buSzTx/>
                <a:buFontTx/>
                <a:buNone/>
                <a:defRPr/>
              </a:pPr>
              <a:r>
                <a:rPr lang="en-US" sz="3200" b="1" i="1" kern="0" dirty="0">
                  <a:solidFill>
                    <a:sysClr val="window" lastClr="FFFFFF"/>
                  </a:solidFill>
                  <a:effectLst>
                    <a:outerShdw blurRad="38100" dist="38100" dir="2700000" algn="tl">
                      <a:srgbClr val="000000">
                        <a:alpha val="43137"/>
                      </a:srgbClr>
                    </a:outerShdw>
                  </a:effectLst>
                  <a:latin typeface="Arial"/>
                </a:rPr>
                <a:t>Today</a:t>
              </a:r>
              <a:endParaRPr lang="en-US" sz="3600" b="1" i="1" kern="0" dirty="0">
                <a:solidFill>
                  <a:sysClr val="window" lastClr="FFFFFF"/>
                </a:solidFill>
                <a:effectLst>
                  <a:outerShdw blurRad="38100" dist="38100" dir="2700000" algn="tl">
                    <a:srgbClr val="000000">
                      <a:alpha val="43137"/>
                    </a:srgbClr>
                  </a:outerShdw>
                </a:effectLst>
                <a:latin typeface="Arial"/>
              </a:endParaRPr>
            </a:p>
          </p:txBody>
        </p:sp>
        <p:grpSp>
          <p:nvGrpSpPr>
            <p:cNvPr id="38" name="Group 37"/>
            <p:cNvGrpSpPr/>
            <p:nvPr/>
          </p:nvGrpSpPr>
          <p:grpSpPr>
            <a:xfrm>
              <a:off x="1012271" y="1339787"/>
              <a:ext cx="5671549" cy="2615406"/>
              <a:chOff x="1012271" y="1339787"/>
              <a:chExt cx="5671549" cy="2615406"/>
            </a:xfrm>
          </p:grpSpPr>
          <p:cxnSp>
            <p:nvCxnSpPr>
              <p:cNvPr id="127" name="Straight Arrow Connector 126"/>
              <p:cNvCxnSpPr/>
              <p:nvPr/>
            </p:nvCxnSpPr>
            <p:spPr bwMode="auto">
              <a:xfrm>
                <a:off x="5045594" y="2262578"/>
                <a:ext cx="804921" cy="0"/>
              </a:xfrm>
              <a:prstGeom prst="straightConnector1">
                <a:avLst/>
              </a:prstGeom>
              <a:noFill/>
              <a:ln w="44450" cap="flat" cmpd="sng" algn="ctr">
                <a:solidFill>
                  <a:sysClr val="window" lastClr="FFFFFF"/>
                </a:solidFill>
                <a:prstDash val="sysDash"/>
                <a:tailEnd type="triangle" w="lg" len="lg"/>
              </a:ln>
              <a:effectLst>
                <a:glow rad="63500">
                  <a:srgbClr val="4F81BD">
                    <a:satMod val="175000"/>
                    <a:alpha val="40000"/>
                  </a:srgbClr>
                </a:glow>
                <a:outerShdw blurRad="50800" dist="38100" dir="2700000" algn="tl" rotWithShape="0">
                  <a:prstClr val="black">
                    <a:alpha val="40000"/>
                  </a:prstClr>
                </a:outerShdw>
              </a:effectLst>
            </p:spPr>
          </p:cxnSp>
          <p:pic>
            <p:nvPicPr>
              <p:cNvPr id="128" name="Picture 3" descr="C:\Users\Anton Koros\AppData\Local\Microsoft\Windows\Temporary Internet Files\Content.IE5\1SB36CT5\MP900439235[1].jpg"/>
              <p:cNvPicPr>
                <a:picLocks noChangeAspect="1" noChangeArrowheads="1"/>
              </p:cNvPicPr>
              <p:nvPr/>
            </p:nvPicPr>
            <p:blipFill rotWithShape="1">
              <a:blip r:embed="rId4"/>
              <a:srcRect l="10543" t="1" r="58810" b="1238"/>
              <a:stretch/>
            </p:blipFill>
            <p:spPr bwMode="auto">
              <a:xfrm>
                <a:off x="5860860" y="2085462"/>
                <a:ext cx="822960" cy="1768475"/>
              </a:xfrm>
              <a:prstGeom prst="rect">
                <a:avLst/>
              </a:prstGeom>
              <a:noFill/>
              <a:ln>
                <a:solidFill>
                  <a:sysClr val="window" lastClr="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9" name="Rectangle 79"/>
              <p:cNvSpPr>
                <a:spLocks noChangeArrowheads="1"/>
              </p:cNvSpPr>
              <p:nvPr/>
            </p:nvSpPr>
            <p:spPr bwMode="auto">
              <a:xfrm>
                <a:off x="1012271" y="1988460"/>
                <a:ext cx="1382110" cy="584775"/>
              </a:xfrm>
              <a:prstGeom prst="rect">
                <a:avLst/>
              </a:prstGeom>
              <a:solidFill>
                <a:schemeClr val="bg1">
                  <a:lumMod val="95000"/>
                </a:schemeClr>
              </a:solidFill>
              <a:ln>
                <a:noFill/>
              </a:ln>
              <a:effectLst>
                <a:outerShdw blurRad="50800" dist="38100" dir="2700000" algn="tl" rotWithShape="0">
                  <a:prstClr val="black">
                    <a:alpha val="40000"/>
                  </a:prstClr>
                </a:outerShdw>
              </a:effectLst>
              <a:extLst/>
            </p:spPr>
            <p:txBody>
              <a:bodyPr wrap="none">
                <a:spAutoFit/>
              </a:bodyPr>
              <a:lstStyle/>
              <a:p>
                <a:pPr algn="ctr" defTabSz="914400" fontAlgn="auto">
                  <a:spcBef>
                    <a:spcPts val="0"/>
                  </a:spcBef>
                  <a:spcAft>
                    <a:spcPts val="0"/>
                  </a:spcAft>
                  <a:buClrTx/>
                  <a:buSzTx/>
                  <a:buFontTx/>
                  <a:buNone/>
                  <a:defRPr/>
                </a:pPr>
                <a:r>
                  <a:rPr lang="en-US" sz="1600" b="1" i="1" kern="0" dirty="0" smtClean="0">
                    <a:solidFill>
                      <a:sysClr val="windowText" lastClr="000000"/>
                    </a:solidFill>
                    <a:latin typeface="Arial"/>
                  </a:rPr>
                  <a:t>Visual</a:t>
                </a:r>
              </a:p>
              <a:p>
                <a:pPr algn="ctr" defTabSz="914400" fontAlgn="auto">
                  <a:spcBef>
                    <a:spcPts val="0"/>
                  </a:spcBef>
                  <a:spcAft>
                    <a:spcPts val="0"/>
                  </a:spcAft>
                  <a:buClrTx/>
                  <a:buSzTx/>
                  <a:buFontTx/>
                  <a:buNone/>
                  <a:defRPr/>
                </a:pPr>
                <a:r>
                  <a:rPr lang="en-US" sz="1600" b="1" i="1" kern="0" dirty="0" smtClean="0">
                    <a:solidFill>
                      <a:sysClr val="windowText" lastClr="000000"/>
                    </a:solidFill>
                    <a:latin typeface="Arial"/>
                  </a:rPr>
                  <a:t>Observation</a:t>
                </a:r>
                <a:endParaRPr lang="en-US" sz="1800" b="1" i="1" kern="0" dirty="0">
                  <a:solidFill>
                    <a:sysClr val="windowText" lastClr="000000"/>
                  </a:solidFill>
                  <a:latin typeface="Arial"/>
                </a:endParaRPr>
              </a:p>
            </p:txBody>
          </p:sp>
          <p:sp>
            <p:nvSpPr>
              <p:cNvPr id="130" name="Rounded Rectangle 129"/>
              <p:cNvSpPr/>
              <p:nvPr/>
            </p:nvSpPr>
            <p:spPr bwMode="auto">
              <a:xfrm>
                <a:off x="2964521" y="2067196"/>
                <a:ext cx="2041946" cy="390764"/>
              </a:xfrm>
              <a:prstGeom prst="roundRect">
                <a:avLst>
                  <a:gd name="adj" fmla="val 10596"/>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nchor="ctr" anchorCtr="1">
                <a:spAutoFit/>
              </a:bodyPr>
              <a:lstStyle/>
              <a:p>
                <a:pPr defTabSz="914400" fontAlgn="auto">
                  <a:spcBef>
                    <a:spcPts val="0"/>
                  </a:spcBef>
                  <a:spcAft>
                    <a:spcPts val="0"/>
                  </a:spcAft>
                  <a:buClrTx/>
                  <a:buSzTx/>
                  <a:buFontTx/>
                  <a:buNone/>
                  <a:defRPr/>
                </a:pPr>
                <a:r>
                  <a:rPr lang="en-US" sz="1800" kern="0" dirty="0" smtClean="0">
                    <a:solidFill>
                      <a:sysClr val="window" lastClr="FFFFFF"/>
                    </a:solidFill>
                    <a:effectLst>
                      <a:outerShdw blurRad="38100" dist="38100" dir="2700000" algn="tl">
                        <a:srgbClr val="000000">
                          <a:alpha val="43137"/>
                        </a:srgbClr>
                      </a:outerShdw>
                    </a:effectLst>
                    <a:latin typeface="Calibri"/>
                  </a:rPr>
                  <a:t>Pilot</a:t>
                </a:r>
                <a:endParaRPr lang="en-US" sz="1800" kern="0" dirty="0">
                  <a:solidFill>
                    <a:sysClr val="window" lastClr="FFFFFF"/>
                  </a:solidFill>
                  <a:effectLst>
                    <a:outerShdw blurRad="38100" dist="38100" dir="2700000" algn="tl">
                      <a:srgbClr val="000000">
                        <a:alpha val="43137"/>
                      </a:srgbClr>
                    </a:outerShdw>
                  </a:effectLst>
                  <a:latin typeface="Calibri"/>
                </a:endParaRPr>
              </a:p>
            </p:txBody>
          </p:sp>
          <p:sp>
            <p:nvSpPr>
              <p:cNvPr id="131" name="Rectangle 79"/>
              <p:cNvSpPr>
                <a:spLocks noChangeArrowheads="1"/>
              </p:cNvSpPr>
              <p:nvPr/>
            </p:nvSpPr>
            <p:spPr bwMode="auto">
              <a:xfrm>
                <a:off x="5006467" y="1339787"/>
                <a:ext cx="935960" cy="584775"/>
              </a:xfrm>
              <a:prstGeom prst="rect">
                <a:avLst/>
              </a:prstGeom>
              <a:solidFill>
                <a:schemeClr val="bg1">
                  <a:lumMod val="95000"/>
                </a:schemeClr>
              </a:solidFill>
              <a:ln>
                <a:noFill/>
              </a:ln>
              <a:effectLst>
                <a:outerShdw blurRad="50800" dist="38100" dir="2700000" algn="tl" rotWithShape="0">
                  <a:prstClr val="black">
                    <a:alpha val="40000"/>
                  </a:prstClr>
                </a:outerShdw>
              </a:effectLst>
              <a:extLst/>
            </p:spPr>
            <p:txBody>
              <a:bodyPr wrap="square">
                <a:spAutoFit/>
              </a:bodyPr>
              <a:lstStyle/>
              <a:p>
                <a:pPr algn="ctr" defTabSz="914400" fontAlgn="auto">
                  <a:spcBef>
                    <a:spcPts val="0"/>
                  </a:spcBef>
                  <a:spcAft>
                    <a:spcPts val="0"/>
                  </a:spcAft>
                  <a:buClrTx/>
                  <a:buSzTx/>
                  <a:buFontTx/>
                  <a:buNone/>
                  <a:defRPr/>
                </a:pPr>
                <a:r>
                  <a:rPr lang="en-US" sz="1600" b="1" i="1" kern="0" dirty="0" smtClean="0">
                    <a:solidFill>
                      <a:sysClr val="windowText" lastClr="000000"/>
                    </a:solidFill>
                    <a:latin typeface="Arial"/>
                  </a:rPr>
                  <a:t>Verbal</a:t>
                </a:r>
              </a:p>
              <a:p>
                <a:pPr algn="ctr" defTabSz="914400" fontAlgn="auto">
                  <a:spcBef>
                    <a:spcPts val="0"/>
                  </a:spcBef>
                  <a:spcAft>
                    <a:spcPts val="0"/>
                  </a:spcAft>
                  <a:buClrTx/>
                  <a:buSzTx/>
                  <a:buFontTx/>
                  <a:buNone/>
                  <a:defRPr/>
                </a:pPr>
                <a:r>
                  <a:rPr lang="en-US" sz="1600" b="1" i="1" kern="0" dirty="0" smtClean="0">
                    <a:solidFill>
                      <a:sysClr val="windowText" lastClr="000000"/>
                    </a:solidFill>
                    <a:latin typeface="Arial"/>
                  </a:rPr>
                  <a:t>Comm.</a:t>
                </a:r>
              </a:p>
            </p:txBody>
          </p:sp>
          <p:cxnSp>
            <p:nvCxnSpPr>
              <p:cNvPr id="132" name="Straight Arrow Connector 131"/>
              <p:cNvCxnSpPr/>
              <p:nvPr/>
            </p:nvCxnSpPr>
            <p:spPr bwMode="auto">
              <a:xfrm>
                <a:off x="2167212" y="2262578"/>
                <a:ext cx="754697" cy="0"/>
              </a:xfrm>
              <a:prstGeom prst="straightConnector1">
                <a:avLst/>
              </a:prstGeom>
              <a:noFill/>
              <a:ln w="44450" cap="flat" cmpd="sng" algn="ctr">
                <a:solidFill>
                  <a:sysClr val="window" lastClr="FFFFFF"/>
                </a:solidFill>
                <a:prstDash val="solid"/>
                <a:tailEnd type="triangle" w="lg" len="lg"/>
              </a:ln>
              <a:effectLst>
                <a:glow rad="63500">
                  <a:srgbClr val="4F81BD">
                    <a:satMod val="175000"/>
                    <a:alpha val="40000"/>
                  </a:srgbClr>
                </a:glow>
                <a:outerShdw blurRad="50800" dist="38100" dir="2700000" algn="tl" rotWithShape="0">
                  <a:prstClr val="black">
                    <a:alpha val="40000"/>
                  </a:prstClr>
                </a:outerShdw>
              </a:effectLst>
            </p:spPr>
          </p:cxnSp>
          <p:sp>
            <p:nvSpPr>
              <p:cNvPr id="46" name="Rounded Rectangle 45"/>
              <p:cNvSpPr/>
              <p:nvPr/>
            </p:nvSpPr>
            <p:spPr bwMode="auto">
              <a:xfrm>
                <a:off x="2964521" y="2573235"/>
                <a:ext cx="2041946" cy="390763"/>
              </a:xfrm>
              <a:prstGeom prst="roundRect">
                <a:avLst>
                  <a:gd name="adj" fmla="val 10596"/>
                </a:avLst>
              </a:prstGeom>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nchor="ctr" anchorCtr="1">
                <a:spAutoFit/>
              </a:bodyPr>
              <a:lstStyle/>
              <a:p>
                <a:pPr defTabSz="914400" fontAlgn="auto">
                  <a:spcBef>
                    <a:spcPts val="0"/>
                  </a:spcBef>
                  <a:spcAft>
                    <a:spcPts val="0"/>
                  </a:spcAft>
                  <a:buClrTx/>
                  <a:buSzTx/>
                  <a:buFontTx/>
                  <a:buNone/>
                  <a:defRPr/>
                </a:pPr>
                <a:r>
                  <a:rPr lang="en-US" sz="1800" kern="0" dirty="0" smtClean="0">
                    <a:solidFill>
                      <a:sysClr val="window" lastClr="FFFFFF"/>
                    </a:solidFill>
                    <a:effectLst>
                      <a:outerShdw blurRad="38100" dist="38100" dir="2700000" algn="tl">
                        <a:srgbClr val="000000">
                          <a:alpha val="43137"/>
                        </a:srgbClr>
                      </a:outerShdw>
                    </a:effectLst>
                    <a:latin typeface="Calibri"/>
                  </a:rPr>
                  <a:t>Tower Personnel</a:t>
                </a:r>
                <a:endParaRPr lang="en-US" sz="1800" kern="0" dirty="0">
                  <a:solidFill>
                    <a:sysClr val="window" lastClr="FFFFFF"/>
                  </a:solidFill>
                  <a:effectLst>
                    <a:outerShdw blurRad="38100" dist="38100" dir="2700000" algn="tl">
                      <a:srgbClr val="000000">
                        <a:alpha val="43137"/>
                      </a:srgbClr>
                    </a:outerShdw>
                  </a:effectLst>
                  <a:latin typeface="Calibri"/>
                </a:endParaRPr>
              </a:p>
            </p:txBody>
          </p:sp>
          <p:cxnSp>
            <p:nvCxnSpPr>
              <p:cNvPr id="6" name="Straight Arrow Connector 5"/>
              <p:cNvCxnSpPr/>
              <p:nvPr/>
            </p:nvCxnSpPr>
            <p:spPr>
              <a:xfrm>
                <a:off x="5039637" y="2768616"/>
                <a:ext cx="795736" cy="0"/>
              </a:xfrm>
              <a:prstGeom prst="straightConnector1">
                <a:avLst/>
              </a:prstGeom>
              <a:ln w="2857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6" name="Rounded Rectangle 115"/>
              <p:cNvSpPr/>
              <p:nvPr/>
            </p:nvSpPr>
            <p:spPr bwMode="auto">
              <a:xfrm>
                <a:off x="2976776" y="3564591"/>
                <a:ext cx="2042380" cy="390602"/>
              </a:xfrm>
              <a:prstGeom prst="roundRect">
                <a:avLst>
                  <a:gd name="adj" fmla="val 10596"/>
                </a:avLst>
              </a:prstGeom>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nchor="ctr" anchorCtr="1">
                <a:spAutoFit/>
              </a:bodyPr>
              <a:lstStyle/>
              <a:p>
                <a:pPr defTabSz="914400" fontAlgn="auto">
                  <a:spcBef>
                    <a:spcPts val="0"/>
                  </a:spcBef>
                  <a:spcAft>
                    <a:spcPts val="0"/>
                  </a:spcAft>
                  <a:buClrTx/>
                  <a:buSzTx/>
                  <a:buFontTx/>
                  <a:buNone/>
                  <a:defRPr/>
                </a:pPr>
                <a:r>
                  <a:rPr lang="en-US" sz="1800" kern="0" dirty="0">
                    <a:solidFill>
                      <a:sysClr val="window" lastClr="FFFFFF"/>
                    </a:solidFill>
                    <a:effectLst>
                      <a:outerShdw blurRad="38100" dist="38100" dir="2700000" algn="tl">
                        <a:srgbClr val="000000">
                          <a:alpha val="43137"/>
                        </a:srgbClr>
                      </a:outerShdw>
                    </a:effectLst>
                    <a:latin typeface="Calibri"/>
                  </a:rPr>
                  <a:t>Wildlife Biologist</a:t>
                </a:r>
              </a:p>
            </p:txBody>
          </p:sp>
          <p:cxnSp>
            <p:nvCxnSpPr>
              <p:cNvPr id="50" name="Straight Arrow Connector 49"/>
              <p:cNvCxnSpPr/>
              <p:nvPr/>
            </p:nvCxnSpPr>
            <p:spPr>
              <a:xfrm>
                <a:off x="5047712" y="3759568"/>
                <a:ext cx="813148" cy="10497"/>
              </a:xfrm>
              <a:prstGeom prst="straightConnector1">
                <a:avLst/>
              </a:prstGeom>
              <a:ln w="2857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grpSp>
        <p:nvGrpSpPr>
          <p:cNvPr id="5171" name="Group 5170"/>
          <p:cNvGrpSpPr/>
          <p:nvPr/>
        </p:nvGrpSpPr>
        <p:grpSpPr>
          <a:xfrm>
            <a:off x="7973901" y="1763780"/>
            <a:ext cx="992040" cy="2046220"/>
            <a:chOff x="8191341" y="1958036"/>
            <a:chExt cx="992040" cy="2046220"/>
          </a:xfrm>
        </p:grpSpPr>
        <p:pic>
          <p:nvPicPr>
            <p:cNvPr id="5153" name="Picture 51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1341" y="2510361"/>
              <a:ext cx="992040" cy="1493895"/>
            </a:xfrm>
            <a:prstGeom prst="rect">
              <a:avLst/>
            </a:prstGeom>
          </p:spPr>
        </p:pic>
        <p:cxnSp>
          <p:nvCxnSpPr>
            <p:cNvPr id="99" name="Elbow Connector 98"/>
            <p:cNvCxnSpPr/>
            <p:nvPr/>
          </p:nvCxnSpPr>
          <p:spPr>
            <a:xfrm rot="16200000" flipH="1">
              <a:off x="8462134" y="2097850"/>
              <a:ext cx="771342" cy="491714"/>
            </a:xfrm>
            <a:prstGeom prst="bentConnector3">
              <a:avLst>
                <a:gd name="adj1" fmla="val 198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60" name="Rounded Rectangle 59"/>
          <p:cNvSpPr/>
          <p:nvPr/>
        </p:nvSpPr>
        <p:spPr bwMode="auto">
          <a:xfrm>
            <a:off x="2813328" y="2640762"/>
            <a:ext cx="2041946" cy="390763"/>
          </a:xfrm>
          <a:prstGeom prst="roundRect">
            <a:avLst>
              <a:gd name="adj" fmla="val 10596"/>
            </a:avLst>
          </a:prstGeom>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nchor="ctr" anchorCtr="1">
            <a:spAutoFit/>
          </a:bodyPr>
          <a:lstStyle/>
          <a:p>
            <a:pPr defTabSz="914400" fontAlgn="auto">
              <a:spcBef>
                <a:spcPts val="0"/>
              </a:spcBef>
              <a:spcAft>
                <a:spcPts val="0"/>
              </a:spcAft>
              <a:buClrTx/>
              <a:buSzTx/>
              <a:buFontTx/>
              <a:buNone/>
              <a:defRPr/>
            </a:pPr>
            <a:r>
              <a:rPr lang="en-US" sz="1800" kern="0" dirty="0" smtClean="0">
                <a:solidFill>
                  <a:sysClr val="window" lastClr="FFFFFF"/>
                </a:solidFill>
                <a:effectLst>
                  <a:outerShdw blurRad="38100" dist="38100" dir="2700000" algn="tl">
                    <a:srgbClr val="000000">
                      <a:alpha val="43137"/>
                    </a:srgbClr>
                  </a:outerShdw>
                </a:effectLst>
                <a:latin typeface="Calibri"/>
              </a:rPr>
              <a:t>Airport </a:t>
            </a:r>
            <a:r>
              <a:rPr lang="en-US" sz="1800" kern="0" dirty="0">
                <a:solidFill>
                  <a:sysClr val="window" lastClr="FFFFFF"/>
                </a:solidFill>
                <a:effectLst>
                  <a:outerShdw blurRad="38100" dist="38100" dir="2700000" algn="tl">
                    <a:srgbClr val="000000">
                      <a:alpha val="43137"/>
                    </a:srgbClr>
                  </a:outerShdw>
                </a:effectLst>
                <a:latin typeface="Calibri"/>
              </a:rPr>
              <a:t>Ops</a:t>
            </a:r>
          </a:p>
        </p:txBody>
      </p:sp>
      <p:cxnSp>
        <p:nvCxnSpPr>
          <p:cNvPr id="61" name="Straight Arrow Connector 60"/>
          <p:cNvCxnSpPr/>
          <p:nvPr/>
        </p:nvCxnSpPr>
        <p:spPr>
          <a:xfrm>
            <a:off x="4887597" y="2836143"/>
            <a:ext cx="795736" cy="0"/>
          </a:xfrm>
          <a:prstGeom prst="straightConnector1">
            <a:avLst/>
          </a:prstGeom>
          <a:ln w="2857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bwMode="auto">
          <a:xfrm>
            <a:off x="2016019" y="2332171"/>
            <a:ext cx="754697" cy="0"/>
          </a:xfrm>
          <a:prstGeom prst="straightConnector1">
            <a:avLst/>
          </a:prstGeom>
          <a:noFill/>
          <a:ln w="44450" cap="flat" cmpd="sng" algn="ctr">
            <a:solidFill>
              <a:sysClr val="window" lastClr="FFFFFF"/>
            </a:solidFill>
            <a:prstDash val="solid"/>
            <a:tailEnd type="triangle" w="lg" len="lg"/>
          </a:ln>
          <a:effectLst>
            <a:glow rad="63500">
              <a:srgbClr val="4F81BD">
                <a:satMod val="175000"/>
                <a:alpha val="40000"/>
              </a:srgbClr>
            </a:glow>
            <a:outerShdw blurRad="50800" dist="38100" dir="2700000" algn="tl" rotWithShape="0">
              <a:prstClr val="black">
                <a:alpha val="40000"/>
              </a:prstClr>
            </a:outerShdw>
          </a:effectLst>
        </p:spPr>
      </p:cxnSp>
      <p:cxnSp>
        <p:nvCxnSpPr>
          <p:cNvPr id="63" name="Straight Arrow Connector 62"/>
          <p:cNvCxnSpPr/>
          <p:nvPr/>
        </p:nvCxnSpPr>
        <p:spPr bwMode="auto">
          <a:xfrm>
            <a:off x="2007122" y="2836143"/>
            <a:ext cx="754697" cy="0"/>
          </a:xfrm>
          <a:prstGeom prst="straightConnector1">
            <a:avLst/>
          </a:prstGeom>
          <a:noFill/>
          <a:ln w="44450" cap="flat" cmpd="sng" algn="ctr">
            <a:solidFill>
              <a:sysClr val="window" lastClr="FFFFFF"/>
            </a:solidFill>
            <a:prstDash val="solid"/>
            <a:tailEnd type="triangle" w="lg" len="lg"/>
          </a:ln>
          <a:effectLst>
            <a:glow rad="63500">
              <a:srgbClr val="4F81BD">
                <a:satMod val="175000"/>
                <a:alpha val="40000"/>
              </a:srgbClr>
            </a:glow>
            <a:outerShdw blurRad="50800" dist="38100" dir="2700000" algn="tl" rotWithShape="0">
              <a:prstClr val="black">
                <a:alpha val="40000"/>
              </a:prstClr>
            </a:outerShdw>
          </a:effectLst>
        </p:spPr>
      </p:cxnSp>
      <p:cxnSp>
        <p:nvCxnSpPr>
          <p:cNvPr id="64" name="Straight Arrow Connector 63"/>
          <p:cNvCxnSpPr/>
          <p:nvPr/>
        </p:nvCxnSpPr>
        <p:spPr bwMode="auto">
          <a:xfrm>
            <a:off x="2016019" y="3331741"/>
            <a:ext cx="754697" cy="0"/>
          </a:xfrm>
          <a:prstGeom prst="straightConnector1">
            <a:avLst/>
          </a:prstGeom>
          <a:noFill/>
          <a:ln w="44450" cap="flat" cmpd="sng" algn="ctr">
            <a:solidFill>
              <a:sysClr val="window" lastClr="FFFFFF"/>
            </a:solidFill>
            <a:prstDash val="solid"/>
            <a:tailEnd type="triangle" w="lg" len="lg"/>
          </a:ln>
          <a:effectLst>
            <a:glow rad="63500">
              <a:srgbClr val="4F81BD">
                <a:satMod val="175000"/>
                <a:alpha val="40000"/>
              </a:srgbClr>
            </a:glow>
            <a:outerShdw blurRad="50800" dist="38100" dir="2700000" algn="tl" rotWithShape="0">
              <a:prstClr val="black">
                <a:alpha val="40000"/>
              </a:prstClr>
            </a:outerShdw>
          </a:effectLst>
        </p:spPr>
      </p:cxnSp>
      <p:grpSp>
        <p:nvGrpSpPr>
          <p:cNvPr id="41" name="Group 40"/>
          <p:cNvGrpSpPr/>
          <p:nvPr/>
        </p:nvGrpSpPr>
        <p:grpSpPr>
          <a:xfrm>
            <a:off x="6476415" y="1066800"/>
            <a:ext cx="3048585" cy="4723368"/>
            <a:chOff x="6585644" y="1617540"/>
            <a:chExt cx="3048585" cy="4723368"/>
          </a:xfrm>
        </p:grpSpPr>
        <p:sp>
          <p:nvSpPr>
            <p:cNvPr id="5155" name="TextBox 5154"/>
            <p:cNvSpPr txBox="1"/>
            <p:nvPr/>
          </p:nvSpPr>
          <p:spPr>
            <a:xfrm>
              <a:off x="7768511" y="4703579"/>
              <a:ext cx="1865718" cy="338554"/>
            </a:xfrm>
            <a:prstGeom prst="rect">
              <a:avLst/>
            </a:prstGeom>
            <a:noFill/>
          </p:spPr>
          <p:txBody>
            <a:bodyPr wrap="square" rtlCol="0">
              <a:spAutoFit/>
            </a:bodyPr>
            <a:lstStyle/>
            <a:p>
              <a:pPr defTabSz="914400" fontAlgn="auto">
                <a:spcBef>
                  <a:spcPts val="0"/>
                </a:spcBef>
                <a:spcAft>
                  <a:spcPts val="600"/>
                </a:spcAft>
                <a:buClrTx/>
                <a:buSzTx/>
                <a:buFontTx/>
                <a:buNone/>
              </a:pPr>
              <a:r>
                <a:rPr lang="en-US" sz="1600" dirty="0" smtClean="0">
                  <a:solidFill>
                    <a:prstClr val="black"/>
                  </a:solidFill>
                  <a:latin typeface="Arial"/>
                  <a:ea typeface="Verdana" pitchFamily="34" charset="0"/>
                  <a:cs typeface="Verdana" pitchFamily="34" charset="0"/>
                </a:rPr>
                <a:t>ATIS</a:t>
              </a:r>
              <a:endParaRPr lang="en-US" sz="1600" dirty="0">
                <a:solidFill>
                  <a:prstClr val="black"/>
                </a:solidFill>
                <a:latin typeface="Arial"/>
                <a:ea typeface="Verdana" pitchFamily="34" charset="0"/>
                <a:cs typeface="Verdana" pitchFamily="34" charset="0"/>
              </a:endParaRPr>
            </a:p>
          </p:txBody>
        </p:sp>
        <p:pic>
          <p:nvPicPr>
            <p:cNvPr id="5154" name="Picture 51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5962" y="5003076"/>
              <a:ext cx="1832830" cy="1337832"/>
            </a:xfrm>
            <a:prstGeom prst="rect">
              <a:avLst/>
            </a:prstGeom>
          </p:spPr>
        </p:pic>
        <p:pic>
          <p:nvPicPr>
            <p:cNvPr id="31" name="Picture 30"/>
            <p:cNvPicPr>
              <a:picLocks noChangeAspect="1"/>
            </p:cNvPicPr>
            <p:nvPr/>
          </p:nvPicPr>
          <p:blipFill rotWithShape="1">
            <a:blip r:embed="rId7">
              <a:extLst>
                <a:ext uri="{28A0092B-C50C-407E-A947-70E740481C1C}">
                  <a14:useLocalDpi xmlns:a14="http://schemas.microsoft.com/office/drawing/2010/main" val="0"/>
                </a:ext>
              </a:extLst>
            </a:blip>
            <a:srcRect t="21936" r="17288" b="23187"/>
            <a:stretch/>
          </p:blipFill>
          <p:spPr>
            <a:xfrm>
              <a:off x="6944559" y="1617540"/>
              <a:ext cx="1946781" cy="933405"/>
            </a:xfrm>
            <a:prstGeom prst="rect">
              <a:avLst/>
            </a:prstGeom>
          </p:spPr>
        </p:pic>
        <p:grpSp>
          <p:nvGrpSpPr>
            <p:cNvPr id="36" name="Group 35"/>
            <p:cNvGrpSpPr/>
            <p:nvPr/>
          </p:nvGrpSpPr>
          <p:grpSpPr>
            <a:xfrm>
              <a:off x="6585644" y="2365825"/>
              <a:ext cx="912436" cy="463015"/>
              <a:chOff x="6585644" y="2365825"/>
              <a:chExt cx="912436" cy="463015"/>
            </a:xfrm>
          </p:grpSpPr>
          <p:cxnSp>
            <p:nvCxnSpPr>
              <p:cNvPr id="71" name="Straight Arrow Connector 70"/>
              <p:cNvCxnSpPr/>
              <p:nvPr/>
            </p:nvCxnSpPr>
            <p:spPr bwMode="auto">
              <a:xfrm flipH="1" flipV="1">
                <a:off x="7472634" y="2365825"/>
                <a:ext cx="2439" cy="394497"/>
              </a:xfrm>
              <a:prstGeom prst="straightConnector1">
                <a:avLst/>
              </a:prstGeom>
              <a:noFill/>
              <a:ln w="38100" cap="flat" cmpd="sng" algn="ctr">
                <a:solidFill>
                  <a:sysClr val="window" lastClr="FFFFFF"/>
                </a:solidFill>
                <a:prstDash val="sysDash"/>
                <a:tailEnd type="triangle" w="lg" len="lg"/>
              </a:ln>
              <a:effectLst>
                <a:glow rad="63500">
                  <a:srgbClr val="4F81BD">
                    <a:satMod val="175000"/>
                    <a:alpha val="40000"/>
                  </a:srgbClr>
                </a:glow>
                <a:outerShdw blurRad="50800" dist="38100" dir="2700000" algn="tl" rotWithShape="0">
                  <a:prstClr val="black">
                    <a:alpha val="40000"/>
                  </a:prstClr>
                </a:outerShdw>
              </a:effectLst>
            </p:spPr>
          </p:cxnSp>
          <p:cxnSp>
            <p:nvCxnSpPr>
              <p:cNvPr id="112" name="Straight Arrow Connector 111"/>
              <p:cNvCxnSpPr/>
              <p:nvPr/>
            </p:nvCxnSpPr>
            <p:spPr bwMode="auto">
              <a:xfrm flipH="1">
                <a:off x="6585644" y="2819400"/>
                <a:ext cx="912436" cy="9440"/>
              </a:xfrm>
              <a:prstGeom prst="straightConnector1">
                <a:avLst/>
              </a:prstGeom>
              <a:noFill/>
              <a:ln w="38100" cap="flat" cmpd="sng" algn="ctr">
                <a:solidFill>
                  <a:sysClr val="window" lastClr="FFFFFF"/>
                </a:solidFill>
                <a:prstDash val="sysDash"/>
                <a:tailEnd type="none" w="lg" len="lg"/>
              </a:ln>
              <a:effectLst>
                <a:glow rad="63500">
                  <a:srgbClr val="4F81BD">
                    <a:satMod val="175000"/>
                    <a:alpha val="40000"/>
                  </a:srgbClr>
                </a:glow>
                <a:outerShdw blurRad="50800" dist="38100" dir="2700000" algn="tl" rotWithShape="0">
                  <a:prstClr val="black">
                    <a:alpha val="40000"/>
                  </a:prstClr>
                </a:outerShdw>
              </a:effectLst>
            </p:spPr>
          </p:cxnSp>
        </p:grpSp>
        <p:grpSp>
          <p:nvGrpSpPr>
            <p:cNvPr id="37" name="Group 36"/>
            <p:cNvGrpSpPr/>
            <p:nvPr/>
          </p:nvGrpSpPr>
          <p:grpSpPr>
            <a:xfrm>
              <a:off x="6585644" y="2951609"/>
              <a:ext cx="927487" cy="2050410"/>
              <a:chOff x="6585644" y="2951609"/>
              <a:chExt cx="927487" cy="2050410"/>
            </a:xfrm>
          </p:grpSpPr>
          <p:cxnSp>
            <p:nvCxnSpPr>
              <p:cNvPr id="135" name="Straight Arrow Connector 134"/>
              <p:cNvCxnSpPr/>
              <p:nvPr/>
            </p:nvCxnSpPr>
            <p:spPr bwMode="auto">
              <a:xfrm flipH="1">
                <a:off x="6585644" y="2951609"/>
                <a:ext cx="912436" cy="9440"/>
              </a:xfrm>
              <a:prstGeom prst="straightConnector1">
                <a:avLst/>
              </a:prstGeom>
              <a:noFill/>
              <a:ln w="38100" cap="flat" cmpd="sng" algn="ctr">
                <a:solidFill>
                  <a:sysClr val="window" lastClr="FFFFFF"/>
                </a:solidFill>
                <a:prstDash val="sysDash"/>
                <a:tailEnd type="none" w="lg" len="lg"/>
              </a:ln>
              <a:effectLst>
                <a:glow rad="63500">
                  <a:srgbClr val="4F81BD">
                    <a:satMod val="175000"/>
                    <a:alpha val="40000"/>
                  </a:srgbClr>
                </a:glow>
                <a:outerShdw blurRad="50800" dist="38100" dir="2700000" algn="tl" rotWithShape="0">
                  <a:prstClr val="black">
                    <a:alpha val="40000"/>
                  </a:prstClr>
                </a:outerShdw>
              </a:effectLst>
            </p:spPr>
          </p:cxnSp>
          <p:cxnSp>
            <p:nvCxnSpPr>
              <p:cNvPr id="138" name="Straight Arrow Connector 137"/>
              <p:cNvCxnSpPr/>
              <p:nvPr/>
            </p:nvCxnSpPr>
            <p:spPr bwMode="auto">
              <a:xfrm>
                <a:off x="7480676" y="3037756"/>
                <a:ext cx="32455" cy="1964263"/>
              </a:xfrm>
              <a:prstGeom prst="straightConnector1">
                <a:avLst/>
              </a:prstGeom>
              <a:noFill/>
              <a:ln w="38100" cap="flat" cmpd="sng" algn="ctr">
                <a:solidFill>
                  <a:sysClr val="window" lastClr="FFFFFF"/>
                </a:solidFill>
                <a:prstDash val="sysDash"/>
                <a:tailEnd type="triangle" w="lg" len="lg"/>
              </a:ln>
              <a:effectLst>
                <a:glow rad="63500">
                  <a:srgbClr val="4F81BD">
                    <a:satMod val="175000"/>
                    <a:alpha val="40000"/>
                  </a:srgbClr>
                </a:glow>
                <a:outerShdw blurRad="50800" dist="38100" dir="2700000" algn="tl" rotWithShape="0">
                  <a:prstClr val="black">
                    <a:alpha val="40000"/>
                  </a:prstClr>
                </a:outerShdw>
              </a:effectLst>
            </p:spPr>
          </p:cxnSp>
        </p:grpSp>
      </p:grpSp>
    </p:spTree>
    <p:extLst>
      <p:ext uri="{BB962C8B-B14F-4D97-AF65-F5344CB8AC3E}">
        <p14:creationId xmlns:p14="http://schemas.microsoft.com/office/powerpoint/2010/main" val="148335287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idx="4294967295"/>
          </p:nvPr>
        </p:nvSpPr>
        <p:spPr>
          <a:xfrm>
            <a:off x="671513" y="285750"/>
            <a:ext cx="8472487" cy="609600"/>
          </a:xfrm>
        </p:spPr>
        <p:txBody>
          <a:bodyPr/>
          <a:lstStyle/>
          <a:p>
            <a:r>
              <a:rPr lang="en-US" sz="3600" dirty="0" smtClean="0"/>
              <a:t>As-Is Operations</a:t>
            </a:r>
          </a:p>
        </p:txBody>
      </p:sp>
      <p:sp>
        <p:nvSpPr>
          <p:cNvPr id="102" name="Title 3"/>
          <p:cNvSpPr txBox="1">
            <a:spLocks/>
          </p:cNvSpPr>
          <p:nvPr/>
        </p:nvSpPr>
        <p:spPr>
          <a:xfrm>
            <a:off x="401638" y="-77788"/>
            <a:ext cx="8229600" cy="1143001"/>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buClrTx/>
              <a:buSzTx/>
              <a:buFontTx/>
              <a:buNone/>
              <a:defRPr/>
            </a:pPr>
            <a:endParaRPr lang="en-US" dirty="0" smtClean="0">
              <a:solidFill>
                <a:srgbClr val="1F497D">
                  <a:lumMod val="75000"/>
                </a:srgbClr>
              </a:solidFill>
              <a:effectLst>
                <a:outerShdw blurRad="38100" dist="38100" dir="2700000" algn="tl">
                  <a:srgbClr val="000000">
                    <a:alpha val="43137"/>
                  </a:srgbClr>
                </a:outerShdw>
              </a:effectLst>
              <a:latin typeface="Calibri"/>
            </a:endParaRPr>
          </a:p>
        </p:txBody>
      </p:sp>
      <p:pic>
        <p:nvPicPr>
          <p:cNvPr id="104" name="Picture 3"/>
          <p:cNvPicPr>
            <a:picLocks noChangeAspect="1" noChangeArrowheads="1"/>
          </p:cNvPicPr>
          <p:nvPr/>
        </p:nvPicPr>
        <p:blipFill rotWithShape="1">
          <a:blip r:embed="rId3"/>
          <a:srcRect l="65900"/>
          <a:stretch/>
        </p:blipFill>
        <p:spPr bwMode="auto">
          <a:xfrm>
            <a:off x="304800" y="1003364"/>
            <a:ext cx="1913226" cy="4859338"/>
          </a:xfrm>
          <a:prstGeom prst="roundRect">
            <a:avLst>
              <a:gd name="adj" fmla="val 4478"/>
            </a:avLst>
          </a:prstGeom>
          <a:noFill/>
          <a:ln>
            <a:solidFill>
              <a:sysClr val="windowText" lastClr="000000"/>
            </a:solidFill>
          </a:ln>
          <a:effectLst>
            <a:outerShdw blurRad="50800" dist="38100" dir="2700000" algn="tl" rotWithShape="0">
              <a:prstClr val="black">
                <a:alpha val="40000"/>
              </a:prstClr>
            </a:outerShdw>
          </a:effectLst>
          <a:extLst/>
        </p:spPr>
      </p:pic>
      <p:sp>
        <p:nvSpPr>
          <p:cNvPr id="105" name="Rounded Rectangle 104"/>
          <p:cNvSpPr/>
          <p:nvPr/>
        </p:nvSpPr>
        <p:spPr bwMode="auto">
          <a:xfrm>
            <a:off x="404128" y="1039682"/>
            <a:ext cx="1684337" cy="400110"/>
          </a:xfrm>
          <a:prstGeom prst="roundRect">
            <a:avLst>
              <a:gd name="adj" fmla="val 0"/>
            </a:avLst>
          </a:prstGeom>
          <a:solidFill>
            <a:sysClr val="windowText" lastClr="000000">
              <a:lumMod val="50000"/>
              <a:lumOff val="50000"/>
              <a:alpha val="43000"/>
            </a:sysClr>
          </a:solidFill>
          <a:effectLst>
            <a:outerShdw blurRad="50800" dist="38100" dir="2700000" algn="tl" rotWithShape="0">
              <a:prstClr val="black">
                <a:alpha val="40000"/>
              </a:prstClr>
            </a:outerShdw>
          </a:effectLst>
        </p:spPr>
        <p:txBody>
          <a:bodyPr wrap="square">
            <a:spAutoFit/>
          </a:bodyPr>
          <a:lstStyle/>
          <a:p>
            <a:pPr algn="ctr" defTabSz="914400" fontAlgn="auto">
              <a:spcBef>
                <a:spcPct val="50000"/>
              </a:spcBef>
              <a:spcAft>
                <a:spcPts val="0"/>
              </a:spcAft>
              <a:buClrTx/>
              <a:buSzTx/>
              <a:buFontTx/>
              <a:buNone/>
              <a:defRPr/>
            </a:pPr>
            <a:r>
              <a:rPr lang="en-US" sz="2000" b="1" kern="0" dirty="0">
                <a:solidFill>
                  <a:sysClr val="window" lastClr="FFFFFF"/>
                </a:solidFill>
                <a:effectLst>
                  <a:outerShdw blurRad="38100" dist="38100" dir="2700000" algn="tl">
                    <a:srgbClr val="000000">
                      <a:alpha val="43137"/>
                    </a:srgbClr>
                  </a:outerShdw>
                </a:effectLst>
                <a:latin typeface="Arial"/>
              </a:rPr>
              <a:t>Bird Activity</a:t>
            </a:r>
          </a:p>
        </p:txBody>
      </p:sp>
      <p:grpSp>
        <p:nvGrpSpPr>
          <p:cNvPr id="39" name="Group 38"/>
          <p:cNvGrpSpPr/>
          <p:nvPr/>
        </p:nvGrpSpPr>
        <p:grpSpPr>
          <a:xfrm>
            <a:off x="852501" y="914400"/>
            <a:ext cx="5768322" cy="4961117"/>
            <a:chOff x="1012271" y="1339787"/>
            <a:chExt cx="5768322" cy="4961117"/>
          </a:xfrm>
        </p:grpSpPr>
        <p:sp>
          <p:nvSpPr>
            <p:cNvPr id="20" name="Rounded Rectangle 19"/>
            <p:cNvSpPr/>
            <p:nvPr/>
          </p:nvSpPr>
          <p:spPr>
            <a:xfrm>
              <a:off x="2486632" y="1441566"/>
              <a:ext cx="4293961" cy="4859338"/>
            </a:xfrm>
            <a:prstGeom prst="roundRect">
              <a:avLst>
                <a:gd name="adj" fmla="val 2063"/>
              </a:avLst>
            </a:prstGeom>
            <a:solidFill>
              <a:srgbClr val="005B94">
                <a:alpha val="27059"/>
              </a:srgb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smtClean="0">
                <a:solidFill>
                  <a:prstClr val="black"/>
                </a:solidFill>
              </a:endParaRPr>
            </a:p>
          </p:txBody>
        </p:sp>
        <p:sp>
          <p:nvSpPr>
            <p:cNvPr id="108" name="Rectangle 34"/>
            <p:cNvSpPr>
              <a:spLocks noChangeArrowheads="1"/>
            </p:cNvSpPr>
            <p:nvPr/>
          </p:nvSpPr>
          <p:spPr bwMode="auto">
            <a:xfrm>
              <a:off x="3558750" y="1423383"/>
              <a:ext cx="1492250" cy="5857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auto">
                <a:spcBef>
                  <a:spcPct val="50000"/>
                </a:spcBef>
                <a:spcAft>
                  <a:spcPts val="0"/>
                </a:spcAft>
                <a:buClrTx/>
                <a:buSzTx/>
                <a:buFontTx/>
                <a:buNone/>
                <a:defRPr/>
              </a:pPr>
              <a:r>
                <a:rPr lang="en-US" sz="3200" b="1" i="1" kern="0" dirty="0">
                  <a:solidFill>
                    <a:sysClr val="window" lastClr="FFFFFF"/>
                  </a:solidFill>
                  <a:effectLst>
                    <a:outerShdw blurRad="38100" dist="38100" dir="2700000" algn="tl">
                      <a:srgbClr val="000000">
                        <a:alpha val="43137"/>
                      </a:srgbClr>
                    </a:outerShdw>
                  </a:effectLst>
                  <a:latin typeface="Arial"/>
                </a:rPr>
                <a:t>Today</a:t>
              </a:r>
              <a:endParaRPr lang="en-US" sz="3600" b="1" i="1" kern="0" dirty="0">
                <a:solidFill>
                  <a:sysClr val="window" lastClr="FFFFFF"/>
                </a:solidFill>
                <a:effectLst>
                  <a:outerShdw blurRad="38100" dist="38100" dir="2700000" algn="tl">
                    <a:srgbClr val="000000">
                      <a:alpha val="43137"/>
                    </a:srgbClr>
                  </a:outerShdw>
                </a:effectLst>
                <a:latin typeface="Arial"/>
              </a:endParaRPr>
            </a:p>
          </p:txBody>
        </p:sp>
        <p:grpSp>
          <p:nvGrpSpPr>
            <p:cNvPr id="38" name="Group 37"/>
            <p:cNvGrpSpPr/>
            <p:nvPr/>
          </p:nvGrpSpPr>
          <p:grpSpPr>
            <a:xfrm>
              <a:off x="1012271" y="1339787"/>
              <a:ext cx="5671549" cy="2615406"/>
              <a:chOff x="1012271" y="1339787"/>
              <a:chExt cx="5671549" cy="2615406"/>
            </a:xfrm>
          </p:grpSpPr>
          <p:cxnSp>
            <p:nvCxnSpPr>
              <p:cNvPr id="127" name="Straight Arrow Connector 126"/>
              <p:cNvCxnSpPr/>
              <p:nvPr/>
            </p:nvCxnSpPr>
            <p:spPr bwMode="auto">
              <a:xfrm>
                <a:off x="5045594" y="2262578"/>
                <a:ext cx="804921" cy="0"/>
              </a:xfrm>
              <a:prstGeom prst="straightConnector1">
                <a:avLst/>
              </a:prstGeom>
              <a:noFill/>
              <a:ln w="44450" cap="flat" cmpd="sng" algn="ctr">
                <a:solidFill>
                  <a:sysClr val="window" lastClr="FFFFFF"/>
                </a:solidFill>
                <a:prstDash val="sysDash"/>
                <a:tailEnd type="triangle" w="lg" len="lg"/>
              </a:ln>
              <a:effectLst>
                <a:glow rad="63500">
                  <a:srgbClr val="4F81BD">
                    <a:satMod val="175000"/>
                    <a:alpha val="40000"/>
                  </a:srgbClr>
                </a:glow>
                <a:outerShdw blurRad="50800" dist="38100" dir="2700000" algn="tl" rotWithShape="0">
                  <a:prstClr val="black">
                    <a:alpha val="40000"/>
                  </a:prstClr>
                </a:outerShdw>
              </a:effectLst>
            </p:spPr>
          </p:cxnSp>
          <p:pic>
            <p:nvPicPr>
              <p:cNvPr id="128" name="Picture 3" descr="C:\Users\Anton Koros\AppData\Local\Microsoft\Windows\Temporary Internet Files\Content.IE5\1SB36CT5\MP900439235[1].jpg"/>
              <p:cNvPicPr>
                <a:picLocks noChangeAspect="1" noChangeArrowheads="1"/>
              </p:cNvPicPr>
              <p:nvPr/>
            </p:nvPicPr>
            <p:blipFill rotWithShape="1">
              <a:blip r:embed="rId4"/>
              <a:srcRect l="10543" t="1" r="58810" b="1238"/>
              <a:stretch/>
            </p:blipFill>
            <p:spPr bwMode="auto">
              <a:xfrm>
                <a:off x="5860860" y="2085462"/>
                <a:ext cx="822960" cy="1768475"/>
              </a:xfrm>
              <a:prstGeom prst="rect">
                <a:avLst/>
              </a:prstGeom>
              <a:noFill/>
              <a:ln>
                <a:solidFill>
                  <a:sysClr val="window" lastClr="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9" name="Rectangle 79"/>
              <p:cNvSpPr>
                <a:spLocks noChangeArrowheads="1"/>
              </p:cNvSpPr>
              <p:nvPr/>
            </p:nvSpPr>
            <p:spPr bwMode="auto">
              <a:xfrm>
                <a:off x="1012271" y="1988460"/>
                <a:ext cx="1382110" cy="584775"/>
              </a:xfrm>
              <a:prstGeom prst="rect">
                <a:avLst/>
              </a:prstGeom>
              <a:solidFill>
                <a:schemeClr val="bg1">
                  <a:lumMod val="95000"/>
                </a:schemeClr>
              </a:solidFill>
              <a:ln>
                <a:noFill/>
              </a:ln>
              <a:effectLst>
                <a:outerShdw blurRad="50800" dist="38100" dir="2700000" algn="tl" rotWithShape="0">
                  <a:prstClr val="black">
                    <a:alpha val="40000"/>
                  </a:prstClr>
                </a:outerShdw>
              </a:effectLst>
              <a:extLst/>
            </p:spPr>
            <p:txBody>
              <a:bodyPr wrap="none">
                <a:spAutoFit/>
              </a:bodyPr>
              <a:lstStyle/>
              <a:p>
                <a:pPr algn="ctr" defTabSz="914400" fontAlgn="auto">
                  <a:spcBef>
                    <a:spcPts val="0"/>
                  </a:spcBef>
                  <a:spcAft>
                    <a:spcPts val="0"/>
                  </a:spcAft>
                  <a:buClrTx/>
                  <a:buSzTx/>
                  <a:buFontTx/>
                  <a:buNone/>
                  <a:defRPr/>
                </a:pPr>
                <a:r>
                  <a:rPr lang="en-US" sz="1600" b="1" i="1" kern="0" dirty="0" smtClean="0">
                    <a:solidFill>
                      <a:sysClr val="windowText" lastClr="000000"/>
                    </a:solidFill>
                    <a:latin typeface="Arial"/>
                  </a:rPr>
                  <a:t>Visual</a:t>
                </a:r>
              </a:p>
              <a:p>
                <a:pPr algn="ctr" defTabSz="914400" fontAlgn="auto">
                  <a:spcBef>
                    <a:spcPts val="0"/>
                  </a:spcBef>
                  <a:spcAft>
                    <a:spcPts val="0"/>
                  </a:spcAft>
                  <a:buClrTx/>
                  <a:buSzTx/>
                  <a:buFontTx/>
                  <a:buNone/>
                  <a:defRPr/>
                </a:pPr>
                <a:r>
                  <a:rPr lang="en-US" sz="1600" b="1" i="1" kern="0" dirty="0" smtClean="0">
                    <a:solidFill>
                      <a:sysClr val="windowText" lastClr="000000"/>
                    </a:solidFill>
                    <a:latin typeface="Arial"/>
                  </a:rPr>
                  <a:t>Observation</a:t>
                </a:r>
                <a:endParaRPr lang="en-US" sz="1800" b="1" i="1" kern="0" dirty="0">
                  <a:solidFill>
                    <a:sysClr val="windowText" lastClr="000000"/>
                  </a:solidFill>
                  <a:latin typeface="Arial"/>
                </a:endParaRPr>
              </a:p>
            </p:txBody>
          </p:sp>
          <p:sp>
            <p:nvSpPr>
              <p:cNvPr id="130" name="Rounded Rectangle 129"/>
              <p:cNvSpPr/>
              <p:nvPr/>
            </p:nvSpPr>
            <p:spPr bwMode="auto">
              <a:xfrm>
                <a:off x="2964521" y="2067196"/>
                <a:ext cx="2041946" cy="390764"/>
              </a:xfrm>
              <a:prstGeom prst="roundRect">
                <a:avLst>
                  <a:gd name="adj" fmla="val 10596"/>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nchor="ctr" anchorCtr="1">
                <a:spAutoFit/>
              </a:bodyPr>
              <a:lstStyle/>
              <a:p>
                <a:pPr defTabSz="914400" fontAlgn="auto">
                  <a:spcBef>
                    <a:spcPts val="0"/>
                  </a:spcBef>
                  <a:spcAft>
                    <a:spcPts val="0"/>
                  </a:spcAft>
                  <a:buClrTx/>
                  <a:buSzTx/>
                  <a:buFontTx/>
                  <a:buNone/>
                  <a:defRPr/>
                </a:pPr>
                <a:r>
                  <a:rPr lang="en-US" sz="1800" kern="0" dirty="0" smtClean="0">
                    <a:solidFill>
                      <a:sysClr val="window" lastClr="FFFFFF"/>
                    </a:solidFill>
                    <a:effectLst>
                      <a:outerShdw blurRad="38100" dist="38100" dir="2700000" algn="tl">
                        <a:srgbClr val="000000">
                          <a:alpha val="43137"/>
                        </a:srgbClr>
                      </a:outerShdw>
                    </a:effectLst>
                    <a:latin typeface="Calibri"/>
                  </a:rPr>
                  <a:t>Pilot</a:t>
                </a:r>
                <a:endParaRPr lang="en-US" sz="1800" kern="0" dirty="0">
                  <a:solidFill>
                    <a:sysClr val="window" lastClr="FFFFFF"/>
                  </a:solidFill>
                  <a:effectLst>
                    <a:outerShdw blurRad="38100" dist="38100" dir="2700000" algn="tl">
                      <a:srgbClr val="000000">
                        <a:alpha val="43137"/>
                      </a:srgbClr>
                    </a:outerShdw>
                  </a:effectLst>
                  <a:latin typeface="Calibri"/>
                </a:endParaRPr>
              </a:p>
            </p:txBody>
          </p:sp>
          <p:sp>
            <p:nvSpPr>
              <p:cNvPr id="131" name="Rectangle 79"/>
              <p:cNvSpPr>
                <a:spLocks noChangeArrowheads="1"/>
              </p:cNvSpPr>
              <p:nvPr/>
            </p:nvSpPr>
            <p:spPr bwMode="auto">
              <a:xfrm>
                <a:off x="5006467" y="1339787"/>
                <a:ext cx="935960" cy="584775"/>
              </a:xfrm>
              <a:prstGeom prst="rect">
                <a:avLst/>
              </a:prstGeom>
              <a:solidFill>
                <a:schemeClr val="bg1">
                  <a:lumMod val="95000"/>
                </a:schemeClr>
              </a:solidFill>
              <a:ln>
                <a:noFill/>
              </a:ln>
              <a:effectLst>
                <a:outerShdw blurRad="50800" dist="38100" dir="2700000" algn="tl" rotWithShape="0">
                  <a:prstClr val="black">
                    <a:alpha val="40000"/>
                  </a:prstClr>
                </a:outerShdw>
              </a:effectLst>
              <a:extLst/>
            </p:spPr>
            <p:txBody>
              <a:bodyPr wrap="square">
                <a:spAutoFit/>
              </a:bodyPr>
              <a:lstStyle/>
              <a:p>
                <a:pPr algn="ctr" defTabSz="914400" fontAlgn="auto">
                  <a:spcBef>
                    <a:spcPts val="0"/>
                  </a:spcBef>
                  <a:spcAft>
                    <a:spcPts val="0"/>
                  </a:spcAft>
                  <a:buClrTx/>
                  <a:buSzTx/>
                  <a:buFontTx/>
                  <a:buNone/>
                  <a:defRPr/>
                </a:pPr>
                <a:r>
                  <a:rPr lang="en-US" sz="1600" b="1" i="1" kern="0" dirty="0" smtClean="0">
                    <a:solidFill>
                      <a:sysClr val="windowText" lastClr="000000"/>
                    </a:solidFill>
                    <a:latin typeface="Arial"/>
                  </a:rPr>
                  <a:t>Verbal</a:t>
                </a:r>
              </a:p>
              <a:p>
                <a:pPr algn="ctr" defTabSz="914400" fontAlgn="auto">
                  <a:spcBef>
                    <a:spcPts val="0"/>
                  </a:spcBef>
                  <a:spcAft>
                    <a:spcPts val="0"/>
                  </a:spcAft>
                  <a:buClrTx/>
                  <a:buSzTx/>
                  <a:buFontTx/>
                  <a:buNone/>
                  <a:defRPr/>
                </a:pPr>
                <a:r>
                  <a:rPr lang="en-US" sz="1600" b="1" i="1" kern="0" dirty="0" smtClean="0">
                    <a:solidFill>
                      <a:sysClr val="windowText" lastClr="000000"/>
                    </a:solidFill>
                    <a:latin typeface="Arial"/>
                  </a:rPr>
                  <a:t>Comm.</a:t>
                </a:r>
              </a:p>
            </p:txBody>
          </p:sp>
          <p:cxnSp>
            <p:nvCxnSpPr>
              <p:cNvPr id="132" name="Straight Arrow Connector 131"/>
              <p:cNvCxnSpPr/>
              <p:nvPr/>
            </p:nvCxnSpPr>
            <p:spPr bwMode="auto">
              <a:xfrm>
                <a:off x="2167212" y="2262578"/>
                <a:ext cx="754697" cy="0"/>
              </a:xfrm>
              <a:prstGeom prst="straightConnector1">
                <a:avLst/>
              </a:prstGeom>
              <a:noFill/>
              <a:ln w="44450" cap="flat" cmpd="sng" algn="ctr">
                <a:solidFill>
                  <a:sysClr val="window" lastClr="FFFFFF"/>
                </a:solidFill>
                <a:prstDash val="solid"/>
                <a:tailEnd type="triangle" w="lg" len="lg"/>
              </a:ln>
              <a:effectLst>
                <a:glow rad="63500">
                  <a:srgbClr val="4F81BD">
                    <a:satMod val="175000"/>
                    <a:alpha val="40000"/>
                  </a:srgbClr>
                </a:glow>
                <a:outerShdw blurRad="50800" dist="38100" dir="2700000" algn="tl" rotWithShape="0">
                  <a:prstClr val="black">
                    <a:alpha val="40000"/>
                  </a:prstClr>
                </a:outerShdw>
              </a:effectLst>
            </p:spPr>
          </p:cxnSp>
          <p:sp>
            <p:nvSpPr>
              <p:cNvPr id="46" name="Rounded Rectangle 45"/>
              <p:cNvSpPr/>
              <p:nvPr/>
            </p:nvSpPr>
            <p:spPr bwMode="auto">
              <a:xfrm>
                <a:off x="2964521" y="2573235"/>
                <a:ext cx="2041946" cy="390763"/>
              </a:xfrm>
              <a:prstGeom prst="roundRect">
                <a:avLst>
                  <a:gd name="adj" fmla="val 10596"/>
                </a:avLst>
              </a:prstGeom>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nchor="ctr" anchorCtr="1">
                <a:spAutoFit/>
              </a:bodyPr>
              <a:lstStyle/>
              <a:p>
                <a:pPr defTabSz="914400" fontAlgn="auto">
                  <a:spcBef>
                    <a:spcPts val="0"/>
                  </a:spcBef>
                  <a:spcAft>
                    <a:spcPts val="0"/>
                  </a:spcAft>
                  <a:buClrTx/>
                  <a:buSzTx/>
                  <a:buFontTx/>
                  <a:buNone/>
                  <a:defRPr/>
                </a:pPr>
                <a:r>
                  <a:rPr lang="en-US" sz="1800" kern="0" dirty="0" smtClean="0">
                    <a:solidFill>
                      <a:sysClr val="window" lastClr="FFFFFF"/>
                    </a:solidFill>
                    <a:effectLst>
                      <a:outerShdw blurRad="38100" dist="38100" dir="2700000" algn="tl">
                        <a:srgbClr val="000000">
                          <a:alpha val="43137"/>
                        </a:srgbClr>
                      </a:outerShdw>
                    </a:effectLst>
                    <a:latin typeface="Calibri"/>
                  </a:rPr>
                  <a:t>Tower Personnel</a:t>
                </a:r>
                <a:endParaRPr lang="en-US" sz="1800" kern="0" dirty="0">
                  <a:solidFill>
                    <a:sysClr val="window" lastClr="FFFFFF"/>
                  </a:solidFill>
                  <a:effectLst>
                    <a:outerShdw blurRad="38100" dist="38100" dir="2700000" algn="tl">
                      <a:srgbClr val="000000">
                        <a:alpha val="43137"/>
                      </a:srgbClr>
                    </a:outerShdw>
                  </a:effectLst>
                  <a:latin typeface="Calibri"/>
                </a:endParaRPr>
              </a:p>
            </p:txBody>
          </p:sp>
          <p:cxnSp>
            <p:nvCxnSpPr>
              <p:cNvPr id="6" name="Straight Arrow Connector 5"/>
              <p:cNvCxnSpPr/>
              <p:nvPr/>
            </p:nvCxnSpPr>
            <p:spPr>
              <a:xfrm>
                <a:off x="5039637" y="2768616"/>
                <a:ext cx="795736" cy="0"/>
              </a:xfrm>
              <a:prstGeom prst="straightConnector1">
                <a:avLst/>
              </a:prstGeom>
              <a:ln w="2857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6" name="Rounded Rectangle 115"/>
              <p:cNvSpPr/>
              <p:nvPr/>
            </p:nvSpPr>
            <p:spPr bwMode="auto">
              <a:xfrm>
                <a:off x="2976776" y="3564591"/>
                <a:ext cx="2042380" cy="390602"/>
              </a:xfrm>
              <a:prstGeom prst="roundRect">
                <a:avLst>
                  <a:gd name="adj" fmla="val 10596"/>
                </a:avLst>
              </a:prstGeom>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nchor="ctr" anchorCtr="1">
                <a:spAutoFit/>
              </a:bodyPr>
              <a:lstStyle/>
              <a:p>
                <a:pPr defTabSz="914400" fontAlgn="auto">
                  <a:spcBef>
                    <a:spcPts val="0"/>
                  </a:spcBef>
                  <a:spcAft>
                    <a:spcPts val="0"/>
                  </a:spcAft>
                  <a:buClrTx/>
                  <a:buSzTx/>
                  <a:buFontTx/>
                  <a:buNone/>
                  <a:defRPr/>
                </a:pPr>
                <a:r>
                  <a:rPr lang="en-US" sz="1800" kern="0" dirty="0">
                    <a:solidFill>
                      <a:sysClr val="window" lastClr="FFFFFF"/>
                    </a:solidFill>
                    <a:effectLst>
                      <a:outerShdw blurRad="38100" dist="38100" dir="2700000" algn="tl">
                        <a:srgbClr val="000000">
                          <a:alpha val="43137"/>
                        </a:srgbClr>
                      </a:outerShdw>
                    </a:effectLst>
                    <a:latin typeface="Calibri"/>
                  </a:rPr>
                  <a:t>Wildlife Biologist</a:t>
                </a:r>
              </a:p>
            </p:txBody>
          </p:sp>
          <p:cxnSp>
            <p:nvCxnSpPr>
              <p:cNvPr id="50" name="Straight Arrow Connector 49"/>
              <p:cNvCxnSpPr/>
              <p:nvPr/>
            </p:nvCxnSpPr>
            <p:spPr>
              <a:xfrm>
                <a:off x="5047712" y="3759568"/>
                <a:ext cx="813148" cy="10497"/>
              </a:xfrm>
              <a:prstGeom prst="straightConnector1">
                <a:avLst/>
              </a:prstGeom>
              <a:ln w="2857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grpSp>
        <p:nvGrpSpPr>
          <p:cNvPr id="5171" name="Group 5170"/>
          <p:cNvGrpSpPr/>
          <p:nvPr/>
        </p:nvGrpSpPr>
        <p:grpSpPr>
          <a:xfrm>
            <a:off x="7962121" y="1763780"/>
            <a:ext cx="992040" cy="2046220"/>
            <a:chOff x="8191341" y="1958036"/>
            <a:chExt cx="992040" cy="2046220"/>
          </a:xfrm>
        </p:grpSpPr>
        <p:pic>
          <p:nvPicPr>
            <p:cNvPr id="5153" name="Picture 51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1341" y="2510361"/>
              <a:ext cx="992040" cy="1493895"/>
            </a:xfrm>
            <a:prstGeom prst="rect">
              <a:avLst/>
            </a:prstGeom>
          </p:spPr>
        </p:pic>
        <p:cxnSp>
          <p:nvCxnSpPr>
            <p:cNvPr id="99" name="Elbow Connector 98"/>
            <p:cNvCxnSpPr/>
            <p:nvPr/>
          </p:nvCxnSpPr>
          <p:spPr>
            <a:xfrm rot="16200000" flipH="1">
              <a:off x="8462134" y="2097850"/>
              <a:ext cx="771342" cy="491714"/>
            </a:xfrm>
            <a:prstGeom prst="bentConnector3">
              <a:avLst>
                <a:gd name="adj1" fmla="val 198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47" name="Footer Placeholder 4"/>
          <p:cNvSpPr txBox="1">
            <a:spLocks/>
          </p:cNvSpPr>
          <p:nvPr/>
        </p:nvSpPr>
        <p:spPr>
          <a:xfrm>
            <a:off x="3473755" y="6256552"/>
            <a:ext cx="2116667" cy="159204"/>
          </a:xfrm>
          <a:prstGeom prst="rect">
            <a:avLst/>
          </a:prstGeom>
        </p:spPr>
        <p:txBody>
          <a:bodyPr vert="horz" lIns="91440" tIns="45720" rIns="91440" bIns="45720" rtlCol="0" anchor="b"/>
          <a:lstStyle>
            <a:defPPr>
              <a:defRPr lang="en-US"/>
            </a:defPPr>
            <a:lvl1pPr marL="0" algn="l" defTabSz="914400" rtl="0" eaLnBrk="1" latinLnBrk="0" hangingPunct="1">
              <a:lnSpc>
                <a:spcPts val="1300"/>
              </a:lnSpc>
              <a:spcAft>
                <a:spcPct val="0"/>
              </a:spcAf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buClrTx/>
              <a:buSzTx/>
              <a:buFontTx/>
              <a:buNone/>
            </a:pPr>
            <a:r>
              <a:rPr lang="en-US" altLang="en-US" dirty="0" smtClean="0">
                <a:solidFill>
                  <a:prstClr val="black"/>
                </a:solidFill>
              </a:rPr>
              <a:t>Diagram Adapted from FAA Graphic</a:t>
            </a:r>
            <a:endParaRPr lang="en-US" dirty="0">
              <a:solidFill>
                <a:prstClr val="black"/>
              </a:solidFill>
            </a:endParaRPr>
          </a:p>
        </p:txBody>
      </p:sp>
      <p:sp>
        <p:nvSpPr>
          <p:cNvPr id="60" name="Rounded Rectangle 59"/>
          <p:cNvSpPr/>
          <p:nvPr/>
        </p:nvSpPr>
        <p:spPr bwMode="auto">
          <a:xfrm>
            <a:off x="2804751" y="2643526"/>
            <a:ext cx="2041946" cy="390763"/>
          </a:xfrm>
          <a:prstGeom prst="roundRect">
            <a:avLst>
              <a:gd name="adj" fmla="val 10596"/>
            </a:avLst>
          </a:prstGeom>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nchor="ctr" anchorCtr="1">
            <a:spAutoFit/>
          </a:bodyPr>
          <a:lstStyle/>
          <a:p>
            <a:pPr defTabSz="914400" fontAlgn="auto">
              <a:spcBef>
                <a:spcPts val="0"/>
              </a:spcBef>
              <a:spcAft>
                <a:spcPts val="0"/>
              </a:spcAft>
              <a:buClrTx/>
              <a:buSzTx/>
              <a:buFontTx/>
              <a:buNone/>
              <a:defRPr/>
            </a:pPr>
            <a:r>
              <a:rPr lang="en-US" sz="1800" kern="0" dirty="0" smtClean="0">
                <a:solidFill>
                  <a:sysClr val="window" lastClr="FFFFFF"/>
                </a:solidFill>
                <a:effectLst>
                  <a:outerShdw blurRad="38100" dist="38100" dir="2700000" algn="tl">
                    <a:srgbClr val="000000">
                      <a:alpha val="43137"/>
                    </a:srgbClr>
                  </a:outerShdw>
                </a:effectLst>
                <a:latin typeface="Calibri"/>
              </a:rPr>
              <a:t>Airport </a:t>
            </a:r>
            <a:r>
              <a:rPr lang="en-US" sz="1800" kern="0" dirty="0">
                <a:solidFill>
                  <a:sysClr val="window" lastClr="FFFFFF"/>
                </a:solidFill>
                <a:effectLst>
                  <a:outerShdw blurRad="38100" dist="38100" dir="2700000" algn="tl">
                    <a:srgbClr val="000000">
                      <a:alpha val="43137"/>
                    </a:srgbClr>
                  </a:outerShdw>
                </a:effectLst>
                <a:latin typeface="Calibri"/>
              </a:rPr>
              <a:t>Ops</a:t>
            </a:r>
          </a:p>
        </p:txBody>
      </p:sp>
      <p:cxnSp>
        <p:nvCxnSpPr>
          <p:cNvPr id="61" name="Straight Arrow Connector 60"/>
          <p:cNvCxnSpPr/>
          <p:nvPr/>
        </p:nvCxnSpPr>
        <p:spPr>
          <a:xfrm>
            <a:off x="4879020" y="2838907"/>
            <a:ext cx="795736" cy="0"/>
          </a:xfrm>
          <a:prstGeom prst="straightConnector1">
            <a:avLst/>
          </a:prstGeom>
          <a:ln w="2857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bwMode="auto">
          <a:xfrm>
            <a:off x="2007442" y="2334935"/>
            <a:ext cx="754697" cy="0"/>
          </a:xfrm>
          <a:prstGeom prst="straightConnector1">
            <a:avLst/>
          </a:prstGeom>
          <a:noFill/>
          <a:ln w="44450" cap="flat" cmpd="sng" algn="ctr">
            <a:solidFill>
              <a:sysClr val="window" lastClr="FFFFFF"/>
            </a:solidFill>
            <a:prstDash val="solid"/>
            <a:tailEnd type="triangle" w="lg" len="lg"/>
          </a:ln>
          <a:effectLst>
            <a:glow rad="63500">
              <a:srgbClr val="4F81BD">
                <a:satMod val="175000"/>
                <a:alpha val="40000"/>
              </a:srgbClr>
            </a:glow>
            <a:outerShdw blurRad="50800" dist="38100" dir="2700000" algn="tl" rotWithShape="0">
              <a:prstClr val="black">
                <a:alpha val="40000"/>
              </a:prstClr>
            </a:outerShdw>
          </a:effectLst>
        </p:spPr>
      </p:cxnSp>
      <p:cxnSp>
        <p:nvCxnSpPr>
          <p:cNvPr id="63" name="Straight Arrow Connector 62"/>
          <p:cNvCxnSpPr/>
          <p:nvPr/>
        </p:nvCxnSpPr>
        <p:spPr bwMode="auto">
          <a:xfrm>
            <a:off x="1998545" y="2838907"/>
            <a:ext cx="754697" cy="0"/>
          </a:xfrm>
          <a:prstGeom prst="straightConnector1">
            <a:avLst/>
          </a:prstGeom>
          <a:noFill/>
          <a:ln w="44450" cap="flat" cmpd="sng" algn="ctr">
            <a:solidFill>
              <a:sysClr val="window" lastClr="FFFFFF"/>
            </a:solidFill>
            <a:prstDash val="solid"/>
            <a:tailEnd type="triangle" w="lg" len="lg"/>
          </a:ln>
          <a:effectLst>
            <a:glow rad="63500">
              <a:srgbClr val="4F81BD">
                <a:satMod val="175000"/>
                <a:alpha val="40000"/>
              </a:srgbClr>
            </a:glow>
            <a:outerShdw blurRad="50800" dist="38100" dir="2700000" algn="tl" rotWithShape="0">
              <a:prstClr val="black">
                <a:alpha val="40000"/>
              </a:prstClr>
            </a:outerShdw>
          </a:effectLst>
        </p:spPr>
      </p:cxnSp>
      <p:cxnSp>
        <p:nvCxnSpPr>
          <p:cNvPr id="64" name="Straight Arrow Connector 63"/>
          <p:cNvCxnSpPr/>
          <p:nvPr/>
        </p:nvCxnSpPr>
        <p:spPr bwMode="auto">
          <a:xfrm>
            <a:off x="2007442" y="3334505"/>
            <a:ext cx="754697" cy="0"/>
          </a:xfrm>
          <a:prstGeom prst="straightConnector1">
            <a:avLst/>
          </a:prstGeom>
          <a:noFill/>
          <a:ln w="44450" cap="flat" cmpd="sng" algn="ctr">
            <a:solidFill>
              <a:sysClr val="window" lastClr="FFFFFF"/>
            </a:solidFill>
            <a:prstDash val="solid"/>
            <a:tailEnd type="triangle" w="lg" len="lg"/>
          </a:ln>
          <a:effectLst>
            <a:glow rad="63500">
              <a:srgbClr val="4F81BD">
                <a:satMod val="175000"/>
                <a:alpha val="40000"/>
              </a:srgbClr>
            </a:glow>
            <a:outerShdw blurRad="50800" dist="38100" dir="2700000" algn="tl" rotWithShape="0">
              <a:prstClr val="black">
                <a:alpha val="40000"/>
              </a:prstClr>
            </a:outerShdw>
          </a:effectLst>
        </p:spPr>
      </p:cxnSp>
      <p:grpSp>
        <p:nvGrpSpPr>
          <p:cNvPr id="40" name="Group 39"/>
          <p:cNvGrpSpPr/>
          <p:nvPr/>
        </p:nvGrpSpPr>
        <p:grpSpPr>
          <a:xfrm>
            <a:off x="4249100" y="3428550"/>
            <a:ext cx="2261994" cy="2446967"/>
            <a:chOff x="4408870" y="3718503"/>
            <a:chExt cx="2261994" cy="2446967"/>
          </a:xfrm>
        </p:grpSpPr>
        <p:grpSp>
          <p:nvGrpSpPr>
            <p:cNvPr id="42" name="Group 41"/>
            <p:cNvGrpSpPr/>
            <p:nvPr/>
          </p:nvGrpSpPr>
          <p:grpSpPr>
            <a:xfrm>
              <a:off x="4408870" y="3718503"/>
              <a:ext cx="2261994" cy="2402131"/>
              <a:chOff x="5660118" y="3695233"/>
              <a:chExt cx="2261994" cy="2402131"/>
            </a:xfrm>
          </p:grpSpPr>
          <p:sp>
            <p:nvSpPr>
              <p:cNvPr id="44" name="Rounded Rectangle 43"/>
              <p:cNvSpPr/>
              <p:nvPr/>
            </p:nvSpPr>
            <p:spPr bwMode="auto">
              <a:xfrm>
                <a:off x="6239690" y="3765307"/>
                <a:ext cx="1682422" cy="2332057"/>
              </a:xfrm>
              <a:prstGeom prst="roundRect">
                <a:avLst>
                  <a:gd name="adj" fmla="val 5272"/>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1">
                <a:spAutoFit/>
              </a:bodyPr>
              <a:lstStyle/>
              <a:p>
                <a:pPr algn="ctr" defTabSz="914400" fontAlgn="auto">
                  <a:spcBef>
                    <a:spcPts val="0"/>
                  </a:spcBef>
                  <a:spcAft>
                    <a:spcPts val="0"/>
                  </a:spcAft>
                  <a:buClrTx/>
                  <a:buSzTx/>
                  <a:buFontTx/>
                  <a:buNone/>
                  <a:defRPr/>
                </a:pPr>
                <a:endParaRPr lang="en-US" sz="1800" kern="0" dirty="0">
                  <a:solidFill>
                    <a:sysClr val="windowText" lastClr="000000"/>
                  </a:solidFill>
                  <a:latin typeface="Calibri"/>
                </a:endParaRPr>
              </a:p>
              <a:p>
                <a:pPr algn="ctr" defTabSz="914400" fontAlgn="auto">
                  <a:spcBef>
                    <a:spcPts val="200"/>
                  </a:spcBef>
                  <a:spcAft>
                    <a:spcPts val="200"/>
                  </a:spcAft>
                  <a:buClrTx/>
                  <a:buSzTx/>
                  <a:buFontTx/>
                  <a:buNone/>
                  <a:defRPr/>
                </a:pPr>
                <a:endParaRPr lang="en-US" sz="1800" kern="0" dirty="0">
                  <a:solidFill>
                    <a:sysClr val="windowText" lastClr="000000"/>
                  </a:solidFill>
                  <a:latin typeface="Calibri"/>
                </a:endParaRPr>
              </a:p>
              <a:p>
                <a:pPr algn="ctr" defTabSz="914400" fontAlgn="auto">
                  <a:spcBef>
                    <a:spcPts val="200"/>
                  </a:spcBef>
                  <a:spcAft>
                    <a:spcPts val="200"/>
                  </a:spcAft>
                  <a:buClrTx/>
                  <a:buSzTx/>
                  <a:buFontTx/>
                  <a:buNone/>
                  <a:defRPr/>
                </a:pPr>
                <a:endParaRPr lang="en-US" sz="1800" kern="0" dirty="0">
                  <a:solidFill>
                    <a:sysClr val="windowText" lastClr="000000"/>
                  </a:solidFill>
                  <a:latin typeface="Calibri"/>
                </a:endParaRPr>
              </a:p>
              <a:p>
                <a:pPr algn="ctr" defTabSz="914400" fontAlgn="auto">
                  <a:spcBef>
                    <a:spcPts val="200"/>
                  </a:spcBef>
                  <a:spcAft>
                    <a:spcPts val="200"/>
                  </a:spcAft>
                  <a:buClrTx/>
                  <a:buSzTx/>
                  <a:buFontTx/>
                  <a:buNone/>
                  <a:defRPr/>
                </a:pPr>
                <a:endParaRPr lang="en-US" sz="1800" kern="0" dirty="0">
                  <a:solidFill>
                    <a:sysClr val="windowText" lastClr="000000"/>
                  </a:solidFill>
                  <a:latin typeface="Calibri"/>
                </a:endParaRPr>
              </a:p>
              <a:p>
                <a:pPr algn="ctr" defTabSz="914400" fontAlgn="auto">
                  <a:spcBef>
                    <a:spcPts val="200"/>
                  </a:spcBef>
                  <a:spcAft>
                    <a:spcPts val="200"/>
                  </a:spcAft>
                  <a:buClrTx/>
                  <a:buSzTx/>
                  <a:buFontTx/>
                  <a:buNone/>
                  <a:defRPr/>
                </a:pPr>
                <a:endParaRPr lang="en-US" sz="1800" kern="0" dirty="0">
                  <a:solidFill>
                    <a:sysClr val="windowText" lastClr="000000"/>
                  </a:solidFill>
                  <a:latin typeface="Calibri"/>
                </a:endParaRPr>
              </a:p>
              <a:p>
                <a:pPr algn="ctr" defTabSz="914400" fontAlgn="auto">
                  <a:spcBef>
                    <a:spcPts val="200"/>
                  </a:spcBef>
                  <a:spcAft>
                    <a:spcPts val="200"/>
                  </a:spcAft>
                  <a:buClrTx/>
                  <a:buSzTx/>
                  <a:buFontTx/>
                  <a:buNone/>
                  <a:defRPr/>
                </a:pPr>
                <a:endParaRPr lang="en-US" sz="1800" kern="0" dirty="0">
                  <a:solidFill>
                    <a:sysClr val="windowText" lastClr="000000"/>
                  </a:solidFill>
                  <a:latin typeface="Calibri"/>
                </a:endParaRPr>
              </a:p>
              <a:p>
                <a:pPr algn="ctr" defTabSz="914400" fontAlgn="auto">
                  <a:spcBef>
                    <a:spcPts val="0"/>
                  </a:spcBef>
                  <a:spcAft>
                    <a:spcPts val="0"/>
                  </a:spcAft>
                  <a:buClrTx/>
                  <a:buSzTx/>
                  <a:buFontTx/>
                  <a:buNone/>
                  <a:defRPr/>
                </a:pPr>
                <a:endParaRPr lang="en-US" sz="1800" kern="0" dirty="0">
                  <a:solidFill>
                    <a:sysClr val="windowText" lastClr="000000"/>
                  </a:solidFill>
                  <a:latin typeface="Calibri"/>
                </a:endParaRPr>
              </a:p>
            </p:txBody>
          </p:sp>
          <p:cxnSp>
            <p:nvCxnSpPr>
              <p:cNvPr id="45" name="Straight Arrow Connector 42"/>
              <p:cNvCxnSpPr/>
              <p:nvPr/>
            </p:nvCxnSpPr>
            <p:spPr bwMode="auto">
              <a:xfrm flipV="1">
                <a:off x="5660118" y="3695233"/>
                <a:ext cx="1863470" cy="1162449"/>
              </a:xfrm>
              <a:prstGeom prst="bentConnector2">
                <a:avLst/>
              </a:prstGeom>
              <a:noFill/>
              <a:ln w="44450" cap="flat" cmpd="sng" algn="ctr">
                <a:solidFill>
                  <a:sysClr val="window" lastClr="FFFFFF"/>
                </a:solidFill>
                <a:prstDash val="solid"/>
                <a:tailEnd type="triangle" w="med" len="med"/>
              </a:ln>
              <a:effectLst>
                <a:glow rad="63500">
                  <a:srgbClr val="F79646">
                    <a:satMod val="175000"/>
                    <a:alpha val="40000"/>
                  </a:srgbClr>
                </a:glow>
                <a:outerShdw blurRad="50800" dist="38100" dir="2700000" algn="tl" rotWithShape="0">
                  <a:prstClr val="black">
                    <a:alpha val="40000"/>
                  </a:prstClr>
                </a:outerShdw>
              </a:effectLst>
            </p:spPr>
          </p:cxnSp>
          <p:pic>
            <p:nvPicPr>
              <p:cNvPr id="47" name="Picture 7"/>
              <p:cNvPicPr>
                <a:picLocks noChangeAspect="1" noChangeArrowheads="1"/>
              </p:cNvPicPr>
              <p:nvPr/>
            </p:nvPicPr>
            <p:blipFill>
              <a:blip r:embed="rId6">
                <a:extLst>
                  <a:ext uri="{28A0092B-C50C-407E-A947-70E740481C1C}">
                    <a14:useLocalDpi xmlns:a14="http://schemas.microsoft.com/office/drawing/2010/main" val="0"/>
                  </a:ext>
                </a:extLst>
              </a:blip>
              <a:srcRect r="11002"/>
              <a:stretch>
                <a:fillRect/>
              </a:stretch>
            </p:blipFill>
            <p:spPr bwMode="auto">
              <a:xfrm>
                <a:off x="6414095" y="4735747"/>
                <a:ext cx="988628" cy="803364"/>
              </a:xfrm>
              <a:prstGeom prst="rect">
                <a:avLst/>
              </a:prstGeom>
              <a:noFill/>
              <a:ln w="9525">
                <a:solidFill>
                  <a:srgbClr val="FFFFFF"/>
                </a:solidFill>
                <a:miter lim="800000"/>
                <a:headEnd/>
                <a:tailEnd/>
              </a:ln>
              <a:extLst>
                <a:ext uri="{909E8E84-426E-40DD-AFC4-6F175D3DCCD1}">
                  <a14:hiddenFill xmlns:a14="http://schemas.microsoft.com/office/drawing/2010/main">
                    <a:solidFill>
                      <a:schemeClr val="accent1"/>
                    </a:solidFill>
                  </a14:hiddenFill>
                </a:ext>
              </a:extLst>
            </p:spPr>
          </p:pic>
          <p:sp>
            <p:nvSpPr>
              <p:cNvPr id="48" name="Rectangle 79"/>
              <p:cNvSpPr>
                <a:spLocks noChangeArrowheads="1"/>
              </p:cNvSpPr>
              <p:nvPr/>
            </p:nvSpPr>
            <p:spPr bwMode="auto">
              <a:xfrm>
                <a:off x="5660118" y="3782987"/>
                <a:ext cx="2147888" cy="83099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auto">
                  <a:spcBef>
                    <a:spcPts val="0"/>
                  </a:spcBef>
                  <a:spcAft>
                    <a:spcPts val="0"/>
                  </a:spcAft>
                  <a:buClrTx/>
                  <a:buSzTx/>
                  <a:buFontTx/>
                  <a:buNone/>
                  <a:defRPr/>
                </a:pPr>
                <a:r>
                  <a:rPr lang="en-US" sz="1600" b="1" i="1" kern="0" dirty="0" smtClean="0">
                    <a:solidFill>
                      <a:sysClr val="windowText" lastClr="000000"/>
                    </a:solidFill>
                    <a:latin typeface="Arial"/>
                  </a:rPr>
                  <a:t>Bird </a:t>
                </a:r>
              </a:p>
              <a:p>
                <a:pPr algn="ctr" defTabSz="914400" fontAlgn="auto">
                  <a:spcBef>
                    <a:spcPts val="0"/>
                  </a:spcBef>
                  <a:spcAft>
                    <a:spcPts val="0"/>
                  </a:spcAft>
                  <a:buClrTx/>
                  <a:buSzTx/>
                  <a:buFontTx/>
                  <a:buNone/>
                  <a:defRPr/>
                </a:pPr>
                <a:r>
                  <a:rPr lang="en-US" sz="1600" b="1" i="1" kern="0" dirty="0" smtClean="0">
                    <a:solidFill>
                      <a:sysClr val="windowText" lastClr="000000"/>
                    </a:solidFill>
                    <a:latin typeface="Arial"/>
                  </a:rPr>
                  <a:t>Threat </a:t>
                </a:r>
              </a:p>
              <a:p>
                <a:pPr algn="ctr" defTabSz="914400" fontAlgn="auto">
                  <a:spcBef>
                    <a:spcPts val="0"/>
                  </a:spcBef>
                  <a:spcAft>
                    <a:spcPts val="0"/>
                  </a:spcAft>
                  <a:buClrTx/>
                  <a:buSzTx/>
                  <a:buFontTx/>
                  <a:buNone/>
                  <a:defRPr/>
                </a:pPr>
                <a:r>
                  <a:rPr lang="en-US" sz="1600" b="1" i="1" kern="0" dirty="0" smtClean="0">
                    <a:solidFill>
                      <a:sysClr val="windowText" lastClr="000000"/>
                    </a:solidFill>
                    <a:latin typeface="Arial"/>
                  </a:rPr>
                  <a:t>Display</a:t>
                </a:r>
                <a:endParaRPr lang="en-US" sz="1600" b="1" i="1" kern="0" dirty="0">
                  <a:solidFill>
                    <a:sysClr val="windowText" lastClr="000000"/>
                  </a:solidFill>
                  <a:latin typeface="Arial"/>
                </a:endParaRPr>
              </a:p>
            </p:txBody>
          </p:sp>
        </p:grpSp>
        <p:sp>
          <p:nvSpPr>
            <p:cNvPr id="43" name="Rectangle 34"/>
            <p:cNvSpPr>
              <a:spLocks noChangeArrowheads="1"/>
            </p:cNvSpPr>
            <p:nvPr/>
          </p:nvSpPr>
          <p:spPr bwMode="auto">
            <a:xfrm>
              <a:off x="5187275" y="5579683"/>
              <a:ext cx="1419225" cy="5857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914400" fontAlgn="auto">
                <a:spcBef>
                  <a:spcPct val="50000"/>
                </a:spcBef>
                <a:spcAft>
                  <a:spcPts val="0"/>
                </a:spcAft>
                <a:buClrTx/>
                <a:buSzTx/>
                <a:buFontTx/>
                <a:buNone/>
                <a:defRPr/>
              </a:pPr>
              <a:r>
                <a:rPr lang="en-US" sz="3200" b="1" i="1" kern="0" dirty="0">
                  <a:solidFill>
                    <a:sysClr val="window" lastClr="FFFFFF"/>
                  </a:solidFill>
                  <a:effectLst>
                    <a:outerShdw blurRad="38100" dist="38100" dir="2700000" algn="tl">
                      <a:srgbClr val="000000">
                        <a:alpha val="43137"/>
                      </a:srgbClr>
                    </a:outerShdw>
                  </a:effectLst>
                  <a:latin typeface="Arial"/>
                </a:rPr>
                <a:t>WiSC</a:t>
              </a:r>
            </a:p>
          </p:txBody>
        </p:sp>
      </p:grpSp>
      <p:grpSp>
        <p:nvGrpSpPr>
          <p:cNvPr id="49" name="Group 48"/>
          <p:cNvGrpSpPr/>
          <p:nvPr/>
        </p:nvGrpSpPr>
        <p:grpSpPr>
          <a:xfrm>
            <a:off x="1722895" y="2776708"/>
            <a:ext cx="3069502" cy="2635693"/>
            <a:chOff x="1859805" y="3019215"/>
            <a:chExt cx="3069502" cy="2635693"/>
          </a:xfrm>
        </p:grpSpPr>
        <p:sp>
          <p:nvSpPr>
            <p:cNvPr id="51" name="Arc 50"/>
            <p:cNvSpPr/>
            <p:nvPr/>
          </p:nvSpPr>
          <p:spPr>
            <a:xfrm rot="2565048">
              <a:off x="4331940" y="3019215"/>
              <a:ext cx="597367" cy="796865"/>
            </a:xfrm>
            <a:prstGeom prst="arc">
              <a:avLst>
                <a:gd name="adj1" fmla="val 12726220"/>
                <a:gd name="adj2" fmla="val 0"/>
              </a:avLst>
            </a:prstGeom>
            <a:noFill/>
            <a:ln w="5715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buClrTx/>
                <a:buSzTx/>
                <a:buFontTx/>
                <a:buNone/>
              </a:pPr>
              <a:endParaRPr lang="en-US" sz="1800">
                <a:solidFill>
                  <a:prstClr val="black"/>
                </a:solidFill>
              </a:endParaRPr>
            </a:p>
          </p:txBody>
        </p:sp>
        <p:grpSp>
          <p:nvGrpSpPr>
            <p:cNvPr id="52" name="Group 51"/>
            <p:cNvGrpSpPr/>
            <p:nvPr/>
          </p:nvGrpSpPr>
          <p:grpSpPr>
            <a:xfrm>
              <a:off x="1859805" y="3792754"/>
              <a:ext cx="2885941" cy="1862154"/>
              <a:chOff x="1859805" y="3792754"/>
              <a:chExt cx="2885941" cy="1862154"/>
            </a:xfrm>
          </p:grpSpPr>
          <p:sp>
            <p:nvSpPr>
              <p:cNvPr id="53" name="Rectangle 79"/>
              <p:cNvSpPr>
                <a:spLocks noChangeArrowheads="1"/>
              </p:cNvSpPr>
              <p:nvPr/>
            </p:nvSpPr>
            <p:spPr bwMode="auto">
              <a:xfrm>
                <a:off x="1859805" y="4735280"/>
                <a:ext cx="1228725" cy="708025"/>
              </a:xfrm>
              <a:prstGeom prst="rect">
                <a:avLst/>
              </a:prstGeom>
              <a:solidFill>
                <a:schemeClr val="bg1">
                  <a:lumMod val="95000"/>
                </a:schemeClr>
              </a:solidFill>
              <a:ln>
                <a:noFill/>
              </a:ln>
              <a:effectLst>
                <a:outerShdw blurRad="50800" dist="38100" dir="2700000" algn="tl" rotWithShape="0">
                  <a:prstClr val="black">
                    <a:alpha val="40000"/>
                  </a:prstClr>
                </a:outerShdw>
              </a:effectLst>
              <a:extLst/>
            </p:spPr>
            <p:txBody>
              <a:bodyPr wrap="none">
                <a:spAutoFit/>
              </a:bodyPr>
              <a:lstStyle/>
              <a:p>
                <a:pPr algn="ctr" defTabSz="914400" fontAlgn="auto">
                  <a:spcBef>
                    <a:spcPts val="0"/>
                  </a:spcBef>
                  <a:spcAft>
                    <a:spcPts val="0"/>
                  </a:spcAft>
                  <a:buClrTx/>
                  <a:buSzTx/>
                  <a:buFontTx/>
                  <a:buNone/>
                  <a:defRPr/>
                </a:pPr>
                <a:r>
                  <a:rPr lang="en-US" sz="1600" b="1" i="1" kern="0" dirty="0">
                    <a:solidFill>
                      <a:sysClr val="windowText" lastClr="000000"/>
                    </a:solidFill>
                    <a:latin typeface="Arial"/>
                  </a:rPr>
                  <a:t>Radar</a:t>
                </a:r>
              </a:p>
              <a:p>
                <a:pPr algn="ctr" defTabSz="914400" fontAlgn="auto">
                  <a:spcBef>
                    <a:spcPts val="0"/>
                  </a:spcBef>
                  <a:spcAft>
                    <a:spcPts val="0"/>
                  </a:spcAft>
                  <a:buClrTx/>
                  <a:buSzTx/>
                  <a:buFontTx/>
                  <a:buNone/>
                  <a:defRPr/>
                </a:pPr>
                <a:endParaRPr lang="en-US" sz="800" b="1" i="1" kern="0" dirty="0">
                  <a:solidFill>
                    <a:sysClr val="windowText" lastClr="000000"/>
                  </a:solidFill>
                  <a:latin typeface="Arial"/>
                </a:endParaRPr>
              </a:p>
              <a:p>
                <a:pPr algn="ctr" defTabSz="914400" fontAlgn="auto">
                  <a:spcBef>
                    <a:spcPts val="0"/>
                  </a:spcBef>
                  <a:spcAft>
                    <a:spcPts val="0"/>
                  </a:spcAft>
                  <a:buClrTx/>
                  <a:buSzTx/>
                  <a:buFontTx/>
                  <a:buNone/>
                  <a:defRPr/>
                </a:pPr>
                <a:r>
                  <a:rPr lang="en-US" sz="1600" b="1" i="1" kern="0" dirty="0">
                    <a:solidFill>
                      <a:sysClr val="windowText" lastClr="000000"/>
                    </a:solidFill>
                    <a:latin typeface="Arial"/>
                  </a:rPr>
                  <a:t>Observation</a:t>
                </a:r>
              </a:p>
            </p:txBody>
          </p:sp>
          <p:grpSp>
            <p:nvGrpSpPr>
              <p:cNvPr id="54" name="Group 53"/>
              <p:cNvGrpSpPr/>
              <p:nvPr/>
            </p:nvGrpSpPr>
            <p:grpSpPr>
              <a:xfrm>
                <a:off x="3287587" y="4192472"/>
                <a:ext cx="1458159" cy="1462436"/>
                <a:chOff x="4188116" y="4342899"/>
                <a:chExt cx="1458159" cy="1462436"/>
              </a:xfrm>
            </p:grpSpPr>
            <p:sp>
              <p:nvSpPr>
                <p:cNvPr id="57" name="Rounded Rectangle 56"/>
                <p:cNvSpPr/>
                <p:nvPr/>
              </p:nvSpPr>
              <p:spPr bwMode="auto">
                <a:xfrm>
                  <a:off x="4188116" y="4342899"/>
                  <a:ext cx="1458159" cy="1462436"/>
                </a:xfrm>
                <a:prstGeom prst="roundRect">
                  <a:avLst>
                    <a:gd name="adj" fmla="val 13219"/>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nchor="ctr" anchorCtr="1">
                  <a:spAutoFit/>
                </a:bodyPr>
                <a:lstStyle/>
                <a:p>
                  <a:pPr algn="ctr" defTabSz="914400" fontAlgn="auto">
                    <a:spcBef>
                      <a:spcPts val="0"/>
                    </a:spcBef>
                    <a:spcAft>
                      <a:spcPts val="0"/>
                    </a:spcAft>
                    <a:buClrTx/>
                    <a:buSzTx/>
                    <a:buFontTx/>
                    <a:buNone/>
                    <a:defRPr/>
                  </a:pPr>
                  <a:endParaRPr lang="en-US" sz="900" b="1" i="1" kern="0" dirty="0">
                    <a:solidFill>
                      <a:sysClr val="window" lastClr="FFFFFF"/>
                    </a:solidFill>
                    <a:effectLst>
                      <a:outerShdw blurRad="38100" dist="38100" dir="2700000" algn="tl">
                        <a:srgbClr val="000000">
                          <a:alpha val="43137"/>
                        </a:srgbClr>
                      </a:outerShdw>
                    </a:effectLst>
                    <a:latin typeface="Calibri"/>
                  </a:endParaRPr>
                </a:p>
                <a:p>
                  <a:pPr algn="ctr" defTabSz="914400" fontAlgn="auto">
                    <a:spcBef>
                      <a:spcPts val="0"/>
                    </a:spcBef>
                    <a:spcAft>
                      <a:spcPts val="0"/>
                    </a:spcAft>
                    <a:buClrTx/>
                    <a:buSzTx/>
                    <a:buFontTx/>
                    <a:buNone/>
                    <a:defRPr/>
                  </a:pPr>
                  <a:r>
                    <a:rPr lang="en-US" sz="1600" b="1" i="1" kern="0" dirty="0" smtClean="0">
                      <a:solidFill>
                        <a:sysClr val="window" lastClr="FFFFFF"/>
                      </a:solidFill>
                      <a:effectLst>
                        <a:outerShdw blurRad="38100" dist="38100" dir="2700000" algn="tl">
                          <a:srgbClr val="000000">
                            <a:alpha val="43137"/>
                          </a:srgbClr>
                        </a:outerShdw>
                      </a:effectLst>
                      <a:latin typeface="Calibri"/>
                    </a:rPr>
                    <a:t>Avian Radar</a:t>
                  </a:r>
                  <a:endParaRPr lang="en-US" sz="1600" b="1" i="1" kern="0" dirty="0">
                    <a:solidFill>
                      <a:sysClr val="window" lastClr="FFFFFF"/>
                    </a:solidFill>
                    <a:effectLst>
                      <a:outerShdw blurRad="38100" dist="38100" dir="2700000" algn="tl">
                        <a:srgbClr val="000000">
                          <a:alpha val="43137"/>
                        </a:srgbClr>
                      </a:outerShdw>
                    </a:effectLst>
                    <a:latin typeface="Calibri"/>
                  </a:endParaRPr>
                </a:p>
                <a:p>
                  <a:pPr algn="ctr" defTabSz="914400" fontAlgn="auto">
                    <a:spcBef>
                      <a:spcPts val="0"/>
                    </a:spcBef>
                    <a:spcAft>
                      <a:spcPts val="0"/>
                    </a:spcAft>
                    <a:buClrTx/>
                    <a:buSzTx/>
                    <a:buFontTx/>
                    <a:buNone/>
                    <a:defRPr/>
                  </a:pPr>
                  <a:endParaRPr lang="en-US" sz="1400" kern="0" dirty="0">
                    <a:solidFill>
                      <a:sysClr val="windowText" lastClr="000000"/>
                    </a:solidFill>
                    <a:latin typeface="Calibri"/>
                  </a:endParaRPr>
                </a:p>
                <a:p>
                  <a:pPr algn="ctr" defTabSz="914400" fontAlgn="auto">
                    <a:spcBef>
                      <a:spcPts val="0"/>
                    </a:spcBef>
                    <a:spcAft>
                      <a:spcPts val="0"/>
                    </a:spcAft>
                    <a:buClrTx/>
                    <a:buSzTx/>
                    <a:buFontTx/>
                    <a:buNone/>
                    <a:defRPr/>
                  </a:pPr>
                  <a:endParaRPr lang="en-US" sz="1400" kern="0" dirty="0">
                    <a:solidFill>
                      <a:sysClr val="windowText" lastClr="000000"/>
                    </a:solidFill>
                    <a:latin typeface="Calibri"/>
                  </a:endParaRPr>
                </a:p>
                <a:p>
                  <a:pPr algn="ctr" defTabSz="914400" fontAlgn="auto">
                    <a:spcBef>
                      <a:spcPts val="0"/>
                    </a:spcBef>
                    <a:spcAft>
                      <a:spcPts val="0"/>
                    </a:spcAft>
                    <a:buClrTx/>
                    <a:buSzTx/>
                    <a:buFontTx/>
                    <a:buNone/>
                    <a:defRPr/>
                  </a:pPr>
                  <a:endParaRPr lang="en-US" sz="1400" kern="0" dirty="0">
                    <a:solidFill>
                      <a:sysClr val="windowText" lastClr="000000"/>
                    </a:solidFill>
                    <a:latin typeface="Calibri"/>
                  </a:endParaRPr>
                </a:p>
                <a:p>
                  <a:pPr algn="ctr" defTabSz="914400" fontAlgn="auto">
                    <a:spcBef>
                      <a:spcPts val="0"/>
                    </a:spcBef>
                    <a:spcAft>
                      <a:spcPts val="0"/>
                    </a:spcAft>
                    <a:buClrTx/>
                    <a:buSzTx/>
                    <a:buFontTx/>
                    <a:buNone/>
                    <a:defRPr/>
                  </a:pPr>
                  <a:endParaRPr lang="en-US" sz="1400" kern="0" dirty="0">
                    <a:solidFill>
                      <a:sysClr val="windowText" lastClr="000000"/>
                    </a:solidFill>
                    <a:latin typeface="Calibri"/>
                  </a:endParaRPr>
                </a:p>
                <a:p>
                  <a:pPr algn="ctr" defTabSz="914400" fontAlgn="auto">
                    <a:spcBef>
                      <a:spcPts val="0"/>
                    </a:spcBef>
                    <a:spcAft>
                      <a:spcPts val="0"/>
                    </a:spcAft>
                    <a:buClrTx/>
                    <a:buSzTx/>
                    <a:buFontTx/>
                    <a:buNone/>
                    <a:defRPr/>
                  </a:pPr>
                  <a:r>
                    <a:rPr lang="en-US" sz="1400" kern="0" dirty="0">
                      <a:solidFill>
                        <a:srgbClr val="00EE4F"/>
                      </a:solidFill>
                      <a:latin typeface="Calibri"/>
                    </a:rPr>
                    <a:t>.</a:t>
                  </a:r>
                </a:p>
                <a:p>
                  <a:pPr algn="ctr" defTabSz="914400" fontAlgn="auto">
                    <a:spcBef>
                      <a:spcPts val="0"/>
                    </a:spcBef>
                    <a:spcAft>
                      <a:spcPts val="0"/>
                    </a:spcAft>
                    <a:buClrTx/>
                    <a:buSzTx/>
                    <a:buFontTx/>
                    <a:buNone/>
                    <a:defRPr/>
                  </a:pPr>
                  <a:endParaRPr lang="en-US" sz="1400" kern="0" dirty="0">
                    <a:solidFill>
                      <a:sysClr val="windowText" lastClr="000000"/>
                    </a:solidFill>
                    <a:latin typeface="Calibri"/>
                  </a:endParaRPr>
                </a:p>
              </p:txBody>
            </p:sp>
            <p:grpSp>
              <p:nvGrpSpPr>
                <p:cNvPr id="58" name="Group 111"/>
                <p:cNvGrpSpPr>
                  <a:grpSpLocks/>
                </p:cNvGrpSpPr>
                <p:nvPr/>
              </p:nvGrpSpPr>
              <p:grpSpPr bwMode="auto">
                <a:xfrm>
                  <a:off x="4408542" y="4688800"/>
                  <a:ext cx="1017306" cy="964198"/>
                  <a:chOff x="4288751" y="4673497"/>
                  <a:chExt cx="1055780" cy="1055780"/>
                </a:xfrm>
              </p:grpSpPr>
              <p:pic>
                <p:nvPicPr>
                  <p:cNvPr id="59" name="Picture 2" descr="C:\Users\Anton Koros\AppData\Local\Microsoft\Windows\Temporary Internet Files\Content.IE5\3LJGQTSV\MP90044246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8751" y="4673497"/>
                    <a:ext cx="1055780" cy="105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64"/>
                  <p:cNvSpPr txBox="1"/>
                  <p:nvPr/>
                </p:nvSpPr>
                <p:spPr>
                  <a:xfrm>
                    <a:off x="4647858" y="5270301"/>
                    <a:ext cx="242188" cy="370254"/>
                  </a:xfrm>
                  <a:prstGeom prst="rect">
                    <a:avLst/>
                  </a:prstGeom>
                  <a:noFill/>
                </p:spPr>
                <p:txBody>
                  <a:bodyPr wrap="none">
                    <a:spAutoFit/>
                  </a:bodyPr>
                  <a:lstStyle/>
                  <a:p>
                    <a:pPr defTabSz="914400" fontAlgn="auto">
                      <a:spcBef>
                        <a:spcPts val="0"/>
                      </a:spcBef>
                      <a:spcAft>
                        <a:spcPts val="0"/>
                      </a:spcAft>
                      <a:buClrTx/>
                      <a:buSzTx/>
                      <a:buFontTx/>
                      <a:buNone/>
                      <a:defRPr/>
                    </a:pPr>
                    <a:r>
                      <a:rPr lang="en-US" sz="1800" kern="0" dirty="0">
                        <a:solidFill>
                          <a:srgbClr val="00EE4F"/>
                        </a:solidFill>
                        <a:latin typeface="Arial"/>
                      </a:rPr>
                      <a:t>.</a:t>
                    </a:r>
                  </a:p>
                </p:txBody>
              </p:sp>
              <p:sp>
                <p:nvSpPr>
                  <p:cNvPr id="66" name="TextBox 65"/>
                  <p:cNvSpPr txBox="1"/>
                  <p:nvPr/>
                </p:nvSpPr>
                <p:spPr>
                  <a:xfrm>
                    <a:off x="4600079" y="5263348"/>
                    <a:ext cx="201000" cy="305938"/>
                  </a:xfrm>
                  <a:prstGeom prst="rect">
                    <a:avLst/>
                  </a:prstGeom>
                  <a:noFill/>
                </p:spPr>
                <p:txBody>
                  <a:bodyPr wrap="none">
                    <a:spAutoFit/>
                  </a:bodyPr>
                  <a:lstStyle/>
                  <a:p>
                    <a:pPr defTabSz="914400" fontAlgn="auto">
                      <a:spcBef>
                        <a:spcPts val="0"/>
                      </a:spcBef>
                      <a:spcAft>
                        <a:spcPts val="0"/>
                      </a:spcAft>
                      <a:buClrTx/>
                      <a:buSzTx/>
                      <a:buFontTx/>
                      <a:buNone/>
                      <a:defRPr/>
                    </a:pPr>
                    <a:r>
                      <a:rPr lang="en-US" sz="1800" kern="0" dirty="0">
                        <a:solidFill>
                          <a:srgbClr val="00EE4F"/>
                        </a:solidFill>
                        <a:latin typeface="Arial"/>
                      </a:rPr>
                      <a:t>.</a:t>
                    </a:r>
                  </a:p>
                </p:txBody>
              </p:sp>
              <p:sp>
                <p:nvSpPr>
                  <p:cNvPr id="67" name="TextBox 66"/>
                  <p:cNvSpPr txBox="1"/>
                  <p:nvPr/>
                </p:nvSpPr>
                <p:spPr>
                  <a:xfrm>
                    <a:off x="4593489" y="5225105"/>
                    <a:ext cx="199353" cy="304199"/>
                  </a:xfrm>
                  <a:prstGeom prst="rect">
                    <a:avLst/>
                  </a:prstGeom>
                  <a:noFill/>
                </p:spPr>
                <p:txBody>
                  <a:bodyPr wrap="none">
                    <a:spAutoFit/>
                  </a:bodyPr>
                  <a:lstStyle/>
                  <a:p>
                    <a:pPr defTabSz="914400" fontAlgn="auto">
                      <a:spcBef>
                        <a:spcPts val="0"/>
                      </a:spcBef>
                      <a:spcAft>
                        <a:spcPts val="0"/>
                      </a:spcAft>
                      <a:buClrTx/>
                      <a:buSzTx/>
                      <a:buFontTx/>
                      <a:buNone/>
                      <a:defRPr/>
                    </a:pPr>
                    <a:r>
                      <a:rPr lang="en-US" sz="1800" kern="0" dirty="0">
                        <a:solidFill>
                          <a:srgbClr val="00EE4F"/>
                        </a:solidFill>
                        <a:latin typeface="Arial"/>
                      </a:rPr>
                      <a:t>.</a:t>
                    </a:r>
                  </a:p>
                </p:txBody>
              </p:sp>
              <p:sp>
                <p:nvSpPr>
                  <p:cNvPr id="68" name="TextBox 67"/>
                  <p:cNvSpPr txBox="1"/>
                  <p:nvPr/>
                </p:nvSpPr>
                <p:spPr>
                  <a:xfrm>
                    <a:off x="4642915" y="5240749"/>
                    <a:ext cx="201000" cy="305938"/>
                  </a:xfrm>
                  <a:prstGeom prst="rect">
                    <a:avLst/>
                  </a:prstGeom>
                  <a:noFill/>
                </p:spPr>
                <p:txBody>
                  <a:bodyPr wrap="none">
                    <a:spAutoFit/>
                  </a:bodyPr>
                  <a:lstStyle/>
                  <a:p>
                    <a:pPr defTabSz="914400" fontAlgn="auto">
                      <a:spcBef>
                        <a:spcPts val="0"/>
                      </a:spcBef>
                      <a:spcAft>
                        <a:spcPts val="0"/>
                      </a:spcAft>
                      <a:buClrTx/>
                      <a:buSzTx/>
                      <a:buFontTx/>
                      <a:buNone/>
                      <a:defRPr/>
                    </a:pPr>
                    <a:r>
                      <a:rPr lang="en-US" sz="1800" kern="0" dirty="0">
                        <a:solidFill>
                          <a:srgbClr val="00EE4F"/>
                        </a:solidFill>
                        <a:latin typeface="Arial"/>
                      </a:rPr>
                      <a:t>.</a:t>
                    </a:r>
                  </a:p>
                </p:txBody>
              </p:sp>
              <p:sp>
                <p:nvSpPr>
                  <p:cNvPr id="69" name="TextBox 68"/>
                  <p:cNvSpPr txBox="1"/>
                  <p:nvPr/>
                </p:nvSpPr>
                <p:spPr>
                  <a:xfrm>
                    <a:off x="4628088" y="5299851"/>
                    <a:ext cx="201000" cy="305938"/>
                  </a:xfrm>
                  <a:prstGeom prst="rect">
                    <a:avLst/>
                  </a:prstGeom>
                  <a:noFill/>
                </p:spPr>
                <p:txBody>
                  <a:bodyPr wrap="none">
                    <a:spAutoFit/>
                  </a:bodyPr>
                  <a:lstStyle/>
                  <a:p>
                    <a:pPr defTabSz="914400" fontAlgn="auto">
                      <a:spcBef>
                        <a:spcPts val="0"/>
                      </a:spcBef>
                      <a:spcAft>
                        <a:spcPts val="0"/>
                      </a:spcAft>
                      <a:buClrTx/>
                      <a:buSzTx/>
                      <a:buFontTx/>
                      <a:buNone/>
                      <a:defRPr/>
                    </a:pPr>
                    <a:r>
                      <a:rPr lang="en-US" sz="1800" kern="0" dirty="0">
                        <a:solidFill>
                          <a:srgbClr val="00EE4F"/>
                        </a:solidFill>
                        <a:latin typeface="Arial"/>
                      </a:rPr>
                      <a:t>.</a:t>
                    </a:r>
                  </a:p>
                </p:txBody>
              </p:sp>
              <p:sp>
                <p:nvSpPr>
                  <p:cNvPr id="70" name="TextBox 69"/>
                  <p:cNvSpPr txBox="1"/>
                  <p:nvPr/>
                </p:nvSpPr>
                <p:spPr>
                  <a:xfrm>
                    <a:off x="4590194" y="5308543"/>
                    <a:ext cx="201000" cy="304199"/>
                  </a:xfrm>
                  <a:prstGeom prst="rect">
                    <a:avLst/>
                  </a:prstGeom>
                  <a:noFill/>
                </p:spPr>
                <p:txBody>
                  <a:bodyPr wrap="none">
                    <a:spAutoFit/>
                  </a:bodyPr>
                  <a:lstStyle/>
                  <a:p>
                    <a:pPr defTabSz="914400" fontAlgn="auto">
                      <a:spcBef>
                        <a:spcPts val="0"/>
                      </a:spcBef>
                      <a:spcAft>
                        <a:spcPts val="0"/>
                      </a:spcAft>
                      <a:buClrTx/>
                      <a:buSzTx/>
                      <a:buFontTx/>
                      <a:buNone/>
                      <a:defRPr/>
                    </a:pPr>
                    <a:r>
                      <a:rPr lang="en-US" sz="1800" kern="0" dirty="0">
                        <a:solidFill>
                          <a:srgbClr val="00EE4F"/>
                        </a:solidFill>
                        <a:latin typeface="Arial"/>
                      </a:rPr>
                      <a:t>.</a:t>
                    </a:r>
                  </a:p>
                </p:txBody>
              </p:sp>
              <p:sp>
                <p:nvSpPr>
                  <p:cNvPr id="72" name="TextBox 71"/>
                  <p:cNvSpPr txBox="1"/>
                  <p:nvPr/>
                </p:nvSpPr>
                <p:spPr>
                  <a:xfrm>
                    <a:off x="4572072" y="5199031"/>
                    <a:ext cx="201000" cy="304200"/>
                  </a:xfrm>
                  <a:prstGeom prst="rect">
                    <a:avLst/>
                  </a:prstGeom>
                  <a:noFill/>
                </p:spPr>
                <p:txBody>
                  <a:bodyPr wrap="none">
                    <a:spAutoFit/>
                  </a:bodyPr>
                  <a:lstStyle/>
                  <a:p>
                    <a:pPr defTabSz="914400" fontAlgn="auto">
                      <a:spcBef>
                        <a:spcPts val="0"/>
                      </a:spcBef>
                      <a:spcAft>
                        <a:spcPts val="0"/>
                      </a:spcAft>
                      <a:buClrTx/>
                      <a:buSzTx/>
                      <a:buFontTx/>
                      <a:buNone/>
                      <a:defRPr/>
                    </a:pPr>
                    <a:r>
                      <a:rPr lang="en-US" sz="1800" kern="0" dirty="0">
                        <a:solidFill>
                          <a:srgbClr val="00EE4F"/>
                        </a:solidFill>
                        <a:latin typeface="Arial"/>
                      </a:rPr>
                      <a:t>.</a:t>
                    </a:r>
                  </a:p>
                </p:txBody>
              </p:sp>
            </p:grpSp>
          </p:grpSp>
          <p:cxnSp>
            <p:nvCxnSpPr>
              <p:cNvPr id="55" name="Straight Arrow Connector 54"/>
              <p:cNvCxnSpPr/>
              <p:nvPr/>
            </p:nvCxnSpPr>
            <p:spPr bwMode="auto">
              <a:xfrm flipV="1">
                <a:off x="2181003" y="5089292"/>
                <a:ext cx="1353029" cy="1497"/>
              </a:xfrm>
              <a:prstGeom prst="straightConnector1">
                <a:avLst/>
              </a:prstGeom>
              <a:noFill/>
              <a:ln w="44450" cap="flat" cmpd="sng" algn="ctr">
                <a:solidFill>
                  <a:sysClr val="window" lastClr="FFFFFF"/>
                </a:solidFill>
                <a:prstDash val="solid"/>
                <a:tailEnd type="triangle" w="med" len="med"/>
              </a:ln>
              <a:effectLst>
                <a:glow rad="63500">
                  <a:srgbClr val="4F81BD">
                    <a:satMod val="175000"/>
                    <a:alpha val="40000"/>
                  </a:srgbClr>
                </a:glow>
                <a:outerShdw blurRad="50800" dist="38100" dir="2700000" algn="tl" rotWithShape="0">
                  <a:prstClr val="black">
                    <a:alpha val="40000"/>
                  </a:prstClr>
                </a:outerShdw>
              </a:effectLst>
            </p:spPr>
          </p:cxnSp>
          <p:cxnSp>
            <p:nvCxnSpPr>
              <p:cNvPr id="56" name="Straight Arrow Connector 55"/>
              <p:cNvCxnSpPr/>
              <p:nvPr/>
            </p:nvCxnSpPr>
            <p:spPr bwMode="auto">
              <a:xfrm flipV="1">
                <a:off x="4012183" y="3792754"/>
                <a:ext cx="0" cy="444164"/>
              </a:xfrm>
              <a:prstGeom prst="straightConnector1">
                <a:avLst/>
              </a:prstGeom>
              <a:noFill/>
              <a:ln w="44450" cap="flat" cmpd="sng" algn="ctr">
                <a:solidFill>
                  <a:sysClr val="window" lastClr="FFFFFF"/>
                </a:solidFill>
                <a:prstDash val="solid"/>
                <a:tailEnd type="triangle" w="med" len="med"/>
              </a:ln>
              <a:effectLst>
                <a:glow rad="63500">
                  <a:srgbClr val="4F81BD">
                    <a:satMod val="175000"/>
                    <a:alpha val="40000"/>
                  </a:srgbClr>
                </a:glow>
                <a:outerShdw blurRad="50800" dist="38100" dir="2700000" algn="tl" rotWithShape="0">
                  <a:prstClr val="black">
                    <a:alpha val="40000"/>
                  </a:prstClr>
                </a:outerShdw>
              </a:effectLst>
            </p:spPr>
          </p:cxnSp>
        </p:grpSp>
      </p:grpSp>
      <p:grpSp>
        <p:nvGrpSpPr>
          <p:cNvPr id="41" name="Group 40"/>
          <p:cNvGrpSpPr/>
          <p:nvPr/>
        </p:nvGrpSpPr>
        <p:grpSpPr>
          <a:xfrm>
            <a:off x="6477000" y="1067832"/>
            <a:ext cx="3048585" cy="4723368"/>
            <a:chOff x="6585644" y="1617540"/>
            <a:chExt cx="3048585" cy="4723368"/>
          </a:xfrm>
        </p:grpSpPr>
        <p:sp>
          <p:nvSpPr>
            <p:cNvPr id="5155" name="TextBox 5154"/>
            <p:cNvSpPr txBox="1"/>
            <p:nvPr/>
          </p:nvSpPr>
          <p:spPr>
            <a:xfrm>
              <a:off x="7768511" y="4703579"/>
              <a:ext cx="1865718" cy="338554"/>
            </a:xfrm>
            <a:prstGeom prst="rect">
              <a:avLst/>
            </a:prstGeom>
            <a:noFill/>
          </p:spPr>
          <p:txBody>
            <a:bodyPr wrap="square" rtlCol="0">
              <a:spAutoFit/>
            </a:bodyPr>
            <a:lstStyle/>
            <a:p>
              <a:pPr defTabSz="914400" fontAlgn="auto">
                <a:spcBef>
                  <a:spcPts val="0"/>
                </a:spcBef>
                <a:spcAft>
                  <a:spcPts val="600"/>
                </a:spcAft>
                <a:buClrTx/>
                <a:buSzTx/>
                <a:buFontTx/>
                <a:buNone/>
              </a:pPr>
              <a:r>
                <a:rPr lang="en-US" sz="1600" dirty="0" smtClean="0">
                  <a:solidFill>
                    <a:prstClr val="black"/>
                  </a:solidFill>
                  <a:latin typeface="Arial"/>
                  <a:ea typeface="Verdana" pitchFamily="34" charset="0"/>
                  <a:cs typeface="Verdana" pitchFamily="34" charset="0"/>
                </a:rPr>
                <a:t>ATIS</a:t>
              </a:r>
              <a:endParaRPr lang="en-US" sz="1600" dirty="0">
                <a:solidFill>
                  <a:prstClr val="black"/>
                </a:solidFill>
                <a:latin typeface="Arial"/>
                <a:ea typeface="Verdana" pitchFamily="34" charset="0"/>
                <a:cs typeface="Verdana" pitchFamily="34" charset="0"/>
              </a:endParaRPr>
            </a:p>
          </p:txBody>
        </p:sp>
        <p:pic>
          <p:nvPicPr>
            <p:cNvPr id="5154" name="Picture 51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25962" y="5003076"/>
              <a:ext cx="1832830" cy="1337832"/>
            </a:xfrm>
            <a:prstGeom prst="rect">
              <a:avLst/>
            </a:prstGeom>
          </p:spPr>
        </p:pic>
        <p:pic>
          <p:nvPicPr>
            <p:cNvPr id="31" name="Picture 30"/>
            <p:cNvPicPr>
              <a:picLocks noChangeAspect="1"/>
            </p:cNvPicPr>
            <p:nvPr/>
          </p:nvPicPr>
          <p:blipFill rotWithShape="1">
            <a:blip r:embed="rId9">
              <a:extLst>
                <a:ext uri="{28A0092B-C50C-407E-A947-70E740481C1C}">
                  <a14:useLocalDpi xmlns:a14="http://schemas.microsoft.com/office/drawing/2010/main" val="0"/>
                </a:ext>
              </a:extLst>
            </a:blip>
            <a:srcRect t="21936" r="17288" b="23187"/>
            <a:stretch/>
          </p:blipFill>
          <p:spPr>
            <a:xfrm>
              <a:off x="6944559" y="1617540"/>
              <a:ext cx="1946781" cy="933405"/>
            </a:xfrm>
            <a:prstGeom prst="rect">
              <a:avLst/>
            </a:prstGeom>
          </p:spPr>
        </p:pic>
        <p:grpSp>
          <p:nvGrpSpPr>
            <p:cNvPr id="36" name="Group 35"/>
            <p:cNvGrpSpPr/>
            <p:nvPr/>
          </p:nvGrpSpPr>
          <p:grpSpPr>
            <a:xfrm>
              <a:off x="6585644" y="2365825"/>
              <a:ext cx="912436" cy="463015"/>
              <a:chOff x="6585644" y="2365825"/>
              <a:chExt cx="912436" cy="463015"/>
            </a:xfrm>
          </p:grpSpPr>
          <p:cxnSp>
            <p:nvCxnSpPr>
              <p:cNvPr id="71" name="Straight Arrow Connector 70"/>
              <p:cNvCxnSpPr/>
              <p:nvPr/>
            </p:nvCxnSpPr>
            <p:spPr bwMode="auto">
              <a:xfrm flipH="1" flipV="1">
                <a:off x="7472634" y="2365825"/>
                <a:ext cx="2439" cy="394497"/>
              </a:xfrm>
              <a:prstGeom prst="straightConnector1">
                <a:avLst/>
              </a:prstGeom>
              <a:noFill/>
              <a:ln w="38100" cap="flat" cmpd="sng" algn="ctr">
                <a:solidFill>
                  <a:sysClr val="window" lastClr="FFFFFF"/>
                </a:solidFill>
                <a:prstDash val="sysDash"/>
                <a:tailEnd type="triangle" w="lg" len="lg"/>
              </a:ln>
              <a:effectLst>
                <a:glow rad="63500">
                  <a:srgbClr val="4F81BD">
                    <a:satMod val="175000"/>
                    <a:alpha val="40000"/>
                  </a:srgbClr>
                </a:glow>
                <a:outerShdw blurRad="50800" dist="38100" dir="2700000" algn="tl" rotWithShape="0">
                  <a:prstClr val="black">
                    <a:alpha val="40000"/>
                  </a:prstClr>
                </a:outerShdw>
              </a:effectLst>
            </p:spPr>
          </p:cxnSp>
          <p:cxnSp>
            <p:nvCxnSpPr>
              <p:cNvPr id="112" name="Straight Arrow Connector 111"/>
              <p:cNvCxnSpPr/>
              <p:nvPr/>
            </p:nvCxnSpPr>
            <p:spPr bwMode="auto">
              <a:xfrm flipH="1">
                <a:off x="6585644" y="2819400"/>
                <a:ext cx="912436" cy="9440"/>
              </a:xfrm>
              <a:prstGeom prst="straightConnector1">
                <a:avLst/>
              </a:prstGeom>
              <a:noFill/>
              <a:ln w="38100" cap="flat" cmpd="sng" algn="ctr">
                <a:solidFill>
                  <a:sysClr val="window" lastClr="FFFFFF"/>
                </a:solidFill>
                <a:prstDash val="sysDash"/>
                <a:tailEnd type="none" w="lg" len="lg"/>
              </a:ln>
              <a:effectLst>
                <a:glow rad="63500">
                  <a:srgbClr val="4F81BD">
                    <a:satMod val="175000"/>
                    <a:alpha val="40000"/>
                  </a:srgbClr>
                </a:glow>
                <a:outerShdw blurRad="50800" dist="38100" dir="2700000" algn="tl" rotWithShape="0">
                  <a:prstClr val="black">
                    <a:alpha val="40000"/>
                  </a:prstClr>
                </a:outerShdw>
              </a:effectLst>
            </p:spPr>
          </p:cxnSp>
        </p:grpSp>
        <p:grpSp>
          <p:nvGrpSpPr>
            <p:cNvPr id="37" name="Group 36"/>
            <p:cNvGrpSpPr/>
            <p:nvPr/>
          </p:nvGrpSpPr>
          <p:grpSpPr>
            <a:xfrm>
              <a:off x="6585644" y="2951609"/>
              <a:ext cx="927487" cy="2050410"/>
              <a:chOff x="6585644" y="2951609"/>
              <a:chExt cx="927487" cy="2050410"/>
            </a:xfrm>
          </p:grpSpPr>
          <p:cxnSp>
            <p:nvCxnSpPr>
              <p:cNvPr id="135" name="Straight Arrow Connector 134"/>
              <p:cNvCxnSpPr/>
              <p:nvPr/>
            </p:nvCxnSpPr>
            <p:spPr bwMode="auto">
              <a:xfrm flipH="1">
                <a:off x="6585644" y="2951609"/>
                <a:ext cx="912436" cy="9440"/>
              </a:xfrm>
              <a:prstGeom prst="straightConnector1">
                <a:avLst/>
              </a:prstGeom>
              <a:noFill/>
              <a:ln w="38100" cap="flat" cmpd="sng" algn="ctr">
                <a:solidFill>
                  <a:sysClr val="window" lastClr="FFFFFF"/>
                </a:solidFill>
                <a:prstDash val="sysDash"/>
                <a:tailEnd type="none" w="lg" len="lg"/>
              </a:ln>
              <a:effectLst>
                <a:glow rad="63500">
                  <a:srgbClr val="4F81BD">
                    <a:satMod val="175000"/>
                    <a:alpha val="40000"/>
                  </a:srgbClr>
                </a:glow>
                <a:outerShdw blurRad="50800" dist="38100" dir="2700000" algn="tl" rotWithShape="0">
                  <a:prstClr val="black">
                    <a:alpha val="40000"/>
                  </a:prstClr>
                </a:outerShdw>
              </a:effectLst>
            </p:spPr>
          </p:cxnSp>
          <p:cxnSp>
            <p:nvCxnSpPr>
              <p:cNvPr id="138" name="Straight Arrow Connector 137"/>
              <p:cNvCxnSpPr/>
              <p:nvPr/>
            </p:nvCxnSpPr>
            <p:spPr bwMode="auto">
              <a:xfrm>
                <a:off x="7480676" y="3037756"/>
                <a:ext cx="32455" cy="1964263"/>
              </a:xfrm>
              <a:prstGeom prst="straightConnector1">
                <a:avLst/>
              </a:prstGeom>
              <a:noFill/>
              <a:ln w="38100" cap="flat" cmpd="sng" algn="ctr">
                <a:solidFill>
                  <a:sysClr val="window" lastClr="FFFFFF"/>
                </a:solidFill>
                <a:prstDash val="sysDash"/>
                <a:tailEnd type="triangle" w="lg" len="lg"/>
              </a:ln>
              <a:effectLst>
                <a:glow rad="63500">
                  <a:srgbClr val="4F81BD">
                    <a:satMod val="175000"/>
                    <a:alpha val="40000"/>
                  </a:srgbClr>
                </a:glow>
                <a:outerShdw blurRad="50800" dist="38100" dir="2700000" algn="tl" rotWithShape="0">
                  <a:prstClr val="black">
                    <a:alpha val="40000"/>
                  </a:prstClr>
                </a:outerShdw>
              </a:effectLst>
            </p:spPr>
          </p:cxnSp>
        </p:grpSp>
      </p:grpSp>
    </p:spTree>
    <p:extLst>
      <p:ext uri="{BB962C8B-B14F-4D97-AF65-F5344CB8AC3E}">
        <p14:creationId xmlns:p14="http://schemas.microsoft.com/office/powerpoint/2010/main" val="51155848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835" y="3810000"/>
            <a:ext cx="3810330" cy="277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09600"/>
            <a:ext cx="9144000" cy="2862322"/>
          </a:xfrm>
          <a:prstGeom prst="rect">
            <a:avLst/>
          </a:prstGeom>
          <a:noFill/>
        </p:spPr>
        <p:txBody>
          <a:bodyPr wrap="square" rtlCol="0">
            <a:spAutoFit/>
          </a:bodyPr>
          <a:lstStyle/>
          <a:p>
            <a:pPr algn="ctr" defTabSz="914400" fontAlgn="auto">
              <a:spcBef>
                <a:spcPts val="0"/>
              </a:spcBef>
              <a:spcAft>
                <a:spcPts val="0"/>
              </a:spcAft>
              <a:buClrTx/>
              <a:buSzTx/>
              <a:buFontTx/>
              <a:buNone/>
            </a:pPr>
            <a:r>
              <a:rPr lang="en-US" sz="5400" b="1" dirty="0" smtClean="0">
                <a:solidFill>
                  <a:prstClr val="white"/>
                </a:solidFill>
                <a:effectLst>
                  <a:outerShdw blurRad="38100" dist="38100" dir="2700000" algn="tl">
                    <a:srgbClr val="000000">
                      <a:alpha val="43137"/>
                    </a:srgbClr>
                  </a:outerShdw>
                </a:effectLst>
                <a:latin typeface="Calibri"/>
              </a:rPr>
              <a:t>Wildlife Surveillance Concept</a:t>
            </a:r>
          </a:p>
          <a:p>
            <a:pPr algn="ctr" defTabSz="914400" fontAlgn="auto">
              <a:spcBef>
                <a:spcPts val="0"/>
              </a:spcBef>
              <a:spcAft>
                <a:spcPts val="0"/>
              </a:spcAft>
              <a:buClrTx/>
              <a:buSzTx/>
              <a:buFontTx/>
              <a:buNone/>
            </a:pPr>
            <a:r>
              <a:rPr lang="en-US" sz="4400" dirty="0" smtClean="0">
                <a:solidFill>
                  <a:prstClr val="white"/>
                </a:solidFill>
                <a:effectLst>
                  <a:outerShdw blurRad="38100" dist="38100" dir="2700000" algn="tl">
                    <a:srgbClr val="000000">
                      <a:alpha val="43137"/>
                    </a:srgbClr>
                  </a:outerShdw>
                </a:effectLst>
                <a:latin typeface="Calibri"/>
              </a:rPr>
              <a:t>Human-in-the-Loop Simulation</a:t>
            </a:r>
          </a:p>
          <a:p>
            <a:pPr algn="ctr" defTabSz="914400" fontAlgn="auto">
              <a:spcBef>
                <a:spcPts val="0"/>
              </a:spcBef>
              <a:spcAft>
                <a:spcPts val="0"/>
              </a:spcAft>
              <a:buClrTx/>
              <a:buSzTx/>
              <a:buFontTx/>
              <a:buNone/>
            </a:pPr>
            <a:endParaRPr lang="en-US" sz="1000" dirty="0" smtClean="0">
              <a:solidFill>
                <a:prstClr val="white"/>
              </a:solidFill>
              <a:latin typeface="Calibri"/>
            </a:endParaRPr>
          </a:p>
          <a:p>
            <a:pPr algn="ctr" defTabSz="914400" fontAlgn="auto">
              <a:spcBef>
                <a:spcPts val="0"/>
              </a:spcBef>
              <a:spcAft>
                <a:spcPts val="0"/>
              </a:spcAft>
              <a:buClrTx/>
              <a:buSzTx/>
              <a:buFontTx/>
              <a:buNone/>
            </a:pPr>
            <a:r>
              <a:rPr lang="en-US" sz="3600" dirty="0" smtClean="0">
                <a:solidFill>
                  <a:prstClr val="white"/>
                </a:solidFill>
                <a:effectLst>
                  <a:outerShdw blurRad="38100" dist="38100" dir="2700000" algn="tl">
                    <a:srgbClr val="000000">
                      <a:alpha val="43137"/>
                    </a:srgbClr>
                  </a:outerShdw>
                </a:effectLst>
                <a:latin typeface="Calibri"/>
              </a:rPr>
              <a:t>3/17/15 – 3/26/15</a:t>
            </a:r>
          </a:p>
          <a:p>
            <a:pPr defTabSz="914400" fontAlgn="auto">
              <a:spcBef>
                <a:spcPts val="0"/>
              </a:spcBef>
              <a:spcAft>
                <a:spcPts val="0"/>
              </a:spcAft>
              <a:buClrTx/>
              <a:buSzTx/>
              <a:buFontTx/>
              <a:buNone/>
            </a:pPr>
            <a:endParaRPr lang="en-US" sz="1800" dirty="0">
              <a:solidFill>
                <a:prstClr val="black"/>
              </a:solidFill>
              <a:latin typeface="Calibri"/>
            </a:endParaRPr>
          </a:p>
          <a:p>
            <a:pPr defTabSz="914400" fontAlgn="auto">
              <a:spcBef>
                <a:spcPts val="0"/>
              </a:spcBef>
              <a:spcAft>
                <a:spcPts val="0"/>
              </a:spcAft>
              <a:buClrTx/>
              <a:buSzTx/>
              <a:buFontTx/>
              <a:buNone/>
            </a:pPr>
            <a:endParaRPr lang="en-US" sz="1800" dirty="0">
              <a:solidFill>
                <a:prstClr val="black"/>
              </a:solidFill>
              <a:latin typeface="Calibri"/>
            </a:endParaRPr>
          </a:p>
        </p:txBody>
      </p:sp>
    </p:spTree>
    <p:extLst>
      <p:ext uri="{BB962C8B-B14F-4D97-AF65-F5344CB8AC3E}">
        <p14:creationId xmlns:p14="http://schemas.microsoft.com/office/powerpoint/2010/main" val="945173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rmAutofit/>
          </a:bodyPr>
          <a:lstStyle/>
          <a:p>
            <a:r>
              <a:rPr lang="en-US" sz="4800" dirty="0" smtClean="0">
                <a:solidFill>
                  <a:schemeClr val="bg1"/>
                </a:solidFill>
                <a:effectLst>
                  <a:outerShdw blurRad="38100" dist="38100" dir="2700000" algn="tl">
                    <a:srgbClr val="000000">
                      <a:alpha val="43137"/>
                    </a:srgbClr>
                  </a:outerShdw>
                </a:effectLst>
                <a:latin typeface="+mn-lt"/>
                <a:ea typeface="+mn-ea"/>
                <a:cs typeface="+mn-cs"/>
              </a:rPr>
              <a:t>Air Traffic Control Tower Simulator</a:t>
            </a:r>
            <a:endParaRPr lang="en-US" sz="4800" dirty="0">
              <a:solidFill>
                <a:schemeClr val="bg1"/>
              </a:solidFill>
              <a:effectLst>
                <a:outerShdw blurRad="38100" dist="38100" dir="2700000" algn="tl">
                  <a:srgbClr val="000000">
                    <a:alpha val="43137"/>
                  </a:srgbClr>
                </a:outerShdw>
              </a:effectLst>
              <a:latin typeface="+mn-lt"/>
              <a:ea typeface="+mn-ea"/>
              <a:cs typeface="+mn-cs"/>
            </a:endParaRPr>
          </a:p>
        </p:txBody>
      </p:sp>
      <p:pic>
        <p:nvPicPr>
          <p:cNvPr id="1026" name="Picture 2" descr="C:\Users\Mark\Dropbox\Work\Files from Anton\WiSC HITL\Lab Pics\20150320_1302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79" t="9973" r="6441" b="22965"/>
          <a:stretch/>
        </p:blipFill>
        <p:spPr bwMode="auto">
          <a:xfrm>
            <a:off x="0" y="2362200"/>
            <a:ext cx="9144000" cy="401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731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bg1"/>
                </a:solidFill>
                <a:effectLst>
                  <a:outerShdw blurRad="38100" dist="38100" dir="2700000" algn="tl">
                    <a:srgbClr val="000000">
                      <a:alpha val="43137"/>
                    </a:srgbClr>
                  </a:outerShdw>
                </a:effectLst>
              </a:rPr>
              <a:t>Experimental Conditions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5300" y="990600"/>
            <a:ext cx="8343900" cy="490855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57200" lvl="0" indent="-457200">
              <a:buAutoNum type="arabicParenR"/>
            </a:pPr>
            <a:r>
              <a:rPr lang="en-US" sz="2400" b="0" dirty="0" smtClean="0">
                <a:solidFill>
                  <a:schemeClr val="bg1"/>
                </a:solidFill>
                <a:effectLst>
                  <a:outerShdw blurRad="38100" dist="38100" dir="2700000" algn="tl">
                    <a:srgbClr val="000000">
                      <a:alpha val="43137"/>
                    </a:srgbClr>
                  </a:outerShdw>
                </a:effectLst>
              </a:rPr>
              <a:t>Baseline </a:t>
            </a:r>
            <a:r>
              <a:rPr lang="en-US" sz="2400" b="0" dirty="0">
                <a:solidFill>
                  <a:schemeClr val="bg1"/>
                </a:solidFill>
                <a:effectLst>
                  <a:outerShdw blurRad="38100" dist="38100" dir="2700000" algn="tl">
                    <a:srgbClr val="000000">
                      <a:alpha val="43137"/>
                    </a:srgbClr>
                  </a:outerShdw>
                </a:effectLst>
              </a:rPr>
              <a:t>(</a:t>
            </a:r>
            <a:r>
              <a:rPr lang="en-US" sz="2400" b="0" dirty="0" smtClean="0">
                <a:solidFill>
                  <a:schemeClr val="bg1"/>
                </a:solidFill>
                <a:effectLst>
                  <a:outerShdw blurRad="38100" dist="38100" dir="2700000" algn="tl">
                    <a:srgbClr val="000000">
                      <a:alpha val="43137"/>
                    </a:srgbClr>
                  </a:outerShdw>
                </a:effectLst>
              </a:rPr>
              <a:t>PIREPS)</a:t>
            </a:r>
          </a:p>
          <a:p>
            <a:pPr marL="857250" lvl="1" indent="-457200"/>
            <a:r>
              <a:rPr lang="en-US" sz="2000" b="0" dirty="0" smtClean="0">
                <a:solidFill>
                  <a:schemeClr val="bg1"/>
                </a:solidFill>
              </a:rPr>
              <a:t>Simulating current operations. Pilots will report bird activity.</a:t>
            </a:r>
          </a:p>
          <a:p>
            <a:pPr marL="457200" lvl="0" indent="-457200">
              <a:buAutoNum type="arabicParenR"/>
            </a:pPr>
            <a:endParaRPr lang="en-US" sz="1200" b="0" dirty="0" smtClean="0">
              <a:solidFill>
                <a:schemeClr val="bg1"/>
              </a:solidFill>
            </a:endParaRPr>
          </a:p>
          <a:p>
            <a:pPr marL="457200" lvl="0" indent="-457200">
              <a:buAutoNum type="arabicParenR"/>
            </a:pPr>
            <a:r>
              <a:rPr lang="en-US" sz="2400" b="0" dirty="0" smtClean="0">
                <a:solidFill>
                  <a:schemeClr val="bg1"/>
                </a:solidFill>
                <a:effectLst>
                  <a:outerShdw blurRad="38100" dist="38100" dir="2700000" algn="tl">
                    <a:srgbClr val="000000">
                      <a:alpha val="43137"/>
                    </a:srgbClr>
                  </a:outerShdw>
                </a:effectLst>
              </a:rPr>
              <a:t>WiSC Target</a:t>
            </a:r>
          </a:p>
          <a:p>
            <a:pPr marL="857250" lvl="1" indent="-457200"/>
            <a:r>
              <a:rPr lang="en-US" sz="2000" dirty="0" smtClean="0">
                <a:solidFill>
                  <a:schemeClr val="bg1"/>
                </a:solidFill>
              </a:rPr>
              <a:t>Avian radar information provided as a target on radar display.</a:t>
            </a:r>
            <a:endParaRPr lang="en-US" sz="2000" b="0" dirty="0">
              <a:solidFill>
                <a:schemeClr val="bg1"/>
              </a:solidFill>
            </a:endParaRPr>
          </a:p>
          <a:p>
            <a:pPr marL="457200" lvl="0" indent="-457200">
              <a:buAutoNum type="arabicParenR"/>
            </a:pPr>
            <a:endParaRPr lang="en-US" sz="1200" b="0" dirty="0" smtClean="0">
              <a:solidFill>
                <a:schemeClr val="bg1"/>
              </a:solidFill>
            </a:endParaRPr>
          </a:p>
          <a:p>
            <a:pPr marL="457200" lvl="0" indent="-457200">
              <a:buAutoNum type="arabicParenR"/>
            </a:pPr>
            <a:r>
              <a:rPr lang="en-US" sz="2400" b="0" dirty="0" smtClean="0">
                <a:solidFill>
                  <a:schemeClr val="bg1"/>
                </a:solidFill>
                <a:effectLst>
                  <a:outerShdw blurRad="38100" dist="38100" dir="2700000" algn="tl">
                    <a:srgbClr val="000000">
                      <a:alpha val="43137"/>
                    </a:srgbClr>
                  </a:outerShdw>
                </a:effectLst>
              </a:rPr>
              <a:t>WiSC Text</a:t>
            </a:r>
          </a:p>
          <a:p>
            <a:pPr marL="857250" lvl="1" indent="-457200"/>
            <a:r>
              <a:rPr lang="en-US" sz="2000" dirty="0" smtClean="0">
                <a:solidFill>
                  <a:schemeClr val="bg1"/>
                </a:solidFill>
              </a:rPr>
              <a:t>Avian radar information provided as text on radar display.</a:t>
            </a:r>
            <a:endParaRPr lang="en-US" sz="2000" b="0" dirty="0">
              <a:solidFill>
                <a:schemeClr val="bg1"/>
              </a:solidFill>
            </a:endParaRPr>
          </a:p>
          <a:p>
            <a:pPr marL="457200" lvl="0" indent="-457200">
              <a:buAutoNum type="arabicParenR"/>
            </a:pPr>
            <a:endParaRPr lang="en-US" sz="1200" b="0" dirty="0" smtClean="0">
              <a:solidFill>
                <a:schemeClr val="bg1"/>
              </a:solidFill>
            </a:endParaRPr>
          </a:p>
          <a:p>
            <a:pPr marL="457200" lvl="0" indent="-457200">
              <a:buAutoNum type="arabicParenR"/>
            </a:pPr>
            <a:r>
              <a:rPr lang="en-US" sz="2400" b="0" dirty="0" smtClean="0">
                <a:solidFill>
                  <a:schemeClr val="bg1"/>
                </a:solidFill>
                <a:effectLst>
                  <a:outerShdw blurRad="38100" dist="38100" dir="2700000" algn="tl">
                    <a:srgbClr val="000000">
                      <a:alpha val="43137"/>
                    </a:srgbClr>
                  </a:outerShdw>
                </a:effectLst>
              </a:rPr>
              <a:t>WiSC Supervisor</a:t>
            </a:r>
          </a:p>
          <a:p>
            <a:pPr marL="857250" lvl="1" indent="-457200"/>
            <a:r>
              <a:rPr lang="en-US" sz="2000" dirty="0" smtClean="0">
                <a:solidFill>
                  <a:schemeClr val="bg1"/>
                </a:solidFill>
              </a:rPr>
              <a:t>Avian radar information passed from supervisor to controller.</a:t>
            </a:r>
            <a:endParaRPr lang="en-US" sz="2000" b="0" dirty="0">
              <a:solidFill>
                <a:schemeClr val="bg1"/>
              </a:solidFill>
            </a:endParaRPr>
          </a:p>
          <a:p>
            <a:pPr marL="0" indent="0">
              <a:buNone/>
            </a:pPr>
            <a:endParaRPr lang="en-US" sz="2400" b="0" dirty="0"/>
          </a:p>
          <a:p>
            <a:pPr marL="0" indent="0">
              <a:buNone/>
            </a:pPr>
            <a:endParaRPr lang="en-US" sz="2300" b="0" dirty="0" smtClean="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8</a:t>
            </a:fld>
            <a:endParaRPr lang="en-US" dirty="0">
              <a:solidFill>
                <a:srgbClr val="FFFFFF">
                  <a:lumMod val="65000"/>
                </a:srgbClr>
              </a:solidFill>
            </a:endParaRPr>
          </a:p>
        </p:txBody>
      </p:sp>
    </p:spTree>
    <p:extLst>
      <p:ext uri="{BB962C8B-B14F-4D97-AF65-F5344CB8AC3E}">
        <p14:creationId xmlns:p14="http://schemas.microsoft.com/office/powerpoint/2010/main" val="225209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7014" b="26495"/>
          <a:stretch/>
        </p:blipFill>
        <p:spPr bwMode="auto">
          <a:xfrm>
            <a:off x="3694" y="-53"/>
            <a:ext cx="9144008" cy="690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66800" y="838200"/>
            <a:ext cx="13716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solidFill>
                <a:prstClr val="black"/>
              </a:solidFill>
            </a:endParaRPr>
          </a:p>
        </p:txBody>
      </p:sp>
      <p:sp>
        <p:nvSpPr>
          <p:cNvPr id="3" name="Oval 2"/>
          <p:cNvSpPr/>
          <p:nvPr/>
        </p:nvSpPr>
        <p:spPr>
          <a:xfrm>
            <a:off x="3133078" y="3774488"/>
            <a:ext cx="182880" cy="182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solidFill>
                <a:prstClr val="white"/>
              </a:solidFill>
            </a:endParaRPr>
          </a:p>
        </p:txBody>
      </p:sp>
      <p:sp>
        <p:nvSpPr>
          <p:cNvPr id="21" name="Oval 20"/>
          <p:cNvSpPr/>
          <p:nvPr/>
        </p:nvSpPr>
        <p:spPr>
          <a:xfrm>
            <a:off x="4352278" y="3653159"/>
            <a:ext cx="182880" cy="182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solidFill>
                <a:prstClr val="white"/>
              </a:solidFill>
            </a:endParaRPr>
          </a:p>
        </p:txBody>
      </p:sp>
      <p:sp>
        <p:nvSpPr>
          <p:cNvPr id="20" name="TextBox 19"/>
          <p:cNvSpPr txBox="1"/>
          <p:nvPr/>
        </p:nvSpPr>
        <p:spPr>
          <a:xfrm>
            <a:off x="685800" y="4699337"/>
            <a:ext cx="6248400" cy="1938992"/>
          </a:xfrm>
          <a:prstGeom prst="rect">
            <a:avLst/>
          </a:prstGeom>
          <a:noFill/>
        </p:spPr>
        <p:txBody>
          <a:bodyPr wrap="square" rtlCol="0">
            <a:spAutoFit/>
          </a:bodyPr>
          <a:lstStyle/>
          <a:p>
            <a:pPr defTabSz="914400" fontAlgn="auto">
              <a:spcBef>
                <a:spcPts val="0"/>
              </a:spcBef>
              <a:spcAft>
                <a:spcPts val="0"/>
              </a:spcAft>
              <a:buClrTx/>
              <a:buSzTx/>
              <a:buFontTx/>
              <a:buNone/>
            </a:pPr>
            <a:r>
              <a:rPr lang="en-US" sz="2000" dirty="0" smtClean="0">
                <a:solidFill>
                  <a:prstClr val="white"/>
                </a:solidFill>
                <a:latin typeface="Calibri"/>
              </a:rPr>
              <a:t>Position symbol provides precise location information</a:t>
            </a:r>
          </a:p>
          <a:p>
            <a:pPr defTabSz="914400" fontAlgn="auto">
              <a:spcBef>
                <a:spcPts val="0"/>
              </a:spcBef>
              <a:spcAft>
                <a:spcPts val="0"/>
              </a:spcAft>
              <a:buClrTx/>
              <a:buSzTx/>
              <a:buFontTx/>
              <a:buNone/>
            </a:pPr>
            <a:r>
              <a:rPr lang="en-US" sz="2000" dirty="0" smtClean="0">
                <a:solidFill>
                  <a:prstClr val="white"/>
                </a:solidFill>
                <a:latin typeface="Calibri"/>
              </a:rPr>
              <a:t>Color coded by threat level (yellow = more significant)</a:t>
            </a:r>
          </a:p>
          <a:p>
            <a:pPr defTabSz="914400" fontAlgn="auto">
              <a:spcBef>
                <a:spcPts val="0"/>
              </a:spcBef>
              <a:spcAft>
                <a:spcPts val="0"/>
              </a:spcAft>
              <a:buClrTx/>
              <a:buSzTx/>
              <a:buFontTx/>
              <a:buNone/>
            </a:pPr>
            <a:r>
              <a:rPr lang="en-US" sz="2000" dirty="0" smtClean="0">
                <a:solidFill>
                  <a:prstClr val="white"/>
                </a:solidFill>
                <a:latin typeface="Calibri"/>
              </a:rPr>
              <a:t>Direction of flight line</a:t>
            </a:r>
          </a:p>
          <a:p>
            <a:pPr defTabSz="914400" fontAlgn="auto">
              <a:spcBef>
                <a:spcPts val="0"/>
              </a:spcBef>
              <a:spcAft>
                <a:spcPts val="0"/>
              </a:spcAft>
              <a:buClrTx/>
              <a:buSzTx/>
              <a:buFontTx/>
              <a:buNone/>
            </a:pPr>
            <a:r>
              <a:rPr lang="en-US" sz="2000" dirty="0" smtClean="0">
                <a:solidFill>
                  <a:prstClr val="white"/>
                </a:solidFill>
                <a:latin typeface="Calibri"/>
              </a:rPr>
              <a:t>Altitude</a:t>
            </a:r>
          </a:p>
          <a:p>
            <a:pPr defTabSz="914400" fontAlgn="auto">
              <a:spcBef>
                <a:spcPts val="0"/>
              </a:spcBef>
              <a:spcAft>
                <a:spcPts val="0"/>
              </a:spcAft>
              <a:buClrTx/>
              <a:buSzTx/>
              <a:buFontTx/>
              <a:buNone/>
            </a:pPr>
            <a:r>
              <a:rPr lang="en-US" sz="2000" dirty="0" smtClean="0">
                <a:solidFill>
                  <a:prstClr val="white"/>
                </a:solidFill>
                <a:latin typeface="Calibri"/>
              </a:rPr>
              <a:t>Speed</a:t>
            </a:r>
          </a:p>
          <a:p>
            <a:pPr defTabSz="914400" fontAlgn="auto">
              <a:spcBef>
                <a:spcPts val="0"/>
              </a:spcBef>
              <a:spcAft>
                <a:spcPts val="0"/>
              </a:spcAft>
              <a:buClrTx/>
              <a:buSzTx/>
              <a:buFontTx/>
              <a:buNone/>
            </a:pPr>
            <a:r>
              <a:rPr lang="en-US" sz="2000" dirty="0" smtClean="0">
                <a:solidFill>
                  <a:prstClr val="white"/>
                </a:solidFill>
                <a:latin typeface="Calibri"/>
              </a:rPr>
              <a:t>Target disappears when no longer a threat</a:t>
            </a:r>
          </a:p>
        </p:txBody>
      </p:sp>
      <p:cxnSp>
        <p:nvCxnSpPr>
          <p:cNvPr id="23" name="Straight Arrow Connector 22"/>
          <p:cNvCxnSpPr/>
          <p:nvPr/>
        </p:nvCxnSpPr>
        <p:spPr>
          <a:xfrm flipH="1">
            <a:off x="2754666" y="3939540"/>
            <a:ext cx="190500" cy="40616"/>
          </a:xfrm>
          <a:prstGeom prst="straightConnector1">
            <a:avLst/>
          </a:prstGeom>
          <a:ln w="19050">
            <a:solidFill>
              <a:schemeClr val="bg1"/>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2580000" flipH="1" flipV="1">
            <a:off x="4132886" y="3432704"/>
            <a:ext cx="192024" cy="36576"/>
          </a:xfrm>
          <a:prstGeom prst="straightConnector1">
            <a:avLst/>
          </a:prstGeom>
          <a:ln w="19050">
            <a:solidFill>
              <a:schemeClr val="bg1"/>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25" name="Oval 1024"/>
          <p:cNvSpPr/>
          <p:nvPr/>
        </p:nvSpPr>
        <p:spPr>
          <a:xfrm>
            <a:off x="4648200" y="3487444"/>
            <a:ext cx="384742" cy="21528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ln w="19050">
                <a:solidFill>
                  <a:prstClr val="white"/>
                </a:solidFill>
              </a:ln>
              <a:solidFill>
                <a:prstClr val="white"/>
              </a:solidFill>
            </a:endParaRPr>
          </a:p>
        </p:txBody>
      </p:sp>
      <p:sp>
        <p:nvSpPr>
          <p:cNvPr id="36" name="Oval 35"/>
          <p:cNvSpPr/>
          <p:nvPr/>
        </p:nvSpPr>
        <p:spPr>
          <a:xfrm>
            <a:off x="3425258" y="3612766"/>
            <a:ext cx="384742" cy="21528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ln w="19050">
                <a:solidFill>
                  <a:prstClr val="white"/>
                </a:solidFill>
              </a:ln>
              <a:solidFill>
                <a:prstClr val="white"/>
              </a:solidFill>
            </a:endParaRPr>
          </a:p>
        </p:txBody>
      </p:sp>
      <p:sp>
        <p:nvSpPr>
          <p:cNvPr id="1027" name="Oval 1026"/>
          <p:cNvSpPr/>
          <p:nvPr/>
        </p:nvSpPr>
        <p:spPr>
          <a:xfrm>
            <a:off x="5070673" y="3458122"/>
            <a:ext cx="224858" cy="2286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solidFill>
                <a:prstClr val="white"/>
              </a:solidFill>
            </a:endParaRPr>
          </a:p>
        </p:txBody>
      </p:sp>
      <p:sp>
        <p:nvSpPr>
          <p:cNvPr id="38" name="Oval 37"/>
          <p:cNvSpPr/>
          <p:nvPr/>
        </p:nvSpPr>
        <p:spPr>
          <a:xfrm>
            <a:off x="3863268" y="3601644"/>
            <a:ext cx="224858" cy="2286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buClrTx/>
              <a:buSzTx/>
              <a:buFontTx/>
              <a:buNone/>
            </a:pPr>
            <a:endParaRPr lang="en-US" sz="1800" dirty="0">
              <a:solidFill>
                <a:prstClr val="white"/>
              </a:solidFill>
            </a:endParaRPr>
          </a:p>
        </p:txBody>
      </p:sp>
      <p:sp>
        <p:nvSpPr>
          <p:cNvPr id="1028" name="Rectangle 1027"/>
          <p:cNvSpPr/>
          <p:nvPr/>
        </p:nvSpPr>
        <p:spPr>
          <a:xfrm>
            <a:off x="3694" y="99132"/>
            <a:ext cx="9140306" cy="830997"/>
          </a:xfrm>
          <a:prstGeom prst="rect">
            <a:avLst/>
          </a:prstGeom>
        </p:spPr>
        <p:txBody>
          <a:bodyPr wrap="square">
            <a:spAutoFit/>
          </a:bodyPr>
          <a:lstStyle/>
          <a:p>
            <a:pPr algn="ctr" defTabSz="914400" fontAlgn="auto">
              <a:spcBef>
                <a:spcPts val="0"/>
              </a:spcBef>
              <a:spcAft>
                <a:spcPts val="0"/>
              </a:spcAft>
              <a:buClrTx/>
              <a:buSzTx/>
              <a:buFontTx/>
              <a:buNone/>
              <a:defRPr/>
            </a:pPr>
            <a:r>
              <a:rPr lang="en-US" sz="4800" b="1" kern="0" dirty="0" smtClean="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WiSC Target Interface</a:t>
            </a:r>
            <a:endParaRPr lang="en-US" sz="1800" b="1" kern="0" dirty="0" smtClean="0">
              <a:solidFill>
                <a:sysClr val="windowText" lastClr="000000"/>
              </a:solidFill>
              <a:latin typeface="Calibri"/>
            </a:endParaRPr>
          </a:p>
        </p:txBody>
      </p:sp>
    </p:spTree>
    <p:extLst>
      <p:ext uri="{BB962C8B-B14F-4D97-AF65-F5344CB8AC3E}">
        <p14:creationId xmlns:p14="http://schemas.microsoft.com/office/powerpoint/2010/main" val="260588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1"/>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fade">
                                      <p:cBhvr>
                                        <p:cTn id="24" dur="500"/>
                                        <p:tgtEl>
                                          <p:spTgt spid="2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xEl>
                                              <p:pRg st="2" end="2"/>
                                            </p:txEl>
                                          </p:spTgt>
                                        </p:tgtEl>
                                        <p:attrNameLst>
                                          <p:attrName>style.visibility</p:attrName>
                                        </p:attrNameLst>
                                      </p:cBhvr>
                                      <p:to>
                                        <p:strVal val="visible"/>
                                      </p:to>
                                    </p:set>
                                    <p:animEffect transition="in" filter="fade">
                                      <p:cBhvr>
                                        <p:cTn id="29" dur="500"/>
                                        <p:tgtEl>
                                          <p:spTgt spid="20">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23"/>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
                                            <p:txEl>
                                              <p:pRg st="3" end="3"/>
                                            </p:txEl>
                                          </p:spTgt>
                                        </p:tgtEl>
                                        <p:attrNameLst>
                                          <p:attrName>style.visibility</p:attrName>
                                        </p:attrNameLst>
                                      </p:cBhvr>
                                      <p:to>
                                        <p:strVal val="visible"/>
                                      </p:to>
                                    </p:set>
                                    <p:animEffect transition="in" filter="fade">
                                      <p:cBhvr>
                                        <p:cTn id="46" dur="500"/>
                                        <p:tgtEl>
                                          <p:spTgt spid="20">
                                            <p:txEl>
                                              <p:pRg st="3" end="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25"/>
                                        </p:tgtEl>
                                        <p:attrNameLst>
                                          <p:attrName>style.visibility</p:attrName>
                                        </p:attrNameLst>
                                      </p:cBhvr>
                                      <p:to>
                                        <p:strVal val="visible"/>
                                      </p:to>
                                    </p:set>
                                    <p:animEffect transition="in" filter="fade">
                                      <p:cBhvr>
                                        <p:cTn id="52" dur="500"/>
                                        <p:tgtEl>
                                          <p:spTgt spid="102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02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0">
                                            <p:txEl>
                                              <p:pRg st="4" end="4"/>
                                            </p:txEl>
                                          </p:spTgt>
                                        </p:tgtEl>
                                        <p:attrNameLst>
                                          <p:attrName>style.visibility</p:attrName>
                                        </p:attrNameLst>
                                      </p:cBhvr>
                                      <p:to>
                                        <p:strVal val="visible"/>
                                      </p:to>
                                    </p:set>
                                    <p:animEffect transition="in" filter="fade">
                                      <p:cBhvr>
                                        <p:cTn id="63" dur="500"/>
                                        <p:tgtEl>
                                          <p:spTgt spid="20">
                                            <p:txEl>
                                              <p:pRg st="4" end="4"/>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27"/>
                                        </p:tgtEl>
                                        <p:attrNameLst>
                                          <p:attrName>style.visibility</p:attrName>
                                        </p:attrNameLst>
                                      </p:cBhvr>
                                      <p:to>
                                        <p:strVal val="visible"/>
                                      </p:to>
                                    </p:set>
                                    <p:animEffect transition="in" filter="fade">
                                      <p:cBhvr>
                                        <p:cTn id="66" dur="500"/>
                                        <p:tgtEl>
                                          <p:spTgt spid="10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2" nodeType="clickEffect">
                                  <p:stCondLst>
                                    <p:cond delay="0"/>
                                  </p:stCondLst>
                                  <p:childTnLst>
                                    <p:set>
                                      <p:cBhvr>
                                        <p:cTn id="73" dur="1" fill="hold">
                                          <p:stCondLst>
                                            <p:cond delay="0"/>
                                          </p:stCondLst>
                                        </p:cTn>
                                        <p:tgtEl>
                                          <p:spTgt spid="2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0">
                                            <p:txEl>
                                              <p:pRg st="5" end="5"/>
                                            </p:txEl>
                                          </p:spTgt>
                                        </p:tgtEl>
                                        <p:attrNameLst>
                                          <p:attrName>style.visibility</p:attrName>
                                        </p:attrNameLst>
                                      </p:cBhvr>
                                      <p:to>
                                        <p:strVal val="visible"/>
                                      </p:to>
                                    </p:set>
                                    <p:animEffect transition="in" filter="fade">
                                      <p:cBhvr>
                                        <p:cTn id="78" dur="500"/>
                                        <p:tgtEl>
                                          <p:spTgt spid="20">
                                            <p:txEl>
                                              <p:pRg st="5" end="5"/>
                                            </p:txEl>
                                          </p:spTgt>
                                        </p:tgtEl>
                                      </p:cBhvr>
                                    </p:animEffect>
                                  </p:childTnLst>
                                </p:cTn>
                              </p:par>
                              <p:par>
                                <p:cTn id="79" presetID="1" presetClass="exit" presetSubtype="0" fill="hold" grpId="1" nodeType="withEffect">
                                  <p:stCondLst>
                                    <p:cond delay="0"/>
                                  </p:stCondLst>
                                  <p:childTnLst>
                                    <p:set>
                                      <p:cBhvr>
                                        <p:cTn id="80" dur="1" fill="hold">
                                          <p:stCondLst>
                                            <p:cond delay="0"/>
                                          </p:stCondLst>
                                        </p:cTn>
                                        <p:tgtEl>
                                          <p:spTgt spid="1027"/>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1" grpId="0" animBg="1"/>
      <p:bldP spid="21" grpId="1" animBg="1"/>
      <p:bldP spid="21" grpId="2" animBg="1"/>
      <p:bldP spid="1025" grpId="0" animBg="1"/>
      <p:bldP spid="1025" grpId="1" animBg="1"/>
      <p:bldP spid="36" grpId="0" animBg="1"/>
      <p:bldP spid="36" grpId="1" animBg="1"/>
      <p:bldP spid="1027" grpId="0" animBg="1"/>
      <p:bldP spid="1027" grpId="1" animBg="1"/>
      <p:bldP spid="38" grpId="0" animBg="1"/>
      <p:bldP spid="38" grpId="1" animBg="1"/>
    </p:bld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BCA564-7F64-48E0-A0BA-C56DA304133A}"/>
</file>

<file path=customXml/itemProps2.xml><?xml version="1.0" encoding="utf-8"?>
<ds:datastoreItem xmlns:ds="http://schemas.openxmlformats.org/officeDocument/2006/customXml" ds:itemID="{034C42F9-6AD6-4065-AFDB-6A2C789B6E65}"/>
</file>

<file path=customXml/itemProps3.xml><?xml version="1.0" encoding="utf-8"?>
<ds:datastoreItem xmlns:ds="http://schemas.openxmlformats.org/officeDocument/2006/customXml" ds:itemID="{3F9DABA2-DDF1-4EEB-96C0-53035FE17D2F}"/>
</file>

<file path=docProps/app.xml><?xml version="1.0" encoding="utf-8"?>
<Properties xmlns="http://schemas.openxmlformats.org/officeDocument/2006/extended-properties" xmlns:vt="http://schemas.openxmlformats.org/officeDocument/2006/docPropsVTypes">
  <Template/>
  <TotalTime>17541</TotalTime>
  <Words>1394</Words>
  <Application>Microsoft Office PowerPoint</Application>
  <PresentationFormat>On-screen Show (4:3)</PresentationFormat>
  <Paragraphs>444</Paragraphs>
  <Slides>28</Slides>
  <Notes>5</Notes>
  <HiddenSlides>0</HiddenSlides>
  <MMClips>1</MMClips>
  <ScaleCrop>false</ScaleCrop>
  <HeadingPairs>
    <vt:vector size="4" baseType="variant">
      <vt:variant>
        <vt:lpstr>Theme</vt:lpstr>
      </vt:variant>
      <vt:variant>
        <vt:i4>7</vt:i4>
      </vt:variant>
      <vt:variant>
        <vt:lpstr>Slide Titles</vt:lpstr>
      </vt:variant>
      <vt:variant>
        <vt:i4>28</vt:i4>
      </vt:variant>
    </vt:vector>
  </HeadingPairs>
  <TitlesOfParts>
    <vt:vector size="35" baseType="lpstr">
      <vt:lpstr>1_Custom Design</vt:lpstr>
      <vt:lpstr>2_Custom Design</vt:lpstr>
      <vt:lpstr>3_Custom Design</vt:lpstr>
      <vt:lpstr>Default Design</vt:lpstr>
      <vt:lpstr>Office Theme</vt:lpstr>
      <vt:lpstr>1_Office Theme</vt:lpstr>
      <vt:lpstr>2_Office Theme</vt:lpstr>
      <vt:lpstr>Airport Technology R&amp;D Branch</vt:lpstr>
      <vt:lpstr>Outline</vt:lpstr>
      <vt:lpstr>Bird Radar in Air Traffic Control Applications</vt:lpstr>
      <vt:lpstr>As-Is Operations</vt:lpstr>
      <vt:lpstr>As-Is Operations</vt:lpstr>
      <vt:lpstr>PowerPoint Presentation</vt:lpstr>
      <vt:lpstr>Air Traffic Control Tower Simulator</vt:lpstr>
      <vt:lpstr>Experimental Conditions</vt:lpstr>
      <vt:lpstr>PowerPoint Presentation</vt:lpstr>
      <vt:lpstr>PowerPoint Presentation</vt:lpstr>
      <vt:lpstr>WiSC FY16/17 Plans</vt:lpstr>
      <vt:lpstr>Perception USDA/Purdue Univ.</vt:lpstr>
      <vt:lpstr>AN/TPQ-49 Radars BSTAR</vt:lpstr>
      <vt:lpstr>Bird/Weather Radars Expanded Coverage</vt:lpstr>
      <vt:lpstr>Optical Sensors</vt:lpstr>
      <vt:lpstr>Multi-Sensor Integration</vt:lpstr>
      <vt:lpstr>PowerPoint Presentation</vt:lpstr>
      <vt:lpstr>TIME PERMITTING</vt:lpstr>
      <vt:lpstr>Mandli Testing</vt:lpstr>
      <vt:lpstr>San Antonio Int’l Airport</vt:lpstr>
      <vt:lpstr>CEAT Grid Schematic</vt:lpstr>
      <vt:lpstr>Calibration Grid </vt:lpstr>
      <vt:lpstr>Run 1 – 15mph</vt:lpstr>
      <vt:lpstr>Performance Tests Grid </vt:lpstr>
      <vt:lpstr>Performance Tests Results </vt:lpstr>
      <vt:lpstr>Blind Tests Grid </vt:lpstr>
      <vt:lpstr>Blind Tests Results </vt:lpstr>
      <vt:lpstr>System Function Notes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Ryan King</cp:lastModifiedBy>
  <cp:revision>902</cp:revision>
  <cp:lastPrinted>2015-03-30T21:09:05Z</cp:lastPrinted>
  <dcterms:modified xsi:type="dcterms:W3CDTF">2015-03-30T21:12:11Z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