
<file path=[Content_Types].xml><?xml version="1.0" encoding="utf-8"?>
<Types xmlns="http://schemas.openxmlformats.org/package/2006/content-types">
  <Default Extension="png" ContentType="image/png"/>
  <Default Extension="tmp"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40.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41.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6.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61" r:id="rId2"/>
  </p:sldMasterIdLst>
  <p:notesMasterIdLst>
    <p:notesMasterId r:id="rId44"/>
  </p:notesMasterIdLst>
  <p:handoutMasterIdLst>
    <p:handoutMasterId r:id="rId45"/>
  </p:handoutMasterIdLst>
  <p:sldIdLst>
    <p:sldId id="273" r:id="rId3"/>
    <p:sldId id="274" r:id="rId4"/>
    <p:sldId id="275" r:id="rId5"/>
    <p:sldId id="276" r:id="rId6"/>
    <p:sldId id="277" r:id="rId7"/>
    <p:sldId id="278" r:id="rId8"/>
    <p:sldId id="279" r:id="rId9"/>
    <p:sldId id="280" r:id="rId10"/>
    <p:sldId id="281" r:id="rId11"/>
    <p:sldId id="282" r:id="rId12"/>
    <p:sldId id="283" r:id="rId13"/>
    <p:sldId id="285" r:id="rId14"/>
    <p:sldId id="315" r:id="rId15"/>
    <p:sldId id="316" r:id="rId16"/>
    <p:sldId id="317" r:id="rId17"/>
    <p:sldId id="318" r:id="rId18"/>
    <p:sldId id="319" r:id="rId19"/>
    <p:sldId id="321" r:id="rId20"/>
    <p:sldId id="320" r:id="rId21"/>
    <p:sldId id="293" r:id="rId22"/>
    <p:sldId id="294" r:id="rId23"/>
    <p:sldId id="295" r:id="rId24"/>
    <p:sldId id="296" r:id="rId25"/>
    <p:sldId id="297" r:id="rId26"/>
    <p:sldId id="298" r:id="rId27"/>
    <p:sldId id="299" r:id="rId28"/>
    <p:sldId id="300" r:id="rId29"/>
    <p:sldId id="301" r:id="rId30"/>
    <p:sldId id="302" r:id="rId31"/>
    <p:sldId id="303" r:id="rId32"/>
    <p:sldId id="304" r:id="rId33"/>
    <p:sldId id="305" r:id="rId34"/>
    <p:sldId id="306" r:id="rId35"/>
    <p:sldId id="307" r:id="rId36"/>
    <p:sldId id="308" r:id="rId37"/>
    <p:sldId id="309" r:id="rId38"/>
    <p:sldId id="310" r:id="rId39"/>
    <p:sldId id="311" r:id="rId40"/>
    <p:sldId id="312" r:id="rId41"/>
    <p:sldId id="313" r:id="rId42"/>
    <p:sldId id="314" r:id="rId43"/>
  </p:sldIdLst>
  <p:sldSz cx="9144000" cy="6858000" type="screen4x3"/>
  <p:notesSz cx="68580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275"/>
            <p14:sldId id="276"/>
            <p14:sldId id="277"/>
            <p14:sldId id="278"/>
            <p14:sldId id="279"/>
            <p14:sldId id="280"/>
            <p14:sldId id="281"/>
            <p14:sldId id="282"/>
            <p14:sldId id="283"/>
            <p14:sldId id="285"/>
            <p14:sldId id="315"/>
            <p14:sldId id="316"/>
            <p14:sldId id="317"/>
            <p14:sldId id="318"/>
            <p14:sldId id="319"/>
            <p14:sldId id="321"/>
            <p14:sldId id="320"/>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10" autoAdjust="0"/>
    <p:restoredTop sz="94717" autoAdjust="0"/>
  </p:normalViewPr>
  <p:slideViewPr>
    <p:cSldViewPr snapToGrid="0">
      <p:cViewPr>
        <p:scale>
          <a:sx n="110" d="100"/>
          <a:sy n="110" d="100"/>
        </p:scale>
        <p:origin x="-1776" y="-156"/>
      </p:cViewPr>
      <p:guideLst>
        <p:guide orient="horz" pos="536"/>
        <p:guide pos="3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customXml" Target="../customXml/item2.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1106488"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BC9A895D-F1B2-4238-92B1-93B3C1FCF0B4}" type="slidenum">
              <a:rPr lang="en-US"/>
              <a:pPr/>
              <a:t>2</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779981" y="0"/>
            <a:ext cx="4374429" cy="6858000"/>
          </a:xfrm>
          <a:prstGeom prst="rect">
            <a:avLst/>
          </a:prstGeom>
        </p:spPr>
      </p:pic>
      <p:sp>
        <p:nvSpPr>
          <p:cNvPr id="63490" name="Rectangle 1026"/>
          <p:cNvSpPr>
            <a:spLocks noGrp="1" noChangeArrowheads="1"/>
          </p:cNvSpPr>
          <p:nvPr>
            <p:ph type="ctrTitle"/>
          </p:nvPr>
        </p:nvSpPr>
        <p:spPr>
          <a:xfrm>
            <a:off x="227476" y="354380"/>
            <a:ext cx="4519544" cy="1395412"/>
          </a:xfrm>
        </p:spPr>
        <p:txBody>
          <a:bodyPr anchor="t"/>
          <a:lstStyle>
            <a:lvl1pP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230651" y="1795830"/>
            <a:ext cx="4490748" cy="1067092"/>
          </a:xfrm>
        </p:spPr>
        <p:txBody>
          <a:bodyPr/>
          <a:lstStyle>
            <a:lvl1pPr marL="0" indent="0">
              <a:buFontTx/>
              <a:buNone/>
              <a:defRPr sz="3200">
                <a:solidFill>
                  <a:schemeClr val="bg2"/>
                </a:solidFill>
              </a:defRPr>
            </a:lvl1pPr>
          </a:lstStyle>
          <a:p>
            <a:pPr lvl="0"/>
            <a:r>
              <a:rPr lang="en-US" noProof="0" dirty="0" smtClean="0"/>
              <a:t>Select to edit master subtitle</a:t>
            </a:r>
          </a:p>
        </p:txBody>
      </p:sp>
      <p:sp>
        <p:nvSpPr>
          <p:cNvPr id="63515" name="Text Box 1051"/>
          <p:cNvSpPr txBox="1">
            <a:spLocks noChangeArrowheads="1"/>
          </p:cNvSpPr>
          <p:nvPr userDrawn="1"/>
        </p:nvSpPr>
        <p:spPr bwMode="auto">
          <a:xfrm>
            <a:off x="270886" y="3393862"/>
            <a:ext cx="4455314"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grpSp>
        <p:nvGrpSpPr>
          <p:cNvPr id="63544" name="Group 1080"/>
          <p:cNvGrpSpPr>
            <a:grpSpLocks/>
          </p:cNvGrpSpPr>
          <p:nvPr userDrawn="1"/>
        </p:nvGrpSpPr>
        <p:grpSpPr bwMode="auto">
          <a:xfrm>
            <a:off x="6134004" y="5820327"/>
            <a:ext cx="2895600"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a:solidFill>
                    <a:schemeClr val="bg1"/>
                  </a:solidFill>
                </a:rPr>
                <a:t>Federal Aviation</a:t>
              </a:r>
            </a:p>
            <a:p>
              <a:pPr>
                <a:lnSpc>
                  <a:spcPct val="85000"/>
                </a:lnSpc>
                <a:spcBef>
                  <a:spcPct val="0"/>
                </a:spcBef>
                <a:buFontTx/>
                <a:buNone/>
              </a:pPr>
              <a:r>
                <a:rPr lang="en-US" sz="1800" b="1">
                  <a:solidFill>
                    <a:schemeClr val="bg1"/>
                  </a:solidFill>
                </a:rPr>
                <a:t>Administration</a:t>
              </a:r>
            </a:p>
          </p:txBody>
        </p:sp>
      </p:gr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83339" y="6248400"/>
            <a:ext cx="1672032" cy="457200"/>
          </a:xfrm>
        </p:spPr>
        <p:txBody>
          <a:bodyPr/>
          <a:lstStyle>
            <a:lvl1pPr>
              <a:defRPr>
                <a:solidFill>
                  <a:schemeClr val="bg1">
                    <a:lumMod val="75000"/>
                  </a:schemeClr>
                </a:solidFill>
              </a:defRPr>
            </a:lvl1pPr>
          </a:lstStyle>
          <a:p>
            <a:endParaRPr lang="en-US" dirty="0"/>
          </a:p>
        </p:txBody>
      </p:sp>
      <p:sp>
        <p:nvSpPr>
          <p:cNvPr id="5" name="Footer Placeholder 4"/>
          <p:cNvSpPr>
            <a:spLocks noGrp="1"/>
          </p:cNvSpPr>
          <p:nvPr>
            <p:ph type="ftr" sz="quarter" idx="11"/>
          </p:nvPr>
        </p:nvSpPr>
        <p:spPr>
          <a:xfrm>
            <a:off x="2196798" y="6248400"/>
            <a:ext cx="2895600" cy="457200"/>
          </a:xfrm>
        </p:spPr>
        <p:txBody>
          <a:bodyPr/>
          <a:lstStyle>
            <a:lvl1pPr>
              <a:defRPr>
                <a:solidFill>
                  <a:schemeClr val="bg1">
                    <a:lumMod val="75000"/>
                  </a:schemeClr>
                </a:solidFill>
              </a:defRPr>
            </a:lvl1pPr>
          </a:lstStyle>
          <a:p>
            <a:endParaRPr lang="en-US" dirty="0"/>
          </a:p>
        </p:txBody>
      </p:sp>
      <p:sp>
        <p:nvSpPr>
          <p:cNvPr id="6" name="Slide Number Placeholder 5"/>
          <p:cNvSpPr>
            <a:spLocks noGrp="1"/>
          </p:cNvSpPr>
          <p:nvPr>
            <p:ph type="sldNum" sz="quarter" idx="12"/>
          </p:nvPr>
        </p:nvSpPr>
        <p:spPr>
          <a:xfrm>
            <a:off x="7662332" y="6248400"/>
            <a:ext cx="879171" cy="457200"/>
          </a:xfrm>
        </p:spPr>
        <p:txBody>
          <a:bodyPr/>
          <a:lstStyle>
            <a:lvl1pPr>
              <a:defRPr/>
            </a:lvl1pPr>
          </a:lstStyle>
          <a:p>
            <a:fld id="{78D3ABA1-EA94-43C0-B992-7CBCC31144F1}" type="slidenum">
              <a:rPr lang="en-US"/>
              <a:pPr/>
              <a:t>‹#›</a:t>
            </a:fld>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7425267" y="6248400"/>
            <a:ext cx="113089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userDrawn="1"/>
        </p:nvGrpSpPr>
        <p:grpSpPr bwMode="auto">
          <a:xfrm>
            <a:off x="5480041" y="6126158"/>
            <a:ext cx="2047875" cy="660400"/>
            <a:chOff x="3596" y="3859"/>
            <a:chExt cx="1290"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noFill/>
          <a:ln w="9525">
            <a:noFill/>
            <a:miter lim="800000"/>
            <a:headEnd/>
            <a:tailEnd/>
          </a:ln>
          <a:effectLst/>
          <a:extLst/>
        </p:spPr>
        <p:txBody>
          <a:bodyPr wrap="none" anchor="ctr"/>
          <a:lstStyle/>
          <a:p>
            <a:endParaRPr lang="en-US"/>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7442199" y="6248400"/>
            <a:ext cx="111396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accent6"/>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userDrawn="1"/>
        </p:nvGrpSpPr>
        <p:grpSpPr bwMode="auto">
          <a:xfrm>
            <a:off x="5480041" y="6126158"/>
            <a:ext cx="2047875" cy="660400"/>
            <a:chOff x="3596" y="3859"/>
            <a:chExt cx="1290"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p:txBody>
          <a:bodyPr/>
          <a:lstStyle/>
          <a:p>
            <a:r>
              <a:rPr lang="en-US" dirty="0"/>
              <a:t>RPD 155</a:t>
            </a:r>
            <a:br>
              <a:rPr lang="en-US" dirty="0"/>
            </a:br>
            <a:r>
              <a:rPr lang="en-US" dirty="0"/>
              <a:t>Heated</a:t>
            </a:r>
            <a:br>
              <a:rPr lang="en-US" dirty="0"/>
            </a:br>
            <a:r>
              <a:rPr lang="en-US" dirty="0"/>
              <a:t>Pavements</a:t>
            </a:r>
          </a:p>
        </p:txBody>
      </p:sp>
      <p:sp>
        <p:nvSpPr>
          <p:cNvPr id="32785" name="Text Box 17"/>
          <p:cNvSpPr txBox="1">
            <a:spLocks noChangeArrowheads="1"/>
          </p:cNvSpPr>
          <p:nvPr/>
        </p:nvSpPr>
        <p:spPr bwMode="auto">
          <a:xfrm>
            <a:off x="1856613" y="3406026"/>
            <a:ext cx="290516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smtClean="0"/>
              <a:t>ANG-E REDAC Committee</a:t>
            </a:r>
            <a:endParaRPr lang="en-US" sz="1600" dirty="0"/>
          </a:p>
        </p:txBody>
      </p:sp>
      <p:sp>
        <p:nvSpPr>
          <p:cNvPr id="32786" name="Text Box 18"/>
          <p:cNvSpPr txBox="1">
            <a:spLocks noChangeArrowheads="1"/>
          </p:cNvSpPr>
          <p:nvPr/>
        </p:nvSpPr>
        <p:spPr bwMode="auto">
          <a:xfrm>
            <a:off x="1843970" y="3785888"/>
            <a:ext cx="290516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smtClean="0"/>
              <a:t>Charles A. Ishee, P.E., Ph.D.</a:t>
            </a:r>
            <a:endParaRPr lang="en-US" sz="1600" dirty="0"/>
          </a:p>
        </p:txBody>
      </p:sp>
      <p:sp>
        <p:nvSpPr>
          <p:cNvPr id="32787" name="Text Box 19"/>
          <p:cNvSpPr txBox="1">
            <a:spLocks noChangeArrowheads="1"/>
          </p:cNvSpPr>
          <p:nvPr/>
        </p:nvSpPr>
        <p:spPr bwMode="auto">
          <a:xfrm>
            <a:off x="1850253" y="4155624"/>
            <a:ext cx="29051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smtClean="0"/>
              <a:t>April 1, 2015</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Greater Binghamton Airport</a:t>
            </a:r>
          </a:p>
        </p:txBody>
      </p:sp>
      <p:sp>
        <p:nvSpPr>
          <p:cNvPr id="3" name="Content Placeholder 2"/>
          <p:cNvSpPr>
            <a:spLocks noGrp="1"/>
          </p:cNvSpPr>
          <p:nvPr>
            <p:ph idx="1"/>
          </p:nvPr>
        </p:nvSpPr>
        <p:spPr>
          <a:xfrm>
            <a:off x="495300" y="1117493"/>
            <a:ext cx="8050213" cy="4391025"/>
          </a:xfrm>
        </p:spPr>
        <p:txBody>
          <a:bodyPr/>
          <a:lstStyle/>
          <a:p>
            <a:pPr marL="0" indent="0">
              <a:buNone/>
            </a:pPr>
            <a:r>
              <a:rPr lang="en-US" dirty="0"/>
              <a:t>Interactive Kiosk in the Secure Waiting </a:t>
            </a:r>
            <a:r>
              <a:rPr lang="en-US" dirty="0" smtClean="0"/>
              <a:t>Lounge:</a:t>
            </a:r>
            <a:endParaRPr lang="en-US" dirty="0"/>
          </a:p>
          <a:p>
            <a:r>
              <a:rPr lang="en-US" sz="1600" dirty="0" smtClean="0"/>
              <a:t>About </a:t>
            </a:r>
            <a:r>
              <a:rPr lang="en-US" sz="1600" dirty="0"/>
              <a:t>to install an interactive kiosk with a 42” touch-screen display in the secure waiting lounge at BGM, which will explain the entire project from start to finish and provide passengers with live data as the system operates.  The graphic below is the introductory screen:</a:t>
            </a:r>
          </a:p>
          <a:p>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10</a:t>
            </a:fld>
            <a:endParaRPr lang="en-US" dirty="0"/>
          </a:p>
        </p:txBody>
      </p:sp>
      <p:sp>
        <p:nvSpPr>
          <p:cNvPr id="7"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457200"/>
            <a:ext cx="1374530" cy="1354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8" y="3149084"/>
            <a:ext cx="9152878" cy="37089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796741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and Financial Viability</a:t>
            </a:r>
          </a:p>
        </p:txBody>
      </p:sp>
      <p:sp>
        <p:nvSpPr>
          <p:cNvPr id="3" name="Content Placeholder 2"/>
          <p:cNvSpPr>
            <a:spLocks noGrp="1"/>
          </p:cNvSpPr>
          <p:nvPr>
            <p:ph idx="1"/>
          </p:nvPr>
        </p:nvSpPr>
        <p:spPr>
          <a:xfrm>
            <a:off x="495300" y="1516834"/>
            <a:ext cx="8050213" cy="4391025"/>
          </a:xfrm>
        </p:spPr>
        <p:txBody>
          <a:bodyPr/>
          <a:lstStyle/>
          <a:p>
            <a:pPr marL="457200" indent="-457200">
              <a:buFont typeface="+mj-lt"/>
              <a:buAutoNum type="arabicPeriod"/>
            </a:pPr>
            <a:r>
              <a:rPr lang="en-US" sz="2300" dirty="0"/>
              <a:t>Identify six potential airports </a:t>
            </a:r>
            <a:r>
              <a:rPr lang="en-US" sz="2300" dirty="0" smtClean="0"/>
              <a:t>(GA &amp; Commercial</a:t>
            </a:r>
            <a:r>
              <a:rPr lang="en-US" sz="2300" dirty="0"/>
              <a:t>) for heated pavement </a:t>
            </a:r>
            <a:r>
              <a:rPr lang="en-US" sz="2300" dirty="0" smtClean="0"/>
              <a:t>installation</a:t>
            </a:r>
          </a:p>
          <a:p>
            <a:pPr marL="457200" indent="-457200">
              <a:buFont typeface="+mj-lt"/>
              <a:buAutoNum type="arabicPeriod"/>
            </a:pPr>
            <a:r>
              <a:rPr lang="en-US" sz="2300" dirty="0"/>
              <a:t>Determine best locations within the airports for </a:t>
            </a:r>
            <a:r>
              <a:rPr lang="en-US" sz="2300" dirty="0" smtClean="0"/>
              <a:t>work</a:t>
            </a:r>
          </a:p>
          <a:p>
            <a:pPr marL="457200" indent="-457200">
              <a:buFont typeface="+mj-lt"/>
              <a:buAutoNum type="arabicPeriod"/>
            </a:pPr>
            <a:r>
              <a:rPr lang="en-US" sz="2300" b="1" dirty="0" smtClean="0"/>
              <a:t>Calculate </a:t>
            </a:r>
            <a:r>
              <a:rPr lang="en-US" sz="2300" b="1" dirty="0"/>
              <a:t>heat demand for each </a:t>
            </a:r>
            <a:r>
              <a:rPr lang="en-US" sz="2300" b="1" dirty="0" smtClean="0"/>
              <a:t>location</a:t>
            </a:r>
          </a:p>
          <a:p>
            <a:pPr marL="457200" indent="-457200">
              <a:buFont typeface="+mj-lt"/>
              <a:buAutoNum type="arabicPeriod"/>
            </a:pPr>
            <a:r>
              <a:rPr lang="en-US" sz="2300" b="1" dirty="0" smtClean="0"/>
              <a:t>Determine </a:t>
            </a:r>
            <a:r>
              <a:rPr lang="en-US" sz="2300" b="1" dirty="0"/>
              <a:t>best current method of heating </a:t>
            </a:r>
            <a:r>
              <a:rPr lang="en-US" sz="2300" b="1" dirty="0" smtClean="0"/>
              <a:t>pavement</a:t>
            </a:r>
          </a:p>
          <a:p>
            <a:pPr marL="457200" indent="-457200">
              <a:buFont typeface="+mj-lt"/>
              <a:buAutoNum type="arabicPeriod"/>
            </a:pPr>
            <a:r>
              <a:rPr lang="en-US" sz="2300" b="1" dirty="0" smtClean="0"/>
              <a:t>Determine </a:t>
            </a:r>
            <a:r>
              <a:rPr lang="en-US" sz="2300" b="1" dirty="0"/>
              <a:t>costs associated with winter operations at selected </a:t>
            </a:r>
            <a:r>
              <a:rPr lang="en-US" sz="2300" b="1" dirty="0" smtClean="0"/>
              <a:t>locations</a:t>
            </a:r>
          </a:p>
          <a:p>
            <a:pPr marL="457200" indent="-457200">
              <a:buFont typeface="+mj-lt"/>
              <a:buAutoNum type="arabicPeriod"/>
            </a:pPr>
            <a:r>
              <a:rPr lang="en-US" sz="2300" b="1" dirty="0" smtClean="0"/>
              <a:t>Provide </a:t>
            </a:r>
            <a:r>
              <a:rPr lang="en-US" sz="2300" b="1" dirty="0"/>
              <a:t>cost/benefit analysis for each </a:t>
            </a:r>
            <a:r>
              <a:rPr lang="en-US" sz="2300" b="1" dirty="0" smtClean="0"/>
              <a:t>location</a:t>
            </a:r>
          </a:p>
          <a:p>
            <a:pPr marL="457200" indent="-457200">
              <a:buFont typeface="+mj-lt"/>
              <a:buAutoNum type="arabicPeriod"/>
            </a:pPr>
            <a:r>
              <a:rPr lang="en-US" sz="2300" b="1" dirty="0" smtClean="0"/>
              <a:t>Develop </a:t>
            </a:r>
            <a:r>
              <a:rPr lang="en-US" sz="2300" b="1" dirty="0"/>
              <a:t>a protocol to enable future systems to be readily </a:t>
            </a:r>
            <a:r>
              <a:rPr lang="en-US" sz="2300" b="1" dirty="0" smtClean="0"/>
              <a:t>evaluated</a:t>
            </a:r>
            <a:endParaRPr lang="en-US" sz="2300" b="1"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11</a:t>
            </a:fld>
            <a:endParaRPr lang="en-US" dirty="0"/>
          </a:p>
        </p:txBody>
      </p:sp>
      <p:sp>
        <p:nvSpPr>
          <p:cNvPr id="7"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
        <p:nvSpPr>
          <p:cNvPr id="8"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9735376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and Financial Viability</a:t>
            </a:r>
          </a:p>
        </p:txBody>
      </p:sp>
      <p:sp>
        <p:nvSpPr>
          <p:cNvPr id="3" name="Content Placeholder 2"/>
          <p:cNvSpPr>
            <a:spLocks noGrp="1"/>
          </p:cNvSpPr>
          <p:nvPr>
            <p:ph idx="1"/>
          </p:nvPr>
        </p:nvSpPr>
        <p:spPr/>
        <p:txBody>
          <a:bodyPr/>
          <a:lstStyle/>
          <a:p>
            <a:pPr marL="0" indent="0">
              <a:buNone/>
            </a:pPr>
            <a:r>
              <a:rPr lang="en-US" sz="2400" dirty="0"/>
              <a:t>Select Airport</a:t>
            </a:r>
          </a:p>
          <a:p>
            <a:pPr marL="742950" lvl="2" indent="-342900"/>
            <a:r>
              <a:rPr lang="en-US" dirty="0"/>
              <a:t>Commercial Airports</a:t>
            </a:r>
          </a:p>
          <a:p>
            <a:pPr marL="1200150" lvl="3" indent="-342900">
              <a:buFont typeface="Arial" panose="020B0604020202020204" pitchFamily="34" charset="0"/>
              <a:buChar char="•"/>
            </a:pPr>
            <a:r>
              <a:rPr lang="en-US" dirty="0"/>
              <a:t>St. Paul </a:t>
            </a:r>
            <a:r>
              <a:rPr lang="en-US" dirty="0" smtClean="0"/>
              <a:t>International Airport</a:t>
            </a:r>
            <a:r>
              <a:rPr lang="en-US" dirty="0"/>
              <a:t>, MN</a:t>
            </a:r>
          </a:p>
          <a:p>
            <a:pPr marL="1200150" lvl="3" indent="-342900">
              <a:buFont typeface="Arial" panose="020B0604020202020204" pitchFamily="34" charset="0"/>
              <a:buChar char="•"/>
            </a:pPr>
            <a:r>
              <a:rPr lang="en-US" dirty="0"/>
              <a:t>Des Moines i</a:t>
            </a:r>
            <a:r>
              <a:rPr lang="en-US" dirty="0" smtClean="0"/>
              <a:t>nternational Airport</a:t>
            </a:r>
            <a:r>
              <a:rPr lang="en-US" dirty="0"/>
              <a:t>, IA</a:t>
            </a:r>
          </a:p>
          <a:p>
            <a:pPr marL="1200150" lvl="3" indent="-342900">
              <a:buFont typeface="Arial" panose="020B0604020202020204" pitchFamily="34" charset="0"/>
              <a:buChar char="•"/>
            </a:pPr>
            <a:r>
              <a:rPr lang="en-US" dirty="0"/>
              <a:t>Mason City </a:t>
            </a:r>
            <a:r>
              <a:rPr lang="en-US" dirty="0" smtClean="0"/>
              <a:t>Municipal Airport</a:t>
            </a:r>
            <a:r>
              <a:rPr lang="en-US" dirty="0"/>
              <a:t>, IA</a:t>
            </a:r>
          </a:p>
          <a:p>
            <a:pPr marL="1200150" lvl="3" indent="-342900">
              <a:buFont typeface="Arial" panose="020B0604020202020204" pitchFamily="34" charset="0"/>
              <a:buChar char="•"/>
            </a:pPr>
            <a:r>
              <a:rPr lang="en-US" dirty="0"/>
              <a:t>Greater Rochester </a:t>
            </a:r>
            <a:r>
              <a:rPr lang="en-US" dirty="0" smtClean="0"/>
              <a:t>International Airport</a:t>
            </a:r>
            <a:r>
              <a:rPr lang="en-US" dirty="0"/>
              <a:t>, NY</a:t>
            </a:r>
          </a:p>
          <a:p>
            <a:pPr marL="1200150" lvl="3" indent="-342900">
              <a:buFont typeface="Arial" panose="020B0604020202020204" pitchFamily="34" charset="0"/>
              <a:buChar char="•"/>
            </a:pPr>
            <a:r>
              <a:rPr lang="en-US" dirty="0"/>
              <a:t>Port Columbus </a:t>
            </a:r>
            <a:r>
              <a:rPr lang="en-US" dirty="0" smtClean="0"/>
              <a:t>International Airport</a:t>
            </a:r>
            <a:r>
              <a:rPr lang="en-US" dirty="0"/>
              <a:t>, OH (newly added)</a:t>
            </a:r>
          </a:p>
          <a:p>
            <a:pPr marL="1200150" lvl="3" indent="-342900"/>
            <a:endParaRPr lang="en-US" dirty="0"/>
          </a:p>
          <a:p>
            <a:pPr marL="742950" lvl="2" indent="-342900"/>
            <a:r>
              <a:rPr lang="en-US" dirty="0"/>
              <a:t>General Aviation Airports</a:t>
            </a:r>
          </a:p>
          <a:p>
            <a:pPr marL="1200150" lvl="3" indent="-342900">
              <a:buFont typeface="Arial" panose="020B0604020202020204" pitchFamily="34" charset="0"/>
              <a:buChar char="•"/>
            </a:pPr>
            <a:r>
              <a:rPr lang="en-US" dirty="0"/>
              <a:t>Ankeny </a:t>
            </a:r>
            <a:r>
              <a:rPr lang="en-US" dirty="0" smtClean="0"/>
              <a:t>Regional Airport</a:t>
            </a:r>
            <a:r>
              <a:rPr lang="en-US" dirty="0"/>
              <a:t>, IA</a:t>
            </a:r>
          </a:p>
          <a:p>
            <a:pPr marL="1200150" lvl="3" indent="-342900">
              <a:buFont typeface="Arial" panose="020B0604020202020204" pitchFamily="34" charset="0"/>
              <a:buChar char="•"/>
            </a:pPr>
            <a:r>
              <a:rPr lang="en-US" dirty="0"/>
              <a:t>Floyd </a:t>
            </a:r>
            <a:r>
              <a:rPr lang="en-US" dirty="0" err="1"/>
              <a:t>Bennet</a:t>
            </a:r>
            <a:r>
              <a:rPr lang="en-US" dirty="0"/>
              <a:t> </a:t>
            </a:r>
            <a:r>
              <a:rPr lang="en-US" dirty="0" smtClean="0"/>
              <a:t>Memorial Airport</a:t>
            </a:r>
            <a:r>
              <a:rPr lang="en-US" dirty="0"/>
              <a:t>, NY</a:t>
            </a:r>
          </a:p>
          <a:p>
            <a:pPr marL="1200150" lvl="3" indent="-342900">
              <a:buFont typeface="Arial" panose="020B0604020202020204" pitchFamily="34" charset="0"/>
              <a:buChar char="•"/>
            </a:pPr>
            <a:r>
              <a:rPr lang="en-US" dirty="0"/>
              <a:t>Kent state </a:t>
            </a:r>
            <a:r>
              <a:rPr lang="en-US" dirty="0" smtClean="0"/>
              <a:t>University Airport</a:t>
            </a:r>
            <a:r>
              <a:rPr lang="en-US" dirty="0"/>
              <a:t>, OH</a:t>
            </a:r>
          </a:p>
          <a:p>
            <a:pPr marL="1200150" lvl="3" indent="-342900">
              <a:buFont typeface="Arial" panose="020B0604020202020204" pitchFamily="34" charset="0"/>
              <a:buChar char="•"/>
            </a:pPr>
            <a:r>
              <a:rPr lang="en-US" dirty="0"/>
              <a:t>Faribault </a:t>
            </a:r>
            <a:r>
              <a:rPr lang="en-US" dirty="0" smtClean="0"/>
              <a:t>Municipal Airport</a:t>
            </a:r>
            <a:r>
              <a:rPr lang="en-US" dirty="0"/>
              <a:t>, MN</a:t>
            </a:r>
          </a:p>
          <a:p>
            <a:endParaRPr lang="en-US" sz="24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12</a:t>
            </a:fld>
            <a:endParaRPr lang="en-US" dirty="0"/>
          </a:p>
        </p:txBody>
      </p:sp>
      <p:sp>
        <p:nvSpPr>
          <p:cNvPr id="7"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
        <p:nvSpPr>
          <p:cNvPr id="8"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8351109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and Financial Viability</a:t>
            </a:r>
          </a:p>
        </p:txBody>
      </p:sp>
      <p:sp>
        <p:nvSpPr>
          <p:cNvPr id="3" name="Content Placeholder 2"/>
          <p:cNvSpPr>
            <a:spLocks noGrp="1"/>
          </p:cNvSpPr>
          <p:nvPr>
            <p:ph idx="1"/>
          </p:nvPr>
        </p:nvSpPr>
        <p:spPr/>
        <p:txBody>
          <a:bodyPr/>
          <a:lstStyle/>
          <a:p>
            <a:r>
              <a:rPr lang="en-US" dirty="0" smtClean="0"/>
              <a:t>Utilize Benefit/Cost Analysis</a:t>
            </a:r>
          </a:p>
          <a:p>
            <a:pPr lvl="1"/>
            <a:r>
              <a:rPr lang="en-US" dirty="0" smtClean="0"/>
              <a:t>Loss to the airlines</a:t>
            </a:r>
          </a:p>
          <a:p>
            <a:pPr lvl="1"/>
            <a:r>
              <a:rPr lang="en-US" dirty="0" smtClean="0"/>
              <a:t>Fuel wastages during delays</a:t>
            </a:r>
          </a:p>
          <a:p>
            <a:pPr lvl="1"/>
            <a:r>
              <a:rPr lang="en-US" dirty="0" smtClean="0"/>
              <a:t>Value of time of passengers</a:t>
            </a:r>
          </a:p>
          <a:p>
            <a:pPr lvl="1"/>
            <a:r>
              <a:rPr lang="en-US" dirty="0" smtClean="0"/>
              <a:t>Initial cost</a:t>
            </a:r>
          </a:p>
          <a:p>
            <a:pPr lvl="1"/>
            <a:r>
              <a:rPr lang="en-US" dirty="0" smtClean="0"/>
              <a:t>Amount of snowfall</a:t>
            </a:r>
          </a:p>
          <a:p>
            <a:pPr lvl="1"/>
            <a:r>
              <a:rPr lang="en-US" dirty="0" smtClean="0"/>
              <a:t>Discount rate</a:t>
            </a:r>
          </a:p>
          <a:p>
            <a:pPr lvl="1"/>
            <a:r>
              <a:rPr lang="en-US" dirty="0" smtClean="0"/>
              <a:t>Analysis period</a:t>
            </a:r>
          </a:p>
          <a:p>
            <a:pPr lvl="1"/>
            <a:r>
              <a:rPr lang="en-US" dirty="0" smtClean="0"/>
              <a:t>Energy source</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13</a:t>
            </a:fld>
            <a:endParaRPr lang="en-US" dirty="0"/>
          </a:p>
        </p:txBody>
      </p:sp>
      <p:sp>
        <p:nvSpPr>
          <p:cNvPr id="5" name="Slide Number Placeholder 3"/>
          <p:cNvSpPr txBox="1">
            <a:spLocks/>
          </p:cNvSpPr>
          <p:nvPr/>
        </p:nvSpPr>
        <p:spPr bwMode="auto">
          <a:xfrm>
            <a:off x="7662332" y="6248400"/>
            <a:ext cx="87917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D3ABA1-EA94-43C0-B992-7CBCC31144F1}" type="slidenum">
              <a:rPr lang="en-US" smtClean="0"/>
              <a:pPr/>
              <a:t>13</a:t>
            </a:fld>
            <a:endParaRPr lang="en-US" dirty="0"/>
          </a:p>
        </p:txBody>
      </p:sp>
      <p:sp>
        <p:nvSpPr>
          <p:cNvPr id="6"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
        <p:nvSpPr>
          <p:cNvPr id="7"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4067455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and Financial Viability</a:t>
            </a:r>
          </a:p>
        </p:txBody>
      </p:sp>
      <p:sp>
        <p:nvSpPr>
          <p:cNvPr id="3" name="Content Placeholder 2"/>
          <p:cNvSpPr>
            <a:spLocks noGrp="1"/>
          </p:cNvSpPr>
          <p:nvPr>
            <p:ph idx="1"/>
          </p:nvPr>
        </p:nvSpPr>
        <p:spPr/>
        <p:txBody>
          <a:bodyPr/>
          <a:lstStyle/>
          <a:p>
            <a:r>
              <a:rPr lang="en-US" dirty="0" smtClean="0"/>
              <a:t>Case example</a:t>
            </a:r>
          </a:p>
          <a:p>
            <a:pPr marL="457200" lvl="1" indent="0">
              <a:buNone/>
            </a:pP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14</a:t>
            </a:fld>
            <a:endParaRPr lang="en-US" dirty="0"/>
          </a:p>
        </p:txBody>
      </p:sp>
      <p:sp>
        <p:nvSpPr>
          <p:cNvPr id="5" name="Slide Number Placeholder 3"/>
          <p:cNvSpPr txBox="1">
            <a:spLocks/>
          </p:cNvSpPr>
          <p:nvPr/>
        </p:nvSpPr>
        <p:spPr bwMode="auto">
          <a:xfrm>
            <a:off x="7662332" y="6248400"/>
            <a:ext cx="87917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D3ABA1-EA94-43C0-B992-7CBCC31144F1}" type="slidenum">
              <a:rPr lang="en-US" smtClean="0"/>
              <a:pPr/>
              <a:t>14</a:t>
            </a:fld>
            <a:endParaRPr lang="en-US" dirty="0"/>
          </a:p>
        </p:txBody>
      </p:sp>
      <p:sp>
        <p:nvSpPr>
          <p:cNvPr id="6"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
        <p:nvSpPr>
          <p:cNvPr id="7"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671511763"/>
              </p:ext>
            </p:extLst>
          </p:nvPr>
        </p:nvGraphicFramePr>
        <p:xfrm>
          <a:off x="997787" y="2043981"/>
          <a:ext cx="7240438" cy="3709839"/>
        </p:xfrm>
        <a:graphic>
          <a:graphicData uri="http://schemas.openxmlformats.org/drawingml/2006/table">
            <a:tbl>
              <a:tblPr firstRow="1" bandRow="1">
                <a:tableStyleId>{85BE263C-DBD7-4A20-BB59-AAB30ACAA65A}</a:tableStyleId>
              </a:tblPr>
              <a:tblGrid>
                <a:gridCol w="3620219"/>
                <a:gridCol w="3620219"/>
              </a:tblGrid>
              <a:tr h="529977">
                <a:tc>
                  <a:txBody>
                    <a:bodyPr/>
                    <a:lstStyle/>
                    <a:p>
                      <a:pPr algn="ctr"/>
                      <a:r>
                        <a:rPr lang="en-US" dirty="0" smtClean="0"/>
                        <a:t>Factor</a:t>
                      </a:r>
                      <a:endParaRPr lang="en-US" dirty="0"/>
                    </a:p>
                  </a:txBody>
                  <a:tcPr/>
                </a:tc>
                <a:tc>
                  <a:txBody>
                    <a:bodyPr/>
                    <a:lstStyle/>
                    <a:p>
                      <a:pPr algn="ctr"/>
                      <a:r>
                        <a:rPr lang="en-US" dirty="0" smtClean="0"/>
                        <a:t>Value</a:t>
                      </a:r>
                      <a:endParaRPr lang="en-US" dirty="0"/>
                    </a:p>
                  </a:txBody>
                  <a:tcPr/>
                </a:tc>
              </a:tr>
              <a:tr h="529977">
                <a:tc>
                  <a:txBody>
                    <a:bodyPr/>
                    <a:lstStyle/>
                    <a:p>
                      <a:pPr algn="ctr"/>
                      <a:r>
                        <a:rPr lang="en-US" dirty="0" smtClean="0"/>
                        <a:t>Snowfall</a:t>
                      </a:r>
                      <a:endParaRPr lang="en-US" dirty="0"/>
                    </a:p>
                  </a:txBody>
                  <a:tcPr/>
                </a:tc>
                <a:tc>
                  <a:txBody>
                    <a:bodyPr/>
                    <a:lstStyle/>
                    <a:p>
                      <a:pPr algn="ctr"/>
                      <a:r>
                        <a:rPr lang="en-US" dirty="0" smtClean="0"/>
                        <a:t>1 in/</a:t>
                      </a:r>
                      <a:r>
                        <a:rPr lang="en-US" dirty="0" err="1" smtClean="0"/>
                        <a:t>hr</a:t>
                      </a:r>
                      <a:endParaRPr lang="en-US" dirty="0"/>
                    </a:p>
                  </a:txBody>
                  <a:tcPr/>
                </a:tc>
              </a:tr>
              <a:tr h="529977">
                <a:tc>
                  <a:txBody>
                    <a:bodyPr/>
                    <a:lstStyle/>
                    <a:p>
                      <a:pPr algn="ctr"/>
                      <a:r>
                        <a:rPr lang="en-US" dirty="0" smtClean="0"/>
                        <a:t>Duration of delays</a:t>
                      </a:r>
                      <a:endParaRPr lang="en-US" dirty="0"/>
                    </a:p>
                  </a:txBody>
                  <a:tcPr/>
                </a:tc>
                <a:tc>
                  <a:txBody>
                    <a:bodyPr/>
                    <a:lstStyle/>
                    <a:p>
                      <a:pPr algn="ctr"/>
                      <a:r>
                        <a:rPr lang="en-US" dirty="0" smtClean="0"/>
                        <a:t>1 hour</a:t>
                      </a:r>
                      <a:endParaRPr lang="en-US" dirty="0"/>
                    </a:p>
                  </a:txBody>
                  <a:tcPr/>
                </a:tc>
              </a:tr>
              <a:tr h="529977">
                <a:tc>
                  <a:txBody>
                    <a:bodyPr/>
                    <a:lstStyle/>
                    <a:p>
                      <a:pPr algn="ctr"/>
                      <a:r>
                        <a:rPr lang="en-US" dirty="0" smtClean="0"/>
                        <a:t>Initial</a:t>
                      </a:r>
                      <a:r>
                        <a:rPr lang="en-US" baseline="0" dirty="0" smtClean="0"/>
                        <a:t> construction cost</a:t>
                      </a:r>
                      <a:endParaRPr lang="en-US" dirty="0"/>
                    </a:p>
                  </a:txBody>
                  <a:tcPr/>
                </a:tc>
                <a:tc>
                  <a:txBody>
                    <a:bodyPr/>
                    <a:lstStyle/>
                    <a:p>
                      <a:pPr algn="ctr"/>
                      <a:r>
                        <a:rPr lang="en-US" dirty="0" smtClean="0"/>
                        <a:t>$25/ft</a:t>
                      </a:r>
                      <a:r>
                        <a:rPr lang="en-US" baseline="30000" dirty="0" smtClean="0"/>
                        <a:t>2</a:t>
                      </a:r>
                      <a:endParaRPr lang="en-US" baseline="30000" dirty="0"/>
                    </a:p>
                  </a:txBody>
                  <a:tcPr/>
                </a:tc>
              </a:tr>
              <a:tr h="529977">
                <a:tc>
                  <a:txBody>
                    <a:bodyPr/>
                    <a:lstStyle/>
                    <a:p>
                      <a:pPr algn="ctr"/>
                      <a:r>
                        <a:rPr lang="en-US" dirty="0" smtClean="0"/>
                        <a:t>Discount rate</a:t>
                      </a:r>
                      <a:endParaRPr lang="en-US" dirty="0"/>
                    </a:p>
                  </a:txBody>
                  <a:tcPr/>
                </a:tc>
                <a:tc>
                  <a:txBody>
                    <a:bodyPr/>
                    <a:lstStyle/>
                    <a:p>
                      <a:pPr algn="ctr"/>
                      <a:r>
                        <a:rPr lang="en-US" dirty="0" smtClean="0"/>
                        <a:t>7%</a:t>
                      </a:r>
                      <a:endParaRPr lang="en-US" dirty="0"/>
                    </a:p>
                  </a:txBody>
                  <a:tcPr/>
                </a:tc>
              </a:tr>
              <a:tr h="529977">
                <a:tc>
                  <a:txBody>
                    <a:bodyPr/>
                    <a:lstStyle/>
                    <a:p>
                      <a:pPr algn="ctr"/>
                      <a:r>
                        <a:rPr lang="en-US" dirty="0" smtClean="0"/>
                        <a:t>Analysis</a:t>
                      </a:r>
                      <a:r>
                        <a:rPr lang="en-US" baseline="0" dirty="0" smtClean="0"/>
                        <a:t> period</a:t>
                      </a:r>
                      <a:endParaRPr lang="en-US" dirty="0"/>
                    </a:p>
                  </a:txBody>
                  <a:tcPr/>
                </a:tc>
                <a:tc>
                  <a:txBody>
                    <a:bodyPr/>
                    <a:lstStyle/>
                    <a:p>
                      <a:pPr algn="ctr"/>
                      <a:r>
                        <a:rPr lang="en-US" dirty="0" smtClean="0"/>
                        <a:t>20 years</a:t>
                      </a:r>
                      <a:endParaRPr lang="en-US" dirty="0"/>
                    </a:p>
                  </a:txBody>
                  <a:tcPr/>
                </a:tc>
              </a:tr>
              <a:tr h="529977">
                <a:tc>
                  <a:txBody>
                    <a:bodyPr/>
                    <a:lstStyle/>
                    <a:p>
                      <a:pPr algn="ctr"/>
                      <a:r>
                        <a:rPr lang="en-US" dirty="0" smtClean="0"/>
                        <a:t>Energy source</a:t>
                      </a:r>
                      <a:endParaRPr lang="en-US" dirty="0"/>
                    </a:p>
                  </a:txBody>
                  <a:tcPr/>
                </a:tc>
                <a:tc>
                  <a:txBody>
                    <a:bodyPr/>
                    <a:lstStyle/>
                    <a:p>
                      <a:pPr algn="ctr"/>
                      <a:r>
                        <a:rPr lang="en-US" dirty="0" smtClean="0"/>
                        <a:t>Natural gas</a:t>
                      </a:r>
                      <a:endParaRPr lang="en-US" dirty="0"/>
                    </a:p>
                  </a:txBody>
                  <a:tcPr/>
                </a:tc>
              </a:tr>
            </a:tbl>
          </a:graphicData>
        </a:graphic>
      </p:graphicFrame>
    </p:spTree>
    <p:extLst>
      <p:ext uri="{BB962C8B-B14F-4D97-AF65-F5344CB8AC3E}">
        <p14:creationId xmlns:p14="http://schemas.microsoft.com/office/powerpoint/2010/main" val="2281616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and Financial Viability</a:t>
            </a:r>
          </a:p>
        </p:txBody>
      </p:sp>
      <p:sp>
        <p:nvSpPr>
          <p:cNvPr id="3" name="Content Placeholder 2"/>
          <p:cNvSpPr>
            <a:spLocks noGrp="1"/>
          </p:cNvSpPr>
          <p:nvPr>
            <p:ph idx="1"/>
          </p:nvPr>
        </p:nvSpPr>
        <p:spPr>
          <a:xfrm>
            <a:off x="495300" y="1387361"/>
            <a:ext cx="8050213" cy="4391025"/>
          </a:xfrm>
        </p:spPr>
        <p:txBody>
          <a:bodyPr/>
          <a:lstStyle/>
          <a:p>
            <a:r>
              <a:rPr lang="en-US" dirty="0" smtClean="0"/>
              <a:t>Cash flow for the base case</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15</a:t>
            </a:fld>
            <a:endParaRPr lang="en-US" dirty="0"/>
          </a:p>
        </p:txBody>
      </p:sp>
      <p:sp>
        <p:nvSpPr>
          <p:cNvPr id="5" name="Slide Number Placeholder 3"/>
          <p:cNvSpPr txBox="1">
            <a:spLocks/>
          </p:cNvSpPr>
          <p:nvPr/>
        </p:nvSpPr>
        <p:spPr bwMode="auto">
          <a:xfrm>
            <a:off x="7662332" y="6248400"/>
            <a:ext cx="87917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D3ABA1-EA94-43C0-B992-7CBCC31144F1}" type="slidenum">
              <a:rPr lang="en-US" smtClean="0"/>
              <a:pPr/>
              <a:t>15</a:t>
            </a:fld>
            <a:endParaRPr lang="en-US" dirty="0"/>
          </a:p>
        </p:txBody>
      </p:sp>
      <p:sp>
        <p:nvSpPr>
          <p:cNvPr id="6"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
        <p:nvSpPr>
          <p:cNvPr id="7"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857" y="1921253"/>
            <a:ext cx="7188287" cy="4014862"/>
          </a:xfrm>
          <a:prstGeom prst="rect">
            <a:avLst/>
          </a:prstGeom>
        </p:spPr>
      </p:pic>
    </p:spTree>
    <p:extLst>
      <p:ext uri="{BB962C8B-B14F-4D97-AF65-F5344CB8AC3E}">
        <p14:creationId xmlns:p14="http://schemas.microsoft.com/office/powerpoint/2010/main" val="1243653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and Financial Viability</a:t>
            </a:r>
          </a:p>
        </p:txBody>
      </p:sp>
      <p:sp>
        <p:nvSpPr>
          <p:cNvPr id="3" name="Content Placeholder 2"/>
          <p:cNvSpPr>
            <a:spLocks noGrp="1"/>
          </p:cNvSpPr>
          <p:nvPr>
            <p:ph idx="1"/>
          </p:nvPr>
        </p:nvSpPr>
        <p:spPr/>
        <p:txBody>
          <a:bodyPr/>
          <a:lstStyle/>
          <a:p>
            <a:r>
              <a:rPr lang="en-US" dirty="0" smtClean="0"/>
              <a:t>Cost comparison for the base case</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16</a:t>
            </a:fld>
            <a:endParaRPr lang="en-US" dirty="0"/>
          </a:p>
        </p:txBody>
      </p:sp>
      <p:sp>
        <p:nvSpPr>
          <p:cNvPr id="5" name="Slide Number Placeholder 3"/>
          <p:cNvSpPr txBox="1">
            <a:spLocks/>
          </p:cNvSpPr>
          <p:nvPr/>
        </p:nvSpPr>
        <p:spPr bwMode="auto">
          <a:xfrm>
            <a:off x="7662332" y="6248400"/>
            <a:ext cx="87917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D3ABA1-EA94-43C0-B992-7CBCC31144F1}" type="slidenum">
              <a:rPr lang="en-US" smtClean="0"/>
              <a:pPr/>
              <a:t>16</a:t>
            </a:fld>
            <a:endParaRPr lang="en-US" dirty="0"/>
          </a:p>
        </p:txBody>
      </p:sp>
      <p:sp>
        <p:nvSpPr>
          <p:cNvPr id="6"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
        <p:nvSpPr>
          <p:cNvPr id="7"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270" y="2020845"/>
            <a:ext cx="7095460" cy="3961366"/>
          </a:xfrm>
          <a:prstGeom prst="rect">
            <a:avLst/>
          </a:prstGeom>
        </p:spPr>
      </p:pic>
    </p:spTree>
    <p:extLst>
      <p:ext uri="{BB962C8B-B14F-4D97-AF65-F5344CB8AC3E}">
        <p14:creationId xmlns:p14="http://schemas.microsoft.com/office/powerpoint/2010/main" val="2953174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and Financial Viability</a:t>
            </a:r>
          </a:p>
        </p:txBody>
      </p:sp>
      <p:sp>
        <p:nvSpPr>
          <p:cNvPr id="3" name="Content Placeholder 2"/>
          <p:cNvSpPr>
            <a:spLocks noGrp="1"/>
          </p:cNvSpPr>
          <p:nvPr>
            <p:ph idx="1"/>
          </p:nvPr>
        </p:nvSpPr>
        <p:spPr>
          <a:xfrm>
            <a:off x="495300" y="1257971"/>
            <a:ext cx="8050213" cy="4391025"/>
          </a:xfrm>
        </p:spPr>
        <p:txBody>
          <a:bodyPr/>
          <a:lstStyle/>
          <a:p>
            <a:r>
              <a:rPr lang="en-US" dirty="0" smtClean="0"/>
              <a:t>BCR vs. initial construction cost at different discount rates</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17</a:t>
            </a:fld>
            <a:endParaRPr lang="en-US" dirty="0"/>
          </a:p>
        </p:txBody>
      </p:sp>
      <p:sp>
        <p:nvSpPr>
          <p:cNvPr id="5" name="Slide Number Placeholder 3"/>
          <p:cNvSpPr txBox="1">
            <a:spLocks/>
          </p:cNvSpPr>
          <p:nvPr/>
        </p:nvSpPr>
        <p:spPr bwMode="auto">
          <a:xfrm>
            <a:off x="7662332" y="6248400"/>
            <a:ext cx="87917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D3ABA1-EA94-43C0-B992-7CBCC31144F1}" type="slidenum">
              <a:rPr lang="en-US" smtClean="0"/>
              <a:pPr/>
              <a:t>17</a:t>
            </a:fld>
            <a:endParaRPr lang="en-US" dirty="0"/>
          </a:p>
        </p:txBody>
      </p:sp>
      <p:sp>
        <p:nvSpPr>
          <p:cNvPr id="6"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
        <p:nvSpPr>
          <p:cNvPr id="7"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311" y="2165230"/>
            <a:ext cx="6849379" cy="3858049"/>
          </a:xfrm>
          <a:prstGeom prst="rect">
            <a:avLst/>
          </a:prstGeom>
        </p:spPr>
      </p:pic>
    </p:spTree>
    <p:extLst>
      <p:ext uri="{BB962C8B-B14F-4D97-AF65-F5344CB8AC3E}">
        <p14:creationId xmlns:p14="http://schemas.microsoft.com/office/powerpoint/2010/main" val="34439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and Financial Viability</a:t>
            </a:r>
          </a:p>
        </p:txBody>
      </p:sp>
      <p:sp>
        <p:nvSpPr>
          <p:cNvPr id="3" name="Content Placeholder 2"/>
          <p:cNvSpPr>
            <a:spLocks noGrp="1"/>
          </p:cNvSpPr>
          <p:nvPr>
            <p:ph idx="1"/>
          </p:nvPr>
        </p:nvSpPr>
        <p:spPr>
          <a:xfrm>
            <a:off x="495300" y="1257971"/>
            <a:ext cx="8050213" cy="4391025"/>
          </a:xfrm>
        </p:spPr>
        <p:txBody>
          <a:bodyPr/>
          <a:lstStyle/>
          <a:p>
            <a:r>
              <a:rPr lang="en-US" dirty="0" smtClean="0"/>
              <a:t>BCR vs. duration of delays at different rates</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18</a:t>
            </a:fld>
            <a:endParaRPr lang="en-US" dirty="0"/>
          </a:p>
        </p:txBody>
      </p:sp>
      <p:sp>
        <p:nvSpPr>
          <p:cNvPr id="5" name="Slide Number Placeholder 3"/>
          <p:cNvSpPr txBox="1">
            <a:spLocks/>
          </p:cNvSpPr>
          <p:nvPr/>
        </p:nvSpPr>
        <p:spPr bwMode="auto">
          <a:xfrm>
            <a:off x="7662332" y="6248400"/>
            <a:ext cx="87917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D3ABA1-EA94-43C0-B992-7CBCC31144F1}" type="slidenum">
              <a:rPr lang="en-US" smtClean="0"/>
              <a:pPr/>
              <a:t>18</a:t>
            </a:fld>
            <a:endParaRPr lang="en-US" dirty="0"/>
          </a:p>
        </p:txBody>
      </p:sp>
      <p:sp>
        <p:nvSpPr>
          <p:cNvPr id="6"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
        <p:nvSpPr>
          <p:cNvPr id="7"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pic>
        <p:nvPicPr>
          <p:cNvPr id="9" name="Picture 8"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903" y="2194311"/>
            <a:ext cx="6846194" cy="3828968"/>
          </a:xfrm>
          <a:prstGeom prst="rect">
            <a:avLst/>
          </a:prstGeom>
        </p:spPr>
      </p:pic>
    </p:spTree>
    <p:extLst>
      <p:ext uri="{BB962C8B-B14F-4D97-AF65-F5344CB8AC3E}">
        <p14:creationId xmlns:p14="http://schemas.microsoft.com/office/powerpoint/2010/main" val="4164829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and Financial Viability</a:t>
            </a:r>
          </a:p>
        </p:txBody>
      </p:sp>
      <p:sp>
        <p:nvSpPr>
          <p:cNvPr id="3" name="Content Placeholder 2"/>
          <p:cNvSpPr>
            <a:spLocks noGrp="1"/>
          </p:cNvSpPr>
          <p:nvPr>
            <p:ph idx="1"/>
          </p:nvPr>
        </p:nvSpPr>
        <p:spPr>
          <a:xfrm>
            <a:off x="495300" y="1387361"/>
            <a:ext cx="8050213" cy="4391025"/>
          </a:xfrm>
        </p:spPr>
        <p:txBody>
          <a:bodyPr/>
          <a:lstStyle/>
          <a:p>
            <a:r>
              <a:rPr lang="en-US" b="0" dirty="0" smtClean="0"/>
              <a:t>The </a:t>
            </a:r>
            <a:r>
              <a:rPr lang="en-US" b="0" dirty="0"/>
              <a:t>BCR is very sensitive to the duration of delays and percentage of </a:t>
            </a:r>
            <a:r>
              <a:rPr lang="en-US" b="0" dirty="0" smtClean="0"/>
              <a:t>delays</a:t>
            </a:r>
            <a:endParaRPr lang="en-US" b="0" dirty="0"/>
          </a:p>
          <a:p>
            <a:r>
              <a:rPr lang="en-US" b="0" dirty="0" smtClean="0"/>
              <a:t>Increase </a:t>
            </a:r>
            <a:r>
              <a:rPr lang="en-US" b="0" dirty="0"/>
              <a:t>in the initial cost has a negative effect on the BCR, but as the time period of analysis increases, the BCR witnesses a steep rise, as expected. </a:t>
            </a:r>
          </a:p>
          <a:p>
            <a:r>
              <a:rPr lang="en-US" b="0" dirty="0" smtClean="0"/>
              <a:t>BCR </a:t>
            </a:r>
            <a:r>
              <a:rPr lang="en-US" b="0" dirty="0"/>
              <a:t>doesn’t show much variation with the changes in snowfall rates considered in the sensitivity </a:t>
            </a:r>
            <a:r>
              <a:rPr lang="en-US" b="0" dirty="0" smtClean="0"/>
              <a:t>analysis</a:t>
            </a:r>
          </a:p>
          <a:p>
            <a:r>
              <a:rPr lang="en-US" b="0" dirty="0" smtClean="0"/>
              <a:t>Natural </a:t>
            </a:r>
            <a:r>
              <a:rPr lang="en-US" b="0" dirty="0"/>
              <a:t>gas had the highest </a:t>
            </a:r>
            <a:r>
              <a:rPr lang="en-US" b="0" dirty="0" smtClean="0"/>
              <a:t>BCR</a:t>
            </a:r>
            <a:endParaRPr lang="en-US" b="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19</a:t>
            </a:fld>
            <a:endParaRPr lang="en-US" dirty="0"/>
          </a:p>
        </p:txBody>
      </p:sp>
      <p:sp>
        <p:nvSpPr>
          <p:cNvPr id="5" name="Slide Number Placeholder 3"/>
          <p:cNvSpPr txBox="1">
            <a:spLocks/>
          </p:cNvSpPr>
          <p:nvPr/>
        </p:nvSpPr>
        <p:spPr bwMode="auto">
          <a:xfrm>
            <a:off x="7662332" y="6248400"/>
            <a:ext cx="87917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D3ABA1-EA94-43C0-B992-7CBCC31144F1}" type="slidenum">
              <a:rPr lang="en-US" smtClean="0"/>
              <a:pPr/>
              <a:t>19</a:t>
            </a:fld>
            <a:endParaRPr lang="en-US" dirty="0"/>
          </a:p>
        </p:txBody>
      </p:sp>
      <p:sp>
        <p:nvSpPr>
          <p:cNvPr id="6"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
        <p:nvSpPr>
          <p:cNvPr id="7"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2919330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dirty="0"/>
              <a:t>Presentation Outline</a:t>
            </a:r>
          </a:p>
        </p:txBody>
      </p:sp>
      <p:sp>
        <p:nvSpPr>
          <p:cNvPr id="80899" name="Rectangle 3"/>
          <p:cNvSpPr>
            <a:spLocks noGrp="1" noChangeArrowheads="1"/>
          </p:cNvSpPr>
          <p:nvPr>
            <p:ph idx="1"/>
          </p:nvPr>
        </p:nvSpPr>
        <p:spPr/>
        <p:txBody>
          <a:bodyPr/>
          <a:lstStyle/>
          <a:p>
            <a:r>
              <a:rPr lang="en-US" dirty="0"/>
              <a:t>Current Projects</a:t>
            </a:r>
          </a:p>
          <a:p>
            <a:r>
              <a:rPr lang="en-US" dirty="0"/>
              <a:t>Future Projects</a:t>
            </a:r>
          </a:p>
          <a:p>
            <a:r>
              <a:rPr lang="en-US" dirty="0"/>
              <a:t>FY 2016 Plan</a:t>
            </a:r>
          </a:p>
          <a:p>
            <a:r>
              <a:rPr lang="en-US" dirty="0"/>
              <a:t>FY 2017 Plan</a:t>
            </a:r>
          </a:p>
          <a:p>
            <a:r>
              <a:rPr lang="en-US" dirty="0"/>
              <a:t>Questions</a:t>
            </a:r>
          </a:p>
          <a:p>
            <a:pPr marL="0" indent="0">
              <a:buNone/>
            </a:pPr>
            <a:endParaRPr lang="en-US" dirty="0"/>
          </a:p>
        </p:txBody>
      </p:sp>
      <p:sp>
        <p:nvSpPr>
          <p:cNvPr id="4" name="Slide Number Placeholder 5"/>
          <p:cNvSpPr>
            <a:spLocks noGrp="1"/>
          </p:cNvSpPr>
          <p:nvPr>
            <p:ph type="sldNum" sz="quarter" idx="12"/>
          </p:nvPr>
        </p:nvSpPr>
        <p:spPr/>
        <p:txBody>
          <a:bodyPr/>
          <a:lstStyle/>
          <a:p>
            <a:fld id="{B3B1794D-CE01-4982-8A1C-98D478D9AB49}" type="slidenum">
              <a:rPr lang="en-US"/>
              <a:pPr/>
              <a:t>2</a:t>
            </a:fld>
            <a:endParaRPr lang="en-US"/>
          </a:p>
        </p:txBody>
      </p:sp>
      <p:sp>
        <p:nvSpPr>
          <p:cNvPr id="5"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
        <p:nvSpPr>
          <p:cNvPr id="6"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err="1"/>
              <a:t>Nano</a:t>
            </a:r>
            <a:r>
              <a:rPr lang="en-US" sz="3000" dirty="0"/>
              <a:t> Structured </a:t>
            </a:r>
            <a:r>
              <a:rPr lang="en-US" sz="3000" dirty="0" err="1"/>
              <a:t>Superhydrophobic</a:t>
            </a:r>
            <a:r>
              <a:rPr lang="en-US" sz="3000" dirty="0"/>
              <a:t> Coatings</a:t>
            </a:r>
          </a:p>
        </p:txBody>
      </p:sp>
      <p:sp>
        <p:nvSpPr>
          <p:cNvPr id="3" name="Content Placeholder 2"/>
          <p:cNvSpPr>
            <a:spLocks noGrp="1"/>
          </p:cNvSpPr>
          <p:nvPr>
            <p:ph idx="1"/>
          </p:nvPr>
        </p:nvSpPr>
        <p:spPr>
          <a:xfrm>
            <a:off x="495300" y="1462860"/>
            <a:ext cx="8050213" cy="4391025"/>
          </a:xfrm>
        </p:spPr>
        <p:txBody>
          <a:bodyPr/>
          <a:lstStyle/>
          <a:p>
            <a:pPr marL="514350" indent="-457200">
              <a:spcBef>
                <a:spcPts val="1200"/>
              </a:spcBef>
              <a:buFontTx/>
              <a:buAutoNum type="arabicPeriod"/>
            </a:pPr>
            <a:r>
              <a:rPr lang="en-US" sz="2400" b="1" dirty="0"/>
              <a:t>Repel water to inhibit ice formation through a combination of roughness tailoring and material </a:t>
            </a:r>
            <a:r>
              <a:rPr lang="en-US" sz="2400" b="1" dirty="0" smtClean="0"/>
              <a:t>hydrophobicity</a:t>
            </a:r>
            <a:endParaRPr lang="en-US" sz="2400" b="1" dirty="0"/>
          </a:p>
          <a:p>
            <a:pPr marL="514350" indent="-457200">
              <a:spcBef>
                <a:spcPts val="1200"/>
              </a:spcBef>
              <a:buFontTx/>
              <a:buAutoNum type="arabicPeriod"/>
            </a:pPr>
            <a:r>
              <a:rPr lang="en-US" sz="2400" b="1" dirty="0"/>
              <a:t>Investigate different materials (Silica, CeO2 &amp; TiO2) and particle sizes for pavement </a:t>
            </a:r>
            <a:r>
              <a:rPr lang="en-US" sz="2400" b="1" dirty="0" smtClean="0"/>
              <a:t>coatings</a:t>
            </a:r>
            <a:endParaRPr lang="en-US" sz="2400" b="1" dirty="0"/>
          </a:p>
          <a:p>
            <a:pPr marL="514350" indent="-457200">
              <a:spcBef>
                <a:spcPts val="1200"/>
              </a:spcBef>
              <a:buFontTx/>
              <a:buAutoNum type="arabicPeriod"/>
            </a:pPr>
            <a:r>
              <a:rPr lang="en-US" sz="2400" b="1" dirty="0"/>
              <a:t>Determine effectiveness as a stand alone treatment or in combination with conductive </a:t>
            </a:r>
            <a:r>
              <a:rPr lang="en-US" sz="2400" b="1" dirty="0" smtClean="0"/>
              <a:t>pavement</a:t>
            </a:r>
          </a:p>
          <a:p>
            <a:pPr marL="514350" indent="-457200">
              <a:spcBef>
                <a:spcPts val="1200"/>
              </a:spcBef>
              <a:buFontTx/>
              <a:buAutoNum type="arabicPeriod"/>
            </a:pPr>
            <a:r>
              <a:rPr lang="en-US" sz="2400" dirty="0" smtClean="0"/>
              <a:t>Determine physical properties of resulting concrete (compressive strength, friction coefficient, and roughness)</a:t>
            </a:r>
            <a:endParaRPr lang="en-US" sz="2400" b="1"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20</a:t>
            </a:fld>
            <a:endParaRPr lang="en-US" dirty="0"/>
          </a:p>
        </p:txBody>
      </p:sp>
      <p:sp>
        <p:nvSpPr>
          <p:cNvPr id="7"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
        <p:nvSpPr>
          <p:cNvPr id="8"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14388223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err="1"/>
              <a:t>Nano</a:t>
            </a:r>
            <a:r>
              <a:rPr lang="en-US" sz="3000" dirty="0"/>
              <a:t> Structured </a:t>
            </a:r>
            <a:r>
              <a:rPr lang="en-US" sz="3000" dirty="0" err="1"/>
              <a:t>Superhydrophobic</a:t>
            </a:r>
            <a:r>
              <a:rPr lang="en-US" sz="3000" dirty="0"/>
              <a:t> Coatings</a:t>
            </a:r>
          </a:p>
        </p:txBody>
      </p:sp>
      <p:sp>
        <p:nvSpPr>
          <p:cNvPr id="3" name="Content Placeholder 2"/>
          <p:cNvSpPr>
            <a:spLocks noGrp="1"/>
          </p:cNvSpPr>
          <p:nvPr>
            <p:ph idx="1"/>
          </p:nvPr>
        </p:nvSpPr>
        <p:spPr>
          <a:xfrm>
            <a:off x="512717" y="1194617"/>
            <a:ext cx="8050213" cy="4391025"/>
          </a:xfrm>
        </p:spPr>
        <p:txBody>
          <a:bodyPr/>
          <a:lstStyle/>
          <a:p>
            <a:pPr marL="0" indent="0">
              <a:buNone/>
            </a:pPr>
            <a:r>
              <a:rPr lang="en-US" dirty="0" smtClean="0"/>
              <a:t>Identify Overall System-Level Requirements</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21</a:t>
            </a:fld>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528" y="1741680"/>
            <a:ext cx="7488072"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
        <p:nvSpPr>
          <p:cNvPr id="9"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5694177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err="1"/>
              <a:t>Nano</a:t>
            </a:r>
            <a:r>
              <a:rPr lang="en-US" sz="3000" dirty="0"/>
              <a:t> Structured </a:t>
            </a:r>
            <a:r>
              <a:rPr lang="en-US" sz="3000" dirty="0" err="1"/>
              <a:t>Superhydrophobic</a:t>
            </a:r>
            <a:r>
              <a:rPr lang="en-US" sz="3000" dirty="0"/>
              <a:t> Coatings</a:t>
            </a:r>
          </a:p>
        </p:txBody>
      </p:sp>
      <p:sp>
        <p:nvSpPr>
          <p:cNvPr id="3" name="Content Placeholder 2"/>
          <p:cNvSpPr>
            <a:spLocks noGrp="1"/>
          </p:cNvSpPr>
          <p:nvPr>
            <p:ph idx="1"/>
          </p:nvPr>
        </p:nvSpPr>
        <p:spPr/>
        <p:txBody>
          <a:bodyPr/>
          <a:lstStyle/>
          <a:p>
            <a:r>
              <a:rPr lang="en-US" dirty="0" smtClean="0"/>
              <a:t>Defining </a:t>
            </a:r>
            <a:r>
              <a:rPr lang="en-US" dirty="0" err="1" smtClean="0"/>
              <a:t>Superhydrophobicity</a:t>
            </a:r>
            <a:r>
              <a:rPr lang="en-US" dirty="0" smtClean="0"/>
              <a:t> and Hydrophobicity</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22</a:t>
            </a:fld>
            <a:endParaRPr lang="en-US" dirty="0"/>
          </a:p>
        </p:txBody>
      </p:sp>
      <p:pic>
        <p:nvPicPr>
          <p:cNvPr id="7" name="Picture 4" descr="http://super-beton.com/images/research/P9.jpg"/>
          <p:cNvPicPr>
            <a:picLocks noChangeAspect="1" noChangeArrowheads="1"/>
          </p:cNvPicPr>
          <p:nvPr/>
        </p:nvPicPr>
        <p:blipFill rotWithShape="1">
          <a:blip r:embed="rId2">
            <a:extLst>
              <a:ext uri="{28A0092B-C50C-407E-A947-70E740481C1C}">
                <a14:useLocalDpi xmlns:a14="http://schemas.microsoft.com/office/drawing/2010/main" val="0"/>
              </a:ext>
            </a:extLst>
          </a:blip>
          <a:srcRect l="17984"/>
          <a:stretch/>
        </p:blipFill>
        <p:spPr bwMode="auto">
          <a:xfrm>
            <a:off x="152400" y="2826003"/>
            <a:ext cx="881196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
        <p:nvSpPr>
          <p:cNvPr id="9"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18275590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err="1"/>
              <a:t>Nano</a:t>
            </a:r>
            <a:r>
              <a:rPr lang="en-US" sz="3000" dirty="0"/>
              <a:t> Structured </a:t>
            </a:r>
            <a:r>
              <a:rPr lang="en-US" sz="3000" dirty="0" err="1"/>
              <a:t>Superhydrophobic</a:t>
            </a:r>
            <a:r>
              <a:rPr lang="en-US" sz="3000" dirty="0"/>
              <a:t> Coatings</a:t>
            </a:r>
          </a:p>
        </p:txBody>
      </p:sp>
      <p:sp>
        <p:nvSpPr>
          <p:cNvPr id="4" name="Slide Number Placeholder 3"/>
          <p:cNvSpPr>
            <a:spLocks noGrp="1"/>
          </p:cNvSpPr>
          <p:nvPr>
            <p:ph type="sldNum" sz="quarter" idx="12"/>
          </p:nvPr>
        </p:nvSpPr>
        <p:spPr/>
        <p:txBody>
          <a:bodyPr/>
          <a:lstStyle/>
          <a:p>
            <a:fld id="{78D3ABA1-EA94-43C0-B992-7CBCC31144F1}" type="slidenum">
              <a:rPr lang="en-US" smtClean="0"/>
              <a:pPr/>
              <a:t>23</a:t>
            </a:fld>
            <a:endParaRPr lang="en-US" dirty="0"/>
          </a:p>
        </p:txBody>
      </p:sp>
      <p:sp>
        <p:nvSpPr>
          <p:cNvPr id="7" name="Content Placeholder 2"/>
          <p:cNvSpPr>
            <a:spLocks noGrp="1"/>
          </p:cNvSpPr>
          <p:nvPr>
            <p:ph idx="1"/>
          </p:nvPr>
        </p:nvSpPr>
        <p:spPr>
          <a:xfrm>
            <a:off x="457200" y="1295400"/>
            <a:ext cx="8229600" cy="4830763"/>
          </a:xfrm>
        </p:spPr>
        <p:txBody>
          <a:bodyPr/>
          <a:lstStyle/>
          <a:p>
            <a:pPr marL="0" indent="0">
              <a:buNone/>
            </a:pPr>
            <a:r>
              <a:rPr lang="en-US" dirty="0"/>
              <a:t>Polytetrafluoroethylene (PTFE) coatings on concrete </a:t>
            </a:r>
          </a:p>
          <a:p>
            <a:endParaRPr lang="en-US" dirty="0"/>
          </a:p>
        </p:txBody>
      </p:sp>
      <p:sp>
        <p:nvSpPr>
          <p:cNvPr id="9"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5721" y="2184153"/>
            <a:ext cx="4592559" cy="3444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bwMode="auto">
          <a:xfrm>
            <a:off x="1213164" y="5628571"/>
            <a:ext cx="67176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1200" b="1" dirty="0" smtClean="0"/>
              <a:t>From left to right: control, 2% PTFE, and 5% PTFE modified mortar specimens</a:t>
            </a:r>
            <a:endParaRPr lang="en-US" sz="1200" b="1" dirty="0"/>
          </a:p>
        </p:txBody>
      </p:sp>
      <p:sp>
        <p:nvSpPr>
          <p:cNvPr id="10"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41731292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t>Phase Change Materials for PCC Pavements</a:t>
            </a:r>
            <a:endParaRPr lang="en-US" sz="3000" dirty="0"/>
          </a:p>
        </p:txBody>
      </p:sp>
      <p:sp>
        <p:nvSpPr>
          <p:cNvPr id="3" name="Content Placeholder 2"/>
          <p:cNvSpPr>
            <a:spLocks noGrp="1"/>
          </p:cNvSpPr>
          <p:nvPr>
            <p:ph idx="1"/>
          </p:nvPr>
        </p:nvSpPr>
        <p:spPr/>
        <p:txBody>
          <a:bodyPr/>
          <a:lstStyle/>
          <a:p>
            <a:pPr marL="0" indent="0">
              <a:buNone/>
            </a:pPr>
            <a:r>
              <a:rPr lang="en-US" altLang="en-US" sz="2400" dirty="0" smtClean="0">
                <a:ea typeface="ＭＳ Ｐゴシック" pitchFamily="34" charset="-128"/>
              </a:rPr>
              <a:t>Main </a:t>
            </a:r>
            <a:r>
              <a:rPr lang="en-US" altLang="en-US" sz="2400" dirty="0">
                <a:ea typeface="ＭＳ Ｐゴシック" pitchFamily="34" charset="-128"/>
              </a:rPr>
              <a:t>objective: </a:t>
            </a:r>
            <a:endParaRPr lang="en-US" altLang="en-US" sz="2400" dirty="0" smtClean="0">
              <a:ea typeface="ＭＳ Ｐゴシック" pitchFamily="34" charset="-128"/>
            </a:endParaRPr>
          </a:p>
          <a:p>
            <a:r>
              <a:rPr lang="en-US" altLang="en-US" sz="2400" dirty="0" smtClean="0">
                <a:ea typeface="ＭＳ Ｐゴシック" pitchFamily="34" charset="-128"/>
              </a:rPr>
              <a:t>To </a:t>
            </a:r>
            <a:r>
              <a:rPr lang="en-US" altLang="en-US" sz="2400" dirty="0">
                <a:ea typeface="ＭＳ Ｐゴシック" pitchFamily="34" charset="-128"/>
              </a:rPr>
              <a:t>examine the role that PCM may have in storing heat in pavements to melt snow and ice at airports </a:t>
            </a:r>
          </a:p>
          <a:p>
            <a:pPr lvl="1" indent="-225425"/>
            <a:r>
              <a:rPr lang="en-US" altLang="en-US" sz="1800" dirty="0">
                <a:ea typeface="ＭＳ Ｐゴシック" pitchFamily="34" charset="-128"/>
              </a:rPr>
              <a:t>PCMs can store thermal energy from the </a:t>
            </a:r>
            <a:r>
              <a:rPr lang="en-US" altLang="en-US" sz="1800" dirty="0" smtClean="0">
                <a:ea typeface="ＭＳ Ｐゴシック" pitchFamily="34" charset="-128"/>
              </a:rPr>
              <a:t>environment</a:t>
            </a:r>
            <a:endParaRPr lang="en-US" altLang="en-US" sz="1800" dirty="0">
              <a:ea typeface="ＭＳ Ｐゴシック" pitchFamily="34" charset="-128"/>
            </a:endParaRPr>
          </a:p>
          <a:p>
            <a:pPr lvl="1" indent="-225425"/>
            <a:r>
              <a:rPr lang="en-US" altLang="en-US" sz="1800" dirty="0">
                <a:ea typeface="ＭＳ Ｐゴシック" pitchFamily="34" charset="-128"/>
              </a:rPr>
              <a:t>Stored energy can be released and melt ice and </a:t>
            </a:r>
            <a:r>
              <a:rPr lang="en-US" altLang="en-US" sz="1800" dirty="0" smtClean="0">
                <a:ea typeface="ＭＳ Ｐゴシック" pitchFamily="34" charset="-128"/>
              </a:rPr>
              <a:t>snow</a:t>
            </a:r>
            <a:endParaRPr lang="en-US" altLang="en-US" sz="1800" dirty="0">
              <a:ea typeface="ＭＳ Ｐゴシック" pitchFamily="34" charset="-128"/>
            </a:endParaRPr>
          </a:p>
          <a:p>
            <a:pPr lvl="1" indent="-225425"/>
            <a:r>
              <a:rPr lang="en-US" altLang="en-US" sz="1800" dirty="0">
                <a:ea typeface="ＭＳ Ｐゴシック" pitchFamily="34" charset="-128"/>
              </a:rPr>
              <a:t>Improves anti-icing practices in airfield pavements</a:t>
            </a:r>
          </a:p>
          <a:p>
            <a:pPr lvl="1" indent="-225425"/>
            <a:r>
              <a:rPr lang="en-US" altLang="en-US" sz="1800" dirty="0">
                <a:ea typeface="ＭＳ Ｐゴシック" pitchFamily="34" charset="-128"/>
              </a:rPr>
              <a:t>Increases the safety of airport </a:t>
            </a:r>
            <a:r>
              <a:rPr lang="en-US" altLang="en-US" sz="1800" dirty="0" smtClean="0">
                <a:ea typeface="ＭＳ Ｐゴシック" pitchFamily="34" charset="-128"/>
              </a:rPr>
              <a:t>pavement</a:t>
            </a:r>
            <a:endParaRPr lang="en-US" altLang="en-US" sz="1800" dirty="0">
              <a:ea typeface="ＭＳ Ｐゴシック" pitchFamily="34" charset="-128"/>
            </a:endParaRPr>
          </a:p>
          <a:p>
            <a:endParaRPr lang="en-US" sz="24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24</a:t>
            </a:fld>
            <a:endParaRPr lang="en-US" dirty="0"/>
          </a:p>
        </p:txBody>
      </p:sp>
      <p:grpSp>
        <p:nvGrpSpPr>
          <p:cNvPr id="7" name="Group 9"/>
          <p:cNvGrpSpPr>
            <a:grpSpLocks/>
          </p:cNvGrpSpPr>
          <p:nvPr/>
        </p:nvGrpSpPr>
        <p:grpSpPr bwMode="auto">
          <a:xfrm>
            <a:off x="582613" y="4411527"/>
            <a:ext cx="8090761" cy="1644453"/>
            <a:chOff x="18924852" y="13626123"/>
            <a:chExt cx="8668588" cy="1516916"/>
          </a:xfrm>
        </p:grpSpPr>
        <p:sp>
          <p:nvSpPr>
            <p:cNvPr id="8" name="Rectangle 7"/>
            <p:cNvSpPr/>
            <p:nvPr/>
          </p:nvSpPr>
          <p:spPr bwMode="auto">
            <a:xfrm>
              <a:off x="18924852" y="14352455"/>
              <a:ext cx="5686030" cy="745368"/>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ln>
                  <a:solidFill>
                    <a:schemeClr val="tx1"/>
                  </a:solidFill>
                </a:ln>
                <a:cs typeface="Arial" panose="020B0604020202020204" pitchFamily="34" charset="0"/>
              </a:endParaRPr>
            </a:p>
          </p:txBody>
        </p:sp>
        <p:sp>
          <p:nvSpPr>
            <p:cNvPr id="9" name="Oval 8"/>
            <p:cNvSpPr/>
            <p:nvPr/>
          </p:nvSpPr>
          <p:spPr bwMode="auto">
            <a:xfrm rot="15553247">
              <a:off x="21898167" y="14815861"/>
              <a:ext cx="191833" cy="243225"/>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10" name="Oval 9"/>
            <p:cNvSpPr/>
            <p:nvPr/>
          </p:nvSpPr>
          <p:spPr bwMode="auto">
            <a:xfrm rot="15553247">
              <a:off x="19237405" y="14605109"/>
              <a:ext cx="184512" cy="241524"/>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11" name="Oval 10"/>
            <p:cNvSpPr/>
            <p:nvPr/>
          </p:nvSpPr>
          <p:spPr bwMode="auto">
            <a:xfrm rot="15553247">
              <a:off x="22738567" y="14685418"/>
              <a:ext cx="225514" cy="192200"/>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12" name="Oval 11"/>
            <p:cNvSpPr/>
            <p:nvPr/>
          </p:nvSpPr>
          <p:spPr bwMode="auto">
            <a:xfrm rot="15553247">
              <a:off x="20317439" y="14873167"/>
              <a:ext cx="194762" cy="166686"/>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13" name="Oval 12"/>
            <p:cNvSpPr/>
            <p:nvPr/>
          </p:nvSpPr>
          <p:spPr bwMode="auto">
            <a:xfrm rot="15553247">
              <a:off x="20459553" y="14496817"/>
              <a:ext cx="153760" cy="219412"/>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14" name="Oval 13"/>
            <p:cNvSpPr/>
            <p:nvPr/>
          </p:nvSpPr>
          <p:spPr bwMode="auto">
            <a:xfrm rot="15553247">
              <a:off x="21521422" y="14853230"/>
              <a:ext cx="191834" cy="200703"/>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15" name="Oval 14"/>
            <p:cNvSpPr/>
            <p:nvPr/>
          </p:nvSpPr>
          <p:spPr bwMode="auto">
            <a:xfrm rot="15553247">
              <a:off x="23078030" y="14899267"/>
              <a:ext cx="164010" cy="159882"/>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16" name="Oval 15"/>
            <p:cNvSpPr/>
            <p:nvPr/>
          </p:nvSpPr>
          <p:spPr bwMode="auto">
            <a:xfrm rot="15553247" flipH="1">
              <a:off x="22233408" y="14850183"/>
              <a:ext cx="225514" cy="202405"/>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17" name="Rectangle 16"/>
            <p:cNvSpPr/>
            <p:nvPr/>
          </p:nvSpPr>
          <p:spPr>
            <a:xfrm>
              <a:off x="18924852" y="14288022"/>
              <a:ext cx="5686030" cy="87863"/>
            </a:xfrm>
            <a:prstGeom prst="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7-Point Star 17"/>
            <p:cNvSpPr/>
            <p:nvPr/>
          </p:nvSpPr>
          <p:spPr>
            <a:xfrm>
              <a:off x="19395995" y="13661268"/>
              <a:ext cx="284046" cy="238693"/>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7-Point Star 18"/>
            <p:cNvSpPr/>
            <p:nvPr/>
          </p:nvSpPr>
          <p:spPr>
            <a:xfrm>
              <a:off x="20569600" y="13914605"/>
              <a:ext cx="285747" cy="240158"/>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p:cNvSpPr/>
            <p:nvPr/>
          </p:nvSpPr>
          <p:spPr bwMode="auto">
            <a:xfrm rot="15553247">
              <a:off x="20694916" y="14772661"/>
              <a:ext cx="193298" cy="243226"/>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21" name="Oval 20"/>
            <p:cNvSpPr/>
            <p:nvPr/>
          </p:nvSpPr>
          <p:spPr bwMode="auto">
            <a:xfrm rot="15553247">
              <a:off x="23481682" y="14451230"/>
              <a:ext cx="191834" cy="243226"/>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22" name="7-Point Star 21"/>
            <p:cNvSpPr/>
            <p:nvPr/>
          </p:nvSpPr>
          <p:spPr>
            <a:xfrm>
              <a:off x="21134291" y="13932178"/>
              <a:ext cx="285747" cy="240158"/>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7-Point Star 22"/>
            <p:cNvSpPr/>
            <p:nvPr/>
          </p:nvSpPr>
          <p:spPr>
            <a:xfrm>
              <a:off x="21756811" y="13930714"/>
              <a:ext cx="285747" cy="240158"/>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7-Point Star 23"/>
            <p:cNvSpPr/>
            <p:nvPr/>
          </p:nvSpPr>
          <p:spPr>
            <a:xfrm>
              <a:off x="22183731" y="13664197"/>
              <a:ext cx="285747" cy="240158"/>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7-Point Star 24"/>
            <p:cNvSpPr/>
            <p:nvPr/>
          </p:nvSpPr>
          <p:spPr>
            <a:xfrm>
              <a:off x="22498394" y="13938035"/>
              <a:ext cx="285747" cy="238694"/>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7-Point Star 25"/>
            <p:cNvSpPr/>
            <p:nvPr/>
          </p:nvSpPr>
          <p:spPr>
            <a:xfrm>
              <a:off x="22831765" y="13674447"/>
              <a:ext cx="285747" cy="240158"/>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7-Point Star 26"/>
            <p:cNvSpPr/>
            <p:nvPr/>
          </p:nvSpPr>
          <p:spPr>
            <a:xfrm>
              <a:off x="23932232" y="13699342"/>
              <a:ext cx="285747" cy="240158"/>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7-Point Star 27"/>
            <p:cNvSpPr/>
            <p:nvPr/>
          </p:nvSpPr>
          <p:spPr>
            <a:xfrm>
              <a:off x="23282497" y="13946821"/>
              <a:ext cx="285747" cy="240158"/>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7-Point Star 28"/>
            <p:cNvSpPr/>
            <p:nvPr/>
          </p:nvSpPr>
          <p:spPr>
            <a:xfrm>
              <a:off x="21382619" y="13626123"/>
              <a:ext cx="285747" cy="240158"/>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7-Point Star 29"/>
            <p:cNvSpPr/>
            <p:nvPr/>
          </p:nvSpPr>
          <p:spPr>
            <a:xfrm>
              <a:off x="19659631" y="13857495"/>
              <a:ext cx="285747" cy="240158"/>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1" name="Group 566"/>
            <p:cNvGrpSpPr>
              <a:grpSpLocks/>
            </p:cNvGrpSpPr>
            <p:nvPr/>
          </p:nvGrpSpPr>
          <p:grpSpPr bwMode="auto">
            <a:xfrm>
              <a:off x="21475259" y="13980934"/>
              <a:ext cx="192684" cy="924349"/>
              <a:chOff x="11879905" y="5489207"/>
              <a:chExt cx="267592" cy="1104228"/>
            </a:xfrm>
          </p:grpSpPr>
          <p:sp>
            <p:nvSpPr>
              <p:cNvPr id="74" name="Freeform 73"/>
              <p:cNvSpPr/>
              <p:nvPr/>
            </p:nvSpPr>
            <p:spPr>
              <a:xfrm rot="10800000">
                <a:off x="11878804" y="5614644"/>
                <a:ext cx="269281" cy="979635"/>
              </a:xfrm>
              <a:custGeom>
                <a:avLst/>
                <a:gdLst>
                  <a:gd name="connsiteX0" fmla="*/ 343269 w 401320"/>
                  <a:gd name="connsiteY0" fmla="*/ 0 h 1466850"/>
                  <a:gd name="connsiteX1" fmla="*/ 369 w 401320"/>
                  <a:gd name="connsiteY1" fmla="*/ 361950 h 1466850"/>
                  <a:gd name="connsiteX2" fmla="*/ 400419 w 401320"/>
                  <a:gd name="connsiteY2" fmla="*/ 609600 h 1466850"/>
                  <a:gd name="connsiteX3" fmla="*/ 114669 w 401320"/>
                  <a:gd name="connsiteY3" fmla="*/ 971550 h 1466850"/>
                  <a:gd name="connsiteX4" fmla="*/ 305169 w 401320"/>
                  <a:gd name="connsiteY4" fmla="*/ 1276350 h 1466850"/>
                  <a:gd name="connsiteX5" fmla="*/ 248019 w 401320"/>
                  <a:gd name="connsiteY5" fmla="*/ 1466850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320" h="1466850">
                    <a:moveTo>
                      <a:pt x="343269" y="0"/>
                    </a:moveTo>
                    <a:cubicBezTo>
                      <a:pt x="167056" y="130175"/>
                      <a:pt x="-9156" y="260350"/>
                      <a:pt x="369" y="361950"/>
                    </a:cubicBezTo>
                    <a:cubicBezTo>
                      <a:pt x="9894" y="463550"/>
                      <a:pt x="381369" y="508000"/>
                      <a:pt x="400419" y="609600"/>
                    </a:cubicBezTo>
                    <a:cubicBezTo>
                      <a:pt x="419469" y="711200"/>
                      <a:pt x="130544" y="860425"/>
                      <a:pt x="114669" y="971550"/>
                    </a:cubicBezTo>
                    <a:cubicBezTo>
                      <a:pt x="98794" y="1082675"/>
                      <a:pt x="282944" y="1193800"/>
                      <a:pt x="305169" y="1276350"/>
                    </a:cubicBezTo>
                    <a:cubicBezTo>
                      <a:pt x="327394" y="1358900"/>
                      <a:pt x="232144" y="1406525"/>
                      <a:pt x="248019" y="146685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 name="Isosceles Triangle 74"/>
              <p:cNvSpPr/>
              <p:nvPr/>
            </p:nvSpPr>
            <p:spPr>
              <a:xfrm>
                <a:off x="11892977" y="5488691"/>
                <a:ext cx="115743" cy="21691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2" name="Group 567"/>
            <p:cNvGrpSpPr>
              <a:grpSpLocks/>
            </p:cNvGrpSpPr>
            <p:nvPr/>
          </p:nvGrpSpPr>
          <p:grpSpPr bwMode="auto">
            <a:xfrm>
              <a:off x="22946073" y="14052335"/>
              <a:ext cx="170691" cy="757981"/>
              <a:chOff x="11879905" y="5489207"/>
              <a:chExt cx="267592" cy="1104228"/>
            </a:xfrm>
          </p:grpSpPr>
          <p:sp>
            <p:nvSpPr>
              <p:cNvPr id="72" name="Freeform 71"/>
              <p:cNvSpPr/>
              <p:nvPr/>
            </p:nvSpPr>
            <p:spPr>
              <a:xfrm rot="10800000">
                <a:off x="11879357" y="5614959"/>
                <a:ext cx="269314" cy="979189"/>
              </a:xfrm>
              <a:custGeom>
                <a:avLst/>
                <a:gdLst>
                  <a:gd name="connsiteX0" fmla="*/ 343269 w 401320"/>
                  <a:gd name="connsiteY0" fmla="*/ 0 h 1466850"/>
                  <a:gd name="connsiteX1" fmla="*/ 369 w 401320"/>
                  <a:gd name="connsiteY1" fmla="*/ 361950 h 1466850"/>
                  <a:gd name="connsiteX2" fmla="*/ 400419 w 401320"/>
                  <a:gd name="connsiteY2" fmla="*/ 609600 h 1466850"/>
                  <a:gd name="connsiteX3" fmla="*/ 114669 w 401320"/>
                  <a:gd name="connsiteY3" fmla="*/ 971550 h 1466850"/>
                  <a:gd name="connsiteX4" fmla="*/ 305169 w 401320"/>
                  <a:gd name="connsiteY4" fmla="*/ 1276350 h 1466850"/>
                  <a:gd name="connsiteX5" fmla="*/ 248019 w 401320"/>
                  <a:gd name="connsiteY5" fmla="*/ 1466850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320" h="1466850">
                    <a:moveTo>
                      <a:pt x="343269" y="0"/>
                    </a:moveTo>
                    <a:cubicBezTo>
                      <a:pt x="167056" y="130175"/>
                      <a:pt x="-9156" y="260350"/>
                      <a:pt x="369" y="361950"/>
                    </a:cubicBezTo>
                    <a:cubicBezTo>
                      <a:pt x="9894" y="463550"/>
                      <a:pt x="381369" y="508000"/>
                      <a:pt x="400419" y="609600"/>
                    </a:cubicBezTo>
                    <a:cubicBezTo>
                      <a:pt x="419469" y="711200"/>
                      <a:pt x="130544" y="860425"/>
                      <a:pt x="114669" y="971550"/>
                    </a:cubicBezTo>
                    <a:cubicBezTo>
                      <a:pt x="98794" y="1082675"/>
                      <a:pt x="282944" y="1193800"/>
                      <a:pt x="305169" y="1276350"/>
                    </a:cubicBezTo>
                    <a:cubicBezTo>
                      <a:pt x="327394" y="1358900"/>
                      <a:pt x="232144" y="1406525"/>
                      <a:pt x="248019" y="146685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Isosceles Triangle 72"/>
              <p:cNvSpPr/>
              <p:nvPr/>
            </p:nvSpPr>
            <p:spPr>
              <a:xfrm>
                <a:off x="11892691" y="5489093"/>
                <a:ext cx="114657" cy="21759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 name="Group 568"/>
            <p:cNvGrpSpPr>
              <a:grpSpLocks/>
            </p:cNvGrpSpPr>
            <p:nvPr/>
          </p:nvGrpSpPr>
          <p:grpSpPr bwMode="auto">
            <a:xfrm>
              <a:off x="20134922" y="14061779"/>
              <a:ext cx="157083" cy="832524"/>
              <a:chOff x="11879905" y="5489207"/>
              <a:chExt cx="267592" cy="1104228"/>
            </a:xfrm>
          </p:grpSpPr>
          <p:sp>
            <p:nvSpPr>
              <p:cNvPr id="70" name="Freeform 69"/>
              <p:cNvSpPr/>
              <p:nvPr/>
            </p:nvSpPr>
            <p:spPr>
              <a:xfrm rot="10800000">
                <a:off x="11875734" y="5616422"/>
                <a:ext cx="272361" cy="976975"/>
              </a:xfrm>
              <a:custGeom>
                <a:avLst/>
                <a:gdLst>
                  <a:gd name="connsiteX0" fmla="*/ 343269 w 401320"/>
                  <a:gd name="connsiteY0" fmla="*/ 0 h 1466850"/>
                  <a:gd name="connsiteX1" fmla="*/ 369 w 401320"/>
                  <a:gd name="connsiteY1" fmla="*/ 361950 h 1466850"/>
                  <a:gd name="connsiteX2" fmla="*/ 400419 w 401320"/>
                  <a:gd name="connsiteY2" fmla="*/ 609600 h 1466850"/>
                  <a:gd name="connsiteX3" fmla="*/ 114669 w 401320"/>
                  <a:gd name="connsiteY3" fmla="*/ 971550 h 1466850"/>
                  <a:gd name="connsiteX4" fmla="*/ 305169 w 401320"/>
                  <a:gd name="connsiteY4" fmla="*/ 1276350 h 1466850"/>
                  <a:gd name="connsiteX5" fmla="*/ 248019 w 401320"/>
                  <a:gd name="connsiteY5" fmla="*/ 1466850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320" h="1466850">
                    <a:moveTo>
                      <a:pt x="343269" y="0"/>
                    </a:moveTo>
                    <a:cubicBezTo>
                      <a:pt x="167056" y="130175"/>
                      <a:pt x="-9156" y="260350"/>
                      <a:pt x="369" y="361950"/>
                    </a:cubicBezTo>
                    <a:cubicBezTo>
                      <a:pt x="9894" y="463550"/>
                      <a:pt x="381369" y="508000"/>
                      <a:pt x="400419" y="609600"/>
                    </a:cubicBezTo>
                    <a:cubicBezTo>
                      <a:pt x="419469" y="711200"/>
                      <a:pt x="130544" y="860425"/>
                      <a:pt x="114669" y="971550"/>
                    </a:cubicBezTo>
                    <a:cubicBezTo>
                      <a:pt x="98794" y="1082675"/>
                      <a:pt x="282944" y="1193800"/>
                      <a:pt x="305169" y="1276350"/>
                    </a:cubicBezTo>
                    <a:cubicBezTo>
                      <a:pt x="327394" y="1358900"/>
                      <a:pt x="232144" y="1406525"/>
                      <a:pt x="248019" y="146685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Isosceles Triangle 70"/>
              <p:cNvSpPr/>
              <p:nvPr/>
            </p:nvSpPr>
            <p:spPr>
              <a:xfrm>
                <a:off x="11893119" y="5490174"/>
                <a:ext cx="113002" cy="21753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 name="Group 569"/>
            <p:cNvGrpSpPr>
              <a:grpSpLocks/>
            </p:cNvGrpSpPr>
            <p:nvPr/>
          </p:nvGrpSpPr>
          <p:grpSpPr bwMode="auto">
            <a:xfrm>
              <a:off x="19458414" y="14076430"/>
              <a:ext cx="111091" cy="762057"/>
              <a:chOff x="11879905" y="5489207"/>
              <a:chExt cx="267592" cy="1104228"/>
            </a:xfrm>
          </p:grpSpPr>
          <p:sp>
            <p:nvSpPr>
              <p:cNvPr id="68" name="Freeform 67"/>
              <p:cNvSpPr/>
              <p:nvPr/>
            </p:nvSpPr>
            <p:spPr>
              <a:xfrm rot="10800000">
                <a:off x="11881141" y="5615444"/>
                <a:ext cx="266307" cy="978196"/>
              </a:xfrm>
              <a:custGeom>
                <a:avLst/>
                <a:gdLst>
                  <a:gd name="connsiteX0" fmla="*/ 343269 w 401320"/>
                  <a:gd name="connsiteY0" fmla="*/ 0 h 1466850"/>
                  <a:gd name="connsiteX1" fmla="*/ 369 w 401320"/>
                  <a:gd name="connsiteY1" fmla="*/ 361950 h 1466850"/>
                  <a:gd name="connsiteX2" fmla="*/ 400419 w 401320"/>
                  <a:gd name="connsiteY2" fmla="*/ 609600 h 1466850"/>
                  <a:gd name="connsiteX3" fmla="*/ 114669 w 401320"/>
                  <a:gd name="connsiteY3" fmla="*/ 971550 h 1466850"/>
                  <a:gd name="connsiteX4" fmla="*/ 305169 w 401320"/>
                  <a:gd name="connsiteY4" fmla="*/ 1276350 h 1466850"/>
                  <a:gd name="connsiteX5" fmla="*/ 248019 w 401320"/>
                  <a:gd name="connsiteY5" fmla="*/ 1466850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320" h="1466850">
                    <a:moveTo>
                      <a:pt x="343269" y="0"/>
                    </a:moveTo>
                    <a:cubicBezTo>
                      <a:pt x="167056" y="130175"/>
                      <a:pt x="-9156" y="260350"/>
                      <a:pt x="369" y="361950"/>
                    </a:cubicBezTo>
                    <a:cubicBezTo>
                      <a:pt x="9894" y="463550"/>
                      <a:pt x="381369" y="508000"/>
                      <a:pt x="400419" y="609600"/>
                    </a:cubicBezTo>
                    <a:cubicBezTo>
                      <a:pt x="419469" y="711200"/>
                      <a:pt x="130544" y="860425"/>
                      <a:pt x="114669" y="971550"/>
                    </a:cubicBezTo>
                    <a:cubicBezTo>
                      <a:pt x="98794" y="1082675"/>
                      <a:pt x="282944" y="1193800"/>
                      <a:pt x="305169" y="1276350"/>
                    </a:cubicBezTo>
                    <a:cubicBezTo>
                      <a:pt x="327394" y="1358900"/>
                      <a:pt x="232144" y="1406525"/>
                      <a:pt x="248019" y="146685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Isosceles Triangle 68"/>
              <p:cNvSpPr/>
              <p:nvPr/>
            </p:nvSpPr>
            <p:spPr>
              <a:xfrm>
                <a:off x="11893434" y="5490252"/>
                <a:ext cx="114716" cy="21643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 name="Group 570"/>
            <p:cNvGrpSpPr>
              <a:grpSpLocks/>
            </p:cNvGrpSpPr>
            <p:nvPr/>
          </p:nvGrpSpPr>
          <p:grpSpPr bwMode="auto">
            <a:xfrm>
              <a:off x="22236174" y="13980934"/>
              <a:ext cx="199434" cy="835835"/>
              <a:chOff x="11879905" y="5489207"/>
              <a:chExt cx="267592" cy="1104228"/>
            </a:xfrm>
          </p:grpSpPr>
          <p:sp>
            <p:nvSpPr>
              <p:cNvPr id="66" name="Freeform 65"/>
              <p:cNvSpPr/>
              <p:nvPr/>
            </p:nvSpPr>
            <p:spPr>
              <a:xfrm rot="10800000">
                <a:off x="11880287" y="5614385"/>
                <a:ext cx="267013" cy="978908"/>
              </a:xfrm>
              <a:custGeom>
                <a:avLst/>
                <a:gdLst>
                  <a:gd name="connsiteX0" fmla="*/ 343269 w 401320"/>
                  <a:gd name="connsiteY0" fmla="*/ 0 h 1466850"/>
                  <a:gd name="connsiteX1" fmla="*/ 369 w 401320"/>
                  <a:gd name="connsiteY1" fmla="*/ 361950 h 1466850"/>
                  <a:gd name="connsiteX2" fmla="*/ 400419 w 401320"/>
                  <a:gd name="connsiteY2" fmla="*/ 609600 h 1466850"/>
                  <a:gd name="connsiteX3" fmla="*/ 114669 w 401320"/>
                  <a:gd name="connsiteY3" fmla="*/ 971550 h 1466850"/>
                  <a:gd name="connsiteX4" fmla="*/ 305169 w 401320"/>
                  <a:gd name="connsiteY4" fmla="*/ 1276350 h 1466850"/>
                  <a:gd name="connsiteX5" fmla="*/ 248019 w 401320"/>
                  <a:gd name="connsiteY5" fmla="*/ 1466850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320" h="1466850">
                    <a:moveTo>
                      <a:pt x="343269" y="0"/>
                    </a:moveTo>
                    <a:cubicBezTo>
                      <a:pt x="167056" y="130175"/>
                      <a:pt x="-9156" y="260350"/>
                      <a:pt x="369" y="361950"/>
                    </a:cubicBezTo>
                    <a:cubicBezTo>
                      <a:pt x="9894" y="463550"/>
                      <a:pt x="381369" y="508000"/>
                      <a:pt x="400419" y="609600"/>
                    </a:cubicBezTo>
                    <a:cubicBezTo>
                      <a:pt x="419469" y="711200"/>
                      <a:pt x="130544" y="860425"/>
                      <a:pt x="114669" y="971550"/>
                    </a:cubicBezTo>
                    <a:cubicBezTo>
                      <a:pt x="98794" y="1082675"/>
                      <a:pt x="282944" y="1193800"/>
                      <a:pt x="305169" y="1276350"/>
                    </a:cubicBezTo>
                    <a:cubicBezTo>
                      <a:pt x="327394" y="1358900"/>
                      <a:pt x="232144" y="1406525"/>
                      <a:pt x="248019" y="146685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Isosceles Triangle 66"/>
              <p:cNvSpPr/>
              <p:nvPr/>
            </p:nvSpPr>
            <p:spPr>
              <a:xfrm>
                <a:off x="11893980" y="5488637"/>
                <a:ext cx="114108" cy="21667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6" name="Oval 35"/>
            <p:cNvSpPr/>
            <p:nvPr/>
          </p:nvSpPr>
          <p:spPr bwMode="auto">
            <a:xfrm rot="15553247">
              <a:off x="21974706" y="14427800"/>
              <a:ext cx="191834" cy="243226"/>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37" name="Oval 36"/>
            <p:cNvSpPr/>
            <p:nvPr/>
          </p:nvSpPr>
          <p:spPr bwMode="auto">
            <a:xfrm rot="15553247">
              <a:off x="21149780" y="14846613"/>
              <a:ext cx="191834" cy="243225"/>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38" name="7-Point Star 37"/>
            <p:cNvSpPr/>
            <p:nvPr/>
          </p:nvSpPr>
          <p:spPr>
            <a:xfrm>
              <a:off x="23884607" y="13980503"/>
              <a:ext cx="285747" cy="240158"/>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7-Point Star 38"/>
            <p:cNvSpPr/>
            <p:nvPr/>
          </p:nvSpPr>
          <p:spPr>
            <a:xfrm>
              <a:off x="20283853" y="13706663"/>
              <a:ext cx="285747" cy="240158"/>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Oval 39"/>
            <p:cNvSpPr/>
            <p:nvPr/>
          </p:nvSpPr>
          <p:spPr bwMode="auto">
            <a:xfrm rot="15553247">
              <a:off x="19772071" y="14530308"/>
              <a:ext cx="191834" cy="243225"/>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41" name="Oval 40"/>
            <p:cNvSpPr/>
            <p:nvPr/>
          </p:nvSpPr>
          <p:spPr bwMode="auto">
            <a:xfrm rot="15553247">
              <a:off x="23276726" y="14721527"/>
              <a:ext cx="191834" cy="241524"/>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42" name="Oval 41"/>
            <p:cNvSpPr/>
            <p:nvPr/>
          </p:nvSpPr>
          <p:spPr bwMode="auto">
            <a:xfrm rot="15553247">
              <a:off x="19107265" y="14846331"/>
              <a:ext cx="194762" cy="226217"/>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43" name="Oval 42"/>
            <p:cNvSpPr/>
            <p:nvPr/>
          </p:nvSpPr>
          <p:spPr bwMode="auto">
            <a:xfrm rot="15553247">
              <a:off x="24277079" y="14876096"/>
              <a:ext cx="194762" cy="166686"/>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44" name="Oval 43"/>
            <p:cNvSpPr/>
            <p:nvPr/>
          </p:nvSpPr>
          <p:spPr bwMode="auto">
            <a:xfrm rot="15553247">
              <a:off x="19037530" y="14457897"/>
              <a:ext cx="194763" cy="168387"/>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45" name="Oval 44"/>
            <p:cNvSpPr/>
            <p:nvPr/>
          </p:nvSpPr>
          <p:spPr bwMode="auto">
            <a:xfrm rot="15553247">
              <a:off x="24086581" y="14537824"/>
              <a:ext cx="194763" cy="166686"/>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46" name="Oval 45"/>
            <p:cNvSpPr/>
            <p:nvPr/>
          </p:nvSpPr>
          <p:spPr bwMode="auto">
            <a:xfrm rot="15553247">
              <a:off x="22448277" y="14459908"/>
              <a:ext cx="137652" cy="139472"/>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47" name="Oval 46"/>
            <p:cNvSpPr/>
            <p:nvPr/>
          </p:nvSpPr>
          <p:spPr bwMode="auto">
            <a:xfrm rot="15553247">
              <a:off x="22675344" y="14919109"/>
              <a:ext cx="137652" cy="137770"/>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48" name="Oval 47"/>
            <p:cNvSpPr/>
            <p:nvPr/>
          </p:nvSpPr>
          <p:spPr bwMode="auto">
            <a:xfrm rot="15553247">
              <a:off x="23647276" y="14875910"/>
              <a:ext cx="136187" cy="137772"/>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49" name="Oval 48"/>
            <p:cNvSpPr/>
            <p:nvPr/>
          </p:nvSpPr>
          <p:spPr bwMode="auto">
            <a:xfrm rot="15553247">
              <a:off x="20841800" y="14419757"/>
              <a:ext cx="137652" cy="137770"/>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50" name="Oval 49"/>
            <p:cNvSpPr/>
            <p:nvPr/>
          </p:nvSpPr>
          <p:spPr bwMode="auto">
            <a:xfrm rot="15553247">
              <a:off x="21207487" y="14577909"/>
              <a:ext cx="137652" cy="137772"/>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51" name="Oval 50"/>
            <p:cNvSpPr/>
            <p:nvPr/>
          </p:nvSpPr>
          <p:spPr bwMode="auto">
            <a:xfrm rot="15553247">
              <a:off x="19814470" y="14916180"/>
              <a:ext cx="137652" cy="137770"/>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52" name="Oval 51"/>
            <p:cNvSpPr/>
            <p:nvPr/>
          </p:nvSpPr>
          <p:spPr bwMode="auto">
            <a:xfrm rot="15553247">
              <a:off x="23774961" y="14596095"/>
              <a:ext cx="137652" cy="139472"/>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53" name="Oval 52"/>
            <p:cNvSpPr/>
            <p:nvPr/>
          </p:nvSpPr>
          <p:spPr bwMode="auto">
            <a:xfrm rot="15553247">
              <a:off x="24068361" y="14914716"/>
              <a:ext cx="137652" cy="137772"/>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54" name="TextBox 56"/>
            <p:cNvSpPr txBox="1">
              <a:spLocks noChangeArrowheads="1"/>
            </p:cNvSpPr>
            <p:nvPr/>
          </p:nvSpPr>
          <p:spPr bwMode="auto">
            <a:xfrm>
              <a:off x="24936235" y="14049282"/>
              <a:ext cx="2537221" cy="31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a:defRPr sz="2000">
                  <a:solidFill>
                    <a:schemeClr val="tx1"/>
                  </a:solidFill>
                  <a:latin typeface="Arial" charset="0"/>
                  <a:ea typeface="ＭＳ Ｐゴシック" pitchFamily="34" charset="-128"/>
                </a:defRPr>
              </a:lvl6pPr>
              <a:lvl7pPr>
                <a:defRPr sz="2000">
                  <a:solidFill>
                    <a:schemeClr val="tx1"/>
                  </a:solidFill>
                  <a:latin typeface="Arial" charset="0"/>
                  <a:ea typeface="ＭＳ Ｐゴシック" pitchFamily="34" charset="-128"/>
                </a:defRPr>
              </a:lvl7pPr>
              <a:lvl8pPr>
                <a:defRPr sz="2000">
                  <a:solidFill>
                    <a:schemeClr val="tx1"/>
                  </a:solidFill>
                  <a:latin typeface="Arial" charset="0"/>
                  <a:ea typeface="ＭＳ Ｐゴシック" pitchFamily="34" charset="-128"/>
                </a:defRPr>
              </a:lvl8pPr>
              <a:lvl9pPr>
                <a:defRPr sz="2000">
                  <a:solidFill>
                    <a:schemeClr val="tx1"/>
                  </a:solidFill>
                  <a:latin typeface="Arial" charset="0"/>
                  <a:ea typeface="ＭＳ Ｐゴシック" pitchFamily="34" charset="-128"/>
                </a:defRPr>
              </a:lvl9pPr>
            </a:lstStyle>
            <a:p>
              <a:pPr>
                <a:buNone/>
              </a:pPr>
              <a:r>
                <a:rPr lang="en-US" altLang="en-US" sz="1600" b="1" dirty="0">
                  <a:cs typeface="Arial" charset="0"/>
                </a:rPr>
                <a:t>Melted Snow and Ice</a:t>
              </a:r>
            </a:p>
          </p:txBody>
        </p:sp>
        <p:sp>
          <p:nvSpPr>
            <p:cNvPr id="55" name="TextBox 57"/>
            <p:cNvSpPr txBox="1">
              <a:spLocks noChangeArrowheads="1"/>
            </p:cNvSpPr>
            <p:nvPr/>
          </p:nvSpPr>
          <p:spPr bwMode="auto">
            <a:xfrm>
              <a:off x="25011943" y="14830742"/>
              <a:ext cx="2581497" cy="31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a:defRPr sz="2000">
                  <a:solidFill>
                    <a:schemeClr val="tx1"/>
                  </a:solidFill>
                  <a:latin typeface="Arial" charset="0"/>
                  <a:ea typeface="ＭＳ Ｐゴシック" pitchFamily="34" charset="-128"/>
                </a:defRPr>
              </a:lvl6pPr>
              <a:lvl7pPr>
                <a:defRPr sz="2000">
                  <a:solidFill>
                    <a:schemeClr val="tx1"/>
                  </a:solidFill>
                  <a:latin typeface="Arial" charset="0"/>
                  <a:ea typeface="ＭＳ Ｐゴシック" pitchFamily="34" charset="-128"/>
                </a:defRPr>
              </a:lvl7pPr>
              <a:lvl8pPr>
                <a:defRPr sz="2000">
                  <a:solidFill>
                    <a:schemeClr val="tx1"/>
                  </a:solidFill>
                  <a:latin typeface="Arial" charset="0"/>
                  <a:ea typeface="ＭＳ Ｐゴシック" pitchFamily="34" charset="-128"/>
                </a:defRPr>
              </a:lvl8pPr>
              <a:lvl9pPr>
                <a:defRPr sz="2000">
                  <a:solidFill>
                    <a:schemeClr val="tx1"/>
                  </a:solidFill>
                  <a:latin typeface="Arial" charset="0"/>
                  <a:ea typeface="ＭＳ Ｐゴシック" pitchFamily="34" charset="-128"/>
                </a:defRPr>
              </a:lvl9pPr>
            </a:lstStyle>
            <a:p>
              <a:pPr>
                <a:buNone/>
              </a:pPr>
              <a:r>
                <a:rPr lang="en-US" altLang="en-US" sz="1600" b="1" dirty="0">
                  <a:cs typeface="Arial" charset="0"/>
                </a:rPr>
                <a:t>Concrete Pavement</a:t>
              </a:r>
            </a:p>
          </p:txBody>
        </p:sp>
        <p:sp>
          <p:nvSpPr>
            <p:cNvPr id="56" name="TextBox 58"/>
            <p:cNvSpPr txBox="1">
              <a:spLocks noChangeArrowheads="1"/>
            </p:cNvSpPr>
            <p:nvPr/>
          </p:nvSpPr>
          <p:spPr bwMode="auto">
            <a:xfrm>
              <a:off x="24905121" y="14440495"/>
              <a:ext cx="1861286" cy="31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a:defRPr sz="2000">
                  <a:solidFill>
                    <a:schemeClr val="tx1"/>
                  </a:solidFill>
                  <a:latin typeface="Arial" charset="0"/>
                  <a:ea typeface="ＭＳ Ｐゴシック" pitchFamily="34" charset="-128"/>
                </a:defRPr>
              </a:lvl6pPr>
              <a:lvl7pPr>
                <a:defRPr sz="2000">
                  <a:solidFill>
                    <a:schemeClr val="tx1"/>
                  </a:solidFill>
                  <a:latin typeface="Arial" charset="0"/>
                  <a:ea typeface="ＭＳ Ｐゴシック" pitchFamily="34" charset="-128"/>
                </a:defRPr>
              </a:lvl7pPr>
              <a:lvl8pPr>
                <a:defRPr sz="2000">
                  <a:solidFill>
                    <a:schemeClr val="tx1"/>
                  </a:solidFill>
                  <a:latin typeface="Arial" charset="0"/>
                  <a:ea typeface="ＭＳ Ｐゴシック" pitchFamily="34" charset="-128"/>
                </a:defRPr>
              </a:lvl8pPr>
              <a:lvl9pPr>
                <a:defRPr sz="2000">
                  <a:solidFill>
                    <a:schemeClr val="tx1"/>
                  </a:solidFill>
                  <a:latin typeface="Arial" charset="0"/>
                  <a:ea typeface="ＭＳ Ｐゴシック" pitchFamily="34" charset="-128"/>
                </a:defRPr>
              </a:lvl9pPr>
            </a:lstStyle>
            <a:p>
              <a:pPr>
                <a:buNone/>
              </a:pPr>
              <a:r>
                <a:rPr lang="en-US" altLang="en-US" sz="1600" b="1" dirty="0">
                  <a:cs typeface="Arial" charset="0"/>
                </a:rPr>
                <a:t>LWA with PCM</a:t>
              </a:r>
            </a:p>
          </p:txBody>
        </p:sp>
        <p:cxnSp>
          <p:nvCxnSpPr>
            <p:cNvPr id="57" name="Straight Arrow Connector 56"/>
            <p:cNvCxnSpPr/>
            <p:nvPr/>
          </p:nvCxnSpPr>
          <p:spPr>
            <a:xfrm flipH="1">
              <a:off x="24432289" y="14733193"/>
              <a:ext cx="569794" cy="17718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TextBox 60"/>
            <p:cNvSpPr txBox="1">
              <a:spLocks noChangeArrowheads="1"/>
            </p:cNvSpPr>
            <p:nvPr/>
          </p:nvSpPr>
          <p:spPr bwMode="auto">
            <a:xfrm>
              <a:off x="24244052" y="13759770"/>
              <a:ext cx="3191151" cy="31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a:defRPr sz="2000">
                  <a:solidFill>
                    <a:schemeClr val="tx1"/>
                  </a:solidFill>
                  <a:latin typeface="Arial" charset="0"/>
                  <a:ea typeface="ＭＳ Ｐゴシック" pitchFamily="34" charset="-128"/>
                </a:defRPr>
              </a:lvl6pPr>
              <a:lvl7pPr>
                <a:defRPr sz="2000">
                  <a:solidFill>
                    <a:schemeClr val="tx1"/>
                  </a:solidFill>
                  <a:latin typeface="Arial" charset="0"/>
                  <a:ea typeface="ＭＳ Ｐゴシック" pitchFamily="34" charset="-128"/>
                </a:defRPr>
              </a:lvl7pPr>
              <a:lvl8pPr>
                <a:defRPr sz="2000">
                  <a:solidFill>
                    <a:schemeClr val="tx1"/>
                  </a:solidFill>
                  <a:latin typeface="Arial" charset="0"/>
                  <a:ea typeface="ＭＳ Ｐゴシック" pitchFamily="34" charset="-128"/>
                </a:defRPr>
              </a:lvl8pPr>
              <a:lvl9pPr>
                <a:defRPr sz="2000">
                  <a:solidFill>
                    <a:schemeClr val="tx1"/>
                  </a:solidFill>
                  <a:latin typeface="Arial" charset="0"/>
                  <a:ea typeface="ＭＳ Ｐゴシック" pitchFamily="34" charset="-128"/>
                </a:defRPr>
              </a:lvl9pPr>
            </a:lstStyle>
            <a:p>
              <a:pPr>
                <a:buNone/>
              </a:pPr>
              <a:r>
                <a:rPr lang="en-US" altLang="en-US" sz="1600" b="1" dirty="0">
                  <a:cs typeface="Arial" charset="0"/>
                </a:rPr>
                <a:t>Energy released from PCM</a:t>
              </a:r>
            </a:p>
          </p:txBody>
        </p:sp>
        <p:sp>
          <p:nvSpPr>
            <p:cNvPr id="59" name="7-Point Star 58"/>
            <p:cNvSpPr/>
            <p:nvPr/>
          </p:nvSpPr>
          <p:spPr>
            <a:xfrm>
              <a:off x="19074529" y="13933642"/>
              <a:ext cx="285747" cy="238693"/>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0" name="Group 595"/>
            <p:cNvGrpSpPr>
              <a:grpSpLocks/>
            </p:cNvGrpSpPr>
            <p:nvPr/>
          </p:nvGrpSpPr>
          <p:grpSpPr bwMode="auto">
            <a:xfrm>
              <a:off x="24287699" y="14027586"/>
              <a:ext cx="190500" cy="823564"/>
              <a:chOff x="11879905" y="5489207"/>
              <a:chExt cx="267592" cy="1104228"/>
            </a:xfrm>
          </p:grpSpPr>
          <p:sp>
            <p:nvSpPr>
              <p:cNvPr id="64" name="Freeform 63"/>
              <p:cNvSpPr/>
              <p:nvPr/>
            </p:nvSpPr>
            <p:spPr>
              <a:xfrm rot="10800000">
                <a:off x="11879928" y="5614567"/>
                <a:ext cx="267589" cy="979749"/>
              </a:xfrm>
              <a:custGeom>
                <a:avLst/>
                <a:gdLst>
                  <a:gd name="connsiteX0" fmla="*/ 343269 w 401320"/>
                  <a:gd name="connsiteY0" fmla="*/ 0 h 1466850"/>
                  <a:gd name="connsiteX1" fmla="*/ 369 w 401320"/>
                  <a:gd name="connsiteY1" fmla="*/ 361950 h 1466850"/>
                  <a:gd name="connsiteX2" fmla="*/ 400419 w 401320"/>
                  <a:gd name="connsiteY2" fmla="*/ 609600 h 1466850"/>
                  <a:gd name="connsiteX3" fmla="*/ 114669 w 401320"/>
                  <a:gd name="connsiteY3" fmla="*/ 971550 h 1466850"/>
                  <a:gd name="connsiteX4" fmla="*/ 305169 w 401320"/>
                  <a:gd name="connsiteY4" fmla="*/ 1276350 h 1466850"/>
                  <a:gd name="connsiteX5" fmla="*/ 248019 w 401320"/>
                  <a:gd name="connsiteY5" fmla="*/ 1466850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320" h="1466850">
                    <a:moveTo>
                      <a:pt x="343269" y="0"/>
                    </a:moveTo>
                    <a:cubicBezTo>
                      <a:pt x="167056" y="130175"/>
                      <a:pt x="-9156" y="260350"/>
                      <a:pt x="369" y="361950"/>
                    </a:cubicBezTo>
                    <a:cubicBezTo>
                      <a:pt x="9894" y="463550"/>
                      <a:pt x="381369" y="508000"/>
                      <a:pt x="400419" y="609600"/>
                    </a:cubicBezTo>
                    <a:cubicBezTo>
                      <a:pt x="419469" y="711200"/>
                      <a:pt x="130544" y="860425"/>
                      <a:pt x="114669" y="971550"/>
                    </a:cubicBezTo>
                    <a:cubicBezTo>
                      <a:pt x="98794" y="1082675"/>
                      <a:pt x="282944" y="1193800"/>
                      <a:pt x="305169" y="1276350"/>
                    </a:cubicBezTo>
                    <a:cubicBezTo>
                      <a:pt x="327394" y="1358900"/>
                      <a:pt x="232144" y="1406525"/>
                      <a:pt x="248019" y="146685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Isosceles Triangle 64"/>
              <p:cNvSpPr/>
              <p:nvPr/>
            </p:nvSpPr>
            <p:spPr>
              <a:xfrm>
                <a:off x="11891873" y="5488908"/>
                <a:ext cx="117071" cy="2179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61" name="Straight Arrow Connector 60"/>
            <p:cNvCxnSpPr>
              <a:endCxn id="17" idx="3"/>
            </p:cNvCxnSpPr>
            <p:nvPr/>
          </p:nvCxnSpPr>
          <p:spPr>
            <a:xfrm flipH="1">
              <a:off x="24610882" y="14288022"/>
              <a:ext cx="369090" cy="439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Oval 61"/>
            <p:cNvSpPr/>
            <p:nvPr/>
          </p:nvSpPr>
          <p:spPr bwMode="auto">
            <a:xfrm rot="15553247">
              <a:off x="19581450" y="14848819"/>
              <a:ext cx="137652" cy="137772"/>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63" name="Oval 62"/>
            <p:cNvSpPr/>
            <p:nvPr/>
          </p:nvSpPr>
          <p:spPr bwMode="auto">
            <a:xfrm rot="15553247">
              <a:off x="20053444" y="14707388"/>
              <a:ext cx="137652" cy="139472"/>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grpSp>
      <p:sp>
        <p:nvSpPr>
          <p:cNvPr id="76"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
        <p:nvSpPr>
          <p:cNvPr id="77"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38060077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t>Phase Change Materials for PCC Pavements</a:t>
            </a:r>
            <a:endParaRPr lang="en-US" sz="30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25</a:t>
            </a:fld>
            <a:endParaRPr lang="en-US" dirty="0"/>
          </a:p>
        </p:txBody>
      </p:sp>
      <p:pic>
        <p:nvPicPr>
          <p:cNvPr id="1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4424" y="3149260"/>
            <a:ext cx="5090251" cy="273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7"/>
          <p:cNvSpPr>
            <a:spLocks noChangeArrowheads="1"/>
          </p:cNvSpPr>
          <p:nvPr/>
        </p:nvSpPr>
        <p:spPr bwMode="auto">
          <a:xfrm>
            <a:off x="138113" y="1371600"/>
            <a:ext cx="8904287"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1313" indent="-288925" defTabSz="5014913">
              <a:buFontTx/>
              <a:buChar char="•"/>
            </a:pPr>
            <a:r>
              <a:rPr lang="en-US" altLang="en-US" sz="2000" dirty="0">
                <a:latin typeface="Arial" charset="0"/>
                <a:cs typeface="Arial" charset="0"/>
              </a:rPr>
              <a:t>Ideally the PCM phase transition temperature occurs at 3-6 ºC, has a high latent heat of fusion (</a:t>
            </a:r>
            <a:r>
              <a:rPr lang="el-GR" altLang="en-US" sz="2000" dirty="0">
                <a:latin typeface="Arial" charset="0"/>
                <a:cs typeface="Arial" charset="0"/>
              </a:rPr>
              <a:t>Δ</a:t>
            </a:r>
            <a:r>
              <a:rPr lang="en-US" altLang="en-US" sz="2000" dirty="0">
                <a:latin typeface="Arial" charset="0"/>
                <a:cs typeface="Arial" charset="0"/>
              </a:rPr>
              <a:t>H), is chemically compatible with concrete, </a:t>
            </a:r>
            <a:r>
              <a:rPr lang="en-US" altLang="en-US" sz="2000" dirty="0" smtClean="0">
                <a:latin typeface="Arial" charset="0"/>
                <a:cs typeface="Arial" charset="0"/>
              </a:rPr>
              <a:t>and </a:t>
            </a:r>
            <a:r>
              <a:rPr lang="en-US" altLang="en-US" sz="2000" dirty="0">
                <a:latin typeface="Arial" charset="0"/>
                <a:cs typeface="Arial" charset="0"/>
              </a:rPr>
              <a:t>is economic/commercially viable</a:t>
            </a:r>
          </a:p>
          <a:p>
            <a:pPr marL="341313" indent="-288925" defTabSz="5014913">
              <a:buFontTx/>
              <a:buChar char="•"/>
            </a:pPr>
            <a:r>
              <a:rPr lang="en-US" altLang="en-US" sz="2000" dirty="0">
                <a:latin typeface="Arial" charset="0"/>
                <a:cs typeface="Arial" charset="0"/>
              </a:rPr>
              <a:t>Many PCM tested </a:t>
            </a:r>
            <a:r>
              <a:rPr lang="en-US" altLang="en-US" sz="2000" u="sng" dirty="0">
                <a:latin typeface="Arial" charset="0"/>
                <a:cs typeface="Arial" charset="0"/>
              </a:rPr>
              <a:t>paraffin oil </a:t>
            </a:r>
            <a:r>
              <a:rPr lang="en-US" altLang="en-US" sz="2000" dirty="0">
                <a:latin typeface="Arial" charset="0"/>
                <a:cs typeface="Arial" charset="0"/>
              </a:rPr>
              <a:t>and </a:t>
            </a:r>
            <a:r>
              <a:rPr lang="en-US" altLang="en-US" sz="2000" u="sng" dirty="0">
                <a:latin typeface="Arial" charset="0"/>
                <a:cs typeface="Arial" charset="0"/>
              </a:rPr>
              <a:t>methyl </a:t>
            </a:r>
            <a:r>
              <a:rPr lang="en-US" altLang="en-US" sz="2000" u="sng" dirty="0" err="1">
                <a:latin typeface="Arial" charset="0"/>
                <a:cs typeface="Arial" charset="0"/>
              </a:rPr>
              <a:t>laurate</a:t>
            </a:r>
            <a:r>
              <a:rPr lang="en-US" altLang="en-US" sz="2000" u="sng" dirty="0">
                <a:latin typeface="Arial" charset="0"/>
                <a:cs typeface="Arial" charset="0"/>
              </a:rPr>
              <a:t> </a:t>
            </a:r>
            <a:r>
              <a:rPr lang="en-US" altLang="en-US" sz="2000" dirty="0">
                <a:latin typeface="Arial" charset="0"/>
                <a:cs typeface="Arial" charset="0"/>
              </a:rPr>
              <a:t>have a desired thermal behavior for </a:t>
            </a:r>
            <a:r>
              <a:rPr lang="en-US" altLang="en-US" sz="2000" dirty="0" err="1" smtClean="0">
                <a:latin typeface="Arial" charset="0"/>
                <a:cs typeface="Arial" charset="0"/>
              </a:rPr>
              <a:t>portland</a:t>
            </a:r>
            <a:r>
              <a:rPr lang="en-US" altLang="en-US" sz="2000" dirty="0" smtClean="0">
                <a:latin typeface="Arial" charset="0"/>
                <a:cs typeface="Arial" charset="0"/>
              </a:rPr>
              <a:t> cement concrete </a:t>
            </a:r>
            <a:r>
              <a:rPr lang="en-US" altLang="en-US" sz="2000" dirty="0">
                <a:latin typeface="Arial" charset="0"/>
                <a:cs typeface="Arial" charset="0"/>
              </a:rPr>
              <a:t>pavement </a:t>
            </a:r>
            <a:r>
              <a:rPr lang="en-US" altLang="en-US" sz="2000" dirty="0" smtClean="0">
                <a:latin typeface="Arial" charset="0"/>
                <a:cs typeface="Arial" charset="0"/>
              </a:rPr>
              <a:t>application</a:t>
            </a:r>
            <a:endParaRPr lang="en-US" altLang="en-US" sz="2000" dirty="0">
              <a:latin typeface="Arial" charset="0"/>
              <a:cs typeface="Arial" charset="0"/>
            </a:endParaRPr>
          </a:p>
        </p:txBody>
      </p:sp>
      <p:cxnSp>
        <p:nvCxnSpPr>
          <p:cNvPr id="16" name="Straight Arrow Connector 20"/>
          <p:cNvCxnSpPr>
            <a:cxnSpLocks noChangeShapeType="1"/>
          </p:cNvCxnSpPr>
          <p:nvPr/>
        </p:nvCxnSpPr>
        <p:spPr bwMode="auto">
          <a:xfrm flipH="1" flipV="1">
            <a:off x="6921501" y="3657601"/>
            <a:ext cx="132442" cy="278673"/>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 name="TextBox 22"/>
          <p:cNvSpPr txBox="1">
            <a:spLocks noChangeArrowheads="1"/>
          </p:cNvSpPr>
          <p:nvPr/>
        </p:nvSpPr>
        <p:spPr bwMode="auto">
          <a:xfrm>
            <a:off x="7053943" y="3683727"/>
            <a:ext cx="2222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a:defRPr sz="2000">
                <a:solidFill>
                  <a:schemeClr val="tx1"/>
                </a:solidFill>
                <a:latin typeface="Arial" charset="0"/>
                <a:ea typeface="ＭＳ Ｐゴシック" pitchFamily="34" charset="-128"/>
              </a:defRPr>
            </a:lvl6pPr>
            <a:lvl7pPr>
              <a:defRPr sz="2000">
                <a:solidFill>
                  <a:schemeClr val="tx1"/>
                </a:solidFill>
                <a:latin typeface="Arial" charset="0"/>
                <a:ea typeface="ＭＳ Ｐゴシック" pitchFamily="34" charset="-128"/>
              </a:defRPr>
            </a:lvl7pPr>
            <a:lvl8pPr>
              <a:defRPr sz="2000">
                <a:solidFill>
                  <a:schemeClr val="tx1"/>
                </a:solidFill>
                <a:latin typeface="Arial" charset="0"/>
                <a:ea typeface="ＭＳ Ｐゴシック" pitchFamily="34" charset="-128"/>
              </a:defRPr>
            </a:lvl8pPr>
            <a:lvl9pPr>
              <a:defRPr sz="2000">
                <a:solidFill>
                  <a:schemeClr val="tx1"/>
                </a:solidFill>
                <a:latin typeface="Arial" charset="0"/>
                <a:ea typeface="ＭＳ Ｐゴシック" pitchFamily="34" charset="-128"/>
              </a:defRPr>
            </a:lvl9pPr>
          </a:lstStyle>
          <a:p>
            <a:pPr>
              <a:buNone/>
            </a:pPr>
            <a:r>
              <a:rPr lang="en-US" altLang="en-US" sz="1600" dirty="0">
                <a:latin typeface="Times New Roman" pitchFamily="18" charset="0"/>
              </a:rPr>
              <a:t>Area under the curve shows the energy.</a:t>
            </a:r>
          </a:p>
        </p:txBody>
      </p:sp>
      <p:sp>
        <p:nvSpPr>
          <p:cNvPr id="18" name="Rectangle 23"/>
          <p:cNvSpPr>
            <a:spLocks noChangeArrowheads="1"/>
          </p:cNvSpPr>
          <p:nvPr/>
        </p:nvSpPr>
        <p:spPr bwMode="auto">
          <a:xfrm>
            <a:off x="158749" y="3300413"/>
            <a:ext cx="3751399"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1313" indent="-288925" defTabSz="5014913">
              <a:spcBef>
                <a:spcPts val="1800"/>
              </a:spcBef>
              <a:buFontTx/>
              <a:buChar char="•"/>
            </a:pPr>
            <a:r>
              <a:rPr lang="en-US" altLang="en-US" sz="2000" dirty="0">
                <a:latin typeface="Arial" charset="0"/>
                <a:cs typeface="Arial" charset="0"/>
              </a:rPr>
              <a:t>Developed quick tests to assess optimal PCMs</a:t>
            </a:r>
          </a:p>
          <a:p>
            <a:pPr marL="341313" indent="-288925" defTabSz="5014913">
              <a:spcBef>
                <a:spcPts val="1800"/>
              </a:spcBef>
              <a:buFontTx/>
              <a:buChar char="•"/>
            </a:pPr>
            <a:r>
              <a:rPr lang="en-US" altLang="en-US" sz="2000" dirty="0">
                <a:cs typeface="Arial" charset="0"/>
              </a:rPr>
              <a:t>A</a:t>
            </a:r>
            <a:r>
              <a:rPr lang="en-US" altLang="en-US" sz="2000" dirty="0" smtClean="0">
                <a:latin typeface="Arial" charset="0"/>
                <a:cs typeface="Arial" charset="0"/>
              </a:rPr>
              <a:t>ble </a:t>
            </a:r>
            <a:r>
              <a:rPr lang="en-US" altLang="en-US" sz="2000" dirty="0">
                <a:latin typeface="Arial" charset="0"/>
                <a:cs typeface="Arial" charset="0"/>
              </a:rPr>
              <a:t>to change PCM  freezing temperature for different climate </a:t>
            </a:r>
            <a:r>
              <a:rPr lang="en-US" altLang="en-US" sz="2000" dirty="0" smtClean="0">
                <a:latin typeface="Arial" charset="0"/>
                <a:cs typeface="Arial" charset="0"/>
              </a:rPr>
              <a:t>conditions</a:t>
            </a:r>
            <a:endParaRPr lang="en-US" altLang="en-US" sz="2000" dirty="0">
              <a:latin typeface="Arial" charset="0"/>
              <a:cs typeface="Arial" charset="0"/>
            </a:endParaRPr>
          </a:p>
        </p:txBody>
      </p:sp>
      <p:sp>
        <p:nvSpPr>
          <p:cNvPr id="11"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
        <p:nvSpPr>
          <p:cNvPr id="12"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1518626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t>Phase Change Materials for PCC Pavements</a:t>
            </a:r>
            <a:endParaRPr lang="en-US" sz="30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26</a:t>
            </a:fld>
            <a:endParaRPr lang="en-US" dirty="0"/>
          </a:p>
        </p:txBody>
      </p:sp>
      <p:sp>
        <p:nvSpPr>
          <p:cNvPr id="76" name="Rectangle 17"/>
          <p:cNvSpPr>
            <a:spLocks noChangeArrowheads="1"/>
          </p:cNvSpPr>
          <p:nvPr/>
        </p:nvSpPr>
        <p:spPr bwMode="auto">
          <a:xfrm>
            <a:off x="138113" y="1075494"/>
            <a:ext cx="9005887"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5288" indent="-342900" defTabSz="5014913">
              <a:spcBef>
                <a:spcPts val="600"/>
              </a:spcBef>
            </a:pPr>
            <a:r>
              <a:rPr lang="en-US" altLang="en-US" dirty="0" smtClean="0">
                <a:latin typeface="Arial" charset="0"/>
                <a:cs typeface="Arial" charset="0"/>
              </a:rPr>
              <a:t>Lightweight </a:t>
            </a:r>
            <a:r>
              <a:rPr lang="en-US" altLang="en-US" dirty="0">
                <a:latin typeface="Arial" charset="0"/>
                <a:cs typeface="Arial" charset="0"/>
              </a:rPr>
              <a:t>aggregates (LWA) were soaked in PCM and then were used to make concrete.</a:t>
            </a:r>
          </a:p>
          <a:p>
            <a:pPr marL="395288" indent="-342900" defTabSz="5014913">
              <a:spcBef>
                <a:spcPts val="600"/>
              </a:spcBef>
            </a:pPr>
            <a:r>
              <a:rPr lang="en-US" altLang="en-US" dirty="0">
                <a:latin typeface="Arial" charset="0"/>
                <a:cs typeface="Arial" charset="0"/>
              </a:rPr>
              <a:t>The same procedure can be used in the field to make concrete pavement using conventional paving operations</a:t>
            </a:r>
          </a:p>
          <a:p>
            <a:pPr marL="395288" indent="-342900" defTabSz="5014913">
              <a:spcBef>
                <a:spcPts val="600"/>
              </a:spcBef>
            </a:pPr>
            <a:r>
              <a:rPr lang="en-US" altLang="en-US" dirty="0">
                <a:latin typeface="Arial" charset="0"/>
                <a:cs typeface="Arial" charset="0"/>
              </a:rPr>
              <a:t>Using lessons learned and tools developed this will be extended to HMA during the coming year (Hard shell </a:t>
            </a:r>
            <a:r>
              <a:rPr lang="en-US" altLang="en-US" dirty="0" err="1">
                <a:latin typeface="Arial" charset="0"/>
                <a:cs typeface="Arial" charset="0"/>
              </a:rPr>
              <a:t>m&amp;m</a:t>
            </a:r>
            <a:r>
              <a:rPr lang="en-US" altLang="en-US" dirty="0">
                <a:latin typeface="Arial" charset="0"/>
                <a:cs typeface="Arial" charset="0"/>
              </a:rPr>
              <a:t>)</a:t>
            </a:r>
          </a:p>
        </p:txBody>
      </p:sp>
      <p:pic>
        <p:nvPicPr>
          <p:cNvPr id="77" name="Picture 2" descr="http://www.weber.dk/fileadmin/user_upload/leca_com/images/le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4013348"/>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3" descr="C:\Users\Amir\Desktop\WP_20140730_026.jpg"/>
          <p:cNvPicPr>
            <a:picLocks noChangeAspect="1" noChangeArrowheads="1"/>
          </p:cNvPicPr>
          <p:nvPr/>
        </p:nvPicPr>
        <p:blipFill>
          <a:blip r:embed="rId3">
            <a:extLst>
              <a:ext uri="{28A0092B-C50C-407E-A947-70E740481C1C}">
                <a14:useLocalDpi xmlns:a14="http://schemas.microsoft.com/office/drawing/2010/main" val="0"/>
              </a:ext>
            </a:extLst>
          </a:blip>
          <a:srcRect l="17381" r="29057"/>
          <a:stretch>
            <a:fillRect/>
          </a:stretch>
        </p:blipFill>
        <p:spPr bwMode="auto">
          <a:xfrm>
            <a:off x="6708775" y="3541861"/>
            <a:ext cx="2435225"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TextBox 10"/>
          <p:cNvSpPr txBox="1">
            <a:spLocks noChangeArrowheads="1"/>
          </p:cNvSpPr>
          <p:nvPr/>
        </p:nvSpPr>
        <p:spPr bwMode="auto">
          <a:xfrm>
            <a:off x="6831806" y="5216068"/>
            <a:ext cx="2189162" cy="784830"/>
          </a:xfrm>
          <a:prstGeom prst="rect">
            <a:avLst/>
          </a:prstGeom>
          <a:noFill/>
          <a:ln w="9525">
            <a:noFill/>
            <a:miter lim="800000"/>
            <a:headEnd/>
            <a:tailEnd/>
          </a:ln>
        </p:spPr>
        <p:txBody>
          <a:bodyPr>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a:defRPr sz="2000">
                <a:solidFill>
                  <a:schemeClr val="tx1"/>
                </a:solidFill>
                <a:latin typeface="Arial" charset="0"/>
                <a:ea typeface="ＭＳ Ｐゴシック" pitchFamily="34" charset="-128"/>
              </a:defRPr>
            </a:lvl6pPr>
            <a:lvl7pPr>
              <a:defRPr sz="2000">
                <a:solidFill>
                  <a:schemeClr val="tx1"/>
                </a:solidFill>
                <a:latin typeface="Arial" charset="0"/>
                <a:ea typeface="ＭＳ Ｐゴシック" pitchFamily="34" charset="-128"/>
              </a:defRPr>
            </a:lvl7pPr>
            <a:lvl8pPr>
              <a:defRPr sz="2000">
                <a:solidFill>
                  <a:schemeClr val="tx1"/>
                </a:solidFill>
                <a:latin typeface="Arial" charset="0"/>
                <a:ea typeface="ＭＳ Ｐゴシック" pitchFamily="34" charset="-128"/>
              </a:defRPr>
            </a:lvl8pPr>
            <a:lvl9pPr>
              <a:defRPr sz="2000">
                <a:solidFill>
                  <a:schemeClr val="tx1"/>
                </a:solidFill>
                <a:latin typeface="Arial" charset="0"/>
                <a:ea typeface="ＭＳ Ｐゴシック" pitchFamily="34" charset="-128"/>
              </a:defRPr>
            </a:lvl9pPr>
          </a:lstStyle>
          <a:p>
            <a:pPr algn="ctr">
              <a:buNone/>
            </a:pPr>
            <a:r>
              <a:rPr lang="en-US" altLang="en-US" sz="1800" b="1" dirty="0">
                <a:solidFill>
                  <a:srgbClr val="FF0000"/>
                </a:solidFill>
                <a:latin typeface="Times New Roman" pitchFamily="18" charset="0"/>
              </a:rPr>
              <a:t>Concrete with </a:t>
            </a:r>
          </a:p>
          <a:p>
            <a:pPr algn="ctr">
              <a:buNone/>
            </a:pPr>
            <a:r>
              <a:rPr lang="en-US" altLang="en-US" sz="1800" b="1" dirty="0">
                <a:solidFill>
                  <a:srgbClr val="FF0000"/>
                </a:solidFill>
                <a:latin typeface="Times New Roman" pitchFamily="18" charset="0"/>
              </a:rPr>
              <a:t>LWA + Paraffin Oil</a:t>
            </a:r>
          </a:p>
        </p:txBody>
      </p:sp>
      <p:sp>
        <p:nvSpPr>
          <p:cNvPr id="80" name="Rectangle 16"/>
          <p:cNvSpPr>
            <a:spLocks noChangeArrowheads="1"/>
          </p:cNvSpPr>
          <p:nvPr/>
        </p:nvSpPr>
        <p:spPr bwMode="auto">
          <a:xfrm>
            <a:off x="836613" y="5475436"/>
            <a:ext cx="8572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None/>
            </a:pPr>
            <a:r>
              <a:rPr lang="en-US" altLang="en-US" b="1">
                <a:solidFill>
                  <a:srgbClr val="FF0000"/>
                </a:solidFill>
              </a:rPr>
              <a:t>LWA</a:t>
            </a:r>
            <a:endParaRPr lang="en-US" altLang="en-US"/>
          </a:p>
        </p:txBody>
      </p:sp>
      <p:pic>
        <p:nvPicPr>
          <p:cNvPr id="81" name="Picture 4" descr="C:\Users\Amir\Dropbox\FAA-PCM Project\Leah Pictures\PCM-LWA + water freezer exp\June 19\Photo Jun 19, 11 16 41 AM.jpg"/>
          <p:cNvPicPr>
            <a:picLocks noChangeAspect="1" noChangeArrowheads="1"/>
          </p:cNvPicPr>
          <p:nvPr/>
        </p:nvPicPr>
        <p:blipFill>
          <a:blip r:embed="rId4">
            <a:extLst>
              <a:ext uri="{28A0092B-C50C-407E-A947-70E740481C1C}">
                <a14:useLocalDpi xmlns:a14="http://schemas.microsoft.com/office/drawing/2010/main" val="0"/>
              </a:ext>
            </a:extLst>
          </a:blip>
          <a:srcRect l="52249" r="10541" b="7236"/>
          <a:stretch>
            <a:fillRect/>
          </a:stretch>
        </p:blipFill>
        <p:spPr bwMode="auto">
          <a:xfrm>
            <a:off x="3806825" y="3485883"/>
            <a:ext cx="1573213"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Right Arrow 21"/>
          <p:cNvSpPr>
            <a:spLocks noChangeArrowheads="1"/>
          </p:cNvSpPr>
          <p:nvPr/>
        </p:nvSpPr>
        <p:spPr bwMode="auto">
          <a:xfrm>
            <a:off x="3008313" y="4456261"/>
            <a:ext cx="606425" cy="436562"/>
          </a:xfrm>
          <a:prstGeom prst="rightArrow">
            <a:avLst>
              <a:gd name="adj1" fmla="val 50000"/>
              <a:gd name="adj2" fmla="val 49956"/>
            </a:avLst>
          </a:prstGeom>
          <a:solidFill>
            <a:schemeClr val="accent1"/>
          </a:solidFill>
          <a:ln w="9525" algn="ctr">
            <a:solidFill>
              <a:schemeClr val="tx1"/>
            </a:solidFill>
            <a:round/>
            <a:headEnd/>
            <a:tailEnd/>
          </a:ln>
        </p:spPr>
        <p:txBody>
          <a:bodyPr/>
          <a:lstStyle/>
          <a:p>
            <a:pPr>
              <a:buNone/>
            </a:pPr>
            <a:endParaRPr lang="en-US" altLang="en-US"/>
          </a:p>
        </p:txBody>
      </p:sp>
      <p:sp>
        <p:nvSpPr>
          <p:cNvPr id="83" name="Right Arrow 24"/>
          <p:cNvSpPr>
            <a:spLocks noChangeArrowheads="1"/>
          </p:cNvSpPr>
          <p:nvPr/>
        </p:nvSpPr>
        <p:spPr bwMode="auto">
          <a:xfrm>
            <a:off x="5681663" y="4522936"/>
            <a:ext cx="606425" cy="436562"/>
          </a:xfrm>
          <a:prstGeom prst="rightArrow">
            <a:avLst>
              <a:gd name="adj1" fmla="val 50000"/>
              <a:gd name="adj2" fmla="val 49956"/>
            </a:avLst>
          </a:prstGeom>
          <a:solidFill>
            <a:schemeClr val="accent1"/>
          </a:solidFill>
          <a:ln w="9525" algn="ctr">
            <a:solidFill>
              <a:schemeClr val="tx1"/>
            </a:solidFill>
            <a:round/>
            <a:headEnd/>
            <a:tailEnd/>
          </a:ln>
        </p:spPr>
        <p:txBody>
          <a:bodyPr/>
          <a:lstStyle/>
          <a:p>
            <a:pPr>
              <a:buNone/>
            </a:pPr>
            <a:endParaRPr lang="en-US" altLang="en-US"/>
          </a:p>
        </p:txBody>
      </p:sp>
      <p:sp>
        <p:nvSpPr>
          <p:cNvPr id="14"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
        <p:nvSpPr>
          <p:cNvPr id="15"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24741873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Phase Change Materials for PCC Pavements</a:t>
            </a:r>
          </a:p>
        </p:txBody>
      </p:sp>
      <p:pic>
        <p:nvPicPr>
          <p:cNvPr id="7" name="Content Placeholder 6"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6894" y="1656780"/>
            <a:ext cx="8050213" cy="4093715"/>
          </a:xfrm>
        </p:spPr>
      </p:pic>
      <p:sp>
        <p:nvSpPr>
          <p:cNvPr id="4" name="Slide Number Placeholder 3"/>
          <p:cNvSpPr>
            <a:spLocks noGrp="1"/>
          </p:cNvSpPr>
          <p:nvPr>
            <p:ph type="sldNum" sz="quarter" idx="12"/>
          </p:nvPr>
        </p:nvSpPr>
        <p:spPr/>
        <p:txBody>
          <a:bodyPr/>
          <a:lstStyle/>
          <a:p>
            <a:fld id="{78D3ABA1-EA94-43C0-B992-7CBCC31144F1}" type="slidenum">
              <a:rPr lang="en-US" smtClean="0"/>
              <a:pPr/>
              <a:t>27</a:t>
            </a:fld>
            <a:endParaRPr lang="en-US" dirty="0"/>
          </a:p>
        </p:txBody>
      </p:sp>
      <p:sp>
        <p:nvSpPr>
          <p:cNvPr id="8" name="TextBox 7"/>
          <p:cNvSpPr txBox="1"/>
          <p:nvPr/>
        </p:nvSpPr>
        <p:spPr bwMode="auto">
          <a:xfrm>
            <a:off x="986828" y="1077365"/>
            <a:ext cx="717034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1400" b="1" dirty="0" smtClean="0"/>
              <a:t>Heat flow as a function of temperature predicted for samples saturated with deionized water (left) and a solution containing 5% </a:t>
            </a:r>
            <a:r>
              <a:rPr lang="en-US" sz="1400" b="1" dirty="0" err="1" smtClean="0"/>
              <a:t>NaCl</a:t>
            </a:r>
            <a:r>
              <a:rPr lang="en-US" sz="1400" b="1" dirty="0" smtClean="0"/>
              <a:t> (right) under different rates of thermal cycling</a:t>
            </a:r>
            <a:endParaRPr lang="en-US" sz="1400" b="1" dirty="0"/>
          </a:p>
        </p:txBody>
      </p:sp>
      <p:sp>
        <p:nvSpPr>
          <p:cNvPr id="10"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
        <p:nvSpPr>
          <p:cNvPr id="11"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Tree>
    <p:extLst>
      <p:ext uri="{BB962C8B-B14F-4D97-AF65-F5344CB8AC3E}">
        <p14:creationId xmlns:p14="http://schemas.microsoft.com/office/powerpoint/2010/main" val="17694652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tx1"/>
                </a:solidFill>
              </a:rPr>
              <a:t>Advanced Construction Techniques for Heated Pavements</a:t>
            </a:r>
          </a:p>
        </p:txBody>
      </p:sp>
      <p:sp>
        <p:nvSpPr>
          <p:cNvPr id="3" name="Content Placeholder 2"/>
          <p:cNvSpPr>
            <a:spLocks noGrp="1"/>
          </p:cNvSpPr>
          <p:nvPr>
            <p:ph idx="1"/>
          </p:nvPr>
        </p:nvSpPr>
        <p:spPr/>
        <p:txBody>
          <a:bodyPr/>
          <a:lstStyle/>
          <a:p>
            <a:pPr marL="342900" lvl="1" indent="-342900">
              <a:buFontTx/>
              <a:buChar char="•"/>
            </a:pPr>
            <a:r>
              <a:rPr lang="en-US" dirty="0" smtClean="0"/>
              <a:t>Develop </a:t>
            </a:r>
            <a:r>
              <a:rPr lang="en-US" dirty="0"/>
              <a:t>advanced techniques to best automate and accelerate the construction of large-scale heated pavements at </a:t>
            </a:r>
            <a:r>
              <a:rPr lang="en-US" dirty="0" smtClean="0"/>
              <a:t>airports</a:t>
            </a:r>
          </a:p>
          <a:p>
            <a:pPr marL="342900" lvl="1" indent="-342900">
              <a:buFontTx/>
              <a:buChar char="•"/>
            </a:pPr>
            <a:r>
              <a:rPr lang="en-US" dirty="0" smtClean="0"/>
              <a:t>Significant </a:t>
            </a:r>
            <a:r>
              <a:rPr lang="en-US" dirty="0"/>
              <a:t>problems to be addressed include material selection, joint interfaces, new equipment necessary for installation of heating elements, time factors for installation, and location of ancillary equipment at the </a:t>
            </a:r>
            <a:r>
              <a:rPr lang="en-US" dirty="0" smtClean="0"/>
              <a:t>airport</a:t>
            </a:r>
            <a:endParaRPr lang="en-US" dirty="0"/>
          </a:p>
          <a:p>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28</a:t>
            </a:fld>
            <a:endParaRPr lang="en-US" dirty="0"/>
          </a:p>
        </p:txBody>
      </p:sp>
      <p:sp>
        <p:nvSpPr>
          <p:cNvPr id="7"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
        <p:nvSpPr>
          <p:cNvPr id="8"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16825638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tx1"/>
                </a:solidFill>
              </a:rPr>
              <a:t>Advanced Construction Techniques for Heated Pavements</a:t>
            </a:r>
          </a:p>
        </p:txBody>
      </p:sp>
      <p:sp>
        <p:nvSpPr>
          <p:cNvPr id="3" name="Content Placeholder 2"/>
          <p:cNvSpPr>
            <a:spLocks noGrp="1"/>
          </p:cNvSpPr>
          <p:nvPr>
            <p:ph idx="1"/>
          </p:nvPr>
        </p:nvSpPr>
        <p:spPr/>
        <p:txBody>
          <a:bodyPr/>
          <a:lstStyle/>
          <a:p>
            <a:r>
              <a:rPr lang="en-US" sz="1800" b="0" dirty="0" smtClean="0"/>
              <a:t>Developing </a:t>
            </a:r>
            <a:r>
              <a:rPr lang="en-US" sz="1800" b="0" dirty="0"/>
              <a:t>conceptual designs for heated pavement system </a:t>
            </a:r>
            <a:endParaRPr lang="en-US" sz="1800" b="0" dirty="0" smtClean="0"/>
          </a:p>
          <a:p>
            <a:pPr lvl="1"/>
            <a:r>
              <a:rPr lang="en-US" sz="1800" b="0" dirty="0" err="1" smtClean="0"/>
              <a:t>Hydronic</a:t>
            </a:r>
            <a:r>
              <a:rPr lang="en-US" sz="1800" b="0" dirty="0" smtClean="0"/>
              <a:t> </a:t>
            </a:r>
            <a:r>
              <a:rPr lang="en-US" sz="1800" b="0" dirty="0"/>
              <a:t>heated pavement system </a:t>
            </a:r>
            <a:endParaRPr lang="en-US" sz="1800" b="0" dirty="0" smtClean="0"/>
          </a:p>
          <a:p>
            <a:pPr lvl="1"/>
            <a:r>
              <a:rPr lang="en-US" sz="1800" b="0" dirty="0" smtClean="0"/>
              <a:t>Electrically </a:t>
            </a:r>
            <a:r>
              <a:rPr lang="en-US" sz="1800" b="0" dirty="0"/>
              <a:t>conductive concrete (ECC) based heated pavement system </a:t>
            </a:r>
          </a:p>
          <a:p>
            <a:r>
              <a:rPr lang="en-US" sz="1800" b="0" dirty="0" smtClean="0"/>
              <a:t>Developed </a:t>
            </a:r>
            <a:r>
              <a:rPr lang="en-US" sz="1800" b="0" dirty="0"/>
              <a:t>design for a prototype of ECC slab to be casted in ISU PCC lab </a:t>
            </a:r>
          </a:p>
          <a:p>
            <a:pPr lvl="1"/>
            <a:r>
              <a:rPr lang="en-US" sz="1800" b="0" dirty="0" smtClean="0"/>
              <a:t>Reviewed </a:t>
            </a:r>
            <a:r>
              <a:rPr lang="en-US" sz="1800" b="0" dirty="0"/>
              <a:t>electrode types to improve bonding between conductive concrete and electrode </a:t>
            </a:r>
          </a:p>
          <a:p>
            <a:pPr lvl="1"/>
            <a:r>
              <a:rPr lang="en-US" sz="1800" b="0" dirty="0" smtClean="0"/>
              <a:t>Reviewed </a:t>
            </a:r>
            <a:r>
              <a:rPr lang="en-US" sz="1800" b="0" dirty="0"/>
              <a:t>slab size design considerations for electrical heated pavement systems </a:t>
            </a:r>
          </a:p>
          <a:p>
            <a:pPr lvl="1"/>
            <a:r>
              <a:rPr lang="en-US" sz="1800" b="0" dirty="0" smtClean="0"/>
              <a:t>Compared </a:t>
            </a:r>
            <a:r>
              <a:rPr lang="en-US" sz="1800" b="0" dirty="0"/>
              <a:t>between alternating current (AC) and direct current (DC) </a:t>
            </a:r>
          </a:p>
          <a:p>
            <a:endParaRPr lang="en-US" sz="18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29</a:t>
            </a:fld>
            <a:endParaRPr lang="en-US" dirty="0"/>
          </a:p>
        </p:txBody>
      </p:sp>
      <p:sp>
        <p:nvSpPr>
          <p:cNvPr id="7"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cxnSp>
        <p:nvCxnSpPr>
          <p:cNvPr id="8" name="Straight Arrow Connector 7"/>
          <p:cNvCxnSpPr/>
          <p:nvPr/>
        </p:nvCxnSpPr>
        <p:spPr bwMode="auto">
          <a:xfrm>
            <a:off x="5930020" y="1158844"/>
            <a:ext cx="1367073" cy="1683944"/>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19826819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8D3ABA1-EA94-43C0-B992-7CBCC31144F1}" type="slidenum">
              <a:rPr lang="en-US" smtClean="0"/>
              <a:pPr/>
              <a:t>3</a:t>
            </a:fld>
            <a:endParaRPr lang="en-US" dirty="0"/>
          </a:p>
        </p:txBody>
      </p:sp>
      <p:sp>
        <p:nvSpPr>
          <p:cNvPr id="16"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
        <p:nvSpPr>
          <p:cNvPr id="13" name="Rectangle 2"/>
          <p:cNvSpPr txBox="1">
            <a:spLocks noChangeArrowheads="1"/>
          </p:cNvSpPr>
          <p:nvPr/>
        </p:nvSpPr>
        <p:spPr>
          <a:xfrm>
            <a:off x="685800" y="230766"/>
            <a:ext cx="7772400" cy="1143000"/>
          </a:xfrm>
          <a:prstGeom prst="rect">
            <a:avLst/>
          </a:prstGeom>
        </p:spPr>
        <p:txBody>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ctr">
              <a:buNone/>
            </a:pPr>
            <a:r>
              <a:rPr lang="en-US" sz="3600" u="sng" dirty="0" smtClean="0">
                <a:solidFill>
                  <a:srgbClr val="990033"/>
                </a:solidFill>
                <a:latin typeface="Berlin Sans FB Demi" pitchFamily="34" charset="0"/>
              </a:rPr>
              <a:t>HEATED PAVEMENTS (RPD 155)</a:t>
            </a:r>
            <a:endParaRPr lang="en-US" sz="3600" dirty="0" smtClean="0"/>
          </a:p>
        </p:txBody>
      </p:sp>
      <p:graphicFrame>
        <p:nvGraphicFramePr>
          <p:cNvPr id="14" name="Table 13"/>
          <p:cNvGraphicFramePr>
            <a:graphicFrameLocks noGrp="1"/>
          </p:cNvGraphicFramePr>
          <p:nvPr>
            <p:extLst>
              <p:ext uri="{D42A27DB-BD31-4B8C-83A1-F6EECF244321}">
                <p14:modId xmlns:p14="http://schemas.microsoft.com/office/powerpoint/2010/main" val="3998206693"/>
              </p:ext>
            </p:extLst>
          </p:nvPr>
        </p:nvGraphicFramePr>
        <p:xfrm>
          <a:off x="533400" y="4269366"/>
          <a:ext cx="8077199" cy="1703388"/>
        </p:xfrm>
        <a:graphic>
          <a:graphicData uri="http://schemas.openxmlformats.org/drawingml/2006/table">
            <a:tbl>
              <a:tblPr>
                <a:tableStyleId>{5C22544A-7EE6-4342-B048-85BDC9FD1C3A}</a:tableStyleId>
              </a:tblPr>
              <a:tblGrid>
                <a:gridCol w="4495800"/>
                <a:gridCol w="851270"/>
                <a:gridCol w="910043"/>
                <a:gridCol w="910043"/>
                <a:gridCol w="910043"/>
              </a:tblGrid>
              <a:tr h="283898">
                <a:tc>
                  <a:txBody>
                    <a:bodyPr/>
                    <a:lstStyle/>
                    <a:p>
                      <a:pPr algn="l" fontAlgn="b"/>
                      <a:r>
                        <a:rPr lang="en-US" sz="1800" u="none" strike="noStrike" baseline="0" dirty="0">
                          <a:solidFill>
                            <a:schemeClr val="tx1"/>
                          </a:solidFill>
                          <a:effectLst/>
                          <a:latin typeface="Arial" panose="020B0604020202020204" pitchFamily="34" charset="0"/>
                          <a:cs typeface="Arial" panose="020B0604020202020204" pitchFamily="34" charset="0"/>
                        </a:rPr>
                        <a:t> </a:t>
                      </a:r>
                      <a:endParaRPr lang="en-US" sz="1800" b="0" i="0" u="none" strike="noStrike" baseline="0" dirty="0">
                        <a:solidFill>
                          <a:schemeClr val="tx1"/>
                        </a:solidFill>
                        <a:effectLst/>
                        <a:latin typeface="Arial" panose="020B0604020202020204" pitchFamily="34" charset="0"/>
                        <a:cs typeface="Arial" panose="020B0604020202020204" pitchFamily="34" charset="0"/>
                      </a:endParaRPr>
                    </a:p>
                  </a:txBody>
                  <a:tcPr marL="9525" marR="9525" marT="9527" marB="0" anchor="b">
                    <a:solidFill>
                      <a:schemeClr val="bg1"/>
                    </a:solidFill>
                  </a:tcPr>
                </a:tc>
                <a:tc>
                  <a:txBody>
                    <a:bodyPr/>
                    <a:lstStyle/>
                    <a:p>
                      <a:pPr algn="l" fontAlgn="b"/>
                      <a:r>
                        <a:rPr lang="en-US" sz="1800" u="none" strike="noStrike" baseline="0">
                          <a:solidFill>
                            <a:schemeClr val="tx1"/>
                          </a:solidFill>
                          <a:effectLst/>
                          <a:latin typeface="Arial" panose="020B0604020202020204" pitchFamily="34" charset="0"/>
                          <a:cs typeface="Arial" panose="020B0604020202020204" pitchFamily="34" charset="0"/>
                        </a:rPr>
                        <a:t> </a:t>
                      </a:r>
                      <a:endParaRPr lang="en-US" sz="1800" b="0" i="0" u="none" strike="noStrike" baseline="0">
                        <a:solidFill>
                          <a:schemeClr val="tx1"/>
                        </a:solidFill>
                        <a:effectLst/>
                        <a:latin typeface="Arial" panose="020B0604020202020204" pitchFamily="34" charset="0"/>
                        <a:cs typeface="Arial" panose="020B0604020202020204" pitchFamily="34" charset="0"/>
                      </a:endParaRPr>
                    </a:p>
                  </a:txBody>
                  <a:tcPr marL="9525" marR="9525" marT="9527" marB="0" anchor="b">
                    <a:solidFill>
                      <a:schemeClr val="bg1"/>
                    </a:solidFill>
                  </a:tcPr>
                </a:tc>
                <a:tc>
                  <a:txBody>
                    <a:bodyPr/>
                    <a:lstStyle/>
                    <a:p>
                      <a:pPr algn="ctr" fontAlgn="b"/>
                      <a:r>
                        <a:rPr lang="en-US" sz="1800" b="1" u="none" strike="noStrike" baseline="0" dirty="0" smtClean="0">
                          <a:solidFill>
                            <a:schemeClr val="tx1"/>
                          </a:solidFill>
                          <a:effectLst/>
                          <a:latin typeface="Arial" panose="020B0604020202020204" pitchFamily="34" charset="0"/>
                          <a:cs typeface="Arial" panose="020B0604020202020204" pitchFamily="34" charset="0"/>
                        </a:rPr>
                        <a:t>FY15</a:t>
                      </a:r>
                      <a:endParaRPr lang="en-US" sz="1800" b="1" i="0" u="none" strike="noStrike" baseline="0" dirty="0">
                        <a:solidFill>
                          <a:schemeClr val="tx1"/>
                        </a:solidFill>
                        <a:effectLst/>
                        <a:latin typeface="Arial" panose="020B0604020202020204" pitchFamily="34" charset="0"/>
                        <a:cs typeface="Arial" panose="020B0604020202020204" pitchFamily="34" charset="0"/>
                      </a:endParaRPr>
                    </a:p>
                  </a:txBody>
                  <a:tcPr marL="9525" marR="9525" marT="9527" marB="0" anchor="b">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u="none" strike="noStrike" baseline="0" dirty="0" smtClean="0">
                          <a:solidFill>
                            <a:schemeClr val="tx1"/>
                          </a:solidFill>
                          <a:effectLst/>
                          <a:latin typeface="Arial" panose="020B0604020202020204" pitchFamily="34" charset="0"/>
                          <a:cs typeface="Arial" panose="020B0604020202020204" pitchFamily="34" charset="0"/>
                        </a:rPr>
                        <a:t>FY16</a:t>
                      </a:r>
                      <a:endParaRPr lang="en-US" sz="1800" b="1" i="0" u="none" strike="noStrike" baseline="0" dirty="0">
                        <a:solidFill>
                          <a:schemeClr val="tx1"/>
                        </a:solidFill>
                        <a:effectLst/>
                        <a:latin typeface="Arial" panose="020B0604020202020204" pitchFamily="34" charset="0"/>
                        <a:cs typeface="Arial" panose="020B0604020202020204" pitchFamily="34" charset="0"/>
                      </a:endParaRPr>
                    </a:p>
                  </a:txBody>
                  <a:tcPr marL="9525" marR="9525" marT="9527" marB="0" anchor="b">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u="none" strike="noStrike" baseline="0" dirty="0" smtClean="0">
                          <a:solidFill>
                            <a:schemeClr val="tx1"/>
                          </a:solidFill>
                          <a:effectLst/>
                          <a:latin typeface="Arial" panose="020B0604020202020204" pitchFamily="34" charset="0"/>
                          <a:cs typeface="Arial" panose="020B0604020202020204" pitchFamily="34" charset="0"/>
                        </a:rPr>
                        <a:t>FY17</a:t>
                      </a:r>
                      <a:endParaRPr lang="en-US" sz="1800" b="1" i="0" u="none" strike="noStrike" baseline="0" dirty="0">
                        <a:solidFill>
                          <a:schemeClr val="tx1"/>
                        </a:solidFill>
                        <a:effectLst/>
                        <a:latin typeface="Arial" panose="020B0604020202020204" pitchFamily="34" charset="0"/>
                        <a:cs typeface="Arial" panose="020B0604020202020204" pitchFamily="34" charset="0"/>
                      </a:endParaRPr>
                    </a:p>
                  </a:txBody>
                  <a:tcPr marL="9525" marR="9525" marT="9527" marB="0" anchor="b">
                    <a:lnB w="12700" cap="flat" cmpd="sng" algn="ctr">
                      <a:solidFill>
                        <a:schemeClr val="tx1"/>
                      </a:solidFill>
                      <a:prstDash val="solid"/>
                      <a:round/>
                      <a:headEnd type="none" w="med" len="med"/>
                      <a:tailEnd type="none" w="med" len="med"/>
                    </a:lnB>
                    <a:solidFill>
                      <a:schemeClr val="bg1"/>
                    </a:solidFill>
                  </a:tcPr>
                </a:tc>
              </a:tr>
              <a:tr h="283898">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800" u="none" strike="noStrike" baseline="0" dirty="0" smtClean="0">
                          <a:solidFill>
                            <a:schemeClr val="tx1"/>
                          </a:solidFill>
                          <a:effectLst/>
                          <a:latin typeface="Arial" panose="020B0604020202020204" pitchFamily="34" charset="0"/>
                          <a:cs typeface="Arial" panose="020B0604020202020204" pitchFamily="34" charset="0"/>
                        </a:rPr>
                        <a:t>Advanced Construction Techniques</a:t>
                      </a:r>
                      <a:endParaRPr lang="en-US" sz="1800" b="0" i="0" u="none" strike="noStrike" baseline="0" dirty="0" smtClean="0">
                        <a:solidFill>
                          <a:schemeClr val="tx1"/>
                        </a:solidFill>
                        <a:effectLst/>
                        <a:latin typeface="Arial" panose="020B0604020202020204" pitchFamily="34" charset="0"/>
                        <a:cs typeface="Arial" panose="020B0604020202020204" pitchFamily="34" charset="0"/>
                      </a:endParaRPr>
                    </a:p>
                  </a:txBody>
                  <a:tcPr marL="9525" marR="9525" marT="9527" marB="0" anchor="ctr">
                    <a:solidFill>
                      <a:schemeClr val="bg1"/>
                    </a:solidFill>
                  </a:tcPr>
                </a:tc>
                <a:tc>
                  <a:txBody>
                    <a:bodyPr/>
                    <a:lstStyle/>
                    <a:p>
                      <a:pPr algn="l" fontAlgn="ctr"/>
                      <a:endParaRPr lang="en-US" sz="1800" b="0" i="0" u="none" strike="noStrike" baseline="0">
                        <a:solidFill>
                          <a:schemeClr val="tx1"/>
                        </a:solidFill>
                        <a:effectLst/>
                        <a:latin typeface="Arial" panose="020B0604020202020204" pitchFamily="34" charset="0"/>
                        <a:cs typeface="Arial" panose="020B0604020202020204" pitchFamily="34" charset="0"/>
                      </a:endParaRPr>
                    </a:p>
                  </a:txBody>
                  <a:tcPr marL="9525" marR="9525" marT="9527" marB="0" anchor="ctr">
                    <a:solidFill>
                      <a:schemeClr val="bg1"/>
                    </a:solidFill>
                  </a:tcPr>
                </a:tc>
                <a:tc>
                  <a:txBody>
                    <a:bodyPr/>
                    <a:lstStyle/>
                    <a:p>
                      <a:pPr algn="ctr" fontAlgn="b"/>
                      <a:r>
                        <a:rPr lang="en-US" sz="1800" b="0" i="0" u="none" strike="noStrike" baseline="0" dirty="0" smtClean="0">
                          <a:solidFill>
                            <a:schemeClr val="tx1"/>
                          </a:solidFill>
                          <a:effectLst/>
                          <a:latin typeface="Arial" panose="020B0604020202020204" pitchFamily="34" charset="0"/>
                          <a:cs typeface="Arial" panose="020B0604020202020204" pitchFamily="34" charset="0"/>
                        </a:rPr>
                        <a:t>$200</a:t>
                      </a:r>
                      <a:endParaRPr lang="en-US" sz="1800" b="0" i="0" u="none" strike="noStrike" baseline="0" dirty="0">
                        <a:solidFill>
                          <a:schemeClr val="tx1"/>
                        </a:solidFill>
                        <a:effectLst/>
                        <a:latin typeface="Arial" panose="020B0604020202020204" pitchFamily="34" charset="0"/>
                        <a:cs typeface="Arial" panose="020B0604020202020204" pitchFamily="34" charset="0"/>
                      </a:endParaRPr>
                    </a:p>
                  </a:txBody>
                  <a:tcPr marL="9525" marR="9525" marT="9527" marB="0" anchor="b">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1800" u="none" strike="noStrike" baseline="0">
                          <a:solidFill>
                            <a:schemeClr val="tx1"/>
                          </a:solidFill>
                          <a:effectLst/>
                          <a:latin typeface="Arial" panose="020B0604020202020204" pitchFamily="34" charset="0"/>
                          <a:cs typeface="Arial" panose="020B0604020202020204" pitchFamily="34" charset="0"/>
                        </a:rPr>
                        <a:t> </a:t>
                      </a:r>
                      <a:endParaRPr lang="en-US" sz="1800" b="0" i="0" u="none" strike="noStrike" baseline="0">
                        <a:solidFill>
                          <a:schemeClr val="tx1"/>
                        </a:solidFill>
                        <a:effectLst/>
                        <a:latin typeface="Arial" panose="020B0604020202020204" pitchFamily="34" charset="0"/>
                        <a:cs typeface="Arial" panose="020B0604020202020204" pitchFamily="34" charset="0"/>
                      </a:endParaRPr>
                    </a:p>
                  </a:txBody>
                  <a:tcPr marL="9525" marR="9525" marT="9527" marB="0" anchor="b">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1800" u="none" strike="noStrike" baseline="0" dirty="0">
                          <a:solidFill>
                            <a:schemeClr val="tx1"/>
                          </a:solidFill>
                          <a:effectLst/>
                          <a:latin typeface="Arial" panose="020B0604020202020204" pitchFamily="34" charset="0"/>
                          <a:cs typeface="Arial" panose="020B0604020202020204" pitchFamily="34" charset="0"/>
                        </a:rPr>
                        <a:t> </a:t>
                      </a:r>
                      <a:endParaRPr lang="en-US" sz="1800" b="0" i="0" u="none" strike="noStrike" baseline="0" dirty="0">
                        <a:solidFill>
                          <a:schemeClr val="tx1"/>
                        </a:solidFill>
                        <a:effectLst/>
                        <a:latin typeface="Arial" panose="020B0604020202020204" pitchFamily="34" charset="0"/>
                        <a:cs typeface="Arial" panose="020B0604020202020204" pitchFamily="34" charset="0"/>
                      </a:endParaRPr>
                    </a:p>
                  </a:txBody>
                  <a:tcPr marL="9525" marR="9525" marT="9527" marB="0" anchor="b">
                    <a:lnT w="12700" cap="flat" cmpd="sng" algn="ctr">
                      <a:solidFill>
                        <a:schemeClr val="tx1"/>
                      </a:solidFill>
                      <a:prstDash val="solid"/>
                      <a:round/>
                      <a:headEnd type="none" w="med" len="med"/>
                      <a:tailEnd type="none" w="med" len="med"/>
                    </a:lnT>
                    <a:solidFill>
                      <a:schemeClr val="bg1"/>
                    </a:solidFill>
                  </a:tcPr>
                </a:tc>
              </a:tr>
              <a:tr h="283898">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800" u="none" strike="noStrike" baseline="0" dirty="0" smtClean="0">
                          <a:solidFill>
                            <a:schemeClr val="tx1"/>
                          </a:solidFill>
                          <a:effectLst/>
                          <a:latin typeface="Arial" panose="020B0604020202020204" pitchFamily="34" charset="0"/>
                          <a:cs typeface="Arial" panose="020B0604020202020204" pitchFamily="34" charset="0"/>
                        </a:rPr>
                        <a:t>Advanced Materials for Heated Pavements</a:t>
                      </a:r>
                      <a:endParaRPr lang="en-US" sz="1800" b="0" i="0" u="none" strike="noStrike" baseline="0" dirty="0" smtClean="0">
                        <a:solidFill>
                          <a:schemeClr val="tx1"/>
                        </a:solidFill>
                        <a:effectLst/>
                        <a:latin typeface="Arial" panose="020B0604020202020204" pitchFamily="34" charset="0"/>
                        <a:cs typeface="Arial" panose="020B0604020202020204" pitchFamily="34" charset="0"/>
                      </a:endParaRPr>
                    </a:p>
                  </a:txBody>
                  <a:tcPr marL="9525" marR="9525" marT="9527" marB="0" anchor="ctr">
                    <a:solidFill>
                      <a:schemeClr val="bg1"/>
                    </a:solidFill>
                  </a:tcPr>
                </a:tc>
                <a:tc>
                  <a:txBody>
                    <a:bodyPr/>
                    <a:lstStyle/>
                    <a:p>
                      <a:pPr algn="l" fontAlgn="ctr"/>
                      <a:endParaRPr lang="en-US" sz="1800" b="0" i="0" u="none" strike="noStrike" baseline="0">
                        <a:solidFill>
                          <a:schemeClr val="tx1"/>
                        </a:solidFill>
                        <a:effectLst/>
                        <a:latin typeface="Arial" panose="020B0604020202020204" pitchFamily="34" charset="0"/>
                        <a:cs typeface="Arial" panose="020B0604020202020204" pitchFamily="34" charset="0"/>
                      </a:endParaRPr>
                    </a:p>
                  </a:txBody>
                  <a:tcPr marL="9525" marR="9525" marT="9527" marB="0" anchor="ctr">
                    <a:solidFill>
                      <a:schemeClr val="bg1"/>
                    </a:solidFill>
                  </a:tcPr>
                </a:tc>
                <a:tc>
                  <a:txBody>
                    <a:bodyPr/>
                    <a:lstStyle/>
                    <a:p>
                      <a:pPr algn="ctr" fontAlgn="b"/>
                      <a:r>
                        <a:rPr lang="en-US" sz="1800" b="0" i="0" u="none" strike="noStrike" baseline="0" dirty="0" smtClean="0">
                          <a:solidFill>
                            <a:schemeClr val="tx1"/>
                          </a:solidFill>
                          <a:effectLst/>
                          <a:latin typeface="Arial" panose="020B0604020202020204" pitchFamily="34" charset="0"/>
                          <a:cs typeface="Arial" panose="020B0604020202020204" pitchFamily="34" charset="0"/>
                        </a:rPr>
                        <a:t>$300</a:t>
                      </a:r>
                      <a:endParaRPr lang="en-US" sz="1800" b="0" i="0" u="none" strike="noStrike" baseline="0" dirty="0">
                        <a:solidFill>
                          <a:schemeClr val="tx1"/>
                        </a:solidFill>
                        <a:effectLst/>
                        <a:latin typeface="Arial" panose="020B0604020202020204" pitchFamily="34" charset="0"/>
                        <a:cs typeface="Arial" panose="020B0604020202020204" pitchFamily="34" charset="0"/>
                      </a:endParaRPr>
                    </a:p>
                  </a:txBody>
                  <a:tcPr marL="9525" marR="9525" marT="9527" marB="0" anchor="b">
                    <a:solidFill>
                      <a:schemeClr val="bg1"/>
                    </a:solidFill>
                  </a:tcPr>
                </a:tc>
                <a:tc>
                  <a:txBody>
                    <a:bodyPr/>
                    <a:lstStyle/>
                    <a:p>
                      <a:pPr algn="ctr" fontAlgn="b"/>
                      <a:r>
                        <a:rPr lang="en-US" sz="1800" u="none" strike="noStrike" baseline="0" dirty="0">
                          <a:solidFill>
                            <a:schemeClr val="tx1"/>
                          </a:solidFill>
                          <a:effectLst/>
                          <a:latin typeface="Arial" panose="020B0604020202020204" pitchFamily="34" charset="0"/>
                          <a:cs typeface="Arial" panose="020B0604020202020204" pitchFamily="34" charset="0"/>
                        </a:rPr>
                        <a:t> </a:t>
                      </a:r>
                      <a:endParaRPr lang="en-US" sz="1800" b="0" i="0" u="none" strike="noStrike" baseline="0" dirty="0">
                        <a:solidFill>
                          <a:schemeClr val="tx1"/>
                        </a:solidFill>
                        <a:effectLst/>
                        <a:latin typeface="Arial" panose="020B0604020202020204" pitchFamily="34" charset="0"/>
                        <a:cs typeface="Arial" panose="020B0604020202020204" pitchFamily="34" charset="0"/>
                      </a:endParaRPr>
                    </a:p>
                  </a:txBody>
                  <a:tcPr marL="9525" marR="9525" marT="9527" marB="0" anchor="b">
                    <a:solidFill>
                      <a:schemeClr val="bg1"/>
                    </a:solidFill>
                  </a:tcPr>
                </a:tc>
                <a:tc>
                  <a:txBody>
                    <a:bodyPr/>
                    <a:lstStyle/>
                    <a:p>
                      <a:pPr algn="ctr" fontAlgn="b"/>
                      <a:r>
                        <a:rPr lang="en-US" sz="1800" u="none" strike="noStrike" baseline="0" dirty="0">
                          <a:solidFill>
                            <a:schemeClr val="tx1"/>
                          </a:solidFill>
                          <a:effectLst/>
                          <a:latin typeface="Arial" panose="020B0604020202020204" pitchFamily="34" charset="0"/>
                          <a:cs typeface="Arial" panose="020B0604020202020204" pitchFamily="34" charset="0"/>
                        </a:rPr>
                        <a:t> </a:t>
                      </a:r>
                      <a:endParaRPr lang="en-US" sz="1800" b="0" i="0" u="none" strike="noStrike" baseline="0" dirty="0">
                        <a:solidFill>
                          <a:schemeClr val="tx1"/>
                        </a:solidFill>
                        <a:effectLst/>
                        <a:latin typeface="Arial" panose="020B0604020202020204" pitchFamily="34" charset="0"/>
                        <a:cs typeface="Arial" panose="020B0604020202020204" pitchFamily="34" charset="0"/>
                      </a:endParaRPr>
                    </a:p>
                  </a:txBody>
                  <a:tcPr marL="9525" marR="9525" marT="9527" marB="0" anchor="b">
                    <a:solidFill>
                      <a:schemeClr val="bg1"/>
                    </a:solidFill>
                  </a:tcPr>
                </a:tc>
              </a:tr>
              <a:tr h="283898">
                <a:tc>
                  <a:txBody>
                    <a:bodyPr/>
                    <a:lstStyle/>
                    <a:p>
                      <a:pPr algn="l" fontAlgn="ctr"/>
                      <a:r>
                        <a:rPr lang="en-US" sz="1800" b="0" i="0" u="none" strike="noStrike" baseline="0" dirty="0" smtClean="0">
                          <a:solidFill>
                            <a:schemeClr val="tx1"/>
                          </a:solidFill>
                          <a:effectLst/>
                          <a:latin typeface="Arial" panose="020B0604020202020204" pitchFamily="34" charset="0"/>
                          <a:cs typeface="Arial" panose="020B0604020202020204" pitchFamily="34" charset="0"/>
                        </a:rPr>
                        <a:t>Heated Pavement Construction at NAPTF</a:t>
                      </a:r>
                      <a:endParaRPr lang="en-US" sz="1800" b="0" i="0" u="none" strike="noStrike" baseline="0" dirty="0">
                        <a:solidFill>
                          <a:schemeClr val="tx1"/>
                        </a:solidFill>
                        <a:effectLst/>
                        <a:latin typeface="Arial" panose="020B0604020202020204" pitchFamily="34" charset="0"/>
                        <a:cs typeface="Arial" panose="020B0604020202020204" pitchFamily="34" charset="0"/>
                      </a:endParaRPr>
                    </a:p>
                  </a:txBody>
                  <a:tcPr marL="9525" marR="9525" marT="9527" marB="0" anchor="ctr">
                    <a:solidFill>
                      <a:schemeClr val="bg1"/>
                    </a:solidFill>
                  </a:tcPr>
                </a:tc>
                <a:tc>
                  <a:txBody>
                    <a:bodyPr/>
                    <a:lstStyle/>
                    <a:p>
                      <a:pPr algn="l" fontAlgn="ctr"/>
                      <a:r>
                        <a:rPr lang="en-US" sz="1800" u="none" strike="noStrike" baseline="0" dirty="0">
                          <a:solidFill>
                            <a:schemeClr val="tx1"/>
                          </a:solidFill>
                          <a:effectLst/>
                          <a:latin typeface="Arial" panose="020B0604020202020204" pitchFamily="34" charset="0"/>
                          <a:cs typeface="Arial" panose="020B0604020202020204" pitchFamily="34" charset="0"/>
                        </a:rPr>
                        <a:t> </a:t>
                      </a:r>
                      <a:endParaRPr lang="en-US" sz="1800" b="0" i="0" u="none" strike="noStrike" baseline="0" dirty="0">
                        <a:solidFill>
                          <a:schemeClr val="tx1"/>
                        </a:solidFill>
                        <a:effectLst/>
                        <a:latin typeface="Arial" panose="020B0604020202020204" pitchFamily="34" charset="0"/>
                        <a:cs typeface="Arial" panose="020B0604020202020204" pitchFamily="34" charset="0"/>
                      </a:endParaRPr>
                    </a:p>
                  </a:txBody>
                  <a:tcPr marL="9525" marR="9525" marT="9527" marB="0" anchor="ctr">
                    <a:solidFill>
                      <a:schemeClr val="bg1"/>
                    </a:solidFill>
                  </a:tcPr>
                </a:tc>
                <a:tc>
                  <a:txBody>
                    <a:bodyPr/>
                    <a:lstStyle/>
                    <a:p>
                      <a:pPr algn="ctr" fontAlgn="b"/>
                      <a:endParaRPr lang="en-US" sz="1800" b="0" i="0" u="none" strike="noStrike" baseline="0" dirty="0">
                        <a:solidFill>
                          <a:schemeClr val="tx1"/>
                        </a:solidFill>
                        <a:effectLst/>
                        <a:latin typeface="Arial" panose="020B0604020202020204" pitchFamily="34" charset="0"/>
                        <a:cs typeface="Arial" panose="020B0604020202020204" pitchFamily="34" charset="0"/>
                      </a:endParaRPr>
                    </a:p>
                  </a:txBody>
                  <a:tcPr marL="9525" marR="9525" marT="9527" marB="0" anchor="b">
                    <a:solidFill>
                      <a:schemeClr val="bg1"/>
                    </a:solidFill>
                  </a:tcPr>
                </a:tc>
                <a:tc>
                  <a:txBody>
                    <a:bodyPr/>
                    <a:lstStyle/>
                    <a:p>
                      <a:pPr algn="ctr" fontAlgn="b"/>
                      <a:r>
                        <a:rPr lang="en-US" sz="1800" u="none" strike="noStrike" baseline="0" dirty="0" smtClean="0">
                          <a:solidFill>
                            <a:schemeClr val="tx1"/>
                          </a:solidFill>
                          <a:effectLst/>
                          <a:latin typeface="Arial" panose="020B0604020202020204" pitchFamily="34" charset="0"/>
                          <a:cs typeface="Arial" panose="020B0604020202020204" pitchFamily="34" charset="0"/>
                        </a:rPr>
                        <a:t>$650</a:t>
                      </a:r>
                      <a:r>
                        <a:rPr lang="en-US" sz="1800" u="none" strike="noStrike" baseline="0" dirty="0">
                          <a:solidFill>
                            <a:schemeClr val="tx1"/>
                          </a:solidFill>
                          <a:effectLst/>
                          <a:latin typeface="Arial" panose="020B0604020202020204" pitchFamily="34" charset="0"/>
                          <a:cs typeface="Arial" panose="020B0604020202020204" pitchFamily="34" charset="0"/>
                        </a:rPr>
                        <a:t> </a:t>
                      </a:r>
                      <a:endParaRPr lang="en-US" sz="1800" b="0" i="0" u="none" strike="noStrike" baseline="0" dirty="0">
                        <a:solidFill>
                          <a:schemeClr val="tx1"/>
                        </a:solidFill>
                        <a:effectLst/>
                        <a:latin typeface="Arial" panose="020B0604020202020204" pitchFamily="34" charset="0"/>
                        <a:cs typeface="Arial" panose="020B0604020202020204" pitchFamily="34" charset="0"/>
                      </a:endParaRPr>
                    </a:p>
                  </a:txBody>
                  <a:tcPr marL="9525" marR="9525" marT="9527" marB="0" anchor="b">
                    <a:solidFill>
                      <a:schemeClr val="bg1"/>
                    </a:solidFill>
                  </a:tcPr>
                </a:tc>
                <a:tc>
                  <a:txBody>
                    <a:bodyPr/>
                    <a:lstStyle/>
                    <a:p>
                      <a:pPr algn="ctr" fontAlgn="b"/>
                      <a:r>
                        <a:rPr lang="en-US" sz="1800" u="none" strike="noStrike" baseline="0" dirty="0">
                          <a:solidFill>
                            <a:schemeClr val="tx1"/>
                          </a:solidFill>
                          <a:effectLst/>
                          <a:latin typeface="Arial" panose="020B0604020202020204" pitchFamily="34" charset="0"/>
                          <a:cs typeface="Arial" panose="020B0604020202020204" pitchFamily="34" charset="0"/>
                        </a:rPr>
                        <a:t> </a:t>
                      </a:r>
                      <a:endParaRPr lang="en-US" sz="1800" b="0" i="0" u="none" strike="noStrike" baseline="0" dirty="0">
                        <a:solidFill>
                          <a:schemeClr val="tx1"/>
                        </a:solidFill>
                        <a:effectLst/>
                        <a:latin typeface="Arial" panose="020B0604020202020204" pitchFamily="34" charset="0"/>
                        <a:cs typeface="Arial" panose="020B0604020202020204" pitchFamily="34" charset="0"/>
                      </a:endParaRPr>
                    </a:p>
                  </a:txBody>
                  <a:tcPr marL="9525" marR="9525" marT="9527" marB="0" anchor="b">
                    <a:solidFill>
                      <a:schemeClr val="bg1"/>
                    </a:solidFill>
                  </a:tcPr>
                </a:tc>
              </a:tr>
              <a:tr h="283898">
                <a:tc>
                  <a:txBody>
                    <a:bodyPr/>
                    <a:lstStyle/>
                    <a:p>
                      <a:pPr algn="l" fontAlgn="ctr"/>
                      <a:r>
                        <a:rPr lang="en-US" sz="1800" b="0" i="0" u="none" strike="noStrike" baseline="0" dirty="0" smtClean="0">
                          <a:solidFill>
                            <a:schemeClr val="tx1"/>
                          </a:solidFill>
                          <a:effectLst/>
                          <a:latin typeface="Arial" panose="020B0604020202020204" pitchFamily="34" charset="0"/>
                          <a:cs typeface="Arial" panose="020B0604020202020204" pitchFamily="34" charset="0"/>
                        </a:rPr>
                        <a:t>Heated Pavement Construction at Airport</a:t>
                      </a:r>
                      <a:endParaRPr lang="en-US" sz="1800" b="0" i="0" u="none" strike="noStrike" baseline="0" dirty="0">
                        <a:solidFill>
                          <a:schemeClr val="tx1"/>
                        </a:solidFill>
                        <a:effectLst/>
                        <a:latin typeface="Arial" panose="020B0604020202020204" pitchFamily="34" charset="0"/>
                        <a:cs typeface="Arial" panose="020B0604020202020204" pitchFamily="34" charset="0"/>
                      </a:endParaRPr>
                    </a:p>
                  </a:txBody>
                  <a:tcPr marL="9525" marR="9525" marT="9527" marB="0" anchor="ctr">
                    <a:solidFill>
                      <a:schemeClr val="bg1"/>
                    </a:solidFill>
                  </a:tcPr>
                </a:tc>
                <a:tc>
                  <a:txBody>
                    <a:bodyPr/>
                    <a:lstStyle/>
                    <a:p>
                      <a:pPr algn="l" fontAlgn="ctr"/>
                      <a:r>
                        <a:rPr lang="en-US" sz="1800" u="none" strike="noStrike" baseline="0" dirty="0">
                          <a:solidFill>
                            <a:schemeClr val="tx1"/>
                          </a:solidFill>
                          <a:effectLst/>
                          <a:latin typeface="Arial" panose="020B0604020202020204" pitchFamily="34" charset="0"/>
                          <a:cs typeface="Arial" panose="020B0604020202020204" pitchFamily="34" charset="0"/>
                        </a:rPr>
                        <a:t> </a:t>
                      </a:r>
                      <a:endParaRPr lang="en-US" sz="1800" b="0" i="0" u="none" strike="noStrike" baseline="0" dirty="0">
                        <a:solidFill>
                          <a:schemeClr val="tx1"/>
                        </a:solidFill>
                        <a:effectLst/>
                        <a:latin typeface="Arial" panose="020B0604020202020204" pitchFamily="34" charset="0"/>
                        <a:cs typeface="Arial" panose="020B0604020202020204" pitchFamily="34" charset="0"/>
                      </a:endParaRPr>
                    </a:p>
                  </a:txBody>
                  <a:tcPr marL="9525" marR="9525" marT="9527" marB="0" anchor="ctr">
                    <a:solidFill>
                      <a:schemeClr val="bg1"/>
                    </a:solidFill>
                  </a:tcPr>
                </a:tc>
                <a:tc>
                  <a:txBody>
                    <a:bodyPr/>
                    <a:lstStyle/>
                    <a:p>
                      <a:pPr algn="ctr" fontAlgn="b"/>
                      <a:endParaRPr lang="en-US" sz="1800" b="0" i="0" u="none" strike="noStrike" baseline="0" dirty="0">
                        <a:solidFill>
                          <a:schemeClr val="tx1"/>
                        </a:solidFill>
                        <a:effectLst/>
                        <a:latin typeface="Arial" panose="020B0604020202020204" pitchFamily="34" charset="0"/>
                        <a:cs typeface="Arial" panose="020B0604020202020204" pitchFamily="34" charset="0"/>
                      </a:endParaRPr>
                    </a:p>
                  </a:txBody>
                  <a:tcPr marL="9525" marR="9525" marT="9527" marB="0" anchor="b">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u="none" strike="noStrike" baseline="0" dirty="0">
                          <a:solidFill>
                            <a:schemeClr val="tx1"/>
                          </a:solidFill>
                          <a:effectLst/>
                          <a:latin typeface="Arial" panose="020B0604020202020204" pitchFamily="34" charset="0"/>
                          <a:cs typeface="Arial" panose="020B0604020202020204" pitchFamily="34" charset="0"/>
                        </a:rPr>
                        <a:t> </a:t>
                      </a:r>
                      <a:endParaRPr lang="en-US" sz="1800" b="0" i="0" u="none" strike="noStrike" baseline="0" dirty="0">
                        <a:solidFill>
                          <a:schemeClr val="tx1"/>
                        </a:solidFill>
                        <a:effectLst/>
                        <a:latin typeface="Arial" panose="020B0604020202020204" pitchFamily="34" charset="0"/>
                        <a:cs typeface="Arial" panose="020B0604020202020204" pitchFamily="34" charset="0"/>
                      </a:endParaRPr>
                    </a:p>
                  </a:txBody>
                  <a:tcPr marL="9525" marR="9525" marT="9527" marB="0" anchor="b">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u="none" strike="noStrike" baseline="0" dirty="0" smtClean="0">
                          <a:solidFill>
                            <a:schemeClr val="tx1"/>
                          </a:solidFill>
                          <a:effectLst/>
                          <a:latin typeface="Arial" panose="020B0604020202020204" pitchFamily="34" charset="0"/>
                          <a:cs typeface="Arial" panose="020B0604020202020204" pitchFamily="34" charset="0"/>
                        </a:rPr>
                        <a:t>$1,000</a:t>
                      </a:r>
                      <a:endParaRPr lang="en-US" sz="1800" b="0" i="0" u="none" strike="noStrike" baseline="0" dirty="0">
                        <a:solidFill>
                          <a:schemeClr val="tx1"/>
                        </a:solidFill>
                        <a:effectLst/>
                        <a:latin typeface="Arial" panose="020B0604020202020204" pitchFamily="34" charset="0"/>
                        <a:cs typeface="Arial" panose="020B0604020202020204" pitchFamily="34" charset="0"/>
                      </a:endParaRPr>
                    </a:p>
                  </a:txBody>
                  <a:tcPr marL="9525" marR="9525" marT="9527" marB="0" anchor="b">
                    <a:lnB w="12700" cap="flat" cmpd="sng" algn="ctr">
                      <a:solidFill>
                        <a:schemeClr val="tx1"/>
                      </a:solidFill>
                      <a:prstDash val="solid"/>
                      <a:round/>
                      <a:headEnd type="none" w="med" len="med"/>
                      <a:tailEnd type="none" w="med" len="med"/>
                    </a:lnB>
                    <a:solidFill>
                      <a:schemeClr val="bg1"/>
                    </a:solidFill>
                  </a:tcPr>
                </a:tc>
              </a:tr>
              <a:tr h="283898">
                <a:tc>
                  <a:txBody>
                    <a:bodyPr/>
                    <a:lstStyle/>
                    <a:p>
                      <a:pPr algn="l" fontAlgn="b"/>
                      <a:r>
                        <a:rPr lang="en-US" sz="1800" u="none" strike="noStrike" baseline="0" dirty="0">
                          <a:solidFill>
                            <a:schemeClr val="tx1"/>
                          </a:solidFill>
                          <a:effectLst/>
                          <a:latin typeface="Arial" panose="020B0604020202020204" pitchFamily="34" charset="0"/>
                          <a:cs typeface="Arial" panose="020B0604020202020204" pitchFamily="34" charset="0"/>
                        </a:rPr>
                        <a:t> </a:t>
                      </a:r>
                      <a:endParaRPr lang="en-US" sz="1800" b="0" i="0" u="none" strike="noStrike" baseline="0" dirty="0">
                        <a:solidFill>
                          <a:schemeClr val="tx1"/>
                        </a:solidFill>
                        <a:effectLst/>
                        <a:latin typeface="Arial" panose="020B0604020202020204" pitchFamily="34" charset="0"/>
                        <a:cs typeface="Arial" panose="020B0604020202020204" pitchFamily="34" charset="0"/>
                      </a:endParaRPr>
                    </a:p>
                  </a:txBody>
                  <a:tcPr marL="9525" marR="9525" marT="9527" marB="0" anchor="b">
                    <a:solidFill>
                      <a:schemeClr val="bg1"/>
                    </a:solidFill>
                  </a:tcPr>
                </a:tc>
                <a:tc>
                  <a:txBody>
                    <a:bodyPr/>
                    <a:lstStyle/>
                    <a:p>
                      <a:pPr algn="r" fontAlgn="b"/>
                      <a:r>
                        <a:rPr lang="en-US" sz="1800" b="1" u="none" strike="noStrike" baseline="0" dirty="0" smtClean="0">
                          <a:solidFill>
                            <a:schemeClr val="tx1"/>
                          </a:solidFill>
                          <a:effectLst/>
                          <a:latin typeface="Arial" panose="020B0604020202020204" pitchFamily="34" charset="0"/>
                          <a:cs typeface="Arial" panose="020B0604020202020204" pitchFamily="34" charset="0"/>
                        </a:rPr>
                        <a:t>TOTAL:</a:t>
                      </a:r>
                      <a:endParaRPr lang="en-US" sz="1800" b="1" i="0" u="none" strike="noStrike" baseline="0" dirty="0">
                        <a:solidFill>
                          <a:schemeClr val="tx1"/>
                        </a:solidFill>
                        <a:effectLst/>
                        <a:latin typeface="Arial" panose="020B0604020202020204" pitchFamily="34" charset="0"/>
                        <a:cs typeface="Arial" panose="020B0604020202020204" pitchFamily="34" charset="0"/>
                      </a:endParaRPr>
                    </a:p>
                  </a:txBody>
                  <a:tcPr marL="9525" marR="9525" marT="9527" marB="0" anchor="b">
                    <a:solidFill>
                      <a:schemeClr val="bg1"/>
                    </a:solidFill>
                  </a:tcPr>
                </a:tc>
                <a:tc>
                  <a:txBody>
                    <a:bodyPr/>
                    <a:lstStyle/>
                    <a:p>
                      <a:pPr algn="ctr" fontAlgn="ctr"/>
                      <a:r>
                        <a:rPr lang="en-US" sz="1800" b="1" u="none" strike="noStrike" baseline="0" dirty="0" smtClean="0">
                          <a:solidFill>
                            <a:schemeClr val="tx1"/>
                          </a:solidFill>
                          <a:effectLst/>
                          <a:latin typeface="Arial" panose="020B0604020202020204" pitchFamily="34" charset="0"/>
                          <a:cs typeface="Arial" panose="020B0604020202020204" pitchFamily="34" charset="0"/>
                        </a:rPr>
                        <a:t>$500</a:t>
                      </a:r>
                      <a:endParaRPr lang="en-US" sz="1800" b="1" i="0" u="none" strike="noStrike" baseline="0" dirty="0">
                        <a:solidFill>
                          <a:schemeClr val="tx1"/>
                        </a:solidFill>
                        <a:effectLst/>
                        <a:latin typeface="Arial" panose="020B0604020202020204" pitchFamily="34" charset="0"/>
                        <a:cs typeface="Arial" panose="020B0604020202020204" pitchFamily="34" charset="0"/>
                      </a:endParaRPr>
                    </a:p>
                  </a:txBody>
                  <a:tcPr marL="9525" marR="9525" marT="9527"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US" sz="1800" b="1" u="none" strike="noStrike" baseline="0" dirty="0" smtClean="0">
                          <a:solidFill>
                            <a:schemeClr val="tx1"/>
                          </a:solidFill>
                          <a:effectLst/>
                          <a:latin typeface="Arial" panose="020B0604020202020204" pitchFamily="34" charset="0"/>
                          <a:cs typeface="Arial" panose="020B0604020202020204" pitchFamily="34" charset="0"/>
                        </a:rPr>
                        <a:t>$650</a:t>
                      </a:r>
                      <a:endParaRPr lang="en-US" sz="1800" b="1" i="0" u="none" strike="noStrike" baseline="0" dirty="0">
                        <a:solidFill>
                          <a:schemeClr val="tx1"/>
                        </a:solidFill>
                        <a:effectLst/>
                        <a:latin typeface="Arial" panose="020B0604020202020204" pitchFamily="34" charset="0"/>
                        <a:cs typeface="Arial" panose="020B0604020202020204" pitchFamily="34" charset="0"/>
                      </a:endParaRPr>
                    </a:p>
                  </a:txBody>
                  <a:tcPr marL="9525" marR="9525" marT="9527"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US" sz="1800" b="1" u="none" strike="noStrike" baseline="0" dirty="0" smtClean="0">
                          <a:solidFill>
                            <a:schemeClr val="tx1"/>
                          </a:solidFill>
                          <a:effectLst/>
                          <a:latin typeface="Arial" panose="020B0604020202020204" pitchFamily="34" charset="0"/>
                          <a:cs typeface="Arial" panose="020B0604020202020204" pitchFamily="34" charset="0"/>
                        </a:rPr>
                        <a:t>$1,000</a:t>
                      </a:r>
                      <a:endParaRPr lang="en-US" sz="1800" b="1" i="0" u="none" strike="noStrike" baseline="0" dirty="0">
                        <a:solidFill>
                          <a:schemeClr val="tx1"/>
                        </a:solidFill>
                        <a:effectLst/>
                        <a:latin typeface="Arial" panose="020B0604020202020204" pitchFamily="34" charset="0"/>
                        <a:cs typeface="Arial" panose="020B0604020202020204" pitchFamily="34" charset="0"/>
                      </a:endParaRPr>
                    </a:p>
                  </a:txBody>
                  <a:tcPr marL="9525" marR="9525" marT="9527" marB="0" anchor="ctr">
                    <a:lnT w="12700" cap="flat" cmpd="sng" algn="ctr">
                      <a:solidFill>
                        <a:schemeClr val="tx1"/>
                      </a:solidFill>
                      <a:prstDash val="solid"/>
                      <a:round/>
                      <a:headEnd type="none" w="med" len="med"/>
                      <a:tailEnd type="none" w="med" len="med"/>
                    </a:lnT>
                    <a:solidFill>
                      <a:schemeClr val="bg1"/>
                    </a:solidFill>
                  </a:tcPr>
                </a:tc>
              </a:tr>
            </a:tbl>
          </a:graphicData>
        </a:graphic>
      </p:graphicFrame>
      <p:sp>
        <p:nvSpPr>
          <p:cNvPr id="17" name="Content Placeholder 7"/>
          <p:cNvSpPr txBox="1">
            <a:spLocks/>
          </p:cNvSpPr>
          <p:nvPr/>
        </p:nvSpPr>
        <p:spPr>
          <a:xfrm>
            <a:off x="457200" y="1373766"/>
            <a:ext cx="4038600" cy="2185988"/>
          </a:xfrm>
          <a:prstGeom prst="rect">
            <a:avLst/>
          </a:prstGeom>
        </p:spPr>
        <p:txBody>
          <a:bodyPr>
            <a:normAutofit/>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Tx/>
              <a:buNone/>
              <a:defRPr/>
            </a:pPr>
            <a:r>
              <a:rPr lang="en-US" sz="2600" dirty="0" smtClean="0">
                <a:cs typeface="Arial" panose="020B0604020202020204" pitchFamily="34" charset="0"/>
              </a:rPr>
              <a:t>Outcomes</a:t>
            </a:r>
          </a:p>
          <a:p>
            <a:pPr>
              <a:defRPr/>
            </a:pPr>
            <a:r>
              <a:rPr lang="en-US" sz="1800" dirty="0" smtClean="0">
                <a:cs typeface="Arial" panose="020B0604020202020204" pitchFamily="34" charset="0"/>
              </a:rPr>
              <a:t>Greater Airport Operational Safety</a:t>
            </a:r>
          </a:p>
          <a:p>
            <a:pPr>
              <a:defRPr/>
            </a:pPr>
            <a:r>
              <a:rPr lang="en-US" sz="1800" dirty="0" smtClean="0">
                <a:cs typeface="Arial" panose="020B0604020202020204" pitchFamily="34" charset="0"/>
              </a:rPr>
              <a:t>Improved System Efficiency</a:t>
            </a:r>
          </a:p>
          <a:p>
            <a:pPr>
              <a:defRPr/>
            </a:pPr>
            <a:r>
              <a:rPr lang="en-US" sz="1800" dirty="0" smtClean="0">
                <a:cs typeface="Arial" panose="020B0604020202020204" pitchFamily="34" charset="0"/>
              </a:rPr>
              <a:t>Reduced Environmental Impact</a:t>
            </a:r>
            <a:endParaRPr lang="en-US" sz="1800" dirty="0">
              <a:cs typeface="Arial" panose="020B0604020202020204" pitchFamily="34" charset="0"/>
            </a:endParaRPr>
          </a:p>
        </p:txBody>
      </p:sp>
      <p:sp>
        <p:nvSpPr>
          <p:cNvPr id="18" name="Content Placeholder 8"/>
          <p:cNvSpPr txBox="1">
            <a:spLocks/>
          </p:cNvSpPr>
          <p:nvPr/>
        </p:nvSpPr>
        <p:spPr bwMode="auto">
          <a:xfrm>
            <a:off x="4648200" y="1373766"/>
            <a:ext cx="4038600"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92500" lnSpcReduction="10000"/>
          </a:bodyPr>
          <a:lstStyle>
            <a:defPPr>
              <a:defRPr lang="en-US"/>
            </a:defPPr>
            <a:lvl1pPr algn="l" rtl="0" fontAlgn="base">
              <a:spcBef>
                <a:spcPct val="0"/>
              </a:spcBef>
              <a:spcAft>
                <a:spcPct val="0"/>
              </a:spcAft>
              <a:buFontTx/>
              <a:buNone/>
              <a:defRPr sz="1400" kern="1200">
                <a:solidFill>
                  <a:schemeClr val="bg1">
                    <a:lumMod val="65000"/>
                  </a:schemeClr>
                </a:solidFill>
                <a:latin typeface="Times New Roman" pitchFamily="18"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spcBef>
                <a:spcPct val="20000"/>
              </a:spcBef>
              <a:defRPr/>
            </a:pPr>
            <a:r>
              <a:rPr lang="en-US" sz="2800" b="1" dirty="0">
                <a:solidFill>
                  <a:schemeClr val="tx1"/>
                </a:solidFill>
                <a:latin typeface="+mn-lt"/>
                <a:cs typeface="Arial" panose="020B0604020202020204" pitchFamily="34" charset="0"/>
              </a:rPr>
              <a:t>Rationale</a:t>
            </a:r>
          </a:p>
          <a:p>
            <a:pPr marL="400050" lvl="1">
              <a:buFontTx/>
              <a:buNone/>
              <a:defRPr/>
            </a:pPr>
            <a:r>
              <a:rPr lang="en-US" sz="1900" dirty="0" smtClean="0">
                <a:cs typeface="Arial" panose="020B0604020202020204" pitchFamily="34" charset="0"/>
              </a:rPr>
              <a:t>The heated pavement project seeks to develop advanced materials, processes, and construction techniques to economically heat airport pavements for winter operations.</a:t>
            </a:r>
            <a:endParaRPr lang="en-US" sz="1900" dirty="0">
              <a:cs typeface="Arial" panose="020B0604020202020204" pitchFamily="34" charset="0"/>
            </a:endParaRPr>
          </a:p>
        </p:txBody>
      </p:sp>
      <p:sp>
        <p:nvSpPr>
          <p:cNvPr id="19" name="Content Placeholder 9"/>
          <p:cNvSpPr txBox="1">
            <a:spLocks/>
          </p:cNvSpPr>
          <p:nvPr/>
        </p:nvSpPr>
        <p:spPr bwMode="auto">
          <a:xfrm>
            <a:off x="457200" y="3712154"/>
            <a:ext cx="4038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defPPr>
              <a:defRPr lang="en-US"/>
            </a:defPPr>
            <a:lvl1pPr algn="l" rtl="0" fontAlgn="base">
              <a:spcBef>
                <a:spcPct val="0"/>
              </a:spcBef>
              <a:spcAft>
                <a:spcPct val="0"/>
              </a:spcAft>
              <a:buFontTx/>
              <a:buNone/>
              <a:defRPr sz="1400" kern="1200">
                <a:solidFill>
                  <a:schemeClr val="bg1">
                    <a:lumMod val="65000"/>
                  </a:schemeClr>
                </a:solidFill>
                <a:latin typeface="Times New Roman" pitchFamily="18"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2600" b="1" dirty="0">
                <a:solidFill>
                  <a:schemeClr val="tx1"/>
                </a:solidFill>
                <a:latin typeface="+mn-lt"/>
                <a:cs typeface="Arial" panose="020B0604020202020204" pitchFamily="34" charset="0"/>
              </a:rPr>
              <a:t>Projects</a:t>
            </a:r>
            <a:r>
              <a:rPr lang="en-US" dirty="0" smtClean="0">
                <a:cs typeface="Arial" panose="020B0604020202020204" pitchFamily="34" charset="0"/>
              </a:rPr>
              <a:t>	</a:t>
            </a:r>
            <a:endParaRPr lang="en-US" dirty="0">
              <a:cs typeface="Arial" panose="020B0604020202020204" pitchFamily="34" charset="0"/>
            </a:endParaRPr>
          </a:p>
        </p:txBody>
      </p:sp>
      <p:sp>
        <p:nvSpPr>
          <p:cNvPr id="20" name="Content Placeholder 10"/>
          <p:cNvSpPr txBox="1">
            <a:spLocks/>
          </p:cNvSpPr>
          <p:nvPr/>
        </p:nvSpPr>
        <p:spPr>
          <a:xfrm>
            <a:off x="4648200" y="3712154"/>
            <a:ext cx="4038600" cy="549275"/>
          </a:xfrm>
          <a:prstGeom prst="rect">
            <a:avLst/>
          </a:prstGeom>
        </p:spPr>
        <p:txBody>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Tx/>
              <a:buNone/>
            </a:pPr>
            <a:r>
              <a:rPr lang="en-US" sz="2600" dirty="0" smtClean="0">
                <a:cs typeface="Arial" charset="0"/>
              </a:rPr>
              <a:t>Contract Funds ($K)</a:t>
            </a:r>
          </a:p>
        </p:txBody>
      </p:sp>
      <p:sp>
        <p:nvSpPr>
          <p:cNvPr id="11"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Tree>
    <p:extLst>
      <p:ext uri="{BB962C8B-B14F-4D97-AF65-F5344CB8AC3E}">
        <p14:creationId xmlns:p14="http://schemas.microsoft.com/office/powerpoint/2010/main" val="15503130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tx1"/>
                </a:solidFill>
              </a:rPr>
              <a:t>Advanced Construction Techniques for Heated Pavements</a:t>
            </a:r>
          </a:p>
        </p:txBody>
      </p:sp>
      <p:sp>
        <p:nvSpPr>
          <p:cNvPr id="3" name="Content Placeholder 2"/>
          <p:cNvSpPr>
            <a:spLocks noGrp="1"/>
          </p:cNvSpPr>
          <p:nvPr>
            <p:ph idx="1"/>
          </p:nvPr>
        </p:nvSpPr>
        <p:spPr>
          <a:xfrm>
            <a:off x="495300" y="1471913"/>
            <a:ext cx="8050213" cy="4391025"/>
          </a:xfrm>
        </p:spPr>
        <p:txBody>
          <a:bodyPr/>
          <a:lstStyle/>
          <a:p>
            <a:r>
              <a:rPr lang="en-US" sz="2000" dirty="0" smtClean="0"/>
              <a:t>Conceptual design of heated pavement systems: 3D artist rendition and visualization of conductive concrete</a:t>
            </a:r>
            <a:endParaRPr lang="en-US" sz="20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30</a:t>
            </a:fld>
            <a:endParaRPr lang="en-US" dirty="0"/>
          </a:p>
        </p:txBody>
      </p:sp>
      <p:sp>
        <p:nvSpPr>
          <p:cNvPr id="7"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pic>
        <p:nvPicPr>
          <p:cNvPr id="8" name="Content Placeholder 8"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95300" y="2296656"/>
            <a:ext cx="8050213" cy="3737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39477023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chemeClr val="tx1"/>
                </a:solidFill>
              </a:rPr>
              <a:t>Phase Change Materials for HMA Pavements</a:t>
            </a:r>
          </a:p>
        </p:txBody>
      </p:sp>
      <p:sp>
        <p:nvSpPr>
          <p:cNvPr id="3" name="Content Placeholder 2"/>
          <p:cNvSpPr>
            <a:spLocks noGrp="1"/>
          </p:cNvSpPr>
          <p:nvPr>
            <p:ph idx="1"/>
          </p:nvPr>
        </p:nvSpPr>
        <p:spPr>
          <a:xfrm>
            <a:off x="495300" y="1203310"/>
            <a:ext cx="8050213" cy="4391025"/>
          </a:xfrm>
        </p:spPr>
        <p:txBody>
          <a:bodyPr/>
          <a:lstStyle/>
          <a:p>
            <a:r>
              <a:rPr lang="en-US" sz="2400" b="0" dirty="0" smtClean="0"/>
              <a:t>Develop </a:t>
            </a:r>
            <a:r>
              <a:rPr lang="en-US" sz="2400" b="0" dirty="0"/>
              <a:t>approaches to consider the high processing temperatures used in asphalt pavement </a:t>
            </a:r>
            <a:r>
              <a:rPr lang="en-US" sz="2400" b="0" dirty="0" smtClean="0"/>
              <a:t>production</a:t>
            </a:r>
            <a:endParaRPr lang="en-US" sz="2400" b="0" dirty="0"/>
          </a:p>
          <a:p>
            <a:r>
              <a:rPr lang="en-US" sz="2400" b="0" dirty="0" smtClean="0"/>
              <a:t>Extend </a:t>
            </a:r>
            <a:r>
              <a:rPr lang="en-US" sz="2400" b="0" dirty="0"/>
              <a:t>the PCC model to asphalt mixtures and identify the ideal properties of the PCM given the impact of solar heating and layered </a:t>
            </a:r>
            <a:r>
              <a:rPr lang="en-US" sz="2400" b="0" dirty="0" smtClean="0"/>
              <a:t>systems</a:t>
            </a:r>
            <a:endParaRPr lang="en-US" sz="2400" b="0" dirty="0"/>
          </a:p>
          <a:p>
            <a:r>
              <a:rPr lang="en-US" sz="2400" b="0" dirty="0"/>
              <a:t>R</a:t>
            </a:r>
            <a:r>
              <a:rPr lang="en-US" sz="2400" b="0" dirty="0" smtClean="0"/>
              <a:t>eview </a:t>
            </a:r>
            <a:r>
              <a:rPr lang="en-US" sz="2400" b="0" dirty="0"/>
              <a:t>potential PCM based on their effectiveness and </a:t>
            </a:r>
            <a:r>
              <a:rPr lang="en-US" sz="2400" b="0" dirty="0" smtClean="0"/>
              <a:t>cost</a:t>
            </a:r>
            <a:endParaRPr lang="en-US" sz="2400" b="0" dirty="0"/>
          </a:p>
          <a:p>
            <a:r>
              <a:rPr lang="en-US" sz="2400" b="0" dirty="0"/>
              <a:t>P</a:t>
            </a:r>
            <a:r>
              <a:rPr lang="en-US" sz="2400" b="0" dirty="0" smtClean="0"/>
              <a:t>repare </a:t>
            </a:r>
            <a:r>
              <a:rPr lang="en-US" sz="2400" b="0" dirty="0"/>
              <a:t>samples demonstrating how PCM can be placed in asphalt </a:t>
            </a:r>
            <a:r>
              <a:rPr lang="en-US" sz="2400" b="0" dirty="0" smtClean="0"/>
              <a:t>mixtures</a:t>
            </a:r>
            <a:endParaRPr lang="en-US" sz="2400" b="0" dirty="0"/>
          </a:p>
          <a:p>
            <a:r>
              <a:rPr lang="en-US" sz="2400" b="0" dirty="0"/>
              <a:t>E</a:t>
            </a:r>
            <a:r>
              <a:rPr lang="en-US" sz="2400" b="0" dirty="0" smtClean="0"/>
              <a:t>valuate </a:t>
            </a:r>
            <a:r>
              <a:rPr lang="en-US" sz="2400" b="0" dirty="0"/>
              <a:t>the performance of the PCM in asphalt </a:t>
            </a:r>
            <a:r>
              <a:rPr lang="en-US" sz="2400" b="0" dirty="0" smtClean="0"/>
              <a:t>pavements</a:t>
            </a:r>
            <a:endParaRPr lang="en-US" sz="2400" b="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31</a:t>
            </a:fld>
            <a:endParaRPr lang="en-US" dirty="0"/>
          </a:p>
        </p:txBody>
      </p:sp>
      <p:sp>
        <p:nvSpPr>
          <p:cNvPr id="7"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
        <p:nvSpPr>
          <p:cNvPr id="8"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21010921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tx1"/>
                </a:solidFill>
              </a:rPr>
              <a:t>Conductive Concrete for Airfield Heated </a:t>
            </a:r>
            <a:r>
              <a:rPr lang="en-US" sz="3200" dirty="0" smtClean="0">
                <a:solidFill>
                  <a:schemeClr val="tx1"/>
                </a:solidFill>
              </a:rPr>
              <a:t>Pavement</a:t>
            </a:r>
            <a:endParaRPr lang="en-US" sz="3200" dirty="0">
              <a:solidFill>
                <a:schemeClr val="tx1"/>
              </a:solidFill>
            </a:endParaRPr>
          </a:p>
        </p:txBody>
      </p:sp>
      <p:sp>
        <p:nvSpPr>
          <p:cNvPr id="3" name="Content Placeholder 2"/>
          <p:cNvSpPr>
            <a:spLocks noGrp="1"/>
          </p:cNvSpPr>
          <p:nvPr>
            <p:ph idx="1"/>
          </p:nvPr>
        </p:nvSpPr>
        <p:spPr>
          <a:xfrm>
            <a:off x="495300" y="1264273"/>
            <a:ext cx="8050213" cy="4391025"/>
          </a:xfrm>
        </p:spPr>
        <p:txBody>
          <a:bodyPr/>
          <a:lstStyle/>
          <a:p>
            <a:r>
              <a:rPr lang="en-US" sz="1800" b="0" dirty="0" smtClean="0"/>
              <a:t>Maximize </a:t>
            </a:r>
            <a:r>
              <a:rPr lang="en-US" sz="1800" b="0" dirty="0"/>
              <a:t>the benefit/cost ratio of conductive concrete mix that yields the lowest cost while still providing adequate deicing performance and </a:t>
            </a:r>
            <a:r>
              <a:rPr lang="en-US" sz="1800" b="0" dirty="0" smtClean="0"/>
              <a:t>durability</a:t>
            </a:r>
          </a:p>
          <a:p>
            <a:r>
              <a:rPr lang="en-US" sz="1800" b="0" dirty="0" smtClean="0"/>
              <a:t>Mix </a:t>
            </a:r>
            <a:r>
              <a:rPr lang="en-US" sz="1800" b="0" dirty="0"/>
              <a:t>designs developed in our previous efforts were focused on using conductive materials with the best quality available rather than optimizing for </a:t>
            </a:r>
            <a:r>
              <a:rPr lang="en-US" sz="1800" b="0" dirty="0" smtClean="0"/>
              <a:t>cost</a:t>
            </a:r>
          </a:p>
          <a:p>
            <a:r>
              <a:rPr lang="en-US" sz="1800" b="0" dirty="0" smtClean="0"/>
              <a:t>Selecting </a:t>
            </a:r>
            <a:r>
              <a:rPr lang="en-US" sz="1800" b="0" dirty="0"/>
              <a:t>conductive materials, conducting mechanical and accelerated durability tests on conductive concrete specimens, and evaluating the deicing performance of small slabs made of various mix designs in a lab </a:t>
            </a:r>
            <a:r>
              <a:rPr lang="en-US" sz="1800" b="0" dirty="0" smtClean="0"/>
              <a:t>freezer</a:t>
            </a:r>
            <a:endParaRPr lang="en-US" sz="1800" b="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32</a:t>
            </a:fld>
            <a:endParaRPr lang="en-US" dirty="0"/>
          </a:p>
        </p:txBody>
      </p:sp>
      <p:pic>
        <p:nvPicPr>
          <p:cNvPr id="7" name="Picture 6" descr="080205_bridge019cc"/>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2906" y="4194695"/>
            <a:ext cx="2439035" cy="1830070"/>
          </a:xfrm>
          <a:prstGeom prst="rect">
            <a:avLst/>
          </a:prstGeom>
          <a:noFill/>
        </p:spPr>
      </p:pic>
      <p:pic>
        <p:nvPicPr>
          <p:cNvPr id="8" name="Picture 7" descr="P205000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3508" y="4206125"/>
            <a:ext cx="2412365" cy="1807210"/>
          </a:xfrm>
          <a:prstGeom prst="rect">
            <a:avLst/>
          </a:prstGeom>
          <a:noFill/>
          <a:ln>
            <a:noFill/>
          </a:ln>
        </p:spPr>
      </p:pic>
      <p:sp>
        <p:nvSpPr>
          <p:cNvPr id="9" name="TextBox 8"/>
          <p:cNvSpPr txBox="1"/>
          <p:nvPr/>
        </p:nvSpPr>
        <p:spPr bwMode="auto">
          <a:xfrm>
            <a:off x="2560317" y="5695414"/>
            <a:ext cx="104071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solidFill>
                  <a:srgbClr val="FF0000"/>
                </a:solidFill>
              </a:rPr>
              <a:t>Feb 5, 2004</a:t>
            </a:r>
            <a:endParaRPr lang="en-US" sz="1200" b="1" dirty="0">
              <a:solidFill>
                <a:srgbClr val="FF0000"/>
              </a:solidFill>
            </a:endParaRPr>
          </a:p>
        </p:txBody>
      </p:sp>
      <p:sp>
        <p:nvSpPr>
          <p:cNvPr id="10" name="TextBox 9"/>
          <p:cNvSpPr txBox="1"/>
          <p:nvPr/>
        </p:nvSpPr>
        <p:spPr bwMode="auto">
          <a:xfrm>
            <a:off x="6413859" y="5695413"/>
            <a:ext cx="104071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solidFill>
                  <a:srgbClr val="FF0000"/>
                </a:solidFill>
              </a:rPr>
              <a:t>Feb 6, 2008</a:t>
            </a:r>
            <a:endParaRPr lang="en-US" sz="1200" b="1" dirty="0">
              <a:solidFill>
                <a:srgbClr val="FF0000"/>
              </a:solidFill>
            </a:endParaRPr>
          </a:p>
        </p:txBody>
      </p:sp>
      <p:sp>
        <p:nvSpPr>
          <p:cNvPr id="11"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
        <p:nvSpPr>
          <p:cNvPr id="12"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34936682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tx1"/>
                </a:solidFill>
              </a:rPr>
              <a:t>Conductive Concrete for Airfield Heated Pavement</a:t>
            </a:r>
            <a:endParaRPr lang="en-US" sz="3200" dirty="0"/>
          </a:p>
        </p:txBody>
      </p:sp>
      <p:pic>
        <p:nvPicPr>
          <p:cNvPr id="7" name="Content Placeholder 6"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6894" y="1508125"/>
            <a:ext cx="8050213" cy="4391025"/>
          </a:xfrm>
        </p:spPr>
      </p:pic>
      <p:sp>
        <p:nvSpPr>
          <p:cNvPr id="4" name="Slide Number Placeholder 3"/>
          <p:cNvSpPr>
            <a:spLocks noGrp="1"/>
          </p:cNvSpPr>
          <p:nvPr>
            <p:ph type="sldNum" sz="quarter" idx="12"/>
          </p:nvPr>
        </p:nvSpPr>
        <p:spPr/>
        <p:txBody>
          <a:bodyPr/>
          <a:lstStyle/>
          <a:p>
            <a:fld id="{78D3ABA1-EA94-43C0-B992-7CBCC31144F1}" type="slidenum">
              <a:rPr lang="en-US" smtClean="0"/>
              <a:pPr/>
              <a:t>33</a:t>
            </a:fld>
            <a:endParaRPr lang="en-US" dirty="0"/>
          </a:p>
        </p:txBody>
      </p:sp>
      <p:sp>
        <p:nvSpPr>
          <p:cNvPr id="9" name="TextBox 8"/>
          <p:cNvSpPr txBox="1"/>
          <p:nvPr/>
        </p:nvSpPr>
        <p:spPr bwMode="auto">
          <a:xfrm>
            <a:off x="2525917" y="1186001"/>
            <a:ext cx="40287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1800" b="1" dirty="0" smtClean="0"/>
              <a:t>Initial Trial Mixes</a:t>
            </a:r>
            <a:endParaRPr lang="en-US" sz="1800" b="1" dirty="0"/>
          </a:p>
        </p:txBody>
      </p:sp>
      <p:sp>
        <p:nvSpPr>
          <p:cNvPr id="8"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
        <p:nvSpPr>
          <p:cNvPr id="10" name="Date Placeholder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Tree>
    <p:extLst>
      <p:ext uri="{BB962C8B-B14F-4D97-AF65-F5344CB8AC3E}">
        <p14:creationId xmlns:p14="http://schemas.microsoft.com/office/powerpoint/2010/main" val="30273953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tx1"/>
                </a:solidFill>
              </a:rPr>
              <a:t>Conductive Concrete for Airfield Heated Pavement</a:t>
            </a:r>
            <a:endParaRPr lang="en-US" sz="3200" dirty="0"/>
          </a:p>
        </p:txBody>
      </p:sp>
      <p:sp>
        <p:nvSpPr>
          <p:cNvPr id="3" name="Content Placeholder 2"/>
          <p:cNvSpPr>
            <a:spLocks noGrp="1"/>
          </p:cNvSpPr>
          <p:nvPr>
            <p:ph idx="1"/>
          </p:nvPr>
        </p:nvSpPr>
        <p:spPr/>
        <p:txBody>
          <a:bodyPr/>
          <a:lstStyle/>
          <a:p>
            <a:r>
              <a:rPr lang="en-US" dirty="0" smtClean="0"/>
              <a:t>Performing compressive, flexural, rapid freeze-thaw durability, shrinkage, and abrasion resistance</a:t>
            </a:r>
          </a:p>
          <a:p>
            <a:r>
              <a:rPr lang="en-US" dirty="0" smtClean="0"/>
              <a:t>Performing testing up to 180 days after casting</a:t>
            </a:r>
          </a:p>
          <a:p>
            <a:r>
              <a:rPr lang="en-US" dirty="0" smtClean="0"/>
              <a:t>Develop slab electrical conductivity and heating tests</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34</a:t>
            </a:fld>
            <a:endParaRPr lang="en-US" dirty="0"/>
          </a:p>
        </p:txBody>
      </p:sp>
      <p:sp>
        <p:nvSpPr>
          <p:cNvPr id="7"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
        <p:nvSpPr>
          <p:cNvPr id="8"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Tree>
    <p:extLst>
      <p:ext uri="{BB962C8B-B14F-4D97-AF65-F5344CB8AC3E}">
        <p14:creationId xmlns:p14="http://schemas.microsoft.com/office/powerpoint/2010/main" val="5990196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FY 2015 Plan</a:t>
            </a:r>
            <a:endParaRPr lang="en-US" dirty="0"/>
          </a:p>
        </p:txBody>
      </p:sp>
      <p:sp>
        <p:nvSpPr>
          <p:cNvPr id="8" name="Content Placeholder 7"/>
          <p:cNvSpPr>
            <a:spLocks noGrp="1"/>
          </p:cNvSpPr>
          <p:nvPr>
            <p:ph idx="1"/>
          </p:nvPr>
        </p:nvSpPr>
        <p:spPr/>
        <p:txBody>
          <a:bodyPr/>
          <a:lstStyle/>
          <a:p>
            <a:r>
              <a:rPr lang="en-US" dirty="0"/>
              <a:t>Gather data and evaluate performance of geothermal heated pavement at Binghamton </a:t>
            </a:r>
            <a:r>
              <a:rPr lang="en-US" dirty="0" smtClean="0"/>
              <a:t>Airport – Report due May 2015</a:t>
            </a:r>
            <a:endParaRPr lang="en-US" dirty="0"/>
          </a:p>
          <a:p>
            <a:r>
              <a:rPr lang="en-US" dirty="0" smtClean="0"/>
              <a:t>Go/no go decisions on further research projects from Energy and Financial Viability project – Report due June 2015</a:t>
            </a:r>
          </a:p>
          <a:p>
            <a:r>
              <a:rPr lang="en-US" dirty="0" smtClean="0"/>
              <a:t>Selection of promising heated pavement technologies for construction of a test pavement section – August 2015</a:t>
            </a:r>
            <a:endParaRPr lang="en-US" dirty="0"/>
          </a:p>
        </p:txBody>
      </p:sp>
      <p:sp>
        <p:nvSpPr>
          <p:cNvPr id="7" name="Slide Number Placeholder 6"/>
          <p:cNvSpPr>
            <a:spLocks noGrp="1"/>
          </p:cNvSpPr>
          <p:nvPr>
            <p:ph type="sldNum" sz="quarter" idx="12"/>
          </p:nvPr>
        </p:nvSpPr>
        <p:spPr/>
        <p:txBody>
          <a:bodyPr/>
          <a:lstStyle/>
          <a:p>
            <a:fld id="{836266C2-23C9-4679-9EA6-D74DA6C8C265}" type="slidenum">
              <a:rPr lang="en-US" smtClean="0"/>
              <a:pPr/>
              <a:t>35</a:t>
            </a:fld>
            <a:endParaRPr lang="en-US"/>
          </a:p>
        </p:txBody>
      </p:sp>
      <p:sp>
        <p:nvSpPr>
          <p:cNvPr id="9"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
        <p:nvSpPr>
          <p:cNvPr id="10"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19889425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Heated </a:t>
            </a:r>
            <a:r>
              <a:rPr lang="en-US" dirty="0"/>
              <a:t>Pavement Projects</a:t>
            </a:r>
          </a:p>
        </p:txBody>
      </p:sp>
      <p:sp>
        <p:nvSpPr>
          <p:cNvPr id="3" name="Content Placeholder 2"/>
          <p:cNvSpPr>
            <a:spLocks noGrp="1"/>
          </p:cNvSpPr>
          <p:nvPr>
            <p:ph idx="1"/>
          </p:nvPr>
        </p:nvSpPr>
        <p:spPr/>
        <p:txBody>
          <a:bodyPr/>
          <a:lstStyle/>
          <a:p>
            <a:r>
              <a:rPr lang="en-US" sz="2400" dirty="0" smtClean="0"/>
              <a:t>Conductive Hot Mix Asphalt for Heated Airfield Pavements</a:t>
            </a:r>
          </a:p>
          <a:p>
            <a:pPr lvl="1"/>
            <a:r>
              <a:rPr lang="en-US" sz="2000" dirty="0" smtClean="0"/>
              <a:t>Snow and ice removal from electrical heating</a:t>
            </a:r>
          </a:p>
          <a:p>
            <a:pPr lvl="1"/>
            <a:r>
              <a:rPr lang="en-US" sz="2000" dirty="0" smtClean="0"/>
              <a:t>Research needed to determine the type of conductive additive materials (size, shape, composition and compatibility with asphalt)</a:t>
            </a:r>
          </a:p>
          <a:p>
            <a:pPr lvl="1"/>
            <a:r>
              <a:rPr lang="en-US" sz="2000" dirty="0" smtClean="0"/>
              <a:t>New construction requirements for mixing and placing</a:t>
            </a:r>
          </a:p>
          <a:p>
            <a:pPr lvl="1"/>
            <a:r>
              <a:rPr lang="en-US" sz="2000" dirty="0" smtClean="0"/>
              <a:t>Service monitoring (potential use for health monitoring sensor)</a:t>
            </a:r>
            <a:endParaRPr lang="en-US" sz="20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36</a:t>
            </a:fld>
            <a:endParaRPr lang="en-US" dirty="0"/>
          </a:p>
        </p:txBody>
      </p:sp>
      <p:pic>
        <p:nvPicPr>
          <p:cNvPr id="7" name="Picture 6"/>
          <p:cNvPicPr>
            <a:picLocks noChangeAspect="1"/>
          </p:cNvPicPr>
          <p:nvPr/>
        </p:nvPicPr>
        <p:blipFill>
          <a:blip r:embed="rId2"/>
          <a:stretch>
            <a:fillRect/>
          </a:stretch>
        </p:blipFill>
        <p:spPr>
          <a:xfrm>
            <a:off x="1600731" y="4380411"/>
            <a:ext cx="5942538" cy="1639789"/>
          </a:xfrm>
          <a:prstGeom prst="rect">
            <a:avLst/>
          </a:prstGeom>
        </p:spPr>
      </p:pic>
      <p:sp>
        <p:nvSpPr>
          <p:cNvPr id="8"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
        <p:nvSpPr>
          <p:cNvPr id="9"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42039558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Heated </a:t>
            </a:r>
            <a:r>
              <a:rPr lang="en-US" dirty="0"/>
              <a:t>Pavement Projects</a:t>
            </a:r>
          </a:p>
        </p:txBody>
      </p:sp>
      <p:sp>
        <p:nvSpPr>
          <p:cNvPr id="3" name="Content Placeholder 2"/>
          <p:cNvSpPr>
            <a:spLocks noGrp="1"/>
          </p:cNvSpPr>
          <p:nvPr>
            <p:ph idx="1"/>
          </p:nvPr>
        </p:nvSpPr>
        <p:spPr>
          <a:xfrm>
            <a:off x="495300" y="1368781"/>
            <a:ext cx="8050213" cy="4391025"/>
          </a:xfrm>
        </p:spPr>
        <p:txBody>
          <a:bodyPr/>
          <a:lstStyle/>
          <a:p>
            <a:r>
              <a:rPr lang="en-US" sz="2400" dirty="0" err="1" smtClean="0"/>
              <a:t>Icephobic</a:t>
            </a:r>
            <a:r>
              <a:rPr lang="en-US" sz="2400" dirty="0" smtClean="0"/>
              <a:t> Materials for </a:t>
            </a:r>
            <a:r>
              <a:rPr lang="en-US" sz="2400" dirty="0" err="1" smtClean="0"/>
              <a:t>Nano</a:t>
            </a:r>
            <a:r>
              <a:rPr lang="en-US" sz="2400" dirty="0" smtClean="0"/>
              <a:t>-Modified Heated HMA Pavements </a:t>
            </a:r>
          </a:p>
          <a:p>
            <a:pPr lvl="1"/>
            <a:r>
              <a:rPr lang="en-US" sz="2000" dirty="0" smtClean="0"/>
              <a:t>Mitigate formation of ice crystals by being water-repellent</a:t>
            </a:r>
          </a:p>
          <a:p>
            <a:pPr lvl="1"/>
            <a:r>
              <a:rPr lang="en-US" sz="2000" dirty="0" smtClean="0"/>
              <a:t>Self cleaning of asphalt surface layer</a:t>
            </a:r>
          </a:p>
          <a:p>
            <a:pPr lvl="1"/>
            <a:r>
              <a:rPr lang="en-US" sz="2000" dirty="0" smtClean="0"/>
              <a:t>Mitigate HMA moisture damage (e.g. stripping)</a:t>
            </a:r>
          </a:p>
          <a:p>
            <a:pPr lvl="1"/>
            <a:r>
              <a:rPr lang="en-US" sz="2000" dirty="0" smtClean="0"/>
              <a:t>Similar to current research on PCC, but with different challenges</a:t>
            </a:r>
          </a:p>
          <a:p>
            <a:pPr lvl="1"/>
            <a:endParaRPr lang="en-US" sz="20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37</a:t>
            </a:fld>
            <a:endParaRPr lang="en-US" dirty="0"/>
          </a:p>
        </p:txBody>
      </p:sp>
      <p:sp>
        <p:nvSpPr>
          <p:cNvPr id="7" name="TextBox 6"/>
          <p:cNvSpPr txBox="1"/>
          <p:nvPr/>
        </p:nvSpPr>
        <p:spPr>
          <a:xfrm>
            <a:off x="1368517" y="5737399"/>
            <a:ext cx="2287830" cy="369332"/>
          </a:xfrm>
          <a:prstGeom prst="rect">
            <a:avLst/>
          </a:prstGeom>
          <a:noFill/>
          <a:ln>
            <a:noFill/>
          </a:ln>
        </p:spPr>
        <p:txBody>
          <a:bodyPr wrap="square" rtlCol="0">
            <a:spAutoFit/>
          </a:bodyPr>
          <a:lstStyle/>
          <a:p>
            <a:pPr algn="ctr">
              <a:buNone/>
            </a:pPr>
            <a:r>
              <a:rPr lang="en-US" sz="1800" b="1" dirty="0" smtClean="0">
                <a:solidFill>
                  <a:srgbClr val="FF0000"/>
                </a:solidFill>
              </a:rPr>
              <a:t>Without treatment</a:t>
            </a:r>
            <a:endParaRPr lang="en-US" sz="1800" b="1" dirty="0">
              <a:solidFill>
                <a:srgbClr val="FF0000"/>
              </a:solidFill>
            </a:endParaRPr>
          </a:p>
        </p:txBody>
      </p:sp>
      <p:sp>
        <p:nvSpPr>
          <p:cNvPr id="8" name="TextBox 7"/>
          <p:cNvSpPr txBox="1"/>
          <p:nvPr/>
        </p:nvSpPr>
        <p:spPr>
          <a:xfrm>
            <a:off x="5473104" y="5737399"/>
            <a:ext cx="1872829" cy="369332"/>
          </a:xfrm>
          <a:prstGeom prst="rect">
            <a:avLst/>
          </a:prstGeom>
          <a:noFill/>
          <a:ln>
            <a:noFill/>
          </a:ln>
        </p:spPr>
        <p:txBody>
          <a:bodyPr wrap="square" rtlCol="0">
            <a:spAutoFit/>
          </a:bodyPr>
          <a:lstStyle/>
          <a:p>
            <a:pPr algn="ctr">
              <a:buNone/>
            </a:pPr>
            <a:r>
              <a:rPr lang="en-US" sz="1800" b="1" dirty="0" smtClean="0">
                <a:solidFill>
                  <a:srgbClr val="FF0000"/>
                </a:solidFill>
              </a:rPr>
              <a:t>With treatment</a:t>
            </a:r>
            <a:endParaRPr lang="en-US" sz="1800" b="1" dirty="0">
              <a:solidFill>
                <a:srgbClr val="FF0000"/>
              </a:solidFill>
            </a:endParaRPr>
          </a:p>
        </p:txBody>
      </p:sp>
      <p:pic>
        <p:nvPicPr>
          <p:cNvPr id="9" name="Picture 8"/>
          <p:cNvPicPr>
            <a:picLocks/>
          </p:cNvPicPr>
          <p:nvPr/>
        </p:nvPicPr>
        <p:blipFill>
          <a:blip r:embed="rId2"/>
          <a:stretch>
            <a:fillRect/>
          </a:stretch>
        </p:blipFill>
        <p:spPr>
          <a:xfrm>
            <a:off x="1180021" y="3953713"/>
            <a:ext cx="2664823" cy="1752742"/>
          </a:xfrm>
          <a:prstGeom prst="rect">
            <a:avLst/>
          </a:prstGeom>
          <a:noFill/>
        </p:spPr>
      </p:pic>
      <p:pic>
        <p:nvPicPr>
          <p:cNvPr id="10" name="Picture 9"/>
          <p:cNvPicPr>
            <a:picLocks/>
          </p:cNvPicPr>
          <p:nvPr/>
        </p:nvPicPr>
        <p:blipFill>
          <a:blip r:embed="rId3"/>
          <a:stretch>
            <a:fillRect/>
          </a:stretch>
        </p:blipFill>
        <p:spPr>
          <a:xfrm>
            <a:off x="5077107" y="3953713"/>
            <a:ext cx="2664823" cy="1752742"/>
          </a:xfrm>
          <a:prstGeom prst="rect">
            <a:avLst/>
          </a:prstGeom>
          <a:noFill/>
        </p:spPr>
      </p:pic>
      <p:sp>
        <p:nvSpPr>
          <p:cNvPr id="11"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
        <p:nvSpPr>
          <p:cNvPr id="12"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30672083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Heated </a:t>
            </a:r>
            <a:r>
              <a:rPr lang="en-US" dirty="0"/>
              <a:t>Pavement Projects</a:t>
            </a:r>
          </a:p>
        </p:txBody>
      </p:sp>
      <p:sp>
        <p:nvSpPr>
          <p:cNvPr id="3" name="Content Placeholder 2"/>
          <p:cNvSpPr>
            <a:spLocks noGrp="1"/>
          </p:cNvSpPr>
          <p:nvPr>
            <p:ph idx="1"/>
          </p:nvPr>
        </p:nvSpPr>
        <p:spPr/>
        <p:txBody>
          <a:bodyPr/>
          <a:lstStyle/>
          <a:p>
            <a:r>
              <a:rPr lang="en-US" dirty="0" smtClean="0"/>
              <a:t>Construction of heated pavement test slab</a:t>
            </a:r>
          </a:p>
          <a:p>
            <a:pPr lvl="1"/>
            <a:r>
              <a:rPr lang="en-US" dirty="0" smtClean="0"/>
              <a:t>Construction based on most economic method for heating airfield pavement</a:t>
            </a:r>
          </a:p>
          <a:p>
            <a:pPr lvl="1"/>
            <a:r>
              <a:rPr lang="en-US" dirty="0" smtClean="0"/>
              <a:t>Testing for structural integrity under aircraft loads and tire pressures</a:t>
            </a:r>
          </a:p>
          <a:p>
            <a:pPr lvl="1"/>
            <a:r>
              <a:rPr lang="en-US" dirty="0" smtClean="0"/>
              <a:t>Fully economic analysis of construction, maintenance and operation cost would be performed</a:t>
            </a:r>
          </a:p>
        </p:txBody>
      </p:sp>
      <p:sp>
        <p:nvSpPr>
          <p:cNvPr id="4" name="Slide Number Placeholder 3"/>
          <p:cNvSpPr>
            <a:spLocks noGrp="1"/>
          </p:cNvSpPr>
          <p:nvPr>
            <p:ph type="sldNum" sz="quarter" idx="12"/>
          </p:nvPr>
        </p:nvSpPr>
        <p:spPr/>
        <p:txBody>
          <a:bodyPr/>
          <a:lstStyle/>
          <a:p>
            <a:fld id="{78D3ABA1-EA94-43C0-B992-7CBCC31144F1}" type="slidenum">
              <a:rPr lang="en-US" smtClean="0"/>
              <a:pPr/>
              <a:t>38</a:t>
            </a:fld>
            <a:endParaRPr lang="en-US" dirty="0"/>
          </a:p>
        </p:txBody>
      </p:sp>
      <p:sp>
        <p:nvSpPr>
          <p:cNvPr id="7"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
        <p:nvSpPr>
          <p:cNvPr id="8"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18432886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FY 2016 Plan</a:t>
            </a:r>
            <a:endParaRPr lang="en-US" dirty="0"/>
          </a:p>
        </p:txBody>
      </p:sp>
      <p:sp>
        <p:nvSpPr>
          <p:cNvPr id="8" name="Content Placeholder 7"/>
          <p:cNvSpPr>
            <a:spLocks noGrp="1"/>
          </p:cNvSpPr>
          <p:nvPr>
            <p:ph idx="1"/>
          </p:nvPr>
        </p:nvSpPr>
        <p:spPr/>
        <p:txBody>
          <a:bodyPr/>
          <a:lstStyle/>
          <a:p>
            <a:r>
              <a:rPr lang="en-US" dirty="0" smtClean="0"/>
              <a:t>Construction and testing of promising heated pavement technologies at the NAPTF/NAPMRC</a:t>
            </a:r>
          </a:p>
          <a:p>
            <a:r>
              <a:rPr lang="en-US" dirty="0" smtClean="0"/>
              <a:t>Research alternative energy solutions for heating pavements or facilities</a:t>
            </a:r>
          </a:p>
          <a:p>
            <a:endParaRPr lang="en-US" dirty="0" smtClean="0"/>
          </a:p>
          <a:p>
            <a:endParaRPr lang="en-US" dirty="0"/>
          </a:p>
        </p:txBody>
      </p:sp>
      <p:sp>
        <p:nvSpPr>
          <p:cNvPr id="7" name="Slide Number Placeholder 6"/>
          <p:cNvSpPr>
            <a:spLocks noGrp="1"/>
          </p:cNvSpPr>
          <p:nvPr>
            <p:ph type="sldNum" sz="quarter" idx="12"/>
          </p:nvPr>
        </p:nvSpPr>
        <p:spPr/>
        <p:txBody>
          <a:bodyPr/>
          <a:lstStyle/>
          <a:p>
            <a:fld id="{836266C2-23C9-4679-9EA6-D74DA6C8C265}" type="slidenum">
              <a:rPr lang="en-US" smtClean="0"/>
              <a:pPr/>
              <a:t>39</a:t>
            </a:fld>
            <a:endParaRPr lang="en-US"/>
          </a:p>
        </p:txBody>
      </p:sp>
      <p:sp>
        <p:nvSpPr>
          <p:cNvPr id="9"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
        <p:nvSpPr>
          <p:cNvPr id="10"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34950910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smtClean="0"/>
              <a:t>Current Heated Pavement Projects</a:t>
            </a:r>
            <a:endParaRPr lang="en-US" sz="3600" dirty="0"/>
          </a:p>
        </p:txBody>
      </p:sp>
      <p:sp>
        <p:nvSpPr>
          <p:cNvPr id="3" name="Content Placeholder 2"/>
          <p:cNvSpPr>
            <a:spLocks noGrp="1"/>
          </p:cNvSpPr>
          <p:nvPr>
            <p:ph idx="1"/>
          </p:nvPr>
        </p:nvSpPr>
        <p:spPr>
          <a:xfrm>
            <a:off x="495300" y="1394908"/>
            <a:ext cx="8050213" cy="4391025"/>
          </a:xfrm>
        </p:spPr>
        <p:txBody>
          <a:bodyPr/>
          <a:lstStyle/>
          <a:p>
            <a:r>
              <a:rPr lang="en-US" sz="1800" smtClean="0"/>
              <a:t>Greater Binghamton Airport</a:t>
            </a:r>
          </a:p>
          <a:p>
            <a:pPr lvl="1"/>
            <a:r>
              <a:rPr lang="en-US" sz="1600" smtClean="0"/>
              <a:t>Professor Bill Ziegler, University of Binghamton</a:t>
            </a:r>
          </a:p>
          <a:p>
            <a:pPr>
              <a:spcBef>
                <a:spcPct val="35000"/>
              </a:spcBef>
            </a:pPr>
            <a:r>
              <a:rPr lang="en-US" sz="1800" smtClean="0"/>
              <a:t>Develop current economic analysis of heated pavements (Task 1A)</a:t>
            </a:r>
          </a:p>
          <a:p>
            <a:pPr lvl="1">
              <a:spcBef>
                <a:spcPct val="35000"/>
              </a:spcBef>
            </a:pPr>
            <a:r>
              <a:rPr lang="en-US" sz="1600" smtClean="0"/>
              <a:t>Dr. Halil Ceylan,  Iowa State University</a:t>
            </a:r>
          </a:p>
          <a:p>
            <a:pPr>
              <a:spcBef>
                <a:spcPct val="35000"/>
              </a:spcBef>
            </a:pPr>
            <a:r>
              <a:rPr lang="en-US" sz="1800" smtClean="0"/>
              <a:t>Nano-Structured Superhydrophobic Pavement Surfaces (Task 1B)</a:t>
            </a:r>
          </a:p>
          <a:p>
            <a:pPr lvl="1">
              <a:spcBef>
                <a:spcPct val="35000"/>
              </a:spcBef>
            </a:pPr>
            <a:r>
              <a:rPr lang="en-US" sz="1600" smtClean="0"/>
              <a:t>Dr. Halil Ceylan  Iowa State University</a:t>
            </a:r>
          </a:p>
          <a:p>
            <a:pPr>
              <a:spcBef>
                <a:spcPct val="35000"/>
              </a:spcBef>
            </a:pPr>
            <a:r>
              <a:rPr lang="en-US" sz="1800" smtClean="0"/>
              <a:t>Phase Change Materials for PCC Pavements (Task 1C)</a:t>
            </a:r>
          </a:p>
          <a:p>
            <a:pPr lvl="1"/>
            <a:r>
              <a:rPr lang="en-US" sz="1600" smtClean="0"/>
              <a:t>Dr. Jason Weiss, Purdue University</a:t>
            </a:r>
          </a:p>
          <a:p>
            <a:r>
              <a:rPr lang="en-US" sz="1800" smtClean="0"/>
              <a:t>Advanced Construction Techniques for Heated Pavements (Task 1D)</a:t>
            </a:r>
          </a:p>
          <a:p>
            <a:pPr lvl="1"/>
            <a:r>
              <a:rPr lang="en-US" sz="1600" smtClean="0"/>
              <a:t>Dr. Halil Ceylan, Iowa State University</a:t>
            </a:r>
          </a:p>
          <a:p>
            <a:r>
              <a:rPr lang="en-US" sz="1800" smtClean="0"/>
              <a:t>Phase Change Materials for HMA Pavements (Task 1E)</a:t>
            </a:r>
          </a:p>
          <a:p>
            <a:pPr lvl="1"/>
            <a:r>
              <a:rPr lang="en-US" sz="1600" smtClean="0"/>
              <a:t>Dr. Jason Weiss, Purdue University</a:t>
            </a:r>
          </a:p>
          <a:p>
            <a:r>
              <a:rPr lang="en-US" sz="1800" smtClean="0"/>
              <a:t>Conductive Concrete for Airfield Heated Pavement</a:t>
            </a:r>
          </a:p>
          <a:p>
            <a:pPr lvl="1"/>
            <a:r>
              <a:rPr lang="en-US" sz="1600" smtClean="0"/>
              <a:t>Dr. Christopher Tuan, University of Nebraska - Lincoln</a:t>
            </a:r>
            <a:endParaRPr lang="en-US" sz="16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4</a:t>
            </a:fld>
            <a:endParaRPr lang="en-US" dirty="0"/>
          </a:p>
        </p:txBody>
      </p:sp>
      <p:sp>
        <p:nvSpPr>
          <p:cNvPr id="7"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smtClean="0"/>
              <a:t>April 1, 2015</a:t>
            </a:r>
            <a:endParaRPr lang="en-US" dirty="0" smtClean="0"/>
          </a:p>
        </p:txBody>
      </p:sp>
      <p:sp>
        <p:nvSpPr>
          <p:cNvPr id="12"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24480050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FY 2017 Plan</a:t>
            </a:r>
            <a:endParaRPr lang="en-US" dirty="0"/>
          </a:p>
        </p:txBody>
      </p:sp>
      <p:sp>
        <p:nvSpPr>
          <p:cNvPr id="8" name="Content Placeholder 7"/>
          <p:cNvSpPr>
            <a:spLocks noGrp="1"/>
          </p:cNvSpPr>
          <p:nvPr>
            <p:ph idx="1"/>
          </p:nvPr>
        </p:nvSpPr>
        <p:spPr/>
        <p:txBody>
          <a:bodyPr/>
          <a:lstStyle/>
          <a:p>
            <a:r>
              <a:rPr lang="en-US" dirty="0"/>
              <a:t>Construction and testing of promising heated pavement technologies at </a:t>
            </a:r>
            <a:r>
              <a:rPr lang="en-US" dirty="0" smtClean="0"/>
              <a:t>a participating airport</a:t>
            </a:r>
          </a:p>
          <a:p>
            <a:r>
              <a:rPr lang="en-US" dirty="0" smtClean="0"/>
              <a:t>Research </a:t>
            </a:r>
            <a:r>
              <a:rPr lang="en-US" dirty="0"/>
              <a:t>alternative energy solutions for heating pavements or facilities</a:t>
            </a:r>
          </a:p>
        </p:txBody>
      </p:sp>
      <p:sp>
        <p:nvSpPr>
          <p:cNvPr id="7" name="Slide Number Placeholder 6"/>
          <p:cNvSpPr>
            <a:spLocks noGrp="1"/>
          </p:cNvSpPr>
          <p:nvPr>
            <p:ph type="sldNum" sz="quarter" idx="12"/>
          </p:nvPr>
        </p:nvSpPr>
        <p:spPr/>
        <p:txBody>
          <a:bodyPr/>
          <a:lstStyle/>
          <a:p>
            <a:fld id="{836266C2-23C9-4679-9EA6-D74DA6C8C265}" type="slidenum">
              <a:rPr lang="en-US" smtClean="0"/>
              <a:pPr/>
              <a:t>40</a:t>
            </a:fld>
            <a:endParaRPr lang="en-US"/>
          </a:p>
        </p:txBody>
      </p:sp>
      <p:sp>
        <p:nvSpPr>
          <p:cNvPr id="9"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
        <p:nvSpPr>
          <p:cNvPr id="10"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23300023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Questions?</a:t>
            </a:r>
            <a:endParaRPr lang="en-US" dirty="0"/>
          </a:p>
        </p:txBody>
      </p:sp>
      <p:sp>
        <p:nvSpPr>
          <p:cNvPr id="7" name="Slide Number Placeholder 6"/>
          <p:cNvSpPr>
            <a:spLocks noGrp="1"/>
          </p:cNvSpPr>
          <p:nvPr>
            <p:ph type="sldNum" sz="quarter" idx="12"/>
          </p:nvPr>
        </p:nvSpPr>
        <p:spPr/>
        <p:txBody>
          <a:bodyPr/>
          <a:lstStyle/>
          <a:p>
            <a:fld id="{836266C2-23C9-4679-9EA6-D74DA6C8C265}" type="slidenum">
              <a:rPr lang="en-US" smtClean="0"/>
              <a:pPr/>
              <a:t>41</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922338"/>
            <a:ext cx="6694487" cy="501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
        <p:nvSpPr>
          <p:cNvPr id="10"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37256277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Greater </a:t>
            </a:r>
            <a:r>
              <a:rPr lang="en-US" dirty="0"/>
              <a:t>Binghamton Airport</a:t>
            </a:r>
            <a:endParaRPr lang="en-US" sz="4800" dirty="0"/>
          </a:p>
        </p:txBody>
      </p:sp>
      <p:sp>
        <p:nvSpPr>
          <p:cNvPr id="7" name="Content Placeholder 6"/>
          <p:cNvSpPr>
            <a:spLocks noGrp="1"/>
          </p:cNvSpPr>
          <p:nvPr>
            <p:ph idx="1"/>
          </p:nvPr>
        </p:nvSpPr>
        <p:spPr>
          <a:xfrm>
            <a:off x="225631" y="1098802"/>
            <a:ext cx="8692738" cy="4391025"/>
          </a:xfrm>
        </p:spPr>
        <p:txBody>
          <a:bodyPr/>
          <a:lstStyle/>
          <a:p>
            <a:pPr>
              <a:defRPr/>
            </a:pPr>
            <a:r>
              <a:rPr lang="en-US" sz="2000" dirty="0" smtClean="0"/>
              <a:t>Construction to completed </a:t>
            </a:r>
            <a:r>
              <a:rPr lang="en-US" sz="2000" dirty="0"/>
              <a:t>late </a:t>
            </a:r>
            <a:r>
              <a:rPr lang="en-US" sz="2000" dirty="0" smtClean="0"/>
              <a:t>May 2014</a:t>
            </a:r>
          </a:p>
          <a:p>
            <a:pPr lvl="1"/>
            <a:r>
              <a:rPr lang="en-US" sz="1800" dirty="0"/>
              <a:t>Mechanical building has been built</a:t>
            </a:r>
          </a:p>
          <a:p>
            <a:pPr lvl="1"/>
            <a:r>
              <a:rPr lang="en-US" sz="1800" dirty="0" smtClean="0"/>
              <a:t>Geothermal wells (x20) have been drilled and heat piping field with water/glycol mixture</a:t>
            </a:r>
          </a:p>
          <a:p>
            <a:pPr lvl="1"/>
            <a:r>
              <a:rPr lang="en-US" sz="1800" dirty="0" smtClean="0"/>
              <a:t>All </a:t>
            </a:r>
            <a:r>
              <a:rPr lang="en-US" sz="1800" dirty="0"/>
              <a:t>of the mechanical components and heat exchangers are </a:t>
            </a:r>
            <a:r>
              <a:rPr lang="en-US" sz="1800" dirty="0" smtClean="0"/>
              <a:t>tied together</a:t>
            </a:r>
          </a:p>
          <a:p>
            <a:pPr>
              <a:defRPr/>
            </a:pPr>
            <a:r>
              <a:rPr lang="en-US" sz="2000" dirty="0" smtClean="0"/>
              <a:t>After system was started, flow/pressure issue occurred</a:t>
            </a:r>
          </a:p>
          <a:p>
            <a:pPr lvl="1">
              <a:defRPr/>
            </a:pPr>
            <a:r>
              <a:rPr lang="en-US" sz="1800" dirty="0" smtClean="0"/>
              <a:t>Too much flow and instability when valves were restricted</a:t>
            </a:r>
          </a:p>
          <a:p>
            <a:pPr lvl="1">
              <a:defRPr/>
            </a:pPr>
            <a:r>
              <a:rPr lang="en-US" sz="1800" dirty="0" smtClean="0"/>
              <a:t>Variable frequency drives (VFD) had to be ordered and installed</a:t>
            </a:r>
          </a:p>
          <a:p>
            <a:pPr lvl="1">
              <a:defRPr/>
            </a:pPr>
            <a:r>
              <a:rPr lang="en-US" sz="1800" dirty="0" smtClean="0"/>
              <a:t>To be energized in the next couple of days</a:t>
            </a:r>
            <a:endParaRPr lang="en-US" sz="1800" dirty="0"/>
          </a:p>
          <a:p>
            <a:pPr>
              <a:defRPr/>
            </a:pPr>
            <a:r>
              <a:rPr lang="en-US" sz="2000" dirty="0"/>
              <a:t>Grant requirements</a:t>
            </a:r>
            <a:r>
              <a:rPr lang="en-US" sz="2000" dirty="0" smtClean="0"/>
              <a:t>:</a:t>
            </a:r>
          </a:p>
          <a:p>
            <a:pPr lvl="1">
              <a:defRPr/>
            </a:pPr>
            <a:r>
              <a:rPr lang="en-US" sz="1600" dirty="0" smtClean="0"/>
              <a:t>In September, primary building chillers will be de-energized and system monitoring will begin</a:t>
            </a:r>
            <a:endParaRPr lang="en-US" sz="1600" dirty="0"/>
          </a:p>
          <a:p>
            <a:pPr lvl="1">
              <a:defRPr/>
            </a:pPr>
            <a:r>
              <a:rPr lang="en-US" sz="1800" dirty="0"/>
              <a:t>System monitoring for operational cost and performance</a:t>
            </a:r>
          </a:p>
          <a:p>
            <a:pPr lvl="1">
              <a:defRPr/>
            </a:pPr>
            <a:r>
              <a:rPr lang="en-US" sz="1800" dirty="0"/>
              <a:t>Data submitted on monthly basis</a:t>
            </a:r>
          </a:p>
          <a:p>
            <a:pPr lvl="1">
              <a:defRPr/>
            </a:pPr>
            <a:r>
              <a:rPr lang="en-US" sz="1800" dirty="0"/>
              <a:t>Formal report of winter performance to be submitted in May </a:t>
            </a:r>
            <a:r>
              <a:rPr lang="en-US" sz="1800" dirty="0" smtClean="0"/>
              <a:t>2015</a:t>
            </a:r>
            <a:endParaRPr lang="en-US" sz="1800" dirty="0"/>
          </a:p>
          <a:p>
            <a:endParaRPr lang="en-US" sz="2400" dirty="0"/>
          </a:p>
        </p:txBody>
      </p:sp>
      <p:sp>
        <p:nvSpPr>
          <p:cNvPr id="5" name="Slide Number Placeholder 4"/>
          <p:cNvSpPr>
            <a:spLocks noGrp="1"/>
          </p:cNvSpPr>
          <p:nvPr>
            <p:ph type="sldNum" sz="quarter" idx="12"/>
          </p:nvPr>
        </p:nvSpPr>
        <p:spPr/>
        <p:txBody>
          <a:bodyPr/>
          <a:lstStyle/>
          <a:p>
            <a:fld id="{F1F6FF14-FC6A-41B6-B2DC-884C6B7C3F2E}" type="slidenum">
              <a:rPr lang="en-US" smtClean="0"/>
              <a:pPr/>
              <a:t>5</a:t>
            </a:fld>
            <a:endParaRPr lang="en-US"/>
          </a:p>
        </p:txBody>
      </p:sp>
      <p:sp>
        <p:nvSpPr>
          <p:cNvPr id="8"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
        <p:nvSpPr>
          <p:cNvPr id="9"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31285501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Greater Binghamton Airport</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6</a:t>
            </a:fld>
            <a:endParaRPr lang="en-US" dirty="0"/>
          </a:p>
        </p:txBody>
      </p:sp>
      <p:sp>
        <p:nvSpPr>
          <p:cNvPr id="6" name="Footer Placeholder 5"/>
          <p:cNvSpPr>
            <a:spLocks noGrp="1"/>
          </p:cNvSpPr>
          <p:nvPr>
            <p:ph type="ftr" sz="quarter" idx="4294967295"/>
          </p:nvPr>
        </p:nvSpPr>
        <p:spPr>
          <a:xfrm>
            <a:off x="509306" y="6238065"/>
            <a:ext cx="2895600" cy="306779"/>
          </a:xfrm>
          <a:prstGeom prst="rect">
            <a:avLst/>
          </a:prstGeom>
        </p:spPr>
        <p:txBody>
          <a:bodyPr/>
          <a:lstStyle/>
          <a:p>
            <a:r>
              <a:rPr lang="en-US" smtClean="0"/>
              <a:t>ANG-E262 REDAC Committee</a:t>
            </a:r>
            <a:endParaRPr lang="en-US" dirty="0"/>
          </a:p>
        </p:txBody>
      </p:sp>
      <p:sp>
        <p:nvSpPr>
          <p:cNvPr id="16"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pic>
        <p:nvPicPr>
          <p:cNvPr id="17" name="Picture 16" descr="AERIAL only.jpg"/>
          <p:cNvPicPr>
            <a:picLocks noChangeAspect="1"/>
          </p:cNvPicPr>
          <p:nvPr/>
        </p:nvPicPr>
        <p:blipFill>
          <a:blip r:embed="rId2" cstate="print"/>
          <a:srcRect l="-56465" r="-56465"/>
          <a:stretch>
            <a:fillRect/>
          </a:stretch>
        </p:blipFill>
        <p:spPr>
          <a:xfrm>
            <a:off x="-5257801" y="1291771"/>
            <a:ext cx="19767999" cy="4752413"/>
          </a:xfrm>
          <a:prstGeom prst="rect">
            <a:avLst/>
          </a:prstGeom>
        </p:spPr>
      </p:pic>
      <p:pic>
        <p:nvPicPr>
          <p:cNvPr id="18" name="Picture 17" descr="AERIAL only.jpg"/>
          <p:cNvPicPr>
            <a:picLocks noChangeAspect="1"/>
          </p:cNvPicPr>
          <p:nvPr/>
        </p:nvPicPr>
        <p:blipFill>
          <a:blip r:embed="rId2" cstate="print"/>
          <a:srcRect l="-56465" r="-56465"/>
          <a:stretch>
            <a:fillRect/>
          </a:stretch>
        </p:blipFill>
        <p:spPr>
          <a:xfrm>
            <a:off x="-5257801" y="1291771"/>
            <a:ext cx="19767999" cy="5715000"/>
          </a:xfrm>
          <a:prstGeom prst="rect">
            <a:avLst/>
          </a:prstGeom>
        </p:spPr>
      </p:pic>
      <p:sp>
        <p:nvSpPr>
          <p:cNvPr id="19" name="Line Callout 1 18"/>
          <p:cNvSpPr/>
          <p:nvPr/>
        </p:nvSpPr>
        <p:spPr>
          <a:xfrm>
            <a:off x="595086" y="1563914"/>
            <a:ext cx="3124200" cy="457200"/>
          </a:xfrm>
          <a:prstGeom prst="borderCallout1">
            <a:avLst>
              <a:gd name="adj1" fmla="val 94612"/>
              <a:gd name="adj2" fmla="val 100831"/>
              <a:gd name="adj3" fmla="val 322845"/>
              <a:gd name="adj4" fmla="val 162395"/>
            </a:avLst>
          </a:prstGeom>
          <a:solidFill>
            <a:srgbClr val="0B195D"/>
          </a:solidFill>
          <a:ln>
            <a:solidFill>
              <a:schemeClr val="bg1"/>
            </a:solidFill>
            <a:tailEnd type="stealt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400" b="1" dirty="0" smtClean="0"/>
              <a:t>TERMINAL COOLING SYSTEM</a:t>
            </a:r>
            <a:endParaRPr lang="en-US" sz="1400" b="1" dirty="0"/>
          </a:p>
        </p:txBody>
      </p:sp>
      <p:sp>
        <p:nvSpPr>
          <p:cNvPr id="20" name="Line Callout 1 19"/>
          <p:cNvSpPr/>
          <p:nvPr/>
        </p:nvSpPr>
        <p:spPr>
          <a:xfrm>
            <a:off x="92529" y="5943600"/>
            <a:ext cx="3124200" cy="457200"/>
          </a:xfrm>
          <a:prstGeom prst="borderCallout1">
            <a:avLst>
              <a:gd name="adj1" fmla="val 42887"/>
              <a:gd name="adj2" fmla="val 99822"/>
              <a:gd name="adj3" fmla="val -10051"/>
              <a:gd name="adj4" fmla="val 112654"/>
            </a:avLst>
          </a:prstGeom>
          <a:solidFill>
            <a:srgbClr val="0B195D"/>
          </a:solidFill>
          <a:ln>
            <a:solidFill>
              <a:schemeClr val="bg1"/>
            </a:solidFill>
            <a:headEnd type="none"/>
            <a:tailEnd type="stealt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400" b="1" dirty="0" smtClean="0"/>
              <a:t>GEOTHERMAL WELL FIELD</a:t>
            </a:r>
            <a:endParaRPr lang="en-US" sz="1400" b="1" dirty="0"/>
          </a:p>
        </p:txBody>
      </p:sp>
      <p:sp>
        <p:nvSpPr>
          <p:cNvPr id="21" name="Line Callout 1 20"/>
          <p:cNvSpPr/>
          <p:nvPr/>
        </p:nvSpPr>
        <p:spPr>
          <a:xfrm>
            <a:off x="5486400" y="4800600"/>
            <a:ext cx="3429000" cy="457200"/>
          </a:xfrm>
          <a:prstGeom prst="borderCallout1">
            <a:avLst>
              <a:gd name="adj1" fmla="val 1508"/>
              <a:gd name="adj2" fmla="val 90382"/>
              <a:gd name="adj3" fmla="val -335776"/>
              <a:gd name="adj4" fmla="val 31655"/>
            </a:avLst>
          </a:prstGeom>
          <a:solidFill>
            <a:srgbClr val="0B195D"/>
          </a:solidFill>
          <a:ln>
            <a:solidFill>
              <a:schemeClr val="bg1"/>
            </a:solidFill>
            <a:tailEnd type="stealt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400" b="1" dirty="0" smtClean="0"/>
              <a:t>IN-PAVEMENT HEATING SYSTEM</a:t>
            </a:r>
            <a:endParaRPr lang="en-US" sz="1400" b="1" dirty="0"/>
          </a:p>
        </p:txBody>
      </p:sp>
      <p:sp>
        <p:nvSpPr>
          <p:cNvPr id="22" name="Line Callout 1 21"/>
          <p:cNvSpPr/>
          <p:nvPr/>
        </p:nvSpPr>
        <p:spPr>
          <a:xfrm>
            <a:off x="159658" y="4800600"/>
            <a:ext cx="3124200" cy="685800"/>
          </a:xfrm>
          <a:prstGeom prst="borderCallout1">
            <a:avLst>
              <a:gd name="adj1" fmla="val 42887"/>
              <a:gd name="adj2" fmla="val 99822"/>
              <a:gd name="adj3" fmla="val -75677"/>
              <a:gd name="adj4" fmla="val 147720"/>
            </a:avLst>
          </a:prstGeom>
          <a:solidFill>
            <a:srgbClr val="0B195D"/>
          </a:solidFill>
          <a:ln>
            <a:solidFill>
              <a:schemeClr val="bg1"/>
            </a:solidFill>
            <a:tailEnd type="stealt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400" b="1" dirty="0" smtClean="0"/>
              <a:t>GEOTHERMAL MECHANICAL BUILDING</a:t>
            </a:r>
            <a:endParaRPr lang="en-US" sz="1400" b="1" dirty="0"/>
          </a:p>
        </p:txBody>
      </p:sp>
    </p:spTree>
    <p:extLst>
      <p:ext uri="{BB962C8B-B14F-4D97-AF65-F5344CB8AC3E}">
        <p14:creationId xmlns:p14="http://schemas.microsoft.com/office/powerpoint/2010/main" val="22363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2000"/>
                                        <p:tgtEl>
                                          <p:spTgt spid="21"/>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2000"/>
                                        <p:tgtEl>
                                          <p:spTgt spid="1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Greater Binghamton </a:t>
            </a:r>
            <a:r>
              <a:rPr lang="en-US" dirty="0" smtClean="0"/>
              <a:t>Airport</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7</a:t>
            </a:fld>
            <a:endParaRPr lang="en-US" dirty="0"/>
          </a:p>
        </p:txBody>
      </p:sp>
      <p:sp>
        <p:nvSpPr>
          <p:cNvPr id="7"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sp>
        <p:nvSpPr>
          <p:cNvPr id="10" name="Shape 42"/>
          <p:cNvSpPr txBox="1"/>
          <p:nvPr/>
        </p:nvSpPr>
        <p:spPr>
          <a:xfrm>
            <a:off x="3237420" y="1046565"/>
            <a:ext cx="2706180" cy="1581599"/>
          </a:xfrm>
          <a:prstGeom prst="rect">
            <a:avLst/>
          </a:prstGeom>
          <a:noFill/>
          <a:ln>
            <a:noFill/>
          </a:ln>
        </p:spPr>
        <p:txBody>
          <a:bodyPr lIns="91425" tIns="91425" rIns="91425" bIns="91425" anchor="t" anchorCtr="0">
            <a:noAutofit/>
          </a:bodyPr>
          <a:lstStyle/>
          <a:p>
            <a:pPr algn="ctr">
              <a:spcBef>
                <a:spcPts val="0"/>
              </a:spcBef>
              <a:buNone/>
            </a:pPr>
            <a:r>
              <a:rPr lang="en" sz="1800" b="1" dirty="0" smtClean="0">
                <a:solidFill>
                  <a:srgbClr val="00B050"/>
                </a:solidFill>
                <a:latin typeface="+mj-lt"/>
                <a:ea typeface="Merriweather"/>
                <a:cs typeface="Merriweather"/>
                <a:sym typeface="Merriweather"/>
              </a:rPr>
              <a:t>First:</a:t>
            </a:r>
          </a:p>
          <a:p>
            <a:pPr algn="ctr">
              <a:spcBef>
                <a:spcPts val="0"/>
              </a:spcBef>
              <a:buNone/>
            </a:pPr>
            <a:r>
              <a:rPr lang="en" sz="1600" dirty="0" smtClean="0">
                <a:latin typeface="Merriweather"/>
                <a:ea typeface="Merriweather"/>
                <a:cs typeface="Merriweather"/>
                <a:sym typeface="Merriweather"/>
              </a:rPr>
              <a:t>Glycol</a:t>
            </a:r>
            <a:r>
              <a:rPr lang="en" sz="1600" dirty="0">
                <a:latin typeface="Merriweather"/>
                <a:ea typeface="Merriweather"/>
                <a:cs typeface="Merriweather"/>
                <a:sym typeface="Merriweather"/>
              </a:rPr>
              <a:t>, better known as antifreeze, is pumped through tubing deep under the surface of the earth in the </a:t>
            </a:r>
            <a:r>
              <a:rPr lang="en" sz="1600" i="1" dirty="0">
                <a:latin typeface="Merriweather"/>
                <a:ea typeface="Merriweather"/>
                <a:cs typeface="Merriweather"/>
                <a:sym typeface="Merriweather"/>
              </a:rPr>
              <a:t>well </a:t>
            </a:r>
            <a:r>
              <a:rPr lang="en" sz="1600" i="1" dirty="0" smtClean="0">
                <a:latin typeface="Merriweather"/>
                <a:ea typeface="Merriweather"/>
                <a:cs typeface="Merriweather"/>
                <a:sym typeface="Merriweather"/>
              </a:rPr>
              <a:t>fields </a:t>
            </a:r>
            <a:r>
              <a:rPr lang="en" sz="1600" dirty="0" smtClean="0">
                <a:latin typeface="Merriweather"/>
                <a:ea typeface="Merriweather"/>
                <a:cs typeface="Merriweather"/>
                <a:sym typeface="Merriweather"/>
              </a:rPr>
              <a:t>where it arrives back at the earth’s surpface at a constant 55 degrees</a:t>
            </a:r>
            <a:endParaRPr lang="en" sz="1600" dirty="0">
              <a:latin typeface="Merriweather"/>
              <a:ea typeface="Merriweather"/>
              <a:cs typeface="Merriweather"/>
              <a:sym typeface="Merriweather"/>
            </a:endParaRPr>
          </a:p>
        </p:txBody>
      </p:sp>
      <p:grpSp>
        <p:nvGrpSpPr>
          <p:cNvPr id="11" name="Shape 43"/>
          <p:cNvGrpSpPr/>
          <p:nvPr/>
        </p:nvGrpSpPr>
        <p:grpSpPr>
          <a:xfrm>
            <a:off x="3352800" y="3427214"/>
            <a:ext cx="2590800" cy="2591846"/>
            <a:chOff x="794625" y="2169075"/>
            <a:chExt cx="1608143" cy="2062376"/>
          </a:xfrm>
        </p:grpSpPr>
        <p:pic>
          <p:nvPicPr>
            <p:cNvPr id="12" name="Shape 44">
              <a:hlinkClick r:id="rId2" action="ppaction://hlinksldjump"/>
            </p:cNvPr>
            <p:cNvPicPr preferRelativeResize="0"/>
            <p:nvPr/>
          </p:nvPicPr>
          <p:blipFill>
            <a:blip r:embed="rId3">
              <a:alphaModFix/>
            </a:blip>
            <a:stretch>
              <a:fillRect/>
            </a:stretch>
          </p:blipFill>
          <p:spPr>
            <a:xfrm>
              <a:off x="794625" y="2187751"/>
              <a:ext cx="1418950" cy="2043700"/>
            </a:xfrm>
            <a:prstGeom prst="rect">
              <a:avLst/>
            </a:prstGeom>
            <a:noFill/>
            <a:ln w="19050" cap="flat">
              <a:solidFill>
                <a:srgbClr val="274E13"/>
              </a:solidFill>
              <a:prstDash val="solid"/>
              <a:round/>
              <a:headEnd type="none" w="med" len="med"/>
              <a:tailEnd type="none" w="med" len="med"/>
            </a:ln>
          </p:spPr>
        </p:pic>
        <p:sp>
          <p:nvSpPr>
            <p:cNvPr id="13" name="Shape 45"/>
            <p:cNvSpPr txBox="1"/>
            <p:nvPr/>
          </p:nvSpPr>
          <p:spPr>
            <a:xfrm>
              <a:off x="1023968" y="2169075"/>
              <a:ext cx="1378800" cy="237299"/>
            </a:xfrm>
            <a:prstGeom prst="rect">
              <a:avLst/>
            </a:prstGeom>
            <a:noFill/>
            <a:ln>
              <a:noFill/>
            </a:ln>
          </p:spPr>
          <p:txBody>
            <a:bodyPr lIns="91425" tIns="91425" rIns="91425" bIns="91425" anchor="t" anchorCtr="0">
              <a:noAutofit/>
            </a:bodyPr>
            <a:lstStyle/>
            <a:p>
              <a:pPr>
                <a:spcBef>
                  <a:spcPts val="0"/>
                </a:spcBef>
                <a:buNone/>
              </a:pPr>
              <a:r>
                <a:rPr lang="en" sz="1600" dirty="0"/>
                <a:t>WELL FIELDS</a:t>
              </a:r>
            </a:p>
          </p:txBody>
        </p:sp>
      </p:grpSp>
      <p:sp>
        <p:nvSpPr>
          <p:cNvPr id="14" name="Shape 46"/>
          <p:cNvSpPr txBox="1"/>
          <p:nvPr/>
        </p:nvSpPr>
        <p:spPr>
          <a:xfrm>
            <a:off x="6152709" y="1369229"/>
            <a:ext cx="2991291" cy="2640128"/>
          </a:xfrm>
          <a:prstGeom prst="rect">
            <a:avLst/>
          </a:prstGeom>
          <a:noFill/>
          <a:ln>
            <a:noFill/>
          </a:ln>
        </p:spPr>
        <p:txBody>
          <a:bodyPr lIns="91425" tIns="91425" rIns="91425" bIns="91425" anchor="t" anchorCtr="0">
            <a:noAutofit/>
          </a:bodyPr>
          <a:lstStyle/>
          <a:p>
            <a:pPr>
              <a:spcBef>
                <a:spcPts val="0"/>
              </a:spcBef>
              <a:buNone/>
            </a:pPr>
            <a:r>
              <a:rPr lang="en" sz="1600" b="1" dirty="0" smtClean="0">
                <a:latin typeface="Merriweather"/>
                <a:ea typeface="Merriweather"/>
                <a:cs typeface="Merriweather"/>
                <a:sym typeface="Merriweather"/>
              </a:rPr>
              <a:t>Then</a:t>
            </a:r>
            <a:r>
              <a:rPr lang="en" sz="1600" dirty="0" smtClean="0">
                <a:latin typeface="Merriweather"/>
                <a:ea typeface="Merriweather"/>
                <a:cs typeface="Merriweather"/>
                <a:sym typeface="Merriweather"/>
              </a:rPr>
              <a:t>: In winter, </a:t>
            </a:r>
            <a:r>
              <a:rPr lang="en" sz="1600" dirty="0">
                <a:latin typeface="Merriweather"/>
                <a:ea typeface="Merriweather"/>
                <a:cs typeface="Merriweather"/>
                <a:sym typeface="Merriweather"/>
              </a:rPr>
              <a:t>the glycol is circulated </a:t>
            </a:r>
            <a:r>
              <a:rPr lang="en" sz="1600" dirty="0" smtClean="0">
                <a:latin typeface="Merriweather"/>
                <a:ea typeface="Merriweather"/>
                <a:cs typeface="Merriweather"/>
                <a:sym typeface="Merriweather"/>
              </a:rPr>
              <a:t>through heat pumps for further heating, and then used to heat a separate set of glycol-filled tubing which is circulated under </a:t>
            </a:r>
            <a:r>
              <a:rPr lang="en" sz="1600" dirty="0">
                <a:latin typeface="Merriweather"/>
                <a:ea typeface="Merriweather"/>
                <a:cs typeface="Merriweather"/>
                <a:sym typeface="Merriweather"/>
              </a:rPr>
              <a:t>the </a:t>
            </a:r>
            <a:r>
              <a:rPr lang="en" sz="1600" dirty="0" smtClean="0">
                <a:latin typeface="Merriweather"/>
                <a:ea typeface="Merriweather"/>
                <a:cs typeface="Merriweather"/>
                <a:sym typeface="Merriweather"/>
              </a:rPr>
              <a:t>concrete to prevent freezing at the surface</a:t>
            </a:r>
            <a:r>
              <a:rPr lang="en" sz="1600" dirty="0">
                <a:latin typeface="Merriweather"/>
                <a:ea typeface="Merriweather"/>
                <a:cs typeface="Merriweather"/>
                <a:sym typeface="Merriweather"/>
              </a:rPr>
              <a:t>.</a:t>
            </a:r>
          </a:p>
        </p:txBody>
      </p:sp>
      <p:sp>
        <p:nvSpPr>
          <p:cNvPr id="15" name="Shape 47"/>
          <p:cNvSpPr txBox="1"/>
          <p:nvPr/>
        </p:nvSpPr>
        <p:spPr>
          <a:xfrm>
            <a:off x="74648" y="1404163"/>
            <a:ext cx="3049552" cy="2417883"/>
          </a:xfrm>
          <a:prstGeom prst="rect">
            <a:avLst/>
          </a:prstGeom>
          <a:noFill/>
          <a:ln>
            <a:noFill/>
          </a:ln>
        </p:spPr>
        <p:txBody>
          <a:bodyPr lIns="91425" tIns="91425" rIns="91425" bIns="91425" anchor="t" anchorCtr="0">
            <a:noAutofit/>
          </a:bodyPr>
          <a:lstStyle/>
          <a:p>
            <a:pPr>
              <a:spcBef>
                <a:spcPts val="0"/>
              </a:spcBef>
              <a:buNone/>
            </a:pPr>
            <a:r>
              <a:rPr lang="en" sz="1600" b="1" dirty="0" smtClean="0">
                <a:latin typeface="Merriweather"/>
                <a:ea typeface="Merriweather"/>
                <a:cs typeface="Merriweather"/>
                <a:sym typeface="Merriweather"/>
              </a:rPr>
              <a:t>Then:</a:t>
            </a:r>
            <a:r>
              <a:rPr lang="en" sz="1600" dirty="0" smtClean="0">
                <a:latin typeface="Merriweather"/>
                <a:ea typeface="Merriweather"/>
                <a:cs typeface="Merriweather"/>
                <a:sym typeface="Merriweather"/>
              </a:rPr>
              <a:t> In </a:t>
            </a:r>
            <a:r>
              <a:rPr lang="en" sz="1600" dirty="0">
                <a:latin typeface="Merriweather"/>
                <a:ea typeface="Merriweather"/>
                <a:cs typeface="Merriweather"/>
                <a:sym typeface="Merriweather"/>
              </a:rPr>
              <a:t>the spring and </a:t>
            </a:r>
            <a:r>
              <a:rPr lang="en" sz="1600" dirty="0" smtClean="0">
                <a:latin typeface="Merriweather"/>
                <a:ea typeface="Merriweather"/>
                <a:cs typeface="Merriweather"/>
                <a:sym typeface="Merriweather"/>
              </a:rPr>
              <a:t>autumn, </a:t>
            </a:r>
            <a:r>
              <a:rPr lang="en" sz="1600" dirty="0">
                <a:latin typeface="Merriweather"/>
                <a:ea typeface="Merriweather"/>
                <a:cs typeface="Merriweather"/>
                <a:sym typeface="Merriweather"/>
              </a:rPr>
              <a:t>the glycol is </a:t>
            </a:r>
            <a:r>
              <a:rPr lang="en" sz="1600" dirty="0" smtClean="0">
                <a:latin typeface="Merriweather"/>
                <a:ea typeface="Merriweather"/>
                <a:cs typeface="Merriweather"/>
                <a:sym typeface="Merriweather"/>
              </a:rPr>
              <a:t>circulated through heat pumps for further cooling and then sent pre-cooled into the terminal </a:t>
            </a:r>
            <a:r>
              <a:rPr lang="en" sz="1600" dirty="0">
                <a:latin typeface="Merriweather"/>
                <a:ea typeface="Merriweather"/>
                <a:cs typeface="Merriweather"/>
                <a:sym typeface="Merriweather"/>
              </a:rPr>
              <a:t>building </a:t>
            </a:r>
            <a:r>
              <a:rPr lang="en" sz="1600" dirty="0" smtClean="0">
                <a:latin typeface="Merriweather"/>
                <a:ea typeface="Merriweather"/>
                <a:cs typeface="Merriweather"/>
                <a:sym typeface="Merriweather"/>
              </a:rPr>
              <a:t>to assist with air conditioning (cooling).  </a:t>
            </a:r>
            <a:endParaRPr lang="en" sz="1600" dirty="0">
              <a:latin typeface="Merriweather"/>
              <a:ea typeface="Merriweather"/>
              <a:cs typeface="Merriweather"/>
              <a:sym typeface="Merriweather"/>
            </a:endParaRPr>
          </a:p>
        </p:txBody>
      </p:sp>
      <p:pic>
        <p:nvPicPr>
          <p:cNvPr id="16" name="Shape 48">
            <a:hlinkClick r:id="rId4" action="ppaction://hlinksldjump"/>
          </p:cNvPr>
          <p:cNvPicPr preferRelativeResize="0"/>
          <p:nvPr/>
        </p:nvPicPr>
        <p:blipFill>
          <a:blip r:embed="rId5">
            <a:alphaModFix/>
          </a:blip>
          <a:stretch>
            <a:fillRect/>
          </a:stretch>
        </p:blipFill>
        <p:spPr>
          <a:xfrm>
            <a:off x="5943600" y="3886201"/>
            <a:ext cx="2993902" cy="2132860"/>
          </a:xfrm>
          <a:prstGeom prst="rect">
            <a:avLst/>
          </a:prstGeom>
          <a:noFill/>
          <a:ln>
            <a:noFill/>
          </a:ln>
        </p:spPr>
      </p:pic>
      <p:sp>
        <p:nvSpPr>
          <p:cNvPr id="17" name="Shape 50"/>
          <p:cNvSpPr/>
          <p:nvPr/>
        </p:nvSpPr>
        <p:spPr>
          <a:xfrm rot="16920302">
            <a:off x="5162698" y="2352764"/>
            <a:ext cx="1619336" cy="89516"/>
          </a:xfrm>
          <a:prstGeom prst="righ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 name="Shape 51">
            <a:hlinkClick r:id="rId4" action="ppaction://hlinksldjump"/>
          </p:cNvPr>
          <p:cNvSpPr txBox="1"/>
          <p:nvPr/>
        </p:nvSpPr>
        <p:spPr>
          <a:xfrm>
            <a:off x="776650" y="1041670"/>
            <a:ext cx="1645547" cy="363599"/>
          </a:xfrm>
          <a:prstGeom prst="rect">
            <a:avLst/>
          </a:prstGeom>
          <a:noFill/>
          <a:ln>
            <a:noFill/>
          </a:ln>
        </p:spPr>
        <p:txBody>
          <a:bodyPr lIns="91425" tIns="91425" rIns="91425" bIns="91425" anchor="t" anchorCtr="0">
            <a:noAutofit/>
          </a:bodyPr>
          <a:lstStyle/>
          <a:p>
            <a:pPr algn="ctr">
              <a:spcBef>
                <a:spcPts val="0"/>
              </a:spcBef>
              <a:buNone/>
            </a:pPr>
            <a:r>
              <a:rPr lang="en" sz="1800" b="1" dirty="0">
                <a:solidFill>
                  <a:srgbClr val="0000FF"/>
                </a:solidFill>
              </a:rPr>
              <a:t>COOLING</a:t>
            </a:r>
          </a:p>
        </p:txBody>
      </p:sp>
      <p:sp>
        <p:nvSpPr>
          <p:cNvPr id="19" name="Shape 52">
            <a:hlinkClick r:id="rId4" action="ppaction://hlinksldjump"/>
          </p:cNvPr>
          <p:cNvSpPr txBox="1"/>
          <p:nvPr/>
        </p:nvSpPr>
        <p:spPr>
          <a:xfrm>
            <a:off x="6479951" y="1031965"/>
            <a:ext cx="1921199" cy="459199"/>
          </a:xfrm>
          <a:prstGeom prst="rect">
            <a:avLst/>
          </a:prstGeom>
          <a:noFill/>
          <a:ln>
            <a:noFill/>
          </a:ln>
        </p:spPr>
        <p:txBody>
          <a:bodyPr lIns="91425" tIns="91425" rIns="91425" bIns="91425" anchor="t" anchorCtr="0">
            <a:noAutofit/>
          </a:bodyPr>
          <a:lstStyle/>
          <a:p>
            <a:pPr algn="ctr">
              <a:spcBef>
                <a:spcPts val="0"/>
              </a:spcBef>
              <a:buNone/>
            </a:pPr>
            <a:r>
              <a:rPr lang="en" sz="1800" b="1" dirty="0">
                <a:solidFill>
                  <a:srgbClr val="FF0000"/>
                </a:solidFill>
                <a:latin typeface="Merriweather"/>
                <a:ea typeface="Merriweather"/>
                <a:cs typeface="Merriweather"/>
                <a:sym typeface="Merriweather"/>
              </a:rPr>
              <a:t>HEATING</a:t>
            </a:r>
          </a:p>
        </p:txBody>
      </p:sp>
      <p:pic>
        <p:nvPicPr>
          <p:cNvPr id="20" name="Shape 53">
            <a:hlinkClick r:id="rId4" action="ppaction://hlinksldjump"/>
          </p:cNvPr>
          <p:cNvPicPr preferRelativeResize="0"/>
          <p:nvPr/>
        </p:nvPicPr>
        <p:blipFill rotWithShape="1">
          <a:blip r:embed="rId6">
            <a:alphaModFix/>
          </a:blip>
          <a:srcRect t="2610"/>
          <a:stretch/>
        </p:blipFill>
        <p:spPr>
          <a:xfrm>
            <a:off x="74649" y="3810000"/>
            <a:ext cx="3049552" cy="2209060"/>
          </a:xfrm>
          <a:prstGeom prst="rect">
            <a:avLst/>
          </a:prstGeom>
          <a:noFill/>
          <a:ln>
            <a:noFill/>
          </a:ln>
        </p:spPr>
      </p:pic>
      <p:sp>
        <p:nvSpPr>
          <p:cNvPr id="21" name="Shape 50"/>
          <p:cNvSpPr/>
          <p:nvPr/>
        </p:nvSpPr>
        <p:spPr>
          <a:xfrm rot="15200065" flipV="1">
            <a:off x="2305734" y="2330600"/>
            <a:ext cx="1745343" cy="110540"/>
          </a:xfrm>
          <a:prstGeom prst="righ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2"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2759287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Greater Binghamton Airport</a:t>
            </a:r>
          </a:p>
        </p:txBody>
      </p:sp>
      <p:sp>
        <p:nvSpPr>
          <p:cNvPr id="3" name="Content Placeholder 2"/>
          <p:cNvSpPr>
            <a:spLocks noGrp="1"/>
          </p:cNvSpPr>
          <p:nvPr>
            <p:ph idx="1"/>
          </p:nvPr>
        </p:nvSpPr>
        <p:spPr>
          <a:xfrm>
            <a:off x="495300" y="1348321"/>
            <a:ext cx="8050213" cy="4391025"/>
          </a:xfrm>
        </p:spPr>
        <p:txBody>
          <a:bodyPr/>
          <a:lstStyle/>
          <a:p>
            <a:pPr marL="0" lvl="0" indent="0">
              <a:buNone/>
            </a:pPr>
            <a:r>
              <a:rPr lang="en" sz="2400" dirty="0">
                <a:latin typeface="Merriweather"/>
                <a:ea typeface="Merriweather"/>
                <a:cs typeface="Merriweather"/>
                <a:sym typeface="Merriweather"/>
              </a:rPr>
              <a:t>The system is currently up and running, and is successful in keeping snow and ice from forming on the pavement.  </a:t>
            </a:r>
            <a:r>
              <a:rPr lang="en" sz="2400" dirty="0" smtClean="0">
                <a:latin typeface="Merriweather"/>
                <a:ea typeface="Merriweather"/>
                <a:cs typeface="Merriweather"/>
                <a:sym typeface="Merriweather"/>
              </a:rPr>
              <a:t>This </a:t>
            </a:r>
            <a:r>
              <a:rPr lang="en" sz="2400" dirty="0">
                <a:latin typeface="Merriweather"/>
                <a:ea typeface="Merriweather"/>
                <a:cs typeface="Merriweather"/>
                <a:sym typeface="Merriweather"/>
              </a:rPr>
              <a:t>summer we will be testing the cooling capabilities of the system to assist with cooling the terminal </a:t>
            </a:r>
            <a:r>
              <a:rPr lang="en" sz="2400" dirty="0" smtClean="0">
                <a:latin typeface="Merriweather"/>
                <a:ea typeface="Merriweather"/>
                <a:cs typeface="Merriweather"/>
                <a:sym typeface="Merriweather"/>
              </a:rPr>
              <a:t>building.</a:t>
            </a:r>
            <a:endParaRPr lang="en" sz="2400" dirty="0">
              <a:latin typeface="Merriweather"/>
              <a:ea typeface="Merriweather"/>
              <a:cs typeface="Merriweather"/>
              <a:sym typeface="Merriweather"/>
            </a:endParaRPr>
          </a:p>
        </p:txBody>
      </p:sp>
      <p:sp>
        <p:nvSpPr>
          <p:cNvPr id="4" name="Slide Number Placeholder 3"/>
          <p:cNvSpPr>
            <a:spLocks noGrp="1"/>
          </p:cNvSpPr>
          <p:nvPr>
            <p:ph type="sldNum" sz="quarter" idx="12"/>
          </p:nvPr>
        </p:nvSpPr>
        <p:spPr/>
        <p:txBody>
          <a:bodyPr/>
          <a:lstStyle/>
          <a:p>
            <a:fld id="{78D3ABA1-EA94-43C0-B992-7CBCC31144F1}" type="slidenum">
              <a:rPr lang="en-US" smtClean="0"/>
              <a:pPr/>
              <a:t>8</a:t>
            </a:fld>
            <a:endParaRPr lang="en-US" dirty="0"/>
          </a:p>
        </p:txBody>
      </p:sp>
      <p:sp>
        <p:nvSpPr>
          <p:cNvPr id="7"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pic>
        <p:nvPicPr>
          <p:cNvPr id="8" name="Shape 392"/>
          <p:cNvPicPr preferRelativeResize="0"/>
          <p:nvPr/>
        </p:nvPicPr>
        <p:blipFill>
          <a:blip r:embed="rId2">
            <a:alphaModFix/>
          </a:blip>
          <a:stretch>
            <a:fillRect/>
          </a:stretch>
        </p:blipFill>
        <p:spPr>
          <a:xfrm>
            <a:off x="107611" y="3436633"/>
            <a:ext cx="4232564" cy="2582427"/>
          </a:xfrm>
          <a:prstGeom prst="rect">
            <a:avLst/>
          </a:prstGeom>
          <a:noFill/>
          <a:ln>
            <a:noFill/>
          </a:ln>
        </p:spPr>
      </p:pic>
      <p:pic>
        <p:nvPicPr>
          <p:cNvPr id="9" name="Picture 2" descr="P:\Marketing Materials\PowerPoint Presentations\Aviation\2013\Hershey BGM Geothermal - WEV\Presentation Graphics\Presentation Graphics\100_0955.jpg"/>
          <p:cNvPicPr>
            <a:picLocks noChangeAspect="1" noChangeArrowheads="1"/>
          </p:cNvPicPr>
          <p:nvPr/>
        </p:nvPicPr>
        <p:blipFill>
          <a:blip r:embed="rId3" cstate="print">
            <a:lum bright="21000" contrast="27000"/>
          </a:blip>
          <a:srcRect t="3809" b="8571"/>
          <a:stretch>
            <a:fillRect/>
          </a:stretch>
        </p:blipFill>
        <p:spPr bwMode="auto">
          <a:xfrm>
            <a:off x="4460100" y="3436633"/>
            <a:ext cx="4602654" cy="2582427"/>
          </a:xfrm>
          <a:prstGeom prst="rect">
            <a:avLst/>
          </a:prstGeom>
          <a:ln>
            <a:solidFill>
              <a:srgbClr val="0B195D"/>
            </a:solidFill>
          </a:ln>
          <a:effectLst>
            <a:outerShdw blurRad="292100" dist="139700" dir="2700000" algn="tl" rotWithShape="0">
              <a:srgbClr val="333333">
                <a:alpha val="65000"/>
              </a:srgbClr>
            </a:outerShdw>
          </a:effectLst>
        </p:spPr>
      </p:pic>
      <p:sp>
        <p:nvSpPr>
          <p:cNvPr id="10"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11805853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Greater Binghamton Airport</a:t>
            </a:r>
          </a:p>
        </p:txBody>
      </p:sp>
      <p:sp>
        <p:nvSpPr>
          <p:cNvPr id="3" name="Content Placeholder 2"/>
          <p:cNvSpPr>
            <a:spLocks noGrp="1"/>
          </p:cNvSpPr>
          <p:nvPr>
            <p:ph idx="1"/>
          </p:nvPr>
        </p:nvSpPr>
        <p:spPr>
          <a:xfrm>
            <a:off x="495300" y="975445"/>
            <a:ext cx="8050213" cy="4391025"/>
          </a:xfrm>
        </p:spPr>
        <p:txBody>
          <a:bodyPr/>
          <a:lstStyle/>
          <a:p>
            <a:r>
              <a:rPr lang="en-US" sz="1600" dirty="0" smtClean="0"/>
              <a:t>Currently conducting </a:t>
            </a:r>
            <a:r>
              <a:rPr lang="en-US" sz="1600" dirty="0"/>
              <a:t>research on the system and will continue for at least two full years or more.  </a:t>
            </a:r>
          </a:p>
          <a:p>
            <a:r>
              <a:rPr lang="en-US" sz="1600" dirty="0" smtClean="0"/>
              <a:t>Collect </a:t>
            </a:r>
            <a:r>
              <a:rPr lang="en-US" sz="1600" dirty="0"/>
              <a:t>data from 46 system sensors, every 15 minutes, 24 hours a day, 365 days per year. The diagram below is a small sample of the ongoing data analysis of what will amount to </a:t>
            </a:r>
            <a:r>
              <a:rPr lang="en" sz="1600" dirty="0">
                <a:solidFill>
                  <a:schemeClr val="dk1"/>
                </a:solidFill>
                <a:ea typeface="Merriweather"/>
                <a:cs typeface="Merriweather"/>
                <a:sym typeface="Merriweather"/>
              </a:rPr>
              <a:t>1,611,840</a:t>
            </a:r>
            <a:r>
              <a:rPr lang="en-US" sz="1600" dirty="0"/>
              <a:t> data points </a:t>
            </a:r>
            <a:r>
              <a:rPr lang="en-US" sz="1600" dirty="0" smtClean="0"/>
              <a:t>analyzed </a:t>
            </a:r>
            <a:r>
              <a:rPr lang="en-US" sz="1600" dirty="0"/>
              <a:t>per </a:t>
            </a:r>
            <a:r>
              <a:rPr lang="en-US" sz="1600" dirty="0" smtClean="0"/>
              <a:t>year.</a:t>
            </a:r>
            <a:endParaRPr lang="en-US" sz="1600" dirty="0"/>
          </a:p>
          <a:p>
            <a:endParaRPr lang="en-US" sz="16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9</a:t>
            </a:fld>
            <a:endParaRPr lang="en-US" dirty="0"/>
          </a:p>
        </p:txBody>
      </p:sp>
      <p:sp>
        <p:nvSpPr>
          <p:cNvPr id="7" name="Rectangle 9"/>
          <p:cNvSpPr>
            <a:spLocks noGrp="1" noChangeArrowheads="1"/>
          </p:cNvSpPr>
          <p:nvPr>
            <p:ph type="dt" sz="half" idx="4294967295"/>
          </p:nvPr>
        </p:nvSpPr>
        <p:spPr bwMode="auto">
          <a:xfrm>
            <a:off x="509463" y="6419912"/>
            <a:ext cx="173736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April 1, 2015</a:t>
            </a:r>
          </a:p>
        </p:txBody>
      </p:sp>
      <p:pic>
        <p:nvPicPr>
          <p:cNvPr id="8" name="Picture 2" descr="F:\TempsPlot.jpg"/>
          <p:cNvPicPr>
            <a:picLocks noChangeAspect="1" noChangeArrowheads="1"/>
          </p:cNvPicPr>
          <p:nvPr/>
        </p:nvPicPr>
        <p:blipFill rotWithShape="1">
          <a:blip r:embed="rId2">
            <a:extLst>
              <a:ext uri="{28A0092B-C50C-407E-A947-70E740481C1C}">
                <a14:useLocalDpi xmlns:a14="http://schemas.microsoft.com/office/drawing/2010/main" val="0"/>
              </a:ext>
            </a:extLst>
          </a:blip>
          <a:srcRect l="4630" t="10017" r="5984" b="26342"/>
          <a:stretch/>
        </p:blipFill>
        <p:spPr bwMode="auto">
          <a:xfrm>
            <a:off x="287537" y="2371883"/>
            <a:ext cx="8696665" cy="36205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0"/>
          <p:cNvSpPr>
            <a:spLocks noGrp="1" noChangeArrowheads="1"/>
          </p:cNvSpPr>
          <p:nvPr>
            <p:ph type="ftr" sz="quarter" idx="4294967295"/>
          </p:nvPr>
        </p:nvSpPr>
        <p:spPr bwMode="auto">
          <a:xfrm>
            <a:off x="509306" y="6238065"/>
            <a:ext cx="2895600" cy="3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p:txBody>
      </p:sp>
    </p:spTree>
    <p:extLst>
      <p:ext uri="{BB962C8B-B14F-4D97-AF65-F5344CB8AC3E}">
        <p14:creationId xmlns:p14="http://schemas.microsoft.com/office/powerpoint/2010/main" val="268929751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A7335E1805E44495268AE629753871" ma:contentTypeVersion="6" ma:contentTypeDescription="Create a new document." ma:contentTypeScope="" ma:versionID="bafd424518a3d855d9383cb3da8610d1">
  <xsd:schema xmlns:xsd="http://www.w3.org/2001/XMLSchema" xmlns:xs="http://www.w3.org/2001/XMLSchema" xmlns:p="http://schemas.microsoft.com/office/2006/metadata/properties" xmlns:ns2="a4c11e10-6fbc-43d3-ac72-3e5fce9ced22" targetNamespace="http://schemas.microsoft.com/office/2006/metadata/properties" ma:root="true" ma:fieldsID="c1e546dc03a8a1795afe111ee3498295" ns2:_="">
    <xsd:import namespace="a4c11e10-6fbc-43d3-ac72-3e5fce9ced2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c11e10-6fbc-43d3-ac72-3e5fce9ced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60F1C5D-E9C0-4AE7-9851-B7EB44831F07}"/>
</file>

<file path=customXml/itemProps2.xml><?xml version="1.0" encoding="utf-8"?>
<ds:datastoreItem xmlns:ds="http://schemas.openxmlformats.org/officeDocument/2006/customXml" ds:itemID="{6940C8D1-9445-429E-8DD6-6643ABCC7EBF}"/>
</file>

<file path=customXml/itemProps3.xml><?xml version="1.0" encoding="utf-8"?>
<ds:datastoreItem xmlns:ds="http://schemas.openxmlformats.org/officeDocument/2006/customXml" ds:itemID="{35E493AD-A924-4FED-A593-C283BA946BE5}"/>
</file>

<file path=docProps/app.xml><?xml version="1.0" encoding="utf-8"?>
<Properties xmlns="http://schemas.openxmlformats.org/officeDocument/2006/extended-properties" xmlns:vt="http://schemas.openxmlformats.org/officeDocument/2006/docPropsVTypes">
  <Template/>
  <TotalTime>3323</TotalTime>
  <Words>2276</Words>
  <Application>Microsoft Office PowerPoint</Application>
  <PresentationFormat>On-screen Show (4:3)</PresentationFormat>
  <Paragraphs>383</Paragraphs>
  <Slides>41</Slides>
  <Notes>2</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1_Custom Design</vt:lpstr>
      <vt:lpstr>2_Custom Design</vt:lpstr>
      <vt:lpstr>RPD 155 Heated Pavements</vt:lpstr>
      <vt:lpstr>Presentation Outline</vt:lpstr>
      <vt:lpstr>PowerPoint Presentation</vt:lpstr>
      <vt:lpstr>Current Heated Pavement Projects</vt:lpstr>
      <vt:lpstr>Greater Binghamton Airport</vt:lpstr>
      <vt:lpstr>Greater Binghamton Airport</vt:lpstr>
      <vt:lpstr>Greater Binghamton Airport</vt:lpstr>
      <vt:lpstr>Greater Binghamton Airport</vt:lpstr>
      <vt:lpstr>Greater Binghamton Airport</vt:lpstr>
      <vt:lpstr>Greater Binghamton Airport</vt:lpstr>
      <vt:lpstr>Energy and Financial Viability</vt:lpstr>
      <vt:lpstr>Energy and Financial Viability</vt:lpstr>
      <vt:lpstr>Energy and Financial Viability</vt:lpstr>
      <vt:lpstr>Energy and Financial Viability</vt:lpstr>
      <vt:lpstr>Energy and Financial Viability</vt:lpstr>
      <vt:lpstr>Energy and Financial Viability</vt:lpstr>
      <vt:lpstr>Energy and Financial Viability</vt:lpstr>
      <vt:lpstr>Energy and Financial Viability</vt:lpstr>
      <vt:lpstr>Energy and Financial Viability</vt:lpstr>
      <vt:lpstr>Nano Structured Superhydrophobic Coatings</vt:lpstr>
      <vt:lpstr>Nano Structured Superhydrophobic Coatings</vt:lpstr>
      <vt:lpstr>Nano Structured Superhydrophobic Coatings</vt:lpstr>
      <vt:lpstr>Nano Structured Superhydrophobic Coatings</vt:lpstr>
      <vt:lpstr>Phase Change Materials for PCC Pavements</vt:lpstr>
      <vt:lpstr>Phase Change Materials for PCC Pavements</vt:lpstr>
      <vt:lpstr>Phase Change Materials for PCC Pavements</vt:lpstr>
      <vt:lpstr>Phase Change Materials for PCC Pavements</vt:lpstr>
      <vt:lpstr>Advanced Construction Techniques for Heated Pavements</vt:lpstr>
      <vt:lpstr>Advanced Construction Techniques for Heated Pavements</vt:lpstr>
      <vt:lpstr>Advanced Construction Techniques for Heated Pavements</vt:lpstr>
      <vt:lpstr>Phase Change Materials for HMA Pavements</vt:lpstr>
      <vt:lpstr>Conductive Concrete for Airfield Heated Pavement</vt:lpstr>
      <vt:lpstr>Conductive Concrete for Airfield Heated Pavement</vt:lpstr>
      <vt:lpstr>Conductive Concrete for Airfield Heated Pavement</vt:lpstr>
      <vt:lpstr>FY 2015 Plan</vt:lpstr>
      <vt:lpstr>Future Heated Pavement Projects</vt:lpstr>
      <vt:lpstr>Future Heated Pavement Projects</vt:lpstr>
      <vt:lpstr>Future Heated Pavement Projects</vt:lpstr>
      <vt:lpstr>FY 2016 Plan</vt:lpstr>
      <vt:lpstr>FY 2017 Plan</vt:lpstr>
      <vt:lpstr>Questions?</vt:lpstr>
    </vt:vector>
  </TitlesOfParts>
  <Company>FAA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Ishee, Charles (FAA)</cp:lastModifiedBy>
  <cp:revision>147</cp:revision>
  <dcterms:created xsi:type="dcterms:W3CDTF">2005-01-28T20:32:53Z</dcterms:created>
  <dcterms:modified xsi:type="dcterms:W3CDTF">2015-03-23T21:03:42Z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0x0101009DA7335E1805E44495268AE629753871</vt:lpwstr>
  </property>
</Properties>
</file>