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Masters/slideMaster5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2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5273" r:id="rId2"/>
    <p:sldMasterId id="2147485657" r:id="rId3"/>
    <p:sldMasterId id="2147485670" r:id="rId4"/>
    <p:sldMasterId id="2147485683" r:id="rId5"/>
    <p:sldMasterId id="2147485696" r:id="rId6"/>
    <p:sldMasterId id="2147485813" r:id="rId7"/>
  </p:sldMasterIdLst>
  <p:notesMasterIdLst>
    <p:notesMasterId r:id="rId30"/>
  </p:notesMasterIdLst>
  <p:handoutMasterIdLst>
    <p:handoutMasterId r:id="rId31"/>
  </p:handoutMasterIdLst>
  <p:sldIdLst>
    <p:sldId id="543" r:id="rId8"/>
    <p:sldId id="661" r:id="rId9"/>
    <p:sldId id="692" r:id="rId10"/>
    <p:sldId id="694" r:id="rId11"/>
    <p:sldId id="695" r:id="rId12"/>
    <p:sldId id="696" r:id="rId13"/>
    <p:sldId id="697" r:id="rId14"/>
    <p:sldId id="698" r:id="rId15"/>
    <p:sldId id="699" r:id="rId16"/>
    <p:sldId id="700" r:id="rId17"/>
    <p:sldId id="701" r:id="rId18"/>
    <p:sldId id="702" r:id="rId19"/>
    <p:sldId id="703" r:id="rId20"/>
    <p:sldId id="704" r:id="rId21"/>
    <p:sldId id="693" r:id="rId22"/>
    <p:sldId id="667" r:id="rId23"/>
    <p:sldId id="680" r:id="rId24"/>
    <p:sldId id="668" r:id="rId25"/>
    <p:sldId id="627" r:id="rId26"/>
    <p:sldId id="607" r:id="rId27"/>
    <p:sldId id="641" r:id="rId28"/>
    <p:sldId id="642" r:id="rId2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99"/>
    <a:srgbClr val="FFCC00"/>
    <a:srgbClr val="DDDDDD"/>
    <a:srgbClr val="C0C0C0"/>
    <a:srgbClr val="1D2F68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86" autoAdjust="0"/>
    <p:restoredTop sz="94761" autoAdjust="0"/>
  </p:normalViewPr>
  <p:slideViewPr>
    <p:cSldViewPr snapToGrid="0">
      <p:cViewPr varScale="1">
        <p:scale>
          <a:sx n="116" d="100"/>
          <a:sy n="116" d="100"/>
        </p:scale>
        <p:origin x="-1704" y="-102"/>
      </p:cViewPr>
      <p:guideLst>
        <p:guide orient="horz" pos="536"/>
        <p:guide pos="3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customXml" Target="../customXml/item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 eaLnBrk="1" hangingPunct="1"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 eaLnBrk="1" hangingPunct="1"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 eaLnBrk="1" hangingPunct="1"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E790529-7510-4F31-9A5A-8FF2431F31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2855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 eaLnBrk="1" hangingPunct="1"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 eaLnBrk="1" hangingPunct="1"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 eaLnBrk="1" hangingPunct="1"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8F18B79-EA70-40FD-85C5-07817676D1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89185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EC67A3C-3EA7-41BD-873D-101A2F33EBF4}" type="slidenum">
              <a:rPr lang="en-US" altLang="en-US" sz="1200" smtClean="0">
                <a:latin typeface="Times New Roman" pitchFamily="18" charset="0"/>
              </a:rPr>
              <a:pPr/>
              <a:t>1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C1FA63B-15F5-4C6E-B806-F6AF4879A65D}" type="slidenum">
              <a:rPr lang="en-US" altLang="en-US" sz="1200" smtClean="0">
                <a:solidFill>
                  <a:srgbClr val="000000"/>
                </a:solidFill>
              </a:rPr>
              <a:pPr/>
              <a:t>20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78" descr="title_imagery_no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0"/>
            <a:ext cx="355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51"/>
          <p:cNvSpPr txBox="1">
            <a:spLocks noChangeArrowheads="1"/>
          </p:cNvSpPr>
          <p:nvPr userDrawn="1"/>
        </p:nvSpPr>
        <p:spPr bwMode="auto">
          <a:xfrm>
            <a:off x="427038" y="4497388"/>
            <a:ext cx="482282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600" smtClean="0">
                <a:solidFill>
                  <a:schemeClr val="bg1"/>
                </a:solidFill>
                <a:cs typeface="+mn-cs"/>
              </a:rPr>
              <a:t>Presented to: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600" smtClean="0">
                <a:solidFill>
                  <a:schemeClr val="bg1"/>
                </a:solidFill>
                <a:cs typeface="+mn-cs"/>
              </a:rPr>
              <a:t>By: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600" smtClean="0">
                <a:solidFill>
                  <a:schemeClr val="bg1"/>
                </a:solidFill>
                <a:cs typeface="+mn-cs"/>
              </a:rPr>
              <a:t>Date:</a:t>
            </a:r>
          </a:p>
        </p:txBody>
      </p:sp>
      <p:grpSp>
        <p:nvGrpSpPr>
          <p:cNvPr id="6" name="Group 1080"/>
          <p:cNvGrpSpPr>
            <a:grpSpLocks/>
          </p:cNvGrpSpPr>
          <p:nvPr userDrawn="1"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7" name="Picture 1079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smtClean="0">
                  <a:solidFill>
                    <a:schemeClr val="bg1"/>
                  </a:solidFill>
                  <a:cs typeface="+mn-cs"/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smtClean="0">
                  <a:solidFill>
                    <a:schemeClr val="bg1"/>
                  </a:solidFill>
                  <a:cs typeface="+mn-cs"/>
                </a:rPr>
                <a:t>Administration</a:t>
              </a:r>
            </a:p>
          </p:txBody>
        </p:sp>
      </p:grpSp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3117082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44426-5A07-4884-8B3E-BE7FEE7256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145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1B552-B02A-4856-A49F-6E0A187855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7300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508125"/>
            <a:ext cx="8050213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3B238-C455-482A-A1EE-187FDCE997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0646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78" descr="title_imagery_no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0"/>
            <a:ext cx="355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51"/>
          <p:cNvSpPr txBox="1">
            <a:spLocks noChangeArrowheads="1"/>
          </p:cNvSpPr>
          <p:nvPr userDrawn="1"/>
        </p:nvSpPr>
        <p:spPr bwMode="auto">
          <a:xfrm>
            <a:off x="427038" y="4497388"/>
            <a:ext cx="482282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FFFF"/>
                </a:solidFill>
                <a:cs typeface="+mn-cs"/>
              </a:rPr>
              <a:t>Presented to: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FFFF"/>
                </a:solidFill>
                <a:cs typeface="+mn-cs"/>
              </a:rPr>
              <a:t>By: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FFFF"/>
                </a:solidFill>
                <a:cs typeface="+mn-cs"/>
              </a:rPr>
              <a:t>Date:</a:t>
            </a:r>
          </a:p>
        </p:txBody>
      </p:sp>
      <p:grpSp>
        <p:nvGrpSpPr>
          <p:cNvPr id="6" name="Group 1080"/>
          <p:cNvGrpSpPr>
            <a:grpSpLocks/>
          </p:cNvGrpSpPr>
          <p:nvPr userDrawn="1"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7" name="Picture 1079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smtClean="0">
                  <a:solidFill>
                    <a:srgbClr val="FFFFFF"/>
                  </a:solidFill>
                  <a:cs typeface="+mn-cs"/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smtClean="0">
                  <a:solidFill>
                    <a:srgbClr val="FFFFFF"/>
                  </a:solidFill>
                  <a:cs typeface="+mn-cs"/>
                </a:rPr>
                <a:t>Administration</a:t>
              </a:r>
            </a:p>
          </p:txBody>
        </p:sp>
      </p:grpSp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2053380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82272-9E5F-4E0F-94B1-A38CFB2D58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9927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C2B1B-0C96-4324-9812-82F0627407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8100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4810C-AF27-463B-9C84-263DBEF63F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663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97105-5CE2-4E3B-BCA1-639661F4DC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1530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9A0B7-B1FF-4425-A7C2-B67037348E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6719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F614B-49CB-40D4-9B46-1A3530B4A4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873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12750" y="6248400"/>
            <a:ext cx="21780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2067B-93B8-4E22-B90D-5252FB72FD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1042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53097-B247-4755-A8F4-E2C3A24435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87756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075CD-25D7-44A1-8DDC-2EEC5235B4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79165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BEC66-6BA3-407D-AA36-2536D2FA09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5812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6A1C-9C2A-4E2A-918B-266BBBAFF7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9949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78" descr="title_imagery_no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0"/>
            <a:ext cx="355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51"/>
          <p:cNvSpPr txBox="1">
            <a:spLocks noChangeArrowheads="1"/>
          </p:cNvSpPr>
          <p:nvPr userDrawn="1"/>
        </p:nvSpPr>
        <p:spPr bwMode="auto">
          <a:xfrm>
            <a:off x="427038" y="4497388"/>
            <a:ext cx="482282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FFFF"/>
                </a:solidFill>
              </a:rPr>
              <a:t>Presented to: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FFFF"/>
                </a:solidFill>
              </a:rPr>
              <a:t>By: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FFFF"/>
                </a:solidFill>
              </a:rPr>
              <a:t>Date:</a:t>
            </a:r>
          </a:p>
        </p:txBody>
      </p:sp>
      <p:grpSp>
        <p:nvGrpSpPr>
          <p:cNvPr id="6" name="Group 1080"/>
          <p:cNvGrpSpPr>
            <a:grpSpLocks/>
          </p:cNvGrpSpPr>
          <p:nvPr userDrawn="1"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7" name="Picture 1079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14284186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12750" y="6248400"/>
            <a:ext cx="21780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70F37-675C-4CF2-B98A-8236CAB74F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27448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34F2B-61BC-4680-A6A6-ECAD6879F1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02415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B7543-EDF2-4E68-AF93-05CD399375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22091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7950B-0E56-400F-ABA1-55D506672C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99151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31C3F-35B5-4CFE-AD61-D812094C74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5798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18A1A-A902-4AA9-BFA3-2A5CFE7A7E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42992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BFA97-9803-436D-8A94-70A2F44B8D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92634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C8D17-EDCB-444C-8A71-FFE7183B3A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20296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A7D1B-AA5C-4AB7-BAFA-3ABAE9E9D6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60809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E94B6-55D3-4425-8434-76EE0838F4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344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AB9FD-4351-4F0B-A3D6-9B04057F22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03320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508125"/>
            <a:ext cx="8050213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1067A-B935-4272-BF5E-899E806829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77214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78" descr="title_imagery_no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0"/>
            <a:ext cx="355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51"/>
          <p:cNvSpPr txBox="1">
            <a:spLocks noChangeArrowheads="1"/>
          </p:cNvSpPr>
          <p:nvPr userDrawn="1"/>
        </p:nvSpPr>
        <p:spPr bwMode="auto">
          <a:xfrm>
            <a:off x="427038" y="4497388"/>
            <a:ext cx="482282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FFFF"/>
                </a:solidFill>
              </a:rPr>
              <a:t>Presented to: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FFFF"/>
                </a:solidFill>
              </a:rPr>
              <a:t>By: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FFFF"/>
                </a:solidFill>
              </a:rPr>
              <a:t>Date:</a:t>
            </a:r>
          </a:p>
        </p:txBody>
      </p:sp>
      <p:grpSp>
        <p:nvGrpSpPr>
          <p:cNvPr id="6" name="Group 1080"/>
          <p:cNvGrpSpPr>
            <a:grpSpLocks/>
          </p:cNvGrpSpPr>
          <p:nvPr userDrawn="1"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7" name="Picture 1079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15642447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12750" y="6248400"/>
            <a:ext cx="21780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46B04-2ED9-4271-A0FC-1A3A1CA19D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37247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730CD-3776-4E5B-BB19-90A2747E2A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83347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8E342-1224-4F4C-B861-FA0F1B6FC6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856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76655-A094-46C5-B438-E77B8828E0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1372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79C31-355C-4D92-AC42-F6AD86CA58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20326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0ED35-131B-46B7-8C10-311F2E14D1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8046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D30A2-84A5-41DE-B96C-F7F4D60A86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47301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CAB69-AA02-468E-B8D7-13CDF1C2E1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72319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9B17C-305E-4F74-822F-61D346C7E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16424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5CA40-81C2-4F0C-9624-5C9826DD77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08457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F3F4D-2CBA-451F-BD18-5D6126B13B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46646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508125"/>
            <a:ext cx="8050213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F6C06-F310-4DA0-BEBD-C7162AA7C4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57632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78" descr="title_imagery_no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0"/>
            <a:ext cx="355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51"/>
          <p:cNvSpPr txBox="1">
            <a:spLocks noChangeArrowheads="1"/>
          </p:cNvSpPr>
          <p:nvPr userDrawn="1"/>
        </p:nvSpPr>
        <p:spPr bwMode="auto">
          <a:xfrm>
            <a:off x="427038" y="4497388"/>
            <a:ext cx="482282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FFFF"/>
                </a:solidFill>
              </a:rPr>
              <a:t>Presented to: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FFFF"/>
                </a:solidFill>
              </a:rPr>
              <a:t>By: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FFFF"/>
                </a:solidFill>
              </a:rPr>
              <a:t>Date:</a:t>
            </a:r>
          </a:p>
        </p:txBody>
      </p:sp>
      <p:grpSp>
        <p:nvGrpSpPr>
          <p:cNvPr id="6" name="Group 1080"/>
          <p:cNvGrpSpPr>
            <a:grpSpLocks/>
          </p:cNvGrpSpPr>
          <p:nvPr userDrawn="1"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7" name="Picture 1079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31988490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12750" y="6248400"/>
            <a:ext cx="21780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87EFC-A283-465B-B4CF-01739A062C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638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43EE9-D6B2-4D93-A36B-7191B34C3B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41205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CB576-30CD-4084-A2C3-4771289A3C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67889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63F2C-7151-4809-8BA1-DBA71564D7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26681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EE9F4-FADD-400A-B9D3-10DAD3F851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66127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B39AF-C63F-452A-B017-08D6143748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88885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AD1E5-E17E-4DD9-9009-8995DF4B67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13401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056D0-5743-4C2A-99D4-A2ECE4063E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1242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64568-BDEE-4E28-B094-0F2EC375AA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03608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E66DB-899A-4A4A-9EFA-8405ED57E8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44811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BD0B9-A48B-4663-99C7-88F32A1A35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27137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508125"/>
            <a:ext cx="8050213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249A4-8181-43BC-9153-9718B46E81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9876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BA4ED-82F8-4B3A-B175-62B2D60E38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59860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78" descr="title_imagery_no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0"/>
            <a:ext cx="355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51"/>
          <p:cNvSpPr txBox="1">
            <a:spLocks noChangeArrowheads="1"/>
          </p:cNvSpPr>
          <p:nvPr userDrawn="1"/>
        </p:nvSpPr>
        <p:spPr bwMode="auto">
          <a:xfrm>
            <a:off x="427038" y="4497388"/>
            <a:ext cx="482282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FFFF"/>
                </a:solidFill>
              </a:rPr>
              <a:t>Presented to: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FFFF"/>
                </a:solidFill>
              </a:rPr>
              <a:t>By: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FFFFFF"/>
                </a:solidFill>
              </a:rPr>
              <a:t>Date:</a:t>
            </a:r>
          </a:p>
        </p:txBody>
      </p:sp>
      <p:grpSp>
        <p:nvGrpSpPr>
          <p:cNvPr id="6" name="Group 1080"/>
          <p:cNvGrpSpPr>
            <a:grpSpLocks/>
          </p:cNvGrpSpPr>
          <p:nvPr userDrawn="1"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7" name="Picture 1079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24526760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12750" y="6248400"/>
            <a:ext cx="21780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5E545-B990-4973-987D-0E5A6257BE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85083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999F2-A274-4C32-9425-CB50DFF2EF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5237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644EF-1C45-46B1-B392-00DDAC7AD7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5556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1868A-3EC0-4D0A-9830-26F5F9AB84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60112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3B3D7-4D84-4C20-9779-4E7B2CBF3A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82831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97815-AA1E-47C8-862A-5F7B79EEAF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1559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64771-E251-48F9-9AD2-A172DE5B80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21171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015EA-89E2-4AEC-A69E-2E99223BA0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5665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20D5D-10DB-47FD-A64D-43763FF3B1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7735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A6071-964C-465F-9E52-5170ABC5AB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82609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3E3F5-B251-41EB-A23E-A6A54932FF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17801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508125"/>
            <a:ext cx="8050213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5F79F-C91E-4756-9EA3-128ED487CB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71380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BDC372B-A807-4CE2-8D97-60D77CAE3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524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98B07E5-12E0-4E61-A357-FD744AE38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917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F427A72-C558-4758-ADAA-12AB1C511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824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8AB4432-0124-4468-9D31-CCAF7F2AF5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459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40C9996-1111-4943-978F-FB4E62636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1494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C62DF04-469F-44C3-AFEA-3D510DC34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03205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8A7571E-C897-46A1-982E-0A2299B52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650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13CEDAA-6476-46C7-BD90-D8D726EF14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83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27E87-5A9D-41E5-AAFB-850F4E67B0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33166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7C5B3BA-60BB-4F5B-9C8C-BD0BC3B3D7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421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7A8CEFB-9F62-40D4-B8D0-1C12B42D7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481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0AB40A9-391D-405B-B313-42F88A64A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3111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53F9C6A-49B2-41AA-9DB1-D66BEEB10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35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341D8-2F78-4A18-826D-2871E4C09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722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Select to edit master title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Select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01AC3AA-E830-4B5C-99BE-C64D97F36C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mtClean="0">
              <a:cs typeface="+mn-cs"/>
            </a:endParaRPr>
          </a:p>
        </p:txBody>
      </p:sp>
      <p:sp>
        <p:nvSpPr>
          <p:cNvPr id="1032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F82D5BAE-4FAF-4829-AD30-A95A996AC3FB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1200" b="1" smtClean="0">
              <a:solidFill>
                <a:schemeClr val="bg1"/>
              </a:solidFill>
            </a:endParaRPr>
          </a:p>
        </p:txBody>
      </p:sp>
      <p:grpSp>
        <p:nvGrpSpPr>
          <p:cNvPr id="1033" name="Group 25"/>
          <p:cNvGrpSpPr>
            <a:grpSpLocks/>
          </p:cNvGrpSpPr>
          <p:nvPr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1036" name="Picture 26" descr="NEW FAA LOGO"/>
            <p:cNvPicPr>
              <a:picLocks noChangeAspect="1" noChangeArrowheads="1"/>
            </p:cNvPicPr>
            <p:nvPr userDrawn="1"/>
          </p:nvPicPr>
          <p:blipFill>
            <a:blip r:embed="rId14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smtClean="0">
                  <a:solidFill>
                    <a:schemeClr val="bg1"/>
                  </a:solidFill>
                  <a:cs typeface="+mn-cs"/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smtClean="0">
                  <a:solidFill>
                    <a:schemeClr val="bg1"/>
                  </a:solidFill>
                  <a:cs typeface="+mn-cs"/>
                </a:rPr>
                <a:t>Administration</a:t>
              </a:r>
            </a:p>
          </p:txBody>
        </p:sp>
      </p:grpSp>
      <p:sp>
        <p:nvSpPr>
          <p:cNvPr id="1034" name="Text Box 29"/>
          <p:cNvSpPr txBox="1">
            <a:spLocks noChangeArrowheads="1"/>
          </p:cNvSpPr>
          <p:nvPr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b="1" smtClean="0">
                <a:solidFill>
                  <a:srgbClr val="C0C0C0"/>
                </a:solidFill>
                <a:cs typeface="+mn-cs"/>
              </a:rPr>
              <a:t>Aircraft Braking</a:t>
            </a:r>
            <a:endParaRPr lang="en-US" sz="1200" smtClean="0">
              <a:solidFill>
                <a:srgbClr val="C0C0C0"/>
              </a:solidFill>
              <a:cs typeface="+mn-cs"/>
            </a:endParaRPr>
          </a:p>
        </p:txBody>
      </p:sp>
      <p:sp>
        <p:nvSpPr>
          <p:cNvPr id="1035" name="Text Box 30"/>
          <p:cNvSpPr txBox="1">
            <a:spLocks noChangeArrowheads="1"/>
          </p:cNvSpPr>
          <p:nvPr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smtClean="0">
                <a:solidFill>
                  <a:srgbClr val="C0C0C0"/>
                </a:solidFill>
                <a:cs typeface="+mn-cs"/>
              </a:rPr>
              <a:t>August 16</a:t>
            </a:r>
            <a:r>
              <a:rPr lang="en-US" sz="1200" dirty="0" smtClean="0">
                <a:solidFill>
                  <a:srgbClr val="C0C0C0"/>
                </a:solidFill>
                <a:cs typeface="+mn-cs"/>
              </a:rPr>
              <a:t>, 2016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27" r:id="rId1"/>
    <p:sldLayoutId id="2147491028" r:id="rId2"/>
    <p:sldLayoutId id="2147490967" r:id="rId3"/>
    <p:sldLayoutId id="2147490968" r:id="rId4"/>
    <p:sldLayoutId id="2147490969" r:id="rId5"/>
    <p:sldLayoutId id="2147490970" r:id="rId6"/>
    <p:sldLayoutId id="2147490971" r:id="rId7"/>
    <p:sldLayoutId id="2147490972" r:id="rId8"/>
    <p:sldLayoutId id="2147490973" r:id="rId9"/>
    <p:sldLayoutId id="2147490974" r:id="rId10"/>
    <p:sldLayoutId id="2147490975" r:id="rId11"/>
    <p:sldLayoutId id="214749097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Select to edit master title</a:t>
            </a:r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Select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EE4B8D1-DA6D-4828-8CE6-AC1F25F0D3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5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056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C6EB83B6-E9FA-4BEA-A4BF-2522EFC61072}" type="slidenum">
              <a:rPr lang="en-US" altLang="en-US" sz="1200" b="1" smtClean="0">
                <a:solidFill>
                  <a:srgbClr val="FFFFFF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1200" b="1" smtClean="0">
              <a:solidFill>
                <a:srgbClr val="FFFFFF"/>
              </a:solidFill>
            </a:endParaRPr>
          </a:p>
        </p:txBody>
      </p:sp>
      <p:grpSp>
        <p:nvGrpSpPr>
          <p:cNvPr id="2057" name="Group 25"/>
          <p:cNvGrpSpPr>
            <a:grpSpLocks/>
          </p:cNvGrpSpPr>
          <p:nvPr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2060" name="Picture 26" descr="NEW FAA LOGO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smtClean="0">
                  <a:solidFill>
                    <a:srgbClr val="FFFFFF"/>
                  </a:solidFill>
                  <a:cs typeface="+mn-cs"/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smtClean="0">
                  <a:solidFill>
                    <a:srgbClr val="FFFFFF"/>
                  </a:solidFill>
                  <a:cs typeface="+mn-cs"/>
                </a:rPr>
                <a:t>Administration</a:t>
              </a:r>
            </a:p>
          </p:txBody>
        </p:sp>
      </p:grpSp>
      <p:sp>
        <p:nvSpPr>
          <p:cNvPr id="1034" name="Text Box 29"/>
          <p:cNvSpPr txBox="1">
            <a:spLocks noChangeArrowheads="1"/>
          </p:cNvSpPr>
          <p:nvPr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b="1" smtClean="0">
                <a:solidFill>
                  <a:srgbClr val="C0C0C0"/>
                </a:solidFill>
                <a:cs typeface="+mn-cs"/>
              </a:rPr>
              <a:t>Aircraft Braking</a:t>
            </a:r>
            <a:endParaRPr lang="en-US" sz="1200" smtClean="0">
              <a:solidFill>
                <a:srgbClr val="C0C0C0"/>
              </a:solidFill>
              <a:cs typeface="+mn-cs"/>
            </a:endParaRPr>
          </a:p>
        </p:txBody>
      </p:sp>
      <p:sp>
        <p:nvSpPr>
          <p:cNvPr id="1035" name="Text Box 30"/>
          <p:cNvSpPr txBox="1">
            <a:spLocks noChangeArrowheads="1"/>
          </p:cNvSpPr>
          <p:nvPr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smtClean="0">
                <a:solidFill>
                  <a:srgbClr val="C0C0C0"/>
                </a:solidFill>
                <a:cs typeface="+mn-cs"/>
              </a:rPr>
              <a:t>July 23, </a:t>
            </a:r>
            <a:r>
              <a:rPr lang="en-US" sz="1200" dirty="0" smtClean="0">
                <a:solidFill>
                  <a:srgbClr val="C0C0C0"/>
                </a:solidFill>
                <a:cs typeface="+mn-cs"/>
              </a:rPr>
              <a:t>2013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29" r:id="rId1"/>
    <p:sldLayoutId id="2147490977" r:id="rId2"/>
    <p:sldLayoutId id="2147490978" r:id="rId3"/>
    <p:sldLayoutId id="2147490979" r:id="rId4"/>
    <p:sldLayoutId id="2147490980" r:id="rId5"/>
    <p:sldLayoutId id="2147490981" r:id="rId6"/>
    <p:sldLayoutId id="2147490982" r:id="rId7"/>
    <p:sldLayoutId id="2147490983" r:id="rId8"/>
    <p:sldLayoutId id="2147490984" r:id="rId9"/>
    <p:sldLayoutId id="2147490985" r:id="rId10"/>
    <p:sldLayoutId id="214749098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Select to edit master title</a:t>
            </a:r>
          </a:p>
        </p:txBody>
      </p:sp>
      <p:sp>
        <p:nvSpPr>
          <p:cNvPr id="3075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Select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79E9216-A3DD-45D3-B689-0FC6E46288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2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D33320D7-3C01-4D55-BC40-F58871593B1A}" type="slidenum">
              <a:rPr lang="en-US" altLang="en-US" sz="1200" b="1" smtClean="0">
                <a:solidFill>
                  <a:srgbClr val="FFFFFF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1200" b="1" smtClean="0">
              <a:solidFill>
                <a:srgbClr val="FFFFFF"/>
              </a:solidFill>
            </a:endParaRPr>
          </a:p>
        </p:txBody>
      </p:sp>
      <p:grpSp>
        <p:nvGrpSpPr>
          <p:cNvPr id="3081" name="Group 25"/>
          <p:cNvGrpSpPr>
            <a:grpSpLocks/>
          </p:cNvGrpSpPr>
          <p:nvPr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3084" name="Picture 26" descr="NEW FAA LOGO"/>
            <p:cNvPicPr>
              <a:picLocks noChangeAspect="1" noChangeArrowheads="1"/>
            </p:cNvPicPr>
            <p:nvPr userDrawn="1"/>
          </p:nvPicPr>
          <p:blipFill>
            <a:blip r:embed="rId14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1034" name="Text Box 29"/>
          <p:cNvSpPr txBox="1">
            <a:spLocks noChangeArrowheads="1"/>
          </p:cNvSpPr>
          <p:nvPr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b="1" smtClean="0">
                <a:solidFill>
                  <a:srgbClr val="C0C0C0"/>
                </a:solidFill>
              </a:rPr>
              <a:t>Aircraft Braking</a:t>
            </a:r>
            <a:endParaRPr lang="en-US" sz="1200" smtClean="0">
              <a:solidFill>
                <a:srgbClr val="C0C0C0"/>
              </a:solidFill>
            </a:endParaRPr>
          </a:p>
        </p:txBody>
      </p:sp>
      <p:sp>
        <p:nvSpPr>
          <p:cNvPr id="1035" name="Text Box 30"/>
          <p:cNvSpPr txBox="1">
            <a:spLocks noChangeArrowheads="1"/>
          </p:cNvSpPr>
          <p:nvPr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smtClean="0">
                <a:solidFill>
                  <a:srgbClr val="C0C0C0"/>
                </a:solidFill>
              </a:rPr>
              <a:t>August 12, </a:t>
            </a:r>
            <a:r>
              <a:rPr lang="en-US" sz="1200" dirty="0" smtClean="0">
                <a:solidFill>
                  <a:srgbClr val="C0C0C0"/>
                </a:solidFill>
              </a:rPr>
              <a:t>2014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30" r:id="rId1"/>
    <p:sldLayoutId id="2147491031" r:id="rId2"/>
    <p:sldLayoutId id="2147490987" r:id="rId3"/>
    <p:sldLayoutId id="2147490988" r:id="rId4"/>
    <p:sldLayoutId id="2147490989" r:id="rId5"/>
    <p:sldLayoutId id="2147490990" r:id="rId6"/>
    <p:sldLayoutId id="2147490991" r:id="rId7"/>
    <p:sldLayoutId id="2147490992" r:id="rId8"/>
    <p:sldLayoutId id="2147490993" r:id="rId9"/>
    <p:sldLayoutId id="2147490994" r:id="rId10"/>
    <p:sldLayoutId id="2147490995" r:id="rId11"/>
    <p:sldLayoutId id="214749099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Select to edit master title</a:t>
            </a:r>
          </a:p>
        </p:txBody>
      </p:sp>
      <p:sp>
        <p:nvSpPr>
          <p:cNvPr id="409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Select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B7DF418-BABE-483B-B3BF-A9E9BE604C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2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CCE89CE3-3867-40A8-8892-3470F64CF83B}" type="slidenum">
              <a:rPr lang="en-US" altLang="en-US" sz="1200" b="1" smtClean="0">
                <a:solidFill>
                  <a:srgbClr val="FFFFFF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1200" b="1" smtClean="0">
              <a:solidFill>
                <a:srgbClr val="FFFFFF"/>
              </a:solidFill>
            </a:endParaRPr>
          </a:p>
        </p:txBody>
      </p:sp>
      <p:grpSp>
        <p:nvGrpSpPr>
          <p:cNvPr id="4105" name="Group 25"/>
          <p:cNvGrpSpPr>
            <a:grpSpLocks/>
          </p:cNvGrpSpPr>
          <p:nvPr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4108" name="Picture 26" descr="NEW FAA LOGO"/>
            <p:cNvPicPr>
              <a:picLocks noChangeAspect="1" noChangeArrowheads="1"/>
            </p:cNvPicPr>
            <p:nvPr userDrawn="1"/>
          </p:nvPicPr>
          <p:blipFill>
            <a:blip r:embed="rId14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1034" name="Text Box 29"/>
          <p:cNvSpPr txBox="1">
            <a:spLocks noChangeArrowheads="1"/>
          </p:cNvSpPr>
          <p:nvPr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b="1" smtClean="0">
                <a:solidFill>
                  <a:srgbClr val="C0C0C0"/>
                </a:solidFill>
              </a:rPr>
              <a:t>Aircraft Braking</a:t>
            </a:r>
            <a:endParaRPr lang="en-US" sz="1200" smtClean="0">
              <a:solidFill>
                <a:srgbClr val="C0C0C0"/>
              </a:solidFill>
            </a:endParaRPr>
          </a:p>
        </p:txBody>
      </p:sp>
      <p:sp>
        <p:nvSpPr>
          <p:cNvPr id="1035" name="Text Box 30"/>
          <p:cNvSpPr txBox="1">
            <a:spLocks noChangeArrowheads="1"/>
          </p:cNvSpPr>
          <p:nvPr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smtClean="0">
                <a:solidFill>
                  <a:srgbClr val="C0C0C0"/>
                </a:solidFill>
              </a:rPr>
              <a:t>August 12, </a:t>
            </a:r>
            <a:r>
              <a:rPr lang="en-US" sz="1200" dirty="0" smtClean="0">
                <a:solidFill>
                  <a:srgbClr val="C0C0C0"/>
                </a:solidFill>
              </a:rPr>
              <a:t>2014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32" r:id="rId1"/>
    <p:sldLayoutId id="2147491033" r:id="rId2"/>
    <p:sldLayoutId id="2147490997" r:id="rId3"/>
    <p:sldLayoutId id="2147490998" r:id="rId4"/>
    <p:sldLayoutId id="2147490999" r:id="rId5"/>
    <p:sldLayoutId id="2147491000" r:id="rId6"/>
    <p:sldLayoutId id="2147491001" r:id="rId7"/>
    <p:sldLayoutId id="2147491002" r:id="rId8"/>
    <p:sldLayoutId id="2147491003" r:id="rId9"/>
    <p:sldLayoutId id="2147491004" r:id="rId10"/>
    <p:sldLayoutId id="2147491005" r:id="rId11"/>
    <p:sldLayoutId id="214749100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Select to edit master title</a:t>
            </a:r>
          </a:p>
        </p:txBody>
      </p:sp>
      <p:sp>
        <p:nvSpPr>
          <p:cNvPr id="512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Select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22220E7-6E75-4C51-9B0F-7F5C5CCBD0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2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709A60E4-5C19-48F8-9E49-527047701B91}" type="slidenum">
              <a:rPr lang="en-US" altLang="en-US" sz="1200" b="1" smtClean="0">
                <a:solidFill>
                  <a:srgbClr val="FFFFFF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1200" b="1" smtClean="0">
              <a:solidFill>
                <a:srgbClr val="FFFFFF"/>
              </a:solidFill>
            </a:endParaRPr>
          </a:p>
        </p:txBody>
      </p:sp>
      <p:grpSp>
        <p:nvGrpSpPr>
          <p:cNvPr id="5129" name="Group 25"/>
          <p:cNvGrpSpPr>
            <a:grpSpLocks/>
          </p:cNvGrpSpPr>
          <p:nvPr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5132" name="Picture 26" descr="NEW FAA LOGO"/>
            <p:cNvPicPr>
              <a:picLocks noChangeAspect="1" noChangeArrowheads="1"/>
            </p:cNvPicPr>
            <p:nvPr userDrawn="1"/>
          </p:nvPicPr>
          <p:blipFill>
            <a:blip r:embed="rId14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1034" name="Text Box 29"/>
          <p:cNvSpPr txBox="1">
            <a:spLocks noChangeArrowheads="1"/>
          </p:cNvSpPr>
          <p:nvPr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b="1" smtClean="0">
                <a:solidFill>
                  <a:srgbClr val="C0C0C0"/>
                </a:solidFill>
              </a:rPr>
              <a:t>Aircraft Braking</a:t>
            </a:r>
            <a:endParaRPr lang="en-US" sz="1200" smtClean="0">
              <a:solidFill>
                <a:srgbClr val="C0C0C0"/>
              </a:solidFill>
            </a:endParaRPr>
          </a:p>
        </p:txBody>
      </p:sp>
      <p:sp>
        <p:nvSpPr>
          <p:cNvPr id="1035" name="Text Box 30"/>
          <p:cNvSpPr txBox="1">
            <a:spLocks noChangeArrowheads="1"/>
          </p:cNvSpPr>
          <p:nvPr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smtClean="0">
                <a:solidFill>
                  <a:srgbClr val="C0C0C0"/>
                </a:solidFill>
              </a:rPr>
              <a:t>August 12, </a:t>
            </a:r>
            <a:r>
              <a:rPr lang="en-US" sz="1200" dirty="0" smtClean="0">
                <a:solidFill>
                  <a:srgbClr val="C0C0C0"/>
                </a:solidFill>
              </a:rPr>
              <a:t>2014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34" r:id="rId1"/>
    <p:sldLayoutId id="2147491035" r:id="rId2"/>
    <p:sldLayoutId id="2147491007" r:id="rId3"/>
    <p:sldLayoutId id="2147491008" r:id="rId4"/>
    <p:sldLayoutId id="2147491009" r:id="rId5"/>
    <p:sldLayoutId id="2147491010" r:id="rId6"/>
    <p:sldLayoutId id="2147491011" r:id="rId7"/>
    <p:sldLayoutId id="2147491012" r:id="rId8"/>
    <p:sldLayoutId id="2147491013" r:id="rId9"/>
    <p:sldLayoutId id="2147491014" r:id="rId10"/>
    <p:sldLayoutId id="2147491015" r:id="rId11"/>
    <p:sldLayoutId id="214749101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Select to edit master title</a:t>
            </a:r>
          </a:p>
        </p:txBody>
      </p:sp>
      <p:sp>
        <p:nvSpPr>
          <p:cNvPr id="614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Select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DE07FC3-309A-40AC-BD49-2EA73C9367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2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291534BF-3459-463F-9CE2-79B42BEDA3D4}" type="slidenum">
              <a:rPr lang="en-US" altLang="en-US" sz="1200" b="1" smtClean="0">
                <a:solidFill>
                  <a:srgbClr val="FFFFFF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1200" b="1" smtClean="0">
              <a:solidFill>
                <a:srgbClr val="FFFFFF"/>
              </a:solidFill>
            </a:endParaRPr>
          </a:p>
        </p:txBody>
      </p:sp>
      <p:grpSp>
        <p:nvGrpSpPr>
          <p:cNvPr id="6153" name="Group 25"/>
          <p:cNvGrpSpPr>
            <a:grpSpLocks/>
          </p:cNvGrpSpPr>
          <p:nvPr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6156" name="Picture 26" descr="NEW FAA LOGO"/>
            <p:cNvPicPr>
              <a:picLocks noChangeAspect="1" noChangeArrowheads="1"/>
            </p:cNvPicPr>
            <p:nvPr userDrawn="1"/>
          </p:nvPicPr>
          <p:blipFill>
            <a:blip r:embed="rId14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1034" name="Text Box 29"/>
          <p:cNvSpPr txBox="1">
            <a:spLocks noChangeArrowheads="1"/>
          </p:cNvSpPr>
          <p:nvPr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b="1" smtClean="0">
                <a:solidFill>
                  <a:srgbClr val="C0C0C0"/>
                </a:solidFill>
              </a:rPr>
              <a:t>Aircraft Braking</a:t>
            </a:r>
            <a:endParaRPr lang="en-US" sz="1200" smtClean="0">
              <a:solidFill>
                <a:srgbClr val="C0C0C0"/>
              </a:solidFill>
            </a:endParaRPr>
          </a:p>
        </p:txBody>
      </p:sp>
      <p:sp>
        <p:nvSpPr>
          <p:cNvPr id="1035" name="Text Box 30"/>
          <p:cNvSpPr txBox="1">
            <a:spLocks noChangeArrowheads="1"/>
          </p:cNvSpPr>
          <p:nvPr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dirty="0" smtClean="0">
                <a:solidFill>
                  <a:srgbClr val="C0C0C0"/>
                </a:solidFill>
              </a:rPr>
              <a:t>May 6, 2014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36" r:id="rId1"/>
    <p:sldLayoutId id="2147491037" r:id="rId2"/>
    <p:sldLayoutId id="2147491017" r:id="rId3"/>
    <p:sldLayoutId id="2147491018" r:id="rId4"/>
    <p:sldLayoutId id="2147491019" r:id="rId5"/>
    <p:sldLayoutId id="2147491020" r:id="rId6"/>
    <p:sldLayoutId id="2147491021" r:id="rId7"/>
    <p:sldLayoutId id="2147491022" r:id="rId8"/>
    <p:sldLayoutId id="2147491023" r:id="rId9"/>
    <p:sldLayoutId id="2147491024" r:id="rId10"/>
    <p:sldLayoutId id="2147491025" r:id="rId11"/>
    <p:sldLayoutId id="214749102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2111D19-1CA2-41A9-AD31-9D60B65226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38" r:id="rId1"/>
    <p:sldLayoutId id="2147491039" r:id="rId2"/>
    <p:sldLayoutId id="2147491040" r:id="rId3"/>
    <p:sldLayoutId id="2147491041" r:id="rId4"/>
    <p:sldLayoutId id="2147491042" r:id="rId5"/>
    <p:sldLayoutId id="2147491043" r:id="rId6"/>
    <p:sldLayoutId id="2147491044" r:id="rId7"/>
    <p:sldLayoutId id="2147491045" r:id="rId8"/>
    <p:sldLayoutId id="2147491046" r:id="rId9"/>
    <p:sldLayoutId id="2147491047" r:id="rId10"/>
    <p:sldLayoutId id="2147491048" r:id="rId11"/>
    <p:sldLayoutId id="21474910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8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Word_97_-_2003_Document2.doc"/><Relationship Id="rId5" Type="http://schemas.openxmlformats.org/officeDocument/2006/relationships/image" Target="../media/image21.emf"/><Relationship Id="rId4" Type="http://schemas.openxmlformats.org/officeDocument/2006/relationships/oleObject" Target="../embeddings/Microsoft_Word_97_-_2003_Document1.doc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</a:t>
            </a:r>
          </a:p>
        </p:txBody>
      </p:sp>
      <p:sp>
        <p:nvSpPr>
          <p:cNvPr id="31747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49263" y="681038"/>
            <a:ext cx="4951412" cy="2825750"/>
          </a:xfrm>
        </p:spPr>
        <p:txBody>
          <a:bodyPr/>
          <a:lstStyle/>
          <a:p>
            <a:pPr eaLnBrk="1" hangingPunct="1"/>
            <a:endParaRPr lang="en-US" altLang="en-US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RPA S6.1</a:t>
            </a:r>
          </a:p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Aircraft Braking Friction</a:t>
            </a:r>
            <a:endParaRPr lang="en-US" altLang="en-US" dirty="0" smtClean="0"/>
          </a:p>
        </p:txBody>
      </p:sp>
      <p:sp>
        <p:nvSpPr>
          <p:cNvPr id="31748" name="Text Box 17"/>
          <p:cNvSpPr txBox="1">
            <a:spLocks noChangeArrowheads="1"/>
          </p:cNvSpPr>
          <p:nvPr/>
        </p:nvSpPr>
        <p:spPr bwMode="auto">
          <a:xfrm>
            <a:off x="1754188" y="4497388"/>
            <a:ext cx="374967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0">
                <a:solidFill>
                  <a:schemeClr val="bg1"/>
                </a:solidFill>
              </a:rPr>
              <a:t>REDAC Subcommittee</a:t>
            </a:r>
          </a:p>
        </p:txBody>
      </p:sp>
      <p:sp>
        <p:nvSpPr>
          <p:cNvPr id="31749" name="Text Box 18"/>
          <p:cNvSpPr txBox="1">
            <a:spLocks noChangeArrowheads="1"/>
          </p:cNvSpPr>
          <p:nvPr/>
        </p:nvSpPr>
        <p:spPr bwMode="auto">
          <a:xfrm>
            <a:off x="788988" y="4875213"/>
            <a:ext cx="3465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0">
                <a:solidFill>
                  <a:schemeClr val="bg1"/>
                </a:solidFill>
              </a:rPr>
              <a:t>Joseph Breen</a:t>
            </a:r>
          </a:p>
        </p:txBody>
      </p:sp>
      <p:sp>
        <p:nvSpPr>
          <p:cNvPr id="31750" name="Text Box 19"/>
          <p:cNvSpPr txBox="1">
            <a:spLocks noChangeArrowheads="1"/>
          </p:cNvSpPr>
          <p:nvPr/>
        </p:nvSpPr>
        <p:spPr bwMode="auto">
          <a:xfrm>
            <a:off x="1000125" y="5224463"/>
            <a:ext cx="3465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0" dirty="0" smtClean="0">
                <a:solidFill>
                  <a:schemeClr val="bg1"/>
                </a:solidFill>
              </a:rPr>
              <a:t>August 16, </a:t>
            </a:r>
            <a:r>
              <a:rPr lang="en-US" altLang="en-US" sz="1600" b="0" dirty="0">
                <a:solidFill>
                  <a:schemeClr val="bg1"/>
                </a:solidFill>
              </a:rPr>
              <a:t>2016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Programmed Braking on Manufactured Snow</a:t>
            </a:r>
            <a:br>
              <a:rPr lang="en-US" sz="2800" dirty="0"/>
            </a:br>
            <a:r>
              <a:rPr lang="en-US" sz="2800" dirty="0"/>
              <a:t>MLG Wheel #2, First Pass, 50 Knots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63" y="3338240"/>
            <a:ext cx="8050213" cy="2576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026" y="1215725"/>
            <a:ext cx="5899450" cy="19958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173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164757"/>
            <a:ext cx="8472488" cy="789331"/>
          </a:xfrm>
        </p:spPr>
        <p:txBody>
          <a:bodyPr/>
          <a:lstStyle/>
          <a:p>
            <a:pPr algn="ctr"/>
            <a:r>
              <a:rPr lang="en-US" sz="2800" dirty="0" smtClean="0"/>
              <a:t>Anti-Skid </a:t>
            </a:r>
            <a:r>
              <a:rPr lang="en-US" sz="2800" dirty="0"/>
              <a:t>Braking on Manufactured Snow</a:t>
            </a:r>
            <a:br>
              <a:rPr lang="en-US" sz="2800" dirty="0"/>
            </a:br>
            <a:r>
              <a:rPr lang="en-US" sz="2800" dirty="0"/>
              <a:t>MLG Wheel #2, First Pass, 50 Knots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50" y="1045154"/>
            <a:ext cx="7742538" cy="2398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38" y="3568785"/>
            <a:ext cx="7117491" cy="23624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719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Anti-Skid Braking on Manufactured Snow</a:t>
            </a:r>
            <a:br>
              <a:rPr lang="en-US" sz="2800" dirty="0"/>
            </a:br>
            <a:r>
              <a:rPr lang="en-US" sz="2800" dirty="0"/>
              <a:t>MLG Wheel #2, First Pass, 50 Knots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78" y="1477203"/>
            <a:ext cx="8050213" cy="1800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56" y="3396692"/>
            <a:ext cx="7365271" cy="25510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901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Testing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449421"/>
            <a:ext cx="8050213" cy="4449729"/>
          </a:xfrm>
        </p:spPr>
        <p:txBody>
          <a:bodyPr/>
          <a:lstStyle/>
          <a:p>
            <a:r>
              <a:rPr lang="en-US" sz="2400" dirty="0" smtClean="0"/>
              <a:t>Both Achievable </a:t>
            </a:r>
            <a:r>
              <a:rPr lang="en-US" sz="2400" dirty="0" err="1" smtClean="0"/>
              <a:t>Mus</a:t>
            </a:r>
            <a:r>
              <a:rPr lang="en-US" sz="2400" dirty="0" smtClean="0"/>
              <a:t> (Programmed Braking) and Anti-Skid Braking </a:t>
            </a:r>
            <a:r>
              <a:rPr lang="en-US" sz="2400" dirty="0" err="1" smtClean="0"/>
              <a:t>Mus</a:t>
            </a:r>
            <a:r>
              <a:rPr lang="en-US" sz="2400" dirty="0" smtClean="0"/>
              <a:t> on Manufactured Snow fell within the Range of 0.10 to 0.20.</a:t>
            </a:r>
          </a:p>
          <a:p>
            <a:pPr marL="0" indent="0">
              <a:buNone/>
            </a:pPr>
            <a:r>
              <a:rPr lang="en-US" sz="2400" dirty="0" smtClean="0"/>
              <a:t>      - </a:t>
            </a:r>
            <a:r>
              <a:rPr lang="en-US" sz="2400" dirty="0" err="1" smtClean="0"/>
              <a:t>Mus</a:t>
            </a:r>
            <a:r>
              <a:rPr lang="en-US" sz="2400" dirty="0" smtClean="0"/>
              <a:t> Consistent with Values Obtained from Joint FAA/NASA Winter Weather Test Program on Natural Loose Snow.</a:t>
            </a:r>
          </a:p>
          <a:p>
            <a:r>
              <a:rPr lang="en-US" sz="2400" dirty="0" smtClean="0"/>
              <a:t>A Mu of 0.30 was Reached during the Landing Flight Phase </a:t>
            </a:r>
            <a:r>
              <a:rPr lang="en-US" sz="2400" dirty="0" smtClean="0"/>
              <a:t>Tests on Dry PCC Runway.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7588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Testing </a:t>
            </a:r>
            <a:r>
              <a:rPr lang="en-US" dirty="0" smtClean="0"/>
              <a:t>Observations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Programmable Braking Performed as Designed</a:t>
            </a:r>
            <a:r>
              <a:rPr lang="en-US" sz="2200" dirty="0" smtClean="0"/>
              <a:t>.</a:t>
            </a:r>
          </a:p>
          <a:p>
            <a:pPr marL="0" indent="0">
              <a:buNone/>
            </a:pPr>
            <a:r>
              <a:rPr lang="en-US" sz="2200" dirty="0" smtClean="0"/>
              <a:t>      </a:t>
            </a:r>
            <a:r>
              <a:rPr lang="en-US" sz="2200" dirty="0"/>
              <a:t>- Brake Pressure Ramped to Target and Maintained Pressure for Dwell Period. </a:t>
            </a:r>
          </a:p>
          <a:p>
            <a:pPr marL="0" indent="0">
              <a:buNone/>
            </a:pPr>
            <a:r>
              <a:rPr lang="en-US" sz="2200" dirty="0"/>
              <a:t>       - Brake Pressure Released When Slip Cut-Off Limit was Reached.</a:t>
            </a:r>
          </a:p>
          <a:p>
            <a:pPr marL="0" indent="0">
              <a:buNone/>
            </a:pPr>
            <a:r>
              <a:rPr lang="en-US" sz="2200" dirty="0"/>
              <a:t>       - Brake Pressure Ramp Allowed for Determination of Achievable Mu and Dwell (Steady State Condition) Allowed for Determining Data Points for Mu-Slip Curves. </a:t>
            </a:r>
          </a:p>
          <a:p>
            <a:r>
              <a:rPr lang="en-US" sz="2200" dirty="0" smtClean="0"/>
              <a:t>Anti-Skid Braking Exhibited Stable Behavior.</a:t>
            </a:r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   - Maximum Braking Remained Consistent While Wheels Were on the Snow. </a:t>
            </a:r>
            <a:endParaRPr lang="en-US" sz="2200" dirty="0"/>
          </a:p>
          <a:p>
            <a:pPr marL="0" indent="0">
              <a:buNone/>
            </a:pPr>
            <a:r>
              <a:rPr lang="en-US" sz="2400" dirty="0"/>
              <a:t>       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42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Upcoming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85103"/>
            <a:ext cx="8050213" cy="4614047"/>
          </a:xfrm>
        </p:spPr>
        <p:txBody>
          <a:bodyPr/>
          <a:lstStyle/>
          <a:p>
            <a:r>
              <a:rPr lang="en-US" sz="3200" dirty="0" smtClean="0"/>
              <a:t>Recalibration of Strain Gauges on Both Main Landing Gear and Nose Landing Gear.</a:t>
            </a:r>
          </a:p>
          <a:p>
            <a:r>
              <a:rPr lang="en-US" sz="3200" dirty="0" smtClean="0"/>
              <a:t>Enhancements to Data Acquisition System.</a:t>
            </a:r>
          </a:p>
          <a:p>
            <a:r>
              <a:rPr lang="en-US" sz="3200" dirty="0" smtClean="0"/>
              <a:t>Planned Testing for Upcoming Winter Season.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81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>Future Project Test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2043113"/>
            <a:ext cx="8050213" cy="385603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Data Base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         - FAA Ramp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               - 50 Knots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               - Dual Manufactured Snow Strips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         - Main Gear Programmable Braking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         - Main Gear Anti-Skid Braking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>Future Project Test Strategy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828800"/>
            <a:ext cx="8050213" cy="40703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Data Base (Continued)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       -  Controlled </a:t>
            </a:r>
            <a:r>
              <a:rPr lang="en-US" dirty="0"/>
              <a:t>Environmental Conditions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               -  Air Temperature 40 Degrees F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                         - (Snow, Slush, Water)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               -  Air Temperature 25 Degrees F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                         - (Snow, Icy Slush, Ice)      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>Future Project Test Strategy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63" y="1582738"/>
            <a:ext cx="9037637" cy="43164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Validation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         -  ACY Runway 4-22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                -  80 Knots and Below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                -  Natural Snow Events 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                -  </a:t>
            </a:r>
            <a:r>
              <a:rPr lang="en-US" dirty="0"/>
              <a:t>Main Gear Programmable </a:t>
            </a:r>
            <a:r>
              <a:rPr lang="en-US" dirty="0" smtClean="0"/>
              <a:t>Braking</a:t>
            </a: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/>
              <a:t>               </a:t>
            </a:r>
            <a:r>
              <a:rPr lang="en-US" dirty="0" smtClean="0"/>
              <a:t> -  Main </a:t>
            </a:r>
            <a:r>
              <a:rPr lang="en-US" dirty="0"/>
              <a:t>Gear Anti-Skid </a:t>
            </a:r>
            <a:r>
              <a:rPr lang="en-US" dirty="0" smtClean="0"/>
              <a:t>Braking</a:t>
            </a: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 smtClean="0"/>
              <a:t>                -  Prevailing Environmental Conditions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                  (Snow, Slush, Ice, Water as Encountered)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428625" y="655638"/>
            <a:ext cx="8472488" cy="298450"/>
          </a:xfrm>
        </p:spPr>
        <p:txBody>
          <a:bodyPr/>
          <a:lstStyle/>
          <a:p>
            <a:pPr algn="ctr"/>
            <a:r>
              <a:rPr lang="en-US" altLang="en-US" sz="3200" smtClean="0">
                <a:solidFill>
                  <a:schemeClr val="tx1"/>
                </a:solidFill>
              </a:rPr>
              <a:t>Calculation of Braking Friction Based on  Parameters Measured on Commercial Transport Aircraft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675" y="1692275"/>
            <a:ext cx="8578850" cy="4572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Algorithm to be Developed that Can Process the Measured Aircraft Parameters.</a:t>
            </a:r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An Onboard Laptop Performance Computer (OPC) Can Use the Algorithm to Calculate Main Gear Wheel Braking Mu.</a:t>
            </a:r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OPC of Follow-on Aircraft can Use the Mu in Its Aircraft Landing Performance Calculation.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>Objectives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95300" y="1149350"/>
            <a:ext cx="8050213" cy="4749800"/>
          </a:xfrm>
        </p:spPr>
        <p:txBody>
          <a:bodyPr/>
          <a:lstStyle/>
          <a:p>
            <a:r>
              <a:rPr lang="en-US" altLang="en-US" smtClean="0"/>
              <a:t>Determine the Aircraft Braking Friction Levels (Mu) that can be Achieved on the Winter Weather Contaminants.</a:t>
            </a:r>
          </a:p>
          <a:p>
            <a:r>
              <a:rPr lang="en-US" altLang="en-US" smtClean="0"/>
              <a:t>Determine the Mu-Slip Characteristics at the Tire/Contaminant/Pavement Interface.</a:t>
            </a:r>
          </a:p>
          <a:p>
            <a:r>
              <a:rPr lang="en-US" altLang="en-US" smtClean="0"/>
              <a:t>Determine the Behavior of Anti-Skid Braking Systems on these Low Friction Surfaces.</a:t>
            </a:r>
          </a:p>
          <a:p>
            <a:r>
              <a:rPr lang="en-US" altLang="en-US" smtClean="0"/>
              <a:t>Identify Data that Commercial Transport  Aircraft Can, or Should, Measure and Record to Identify the Braking Levels.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5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RPA Overview</a:t>
            </a:r>
            <a:endParaRPr lang="en-US" alt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3251" name="Object 3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16710153"/>
              </p:ext>
            </p:extLst>
          </p:nvPr>
        </p:nvGraphicFramePr>
        <p:xfrm>
          <a:off x="461963" y="996950"/>
          <a:ext cx="3359150" cy="307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75" name="Document" r:id="rId4" imgW="3442672" imgH="3151744" progId="Word.Document.8">
                  <p:embed/>
                </p:oleObj>
              </mc:Choice>
              <mc:Fallback>
                <p:oleObj name="Document" r:id="rId4" imgW="3442672" imgH="3151744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963" y="996950"/>
                        <a:ext cx="3359150" cy="307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2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013382805"/>
              </p:ext>
            </p:extLst>
          </p:nvPr>
        </p:nvGraphicFramePr>
        <p:xfrm>
          <a:off x="4892794" y="1661741"/>
          <a:ext cx="3956050" cy="217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76" name="Document" r:id="rId6" imgW="3978391" imgH="2190061" progId="Word.Document.8">
                  <p:embed/>
                </p:oleObj>
              </mc:Choice>
              <mc:Fallback>
                <p:oleObj name="Document" r:id="rId6" imgW="3978391" imgH="2190061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2794" y="1661741"/>
                        <a:ext cx="3956050" cy="217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4" name="Content Placeholder 1"/>
          <p:cNvSpPr>
            <a:spLocks noGrp="1"/>
          </p:cNvSpPr>
          <p:nvPr>
            <p:ph sz="quarter" idx="3"/>
          </p:nvPr>
        </p:nvSpPr>
        <p:spPr>
          <a:xfrm>
            <a:off x="171450" y="3938588"/>
            <a:ext cx="4324350" cy="2187575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2000" b="1" u="sng" dirty="0" smtClean="0"/>
              <a:t>FY 2016 </a:t>
            </a:r>
            <a:r>
              <a:rPr lang="en-US" altLang="en-US" sz="2400" b="1" u="sng" dirty="0" smtClean="0">
                <a:latin typeface="+mj-lt"/>
              </a:rPr>
              <a:t>Accomplishments</a:t>
            </a:r>
          </a:p>
          <a:p>
            <a:pPr marL="0" indent="0">
              <a:buFontTx/>
              <a:buNone/>
            </a:pPr>
            <a:r>
              <a:rPr lang="en-US" altLang="en-US" sz="1800" b="1" dirty="0" smtClean="0"/>
              <a:t>         </a:t>
            </a:r>
            <a:r>
              <a:rPr lang="en-US" altLang="en-US" sz="1800" dirty="0" smtClean="0"/>
              <a:t>- Programmable Braking</a:t>
            </a:r>
          </a:p>
          <a:p>
            <a:pPr marL="0" indent="0">
              <a:buFontTx/>
              <a:buNone/>
            </a:pPr>
            <a:r>
              <a:rPr lang="en-US" altLang="en-US" sz="1800" dirty="0" smtClean="0"/>
              <a:t>         - Data Acquisition System</a:t>
            </a:r>
          </a:p>
          <a:p>
            <a:pPr marL="0" indent="0">
              <a:buFontTx/>
              <a:buNone/>
            </a:pPr>
            <a:r>
              <a:rPr lang="en-US" altLang="en-US" sz="1800" dirty="0" smtClean="0"/>
              <a:t>         - Testing on Manufactured Snow</a:t>
            </a:r>
          </a:p>
          <a:p>
            <a:pPr marL="0" indent="0">
              <a:buFontTx/>
              <a:buNone/>
            </a:pPr>
            <a:r>
              <a:rPr lang="en-US" altLang="en-US" sz="1800" dirty="0" smtClean="0"/>
              <a:t>         - Technical Report Completed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99290" y="4007978"/>
            <a:ext cx="374305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Funding Requirements</a:t>
            </a:r>
          </a:p>
          <a:p>
            <a:pPr algn="ctr"/>
            <a:r>
              <a:rPr lang="en-US" sz="2000" b="1" dirty="0"/>
              <a:t> </a:t>
            </a:r>
            <a:r>
              <a:rPr lang="en-US" sz="2000" b="1" dirty="0" smtClean="0"/>
              <a:t>  </a:t>
            </a:r>
            <a:endParaRPr lang="en-US" sz="1800" dirty="0" smtClean="0"/>
          </a:p>
          <a:p>
            <a:pPr algn="ctr"/>
            <a:r>
              <a:rPr lang="en-US" sz="1800" b="1" dirty="0"/>
              <a:t> </a:t>
            </a:r>
            <a:r>
              <a:rPr lang="en-US" sz="1800" b="1" dirty="0" smtClean="0"/>
              <a:t>   </a:t>
            </a:r>
            <a:r>
              <a:rPr lang="en-US" sz="1800" dirty="0" smtClean="0"/>
              <a:t>- FY 2016 - $300,000</a:t>
            </a:r>
          </a:p>
          <a:p>
            <a:pPr algn="ctr"/>
            <a:r>
              <a:rPr lang="en-US" sz="1800" b="1" dirty="0"/>
              <a:t> </a:t>
            </a:r>
            <a:r>
              <a:rPr lang="en-US" sz="1800" b="1" dirty="0" smtClean="0"/>
              <a:t>   </a:t>
            </a:r>
            <a:r>
              <a:rPr lang="en-US" sz="1800" dirty="0" smtClean="0"/>
              <a:t>- FY 2017 - $400,000</a:t>
            </a:r>
          </a:p>
          <a:p>
            <a:pPr algn="ctr"/>
            <a:r>
              <a:rPr lang="en-US" sz="1800" b="1" dirty="0"/>
              <a:t> </a:t>
            </a:r>
            <a:r>
              <a:rPr lang="en-US" sz="1800" b="1" dirty="0" smtClean="0"/>
              <a:t>  </a:t>
            </a:r>
            <a:r>
              <a:rPr lang="en-US" sz="1800" dirty="0" smtClean="0"/>
              <a:t> - FY 2018 - $450,000</a:t>
            </a:r>
            <a:endParaRPr lang="en-US" sz="1800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600" smtClean="0">
                <a:solidFill>
                  <a:schemeClr val="tx1"/>
                </a:solidFill>
              </a:rPr>
              <a:t>Cooperative Research and Development Agreements (CRDA’s)</a:t>
            </a:r>
            <a:endParaRPr lang="en-US" altLang="en-US" sz="36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495515"/>
            <a:ext cx="8050213" cy="4403636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Team Eagle of Ontario, Canada, </a:t>
            </a:r>
            <a:r>
              <a:rPr lang="en-US" sz="3200" dirty="0" smtClean="0"/>
              <a:t>Braking </a:t>
            </a:r>
            <a:r>
              <a:rPr lang="en-US" sz="3200" dirty="0"/>
              <a:t>Availability Test (BAT) </a:t>
            </a:r>
            <a:r>
              <a:rPr lang="en-US" sz="3200" dirty="0" smtClean="0"/>
              <a:t>Vehicle Operational.</a:t>
            </a:r>
            <a:endParaRPr lang="en-US" sz="3200" dirty="0"/>
          </a:p>
          <a:p>
            <a:pPr>
              <a:defRPr/>
            </a:pPr>
            <a:r>
              <a:rPr lang="en-US" sz="3200" dirty="0" smtClean="0"/>
              <a:t>ESCO </a:t>
            </a:r>
            <a:r>
              <a:rPr lang="en-US" sz="3200" dirty="0"/>
              <a:t>Zodiac Aerospace of Logan Township, NJ, </a:t>
            </a:r>
            <a:r>
              <a:rPr lang="en-US" sz="3200" dirty="0" smtClean="0"/>
              <a:t>Developing and Testing Their Braking </a:t>
            </a:r>
            <a:r>
              <a:rPr lang="en-US" sz="3200" dirty="0"/>
              <a:t>Action Safety System (BASS</a:t>
            </a:r>
            <a:r>
              <a:rPr lang="en-US" sz="3200" dirty="0" smtClean="0"/>
              <a:t>). </a:t>
            </a:r>
            <a:endParaRPr lang="en-US" sz="3200" dirty="0"/>
          </a:p>
          <a:p>
            <a:pPr marL="0" indent="0">
              <a:buFontTx/>
              <a:buNone/>
              <a:defRPr/>
            </a:pPr>
            <a:r>
              <a:rPr lang="en-US" dirty="0" smtClean="0"/>
              <a:t>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428625" y="98425"/>
            <a:ext cx="8472488" cy="700088"/>
          </a:xfrm>
        </p:spPr>
        <p:txBody>
          <a:bodyPr/>
          <a:lstStyle/>
          <a:p>
            <a:pPr algn="ctr"/>
            <a:r>
              <a:rPr lang="en-US" altLang="en-US" smtClean="0"/>
              <a:t>Questions?</a:t>
            </a:r>
          </a:p>
        </p:txBody>
      </p:sp>
      <p:pic>
        <p:nvPicPr>
          <p:cNvPr id="563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1200" y="969963"/>
            <a:ext cx="7386638" cy="49291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Recent Accomplishments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935892"/>
            <a:ext cx="8050213" cy="3963258"/>
          </a:xfrm>
        </p:spPr>
        <p:txBody>
          <a:bodyPr/>
          <a:lstStyle/>
          <a:p>
            <a:r>
              <a:rPr lang="en-US" sz="3200" dirty="0" smtClean="0"/>
              <a:t>Draft Technical Report Completed for Aircraft Braking Friction Testing Conducted in 2016.</a:t>
            </a:r>
          </a:p>
          <a:p>
            <a:r>
              <a:rPr lang="en-US" sz="3200" dirty="0" smtClean="0"/>
              <a:t>Technical Report to be Published after Completion of Editing Process.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3800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1"/>
            <a:ext cx="8472488" cy="836137"/>
          </a:xfrm>
        </p:spPr>
        <p:txBody>
          <a:bodyPr/>
          <a:lstStyle/>
          <a:p>
            <a:pPr algn="ctr"/>
            <a:r>
              <a:rPr lang="en-US" sz="3600" dirty="0" smtClean="0"/>
              <a:t>Aircraft Braking Friction Testing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470" y="1029731"/>
            <a:ext cx="4209535" cy="4869420"/>
          </a:xfrm>
        </p:spPr>
        <p:txBody>
          <a:bodyPr/>
          <a:lstStyle/>
          <a:p>
            <a:r>
              <a:rPr lang="en-US" dirty="0" smtClean="0"/>
              <a:t>Testing Conducted on FAA Ramp with Manufactured Snow, Wetted, and Dry Portland Cement Concrete (PCC) Surface Conditions.</a:t>
            </a:r>
          </a:p>
          <a:p>
            <a:r>
              <a:rPr lang="en-US" dirty="0" smtClean="0"/>
              <a:t>Testing Conducted on ACY Runway 4-22 on Dry PCC Surface Condition.  </a:t>
            </a:r>
            <a:endParaRPr lang="en-US" dirty="0"/>
          </a:p>
        </p:txBody>
      </p:sp>
      <p:pic>
        <p:nvPicPr>
          <p:cNvPr id="5" name="Picture 4" descr="vlcsnap-2016-05-25-14h12m38s42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317" y="2323976"/>
            <a:ext cx="3659198" cy="1918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vlcsnap-2016-05-23-10h10m22s57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317" y="4311151"/>
            <a:ext cx="3659199" cy="1653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Content Placeholder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318" y="836138"/>
            <a:ext cx="3659198" cy="1408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394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214184"/>
            <a:ext cx="8472488" cy="739904"/>
          </a:xfrm>
        </p:spPr>
        <p:txBody>
          <a:bodyPr/>
          <a:lstStyle/>
          <a:p>
            <a:pPr algn="ctr"/>
            <a:r>
              <a:rPr lang="en-US" dirty="0" smtClean="0"/>
              <a:t>Testing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963827"/>
            <a:ext cx="8050213" cy="4935323"/>
          </a:xfrm>
        </p:spPr>
        <p:txBody>
          <a:bodyPr/>
          <a:lstStyle/>
          <a:p>
            <a:r>
              <a:rPr lang="en-US" sz="2400" dirty="0" smtClean="0"/>
              <a:t>Testing Conducted Exclusively with Main Landing Gear (MLG) Braking.</a:t>
            </a:r>
          </a:p>
          <a:p>
            <a:r>
              <a:rPr lang="en-US" sz="2400" dirty="0" smtClean="0"/>
              <a:t>Braking Applied with Either Anti-Skid Brake System to all Four MLG Wheels or Programmable Brake System to In-Board MLG Wheels.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214" y="3113903"/>
            <a:ext cx="5074509" cy="27797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456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82379"/>
            <a:ext cx="8472488" cy="871710"/>
          </a:xfrm>
        </p:spPr>
        <p:txBody>
          <a:bodyPr/>
          <a:lstStyle/>
          <a:p>
            <a:pPr algn="ctr"/>
            <a:r>
              <a:rPr lang="en-US" dirty="0" smtClean="0"/>
              <a:t>Testing Details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889687"/>
            <a:ext cx="8050213" cy="3954162"/>
          </a:xfrm>
        </p:spPr>
        <p:txBody>
          <a:bodyPr/>
          <a:lstStyle/>
          <a:p>
            <a:r>
              <a:rPr lang="en-US" sz="2400" dirty="0" smtClean="0"/>
              <a:t>Manufactured Snow Test Strips (Single and Dual) were 2 inches Deep, 8 ft. Wide, 400 ft. Long, and Spaced 18 ft.- 8 in. Center to Center.</a:t>
            </a:r>
          </a:p>
          <a:p>
            <a:r>
              <a:rPr lang="en-US" sz="2400" dirty="0" smtClean="0"/>
              <a:t>Manufactured Snow Produced by Ice Blocks Fed into an Ice Crusher/Slinger Machine.</a:t>
            </a:r>
          </a:p>
          <a:p>
            <a:r>
              <a:rPr lang="en-US" sz="2400" dirty="0" smtClean="0"/>
              <a:t>Wetted Surface Condition Created by an FAA Crash Fire Rescue (CFR) Vehicle. </a:t>
            </a:r>
          </a:p>
          <a:p>
            <a:endParaRPr lang="en-US" dirty="0"/>
          </a:p>
        </p:txBody>
      </p:sp>
      <p:pic>
        <p:nvPicPr>
          <p:cNvPr id="5" name="Content Placeholder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10" y="3781169"/>
            <a:ext cx="3674076" cy="2108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74" name="Picture 2" descr="E:\DSC_01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491" y="3723503"/>
            <a:ext cx="3269999" cy="216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60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1"/>
            <a:ext cx="8472488" cy="954088"/>
          </a:xfrm>
        </p:spPr>
        <p:txBody>
          <a:bodyPr/>
          <a:lstStyle/>
          <a:p>
            <a:pPr algn="ctr"/>
            <a:r>
              <a:rPr lang="en-US" dirty="0" smtClean="0"/>
              <a:t>Testing Details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889686"/>
            <a:ext cx="8050213" cy="5009465"/>
          </a:xfrm>
        </p:spPr>
        <p:txBody>
          <a:bodyPr/>
          <a:lstStyle/>
          <a:p>
            <a:r>
              <a:rPr lang="en-US" sz="2400" dirty="0" smtClean="0"/>
              <a:t>Testing on FAA Ramp Conducted at 50 Knots with Both Anti-Skid Braking and Programmable Braking.</a:t>
            </a:r>
          </a:p>
          <a:p>
            <a:r>
              <a:rPr lang="en-US" sz="2400" dirty="0" smtClean="0"/>
              <a:t>Testing on ACY Runway 4-22 Conducted at 100 Knots with Anti-Skid Braking and Contribution of Thrust Reversers (Landing Flight Phase Tests). </a:t>
            </a:r>
            <a:endParaRPr lang="en-US" sz="2400" dirty="0"/>
          </a:p>
        </p:txBody>
      </p:sp>
      <p:pic>
        <p:nvPicPr>
          <p:cNvPr id="5" name="Picture 4" descr="051916081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647" y="3368142"/>
            <a:ext cx="5028179" cy="26042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186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157" y="344488"/>
            <a:ext cx="7227956" cy="609600"/>
          </a:xfrm>
        </p:spPr>
        <p:txBody>
          <a:bodyPr/>
          <a:lstStyle/>
          <a:p>
            <a:r>
              <a:rPr lang="en-US" dirty="0" smtClean="0"/>
              <a:t>Aircraft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1" y="1508125"/>
            <a:ext cx="5460656" cy="4391025"/>
          </a:xfrm>
        </p:spPr>
        <p:txBody>
          <a:bodyPr/>
          <a:lstStyle/>
          <a:p>
            <a:r>
              <a:rPr lang="en-US" dirty="0" smtClean="0"/>
              <a:t>Longitudinal and Vertical Forces in Main Landing Gear</a:t>
            </a:r>
          </a:p>
          <a:p>
            <a:r>
              <a:rPr lang="en-US" dirty="0" smtClean="0"/>
              <a:t>Deceleration of Aircraft</a:t>
            </a:r>
          </a:p>
          <a:p>
            <a:r>
              <a:rPr lang="en-US" dirty="0" smtClean="0"/>
              <a:t>Aircraft Ground Speed</a:t>
            </a:r>
          </a:p>
          <a:p>
            <a:r>
              <a:rPr lang="en-US" dirty="0" smtClean="0"/>
              <a:t>Wheel Rotational Speed</a:t>
            </a:r>
          </a:p>
          <a:p>
            <a:r>
              <a:rPr lang="en-US" dirty="0" smtClean="0"/>
              <a:t>Brake Pressures</a:t>
            </a:r>
          </a:p>
          <a:p>
            <a:r>
              <a:rPr lang="en-US" dirty="0" smtClean="0"/>
              <a:t>Electrical Current to Anti-Skid Valves</a:t>
            </a:r>
          </a:p>
          <a:p>
            <a:endParaRPr lang="en-US" dirty="0"/>
          </a:p>
        </p:txBody>
      </p:sp>
      <p:pic>
        <p:nvPicPr>
          <p:cNvPr id="5" name="Picture 4" descr="051916082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547" y="117387"/>
            <a:ext cx="2438915" cy="2592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051216095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6"/>
          <a:stretch>
            <a:fillRect/>
          </a:stretch>
        </p:blipFill>
        <p:spPr bwMode="auto">
          <a:xfrm>
            <a:off x="6662156" y="2802536"/>
            <a:ext cx="2357696" cy="31863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664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Programmed Braking on Manufactured Snow</a:t>
            </a:r>
            <a:br>
              <a:rPr lang="en-US" sz="2800" dirty="0" smtClean="0"/>
            </a:br>
            <a:r>
              <a:rPr lang="en-US" sz="2800" dirty="0" smtClean="0"/>
              <a:t>MLG Wheel #2, First Pass, 50 Knots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33" y="1318912"/>
            <a:ext cx="8050213" cy="1853256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03" y="3263377"/>
            <a:ext cx="8031892" cy="2288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905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7335E1805E44495268AE629753871" ma:contentTypeVersion="6" ma:contentTypeDescription="Create a new document." ma:contentTypeScope="" ma:versionID="bafd424518a3d855d9383cb3da8610d1">
  <xsd:schema xmlns:xsd="http://www.w3.org/2001/XMLSchema" xmlns:xs="http://www.w3.org/2001/XMLSchema" xmlns:p="http://schemas.microsoft.com/office/2006/metadata/properties" xmlns:ns2="a4c11e10-6fbc-43d3-ac72-3e5fce9ced22" targetNamespace="http://schemas.microsoft.com/office/2006/metadata/properties" ma:root="true" ma:fieldsID="c1e546dc03a8a1795afe111ee3498295" ns2:_="">
    <xsd:import namespace="a4c11e10-6fbc-43d3-ac72-3e5fce9ce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11e10-6fbc-43d3-ac72-3e5fce9ce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2A17979-42C1-4CA8-A826-D7CE3CDE0515}"/>
</file>

<file path=customXml/itemProps2.xml><?xml version="1.0" encoding="utf-8"?>
<ds:datastoreItem xmlns:ds="http://schemas.openxmlformats.org/officeDocument/2006/customXml" ds:itemID="{6296F4D2-1254-426B-A2EC-AA68D856E2C0}"/>
</file>

<file path=customXml/itemProps3.xml><?xml version="1.0" encoding="utf-8"?>
<ds:datastoreItem xmlns:ds="http://schemas.openxmlformats.org/officeDocument/2006/customXml" ds:itemID="{6266BD6E-1161-4E88-B372-63EFF70ADC2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18163</TotalTime>
  <Words>802</Words>
  <Application>Microsoft Office PowerPoint</Application>
  <PresentationFormat>On-screen Show (4:3)</PresentationFormat>
  <Paragraphs>104</Paragraphs>
  <Slides>22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1_Custom Design</vt:lpstr>
      <vt:lpstr>2_Custom Design</vt:lpstr>
      <vt:lpstr>3_Custom Design</vt:lpstr>
      <vt:lpstr>4_Custom Design</vt:lpstr>
      <vt:lpstr>5_Custom Design</vt:lpstr>
      <vt:lpstr>6_Custom Design</vt:lpstr>
      <vt:lpstr>1_Default Design</vt:lpstr>
      <vt:lpstr>Document</vt:lpstr>
      <vt:lpstr> </vt:lpstr>
      <vt:lpstr>Objectives</vt:lpstr>
      <vt:lpstr>Recent Accomplishments</vt:lpstr>
      <vt:lpstr>Aircraft Braking Friction Testing</vt:lpstr>
      <vt:lpstr>Testing Details</vt:lpstr>
      <vt:lpstr>Testing Details (Continued)</vt:lpstr>
      <vt:lpstr>Testing Details (Continued)</vt:lpstr>
      <vt:lpstr>Aircraft Data</vt:lpstr>
      <vt:lpstr>Programmed Braking on Manufactured Snow MLG Wheel #2, First Pass, 50 Knots</vt:lpstr>
      <vt:lpstr>Programmed Braking on Manufactured Snow MLG Wheel #2, First Pass, 50 Knots</vt:lpstr>
      <vt:lpstr>Anti-Skid Braking on Manufactured Snow MLG Wheel #2, First Pass, 50 Knots</vt:lpstr>
      <vt:lpstr>Anti-Skid Braking on Manufactured Snow MLG Wheel #2, First Pass, 50 Knots</vt:lpstr>
      <vt:lpstr>Testing Observations</vt:lpstr>
      <vt:lpstr>Testing Observations (Continued)</vt:lpstr>
      <vt:lpstr>Upcoming Work</vt:lpstr>
      <vt:lpstr>Future Project Test Strategy</vt:lpstr>
      <vt:lpstr>Future Project Test Strategy (Continued)</vt:lpstr>
      <vt:lpstr>Future Project Test Strategy (Continued)</vt:lpstr>
      <vt:lpstr>Calculation of Braking Friction Based on  Parameters Measured on Commercial Transport Aircraft </vt:lpstr>
      <vt:lpstr>RPA Overview</vt:lpstr>
      <vt:lpstr>Cooperative Research and Development Agreements (CRDA’s)</vt:lpstr>
      <vt:lpstr>Questions?</vt:lpstr>
    </vt:vector>
  </TitlesOfParts>
  <Company>FAA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RPD 143 Roughness</dc:title>
  <dc:creator>Hayhoe</dc:creator>
  <cp:lastModifiedBy>Breen, Joseph (FAA)</cp:lastModifiedBy>
  <cp:revision>993</cp:revision>
  <cp:lastPrinted>2016-03-15T16:59:38Z</cp:lastPrinted>
  <dcterms:created xsi:type="dcterms:W3CDTF">2005-01-28T20:32:53Z</dcterms:created>
  <dcterms:modified xsi:type="dcterms:W3CDTF">2016-08-16T12:45:35Z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0x0101009DA7335E1805E44495268AE629753871</vt:lpwstr>
  </property>
</Properties>
</file>