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92" r:id="rId3"/>
    <p:sldId id="293" r:id="rId4"/>
    <p:sldId id="294" r:id="rId5"/>
    <p:sldId id="295" r:id="rId6"/>
    <p:sldId id="296" r:id="rId7"/>
    <p:sldId id="301" r:id="rId8"/>
    <p:sldId id="302" r:id="rId9"/>
    <p:sldId id="318" r:id="rId10"/>
    <p:sldId id="319" r:id="rId11"/>
    <p:sldId id="308" r:id="rId12"/>
    <p:sldId id="309" r:id="rId13"/>
    <p:sldId id="320" r:id="rId14"/>
    <p:sldId id="316" r:id="rId15"/>
    <p:sldId id="317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92"/>
            <p14:sldId id="293"/>
            <p14:sldId id="294"/>
            <p14:sldId id="295"/>
            <p14:sldId id="296"/>
            <p14:sldId id="301"/>
            <p14:sldId id="302"/>
            <p14:sldId id="318"/>
            <p14:sldId id="319"/>
            <p14:sldId id="308"/>
            <p14:sldId id="309"/>
            <p14:sldId id="320"/>
            <p14:sldId id="316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FF99"/>
    <a:srgbClr val="C0C0C0"/>
    <a:srgbClr val="DDDDDD"/>
    <a:srgbClr val="FF0000"/>
    <a:srgbClr val="FF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717" autoAdjust="0"/>
  </p:normalViewPr>
  <p:slideViewPr>
    <p:cSldViewPr snapToGrid="0">
      <p:cViewPr varScale="1">
        <p:scale>
          <a:sx n="89" d="100"/>
          <a:sy n="89" d="100"/>
        </p:scale>
        <p:origin x="-1358" y="-67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NAPTF Reflection Cracking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NAPTF Reflection Cracking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NAPTF Reflection Cracking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NAPTF Reflection Cracking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Reflective Cracking R&amp;D Update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RPA P1</a:t>
            </a:r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17, </a:t>
            </a:r>
            <a:r>
              <a:rPr lang="en-US" sz="1600" dirty="0" smtClean="0"/>
              <a:t>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78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Propagation Model I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300" y="1514987"/>
            <a:ext cx="5462792" cy="39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01696" y="1508125"/>
            <a:ext cx="2828659" cy="4391025"/>
          </a:xfrm>
        </p:spPr>
        <p:txBody>
          <a:bodyPr/>
          <a:lstStyle/>
          <a:p>
            <a:r>
              <a:rPr lang="en-US" sz="1800" b="0" dirty="0" smtClean="0"/>
              <a:t>Crack propagation rate = </a:t>
            </a:r>
            <a:r>
              <a:rPr lang="en-US" sz="1800" b="0" i="1" dirty="0" err="1" smtClean="0"/>
              <a:t>dL</a:t>
            </a:r>
            <a:r>
              <a:rPr lang="en-US" sz="1800" b="0" i="1" dirty="0" smtClean="0"/>
              <a:t>/</a:t>
            </a:r>
            <a:r>
              <a:rPr lang="en-US" sz="1800" b="0" i="1" dirty="0" err="1" smtClean="0"/>
              <a:t>dN</a:t>
            </a:r>
            <a:r>
              <a:rPr lang="en-US" sz="1800" b="0" dirty="0" err="1" smtClean="0"/>
              <a:t>.</a:t>
            </a:r>
            <a:endParaRPr lang="en-US" sz="1800" b="0" dirty="0" smtClean="0"/>
          </a:p>
          <a:p>
            <a:r>
              <a:rPr lang="en-US" sz="1800" b="0" dirty="0" smtClean="0"/>
              <a:t>Model form is the same as the classic Paris’ Law for crack propagation under repeated loading, except that failure strain </a:t>
            </a:r>
            <a:r>
              <a:rPr lang="el-GR" sz="1800" b="0" i="1" dirty="0" smtClean="0"/>
              <a:t>ε</a:t>
            </a:r>
            <a:r>
              <a:rPr lang="en-US" sz="1800" b="0" i="1" baseline="-25000" dirty="0" smtClean="0"/>
              <a:t>f</a:t>
            </a:r>
            <a:r>
              <a:rPr lang="en-US" sz="1800" b="0" dirty="0" smtClean="0"/>
              <a:t> takes the place of stress intensify factor range </a:t>
            </a:r>
            <a:r>
              <a:rPr lang="el-GR" sz="1800" b="0" i="1" dirty="0" smtClean="0"/>
              <a:t>Δ</a:t>
            </a:r>
            <a:r>
              <a:rPr lang="en-US" sz="1800" b="0" i="1" dirty="0" smtClean="0"/>
              <a:t>K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834832"/>
          </a:xfrm>
        </p:spPr>
        <p:txBody>
          <a:bodyPr/>
          <a:lstStyle/>
          <a:p>
            <a:r>
              <a:rPr lang="en-US" sz="2800" dirty="0" smtClean="0"/>
              <a:t>Measured vs. Predicted Crack Propagation Rate (Phase IV)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26" y="1508125"/>
            <a:ext cx="6043561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R&amp;D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95656" y="1051133"/>
            <a:ext cx="3948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Laboratory Testing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596213" y="1051131"/>
            <a:ext cx="3948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Finite Element Modeling</a:t>
            </a:r>
            <a:endParaRPr lang="en-US" b="1" dirty="0"/>
          </a:p>
        </p:txBody>
      </p:sp>
      <p:pic>
        <p:nvPicPr>
          <p:cNvPr id="18" name="Content Placeholder 4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213" y="1512798"/>
            <a:ext cx="3949700" cy="1931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213" y="3522726"/>
            <a:ext cx="3948157" cy="170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4596213" y="5324030"/>
            <a:ext cx="43170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200" b="1" dirty="0" smtClean="0"/>
              <a:t>Compute energy release rates for advancing crack.</a:t>
            </a:r>
            <a:endParaRPr lang="en-US" sz="1200" b="1" dirty="0"/>
          </a:p>
          <a:p>
            <a:pPr marL="171450" indent="-171450"/>
            <a:r>
              <a:rPr lang="en-US" sz="1200" b="1" dirty="0" smtClean="0"/>
              <a:t>Apply to full-scale test to obtain Paris’ Law model.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96" y="2235110"/>
            <a:ext cx="3731075" cy="2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53" y="4990947"/>
            <a:ext cx="4201362" cy="8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666572" y="4722494"/>
            <a:ext cx="3606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200" b="1" dirty="0" smtClean="0"/>
              <a:t>Phase V Laboratory Testing Plan</a:t>
            </a:r>
            <a:endParaRPr lang="en-US" sz="1200" b="1" dirty="0"/>
          </a:p>
        </p:txBody>
      </p:sp>
      <p:pic>
        <p:nvPicPr>
          <p:cNvPr id="25" name="Picture 2" descr="E:\Documents\Reflection Cracking\Photos\IMG_379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431" y="1512798"/>
            <a:ext cx="937465" cy="14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full-scale test data</a:t>
            </a:r>
          </a:p>
          <a:p>
            <a:pPr lvl="1"/>
            <a:r>
              <a:rPr lang="en-US" dirty="0"/>
              <a:t>Different overlay thicknesses to confirm the performance of power and bilinear crack propagation models.</a:t>
            </a:r>
          </a:p>
          <a:p>
            <a:pPr lvl="1"/>
            <a:r>
              <a:rPr lang="en-US" dirty="0"/>
              <a:t>Varied loading cycles to examine extreme cooling cycles</a:t>
            </a:r>
          </a:p>
          <a:p>
            <a:pPr lvl="1"/>
            <a:r>
              <a:rPr lang="en-US" dirty="0"/>
              <a:t>Varied rest periods to examine fracture healing</a:t>
            </a:r>
          </a:p>
          <a:p>
            <a:r>
              <a:rPr lang="en-US" dirty="0"/>
              <a:t>Expected product</a:t>
            </a:r>
          </a:p>
          <a:p>
            <a:pPr lvl="1"/>
            <a:r>
              <a:rPr lang="en-US" dirty="0"/>
              <a:t>Crack Propagation Rate = </a:t>
            </a:r>
            <a:r>
              <a:rPr lang="en-US" i="1" dirty="0"/>
              <a:t>f </a:t>
            </a:r>
            <a:r>
              <a:rPr lang="en-US" dirty="0"/>
              <a:t>(Fracture Energy, Mixture Stiffness, Temperature)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Paving at NAPTF (2013)</a:t>
            </a:r>
            <a:endParaRPr lang="en-US" dirty="0"/>
          </a:p>
        </p:txBody>
      </p:sp>
      <p:pic>
        <p:nvPicPr>
          <p:cNvPr id="5" name="Picture 1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195" y="1508125"/>
            <a:ext cx="659042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At airfields, the potential for reflective cracking presents a major challenge for rigid pavement rehabilitation involving asphalt overlays.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current FAA thickness design </a:t>
            </a:r>
            <a:r>
              <a:rPr lang="en-US" sz="2000" dirty="0" smtClean="0"/>
              <a:t>procedure (FAARFIELD</a:t>
            </a:r>
            <a:r>
              <a:rPr lang="en-US" sz="2000" dirty="0"/>
              <a:t>) does not consider this important distress </a:t>
            </a:r>
            <a:r>
              <a:rPr lang="en-US" sz="2000" dirty="0" smtClean="0"/>
              <a:t>mode.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2303462"/>
            <a:ext cx="3733800" cy="2800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8194" name="Picture 2" descr="E:\Documents\Reflection Cracking\image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260" y="646320"/>
            <a:ext cx="2943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ocuments\Reflection Cracking\image03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274" y="4315849"/>
            <a:ext cx="184762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Isolate, combine, and compare temperature and aircraft load effects on reflective </a:t>
            </a:r>
            <a:r>
              <a:rPr lang="en-US" sz="2400" dirty="0" smtClean="0"/>
              <a:t>cracking.</a:t>
            </a:r>
            <a:endParaRPr lang="en-US" sz="2400" dirty="0"/>
          </a:p>
          <a:p>
            <a:r>
              <a:rPr lang="en-US" sz="2400" dirty="0" smtClean="0"/>
              <a:t>Generate full-scale </a:t>
            </a:r>
            <a:r>
              <a:rPr lang="en-US" sz="2400" dirty="0"/>
              <a:t>data under controlled </a:t>
            </a:r>
            <a:r>
              <a:rPr lang="en-US" sz="2400" dirty="0" smtClean="0"/>
              <a:t>conditions: </a:t>
            </a:r>
          </a:p>
          <a:p>
            <a:pPr lvl="1"/>
            <a:r>
              <a:rPr lang="en-US" sz="2000" dirty="0" smtClean="0"/>
              <a:t>Mechanically </a:t>
            </a:r>
            <a:r>
              <a:rPr lang="en-US" sz="2000" dirty="0"/>
              <a:t>simulate </a:t>
            </a:r>
            <a:r>
              <a:rPr lang="en-US" sz="2000" dirty="0" smtClean="0"/>
              <a:t>temperature </a:t>
            </a:r>
            <a:r>
              <a:rPr lang="en-US" sz="2000" dirty="0"/>
              <a:t>cycles occurring in nature. </a:t>
            </a:r>
          </a:p>
          <a:p>
            <a:pPr lvl="1"/>
            <a:r>
              <a:rPr lang="en-US" sz="2000" dirty="0" smtClean="0"/>
              <a:t>Obtain </a:t>
            </a:r>
            <a:r>
              <a:rPr lang="en-US" sz="2000" dirty="0"/>
              <a:t>repeatable crack propagation </a:t>
            </a:r>
            <a:r>
              <a:rPr lang="en-US" sz="2000" dirty="0" smtClean="0"/>
              <a:t>rate. </a:t>
            </a:r>
            <a:endParaRPr lang="en-US" sz="2000" dirty="0"/>
          </a:p>
          <a:p>
            <a:r>
              <a:rPr lang="en-US" sz="2400" dirty="0" smtClean="0"/>
              <a:t>Develop a reliable performance </a:t>
            </a:r>
            <a:r>
              <a:rPr lang="en-US" sz="2400" dirty="0"/>
              <a:t>model that relates the required thickness of HMA overlay to </a:t>
            </a:r>
            <a:r>
              <a:rPr lang="en-US" sz="2400" dirty="0" smtClean="0"/>
              <a:t>major </a:t>
            </a:r>
            <a:r>
              <a:rPr lang="en-US" sz="2400" dirty="0"/>
              <a:t>input variables, </a:t>
            </a:r>
            <a:r>
              <a:rPr lang="en-US" sz="2400" dirty="0" smtClean="0"/>
              <a:t>including: </a:t>
            </a:r>
            <a:r>
              <a:rPr lang="en-US" sz="2400" dirty="0"/>
              <a:t>aircraft loads, </a:t>
            </a:r>
            <a:r>
              <a:rPr lang="en-US" sz="2400" dirty="0" smtClean="0"/>
              <a:t>climate, </a:t>
            </a:r>
            <a:r>
              <a:rPr lang="en-US" sz="2400" dirty="0"/>
              <a:t>and the condition of the existing pavement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Plan for Reflection Cracking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56" y="1552195"/>
            <a:ext cx="8127052" cy="44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NAPTF Reflection Crack 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08" y="1508125"/>
            <a:ext cx="7779196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768012"/>
              </p:ext>
            </p:extLst>
          </p:nvPr>
        </p:nvGraphicFramePr>
        <p:xfrm>
          <a:off x="495300" y="1508125"/>
          <a:ext cx="805021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043"/>
                <a:gridCol w="1782993"/>
                <a:gridCol w="1437093"/>
                <a:gridCol w="1610043"/>
                <a:gridCol w="1610043"/>
              </a:tblGrid>
              <a:tr h="37084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Cycles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Available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(38</a:t>
                      </a:r>
                      <a:r>
                        <a:rPr lang="en-US" baseline="0" dirty="0" smtClean="0"/>
                        <a:t> 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 (planned)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9839" y="4255806"/>
            <a:ext cx="5272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/>
              <a:t>Dynamic Data: 1 Hz acquisition</a:t>
            </a:r>
            <a:br>
              <a:rPr lang="en-US" sz="1800" dirty="0" smtClean="0"/>
            </a:br>
            <a:r>
              <a:rPr lang="en-US" sz="1800" dirty="0" smtClean="0"/>
              <a:t>Static Data: Hourly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Overview (2012 – 2016)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941185"/>
              </p:ext>
            </p:extLst>
          </p:nvPr>
        </p:nvGraphicFramePr>
        <p:xfrm>
          <a:off x="495300" y="1508125"/>
          <a:ext cx="805021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404"/>
                <a:gridCol w="2683404"/>
                <a:gridCol w="2683404"/>
              </a:tblGrid>
              <a:tr h="37084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HMA</a:t>
                      </a:r>
                      <a:r>
                        <a:rPr lang="en-US" baseline="0" dirty="0" smtClean="0"/>
                        <a:t> Overlay Structure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5 in (3.66 m × 127 mm)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5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127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5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127 mm)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5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127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5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127 mm)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5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127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7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178 mm)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3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76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 × 6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(1.52 m × 152 mm)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9838" y="5255664"/>
            <a:ext cx="6076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/>
              <a:t>All Overlays P-401 HMA, PG 64-22, except *PG 76-22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V Test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110" y="3802879"/>
            <a:ext cx="8058403" cy="2096271"/>
          </a:xfrm>
        </p:spPr>
        <p:txBody>
          <a:bodyPr/>
          <a:lstStyle/>
          <a:p>
            <a:r>
              <a:rPr lang="en-US" sz="1800" dirty="0" smtClean="0"/>
              <a:t>Sensor Count:</a:t>
            </a:r>
          </a:p>
          <a:p>
            <a:pPr lvl="1"/>
            <a:r>
              <a:rPr lang="en-US" sz="1600" dirty="0" smtClean="0"/>
              <a:t>Embedded </a:t>
            </a:r>
            <a:r>
              <a:rPr lang="en-US" sz="1600" dirty="0"/>
              <a:t>Strain Gage: 24</a:t>
            </a:r>
          </a:p>
          <a:p>
            <a:pPr lvl="1"/>
            <a:r>
              <a:rPr lang="en-US" sz="1600" dirty="0"/>
              <a:t>Surface Strain Gage: 24</a:t>
            </a:r>
          </a:p>
          <a:p>
            <a:pPr lvl="1"/>
            <a:r>
              <a:rPr lang="en-US" sz="1600" dirty="0"/>
              <a:t>Thermocouple: 12</a:t>
            </a:r>
          </a:p>
          <a:p>
            <a:pPr lvl="1"/>
            <a:r>
              <a:rPr lang="en-US" sz="1600" dirty="0"/>
              <a:t>Potentiometer: 6</a:t>
            </a:r>
          </a:p>
          <a:p>
            <a:pPr lvl="1"/>
            <a:r>
              <a:rPr lang="en-US" sz="1600" dirty="0"/>
              <a:t>LVDT: 4</a:t>
            </a:r>
          </a:p>
          <a:p>
            <a:pPr lvl="1"/>
            <a:r>
              <a:rPr lang="en-US" sz="1600" dirty="0"/>
              <a:t>Joint Displacement Gage: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9" y="1686084"/>
            <a:ext cx="8054340" cy="18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410199" y="905854"/>
            <a:ext cx="815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800" b="1" dirty="0" smtClean="0"/>
              <a:t>Reconstruction and Instrumentation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030" y="3589234"/>
            <a:ext cx="2405502" cy="23757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1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V Schedule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Anticipate paving late Sept. – early October. </a:t>
            </a:r>
          </a:p>
          <a:p>
            <a:r>
              <a:rPr lang="en-US" dirty="0" smtClean="0"/>
              <a:t>Bid package is complete. Project is expected to go out for bid within the next month.</a:t>
            </a:r>
          </a:p>
          <a:p>
            <a:r>
              <a:rPr lang="en-US" dirty="0" smtClean="0"/>
              <a:t>Required gages are in stock or on order.</a:t>
            </a:r>
          </a:p>
          <a:p>
            <a:r>
              <a:rPr lang="en-US" dirty="0" smtClean="0"/>
              <a:t>System upgrades:</a:t>
            </a:r>
          </a:p>
          <a:p>
            <a:pPr lvl="1"/>
            <a:r>
              <a:rPr lang="en-US" dirty="0" smtClean="0"/>
              <a:t>No significant system upgrades for Phase V. </a:t>
            </a:r>
          </a:p>
          <a:p>
            <a:pPr lvl="1"/>
            <a:r>
              <a:rPr lang="en-US" dirty="0" smtClean="0"/>
              <a:t>DAQ replacement is planned for Phase VI.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NAPTF Reflection Cracking Research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94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4554FB-E466-4C38-86C5-9EC3E3A425CD}"/>
</file>

<file path=customXml/itemProps2.xml><?xml version="1.0" encoding="utf-8"?>
<ds:datastoreItem xmlns:ds="http://schemas.openxmlformats.org/officeDocument/2006/customXml" ds:itemID="{AD0E0637-C7C3-419E-9F56-16DB4A7B2638}"/>
</file>

<file path=customXml/itemProps3.xml><?xml version="1.0" encoding="utf-8"?>
<ds:datastoreItem xmlns:ds="http://schemas.openxmlformats.org/officeDocument/2006/customXml" ds:itemID="{626B4614-0199-4D99-81A1-0BC0AEA7FB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631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1_Custom Design</vt:lpstr>
      <vt:lpstr>2_Custom Design</vt:lpstr>
      <vt:lpstr>Reflective Cracking R&amp;D Update</vt:lpstr>
      <vt:lpstr>Background</vt:lpstr>
      <vt:lpstr>Research Objectives</vt:lpstr>
      <vt:lpstr>R&amp;D Plan for Reflection Cracking</vt:lpstr>
      <vt:lpstr>NAPTF Reflection Crack Rig</vt:lpstr>
      <vt:lpstr>Test Overview</vt:lpstr>
      <vt:lpstr>Test Overview (2012 – 2016)</vt:lpstr>
      <vt:lpstr>Phase V Test</vt:lpstr>
      <vt:lpstr>Phase V Schedule</vt:lpstr>
      <vt:lpstr>Crack Propagation Model I</vt:lpstr>
      <vt:lpstr>Measured vs. Predicted Crack Propagation Rate (Phase IV)</vt:lpstr>
      <vt:lpstr>Related R&amp;D Activities</vt:lpstr>
      <vt:lpstr>Future Research</vt:lpstr>
      <vt:lpstr>Overlay Paving at NAPTF (2013)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256</cp:revision>
  <cp:lastPrinted>2016-08-09T17:57:11Z</cp:lastPrinted>
  <dcterms:created xsi:type="dcterms:W3CDTF">2005-01-28T20:32:53Z</dcterms:created>
  <dcterms:modified xsi:type="dcterms:W3CDTF">2016-08-09T19:30:47Z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