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362" r:id="rId3"/>
    <p:sldId id="363" r:id="rId4"/>
    <p:sldId id="384" r:id="rId5"/>
    <p:sldId id="356" r:id="rId6"/>
    <p:sldId id="387" r:id="rId7"/>
    <p:sldId id="388" r:id="rId8"/>
    <p:sldId id="392" r:id="rId9"/>
    <p:sldId id="393" r:id="rId10"/>
    <p:sldId id="391" r:id="rId11"/>
    <p:sldId id="389" r:id="rId12"/>
    <p:sldId id="394" r:id="rId13"/>
    <p:sldId id="381" r:id="rId14"/>
    <p:sldId id="382" r:id="rId15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15" autoAdjust="0"/>
    <p:restoredTop sz="95827" autoAdjust="0"/>
  </p:normalViewPr>
  <p:slideViewPr>
    <p:cSldViewPr>
      <p:cViewPr>
        <p:scale>
          <a:sx n="100" d="100"/>
          <a:sy n="100" d="100"/>
        </p:scale>
        <p:origin x="-3822" y="-13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223C8-5B9D-4191-884D-CDA0648A6A9E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444DC-0AD9-4E69-A29E-2F097AA75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4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76567FB-BDFE-4A7C-844A-CE264A6FCBB8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5693960-43D9-4986-9132-1195DAAE8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32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7E5536-40A8-4C41-8753-50030CE7FAAF}" type="slidenum">
              <a:rPr lang="en-US"/>
              <a:pPr/>
              <a:t>2</a:t>
            </a:fld>
            <a:endParaRPr lang="en-US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4013" y="525463"/>
            <a:ext cx="3505200" cy="2628900"/>
          </a:xfrm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0A7304-BC3F-4B97-9B4C-92102E479A83}" type="slidenum">
              <a:rPr lang="en-US"/>
              <a:pPr/>
              <a:t>11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0A7304-BC3F-4B97-9B4C-92102E479A83}" type="slidenum">
              <a:rPr lang="en-US"/>
              <a:pPr/>
              <a:t>12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0A7304-BC3F-4B97-9B4C-92102E479A83}" type="slidenum">
              <a:rPr lang="en-US"/>
              <a:pPr/>
              <a:t>13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0A7304-BC3F-4B97-9B4C-92102E479A83}" type="slidenum">
              <a:rPr lang="en-US"/>
              <a:pPr/>
              <a:t>14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7E5536-40A8-4C41-8753-50030CE7FAAF}" type="slidenum">
              <a:rPr lang="en-US"/>
              <a:pPr/>
              <a:t>3</a:t>
            </a:fld>
            <a:endParaRPr lang="en-US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4013" y="525463"/>
            <a:ext cx="3505200" cy="2628900"/>
          </a:xfrm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C5D2EB-18AE-48D4-8C91-B527A2935398}" type="slidenum">
              <a:rPr lang="en-US"/>
              <a:pPr/>
              <a:t>4</a:t>
            </a:fld>
            <a:endParaRPr lang="en-US"/>
          </a:p>
        </p:txBody>
      </p:sp>
      <p:sp>
        <p:nvSpPr>
          <p:cNvPr id="67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25F4C1-CFC1-4B6E-96D4-6FD60CEE16E1}" type="slidenum">
              <a:rPr lang="en-US"/>
              <a:pPr/>
              <a:t>5</a:t>
            </a:fld>
            <a:endParaRPr lang="en-US"/>
          </a:p>
        </p:txBody>
      </p:sp>
      <p:sp>
        <p:nvSpPr>
          <p:cNvPr id="108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7188" y="527050"/>
            <a:ext cx="3505200" cy="2628900"/>
          </a:xfrm>
          <a:ln/>
        </p:spPr>
      </p:sp>
      <p:sp>
        <p:nvSpPr>
          <p:cNvPr id="108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13" y="3330421"/>
            <a:ext cx="7434976" cy="315324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0A7304-BC3F-4B97-9B4C-92102E479A83}" type="slidenum">
              <a:rPr lang="en-US"/>
              <a:pPr/>
              <a:t>6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0A7304-BC3F-4B97-9B4C-92102E479A83}" type="slidenum">
              <a:rPr lang="en-US"/>
              <a:pPr/>
              <a:t>7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0A7304-BC3F-4B97-9B4C-92102E479A83}" type="slidenum">
              <a:rPr lang="en-US"/>
              <a:pPr/>
              <a:t>8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0A7304-BC3F-4B97-9B4C-92102E479A83}" type="slidenum">
              <a:rPr lang="en-US"/>
              <a:pPr/>
              <a:t>9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0A7304-BC3F-4B97-9B4C-92102E479A83}" type="slidenum">
              <a:rPr lang="en-US"/>
              <a:pPr/>
              <a:t>10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le_imagery_no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246063" y="4497388"/>
            <a:ext cx="52609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 to: </a:t>
            </a: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REDAC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By:</a:t>
            </a:r>
            <a:r>
              <a:rPr lang="en-US" sz="16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Navneet</a:t>
            </a: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Garg, Ph.D.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</a:t>
            </a: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 17,</a:t>
            </a:r>
            <a:r>
              <a:rPr lang="en-US" sz="16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2016</a:t>
            </a:r>
            <a:endParaRPr lang="en-US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6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6" name="Picture 7" descr="NEW FAA LOGO"/>
            <p:cNvPicPr>
              <a:picLocks noChangeAspect="1" noChangeArrowheads="1"/>
            </p:cNvPicPr>
            <p:nvPr userDrawn="1"/>
          </p:nvPicPr>
          <p:blipFill>
            <a:blip r:embed="rId3" cstate="email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8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800" b="1">
                  <a:solidFill>
                    <a:srgbClr val="FFFFFF"/>
                  </a:solidFill>
                </a:rPr>
                <a:t>Federal Aviation</a:t>
              </a:r>
            </a:p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800" b="1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12083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31763" y="293688"/>
            <a:ext cx="5487987" cy="3186112"/>
          </a:xfrm>
        </p:spPr>
        <p:txBody>
          <a:bodyPr anchor="t"/>
          <a:lstStyle>
            <a:lvl1pPr>
              <a:spcBef>
                <a:spcPct val="50000"/>
              </a:spcBef>
              <a:buFontTx/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Full-Scale Testing – Perpetual Pavement Update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793173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57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3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28625" y="344488"/>
            <a:ext cx="8472488" cy="555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37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40767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706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F3F2-3840-420F-9E24-B8834C5C1E91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0DFF-A6BE-4137-BE56-9B295CFA2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61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4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8981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53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77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15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121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3563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009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smtClean="0"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smtClean="0"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smtClean="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2F0C419-40A6-4F33-AFBC-CC63D13038E2}" type="slidenum">
              <a:rPr lang="en-US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062662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9A4D431-8DC5-487E-A2F8-895E5B5B12B2}" type="slidenum">
              <a:rPr lang="en-US" sz="1200" b="1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b="1">
              <a:solidFill>
                <a:srgbClr val="FFFFFF"/>
              </a:solidFill>
            </a:endParaRPr>
          </a:p>
        </p:txBody>
      </p:sp>
      <p:grpSp>
        <p:nvGrpSpPr>
          <p:cNvPr id="1033" name="Group 9"/>
          <p:cNvGrpSpPr>
            <a:grpSpLocks/>
          </p:cNvGrpSpPr>
          <p:nvPr userDrawn="1"/>
        </p:nvGrpSpPr>
        <p:grpSpPr bwMode="auto">
          <a:xfrm>
            <a:off x="5965825" y="6196013"/>
            <a:ext cx="2047875" cy="661987"/>
            <a:chOff x="3596" y="3858"/>
            <a:chExt cx="1290" cy="417"/>
          </a:xfrm>
        </p:grpSpPr>
        <p:pic>
          <p:nvPicPr>
            <p:cNvPr id="1036" name="Picture 10" descr="NEW FAA LOGO"/>
            <p:cNvPicPr>
              <a:picLocks noChangeAspect="1" noChangeArrowheads="1"/>
            </p:cNvPicPr>
            <p:nvPr userDrawn="1"/>
          </p:nvPicPr>
          <p:blipFill>
            <a:blip r:embed="rId17" cstate="email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Text Box 11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</a:rPr>
                <a:t>Federal Aviation</a:t>
              </a:r>
            </a:p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1034" name="Text Box 12"/>
          <p:cNvSpPr txBox="1">
            <a:spLocks noChangeArrowheads="1"/>
          </p:cNvSpPr>
          <p:nvPr userDrawn="1"/>
        </p:nvSpPr>
        <p:spPr bwMode="auto">
          <a:xfrm>
            <a:off x="0" y="6196013"/>
            <a:ext cx="6096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Full-Scale Testing – Perpetual Pavement Update</a:t>
            </a:r>
            <a:endParaRPr lang="en-US" sz="1200" b="1" dirty="0">
              <a:solidFill>
                <a:srgbClr val="C0C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5" name="Text Box 13"/>
          <p:cNvSpPr txBox="1">
            <a:spLocks noChangeArrowheads="1"/>
          </p:cNvSpPr>
          <p:nvPr userDrawn="1"/>
        </p:nvSpPr>
        <p:spPr bwMode="auto">
          <a:xfrm>
            <a:off x="28575" y="6581000"/>
            <a:ext cx="37401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 17, 2016</a:t>
            </a:r>
            <a:endParaRPr lang="en-US" sz="1200" b="1" dirty="0">
              <a:solidFill>
                <a:srgbClr val="C0C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466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" y="457200"/>
            <a:ext cx="5487987" cy="3186112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Full-Scale Testing – Perpetual Pavement Update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876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273050"/>
            <a:ext cx="7824284" cy="5678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77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276225"/>
            <a:ext cx="7813310" cy="5673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45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239713"/>
            <a:ext cx="8472488" cy="609600"/>
          </a:xfrm>
        </p:spPr>
        <p:txBody>
          <a:bodyPr/>
          <a:lstStyle/>
          <a:p>
            <a:r>
              <a:rPr lang="en-US" sz="32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Summary:</a:t>
            </a:r>
            <a:endParaRPr lang="en-US" sz="3200" u="sng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1066800"/>
            <a:ext cx="7467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of the thicker perpetual pavement test sections (LFP-1N and LFP-2N) did not show any evidence of fatigue cracks, whereas LFP-3N and LFP-4N showed severe fatigue cracking. </a:t>
            </a:r>
            <a:endParaRPr lang="en-US" sz="2000" b="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b="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</a:t>
            </a:r>
            <a:r>
              <a:rPr lang="en-US" sz="2000" b="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cracks were found to be top-down cracks. The conventional flexible pavement test section LFC-5N showed severe rutting and fatigue cracking. </a:t>
            </a:r>
            <a:endParaRPr lang="en-US" sz="2000" b="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b="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b="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section performance shows that under given aircraft gear loading used in the study, by increasing HMA thickness from </a:t>
            </a:r>
            <a:r>
              <a:rPr lang="en-US" sz="2000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in. </a:t>
            </a:r>
            <a:r>
              <a:rPr lang="en-US" sz="2000" b="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2000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in. fatigue </a:t>
            </a:r>
            <a:r>
              <a:rPr lang="en-US" sz="2000" b="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cracking was eliminated during the duration of testing (almost 38,000 passes). </a:t>
            </a:r>
            <a:endParaRPr lang="en-US" sz="2000" b="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504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239713"/>
            <a:ext cx="8472488" cy="609600"/>
          </a:xfrm>
        </p:spPr>
        <p:txBody>
          <a:bodyPr/>
          <a:lstStyle/>
          <a:p>
            <a:r>
              <a:rPr lang="en-US" sz="32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Summary:</a:t>
            </a:r>
            <a:endParaRPr lang="en-US" sz="3200" u="sng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76300" y="1600200"/>
            <a:ext cx="74676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FOSP </a:t>
            </a:r>
            <a:r>
              <a:rPr lang="en-US" sz="2000" b="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strain measurements were useful in understanding the HMA layer behavior. </a:t>
            </a:r>
            <a:endParaRPr lang="en-US" sz="2000" b="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b="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Laboratory </a:t>
            </a:r>
            <a:r>
              <a:rPr lang="en-US" sz="2000" b="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fatigue tests are under progress to determine input properties for the fatigue model incorporated in FAARFIELD and comparison will be made between predicted and observed fatigue life. </a:t>
            </a:r>
            <a:endParaRPr lang="en-US" sz="2000" b="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b="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Posttraffic</a:t>
            </a:r>
            <a:r>
              <a:rPr lang="en-US" sz="2000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trenching – after completion of CC7 Overload study.</a:t>
            </a:r>
          </a:p>
        </p:txBody>
      </p:sp>
    </p:spTree>
    <p:extLst>
      <p:ext uri="{BB962C8B-B14F-4D97-AF65-F5344CB8AC3E}">
        <p14:creationId xmlns:p14="http://schemas.microsoft.com/office/powerpoint/2010/main" val="149040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Navneet Garg\Pictures\Alasks-2014\DSC_03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7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400" y="304800"/>
            <a:ext cx="39901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en-US" sz="60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966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3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CONSTRUCTION CYCLE – 7 (CC-7) </a:t>
            </a:r>
            <a:endParaRPr lang="en-US" sz="32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16730" y="1066800"/>
            <a:ext cx="8296275" cy="46482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PRIMARY OBJECTIVES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Perpetual Pavements Design criterion for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airport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pavements.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strain threshold in the intermediate HMA layer to limit rutting.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Horizontal strain threshold in the HMA base layer to prevent bottom-up fatigue cracking.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Relationship between laboratory fatigue strain threshold and measured field HMA strains.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strain distribution in the HMA layer.</a:t>
            </a:r>
          </a:p>
          <a:p>
            <a:pPr marL="457200" lvl="1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672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3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CONSTRUCTION CYCLE – 7 (CC-7) </a:t>
            </a:r>
            <a:endParaRPr lang="en-US" sz="32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16730" y="1066800"/>
            <a:ext cx="8296275" cy="46482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PRIMARY OBJECTIVES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Verify/Refine/Modify fatigue model based on the ratio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dissipated energy change (RDEC)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Overload (South Side Pavements)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Determine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allowable aircraft overload criteria for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flexible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pavement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05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954088"/>
            <a:ext cx="6943726" cy="5046867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3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CC7 – PERPETUAL PAVEMENTS</a:t>
            </a:r>
            <a:endParaRPr lang="en-US" sz="32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4728801"/>
      </p:ext>
    </p:extLst>
  </p:cSld>
  <p:clrMapOvr>
    <a:masterClrMapping/>
  </p:clrMapOvr>
  <p:transition advTm="746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03200"/>
            <a:ext cx="8472488" cy="960438"/>
          </a:xfrm>
        </p:spPr>
        <p:txBody>
          <a:bodyPr/>
          <a:lstStyle/>
          <a:p>
            <a:r>
              <a:rPr lang="en-US" sz="32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Pavement Cross Sections</a:t>
            </a:r>
            <a:endParaRPr lang="en-US" sz="3200" u="sng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30363"/>
            <a:ext cx="891540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68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239713"/>
            <a:ext cx="8472488" cy="609600"/>
          </a:xfrm>
        </p:spPr>
        <p:txBody>
          <a:bodyPr/>
          <a:lstStyle/>
          <a:p>
            <a:r>
              <a:rPr lang="en-US" sz="32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Traffic Tests:</a:t>
            </a:r>
            <a:endParaRPr lang="en-US" sz="3200" u="sng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9906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NAPTF wander pattern.</a:t>
            </a:r>
          </a:p>
          <a:p>
            <a:r>
              <a:rPr lang="en-US" sz="2400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 kips wheel load, 6-wheel gear.</a:t>
            </a:r>
          </a:p>
          <a:p>
            <a:r>
              <a:rPr lang="en-US" sz="2400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Pavement Monitoring</a:t>
            </a:r>
          </a:p>
          <a:p>
            <a:pPr lvl="1"/>
            <a:r>
              <a:rPr lang="en-US" sz="2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Straight Edge Rut Depth Measurements</a:t>
            </a:r>
          </a:p>
          <a:p>
            <a:pPr lvl="1"/>
            <a:r>
              <a:rPr lang="en-US" sz="2000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 profiles</a:t>
            </a:r>
          </a:p>
          <a:p>
            <a:pPr lvl="1"/>
            <a:r>
              <a:rPr lang="en-US" sz="2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Crack maps</a:t>
            </a:r>
            <a:endParaRPr lang="en-US" sz="2000" b="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292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274320"/>
            <a:ext cx="7813310" cy="5667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73026" y="89654"/>
            <a:ext cx="4147417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dirty="0"/>
              <a:t>Vertical strains measured in HMA layer</a:t>
            </a:r>
          </a:p>
        </p:txBody>
      </p:sp>
    </p:spTree>
    <p:extLst>
      <p:ext uri="{BB962C8B-B14F-4D97-AF65-F5344CB8AC3E}">
        <p14:creationId xmlns:p14="http://schemas.microsoft.com/office/powerpoint/2010/main" val="75431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274320"/>
            <a:ext cx="7813310" cy="5667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24693" y="91440"/>
            <a:ext cx="4844083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Transverse </a:t>
            </a:r>
            <a:r>
              <a:rPr lang="en-US" dirty="0"/>
              <a:t>strains measured </a:t>
            </a:r>
            <a:r>
              <a:rPr lang="en-US" dirty="0" smtClean="0"/>
              <a:t>at HMA Surface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97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274320"/>
            <a:ext cx="7813310" cy="566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24693" y="91440"/>
            <a:ext cx="5100563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Transverse </a:t>
            </a:r>
            <a:r>
              <a:rPr lang="en-US" dirty="0"/>
              <a:t>strains measured </a:t>
            </a:r>
            <a:r>
              <a:rPr lang="en-US" dirty="0" smtClean="0"/>
              <a:t>at Bottom of HMA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97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E9BEBA8-4F29-4067-A657-CDA4BE22C713}"/>
</file>

<file path=customXml/itemProps2.xml><?xml version="1.0" encoding="utf-8"?>
<ds:datastoreItem xmlns:ds="http://schemas.openxmlformats.org/officeDocument/2006/customXml" ds:itemID="{B3338DDD-3339-4299-96D0-A9D2D96A10AB}"/>
</file>

<file path=customXml/itemProps3.xml><?xml version="1.0" encoding="utf-8"?>
<ds:datastoreItem xmlns:ds="http://schemas.openxmlformats.org/officeDocument/2006/customXml" ds:itemID="{B1BAA971-8283-4319-A064-4B5ECF8B094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3614</TotalTime>
  <Words>320</Words>
  <Application>Microsoft Office PowerPoint</Application>
  <PresentationFormat>On-screen Show (4:3)</PresentationFormat>
  <Paragraphs>52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2_Custom Design</vt:lpstr>
      <vt:lpstr>Full-Scale Testing – Perpetual Pavement Update</vt:lpstr>
      <vt:lpstr>PowerPoint Presentation</vt:lpstr>
      <vt:lpstr>PowerPoint Presentation</vt:lpstr>
      <vt:lpstr>PowerPoint Presentation</vt:lpstr>
      <vt:lpstr>Pavement Cross Sections</vt:lpstr>
      <vt:lpstr>Traffic Tests: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Summary:</vt:lpstr>
      <vt:lpstr>Summary:</vt:lpstr>
      <vt:lpstr>PowerPoint Presentation</vt:lpstr>
    </vt:vector>
  </TitlesOfParts>
  <Company>Federal Aviation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Update</dc:title>
  <dc:creator>Murphy Flynn</dc:creator>
  <cp:lastModifiedBy>Garg, Navneet (FAA)</cp:lastModifiedBy>
  <cp:revision>208</cp:revision>
  <cp:lastPrinted>2016-08-09T17:28:04Z</cp:lastPrinted>
  <dcterms:created xsi:type="dcterms:W3CDTF">2013-09-06T13:23:18Z</dcterms:created>
  <dcterms:modified xsi:type="dcterms:W3CDTF">2016-08-09T18:12:51Z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