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xml" ContentType="application/vnd.openxmlformats-officedocument.presentationml.slide+xml"/>
  <Override PartName="/ppt/slides/slide28.xml" ContentType="application/vnd.openxmlformats-officedocument.presentationml.slide+xml"/>
  <Override PartName="/ppt/slides/slide25.xml" ContentType="application/vnd.openxmlformats-officedocument.presentationml.slide+xml"/>
  <Override PartName="/ppt/slides/slide29.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notesSlides/notesSlide27.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slideMasters/slideMaster1.xml" ContentType="application/vnd.openxmlformats-officedocument.presentationml.slideMaster+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18.xml" ContentType="application/vnd.openxmlformats-officedocument.presentationml.notesSlide+xml"/>
  <Override PartName="/ppt/notesSlides/notesSlide22.xml" ContentType="application/vnd.openxmlformats-officedocument.presentationml.notesSlide+xml"/>
  <Override PartName="/ppt/notesSlides/notesSlide5.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Layouts/slideLayout15.xml" ContentType="application/vnd.openxmlformats-officedocument.presentationml.slideLayout+xml"/>
  <Override PartName="/ppt/notesSlides/notesSlide15.xml" ContentType="application/vnd.openxmlformats-officedocument.presentationml.notesSlide+xml"/>
  <Override PartName="/ppt/notesSlides/notesSlide6.xml" ContentType="application/vnd.openxmlformats-officedocument.presentationml.notesSlide+xml"/>
  <Override PartName="/ppt/notesSlides/notesSlide14.xml" ContentType="application/vnd.openxmlformats-officedocument.presentationml.notesSlide+xml"/>
  <Override PartName="/ppt/notesSlides/notesSlide1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8.xml" ContentType="application/vnd.openxmlformats-officedocument.presentationml.notesSlide+xml"/>
  <Override PartName="/ppt/notesSlides/notesSlide13.xml" ContentType="application/vnd.openxmlformats-officedocument.presentationml.notesSlide+xml"/>
  <Override PartName="/ppt/notesSlides/notesSlide4.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slideLayouts/slideLayout13.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handoutMasterIdLst>
    <p:handoutMasterId r:id="rId36"/>
  </p:handoutMasterIdLst>
  <p:sldIdLst>
    <p:sldId id="256" r:id="rId2"/>
    <p:sldId id="399" r:id="rId3"/>
    <p:sldId id="407" r:id="rId4"/>
    <p:sldId id="408" r:id="rId5"/>
    <p:sldId id="370" r:id="rId6"/>
    <p:sldId id="377" r:id="rId7"/>
    <p:sldId id="378" r:id="rId8"/>
    <p:sldId id="368" r:id="rId9"/>
    <p:sldId id="316" r:id="rId10"/>
    <p:sldId id="381" r:id="rId11"/>
    <p:sldId id="382" r:id="rId12"/>
    <p:sldId id="400" r:id="rId13"/>
    <p:sldId id="427" r:id="rId14"/>
    <p:sldId id="401" r:id="rId15"/>
    <p:sldId id="422" r:id="rId16"/>
    <p:sldId id="423" r:id="rId17"/>
    <p:sldId id="424" r:id="rId18"/>
    <p:sldId id="425" r:id="rId19"/>
    <p:sldId id="426" r:id="rId20"/>
    <p:sldId id="406" r:id="rId21"/>
    <p:sldId id="411" r:id="rId22"/>
    <p:sldId id="412" r:id="rId23"/>
    <p:sldId id="416" r:id="rId24"/>
    <p:sldId id="413" r:id="rId25"/>
    <p:sldId id="414" r:id="rId26"/>
    <p:sldId id="415" r:id="rId27"/>
    <p:sldId id="417" r:id="rId28"/>
    <p:sldId id="419" r:id="rId29"/>
    <p:sldId id="420" r:id="rId30"/>
    <p:sldId id="421" r:id="rId31"/>
    <p:sldId id="367" r:id="rId32"/>
    <p:sldId id="353" r:id="rId33"/>
    <p:sldId id="418" r:id="rId34"/>
  </p:sldIdLst>
  <p:sldSz cx="9144000" cy="6858000" type="screen4x3"/>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0815" autoAdjust="0"/>
    <p:restoredTop sz="95827" autoAdjust="0"/>
  </p:normalViewPr>
  <p:slideViewPr>
    <p:cSldViewPr>
      <p:cViewPr>
        <p:scale>
          <a:sx n="100" d="100"/>
          <a:sy n="100" d="100"/>
        </p:scale>
        <p:origin x="-864" y="588"/>
      </p:cViewPr>
      <p:guideLst>
        <p:guide orient="horz" pos="2160"/>
        <p:guide pos="2880"/>
      </p:guideLst>
    </p:cSldViewPr>
  </p:slideViewPr>
  <p:notesTextViewPr>
    <p:cViewPr>
      <p:scale>
        <a:sx n="1" d="1"/>
        <a:sy n="1" d="1"/>
      </p:scale>
      <p:origin x="0" y="0"/>
    </p:cViewPr>
  </p:notesTextViewPr>
  <p:sorterViewPr>
    <p:cViewPr>
      <p:scale>
        <a:sx n="100" d="100"/>
        <a:sy n="100" d="100"/>
      </p:scale>
      <p:origin x="0" y="781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customXml" Target="../customXml/item3.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4029282" cy="35076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265014" y="0"/>
            <a:ext cx="4029282" cy="350760"/>
          </a:xfrm>
          <a:prstGeom prst="rect">
            <a:avLst/>
          </a:prstGeom>
        </p:spPr>
        <p:txBody>
          <a:bodyPr vert="horz" lIns="91440" tIns="45720" rIns="91440" bIns="45720" rtlCol="0"/>
          <a:lstStyle>
            <a:lvl1pPr algn="r">
              <a:defRPr sz="1200"/>
            </a:lvl1pPr>
          </a:lstStyle>
          <a:p>
            <a:fld id="{829223C8-5B9D-4191-884D-CDA0648A6A9E}" type="datetimeFigureOut">
              <a:rPr lang="en-US" smtClean="0"/>
              <a:t>8/16/2016</a:t>
            </a:fld>
            <a:endParaRPr lang="en-US"/>
          </a:p>
        </p:txBody>
      </p:sp>
      <p:sp>
        <p:nvSpPr>
          <p:cNvPr id="4" name="Footer Placeholder 3"/>
          <p:cNvSpPr>
            <a:spLocks noGrp="1"/>
          </p:cNvSpPr>
          <p:nvPr>
            <p:ph type="ftr" sz="quarter" idx="2"/>
          </p:nvPr>
        </p:nvSpPr>
        <p:spPr>
          <a:xfrm>
            <a:off x="2" y="6658443"/>
            <a:ext cx="4029282" cy="35076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265014" y="6658443"/>
            <a:ext cx="4029282" cy="350760"/>
          </a:xfrm>
          <a:prstGeom prst="rect">
            <a:avLst/>
          </a:prstGeom>
        </p:spPr>
        <p:txBody>
          <a:bodyPr vert="horz" lIns="91440" tIns="45720" rIns="91440" bIns="45720" rtlCol="0" anchor="b"/>
          <a:lstStyle>
            <a:lvl1pPr algn="r">
              <a:defRPr sz="1200"/>
            </a:lvl1pPr>
          </a:lstStyle>
          <a:p>
            <a:fld id="{90B444DC-0AD9-4E69-A29E-2F097AA75505}" type="slidenum">
              <a:rPr lang="en-US" smtClean="0"/>
              <a:t>‹#›</a:t>
            </a:fld>
            <a:endParaRPr lang="en-US"/>
          </a:p>
        </p:txBody>
      </p:sp>
    </p:spTree>
    <p:extLst>
      <p:ext uri="{BB962C8B-B14F-4D97-AF65-F5344CB8AC3E}">
        <p14:creationId xmlns:p14="http://schemas.microsoft.com/office/powerpoint/2010/main" val="3036643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5265809" y="0"/>
            <a:ext cx="4028440" cy="350520"/>
          </a:xfrm>
          <a:prstGeom prst="rect">
            <a:avLst/>
          </a:prstGeom>
        </p:spPr>
        <p:txBody>
          <a:bodyPr vert="horz" lIns="93177" tIns="46589" rIns="93177" bIns="46589" rtlCol="0"/>
          <a:lstStyle>
            <a:lvl1pPr algn="r">
              <a:defRPr sz="1200"/>
            </a:lvl1pPr>
          </a:lstStyle>
          <a:p>
            <a:fld id="{A76567FB-BDFE-4A7C-844A-CE264A6FCBB8}" type="datetimeFigureOut">
              <a:rPr lang="en-US" smtClean="0"/>
              <a:t>8/16/2016</a:t>
            </a:fld>
            <a:endParaRPr lang="en-US"/>
          </a:p>
        </p:txBody>
      </p:sp>
      <p:sp>
        <p:nvSpPr>
          <p:cNvPr id="4" name="Slide Image Placeholder 3"/>
          <p:cNvSpPr>
            <a:spLocks noGrp="1" noRot="1" noChangeAspect="1"/>
          </p:cNvSpPr>
          <p:nvPr>
            <p:ph type="sldImg" idx="2"/>
          </p:nvPr>
        </p:nvSpPr>
        <p:spPr>
          <a:xfrm>
            <a:off x="2895600" y="525463"/>
            <a:ext cx="3505200" cy="2628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929640" y="3329940"/>
            <a:ext cx="7437120" cy="31546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658664"/>
            <a:ext cx="4028440" cy="3505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5265809" y="6658664"/>
            <a:ext cx="4028440" cy="350520"/>
          </a:xfrm>
          <a:prstGeom prst="rect">
            <a:avLst/>
          </a:prstGeom>
        </p:spPr>
        <p:txBody>
          <a:bodyPr vert="horz" lIns="93177" tIns="46589" rIns="93177" bIns="46589" rtlCol="0" anchor="b"/>
          <a:lstStyle>
            <a:lvl1pPr algn="r">
              <a:defRPr sz="1200"/>
            </a:lvl1pPr>
          </a:lstStyle>
          <a:p>
            <a:fld id="{E5693960-43D9-4986-9132-1195DAAE8FDB}" type="slidenum">
              <a:rPr lang="en-US" smtClean="0"/>
              <a:t>‹#›</a:t>
            </a:fld>
            <a:endParaRPr lang="en-US"/>
          </a:p>
        </p:txBody>
      </p:sp>
    </p:spTree>
    <p:extLst>
      <p:ext uri="{BB962C8B-B14F-4D97-AF65-F5344CB8AC3E}">
        <p14:creationId xmlns:p14="http://schemas.microsoft.com/office/powerpoint/2010/main" val="11483322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31863">
              <a:spcBef>
                <a:spcPct val="30000"/>
              </a:spcBef>
              <a:defRPr sz="1200">
                <a:solidFill>
                  <a:schemeClr val="tx1"/>
                </a:solidFill>
                <a:latin typeface="Arial" charset="0"/>
              </a:defRPr>
            </a:lvl1pPr>
            <a:lvl2pPr marL="742950" indent="-285750" defTabSz="931863">
              <a:spcBef>
                <a:spcPct val="30000"/>
              </a:spcBef>
              <a:defRPr sz="1200">
                <a:solidFill>
                  <a:schemeClr val="tx1"/>
                </a:solidFill>
                <a:latin typeface="Arial" charset="0"/>
              </a:defRPr>
            </a:lvl2pPr>
            <a:lvl3pPr marL="1143000" indent="-228600" defTabSz="931863">
              <a:spcBef>
                <a:spcPct val="30000"/>
              </a:spcBef>
              <a:defRPr sz="1200">
                <a:solidFill>
                  <a:schemeClr val="tx1"/>
                </a:solidFill>
                <a:latin typeface="Arial" charset="0"/>
              </a:defRPr>
            </a:lvl3pPr>
            <a:lvl4pPr marL="1600200" indent="-228600" defTabSz="931863">
              <a:spcBef>
                <a:spcPct val="30000"/>
              </a:spcBef>
              <a:defRPr sz="1200">
                <a:solidFill>
                  <a:schemeClr val="tx1"/>
                </a:solidFill>
                <a:latin typeface="Arial" charset="0"/>
              </a:defRPr>
            </a:lvl4pPr>
            <a:lvl5pPr marL="2057400" indent="-228600" defTabSz="931863">
              <a:spcBef>
                <a:spcPct val="30000"/>
              </a:spcBef>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a:spcBef>
                <a:spcPct val="50000"/>
              </a:spcBef>
              <a:defRPr/>
            </a:pPr>
            <a:fld id="{A3E0B9C1-9A74-4397-9DA6-3BEBC94CB7B4}" type="slidenum">
              <a:rPr lang="en-US" altLang="en-US" smtClean="0"/>
              <a:pPr>
                <a:spcBef>
                  <a:spcPct val="50000"/>
                </a:spcBef>
                <a:defRPr/>
              </a:pPr>
              <a:t>2</a:t>
            </a:fld>
            <a:endParaRPr lang="en-US" altLang="en-US" smtClean="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xfrm>
            <a:off x="1239942" y="3330419"/>
            <a:ext cx="6816518" cy="207104"/>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550A7304-BC3F-4B97-9B4C-92102E479A83}" type="slidenum">
              <a:rPr lang="en-US"/>
              <a:pPr/>
              <a:t>14</a:t>
            </a:fld>
            <a:endParaRPr lang="en-US"/>
          </a:p>
        </p:txBody>
      </p:sp>
      <p:sp>
        <p:nvSpPr>
          <p:cNvPr id="315394" name="Rectangle 2"/>
          <p:cNvSpPr>
            <a:spLocks noGrp="1" noRot="1" noChangeAspect="1" noChangeArrowheads="1" noTextEdit="1"/>
          </p:cNvSpPr>
          <p:nvPr>
            <p:ph type="sldImg"/>
          </p:nvPr>
        </p:nvSpPr>
        <p:spPr>
          <a:ln/>
        </p:spPr>
      </p:sp>
      <p:sp>
        <p:nvSpPr>
          <p:cNvPr id="315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550A7304-BC3F-4B97-9B4C-92102E479A83}" type="slidenum">
              <a:rPr lang="en-US"/>
              <a:pPr/>
              <a:t>15</a:t>
            </a:fld>
            <a:endParaRPr lang="en-US"/>
          </a:p>
        </p:txBody>
      </p:sp>
      <p:sp>
        <p:nvSpPr>
          <p:cNvPr id="315394" name="Rectangle 2"/>
          <p:cNvSpPr>
            <a:spLocks noGrp="1" noRot="1" noChangeAspect="1" noChangeArrowheads="1" noTextEdit="1"/>
          </p:cNvSpPr>
          <p:nvPr>
            <p:ph type="sldImg"/>
          </p:nvPr>
        </p:nvSpPr>
        <p:spPr>
          <a:ln/>
        </p:spPr>
      </p:sp>
      <p:sp>
        <p:nvSpPr>
          <p:cNvPr id="315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550A7304-BC3F-4B97-9B4C-92102E479A83}" type="slidenum">
              <a:rPr lang="en-US"/>
              <a:pPr/>
              <a:t>16</a:t>
            </a:fld>
            <a:endParaRPr lang="en-US"/>
          </a:p>
        </p:txBody>
      </p:sp>
      <p:sp>
        <p:nvSpPr>
          <p:cNvPr id="315394" name="Rectangle 2"/>
          <p:cNvSpPr>
            <a:spLocks noGrp="1" noRot="1" noChangeAspect="1" noChangeArrowheads="1" noTextEdit="1"/>
          </p:cNvSpPr>
          <p:nvPr>
            <p:ph type="sldImg"/>
          </p:nvPr>
        </p:nvSpPr>
        <p:spPr>
          <a:ln/>
        </p:spPr>
      </p:sp>
      <p:sp>
        <p:nvSpPr>
          <p:cNvPr id="315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550A7304-BC3F-4B97-9B4C-92102E479A83}" type="slidenum">
              <a:rPr lang="en-US"/>
              <a:pPr/>
              <a:t>17</a:t>
            </a:fld>
            <a:endParaRPr lang="en-US"/>
          </a:p>
        </p:txBody>
      </p:sp>
      <p:sp>
        <p:nvSpPr>
          <p:cNvPr id="315394" name="Rectangle 2"/>
          <p:cNvSpPr>
            <a:spLocks noGrp="1" noRot="1" noChangeAspect="1" noChangeArrowheads="1" noTextEdit="1"/>
          </p:cNvSpPr>
          <p:nvPr>
            <p:ph type="sldImg"/>
          </p:nvPr>
        </p:nvSpPr>
        <p:spPr>
          <a:ln/>
        </p:spPr>
      </p:sp>
      <p:sp>
        <p:nvSpPr>
          <p:cNvPr id="315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550A7304-BC3F-4B97-9B4C-92102E479A83}" type="slidenum">
              <a:rPr lang="en-US"/>
              <a:pPr/>
              <a:t>18</a:t>
            </a:fld>
            <a:endParaRPr lang="en-US"/>
          </a:p>
        </p:txBody>
      </p:sp>
      <p:sp>
        <p:nvSpPr>
          <p:cNvPr id="315394" name="Rectangle 2"/>
          <p:cNvSpPr>
            <a:spLocks noGrp="1" noRot="1" noChangeAspect="1" noChangeArrowheads="1" noTextEdit="1"/>
          </p:cNvSpPr>
          <p:nvPr>
            <p:ph type="sldImg"/>
          </p:nvPr>
        </p:nvSpPr>
        <p:spPr>
          <a:ln/>
        </p:spPr>
      </p:sp>
      <p:sp>
        <p:nvSpPr>
          <p:cNvPr id="315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550A7304-BC3F-4B97-9B4C-92102E479A83}" type="slidenum">
              <a:rPr lang="en-US"/>
              <a:pPr/>
              <a:t>19</a:t>
            </a:fld>
            <a:endParaRPr lang="en-US"/>
          </a:p>
        </p:txBody>
      </p:sp>
      <p:sp>
        <p:nvSpPr>
          <p:cNvPr id="315394" name="Rectangle 2"/>
          <p:cNvSpPr>
            <a:spLocks noGrp="1" noRot="1" noChangeAspect="1" noChangeArrowheads="1" noTextEdit="1"/>
          </p:cNvSpPr>
          <p:nvPr>
            <p:ph type="sldImg"/>
          </p:nvPr>
        </p:nvSpPr>
        <p:spPr>
          <a:ln/>
        </p:spPr>
      </p:sp>
      <p:sp>
        <p:nvSpPr>
          <p:cNvPr id="315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25E89873-95CF-4153-8D95-64CDB7E7CA85}" type="slidenum">
              <a:rPr lang="en-US" altLang="en-US" smtClean="0"/>
              <a:pPr fontAlgn="base">
                <a:spcBef>
                  <a:spcPct val="0"/>
                </a:spcBef>
                <a:spcAft>
                  <a:spcPct val="0"/>
                </a:spcAft>
                <a:defRPr/>
              </a:pPr>
              <a:t>21</a:t>
            </a:fld>
            <a:endParaRPr lang="en-US" altLang="en-US" smtClean="0"/>
          </a:p>
        </p:txBody>
      </p:sp>
      <p:sp>
        <p:nvSpPr>
          <p:cNvPr id="399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7FE3C1F7-1A95-453E-B6AF-1E9BD0348C98}" type="slidenum">
              <a:rPr lang="en-US" altLang="en-US" smtClean="0"/>
              <a:pPr fontAlgn="base">
                <a:spcBef>
                  <a:spcPct val="0"/>
                </a:spcBef>
                <a:spcAft>
                  <a:spcPct val="0"/>
                </a:spcAft>
                <a:defRPr/>
              </a:pPr>
              <a:t>22</a:t>
            </a:fld>
            <a:endParaRPr lang="en-US" altLang="en-US" smtClean="0"/>
          </a:p>
        </p:txBody>
      </p:sp>
      <p:sp>
        <p:nvSpPr>
          <p:cNvPr id="542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7FE3C1F7-1A95-453E-B6AF-1E9BD0348C98}" type="slidenum">
              <a:rPr lang="en-US" altLang="en-US" smtClean="0"/>
              <a:pPr fontAlgn="base">
                <a:spcBef>
                  <a:spcPct val="0"/>
                </a:spcBef>
                <a:spcAft>
                  <a:spcPct val="0"/>
                </a:spcAft>
                <a:defRPr/>
              </a:pPr>
              <a:t>23</a:t>
            </a:fld>
            <a:endParaRPr lang="en-US" altLang="en-US" smtClean="0"/>
          </a:p>
        </p:txBody>
      </p:sp>
      <p:sp>
        <p:nvSpPr>
          <p:cNvPr id="542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7FE3C1F7-1A95-453E-B6AF-1E9BD0348C98}" type="slidenum">
              <a:rPr lang="en-US" altLang="en-US" smtClean="0"/>
              <a:pPr fontAlgn="base">
                <a:spcBef>
                  <a:spcPct val="0"/>
                </a:spcBef>
                <a:spcAft>
                  <a:spcPct val="0"/>
                </a:spcAft>
                <a:defRPr/>
              </a:pPr>
              <a:t>24</a:t>
            </a:fld>
            <a:endParaRPr lang="en-US" altLang="en-US" smtClean="0"/>
          </a:p>
        </p:txBody>
      </p:sp>
      <p:sp>
        <p:nvSpPr>
          <p:cNvPr id="542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0FFE7F1A-79A9-41B1-A6E1-48C54A67F740}" type="slidenum">
              <a:rPr lang="en-US" altLang="en-US" smtClean="0"/>
              <a:pPr fontAlgn="base">
                <a:spcBef>
                  <a:spcPct val="0"/>
                </a:spcBef>
                <a:spcAft>
                  <a:spcPct val="0"/>
                </a:spcAft>
                <a:defRPr/>
              </a:pPr>
              <a:t>3</a:t>
            </a:fld>
            <a:endParaRPr lang="en-US" altLang="en-US" smtClean="0"/>
          </a:p>
        </p:txBody>
      </p:sp>
      <p:sp>
        <p:nvSpPr>
          <p:cNvPr id="512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7FE3C1F7-1A95-453E-B6AF-1E9BD0348C98}" type="slidenum">
              <a:rPr lang="en-US" altLang="en-US" smtClean="0"/>
              <a:pPr fontAlgn="base">
                <a:spcBef>
                  <a:spcPct val="0"/>
                </a:spcBef>
                <a:spcAft>
                  <a:spcPct val="0"/>
                </a:spcAft>
                <a:defRPr/>
              </a:pPr>
              <a:t>25</a:t>
            </a:fld>
            <a:endParaRPr lang="en-US" altLang="en-US" smtClean="0"/>
          </a:p>
        </p:txBody>
      </p:sp>
      <p:sp>
        <p:nvSpPr>
          <p:cNvPr id="542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7FE3C1F7-1A95-453E-B6AF-1E9BD0348C98}" type="slidenum">
              <a:rPr lang="en-US" altLang="en-US" smtClean="0"/>
              <a:pPr fontAlgn="base">
                <a:spcBef>
                  <a:spcPct val="0"/>
                </a:spcBef>
                <a:spcAft>
                  <a:spcPct val="0"/>
                </a:spcAft>
                <a:defRPr/>
              </a:pPr>
              <a:t>26</a:t>
            </a:fld>
            <a:endParaRPr lang="en-US" altLang="en-US" smtClean="0"/>
          </a:p>
        </p:txBody>
      </p:sp>
      <p:sp>
        <p:nvSpPr>
          <p:cNvPr id="542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7FE3C1F7-1A95-453E-B6AF-1E9BD0348C98}" type="slidenum">
              <a:rPr lang="en-US" altLang="en-US" smtClean="0"/>
              <a:pPr fontAlgn="base">
                <a:spcBef>
                  <a:spcPct val="0"/>
                </a:spcBef>
                <a:spcAft>
                  <a:spcPct val="0"/>
                </a:spcAft>
                <a:defRPr/>
              </a:pPr>
              <a:t>27</a:t>
            </a:fld>
            <a:endParaRPr lang="en-US" altLang="en-US" smtClean="0"/>
          </a:p>
        </p:txBody>
      </p:sp>
      <p:sp>
        <p:nvSpPr>
          <p:cNvPr id="542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7FE3C1F7-1A95-453E-B6AF-1E9BD0348C98}" type="slidenum">
              <a:rPr lang="en-US" altLang="en-US" smtClean="0"/>
              <a:pPr fontAlgn="base">
                <a:spcBef>
                  <a:spcPct val="0"/>
                </a:spcBef>
                <a:spcAft>
                  <a:spcPct val="0"/>
                </a:spcAft>
                <a:defRPr/>
              </a:pPr>
              <a:t>28</a:t>
            </a:fld>
            <a:endParaRPr lang="en-US" altLang="en-US" smtClean="0"/>
          </a:p>
        </p:txBody>
      </p:sp>
      <p:sp>
        <p:nvSpPr>
          <p:cNvPr id="542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7FE3C1F7-1A95-453E-B6AF-1E9BD0348C98}" type="slidenum">
              <a:rPr lang="en-US" altLang="en-US" smtClean="0"/>
              <a:pPr fontAlgn="base">
                <a:spcBef>
                  <a:spcPct val="0"/>
                </a:spcBef>
                <a:spcAft>
                  <a:spcPct val="0"/>
                </a:spcAft>
                <a:defRPr/>
              </a:pPr>
              <a:t>29</a:t>
            </a:fld>
            <a:endParaRPr lang="en-US" altLang="en-US" smtClean="0"/>
          </a:p>
        </p:txBody>
      </p:sp>
      <p:sp>
        <p:nvSpPr>
          <p:cNvPr id="542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7FE3C1F7-1A95-453E-B6AF-1E9BD0348C98}" type="slidenum">
              <a:rPr lang="en-US" altLang="en-US" smtClean="0"/>
              <a:pPr fontAlgn="base">
                <a:spcBef>
                  <a:spcPct val="0"/>
                </a:spcBef>
                <a:spcAft>
                  <a:spcPct val="0"/>
                </a:spcAft>
                <a:defRPr/>
              </a:pPr>
              <a:t>30</a:t>
            </a:fld>
            <a:endParaRPr lang="en-US" altLang="en-US" smtClean="0"/>
          </a:p>
        </p:txBody>
      </p:sp>
      <p:sp>
        <p:nvSpPr>
          <p:cNvPr id="542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defRPr>
            </a:lvl1pPr>
            <a:lvl2pPr marL="742909" indent="-285734" eaLnBrk="0" hangingPunct="0">
              <a:defRPr sz="2400">
                <a:solidFill>
                  <a:schemeClr val="tx1"/>
                </a:solidFill>
                <a:latin typeface="Arial" charset="0"/>
              </a:defRPr>
            </a:lvl2pPr>
            <a:lvl3pPr marL="1142937" indent="-228587" eaLnBrk="0" hangingPunct="0">
              <a:defRPr sz="2400">
                <a:solidFill>
                  <a:schemeClr val="tx1"/>
                </a:solidFill>
                <a:latin typeface="Arial" charset="0"/>
              </a:defRPr>
            </a:lvl3pPr>
            <a:lvl4pPr marL="1600111" indent="-228587" eaLnBrk="0" hangingPunct="0">
              <a:defRPr sz="2400">
                <a:solidFill>
                  <a:schemeClr val="tx1"/>
                </a:solidFill>
                <a:latin typeface="Arial" charset="0"/>
              </a:defRPr>
            </a:lvl4pPr>
            <a:lvl5pPr marL="2057287" indent="-228587" eaLnBrk="0" hangingPunct="0">
              <a:defRPr sz="2400">
                <a:solidFill>
                  <a:schemeClr val="tx1"/>
                </a:solidFill>
                <a:latin typeface="Arial" charset="0"/>
              </a:defRPr>
            </a:lvl5pPr>
            <a:lvl6pPr marL="2514461" indent="-228587" eaLnBrk="0" fontAlgn="base" hangingPunct="0">
              <a:spcBef>
                <a:spcPct val="50000"/>
              </a:spcBef>
              <a:spcAft>
                <a:spcPct val="0"/>
              </a:spcAft>
              <a:buChar char="•"/>
              <a:defRPr sz="2400">
                <a:solidFill>
                  <a:schemeClr val="tx1"/>
                </a:solidFill>
                <a:latin typeface="Arial" charset="0"/>
              </a:defRPr>
            </a:lvl6pPr>
            <a:lvl7pPr marL="2971635" indent="-228587" eaLnBrk="0" fontAlgn="base" hangingPunct="0">
              <a:spcBef>
                <a:spcPct val="50000"/>
              </a:spcBef>
              <a:spcAft>
                <a:spcPct val="0"/>
              </a:spcAft>
              <a:buChar char="•"/>
              <a:defRPr sz="2400">
                <a:solidFill>
                  <a:schemeClr val="tx1"/>
                </a:solidFill>
                <a:latin typeface="Arial" charset="0"/>
              </a:defRPr>
            </a:lvl7pPr>
            <a:lvl8pPr marL="3428811" indent="-228587" eaLnBrk="0" fontAlgn="base" hangingPunct="0">
              <a:spcBef>
                <a:spcPct val="50000"/>
              </a:spcBef>
              <a:spcAft>
                <a:spcPct val="0"/>
              </a:spcAft>
              <a:buChar char="•"/>
              <a:defRPr sz="2400">
                <a:solidFill>
                  <a:schemeClr val="tx1"/>
                </a:solidFill>
                <a:latin typeface="Arial" charset="0"/>
              </a:defRPr>
            </a:lvl8pPr>
            <a:lvl9pPr marL="3885985" indent="-228587" eaLnBrk="0" fontAlgn="base" hangingPunct="0">
              <a:spcBef>
                <a:spcPct val="50000"/>
              </a:spcBef>
              <a:spcAft>
                <a:spcPct val="0"/>
              </a:spcAft>
              <a:buChar char="•"/>
              <a:defRPr sz="2400">
                <a:solidFill>
                  <a:schemeClr val="tx1"/>
                </a:solidFill>
                <a:latin typeface="Arial" charset="0"/>
              </a:defRPr>
            </a:lvl9pPr>
          </a:lstStyle>
          <a:p>
            <a:pPr eaLnBrk="1" hangingPunct="1"/>
            <a:fld id="{522561FD-2785-416B-A088-9CAE4B591CD7}" type="slidenum">
              <a:rPr lang="en-US" sz="1200">
                <a:latin typeface="Times New Roman" pitchFamily="18" charset="0"/>
              </a:rPr>
              <a:pPr eaLnBrk="1" hangingPunct="1"/>
              <a:t>31</a:t>
            </a:fld>
            <a:endParaRPr lang="en-US" sz="1200">
              <a:latin typeface="Times New Roman" pitchFamily="18" charset="0"/>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defRPr>
            </a:lvl1pPr>
            <a:lvl2pPr marL="742909" indent="-285734" eaLnBrk="0" hangingPunct="0">
              <a:defRPr sz="2400">
                <a:solidFill>
                  <a:schemeClr val="tx1"/>
                </a:solidFill>
                <a:latin typeface="Arial" charset="0"/>
              </a:defRPr>
            </a:lvl2pPr>
            <a:lvl3pPr marL="1142937" indent="-228587" eaLnBrk="0" hangingPunct="0">
              <a:defRPr sz="2400">
                <a:solidFill>
                  <a:schemeClr val="tx1"/>
                </a:solidFill>
                <a:latin typeface="Arial" charset="0"/>
              </a:defRPr>
            </a:lvl3pPr>
            <a:lvl4pPr marL="1600111" indent="-228587" eaLnBrk="0" hangingPunct="0">
              <a:defRPr sz="2400">
                <a:solidFill>
                  <a:schemeClr val="tx1"/>
                </a:solidFill>
                <a:latin typeface="Arial" charset="0"/>
              </a:defRPr>
            </a:lvl4pPr>
            <a:lvl5pPr marL="2057287" indent="-228587" eaLnBrk="0" hangingPunct="0">
              <a:defRPr sz="2400">
                <a:solidFill>
                  <a:schemeClr val="tx1"/>
                </a:solidFill>
                <a:latin typeface="Arial" charset="0"/>
              </a:defRPr>
            </a:lvl5pPr>
            <a:lvl6pPr marL="2514461" indent="-228587" eaLnBrk="0" fontAlgn="base" hangingPunct="0">
              <a:spcBef>
                <a:spcPct val="50000"/>
              </a:spcBef>
              <a:spcAft>
                <a:spcPct val="0"/>
              </a:spcAft>
              <a:buChar char="•"/>
              <a:defRPr sz="2400">
                <a:solidFill>
                  <a:schemeClr val="tx1"/>
                </a:solidFill>
                <a:latin typeface="Arial" charset="0"/>
              </a:defRPr>
            </a:lvl6pPr>
            <a:lvl7pPr marL="2971635" indent="-228587" eaLnBrk="0" fontAlgn="base" hangingPunct="0">
              <a:spcBef>
                <a:spcPct val="50000"/>
              </a:spcBef>
              <a:spcAft>
                <a:spcPct val="0"/>
              </a:spcAft>
              <a:buChar char="•"/>
              <a:defRPr sz="2400">
                <a:solidFill>
                  <a:schemeClr val="tx1"/>
                </a:solidFill>
                <a:latin typeface="Arial" charset="0"/>
              </a:defRPr>
            </a:lvl7pPr>
            <a:lvl8pPr marL="3428811" indent="-228587" eaLnBrk="0" fontAlgn="base" hangingPunct="0">
              <a:spcBef>
                <a:spcPct val="50000"/>
              </a:spcBef>
              <a:spcAft>
                <a:spcPct val="0"/>
              </a:spcAft>
              <a:buChar char="•"/>
              <a:defRPr sz="2400">
                <a:solidFill>
                  <a:schemeClr val="tx1"/>
                </a:solidFill>
                <a:latin typeface="Arial" charset="0"/>
              </a:defRPr>
            </a:lvl8pPr>
            <a:lvl9pPr marL="3885985" indent="-228587" eaLnBrk="0" fontAlgn="base" hangingPunct="0">
              <a:spcBef>
                <a:spcPct val="50000"/>
              </a:spcBef>
              <a:spcAft>
                <a:spcPct val="0"/>
              </a:spcAft>
              <a:buChar char="•"/>
              <a:defRPr sz="2400">
                <a:solidFill>
                  <a:schemeClr val="tx1"/>
                </a:solidFill>
                <a:latin typeface="Arial" charset="0"/>
              </a:defRPr>
            </a:lvl9pPr>
          </a:lstStyle>
          <a:p>
            <a:pPr eaLnBrk="1" hangingPunct="1"/>
            <a:fld id="{522561FD-2785-416B-A088-9CAE4B591CD7}" type="slidenum">
              <a:rPr lang="en-US" sz="1200">
                <a:latin typeface="Times New Roman" pitchFamily="18" charset="0"/>
              </a:rPr>
              <a:pPr eaLnBrk="1" hangingPunct="1"/>
              <a:t>32</a:t>
            </a:fld>
            <a:endParaRPr lang="en-US" sz="1200">
              <a:latin typeface="Times New Roman" pitchFamily="18" charset="0"/>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BD60DDCC-D578-4862-8F2E-03CC1BA224F7}" type="slidenum">
              <a:rPr lang="en-US" altLang="en-US" smtClean="0"/>
              <a:pPr fontAlgn="base">
                <a:spcBef>
                  <a:spcPct val="0"/>
                </a:spcBef>
                <a:spcAft>
                  <a:spcPct val="0"/>
                </a:spcAft>
                <a:defRPr/>
              </a:pPr>
              <a:t>4</a:t>
            </a:fld>
            <a:endParaRPr lang="en-US" altLang="en-US" smtClean="0"/>
          </a:p>
        </p:txBody>
      </p:sp>
      <p:sp>
        <p:nvSpPr>
          <p:cNvPr id="532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550A7304-BC3F-4B97-9B4C-92102E479A83}" type="slidenum">
              <a:rPr lang="en-US"/>
              <a:pPr/>
              <a:t>5</a:t>
            </a:fld>
            <a:endParaRPr lang="en-US"/>
          </a:p>
        </p:txBody>
      </p:sp>
      <p:sp>
        <p:nvSpPr>
          <p:cNvPr id="315394" name="Rectangle 2"/>
          <p:cNvSpPr>
            <a:spLocks noGrp="1" noRot="1" noChangeAspect="1" noChangeArrowheads="1" noTextEdit="1"/>
          </p:cNvSpPr>
          <p:nvPr>
            <p:ph type="sldImg"/>
          </p:nvPr>
        </p:nvSpPr>
        <p:spPr>
          <a:ln/>
        </p:spPr>
      </p:sp>
      <p:sp>
        <p:nvSpPr>
          <p:cNvPr id="315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550A7304-BC3F-4B97-9B4C-92102E479A83}" type="slidenum">
              <a:rPr lang="en-US"/>
              <a:pPr/>
              <a:t>6</a:t>
            </a:fld>
            <a:endParaRPr lang="en-US"/>
          </a:p>
        </p:txBody>
      </p:sp>
      <p:sp>
        <p:nvSpPr>
          <p:cNvPr id="315394" name="Rectangle 2"/>
          <p:cNvSpPr>
            <a:spLocks noGrp="1" noRot="1" noChangeAspect="1" noChangeArrowheads="1" noTextEdit="1"/>
          </p:cNvSpPr>
          <p:nvPr>
            <p:ph type="sldImg"/>
          </p:nvPr>
        </p:nvSpPr>
        <p:spPr>
          <a:ln/>
        </p:spPr>
      </p:sp>
      <p:sp>
        <p:nvSpPr>
          <p:cNvPr id="315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550A7304-BC3F-4B97-9B4C-92102E479A83}" type="slidenum">
              <a:rPr lang="en-US"/>
              <a:pPr/>
              <a:t>7</a:t>
            </a:fld>
            <a:endParaRPr lang="en-US"/>
          </a:p>
        </p:txBody>
      </p:sp>
      <p:sp>
        <p:nvSpPr>
          <p:cNvPr id="315394" name="Rectangle 2"/>
          <p:cNvSpPr>
            <a:spLocks noGrp="1" noRot="1" noChangeAspect="1" noChangeArrowheads="1" noTextEdit="1"/>
          </p:cNvSpPr>
          <p:nvPr>
            <p:ph type="sldImg"/>
          </p:nvPr>
        </p:nvSpPr>
        <p:spPr>
          <a:ln/>
        </p:spPr>
      </p:sp>
      <p:sp>
        <p:nvSpPr>
          <p:cNvPr id="315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defRPr>
            </a:lvl1pPr>
            <a:lvl2pPr marL="742909" indent="-285734" eaLnBrk="0" hangingPunct="0">
              <a:defRPr sz="2400">
                <a:solidFill>
                  <a:schemeClr val="tx1"/>
                </a:solidFill>
                <a:latin typeface="Arial" charset="0"/>
              </a:defRPr>
            </a:lvl2pPr>
            <a:lvl3pPr marL="1142937" indent="-228587" eaLnBrk="0" hangingPunct="0">
              <a:defRPr sz="2400">
                <a:solidFill>
                  <a:schemeClr val="tx1"/>
                </a:solidFill>
                <a:latin typeface="Arial" charset="0"/>
              </a:defRPr>
            </a:lvl3pPr>
            <a:lvl4pPr marL="1600111" indent="-228587" eaLnBrk="0" hangingPunct="0">
              <a:defRPr sz="2400">
                <a:solidFill>
                  <a:schemeClr val="tx1"/>
                </a:solidFill>
                <a:latin typeface="Arial" charset="0"/>
              </a:defRPr>
            </a:lvl4pPr>
            <a:lvl5pPr marL="2057287" indent="-228587" eaLnBrk="0" hangingPunct="0">
              <a:defRPr sz="2400">
                <a:solidFill>
                  <a:schemeClr val="tx1"/>
                </a:solidFill>
                <a:latin typeface="Arial" charset="0"/>
              </a:defRPr>
            </a:lvl5pPr>
            <a:lvl6pPr marL="2514461" indent="-228587" eaLnBrk="0" fontAlgn="base" hangingPunct="0">
              <a:spcBef>
                <a:spcPct val="50000"/>
              </a:spcBef>
              <a:spcAft>
                <a:spcPct val="0"/>
              </a:spcAft>
              <a:buChar char="•"/>
              <a:defRPr sz="2400">
                <a:solidFill>
                  <a:schemeClr val="tx1"/>
                </a:solidFill>
                <a:latin typeface="Arial" charset="0"/>
              </a:defRPr>
            </a:lvl6pPr>
            <a:lvl7pPr marL="2971635" indent="-228587" eaLnBrk="0" fontAlgn="base" hangingPunct="0">
              <a:spcBef>
                <a:spcPct val="50000"/>
              </a:spcBef>
              <a:spcAft>
                <a:spcPct val="0"/>
              </a:spcAft>
              <a:buChar char="•"/>
              <a:defRPr sz="2400">
                <a:solidFill>
                  <a:schemeClr val="tx1"/>
                </a:solidFill>
                <a:latin typeface="Arial" charset="0"/>
              </a:defRPr>
            </a:lvl7pPr>
            <a:lvl8pPr marL="3428811" indent="-228587" eaLnBrk="0" fontAlgn="base" hangingPunct="0">
              <a:spcBef>
                <a:spcPct val="50000"/>
              </a:spcBef>
              <a:spcAft>
                <a:spcPct val="0"/>
              </a:spcAft>
              <a:buChar char="•"/>
              <a:defRPr sz="2400">
                <a:solidFill>
                  <a:schemeClr val="tx1"/>
                </a:solidFill>
                <a:latin typeface="Arial" charset="0"/>
              </a:defRPr>
            </a:lvl8pPr>
            <a:lvl9pPr marL="3885985" indent="-228587" eaLnBrk="0" fontAlgn="base" hangingPunct="0">
              <a:spcBef>
                <a:spcPct val="50000"/>
              </a:spcBef>
              <a:spcAft>
                <a:spcPct val="0"/>
              </a:spcAft>
              <a:buChar char="•"/>
              <a:defRPr sz="2400">
                <a:solidFill>
                  <a:schemeClr val="tx1"/>
                </a:solidFill>
                <a:latin typeface="Arial" charset="0"/>
              </a:defRPr>
            </a:lvl9pPr>
          </a:lstStyle>
          <a:p>
            <a:pPr eaLnBrk="1" hangingPunct="1"/>
            <a:fld id="{522561FD-2785-416B-A088-9CAE4B591CD7}" type="slidenum">
              <a:rPr lang="en-US" sz="1200">
                <a:latin typeface="Times New Roman" pitchFamily="18" charset="0"/>
              </a:rPr>
              <a:pPr eaLnBrk="1" hangingPunct="1"/>
              <a:t>9</a:t>
            </a:fld>
            <a:endParaRPr lang="en-US" sz="1200">
              <a:latin typeface="Times New Roman" pitchFamily="18" charset="0"/>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5449" indent="-289562">
              <a:defRPr>
                <a:solidFill>
                  <a:schemeClr val="tx1"/>
                </a:solidFill>
                <a:latin typeface="Calibri" pitchFamily="34" charset="0"/>
              </a:defRPr>
            </a:lvl2pPr>
            <a:lvl3pPr marL="1163100" indent="-231326">
              <a:defRPr>
                <a:solidFill>
                  <a:schemeClr val="tx1"/>
                </a:solidFill>
                <a:latin typeface="Calibri" pitchFamily="34" charset="0"/>
              </a:defRPr>
            </a:lvl3pPr>
            <a:lvl4pPr marL="1628987" indent="-231326">
              <a:defRPr>
                <a:solidFill>
                  <a:schemeClr val="tx1"/>
                </a:solidFill>
                <a:latin typeface="Calibri" pitchFamily="34" charset="0"/>
              </a:defRPr>
            </a:lvl4pPr>
            <a:lvl5pPr marL="2094873" indent="-231326">
              <a:defRPr>
                <a:solidFill>
                  <a:schemeClr val="tx1"/>
                </a:solidFill>
                <a:latin typeface="Calibri" pitchFamily="34" charset="0"/>
              </a:defRPr>
            </a:lvl5pPr>
            <a:lvl6pPr marL="2560760" indent="-231326" fontAlgn="base">
              <a:spcBef>
                <a:spcPct val="0"/>
              </a:spcBef>
              <a:spcAft>
                <a:spcPct val="0"/>
              </a:spcAft>
              <a:defRPr>
                <a:solidFill>
                  <a:schemeClr val="tx1"/>
                </a:solidFill>
                <a:latin typeface="Calibri" pitchFamily="34" charset="0"/>
              </a:defRPr>
            </a:lvl6pPr>
            <a:lvl7pPr marL="3026647" indent="-231326" fontAlgn="base">
              <a:spcBef>
                <a:spcPct val="0"/>
              </a:spcBef>
              <a:spcAft>
                <a:spcPct val="0"/>
              </a:spcAft>
              <a:defRPr>
                <a:solidFill>
                  <a:schemeClr val="tx1"/>
                </a:solidFill>
                <a:latin typeface="Calibri" pitchFamily="34" charset="0"/>
              </a:defRPr>
            </a:lvl7pPr>
            <a:lvl8pPr marL="3492534" indent="-231326" fontAlgn="base">
              <a:spcBef>
                <a:spcPct val="0"/>
              </a:spcBef>
              <a:spcAft>
                <a:spcPct val="0"/>
              </a:spcAft>
              <a:defRPr>
                <a:solidFill>
                  <a:schemeClr val="tx1"/>
                </a:solidFill>
                <a:latin typeface="Calibri" pitchFamily="34" charset="0"/>
              </a:defRPr>
            </a:lvl8pPr>
            <a:lvl9pPr marL="3958421" indent="-231326"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C158CC33-A2DD-41D1-A007-05C019BBAB1D}" type="slidenum">
              <a:rPr lang="en-US" altLang="en-US" smtClean="0">
                <a:latin typeface="Times New Roman" pitchFamily="18" charset="0"/>
              </a:rPr>
              <a:pPr fontAlgn="base">
                <a:spcBef>
                  <a:spcPct val="0"/>
                </a:spcBef>
                <a:spcAft>
                  <a:spcPct val="0"/>
                </a:spcAft>
                <a:defRPr/>
              </a:pPr>
              <a:t>12</a:t>
            </a:fld>
            <a:endParaRPr lang="en-US" altLang="en-US" smtClean="0">
              <a:latin typeface="Times New Roman" pitchFamily="18" charset="0"/>
            </a:endParaRPr>
          </a:p>
        </p:txBody>
      </p:sp>
      <p:sp>
        <p:nvSpPr>
          <p:cNvPr id="491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550A7304-BC3F-4B97-9B4C-92102E479A83}" type="slidenum">
              <a:rPr lang="en-US"/>
              <a:pPr/>
              <a:t>13</a:t>
            </a:fld>
            <a:endParaRPr lang="en-US"/>
          </a:p>
        </p:txBody>
      </p:sp>
      <p:sp>
        <p:nvSpPr>
          <p:cNvPr id="315394" name="Rectangle 2"/>
          <p:cNvSpPr>
            <a:spLocks noGrp="1" noRot="1" noChangeAspect="1" noChangeArrowheads="1" noTextEdit="1"/>
          </p:cNvSpPr>
          <p:nvPr>
            <p:ph type="sldImg"/>
          </p:nvPr>
        </p:nvSpPr>
        <p:spPr>
          <a:ln/>
        </p:spPr>
      </p:sp>
      <p:sp>
        <p:nvSpPr>
          <p:cNvPr id="315395"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D2F68"/>
        </a:solidFill>
        <a:effectLst/>
      </p:bgPr>
    </p:bg>
    <p:spTree>
      <p:nvGrpSpPr>
        <p:cNvPr id="1" name=""/>
        <p:cNvGrpSpPr/>
        <p:nvPr/>
      </p:nvGrpSpPr>
      <p:grpSpPr>
        <a:xfrm>
          <a:off x="0" y="0"/>
          <a:ext cx="0" cy="0"/>
          <a:chOff x="0" y="0"/>
          <a:chExt cx="0" cy="0"/>
        </a:xfrm>
      </p:grpSpPr>
      <p:pic>
        <p:nvPicPr>
          <p:cNvPr id="3" name="Picture 2" descr="title_imagery_nologo"/>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5591175" y="0"/>
            <a:ext cx="3552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5"/>
          <p:cNvSpPr txBox="1">
            <a:spLocks noChangeArrowheads="1"/>
          </p:cNvSpPr>
          <p:nvPr userDrawn="1"/>
        </p:nvSpPr>
        <p:spPr bwMode="auto">
          <a:xfrm>
            <a:off x="246063" y="4497388"/>
            <a:ext cx="5260975"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fontAlgn="base" hangingPunct="1">
              <a:spcBef>
                <a:spcPct val="50000"/>
              </a:spcBef>
              <a:spcAft>
                <a:spcPct val="0"/>
              </a:spcAft>
            </a:pPr>
            <a:r>
              <a:rPr lang="en-US" sz="1600" dirty="0">
                <a:solidFill>
                  <a:srgbClr val="FFFFFF"/>
                </a:solidFill>
              </a:rPr>
              <a:t>Presented to: </a:t>
            </a:r>
            <a:r>
              <a:rPr lang="en-US" sz="1600" dirty="0" smtClean="0">
                <a:solidFill>
                  <a:srgbClr val="FFFFFF"/>
                </a:solidFill>
              </a:rPr>
              <a:t>REDAC</a:t>
            </a:r>
          </a:p>
          <a:p>
            <a:pPr eaLnBrk="1" fontAlgn="base" hangingPunct="1">
              <a:spcBef>
                <a:spcPct val="50000"/>
              </a:spcBef>
              <a:spcAft>
                <a:spcPct val="0"/>
              </a:spcAft>
            </a:pPr>
            <a:r>
              <a:rPr lang="en-US" sz="1600" dirty="0" smtClean="0">
                <a:solidFill>
                  <a:srgbClr val="FFFFFF"/>
                </a:solidFill>
              </a:rPr>
              <a:t>By</a:t>
            </a:r>
            <a:r>
              <a:rPr lang="en-US" sz="1600" dirty="0">
                <a:solidFill>
                  <a:srgbClr val="FFFFFF"/>
                </a:solidFill>
              </a:rPr>
              <a:t>: </a:t>
            </a:r>
            <a:r>
              <a:rPr lang="en-US" sz="1600" dirty="0" smtClean="0">
                <a:solidFill>
                  <a:srgbClr val="FFFFFF"/>
                </a:solidFill>
              </a:rPr>
              <a:t>Navneet Garg, Ph.D.</a:t>
            </a:r>
            <a:endParaRPr lang="en-US" sz="1600" dirty="0">
              <a:solidFill>
                <a:srgbClr val="FFFFFF"/>
              </a:solidFill>
            </a:endParaRPr>
          </a:p>
          <a:p>
            <a:pPr eaLnBrk="1" fontAlgn="base" hangingPunct="1">
              <a:spcBef>
                <a:spcPct val="50000"/>
              </a:spcBef>
              <a:spcAft>
                <a:spcPct val="0"/>
              </a:spcAft>
            </a:pPr>
            <a:r>
              <a:rPr lang="en-US" sz="1600" dirty="0">
                <a:solidFill>
                  <a:srgbClr val="FFFFFF"/>
                </a:solidFill>
              </a:rPr>
              <a:t>Date: </a:t>
            </a:r>
            <a:r>
              <a:rPr lang="en-US" sz="1600" dirty="0" smtClean="0">
                <a:solidFill>
                  <a:srgbClr val="FFFFFF"/>
                </a:solidFill>
              </a:rPr>
              <a:t>August 17,</a:t>
            </a:r>
            <a:r>
              <a:rPr lang="en-US" sz="1600" baseline="0" dirty="0" smtClean="0">
                <a:solidFill>
                  <a:srgbClr val="FFFFFF"/>
                </a:solidFill>
              </a:rPr>
              <a:t> 2016</a:t>
            </a:r>
            <a:endParaRPr lang="en-US" sz="1600" dirty="0">
              <a:solidFill>
                <a:srgbClr val="FFFFFF"/>
              </a:solidFill>
            </a:endParaRPr>
          </a:p>
        </p:txBody>
      </p:sp>
      <p:grpSp>
        <p:nvGrpSpPr>
          <p:cNvPr id="5" name="Group 6"/>
          <p:cNvGrpSpPr>
            <a:grpSpLocks/>
          </p:cNvGrpSpPr>
          <p:nvPr userDrawn="1"/>
        </p:nvGrpSpPr>
        <p:grpSpPr bwMode="auto">
          <a:xfrm>
            <a:off x="5873750" y="269875"/>
            <a:ext cx="2895600" cy="911225"/>
            <a:chOff x="3700" y="170"/>
            <a:chExt cx="1824" cy="574"/>
          </a:xfrm>
        </p:grpSpPr>
        <p:pic>
          <p:nvPicPr>
            <p:cNvPr id="6" name="Picture 7" descr="NEW FAA LOGO"/>
            <p:cNvPicPr>
              <a:picLocks noChangeAspect="1" noChangeArrowheads="1"/>
            </p:cNvPicPr>
            <p:nvPr userDrawn="1"/>
          </p:nvPicPr>
          <p:blipFill>
            <a:blip r:embed="rId3" cstate="email">
              <a:clrChange>
                <a:clrFrom>
                  <a:srgbClr val="DF1F06"/>
                </a:clrFrom>
                <a:clrTo>
                  <a:srgbClr val="DF1F06">
                    <a:alpha val="0"/>
                  </a:srgbClr>
                </a:clrTo>
              </a:clrChange>
              <a:extLst>
                <a:ext uri="{28A0092B-C50C-407E-A947-70E740481C1C}">
                  <a14:useLocalDpi xmlns:a14="http://schemas.microsoft.com/office/drawing/2010/main"/>
                </a:ext>
              </a:extLst>
            </a:blip>
            <a:srcRect/>
            <a:stretch>
              <a:fillRect/>
            </a:stretch>
          </p:blipFill>
          <p:spPr bwMode="auto">
            <a:xfrm>
              <a:off x="3700" y="170"/>
              <a:ext cx="573" cy="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8"/>
            <p:cNvSpPr txBox="1">
              <a:spLocks noChangeArrowheads="1"/>
            </p:cNvSpPr>
            <p:nvPr userDrawn="1"/>
          </p:nvSpPr>
          <p:spPr bwMode="ltGray">
            <a:xfrm>
              <a:off x="4288" y="288"/>
              <a:ext cx="1236" cy="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fontAlgn="base" hangingPunct="1">
                <a:lnSpc>
                  <a:spcPct val="85000"/>
                </a:lnSpc>
                <a:spcBef>
                  <a:spcPct val="0"/>
                </a:spcBef>
                <a:spcAft>
                  <a:spcPct val="0"/>
                </a:spcAft>
              </a:pPr>
              <a:r>
                <a:rPr lang="en-US" sz="1800" b="1">
                  <a:solidFill>
                    <a:srgbClr val="FFFFFF"/>
                  </a:solidFill>
                </a:rPr>
                <a:t>Federal Aviation</a:t>
              </a:r>
            </a:p>
            <a:p>
              <a:pPr eaLnBrk="1" fontAlgn="base" hangingPunct="1">
                <a:lnSpc>
                  <a:spcPct val="85000"/>
                </a:lnSpc>
                <a:spcBef>
                  <a:spcPct val="0"/>
                </a:spcBef>
                <a:spcAft>
                  <a:spcPct val="0"/>
                </a:spcAft>
              </a:pPr>
              <a:r>
                <a:rPr lang="en-US" sz="1800" b="1">
                  <a:solidFill>
                    <a:srgbClr val="FFFFFF"/>
                  </a:solidFill>
                </a:rPr>
                <a:t>Administration</a:t>
              </a:r>
            </a:p>
          </p:txBody>
        </p:sp>
      </p:grpSp>
      <p:sp>
        <p:nvSpPr>
          <p:cNvPr id="120835" name="Rectangle 3"/>
          <p:cNvSpPr>
            <a:spLocks noGrp="1" noChangeArrowheads="1"/>
          </p:cNvSpPr>
          <p:nvPr>
            <p:ph type="ctrTitle"/>
          </p:nvPr>
        </p:nvSpPr>
        <p:spPr>
          <a:xfrm>
            <a:off x="131763" y="293688"/>
            <a:ext cx="5487987" cy="3186112"/>
          </a:xfrm>
        </p:spPr>
        <p:txBody>
          <a:bodyPr anchor="t"/>
          <a:lstStyle>
            <a:lvl1pPr>
              <a:spcBef>
                <a:spcPct val="50000"/>
              </a:spcBef>
              <a:buFontTx/>
              <a:buNone/>
              <a:defRPr sz="3600">
                <a:solidFill>
                  <a:schemeClr val="bg1"/>
                </a:solidFill>
              </a:defRPr>
            </a:lvl1pPr>
          </a:lstStyle>
          <a:p>
            <a:pPr lvl="0"/>
            <a:endParaRPr lang="en-US" noProof="0" dirty="0" smtClean="0"/>
          </a:p>
        </p:txBody>
      </p:sp>
    </p:spTree>
    <p:extLst>
      <p:ext uri="{BB962C8B-B14F-4D97-AF65-F5344CB8AC3E}">
        <p14:creationId xmlns:p14="http://schemas.microsoft.com/office/powerpoint/2010/main" val="79317363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3585719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3388" y="344488"/>
            <a:ext cx="2117725" cy="55546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28625" y="344488"/>
            <a:ext cx="6202363" cy="55546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2503845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28625" y="344488"/>
            <a:ext cx="8472488" cy="5554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3948344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2073719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914400" y="4076700"/>
            <a:ext cx="1905000" cy="457200"/>
          </a:xfrm>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35137060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762F3F2-3840-420F-9E24-B8834C5C1E91}" type="datetimeFigureOut">
              <a:rPr lang="en-US" smtClean="0"/>
              <a:t>8/16/2016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CD0DFF-A6BE-4137-BE56-9B295CFA23E9}" type="slidenum">
              <a:rPr lang="en-US" smtClean="0"/>
              <a:t>‹#›</a:t>
            </a:fld>
            <a:endParaRPr lang="en-US"/>
          </a:p>
        </p:txBody>
      </p:sp>
    </p:spTree>
    <p:extLst>
      <p:ext uri="{BB962C8B-B14F-4D97-AF65-F5344CB8AC3E}">
        <p14:creationId xmlns:p14="http://schemas.microsoft.com/office/powerpoint/2010/main" val="3874561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1734533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80898172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7675383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9347709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3531541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512127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1356318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200985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28625" y="3444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endParaRPr lang="en-US" smtClean="0"/>
          </a:p>
        </p:txBody>
      </p:sp>
      <p:sp>
        <p:nvSpPr>
          <p:cNvPr id="1027" name="Rectangle 3"/>
          <p:cNvSpPr>
            <a:spLocks noGrp="1" noChangeArrowheads="1"/>
          </p:cNvSpPr>
          <p:nvPr>
            <p:ph type="body" idx="1"/>
          </p:nvPr>
        </p:nvSpPr>
        <p:spPr bwMode="auto">
          <a:xfrm>
            <a:off x="495300" y="1508125"/>
            <a:ext cx="805021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Select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19812"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smtClean="0">
                <a:latin typeface="Times New Roman" pitchFamily="18" charset="0"/>
              </a:defRPr>
            </a:lvl1pPr>
          </a:lstStyle>
          <a:p>
            <a:pPr fontAlgn="base">
              <a:spcAft>
                <a:spcPct val="0"/>
              </a:spcAft>
              <a:defRPr/>
            </a:pPr>
            <a:endParaRPr lang="en-US">
              <a:solidFill>
                <a:srgbClr val="000000"/>
              </a:solidFill>
            </a:endParaRPr>
          </a:p>
        </p:txBody>
      </p:sp>
      <p:sp>
        <p:nvSpPr>
          <p:cNvPr id="119813"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smtClean="0">
                <a:latin typeface="Times New Roman" pitchFamily="18" charset="0"/>
              </a:defRPr>
            </a:lvl1pPr>
          </a:lstStyle>
          <a:p>
            <a:pPr fontAlgn="base">
              <a:spcAft>
                <a:spcPct val="0"/>
              </a:spcAft>
              <a:defRPr/>
            </a:pPr>
            <a:endParaRPr lang="en-US">
              <a:solidFill>
                <a:srgbClr val="000000"/>
              </a:solidFill>
            </a:endParaRPr>
          </a:p>
        </p:txBody>
      </p:sp>
      <p:sp>
        <p:nvSpPr>
          <p:cNvPr id="119814"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smtClean="0">
                <a:solidFill>
                  <a:schemeClr val="bg1"/>
                </a:solidFill>
                <a:latin typeface="Times New Roman" pitchFamily="18" charset="0"/>
              </a:defRPr>
            </a:lvl1pPr>
          </a:lstStyle>
          <a:p>
            <a:pPr fontAlgn="base">
              <a:spcAft>
                <a:spcPct val="0"/>
              </a:spcAft>
              <a:defRPr/>
            </a:pPr>
            <a:fld id="{B2F0C419-40A6-4F33-AFBC-CC63D13038E2}" type="slidenum">
              <a:rPr lang="en-US">
                <a:solidFill>
                  <a:srgbClr val="FFFFFF"/>
                </a:solidFill>
              </a:rPr>
              <a:pPr fontAlgn="base">
                <a:spcAft>
                  <a:spcPct val="0"/>
                </a:spcAft>
                <a:defRPr/>
              </a:pPr>
              <a:t>‹#›</a:t>
            </a:fld>
            <a:endParaRPr lang="en-US">
              <a:solidFill>
                <a:srgbClr val="FFFFFF"/>
              </a:solidFill>
            </a:endParaRPr>
          </a:p>
        </p:txBody>
      </p:sp>
      <p:sp>
        <p:nvSpPr>
          <p:cNvPr id="1031" name="Rectangle 7"/>
          <p:cNvSpPr>
            <a:spLocks noChangeArrowheads="1"/>
          </p:cNvSpPr>
          <p:nvPr/>
        </p:nvSpPr>
        <p:spPr bwMode="auto">
          <a:xfrm>
            <a:off x="0" y="6062662"/>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50000"/>
              </a:spcBef>
              <a:spcAft>
                <a:spcPct val="0"/>
              </a:spcAft>
              <a:buFontTx/>
              <a:buChar char="•"/>
            </a:pPr>
            <a:endParaRPr lang="en-US" sz="2400">
              <a:solidFill>
                <a:srgbClr val="000000"/>
              </a:solidFill>
            </a:endParaRPr>
          </a:p>
        </p:txBody>
      </p:sp>
      <p:sp>
        <p:nvSpPr>
          <p:cNvPr id="1032" name="Rectangle 8"/>
          <p:cNvSpPr>
            <a:spLocks noChangeArrowheads="1"/>
          </p:cNvSpPr>
          <p:nvPr/>
        </p:nvSpPr>
        <p:spPr bwMode="auto">
          <a:xfrm>
            <a:off x="6940550" y="630555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fontAlgn="base">
              <a:spcBef>
                <a:spcPct val="0"/>
              </a:spcBef>
              <a:spcAft>
                <a:spcPct val="0"/>
              </a:spcAft>
            </a:pPr>
            <a:fld id="{39A4D431-8DC5-487E-A2F8-895E5B5B12B2}" type="slidenum">
              <a:rPr lang="en-US" sz="1200" b="1">
                <a:solidFill>
                  <a:srgbClr val="FFFFFF"/>
                </a:solidFill>
              </a:rPr>
              <a:pPr algn="r" fontAlgn="base">
                <a:spcBef>
                  <a:spcPct val="0"/>
                </a:spcBef>
                <a:spcAft>
                  <a:spcPct val="0"/>
                </a:spcAft>
              </a:pPr>
              <a:t>‹#›</a:t>
            </a:fld>
            <a:endParaRPr lang="en-US" sz="1200" b="1">
              <a:solidFill>
                <a:srgbClr val="FFFFFF"/>
              </a:solidFill>
            </a:endParaRPr>
          </a:p>
        </p:txBody>
      </p:sp>
      <p:grpSp>
        <p:nvGrpSpPr>
          <p:cNvPr id="1033" name="Group 9"/>
          <p:cNvGrpSpPr>
            <a:grpSpLocks/>
          </p:cNvGrpSpPr>
          <p:nvPr userDrawn="1"/>
        </p:nvGrpSpPr>
        <p:grpSpPr bwMode="auto">
          <a:xfrm>
            <a:off x="5965825" y="6196013"/>
            <a:ext cx="2047875" cy="661987"/>
            <a:chOff x="3596" y="3858"/>
            <a:chExt cx="1290" cy="417"/>
          </a:xfrm>
        </p:grpSpPr>
        <p:pic>
          <p:nvPicPr>
            <p:cNvPr id="1036" name="Picture 10" descr="NEW FAA LOGO"/>
            <p:cNvPicPr>
              <a:picLocks noChangeAspect="1" noChangeArrowheads="1"/>
            </p:cNvPicPr>
            <p:nvPr userDrawn="1"/>
          </p:nvPicPr>
          <p:blipFill>
            <a:blip r:embed="rId17" cstate="email">
              <a:clrChange>
                <a:clrFrom>
                  <a:srgbClr val="DF1F06"/>
                </a:clrFrom>
                <a:clrTo>
                  <a:srgbClr val="DF1F06">
                    <a:alpha val="0"/>
                  </a:srgbClr>
                </a:clrTo>
              </a:clrChange>
              <a:extLst>
                <a:ext uri="{28A0092B-C50C-407E-A947-70E740481C1C}">
                  <a14:useLocalDpi xmlns:a14="http://schemas.microsoft.com/office/drawing/2010/main"/>
                </a:ext>
              </a:extLst>
            </a:blip>
            <a:srcRect/>
            <a:stretch>
              <a:fillRect/>
            </a:stretch>
          </p:blipFill>
          <p:spPr bwMode="auto">
            <a:xfrm>
              <a:off x="3596" y="3858"/>
              <a:ext cx="416" cy="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7" name="Text Box 11"/>
            <p:cNvSpPr txBox="1">
              <a:spLocks noChangeArrowheads="1"/>
            </p:cNvSpPr>
            <p:nvPr userDrawn="1"/>
          </p:nvSpPr>
          <p:spPr bwMode="auto">
            <a:xfrm>
              <a:off x="4023" y="3947"/>
              <a:ext cx="863"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fontAlgn="base" hangingPunct="1">
                <a:lnSpc>
                  <a:spcPct val="85000"/>
                </a:lnSpc>
                <a:spcBef>
                  <a:spcPct val="0"/>
                </a:spcBef>
                <a:spcAft>
                  <a:spcPct val="0"/>
                </a:spcAft>
              </a:pPr>
              <a:r>
                <a:rPr lang="en-US" sz="1200" b="1">
                  <a:solidFill>
                    <a:srgbClr val="FFFFFF"/>
                  </a:solidFill>
                </a:rPr>
                <a:t>Federal Aviation</a:t>
              </a:r>
            </a:p>
            <a:p>
              <a:pPr eaLnBrk="1" fontAlgn="base" hangingPunct="1">
                <a:lnSpc>
                  <a:spcPct val="85000"/>
                </a:lnSpc>
                <a:spcBef>
                  <a:spcPct val="0"/>
                </a:spcBef>
                <a:spcAft>
                  <a:spcPct val="0"/>
                </a:spcAft>
              </a:pPr>
              <a:r>
                <a:rPr lang="en-US" sz="1200" b="1">
                  <a:solidFill>
                    <a:srgbClr val="FFFFFF"/>
                  </a:solidFill>
                </a:rPr>
                <a:t>Administration</a:t>
              </a:r>
            </a:p>
          </p:txBody>
        </p:sp>
      </p:grpSp>
      <p:sp>
        <p:nvSpPr>
          <p:cNvPr id="1034" name="Text Box 12"/>
          <p:cNvSpPr txBox="1">
            <a:spLocks noChangeArrowheads="1"/>
          </p:cNvSpPr>
          <p:nvPr userDrawn="1"/>
        </p:nvSpPr>
        <p:spPr bwMode="auto">
          <a:xfrm>
            <a:off x="0" y="6196013"/>
            <a:ext cx="589121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fontAlgn="base" hangingPunct="1">
              <a:spcBef>
                <a:spcPct val="50000"/>
              </a:spcBef>
              <a:spcAft>
                <a:spcPct val="0"/>
              </a:spcAft>
            </a:pPr>
            <a:r>
              <a:rPr lang="en-US" sz="1200" b="1" dirty="0" smtClean="0">
                <a:solidFill>
                  <a:srgbClr val="C0C0C0"/>
                </a:solidFill>
              </a:rPr>
              <a:t>RPA P2 – NAPMRC</a:t>
            </a:r>
            <a:endParaRPr lang="en-US" sz="1200" b="1" dirty="0">
              <a:solidFill>
                <a:srgbClr val="C0C0C0"/>
              </a:solidFill>
            </a:endParaRPr>
          </a:p>
        </p:txBody>
      </p:sp>
      <p:sp>
        <p:nvSpPr>
          <p:cNvPr id="1035" name="Text Box 13"/>
          <p:cNvSpPr txBox="1">
            <a:spLocks noChangeArrowheads="1"/>
          </p:cNvSpPr>
          <p:nvPr userDrawn="1"/>
        </p:nvSpPr>
        <p:spPr bwMode="auto">
          <a:xfrm>
            <a:off x="0" y="6384925"/>
            <a:ext cx="37401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fontAlgn="base" hangingPunct="1">
              <a:spcBef>
                <a:spcPct val="50000"/>
              </a:spcBef>
              <a:spcAft>
                <a:spcPct val="0"/>
              </a:spcAft>
            </a:pPr>
            <a:r>
              <a:rPr lang="en-US" sz="1200" dirty="0" smtClean="0">
                <a:solidFill>
                  <a:srgbClr val="C0C0C0"/>
                </a:solidFill>
              </a:rPr>
              <a:t>August 17, 2016</a:t>
            </a:r>
            <a:endParaRPr lang="en-US" sz="1200" dirty="0">
              <a:solidFill>
                <a:srgbClr val="C0C0C0"/>
              </a:solidFill>
            </a:endParaRPr>
          </a:p>
        </p:txBody>
      </p:sp>
    </p:spTree>
    <p:extLst>
      <p:ext uri="{BB962C8B-B14F-4D97-AF65-F5344CB8AC3E}">
        <p14:creationId xmlns:p14="http://schemas.microsoft.com/office/powerpoint/2010/main" val="6446653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iming>
    <p:tnLst>
      <p:par>
        <p:cTn id="1" dur="indefinite" restart="never" nodeType="tmRoot"/>
      </p:par>
    </p:tnLst>
  </p:timing>
  <p:hf hdr="0" ftr="0" dt="0"/>
  <p:txStyles>
    <p:titleStyle>
      <a:lvl1pPr algn="l" rtl="0" eaLnBrk="0" fontAlgn="base" hangingPunct="0">
        <a:spcBef>
          <a:spcPct val="0"/>
        </a:spcBef>
        <a:spcAft>
          <a:spcPct val="0"/>
        </a:spcAft>
        <a:defRPr sz="4000" b="1">
          <a:solidFill>
            <a:srgbClr val="1D2F68"/>
          </a:solidFill>
          <a:latin typeface="+mj-lt"/>
          <a:ea typeface="+mj-ea"/>
          <a:cs typeface="+mj-cs"/>
        </a:defRPr>
      </a:lvl1pPr>
      <a:lvl2pPr algn="l" rtl="0" eaLnBrk="0" fontAlgn="base" hangingPunct="0">
        <a:spcBef>
          <a:spcPct val="0"/>
        </a:spcBef>
        <a:spcAft>
          <a:spcPct val="0"/>
        </a:spcAft>
        <a:defRPr sz="4000" b="1">
          <a:solidFill>
            <a:srgbClr val="1D2F68"/>
          </a:solidFill>
          <a:latin typeface="Arial" charset="0"/>
        </a:defRPr>
      </a:lvl2pPr>
      <a:lvl3pPr algn="l" rtl="0" eaLnBrk="0" fontAlgn="base" hangingPunct="0">
        <a:spcBef>
          <a:spcPct val="0"/>
        </a:spcBef>
        <a:spcAft>
          <a:spcPct val="0"/>
        </a:spcAft>
        <a:defRPr sz="4000" b="1">
          <a:solidFill>
            <a:srgbClr val="1D2F68"/>
          </a:solidFill>
          <a:latin typeface="Arial" charset="0"/>
        </a:defRPr>
      </a:lvl3pPr>
      <a:lvl4pPr algn="l" rtl="0" eaLnBrk="0" fontAlgn="base" hangingPunct="0">
        <a:spcBef>
          <a:spcPct val="0"/>
        </a:spcBef>
        <a:spcAft>
          <a:spcPct val="0"/>
        </a:spcAft>
        <a:defRPr sz="4000" b="1">
          <a:solidFill>
            <a:srgbClr val="1D2F68"/>
          </a:solidFill>
          <a:latin typeface="Arial" charset="0"/>
        </a:defRPr>
      </a:lvl4pPr>
      <a:lvl5pPr algn="l" rtl="0" eaLnBrk="0" fontAlgn="base" hangingPunct="0">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image" Target="../media/image30.jpeg"/><Relationship Id="rId1" Type="http://schemas.openxmlformats.org/officeDocument/2006/relationships/slideLayout" Target="../slideLayouts/slideLayout15.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 Id="rId9" Type="http://schemas.openxmlformats.org/officeDocument/2006/relationships/image" Target="../media/image37.jpeg"/></Relationships>
</file>

<file path=ppt/slides/_rels/slide21.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png"/><Relationship Id="rId3" Type="http://schemas.openxmlformats.org/officeDocument/2006/relationships/notesSlide" Target="../notesSlides/notesSlide16.xml"/><Relationship Id="rId7" Type="http://schemas.openxmlformats.org/officeDocument/2006/relationships/image" Target="../media/image38.emf"/><Relationship Id="rId12" Type="http://schemas.openxmlformats.org/officeDocument/2006/relationships/image" Target="../media/image45.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image" Target="../media/image44.png"/><Relationship Id="rId5" Type="http://schemas.openxmlformats.org/officeDocument/2006/relationships/image" Target="../media/image40.jpeg"/><Relationship Id="rId10" Type="http://schemas.openxmlformats.org/officeDocument/2006/relationships/image" Target="../media/image43.png"/><Relationship Id="rId4" Type="http://schemas.openxmlformats.org/officeDocument/2006/relationships/image" Target="../media/image39.jpeg"/><Relationship Id="rId9" Type="http://schemas.openxmlformats.org/officeDocument/2006/relationships/image" Target="../media/image42.png"/><Relationship Id="rId14" Type="http://schemas.openxmlformats.org/officeDocument/2006/relationships/image" Target="../media/image47.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jpe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11" Type="http://schemas.openxmlformats.org/officeDocument/2006/relationships/image" Target="../media/image19.png"/><Relationship Id="rId5" Type="http://schemas.openxmlformats.org/officeDocument/2006/relationships/image" Target="../media/image13.jpg"/><Relationship Id="rId10" Type="http://schemas.openxmlformats.org/officeDocument/2006/relationships/image" Target="../media/image18.png"/><Relationship Id="rId4" Type="http://schemas.openxmlformats.org/officeDocument/2006/relationships/image" Target="../media/image12.jpeg"/><Relationship Id="rId9"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u="sng" dirty="0" smtClean="0">
                <a:effectLst>
                  <a:outerShdw blurRad="38100" dist="38100" dir="2700000" algn="tl">
                    <a:srgbClr val="000000">
                      <a:alpha val="43137"/>
                    </a:srgbClr>
                  </a:outerShdw>
                </a:effectLst>
              </a:rPr>
              <a:t>RPA - P2</a:t>
            </a:r>
            <a:br>
              <a:rPr lang="en-US" u="sng"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NAPMRC</a:t>
            </a:r>
            <a:br>
              <a:rPr lang="en-US" dirty="0" smtClean="0">
                <a:effectLst>
                  <a:outerShdw blurRad="38100" dist="38100" dir="2700000" algn="tl">
                    <a:srgbClr val="000000">
                      <a:alpha val="43137"/>
                    </a:srgbClr>
                  </a:outerShdw>
                </a:effectLst>
              </a:rPr>
            </a:br>
            <a:r>
              <a:rPr lang="en-US" sz="2400" b="0" dirty="0">
                <a:effectLst>
                  <a:outerShdw blurRad="38100" dist="38100" dir="2700000" algn="tl">
                    <a:srgbClr val="000000">
                      <a:alpha val="43137"/>
                    </a:srgbClr>
                  </a:outerShdw>
                </a:effectLst>
              </a:rPr>
              <a:t>(</a:t>
            </a:r>
            <a:r>
              <a:rPr lang="en-US" sz="2400" b="0" dirty="0" smtClean="0">
                <a:effectLst>
                  <a:outerShdw blurRad="38100" dist="38100" dir="2700000" algn="tl">
                    <a:srgbClr val="000000">
                      <a:alpha val="43137"/>
                    </a:srgbClr>
                  </a:outerShdw>
                </a:effectLst>
              </a:rPr>
              <a:t>National Airport Pavement &amp; Materials Research Center)</a:t>
            </a:r>
            <a:br>
              <a:rPr lang="en-US" sz="2400" b="0" dirty="0" smtClean="0">
                <a:effectLst>
                  <a:outerShdw blurRad="38100" dist="38100" dir="2700000" algn="tl">
                    <a:srgbClr val="000000">
                      <a:alpha val="43137"/>
                    </a:srgbClr>
                  </a:outerShdw>
                </a:effectLst>
              </a:rPr>
            </a:br>
            <a:endParaRPr lang="en-US" sz="2400" b="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587662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r>
              <a:rPr lang="en-US" sz="3200" u="sng" dirty="0" smtClean="0">
                <a:solidFill>
                  <a:schemeClr val="tx1"/>
                </a:solidFill>
                <a:effectLst>
                  <a:outerShdw blurRad="38100" dist="38100" dir="2700000" algn="tl">
                    <a:srgbClr val="000000">
                      <a:alpha val="43137"/>
                    </a:srgbClr>
                  </a:outerShdw>
                </a:effectLst>
              </a:rPr>
              <a:t>Pavement Cross Sections</a:t>
            </a:r>
            <a:endParaRPr lang="en-US" sz="3200" u="sng" dirty="0">
              <a:solidFill>
                <a:schemeClr val="tx1"/>
              </a:solidFill>
              <a:effectLst>
                <a:outerShdw blurRad="38100" dist="38100" dir="2700000" algn="tl">
                  <a:srgbClr val="000000">
                    <a:alpha val="43137"/>
                  </a:srgbClr>
                </a:outerShdw>
              </a:effectLst>
            </a:endParaRPr>
          </a:p>
        </p:txBody>
      </p:sp>
      <p:pic>
        <p:nvPicPr>
          <p:cNvPr id="3174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362200" y="1066800"/>
            <a:ext cx="5077968"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93750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800" y="165253"/>
            <a:ext cx="7772400" cy="58293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648870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14300"/>
            <a:ext cx="5343525" cy="616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355975" y="3898900"/>
            <a:ext cx="511175" cy="400050"/>
          </a:xfrm>
          <a:prstGeom prst="rect">
            <a:avLst/>
          </a:prstGeom>
          <a:noFill/>
        </p:spPr>
        <p:txBody>
          <a:bodyPr>
            <a:spAutoFit/>
          </a:bodyPr>
          <a:lstStyle/>
          <a:p>
            <a:pPr algn="ctr" fontAlgn="auto">
              <a:spcBef>
                <a:spcPts val="0"/>
              </a:spcBef>
              <a:spcAft>
                <a:spcPts val="0"/>
              </a:spcAft>
              <a:defRPr/>
            </a:pPr>
            <a:r>
              <a:rPr lang="en-US" sz="1000" b="1" dirty="0">
                <a:solidFill>
                  <a:schemeClr val="accent2">
                    <a:lumMod val="60000"/>
                    <a:lumOff val="40000"/>
                  </a:schemeClr>
                </a:solidFill>
                <a:latin typeface="+mn-lt"/>
                <a:cs typeface="+mn-cs"/>
              </a:rPr>
              <a:t>PG </a:t>
            </a:r>
          </a:p>
          <a:p>
            <a:pPr algn="ctr" fontAlgn="auto">
              <a:spcBef>
                <a:spcPts val="0"/>
              </a:spcBef>
              <a:spcAft>
                <a:spcPts val="0"/>
              </a:spcAft>
              <a:defRPr/>
            </a:pPr>
            <a:r>
              <a:rPr lang="en-US" sz="1000" b="1" dirty="0">
                <a:solidFill>
                  <a:schemeClr val="accent2">
                    <a:lumMod val="60000"/>
                    <a:lumOff val="40000"/>
                  </a:schemeClr>
                </a:solidFill>
                <a:latin typeface="+mn-lt"/>
                <a:cs typeface="+mn-cs"/>
              </a:rPr>
              <a:t>64-22</a:t>
            </a:r>
          </a:p>
        </p:txBody>
      </p:sp>
      <p:sp>
        <p:nvSpPr>
          <p:cNvPr id="10" name="TextBox 9"/>
          <p:cNvSpPr txBox="1"/>
          <p:nvPr/>
        </p:nvSpPr>
        <p:spPr>
          <a:xfrm>
            <a:off x="3862388" y="3898900"/>
            <a:ext cx="512762" cy="400050"/>
          </a:xfrm>
          <a:prstGeom prst="rect">
            <a:avLst/>
          </a:prstGeom>
          <a:noFill/>
        </p:spPr>
        <p:txBody>
          <a:bodyPr>
            <a:spAutoFit/>
          </a:bodyPr>
          <a:lstStyle/>
          <a:p>
            <a:pPr algn="ctr" fontAlgn="auto">
              <a:spcBef>
                <a:spcPts val="0"/>
              </a:spcBef>
              <a:spcAft>
                <a:spcPts val="0"/>
              </a:spcAft>
              <a:defRPr/>
            </a:pPr>
            <a:r>
              <a:rPr lang="en-US" sz="1000" b="1" dirty="0">
                <a:solidFill>
                  <a:schemeClr val="accent2">
                    <a:lumMod val="60000"/>
                    <a:lumOff val="40000"/>
                  </a:schemeClr>
                </a:solidFill>
                <a:latin typeface="+mn-lt"/>
                <a:cs typeface="+mn-cs"/>
              </a:rPr>
              <a:t>PG </a:t>
            </a:r>
          </a:p>
          <a:p>
            <a:pPr algn="ctr" fontAlgn="auto">
              <a:spcBef>
                <a:spcPts val="0"/>
              </a:spcBef>
              <a:spcAft>
                <a:spcPts val="0"/>
              </a:spcAft>
              <a:defRPr/>
            </a:pPr>
            <a:r>
              <a:rPr lang="en-US" sz="1000" b="1" dirty="0">
                <a:solidFill>
                  <a:schemeClr val="accent2">
                    <a:lumMod val="60000"/>
                    <a:lumOff val="40000"/>
                  </a:schemeClr>
                </a:solidFill>
                <a:latin typeface="+mn-lt"/>
                <a:cs typeface="+mn-cs"/>
              </a:rPr>
              <a:t>76-22</a:t>
            </a:r>
          </a:p>
        </p:txBody>
      </p:sp>
      <p:sp>
        <p:nvSpPr>
          <p:cNvPr id="14" name="TextBox 13"/>
          <p:cNvSpPr txBox="1"/>
          <p:nvPr/>
        </p:nvSpPr>
        <p:spPr>
          <a:xfrm>
            <a:off x="5468938" y="3897313"/>
            <a:ext cx="512762" cy="400050"/>
          </a:xfrm>
          <a:prstGeom prst="rect">
            <a:avLst/>
          </a:prstGeom>
          <a:noFill/>
        </p:spPr>
        <p:txBody>
          <a:bodyPr>
            <a:spAutoFit/>
          </a:bodyPr>
          <a:lstStyle/>
          <a:p>
            <a:pPr algn="ctr" fontAlgn="auto">
              <a:spcBef>
                <a:spcPts val="0"/>
              </a:spcBef>
              <a:spcAft>
                <a:spcPts val="0"/>
              </a:spcAft>
              <a:defRPr/>
            </a:pPr>
            <a:r>
              <a:rPr lang="en-US" sz="1000" b="1" dirty="0">
                <a:solidFill>
                  <a:schemeClr val="accent2">
                    <a:lumMod val="60000"/>
                    <a:lumOff val="40000"/>
                  </a:schemeClr>
                </a:solidFill>
                <a:latin typeface="+mn-lt"/>
                <a:cs typeface="+mn-cs"/>
              </a:rPr>
              <a:t>PG </a:t>
            </a:r>
          </a:p>
          <a:p>
            <a:pPr algn="ctr" fontAlgn="auto">
              <a:spcBef>
                <a:spcPts val="0"/>
              </a:spcBef>
              <a:spcAft>
                <a:spcPts val="0"/>
              </a:spcAft>
              <a:defRPr/>
            </a:pPr>
            <a:r>
              <a:rPr lang="en-US" sz="1000" b="1" dirty="0">
                <a:solidFill>
                  <a:schemeClr val="accent2">
                    <a:lumMod val="60000"/>
                    <a:lumOff val="40000"/>
                  </a:schemeClr>
                </a:solidFill>
                <a:latin typeface="+mn-lt"/>
                <a:cs typeface="+mn-cs"/>
              </a:rPr>
              <a:t>76-22</a:t>
            </a:r>
          </a:p>
        </p:txBody>
      </p:sp>
      <p:sp>
        <p:nvSpPr>
          <p:cNvPr id="15" name="TextBox 14"/>
          <p:cNvSpPr txBox="1"/>
          <p:nvPr/>
        </p:nvSpPr>
        <p:spPr>
          <a:xfrm>
            <a:off x="5973763" y="3897313"/>
            <a:ext cx="511175" cy="400050"/>
          </a:xfrm>
          <a:prstGeom prst="rect">
            <a:avLst/>
          </a:prstGeom>
          <a:noFill/>
        </p:spPr>
        <p:txBody>
          <a:bodyPr>
            <a:spAutoFit/>
          </a:bodyPr>
          <a:lstStyle/>
          <a:p>
            <a:pPr algn="ctr" fontAlgn="auto">
              <a:spcBef>
                <a:spcPts val="0"/>
              </a:spcBef>
              <a:spcAft>
                <a:spcPts val="0"/>
              </a:spcAft>
              <a:defRPr/>
            </a:pPr>
            <a:r>
              <a:rPr lang="en-US" sz="1000" b="1" dirty="0">
                <a:solidFill>
                  <a:schemeClr val="accent2">
                    <a:lumMod val="60000"/>
                    <a:lumOff val="40000"/>
                  </a:schemeClr>
                </a:solidFill>
                <a:latin typeface="+mn-lt"/>
                <a:cs typeface="+mn-cs"/>
              </a:rPr>
              <a:t>PG </a:t>
            </a:r>
          </a:p>
          <a:p>
            <a:pPr algn="ctr" fontAlgn="auto">
              <a:spcBef>
                <a:spcPts val="0"/>
              </a:spcBef>
              <a:spcAft>
                <a:spcPts val="0"/>
              </a:spcAft>
              <a:defRPr/>
            </a:pPr>
            <a:r>
              <a:rPr lang="en-US" sz="1000" b="1" dirty="0">
                <a:solidFill>
                  <a:schemeClr val="accent2">
                    <a:lumMod val="60000"/>
                    <a:lumOff val="40000"/>
                  </a:schemeClr>
                </a:solidFill>
                <a:latin typeface="+mn-lt"/>
                <a:cs typeface="+mn-cs"/>
              </a:rPr>
              <a:t>76-22</a:t>
            </a:r>
          </a:p>
        </p:txBody>
      </p:sp>
      <p:sp>
        <p:nvSpPr>
          <p:cNvPr id="16" name="TextBox 15"/>
          <p:cNvSpPr txBox="1"/>
          <p:nvPr/>
        </p:nvSpPr>
        <p:spPr>
          <a:xfrm>
            <a:off x="4356100" y="3898900"/>
            <a:ext cx="512763" cy="400050"/>
          </a:xfrm>
          <a:prstGeom prst="rect">
            <a:avLst/>
          </a:prstGeom>
          <a:noFill/>
        </p:spPr>
        <p:txBody>
          <a:bodyPr>
            <a:spAutoFit/>
          </a:bodyPr>
          <a:lstStyle/>
          <a:p>
            <a:pPr algn="ctr" fontAlgn="auto">
              <a:spcBef>
                <a:spcPts val="0"/>
              </a:spcBef>
              <a:spcAft>
                <a:spcPts val="0"/>
              </a:spcAft>
              <a:defRPr/>
            </a:pPr>
            <a:r>
              <a:rPr lang="en-US" sz="1000" b="1" dirty="0">
                <a:solidFill>
                  <a:schemeClr val="accent2">
                    <a:lumMod val="60000"/>
                    <a:lumOff val="40000"/>
                  </a:schemeClr>
                </a:solidFill>
                <a:latin typeface="+mn-lt"/>
                <a:cs typeface="+mn-cs"/>
              </a:rPr>
              <a:t>PG </a:t>
            </a:r>
          </a:p>
          <a:p>
            <a:pPr algn="ctr" fontAlgn="auto">
              <a:spcBef>
                <a:spcPts val="0"/>
              </a:spcBef>
              <a:spcAft>
                <a:spcPts val="0"/>
              </a:spcAft>
              <a:defRPr/>
            </a:pPr>
            <a:r>
              <a:rPr lang="en-US" sz="1000" b="1" dirty="0">
                <a:solidFill>
                  <a:schemeClr val="accent2">
                    <a:lumMod val="60000"/>
                    <a:lumOff val="40000"/>
                  </a:schemeClr>
                </a:solidFill>
                <a:latin typeface="+mn-lt"/>
                <a:cs typeface="+mn-cs"/>
              </a:rPr>
              <a:t>64-22</a:t>
            </a:r>
          </a:p>
        </p:txBody>
      </p:sp>
      <p:sp>
        <p:nvSpPr>
          <p:cNvPr id="17" name="TextBox 16"/>
          <p:cNvSpPr txBox="1"/>
          <p:nvPr/>
        </p:nvSpPr>
        <p:spPr>
          <a:xfrm>
            <a:off x="2836863" y="3895725"/>
            <a:ext cx="512762" cy="400050"/>
          </a:xfrm>
          <a:prstGeom prst="rect">
            <a:avLst/>
          </a:prstGeom>
          <a:noFill/>
        </p:spPr>
        <p:txBody>
          <a:bodyPr>
            <a:spAutoFit/>
          </a:bodyPr>
          <a:lstStyle/>
          <a:p>
            <a:pPr algn="ctr" fontAlgn="auto">
              <a:spcBef>
                <a:spcPts val="0"/>
              </a:spcBef>
              <a:spcAft>
                <a:spcPts val="0"/>
              </a:spcAft>
              <a:defRPr/>
            </a:pPr>
            <a:r>
              <a:rPr lang="en-US" sz="1000" b="1" dirty="0">
                <a:solidFill>
                  <a:schemeClr val="accent2">
                    <a:lumMod val="60000"/>
                    <a:lumOff val="40000"/>
                  </a:schemeClr>
                </a:solidFill>
                <a:latin typeface="+mn-lt"/>
                <a:cs typeface="+mn-cs"/>
              </a:rPr>
              <a:t>PG </a:t>
            </a:r>
          </a:p>
          <a:p>
            <a:pPr algn="ctr" fontAlgn="auto">
              <a:spcBef>
                <a:spcPts val="0"/>
              </a:spcBef>
              <a:spcAft>
                <a:spcPts val="0"/>
              </a:spcAft>
              <a:defRPr/>
            </a:pPr>
            <a:r>
              <a:rPr lang="en-US" sz="1000" b="1" dirty="0">
                <a:solidFill>
                  <a:schemeClr val="accent2">
                    <a:lumMod val="60000"/>
                    <a:lumOff val="40000"/>
                  </a:schemeClr>
                </a:solidFill>
                <a:latin typeface="+mn-lt"/>
                <a:cs typeface="+mn-cs"/>
              </a:rPr>
              <a:t>76-22</a:t>
            </a:r>
          </a:p>
        </p:txBody>
      </p:sp>
      <p:sp>
        <p:nvSpPr>
          <p:cNvPr id="17417" name="TextBox 17"/>
          <p:cNvSpPr txBox="1">
            <a:spLocks noChangeArrowheads="1"/>
          </p:cNvSpPr>
          <p:nvPr/>
        </p:nvSpPr>
        <p:spPr bwMode="auto">
          <a:xfrm>
            <a:off x="5986463" y="912813"/>
            <a:ext cx="512762"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000" b="1">
                <a:solidFill>
                  <a:srgbClr val="FF0000"/>
                </a:solidFill>
              </a:rPr>
              <a:t>P401 </a:t>
            </a:r>
          </a:p>
          <a:p>
            <a:pPr algn="ctr" eaLnBrk="1" hangingPunct="1">
              <a:spcBef>
                <a:spcPct val="0"/>
              </a:spcBef>
              <a:buFontTx/>
              <a:buNone/>
            </a:pPr>
            <a:r>
              <a:rPr lang="en-US" altLang="en-US" sz="1000" b="1">
                <a:solidFill>
                  <a:srgbClr val="FF0000"/>
                </a:solidFill>
              </a:rPr>
              <a:t>HMA</a:t>
            </a:r>
          </a:p>
        </p:txBody>
      </p:sp>
      <p:sp>
        <p:nvSpPr>
          <p:cNvPr id="17418" name="TextBox 18"/>
          <p:cNvSpPr txBox="1">
            <a:spLocks noChangeArrowheads="1"/>
          </p:cNvSpPr>
          <p:nvPr/>
        </p:nvSpPr>
        <p:spPr bwMode="auto">
          <a:xfrm>
            <a:off x="5473700" y="990600"/>
            <a:ext cx="5127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000" b="1">
                <a:solidFill>
                  <a:srgbClr val="FF0000"/>
                </a:solidFill>
              </a:rPr>
              <a:t>WMA</a:t>
            </a:r>
          </a:p>
        </p:txBody>
      </p:sp>
      <p:sp>
        <p:nvSpPr>
          <p:cNvPr id="17419" name="TextBox 19"/>
          <p:cNvSpPr txBox="1">
            <a:spLocks noChangeArrowheads="1"/>
          </p:cNvSpPr>
          <p:nvPr/>
        </p:nvSpPr>
        <p:spPr bwMode="auto">
          <a:xfrm>
            <a:off x="4375150" y="931863"/>
            <a:ext cx="5127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000" b="1">
                <a:solidFill>
                  <a:srgbClr val="FF0000"/>
                </a:solidFill>
              </a:rPr>
              <a:t>P401 </a:t>
            </a:r>
          </a:p>
          <a:p>
            <a:pPr algn="ctr" eaLnBrk="1" hangingPunct="1">
              <a:spcBef>
                <a:spcPct val="0"/>
              </a:spcBef>
              <a:buFontTx/>
              <a:buNone/>
            </a:pPr>
            <a:r>
              <a:rPr lang="en-US" altLang="en-US" sz="1000" b="1">
                <a:solidFill>
                  <a:srgbClr val="FF0000"/>
                </a:solidFill>
              </a:rPr>
              <a:t>HMA</a:t>
            </a:r>
          </a:p>
        </p:txBody>
      </p:sp>
      <p:sp>
        <p:nvSpPr>
          <p:cNvPr id="17420" name="TextBox 20"/>
          <p:cNvSpPr txBox="1">
            <a:spLocks noChangeArrowheads="1"/>
          </p:cNvSpPr>
          <p:nvPr/>
        </p:nvSpPr>
        <p:spPr bwMode="auto">
          <a:xfrm>
            <a:off x="3859213" y="912813"/>
            <a:ext cx="511175"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000" b="1">
                <a:solidFill>
                  <a:srgbClr val="FF0000"/>
                </a:solidFill>
              </a:rPr>
              <a:t>P401 </a:t>
            </a:r>
          </a:p>
          <a:p>
            <a:pPr algn="ctr" eaLnBrk="1" hangingPunct="1">
              <a:spcBef>
                <a:spcPct val="0"/>
              </a:spcBef>
              <a:buFontTx/>
              <a:buNone/>
            </a:pPr>
            <a:r>
              <a:rPr lang="en-US" altLang="en-US" sz="1000" b="1">
                <a:solidFill>
                  <a:srgbClr val="FF0000"/>
                </a:solidFill>
              </a:rPr>
              <a:t>HMA</a:t>
            </a:r>
          </a:p>
        </p:txBody>
      </p:sp>
      <p:sp>
        <p:nvSpPr>
          <p:cNvPr id="17421" name="TextBox 21"/>
          <p:cNvSpPr txBox="1">
            <a:spLocks noChangeArrowheads="1"/>
          </p:cNvSpPr>
          <p:nvPr/>
        </p:nvSpPr>
        <p:spPr bwMode="auto">
          <a:xfrm>
            <a:off x="3349625" y="1009650"/>
            <a:ext cx="5127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000" b="1">
                <a:solidFill>
                  <a:srgbClr val="FF0000"/>
                </a:solidFill>
              </a:rPr>
              <a:t>WMA</a:t>
            </a:r>
          </a:p>
        </p:txBody>
      </p:sp>
      <p:sp>
        <p:nvSpPr>
          <p:cNvPr id="17422" name="TextBox 22"/>
          <p:cNvSpPr txBox="1">
            <a:spLocks noChangeArrowheads="1"/>
          </p:cNvSpPr>
          <p:nvPr/>
        </p:nvSpPr>
        <p:spPr bwMode="auto">
          <a:xfrm>
            <a:off x="2843213" y="1001713"/>
            <a:ext cx="51276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000" b="1">
                <a:solidFill>
                  <a:srgbClr val="FF0000"/>
                </a:solidFill>
              </a:rPr>
              <a:t>WMA</a:t>
            </a:r>
          </a:p>
        </p:txBody>
      </p:sp>
      <p:sp>
        <p:nvSpPr>
          <p:cNvPr id="17423" name="TextBox 23"/>
          <p:cNvSpPr txBox="1">
            <a:spLocks noChangeArrowheads="1"/>
          </p:cNvSpPr>
          <p:nvPr/>
        </p:nvSpPr>
        <p:spPr bwMode="auto">
          <a:xfrm>
            <a:off x="2843213" y="2767013"/>
            <a:ext cx="5127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000" b="1">
                <a:solidFill>
                  <a:srgbClr val="00B050"/>
                </a:solidFill>
              </a:rPr>
              <a:t>210</a:t>
            </a:r>
          </a:p>
          <a:p>
            <a:pPr algn="ctr" eaLnBrk="1" hangingPunct="1">
              <a:spcBef>
                <a:spcPct val="0"/>
              </a:spcBef>
              <a:buFontTx/>
              <a:buNone/>
            </a:pPr>
            <a:r>
              <a:rPr lang="en-US" altLang="en-US" sz="1000" b="1">
                <a:solidFill>
                  <a:srgbClr val="00B050"/>
                </a:solidFill>
              </a:rPr>
              <a:t>psi</a:t>
            </a:r>
          </a:p>
        </p:txBody>
      </p:sp>
      <p:sp>
        <p:nvSpPr>
          <p:cNvPr id="17424" name="TextBox 24"/>
          <p:cNvSpPr txBox="1">
            <a:spLocks noChangeArrowheads="1"/>
          </p:cNvSpPr>
          <p:nvPr/>
        </p:nvSpPr>
        <p:spPr bwMode="auto">
          <a:xfrm>
            <a:off x="5973763" y="2767013"/>
            <a:ext cx="5111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000" b="1">
                <a:solidFill>
                  <a:srgbClr val="00B050"/>
                </a:solidFill>
              </a:rPr>
              <a:t>210</a:t>
            </a:r>
          </a:p>
          <a:p>
            <a:pPr algn="ctr" eaLnBrk="1" hangingPunct="1">
              <a:spcBef>
                <a:spcPct val="0"/>
              </a:spcBef>
              <a:buFontTx/>
              <a:buNone/>
            </a:pPr>
            <a:r>
              <a:rPr lang="en-US" altLang="en-US" sz="1000" b="1">
                <a:solidFill>
                  <a:srgbClr val="00B050"/>
                </a:solidFill>
              </a:rPr>
              <a:t>psi</a:t>
            </a:r>
          </a:p>
        </p:txBody>
      </p:sp>
      <p:sp>
        <p:nvSpPr>
          <p:cNvPr id="17425" name="TextBox 25"/>
          <p:cNvSpPr txBox="1">
            <a:spLocks noChangeArrowheads="1"/>
          </p:cNvSpPr>
          <p:nvPr/>
        </p:nvSpPr>
        <p:spPr bwMode="auto">
          <a:xfrm>
            <a:off x="5472113" y="2767013"/>
            <a:ext cx="5127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000" b="1">
                <a:solidFill>
                  <a:srgbClr val="00B050"/>
                </a:solidFill>
              </a:rPr>
              <a:t>210</a:t>
            </a:r>
          </a:p>
          <a:p>
            <a:pPr algn="ctr" eaLnBrk="1" hangingPunct="1">
              <a:spcBef>
                <a:spcPct val="0"/>
              </a:spcBef>
              <a:buFontTx/>
              <a:buNone/>
            </a:pPr>
            <a:r>
              <a:rPr lang="en-US" altLang="en-US" sz="1000" b="1">
                <a:solidFill>
                  <a:srgbClr val="00B050"/>
                </a:solidFill>
              </a:rPr>
              <a:t>psi</a:t>
            </a:r>
          </a:p>
        </p:txBody>
      </p:sp>
      <p:sp>
        <p:nvSpPr>
          <p:cNvPr id="17426" name="TextBox 26"/>
          <p:cNvSpPr txBox="1">
            <a:spLocks noChangeArrowheads="1"/>
          </p:cNvSpPr>
          <p:nvPr/>
        </p:nvSpPr>
        <p:spPr bwMode="auto">
          <a:xfrm>
            <a:off x="4356100" y="2767013"/>
            <a:ext cx="5111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000" b="1">
                <a:solidFill>
                  <a:srgbClr val="00B050"/>
                </a:solidFill>
              </a:rPr>
              <a:t>210</a:t>
            </a:r>
          </a:p>
          <a:p>
            <a:pPr algn="ctr" eaLnBrk="1" hangingPunct="1">
              <a:spcBef>
                <a:spcPct val="0"/>
              </a:spcBef>
              <a:buFontTx/>
              <a:buNone/>
            </a:pPr>
            <a:r>
              <a:rPr lang="en-US" altLang="en-US" sz="1000" b="1">
                <a:solidFill>
                  <a:srgbClr val="00B050"/>
                </a:solidFill>
              </a:rPr>
              <a:t>psi</a:t>
            </a:r>
          </a:p>
        </p:txBody>
      </p:sp>
      <p:sp>
        <p:nvSpPr>
          <p:cNvPr id="17427" name="TextBox 27"/>
          <p:cNvSpPr txBox="1">
            <a:spLocks noChangeArrowheads="1"/>
          </p:cNvSpPr>
          <p:nvPr/>
        </p:nvSpPr>
        <p:spPr bwMode="auto">
          <a:xfrm>
            <a:off x="3849688" y="2767013"/>
            <a:ext cx="5111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000" b="1">
                <a:solidFill>
                  <a:srgbClr val="00B050"/>
                </a:solidFill>
              </a:rPr>
              <a:t>210</a:t>
            </a:r>
          </a:p>
          <a:p>
            <a:pPr algn="ctr" eaLnBrk="1" hangingPunct="1">
              <a:spcBef>
                <a:spcPct val="0"/>
              </a:spcBef>
              <a:buFontTx/>
              <a:buNone/>
            </a:pPr>
            <a:r>
              <a:rPr lang="en-US" altLang="en-US" sz="1000" b="1">
                <a:solidFill>
                  <a:srgbClr val="00B050"/>
                </a:solidFill>
              </a:rPr>
              <a:t>psi</a:t>
            </a:r>
          </a:p>
        </p:txBody>
      </p:sp>
      <p:sp>
        <p:nvSpPr>
          <p:cNvPr id="17428" name="TextBox 28"/>
          <p:cNvSpPr txBox="1">
            <a:spLocks noChangeArrowheads="1"/>
          </p:cNvSpPr>
          <p:nvPr/>
        </p:nvSpPr>
        <p:spPr bwMode="auto">
          <a:xfrm>
            <a:off x="3346450" y="2767013"/>
            <a:ext cx="5127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000" b="1">
                <a:solidFill>
                  <a:srgbClr val="00B050"/>
                </a:solidFill>
              </a:rPr>
              <a:t>210</a:t>
            </a:r>
          </a:p>
          <a:p>
            <a:pPr algn="ctr" eaLnBrk="1" hangingPunct="1">
              <a:spcBef>
                <a:spcPct val="0"/>
              </a:spcBef>
              <a:buFontTx/>
              <a:buNone/>
            </a:pPr>
            <a:r>
              <a:rPr lang="en-US" altLang="en-US" sz="1000" b="1">
                <a:solidFill>
                  <a:srgbClr val="00B050"/>
                </a:solidFill>
              </a:rPr>
              <a:t>psi</a:t>
            </a:r>
          </a:p>
        </p:txBody>
      </p:sp>
      <p:sp>
        <p:nvSpPr>
          <p:cNvPr id="17429" name="TextBox 29"/>
          <p:cNvSpPr txBox="1">
            <a:spLocks noChangeArrowheads="1"/>
          </p:cNvSpPr>
          <p:nvPr/>
        </p:nvSpPr>
        <p:spPr bwMode="auto">
          <a:xfrm>
            <a:off x="2833688" y="1338263"/>
            <a:ext cx="5127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000" b="1">
                <a:solidFill>
                  <a:srgbClr val="00B050"/>
                </a:solidFill>
              </a:rPr>
              <a:t>254</a:t>
            </a:r>
          </a:p>
          <a:p>
            <a:pPr algn="ctr" eaLnBrk="1" hangingPunct="1">
              <a:spcBef>
                <a:spcPct val="0"/>
              </a:spcBef>
              <a:buFontTx/>
              <a:buNone/>
            </a:pPr>
            <a:r>
              <a:rPr lang="en-US" altLang="en-US" sz="1000" b="1">
                <a:solidFill>
                  <a:srgbClr val="00B050"/>
                </a:solidFill>
              </a:rPr>
              <a:t>psi</a:t>
            </a:r>
          </a:p>
        </p:txBody>
      </p:sp>
      <p:sp>
        <p:nvSpPr>
          <p:cNvPr id="17430" name="TextBox 30"/>
          <p:cNvSpPr txBox="1">
            <a:spLocks noChangeArrowheads="1"/>
          </p:cNvSpPr>
          <p:nvPr/>
        </p:nvSpPr>
        <p:spPr bwMode="auto">
          <a:xfrm>
            <a:off x="5964238" y="1338263"/>
            <a:ext cx="5111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000" b="1">
                <a:solidFill>
                  <a:srgbClr val="00B050"/>
                </a:solidFill>
              </a:rPr>
              <a:t>254</a:t>
            </a:r>
          </a:p>
          <a:p>
            <a:pPr algn="ctr" eaLnBrk="1" hangingPunct="1">
              <a:spcBef>
                <a:spcPct val="0"/>
              </a:spcBef>
              <a:buFontTx/>
              <a:buNone/>
            </a:pPr>
            <a:r>
              <a:rPr lang="en-US" altLang="en-US" sz="1000" b="1">
                <a:solidFill>
                  <a:srgbClr val="00B050"/>
                </a:solidFill>
              </a:rPr>
              <a:t>psi</a:t>
            </a:r>
          </a:p>
        </p:txBody>
      </p:sp>
      <p:sp>
        <p:nvSpPr>
          <p:cNvPr id="17431" name="TextBox 31"/>
          <p:cNvSpPr txBox="1">
            <a:spLocks noChangeArrowheads="1"/>
          </p:cNvSpPr>
          <p:nvPr/>
        </p:nvSpPr>
        <p:spPr bwMode="auto">
          <a:xfrm>
            <a:off x="5462588" y="1338263"/>
            <a:ext cx="5127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000" b="1">
                <a:solidFill>
                  <a:srgbClr val="00B050"/>
                </a:solidFill>
              </a:rPr>
              <a:t>254</a:t>
            </a:r>
          </a:p>
          <a:p>
            <a:pPr algn="ctr" eaLnBrk="1" hangingPunct="1">
              <a:spcBef>
                <a:spcPct val="0"/>
              </a:spcBef>
              <a:buFontTx/>
              <a:buNone/>
            </a:pPr>
            <a:r>
              <a:rPr lang="en-US" altLang="en-US" sz="1000" b="1">
                <a:solidFill>
                  <a:srgbClr val="00B050"/>
                </a:solidFill>
              </a:rPr>
              <a:t>psi</a:t>
            </a:r>
          </a:p>
        </p:txBody>
      </p:sp>
      <p:sp>
        <p:nvSpPr>
          <p:cNvPr id="17432" name="TextBox 32"/>
          <p:cNvSpPr txBox="1">
            <a:spLocks noChangeArrowheads="1"/>
          </p:cNvSpPr>
          <p:nvPr/>
        </p:nvSpPr>
        <p:spPr bwMode="auto">
          <a:xfrm>
            <a:off x="4346575" y="1338263"/>
            <a:ext cx="5111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000" b="1">
                <a:solidFill>
                  <a:srgbClr val="00B050"/>
                </a:solidFill>
              </a:rPr>
              <a:t>254</a:t>
            </a:r>
          </a:p>
          <a:p>
            <a:pPr algn="ctr" eaLnBrk="1" hangingPunct="1">
              <a:spcBef>
                <a:spcPct val="0"/>
              </a:spcBef>
              <a:buFontTx/>
              <a:buNone/>
            </a:pPr>
            <a:r>
              <a:rPr lang="en-US" altLang="en-US" sz="1000" b="1">
                <a:solidFill>
                  <a:srgbClr val="00B050"/>
                </a:solidFill>
              </a:rPr>
              <a:t>psi</a:t>
            </a:r>
          </a:p>
        </p:txBody>
      </p:sp>
      <p:sp>
        <p:nvSpPr>
          <p:cNvPr id="17433" name="TextBox 33"/>
          <p:cNvSpPr txBox="1">
            <a:spLocks noChangeArrowheads="1"/>
          </p:cNvSpPr>
          <p:nvPr/>
        </p:nvSpPr>
        <p:spPr bwMode="auto">
          <a:xfrm>
            <a:off x="3840163" y="1338263"/>
            <a:ext cx="5111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000" b="1">
                <a:solidFill>
                  <a:srgbClr val="00B050"/>
                </a:solidFill>
              </a:rPr>
              <a:t>254</a:t>
            </a:r>
          </a:p>
          <a:p>
            <a:pPr algn="ctr" eaLnBrk="1" hangingPunct="1">
              <a:spcBef>
                <a:spcPct val="0"/>
              </a:spcBef>
              <a:buFontTx/>
              <a:buNone/>
            </a:pPr>
            <a:r>
              <a:rPr lang="en-US" altLang="en-US" sz="1000" b="1">
                <a:solidFill>
                  <a:srgbClr val="00B050"/>
                </a:solidFill>
              </a:rPr>
              <a:t>psi</a:t>
            </a:r>
          </a:p>
        </p:txBody>
      </p:sp>
      <p:sp>
        <p:nvSpPr>
          <p:cNvPr id="17434" name="TextBox 34"/>
          <p:cNvSpPr txBox="1">
            <a:spLocks noChangeArrowheads="1"/>
          </p:cNvSpPr>
          <p:nvPr/>
        </p:nvSpPr>
        <p:spPr bwMode="auto">
          <a:xfrm>
            <a:off x="3336925" y="1338263"/>
            <a:ext cx="5127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000" b="1">
                <a:solidFill>
                  <a:srgbClr val="00B050"/>
                </a:solidFill>
              </a:rPr>
              <a:t>254</a:t>
            </a:r>
          </a:p>
          <a:p>
            <a:pPr algn="ctr" eaLnBrk="1" hangingPunct="1">
              <a:spcBef>
                <a:spcPct val="0"/>
              </a:spcBef>
              <a:buFontTx/>
              <a:buNone/>
            </a:pPr>
            <a:r>
              <a:rPr lang="en-US" altLang="en-US" sz="1000" b="1">
                <a:solidFill>
                  <a:srgbClr val="00B050"/>
                </a:solidFill>
              </a:rPr>
              <a:t>psi</a:t>
            </a:r>
          </a:p>
        </p:txBody>
      </p:sp>
      <p:sp>
        <p:nvSpPr>
          <p:cNvPr id="2" name="TextBox 1"/>
          <p:cNvSpPr txBox="1"/>
          <p:nvPr/>
        </p:nvSpPr>
        <p:spPr>
          <a:xfrm>
            <a:off x="7315200" y="2459038"/>
            <a:ext cx="1676400" cy="1016000"/>
          </a:xfrm>
          <a:prstGeom prst="rect">
            <a:avLst/>
          </a:prstGeom>
          <a:solidFill>
            <a:srgbClr val="FFFF00"/>
          </a:solidFill>
        </p:spPr>
        <p:txBody>
          <a:bodyPr wrap="none">
            <a:spAutoFit/>
          </a:bodyPr>
          <a:lstStyle/>
          <a:p>
            <a:pPr algn="ctr" fontAlgn="auto">
              <a:spcBef>
                <a:spcPts val="0"/>
              </a:spcBef>
              <a:spcAft>
                <a:spcPts val="0"/>
              </a:spcAft>
              <a:defRPr/>
            </a:pPr>
            <a:r>
              <a:rPr lang="en-US" sz="2000" b="1" u="sng" dirty="0">
                <a:effectLst>
                  <a:outerShdw blurRad="38100" dist="38100" dir="2700000" algn="tl">
                    <a:srgbClr val="000000">
                      <a:alpha val="43137"/>
                    </a:srgbClr>
                  </a:outerShdw>
                </a:effectLst>
                <a:latin typeface="+mn-lt"/>
                <a:cs typeface="+mn-cs"/>
              </a:rPr>
              <a:t>NAPMRC</a:t>
            </a:r>
          </a:p>
          <a:p>
            <a:pPr algn="ctr" fontAlgn="auto">
              <a:spcBef>
                <a:spcPts val="0"/>
              </a:spcBef>
              <a:spcAft>
                <a:spcPts val="0"/>
              </a:spcAft>
              <a:defRPr/>
            </a:pPr>
            <a:r>
              <a:rPr lang="en-US" sz="2000" b="1" dirty="0">
                <a:latin typeface="+mn-lt"/>
                <a:cs typeface="+mn-cs"/>
              </a:rPr>
              <a:t>Test Cycle-1</a:t>
            </a:r>
          </a:p>
          <a:p>
            <a:pPr algn="ctr" fontAlgn="auto">
              <a:spcBef>
                <a:spcPts val="0"/>
              </a:spcBef>
              <a:spcAft>
                <a:spcPts val="0"/>
              </a:spcAft>
              <a:defRPr/>
            </a:pPr>
            <a:r>
              <a:rPr lang="en-US" sz="2000" b="1" dirty="0">
                <a:latin typeface="+mn-lt"/>
                <a:cs typeface="+mn-cs"/>
              </a:rPr>
              <a:t>(TC-1)</a:t>
            </a:r>
          </a:p>
        </p:txBody>
      </p:sp>
      <p:sp>
        <p:nvSpPr>
          <p:cNvPr id="17436" name="Rectangle 2"/>
          <p:cNvSpPr>
            <a:spLocks noChangeArrowheads="1"/>
          </p:cNvSpPr>
          <p:nvPr/>
        </p:nvSpPr>
        <p:spPr bwMode="auto">
          <a:xfrm>
            <a:off x="2984500" y="2470150"/>
            <a:ext cx="228600" cy="31908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Char char="•"/>
            </a:pPr>
            <a:endParaRPr lang="en-US" altLang="en-US" sz="2400">
              <a:latin typeface="Arial" charset="0"/>
            </a:endParaRPr>
          </a:p>
        </p:txBody>
      </p:sp>
      <p:sp>
        <p:nvSpPr>
          <p:cNvPr id="17437" name="Rectangle 35"/>
          <p:cNvSpPr>
            <a:spLocks noChangeArrowheads="1"/>
          </p:cNvSpPr>
          <p:nvPr/>
        </p:nvSpPr>
        <p:spPr bwMode="auto">
          <a:xfrm>
            <a:off x="3494088" y="2455863"/>
            <a:ext cx="228600" cy="31908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Char char="•"/>
            </a:pPr>
            <a:endParaRPr lang="en-US" altLang="en-US" sz="2400">
              <a:latin typeface="Arial" charset="0"/>
            </a:endParaRPr>
          </a:p>
        </p:txBody>
      </p:sp>
      <p:sp>
        <p:nvSpPr>
          <p:cNvPr id="17438" name="Rectangle 38"/>
          <p:cNvSpPr>
            <a:spLocks noChangeArrowheads="1"/>
          </p:cNvSpPr>
          <p:nvPr/>
        </p:nvSpPr>
        <p:spPr bwMode="auto">
          <a:xfrm>
            <a:off x="3990975" y="2455863"/>
            <a:ext cx="228600" cy="31908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Char char="•"/>
            </a:pPr>
            <a:endParaRPr lang="en-US" altLang="en-US" sz="2400">
              <a:latin typeface="Arial" charset="0"/>
            </a:endParaRPr>
          </a:p>
        </p:txBody>
      </p:sp>
      <p:sp>
        <p:nvSpPr>
          <p:cNvPr id="17439" name="Rectangle 39"/>
          <p:cNvSpPr>
            <a:spLocks noChangeArrowheads="1"/>
          </p:cNvSpPr>
          <p:nvPr/>
        </p:nvSpPr>
        <p:spPr bwMode="auto">
          <a:xfrm>
            <a:off x="4500563" y="2470150"/>
            <a:ext cx="228600" cy="31908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Char char="•"/>
            </a:pPr>
            <a:endParaRPr lang="en-US" altLang="en-US" sz="2400">
              <a:latin typeface="Arial" charset="0"/>
            </a:endParaRPr>
          </a:p>
        </p:txBody>
      </p:sp>
      <p:sp>
        <p:nvSpPr>
          <p:cNvPr id="17440" name="Rectangle 40"/>
          <p:cNvSpPr>
            <a:spLocks noChangeArrowheads="1"/>
          </p:cNvSpPr>
          <p:nvPr/>
        </p:nvSpPr>
        <p:spPr bwMode="auto">
          <a:xfrm>
            <a:off x="6115050" y="2476500"/>
            <a:ext cx="228600" cy="31908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Char char="•"/>
            </a:pPr>
            <a:endParaRPr lang="en-US" altLang="en-US" sz="2400">
              <a:latin typeface="Arial" charset="0"/>
            </a:endParaRPr>
          </a:p>
        </p:txBody>
      </p:sp>
      <p:sp>
        <p:nvSpPr>
          <p:cNvPr id="17441" name="Rectangle 41"/>
          <p:cNvSpPr>
            <a:spLocks noChangeArrowheads="1"/>
          </p:cNvSpPr>
          <p:nvPr/>
        </p:nvSpPr>
        <p:spPr bwMode="auto">
          <a:xfrm>
            <a:off x="5616575" y="2476500"/>
            <a:ext cx="228600" cy="31908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Char char="•"/>
            </a:pPr>
            <a:endParaRPr lang="en-US" altLang="en-US" sz="2400">
              <a:latin typeface="Arial" charset="0"/>
            </a:endParaRPr>
          </a:p>
        </p:txBody>
      </p:sp>
      <p:sp>
        <p:nvSpPr>
          <p:cNvPr id="17442" name="Rectangle 5"/>
          <p:cNvSpPr>
            <a:spLocks noChangeArrowheads="1"/>
          </p:cNvSpPr>
          <p:nvPr/>
        </p:nvSpPr>
        <p:spPr bwMode="auto">
          <a:xfrm>
            <a:off x="2984500" y="3167063"/>
            <a:ext cx="228600" cy="566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Char char="•"/>
            </a:pPr>
            <a:endParaRPr lang="en-US" altLang="en-US" sz="2400">
              <a:latin typeface="Arial" charset="0"/>
            </a:endParaRPr>
          </a:p>
        </p:txBody>
      </p:sp>
      <p:sp>
        <p:nvSpPr>
          <p:cNvPr id="17443" name="Rectangle 6"/>
          <p:cNvSpPr>
            <a:spLocks noChangeArrowheads="1"/>
          </p:cNvSpPr>
          <p:nvPr/>
        </p:nvSpPr>
        <p:spPr bwMode="auto">
          <a:xfrm>
            <a:off x="2971800" y="3108325"/>
            <a:ext cx="257175" cy="62547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Char char="•"/>
            </a:pPr>
            <a:endParaRPr lang="en-US" altLang="en-US" sz="2400">
              <a:latin typeface="Arial" charset="0"/>
            </a:endParaRPr>
          </a:p>
        </p:txBody>
      </p:sp>
      <p:sp>
        <p:nvSpPr>
          <p:cNvPr id="17444" name="Rectangle 36"/>
          <p:cNvSpPr>
            <a:spLocks noChangeArrowheads="1"/>
          </p:cNvSpPr>
          <p:nvPr/>
        </p:nvSpPr>
        <p:spPr bwMode="auto">
          <a:xfrm>
            <a:off x="2978944" y="2443957"/>
            <a:ext cx="228600" cy="396875"/>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Char char="•"/>
            </a:pPr>
            <a:endParaRPr lang="en-US" altLang="en-US" sz="2400">
              <a:latin typeface="Arial" charset="0"/>
            </a:endParaRPr>
          </a:p>
        </p:txBody>
      </p:sp>
      <p:sp>
        <p:nvSpPr>
          <p:cNvPr id="17445" name="Rectangle 37"/>
          <p:cNvSpPr>
            <a:spLocks noChangeArrowheads="1"/>
          </p:cNvSpPr>
          <p:nvPr/>
        </p:nvSpPr>
        <p:spPr bwMode="auto">
          <a:xfrm>
            <a:off x="3487738" y="2417763"/>
            <a:ext cx="228600" cy="39687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Char char="•"/>
            </a:pPr>
            <a:endParaRPr lang="en-US" altLang="en-US" sz="2400">
              <a:latin typeface="Arial" charset="0"/>
            </a:endParaRPr>
          </a:p>
        </p:txBody>
      </p:sp>
      <p:sp>
        <p:nvSpPr>
          <p:cNvPr id="17446" name="Rectangle 42"/>
          <p:cNvSpPr>
            <a:spLocks noChangeArrowheads="1"/>
          </p:cNvSpPr>
          <p:nvPr/>
        </p:nvSpPr>
        <p:spPr bwMode="auto">
          <a:xfrm>
            <a:off x="4497388" y="2432050"/>
            <a:ext cx="228600" cy="39687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Char char="•"/>
            </a:pPr>
            <a:endParaRPr lang="en-US" altLang="en-US" sz="2400">
              <a:latin typeface="Arial" charset="0"/>
            </a:endParaRPr>
          </a:p>
        </p:txBody>
      </p:sp>
      <p:sp>
        <p:nvSpPr>
          <p:cNvPr id="17447" name="Rectangle 43"/>
          <p:cNvSpPr>
            <a:spLocks noChangeArrowheads="1"/>
          </p:cNvSpPr>
          <p:nvPr/>
        </p:nvSpPr>
        <p:spPr bwMode="auto">
          <a:xfrm>
            <a:off x="2971800" y="1676400"/>
            <a:ext cx="257175" cy="62547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Char char="•"/>
            </a:pPr>
            <a:endParaRPr lang="en-US" altLang="en-US" sz="2400">
              <a:latin typeface="Arial" charset="0"/>
            </a:endParaRPr>
          </a:p>
        </p:txBody>
      </p:sp>
      <p:sp>
        <p:nvSpPr>
          <p:cNvPr id="17448" name="Rectangle 44"/>
          <p:cNvSpPr>
            <a:spLocks noChangeArrowheads="1"/>
          </p:cNvSpPr>
          <p:nvPr/>
        </p:nvSpPr>
        <p:spPr bwMode="auto">
          <a:xfrm>
            <a:off x="3479800" y="1676400"/>
            <a:ext cx="257175" cy="62547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Char char="•"/>
            </a:pPr>
            <a:endParaRPr lang="en-US" altLang="en-US" sz="2400">
              <a:latin typeface="Arial" charset="0"/>
            </a:endParaRPr>
          </a:p>
        </p:txBody>
      </p:sp>
      <p:sp>
        <p:nvSpPr>
          <p:cNvPr id="17449" name="Rectangle 45"/>
          <p:cNvSpPr>
            <a:spLocks noChangeArrowheads="1"/>
          </p:cNvSpPr>
          <p:nvPr/>
        </p:nvSpPr>
        <p:spPr bwMode="auto">
          <a:xfrm>
            <a:off x="3482975" y="3132138"/>
            <a:ext cx="257175" cy="627062"/>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Char char="•"/>
            </a:pPr>
            <a:endParaRPr lang="en-US" altLang="en-US" sz="2400">
              <a:latin typeface="Arial" charset="0"/>
            </a:endParaRPr>
          </a:p>
        </p:txBody>
      </p:sp>
      <p:sp>
        <p:nvSpPr>
          <p:cNvPr id="17450" name="Rectangle 46"/>
          <p:cNvSpPr>
            <a:spLocks noChangeArrowheads="1"/>
          </p:cNvSpPr>
          <p:nvPr/>
        </p:nvSpPr>
        <p:spPr bwMode="auto">
          <a:xfrm>
            <a:off x="3986213" y="1676400"/>
            <a:ext cx="257175" cy="62547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Char char="•"/>
            </a:pPr>
            <a:endParaRPr lang="en-US" altLang="en-US" sz="2400">
              <a:latin typeface="Arial" charset="0"/>
            </a:endParaRPr>
          </a:p>
        </p:txBody>
      </p:sp>
      <p:sp>
        <p:nvSpPr>
          <p:cNvPr id="17451" name="Rectangle 47"/>
          <p:cNvSpPr>
            <a:spLocks noChangeArrowheads="1"/>
          </p:cNvSpPr>
          <p:nvPr/>
        </p:nvSpPr>
        <p:spPr bwMode="auto">
          <a:xfrm>
            <a:off x="4500563" y="3128963"/>
            <a:ext cx="257175" cy="62547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Char char="•"/>
            </a:pPr>
            <a:endParaRPr lang="en-US" altLang="en-US" sz="2400">
              <a:latin typeface="Arial" charset="0"/>
            </a:endParaRPr>
          </a:p>
        </p:txBody>
      </p:sp>
      <p:sp>
        <p:nvSpPr>
          <p:cNvPr id="17452" name="Rectangle 48"/>
          <p:cNvSpPr>
            <a:spLocks noChangeArrowheads="1"/>
          </p:cNvSpPr>
          <p:nvPr/>
        </p:nvSpPr>
        <p:spPr bwMode="auto">
          <a:xfrm>
            <a:off x="3986213" y="3128963"/>
            <a:ext cx="257175" cy="62547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Char char="•"/>
            </a:pPr>
            <a:endParaRPr lang="en-US" altLang="en-US" sz="2400">
              <a:latin typeface="Arial" charset="0"/>
            </a:endParaRPr>
          </a:p>
        </p:txBody>
      </p:sp>
      <p:sp>
        <p:nvSpPr>
          <p:cNvPr id="17453" name="Rectangle 49"/>
          <p:cNvSpPr>
            <a:spLocks noChangeArrowheads="1"/>
          </p:cNvSpPr>
          <p:nvPr/>
        </p:nvSpPr>
        <p:spPr bwMode="auto">
          <a:xfrm>
            <a:off x="4495800" y="1676400"/>
            <a:ext cx="257175" cy="62547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Char char="•"/>
            </a:pPr>
            <a:endParaRPr lang="en-US" altLang="en-US" sz="2400">
              <a:latin typeface="Arial" charset="0"/>
            </a:endParaRPr>
          </a:p>
        </p:txBody>
      </p:sp>
      <p:sp>
        <p:nvSpPr>
          <p:cNvPr id="17454" name="Rectangle 50"/>
          <p:cNvSpPr>
            <a:spLocks noChangeArrowheads="1"/>
          </p:cNvSpPr>
          <p:nvPr/>
        </p:nvSpPr>
        <p:spPr bwMode="auto">
          <a:xfrm>
            <a:off x="7312025" y="3962400"/>
            <a:ext cx="228600" cy="39687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Char char="•"/>
            </a:pPr>
            <a:endParaRPr lang="en-US" altLang="en-US" sz="2400">
              <a:latin typeface="Arial" charset="0"/>
            </a:endParaRPr>
          </a:p>
        </p:txBody>
      </p:sp>
      <p:sp>
        <p:nvSpPr>
          <p:cNvPr id="17455" name="Rectangle 51"/>
          <p:cNvSpPr>
            <a:spLocks noChangeArrowheads="1"/>
          </p:cNvSpPr>
          <p:nvPr/>
        </p:nvSpPr>
        <p:spPr bwMode="auto">
          <a:xfrm>
            <a:off x="7315200" y="4495800"/>
            <a:ext cx="228600" cy="396875"/>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Char char="•"/>
            </a:pPr>
            <a:endParaRPr lang="en-US" altLang="en-US" sz="2400">
              <a:latin typeface="Arial" charset="0"/>
            </a:endParaRPr>
          </a:p>
        </p:txBody>
      </p:sp>
      <p:sp>
        <p:nvSpPr>
          <p:cNvPr id="17456" name="TextBox 4"/>
          <p:cNvSpPr txBox="1">
            <a:spLocks noChangeArrowheads="1"/>
          </p:cNvSpPr>
          <p:nvPr/>
        </p:nvSpPr>
        <p:spPr bwMode="auto">
          <a:xfrm>
            <a:off x="7543800" y="4008438"/>
            <a:ext cx="15398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400"/>
              <a:t>Testing Completed</a:t>
            </a:r>
          </a:p>
        </p:txBody>
      </p:sp>
      <p:sp>
        <p:nvSpPr>
          <p:cNvPr id="17457" name="TextBox 52"/>
          <p:cNvSpPr txBox="1">
            <a:spLocks noChangeArrowheads="1"/>
          </p:cNvSpPr>
          <p:nvPr/>
        </p:nvSpPr>
        <p:spPr bwMode="auto">
          <a:xfrm>
            <a:off x="7543800" y="4540250"/>
            <a:ext cx="14176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400"/>
              <a:t>Currently Testing</a:t>
            </a:r>
          </a:p>
        </p:txBody>
      </p:sp>
      <p:sp>
        <p:nvSpPr>
          <p:cNvPr id="3" name="Right Arrow 2"/>
          <p:cNvSpPr/>
          <p:nvPr/>
        </p:nvSpPr>
        <p:spPr bwMode="auto">
          <a:xfrm>
            <a:off x="1970682" y="2432050"/>
            <a:ext cx="1001118" cy="465138"/>
          </a:xfrm>
          <a:prstGeom prst="rightArrow">
            <a:avLst/>
          </a:prstGeom>
          <a:solidFill>
            <a:srgbClr val="3366FF"/>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5" name="TextBox 4"/>
          <p:cNvSpPr txBox="1"/>
          <p:nvPr/>
        </p:nvSpPr>
        <p:spPr>
          <a:xfrm>
            <a:off x="334368" y="2249120"/>
            <a:ext cx="1513482" cy="830997"/>
          </a:xfrm>
          <a:prstGeom prst="rect">
            <a:avLst/>
          </a:prstGeom>
          <a:noFill/>
        </p:spPr>
        <p:txBody>
          <a:bodyPr wrap="square" rtlCol="0">
            <a:spAutoFit/>
          </a:bodyPr>
          <a:lstStyle/>
          <a:p>
            <a:r>
              <a:rPr lang="en-US" sz="1600" dirty="0" smtClean="0"/>
              <a:t>CENTER </a:t>
            </a:r>
          </a:p>
          <a:p>
            <a:r>
              <a:rPr lang="en-US" sz="1600" dirty="0" smtClean="0"/>
              <a:t>SECTIONS</a:t>
            </a:r>
          </a:p>
          <a:p>
            <a:r>
              <a:rPr lang="en-US" sz="1600" dirty="0" smtClean="0"/>
              <a:t>254-psi  90</a:t>
            </a:r>
            <a:r>
              <a:rPr lang="en-US" sz="1600" dirty="0" smtClean="0">
                <a:sym typeface="Symbol"/>
              </a:rPr>
              <a:t>F</a:t>
            </a:r>
            <a:endParaRPr lang="en-US" sz="1600" dirty="0" smtClean="0"/>
          </a:p>
        </p:txBody>
      </p:sp>
      <p:sp>
        <p:nvSpPr>
          <p:cNvPr id="52" name="Rectangle 37"/>
          <p:cNvSpPr>
            <a:spLocks noChangeArrowheads="1"/>
          </p:cNvSpPr>
          <p:nvPr/>
        </p:nvSpPr>
        <p:spPr bwMode="auto">
          <a:xfrm>
            <a:off x="4000500" y="2426494"/>
            <a:ext cx="228600" cy="39687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Char char="•"/>
            </a:pPr>
            <a:endParaRPr lang="en-US" altLang="en-US" sz="2400">
              <a:latin typeface="Arial" charset="0"/>
            </a:endParaRPr>
          </a:p>
        </p:txBody>
      </p:sp>
    </p:spTree>
    <p:extLst>
      <p:ext uri="{BB962C8B-B14F-4D97-AF65-F5344CB8AC3E}">
        <p14:creationId xmlns:p14="http://schemas.microsoft.com/office/powerpoint/2010/main" val="28962812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 y="274320"/>
            <a:ext cx="7802337" cy="5662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57950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 y="274320"/>
            <a:ext cx="7802337" cy="565696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57165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 y="274320"/>
            <a:ext cx="7802337" cy="565696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12174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 y="274320"/>
            <a:ext cx="7802337" cy="565696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12174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 y="274320"/>
            <a:ext cx="7802337" cy="565696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379529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 y="274320"/>
            <a:ext cx="7802337" cy="565696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312551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137468572"/>
              </p:ext>
            </p:extLst>
          </p:nvPr>
        </p:nvGraphicFramePr>
        <p:xfrm>
          <a:off x="762000" y="1219200"/>
          <a:ext cx="7340600" cy="3162300"/>
        </p:xfrm>
        <a:graphic>
          <a:graphicData uri="http://schemas.openxmlformats.org/drawingml/2006/table">
            <a:tbl>
              <a:tblPr/>
              <a:tblGrid>
                <a:gridCol w="952912"/>
                <a:gridCol w="723488"/>
                <a:gridCol w="905992"/>
                <a:gridCol w="1057732"/>
                <a:gridCol w="181053"/>
                <a:gridCol w="546336"/>
                <a:gridCol w="204487"/>
                <a:gridCol w="888186"/>
                <a:gridCol w="1626414"/>
                <a:gridCol w="254000"/>
              </a:tblGrid>
              <a:tr h="200025">
                <a:tc gridSpan="4">
                  <a:txBody>
                    <a:bodyPr/>
                    <a:lstStyle/>
                    <a:p>
                      <a:pPr algn="l" fontAlgn="b"/>
                      <a:r>
                        <a:rPr lang="en-US" sz="1400" b="1" i="0" u="none" strike="noStrike" dirty="0">
                          <a:solidFill>
                            <a:srgbClr val="000000"/>
                          </a:solidFill>
                          <a:effectLst/>
                          <a:latin typeface="Calibri"/>
                        </a:rPr>
                        <a:t>NAPMRC TC1 TEST PAVEMENT PERFORMANCE</a:t>
                      </a:r>
                    </a:p>
                  </a:txBody>
                  <a:tcPr marL="9525" marR="9525" marT="9525" marB="0" anchor="b">
                    <a:lnL>
                      <a:noFill/>
                    </a:lnL>
                    <a:lnR>
                      <a:noFill/>
                    </a:lnR>
                    <a:lnT>
                      <a:noFill/>
                    </a:lnT>
                    <a:lnB w="25400" cap="flat" cmpd="dbl"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1400" b="0" i="0" u="none" strike="noStrike">
                          <a:solidFill>
                            <a:srgbClr val="000000"/>
                          </a:solidFill>
                          <a:effectLst/>
                          <a:latin typeface="Calibri"/>
                        </a:rPr>
                        <a:t> </a:t>
                      </a:r>
                    </a:p>
                  </a:txBody>
                  <a:tcPr marL="9525" marR="9525" marT="9525"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 </a:t>
                      </a:r>
                    </a:p>
                  </a:txBody>
                  <a:tcPr marL="9525" marR="9525" marT="9525" marB="0" anchor="b">
                    <a:lnL>
                      <a:noFill/>
                    </a:lnL>
                    <a:lnR>
                      <a:noFill/>
                    </a:lnR>
                    <a:lnT>
                      <a:noFill/>
                    </a:lnT>
                    <a:lnB w="25400" cap="flat" cmpd="dbl" algn="ctr">
                      <a:solidFill>
                        <a:srgbClr val="000000"/>
                      </a:solidFill>
                      <a:prstDash val="solid"/>
                      <a:round/>
                      <a:headEnd type="none" w="med" len="med"/>
                      <a:tailEnd type="none" w="med" len="med"/>
                    </a:lnB>
                  </a:tcPr>
                </a:tc>
                <a:tc gridSpan="2">
                  <a:txBody>
                    <a:bodyPr/>
                    <a:lstStyle/>
                    <a:p>
                      <a:pPr algn="l" fontAlgn="b"/>
                      <a:r>
                        <a:rPr lang="en-US" sz="1400" b="0" i="0" u="none" strike="noStrike">
                          <a:solidFill>
                            <a:srgbClr val="000000"/>
                          </a:solidFill>
                          <a:effectLst/>
                          <a:latin typeface="Calibri"/>
                        </a:rPr>
                        <a:t> </a:t>
                      </a:r>
                    </a:p>
                  </a:txBody>
                  <a:tcPr marL="9525" marR="9525" marT="9525" marB="0" anchor="b">
                    <a:lnL>
                      <a:noFill/>
                    </a:lnL>
                    <a:lnR>
                      <a:noFill/>
                    </a:lnR>
                    <a:lnT>
                      <a:noFill/>
                    </a:lnT>
                    <a:lnB w="25400" cap="flat" cmpd="dbl"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r>
                        <a:rPr lang="en-US" sz="1400" b="0" i="0" u="none" strike="noStrike">
                          <a:solidFill>
                            <a:srgbClr val="000000"/>
                          </a:solidFill>
                          <a:effectLst/>
                          <a:latin typeface="Calibri"/>
                        </a:rPr>
                        <a:t> </a:t>
                      </a:r>
                    </a:p>
                  </a:txBody>
                  <a:tcPr marL="9525" marR="9525" marT="9525"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b"/>
                      <a:endParaRPr lang="en-US" sz="1400" b="0" i="0" u="none" strike="noStrike">
                        <a:solidFill>
                          <a:srgbClr val="000000"/>
                        </a:solidFill>
                        <a:effectLst/>
                        <a:latin typeface="Calibri"/>
                      </a:endParaRPr>
                    </a:p>
                  </a:txBody>
                  <a:tcPr marL="9525" marR="9525" marT="9525" marB="0" anchor="b">
                    <a:lnL>
                      <a:noFill/>
                    </a:lnL>
                    <a:lnR>
                      <a:noFill/>
                    </a:lnR>
                    <a:lnT>
                      <a:noFill/>
                    </a:lnT>
                    <a:lnB>
                      <a:noFill/>
                    </a:lnB>
                  </a:tcPr>
                </a:tc>
              </a:tr>
              <a:tr h="200025">
                <a:tc>
                  <a:txBody>
                    <a:bodyPr/>
                    <a:lstStyle/>
                    <a:p>
                      <a:pPr algn="l" fontAlgn="b"/>
                      <a:r>
                        <a:rPr lang="en-US" sz="14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b"/>
                      <a:r>
                        <a:rPr lang="en-US" sz="1400" b="0" i="0" u="none" strike="noStrike">
                          <a:solidFill>
                            <a:srgbClr val="000000"/>
                          </a:solidFill>
                          <a:effectLst/>
                          <a:latin typeface="Calibri"/>
                        </a:rPr>
                        <a:t>Pavement Temperature = 120 deg.F</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l" fontAlgn="b"/>
                      <a:r>
                        <a:rPr lang="en-US" sz="14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solidFill>
                      <a:srgbClr val="BFBFBF"/>
                    </a:solidFill>
                  </a:tcPr>
                </a:tc>
                <a:tc gridSpan="4">
                  <a:txBody>
                    <a:bodyPr/>
                    <a:lstStyle/>
                    <a:p>
                      <a:pPr algn="ctr" fontAlgn="b"/>
                      <a:r>
                        <a:rPr lang="en-US" sz="1400" b="0" i="0" u="none" strike="noStrike">
                          <a:solidFill>
                            <a:srgbClr val="000000"/>
                          </a:solidFill>
                          <a:effectLst/>
                          <a:latin typeface="Calibri"/>
                        </a:rPr>
                        <a:t>Pavement Temperature = 90 deg.F</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400" b="0" i="0" u="none" strike="noStrike">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r>
              <a:tr h="200025">
                <a:tc>
                  <a:txBody>
                    <a:bodyPr/>
                    <a:lstStyle/>
                    <a:p>
                      <a:pPr algn="ctr" fontAlgn="b"/>
                      <a:r>
                        <a:rPr lang="en-US" sz="1400" b="0" i="0" u="none" strike="noStrike">
                          <a:solidFill>
                            <a:srgbClr val="000000"/>
                          </a:solidFill>
                          <a:effectLst/>
                          <a:latin typeface="Calibri"/>
                        </a:rPr>
                        <a:t>Material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Binder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Tire Pressure, psi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Passes to Failure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gridSpan="2">
                  <a:txBody>
                    <a:bodyPr/>
                    <a:lstStyle/>
                    <a:p>
                      <a:pPr algn="ctr" fontAlgn="b"/>
                      <a:r>
                        <a:rPr lang="en-US" sz="1400" b="0" i="0" u="none" strike="noStrike">
                          <a:solidFill>
                            <a:srgbClr val="000000"/>
                          </a:solidFill>
                          <a:effectLst/>
                          <a:latin typeface="Calibri"/>
                        </a:rPr>
                        <a:t>Binder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hMerge="1">
                  <a:txBody>
                    <a:bodyPr/>
                    <a:lstStyle/>
                    <a:p>
                      <a:pPr algn="ctr" fontAlgn="b"/>
                      <a:endParaRPr lang="en-US" sz="1400" b="0" i="0" u="none" strike="noStrike">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Tire Pressure, psi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Passes to Failure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endParaRPr lang="en-US" sz="1400" b="0" i="0" u="none" strike="noStrike">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r>
              <a:tr h="200025">
                <a:tc rowSpan="4">
                  <a:txBody>
                    <a:bodyPr/>
                    <a:lstStyle/>
                    <a:p>
                      <a:pPr algn="ctr" fontAlgn="ctr"/>
                      <a:r>
                        <a:rPr lang="en-US" sz="1400" b="0" i="0" u="none" strike="noStrike">
                          <a:solidFill>
                            <a:srgbClr val="000000"/>
                          </a:solidFill>
                          <a:effectLst/>
                          <a:latin typeface="Calibri"/>
                        </a:rPr>
                        <a:t>P401 HMA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1400" b="0" i="0" u="none" strike="noStrike">
                          <a:solidFill>
                            <a:srgbClr val="000000"/>
                          </a:solidFill>
                          <a:effectLst/>
                          <a:latin typeface="Calibri"/>
                        </a:rPr>
                        <a:t>PG64-22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210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220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rowSpan="2" gridSpan="2">
                  <a:txBody>
                    <a:bodyPr/>
                    <a:lstStyle/>
                    <a:p>
                      <a:pPr algn="ctr" fontAlgn="ctr"/>
                      <a:r>
                        <a:rPr lang="en-US" sz="1400" b="0" i="0" u="none" strike="noStrike">
                          <a:solidFill>
                            <a:srgbClr val="000000"/>
                          </a:solidFill>
                          <a:effectLst/>
                          <a:latin typeface="Calibri"/>
                        </a:rPr>
                        <a:t>PG64-22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pPr algn="ctr" fontAlgn="b"/>
                      <a:endParaRPr lang="en-US" sz="1400" b="0" i="0" u="none" strike="noStrike">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210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endParaRPr lang="en-US" sz="1400" b="0" i="0" u="none" strike="noStrike">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r>
              <a:tr h="190500">
                <a:tc vMerge="1">
                  <a:txBody>
                    <a:bodyPr/>
                    <a:lstStyle/>
                    <a:p>
                      <a:endParaRPr lang="en-US"/>
                    </a:p>
                  </a:txBody>
                  <a:tcPr/>
                </a:tc>
                <a:tc vMerge="1">
                  <a:txBody>
                    <a:bodyPr/>
                    <a:lstStyle/>
                    <a:p>
                      <a:endParaRPr lang="en-US"/>
                    </a:p>
                  </a:txBody>
                  <a:tcPr/>
                </a:tc>
                <a:tc>
                  <a:txBody>
                    <a:bodyPr/>
                    <a:lstStyle/>
                    <a:p>
                      <a:pPr algn="ctr" fontAlgn="b"/>
                      <a:r>
                        <a:rPr lang="en-US" sz="1400" b="0" i="0" u="none" strike="noStrike">
                          <a:solidFill>
                            <a:srgbClr val="000000"/>
                          </a:solidFill>
                          <a:effectLst/>
                          <a:latin typeface="Calibri"/>
                        </a:rPr>
                        <a:t>254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130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gridSpan="2" vMerge="1">
                  <a:txBody>
                    <a:bodyPr/>
                    <a:lstStyle/>
                    <a:p>
                      <a:endParaRPr lang="en-US"/>
                    </a:p>
                  </a:txBody>
                  <a:tcPr/>
                </a:tc>
                <a:tc hMerge="1" vMerge="1">
                  <a:txBody>
                    <a:bodyPr/>
                    <a:lstStyle/>
                    <a:p>
                      <a:pPr algn="ctr" fontAlgn="b"/>
                      <a:endParaRPr lang="en-US" sz="1400" b="0" i="0" u="none" strike="noStrike">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254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2600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r>
              <a:tr h="190500">
                <a:tc vMerge="1">
                  <a:txBody>
                    <a:bodyPr/>
                    <a:lstStyle/>
                    <a:p>
                      <a:endParaRPr lang="en-US"/>
                    </a:p>
                  </a:txBody>
                  <a:tcPr/>
                </a:tc>
                <a:tc rowSpan="2">
                  <a:txBody>
                    <a:bodyPr/>
                    <a:lstStyle/>
                    <a:p>
                      <a:pPr algn="ctr" fontAlgn="ctr"/>
                      <a:r>
                        <a:rPr lang="en-US" sz="1400" b="0" i="0" u="none" strike="noStrike">
                          <a:solidFill>
                            <a:srgbClr val="000000"/>
                          </a:solidFill>
                          <a:effectLst/>
                          <a:latin typeface="Calibri"/>
                        </a:rPr>
                        <a:t>PG76-22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210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620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rowSpan="2" gridSpan="2">
                  <a:txBody>
                    <a:bodyPr/>
                    <a:lstStyle/>
                    <a:p>
                      <a:pPr algn="ctr" fontAlgn="ctr"/>
                      <a:r>
                        <a:rPr lang="en-US" sz="1400" b="0" i="0" u="none" strike="noStrike">
                          <a:solidFill>
                            <a:srgbClr val="000000"/>
                          </a:solidFill>
                          <a:effectLst/>
                          <a:latin typeface="Calibri"/>
                        </a:rPr>
                        <a:t>PG76-22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pPr algn="ctr" fontAlgn="b"/>
                      <a:endParaRPr lang="en-US" sz="1400" b="0" i="0" u="none" strike="noStrike">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210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endParaRPr lang="en-US" sz="1400" b="0" i="0" u="none" strike="noStrike">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r>
              <a:tr h="190500">
                <a:tc vMerge="1">
                  <a:txBody>
                    <a:bodyPr/>
                    <a:lstStyle/>
                    <a:p>
                      <a:endParaRPr lang="en-US"/>
                    </a:p>
                  </a:txBody>
                  <a:tcPr/>
                </a:tc>
                <a:tc vMerge="1">
                  <a:txBody>
                    <a:bodyPr/>
                    <a:lstStyle/>
                    <a:p>
                      <a:endParaRPr lang="en-US"/>
                    </a:p>
                  </a:txBody>
                  <a:tcPr/>
                </a:tc>
                <a:tc>
                  <a:txBody>
                    <a:bodyPr/>
                    <a:lstStyle/>
                    <a:p>
                      <a:pPr algn="ctr" fontAlgn="b"/>
                      <a:r>
                        <a:rPr lang="en-US" sz="1400" b="0" i="0" u="none" strike="noStrike">
                          <a:solidFill>
                            <a:srgbClr val="000000"/>
                          </a:solidFill>
                          <a:effectLst/>
                          <a:latin typeface="Calibri"/>
                        </a:rPr>
                        <a:t>254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700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gridSpan="2" vMerge="1">
                  <a:txBody>
                    <a:bodyPr/>
                    <a:lstStyle/>
                    <a:p>
                      <a:endParaRPr lang="en-US"/>
                    </a:p>
                  </a:txBody>
                  <a:tcPr/>
                </a:tc>
                <a:tc hMerge="1" vMerge="1">
                  <a:txBody>
                    <a:bodyPr/>
                    <a:lstStyle/>
                    <a:p>
                      <a:pPr algn="ctr" fontAlgn="b"/>
                      <a:endParaRPr lang="en-US" sz="1400" b="0" i="0" u="none" strike="noStrike">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254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0.64 in Rut @ 5022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r>
              <a:tr h="190500">
                <a:tc rowSpan="4">
                  <a:txBody>
                    <a:bodyPr/>
                    <a:lstStyle/>
                    <a:p>
                      <a:pPr algn="ctr" fontAlgn="ctr"/>
                      <a:r>
                        <a:rPr lang="en-US" sz="1400" b="0" i="0" u="none" strike="noStrike">
                          <a:solidFill>
                            <a:srgbClr val="000000"/>
                          </a:solidFill>
                          <a:effectLst/>
                          <a:latin typeface="Calibri"/>
                        </a:rPr>
                        <a:t>WMA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rowSpan="2">
                  <a:txBody>
                    <a:bodyPr/>
                    <a:lstStyle/>
                    <a:p>
                      <a:pPr algn="ctr" fontAlgn="ctr"/>
                      <a:r>
                        <a:rPr lang="en-US" sz="1400" b="0" i="0" u="none" strike="noStrike">
                          <a:solidFill>
                            <a:srgbClr val="000000"/>
                          </a:solidFill>
                          <a:effectLst/>
                          <a:latin typeface="Calibri"/>
                        </a:rPr>
                        <a:t>PG64-22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210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220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rowSpan="2" gridSpan="2">
                  <a:txBody>
                    <a:bodyPr/>
                    <a:lstStyle/>
                    <a:p>
                      <a:pPr algn="ctr" fontAlgn="ctr"/>
                      <a:r>
                        <a:rPr lang="en-US" sz="1400" b="0" i="0" u="none" strike="noStrike">
                          <a:solidFill>
                            <a:srgbClr val="000000"/>
                          </a:solidFill>
                          <a:effectLst/>
                          <a:latin typeface="Calibri"/>
                        </a:rPr>
                        <a:t>PG64-22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pPr algn="ctr" fontAlgn="b"/>
                      <a:endParaRPr lang="en-US" sz="1400" b="0" i="0" u="none" strike="noStrike">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210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endParaRPr lang="en-US" sz="1400" b="0" i="0" u="none" strike="noStrike">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r>
              <a:tr h="190500">
                <a:tc vMerge="1">
                  <a:txBody>
                    <a:bodyPr/>
                    <a:lstStyle/>
                    <a:p>
                      <a:endParaRPr lang="en-US"/>
                    </a:p>
                  </a:txBody>
                  <a:tcPr/>
                </a:tc>
                <a:tc vMerge="1">
                  <a:txBody>
                    <a:bodyPr/>
                    <a:lstStyle/>
                    <a:p>
                      <a:endParaRPr lang="en-US"/>
                    </a:p>
                  </a:txBody>
                  <a:tcPr/>
                </a:tc>
                <a:tc>
                  <a:txBody>
                    <a:bodyPr/>
                    <a:lstStyle/>
                    <a:p>
                      <a:pPr algn="ctr" fontAlgn="b"/>
                      <a:r>
                        <a:rPr lang="en-US" sz="1400" b="0" i="0" u="none" strike="noStrike">
                          <a:solidFill>
                            <a:srgbClr val="000000"/>
                          </a:solidFill>
                          <a:effectLst/>
                          <a:latin typeface="Calibri"/>
                        </a:rPr>
                        <a:t>254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140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gridSpan="2" vMerge="1">
                  <a:txBody>
                    <a:bodyPr/>
                    <a:lstStyle/>
                    <a:p>
                      <a:endParaRPr lang="en-US"/>
                    </a:p>
                  </a:txBody>
                  <a:tcPr/>
                </a:tc>
                <a:tc hMerge="1" vMerge="1">
                  <a:txBody>
                    <a:bodyPr/>
                    <a:lstStyle/>
                    <a:p>
                      <a:pPr algn="ctr" fontAlgn="b"/>
                      <a:endParaRPr lang="en-US" sz="1400" b="0" i="0" u="none" strike="noStrike">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254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2600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r>
              <a:tr h="190500">
                <a:tc vMerge="1">
                  <a:txBody>
                    <a:bodyPr/>
                    <a:lstStyle/>
                    <a:p>
                      <a:endParaRPr lang="en-US"/>
                    </a:p>
                  </a:txBody>
                  <a:tcPr/>
                </a:tc>
                <a:tc rowSpan="2">
                  <a:txBody>
                    <a:bodyPr/>
                    <a:lstStyle/>
                    <a:p>
                      <a:pPr algn="ctr" fontAlgn="ctr"/>
                      <a:r>
                        <a:rPr lang="en-US" sz="1400" b="0" i="0" u="none" strike="noStrike">
                          <a:solidFill>
                            <a:srgbClr val="000000"/>
                          </a:solidFill>
                          <a:effectLst/>
                          <a:latin typeface="Calibri"/>
                        </a:rPr>
                        <a:t>PG76-22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210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800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rowSpan="2" gridSpan="2">
                  <a:txBody>
                    <a:bodyPr/>
                    <a:lstStyle/>
                    <a:p>
                      <a:pPr algn="ctr" fontAlgn="ctr"/>
                      <a:r>
                        <a:rPr lang="en-US" sz="1400" b="0" i="0" u="none" strike="noStrike">
                          <a:solidFill>
                            <a:srgbClr val="000000"/>
                          </a:solidFill>
                          <a:effectLst/>
                          <a:latin typeface="Calibri"/>
                        </a:rPr>
                        <a:t>PG76-22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rowSpan="2" hMerge="1">
                  <a:txBody>
                    <a:bodyPr/>
                    <a:lstStyle/>
                    <a:p>
                      <a:pPr algn="ctr" fontAlgn="b"/>
                      <a:endParaRPr lang="en-US" sz="1400" b="0" i="0" u="none" strike="noStrike">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210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endParaRPr lang="en-US" sz="1400" b="0" i="0" u="none" strike="noStrike">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r>
              <a:tr h="200025">
                <a:tc vMerge="1">
                  <a:txBody>
                    <a:bodyPr/>
                    <a:lstStyle/>
                    <a:p>
                      <a:endParaRPr lang="en-US"/>
                    </a:p>
                  </a:txBody>
                  <a:tcPr/>
                </a:tc>
                <a:tc vMerge="1">
                  <a:txBody>
                    <a:bodyPr/>
                    <a:lstStyle/>
                    <a:p>
                      <a:endParaRPr lang="en-US"/>
                    </a:p>
                  </a:txBody>
                  <a:tcPr/>
                </a:tc>
                <a:tc>
                  <a:txBody>
                    <a:bodyPr/>
                    <a:lstStyle/>
                    <a:p>
                      <a:pPr algn="ctr" fontAlgn="b"/>
                      <a:r>
                        <a:rPr lang="en-US" sz="1400" b="0" i="0" u="none" strike="noStrike">
                          <a:solidFill>
                            <a:srgbClr val="000000"/>
                          </a:solidFill>
                          <a:effectLst/>
                          <a:latin typeface="Calibri"/>
                        </a:rPr>
                        <a:t>254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520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solidFill>
                      <a:srgbClr val="BFBFBF"/>
                    </a:solidFill>
                  </a:tcPr>
                </a:tc>
                <a:tc gridSpan="2" vMerge="1">
                  <a:txBody>
                    <a:bodyPr/>
                    <a:lstStyle/>
                    <a:p>
                      <a:endParaRPr lang="en-US"/>
                    </a:p>
                  </a:txBody>
                  <a:tcPr/>
                </a:tc>
                <a:tc hMerge="1" vMerge="1">
                  <a:txBody>
                    <a:bodyPr/>
                    <a:lstStyle/>
                    <a:p>
                      <a:pPr algn="ctr" fontAlgn="b"/>
                      <a:endParaRPr lang="en-US" sz="1400" b="0" i="0" u="none" strike="noStrike">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254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Testing in Progress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endParaRPr lang="en-US" sz="1400" b="0" i="0" u="none" strike="noStrike">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r>
              <a:tr h="200025">
                <a:tc>
                  <a:txBody>
                    <a:bodyPr/>
                    <a:lstStyle/>
                    <a:p>
                      <a:pPr algn="l" fontAlgn="b"/>
                      <a:endParaRPr lang="en-US" sz="1400" b="0" i="0" u="none" strike="noStrike">
                        <a:solidFill>
                          <a:srgbClr val="000000"/>
                        </a:solidFill>
                        <a:effectLst/>
                        <a:latin typeface="Calibri"/>
                      </a:endParaRPr>
                    </a:p>
                  </a:txBody>
                  <a:tcPr marL="9525" marR="9525" marT="9525"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US" sz="1400" b="0" i="0" u="none" strike="noStrike">
                        <a:solidFill>
                          <a:srgbClr val="000000"/>
                        </a:solidFill>
                        <a:effectLst/>
                        <a:latin typeface="Calibri"/>
                      </a:endParaRPr>
                    </a:p>
                  </a:txBody>
                  <a:tcPr marL="9525" marR="9525" marT="9525"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US" sz="1400" b="0" i="0" u="none" strike="noStrike">
                        <a:solidFill>
                          <a:srgbClr val="000000"/>
                        </a:solidFill>
                        <a:effectLst/>
                        <a:latin typeface="Calibri"/>
                      </a:endParaRPr>
                    </a:p>
                  </a:txBody>
                  <a:tcPr marL="9525" marR="9525" marT="9525"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US" sz="1400" b="0" i="0" u="none" strike="noStrike">
                        <a:solidFill>
                          <a:srgbClr val="000000"/>
                        </a:solidFill>
                        <a:effectLst/>
                        <a:latin typeface="Calibri"/>
                      </a:endParaRPr>
                    </a:p>
                  </a:txBody>
                  <a:tcPr marL="9525" marR="9525" marT="9525"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US" sz="1400" b="0" i="0" u="none" strike="noStrike">
                        <a:solidFill>
                          <a:srgbClr val="000000"/>
                        </a:solidFill>
                        <a:effectLst/>
                        <a:latin typeface="Calibri"/>
                      </a:endParaRPr>
                    </a:p>
                  </a:txBody>
                  <a:tcPr marL="9525" marR="9525" marT="9525" marB="0" anchor="b">
                    <a:lnL>
                      <a:noFill/>
                    </a:lnL>
                    <a:lnR>
                      <a:noFill/>
                    </a:lnR>
                    <a:lnT w="25400" cap="flat" cmpd="dbl" algn="ctr">
                      <a:solidFill>
                        <a:srgbClr val="000000"/>
                      </a:solidFill>
                      <a:prstDash val="solid"/>
                      <a:round/>
                      <a:headEnd type="none" w="med" len="med"/>
                      <a:tailEnd type="none" w="med" len="med"/>
                    </a:lnT>
                    <a:lnB>
                      <a:noFill/>
                    </a:lnB>
                  </a:tcPr>
                </a:tc>
                <a:tc gridSpan="2">
                  <a:txBody>
                    <a:bodyPr/>
                    <a:lstStyle/>
                    <a:p>
                      <a:pPr algn="l" fontAlgn="b"/>
                      <a:endParaRPr lang="en-US" sz="1400" b="0" i="0" u="none" strike="noStrike">
                        <a:solidFill>
                          <a:srgbClr val="000000"/>
                        </a:solidFill>
                        <a:effectLst/>
                        <a:latin typeface="Calibri"/>
                      </a:endParaRPr>
                    </a:p>
                  </a:txBody>
                  <a:tcPr marL="9525" marR="9525" marT="9525" marB="0" anchor="b">
                    <a:lnL>
                      <a:noFill/>
                    </a:lnL>
                    <a:lnR>
                      <a:noFill/>
                    </a:lnR>
                    <a:lnT w="25400" cap="flat" cmpd="dbl" algn="ctr">
                      <a:solidFill>
                        <a:srgbClr val="000000"/>
                      </a:solidFill>
                      <a:prstDash val="solid"/>
                      <a:round/>
                      <a:headEnd type="none" w="med" len="med"/>
                      <a:tailEnd type="none" w="med" len="med"/>
                    </a:lnT>
                    <a:lnB>
                      <a:noFill/>
                    </a:lnB>
                  </a:tcPr>
                </a:tc>
                <a:tc hMerge="1">
                  <a:txBody>
                    <a:bodyPr/>
                    <a:lstStyle/>
                    <a:p>
                      <a:pPr algn="l" fontAlgn="b"/>
                      <a:endParaRPr lang="en-US" sz="1400" b="0" i="0" u="none" strike="noStrike">
                        <a:solidFill>
                          <a:srgbClr val="000000"/>
                        </a:solidFill>
                        <a:effectLst/>
                        <a:latin typeface="Calibri"/>
                      </a:endParaRPr>
                    </a:p>
                  </a:txBody>
                  <a:tcPr marL="9525" marR="9525" marT="9525"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endParaRPr lang="en-US"/>
                    </a:p>
                  </a:txBody>
                  <a:tcPr marL="9525" marR="9525" marT="9525"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US" sz="1400" b="0" i="0" u="none" strike="noStrike">
                        <a:solidFill>
                          <a:srgbClr val="000000"/>
                        </a:solidFill>
                        <a:effectLst/>
                        <a:latin typeface="Calibri"/>
                      </a:endParaRPr>
                    </a:p>
                  </a:txBody>
                  <a:tcPr marL="9525" marR="9525" marT="9525"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US" sz="1400" b="0" i="0" u="none" strike="noStrike" dirty="0">
                        <a:solidFill>
                          <a:srgbClr val="000000"/>
                        </a:solidFill>
                        <a:effectLst/>
                        <a:latin typeface="Calibri"/>
                      </a:endParaRPr>
                    </a:p>
                  </a:txBody>
                  <a:tcPr marL="9525" marR="9525" marT="9525" marB="0" anchor="b">
                    <a:lnL>
                      <a:noFill/>
                    </a:lnL>
                    <a:lnR>
                      <a:noFill/>
                    </a:lnR>
                    <a:lnT>
                      <a:noFill/>
                    </a:lnT>
                    <a:lnB>
                      <a:noFill/>
                    </a:lnB>
                  </a:tcPr>
                </a:tc>
              </a:tr>
            </a:tbl>
          </a:graphicData>
        </a:graphic>
      </p:graphicFrame>
      <p:sp>
        <p:nvSpPr>
          <p:cNvPr id="2" name="TextBox 1"/>
          <p:cNvSpPr txBox="1"/>
          <p:nvPr/>
        </p:nvSpPr>
        <p:spPr>
          <a:xfrm>
            <a:off x="762000" y="4191000"/>
            <a:ext cx="4343400" cy="369332"/>
          </a:xfrm>
          <a:prstGeom prst="rect">
            <a:avLst/>
          </a:prstGeom>
          <a:noFill/>
        </p:spPr>
        <p:txBody>
          <a:bodyPr wrap="square" rtlCol="0">
            <a:spAutoFit/>
          </a:bodyPr>
          <a:lstStyle/>
          <a:p>
            <a:r>
              <a:rPr lang="en-US" dirty="0" smtClean="0">
                <a:solidFill>
                  <a:srgbClr val="FF0000"/>
                </a:solidFill>
              </a:rPr>
              <a:t>(Preliminary test results)</a:t>
            </a:r>
            <a:endParaRPr lang="en-US" dirty="0">
              <a:solidFill>
                <a:srgbClr val="FF0000"/>
              </a:solidFill>
            </a:endParaRPr>
          </a:p>
        </p:txBody>
      </p:sp>
    </p:spTree>
    <p:extLst>
      <p:ext uri="{BB962C8B-B14F-4D97-AF65-F5344CB8AC3E}">
        <p14:creationId xmlns:p14="http://schemas.microsoft.com/office/powerpoint/2010/main" val="37896400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a:xfrm>
            <a:off x="330200" y="460375"/>
            <a:ext cx="8472488" cy="609600"/>
          </a:xfrm>
        </p:spPr>
        <p:txBody>
          <a:bodyPr/>
          <a:lstStyle/>
          <a:p>
            <a:pPr algn="ctr" eaLnBrk="1" hangingPunct="1">
              <a:defRPr/>
            </a:pPr>
            <a:r>
              <a:rPr lang="en-US" altLang="en-US" sz="2400" u="sng" dirty="0" smtClean="0">
                <a:effectLst>
                  <a:outerShdw blurRad="38100" dist="38100" dir="2700000" algn="tl">
                    <a:srgbClr val="000000">
                      <a:alpha val="43137"/>
                    </a:srgbClr>
                  </a:outerShdw>
                </a:effectLst>
              </a:rPr>
              <a:t>RPA P2 Overview - NAPMRC</a:t>
            </a:r>
            <a:endParaRPr lang="en-US" altLang="en-US" sz="2400" u="sng" dirty="0">
              <a:effectLst>
                <a:outerShdw blurRad="38100" dist="38100" dir="2700000" algn="tl">
                  <a:srgbClr val="000000">
                    <a:alpha val="43137"/>
                  </a:srgbClr>
                </a:outerShdw>
              </a:effectLst>
            </a:endParaRPr>
          </a:p>
        </p:txBody>
      </p:sp>
      <p:sp>
        <p:nvSpPr>
          <p:cNvPr id="10244" name="Rectangle 3"/>
          <p:cNvSpPr>
            <a:spLocks noChangeArrowheads="1"/>
          </p:cNvSpPr>
          <p:nvPr/>
        </p:nvSpPr>
        <p:spPr bwMode="auto">
          <a:xfrm>
            <a:off x="685800" y="3440113"/>
            <a:ext cx="38100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defRPr/>
            </a:pPr>
            <a:r>
              <a:rPr lang="en-US" altLang="en-US" sz="1800" u="sng" dirty="0" smtClean="0"/>
              <a:t>FY 2016 Accomplishments</a:t>
            </a:r>
          </a:p>
        </p:txBody>
      </p:sp>
      <p:sp>
        <p:nvSpPr>
          <p:cNvPr id="10245" name="Rectangle 4"/>
          <p:cNvSpPr>
            <a:spLocks noChangeArrowheads="1"/>
          </p:cNvSpPr>
          <p:nvPr/>
        </p:nvSpPr>
        <p:spPr bwMode="auto">
          <a:xfrm>
            <a:off x="4800600" y="1173163"/>
            <a:ext cx="3886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algn="ctr" eaLnBrk="1" hangingPunct="1">
              <a:defRPr/>
            </a:pPr>
            <a:r>
              <a:rPr lang="en-US" altLang="en-US" sz="1800" u="sng" dirty="0" smtClean="0"/>
              <a:t>Research Goals</a:t>
            </a:r>
          </a:p>
        </p:txBody>
      </p:sp>
      <p:sp>
        <p:nvSpPr>
          <p:cNvPr id="10247" name="Rectangle 6"/>
          <p:cNvSpPr>
            <a:spLocks noChangeArrowheads="1"/>
          </p:cNvSpPr>
          <p:nvPr/>
        </p:nvSpPr>
        <p:spPr bwMode="auto">
          <a:xfrm>
            <a:off x="4791075" y="3440113"/>
            <a:ext cx="40386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spcBef>
                <a:spcPct val="20000"/>
              </a:spcBef>
              <a:buChar char="•"/>
              <a:defRPr sz="2800" b="1">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algn="ctr" eaLnBrk="1" hangingPunct="1">
              <a:buFontTx/>
              <a:buNone/>
              <a:defRPr/>
            </a:pPr>
            <a:r>
              <a:rPr lang="en-US" altLang="en-US" sz="1800" u="sng" dirty="0" smtClean="0"/>
              <a:t>Funding Requirements</a:t>
            </a:r>
            <a:r>
              <a:rPr lang="en-US" altLang="en-US" sz="1800" b="0" dirty="0" smtClean="0"/>
              <a:t> </a:t>
            </a:r>
            <a:endParaRPr lang="en-US" altLang="en-US" sz="1800" dirty="0" smtClean="0"/>
          </a:p>
        </p:txBody>
      </p:sp>
      <p:sp>
        <p:nvSpPr>
          <p:cNvPr id="10248" name="Line 7"/>
          <p:cNvSpPr>
            <a:spLocks noChangeShapeType="1"/>
          </p:cNvSpPr>
          <p:nvPr/>
        </p:nvSpPr>
        <p:spPr bwMode="auto">
          <a:xfrm>
            <a:off x="4495800" y="1219200"/>
            <a:ext cx="0" cy="4800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spcBef>
                <a:spcPct val="50000"/>
              </a:spcBef>
              <a:buFontTx/>
              <a:buChar char="•"/>
              <a:defRPr/>
            </a:pPr>
            <a:endParaRPr lang="en-US"/>
          </a:p>
        </p:txBody>
      </p:sp>
      <p:sp>
        <p:nvSpPr>
          <p:cNvPr id="10249" name="Line 8"/>
          <p:cNvSpPr>
            <a:spLocks noChangeShapeType="1"/>
          </p:cNvSpPr>
          <p:nvPr/>
        </p:nvSpPr>
        <p:spPr bwMode="auto">
          <a:xfrm>
            <a:off x="0" y="3371850"/>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spcBef>
                <a:spcPct val="50000"/>
              </a:spcBef>
              <a:buFontTx/>
              <a:buChar char="•"/>
              <a:defRPr/>
            </a:pPr>
            <a:endParaRPr lang="en-US"/>
          </a:p>
        </p:txBody>
      </p:sp>
      <p:sp>
        <p:nvSpPr>
          <p:cNvPr id="10250" name="Text Box 10"/>
          <p:cNvSpPr txBox="1">
            <a:spLocks noChangeArrowheads="1"/>
          </p:cNvSpPr>
          <p:nvPr/>
        </p:nvSpPr>
        <p:spPr bwMode="auto">
          <a:xfrm>
            <a:off x="4572000" y="1524000"/>
            <a:ext cx="2460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spcBef>
                <a:spcPct val="20000"/>
              </a:spcBef>
              <a:buChar char="•"/>
              <a:defRPr sz="2800" b="1">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50000"/>
              </a:spcBef>
              <a:defRPr/>
            </a:pPr>
            <a:endParaRPr lang="en-US" altLang="en-US" sz="1400" b="0" smtClean="0"/>
          </a:p>
        </p:txBody>
      </p:sp>
      <p:sp>
        <p:nvSpPr>
          <p:cNvPr id="10252" name="Rectangle 21"/>
          <p:cNvSpPr>
            <a:spLocks noChangeArrowheads="1"/>
          </p:cNvSpPr>
          <p:nvPr/>
        </p:nvSpPr>
        <p:spPr bwMode="auto">
          <a:xfrm>
            <a:off x="4572000" y="1539875"/>
            <a:ext cx="4419600" cy="183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227013" indent="-227013">
              <a:spcBef>
                <a:spcPct val="20000"/>
              </a:spcBef>
              <a:buChar char="•"/>
              <a:defRPr sz="2800" b="1">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0"/>
              </a:spcBef>
              <a:defRPr/>
            </a:pPr>
            <a:r>
              <a:rPr lang="en-US" altLang="en-US" sz="1200" b="0" dirty="0" smtClean="0"/>
              <a:t>Research Goals</a:t>
            </a:r>
          </a:p>
          <a:p>
            <a:pPr eaLnBrk="1" hangingPunct="1">
              <a:spcBef>
                <a:spcPct val="0"/>
              </a:spcBef>
              <a:buFontTx/>
              <a:buNone/>
              <a:defRPr/>
            </a:pPr>
            <a:r>
              <a:rPr lang="en-US" altLang="en-US" sz="1200" b="0" dirty="0" smtClean="0"/>
              <a:t>	More durable, long-lived airport pavements, reduced lifecycle costs, better prediction of pavement service life, and accurate assessment of aircraft-pavement compatibility</a:t>
            </a:r>
          </a:p>
          <a:p>
            <a:pPr eaLnBrk="1" hangingPunct="1">
              <a:spcBef>
                <a:spcPct val="0"/>
              </a:spcBef>
              <a:buFontTx/>
              <a:buNone/>
              <a:defRPr/>
            </a:pPr>
            <a:endParaRPr lang="en-US" altLang="en-US" sz="800" b="0" dirty="0" smtClean="0"/>
          </a:p>
          <a:p>
            <a:pPr eaLnBrk="1" hangingPunct="1">
              <a:spcBef>
                <a:spcPct val="0"/>
              </a:spcBef>
              <a:buFontTx/>
              <a:buNone/>
              <a:defRPr/>
            </a:pPr>
            <a:r>
              <a:rPr lang="en-US" altLang="en-US" sz="1200" b="0" dirty="0" smtClean="0"/>
              <a:t>	Standards/specification for new asphalt technologies such as WMA, SMA, RAP, etc.</a:t>
            </a:r>
          </a:p>
          <a:p>
            <a:pPr eaLnBrk="1" hangingPunct="1">
              <a:spcBef>
                <a:spcPct val="0"/>
              </a:spcBef>
              <a:buFontTx/>
              <a:buNone/>
              <a:defRPr/>
            </a:pPr>
            <a:endParaRPr lang="en-US" altLang="en-US" sz="800" b="0" dirty="0" smtClean="0"/>
          </a:p>
          <a:p>
            <a:pPr eaLnBrk="1" hangingPunct="1">
              <a:spcBef>
                <a:spcPct val="0"/>
              </a:spcBef>
              <a:defRPr/>
            </a:pPr>
            <a:r>
              <a:rPr lang="en-US" altLang="en-US" sz="1200" b="0" dirty="0" smtClean="0"/>
              <a:t>Deliverables</a:t>
            </a:r>
          </a:p>
          <a:p>
            <a:pPr eaLnBrk="1" hangingPunct="1">
              <a:spcBef>
                <a:spcPct val="0"/>
              </a:spcBef>
              <a:buFontTx/>
              <a:buNone/>
              <a:defRPr/>
            </a:pPr>
            <a:r>
              <a:rPr lang="en-US" altLang="en-US" sz="1200" b="0" dirty="0" smtClean="0"/>
              <a:t>	Technical Reports, technical papers.</a:t>
            </a:r>
          </a:p>
        </p:txBody>
      </p:sp>
      <p:sp>
        <p:nvSpPr>
          <p:cNvPr id="10253" name="Rectangle 22"/>
          <p:cNvSpPr>
            <a:spLocks noChangeArrowheads="1"/>
          </p:cNvSpPr>
          <p:nvPr/>
        </p:nvSpPr>
        <p:spPr bwMode="auto">
          <a:xfrm>
            <a:off x="244475" y="3810000"/>
            <a:ext cx="4191000" cy="2492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227013" indent="-227013">
              <a:spcBef>
                <a:spcPct val="20000"/>
              </a:spcBef>
              <a:buChar char="•"/>
              <a:defRPr sz="2800" b="1">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50000"/>
              </a:spcBef>
              <a:defRPr/>
            </a:pPr>
            <a:r>
              <a:rPr lang="en-US" altLang="en-US" sz="1200" b="0" dirty="0" smtClean="0"/>
              <a:t>Complete traffic tests on Test Cycle – 1 (TC-1) by end of FY2016.</a:t>
            </a:r>
          </a:p>
          <a:p>
            <a:pPr eaLnBrk="1" hangingPunct="1">
              <a:spcBef>
                <a:spcPct val="50000"/>
              </a:spcBef>
              <a:defRPr/>
            </a:pPr>
            <a:r>
              <a:rPr lang="en-US" altLang="en-US" sz="1200" b="0" dirty="0" smtClean="0"/>
              <a:t>Lab study on SMA &amp; RAP completed.</a:t>
            </a:r>
          </a:p>
          <a:p>
            <a:pPr eaLnBrk="1" hangingPunct="1">
              <a:spcBef>
                <a:spcPct val="0"/>
              </a:spcBef>
              <a:defRPr/>
            </a:pPr>
            <a:endParaRPr lang="en-US" altLang="en-US" sz="1200" b="0" dirty="0" smtClean="0"/>
          </a:p>
          <a:p>
            <a:pPr eaLnBrk="1" hangingPunct="1">
              <a:spcBef>
                <a:spcPct val="0"/>
              </a:spcBef>
              <a:defRPr/>
            </a:pPr>
            <a:r>
              <a:rPr lang="en-US" altLang="en-US" sz="1200" b="0" dirty="0" smtClean="0"/>
              <a:t>Milestones</a:t>
            </a:r>
          </a:p>
          <a:p>
            <a:pPr eaLnBrk="1" hangingPunct="1">
              <a:spcBef>
                <a:spcPct val="0"/>
              </a:spcBef>
              <a:buFontTx/>
              <a:buNone/>
              <a:defRPr/>
            </a:pPr>
            <a:r>
              <a:rPr lang="en-US" altLang="en-US" sz="1200" b="0" dirty="0" smtClean="0"/>
              <a:t>	- Complete tests on HMA at 214-psi tire pressure  </a:t>
            </a:r>
            <a:r>
              <a:rPr lang="en-US" altLang="en-US" sz="1200" dirty="0" smtClean="0">
                <a:solidFill>
                  <a:srgbClr val="FF0000"/>
                </a:solidFill>
                <a:effectLst>
                  <a:outerShdw blurRad="38100" dist="38100" dir="2700000" algn="tl">
                    <a:srgbClr val="C0C0C0"/>
                  </a:outerShdw>
                </a:effectLst>
                <a:latin typeface="SimSun" pitchFamily="2" charset="-122"/>
                <a:ea typeface="SimSun" pitchFamily="2" charset="-122"/>
              </a:rPr>
              <a:t>√</a:t>
            </a:r>
            <a:endParaRPr lang="en-US" altLang="en-US" sz="1200" dirty="0" smtClean="0">
              <a:solidFill>
                <a:srgbClr val="FF0000"/>
              </a:solidFill>
              <a:effectLst>
                <a:outerShdw blurRad="38100" dist="38100" dir="2700000" algn="tl">
                  <a:srgbClr val="C0C0C0"/>
                </a:outerShdw>
              </a:effectLst>
            </a:endParaRPr>
          </a:p>
          <a:p>
            <a:pPr eaLnBrk="1" hangingPunct="1">
              <a:spcBef>
                <a:spcPct val="0"/>
              </a:spcBef>
              <a:buFontTx/>
              <a:buNone/>
              <a:defRPr/>
            </a:pPr>
            <a:r>
              <a:rPr lang="en-US" altLang="en-US" sz="1200" b="0" dirty="0" smtClean="0"/>
              <a:t>	- Complete tests on WMA at 214-psi tire pressure </a:t>
            </a:r>
            <a:r>
              <a:rPr lang="en-US" altLang="en-US" sz="1200" dirty="0" smtClean="0">
                <a:solidFill>
                  <a:srgbClr val="FF0000"/>
                </a:solidFill>
                <a:effectLst>
                  <a:outerShdw blurRad="38100" dist="38100" dir="2700000" algn="tl">
                    <a:srgbClr val="C0C0C0"/>
                  </a:outerShdw>
                </a:effectLst>
                <a:latin typeface="SimSun" pitchFamily="2" charset="-122"/>
                <a:ea typeface="SimSun" pitchFamily="2" charset="-122"/>
              </a:rPr>
              <a:t>√</a:t>
            </a:r>
            <a:endParaRPr lang="en-US" altLang="en-US" sz="1200" b="0" dirty="0" smtClean="0"/>
          </a:p>
          <a:p>
            <a:pPr eaLnBrk="1" hangingPunct="1">
              <a:spcBef>
                <a:spcPct val="0"/>
              </a:spcBef>
              <a:buFontTx/>
              <a:buNone/>
              <a:defRPr/>
            </a:pPr>
            <a:r>
              <a:rPr lang="en-US" altLang="en-US" sz="1200" b="0" dirty="0" smtClean="0"/>
              <a:t>	- Complete tests on HMA at 254-psi tire pressure  </a:t>
            </a:r>
            <a:r>
              <a:rPr lang="en-US" altLang="en-US" sz="1200" dirty="0" smtClean="0">
                <a:solidFill>
                  <a:srgbClr val="FF0000"/>
                </a:solidFill>
                <a:effectLst>
                  <a:outerShdw blurRad="38100" dist="38100" dir="2700000" algn="tl">
                    <a:srgbClr val="C0C0C0"/>
                  </a:outerShdw>
                </a:effectLst>
                <a:latin typeface="SimSun" pitchFamily="2" charset="-122"/>
                <a:ea typeface="SimSun" pitchFamily="2" charset="-122"/>
              </a:rPr>
              <a:t>√</a:t>
            </a:r>
            <a:endParaRPr lang="en-US" altLang="en-US" sz="1200" b="0" dirty="0" smtClean="0"/>
          </a:p>
          <a:p>
            <a:pPr eaLnBrk="1" hangingPunct="1">
              <a:spcBef>
                <a:spcPct val="0"/>
              </a:spcBef>
              <a:buFontTx/>
              <a:buNone/>
              <a:defRPr/>
            </a:pPr>
            <a:r>
              <a:rPr lang="en-US" altLang="en-US" sz="1200" b="0" dirty="0" smtClean="0"/>
              <a:t>	- Complete tests on WMA at 254-psi tire pressure </a:t>
            </a:r>
            <a:r>
              <a:rPr lang="en-US" altLang="en-US" sz="1200" dirty="0" smtClean="0">
                <a:solidFill>
                  <a:srgbClr val="FF0000"/>
                </a:solidFill>
                <a:effectLst>
                  <a:outerShdw blurRad="38100" dist="38100" dir="2700000" algn="tl">
                    <a:srgbClr val="C0C0C0"/>
                  </a:outerShdw>
                </a:effectLst>
                <a:latin typeface="SimSun" pitchFamily="2" charset="-122"/>
                <a:ea typeface="SimSun" pitchFamily="2" charset="-122"/>
              </a:rPr>
              <a:t>√</a:t>
            </a:r>
          </a:p>
          <a:p>
            <a:pPr eaLnBrk="1" hangingPunct="1">
              <a:spcBef>
                <a:spcPct val="0"/>
              </a:spcBef>
              <a:buFontTx/>
              <a:buNone/>
              <a:defRPr/>
            </a:pPr>
            <a:r>
              <a:rPr lang="en-US" altLang="en-US" sz="1200" b="0" dirty="0" smtClean="0">
                <a:solidFill>
                  <a:srgbClr val="FF0000"/>
                </a:solidFill>
                <a:effectLst>
                  <a:outerShdw blurRad="38100" dist="38100" dir="2700000" algn="tl">
                    <a:srgbClr val="C0C0C0"/>
                  </a:outerShdw>
                </a:effectLst>
                <a:latin typeface="SimSun" pitchFamily="2" charset="-122"/>
                <a:ea typeface="SimSun" pitchFamily="2" charset="-122"/>
              </a:rPr>
              <a:t>	</a:t>
            </a:r>
            <a:r>
              <a:rPr lang="en-US" altLang="en-US" sz="1200" b="0" dirty="0" smtClean="0"/>
              <a:t>- Indoor Lanes (2) remaining.</a:t>
            </a:r>
          </a:p>
          <a:p>
            <a:pPr eaLnBrk="1" hangingPunct="1">
              <a:spcBef>
                <a:spcPct val="0"/>
              </a:spcBef>
              <a:buFontTx/>
              <a:buNone/>
              <a:defRPr/>
            </a:pPr>
            <a:endParaRPr lang="en-US" altLang="en-US" sz="1200" b="0" dirty="0" smtClean="0"/>
          </a:p>
          <a:p>
            <a:pPr eaLnBrk="1" hangingPunct="1">
              <a:spcBef>
                <a:spcPct val="50000"/>
              </a:spcBef>
              <a:buFontTx/>
              <a:buNone/>
              <a:defRPr/>
            </a:pPr>
            <a:endParaRPr lang="en-US" altLang="en-US" sz="1200" b="0" dirty="0" smtClean="0"/>
          </a:p>
        </p:txBody>
      </p:sp>
      <p:sp>
        <p:nvSpPr>
          <p:cNvPr id="10254" name="Rectangle 26"/>
          <p:cNvSpPr>
            <a:spLocks noChangeArrowheads="1"/>
          </p:cNvSpPr>
          <p:nvPr/>
        </p:nvSpPr>
        <p:spPr bwMode="auto">
          <a:xfrm>
            <a:off x="4676775" y="3829050"/>
            <a:ext cx="426720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227013" indent="-227013"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marL="0" indent="0" algn="ctr" eaLnBrk="1" hangingPunct="1">
              <a:spcBef>
                <a:spcPct val="50000"/>
              </a:spcBef>
              <a:defRPr/>
            </a:pPr>
            <a:r>
              <a:rPr lang="en-US" altLang="en-US" sz="1200" b="0" dirty="0" smtClean="0"/>
              <a:t>NAPMRC FY 2016 through FY 2018.</a:t>
            </a:r>
          </a:p>
        </p:txBody>
      </p:sp>
      <p:sp>
        <p:nvSpPr>
          <p:cNvPr id="10255" name="Rectangle 27"/>
          <p:cNvSpPr>
            <a:spLocks noChangeArrowheads="1"/>
          </p:cNvSpPr>
          <p:nvPr/>
        </p:nvSpPr>
        <p:spPr bwMode="auto">
          <a:xfrm>
            <a:off x="504825" y="1173163"/>
            <a:ext cx="3505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algn="ctr" eaLnBrk="1" hangingPunct="1">
              <a:defRPr/>
            </a:pPr>
            <a:r>
              <a:rPr lang="en-US" altLang="en-US" sz="1800" u="sng" dirty="0" smtClean="0"/>
              <a:t>Need</a:t>
            </a:r>
          </a:p>
        </p:txBody>
      </p:sp>
      <p:sp>
        <p:nvSpPr>
          <p:cNvPr id="10256" name="Rectangle 28"/>
          <p:cNvSpPr>
            <a:spLocks noChangeArrowheads="1"/>
          </p:cNvSpPr>
          <p:nvPr/>
        </p:nvSpPr>
        <p:spPr bwMode="auto">
          <a:xfrm>
            <a:off x="381000" y="1697038"/>
            <a:ext cx="4038600" cy="1662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227013" indent="-227013"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marL="0">
              <a:spcBef>
                <a:spcPts val="0"/>
              </a:spcBef>
              <a:spcAft>
                <a:spcPts val="0"/>
              </a:spcAft>
              <a:defRPr/>
            </a:pPr>
            <a:r>
              <a:rPr lang="en-US" sz="1200" b="0" dirty="0" smtClean="0">
                <a:latin typeface="Times New Roman"/>
                <a:ea typeface="Times New Roman"/>
              </a:rPr>
              <a:t>NAPMRC provides </a:t>
            </a:r>
            <a:r>
              <a:rPr lang="en-US" sz="1200" b="0" dirty="0">
                <a:latin typeface="Times New Roman"/>
                <a:ea typeface="Times New Roman"/>
              </a:rPr>
              <a:t>the ability to test the surface layers, pavement materials, and alternative pavement materials. Improved paving materials characterization will conserve airport development funds and reduce the downtime of runways from construction and maintenance activities. Test results will help in developing </a:t>
            </a:r>
            <a:r>
              <a:rPr lang="en-US" sz="1200" b="0" dirty="0" smtClean="0">
                <a:latin typeface="Times New Roman"/>
                <a:ea typeface="Times New Roman"/>
              </a:rPr>
              <a:t>standards/specification for new asphalt technologies such as WMA, SMA, RAP, etc.</a:t>
            </a:r>
            <a:endParaRPr lang="en-US" sz="1800" b="0" dirty="0">
              <a:latin typeface="Times New Roman"/>
              <a:ea typeface="Times New Roman"/>
            </a:endParaRPr>
          </a:p>
          <a:p>
            <a:pPr marL="0" indent="0" eaLnBrk="1" hangingPunct="1">
              <a:spcBef>
                <a:spcPct val="50000"/>
              </a:spcBef>
              <a:defRPr/>
            </a:pPr>
            <a:endParaRPr lang="en-US" altLang="en-US" sz="1200" b="0" dirty="0" smtClean="0"/>
          </a:p>
        </p:txBody>
      </p:sp>
      <p:graphicFrame>
        <p:nvGraphicFramePr>
          <p:cNvPr id="276651" name="Group 171"/>
          <p:cNvGraphicFramePr>
            <a:graphicFrameLocks noGrp="1"/>
          </p:cNvGraphicFramePr>
          <p:nvPr>
            <p:ph idx="1"/>
            <p:extLst>
              <p:ext uri="{D42A27DB-BD31-4B8C-83A1-F6EECF244321}">
                <p14:modId xmlns:p14="http://schemas.microsoft.com/office/powerpoint/2010/main" val="3568618715"/>
              </p:ext>
            </p:extLst>
          </p:nvPr>
        </p:nvGraphicFramePr>
        <p:xfrm>
          <a:off x="4648200" y="4105275"/>
          <a:ext cx="4181474" cy="1749943"/>
        </p:xfrm>
        <a:graphic>
          <a:graphicData uri="http://schemas.openxmlformats.org/drawingml/2006/table">
            <a:tbl>
              <a:tblPr/>
              <a:tblGrid>
                <a:gridCol w="1600200"/>
                <a:gridCol w="838200"/>
                <a:gridCol w="909576"/>
                <a:gridCol w="833498"/>
              </a:tblGrid>
              <a:tr h="238125">
                <a:tc>
                  <a:txBody>
                    <a:bodyPr/>
                    <a:lstStyle>
                      <a:lvl1pPr>
                        <a:spcBef>
                          <a:spcPct val="20000"/>
                        </a:spcBef>
                        <a:defRPr sz="2400" b="1">
                          <a:solidFill>
                            <a:schemeClr val="tx1"/>
                          </a:solidFill>
                          <a:latin typeface="Arial" charset="0"/>
                        </a:defRPr>
                      </a:lvl1pPr>
                      <a:lvl2pPr marL="742950" indent="-285750">
                        <a:spcBef>
                          <a:spcPct val="20000"/>
                        </a:spcBef>
                        <a:defRPr sz="2000">
                          <a:solidFill>
                            <a:schemeClr val="tx1"/>
                          </a:solidFill>
                          <a:latin typeface="Arial" charset="0"/>
                        </a:defRPr>
                      </a:lvl2pPr>
                      <a:lvl3pPr marL="1143000" indent="-228600">
                        <a:spcBef>
                          <a:spcPct val="20000"/>
                        </a:spcBef>
                        <a:defRPr>
                          <a:solidFill>
                            <a:schemeClr val="tx1"/>
                          </a:solidFill>
                          <a:latin typeface="Arial" charset="0"/>
                        </a:defRPr>
                      </a:lvl3pPr>
                      <a:lvl4pPr marL="1600200" indent="-228600">
                        <a:spcBef>
                          <a:spcPct val="20000"/>
                        </a:spcBef>
                        <a:defRPr sz="1600">
                          <a:solidFill>
                            <a:schemeClr val="tx1"/>
                          </a:solidFill>
                          <a:latin typeface="Arial" charset="0"/>
                        </a:defRPr>
                      </a:lvl4pPr>
                      <a:lvl5pPr marL="2057400" indent="-228600">
                        <a:spcBef>
                          <a:spcPct val="20000"/>
                        </a:spcBef>
                        <a:defRPr sz="1600">
                          <a:solidFill>
                            <a:schemeClr val="tx1"/>
                          </a:solidFill>
                          <a:latin typeface="Arial" charset="0"/>
                        </a:defRPr>
                      </a:lvl5pPr>
                      <a:lvl6pPr marL="2514600" indent="-228600" eaLnBrk="0" fontAlgn="base" hangingPunct="0">
                        <a:spcBef>
                          <a:spcPct val="20000"/>
                        </a:spcBef>
                        <a:spcAft>
                          <a:spcPct val="0"/>
                        </a:spcAft>
                        <a:defRPr sz="1600">
                          <a:solidFill>
                            <a:schemeClr val="tx1"/>
                          </a:solidFill>
                          <a:latin typeface="Arial" charset="0"/>
                        </a:defRPr>
                      </a:lvl6pPr>
                      <a:lvl7pPr marL="2971800" indent="-228600" eaLnBrk="0" fontAlgn="base" hangingPunct="0">
                        <a:spcBef>
                          <a:spcPct val="20000"/>
                        </a:spcBef>
                        <a:spcAft>
                          <a:spcPct val="0"/>
                        </a:spcAft>
                        <a:defRPr sz="1600">
                          <a:solidFill>
                            <a:schemeClr val="tx1"/>
                          </a:solidFill>
                          <a:latin typeface="Arial" charset="0"/>
                        </a:defRPr>
                      </a:lvl7pPr>
                      <a:lvl8pPr marL="3429000" indent="-228600" eaLnBrk="0" fontAlgn="base" hangingPunct="0">
                        <a:spcBef>
                          <a:spcPct val="20000"/>
                        </a:spcBef>
                        <a:spcAft>
                          <a:spcPct val="0"/>
                        </a:spcAft>
                        <a:defRPr sz="1600">
                          <a:solidFill>
                            <a:schemeClr val="tx1"/>
                          </a:solidFill>
                          <a:latin typeface="Arial" charset="0"/>
                        </a:defRPr>
                      </a:lvl8pPr>
                      <a:lvl9pPr marL="3886200" indent="-228600" eaLnBrk="0" fontAlgn="base" hangingPunct="0">
                        <a:spcBef>
                          <a:spcPct val="20000"/>
                        </a:spcBef>
                        <a:spcAft>
                          <a:spcPct val="0"/>
                        </a:spcAft>
                        <a:defRPr sz="1600">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000" b="1" i="0" u="none" strike="noStrike" cap="none" normalizeH="0" baseline="0" dirty="0" smtClean="0">
                        <a:ln>
                          <a:noFill/>
                        </a:ln>
                        <a:solidFill>
                          <a:schemeClr val="tx1"/>
                        </a:solidFill>
                        <a:effectLst/>
                        <a:latin typeface="Arial" charset="0"/>
                      </a:endParaRPr>
                    </a:p>
                  </a:txBody>
                  <a:tcPr marT="45622" marB="456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defRPr sz="2400" b="1">
                          <a:solidFill>
                            <a:schemeClr val="tx1"/>
                          </a:solidFill>
                          <a:latin typeface="Arial" charset="0"/>
                        </a:defRPr>
                      </a:lvl1pPr>
                      <a:lvl2pPr marL="742950" indent="-285750">
                        <a:spcBef>
                          <a:spcPct val="20000"/>
                        </a:spcBef>
                        <a:defRPr sz="2000">
                          <a:solidFill>
                            <a:schemeClr val="tx1"/>
                          </a:solidFill>
                          <a:latin typeface="Arial" charset="0"/>
                        </a:defRPr>
                      </a:lvl2pPr>
                      <a:lvl3pPr marL="1143000" indent="-228600">
                        <a:spcBef>
                          <a:spcPct val="20000"/>
                        </a:spcBef>
                        <a:defRPr>
                          <a:solidFill>
                            <a:schemeClr val="tx1"/>
                          </a:solidFill>
                          <a:latin typeface="Arial" charset="0"/>
                        </a:defRPr>
                      </a:lvl3pPr>
                      <a:lvl4pPr marL="1600200" indent="-228600">
                        <a:spcBef>
                          <a:spcPct val="20000"/>
                        </a:spcBef>
                        <a:defRPr sz="1600">
                          <a:solidFill>
                            <a:schemeClr val="tx1"/>
                          </a:solidFill>
                          <a:latin typeface="Arial" charset="0"/>
                        </a:defRPr>
                      </a:lvl4pPr>
                      <a:lvl5pPr marL="2057400" indent="-228600">
                        <a:spcBef>
                          <a:spcPct val="20000"/>
                        </a:spcBef>
                        <a:defRPr sz="1600">
                          <a:solidFill>
                            <a:schemeClr val="tx1"/>
                          </a:solidFill>
                          <a:latin typeface="Arial" charset="0"/>
                        </a:defRPr>
                      </a:lvl5pPr>
                      <a:lvl6pPr marL="2514600" indent="-228600" eaLnBrk="0" fontAlgn="base" hangingPunct="0">
                        <a:spcBef>
                          <a:spcPct val="20000"/>
                        </a:spcBef>
                        <a:spcAft>
                          <a:spcPct val="0"/>
                        </a:spcAft>
                        <a:defRPr sz="1600">
                          <a:solidFill>
                            <a:schemeClr val="tx1"/>
                          </a:solidFill>
                          <a:latin typeface="Arial" charset="0"/>
                        </a:defRPr>
                      </a:lvl6pPr>
                      <a:lvl7pPr marL="2971800" indent="-228600" eaLnBrk="0" fontAlgn="base" hangingPunct="0">
                        <a:spcBef>
                          <a:spcPct val="20000"/>
                        </a:spcBef>
                        <a:spcAft>
                          <a:spcPct val="0"/>
                        </a:spcAft>
                        <a:defRPr sz="1600">
                          <a:solidFill>
                            <a:schemeClr val="tx1"/>
                          </a:solidFill>
                          <a:latin typeface="Arial" charset="0"/>
                        </a:defRPr>
                      </a:lvl7pPr>
                      <a:lvl8pPr marL="3429000" indent="-228600" eaLnBrk="0" fontAlgn="base" hangingPunct="0">
                        <a:spcBef>
                          <a:spcPct val="20000"/>
                        </a:spcBef>
                        <a:spcAft>
                          <a:spcPct val="0"/>
                        </a:spcAft>
                        <a:defRPr sz="1600">
                          <a:solidFill>
                            <a:schemeClr val="tx1"/>
                          </a:solidFill>
                          <a:latin typeface="Arial" charset="0"/>
                        </a:defRPr>
                      </a:lvl8pPr>
                      <a:lvl9pPr marL="3886200" indent="-228600" eaLnBrk="0" fontAlgn="base" hangingPunct="0">
                        <a:spcBef>
                          <a:spcPct val="20000"/>
                        </a:spcBef>
                        <a:spcAft>
                          <a:spcPct val="0"/>
                        </a:spcAft>
                        <a:defRPr sz="1600">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900" b="1" i="0" u="none" strike="noStrike" cap="none" normalizeH="0" baseline="0" dirty="0" smtClean="0">
                          <a:ln>
                            <a:noFill/>
                          </a:ln>
                          <a:solidFill>
                            <a:schemeClr val="tx1"/>
                          </a:solidFill>
                          <a:effectLst/>
                          <a:latin typeface="Arial" charset="0"/>
                        </a:rPr>
                        <a:t>FY 2016</a:t>
                      </a:r>
                    </a:p>
                  </a:txBody>
                  <a:tcPr marT="45622" marB="456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400" b="1">
                          <a:solidFill>
                            <a:schemeClr val="tx1"/>
                          </a:solidFill>
                          <a:latin typeface="Arial" charset="0"/>
                        </a:defRPr>
                      </a:lvl1pPr>
                      <a:lvl2pPr marL="742950" indent="-285750">
                        <a:spcBef>
                          <a:spcPct val="20000"/>
                        </a:spcBef>
                        <a:defRPr sz="2000">
                          <a:solidFill>
                            <a:schemeClr val="tx1"/>
                          </a:solidFill>
                          <a:latin typeface="Arial" charset="0"/>
                        </a:defRPr>
                      </a:lvl2pPr>
                      <a:lvl3pPr marL="1143000" indent="-228600">
                        <a:spcBef>
                          <a:spcPct val="20000"/>
                        </a:spcBef>
                        <a:defRPr>
                          <a:solidFill>
                            <a:schemeClr val="tx1"/>
                          </a:solidFill>
                          <a:latin typeface="Arial" charset="0"/>
                        </a:defRPr>
                      </a:lvl3pPr>
                      <a:lvl4pPr marL="1600200" indent="-228600">
                        <a:spcBef>
                          <a:spcPct val="20000"/>
                        </a:spcBef>
                        <a:defRPr sz="1600">
                          <a:solidFill>
                            <a:schemeClr val="tx1"/>
                          </a:solidFill>
                          <a:latin typeface="Arial" charset="0"/>
                        </a:defRPr>
                      </a:lvl4pPr>
                      <a:lvl5pPr marL="2057400" indent="-228600">
                        <a:spcBef>
                          <a:spcPct val="20000"/>
                        </a:spcBef>
                        <a:defRPr sz="1600">
                          <a:solidFill>
                            <a:schemeClr val="tx1"/>
                          </a:solidFill>
                          <a:latin typeface="Arial" charset="0"/>
                        </a:defRPr>
                      </a:lvl5pPr>
                      <a:lvl6pPr marL="2514600" indent="-228600" eaLnBrk="0" fontAlgn="base" hangingPunct="0">
                        <a:spcBef>
                          <a:spcPct val="20000"/>
                        </a:spcBef>
                        <a:spcAft>
                          <a:spcPct val="0"/>
                        </a:spcAft>
                        <a:defRPr sz="1600">
                          <a:solidFill>
                            <a:schemeClr val="tx1"/>
                          </a:solidFill>
                          <a:latin typeface="Arial" charset="0"/>
                        </a:defRPr>
                      </a:lvl6pPr>
                      <a:lvl7pPr marL="2971800" indent="-228600" eaLnBrk="0" fontAlgn="base" hangingPunct="0">
                        <a:spcBef>
                          <a:spcPct val="20000"/>
                        </a:spcBef>
                        <a:spcAft>
                          <a:spcPct val="0"/>
                        </a:spcAft>
                        <a:defRPr sz="1600">
                          <a:solidFill>
                            <a:schemeClr val="tx1"/>
                          </a:solidFill>
                          <a:latin typeface="Arial" charset="0"/>
                        </a:defRPr>
                      </a:lvl7pPr>
                      <a:lvl8pPr marL="3429000" indent="-228600" eaLnBrk="0" fontAlgn="base" hangingPunct="0">
                        <a:spcBef>
                          <a:spcPct val="20000"/>
                        </a:spcBef>
                        <a:spcAft>
                          <a:spcPct val="0"/>
                        </a:spcAft>
                        <a:defRPr sz="1600">
                          <a:solidFill>
                            <a:schemeClr val="tx1"/>
                          </a:solidFill>
                          <a:latin typeface="Arial" charset="0"/>
                        </a:defRPr>
                      </a:lvl8pPr>
                      <a:lvl9pPr marL="3886200" indent="-228600" eaLnBrk="0" fontAlgn="base" hangingPunct="0">
                        <a:spcBef>
                          <a:spcPct val="20000"/>
                        </a:spcBef>
                        <a:spcAft>
                          <a:spcPct val="0"/>
                        </a:spcAft>
                        <a:defRPr sz="1600">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900" b="1" i="0" u="none" strike="noStrike" cap="none" normalizeH="0" baseline="0" smtClean="0">
                          <a:ln>
                            <a:noFill/>
                          </a:ln>
                          <a:solidFill>
                            <a:schemeClr val="tx1"/>
                          </a:solidFill>
                          <a:effectLst/>
                          <a:latin typeface="Arial" charset="0"/>
                        </a:rPr>
                        <a:t>FY 2017</a:t>
                      </a:r>
                    </a:p>
                  </a:txBody>
                  <a:tcPr marT="45622" marB="456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400" b="1">
                          <a:solidFill>
                            <a:schemeClr val="tx1"/>
                          </a:solidFill>
                          <a:latin typeface="Arial" charset="0"/>
                        </a:defRPr>
                      </a:lvl1pPr>
                      <a:lvl2pPr marL="742950" indent="-285750">
                        <a:spcBef>
                          <a:spcPct val="20000"/>
                        </a:spcBef>
                        <a:defRPr sz="2000">
                          <a:solidFill>
                            <a:schemeClr val="tx1"/>
                          </a:solidFill>
                          <a:latin typeface="Arial" charset="0"/>
                        </a:defRPr>
                      </a:lvl2pPr>
                      <a:lvl3pPr marL="1143000" indent="-228600">
                        <a:spcBef>
                          <a:spcPct val="20000"/>
                        </a:spcBef>
                        <a:defRPr>
                          <a:solidFill>
                            <a:schemeClr val="tx1"/>
                          </a:solidFill>
                          <a:latin typeface="Arial" charset="0"/>
                        </a:defRPr>
                      </a:lvl3pPr>
                      <a:lvl4pPr marL="1600200" indent="-228600">
                        <a:spcBef>
                          <a:spcPct val="20000"/>
                        </a:spcBef>
                        <a:defRPr sz="1600">
                          <a:solidFill>
                            <a:schemeClr val="tx1"/>
                          </a:solidFill>
                          <a:latin typeface="Arial" charset="0"/>
                        </a:defRPr>
                      </a:lvl4pPr>
                      <a:lvl5pPr marL="2057400" indent="-228600">
                        <a:spcBef>
                          <a:spcPct val="20000"/>
                        </a:spcBef>
                        <a:defRPr sz="1600">
                          <a:solidFill>
                            <a:schemeClr val="tx1"/>
                          </a:solidFill>
                          <a:latin typeface="Arial" charset="0"/>
                        </a:defRPr>
                      </a:lvl5pPr>
                      <a:lvl6pPr marL="2514600" indent="-228600" eaLnBrk="0" fontAlgn="base" hangingPunct="0">
                        <a:spcBef>
                          <a:spcPct val="20000"/>
                        </a:spcBef>
                        <a:spcAft>
                          <a:spcPct val="0"/>
                        </a:spcAft>
                        <a:defRPr sz="1600">
                          <a:solidFill>
                            <a:schemeClr val="tx1"/>
                          </a:solidFill>
                          <a:latin typeface="Arial" charset="0"/>
                        </a:defRPr>
                      </a:lvl6pPr>
                      <a:lvl7pPr marL="2971800" indent="-228600" eaLnBrk="0" fontAlgn="base" hangingPunct="0">
                        <a:spcBef>
                          <a:spcPct val="20000"/>
                        </a:spcBef>
                        <a:spcAft>
                          <a:spcPct val="0"/>
                        </a:spcAft>
                        <a:defRPr sz="1600">
                          <a:solidFill>
                            <a:schemeClr val="tx1"/>
                          </a:solidFill>
                          <a:latin typeface="Arial" charset="0"/>
                        </a:defRPr>
                      </a:lvl7pPr>
                      <a:lvl8pPr marL="3429000" indent="-228600" eaLnBrk="0" fontAlgn="base" hangingPunct="0">
                        <a:spcBef>
                          <a:spcPct val="20000"/>
                        </a:spcBef>
                        <a:spcAft>
                          <a:spcPct val="0"/>
                        </a:spcAft>
                        <a:defRPr sz="1600">
                          <a:solidFill>
                            <a:schemeClr val="tx1"/>
                          </a:solidFill>
                          <a:latin typeface="Arial" charset="0"/>
                        </a:defRPr>
                      </a:lvl8pPr>
                      <a:lvl9pPr marL="3886200" indent="-228600" eaLnBrk="0" fontAlgn="base" hangingPunct="0">
                        <a:spcBef>
                          <a:spcPct val="20000"/>
                        </a:spcBef>
                        <a:spcAft>
                          <a:spcPct val="0"/>
                        </a:spcAft>
                        <a:defRPr sz="1600">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900" b="1" i="0" u="none" strike="noStrike" cap="none" normalizeH="0" baseline="0" smtClean="0">
                          <a:ln>
                            <a:noFill/>
                          </a:ln>
                          <a:solidFill>
                            <a:schemeClr val="tx1"/>
                          </a:solidFill>
                          <a:effectLst/>
                          <a:latin typeface="Arial" charset="0"/>
                        </a:rPr>
                        <a:t>  FY-18</a:t>
                      </a:r>
                    </a:p>
                  </a:txBody>
                  <a:tcPr marT="45622" marB="456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5481">
                <a:tc>
                  <a:txBody>
                    <a:bodyPr/>
                    <a:lstStyle>
                      <a:lvl1pPr>
                        <a:spcBef>
                          <a:spcPct val="20000"/>
                        </a:spcBef>
                        <a:defRPr sz="2400" b="1">
                          <a:solidFill>
                            <a:schemeClr val="tx1"/>
                          </a:solidFill>
                          <a:latin typeface="Arial" charset="0"/>
                        </a:defRPr>
                      </a:lvl1pPr>
                      <a:lvl2pPr marL="742950" indent="-285750">
                        <a:spcBef>
                          <a:spcPct val="20000"/>
                        </a:spcBef>
                        <a:defRPr sz="2000">
                          <a:solidFill>
                            <a:schemeClr val="tx1"/>
                          </a:solidFill>
                          <a:latin typeface="Arial" charset="0"/>
                        </a:defRPr>
                      </a:lvl2pPr>
                      <a:lvl3pPr marL="1143000" indent="-228600">
                        <a:spcBef>
                          <a:spcPct val="20000"/>
                        </a:spcBef>
                        <a:defRPr>
                          <a:solidFill>
                            <a:schemeClr val="tx1"/>
                          </a:solidFill>
                          <a:latin typeface="Arial" charset="0"/>
                        </a:defRPr>
                      </a:lvl3pPr>
                      <a:lvl4pPr marL="1600200" indent="-228600">
                        <a:spcBef>
                          <a:spcPct val="20000"/>
                        </a:spcBef>
                        <a:defRPr sz="1600">
                          <a:solidFill>
                            <a:schemeClr val="tx1"/>
                          </a:solidFill>
                          <a:latin typeface="Arial" charset="0"/>
                        </a:defRPr>
                      </a:lvl4pPr>
                      <a:lvl5pPr marL="2057400" indent="-228600">
                        <a:spcBef>
                          <a:spcPct val="20000"/>
                        </a:spcBef>
                        <a:defRPr sz="1600">
                          <a:solidFill>
                            <a:schemeClr val="tx1"/>
                          </a:solidFill>
                          <a:latin typeface="Arial" charset="0"/>
                        </a:defRPr>
                      </a:lvl5pPr>
                      <a:lvl6pPr marL="2514600" indent="-228600" eaLnBrk="0" fontAlgn="base" hangingPunct="0">
                        <a:spcBef>
                          <a:spcPct val="20000"/>
                        </a:spcBef>
                        <a:spcAft>
                          <a:spcPct val="0"/>
                        </a:spcAft>
                        <a:defRPr sz="1600">
                          <a:solidFill>
                            <a:schemeClr val="tx1"/>
                          </a:solidFill>
                          <a:latin typeface="Arial" charset="0"/>
                        </a:defRPr>
                      </a:lvl6pPr>
                      <a:lvl7pPr marL="2971800" indent="-228600" eaLnBrk="0" fontAlgn="base" hangingPunct="0">
                        <a:spcBef>
                          <a:spcPct val="20000"/>
                        </a:spcBef>
                        <a:spcAft>
                          <a:spcPct val="0"/>
                        </a:spcAft>
                        <a:defRPr sz="1600">
                          <a:solidFill>
                            <a:schemeClr val="tx1"/>
                          </a:solidFill>
                          <a:latin typeface="Arial" charset="0"/>
                        </a:defRPr>
                      </a:lvl7pPr>
                      <a:lvl8pPr marL="3429000" indent="-228600" eaLnBrk="0" fontAlgn="base" hangingPunct="0">
                        <a:spcBef>
                          <a:spcPct val="20000"/>
                        </a:spcBef>
                        <a:spcAft>
                          <a:spcPct val="0"/>
                        </a:spcAft>
                        <a:defRPr sz="1600">
                          <a:solidFill>
                            <a:schemeClr val="tx1"/>
                          </a:solidFill>
                          <a:latin typeface="Arial" charset="0"/>
                        </a:defRPr>
                      </a:lvl8pPr>
                      <a:lvl9pPr marL="3886200" indent="-228600" eaLnBrk="0" fontAlgn="base" hangingPunct="0">
                        <a:spcBef>
                          <a:spcPct val="20000"/>
                        </a:spcBef>
                        <a:spcAft>
                          <a:spcPct val="0"/>
                        </a:spcAft>
                        <a:defRPr sz="1600">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000" b="1" i="0" u="none" strike="noStrike" cap="none" normalizeH="0" baseline="0" smtClean="0">
                          <a:ln>
                            <a:noFill/>
                          </a:ln>
                          <a:solidFill>
                            <a:schemeClr val="tx1"/>
                          </a:solidFill>
                          <a:effectLst/>
                          <a:latin typeface="Arial" charset="0"/>
                        </a:rPr>
                        <a:t>Funding Target ($000)</a:t>
                      </a:r>
                    </a:p>
                  </a:txBody>
                  <a:tcPr marT="45622" marB="456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400" b="1">
                          <a:solidFill>
                            <a:schemeClr val="tx1"/>
                          </a:solidFill>
                          <a:latin typeface="Arial" charset="0"/>
                        </a:defRPr>
                      </a:lvl1pPr>
                      <a:lvl2pPr marL="742950" indent="-285750">
                        <a:spcBef>
                          <a:spcPct val="20000"/>
                        </a:spcBef>
                        <a:defRPr sz="2000">
                          <a:solidFill>
                            <a:schemeClr val="tx1"/>
                          </a:solidFill>
                          <a:latin typeface="Arial" charset="0"/>
                        </a:defRPr>
                      </a:lvl2pPr>
                      <a:lvl3pPr marL="1143000" indent="-228600">
                        <a:spcBef>
                          <a:spcPct val="20000"/>
                        </a:spcBef>
                        <a:defRPr>
                          <a:solidFill>
                            <a:schemeClr val="tx1"/>
                          </a:solidFill>
                          <a:latin typeface="Arial" charset="0"/>
                        </a:defRPr>
                      </a:lvl3pPr>
                      <a:lvl4pPr marL="1600200" indent="-228600">
                        <a:spcBef>
                          <a:spcPct val="20000"/>
                        </a:spcBef>
                        <a:defRPr sz="1600">
                          <a:solidFill>
                            <a:schemeClr val="tx1"/>
                          </a:solidFill>
                          <a:latin typeface="Arial" charset="0"/>
                        </a:defRPr>
                      </a:lvl4pPr>
                      <a:lvl5pPr marL="2057400" indent="-228600">
                        <a:spcBef>
                          <a:spcPct val="20000"/>
                        </a:spcBef>
                        <a:defRPr sz="1600">
                          <a:solidFill>
                            <a:schemeClr val="tx1"/>
                          </a:solidFill>
                          <a:latin typeface="Arial" charset="0"/>
                        </a:defRPr>
                      </a:lvl5pPr>
                      <a:lvl6pPr marL="2514600" indent="-228600" eaLnBrk="0" fontAlgn="base" hangingPunct="0">
                        <a:spcBef>
                          <a:spcPct val="20000"/>
                        </a:spcBef>
                        <a:spcAft>
                          <a:spcPct val="0"/>
                        </a:spcAft>
                        <a:defRPr sz="1600">
                          <a:solidFill>
                            <a:schemeClr val="tx1"/>
                          </a:solidFill>
                          <a:latin typeface="Arial" charset="0"/>
                        </a:defRPr>
                      </a:lvl6pPr>
                      <a:lvl7pPr marL="2971800" indent="-228600" eaLnBrk="0" fontAlgn="base" hangingPunct="0">
                        <a:spcBef>
                          <a:spcPct val="20000"/>
                        </a:spcBef>
                        <a:spcAft>
                          <a:spcPct val="0"/>
                        </a:spcAft>
                        <a:defRPr sz="1600">
                          <a:solidFill>
                            <a:schemeClr val="tx1"/>
                          </a:solidFill>
                          <a:latin typeface="Arial" charset="0"/>
                        </a:defRPr>
                      </a:lvl7pPr>
                      <a:lvl8pPr marL="3429000" indent="-228600" eaLnBrk="0" fontAlgn="base" hangingPunct="0">
                        <a:spcBef>
                          <a:spcPct val="20000"/>
                        </a:spcBef>
                        <a:spcAft>
                          <a:spcPct val="0"/>
                        </a:spcAft>
                        <a:defRPr sz="1600">
                          <a:solidFill>
                            <a:schemeClr val="tx1"/>
                          </a:solidFill>
                          <a:latin typeface="Arial" charset="0"/>
                        </a:defRPr>
                      </a:lvl8pPr>
                      <a:lvl9pPr marL="3886200" indent="-228600" eaLnBrk="0" fontAlgn="base" hangingPunct="0">
                        <a:spcBef>
                          <a:spcPct val="20000"/>
                        </a:spcBef>
                        <a:spcAft>
                          <a:spcPct val="0"/>
                        </a:spcAft>
                        <a:defRPr sz="1600">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charset="0"/>
                        </a:rPr>
                        <a:t>$800</a:t>
                      </a:r>
                    </a:p>
                  </a:txBody>
                  <a:tcPr marT="45622" marB="456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400" b="1">
                          <a:solidFill>
                            <a:schemeClr val="tx1"/>
                          </a:solidFill>
                          <a:latin typeface="Arial" charset="0"/>
                        </a:defRPr>
                      </a:lvl1pPr>
                      <a:lvl2pPr marL="742950" indent="-285750">
                        <a:spcBef>
                          <a:spcPct val="20000"/>
                        </a:spcBef>
                        <a:defRPr sz="2000">
                          <a:solidFill>
                            <a:schemeClr val="tx1"/>
                          </a:solidFill>
                          <a:latin typeface="Arial" charset="0"/>
                        </a:defRPr>
                      </a:lvl2pPr>
                      <a:lvl3pPr marL="1143000" indent="-228600">
                        <a:spcBef>
                          <a:spcPct val="20000"/>
                        </a:spcBef>
                        <a:defRPr>
                          <a:solidFill>
                            <a:schemeClr val="tx1"/>
                          </a:solidFill>
                          <a:latin typeface="Arial" charset="0"/>
                        </a:defRPr>
                      </a:lvl3pPr>
                      <a:lvl4pPr marL="1600200" indent="-228600">
                        <a:spcBef>
                          <a:spcPct val="20000"/>
                        </a:spcBef>
                        <a:defRPr sz="1600">
                          <a:solidFill>
                            <a:schemeClr val="tx1"/>
                          </a:solidFill>
                          <a:latin typeface="Arial" charset="0"/>
                        </a:defRPr>
                      </a:lvl4pPr>
                      <a:lvl5pPr marL="2057400" indent="-228600">
                        <a:spcBef>
                          <a:spcPct val="20000"/>
                        </a:spcBef>
                        <a:defRPr sz="1600">
                          <a:solidFill>
                            <a:schemeClr val="tx1"/>
                          </a:solidFill>
                          <a:latin typeface="Arial" charset="0"/>
                        </a:defRPr>
                      </a:lvl5pPr>
                      <a:lvl6pPr marL="2514600" indent="-228600" eaLnBrk="0" fontAlgn="base" hangingPunct="0">
                        <a:spcBef>
                          <a:spcPct val="20000"/>
                        </a:spcBef>
                        <a:spcAft>
                          <a:spcPct val="0"/>
                        </a:spcAft>
                        <a:defRPr sz="1600">
                          <a:solidFill>
                            <a:schemeClr val="tx1"/>
                          </a:solidFill>
                          <a:latin typeface="Arial" charset="0"/>
                        </a:defRPr>
                      </a:lvl6pPr>
                      <a:lvl7pPr marL="2971800" indent="-228600" eaLnBrk="0" fontAlgn="base" hangingPunct="0">
                        <a:spcBef>
                          <a:spcPct val="20000"/>
                        </a:spcBef>
                        <a:spcAft>
                          <a:spcPct val="0"/>
                        </a:spcAft>
                        <a:defRPr sz="1600">
                          <a:solidFill>
                            <a:schemeClr val="tx1"/>
                          </a:solidFill>
                          <a:latin typeface="Arial" charset="0"/>
                        </a:defRPr>
                      </a:lvl7pPr>
                      <a:lvl8pPr marL="3429000" indent="-228600" eaLnBrk="0" fontAlgn="base" hangingPunct="0">
                        <a:spcBef>
                          <a:spcPct val="20000"/>
                        </a:spcBef>
                        <a:spcAft>
                          <a:spcPct val="0"/>
                        </a:spcAft>
                        <a:defRPr sz="1600">
                          <a:solidFill>
                            <a:schemeClr val="tx1"/>
                          </a:solidFill>
                          <a:latin typeface="Arial" charset="0"/>
                        </a:defRPr>
                      </a:lvl8pPr>
                      <a:lvl9pPr marL="3886200" indent="-228600" eaLnBrk="0" fontAlgn="base" hangingPunct="0">
                        <a:spcBef>
                          <a:spcPct val="20000"/>
                        </a:spcBef>
                        <a:spcAft>
                          <a:spcPct val="0"/>
                        </a:spcAft>
                        <a:defRPr sz="1600">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charset="0"/>
                        </a:rPr>
                        <a:t>$1700</a:t>
                      </a:r>
                    </a:p>
                  </a:txBody>
                  <a:tcPr marT="45622" marB="456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400" b="1">
                          <a:solidFill>
                            <a:schemeClr val="tx1"/>
                          </a:solidFill>
                          <a:latin typeface="Arial" charset="0"/>
                        </a:defRPr>
                      </a:lvl1pPr>
                      <a:lvl2pPr marL="742950" indent="-285750">
                        <a:spcBef>
                          <a:spcPct val="20000"/>
                        </a:spcBef>
                        <a:defRPr sz="2000">
                          <a:solidFill>
                            <a:schemeClr val="tx1"/>
                          </a:solidFill>
                          <a:latin typeface="Arial" charset="0"/>
                        </a:defRPr>
                      </a:lvl2pPr>
                      <a:lvl3pPr marL="1143000" indent="-228600">
                        <a:spcBef>
                          <a:spcPct val="20000"/>
                        </a:spcBef>
                        <a:defRPr>
                          <a:solidFill>
                            <a:schemeClr val="tx1"/>
                          </a:solidFill>
                          <a:latin typeface="Arial" charset="0"/>
                        </a:defRPr>
                      </a:lvl3pPr>
                      <a:lvl4pPr marL="1600200" indent="-228600">
                        <a:spcBef>
                          <a:spcPct val="20000"/>
                        </a:spcBef>
                        <a:defRPr sz="1600">
                          <a:solidFill>
                            <a:schemeClr val="tx1"/>
                          </a:solidFill>
                          <a:latin typeface="Arial" charset="0"/>
                        </a:defRPr>
                      </a:lvl4pPr>
                      <a:lvl5pPr marL="2057400" indent="-228600">
                        <a:spcBef>
                          <a:spcPct val="20000"/>
                        </a:spcBef>
                        <a:defRPr sz="1600">
                          <a:solidFill>
                            <a:schemeClr val="tx1"/>
                          </a:solidFill>
                          <a:latin typeface="Arial" charset="0"/>
                        </a:defRPr>
                      </a:lvl5pPr>
                      <a:lvl6pPr marL="2514600" indent="-228600" eaLnBrk="0" fontAlgn="base" hangingPunct="0">
                        <a:spcBef>
                          <a:spcPct val="20000"/>
                        </a:spcBef>
                        <a:spcAft>
                          <a:spcPct val="0"/>
                        </a:spcAft>
                        <a:defRPr sz="1600">
                          <a:solidFill>
                            <a:schemeClr val="tx1"/>
                          </a:solidFill>
                          <a:latin typeface="Arial" charset="0"/>
                        </a:defRPr>
                      </a:lvl6pPr>
                      <a:lvl7pPr marL="2971800" indent="-228600" eaLnBrk="0" fontAlgn="base" hangingPunct="0">
                        <a:spcBef>
                          <a:spcPct val="20000"/>
                        </a:spcBef>
                        <a:spcAft>
                          <a:spcPct val="0"/>
                        </a:spcAft>
                        <a:defRPr sz="1600">
                          <a:solidFill>
                            <a:schemeClr val="tx1"/>
                          </a:solidFill>
                          <a:latin typeface="Arial" charset="0"/>
                        </a:defRPr>
                      </a:lvl7pPr>
                      <a:lvl8pPr marL="3429000" indent="-228600" eaLnBrk="0" fontAlgn="base" hangingPunct="0">
                        <a:spcBef>
                          <a:spcPct val="20000"/>
                        </a:spcBef>
                        <a:spcAft>
                          <a:spcPct val="0"/>
                        </a:spcAft>
                        <a:defRPr sz="1600">
                          <a:solidFill>
                            <a:schemeClr val="tx1"/>
                          </a:solidFill>
                          <a:latin typeface="Arial" charset="0"/>
                        </a:defRPr>
                      </a:lvl8pPr>
                      <a:lvl9pPr marL="3886200" indent="-228600" eaLnBrk="0" fontAlgn="base" hangingPunct="0">
                        <a:spcBef>
                          <a:spcPct val="20000"/>
                        </a:spcBef>
                        <a:spcAft>
                          <a:spcPct val="0"/>
                        </a:spcAft>
                        <a:defRPr sz="1600">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charset="0"/>
                        </a:rPr>
                        <a:t>$1751</a:t>
                      </a:r>
                    </a:p>
                  </a:txBody>
                  <a:tcPr marT="45622" marB="456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377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0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rPr>
                        <a:t>P2.1: Pavement Construction</a:t>
                      </a:r>
                    </a:p>
                  </a:txBody>
                  <a:tcPr marT="45622" marB="456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alpha val="42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0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rPr>
                        <a:t>-</a:t>
                      </a:r>
                    </a:p>
                  </a:txBody>
                  <a:tcPr marT="45622" marB="456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alpha val="42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0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rPr>
                        <a:t>$400</a:t>
                      </a:r>
                    </a:p>
                  </a:txBody>
                  <a:tcPr marT="45622" marB="456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alpha val="42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0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rPr>
                        <a:t>$400</a:t>
                      </a:r>
                    </a:p>
                  </a:txBody>
                  <a:tcPr marT="45622" marB="456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alpha val="42000"/>
                      </a:schemeClr>
                    </a:solidFill>
                  </a:tcPr>
                </a:tc>
              </a:tr>
              <a:tr h="33873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0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rPr>
                        <a:t>P2.2: Facility Operation</a:t>
                      </a:r>
                    </a:p>
                  </a:txBody>
                  <a:tcPr marT="45622" marB="456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alpha val="42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0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rPr>
                        <a:t>$800</a:t>
                      </a:r>
                    </a:p>
                  </a:txBody>
                  <a:tcPr marT="45622" marB="456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alpha val="42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0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rPr>
                        <a:t>$1,100</a:t>
                      </a:r>
                    </a:p>
                  </a:txBody>
                  <a:tcPr marT="45622" marB="456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alpha val="42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0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rPr>
                        <a:t>$1,100</a:t>
                      </a:r>
                    </a:p>
                  </a:txBody>
                  <a:tcPr marT="45622" marB="456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alpha val="42000"/>
                      </a:schemeClr>
                    </a:solidFill>
                  </a:tcPr>
                </a:tc>
              </a:tr>
              <a:tr h="304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0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rPr>
                        <a:t>P2.3: Facility Maintenance</a:t>
                      </a:r>
                    </a:p>
                  </a:txBody>
                  <a:tcPr marT="45622" marB="456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alpha val="42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0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rPr>
                        <a:t>-</a:t>
                      </a:r>
                    </a:p>
                  </a:txBody>
                  <a:tcPr marT="45622" marB="456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alpha val="42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0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rPr>
                        <a:t>$200</a:t>
                      </a:r>
                    </a:p>
                  </a:txBody>
                  <a:tcPr marT="45622" marB="456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alpha val="42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0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rPr>
                        <a:t>$251</a:t>
                      </a:r>
                    </a:p>
                  </a:txBody>
                  <a:tcPr marT="45622" marB="456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alpha val="42000"/>
                      </a:schemeClr>
                    </a:solidFill>
                  </a:tcPr>
                </a:tc>
              </a:tr>
            </a:tbl>
          </a:graphicData>
        </a:graphic>
      </p:graphicFrame>
    </p:spTree>
    <p:extLst>
      <p:ext uri="{BB962C8B-B14F-4D97-AF65-F5344CB8AC3E}">
        <p14:creationId xmlns:p14="http://schemas.microsoft.com/office/powerpoint/2010/main" val="19650767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2" name="Group 19"/>
          <p:cNvGrpSpPr>
            <a:grpSpLocks/>
          </p:cNvGrpSpPr>
          <p:nvPr/>
        </p:nvGrpSpPr>
        <p:grpSpPr bwMode="auto">
          <a:xfrm>
            <a:off x="428625" y="69850"/>
            <a:ext cx="8229600" cy="5875337"/>
            <a:chOff x="911074" y="448962"/>
            <a:chExt cx="7415613" cy="4963455"/>
          </a:xfrm>
        </p:grpSpPr>
        <p:grpSp>
          <p:nvGrpSpPr>
            <p:cNvPr id="20484" name="Group 15"/>
            <p:cNvGrpSpPr>
              <a:grpSpLocks/>
            </p:cNvGrpSpPr>
            <p:nvPr/>
          </p:nvGrpSpPr>
          <p:grpSpPr bwMode="auto">
            <a:xfrm>
              <a:off x="911075" y="448962"/>
              <a:ext cx="3660925" cy="2440617"/>
              <a:chOff x="911075" y="448962"/>
              <a:chExt cx="3660925" cy="2440617"/>
            </a:xfrm>
          </p:grpSpPr>
          <p:pic>
            <p:nvPicPr>
              <p:cNvPr id="6" name="Picture 5"/>
              <p:cNvPicPr>
                <a:picLocks noChangeAspect="1"/>
              </p:cNvPicPr>
              <p:nvPr/>
            </p:nvPicPr>
            <p:blipFill>
              <a:blip r:embed="rId2"/>
              <a:stretch>
                <a:fillRect/>
              </a:stretch>
            </p:blipFill>
            <p:spPr>
              <a:xfrm>
                <a:off x="911074" y="448962"/>
                <a:ext cx="3660602" cy="2440824"/>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3"/>
              <a:stretch>
                <a:fillRect/>
              </a:stretch>
            </p:blipFill>
            <p:spPr>
              <a:xfrm>
                <a:off x="989751" y="2209842"/>
                <a:ext cx="915508" cy="610206"/>
              </a:xfrm>
              <a:prstGeom prst="rect">
                <a:avLst/>
              </a:prstGeom>
              <a:ln>
                <a:noFill/>
              </a:ln>
              <a:effectLst>
                <a:outerShdw blurRad="292100" dist="139700" dir="2700000" algn="tl" rotWithShape="0">
                  <a:srgbClr val="333333">
                    <a:alpha val="65000"/>
                  </a:srgbClr>
                </a:outerShdw>
              </a:effectLst>
            </p:spPr>
          </p:pic>
          <p:sp>
            <p:nvSpPr>
              <p:cNvPr id="12" name="TextBox 11"/>
              <p:cNvSpPr txBox="1"/>
              <p:nvPr/>
            </p:nvSpPr>
            <p:spPr>
              <a:xfrm>
                <a:off x="2491756" y="2358706"/>
                <a:ext cx="2079919" cy="461343"/>
              </a:xfrm>
              <a:prstGeom prst="rect">
                <a:avLst/>
              </a:prstGeom>
              <a:noFill/>
            </p:spPr>
            <p:txBody>
              <a:bodyPr wrap="none">
                <a:spAutoFit/>
              </a:bodyPr>
              <a:lstStyle/>
              <a:p>
                <a:pPr>
                  <a:defRPr/>
                </a:pPr>
                <a:r>
                  <a:rPr lang="en-US" sz="1200" b="1" dirty="0">
                    <a:solidFill>
                      <a:srgbClr val="FFFF00"/>
                    </a:solidFill>
                    <a:effectLst>
                      <a:outerShdw blurRad="38100" dist="38100" dir="2700000" algn="tl">
                        <a:srgbClr val="000000">
                          <a:alpha val="43137"/>
                        </a:srgbClr>
                      </a:outerShdw>
                    </a:effectLst>
                  </a:rPr>
                  <a:t>No. of Passes to Failure: 800 </a:t>
                </a:r>
              </a:p>
              <a:p>
                <a:pPr>
                  <a:defRPr/>
                </a:pPr>
                <a:r>
                  <a:rPr lang="en-US" sz="1200" b="1" dirty="0">
                    <a:solidFill>
                      <a:srgbClr val="FFFF00"/>
                    </a:solidFill>
                    <a:effectLst>
                      <a:outerShdw blurRad="38100" dist="38100" dir="2700000" algn="tl">
                        <a:srgbClr val="000000">
                          <a:alpha val="43137"/>
                        </a:srgbClr>
                      </a:outerShdw>
                    </a:effectLst>
                  </a:rPr>
                  <a:t>Traffic Tests Terminated: 3906</a:t>
                </a:r>
              </a:p>
            </p:txBody>
          </p:sp>
        </p:grpSp>
        <p:grpSp>
          <p:nvGrpSpPr>
            <p:cNvPr id="20485" name="Group 16"/>
            <p:cNvGrpSpPr>
              <a:grpSpLocks/>
            </p:cNvGrpSpPr>
            <p:nvPr/>
          </p:nvGrpSpPr>
          <p:grpSpPr bwMode="auto">
            <a:xfrm>
              <a:off x="4648200" y="457200"/>
              <a:ext cx="3678486" cy="2440617"/>
              <a:chOff x="4648200" y="457200"/>
              <a:chExt cx="3678486" cy="2440617"/>
            </a:xfrm>
          </p:grpSpPr>
          <p:pic>
            <p:nvPicPr>
              <p:cNvPr id="8" name="Picture 7"/>
              <p:cNvPicPr>
                <a:picLocks noChangeAspect="1"/>
              </p:cNvPicPr>
              <p:nvPr/>
            </p:nvPicPr>
            <p:blipFill>
              <a:blip r:embed="rId4"/>
              <a:stretch>
                <a:fillRect/>
              </a:stretch>
            </p:blipFill>
            <p:spPr>
              <a:xfrm>
                <a:off x="4647490" y="457009"/>
                <a:ext cx="3662031" cy="2440824"/>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5"/>
              <a:stretch>
                <a:fillRect/>
              </a:stretch>
            </p:blipFill>
            <p:spPr>
              <a:xfrm>
                <a:off x="4723306" y="2209842"/>
                <a:ext cx="915508" cy="610206"/>
              </a:xfrm>
              <a:prstGeom prst="rect">
                <a:avLst/>
              </a:prstGeom>
              <a:ln>
                <a:noFill/>
              </a:ln>
              <a:effectLst>
                <a:outerShdw blurRad="292100" dist="139700" dir="2700000" algn="tl" rotWithShape="0">
                  <a:srgbClr val="333333">
                    <a:alpha val="65000"/>
                  </a:srgbClr>
                </a:outerShdw>
              </a:effectLst>
            </p:spPr>
          </p:pic>
          <p:sp>
            <p:nvSpPr>
              <p:cNvPr id="13" name="TextBox 12"/>
              <p:cNvSpPr txBox="1"/>
              <p:nvPr/>
            </p:nvSpPr>
            <p:spPr>
              <a:xfrm>
                <a:off x="6324014" y="2358706"/>
                <a:ext cx="2002673" cy="461343"/>
              </a:xfrm>
              <a:prstGeom prst="rect">
                <a:avLst/>
              </a:prstGeom>
              <a:noFill/>
            </p:spPr>
            <p:txBody>
              <a:bodyPr wrap="none">
                <a:spAutoFit/>
              </a:bodyPr>
              <a:lstStyle/>
              <a:p>
                <a:pPr>
                  <a:defRPr/>
                </a:pPr>
                <a:r>
                  <a:rPr lang="en-US" sz="1200" b="1" dirty="0">
                    <a:solidFill>
                      <a:srgbClr val="FFFF00"/>
                    </a:solidFill>
                    <a:effectLst>
                      <a:outerShdw blurRad="38100" dist="38100" dir="2700000" algn="tl">
                        <a:srgbClr val="000000">
                          <a:alpha val="43137"/>
                        </a:srgbClr>
                      </a:outerShdw>
                    </a:effectLst>
                  </a:rPr>
                  <a:t>No. of Passes to Failure: 220</a:t>
                </a:r>
              </a:p>
              <a:p>
                <a:pPr>
                  <a:defRPr/>
                </a:pPr>
                <a:r>
                  <a:rPr lang="en-US" sz="1200" b="1" dirty="0">
                    <a:solidFill>
                      <a:srgbClr val="FFFF00"/>
                    </a:solidFill>
                    <a:effectLst>
                      <a:outerShdw blurRad="38100" dist="38100" dir="2700000" algn="tl">
                        <a:srgbClr val="000000">
                          <a:alpha val="43137"/>
                        </a:srgbClr>
                      </a:outerShdw>
                    </a:effectLst>
                  </a:rPr>
                  <a:t>Traffic Tests Terminated: 930</a:t>
                </a:r>
              </a:p>
            </p:txBody>
          </p:sp>
        </p:grpSp>
        <p:grpSp>
          <p:nvGrpSpPr>
            <p:cNvPr id="20486" name="Group 17"/>
            <p:cNvGrpSpPr>
              <a:grpSpLocks/>
            </p:cNvGrpSpPr>
            <p:nvPr/>
          </p:nvGrpSpPr>
          <p:grpSpPr bwMode="auto">
            <a:xfrm>
              <a:off x="911074" y="2971800"/>
              <a:ext cx="3684160" cy="2440617"/>
              <a:chOff x="911074" y="2971800"/>
              <a:chExt cx="3684160" cy="2440617"/>
            </a:xfrm>
          </p:grpSpPr>
          <p:pic>
            <p:nvPicPr>
              <p:cNvPr id="10" name="Picture 9"/>
              <p:cNvPicPr>
                <a:picLocks noChangeAspect="1"/>
              </p:cNvPicPr>
              <p:nvPr/>
            </p:nvPicPr>
            <p:blipFill>
              <a:blip r:embed="rId6"/>
              <a:stretch>
                <a:fillRect/>
              </a:stretch>
            </p:blipFill>
            <p:spPr>
              <a:xfrm>
                <a:off x="911074" y="2971593"/>
                <a:ext cx="3660601" cy="2440824"/>
              </a:xfrm>
              <a:prstGeom prst="rect">
                <a:avLst/>
              </a:prstGeom>
              <a:ln>
                <a:noFill/>
              </a:ln>
              <a:effectLst>
                <a:outerShdw blurRad="292100" dist="139700" dir="2700000" algn="tl" rotWithShape="0">
                  <a:srgbClr val="333333">
                    <a:alpha val="65000"/>
                  </a:srgbClr>
                </a:outerShdw>
              </a:effectLst>
            </p:spPr>
          </p:pic>
          <p:pic>
            <p:nvPicPr>
              <p:cNvPr id="11" name="Picture 10"/>
              <p:cNvPicPr>
                <a:picLocks noChangeAspect="1"/>
              </p:cNvPicPr>
              <p:nvPr/>
            </p:nvPicPr>
            <p:blipFill>
              <a:blip r:embed="rId7"/>
              <a:stretch>
                <a:fillRect/>
              </a:stretch>
            </p:blipFill>
            <p:spPr>
              <a:xfrm>
                <a:off x="989751" y="4701628"/>
                <a:ext cx="915508" cy="610206"/>
              </a:xfrm>
              <a:prstGeom prst="rect">
                <a:avLst/>
              </a:prstGeom>
              <a:ln>
                <a:noFill/>
              </a:ln>
              <a:effectLst>
                <a:outerShdw blurRad="292100" dist="139700" dir="2700000" algn="tl" rotWithShape="0">
                  <a:srgbClr val="333333">
                    <a:alpha val="65000"/>
                  </a:srgbClr>
                </a:outerShdw>
              </a:effectLst>
            </p:spPr>
          </p:pic>
          <p:sp>
            <p:nvSpPr>
              <p:cNvPr id="14" name="TextBox 13"/>
              <p:cNvSpPr txBox="1"/>
              <p:nvPr/>
            </p:nvSpPr>
            <p:spPr>
              <a:xfrm>
                <a:off x="2514644" y="4850491"/>
                <a:ext cx="2079919" cy="461343"/>
              </a:xfrm>
              <a:prstGeom prst="rect">
                <a:avLst/>
              </a:prstGeom>
              <a:noFill/>
            </p:spPr>
            <p:txBody>
              <a:bodyPr wrap="none">
                <a:spAutoFit/>
              </a:bodyPr>
              <a:lstStyle/>
              <a:p>
                <a:pPr>
                  <a:defRPr/>
                </a:pPr>
                <a:r>
                  <a:rPr lang="en-US" sz="1200" b="1" dirty="0">
                    <a:solidFill>
                      <a:srgbClr val="FFFF00"/>
                    </a:solidFill>
                    <a:effectLst>
                      <a:outerShdw blurRad="38100" dist="38100" dir="2700000" algn="tl">
                        <a:srgbClr val="000000">
                          <a:alpha val="43137"/>
                        </a:srgbClr>
                      </a:outerShdw>
                    </a:effectLst>
                  </a:rPr>
                  <a:t>No. of Passes to Failure: 600 </a:t>
                </a:r>
              </a:p>
              <a:p>
                <a:pPr>
                  <a:defRPr/>
                </a:pPr>
                <a:r>
                  <a:rPr lang="en-US" sz="1200" b="1" dirty="0">
                    <a:solidFill>
                      <a:srgbClr val="FFFF00"/>
                    </a:solidFill>
                    <a:effectLst>
                      <a:outerShdw blurRad="38100" dist="38100" dir="2700000" algn="tl">
                        <a:srgbClr val="000000">
                          <a:alpha val="43137"/>
                        </a:srgbClr>
                      </a:outerShdw>
                    </a:effectLst>
                  </a:rPr>
                  <a:t>Traffic Tests Terminated: 3534</a:t>
                </a:r>
              </a:p>
            </p:txBody>
          </p:sp>
        </p:grpSp>
        <p:grpSp>
          <p:nvGrpSpPr>
            <p:cNvPr id="20487" name="Group 18"/>
            <p:cNvGrpSpPr>
              <a:grpSpLocks/>
            </p:cNvGrpSpPr>
            <p:nvPr/>
          </p:nvGrpSpPr>
          <p:grpSpPr bwMode="auto">
            <a:xfrm>
              <a:off x="4648199" y="2971800"/>
              <a:ext cx="3678488" cy="2440617"/>
              <a:chOff x="4648199" y="2971800"/>
              <a:chExt cx="3678488" cy="2440617"/>
            </a:xfrm>
          </p:grpSpPr>
          <p:pic>
            <p:nvPicPr>
              <p:cNvPr id="4" name="Picture 3"/>
              <p:cNvPicPr>
                <a:picLocks noChangeAspect="1"/>
              </p:cNvPicPr>
              <p:nvPr/>
            </p:nvPicPr>
            <p:blipFill>
              <a:blip r:embed="rId8"/>
              <a:stretch>
                <a:fillRect/>
              </a:stretch>
            </p:blipFill>
            <p:spPr>
              <a:xfrm>
                <a:off x="4647490" y="2971593"/>
                <a:ext cx="3662031" cy="2440824"/>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9"/>
              <a:stretch>
                <a:fillRect/>
              </a:stretch>
            </p:blipFill>
            <p:spPr>
              <a:xfrm>
                <a:off x="4723306" y="4724427"/>
                <a:ext cx="915508" cy="610206"/>
              </a:xfrm>
              <a:prstGeom prst="rect">
                <a:avLst/>
              </a:prstGeom>
              <a:ln>
                <a:noFill/>
              </a:ln>
              <a:effectLst>
                <a:outerShdw blurRad="292100" dist="139700" dir="2700000" algn="tl" rotWithShape="0">
                  <a:srgbClr val="333333">
                    <a:alpha val="65000"/>
                  </a:srgbClr>
                </a:outerShdw>
              </a:effectLst>
            </p:spPr>
          </p:pic>
          <p:sp>
            <p:nvSpPr>
              <p:cNvPr id="15" name="TextBox 14"/>
              <p:cNvSpPr txBox="1"/>
              <p:nvPr/>
            </p:nvSpPr>
            <p:spPr>
              <a:xfrm>
                <a:off x="6324014" y="4850491"/>
                <a:ext cx="2002673" cy="461343"/>
              </a:xfrm>
              <a:prstGeom prst="rect">
                <a:avLst/>
              </a:prstGeom>
              <a:noFill/>
            </p:spPr>
            <p:txBody>
              <a:bodyPr wrap="none">
                <a:spAutoFit/>
              </a:bodyPr>
              <a:lstStyle/>
              <a:p>
                <a:pPr>
                  <a:defRPr/>
                </a:pPr>
                <a:r>
                  <a:rPr lang="en-US" sz="1200" b="1" dirty="0">
                    <a:solidFill>
                      <a:srgbClr val="FFFF00"/>
                    </a:solidFill>
                    <a:effectLst>
                      <a:outerShdw blurRad="38100" dist="38100" dir="2700000" algn="tl">
                        <a:srgbClr val="000000">
                          <a:alpha val="43137"/>
                        </a:srgbClr>
                      </a:outerShdw>
                    </a:effectLst>
                  </a:rPr>
                  <a:t>No. of Passes to Failure: 220</a:t>
                </a:r>
              </a:p>
              <a:p>
                <a:pPr>
                  <a:defRPr/>
                </a:pPr>
                <a:r>
                  <a:rPr lang="en-US" sz="1200" b="1" dirty="0">
                    <a:solidFill>
                      <a:srgbClr val="FFFF00"/>
                    </a:solidFill>
                    <a:effectLst>
                      <a:outerShdw blurRad="38100" dist="38100" dir="2700000" algn="tl">
                        <a:srgbClr val="000000">
                          <a:alpha val="43137"/>
                        </a:srgbClr>
                      </a:outerShdw>
                    </a:effectLst>
                  </a:rPr>
                  <a:t>Traffic Tests Terminated: 992</a:t>
                </a:r>
              </a:p>
            </p:txBody>
          </p:sp>
        </p:grpSp>
      </p:grpSp>
      <p:sp>
        <p:nvSpPr>
          <p:cNvPr id="2" name="TextBox 1"/>
          <p:cNvSpPr txBox="1"/>
          <p:nvPr/>
        </p:nvSpPr>
        <p:spPr>
          <a:xfrm>
            <a:off x="2916238" y="79375"/>
            <a:ext cx="4094162" cy="369332"/>
          </a:xfrm>
          <a:prstGeom prst="rect">
            <a:avLst/>
          </a:prstGeom>
          <a:solidFill>
            <a:schemeClr val="bg1">
              <a:alpha val="87000"/>
            </a:schemeClr>
          </a:solidFill>
        </p:spPr>
        <p:txBody>
          <a:bodyPr wrap="square">
            <a:spAutoFit/>
          </a:bodyPr>
          <a:lstStyle/>
          <a:p>
            <a:pPr>
              <a:defRPr/>
            </a:pPr>
            <a:r>
              <a:rPr lang="en-US" b="1" u="sng" dirty="0">
                <a:effectLst>
                  <a:outerShdw blurRad="38100" dist="38100" dir="2700000" algn="tl">
                    <a:srgbClr val="000000">
                      <a:alpha val="43137"/>
                    </a:srgbClr>
                  </a:outerShdw>
                </a:effectLst>
              </a:rPr>
              <a:t>NAPMRC-TC1 SOUTH TEST AREA</a:t>
            </a:r>
          </a:p>
        </p:txBody>
      </p:sp>
    </p:spTree>
    <p:extLst>
      <p:ext uri="{BB962C8B-B14F-4D97-AF65-F5344CB8AC3E}">
        <p14:creationId xmlns:p14="http://schemas.microsoft.com/office/powerpoint/2010/main" val="645796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ChangeArrowheads="1"/>
          </p:cNvSpPr>
          <p:nvPr/>
        </p:nvSpPr>
        <p:spPr bwMode="auto">
          <a:xfrm>
            <a:off x="1343025" y="5353050"/>
            <a:ext cx="5781675" cy="3810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pic>
        <p:nvPicPr>
          <p:cNvPr id="770057" name="Picture 9" descr="DSC_009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857751" y="0"/>
            <a:ext cx="4286250" cy="2727780"/>
          </a:xfrm>
          <a:prstGeom prst="rect">
            <a:avLst/>
          </a:prstGeom>
          <a:noFill/>
          <a:ln>
            <a:noFill/>
          </a:ln>
          <a:effectLst>
            <a:softEdge rad="317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8" descr="Picture 017"/>
          <p:cNvPicPr>
            <a:picLocks noChangeAspect="1" noChangeArrowheads="1"/>
          </p:cNvPicPr>
          <p:nvPr/>
        </p:nvPicPr>
        <p:blipFill>
          <a:blip r:embed="rId5"/>
          <a:srcRect/>
          <a:stretch>
            <a:fillRect/>
          </a:stretch>
        </p:blipFill>
        <p:spPr bwMode="auto">
          <a:xfrm>
            <a:off x="107950" y="152400"/>
            <a:ext cx="1612900" cy="24193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149" name="Object 6"/>
          <p:cNvGraphicFramePr>
            <a:graphicFrameLocks noChangeAspect="1"/>
          </p:cNvGraphicFramePr>
          <p:nvPr/>
        </p:nvGraphicFramePr>
        <p:xfrm>
          <a:off x="1390650" y="-7938"/>
          <a:ext cx="2327275" cy="1654176"/>
        </p:xfrm>
        <a:graphic>
          <a:graphicData uri="http://schemas.openxmlformats.org/presentationml/2006/ole">
            <mc:AlternateContent xmlns:mc="http://schemas.openxmlformats.org/markup-compatibility/2006">
              <mc:Choice xmlns:v="urn:schemas-microsoft-com:vml" Requires="v">
                <p:oleObj spid="_x0000_s2064" name="Chart" r:id="rId6" imgW="10610850" imgH="7543800" progId="Excel.Chart.8">
                  <p:embed/>
                </p:oleObj>
              </mc:Choice>
              <mc:Fallback>
                <p:oleObj name="Chart" r:id="rId6" imgW="10610850" imgH="7543800" progId="Excel.Chart.8">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90650" y="-7938"/>
                        <a:ext cx="2327275" cy="1654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027" name="Picture 3"/>
          <p:cNvPicPr>
            <a:picLocks noChangeAspect="1" noChangeArrowheads="1"/>
          </p:cNvPicPr>
          <p:nvPr/>
        </p:nvPicPr>
        <p:blipFill>
          <a:blip r:embed="rId8"/>
          <a:srcRect/>
          <a:stretch>
            <a:fillRect/>
          </a:stretch>
        </p:blipFill>
        <p:spPr bwMode="auto">
          <a:xfrm>
            <a:off x="107950" y="3687763"/>
            <a:ext cx="2566988" cy="17113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9"/>
          <a:srcRect/>
          <a:stretch>
            <a:fillRect/>
          </a:stretch>
        </p:blipFill>
        <p:spPr bwMode="auto">
          <a:xfrm>
            <a:off x="2357438" y="3592513"/>
            <a:ext cx="1525587" cy="83026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10"/>
          <a:srcRect/>
          <a:stretch>
            <a:fillRect/>
          </a:stretch>
        </p:blipFill>
        <p:spPr bwMode="auto">
          <a:xfrm>
            <a:off x="6119813" y="2871788"/>
            <a:ext cx="2900362" cy="19335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3"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20850" y="1700213"/>
            <a:ext cx="1843088" cy="128587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4" name="Picture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947863" y="4481513"/>
            <a:ext cx="2344737" cy="1595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5" name="Picture 1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657725" y="4089400"/>
            <a:ext cx="2924175" cy="1992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156" name="Down Arrow 3"/>
          <p:cNvSpPr>
            <a:spLocks noChangeArrowheads="1"/>
          </p:cNvSpPr>
          <p:nvPr/>
        </p:nvSpPr>
        <p:spPr bwMode="auto">
          <a:xfrm>
            <a:off x="4124325" y="1363663"/>
            <a:ext cx="733425" cy="141287"/>
          </a:xfrm>
          <a:prstGeom prst="downArrow">
            <a:avLst>
              <a:gd name="adj1" fmla="val 50000"/>
              <a:gd name="adj2" fmla="val 5000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Char char="•"/>
            </a:pPr>
            <a:endParaRPr lang="en-US" altLang="en-US" sz="2400">
              <a:latin typeface="Arial" charset="0"/>
            </a:endParaRPr>
          </a:p>
        </p:txBody>
      </p:sp>
      <p:pic>
        <p:nvPicPr>
          <p:cNvPr id="6157" name="Picture 1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959225" y="666750"/>
            <a:ext cx="122555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58" name="AutoShape 17"/>
          <p:cNvSpPr>
            <a:spLocks noChangeArrowheads="1"/>
          </p:cNvSpPr>
          <p:nvPr/>
        </p:nvSpPr>
        <p:spPr bwMode="auto">
          <a:xfrm>
            <a:off x="7629525" y="2051050"/>
            <a:ext cx="128588" cy="820738"/>
          </a:xfrm>
          <a:prstGeom prst="downArrow">
            <a:avLst>
              <a:gd name="adj1" fmla="val 50000"/>
              <a:gd name="adj2" fmla="val 173219"/>
            </a:avLst>
          </a:prstGeom>
          <a:solidFill>
            <a:srgbClr val="FF66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sp>
        <p:nvSpPr>
          <p:cNvPr id="2" name="TextBox 1"/>
          <p:cNvSpPr txBox="1"/>
          <p:nvPr/>
        </p:nvSpPr>
        <p:spPr>
          <a:xfrm>
            <a:off x="107950" y="3074988"/>
            <a:ext cx="5554663" cy="461962"/>
          </a:xfrm>
          <a:prstGeom prst="rect">
            <a:avLst/>
          </a:prstGeom>
          <a:solidFill>
            <a:schemeClr val="bg1"/>
          </a:solidFill>
        </p:spPr>
        <p:txBody>
          <a:bodyPr wrap="none">
            <a:spAutoFit/>
          </a:bodyPr>
          <a:lstStyle/>
          <a:p>
            <a:pPr fontAlgn="auto">
              <a:spcBef>
                <a:spcPts val="0"/>
              </a:spcBef>
              <a:spcAft>
                <a:spcPts val="0"/>
              </a:spcAft>
              <a:defRPr/>
            </a:pPr>
            <a:r>
              <a:rPr lang="en-US" b="1" u="sng" dirty="0">
                <a:effectLst>
                  <a:outerShdw blurRad="38100" dist="38100" dir="2700000" algn="tl">
                    <a:srgbClr val="000000">
                      <a:alpha val="43137"/>
                    </a:srgbClr>
                  </a:outerShdw>
                </a:effectLst>
                <a:latin typeface="+mn-lt"/>
                <a:cs typeface="+mn-cs"/>
              </a:rPr>
              <a:t>LABORATORY CHARACTERIZATION</a:t>
            </a:r>
          </a:p>
        </p:txBody>
      </p:sp>
      <p:sp>
        <p:nvSpPr>
          <p:cNvPr id="6160" name="AutoShape 17"/>
          <p:cNvSpPr>
            <a:spLocks noChangeArrowheads="1"/>
          </p:cNvSpPr>
          <p:nvPr/>
        </p:nvSpPr>
        <p:spPr bwMode="auto">
          <a:xfrm rot="2782104">
            <a:off x="4752182" y="2683669"/>
            <a:ext cx="211137" cy="1704975"/>
          </a:xfrm>
          <a:prstGeom prst="downArrow">
            <a:avLst>
              <a:gd name="adj1" fmla="val 50000"/>
              <a:gd name="adj2" fmla="val 172047"/>
            </a:avLst>
          </a:prstGeom>
          <a:solidFill>
            <a:srgbClr val="FF66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spTree>
    <p:extLst>
      <p:ext uri="{BB962C8B-B14F-4D97-AF65-F5344CB8AC3E}">
        <p14:creationId xmlns:p14="http://schemas.microsoft.com/office/powerpoint/2010/main" val="3862516278"/>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2"/>
          <p:cNvSpPr>
            <a:spLocks noGrp="1" noChangeArrowheads="1"/>
          </p:cNvSpPr>
          <p:nvPr>
            <p:ph type="title"/>
          </p:nvPr>
        </p:nvSpPr>
        <p:spPr/>
        <p:txBody>
          <a:bodyPr rtlCol="0">
            <a:normAutofit/>
          </a:bodyPr>
          <a:lstStyle/>
          <a:p>
            <a:pPr eaLnBrk="1" fontAlgn="auto" hangingPunct="1">
              <a:spcAft>
                <a:spcPts val="0"/>
              </a:spcAft>
              <a:defRPr/>
            </a:pPr>
            <a:r>
              <a:rPr lang="en-US" sz="3200" u="sng" dirty="0" smtClean="0">
                <a:effectLst>
                  <a:outerShdw blurRad="38100" dist="38100" dir="2700000" algn="tl">
                    <a:srgbClr val="C0C0C0"/>
                  </a:outerShdw>
                </a:effectLst>
              </a:rPr>
              <a:t>Laboratory Characterization</a:t>
            </a:r>
            <a:endParaRPr lang="en-US" sz="3200" u="sng" dirty="0">
              <a:effectLst>
                <a:outerShdw blurRad="38100" dist="38100" dir="2700000" algn="tl">
                  <a:srgbClr val="C0C0C0"/>
                </a:outerShdw>
              </a:effectLst>
            </a:endParaRPr>
          </a:p>
        </p:txBody>
      </p:sp>
      <p:sp>
        <p:nvSpPr>
          <p:cNvPr id="5" name="Rectangle 4"/>
          <p:cNvSpPr/>
          <p:nvPr/>
        </p:nvSpPr>
        <p:spPr>
          <a:xfrm>
            <a:off x="228600" y="1143000"/>
            <a:ext cx="8686800" cy="4462760"/>
          </a:xfrm>
          <a:prstGeom prst="rect">
            <a:avLst/>
          </a:prstGeom>
        </p:spPr>
        <p:txBody>
          <a:bodyPr wrap="square">
            <a:spAutoFit/>
          </a:bodyPr>
          <a:lstStyle/>
          <a:p>
            <a:r>
              <a:rPr lang="en-US" sz="2400" b="1" dirty="0" smtClean="0">
                <a:effectLst>
                  <a:outerShdw blurRad="38100" dist="38100" dir="2700000" algn="tl">
                    <a:srgbClr val="000000">
                      <a:alpha val="43137"/>
                    </a:srgbClr>
                  </a:outerShdw>
                </a:effectLst>
                <a:latin typeface="Calibri (body)"/>
                <a:ea typeface="Tahoma" panose="020B0604030504040204" pitchFamily="34" charset="0"/>
                <a:cs typeface="Calibri (body)"/>
              </a:rPr>
              <a:t>Asphalt Mixtures:</a:t>
            </a:r>
          </a:p>
          <a:p>
            <a:pPr marL="800100" lvl="1" indent="-342900">
              <a:buFont typeface="Wingdings" charset="2"/>
              <a:buChar char="q"/>
            </a:pPr>
            <a:r>
              <a:rPr lang="en-US" sz="2400"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2300" dirty="0" smtClean="0">
                <a:effectLst>
                  <a:outerShdw blurRad="38100" dist="38100" dir="2700000" algn="tl">
                    <a:srgbClr val="000000">
                      <a:alpha val="43137"/>
                    </a:srgbClr>
                  </a:outerShdw>
                </a:effectLst>
                <a:latin typeface="Calibri (body)"/>
                <a:ea typeface="Tahoma" panose="020B0604030504040204" pitchFamily="34" charset="0"/>
                <a:cs typeface="Calibri (body)"/>
              </a:rPr>
              <a:t>Dynamic Modulus Test</a:t>
            </a:r>
          </a:p>
          <a:p>
            <a:pPr marL="800100" lvl="1" indent="-342900">
              <a:buFont typeface="Wingdings" charset="2"/>
              <a:buChar char="q"/>
            </a:pPr>
            <a:r>
              <a:rPr lang="en-US" sz="2300" dirty="0" smtClean="0">
                <a:effectLst>
                  <a:outerShdw blurRad="38100" dist="38100" dir="2700000" algn="tl">
                    <a:srgbClr val="000000">
                      <a:alpha val="43137"/>
                    </a:srgbClr>
                  </a:outerShdw>
                </a:effectLst>
                <a:latin typeface="Calibri (body)"/>
                <a:ea typeface="Tahoma" panose="020B0604030504040204" pitchFamily="34" charset="0"/>
                <a:cs typeface="Calibri (body)"/>
              </a:rPr>
              <a:t> Repeated Creep-Recovery Tests at Variable Stress Levels</a:t>
            </a:r>
          </a:p>
          <a:p>
            <a:pPr marL="800100" lvl="1" indent="-342900">
              <a:buFont typeface="Wingdings" charset="2"/>
              <a:buChar char="q"/>
            </a:pPr>
            <a:r>
              <a:rPr lang="en-US" sz="2300" dirty="0">
                <a:effectLst>
                  <a:outerShdw blurRad="38100" dist="38100" dir="2700000" algn="tl">
                    <a:srgbClr val="000000">
                      <a:alpha val="43137"/>
                    </a:srgbClr>
                  </a:outerShdw>
                </a:effectLst>
                <a:latin typeface="Calibri (body)"/>
                <a:ea typeface="Tahoma" panose="020B0604030504040204" pitchFamily="34" charset="0"/>
                <a:cs typeface="Calibri (body)"/>
              </a:rPr>
              <a:t> </a:t>
            </a:r>
            <a:r>
              <a:rPr lang="en-US" sz="2300" dirty="0" smtClean="0">
                <a:effectLst>
                  <a:outerShdw blurRad="38100" dist="38100" dir="2700000" algn="tl">
                    <a:srgbClr val="000000">
                      <a:alpha val="43137"/>
                    </a:srgbClr>
                  </a:outerShdw>
                </a:effectLst>
                <a:latin typeface="Calibri (body)"/>
                <a:ea typeface="Tahoma" panose="020B0604030504040204" pitchFamily="34" charset="0"/>
                <a:cs typeface="Calibri (body)"/>
              </a:rPr>
              <a:t>Repeated Creep-Recovery Tests at Variable Rest Periods</a:t>
            </a:r>
          </a:p>
          <a:p>
            <a:endParaRPr lang="en-US" sz="24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r>
              <a:rPr lang="en-US" sz="2400" b="1" dirty="0" smtClean="0">
                <a:effectLst>
                  <a:outerShdw blurRad="38100" dist="38100" dir="2700000" algn="tl">
                    <a:srgbClr val="000000">
                      <a:alpha val="43137"/>
                    </a:srgbClr>
                  </a:outerShdw>
                </a:effectLst>
                <a:latin typeface="Calibri (body)"/>
                <a:ea typeface="Tahoma" panose="020B0604030504040204" pitchFamily="34" charset="0"/>
                <a:cs typeface="Calibri (body)"/>
              </a:rPr>
              <a:t>Asphalt Binders:</a:t>
            </a:r>
          </a:p>
          <a:p>
            <a:pPr marL="800100" lvl="2" indent="-342900">
              <a:buFont typeface="Wingdings" charset="2"/>
              <a:buChar char="q"/>
            </a:pPr>
            <a:r>
              <a:rPr lang="en-US" sz="2200" dirty="0" smtClean="0">
                <a:effectLst>
                  <a:outerShdw blurRad="38100" dist="38100" dir="2700000" algn="tl">
                    <a:srgbClr val="000000">
                      <a:alpha val="43137"/>
                    </a:srgbClr>
                  </a:outerShdw>
                </a:effectLst>
                <a:latin typeface="Calibri (body)"/>
                <a:ea typeface="Tahoma" panose="020B0604030504040204" pitchFamily="34" charset="0"/>
                <a:cs typeface="Calibri (body)"/>
              </a:rPr>
              <a:t> Multiple Stress Creep-Recovery (MSCR)</a:t>
            </a:r>
          </a:p>
          <a:p>
            <a:pPr marL="457200" lvl="2"/>
            <a:endParaRPr lang="en-US" sz="2400"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r>
              <a:rPr lang="en-US" sz="2400" b="1" dirty="0" smtClean="0">
                <a:effectLst>
                  <a:outerShdw blurRad="38100" dist="38100" dir="2700000" algn="tl">
                    <a:srgbClr val="000000">
                      <a:alpha val="43137"/>
                    </a:srgbClr>
                  </a:outerShdw>
                </a:effectLst>
                <a:latin typeface="Calibri (body)"/>
                <a:ea typeface="Tahoma" panose="020B0604030504040204" pitchFamily="34" charset="0"/>
                <a:cs typeface="Calibri (body)"/>
              </a:rPr>
              <a:t>Granular Materials:</a:t>
            </a:r>
          </a:p>
          <a:p>
            <a:pPr marL="800100" lvl="1" indent="-342900">
              <a:buFont typeface="Wingdings" charset="2"/>
              <a:buChar char="q"/>
            </a:pPr>
            <a:r>
              <a:rPr lang="en-US" sz="2400"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2200" dirty="0" smtClean="0">
                <a:effectLst>
                  <a:outerShdw blurRad="38100" dist="38100" dir="2700000" algn="tl">
                    <a:srgbClr val="000000">
                      <a:alpha val="43137"/>
                    </a:srgbClr>
                  </a:outerShdw>
                </a:effectLst>
                <a:latin typeface="Calibri (Body)"/>
                <a:ea typeface="Tahoma" panose="020B0604030504040204" pitchFamily="34" charset="0"/>
                <a:cs typeface="Calibri (Body)"/>
              </a:rPr>
              <a:t>Resilient Modulus Test</a:t>
            </a:r>
          </a:p>
          <a:p>
            <a:pPr marL="800100" lvl="1" indent="-342900">
              <a:buFont typeface="Wingdings" charset="2"/>
              <a:buChar char="q"/>
            </a:pPr>
            <a:r>
              <a:rPr lang="en-US" sz="2200" dirty="0">
                <a:effectLst>
                  <a:outerShdw blurRad="38100" dist="38100" dir="2700000" algn="tl">
                    <a:srgbClr val="000000">
                      <a:alpha val="43137"/>
                    </a:srgbClr>
                  </a:outerShdw>
                </a:effectLst>
                <a:latin typeface="Calibri (Body)"/>
                <a:ea typeface="Tahoma" panose="020B0604030504040204" pitchFamily="34" charset="0"/>
                <a:cs typeface="Calibri (Body)"/>
              </a:rPr>
              <a:t> </a:t>
            </a:r>
            <a:r>
              <a:rPr lang="en-US" sz="2200" dirty="0" smtClean="0">
                <a:effectLst>
                  <a:outerShdw blurRad="38100" dist="38100" dir="2700000" algn="tl">
                    <a:srgbClr val="000000">
                      <a:alpha val="43137"/>
                    </a:srgbClr>
                  </a:outerShdw>
                </a:effectLst>
                <a:latin typeface="Calibri (Body)"/>
                <a:ea typeface="Tahoma" panose="020B0604030504040204" pitchFamily="34" charset="0"/>
                <a:cs typeface="Calibri (Body)"/>
              </a:rPr>
              <a:t>Repeated Creep-Recovery</a:t>
            </a:r>
          </a:p>
          <a:p>
            <a:pPr marL="800100" lvl="1" indent="-342900">
              <a:buFont typeface="Wingdings" charset="2"/>
              <a:buChar char="q"/>
            </a:pPr>
            <a:r>
              <a:rPr lang="en-US" sz="2200" dirty="0">
                <a:effectLst>
                  <a:outerShdw blurRad="38100" dist="38100" dir="2700000" algn="tl">
                    <a:srgbClr val="000000">
                      <a:alpha val="43137"/>
                    </a:srgbClr>
                  </a:outerShdw>
                </a:effectLst>
                <a:latin typeface="Calibri (Body)"/>
                <a:ea typeface="Tahoma" panose="020B0604030504040204" pitchFamily="34" charset="0"/>
                <a:cs typeface="Calibri (Body)"/>
              </a:rPr>
              <a:t> </a:t>
            </a:r>
            <a:r>
              <a:rPr lang="en-US" sz="2200" dirty="0" err="1" smtClean="0">
                <a:effectLst>
                  <a:outerShdw blurRad="38100" dist="38100" dir="2700000" algn="tl">
                    <a:srgbClr val="000000">
                      <a:alpha val="43137"/>
                    </a:srgbClr>
                  </a:outerShdw>
                </a:effectLst>
                <a:latin typeface="Calibri (Body)"/>
                <a:ea typeface="Tahoma" panose="020B0604030504040204" pitchFamily="34" charset="0"/>
                <a:cs typeface="Calibri (Body)"/>
              </a:rPr>
              <a:t>Triaxial</a:t>
            </a:r>
            <a:r>
              <a:rPr lang="en-US" sz="2200" dirty="0" smtClean="0">
                <a:effectLst>
                  <a:outerShdw blurRad="38100" dist="38100" dir="2700000" algn="tl">
                    <a:srgbClr val="000000">
                      <a:alpha val="43137"/>
                    </a:srgbClr>
                  </a:outerShdw>
                </a:effectLst>
                <a:latin typeface="Calibri (Body)"/>
                <a:ea typeface="Tahoma" panose="020B0604030504040204" pitchFamily="34" charset="0"/>
                <a:cs typeface="Calibri (Body)"/>
              </a:rPr>
              <a:t> Test to Calibrate CAP Model </a:t>
            </a:r>
            <a:endParaRPr lang="en-US" sz="2200" dirty="0">
              <a:effectLst>
                <a:outerShdw blurRad="38100" dist="38100" dir="2700000" algn="tl">
                  <a:srgbClr val="000000">
                    <a:alpha val="43137"/>
                  </a:srgbClr>
                </a:outerShdw>
              </a:effectLst>
              <a:latin typeface="Calibri (Body)"/>
              <a:ea typeface="Tahoma" panose="020B0604030504040204" pitchFamily="34" charset="0"/>
              <a:cs typeface="Calibri (Body)"/>
            </a:endParaRPr>
          </a:p>
        </p:txBody>
      </p:sp>
    </p:spTree>
    <p:extLst>
      <p:ext uri="{BB962C8B-B14F-4D97-AF65-F5344CB8AC3E}">
        <p14:creationId xmlns:p14="http://schemas.microsoft.com/office/powerpoint/2010/main" val="1906491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2"/>
          <p:cNvSpPr>
            <a:spLocks noGrp="1" noChangeArrowheads="1"/>
          </p:cNvSpPr>
          <p:nvPr>
            <p:ph type="title"/>
          </p:nvPr>
        </p:nvSpPr>
        <p:spPr/>
        <p:txBody>
          <a:bodyPr rtlCol="0">
            <a:normAutofit/>
          </a:bodyPr>
          <a:lstStyle/>
          <a:p>
            <a:pPr eaLnBrk="1" fontAlgn="auto" hangingPunct="1">
              <a:spcAft>
                <a:spcPts val="0"/>
              </a:spcAft>
              <a:defRPr/>
            </a:pPr>
            <a:r>
              <a:rPr lang="en-US" sz="3200" u="sng" dirty="0" smtClean="0">
                <a:effectLst>
                  <a:outerShdw blurRad="38100" dist="38100" dir="2700000" algn="tl">
                    <a:srgbClr val="C0C0C0"/>
                  </a:outerShdw>
                </a:effectLst>
              </a:rPr>
              <a:t>Modelling – Texas A&amp;M University</a:t>
            </a:r>
            <a:endParaRPr lang="en-US" sz="3200" u="sng" dirty="0">
              <a:effectLst>
                <a:outerShdw blurRad="38100" dist="38100" dir="2700000" algn="tl">
                  <a:srgbClr val="C0C0C0"/>
                </a:outerShdw>
              </a:effectLst>
            </a:endParaRPr>
          </a:p>
        </p:txBody>
      </p:sp>
      <p:grpSp>
        <p:nvGrpSpPr>
          <p:cNvPr id="2" name="Group 1"/>
          <p:cNvGrpSpPr/>
          <p:nvPr/>
        </p:nvGrpSpPr>
        <p:grpSpPr>
          <a:xfrm>
            <a:off x="533400" y="1219200"/>
            <a:ext cx="8077200" cy="4495800"/>
            <a:chOff x="457200" y="1545562"/>
            <a:chExt cx="8077200" cy="4495800"/>
          </a:xfrm>
        </p:grpSpPr>
        <p:grpSp>
          <p:nvGrpSpPr>
            <p:cNvPr id="3" name="Group 33"/>
            <p:cNvGrpSpPr/>
            <p:nvPr/>
          </p:nvGrpSpPr>
          <p:grpSpPr>
            <a:xfrm>
              <a:off x="457200" y="1545562"/>
              <a:ext cx="8001000" cy="1040189"/>
              <a:chOff x="3213734" y="441780"/>
              <a:chExt cx="2856230" cy="1040189"/>
            </a:xfrm>
            <a:solidFill>
              <a:schemeClr val="bg1"/>
            </a:solidFill>
          </p:grpSpPr>
          <p:sp>
            <p:nvSpPr>
              <p:cNvPr id="4" name="Rounded Rectangle 3"/>
              <p:cNvSpPr/>
              <p:nvPr/>
            </p:nvSpPr>
            <p:spPr>
              <a:xfrm>
                <a:off x="3213734" y="441780"/>
                <a:ext cx="2856230" cy="1040189"/>
              </a:xfrm>
              <a:prstGeom prst="roundRect">
                <a:avLst/>
              </a:prstGeom>
              <a:grp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5" name="Rounded Rectangle 4"/>
              <p:cNvSpPr/>
              <p:nvPr/>
            </p:nvSpPr>
            <p:spPr>
              <a:xfrm>
                <a:off x="3258731" y="492558"/>
                <a:ext cx="2754674" cy="938633"/>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dirty="0" smtClean="0">
                    <a:effectLst>
                      <a:outerShdw blurRad="38100" dist="38100" dir="2700000" algn="tl">
                        <a:srgbClr val="000000">
                          <a:alpha val="43137"/>
                        </a:srgbClr>
                      </a:outerShdw>
                    </a:effectLst>
                  </a:rPr>
                  <a:t>Development of Beta Version of Standalone PANDA-AP</a:t>
                </a:r>
                <a:endParaRPr lang="en-US" sz="2600" kern="1200" dirty="0">
                  <a:effectLst>
                    <a:outerShdw blurRad="38100" dist="38100" dir="2700000" algn="tl">
                      <a:srgbClr val="000000">
                        <a:alpha val="43137"/>
                      </a:srgbClr>
                    </a:outerShdw>
                  </a:effectLst>
                </a:endParaRPr>
              </a:p>
            </p:txBody>
          </p:sp>
        </p:grpSp>
        <p:grpSp>
          <p:nvGrpSpPr>
            <p:cNvPr id="6" name="Group 33"/>
            <p:cNvGrpSpPr/>
            <p:nvPr/>
          </p:nvGrpSpPr>
          <p:grpSpPr>
            <a:xfrm>
              <a:off x="457200" y="2715173"/>
              <a:ext cx="8077200" cy="1040189"/>
              <a:chOff x="3213734" y="441780"/>
              <a:chExt cx="2856230" cy="1040189"/>
            </a:xfrm>
            <a:solidFill>
              <a:schemeClr val="bg1"/>
            </a:solidFill>
          </p:grpSpPr>
          <p:sp>
            <p:nvSpPr>
              <p:cNvPr id="7" name="Rounded Rectangle 6"/>
              <p:cNvSpPr/>
              <p:nvPr/>
            </p:nvSpPr>
            <p:spPr>
              <a:xfrm>
                <a:off x="3213734" y="441780"/>
                <a:ext cx="2856230" cy="1040189"/>
              </a:xfrm>
              <a:prstGeom prst="roundRect">
                <a:avLst/>
              </a:prstGeom>
              <a:grp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8" name="Rounded Rectangle 4"/>
              <p:cNvSpPr/>
              <p:nvPr/>
            </p:nvSpPr>
            <p:spPr>
              <a:xfrm>
                <a:off x="3264512" y="492558"/>
                <a:ext cx="2754674" cy="938633"/>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dirty="0" smtClean="0">
                    <a:effectLst>
                      <a:outerShdw blurRad="38100" dist="38100" dir="2700000" algn="tl">
                        <a:srgbClr val="000000">
                          <a:alpha val="43137"/>
                        </a:srgbClr>
                      </a:outerShdw>
                    </a:effectLst>
                  </a:rPr>
                  <a:t>Implementation of a robust constitutive relationship for granular layers</a:t>
                </a:r>
                <a:endParaRPr lang="en-US" sz="2600" kern="1200" dirty="0">
                  <a:effectLst>
                    <a:outerShdw blurRad="38100" dist="38100" dir="2700000" algn="tl">
                      <a:srgbClr val="000000">
                        <a:alpha val="43137"/>
                      </a:srgbClr>
                    </a:outerShdw>
                  </a:effectLst>
                </a:endParaRPr>
              </a:p>
            </p:txBody>
          </p:sp>
        </p:grpSp>
        <p:grpSp>
          <p:nvGrpSpPr>
            <p:cNvPr id="9" name="Group 33"/>
            <p:cNvGrpSpPr/>
            <p:nvPr/>
          </p:nvGrpSpPr>
          <p:grpSpPr>
            <a:xfrm>
              <a:off x="457200" y="3858173"/>
              <a:ext cx="8077200" cy="1040189"/>
              <a:chOff x="3213734" y="441780"/>
              <a:chExt cx="2856230" cy="1040189"/>
            </a:xfrm>
            <a:solidFill>
              <a:schemeClr val="bg1"/>
            </a:solidFill>
          </p:grpSpPr>
          <p:sp>
            <p:nvSpPr>
              <p:cNvPr id="10" name="Rounded Rectangle 9"/>
              <p:cNvSpPr/>
              <p:nvPr/>
            </p:nvSpPr>
            <p:spPr>
              <a:xfrm>
                <a:off x="3213734" y="441780"/>
                <a:ext cx="2856230" cy="1040189"/>
              </a:xfrm>
              <a:prstGeom prst="roundRect">
                <a:avLst/>
              </a:prstGeom>
              <a:grp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1" name="Rounded Rectangle 4"/>
              <p:cNvSpPr/>
              <p:nvPr/>
            </p:nvSpPr>
            <p:spPr>
              <a:xfrm>
                <a:off x="3264512" y="492558"/>
                <a:ext cx="2754674" cy="938633"/>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dirty="0" smtClean="0">
                    <a:effectLst>
                      <a:outerShdw blurRad="38100" dist="38100" dir="2700000" algn="tl">
                        <a:srgbClr val="000000">
                          <a:alpha val="43137"/>
                        </a:srgbClr>
                      </a:outerShdw>
                    </a:effectLst>
                  </a:rPr>
                  <a:t>Conduct lab experiments on NAPMRC HVS-A materials</a:t>
                </a:r>
                <a:endParaRPr lang="en-US" sz="2600" kern="1200" dirty="0">
                  <a:effectLst>
                    <a:outerShdw blurRad="38100" dist="38100" dir="2700000" algn="tl">
                      <a:srgbClr val="000000">
                        <a:alpha val="43137"/>
                      </a:srgbClr>
                    </a:outerShdw>
                  </a:effectLst>
                </a:endParaRPr>
              </a:p>
            </p:txBody>
          </p:sp>
        </p:grpSp>
        <p:grpSp>
          <p:nvGrpSpPr>
            <p:cNvPr id="12" name="Group 33"/>
            <p:cNvGrpSpPr/>
            <p:nvPr/>
          </p:nvGrpSpPr>
          <p:grpSpPr>
            <a:xfrm>
              <a:off x="457200" y="5001173"/>
              <a:ext cx="8077200" cy="1040189"/>
              <a:chOff x="3213734" y="441780"/>
              <a:chExt cx="2856230" cy="1040189"/>
            </a:xfrm>
            <a:solidFill>
              <a:schemeClr val="bg1"/>
            </a:solidFill>
          </p:grpSpPr>
          <p:sp>
            <p:nvSpPr>
              <p:cNvPr id="13" name="Rounded Rectangle 12"/>
              <p:cNvSpPr/>
              <p:nvPr/>
            </p:nvSpPr>
            <p:spPr>
              <a:xfrm>
                <a:off x="3213734" y="441780"/>
                <a:ext cx="2856230" cy="1040189"/>
              </a:xfrm>
              <a:prstGeom prst="roundRect">
                <a:avLst/>
              </a:prstGeom>
              <a:grp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4" name="Rounded Rectangle 4"/>
              <p:cNvSpPr/>
              <p:nvPr/>
            </p:nvSpPr>
            <p:spPr>
              <a:xfrm>
                <a:off x="3264512" y="492558"/>
                <a:ext cx="2754674" cy="938633"/>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dirty="0" smtClean="0">
                    <a:effectLst>
                      <a:outerShdw blurRad="38100" dist="38100" dir="2700000" algn="tl">
                        <a:srgbClr val="000000">
                          <a:alpha val="43137"/>
                        </a:srgbClr>
                      </a:outerShdw>
                    </a:effectLst>
                  </a:rPr>
                  <a:t>Conduct Performance Simulations</a:t>
                </a:r>
                <a:endParaRPr lang="en-US" sz="2600" kern="1200" dirty="0">
                  <a:effectLst>
                    <a:outerShdw blurRad="38100" dist="38100" dir="2700000" algn="tl">
                      <a:srgbClr val="000000">
                        <a:alpha val="43137"/>
                      </a:srgbClr>
                    </a:outerShdw>
                  </a:effectLst>
                </a:endParaRPr>
              </a:p>
            </p:txBody>
          </p:sp>
        </p:grpSp>
      </p:grpSp>
    </p:spTree>
    <p:extLst>
      <p:ext uri="{BB962C8B-B14F-4D97-AF65-F5344CB8AC3E}">
        <p14:creationId xmlns:p14="http://schemas.microsoft.com/office/powerpoint/2010/main" val="1555812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2"/>
          <p:cNvSpPr>
            <a:spLocks noGrp="1" noChangeArrowheads="1"/>
          </p:cNvSpPr>
          <p:nvPr>
            <p:ph type="title"/>
          </p:nvPr>
        </p:nvSpPr>
        <p:spPr/>
        <p:txBody>
          <a:bodyPr rtlCol="0">
            <a:normAutofit/>
          </a:bodyPr>
          <a:lstStyle/>
          <a:p>
            <a:pPr eaLnBrk="1" fontAlgn="auto" hangingPunct="1">
              <a:spcAft>
                <a:spcPts val="0"/>
              </a:spcAft>
              <a:defRPr/>
            </a:pPr>
            <a:r>
              <a:rPr lang="en-US" sz="3200" u="sng" dirty="0" smtClean="0">
                <a:effectLst>
                  <a:outerShdw blurRad="38100" dist="38100" dir="2700000" algn="tl">
                    <a:srgbClr val="C0C0C0"/>
                  </a:outerShdw>
                </a:effectLst>
              </a:rPr>
              <a:t>Modelling – Texas A&amp;M University</a:t>
            </a:r>
            <a:endParaRPr lang="en-US" sz="3200" u="sng" dirty="0">
              <a:effectLst>
                <a:outerShdw blurRad="38100" dist="38100" dir="2700000" algn="tl">
                  <a:srgbClr val="C0C0C0"/>
                </a:outerShdw>
              </a:effectLst>
            </a:endParaRPr>
          </a:p>
        </p:txBody>
      </p:sp>
      <p:sp>
        <p:nvSpPr>
          <p:cNvPr id="4" name="Rectangle 3"/>
          <p:cNvSpPr/>
          <p:nvPr/>
        </p:nvSpPr>
        <p:spPr>
          <a:xfrm>
            <a:off x="228600" y="1143000"/>
            <a:ext cx="8686800" cy="3077765"/>
          </a:xfrm>
          <a:prstGeom prst="rect">
            <a:avLst/>
          </a:prstGeom>
        </p:spPr>
        <p:txBody>
          <a:bodyPr wrap="square">
            <a:spAutoFit/>
          </a:bodyPr>
          <a:lstStyle/>
          <a:p>
            <a:r>
              <a:rPr lang="en-US" sz="2400" b="1" dirty="0" smtClean="0">
                <a:effectLst>
                  <a:outerShdw blurRad="38100" dist="38100" dir="2700000" algn="tl">
                    <a:srgbClr val="000000">
                      <a:alpha val="43137"/>
                    </a:srgbClr>
                  </a:outerShdw>
                </a:effectLst>
                <a:latin typeface="Calibri (body)"/>
                <a:ea typeface="Tahoma" panose="020B0604030504040204" pitchFamily="34" charset="0"/>
                <a:cs typeface="Calibri (body)"/>
              </a:rPr>
              <a:t>Standalone PANDA-AP:</a:t>
            </a:r>
          </a:p>
          <a:p>
            <a:endParaRPr lang="en-US" dirty="0">
              <a:effectLst>
                <a:outerShdw blurRad="38100" dist="38100" dir="2700000" algn="tl">
                  <a:srgbClr val="000000">
                    <a:alpha val="43137"/>
                  </a:srgbClr>
                </a:outerShdw>
              </a:effectLst>
              <a:latin typeface="Calibri (body)"/>
              <a:ea typeface="Tahoma" panose="020B0604030504040204" pitchFamily="34" charset="0"/>
              <a:cs typeface="Calibri (body)"/>
            </a:endParaRPr>
          </a:p>
          <a:p>
            <a:pPr marL="342900" indent="-342900">
              <a:buFont typeface="Wingdings" charset="2"/>
              <a:buChar char="q"/>
            </a:pPr>
            <a:r>
              <a:rPr lang="en-US" sz="2100" dirty="0" smtClean="0">
                <a:effectLst>
                  <a:outerShdw blurRad="38100" dist="38100" dir="2700000" algn="tl">
                    <a:srgbClr val="000000">
                      <a:alpha val="43137"/>
                    </a:srgbClr>
                  </a:outerShdw>
                </a:effectLst>
                <a:latin typeface="Calibri (body)"/>
                <a:ea typeface="Tahoma" panose="020B0604030504040204" pitchFamily="34" charset="0"/>
                <a:cs typeface="Calibri (body)"/>
              </a:rPr>
              <a:t> Considers failure mechanisms</a:t>
            </a:r>
          </a:p>
          <a:p>
            <a:pPr marL="342900" indent="-342900">
              <a:buFont typeface="Wingdings" charset="2"/>
              <a:buChar char="q"/>
            </a:pPr>
            <a:r>
              <a:rPr lang="en-US" sz="2100" dirty="0" smtClean="0">
                <a:effectLst>
                  <a:outerShdw blurRad="38100" dist="38100" dir="2700000" algn="tl">
                    <a:srgbClr val="000000">
                      <a:alpha val="43137"/>
                    </a:srgbClr>
                  </a:outerShdw>
                </a:effectLst>
                <a:latin typeface="Calibri (body)"/>
                <a:ea typeface="Tahoma" panose="020B0604030504040204" pitchFamily="34" charset="0"/>
                <a:cs typeface="Calibri (body)"/>
              </a:rPr>
              <a:t> Can be used as a </a:t>
            </a:r>
            <a:r>
              <a:rPr lang="en-US" sz="2100" b="1" i="1" dirty="0" smtClean="0">
                <a:effectLst>
                  <a:outerShdw blurRad="38100" dist="38100" dir="2700000" algn="tl">
                    <a:srgbClr val="000000">
                      <a:alpha val="43137"/>
                    </a:srgbClr>
                  </a:outerShdw>
                </a:effectLst>
                <a:latin typeface="Calibri (body)"/>
                <a:ea typeface="Tahoma" panose="020B0604030504040204" pitchFamily="34" charset="0"/>
                <a:cs typeface="Calibri (body)"/>
              </a:rPr>
              <a:t>supplement</a:t>
            </a:r>
            <a:r>
              <a:rPr lang="en-US" sz="2100" dirty="0" smtClean="0">
                <a:effectLst>
                  <a:outerShdw blurRad="38100" dist="38100" dir="2700000" algn="tl">
                    <a:srgbClr val="000000">
                      <a:alpha val="43137"/>
                    </a:srgbClr>
                  </a:outerShdw>
                </a:effectLst>
                <a:latin typeface="Calibri (body)"/>
                <a:ea typeface="Tahoma" panose="020B0604030504040204" pitchFamily="34" charset="0"/>
                <a:cs typeface="Calibri (body)"/>
              </a:rPr>
              <a:t> to FAARFIELD for refined analysis</a:t>
            </a:r>
          </a:p>
          <a:p>
            <a:pPr marL="342900" indent="-342900">
              <a:buFont typeface="Wingdings" charset="2"/>
              <a:buChar char="q"/>
            </a:pPr>
            <a:r>
              <a:rPr lang="en-US" sz="2200" dirty="0" smtClean="0">
                <a:effectLst>
                  <a:outerShdw blurRad="38100" dist="38100" dir="2700000" algn="tl">
                    <a:srgbClr val="000000">
                      <a:alpha val="43137"/>
                    </a:srgbClr>
                  </a:outerShdw>
                </a:effectLst>
                <a:latin typeface="Calibri (body)"/>
                <a:ea typeface="Tahoma" panose="020B0604030504040204" pitchFamily="34" charset="0"/>
                <a:cs typeface="Calibri (body)"/>
              </a:rPr>
              <a:t> Allows for the definition of different gear configurations, loading type, and pavement structure  </a:t>
            </a:r>
          </a:p>
          <a:p>
            <a:pPr marL="342900" indent="-342900">
              <a:buFont typeface="Wingdings" charset="2"/>
              <a:buChar char="q"/>
            </a:pPr>
            <a:r>
              <a:rPr lang="en-US" sz="2200" dirty="0" smtClean="0">
                <a:effectLst>
                  <a:outerShdw blurRad="38100" dist="38100" dir="2700000" algn="tl">
                    <a:srgbClr val="000000">
                      <a:alpha val="43137"/>
                    </a:srgbClr>
                  </a:outerShdw>
                </a:effectLst>
                <a:latin typeface="Calibri (body)"/>
                <a:ea typeface="Tahoma" panose="020B0604030504040204" pitchFamily="34" charset="0"/>
                <a:cs typeface="Calibri (body)"/>
              </a:rPr>
              <a:t> User-friendly and customized for airfield pavements</a:t>
            </a:r>
          </a:p>
          <a:p>
            <a:pPr marL="342900" indent="-342900">
              <a:buFont typeface="Wingdings" charset="2"/>
              <a:buChar char="q"/>
            </a:pPr>
            <a:r>
              <a:rPr lang="en-US" sz="2200" dirty="0" smtClean="0">
                <a:effectLst>
                  <a:outerShdw blurRad="38100" dist="38100" dir="2700000" algn="tl">
                    <a:srgbClr val="000000">
                      <a:alpha val="43137"/>
                    </a:srgbClr>
                  </a:outerShdw>
                </a:effectLst>
                <a:latin typeface="Calibri (body)"/>
                <a:ea typeface="Tahoma" panose="020B0604030504040204" pitchFamily="34" charset="0"/>
                <a:cs typeface="Calibri (body)"/>
              </a:rPr>
              <a:t> Will be free to public and </a:t>
            </a:r>
            <a:r>
              <a:rPr lang="en-US" sz="2200" dirty="0">
                <a:effectLst>
                  <a:outerShdw blurRad="38100" dist="38100" dir="2700000" algn="tl">
                    <a:srgbClr val="000000">
                      <a:alpha val="43137"/>
                    </a:srgbClr>
                  </a:outerShdw>
                </a:effectLst>
                <a:latin typeface="Calibri (body)"/>
                <a:ea typeface="Tahoma" panose="020B0604030504040204" pitchFamily="34" charset="0"/>
                <a:cs typeface="Calibri (body)"/>
              </a:rPr>
              <a:t>Independent of commercial FE software, such </a:t>
            </a:r>
            <a:r>
              <a:rPr lang="en-US" sz="2200" dirty="0" smtClean="0">
                <a:effectLst>
                  <a:outerShdw blurRad="38100" dist="38100" dir="2700000" algn="tl">
                    <a:srgbClr val="000000">
                      <a:alpha val="43137"/>
                    </a:srgbClr>
                  </a:outerShdw>
                </a:effectLst>
                <a:latin typeface="Calibri (body)"/>
                <a:ea typeface="Tahoma" panose="020B0604030504040204" pitchFamily="34" charset="0"/>
                <a:cs typeface="Calibri (body)"/>
              </a:rPr>
              <a:t>as </a:t>
            </a:r>
            <a:r>
              <a:rPr lang="en-US" sz="2200" dirty="0" err="1" smtClean="0">
                <a:effectLst>
                  <a:outerShdw blurRad="38100" dist="38100" dir="2700000" algn="tl">
                    <a:srgbClr val="000000">
                      <a:alpha val="43137"/>
                    </a:srgbClr>
                  </a:outerShdw>
                </a:effectLst>
                <a:latin typeface="Calibri (body)"/>
                <a:ea typeface="Tahoma" panose="020B0604030504040204" pitchFamily="34" charset="0"/>
                <a:cs typeface="Calibri (body)"/>
              </a:rPr>
              <a:t>Abaqus</a:t>
            </a:r>
            <a:r>
              <a:rPr lang="en-US" sz="2200" dirty="0" smtClean="0">
                <a:effectLst>
                  <a:outerShdw blurRad="38100" dist="38100" dir="2700000" algn="tl">
                    <a:srgbClr val="000000">
                      <a:alpha val="43137"/>
                    </a:srgbClr>
                  </a:outerShdw>
                </a:effectLst>
                <a:latin typeface="Calibri (body)"/>
                <a:ea typeface="Tahoma" panose="020B0604030504040204" pitchFamily="34" charset="0"/>
                <a:cs typeface="Calibri (body)"/>
              </a:rPr>
              <a:t> </a:t>
            </a:r>
            <a:r>
              <a:rPr lang="en-US" sz="2200" dirty="0">
                <a:effectLst>
                  <a:outerShdw blurRad="38100" dist="38100" dir="2700000" algn="tl">
                    <a:srgbClr val="000000">
                      <a:alpha val="43137"/>
                    </a:srgbClr>
                  </a:outerShdw>
                </a:effectLst>
                <a:latin typeface="Calibri (body)"/>
                <a:ea typeface="Tahoma" panose="020B0604030504040204" pitchFamily="34" charset="0"/>
                <a:cs typeface="Calibri (body)"/>
              </a:rPr>
              <a:t>and </a:t>
            </a:r>
            <a:r>
              <a:rPr lang="en-US" sz="2200" dirty="0" err="1" smtClean="0">
                <a:effectLst>
                  <a:outerShdw blurRad="38100" dist="38100" dir="2700000" algn="tl">
                    <a:srgbClr val="000000">
                      <a:alpha val="43137"/>
                    </a:srgbClr>
                  </a:outerShdw>
                </a:effectLst>
                <a:latin typeface="Calibri (body)"/>
                <a:ea typeface="Tahoma" panose="020B0604030504040204" pitchFamily="34" charset="0"/>
                <a:cs typeface="Calibri (body)"/>
              </a:rPr>
              <a:t>Ansys</a:t>
            </a:r>
            <a:endParaRPr lang="en-US" sz="2200" dirty="0">
              <a:effectLst>
                <a:outerShdw blurRad="38100" dist="38100" dir="2700000" algn="tl">
                  <a:srgbClr val="000000">
                    <a:alpha val="43137"/>
                  </a:srgbClr>
                </a:outerShdw>
              </a:effectLst>
              <a:latin typeface="Calibri (body)"/>
              <a:ea typeface="Tahoma" panose="020B0604030504040204" pitchFamily="34" charset="0"/>
              <a:cs typeface="Calibri (body)"/>
            </a:endParaRPr>
          </a:p>
        </p:txBody>
      </p:sp>
    </p:spTree>
    <p:extLst>
      <p:ext uri="{BB962C8B-B14F-4D97-AF65-F5344CB8AC3E}">
        <p14:creationId xmlns:p14="http://schemas.microsoft.com/office/powerpoint/2010/main" val="33488312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2"/>
          <p:cNvSpPr>
            <a:spLocks noGrp="1" noChangeArrowheads="1"/>
          </p:cNvSpPr>
          <p:nvPr>
            <p:ph type="title"/>
          </p:nvPr>
        </p:nvSpPr>
        <p:spPr/>
        <p:txBody>
          <a:bodyPr rtlCol="0">
            <a:normAutofit/>
          </a:bodyPr>
          <a:lstStyle/>
          <a:p>
            <a:pPr eaLnBrk="1" fontAlgn="auto" hangingPunct="1">
              <a:spcAft>
                <a:spcPts val="0"/>
              </a:spcAft>
              <a:defRPr/>
            </a:pPr>
            <a:r>
              <a:rPr lang="en-US" sz="3200" u="sng" dirty="0" smtClean="0">
                <a:effectLst>
                  <a:outerShdw blurRad="38100" dist="38100" dir="2700000" algn="tl">
                    <a:srgbClr val="C0C0C0"/>
                  </a:outerShdw>
                </a:effectLst>
              </a:rPr>
              <a:t>Modelling – Texas A&amp;M University</a:t>
            </a:r>
            <a:endParaRPr lang="en-US" sz="3200" u="sng" dirty="0">
              <a:effectLst>
                <a:outerShdw blurRad="38100" dist="38100" dir="2700000" algn="tl">
                  <a:srgbClr val="C0C0C0"/>
                </a:outerShdw>
              </a:effectLst>
            </a:endParaRPr>
          </a:p>
        </p:txBody>
      </p:sp>
      <p:sp>
        <p:nvSpPr>
          <p:cNvPr id="3" name="Rectangle 2"/>
          <p:cNvSpPr/>
          <p:nvPr/>
        </p:nvSpPr>
        <p:spPr>
          <a:xfrm>
            <a:off x="228600" y="1371600"/>
            <a:ext cx="8686800" cy="4124205"/>
          </a:xfrm>
          <a:prstGeom prst="rect">
            <a:avLst/>
          </a:prstGeom>
        </p:spPr>
        <p:txBody>
          <a:bodyPr wrap="square">
            <a:spAutoFit/>
          </a:bodyPr>
          <a:lstStyle/>
          <a:p>
            <a:r>
              <a:rPr lang="en-US" sz="2400" b="1" dirty="0">
                <a:effectLst>
                  <a:outerShdw blurRad="38100" dist="38100" dir="2700000" algn="tl">
                    <a:srgbClr val="000000">
                      <a:alpha val="43137"/>
                    </a:srgbClr>
                  </a:outerShdw>
                </a:effectLst>
                <a:latin typeface="Calibri (body)"/>
                <a:ea typeface="Tahoma" panose="020B0604030504040204" pitchFamily="34" charset="0"/>
                <a:cs typeface="Calibri (body)"/>
              </a:rPr>
              <a:t>PANDA</a:t>
            </a:r>
            <a:r>
              <a:rPr lang="en-US" sz="2400" b="1" dirty="0" smtClean="0">
                <a:effectLst>
                  <a:outerShdw blurRad="38100" dist="38100" dir="2700000" algn="tl">
                    <a:srgbClr val="000000">
                      <a:alpha val="43137"/>
                    </a:srgbClr>
                  </a:outerShdw>
                </a:effectLst>
                <a:latin typeface="Calibri (body)"/>
                <a:ea typeface="Tahoma" panose="020B0604030504040204" pitchFamily="34" charset="0"/>
                <a:cs typeface="Calibri (body)"/>
              </a:rPr>
              <a:t> Enhancement for Sub-layers:</a:t>
            </a:r>
          </a:p>
          <a:p>
            <a:endParaRPr lang="en-US" dirty="0">
              <a:effectLst>
                <a:outerShdw blurRad="38100" dist="38100" dir="2700000" algn="tl">
                  <a:srgbClr val="000000">
                    <a:alpha val="43137"/>
                  </a:srgbClr>
                </a:outerShdw>
              </a:effectLst>
              <a:latin typeface="Calibri (body)"/>
              <a:ea typeface="Tahoma" panose="020B0604030504040204" pitchFamily="34" charset="0"/>
              <a:cs typeface="Calibri (body)"/>
            </a:endParaRPr>
          </a:p>
          <a:p>
            <a:pPr marL="342900" indent="-342900">
              <a:buFont typeface="Wingdings" charset="2"/>
              <a:buChar char="q"/>
            </a:pPr>
            <a:r>
              <a:rPr lang="en-US" sz="2100"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2200" dirty="0" smtClean="0">
                <a:effectLst>
                  <a:outerShdw blurRad="38100" dist="38100" dir="2700000" algn="tl">
                    <a:srgbClr val="000000">
                      <a:alpha val="43137"/>
                    </a:srgbClr>
                  </a:outerShdw>
                </a:effectLst>
                <a:latin typeface="Calibri (body)"/>
                <a:ea typeface="Tahoma" panose="020B0604030504040204" pitchFamily="34" charset="0"/>
                <a:cs typeface="Calibri (body)"/>
              </a:rPr>
              <a:t>Incorporates failure mechanisms for sub-layers </a:t>
            </a:r>
          </a:p>
          <a:p>
            <a:pPr marL="342900" indent="-342900">
              <a:buFont typeface="Wingdings" charset="2"/>
              <a:buChar char="q"/>
            </a:pPr>
            <a:endParaRPr lang="en-US" sz="2200" dirty="0" smtClean="0">
              <a:effectLst>
                <a:outerShdw blurRad="38100" dist="38100" dir="2700000" algn="tl">
                  <a:srgbClr val="000000">
                    <a:alpha val="43137"/>
                  </a:srgbClr>
                </a:outerShdw>
              </a:effectLst>
              <a:latin typeface="Calibri (body)"/>
              <a:ea typeface="Tahoma" panose="020B0604030504040204" pitchFamily="34" charset="0"/>
              <a:cs typeface="Calibri (body)"/>
            </a:endParaRPr>
          </a:p>
          <a:p>
            <a:pPr marL="342900" indent="-342900">
              <a:buFont typeface="Wingdings" charset="2"/>
              <a:buChar char="q"/>
            </a:pPr>
            <a:r>
              <a:rPr lang="en-US" sz="2200" dirty="0" smtClean="0">
                <a:effectLst>
                  <a:outerShdw blurRad="38100" dist="38100" dir="2700000" algn="tl">
                    <a:srgbClr val="000000">
                      <a:alpha val="43137"/>
                    </a:srgbClr>
                  </a:outerShdw>
                </a:effectLst>
                <a:latin typeface="Calibri (body)"/>
                <a:ea typeface="Tahoma" panose="020B0604030504040204" pitchFamily="34" charset="0"/>
                <a:cs typeface="Calibri (body)"/>
              </a:rPr>
              <a:t> Accounts for permanent deformation of base, sub-base, and subgrade</a:t>
            </a:r>
          </a:p>
          <a:p>
            <a:pPr marL="342900" indent="-342900">
              <a:buFont typeface="Wingdings" charset="2"/>
              <a:buChar char="q"/>
            </a:pPr>
            <a:endParaRPr lang="en-US" sz="2200" dirty="0" smtClean="0">
              <a:effectLst>
                <a:outerShdw blurRad="38100" dist="38100" dir="2700000" algn="tl">
                  <a:srgbClr val="000000">
                    <a:alpha val="43137"/>
                  </a:srgbClr>
                </a:outerShdw>
              </a:effectLst>
              <a:latin typeface="Calibri (body)"/>
              <a:ea typeface="Tahoma" panose="020B0604030504040204" pitchFamily="34" charset="0"/>
              <a:cs typeface="Calibri (body)"/>
            </a:endParaRPr>
          </a:p>
          <a:p>
            <a:pPr marL="342900" indent="-342900">
              <a:buFont typeface="Wingdings" charset="2"/>
              <a:buChar char="q"/>
            </a:pPr>
            <a:r>
              <a:rPr lang="en-US" sz="2200" dirty="0" smtClean="0">
                <a:effectLst>
                  <a:outerShdw blurRad="38100" dist="38100" dir="2700000" algn="tl">
                    <a:srgbClr val="000000">
                      <a:alpha val="43137"/>
                    </a:srgbClr>
                  </a:outerShdw>
                </a:effectLst>
                <a:latin typeface="Calibri (body)"/>
                <a:ea typeface="Tahoma" panose="020B0604030504040204" pitchFamily="34" charset="0"/>
                <a:cs typeface="Calibri (body)"/>
              </a:rPr>
              <a:t> Considers permanent deformation both due to shearing and densification</a:t>
            </a:r>
          </a:p>
          <a:p>
            <a:r>
              <a:rPr lang="en-US" sz="2200" dirty="0" smtClean="0">
                <a:effectLst>
                  <a:outerShdw blurRad="38100" dist="38100" dir="2700000" algn="tl">
                    <a:srgbClr val="000000">
                      <a:alpha val="43137"/>
                    </a:srgbClr>
                  </a:outerShdw>
                </a:effectLst>
                <a:latin typeface="Calibri (body)"/>
                <a:ea typeface="Tahoma" panose="020B0604030504040204" pitchFamily="34" charset="0"/>
                <a:cs typeface="Calibri (body)"/>
              </a:rPr>
              <a:t>  </a:t>
            </a:r>
          </a:p>
          <a:p>
            <a:pPr marL="342900" indent="-342900">
              <a:buFont typeface="Wingdings" charset="2"/>
              <a:buChar char="q"/>
            </a:pPr>
            <a:r>
              <a:rPr lang="en-US" sz="2200" dirty="0" smtClean="0">
                <a:effectLst>
                  <a:outerShdw blurRad="38100" dist="38100" dir="2700000" algn="tl">
                    <a:srgbClr val="000000">
                      <a:alpha val="43137"/>
                    </a:srgbClr>
                  </a:outerShdw>
                </a:effectLst>
                <a:latin typeface="Calibri (body)"/>
                <a:ea typeface="Tahoma" panose="020B0604030504040204" pitchFamily="34" charset="0"/>
                <a:cs typeface="Calibri (body)"/>
              </a:rPr>
              <a:t> Can be applied for performance prediction of relatively thin AC pavements</a:t>
            </a:r>
            <a:endParaRPr lang="en-US" sz="2200" dirty="0">
              <a:effectLst>
                <a:outerShdw blurRad="38100" dist="38100" dir="2700000" algn="tl">
                  <a:srgbClr val="000000">
                    <a:alpha val="43137"/>
                  </a:srgbClr>
                </a:outerShdw>
              </a:effectLst>
              <a:latin typeface="Calibri (body)"/>
              <a:ea typeface="Tahoma" panose="020B0604030504040204" pitchFamily="34" charset="0"/>
              <a:cs typeface="Calibri (body)"/>
            </a:endParaRPr>
          </a:p>
        </p:txBody>
      </p:sp>
    </p:spTree>
    <p:extLst>
      <p:ext uri="{BB962C8B-B14F-4D97-AF65-F5344CB8AC3E}">
        <p14:creationId xmlns:p14="http://schemas.microsoft.com/office/powerpoint/2010/main" val="1555812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2"/>
          <p:cNvSpPr>
            <a:spLocks noGrp="1" noChangeArrowheads="1"/>
          </p:cNvSpPr>
          <p:nvPr>
            <p:ph type="title"/>
          </p:nvPr>
        </p:nvSpPr>
        <p:spPr/>
        <p:txBody>
          <a:bodyPr rtlCol="0">
            <a:normAutofit/>
          </a:bodyPr>
          <a:lstStyle/>
          <a:p>
            <a:pPr eaLnBrk="1" fontAlgn="auto" hangingPunct="1">
              <a:spcAft>
                <a:spcPts val="0"/>
              </a:spcAft>
              <a:defRPr/>
            </a:pPr>
            <a:r>
              <a:rPr lang="en-US" sz="3200" u="sng" dirty="0" smtClean="0">
                <a:effectLst>
                  <a:outerShdw blurRad="38100" dist="38100" dir="2700000" algn="tl">
                    <a:srgbClr val="C0C0C0"/>
                  </a:outerShdw>
                </a:effectLst>
              </a:rPr>
              <a:t>Modelling – Texas A&amp;M University</a:t>
            </a:r>
            <a:endParaRPr lang="en-US" sz="3200" u="sng" dirty="0">
              <a:effectLst>
                <a:outerShdw blurRad="38100" dist="38100" dir="2700000" algn="tl">
                  <a:srgbClr val="C0C0C0"/>
                </a:outerShdw>
              </a:effectLst>
            </a:endParaRPr>
          </a:p>
        </p:txBody>
      </p:sp>
      <p:sp>
        <p:nvSpPr>
          <p:cNvPr id="3" name="Rectangle 2"/>
          <p:cNvSpPr/>
          <p:nvPr/>
        </p:nvSpPr>
        <p:spPr>
          <a:xfrm>
            <a:off x="228600" y="1371600"/>
            <a:ext cx="8686800" cy="4616648"/>
          </a:xfrm>
          <a:prstGeom prst="rect">
            <a:avLst/>
          </a:prstGeom>
        </p:spPr>
        <p:txBody>
          <a:bodyPr wrap="square">
            <a:spAutoFit/>
          </a:bodyPr>
          <a:lstStyle/>
          <a:p>
            <a:r>
              <a:rPr lang="en-US" sz="2400" b="1" dirty="0" smtClean="0">
                <a:effectLst>
                  <a:outerShdw blurRad="38100" dist="38100" dir="2700000" algn="tl">
                    <a:srgbClr val="000000">
                      <a:alpha val="43137"/>
                    </a:srgbClr>
                  </a:outerShdw>
                </a:effectLst>
                <a:latin typeface="Calibri (body)"/>
                <a:ea typeface="Tahoma" panose="020B0604030504040204" pitchFamily="34" charset="0"/>
                <a:cs typeface="Calibri (body)"/>
              </a:rPr>
              <a:t>Performance Simulations:</a:t>
            </a:r>
          </a:p>
          <a:p>
            <a:endParaRPr lang="en-US"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342900" indent="-342900">
              <a:buFont typeface="Wingdings" charset="2"/>
              <a:buChar char="q"/>
            </a:pPr>
            <a:r>
              <a:rPr lang="en-US" sz="2100"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2100" dirty="0" smtClean="0">
                <a:effectLst>
                  <a:outerShdw blurRad="38100" dist="38100" dir="2700000" algn="tl">
                    <a:srgbClr val="000000">
                      <a:alpha val="43137"/>
                    </a:srgbClr>
                  </a:outerShdw>
                </a:effectLst>
                <a:latin typeface="Calibri (body)"/>
                <a:ea typeface="Tahoma" panose="020B0604030504040204" pitchFamily="34" charset="0"/>
                <a:cs typeface="Calibri (body)"/>
              </a:rPr>
              <a:t>Create 2D and 3D FE representation of airfield pavements subjected to different gear configurations</a:t>
            </a:r>
          </a:p>
          <a:p>
            <a:endParaRPr lang="en-US" sz="2100" dirty="0" smtClean="0">
              <a:effectLst>
                <a:outerShdw blurRad="38100" dist="38100" dir="2700000" algn="tl">
                  <a:srgbClr val="000000">
                    <a:alpha val="43137"/>
                  </a:srgbClr>
                </a:outerShdw>
              </a:effectLst>
              <a:latin typeface="Calibri (body)"/>
              <a:ea typeface="Tahoma" panose="020B0604030504040204" pitchFamily="34" charset="0"/>
              <a:cs typeface="Calibri (body)"/>
            </a:endParaRPr>
          </a:p>
          <a:p>
            <a:pPr marL="342900" indent="-342900">
              <a:buFont typeface="Wingdings" charset="2"/>
              <a:buChar char="q"/>
            </a:pPr>
            <a:r>
              <a:rPr lang="en-US" sz="2100" dirty="0" smtClean="0">
                <a:effectLst>
                  <a:outerShdw blurRad="38100" dist="38100" dir="2700000" algn="tl">
                    <a:srgbClr val="000000">
                      <a:alpha val="43137"/>
                    </a:srgbClr>
                  </a:outerShdw>
                </a:effectLst>
                <a:latin typeface="Calibri (body)"/>
                <a:ea typeface="Tahoma" panose="020B0604030504040204" pitchFamily="34" charset="0"/>
                <a:cs typeface="Calibri (body)"/>
              </a:rPr>
              <a:t> Analyze available lab experiments on FAA previous NAPTF materials</a:t>
            </a:r>
          </a:p>
          <a:p>
            <a:endParaRPr lang="en-US" sz="2100" dirty="0" smtClean="0">
              <a:effectLst>
                <a:outerShdw blurRad="38100" dist="38100" dir="2700000" algn="tl">
                  <a:srgbClr val="000000">
                    <a:alpha val="43137"/>
                  </a:srgbClr>
                </a:outerShdw>
              </a:effectLst>
              <a:latin typeface="Calibri (body)"/>
              <a:ea typeface="Tahoma" panose="020B0604030504040204" pitchFamily="34" charset="0"/>
              <a:cs typeface="Calibri (body)"/>
            </a:endParaRPr>
          </a:p>
          <a:p>
            <a:pPr marL="342900" indent="-342900">
              <a:buFont typeface="Wingdings" charset="2"/>
              <a:buChar char="q"/>
            </a:pPr>
            <a:r>
              <a:rPr lang="en-US" sz="2100" dirty="0">
                <a:effectLst>
                  <a:outerShdw blurRad="38100" dist="38100" dir="2700000" algn="tl">
                    <a:srgbClr val="000000">
                      <a:alpha val="43137"/>
                    </a:srgbClr>
                  </a:outerShdw>
                </a:effectLst>
                <a:latin typeface="Calibri (body)"/>
                <a:ea typeface="Tahoma" panose="020B0604030504040204" pitchFamily="34" charset="0"/>
                <a:cs typeface="Calibri (body)"/>
              </a:rPr>
              <a:t> </a:t>
            </a:r>
            <a:r>
              <a:rPr lang="en-US" sz="2100" dirty="0" smtClean="0">
                <a:effectLst>
                  <a:outerShdw blurRad="38100" dist="38100" dir="2700000" algn="tl">
                    <a:srgbClr val="000000">
                      <a:alpha val="43137"/>
                    </a:srgbClr>
                  </a:outerShdw>
                </a:effectLst>
                <a:latin typeface="Calibri (body)"/>
                <a:ea typeface="Tahoma" panose="020B0604030504040204" pitchFamily="34" charset="0"/>
                <a:cs typeface="Calibri (body)"/>
              </a:rPr>
              <a:t>Conduct performance simulations of NAPTF sites to further validate and refine PANDA-AP	</a:t>
            </a:r>
          </a:p>
          <a:p>
            <a:pPr marL="800100" lvl="1" indent="-342900">
              <a:buFont typeface="Wingdings" panose="05000000000000000000" pitchFamily="2" charset="2"/>
              <a:buChar char="ü"/>
            </a:pPr>
            <a:r>
              <a:rPr lang="en-US" sz="2100" dirty="0">
                <a:effectLst>
                  <a:outerShdw blurRad="38100" dist="38100" dir="2700000" algn="tl">
                    <a:srgbClr val="000000">
                      <a:alpha val="43137"/>
                    </a:srgbClr>
                  </a:outerShdw>
                </a:effectLst>
                <a:latin typeface="Calibri (body)"/>
                <a:ea typeface="Tahoma" panose="020B0604030504040204" pitchFamily="34" charset="0"/>
                <a:cs typeface="Calibri (body)"/>
              </a:rPr>
              <a:t>Compare field rutting of NAPTF-CC3 sections with FE simulations</a:t>
            </a:r>
            <a:endParaRPr lang="en-US" sz="2200" dirty="0">
              <a:effectLst>
                <a:outerShdw blurRad="38100" dist="38100" dir="2700000" algn="tl">
                  <a:srgbClr val="000000">
                    <a:alpha val="43137"/>
                  </a:srgbClr>
                </a:outerShdw>
              </a:effectLst>
              <a:latin typeface="Calibri (body)"/>
              <a:ea typeface="Tahoma" panose="020B0604030504040204" pitchFamily="34" charset="0"/>
              <a:cs typeface="Calibri (body)"/>
            </a:endParaRPr>
          </a:p>
          <a:p>
            <a:pPr lvl="1"/>
            <a:endParaRPr lang="en-US" sz="2100" dirty="0" smtClean="0">
              <a:effectLst>
                <a:outerShdw blurRad="38100" dist="38100" dir="2700000" algn="tl">
                  <a:srgbClr val="000000">
                    <a:alpha val="43137"/>
                  </a:srgbClr>
                </a:outerShdw>
              </a:effectLst>
              <a:latin typeface="Calibri (body)"/>
              <a:ea typeface="Tahoma" panose="020B0604030504040204" pitchFamily="34" charset="0"/>
              <a:cs typeface="Calibri (body)"/>
            </a:endParaRPr>
          </a:p>
          <a:p>
            <a:pPr marL="342900" indent="-342900">
              <a:buFont typeface="Wingdings" charset="2"/>
              <a:buChar char="q"/>
            </a:pPr>
            <a:endParaRPr lang="en-US" sz="2100" dirty="0" smtClean="0">
              <a:effectLst>
                <a:outerShdw blurRad="38100" dist="38100" dir="2700000" algn="tl">
                  <a:srgbClr val="000000">
                    <a:alpha val="43137"/>
                  </a:srgbClr>
                </a:outerShdw>
              </a:effectLst>
              <a:latin typeface="Calibri (body)"/>
              <a:ea typeface="Tahoma" panose="020B0604030504040204" pitchFamily="34" charset="0"/>
              <a:cs typeface="Calibri (body)"/>
            </a:endParaRPr>
          </a:p>
        </p:txBody>
      </p:sp>
    </p:spTree>
    <p:extLst>
      <p:ext uri="{BB962C8B-B14F-4D97-AF65-F5344CB8AC3E}">
        <p14:creationId xmlns:p14="http://schemas.microsoft.com/office/powerpoint/2010/main" val="1555812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2"/>
          <p:cNvSpPr>
            <a:spLocks noGrp="1" noChangeArrowheads="1"/>
          </p:cNvSpPr>
          <p:nvPr>
            <p:ph type="title"/>
          </p:nvPr>
        </p:nvSpPr>
        <p:spPr/>
        <p:txBody>
          <a:bodyPr rtlCol="0">
            <a:normAutofit/>
          </a:bodyPr>
          <a:lstStyle/>
          <a:p>
            <a:pPr eaLnBrk="1" fontAlgn="auto" hangingPunct="1">
              <a:spcAft>
                <a:spcPts val="0"/>
              </a:spcAft>
              <a:defRPr/>
            </a:pPr>
            <a:r>
              <a:rPr lang="en-US" sz="3200" u="sng" dirty="0" smtClean="0">
                <a:effectLst>
                  <a:outerShdw blurRad="38100" dist="38100" dir="2700000" algn="tl">
                    <a:srgbClr val="C0C0C0"/>
                  </a:outerShdw>
                </a:effectLst>
              </a:rPr>
              <a:t>Other Research</a:t>
            </a:r>
            <a:endParaRPr lang="en-US" sz="3200" u="sng" dirty="0">
              <a:effectLst>
                <a:outerShdw blurRad="38100" dist="38100" dir="2700000" algn="tl">
                  <a:srgbClr val="C0C0C0"/>
                </a:outerShdw>
              </a:effectLst>
            </a:endParaRPr>
          </a:p>
        </p:txBody>
      </p:sp>
      <p:sp>
        <p:nvSpPr>
          <p:cNvPr id="3" name="Rectangle 2"/>
          <p:cNvSpPr/>
          <p:nvPr/>
        </p:nvSpPr>
        <p:spPr>
          <a:xfrm>
            <a:off x="152400" y="1371600"/>
            <a:ext cx="8763000" cy="2677656"/>
          </a:xfrm>
          <a:prstGeom prst="rect">
            <a:avLst/>
          </a:prstGeom>
        </p:spPr>
        <p:txBody>
          <a:bodyPr wrap="square">
            <a:spAutoFit/>
          </a:bodyPr>
          <a:lstStyle/>
          <a:p>
            <a:r>
              <a:rPr lang="en-US" sz="2100"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Completed:</a:t>
            </a:r>
          </a:p>
          <a:p>
            <a:pPr marL="342900" indent="-342900">
              <a:buFont typeface="Wingdings" charset="2"/>
              <a:buChar char="q"/>
            </a:pPr>
            <a:endParaRPr lang="en-US" sz="21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342900" indent="-342900">
              <a:buFont typeface="Wingdings" charset="2"/>
              <a:buChar char="q"/>
            </a:pPr>
            <a:r>
              <a:rPr lang="en-US" sz="2100"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Laboratory Study on Stone Matrix Asphalt	[Rutgers University]</a:t>
            </a:r>
            <a:endParaRPr lang="en-US" sz="2100" dirty="0" smtClean="0">
              <a:effectLst>
                <a:outerShdw blurRad="38100" dist="38100" dir="2700000" algn="tl">
                  <a:srgbClr val="000000">
                    <a:alpha val="43137"/>
                  </a:srgbClr>
                </a:outerShdw>
              </a:effectLst>
              <a:latin typeface="Calibri (body)"/>
              <a:ea typeface="Tahoma" panose="020B0604030504040204" pitchFamily="34" charset="0"/>
              <a:cs typeface="Calibri (body)"/>
            </a:endParaRPr>
          </a:p>
          <a:p>
            <a:endParaRPr lang="en-US" sz="2100" dirty="0" smtClean="0">
              <a:effectLst>
                <a:outerShdw blurRad="38100" dist="38100" dir="2700000" algn="tl">
                  <a:srgbClr val="000000">
                    <a:alpha val="43137"/>
                  </a:srgbClr>
                </a:outerShdw>
              </a:effectLst>
              <a:latin typeface="Calibri (body)"/>
              <a:ea typeface="Tahoma" panose="020B0604030504040204" pitchFamily="34" charset="0"/>
              <a:cs typeface="Calibri (body)"/>
            </a:endParaRPr>
          </a:p>
          <a:p>
            <a:pPr marL="342900" indent="-342900">
              <a:buFont typeface="Wingdings" charset="2"/>
              <a:buChar char="q"/>
            </a:pPr>
            <a:r>
              <a:rPr lang="en-US" sz="2100" dirty="0" smtClean="0">
                <a:effectLst>
                  <a:outerShdw blurRad="38100" dist="38100" dir="2700000" algn="tl">
                    <a:srgbClr val="000000">
                      <a:alpha val="43137"/>
                    </a:srgbClr>
                  </a:outerShdw>
                </a:effectLst>
                <a:latin typeface="Calibri (body)"/>
                <a:ea typeface="Tahoma" panose="020B0604030504040204" pitchFamily="34" charset="0"/>
                <a:cs typeface="Calibri (body)"/>
              </a:rPr>
              <a:t>HMA mixes with RAP 			[Univ. of California, Davis]</a:t>
            </a:r>
          </a:p>
          <a:p>
            <a:endParaRPr lang="en-US" sz="2100" dirty="0" smtClean="0">
              <a:effectLst>
                <a:outerShdw blurRad="38100" dist="38100" dir="2700000" algn="tl">
                  <a:srgbClr val="000000">
                    <a:alpha val="43137"/>
                  </a:srgbClr>
                </a:outerShdw>
              </a:effectLst>
              <a:latin typeface="Calibri (body)"/>
              <a:ea typeface="Tahoma" panose="020B0604030504040204" pitchFamily="34" charset="0"/>
              <a:cs typeface="Calibri (body)"/>
            </a:endParaRPr>
          </a:p>
          <a:p>
            <a:endParaRPr lang="en-US" sz="2100" dirty="0" smtClean="0">
              <a:effectLst>
                <a:outerShdw blurRad="38100" dist="38100" dir="2700000" algn="tl">
                  <a:srgbClr val="000000">
                    <a:alpha val="43137"/>
                  </a:srgbClr>
                </a:outerShdw>
              </a:effectLst>
              <a:latin typeface="Calibri (body)"/>
              <a:ea typeface="Tahoma" panose="020B0604030504040204" pitchFamily="34" charset="0"/>
              <a:cs typeface="Calibri (body)"/>
            </a:endParaRPr>
          </a:p>
          <a:p>
            <a:pPr marL="342900" indent="-342900">
              <a:buFont typeface="Wingdings" charset="2"/>
              <a:buChar char="q"/>
            </a:pPr>
            <a:endParaRPr lang="en-US" sz="2100" dirty="0" smtClean="0">
              <a:effectLst>
                <a:outerShdw blurRad="38100" dist="38100" dir="2700000" algn="tl">
                  <a:srgbClr val="000000">
                    <a:alpha val="43137"/>
                  </a:srgbClr>
                </a:outerShdw>
              </a:effectLst>
              <a:latin typeface="Calibri (body)"/>
              <a:ea typeface="Tahoma" panose="020B0604030504040204" pitchFamily="34" charset="0"/>
              <a:cs typeface="Calibri (body)"/>
            </a:endParaRPr>
          </a:p>
        </p:txBody>
      </p:sp>
    </p:spTree>
    <p:extLst>
      <p:ext uri="{BB962C8B-B14F-4D97-AF65-F5344CB8AC3E}">
        <p14:creationId xmlns:p14="http://schemas.microsoft.com/office/powerpoint/2010/main" val="27406164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2"/>
          <p:cNvSpPr>
            <a:spLocks noGrp="1" noChangeArrowheads="1"/>
          </p:cNvSpPr>
          <p:nvPr>
            <p:ph type="title"/>
          </p:nvPr>
        </p:nvSpPr>
        <p:spPr/>
        <p:txBody>
          <a:bodyPr rtlCol="0">
            <a:normAutofit/>
          </a:bodyPr>
          <a:lstStyle/>
          <a:p>
            <a:pPr eaLnBrk="1" fontAlgn="auto" hangingPunct="1">
              <a:spcAft>
                <a:spcPts val="0"/>
              </a:spcAft>
              <a:defRPr/>
            </a:pPr>
            <a:r>
              <a:rPr lang="en-US" sz="3200" u="sng" dirty="0" smtClean="0">
                <a:effectLst>
                  <a:outerShdw blurRad="38100" dist="38100" dir="2700000" algn="tl">
                    <a:srgbClr val="C0C0C0"/>
                  </a:outerShdw>
                </a:effectLst>
              </a:rPr>
              <a:t>SMA Study</a:t>
            </a:r>
            <a:endParaRPr lang="en-US" sz="3200" u="sng" dirty="0">
              <a:effectLst>
                <a:outerShdw blurRad="38100" dist="38100" dir="2700000" algn="tl">
                  <a:srgbClr val="C0C0C0"/>
                </a:outerShdw>
              </a:effectLst>
            </a:endParaRPr>
          </a:p>
        </p:txBody>
      </p:sp>
      <p:sp>
        <p:nvSpPr>
          <p:cNvPr id="3" name="Rectangle 2"/>
          <p:cNvSpPr/>
          <p:nvPr/>
        </p:nvSpPr>
        <p:spPr>
          <a:xfrm>
            <a:off x="381000" y="1371600"/>
            <a:ext cx="8382000" cy="3323987"/>
          </a:xfrm>
          <a:prstGeom prst="rect">
            <a:avLst/>
          </a:prstGeom>
        </p:spPr>
        <p:txBody>
          <a:bodyPr wrap="square">
            <a:spAutoFit/>
          </a:bodyPr>
          <a:lstStyle/>
          <a:p>
            <a:pPr marL="342900" indent="-342900">
              <a:buFont typeface="Wingdings" charset="2"/>
              <a:buChar char="q"/>
            </a:pPr>
            <a:r>
              <a:rPr lang="en-US" sz="21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AAPTP 04-04 (</a:t>
            </a:r>
            <a:r>
              <a:rPr lang="en-US" sz="2100" dirty="0" err="1">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Prowell</a:t>
            </a:r>
            <a:r>
              <a:rPr lang="en-US" sz="21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et al., 2009) developed initial recommendations for SMA use on </a:t>
            </a:r>
            <a:r>
              <a:rPr lang="en-US" sz="2100"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airfields</a:t>
            </a:r>
          </a:p>
          <a:p>
            <a:pPr marL="342900" indent="-342900">
              <a:buFont typeface="Wingdings" charset="2"/>
              <a:buChar char="q"/>
            </a:pPr>
            <a:endParaRPr lang="en-US" sz="21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342900" indent="-342900">
              <a:buFont typeface="Wingdings" charset="2"/>
              <a:buChar char="q"/>
            </a:pPr>
            <a:r>
              <a:rPr lang="en-US" sz="21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Study to utilize recommended specs to design two SMA mixtures</a:t>
            </a:r>
          </a:p>
          <a:p>
            <a:pPr lvl="2"/>
            <a:r>
              <a:rPr lang="en-US" sz="21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9.5mm and 12.5mm </a:t>
            </a:r>
            <a:r>
              <a:rPr lang="en-US" sz="2100"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NMAS</a:t>
            </a:r>
          </a:p>
          <a:p>
            <a:pPr lvl="2"/>
            <a:endParaRPr lang="en-US" sz="21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342900" indent="-342900">
              <a:buFont typeface="Wingdings" charset="2"/>
              <a:buChar char="q"/>
            </a:pPr>
            <a:r>
              <a:rPr lang="en-US" sz="21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Compare to performance of two P401 mixtures using identical aggregate </a:t>
            </a:r>
            <a:r>
              <a:rPr lang="en-US" sz="2100"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sources</a:t>
            </a:r>
          </a:p>
          <a:p>
            <a:pPr lvl="2"/>
            <a:r>
              <a:rPr lang="en-US" sz="2100"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15</a:t>
            </a:r>
            <a:r>
              <a:rPr lang="en-US" sz="21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natural sand and 0% natural sand</a:t>
            </a:r>
          </a:p>
          <a:p>
            <a:endParaRPr lang="en-US" sz="2100" dirty="0" smtClean="0">
              <a:effectLst>
                <a:outerShdw blurRad="38100" dist="38100" dir="2700000" algn="tl">
                  <a:srgbClr val="000000">
                    <a:alpha val="43137"/>
                  </a:srgbClr>
                </a:outerShdw>
              </a:effectLst>
              <a:latin typeface="Calibri (body)"/>
              <a:ea typeface="Tahoma" panose="020B0604030504040204" pitchFamily="34" charset="0"/>
              <a:cs typeface="Calibri (body)"/>
            </a:endParaRPr>
          </a:p>
        </p:txBody>
      </p:sp>
    </p:spTree>
    <p:extLst>
      <p:ext uri="{BB962C8B-B14F-4D97-AF65-F5344CB8AC3E}">
        <p14:creationId xmlns:p14="http://schemas.microsoft.com/office/powerpoint/2010/main" val="9141714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2"/>
          <p:cNvSpPr>
            <a:spLocks noGrp="1" noChangeArrowheads="1"/>
          </p:cNvSpPr>
          <p:nvPr>
            <p:ph type="title"/>
          </p:nvPr>
        </p:nvSpPr>
        <p:spPr/>
        <p:txBody>
          <a:bodyPr rtlCol="0">
            <a:normAutofit/>
          </a:bodyPr>
          <a:lstStyle/>
          <a:p>
            <a:pPr eaLnBrk="1" fontAlgn="auto" hangingPunct="1">
              <a:spcAft>
                <a:spcPts val="0"/>
              </a:spcAft>
              <a:defRPr/>
            </a:pPr>
            <a:r>
              <a:rPr lang="en-US" sz="3200" u="sng" dirty="0" smtClean="0">
                <a:effectLst>
                  <a:outerShdw blurRad="38100" dist="38100" dir="2700000" algn="tl">
                    <a:srgbClr val="C0C0C0"/>
                  </a:outerShdw>
                </a:effectLst>
              </a:rPr>
              <a:t>SMA Study</a:t>
            </a:r>
            <a:endParaRPr lang="en-US" sz="3200" u="sng" dirty="0">
              <a:effectLst>
                <a:outerShdw blurRad="38100" dist="38100" dir="2700000" algn="tl">
                  <a:srgbClr val="C0C0C0"/>
                </a:outerShdw>
              </a:effectLst>
            </a:endParaRPr>
          </a:p>
        </p:txBody>
      </p:sp>
      <p:sp>
        <p:nvSpPr>
          <p:cNvPr id="3" name="Rectangle 2"/>
          <p:cNvSpPr/>
          <p:nvPr/>
        </p:nvSpPr>
        <p:spPr>
          <a:xfrm>
            <a:off x="152400" y="1371600"/>
            <a:ext cx="8763000" cy="3970318"/>
          </a:xfrm>
          <a:prstGeom prst="rect">
            <a:avLst/>
          </a:prstGeom>
        </p:spPr>
        <p:txBody>
          <a:bodyPr wrap="square">
            <a:spAutoFit/>
          </a:bodyPr>
          <a:lstStyle/>
          <a:p>
            <a:r>
              <a:rPr lang="en-US" sz="21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Performance</a:t>
            </a:r>
          </a:p>
          <a:p>
            <a:pPr marL="342900" indent="-342900">
              <a:buFont typeface="Wingdings" charset="2"/>
              <a:buChar char="q"/>
            </a:pPr>
            <a:r>
              <a:rPr lang="en-US" sz="21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Mixture stiffness</a:t>
            </a:r>
          </a:p>
          <a:p>
            <a:pPr marL="800100" lvl="1" indent="-342900">
              <a:buFont typeface="Wingdings" panose="05000000000000000000" pitchFamily="2" charset="2"/>
              <a:buChar char="§"/>
            </a:pPr>
            <a:r>
              <a:rPr lang="en-US" sz="21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P401 and SMA mixtures similar</a:t>
            </a:r>
          </a:p>
          <a:p>
            <a:pPr marL="800100" lvl="1" indent="-342900">
              <a:buFont typeface="Wingdings" panose="05000000000000000000" pitchFamily="2" charset="2"/>
              <a:buChar char="§"/>
            </a:pPr>
            <a:r>
              <a:rPr lang="en-US" sz="21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SMA showed slightly less </a:t>
            </a:r>
            <a:r>
              <a:rPr lang="en-US" sz="2100"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stiffness </a:t>
            </a:r>
            <a:r>
              <a:rPr lang="en-US" sz="21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at higher temperatures; most likely due to higher asphalt </a:t>
            </a:r>
            <a:r>
              <a:rPr lang="en-US" sz="2100"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contents</a:t>
            </a:r>
          </a:p>
          <a:p>
            <a:pPr marL="800100" lvl="1" indent="-342900">
              <a:buFont typeface="Wingdings" charset="2"/>
              <a:buChar char="q"/>
            </a:pPr>
            <a:endParaRPr lang="en-US" sz="21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342900" indent="-342900">
              <a:buFont typeface="Wingdings" charset="2"/>
              <a:buChar char="q"/>
            </a:pPr>
            <a:r>
              <a:rPr lang="en-US" sz="21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Rutting Resistance</a:t>
            </a:r>
          </a:p>
          <a:p>
            <a:pPr marL="800100" lvl="1" indent="-342900">
              <a:buFont typeface="Wingdings" panose="05000000000000000000" pitchFamily="2" charset="2"/>
              <a:buChar char="§"/>
            </a:pPr>
            <a:r>
              <a:rPr lang="en-US" sz="21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P401 showed most rut </a:t>
            </a:r>
            <a:r>
              <a:rPr lang="en-US" sz="2100"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resistance </a:t>
            </a:r>
            <a:r>
              <a:rPr lang="en-US" sz="21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(lowest asphalt content)</a:t>
            </a:r>
          </a:p>
          <a:p>
            <a:pPr marL="800100" lvl="1" indent="-342900">
              <a:buFont typeface="Wingdings" panose="05000000000000000000" pitchFamily="2" charset="2"/>
              <a:buChar char="§"/>
            </a:pPr>
            <a:r>
              <a:rPr lang="en-US" sz="21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P401 with 15% natural sand most rut potential (rounded aggregate = poor shear strength)</a:t>
            </a:r>
          </a:p>
          <a:p>
            <a:pPr marL="800100" lvl="1" indent="-342900">
              <a:buFont typeface="Wingdings" panose="05000000000000000000" pitchFamily="2" charset="2"/>
              <a:buChar char="§"/>
            </a:pPr>
            <a:r>
              <a:rPr lang="en-US" sz="21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Both SMA mixtures met FAA APA specification</a:t>
            </a:r>
          </a:p>
          <a:p>
            <a:endParaRPr lang="en-US" sz="2100" dirty="0" smtClean="0">
              <a:effectLst>
                <a:outerShdw blurRad="38100" dist="38100" dir="2700000" algn="tl">
                  <a:srgbClr val="000000">
                    <a:alpha val="43137"/>
                  </a:srgbClr>
                </a:outerShdw>
              </a:effectLst>
              <a:latin typeface="Calibri (body)"/>
              <a:ea typeface="Tahoma" panose="020B0604030504040204" pitchFamily="34" charset="0"/>
              <a:cs typeface="Calibri (body)"/>
            </a:endParaRPr>
          </a:p>
        </p:txBody>
      </p:sp>
    </p:spTree>
    <p:extLst>
      <p:ext uri="{BB962C8B-B14F-4D97-AF65-F5344CB8AC3E}">
        <p14:creationId xmlns:p14="http://schemas.microsoft.com/office/powerpoint/2010/main" val="39685761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2"/>
          <p:cNvSpPr>
            <a:spLocks noGrp="1" noChangeArrowheads="1"/>
          </p:cNvSpPr>
          <p:nvPr>
            <p:ph type="title"/>
          </p:nvPr>
        </p:nvSpPr>
        <p:spPr>
          <a:xfrm>
            <a:off x="266700" y="239713"/>
            <a:ext cx="8472488" cy="609600"/>
          </a:xfrm>
        </p:spPr>
        <p:txBody>
          <a:bodyPr rtlCol="0">
            <a:normAutofit/>
          </a:bodyPr>
          <a:lstStyle/>
          <a:p>
            <a:pPr eaLnBrk="1" fontAlgn="auto" hangingPunct="1">
              <a:spcAft>
                <a:spcPts val="0"/>
              </a:spcAft>
              <a:defRPr/>
            </a:pPr>
            <a:r>
              <a:rPr lang="en-US" sz="3200" u="sng" dirty="0" smtClean="0">
                <a:effectLst>
                  <a:outerShdw blurRad="38100" dist="38100" dir="2700000" algn="tl">
                    <a:srgbClr val="C0C0C0"/>
                  </a:outerShdw>
                </a:effectLst>
              </a:rPr>
              <a:t>Aircraft Tire Pressure Trends</a:t>
            </a:r>
            <a:endParaRPr lang="en-US" sz="3200" u="sng" dirty="0">
              <a:effectLst>
                <a:outerShdw blurRad="38100" dist="38100" dir="2700000" algn="tl">
                  <a:srgbClr val="C0C0C0"/>
                </a:outerShdw>
              </a:effectLst>
            </a:endParaRPr>
          </a:p>
        </p:txBody>
      </p:sp>
      <p:pic>
        <p:nvPicPr>
          <p:cNvPr id="23555" name="Picture 5" descr="ScreenHunter_02 A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163" y="1068388"/>
            <a:ext cx="8070850" cy="472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Line 6"/>
          <p:cNvSpPr>
            <a:spLocks noChangeShapeType="1"/>
          </p:cNvSpPr>
          <p:nvPr/>
        </p:nvSpPr>
        <p:spPr bwMode="auto">
          <a:xfrm>
            <a:off x="1276350" y="2438400"/>
            <a:ext cx="71247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3557" name="Line 7"/>
          <p:cNvSpPr>
            <a:spLocks noChangeShapeType="1"/>
          </p:cNvSpPr>
          <p:nvPr/>
        </p:nvSpPr>
        <p:spPr bwMode="auto">
          <a:xfrm>
            <a:off x="1282700" y="1254125"/>
            <a:ext cx="7124700" cy="0"/>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14376" name="Text Box 8"/>
          <p:cNvSpPr txBox="1">
            <a:spLocks noChangeArrowheads="1"/>
          </p:cNvSpPr>
          <p:nvPr/>
        </p:nvSpPr>
        <p:spPr bwMode="auto">
          <a:xfrm>
            <a:off x="1355725" y="2055813"/>
            <a:ext cx="2466975"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auto">
              <a:spcBef>
                <a:spcPts val="0"/>
              </a:spcBef>
              <a:spcAft>
                <a:spcPts val="0"/>
              </a:spcAft>
              <a:defRPr/>
            </a:pPr>
            <a:r>
              <a:rPr lang="en-US" b="1" i="1" dirty="0">
                <a:effectLst>
                  <a:outerShdw blurRad="38100" dist="38100" dir="2700000" algn="tl">
                    <a:srgbClr val="C0C0C0"/>
                  </a:outerShdw>
                </a:effectLst>
                <a:latin typeface="+mn-lt"/>
                <a:cs typeface="+mn-cs"/>
              </a:rPr>
              <a:t>Old X Category Limit</a:t>
            </a:r>
          </a:p>
        </p:txBody>
      </p:sp>
      <p:sp>
        <p:nvSpPr>
          <p:cNvPr id="314377" name="Text Box 9"/>
          <p:cNvSpPr txBox="1">
            <a:spLocks noChangeArrowheads="1"/>
          </p:cNvSpPr>
          <p:nvPr/>
        </p:nvSpPr>
        <p:spPr bwMode="auto">
          <a:xfrm>
            <a:off x="1504950" y="833438"/>
            <a:ext cx="2557463"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auto">
              <a:spcBef>
                <a:spcPts val="0"/>
              </a:spcBef>
              <a:spcAft>
                <a:spcPts val="0"/>
              </a:spcAft>
              <a:defRPr/>
            </a:pPr>
            <a:r>
              <a:rPr lang="en-US" b="1" i="1" dirty="0">
                <a:effectLst>
                  <a:outerShdw blurRad="38100" dist="38100" dir="2700000" algn="tl">
                    <a:srgbClr val="C0C0C0"/>
                  </a:outerShdw>
                </a:effectLst>
                <a:latin typeface="+mn-lt"/>
                <a:cs typeface="+mn-cs"/>
              </a:rPr>
              <a:t>New X Category Limit</a:t>
            </a:r>
          </a:p>
        </p:txBody>
      </p:sp>
      <p:sp>
        <p:nvSpPr>
          <p:cNvPr id="23560" name="Line 11"/>
          <p:cNvSpPr>
            <a:spLocks noChangeShapeType="1"/>
          </p:cNvSpPr>
          <p:nvPr/>
        </p:nvSpPr>
        <p:spPr bwMode="auto">
          <a:xfrm flipV="1">
            <a:off x="1323975" y="1333500"/>
            <a:ext cx="0" cy="981075"/>
          </a:xfrm>
          <a:prstGeom prst="line">
            <a:avLst/>
          </a:prstGeom>
          <a:noFill/>
          <a:ln w="31750">
            <a:solidFill>
              <a:srgbClr val="008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3561" name="Text Box 12"/>
          <p:cNvSpPr txBox="1">
            <a:spLocks noChangeArrowheads="1"/>
          </p:cNvSpPr>
          <p:nvPr/>
        </p:nvSpPr>
        <p:spPr bwMode="auto">
          <a:xfrm rot="-5400000">
            <a:off x="-626268" y="2685256"/>
            <a:ext cx="2127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b="1"/>
              <a:t>Tire Pressure, bar</a:t>
            </a:r>
          </a:p>
        </p:txBody>
      </p:sp>
    </p:spTree>
    <p:extLst>
      <p:ext uri="{BB962C8B-B14F-4D97-AF65-F5344CB8AC3E}">
        <p14:creationId xmlns:p14="http://schemas.microsoft.com/office/powerpoint/2010/main" val="33803989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2"/>
          <p:cNvSpPr>
            <a:spLocks noGrp="1" noChangeArrowheads="1"/>
          </p:cNvSpPr>
          <p:nvPr>
            <p:ph type="title"/>
          </p:nvPr>
        </p:nvSpPr>
        <p:spPr/>
        <p:txBody>
          <a:bodyPr rtlCol="0">
            <a:normAutofit/>
          </a:bodyPr>
          <a:lstStyle/>
          <a:p>
            <a:pPr eaLnBrk="1" fontAlgn="auto" hangingPunct="1">
              <a:spcAft>
                <a:spcPts val="0"/>
              </a:spcAft>
              <a:defRPr/>
            </a:pPr>
            <a:r>
              <a:rPr lang="en-US" sz="3200" u="sng" dirty="0" smtClean="0">
                <a:effectLst>
                  <a:outerShdw blurRad="38100" dist="38100" dir="2700000" algn="tl">
                    <a:srgbClr val="C0C0C0"/>
                  </a:outerShdw>
                </a:effectLst>
              </a:rPr>
              <a:t>SMA Study</a:t>
            </a:r>
            <a:endParaRPr lang="en-US" sz="3200" u="sng" dirty="0">
              <a:effectLst>
                <a:outerShdw blurRad="38100" dist="38100" dir="2700000" algn="tl">
                  <a:srgbClr val="C0C0C0"/>
                </a:outerShdw>
              </a:effectLst>
            </a:endParaRPr>
          </a:p>
        </p:txBody>
      </p:sp>
      <p:sp>
        <p:nvSpPr>
          <p:cNvPr id="3" name="Rectangle 2"/>
          <p:cNvSpPr/>
          <p:nvPr/>
        </p:nvSpPr>
        <p:spPr>
          <a:xfrm>
            <a:off x="152400" y="1600200"/>
            <a:ext cx="8763000" cy="2354491"/>
          </a:xfrm>
          <a:prstGeom prst="rect">
            <a:avLst/>
          </a:prstGeom>
        </p:spPr>
        <p:txBody>
          <a:bodyPr wrap="square">
            <a:spAutoFit/>
          </a:bodyPr>
          <a:lstStyle/>
          <a:p>
            <a:r>
              <a:rPr lang="en-US" sz="21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Performance</a:t>
            </a:r>
          </a:p>
          <a:p>
            <a:pPr marL="342900" indent="-342900">
              <a:buFont typeface="Wingdings" charset="2"/>
              <a:buChar char="q"/>
            </a:pPr>
            <a:r>
              <a:rPr lang="en-US" sz="2100"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Fatigue </a:t>
            </a:r>
            <a:r>
              <a:rPr lang="en-US" sz="21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cracking</a:t>
            </a:r>
          </a:p>
          <a:p>
            <a:pPr marL="800100" lvl="1" indent="-342900">
              <a:buFont typeface="Wingdings" panose="05000000000000000000" pitchFamily="2" charset="2"/>
              <a:buChar char="§"/>
            </a:pPr>
            <a:r>
              <a:rPr lang="en-US" sz="21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Both SMA mixtures showed better fatigue resistance than P401</a:t>
            </a:r>
          </a:p>
          <a:p>
            <a:pPr marL="800100" lvl="1" indent="-342900">
              <a:buFont typeface="Wingdings" panose="05000000000000000000" pitchFamily="2" charset="2"/>
              <a:buChar char="§"/>
            </a:pPr>
            <a:r>
              <a:rPr lang="en-US" sz="21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Crack initiation and crack propagation</a:t>
            </a:r>
          </a:p>
          <a:p>
            <a:pPr marL="800100" lvl="1" indent="-342900">
              <a:buFont typeface="Wingdings" panose="05000000000000000000" pitchFamily="2" charset="2"/>
              <a:buChar char="§"/>
            </a:pPr>
            <a:r>
              <a:rPr lang="en-US" sz="21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Higher effective asphalt contents</a:t>
            </a:r>
          </a:p>
          <a:p>
            <a:pPr marL="800100" lvl="1" indent="-342900">
              <a:buFont typeface="Wingdings" charset="2"/>
              <a:buChar char="q"/>
            </a:pPr>
            <a:endParaRPr lang="en-US" sz="21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endParaRPr lang="en-US" sz="2100" dirty="0" smtClean="0">
              <a:effectLst>
                <a:outerShdw blurRad="38100" dist="38100" dir="2700000" algn="tl">
                  <a:srgbClr val="000000">
                    <a:alpha val="43137"/>
                  </a:srgbClr>
                </a:outerShdw>
              </a:effectLst>
              <a:latin typeface="Calibri (body)"/>
              <a:ea typeface="Tahoma" panose="020B0604030504040204" pitchFamily="34" charset="0"/>
              <a:cs typeface="Calibri (body)"/>
            </a:endParaRPr>
          </a:p>
        </p:txBody>
      </p:sp>
    </p:spTree>
    <p:extLst>
      <p:ext uri="{BB962C8B-B14F-4D97-AF65-F5344CB8AC3E}">
        <p14:creationId xmlns:p14="http://schemas.microsoft.com/office/powerpoint/2010/main" val="3711694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526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28799" y="-114302"/>
            <a:ext cx="5342767" cy="616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840356" y="3896529"/>
            <a:ext cx="512444" cy="400110"/>
          </a:xfrm>
          <a:prstGeom prst="rect">
            <a:avLst/>
          </a:prstGeom>
          <a:noFill/>
        </p:spPr>
        <p:txBody>
          <a:bodyPr wrap="square" rtlCol="0">
            <a:spAutoFit/>
          </a:bodyPr>
          <a:lstStyle/>
          <a:p>
            <a:pPr algn="ctr">
              <a:spcBef>
                <a:spcPts val="0"/>
              </a:spcBef>
              <a:buNone/>
            </a:pPr>
            <a:r>
              <a:rPr lang="en-US" sz="1000" b="1" dirty="0" smtClean="0">
                <a:solidFill>
                  <a:schemeClr val="accent2">
                    <a:lumMod val="60000"/>
                    <a:lumOff val="40000"/>
                  </a:schemeClr>
                </a:solidFill>
              </a:rPr>
              <a:t>PG </a:t>
            </a:r>
          </a:p>
          <a:p>
            <a:pPr algn="ctr">
              <a:spcBef>
                <a:spcPts val="0"/>
              </a:spcBef>
              <a:buNone/>
            </a:pPr>
            <a:r>
              <a:rPr lang="en-US" sz="1000" b="1" dirty="0" smtClean="0">
                <a:solidFill>
                  <a:schemeClr val="accent2">
                    <a:lumMod val="60000"/>
                    <a:lumOff val="40000"/>
                  </a:schemeClr>
                </a:solidFill>
              </a:rPr>
              <a:t>76-22</a:t>
            </a:r>
            <a:endParaRPr lang="en-US" sz="1000" b="1" dirty="0">
              <a:solidFill>
                <a:schemeClr val="accent2">
                  <a:lumMod val="60000"/>
                  <a:lumOff val="40000"/>
                </a:schemeClr>
              </a:solidFill>
            </a:endParaRPr>
          </a:p>
        </p:txBody>
      </p:sp>
      <p:sp>
        <p:nvSpPr>
          <p:cNvPr id="10" name="TextBox 9"/>
          <p:cNvSpPr txBox="1"/>
          <p:nvPr/>
        </p:nvSpPr>
        <p:spPr>
          <a:xfrm>
            <a:off x="3862517" y="3898257"/>
            <a:ext cx="512444" cy="400110"/>
          </a:xfrm>
          <a:prstGeom prst="rect">
            <a:avLst/>
          </a:prstGeom>
          <a:noFill/>
        </p:spPr>
        <p:txBody>
          <a:bodyPr wrap="square" rtlCol="0">
            <a:spAutoFit/>
          </a:bodyPr>
          <a:lstStyle/>
          <a:p>
            <a:pPr algn="ctr">
              <a:spcBef>
                <a:spcPts val="0"/>
              </a:spcBef>
              <a:buNone/>
            </a:pPr>
            <a:r>
              <a:rPr lang="en-US" sz="1000" b="1" dirty="0" smtClean="0">
                <a:solidFill>
                  <a:schemeClr val="accent2">
                    <a:lumMod val="60000"/>
                    <a:lumOff val="40000"/>
                  </a:schemeClr>
                </a:solidFill>
              </a:rPr>
              <a:t>PG </a:t>
            </a:r>
          </a:p>
          <a:p>
            <a:pPr algn="ctr">
              <a:spcBef>
                <a:spcPts val="0"/>
              </a:spcBef>
              <a:buNone/>
            </a:pPr>
            <a:r>
              <a:rPr lang="en-US" sz="1000" b="1" dirty="0" smtClean="0">
                <a:solidFill>
                  <a:schemeClr val="accent2">
                    <a:lumMod val="60000"/>
                    <a:lumOff val="40000"/>
                  </a:schemeClr>
                </a:solidFill>
              </a:rPr>
              <a:t>76-22</a:t>
            </a:r>
            <a:endParaRPr lang="en-US" sz="1000" b="1" dirty="0">
              <a:solidFill>
                <a:schemeClr val="accent2">
                  <a:lumMod val="60000"/>
                  <a:lumOff val="40000"/>
                </a:schemeClr>
              </a:solidFill>
            </a:endParaRPr>
          </a:p>
        </p:txBody>
      </p:sp>
      <p:sp>
        <p:nvSpPr>
          <p:cNvPr id="14" name="TextBox 13"/>
          <p:cNvSpPr txBox="1"/>
          <p:nvPr/>
        </p:nvSpPr>
        <p:spPr>
          <a:xfrm>
            <a:off x="5469256" y="3896529"/>
            <a:ext cx="512444" cy="400110"/>
          </a:xfrm>
          <a:prstGeom prst="rect">
            <a:avLst/>
          </a:prstGeom>
          <a:noFill/>
        </p:spPr>
        <p:txBody>
          <a:bodyPr wrap="square" rtlCol="0">
            <a:spAutoFit/>
          </a:bodyPr>
          <a:lstStyle/>
          <a:p>
            <a:pPr algn="ctr">
              <a:spcBef>
                <a:spcPts val="0"/>
              </a:spcBef>
              <a:buNone/>
            </a:pPr>
            <a:r>
              <a:rPr lang="en-US" sz="1000" b="1" dirty="0" smtClean="0">
                <a:solidFill>
                  <a:schemeClr val="accent2">
                    <a:lumMod val="60000"/>
                    <a:lumOff val="40000"/>
                  </a:schemeClr>
                </a:solidFill>
              </a:rPr>
              <a:t>PG </a:t>
            </a:r>
          </a:p>
          <a:p>
            <a:pPr algn="ctr">
              <a:spcBef>
                <a:spcPts val="0"/>
              </a:spcBef>
              <a:buNone/>
            </a:pPr>
            <a:r>
              <a:rPr lang="en-US" sz="1000" b="1" dirty="0" smtClean="0">
                <a:solidFill>
                  <a:schemeClr val="accent2">
                    <a:lumMod val="60000"/>
                    <a:lumOff val="40000"/>
                  </a:schemeClr>
                </a:solidFill>
              </a:rPr>
              <a:t>64-22</a:t>
            </a:r>
            <a:endParaRPr lang="en-US" sz="1000" b="1" dirty="0">
              <a:solidFill>
                <a:schemeClr val="accent2">
                  <a:lumMod val="60000"/>
                  <a:lumOff val="40000"/>
                </a:schemeClr>
              </a:solidFill>
            </a:endParaRPr>
          </a:p>
        </p:txBody>
      </p:sp>
      <p:sp>
        <p:nvSpPr>
          <p:cNvPr id="15" name="TextBox 14"/>
          <p:cNvSpPr txBox="1"/>
          <p:nvPr/>
        </p:nvSpPr>
        <p:spPr>
          <a:xfrm>
            <a:off x="5973128" y="3897393"/>
            <a:ext cx="512444" cy="400110"/>
          </a:xfrm>
          <a:prstGeom prst="rect">
            <a:avLst/>
          </a:prstGeom>
          <a:noFill/>
        </p:spPr>
        <p:txBody>
          <a:bodyPr wrap="square" rtlCol="0">
            <a:spAutoFit/>
          </a:bodyPr>
          <a:lstStyle/>
          <a:p>
            <a:pPr algn="ctr">
              <a:spcBef>
                <a:spcPts val="0"/>
              </a:spcBef>
              <a:buNone/>
            </a:pPr>
            <a:r>
              <a:rPr lang="en-US" sz="1000" b="1" dirty="0" smtClean="0">
                <a:solidFill>
                  <a:schemeClr val="accent2">
                    <a:lumMod val="60000"/>
                    <a:lumOff val="40000"/>
                  </a:schemeClr>
                </a:solidFill>
              </a:rPr>
              <a:t>PG </a:t>
            </a:r>
          </a:p>
          <a:p>
            <a:pPr algn="ctr">
              <a:spcBef>
                <a:spcPts val="0"/>
              </a:spcBef>
              <a:buNone/>
            </a:pPr>
            <a:r>
              <a:rPr lang="en-US" sz="1000" b="1" dirty="0" smtClean="0">
                <a:solidFill>
                  <a:schemeClr val="accent2">
                    <a:lumMod val="60000"/>
                    <a:lumOff val="40000"/>
                  </a:schemeClr>
                </a:solidFill>
              </a:rPr>
              <a:t>64-22</a:t>
            </a:r>
            <a:endParaRPr lang="en-US" sz="1000" b="1" dirty="0">
              <a:solidFill>
                <a:schemeClr val="accent2">
                  <a:lumMod val="60000"/>
                  <a:lumOff val="40000"/>
                </a:schemeClr>
              </a:solidFill>
            </a:endParaRPr>
          </a:p>
        </p:txBody>
      </p:sp>
      <p:sp>
        <p:nvSpPr>
          <p:cNvPr id="16" name="TextBox 15"/>
          <p:cNvSpPr txBox="1"/>
          <p:nvPr/>
        </p:nvSpPr>
        <p:spPr>
          <a:xfrm>
            <a:off x="4355911" y="3898257"/>
            <a:ext cx="512444" cy="400110"/>
          </a:xfrm>
          <a:prstGeom prst="rect">
            <a:avLst/>
          </a:prstGeom>
          <a:noFill/>
        </p:spPr>
        <p:txBody>
          <a:bodyPr wrap="square" rtlCol="0">
            <a:spAutoFit/>
          </a:bodyPr>
          <a:lstStyle/>
          <a:p>
            <a:pPr algn="ctr">
              <a:spcBef>
                <a:spcPts val="0"/>
              </a:spcBef>
              <a:buNone/>
            </a:pPr>
            <a:r>
              <a:rPr lang="en-US" sz="1000" b="1" dirty="0" smtClean="0">
                <a:solidFill>
                  <a:schemeClr val="accent2">
                    <a:lumMod val="60000"/>
                    <a:lumOff val="40000"/>
                  </a:schemeClr>
                </a:solidFill>
              </a:rPr>
              <a:t>PG </a:t>
            </a:r>
          </a:p>
          <a:p>
            <a:pPr algn="ctr">
              <a:spcBef>
                <a:spcPts val="0"/>
              </a:spcBef>
              <a:buNone/>
            </a:pPr>
            <a:r>
              <a:rPr lang="en-US" sz="1000" b="1" dirty="0" smtClean="0">
                <a:solidFill>
                  <a:schemeClr val="accent2">
                    <a:lumMod val="60000"/>
                    <a:lumOff val="40000"/>
                  </a:schemeClr>
                </a:solidFill>
              </a:rPr>
              <a:t>76-22</a:t>
            </a:r>
            <a:endParaRPr lang="en-US" sz="1000" b="1" dirty="0">
              <a:solidFill>
                <a:schemeClr val="accent2">
                  <a:lumMod val="60000"/>
                  <a:lumOff val="40000"/>
                </a:schemeClr>
              </a:solidFill>
            </a:endParaRPr>
          </a:p>
        </p:txBody>
      </p:sp>
      <p:sp>
        <p:nvSpPr>
          <p:cNvPr id="17" name="TextBox 16"/>
          <p:cNvSpPr txBox="1"/>
          <p:nvPr/>
        </p:nvSpPr>
        <p:spPr>
          <a:xfrm>
            <a:off x="3352800" y="3896529"/>
            <a:ext cx="512444" cy="400110"/>
          </a:xfrm>
          <a:prstGeom prst="rect">
            <a:avLst/>
          </a:prstGeom>
          <a:noFill/>
        </p:spPr>
        <p:txBody>
          <a:bodyPr wrap="square" rtlCol="0">
            <a:spAutoFit/>
          </a:bodyPr>
          <a:lstStyle/>
          <a:p>
            <a:pPr algn="ctr">
              <a:spcBef>
                <a:spcPts val="0"/>
              </a:spcBef>
              <a:buNone/>
            </a:pPr>
            <a:r>
              <a:rPr lang="en-US" sz="1000" b="1" dirty="0" smtClean="0">
                <a:solidFill>
                  <a:schemeClr val="accent2">
                    <a:lumMod val="60000"/>
                    <a:lumOff val="40000"/>
                  </a:schemeClr>
                </a:solidFill>
              </a:rPr>
              <a:t>PG </a:t>
            </a:r>
          </a:p>
          <a:p>
            <a:pPr algn="ctr">
              <a:spcBef>
                <a:spcPts val="0"/>
              </a:spcBef>
              <a:buNone/>
            </a:pPr>
            <a:r>
              <a:rPr lang="en-US" sz="1000" b="1" dirty="0" smtClean="0">
                <a:solidFill>
                  <a:schemeClr val="accent2">
                    <a:lumMod val="60000"/>
                    <a:lumOff val="40000"/>
                  </a:schemeClr>
                </a:solidFill>
              </a:rPr>
              <a:t>76-22</a:t>
            </a:r>
            <a:endParaRPr lang="en-US" sz="1000" b="1" dirty="0">
              <a:solidFill>
                <a:schemeClr val="accent2">
                  <a:lumMod val="60000"/>
                  <a:lumOff val="40000"/>
                </a:schemeClr>
              </a:solidFill>
            </a:endParaRPr>
          </a:p>
        </p:txBody>
      </p:sp>
      <p:sp>
        <p:nvSpPr>
          <p:cNvPr id="18" name="TextBox 17"/>
          <p:cNvSpPr txBox="1"/>
          <p:nvPr/>
        </p:nvSpPr>
        <p:spPr>
          <a:xfrm>
            <a:off x="5460684" y="990600"/>
            <a:ext cx="512444" cy="400110"/>
          </a:xfrm>
          <a:prstGeom prst="rect">
            <a:avLst/>
          </a:prstGeom>
          <a:noFill/>
        </p:spPr>
        <p:txBody>
          <a:bodyPr wrap="square" rtlCol="0">
            <a:spAutoFit/>
          </a:bodyPr>
          <a:lstStyle/>
          <a:p>
            <a:pPr algn="ctr">
              <a:spcBef>
                <a:spcPts val="0"/>
              </a:spcBef>
              <a:buNone/>
            </a:pPr>
            <a:r>
              <a:rPr lang="en-US" sz="1000" b="1" dirty="0" smtClean="0">
                <a:solidFill>
                  <a:srgbClr val="FF0000"/>
                </a:solidFill>
              </a:rPr>
              <a:t>RAP</a:t>
            </a:r>
          </a:p>
          <a:p>
            <a:pPr algn="ctr">
              <a:spcBef>
                <a:spcPts val="0"/>
              </a:spcBef>
              <a:buNone/>
            </a:pPr>
            <a:r>
              <a:rPr lang="en-US" sz="1000" b="1" dirty="0">
                <a:solidFill>
                  <a:srgbClr val="FF0000"/>
                </a:solidFill>
              </a:rPr>
              <a:t>1</a:t>
            </a:r>
          </a:p>
        </p:txBody>
      </p:sp>
      <p:sp>
        <p:nvSpPr>
          <p:cNvPr id="19" name="TextBox 18"/>
          <p:cNvSpPr txBox="1"/>
          <p:nvPr/>
        </p:nvSpPr>
        <p:spPr>
          <a:xfrm>
            <a:off x="5973128" y="1001673"/>
            <a:ext cx="512444" cy="400110"/>
          </a:xfrm>
          <a:prstGeom prst="rect">
            <a:avLst/>
          </a:prstGeom>
          <a:noFill/>
        </p:spPr>
        <p:txBody>
          <a:bodyPr wrap="square" rtlCol="0">
            <a:spAutoFit/>
          </a:bodyPr>
          <a:lstStyle/>
          <a:p>
            <a:pPr algn="ctr">
              <a:spcBef>
                <a:spcPts val="0"/>
              </a:spcBef>
              <a:buNone/>
            </a:pPr>
            <a:r>
              <a:rPr lang="en-US" sz="1000" b="1" dirty="0" smtClean="0">
                <a:solidFill>
                  <a:srgbClr val="FF0000"/>
                </a:solidFill>
              </a:rPr>
              <a:t>RAP</a:t>
            </a:r>
          </a:p>
          <a:p>
            <a:pPr algn="ctr">
              <a:spcBef>
                <a:spcPts val="0"/>
              </a:spcBef>
              <a:buNone/>
            </a:pPr>
            <a:r>
              <a:rPr lang="en-US" sz="1000" b="1" dirty="0" smtClean="0">
                <a:solidFill>
                  <a:srgbClr val="FF0000"/>
                </a:solidFill>
              </a:rPr>
              <a:t>2</a:t>
            </a:r>
            <a:endParaRPr lang="en-US" sz="1000" b="1" dirty="0">
              <a:solidFill>
                <a:srgbClr val="FF0000"/>
              </a:solidFill>
            </a:endParaRPr>
          </a:p>
        </p:txBody>
      </p:sp>
      <p:sp>
        <p:nvSpPr>
          <p:cNvPr id="20" name="TextBox 19"/>
          <p:cNvSpPr txBox="1"/>
          <p:nvPr/>
        </p:nvSpPr>
        <p:spPr>
          <a:xfrm>
            <a:off x="3352800" y="1005301"/>
            <a:ext cx="512444" cy="400110"/>
          </a:xfrm>
          <a:prstGeom prst="rect">
            <a:avLst/>
          </a:prstGeom>
          <a:noFill/>
        </p:spPr>
        <p:txBody>
          <a:bodyPr wrap="square" rtlCol="0">
            <a:spAutoFit/>
          </a:bodyPr>
          <a:lstStyle/>
          <a:p>
            <a:pPr algn="ctr">
              <a:spcBef>
                <a:spcPts val="0"/>
              </a:spcBef>
              <a:buNone/>
            </a:pPr>
            <a:r>
              <a:rPr lang="en-US" sz="1000" b="1" dirty="0" smtClean="0">
                <a:solidFill>
                  <a:srgbClr val="FF0000"/>
                </a:solidFill>
              </a:rPr>
              <a:t>WMA</a:t>
            </a:r>
          </a:p>
          <a:p>
            <a:pPr algn="ctr">
              <a:spcBef>
                <a:spcPts val="0"/>
              </a:spcBef>
              <a:buNone/>
            </a:pPr>
            <a:r>
              <a:rPr lang="en-US" sz="1000" b="1" dirty="0">
                <a:solidFill>
                  <a:srgbClr val="FF0000"/>
                </a:solidFill>
              </a:rPr>
              <a:t>1</a:t>
            </a:r>
          </a:p>
        </p:txBody>
      </p:sp>
      <p:sp>
        <p:nvSpPr>
          <p:cNvPr id="21" name="TextBox 20"/>
          <p:cNvSpPr txBox="1"/>
          <p:nvPr/>
        </p:nvSpPr>
        <p:spPr>
          <a:xfrm>
            <a:off x="2840356" y="925592"/>
            <a:ext cx="512444" cy="400110"/>
          </a:xfrm>
          <a:prstGeom prst="rect">
            <a:avLst/>
          </a:prstGeom>
          <a:noFill/>
        </p:spPr>
        <p:txBody>
          <a:bodyPr wrap="square" rtlCol="0">
            <a:spAutoFit/>
          </a:bodyPr>
          <a:lstStyle/>
          <a:p>
            <a:pPr algn="ctr">
              <a:spcBef>
                <a:spcPts val="0"/>
              </a:spcBef>
              <a:buNone/>
            </a:pPr>
            <a:r>
              <a:rPr lang="en-US" sz="1000" b="1" dirty="0" smtClean="0">
                <a:solidFill>
                  <a:srgbClr val="FF0000"/>
                </a:solidFill>
              </a:rPr>
              <a:t>P401 </a:t>
            </a:r>
          </a:p>
          <a:p>
            <a:pPr algn="ctr">
              <a:spcBef>
                <a:spcPts val="0"/>
              </a:spcBef>
              <a:buNone/>
            </a:pPr>
            <a:r>
              <a:rPr lang="en-US" sz="1000" b="1" dirty="0" smtClean="0">
                <a:solidFill>
                  <a:srgbClr val="FF0000"/>
                </a:solidFill>
              </a:rPr>
              <a:t>HMA</a:t>
            </a:r>
            <a:endParaRPr lang="en-US" sz="1000" b="1" dirty="0">
              <a:solidFill>
                <a:srgbClr val="FF0000"/>
              </a:solidFill>
            </a:endParaRPr>
          </a:p>
        </p:txBody>
      </p:sp>
      <p:sp>
        <p:nvSpPr>
          <p:cNvPr id="22" name="TextBox 21"/>
          <p:cNvSpPr txBox="1"/>
          <p:nvPr/>
        </p:nvSpPr>
        <p:spPr>
          <a:xfrm>
            <a:off x="4365436" y="1001673"/>
            <a:ext cx="512444" cy="400110"/>
          </a:xfrm>
          <a:prstGeom prst="rect">
            <a:avLst/>
          </a:prstGeom>
          <a:noFill/>
        </p:spPr>
        <p:txBody>
          <a:bodyPr wrap="square" rtlCol="0">
            <a:spAutoFit/>
          </a:bodyPr>
          <a:lstStyle/>
          <a:p>
            <a:pPr algn="ctr">
              <a:spcBef>
                <a:spcPts val="0"/>
              </a:spcBef>
              <a:buNone/>
            </a:pPr>
            <a:r>
              <a:rPr lang="en-US" sz="1000" b="1" dirty="0" smtClean="0">
                <a:solidFill>
                  <a:srgbClr val="FF0000"/>
                </a:solidFill>
              </a:rPr>
              <a:t>WMA</a:t>
            </a:r>
          </a:p>
          <a:p>
            <a:pPr algn="ctr">
              <a:spcBef>
                <a:spcPts val="0"/>
              </a:spcBef>
              <a:buNone/>
            </a:pPr>
            <a:r>
              <a:rPr lang="en-US" sz="1000" b="1" dirty="0" smtClean="0">
                <a:solidFill>
                  <a:srgbClr val="FF0000"/>
                </a:solidFill>
              </a:rPr>
              <a:t>3</a:t>
            </a:r>
            <a:endParaRPr lang="en-US" sz="1000" b="1" dirty="0">
              <a:solidFill>
                <a:srgbClr val="FF0000"/>
              </a:solidFill>
            </a:endParaRPr>
          </a:p>
        </p:txBody>
      </p:sp>
      <p:sp>
        <p:nvSpPr>
          <p:cNvPr id="23" name="TextBox 22"/>
          <p:cNvSpPr txBox="1"/>
          <p:nvPr/>
        </p:nvSpPr>
        <p:spPr>
          <a:xfrm>
            <a:off x="3858578" y="1001673"/>
            <a:ext cx="512444" cy="400110"/>
          </a:xfrm>
          <a:prstGeom prst="rect">
            <a:avLst/>
          </a:prstGeom>
          <a:noFill/>
        </p:spPr>
        <p:txBody>
          <a:bodyPr wrap="square" rtlCol="0">
            <a:spAutoFit/>
          </a:bodyPr>
          <a:lstStyle/>
          <a:p>
            <a:pPr algn="ctr">
              <a:spcBef>
                <a:spcPts val="0"/>
              </a:spcBef>
              <a:buNone/>
            </a:pPr>
            <a:r>
              <a:rPr lang="en-US" sz="1000" b="1" dirty="0" smtClean="0">
                <a:solidFill>
                  <a:srgbClr val="FF0000"/>
                </a:solidFill>
              </a:rPr>
              <a:t>WMA</a:t>
            </a:r>
          </a:p>
          <a:p>
            <a:pPr algn="ctr">
              <a:spcBef>
                <a:spcPts val="0"/>
              </a:spcBef>
              <a:buNone/>
            </a:pPr>
            <a:r>
              <a:rPr lang="en-US" sz="1000" b="1" dirty="0" smtClean="0">
                <a:solidFill>
                  <a:srgbClr val="FF0000"/>
                </a:solidFill>
              </a:rPr>
              <a:t>2</a:t>
            </a:r>
            <a:endParaRPr lang="en-US" sz="1000" b="1" dirty="0">
              <a:solidFill>
                <a:srgbClr val="FF0000"/>
              </a:solidFill>
            </a:endParaRPr>
          </a:p>
        </p:txBody>
      </p:sp>
      <p:sp>
        <p:nvSpPr>
          <p:cNvPr id="5" name="TextBox 4"/>
          <p:cNvSpPr txBox="1"/>
          <p:nvPr/>
        </p:nvSpPr>
        <p:spPr>
          <a:xfrm>
            <a:off x="373150" y="904964"/>
            <a:ext cx="1492909" cy="400110"/>
          </a:xfrm>
          <a:prstGeom prst="rect">
            <a:avLst/>
          </a:prstGeom>
          <a:noFill/>
        </p:spPr>
        <p:txBody>
          <a:bodyPr wrap="none" rtlCol="0">
            <a:spAutoFit/>
          </a:bodyPr>
          <a:lstStyle/>
          <a:p>
            <a:pPr>
              <a:buNone/>
            </a:pPr>
            <a:r>
              <a:rPr lang="en-US" sz="2000" b="1" dirty="0" smtClean="0">
                <a:solidFill>
                  <a:srgbClr val="FF0000"/>
                </a:solidFill>
                <a:effectLst>
                  <a:outerShdw blurRad="38100" dist="38100" dir="2700000" algn="tl">
                    <a:srgbClr val="000000">
                      <a:alpha val="43137"/>
                    </a:srgbClr>
                  </a:outerShdw>
                </a:effectLst>
              </a:rPr>
              <a:t>MATERIAL</a:t>
            </a:r>
            <a:endParaRPr lang="en-US" sz="2000" b="1" dirty="0">
              <a:solidFill>
                <a:srgbClr val="FF0000"/>
              </a:solidFill>
              <a:effectLst>
                <a:outerShdw blurRad="38100" dist="38100" dir="2700000" algn="tl">
                  <a:srgbClr val="000000">
                    <a:alpha val="43137"/>
                  </a:srgbClr>
                </a:outerShdw>
              </a:effectLst>
            </a:endParaRPr>
          </a:p>
        </p:txBody>
      </p:sp>
      <p:sp>
        <p:nvSpPr>
          <p:cNvPr id="38" name="TextBox 37"/>
          <p:cNvSpPr txBox="1"/>
          <p:nvPr/>
        </p:nvSpPr>
        <p:spPr>
          <a:xfrm>
            <a:off x="499081" y="4088977"/>
            <a:ext cx="1241045" cy="707886"/>
          </a:xfrm>
          <a:prstGeom prst="rect">
            <a:avLst/>
          </a:prstGeom>
          <a:noFill/>
        </p:spPr>
        <p:txBody>
          <a:bodyPr wrap="none" rtlCol="0">
            <a:spAutoFit/>
          </a:bodyPr>
          <a:lstStyle/>
          <a:p>
            <a:pPr>
              <a:spcBef>
                <a:spcPts val="0"/>
              </a:spcBef>
              <a:buNone/>
            </a:pPr>
            <a:r>
              <a:rPr lang="en-US" sz="2000" b="1" dirty="0" smtClean="0">
                <a:solidFill>
                  <a:schemeClr val="accent2">
                    <a:lumMod val="60000"/>
                    <a:lumOff val="40000"/>
                  </a:schemeClr>
                </a:solidFill>
                <a:effectLst>
                  <a:outerShdw blurRad="38100" dist="38100" dir="2700000" algn="tl">
                    <a:srgbClr val="000000">
                      <a:alpha val="43137"/>
                    </a:srgbClr>
                  </a:outerShdw>
                </a:effectLst>
              </a:rPr>
              <a:t>BINDER </a:t>
            </a:r>
          </a:p>
          <a:p>
            <a:pPr>
              <a:spcBef>
                <a:spcPts val="0"/>
              </a:spcBef>
              <a:buNone/>
            </a:pPr>
            <a:r>
              <a:rPr lang="en-US" sz="2000" b="1" dirty="0" smtClean="0">
                <a:solidFill>
                  <a:schemeClr val="accent2">
                    <a:lumMod val="60000"/>
                    <a:lumOff val="40000"/>
                  </a:schemeClr>
                </a:solidFill>
                <a:effectLst>
                  <a:outerShdw blurRad="38100" dist="38100" dir="2700000" algn="tl">
                    <a:srgbClr val="000000">
                      <a:alpha val="43137"/>
                    </a:srgbClr>
                  </a:outerShdw>
                </a:effectLst>
              </a:rPr>
              <a:t>TYPE</a:t>
            </a:r>
            <a:endParaRPr lang="en-US" sz="2000" b="1" dirty="0">
              <a:solidFill>
                <a:schemeClr val="accent2">
                  <a:lumMod val="60000"/>
                  <a:lumOff val="40000"/>
                </a:schemeClr>
              </a:solidFill>
              <a:effectLst>
                <a:outerShdw blurRad="38100" dist="38100" dir="2700000" algn="tl">
                  <a:srgbClr val="000000">
                    <a:alpha val="43137"/>
                  </a:srgbClr>
                </a:outerShdw>
              </a:effectLst>
            </a:endParaRPr>
          </a:p>
        </p:txBody>
      </p:sp>
      <p:sp>
        <p:nvSpPr>
          <p:cNvPr id="36" name="TextBox 35"/>
          <p:cNvSpPr txBox="1"/>
          <p:nvPr/>
        </p:nvSpPr>
        <p:spPr>
          <a:xfrm>
            <a:off x="373150" y="1524000"/>
            <a:ext cx="1664238" cy="1015663"/>
          </a:xfrm>
          <a:prstGeom prst="rect">
            <a:avLst/>
          </a:prstGeom>
          <a:noFill/>
        </p:spPr>
        <p:txBody>
          <a:bodyPr wrap="none" rtlCol="0">
            <a:spAutoFit/>
          </a:bodyPr>
          <a:lstStyle/>
          <a:p>
            <a:pPr>
              <a:buNone/>
            </a:pPr>
            <a:r>
              <a:rPr lang="en-US" sz="2000" b="1" dirty="0" smtClean="0">
                <a:solidFill>
                  <a:schemeClr val="accent1">
                    <a:lumMod val="75000"/>
                  </a:schemeClr>
                </a:solidFill>
                <a:effectLst>
                  <a:outerShdw blurRad="38100" dist="38100" dir="2700000" algn="tl">
                    <a:srgbClr val="000000">
                      <a:alpha val="43137"/>
                    </a:srgbClr>
                  </a:outerShdw>
                </a:effectLst>
              </a:rPr>
              <a:t>CRACKING</a:t>
            </a:r>
          </a:p>
          <a:p>
            <a:pPr>
              <a:buNone/>
            </a:pPr>
            <a:r>
              <a:rPr lang="en-US" sz="2000" b="1" dirty="0" smtClean="0">
                <a:solidFill>
                  <a:schemeClr val="accent1">
                    <a:lumMod val="75000"/>
                  </a:schemeClr>
                </a:solidFill>
                <a:effectLst>
                  <a:outerShdw blurRad="38100" dist="38100" dir="2700000" algn="tl">
                    <a:srgbClr val="000000">
                      <a:alpha val="43137"/>
                    </a:srgbClr>
                  </a:outerShdw>
                </a:effectLst>
              </a:rPr>
              <a:t>(test during </a:t>
            </a:r>
          </a:p>
          <a:p>
            <a:pPr>
              <a:buNone/>
            </a:pPr>
            <a:r>
              <a:rPr lang="en-US" sz="2000" b="1" dirty="0" smtClean="0">
                <a:solidFill>
                  <a:schemeClr val="accent1">
                    <a:lumMod val="75000"/>
                  </a:schemeClr>
                </a:solidFill>
                <a:effectLst>
                  <a:outerShdw blurRad="38100" dist="38100" dir="2700000" algn="tl">
                    <a:srgbClr val="000000">
                      <a:alpha val="43137"/>
                    </a:srgbClr>
                  </a:outerShdw>
                </a:effectLst>
              </a:rPr>
              <a:t>winter)</a:t>
            </a:r>
            <a:endParaRPr lang="en-US" sz="2000" b="1" dirty="0">
              <a:solidFill>
                <a:schemeClr val="accent1">
                  <a:lumMod val="75000"/>
                </a:schemeClr>
              </a:solidFill>
              <a:effectLst>
                <a:outerShdw blurRad="38100" dist="38100" dir="2700000" algn="tl">
                  <a:srgbClr val="000000">
                    <a:alpha val="43137"/>
                  </a:srgbClr>
                </a:outerShdw>
              </a:effectLst>
            </a:endParaRPr>
          </a:p>
        </p:txBody>
      </p:sp>
      <p:sp>
        <p:nvSpPr>
          <p:cNvPr id="39" name="TextBox 38"/>
          <p:cNvSpPr txBox="1"/>
          <p:nvPr/>
        </p:nvSpPr>
        <p:spPr>
          <a:xfrm>
            <a:off x="360560" y="2978145"/>
            <a:ext cx="1750800" cy="1015663"/>
          </a:xfrm>
          <a:prstGeom prst="rect">
            <a:avLst/>
          </a:prstGeom>
          <a:noFill/>
        </p:spPr>
        <p:txBody>
          <a:bodyPr wrap="none" rtlCol="0">
            <a:spAutoFit/>
          </a:bodyPr>
          <a:lstStyle/>
          <a:p>
            <a:pPr>
              <a:buNone/>
            </a:pPr>
            <a:r>
              <a:rPr lang="en-US" sz="2000" b="1" dirty="0" smtClean="0">
                <a:solidFill>
                  <a:schemeClr val="accent1">
                    <a:lumMod val="75000"/>
                  </a:schemeClr>
                </a:solidFill>
                <a:effectLst>
                  <a:outerShdw blurRad="38100" dist="38100" dir="2700000" algn="tl">
                    <a:srgbClr val="000000">
                      <a:alpha val="43137"/>
                    </a:srgbClr>
                  </a:outerShdw>
                </a:effectLst>
              </a:rPr>
              <a:t>RUTTING</a:t>
            </a:r>
          </a:p>
          <a:p>
            <a:pPr>
              <a:buNone/>
            </a:pPr>
            <a:r>
              <a:rPr lang="en-US" sz="2000" b="1" dirty="0" smtClean="0">
                <a:solidFill>
                  <a:schemeClr val="accent1">
                    <a:lumMod val="75000"/>
                  </a:schemeClr>
                </a:solidFill>
                <a:effectLst>
                  <a:outerShdw blurRad="38100" dist="38100" dir="2700000" algn="tl">
                    <a:srgbClr val="000000">
                      <a:alpha val="43137"/>
                    </a:srgbClr>
                  </a:outerShdw>
                </a:effectLst>
              </a:rPr>
              <a:t>(test at high </a:t>
            </a:r>
          </a:p>
          <a:p>
            <a:pPr>
              <a:buNone/>
            </a:pPr>
            <a:r>
              <a:rPr lang="en-US" sz="2000" b="1" dirty="0" smtClean="0">
                <a:solidFill>
                  <a:schemeClr val="accent1">
                    <a:lumMod val="75000"/>
                  </a:schemeClr>
                </a:solidFill>
                <a:effectLst>
                  <a:outerShdw blurRad="38100" dist="38100" dir="2700000" algn="tl">
                    <a:srgbClr val="000000">
                      <a:alpha val="43137"/>
                    </a:srgbClr>
                  </a:outerShdw>
                </a:effectLst>
              </a:rPr>
              <a:t>temperature)</a:t>
            </a:r>
            <a:endParaRPr lang="en-US" sz="2000" b="1" dirty="0">
              <a:solidFill>
                <a:schemeClr val="accent1">
                  <a:lumMod val="75000"/>
                </a:schemeClr>
              </a:solidFill>
              <a:effectLst>
                <a:outerShdw blurRad="38100" dist="38100" dir="2700000" algn="tl">
                  <a:srgbClr val="000000">
                    <a:alpha val="43137"/>
                  </a:srgbClr>
                </a:outerShdw>
              </a:effectLst>
            </a:endParaRPr>
          </a:p>
        </p:txBody>
      </p:sp>
      <p:sp>
        <p:nvSpPr>
          <p:cNvPr id="40" name="TextBox 39"/>
          <p:cNvSpPr txBox="1"/>
          <p:nvPr/>
        </p:nvSpPr>
        <p:spPr>
          <a:xfrm>
            <a:off x="7315200" y="2459203"/>
            <a:ext cx="1675651" cy="1323439"/>
          </a:xfrm>
          <a:prstGeom prst="rect">
            <a:avLst/>
          </a:prstGeom>
          <a:solidFill>
            <a:srgbClr val="FFFF00"/>
          </a:solidFill>
        </p:spPr>
        <p:txBody>
          <a:bodyPr wrap="none" rtlCol="0">
            <a:spAutoFit/>
          </a:bodyPr>
          <a:lstStyle/>
          <a:p>
            <a:pPr algn="ctr"/>
            <a:r>
              <a:rPr lang="en-US" sz="2000" b="1" u="sng" dirty="0" smtClean="0">
                <a:effectLst>
                  <a:outerShdw blurRad="38100" dist="38100" dir="2700000" algn="tl">
                    <a:srgbClr val="000000">
                      <a:alpha val="43137"/>
                    </a:srgbClr>
                  </a:outerShdw>
                </a:effectLst>
              </a:rPr>
              <a:t>NAPMRC</a:t>
            </a:r>
          </a:p>
          <a:p>
            <a:pPr algn="ctr"/>
            <a:r>
              <a:rPr lang="en-US" sz="2000" b="1" dirty="0" smtClean="0"/>
              <a:t>Proposed</a:t>
            </a:r>
          </a:p>
          <a:p>
            <a:pPr algn="ctr"/>
            <a:r>
              <a:rPr lang="en-US" sz="2000" b="1" dirty="0" smtClean="0"/>
              <a:t>Test Cycle-2</a:t>
            </a:r>
          </a:p>
          <a:p>
            <a:pPr algn="ctr"/>
            <a:r>
              <a:rPr lang="en-US" sz="2000" b="1" dirty="0" smtClean="0"/>
              <a:t>(TC-2)</a:t>
            </a:r>
            <a:endParaRPr lang="en-US" sz="2000" b="1" dirty="0"/>
          </a:p>
        </p:txBody>
      </p:sp>
    </p:spTree>
    <p:extLst>
      <p:ext uri="{BB962C8B-B14F-4D97-AF65-F5344CB8AC3E}">
        <p14:creationId xmlns:p14="http://schemas.microsoft.com/office/powerpoint/2010/main" val="165293829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2034" name="Rectangle 2"/>
          <p:cNvSpPr>
            <a:spLocks noGrp="1" noChangeArrowheads="1"/>
          </p:cNvSpPr>
          <p:nvPr>
            <p:ph type="title"/>
          </p:nvPr>
        </p:nvSpPr>
        <p:spPr/>
        <p:txBody>
          <a:bodyPr/>
          <a:lstStyle/>
          <a:p>
            <a:pPr eaLnBrk="1" hangingPunct="1">
              <a:defRPr/>
            </a:pPr>
            <a:r>
              <a:rPr lang="en-US" sz="3200" u="sng" dirty="0" smtClean="0">
                <a:solidFill>
                  <a:schemeClr val="tx1"/>
                </a:solidFill>
                <a:effectLst>
                  <a:outerShdw blurRad="38100" dist="38100" dir="2700000" algn="tl">
                    <a:srgbClr val="000000">
                      <a:alpha val="43137"/>
                    </a:srgbClr>
                  </a:outerShdw>
                </a:effectLst>
              </a:rPr>
              <a:t>Future Research</a:t>
            </a:r>
          </a:p>
        </p:txBody>
      </p:sp>
      <p:sp>
        <p:nvSpPr>
          <p:cNvPr id="3" name="TextBox 2"/>
          <p:cNvSpPr txBox="1"/>
          <p:nvPr/>
        </p:nvSpPr>
        <p:spPr>
          <a:xfrm>
            <a:off x="649387" y="1066800"/>
            <a:ext cx="7845225" cy="830997"/>
          </a:xfrm>
          <a:prstGeom prst="rect">
            <a:avLst/>
          </a:prstGeom>
          <a:noFill/>
          <a:ln w="28575">
            <a:solidFill>
              <a:srgbClr val="FF0000"/>
            </a:solidFill>
          </a:ln>
          <a:effectLst>
            <a:outerShdw blurRad="50800" dist="38100" dir="10800000" algn="r" rotWithShape="0">
              <a:prstClr val="black">
                <a:alpha val="40000"/>
              </a:prstClr>
            </a:outerShdw>
          </a:effectLst>
        </p:spPr>
        <p:txBody>
          <a:bodyPr wrap="none" rtlCol="0">
            <a:spAutoFit/>
          </a:bodyPr>
          <a:lstStyle/>
          <a:p>
            <a:r>
              <a:rPr lang="en-US" sz="1600" b="1" u="sng" dirty="0" smtClean="0"/>
              <a:t>EVALUATION OF NEW ASPHALT TECHNOLOGIES FOR AIRFIELD PAVEMENTS</a:t>
            </a:r>
          </a:p>
          <a:p>
            <a:pPr algn="ctr"/>
            <a:r>
              <a:rPr lang="en-US" sz="1600" b="1" dirty="0" smtClean="0"/>
              <a:t>Warm Mix Asphalt, Stone Matrix Asphalt, Polymer Modified Binders, </a:t>
            </a:r>
          </a:p>
          <a:p>
            <a:pPr algn="ctr"/>
            <a:r>
              <a:rPr lang="en-US" sz="1600" b="1" dirty="0" smtClean="0"/>
              <a:t>RAP Mixes, Full-Depth Rehabilitation</a:t>
            </a:r>
            <a:endParaRPr lang="en-US" sz="1600" b="1" dirty="0"/>
          </a:p>
        </p:txBody>
      </p:sp>
      <p:sp>
        <p:nvSpPr>
          <p:cNvPr id="6" name="TextBox 5"/>
          <p:cNvSpPr txBox="1"/>
          <p:nvPr/>
        </p:nvSpPr>
        <p:spPr>
          <a:xfrm>
            <a:off x="1836674" y="2023646"/>
            <a:ext cx="5554726" cy="584775"/>
          </a:xfrm>
          <a:prstGeom prst="rect">
            <a:avLst/>
          </a:prstGeom>
          <a:noFill/>
          <a:ln w="28575">
            <a:solidFill>
              <a:srgbClr val="FF0000"/>
            </a:solidFill>
          </a:ln>
          <a:effectLst>
            <a:outerShdw blurRad="50800" dist="38100" dir="10800000" algn="r" rotWithShape="0">
              <a:prstClr val="black">
                <a:alpha val="40000"/>
              </a:prstClr>
            </a:outerShdw>
          </a:effectLst>
        </p:spPr>
        <p:txBody>
          <a:bodyPr wrap="none" rtlCol="0">
            <a:spAutoFit/>
          </a:bodyPr>
          <a:lstStyle/>
          <a:p>
            <a:r>
              <a:rPr lang="en-US" sz="1600" b="1" dirty="0" smtClean="0"/>
              <a:t>PROBLEM: Lack of Guidance/Standards/Specifications</a:t>
            </a:r>
          </a:p>
          <a:p>
            <a:r>
              <a:rPr lang="en-US" sz="1600" b="1" dirty="0" smtClean="0"/>
              <a:t>	    Lack of Performance Data</a:t>
            </a:r>
            <a:endParaRPr lang="en-US" sz="1600" b="1" dirty="0"/>
          </a:p>
        </p:txBody>
      </p:sp>
      <p:sp>
        <p:nvSpPr>
          <p:cNvPr id="4" name="Down Arrow 3"/>
          <p:cNvSpPr/>
          <p:nvPr/>
        </p:nvSpPr>
        <p:spPr bwMode="auto">
          <a:xfrm>
            <a:off x="2819400" y="1196459"/>
            <a:ext cx="76200" cy="45719"/>
          </a:xfrm>
          <a:prstGeom prst="downArrow">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9" name="TextBox 8"/>
          <p:cNvSpPr txBox="1"/>
          <p:nvPr/>
        </p:nvSpPr>
        <p:spPr>
          <a:xfrm>
            <a:off x="381000" y="2920425"/>
            <a:ext cx="2777363" cy="584775"/>
          </a:xfrm>
          <a:prstGeom prst="rect">
            <a:avLst/>
          </a:prstGeom>
          <a:noFill/>
          <a:ln w="28575">
            <a:solidFill>
              <a:schemeClr val="accent2"/>
            </a:solidFill>
          </a:ln>
        </p:spPr>
        <p:txBody>
          <a:bodyPr wrap="square" rtlCol="0">
            <a:spAutoFit/>
          </a:bodyPr>
          <a:lstStyle/>
          <a:p>
            <a:pPr algn="ctr"/>
            <a:r>
              <a:rPr lang="en-US" sz="1600" b="1" dirty="0" smtClean="0">
                <a:effectLst>
                  <a:outerShdw blurRad="38100" dist="38100" dir="2700000" algn="tl">
                    <a:srgbClr val="000000">
                      <a:alpha val="43137"/>
                    </a:srgbClr>
                  </a:outerShdw>
                </a:effectLst>
              </a:rPr>
              <a:t>Laboratory Performance Evaluation</a:t>
            </a:r>
            <a:endParaRPr lang="en-US" sz="1600" b="1" dirty="0">
              <a:effectLst>
                <a:outerShdw blurRad="38100" dist="38100" dir="2700000" algn="tl">
                  <a:srgbClr val="000000">
                    <a:alpha val="43137"/>
                  </a:srgbClr>
                </a:outerShdw>
              </a:effectLst>
            </a:endParaRPr>
          </a:p>
        </p:txBody>
      </p:sp>
      <p:sp>
        <p:nvSpPr>
          <p:cNvPr id="10" name="TextBox 9"/>
          <p:cNvSpPr txBox="1"/>
          <p:nvPr/>
        </p:nvSpPr>
        <p:spPr>
          <a:xfrm>
            <a:off x="3276600" y="2920425"/>
            <a:ext cx="2777363" cy="584775"/>
          </a:xfrm>
          <a:prstGeom prst="rect">
            <a:avLst/>
          </a:prstGeom>
          <a:noFill/>
          <a:ln w="28575">
            <a:solidFill>
              <a:schemeClr val="accent2"/>
            </a:solidFill>
          </a:ln>
        </p:spPr>
        <p:txBody>
          <a:bodyPr wrap="square" rtlCol="0">
            <a:spAutoFit/>
          </a:bodyPr>
          <a:lstStyle/>
          <a:p>
            <a:pPr algn="ctr"/>
            <a:r>
              <a:rPr lang="en-US" sz="1600" b="1" dirty="0" smtClean="0">
                <a:effectLst>
                  <a:outerShdw blurRad="38100" dist="38100" dir="2700000" algn="tl">
                    <a:srgbClr val="000000">
                      <a:alpha val="43137"/>
                    </a:srgbClr>
                  </a:outerShdw>
                </a:effectLst>
              </a:rPr>
              <a:t>Full-Scale APT</a:t>
            </a:r>
          </a:p>
          <a:p>
            <a:pPr algn="ctr"/>
            <a:r>
              <a:rPr lang="en-US" sz="1600" b="1" dirty="0" smtClean="0">
                <a:effectLst>
                  <a:outerShdw blurRad="38100" dist="38100" dir="2700000" algn="tl">
                    <a:srgbClr val="000000">
                      <a:alpha val="43137"/>
                    </a:srgbClr>
                  </a:outerShdw>
                </a:effectLst>
              </a:rPr>
              <a:t>NAPMRC</a:t>
            </a:r>
            <a:endParaRPr lang="en-US" sz="1600" b="1" dirty="0">
              <a:effectLst>
                <a:outerShdw blurRad="38100" dist="38100" dir="2700000" algn="tl">
                  <a:srgbClr val="000000">
                    <a:alpha val="43137"/>
                  </a:srgbClr>
                </a:outerShdw>
              </a:effectLst>
            </a:endParaRPr>
          </a:p>
        </p:txBody>
      </p:sp>
      <p:sp>
        <p:nvSpPr>
          <p:cNvPr id="11" name="TextBox 10"/>
          <p:cNvSpPr txBox="1"/>
          <p:nvPr/>
        </p:nvSpPr>
        <p:spPr>
          <a:xfrm>
            <a:off x="6172200" y="2920425"/>
            <a:ext cx="2777363" cy="584775"/>
          </a:xfrm>
          <a:prstGeom prst="rect">
            <a:avLst/>
          </a:prstGeom>
          <a:noFill/>
          <a:ln w="28575">
            <a:solidFill>
              <a:schemeClr val="accent2"/>
            </a:solidFill>
          </a:ln>
        </p:spPr>
        <p:txBody>
          <a:bodyPr wrap="square" rtlCol="0">
            <a:spAutoFit/>
          </a:bodyPr>
          <a:lstStyle/>
          <a:p>
            <a:pPr algn="ctr"/>
            <a:r>
              <a:rPr lang="en-US" sz="1600" b="1" dirty="0" smtClean="0">
                <a:effectLst>
                  <a:outerShdw blurRad="38100" dist="38100" dir="2700000" algn="tl">
                    <a:srgbClr val="000000">
                      <a:alpha val="43137"/>
                    </a:srgbClr>
                  </a:outerShdw>
                </a:effectLst>
              </a:rPr>
              <a:t>Field Performance Evaluation</a:t>
            </a:r>
            <a:endParaRPr lang="en-US" sz="1600" b="1" dirty="0">
              <a:effectLst>
                <a:outerShdw blurRad="38100" dist="38100" dir="2700000" algn="tl">
                  <a:srgbClr val="000000">
                    <a:alpha val="43137"/>
                  </a:srgbClr>
                </a:outerShdw>
              </a:effectLst>
            </a:endParaRPr>
          </a:p>
        </p:txBody>
      </p:sp>
      <p:sp>
        <p:nvSpPr>
          <p:cNvPr id="12" name="TextBox 11"/>
          <p:cNvSpPr txBox="1"/>
          <p:nvPr/>
        </p:nvSpPr>
        <p:spPr>
          <a:xfrm>
            <a:off x="380999" y="3810000"/>
            <a:ext cx="2777363" cy="1415772"/>
          </a:xfrm>
          <a:prstGeom prst="rect">
            <a:avLst/>
          </a:prstGeom>
          <a:noFill/>
          <a:ln w="28575">
            <a:solidFill>
              <a:schemeClr val="accent2"/>
            </a:solidFill>
          </a:ln>
        </p:spPr>
        <p:txBody>
          <a:bodyPr wrap="square" rtlCol="0">
            <a:spAutoFit/>
          </a:bodyPr>
          <a:lstStyle/>
          <a:p>
            <a:pPr algn="ctr"/>
            <a:r>
              <a:rPr lang="en-US" sz="1600" b="1" dirty="0" smtClean="0">
                <a:effectLst>
                  <a:outerShdw blurRad="38100" dist="38100" dir="2700000" algn="tl">
                    <a:srgbClr val="000000">
                      <a:alpha val="43137"/>
                    </a:srgbClr>
                  </a:outerShdw>
                </a:effectLst>
              </a:rPr>
              <a:t>Evaluate:</a:t>
            </a:r>
          </a:p>
          <a:p>
            <a:r>
              <a:rPr lang="en-US" sz="1400" b="1" dirty="0" smtClean="0">
                <a:effectLst>
                  <a:outerShdw blurRad="38100" dist="38100" dir="2700000" algn="tl">
                    <a:srgbClr val="000000">
                      <a:alpha val="43137"/>
                    </a:srgbClr>
                  </a:outerShdw>
                </a:effectLst>
              </a:rPr>
              <a:t>Rutting</a:t>
            </a:r>
          </a:p>
          <a:p>
            <a:r>
              <a:rPr lang="en-US" sz="1400" b="1" dirty="0" smtClean="0">
                <a:effectLst>
                  <a:outerShdw blurRad="38100" dist="38100" dir="2700000" algn="tl">
                    <a:srgbClr val="000000">
                      <a:alpha val="43137"/>
                    </a:srgbClr>
                  </a:outerShdw>
                </a:effectLst>
              </a:rPr>
              <a:t>Fatigue</a:t>
            </a:r>
          </a:p>
          <a:p>
            <a:r>
              <a:rPr lang="en-US" sz="1400" b="1" dirty="0" smtClean="0">
                <a:effectLst>
                  <a:outerShdw blurRad="38100" dist="38100" dir="2700000" algn="tl">
                    <a:srgbClr val="000000">
                      <a:alpha val="43137"/>
                    </a:srgbClr>
                  </a:outerShdw>
                </a:effectLst>
              </a:rPr>
              <a:t>Moisture Susceptibility</a:t>
            </a:r>
          </a:p>
          <a:p>
            <a:r>
              <a:rPr lang="en-US" sz="1400" b="1" dirty="0" smtClean="0">
                <a:effectLst>
                  <a:outerShdw blurRad="38100" dist="38100" dir="2700000" algn="tl">
                    <a:srgbClr val="000000">
                      <a:alpha val="43137"/>
                    </a:srgbClr>
                  </a:outerShdw>
                </a:effectLst>
              </a:rPr>
              <a:t>Durability</a:t>
            </a:r>
          </a:p>
          <a:p>
            <a:r>
              <a:rPr lang="en-US" sz="1400" b="1" dirty="0" smtClean="0">
                <a:effectLst>
                  <a:outerShdw blurRad="38100" dist="38100" dir="2700000" algn="tl">
                    <a:srgbClr val="000000">
                      <a:alpha val="43137"/>
                    </a:srgbClr>
                  </a:outerShdw>
                </a:effectLst>
              </a:rPr>
              <a:t>Low Temperature Cracking</a:t>
            </a:r>
            <a:endParaRPr lang="en-US" sz="1400" b="1" dirty="0">
              <a:effectLst>
                <a:outerShdw blurRad="38100" dist="38100" dir="2700000" algn="tl">
                  <a:srgbClr val="000000">
                    <a:alpha val="43137"/>
                  </a:srgbClr>
                </a:outerShdw>
              </a:effectLst>
            </a:endParaRPr>
          </a:p>
        </p:txBody>
      </p:sp>
      <p:sp>
        <p:nvSpPr>
          <p:cNvPr id="13" name="TextBox 12"/>
          <p:cNvSpPr txBox="1"/>
          <p:nvPr/>
        </p:nvSpPr>
        <p:spPr>
          <a:xfrm>
            <a:off x="3263137" y="3792141"/>
            <a:ext cx="2777363" cy="2062103"/>
          </a:xfrm>
          <a:prstGeom prst="rect">
            <a:avLst/>
          </a:prstGeom>
          <a:noFill/>
          <a:ln w="28575">
            <a:solidFill>
              <a:schemeClr val="accent2"/>
            </a:solidFill>
          </a:ln>
        </p:spPr>
        <p:txBody>
          <a:bodyPr wrap="square" rtlCol="0">
            <a:spAutoFit/>
          </a:bodyPr>
          <a:lstStyle/>
          <a:p>
            <a:pPr algn="ctr"/>
            <a:r>
              <a:rPr lang="en-US" sz="1600" b="1" dirty="0" smtClean="0">
                <a:effectLst>
                  <a:outerShdw blurRad="38100" dist="38100" dir="2700000" algn="tl">
                    <a:srgbClr val="000000">
                      <a:alpha val="43137"/>
                    </a:srgbClr>
                  </a:outerShdw>
                </a:effectLst>
              </a:rPr>
              <a:t>Full-Scale APT:</a:t>
            </a:r>
          </a:p>
          <a:p>
            <a:r>
              <a:rPr lang="en-US" sz="1400" b="1" dirty="0" smtClean="0">
                <a:effectLst>
                  <a:outerShdw blurRad="38100" dist="38100" dir="2700000" algn="tl">
                    <a:srgbClr val="000000">
                      <a:alpha val="43137"/>
                    </a:srgbClr>
                  </a:outerShdw>
                </a:effectLst>
              </a:rPr>
              <a:t>Rutting</a:t>
            </a:r>
          </a:p>
          <a:p>
            <a:r>
              <a:rPr lang="en-US" sz="1400" b="1" dirty="0" smtClean="0">
                <a:effectLst>
                  <a:outerShdw blurRad="38100" dist="38100" dir="2700000" algn="tl">
                    <a:srgbClr val="000000">
                      <a:alpha val="43137"/>
                    </a:srgbClr>
                  </a:outerShdw>
                </a:effectLst>
              </a:rPr>
              <a:t>Fatigue</a:t>
            </a:r>
          </a:p>
          <a:p>
            <a:r>
              <a:rPr lang="en-US" sz="1400" b="1" dirty="0" smtClean="0">
                <a:effectLst>
                  <a:outerShdw blurRad="38100" dist="38100" dir="2700000" algn="tl">
                    <a:srgbClr val="000000">
                      <a:alpha val="43137"/>
                    </a:srgbClr>
                  </a:outerShdw>
                </a:effectLst>
              </a:rPr>
              <a:t>Tire Pressure Effects</a:t>
            </a:r>
          </a:p>
          <a:p>
            <a:r>
              <a:rPr lang="en-US" sz="1400" b="1" dirty="0">
                <a:effectLst>
                  <a:outerShdw blurRad="38100" dist="38100" dir="2700000" algn="tl">
                    <a:srgbClr val="000000">
                      <a:alpha val="43137"/>
                    </a:srgbClr>
                  </a:outerShdw>
                </a:effectLst>
              </a:rPr>
              <a:t>WMA</a:t>
            </a:r>
          </a:p>
          <a:p>
            <a:r>
              <a:rPr lang="en-US" sz="1400" b="1" dirty="0">
                <a:effectLst>
                  <a:outerShdw blurRad="38100" dist="38100" dir="2700000" algn="tl">
                    <a:srgbClr val="000000">
                      <a:alpha val="43137"/>
                    </a:srgbClr>
                  </a:outerShdw>
                </a:effectLst>
              </a:rPr>
              <a:t>RAP/RAS</a:t>
            </a:r>
          </a:p>
          <a:p>
            <a:r>
              <a:rPr lang="en-US" sz="1400" b="1" dirty="0">
                <a:effectLst>
                  <a:outerShdw blurRad="38100" dist="38100" dir="2700000" algn="tl">
                    <a:srgbClr val="000000">
                      <a:alpha val="43137"/>
                    </a:srgbClr>
                  </a:outerShdw>
                </a:effectLst>
              </a:rPr>
              <a:t>Full Depth Reclamation</a:t>
            </a:r>
          </a:p>
          <a:p>
            <a:endParaRPr lang="en-US" sz="1400" b="1" dirty="0" smtClean="0">
              <a:effectLst>
                <a:outerShdw blurRad="38100" dist="38100" dir="2700000" algn="tl">
                  <a:srgbClr val="000000">
                    <a:alpha val="43137"/>
                  </a:srgbClr>
                </a:outerShdw>
              </a:effectLst>
            </a:endParaRPr>
          </a:p>
          <a:p>
            <a:r>
              <a:rPr lang="en-US" sz="1400" b="1" dirty="0" smtClean="0">
                <a:solidFill>
                  <a:srgbClr val="FF0000"/>
                </a:solidFill>
                <a:effectLst>
                  <a:outerShdw blurRad="38100" dist="38100" dir="2700000" algn="tl">
                    <a:srgbClr val="000000">
                      <a:alpha val="43137"/>
                    </a:srgbClr>
                  </a:outerShdw>
                </a:effectLst>
              </a:rPr>
              <a:t>Compare to P-401 HMA</a:t>
            </a:r>
          </a:p>
        </p:txBody>
      </p:sp>
      <p:sp>
        <p:nvSpPr>
          <p:cNvPr id="14" name="TextBox 13"/>
          <p:cNvSpPr txBox="1"/>
          <p:nvPr/>
        </p:nvSpPr>
        <p:spPr>
          <a:xfrm>
            <a:off x="6172200" y="3792141"/>
            <a:ext cx="2777363" cy="1846659"/>
          </a:xfrm>
          <a:prstGeom prst="rect">
            <a:avLst/>
          </a:prstGeom>
          <a:noFill/>
          <a:ln w="28575">
            <a:solidFill>
              <a:schemeClr val="accent2"/>
            </a:solidFill>
          </a:ln>
        </p:spPr>
        <p:txBody>
          <a:bodyPr wrap="square" rtlCol="0">
            <a:spAutoFit/>
          </a:bodyPr>
          <a:lstStyle/>
          <a:p>
            <a:pPr algn="ctr"/>
            <a:r>
              <a:rPr lang="en-US" sz="1600" b="1" dirty="0" smtClean="0">
                <a:effectLst>
                  <a:outerShdw blurRad="38100" dist="38100" dir="2700000" algn="tl">
                    <a:srgbClr val="000000">
                      <a:alpha val="43137"/>
                    </a:srgbClr>
                  </a:outerShdw>
                </a:effectLst>
              </a:rPr>
              <a:t>Field Projects:</a:t>
            </a:r>
          </a:p>
          <a:p>
            <a:r>
              <a:rPr lang="en-US" sz="1400" b="1" dirty="0" smtClean="0">
                <a:effectLst>
                  <a:outerShdw blurRad="38100" dist="38100" dir="2700000" algn="tl">
                    <a:srgbClr val="000000">
                      <a:alpha val="43137"/>
                    </a:srgbClr>
                  </a:outerShdw>
                </a:effectLst>
              </a:rPr>
              <a:t>Lab Evaluation of Field Mixes</a:t>
            </a:r>
          </a:p>
          <a:p>
            <a:r>
              <a:rPr lang="en-US" sz="1400" b="1" dirty="0" smtClean="0">
                <a:effectLst>
                  <a:outerShdw blurRad="38100" dist="38100" dir="2700000" algn="tl">
                    <a:srgbClr val="000000">
                      <a:alpha val="43137"/>
                    </a:srgbClr>
                  </a:outerShdw>
                </a:effectLst>
              </a:rPr>
              <a:t>Construction Evaluation</a:t>
            </a:r>
          </a:p>
          <a:p>
            <a:r>
              <a:rPr lang="en-US" sz="1400" b="1" dirty="0" smtClean="0">
                <a:effectLst>
                  <a:outerShdw blurRad="38100" dist="38100" dir="2700000" algn="tl">
                    <a:srgbClr val="000000">
                      <a:alpha val="43137"/>
                    </a:srgbClr>
                  </a:outerShdw>
                </a:effectLst>
              </a:rPr>
              <a:t>Evaluate:</a:t>
            </a:r>
          </a:p>
          <a:p>
            <a:r>
              <a:rPr lang="en-US" sz="1400" b="1" dirty="0">
                <a:effectLst>
                  <a:outerShdw blurRad="38100" dist="38100" dir="2700000" algn="tl">
                    <a:srgbClr val="000000">
                      <a:alpha val="43137"/>
                    </a:srgbClr>
                  </a:outerShdw>
                </a:effectLst>
              </a:rPr>
              <a:t>	</a:t>
            </a:r>
            <a:r>
              <a:rPr lang="en-US" sz="1200" b="1" dirty="0" smtClean="0">
                <a:effectLst>
                  <a:outerShdw blurRad="38100" dist="38100" dir="2700000" algn="tl">
                    <a:srgbClr val="000000">
                      <a:alpha val="43137"/>
                    </a:srgbClr>
                  </a:outerShdw>
                </a:effectLst>
              </a:rPr>
              <a:t>Mix Design 	Production,	Construction </a:t>
            </a:r>
          </a:p>
          <a:p>
            <a:r>
              <a:rPr lang="en-US" sz="1400" b="1" dirty="0" smtClean="0">
                <a:effectLst>
                  <a:outerShdw blurRad="38100" dist="38100" dir="2700000" algn="tl">
                    <a:srgbClr val="000000">
                      <a:alpha val="43137"/>
                    </a:srgbClr>
                  </a:outerShdw>
                </a:effectLst>
              </a:rPr>
              <a:t>Support from AAS-100, ADO</a:t>
            </a:r>
            <a:endParaRPr lang="en-US" sz="1400" b="1" dirty="0">
              <a:effectLst>
                <a:outerShdw blurRad="38100" dist="38100" dir="2700000" algn="tl">
                  <a:srgbClr val="000000">
                    <a:alpha val="43137"/>
                  </a:srgbClr>
                </a:outerShdw>
              </a:effectLst>
            </a:endParaRPr>
          </a:p>
        </p:txBody>
      </p:sp>
      <p:cxnSp>
        <p:nvCxnSpPr>
          <p:cNvPr id="8" name="Elbow Connector 7"/>
          <p:cNvCxnSpPr/>
          <p:nvPr/>
        </p:nvCxnSpPr>
        <p:spPr bwMode="auto">
          <a:xfrm rot="16200000" flipH="1">
            <a:off x="6147410" y="1109411"/>
            <a:ext cx="156001" cy="3158365"/>
          </a:xfrm>
          <a:prstGeom prst="bentConnector2">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Elbow Connector 23"/>
          <p:cNvCxnSpPr/>
          <p:nvPr/>
        </p:nvCxnSpPr>
        <p:spPr bwMode="auto">
          <a:xfrm rot="5400000">
            <a:off x="2838617" y="1109410"/>
            <a:ext cx="156001" cy="3158365"/>
          </a:xfrm>
          <a:prstGeom prst="bentConnector2">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Straight Arrow Connector 22"/>
          <p:cNvCxnSpPr>
            <a:stCxn id="6" idx="2"/>
            <a:endCxn id="10" idx="0"/>
          </p:cNvCxnSpPr>
          <p:nvPr/>
        </p:nvCxnSpPr>
        <p:spPr bwMode="auto">
          <a:xfrm>
            <a:off x="4614037" y="2608421"/>
            <a:ext cx="51245" cy="312004"/>
          </a:xfrm>
          <a:prstGeom prst="straightConnector1">
            <a:avLst/>
          </a:prstGeom>
          <a:noFill/>
          <a:ln>
            <a:noFill/>
            <a:tailEnd type="arrow"/>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Straight Arrow Connector 25"/>
          <p:cNvCxnSpPr/>
          <p:nvPr/>
        </p:nvCxnSpPr>
        <p:spPr bwMode="auto">
          <a:xfrm>
            <a:off x="4571999" y="2608421"/>
            <a:ext cx="0" cy="309833"/>
          </a:xfrm>
          <a:prstGeom prst="straightConnector1">
            <a:avLst/>
          </a:prstGeom>
          <a:noFill/>
          <a:ln w="25400" cap="flat" cmpd="sng" algn="ctr">
            <a:solidFill>
              <a:schemeClr val="tx1"/>
            </a:solidFill>
            <a:prstDash val="solid"/>
            <a:round/>
            <a:headEnd type="none" w="med" len="med"/>
            <a:tailEnd type="stealth"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Straight Arrow Connector 28"/>
          <p:cNvCxnSpPr/>
          <p:nvPr/>
        </p:nvCxnSpPr>
        <p:spPr bwMode="auto">
          <a:xfrm>
            <a:off x="1353477" y="2763337"/>
            <a:ext cx="0" cy="157088"/>
          </a:xfrm>
          <a:prstGeom prst="straightConnector1">
            <a:avLst/>
          </a:prstGeom>
          <a:noFill/>
          <a:ln w="25400" cap="flat" cmpd="sng" algn="ctr">
            <a:solidFill>
              <a:schemeClr val="tx1"/>
            </a:solidFill>
            <a:prstDash val="solid"/>
            <a:round/>
            <a:headEnd type="none" w="med" len="med"/>
            <a:tailEnd type="stealth"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Straight Arrow Connector 32"/>
          <p:cNvCxnSpPr/>
          <p:nvPr/>
        </p:nvCxnSpPr>
        <p:spPr bwMode="auto">
          <a:xfrm>
            <a:off x="7798686" y="2766594"/>
            <a:ext cx="0" cy="157088"/>
          </a:xfrm>
          <a:prstGeom prst="straightConnector1">
            <a:avLst/>
          </a:prstGeom>
          <a:noFill/>
          <a:ln w="25400" cap="flat" cmpd="sng" algn="ctr">
            <a:solidFill>
              <a:schemeClr val="tx1"/>
            </a:solidFill>
            <a:prstDash val="solid"/>
            <a:round/>
            <a:headEnd type="none" w="med" len="med"/>
            <a:tailEnd type="stealth"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Straight Arrow Connector 33"/>
          <p:cNvCxnSpPr/>
          <p:nvPr/>
        </p:nvCxnSpPr>
        <p:spPr bwMode="auto">
          <a:xfrm>
            <a:off x="4572000" y="3500167"/>
            <a:ext cx="0" cy="309833"/>
          </a:xfrm>
          <a:prstGeom prst="straightConnector1">
            <a:avLst/>
          </a:prstGeom>
          <a:noFill/>
          <a:ln w="25400" cap="flat" cmpd="sng" algn="ctr">
            <a:solidFill>
              <a:schemeClr val="tx1"/>
            </a:solidFill>
            <a:prstDash val="solid"/>
            <a:round/>
            <a:headEnd type="none" w="med" len="med"/>
            <a:tailEnd type="stealth"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Straight Arrow Connector 34"/>
          <p:cNvCxnSpPr/>
          <p:nvPr/>
        </p:nvCxnSpPr>
        <p:spPr bwMode="auto">
          <a:xfrm>
            <a:off x="7543800" y="3500167"/>
            <a:ext cx="0" cy="309833"/>
          </a:xfrm>
          <a:prstGeom prst="straightConnector1">
            <a:avLst/>
          </a:prstGeom>
          <a:noFill/>
          <a:ln w="25400" cap="flat" cmpd="sng" algn="ctr">
            <a:solidFill>
              <a:schemeClr val="tx1"/>
            </a:solidFill>
            <a:prstDash val="solid"/>
            <a:round/>
            <a:headEnd type="none" w="med" len="med"/>
            <a:tailEnd type="stealth"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Straight Arrow Connector 35"/>
          <p:cNvCxnSpPr/>
          <p:nvPr/>
        </p:nvCxnSpPr>
        <p:spPr bwMode="auto">
          <a:xfrm>
            <a:off x="1676400" y="3505200"/>
            <a:ext cx="0" cy="309833"/>
          </a:xfrm>
          <a:prstGeom prst="straightConnector1">
            <a:avLst/>
          </a:prstGeom>
          <a:noFill/>
          <a:ln w="25400" cap="flat" cmpd="sng" algn="ctr">
            <a:solidFill>
              <a:schemeClr val="tx1"/>
            </a:solidFill>
            <a:prstDash val="solid"/>
            <a:round/>
            <a:headEnd type="none" w="med" len="med"/>
            <a:tailEnd type="stealth"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74663778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95700" y="2390775"/>
            <a:ext cx="5410200" cy="3606800"/>
          </a:xfrm>
          <a:prstGeom prst="ellipse">
            <a:avLst/>
          </a:prstGeom>
          <a:ln>
            <a:noFill/>
          </a:ln>
          <a:effectLst>
            <a:softEdge rad="112500"/>
          </a:effectLst>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3825" y="142875"/>
            <a:ext cx="5334000" cy="3556000"/>
          </a:xfrm>
          <a:prstGeom prst="ellipse">
            <a:avLst/>
          </a:prstGeom>
          <a:ln>
            <a:noFill/>
          </a:ln>
          <a:effectLst>
            <a:softEdge rad="112500"/>
          </a:effectLst>
        </p:spPr>
      </p:pic>
    </p:spTree>
    <p:extLst>
      <p:ext uri="{BB962C8B-B14F-4D97-AF65-F5344CB8AC3E}">
        <p14:creationId xmlns:p14="http://schemas.microsoft.com/office/powerpoint/2010/main" val="22095636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2"/>
          <p:cNvSpPr>
            <a:spLocks noGrp="1" noChangeArrowheads="1"/>
          </p:cNvSpPr>
          <p:nvPr>
            <p:ph type="title"/>
          </p:nvPr>
        </p:nvSpPr>
        <p:spPr>
          <a:xfrm>
            <a:off x="266700" y="239713"/>
            <a:ext cx="8472488" cy="609600"/>
          </a:xfrm>
        </p:spPr>
        <p:txBody>
          <a:bodyPr rtlCol="0">
            <a:normAutofit/>
          </a:bodyPr>
          <a:lstStyle/>
          <a:p>
            <a:pPr eaLnBrk="1" fontAlgn="auto" hangingPunct="1">
              <a:spcAft>
                <a:spcPts val="0"/>
              </a:spcAft>
              <a:defRPr/>
            </a:pPr>
            <a:r>
              <a:rPr lang="en-US" sz="3200" u="sng" dirty="0" smtClean="0">
                <a:effectLst>
                  <a:outerShdw blurRad="38100" dist="38100" dir="2700000" algn="tl">
                    <a:srgbClr val="C0C0C0"/>
                  </a:outerShdw>
                </a:effectLst>
              </a:rPr>
              <a:t>Aircraft Gross Weight Trends</a:t>
            </a:r>
            <a:endParaRPr lang="en-US" sz="3200" u="sng" dirty="0">
              <a:effectLst>
                <a:outerShdw blurRad="38100" dist="38100" dir="2700000" algn="tl">
                  <a:srgbClr val="C0C0C0"/>
                </a:outerShdw>
              </a:effectLst>
            </a:endParaRPr>
          </a:p>
        </p:txBody>
      </p:sp>
      <p:sp>
        <p:nvSpPr>
          <p:cNvPr id="25603" name="Rectangle 1"/>
          <p:cNvSpPr>
            <a:spLocks noChangeArrowheads="1"/>
          </p:cNvSpPr>
          <p:nvPr/>
        </p:nvSpPr>
        <p:spPr bwMode="auto">
          <a:xfrm>
            <a:off x="1447800" y="5943600"/>
            <a:ext cx="6705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[Published by the International Industry Working Group (IIWG), 2010] </a:t>
            </a:r>
          </a:p>
        </p:txBody>
      </p:sp>
      <p:pic>
        <p:nvPicPr>
          <p:cNvPr id="2560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363" y="1166813"/>
            <a:ext cx="8677275"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l 2"/>
          <p:cNvSpPr/>
          <p:nvPr/>
        </p:nvSpPr>
        <p:spPr>
          <a:xfrm>
            <a:off x="4114800" y="3848100"/>
            <a:ext cx="76200" cy="76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5" name="Straight Connector 4"/>
          <p:cNvCxnSpPr/>
          <p:nvPr/>
        </p:nvCxnSpPr>
        <p:spPr>
          <a:xfrm flipV="1">
            <a:off x="914400" y="2590800"/>
            <a:ext cx="7239000" cy="236220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sp>
        <p:nvSpPr>
          <p:cNvPr id="25607" name="TextBox 5"/>
          <p:cNvSpPr txBox="1">
            <a:spLocks noChangeArrowheads="1"/>
          </p:cNvSpPr>
          <p:nvPr/>
        </p:nvSpPr>
        <p:spPr bwMode="auto">
          <a:xfrm>
            <a:off x="8001000" y="2362200"/>
            <a:ext cx="728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000" b="1">
                <a:solidFill>
                  <a:srgbClr val="FF0000"/>
                </a:solidFill>
              </a:rPr>
              <a:t>73,300 lbs</a:t>
            </a:r>
          </a:p>
        </p:txBody>
      </p:sp>
      <p:sp>
        <p:nvSpPr>
          <p:cNvPr id="25608" name="TextBox 9"/>
          <p:cNvSpPr txBox="1">
            <a:spLocks noChangeArrowheads="1"/>
          </p:cNvSpPr>
          <p:nvPr/>
        </p:nvSpPr>
        <p:spPr bwMode="auto">
          <a:xfrm>
            <a:off x="3767138" y="3608388"/>
            <a:ext cx="5873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800" b="1">
                <a:solidFill>
                  <a:srgbClr val="FF0000"/>
                </a:solidFill>
              </a:rPr>
              <a:t>A350-900</a:t>
            </a:r>
          </a:p>
        </p:txBody>
      </p:sp>
      <p:cxnSp>
        <p:nvCxnSpPr>
          <p:cNvPr id="29" name="Straight Connector 28"/>
          <p:cNvCxnSpPr/>
          <p:nvPr/>
        </p:nvCxnSpPr>
        <p:spPr>
          <a:xfrm flipV="1">
            <a:off x="914400" y="3124200"/>
            <a:ext cx="7391400" cy="1828800"/>
          </a:xfrm>
          <a:prstGeom prst="line">
            <a:avLst/>
          </a:prstGeom>
          <a:ln w="15875">
            <a:solidFill>
              <a:srgbClr val="00B050"/>
            </a:solidFill>
          </a:ln>
        </p:spPr>
        <p:style>
          <a:lnRef idx="1">
            <a:schemeClr val="accent1"/>
          </a:lnRef>
          <a:fillRef idx="0">
            <a:schemeClr val="accent1"/>
          </a:fillRef>
          <a:effectRef idx="0">
            <a:schemeClr val="accent1"/>
          </a:effectRef>
          <a:fontRef idx="minor">
            <a:schemeClr val="tx1"/>
          </a:fontRef>
        </p:style>
      </p:cxnSp>
      <p:sp>
        <p:nvSpPr>
          <p:cNvPr id="28" name="Oval 27"/>
          <p:cNvSpPr/>
          <p:nvPr/>
        </p:nvSpPr>
        <p:spPr>
          <a:xfrm>
            <a:off x="1371600" y="4800600"/>
            <a:ext cx="76200" cy="76200"/>
          </a:xfrm>
          <a:prstGeom prst="ellipse">
            <a:avLst/>
          </a:prstGeom>
          <a:solidFill>
            <a:srgbClr val="00B05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611" name="TextBox 9"/>
          <p:cNvSpPr txBox="1">
            <a:spLocks noChangeArrowheads="1"/>
          </p:cNvSpPr>
          <p:nvPr/>
        </p:nvSpPr>
        <p:spPr bwMode="auto">
          <a:xfrm>
            <a:off x="1389063" y="4768850"/>
            <a:ext cx="45243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800" b="1">
                <a:solidFill>
                  <a:srgbClr val="FF0000"/>
                </a:solidFill>
              </a:rPr>
              <a:t>HVS-A</a:t>
            </a:r>
          </a:p>
        </p:txBody>
      </p:sp>
      <p:sp>
        <p:nvSpPr>
          <p:cNvPr id="25612" name="TextBox 5"/>
          <p:cNvSpPr txBox="1">
            <a:spLocks noChangeArrowheads="1"/>
          </p:cNvSpPr>
          <p:nvPr/>
        </p:nvSpPr>
        <p:spPr bwMode="auto">
          <a:xfrm>
            <a:off x="7908925" y="2878138"/>
            <a:ext cx="7937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000" b="1">
                <a:solidFill>
                  <a:srgbClr val="00B050"/>
                </a:solidFill>
              </a:rPr>
              <a:t>100,000 lbs</a:t>
            </a:r>
          </a:p>
        </p:txBody>
      </p:sp>
      <p:sp>
        <p:nvSpPr>
          <p:cNvPr id="25" name="Curved Down Arrow 24"/>
          <p:cNvSpPr/>
          <p:nvPr/>
        </p:nvSpPr>
        <p:spPr>
          <a:xfrm>
            <a:off x="2514600" y="1722438"/>
            <a:ext cx="5638800" cy="9144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Tree>
    <p:extLst>
      <p:ext uri="{BB962C8B-B14F-4D97-AF65-F5344CB8AC3E}">
        <p14:creationId xmlns:p14="http://schemas.microsoft.com/office/powerpoint/2010/main" val="7065077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259" y="304800"/>
            <a:ext cx="8574090" cy="5550537"/>
          </a:xfrm>
          <a:prstGeom prst="rect">
            <a:avLst/>
          </a:prstGeom>
          <a:ln>
            <a:noFill/>
          </a:ln>
          <a:effectLst>
            <a:softEdge rad="112500"/>
          </a:effectLst>
        </p:spPr>
      </p:pic>
      <p:pic>
        <p:nvPicPr>
          <p:cNvPr id="2253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 y="3204213"/>
            <a:ext cx="3974887" cy="2651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54437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066800"/>
            <a:ext cx="9144000" cy="3914677"/>
          </a:xfrm>
          <a:prstGeom prst="rect">
            <a:avLst/>
          </a:prstGeom>
        </p:spPr>
      </p:pic>
    </p:spTree>
    <p:extLst>
      <p:ext uri="{BB962C8B-B14F-4D97-AF65-F5344CB8AC3E}">
        <p14:creationId xmlns:p14="http://schemas.microsoft.com/office/powerpoint/2010/main" val="41207830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76200"/>
            <a:ext cx="7924800" cy="59436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948033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457201" y="-73199"/>
            <a:ext cx="8001000" cy="6321599"/>
            <a:chOff x="591047" y="-149399"/>
            <a:chExt cx="8284469" cy="6426967"/>
          </a:xfrm>
        </p:grpSpPr>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77783" y="152400"/>
              <a:ext cx="1537964" cy="1025309"/>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1511410" y="1284675"/>
              <a:ext cx="2492990" cy="646331"/>
            </a:xfrm>
            <a:prstGeom prst="rect">
              <a:avLst/>
            </a:prstGeom>
            <a:noFill/>
            <a:ln w="19050">
              <a:solidFill>
                <a:schemeClr val="tx1"/>
              </a:solidFill>
            </a:ln>
          </p:spPr>
          <p:txBody>
            <a:bodyPr wrap="none" rtlCol="0">
              <a:spAutoFit/>
            </a:bodyPr>
            <a:lstStyle/>
            <a:p>
              <a:r>
                <a:rPr lang="en-US" dirty="0" smtClean="0"/>
                <a:t>Objectives, Pavement </a:t>
              </a:r>
            </a:p>
            <a:p>
              <a:r>
                <a:rPr lang="en-US" dirty="0" smtClean="0"/>
                <a:t>Construction, Sensors</a:t>
              </a:r>
              <a:endParaRPr lang="en-US" dirty="0"/>
            </a:p>
          </p:txBody>
        </p:sp>
        <p:sp>
          <p:nvSpPr>
            <p:cNvPr id="8" name="TextBox 7"/>
            <p:cNvSpPr txBox="1"/>
            <p:nvPr/>
          </p:nvSpPr>
          <p:spPr>
            <a:xfrm>
              <a:off x="5410200" y="1306671"/>
              <a:ext cx="2039982" cy="646331"/>
            </a:xfrm>
            <a:prstGeom prst="rect">
              <a:avLst/>
            </a:prstGeom>
            <a:noFill/>
            <a:ln w="19050">
              <a:solidFill>
                <a:schemeClr val="tx1"/>
              </a:solidFill>
            </a:ln>
          </p:spPr>
          <p:txBody>
            <a:bodyPr wrap="none" rtlCol="0">
              <a:spAutoFit/>
            </a:bodyPr>
            <a:lstStyle/>
            <a:p>
              <a:r>
                <a:rPr lang="en-US" dirty="0" smtClean="0"/>
                <a:t>NDT &amp; Pavement </a:t>
              </a:r>
            </a:p>
            <a:p>
              <a:r>
                <a:rPr lang="en-US" dirty="0" smtClean="0"/>
                <a:t>Characterization</a:t>
              </a:r>
              <a:endParaRPr lang="en-US" dirty="0"/>
            </a:p>
          </p:txBody>
        </p:sp>
        <p:sp>
          <p:nvSpPr>
            <p:cNvPr id="9" name="TextBox 8"/>
            <p:cNvSpPr txBox="1"/>
            <p:nvPr/>
          </p:nvSpPr>
          <p:spPr>
            <a:xfrm>
              <a:off x="5247816" y="4154269"/>
              <a:ext cx="2364750" cy="646331"/>
            </a:xfrm>
            <a:prstGeom prst="rect">
              <a:avLst/>
            </a:prstGeom>
            <a:noFill/>
            <a:ln w="19050">
              <a:solidFill>
                <a:schemeClr val="tx1"/>
              </a:solidFill>
            </a:ln>
          </p:spPr>
          <p:txBody>
            <a:bodyPr wrap="none" rtlCol="0">
              <a:spAutoFit/>
            </a:bodyPr>
            <a:lstStyle/>
            <a:p>
              <a:r>
                <a:rPr lang="en-US" dirty="0" smtClean="0"/>
                <a:t>Full-Scale APT, </a:t>
              </a:r>
            </a:p>
            <a:p>
              <a:r>
                <a:rPr lang="en-US" dirty="0" smtClean="0"/>
                <a:t>Pavement Evaluation</a:t>
              </a:r>
              <a:endParaRPr lang="en-US" dirty="0"/>
            </a:p>
          </p:txBody>
        </p:sp>
        <p:sp>
          <p:nvSpPr>
            <p:cNvPr id="10" name="TextBox 9"/>
            <p:cNvSpPr txBox="1"/>
            <p:nvPr/>
          </p:nvSpPr>
          <p:spPr>
            <a:xfrm>
              <a:off x="1759202" y="4290516"/>
              <a:ext cx="1997406" cy="369332"/>
            </a:xfrm>
            <a:prstGeom prst="rect">
              <a:avLst/>
            </a:prstGeom>
            <a:noFill/>
            <a:ln w="19050">
              <a:solidFill>
                <a:schemeClr val="tx1"/>
              </a:solidFill>
            </a:ln>
          </p:spPr>
          <p:txBody>
            <a:bodyPr wrap="none" rtlCol="0">
              <a:spAutoFit/>
            </a:bodyPr>
            <a:lstStyle/>
            <a:p>
              <a:r>
                <a:rPr lang="en-US" dirty="0" err="1" smtClean="0"/>
                <a:t>Posttraffic</a:t>
              </a:r>
              <a:r>
                <a:rPr lang="en-US" dirty="0" smtClean="0"/>
                <a:t> Testing</a:t>
              </a:r>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800" y="152400"/>
              <a:ext cx="1537964" cy="1029947"/>
            </a:xfrm>
            <a:prstGeom prst="rect">
              <a:avLst/>
            </a:prstGeom>
            <a:ln>
              <a:noFill/>
            </a:ln>
            <a:effectLst>
              <a:outerShdw blurRad="292100" dist="139700" dir="2700000" algn="tl" rotWithShape="0">
                <a:srgbClr val="333333">
                  <a:alpha val="65000"/>
                </a:srgbClr>
              </a:outerShdw>
            </a:effectLst>
          </p:spPr>
        </p:pic>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l="26674" t="18348" r="10108" b="14174"/>
            <a:stretch/>
          </p:blipFill>
          <p:spPr>
            <a:xfrm rot="5400000">
              <a:off x="2139102" y="3142030"/>
              <a:ext cx="1237606" cy="990602"/>
            </a:xfrm>
            <a:prstGeom prst="rect">
              <a:avLst/>
            </a:prstGeom>
            <a:ln>
              <a:noFill/>
            </a:ln>
            <a:effectLst>
              <a:outerShdw blurRad="292100" dist="139700" dir="2700000" algn="tl" rotWithShape="0">
                <a:srgbClr val="333333">
                  <a:alpha val="65000"/>
                </a:srgbClr>
              </a:outerShdw>
            </a:effectLst>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11492" y="4876800"/>
              <a:ext cx="1524000" cy="1143000"/>
            </a:xfrm>
            <a:prstGeom prst="rect">
              <a:avLst/>
            </a:prstGeom>
            <a:ln>
              <a:noFill/>
            </a:ln>
            <a:effectLst>
              <a:outerShdw blurRad="292100" dist="139700" dir="2700000" algn="tl" rotWithShape="0">
                <a:srgbClr val="333333">
                  <a:alpha val="65000"/>
                </a:srgbClr>
              </a:outerShdw>
            </a:effectLst>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53200" y="4876800"/>
              <a:ext cx="1524000" cy="1143000"/>
            </a:xfrm>
            <a:prstGeom prst="rect">
              <a:avLst/>
            </a:prstGeom>
            <a:ln>
              <a:noFill/>
            </a:ln>
            <a:effectLst>
              <a:outerShdw blurRad="292100" dist="139700" dir="2700000" algn="tl" rotWithShape="0">
                <a:srgbClr val="333333">
                  <a:alpha val="65000"/>
                </a:srgbClr>
              </a:outerShdw>
            </a:effectLst>
          </p:spPr>
        </p:pic>
        <p:pic>
          <p:nvPicPr>
            <p:cNvPr id="22530"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36440" y="2971800"/>
              <a:ext cx="1740479" cy="117054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1"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767871" y="2971800"/>
              <a:ext cx="1811241" cy="10714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3"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41720" y="-76200"/>
              <a:ext cx="2030413" cy="1500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4"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315271" y="-149399"/>
              <a:ext cx="2182813" cy="178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5"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34400" y="4525565"/>
              <a:ext cx="2404200" cy="1752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ight Arrow 14"/>
            <p:cNvSpPr/>
            <p:nvPr/>
          </p:nvSpPr>
          <p:spPr bwMode="auto">
            <a:xfrm>
              <a:off x="4114800" y="1524000"/>
              <a:ext cx="1133016" cy="304800"/>
            </a:xfrm>
            <a:prstGeom prst="rightArrow">
              <a:avLst/>
            </a:prstGeom>
            <a:solidFill>
              <a:schemeClr val="accent1">
                <a:lumMod val="75000"/>
              </a:schemeClr>
            </a:solidFill>
            <a:ln>
              <a:solidFill>
                <a:schemeClr val="tx1"/>
              </a:solid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pic>
          <p:nvPicPr>
            <p:cNvPr id="22536" name="Picture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flipH="1">
              <a:off x="3886200" y="4319529"/>
              <a:ext cx="1152525" cy="34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Curved Left Arrow 15"/>
            <p:cNvSpPr/>
            <p:nvPr/>
          </p:nvSpPr>
          <p:spPr bwMode="auto">
            <a:xfrm>
              <a:off x="8001000" y="1629836"/>
              <a:ext cx="874516" cy="3142627"/>
            </a:xfrm>
            <a:prstGeom prst="curvedLeftArrow">
              <a:avLst/>
            </a:prstGeom>
            <a:solidFill>
              <a:schemeClr val="accent1">
                <a:lumMod val="75000"/>
              </a:schemeClr>
            </a:solidFill>
            <a:ln>
              <a:solidFill>
                <a:schemeClr val="tx1"/>
              </a:solid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25" name="Curved Left Arrow 24"/>
            <p:cNvSpPr/>
            <p:nvPr/>
          </p:nvSpPr>
          <p:spPr bwMode="auto">
            <a:xfrm flipH="1" flipV="1">
              <a:off x="591047" y="1347558"/>
              <a:ext cx="874516" cy="3142627"/>
            </a:xfrm>
            <a:prstGeom prst="curvedLeftArrow">
              <a:avLst/>
            </a:prstGeom>
            <a:solidFill>
              <a:schemeClr val="accent1">
                <a:lumMod val="75000"/>
              </a:schemeClr>
            </a:solidFill>
            <a:ln>
              <a:solidFill>
                <a:schemeClr val="tx1"/>
              </a:solid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grpSp>
      <p:sp>
        <p:nvSpPr>
          <p:cNvPr id="17" name="TextBox 16"/>
          <p:cNvSpPr txBox="1"/>
          <p:nvPr/>
        </p:nvSpPr>
        <p:spPr>
          <a:xfrm>
            <a:off x="2026594" y="2286000"/>
            <a:ext cx="5452198" cy="523220"/>
          </a:xfrm>
          <a:prstGeom prst="rect">
            <a:avLst/>
          </a:prstGeom>
          <a:noFill/>
        </p:spPr>
        <p:txBody>
          <a:bodyPr wrap="none" rtlCol="0">
            <a:spAutoFit/>
          </a:bodyPr>
          <a:lstStyle/>
          <a:p>
            <a:r>
              <a:rPr lang="en-US" sz="2800" b="1" u="sng" dirty="0" smtClean="0">
                <a:solidFill>
                  <a:srgbClr val="FF0000"/>
                </a:solidFill>
                <a:effectLst>
                  <a:outerShdw blurRad="38100" dist="38100" dir="2700000" algn="tl">
                    <a:srgbClr val="000000">
                      <a:alpha val="43137"/>
                    </a:srgbClr>
                  </a:outerShdw>
                </a:effectLst>
              </a:rPr>
              <a:t>TEST CYCLE (TC) AT NAPMRC</a:t>
            </a:r>
            <a:endParaRPr lang="en-US" sz="2800" b="1" u="sng"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50500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526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28799" y="-114302"/>
            <a:ext cx="5342767" cy="616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355278" y="3898257"/>
            <a:ext cx="512444" cy="400110"/>
          </a:xfrm>
          <a:prstGeom prst="rect">
            <a:avLst/>
          </a:prstGeom>
          <a:noFill/>
        </p:spPr>
        <p:txBody>
          <a:bodyPr wrap="square" rtlCol="0">
            <a:spAutoFit/>
          </a:bodyPr>
          <a:lstStyle/>
          <a:p>
            <a:pPr algn="ctr">
              <a:spcBef>
                <a:spcPts val="0"/>
              </a:spcBef>
              <a:buNone/>
            </a:pPr>
            <a:r>
              <a:rPr lang="en-US" sz="1000" b="1" dirty="0" smtClean="0">
                <a:solidFill>
                  <a:schemeClr val="accent2">
                    <a:lumMod val="60000"/>
                    <a:lumOff val="40000"/>
                  </a:schemeClr>
                </a:solidFill>
              </a:rPr>
              <a:t>PG </a:t>
            </a:r>
          </a:p>
          <a:p>
            <a:pPr algn="ctr">
              <a:spcBef>
                <a:spcPts val="0"/>
              </a:spcBef>
              <a:buNone/>
            </a:pPr>
            <a:r>
              <a:rPr lang="en-US" sz="1000" b="1" dirty="0" smtClean="0">
                <a:solidFill>
                  <a:schemeClr val="accent2">
                    <a:lumMod val="60000"/>
                    <a:lumOff val="40000"/>
                  </a:schemeClr>
                </a:solidFill>
              </a:rPr>
              <a:t>64-22</a:t>
            </a:r>
            <a:endParaRPr lang="en-US" sz="1000" b="1" dirty="0">
              <a:solidFill>
                <a:schemeClr val="accent2">
                  <a:lumMod val="60000"/>
                  <a:lumOff val="40000"/>
                </a:schemeClr>
              </a:solidFill>
            </a:endParaRPr>
          </a:p>
        </p:txBody>
      </p:sp>
      <p:sp>
        <p:nvSpPr>
          <p:cNvPr id="10" name="TextBox 9"/>
          <p:cNvSpPr txBox="1"/>
          <p:nvPr/>
        </p:nvSpPr>
        <p:spPr>
          <a:xfrm>
            <a:off x="3862517" y="3898257"/>
            <a:ext cx="512444" cy="400110"/>
          </a:xfrm>
          <a:prstGeom prst="rect">
            <a:avLst/>
          </a:prstGeom>
          <a:noFill/>
        </p:spPr>
        <p:txBody>
          <a:bodyPr wrap="square" rtlCol="0">
            <a:spAutoFit/>
          </a:bodyPr>
          <a:lstStyle/>
          <a:p>
            <a:pPr algn="ctr">
              <a:spcBef>
                <a:spcPts val="0"/>
              </a:spcBef>
              <a:buNone/>
            </a:pPr>
            <a:r>
              <a:rPr lang="en-US" sz="1000" b="1" dirty="0" smtClean="0">
                <a:solidFill>
                  <a:schemeClr val="accent2">
                    <a:lumMod val="60000"/>
                    <a:lumOff val="40000"/>
                  </a:schemeClr>
                </a:solidFill>
              </a:rPr>
              <a:t>PG </a:t>
            </a:r>
          </a:p>
          <a:p>
            <a:pPr algn="ctr">
              <a:spcBef>
                <a:spcPts val="0"/>
              </a:spcBef>
              <a:buNone/>
            </a:pPr>
            <a:r>
              <a:rPr lang="en-US" sz="1000" b="1" dirty="0" smtClean="0">
                <a:solidFill>
                  <a:schemeClr val="accent2">
                    <a:lumMod val="60000"/>
                    <a:lumOff val="40000"/>
                  </a:schemeClr>
                </a:solidFill>
              </a:rPr>
              <a:t>76-22</a:t>
            </a:r>
            <a:endParaRPr lang="en-US" sz="1000" b="1" dirty="0">
              <a:solidFill>
                <a:schemeClr val="accent2">
                  <a:lumMod val="60000"/>
                  <a:lumOff val="40000"/>
                </a:schemeClr>
              </a:solidFill>
            </a:endParaRPr>
          </a:p>
        </p:txBody>
      </p:sp>
      <p:sp>
        <p:nvSpPr>
          <p:cNvPr id="14" name="TextBox 13"/>
          <p:cNvSpPr txBox="1"/>
          <p:nvPr/>
        </p:nvSpPr>
        <p:spPr>
          <a:xfrm>
            <a:off x="5469256" y="3896529"/>
            <a:ext cx="512444" cy="400110"/>
          </a:xfrm>
          <a:prstGeom prst="rect">
            <a:avLst/>
          </a:prstGeom>
          <a:noFill/>
        </p:spPr>
        <p:txBody>
          <a:bodyPr wrap="square" rtlCol="0">
            <a:spAutoFit/>
          </a:bodyPr>
          <a:lstStyle/>
          <a:p>
            <a:pPr algn="ctr">
              <a:spcBef>
                <a:spcPts val="0"/>
              </a:spcBef>
              <a:buNone/>
            </a:pPr>
            <a:r>
              <a:rPr lang="en-US" sz="1000" b="1" dirty="0" smtClean="0">
                <a:solidFill>
                  <a:schemeClr val="accent2">
                    <a:lumMod val="60000"/>
                    <a:lumOff val="40000"/>
                  </a:schemeClr>
                </a:solidFill>
              </a:rPr>
              <a:t>PG </a:t>
            </a:r>
          </a:p>
          <a:p>
            <a:pPr algn="ctr">
              <a:spcBef>
                <a:spcPts val="0"/>
              </a:spcBef>
              <a:buNone/>
            </a:pPr>
            <a:r>
              <a:rPr lang="en-US" sz="1000" b="1" dirty="0" smtClean="0">
                <a:solidFill>
                  <a:schemeClr val="accent2">
                    <a:lumMod val="60000"/>
                    <a:lumOff val="40000"/>
                  </a:schemeClr>
                </a:solidFill>
              </a:rPr>
              <a:t>76-22</a:t>
            </a:r>
            <a:endParaRPr lang="en-US" sz="1000" b="1" dirty="0">
              <a:solidFill>
                <a:schemeClr val="accent2">
                  <a:lumMod val="60000"/>
                  <a:lumOff val="40000"/>
                </a:schemeClr>
              </a:solidFill>
            </a:endParaRPr>
          </a:p>
        </p:txBody>
      </p:sp>
      <p:sp>
        <p:nvSpPr>
          <p:cNvPr id="15" name="TextBox 14"/>
          <p:cNvSpPr txBox="1"/>
          <p:nvPr/>
        </p:nvSpPr>
        <p:spPr>
          <a:xfrm>
            <a:off x="5973128" y="3897393"/>
            <a:ext cx="512444" cy="400110"/>
          </a:xfrm>
          <a:prstGeom prst="rect">
            <a:avLst/>
          </a:prstGeom>
          <a:noFill/>
        </p:spPr>
        <p:txBody>
          <a:bodyPr wrap="square" rtlCol="0">
            <a:spAutoFit/>
          </a:bodyPr>
          <a:lstStyle/>
          <a:p>
            <a:pPr algn="ctr">
              <a:spcBef>
                <a:spcPts val="0"/>
              </a:spcBef>
              <a:buNone/>
            </a:pPr>
            <a:r>
              <a:rPr lang="en-US" sz="1000" b="1" dirty="0" smtClean="0">
                <a:solidFill>
                  <a:schemeClr val="accent2">
                    <a:lumMod val="60000"/>
                    <a:lumOff val="40000"/>
                  </a:schemeClr>
                </a:solidFill>
              </a:rPr>
              <a:t>PG </a:t>
            </a:r>
          </a:p>
          <a:p>
            <a:pPr algn="ctr">
              <a:spcBef>
                <a:spcPts val="0"/>
              </a:spcBef>
              <a:buNone/>
            </a:pPr>
            <a:r>
              <a:rPr lang="en-US" sz="1000" b="1" dirty="0" smtClean="0">
                <a:solidFill>
                  <a:schemeClr val="accent2">
                    <a:lumMod val="60000"/>
                    <a:lumOff val="40000"/>
                  </a:schemeClr>
                </a:solidFill>
              </a:rPr>
              <a:t>76-22</a:t>
            </a:r>
            <a:endParaRPr lang="en-US" sz="1000" b="1" dirty="0">
              <a:solidFill>
                <a:schemeClr val="accent2">
                  <a:lumMod val="60000"/>
                  <a:lumOff val="40000"/>
                </a:schemeClr>
              </a:solidFill>
            </a:endParaRPr>
          </a:p>
        </p:txBody>
      </p:sp>
      <p:sp>
        <p:nvSpPr>
          <p:cNvPr id="16" name="TextBox 15"/>
          <p:cNvSpPr txBox="1"/>
          <p:nvPr/>
        </p:nvSpPr>
        <p:spPr>
          <a:xfrm>
            <a:off x="4355911" y="3898257"/>
            <a:ext cx="512444" cy="400110"/>
          </a:xfrm>
          <a:prstGeom prst="rect">
            <a:avLst/>
          </a:prstGeom>
          <a:noFill/>
        </p:spPr>
        <p:txBody>
          <a:bodyPr wrap="square" rtlCol="0">
            <a:spAutoFit/>
          </a:bodyPr>
          <a:lstStyle/>
          <a:p>
            <a:pPr algn="ctr">
              <a:spcBef>
                <a:spcPts val="0"/>
              </a:spcBef>
              <a:buNone/>
            </a:pPr>
            <a:r>
              <a:rPr lang="en-US" sz="1000" b="1" dirty="0" smtClean="0">
                <a:solidFill>
                  <a:schemeClr val="accent2">
                    <a:lumMod val="60000"/>
                    <a:lumOff val="40000"/>
                  </a:schemeClr>
                </a:solidFill>
              </a:rPr>
              <a:t>PG </a:t>
            </a:r>
          </a:p>
          <a:p>
            <a:pPr algn="ctr">
              <a:spcBef>
                <a:spcPts val="0"/>
              </a:spcBef>
              <a:buNone/>
            </a:pPr>
            <a:r>
              <a:rPr lang="en-US" sz="1000" b="1" dirty="0" smtClean="0">
                <a:solidFill>
                  <a:schemeClr val="accent2">
                    <a:lumMod val="60000"/>
                    <a:lumOff val="40000"/>
                  </a:schemeClr>
                </a:solidFill>
              </a:rPr>
              <a:t>64-22</a:t>
            </a:r>
            <a:endParaRPr lang="en-US" sz="1000" b="1" dirty="0">
              <a:solidFill>
                <a:schemeClr val="accent2">
                  <a:lumMod val="60000"/>
                  <a:lumOff val="40000"/>
                </a:schemeClr>
              </a:solidFill>
            </a:endParaRPr>
          </a:p>
        </p:txBody>
      </p:sp>
      <p:sp>
        <p:nvSpPr>
          <p:cNvPr id="17" name="TextBox 16"/>
          <p:cNvSpPr txBox="1"/>
          <p:nvPr/>
        </p:nvSpPr>
        <p:spPr>
          <a:xfrm>
            <a:off x="2836755" y="3896175"/>
            <a:ext cx="512444" cy="400110"/>
          </a:xfrm>
          <a:prstGeom prst="rect">
            <a:avLst/>
          </a:prstGeom>
          <a:noFill/>
        </p:spPr>
        <p:txBody>
          <a:bodyPr wrap="square" rtlCol="0">
            <a:spAutoFit/>
          </a:bodyPr>
          <a:lstStyle/>
          <a:p>
            <a:pPr algn="ctr">
              <a:spcBef>
                <a:spcPts val="0"/>
              </a:spcBef>
              <a:buNone/>
            </a:pPr>
            <a:r>
              <a:rPr lang="en-US" sz="1000" b="1" dirty="0" smtClean="0">
                <a:solidFill>
                  <a:schemeClr val="accent2">
                    <a:lumMod val="60000"/>
                    <a:lumOff val="40000"/>
                  </a:schemeClr>
                </a:solidFill>
              </a:rPr>
              <a:t>PG </a:t>
            </a:r>
          </a:p>
          <a:p>
            <a:pPr algn="ctr">
              <a:spcBef>
                <a:spcPts val="0"/>
              </a:spcBef>
              <a:buNone/>
            </a:pPr>
            <a:r>
              <a:rPr lang="en-US" sz="1000" b="1" dirty="0" smtClean="0">
                <a:solidFill>
                  <a:schemeClr val="accent2">
                    <a:lumMod val="60000"/>
                    <a:lumOff val="40000"/>
                  </a:schemeClr>
                </a:solidFill>
              </a:rPr>
              <a:t>76-22</a:t>
            </a:r>
            <a:endParaRPr lang="en-US" sz="1000" b="1" dirty="0">
              <a:solidFill>
                <a:schemeClr val="accent2">
                  <a:lumMod val="60000"/>
                  <a:lumOff val="40000"/>
                </a:schemeClr>
              </a:solidFill>
            </a:endParaRPr>
          </a:p>
        </p:txBody>
      </p:sp>
      <p:sp>
        <p:nvSpPr>
          <p:cNvPr id="18" name="TextBox 17"/>
          <p:cNvSpPr txBox="1"/>
          <p:nvPr/>
        </p:nvSpPr>
        <p:spPr>
          <a:xfrm>
            <a:off x="5986794" y="913560"/>
            <a:ext cx="512444" cy="400110"/>
          </a:xfrm>
          <a:prstGeom prst="rect">
            <a:avLst/>
          </a:prstGeom>
          <a:noFill/>
        </p:spPr>
        <p:txBody>
          <a:bodyPr wrap="square" rtlCol="0">
            <a:spAutoFit/>
          </a:bodyPr>
          <a:lstStyle/>
          <a:p>
            <a:pPr algn="ctr">
              <a:spcBef>
                <a:spcPts val="0"/>
              </a:spcBef>
              <a:buNone/>
            </a:pPr>
            <a:r>
              <a:rPr lang="en-US" sz="1000" b="1" dirty="0" smtClean="0">
                <a:solidFill>
                  <a:srgbClr val="FF0000"/>
                </a:solidFill>
              </a:rPr>
              <a:t>P401 </a:t>
            </a:r>
          </a:p>
          <a:p>
            <a:pPr algn="ctr">
              <a:spcBef>
                <a:spcPts val="0"/>
              </a:spcBef>
              <a:buNone/>
            </a:pPr>
            <a:r>
              <a:rPr lang="en-US" sz="1000" b="1" dirty="0" smtClean="0">
                <a:solidFill>
                  <a:srgbClr val="FF0000"/>
                </a:solidFill>
              </a:rPr>
              <a:t>HMA</a:t>
            </a:r>
            <a:endParaRPr lang="en-US" sz="1000" b="1" dirty="0">
              <a:solidFill>
                <a:srgbClr val="FF0000"/>
              </a:solidFill>
            </a:endParaRPr>
          </a:p>
        </p:txBody>
      </p:sp>
      <p:sp>
        <p:nvSpPr>
          <p:cNvPr id="19" name="TextBox 18"/>
          <p:cNvSpPr txBox="1"/>
          <p:nvPr/>
        </p:nvSpPr>
        <p:spPr>
          <a:xfrm>
            <a:off x="5474350" y="990504"/>
            <a:ext cx="512444" cy="246221"/>
          </a:xfrm>
          <a:prstGeom prst="rect">
            <a:avLst/>
          </a:prstGeom>
          <a:noFill/>
        </p:spPr>
        <p:txBody>
          <a:bodyPr wrap="square" rtlCol="0">
            <a:spAutoFit/>
          </a:bodyPr>
          <a:lstStyle/>
          <a:p>
            <a:pPr algn="ctr">
              <a:spcBef>
                <a:spcPts val="0"/>
              </a:spcBef>
              <a:buNone/>
            </a:pPr>
            <a:r>
              <a:rPr lang="en-US" sz="1000" b="1" dirty="0" smtClean="0">
                <a:solidFill>
                  <a:srgbClr val="FF0000"/>
                </a:solidFill>
              </a:rPr>
              <a:t>WMA</a:t>
            </a:r>
            <a:endParaRPr lang="en-US" sz="1000" b="1" dirty="0">
              <a:solidFill>
                <a:srgbClr val="FF0000"/>
              </a:solidFill>
            </a:endParaRPr>
          </a:p>
        </p:txBody>
      </p:sp>
      <p:sp>
        <p:nvSpPr>
          <p:cNvPr id="20" name="TextBox 19"/>
          <p:cNvSpPr txBox="1"/>
          <p:nvPr/>
        </p:nvSpPr>
        <p:spPr>
          <a:xfrm>
            <a:off x="4374961" y="932219"/>
            <a:ext cx="512444" cy="400110"/>
          </a:xfrm>
          <a:prstGeom prst="rect">
            <a:avLst/>
          </a:prstGeom>
          <a:noFill/>
        </p:spPr>
        <p:txBody>
          <a:bodyPr wrap="square" rtlCol="0">
            <a:spAutoFit/>
          </a:bodyPr>
          <a:lstStyle/>
          <a:p>
            <a:pPr algn="ctr">
              <a:spcBef>
                <a:spcPts val="0"/>
              </a:spcBef>
              <a:buNone/>
            </a:pPr>
            <a:r>
              <a:rPr lang="en-US" sz="1000" b="1" dirty="0" smtClean="0">
                <a:solidFill>
                  <a:srgbClr val="FF0000"/>
                </a:solidFill>
              </a:rPr>
              <a:t>P401 </a:t>
            </a:r>
          </a:p>
          <a:p>
            <a:pPr algn="ctr">
              <a:spcBef>
                <a:spcPts val="0"/>
              </a:spcBef>
              <a:buNone/>
            </a:pPr>
            <a:r>
              <a:rPr lang="en-US" sz="1000" b="1" dirty="0" smtClean="0">
                <a:solidFill>
                  <a:srgbClr val="FF0000"/>
                </a:solidFill>
              </a:rPr>
              <a:t>HMA</a:t>
            </a:r>
            <a:endParaRPr lang="en-US" sz="1000" b="1" dirty="0">
              <a:solidFill>
                <a:srgbClr val="FF0000"/>
              </a:solidFill>
            </a:endParaRPr>
          </a:p>
        </p:txBody>
      </p:sp>
      <p:sp>
        <p:nvSpPr>
          <p:cNvPr id="21" name="TextBox 20"/>
          <p:cNvSpPr txBox="1"/>
          <p:nvPr/>
        </p:nvSpPr>
        <p:spPr>
          <a:xfrm>
            <a:off x="3858578" y="913560"/>
            <a:ext cx="512444" cy="400110"/>
          </a:xfrm>
          <a:prstGeom prst="rect">
            <a:avLst/>
          </a:prstGeom>
          <a:noFill/>
        </p:spPr>
        <p:txBody>
          <a:bodyPr wrap="square" rtlCol="0">
            <a:spAutoFit/>
          </a:bodyPr>
          <a:lstStyle/>
          <a:p>
            <a:pPr algn="ctr">
              <a:spcBef>
                <a:spcPts val="0"/>
              </a:spcBef>
              <a:buNone/>
            </a:pPr>
            <a:r>
              <a:rPr lang="en-US" sz="1000" b="1" dirty="0" smtClean="0">
                <a:solidFill>
                  <a:srgbClr val="FF0000"/>
                </a:solidFill>
              </a:rPr>
              <a:t>P401 </a:t>
            </a:r>
          </a:p>
          <a:p>
            <a:pPr algn="ctr">
              <a:spcBef>
                <a:spcPts val="0"/>
              </a:spcBef>
              <a:buNone/>
            </a:pPr>
            <a:r>
              <a:rPr lang="en-US" sz="1000" b="1" dirty="0" smtClean="0">
                <a:solidFill>
                  <a:srgbClr val="FF0000"/>
                </a:solidFill>
              </a:rPr>
              <a:t>HMA</a:t>
            </a:r>
            <a:endParaRPr lang="en-US" sz="1000" b="1" dirty="0">
              <a:solidFill>
                <a:srgbClr val="FF0000"/>
              </a:solidFill>
            </a:endParaRPr>
          </a:p>
        </p:txBody>
      </p:sp>
      <p:sp>
        <p:nvSpPr>
          <p:cNvPr id="22" name="TextBox 21"/>
          <p:cNvSpPr txBox="1"/>
          <p:nvPr/>
        </p:nvSpPr>
        <p:spPr>
          <a:xfrm>
            <a:off x="3350073" y="1009164"/>
            <a:ext cx="512444" cy="246221"/>
          </a:xfrm>
          <a:prstGeom prst="rect">
            <a:avLst/>
          </a:prstGeom>
          <a:noFill/>
        </p:spPr>
        <p:txBody>
          <a:bodyPr wrap="square" rtlCol="0">
            <a:spAutoFit/>
          </a:bodyPr>
          <a:lstStyle/>
          <a:p>
            <a:pPr algn="ctr">
              <a:spcBef>
                <a:spcPts val="0"/>
              </a:spcBef>
              <a:buNone/>
            </a:pPr>
            <a:r>
              <a:rPr lang="en-US" sz="1000" b="1" dirty="0" smtClean="0">
                <a:solidFill>
                  <a:srgbClr val="FF0000"/>
                </a:solidFill>
              </a:rPr>
              <a:t>WMA</a:t>
            </a:r>
            <a:endParaRPr lang="en-US" sz="1000" b="1" dirty="0">
              <a:solidFill>
                <a:srgbClr val="FF0000"/>
              </a:solidFill>
            </a:endParaRPr>
          </a:p>
        </p:txBody>
      </p:sp>
      <p:sp>
        <p:nvSpPr>
          <p:cNvPr id="23" name="TextBox 22"/>
          <p:cNvSpPr txBox="1"/>
          <p:nvPr/>
        </p:nvSpPr>
        <p:spPr>
          <a:xfrm>
            <a:off x="2842834" y="1001673"/>
            <a:ext cx="512444" cy="246221"/>
          </a:xfrm>
          <a:prstGeom prst="rect">
            <a:avLst/>
          </a:prstGeom>
          <a:noFill/>
        </p:spPr>
        <p:txBody>
          <a:bodyPr wrap="square" rtlCol="0">
            <a:spAutoFit/>
          </a:bodyPr>
          <a:lstStyle/>
          <a:p>
            <a:pPr algn="ctr">
              <a:spcBef>
                <a:spcPts val="0"/>
              </a:spcBef>
              <a:buNone/>
            </a:pPr>
            <a:r>
              <a:rPr lang="en-US" sz="1000" b="1" dirty="0" smtClean="0">
                <a:solidFill>
                  <a:srgbClr val="FF0000"/>
                </a:solidFill>
              </a:rPr>
              <a:t>WMA</a:t>
            </a:r>
            <a:endParaRPr lang="en-US" sz="1000" b="1" dirty="0">
              <a:solidFill>
                <a:srgbClr val="FF0000"/>
              </a:solidFill>
            </a:endParaRPr>
          </a:p>
        </p:txBody>
      </p:sp>
      <p:sp>
        <p:nvSpPr>
          <p:cNvPr id="24" name="TextBox 23"/>
          <p:cNvSpPr txBox="1"/>
          <p:nvPr/>
        </p:nvSpPr>
        <p:spPr>
          <a:xfrm>
            <a:off x="2842834" y="2766980"/>
            <a:ext cx="512444" cy="400110"/>
          </a:xfrm>
          <a:prstGeom prst="rect">
            <a:avLst/>
          </a:prstGeom>
          <a:noFill/>
        </p:spPr>
        <p:txBody>
          <a:bodyPr wrap="square" rtlCol="0">
            <a:spAutoFit/>
          </a:bodyPr>
          <a:lstStyle/>
          <a:p>
            <a:pPr algn="ctr">
              <a:spcBef>
                <a:spcPts val="0"/>
              </a:spcBef>
              <a:buNone/>
            </a:pPr>
            <a:r>
              <a:rPr lang="en-US" sz="1000" b="1" dirty="0" smtClean="0">
                <a:solidFill>
                  <a:srgbClr val="00B050"/>
                </a:solidFill>
              </a:rPr>
              <a:t>210</a:t>
            </a:r>
          </a:p>
          <a:p>
            <a:pPr algn="ctr">
              <a:spcBef>
                <a:spcPts val="0"/>
              </a:spcBef>
              <a:buNone/>
            </a:pPr>
            <a:r>
              <a:rPr lang="en-US" sz="1000" b="1" dirty="0" smtClean="0">
                <a:solidFill>
                  <a:srgbClr val="00B050"/>
                </a:solidFill>
              </a:rPr>
              <a:t>psi</a:t>
            </a:r>
            <a:endParaRPr lang="en-US" sz="1000" b="1" dirty="0">
              <a:solidFill>
                <a:srgbClr val="00B050"/>
              </a:solidFill>
            </a:endParaRPr>
          </a:p>
        </p:txBody>
      </p:sp>
      <p:sp>
        <p:nvSpPr>
          <p:cNvPr id="25" name="TextBox 24"/>
          <p:cNvSpPr txBox="1"/>
          <p:nvPr/>
        </p:nvSpPr>
        <p:spPr>
          <a:xfrm>
            <a:off x="5973128" y="2766980"/>
            <a:ext cx="512444" cy="400110"/>
          </a:xfrm>
          <a:prstGeom prst="rect">
            <a:avLst/>
          </a:prstGeom>
          <a:noFill/>
        </p:spPr>
        <p:txBody>
          <a:bodyPr wrap="square" rtlCol="0">
            <a:spAutoFit/>
          </a:bodyPr>
          <a:lstStyle/>
          <a:p>
            <a:pPr algn="ctr">
              <a:spcBef>
                <a:spcPts val="0"/>
              </a:spcBef>
              <a:buNone/>
            </a:pPr>
            <a:r>
              <a:rPr lang="en-US" sz="1000" b="1" dirty="0" smtClean="0">
                <a:solidFill>
                  <a:srgbClr val="00B050"/>
                </a:solidFill>
              </a:rPr>
              <a:t>210</a:t>
            </a:r>
          </a:p>
          <a:p>
            <a:pPr algn="ctr">
              <a:spcBef>
                <a:spcPts val="0"/>
              </a:spcBef>
              <a:buNone/>
            </a:pPr>
            <a:r>
              <a:rPr lang="en-US" sz="1000" b="1" dirty="0" smtClean="0">
                <a:solidFill>
                  <a:srgbClr val="00B050"/>
                </a:solidFill>
              </a:rPr>
              <a:t>psi</a:t>
            </a:r>
            <a:endParaRPr lang="en-US" sz="1000" b="1" dirty="0">
              <a:solidFill>
                <a:srgbClr val="00B050"/>
              </a:solidFill>
            </a:endParaRPr>
          </a:p>
        </p:txBody>
      </p:sp>
      <p:sp>
        <p:nvSpPr>
          <p:cNvPr id="26" name="TextBox 25"/>
          <p:cNvSpPr txBox="1"/>
          <p:nvPr/>
        </p:nvSpPr>
        <p:spPr>
          <a:xfrm>
            <a:off x="5472687" y="2766980"/>
            <a:ext cx="512444" cy="400110"/>
          </a:xfrm>
          <a:prstGeom prst="rect">
            <a:avLst/>
          </a:prstGeom>
          <a:noFill/>
        </p:spPr>
        <p:txBody>
          <a:bodyPr wrap="square" rtlCol="0">
            <a:spAutoFit/>
          </a:bodyPr>
          <a:lstStyle/>
          <a:p>
            <a:pPr algn="ctr">
              <a:spcBef>
                <a:spcPts val="0"/>
              </a:spcBef>
              <a:buNone/>
            </a:pPr>
            <a:r>
              <a:rPr lang="en-US" sz="1000" b="1" dirty="0" smtClean="0">
                <a:solidFill>
                  <a:srgbClr val="00B050"/>
                </a:solidFill>
              </a:rPr>
              <a:t>210</a:t>
            </a:r>
          </a:p>
          <a:p>
            <a:pPr algn="ctr">
              <a:spcBef>
                <a:spcPts val="0"/>
              </a:spcBef>
              <a:buNone/>
            </a:pPr>
            <a:r>
              <a:rPr lang="en-US" sz="1000" b="1" dirty="0" smtClean="0">
                <a:solidFill>
                  <a:srgbClr val="00B050"/>
                </a:solidFill>
              </a:rPr>
              <a:t>psi</a:t>
            </a:r>
            <a:endParaRPr lang="en-US" sz="1000" b="1" dirty="0">
              <a:solidFill>
                <a:srgbClr val="00B050"/>
              </a:solidFill>
            </a:endParaRPr>
          </a:p>
        </p:txBody>
      </p:sp>
      <p:sp>
        <p:nvSpPr>
          <p:cNvPr id="27" name="TextBox 26"/>
          <p:cNvSpPr txBox="1"/>
          <p:nvPr/>
        </p:nvSpPr>
        <p:spPr>
          <a:xfrm>
            <a:off x="4355403" y="2766980"/>
            <a:ext cx="512444" cy="400110"/>
          </a:xfrm>
          <a:prstGeom prst="rect">
            <a:avLst/>
          </a:prstGeom>
          <a:noFill/>
        </p:spPr>
        <p:txBody>
          <a:bodyPr wrap="square" rtlCol="0">
            <a:spAutoFit/>
          </a:bodyPr>
          <a:lstStyle/>
          <a:p>
            <a:pPr algn="ctr">
              <a:spcBef>
                <a:spcPts val="0"/>
              </a:spcBef>
              <a:buNone/>
            </a:pPr>
            <a:r>
              <a:rPr lang="en-US" sz="1000" b="1" dirty="0" smtClean="0">
                <a:solidFill>
                  <a:srgbClr val="00B050"/>
                </a:solidFill>
              </a:rPr>
              <a:t>210</a:t>
            </a:r>
          </a:p>
          <a:p>
            <a:pPr algn="ctr">
              <a:spcBef>
                <a:spcPts val="0"/>
              </a:spcBef>
              <a:buNone/>
            </a:pPr>
            <a:r>
              <a:rPr lang="en-US" sz="1000" b="1" dirty="0" smtClean="0">
                <a:solidFill>
                  <a:srgbClr val="00B050"/>
                </a:solidFill>
              </a:rPr>
              <a:t>psi</a:t>
            </a:r>
            <a:endParaRPr lang="en-US" sz="1000" b="1" dirty="0">
              <a:solidFill>
                <a:srgbClr val="00B050"/>
              </a:solidFill>
            </a:endParaRPr>
          </a:p>
        </p:txBody>
      </p:sp>
      <p:sp>
        <p:nvSpPr>
          <p:cNvPr id="28" name="TextBox 27"/>
          <p:cNvSpPr txBox="1"/>
          <p:nvPr/>
        </p:nvSpPr>
        <p:spPr>
          <a:xfrm>
            <a:off x="3849053" y="2766980"/>
            <a:ext cx="512444" cy="400110"/>
          </a:xfrm>
          <a:prstGeom prst="rect">
            <a:avLst/>
          </a:prstGeom>
          <a:noFill/>
        </p:spPr>
        <p:txBody>
          <a:bodyPr wrap="square" rtlCol="0">
            <a:spAutoFit/>
          </a:bodyPr>
          <a:lstStyle/>
          <a:p>
            <a:pPr algn="ctr">
              <a:spcBef>
                <a:spcPts val="0"/>
              </a:spcBef>
              <a:buNone/>
            </a:pPr>
            <a:r>
              <a:rPr lang="en-US" sz="1000" b="1" dirty="0" smtClean="0">
                <a:solidFill>
                  <a:srgbClr val="00B050"/>
                </a:solidFill>
              </a:rPr>
              <a:t>210</a:t>
            </a:r>
          </a:p>
          <a:p>
            <a:pPr algn="ctr">
              <a:spcBef>
                <a:spcPts val="0"/>
              </a:spcBef>
              <a:buNone/>
            </a:pPr>
            <a:r>
              <a:rPr lang="en-US" sz="1000" b="1" dirty="0" smtClean="0">
                <a:solidFill>
                  <a:srgbClr val="00B050"/>
                </a:solidFill>
              </a:rPr>
              <a:t>psi</a:t>
            </a:r>
            <a:endParaRPr lang="en-US" sz="1000" b="1" dirty="0">
              <a:solidFill>
                <a:srgbClr val="00B050"/>
              </a:solidFill>
            </a:endParaRPr>
          </a:p>
        </p:txBody>
      </p:sp>
      <p:sp>
        <p:nvSpPr>
          <p:cNvPr id="29" name="TextBox 28"/>
          <p:cNvSpPr txBox="1"/>
          <p:nvPr/>
        </p:nvSpPr>
        <p:spPr>
          <a:xfrm>
            <a:off x="3346134" y="2766980"/>
            <a:ext cx="512444" cy="400110"/>
          </a:xfrm>
          <a:prstGeom prst="rect">
            <a:avLst/>
          </a:prstGeom>
          <a:noFill/>
        </p:spPr>
        <p:txBody>
          <a:bodyPr wrap="square" rtlCol="0">
            <a:spAutoFit/>
          </a:bodyPr>
          <a:lstStyle/>
          <a:p>
            <a:pPr algn="ctr">
              <a:spcBef>
                <a:spcPts val="0"/>
              </a:spcBef>
              <a:buNone/>
            </a:pPr>
            <a:r>
              <a:rPr lang="en-US" sz="1000" b="1" dirty="0" smtClean="0">
                <a:solidFill>
                  <a:srgbClr val="00B050"/>
                </a:solidFill>
              </a:rPr>
              <a:t>210</a:t>
            </a:r>
          </a:p>
          <a:p>
            <a:pPr algn="ctr">
              <a:spcBef>
                <a:spcPts val="0"/>
              </a:spcBef>
              <a:buNone/>
            </a:pPr>
            <a:r>
              <a:rPr lang="en-US" sz="1000" b="1" dirty="0" smtClean="0">
                <a:solidFill>
                  <a:srgbClr val="00B050"/>
                </a:solidFill>
              </a:rPr>
              <a:t>psi</a:t>
            </a:r>
            <a:endParaRPr lang="en-US" sz="1000" b="1" dirty="0">
              <a:solidFill>
                <a:srgbClr val="00B050"/>
              </a:solidFill>
            </a:endParaRPr>
          </a:p>
        </p:txBody>
      </p:sp>
      <p:sp>
        <p:nvSpPr>
          <p:cNvPr id="30" name="TextBox 29"/>
          <p:cNvSpPr txBox="1"/>
          <p:nvPr/>
        </p:nvSpPr>
        <p:spPr>
          <a:xfrm>
            <a:off x="2833309" y="1338230"/>
            <a:ext cx="512444" cy="400110"/>
          </a:xfrm>
          <a:prstGeom prst="rect">
            <a:avLst/>
          </a:prstGeom>
          <a:noFill/>
        </p:spPr>
        <p:txBody>
          <a:bodyPr wrap="square" rtlCol="0">
            <a:spAutoFit/>
          </a:bodyPr>
          <a:lstStyle/>
          <a:p>
            <a:pPr algn="ctr">
              <a:spcBef>
                <a:spcPts val="0"/>
              </a:spcBef>
              <a:buNone/>
            </a:pPr>
            <a:r>
              <a:rPr lang="en-US" sz="1000" b="1" dirty="0" smtClean="0">
                <a:solidFill>
                  <a:srgbClr val="00B050"/>
                </a:solidFill>
              </a:rPr>
              <a:t>254</a:t>
            </a:r>
          </a:p>
          <a:p>
            <a:pPr algn="ctr">
              <a:spcBef>
                <a:spcPts val="0"/>
              </a:spcBef>
              <a:buNone/>
            </a:pPr>
            <a:r>
              <a:rPr lang="en-US" sz="1000" b="1" dirty="0" smtClean="0">
                <a:solidFill>
                  <a:srgbClr val="00B050"/>
                </a:solidFill>
              </a:rPr>
              <a:t>psi</a:t>
            </a:r>
            <a:endParaRPr lang="en-US" sz="1000" b="1" dirty="0">
              <a:solidFill>
                <a:srgbClr val="00B050"/>
              </a:solidFill>
            </a:endParaRPr>
          </a:p>
        </p:txBody>
      </p:sp>
      <p:sp>
        <p:nvSpPr>
          <p:cNvPr id="31" name="TextBox 30"/>
          <p:cNvSpPr txBox="1"/>
          <p:nvPr/>
        </p:nvSpPr>
        <p:spPr>
          <a:xfrm>
            <a:off x="5963603" y="1338230"/>
            <a:ext cx="512444" cy="400110"/>
          </a:xfrm>
          <a:prstGeom prst="rect">
            <a:avLst/>
          </a:prstGeom>
          <a:noFill/>
        </p:spPr>
        <p:txBody>
          <a:bodyPr wrap="square" rtlCol="0">
            <a:spAutoFit/>
          </a:bodyPr>
          <a:lstStyle/>
          <a:p>
            <a:pPr algn="ctr">
              <a:spcBef>
                <a:spcPts val="0"/>
              </a:spcBef>
              <a:buNone/>
            </a:pPr>
            <a:r>
              <a:rPr lang="en-US" sz="1000" b="1" dirty="0" smtClean="0">
                <a:solidFill>
                  <a:srgbClr val="00B050"/>
                </a:solidFill>
              </a:rPr>
              <a:t>254</a:t>
            </a:r>
          </a:p>
          <a:p>
            <a:pPr algn="ctr">
              <a:spcBef>
                <a:spcPts val="0"/>
              </a:spcBef>
              <a:buNone/>
            </a:pPr>
            <a:r>
              <a:rPr lang="en-US" sz="1000" b="1" dirty="0" smtClean="0">
                <a:solidFill>
                  <a:srgbClr val="00B050"/>
                </a:solidFill>
              </a:rPr>
              <a:t>psi</a:t>
            </a:r>
            <a:endParaRPr lang="en-US" sz="1000" b="1" dirty="0">
              <a:solidFill>
                <a:srgbClr val="00B050"/>
              </a:solidFill>
            </a:endParaRPr>
          </a:p>
        </p:txBody>
      </p:sp>
      <p:sp>
        <p:nvSpPr>
          <p:cNvPr id="32" name="TextBox 31"/>
          <p:cNvSpPr txBox="1"/>
          <p:nvPr/>
        </p:nvSpPr>
        <p:spPr>
          <a:xfrm>
            <a:off x="5463162" y="1338230"/>
            <a:ext cx="512444" cy="400110"/>
          </a:xfrm>
          <a:prstGeom prst="rect">
            <a:avLst/>
          </a:prstGeom>
          <a:noFill/>
        </p:spPr>
        <p:txBody>
          <a:bodyPr wrap="square" rtlCol="0">
            <a:spAutoFit/>
          </a:bodyPr>
          <a:lstStyle/>
          <a:p>
            <a:pPr algn="ctr">
              <a:spcBef>
                <a:spcPts val="0"/>
              </a:spcBef>
              <a:buNone/>
            </a:pPr>
            <a:r>
              <a:rPr lang="en-US" sz="1000" b="1" dirty="0" smtClean="0">
                <a:solidFill>
                  <a:srgbClr val="00B050"/>
                </a:solidFill>
              </a:rPr>
              <a:t>254</a:t>
            </a:r>
          </a:p>
          <a:p>
            <a:pPr algn="ctr">
              <a:spcBef>
                <a:spcPts val="0"/>
              </a:spcBef>
              <a:buNone/>
            </a:pPr>
            <a:r>
              <a:rPr lang="en-US" sz="1000" b="1" dirty="0" smtClean="0">
                <a:solidFill>
                  <a:srgbClr val="00B050"/>
                </a:solidFill>
              </a:rPr>
              <a:t>psi</a:t>
            </a:r>
            <a:endParaRPr lang="en-US" sz="1000" b="1" dirty="0">
              <a:solidFill>
                <a:srgbClr val="00B050"/>
              </a:solidFill>
            </a:endParaRPr>
          </a:p>
        </p:txBody>
      </p:sp>
      <p:sp>
        <p:nvSpPr>
          <p:cNvPr id="33" name="TextBox 32"/>
          <p:cNvSpPr txBox="1"/>
          <p:nvPr/>
        </p:nvSpPr>
        <p:spPr>
          <a:xfrm>
            <a:off x="4345878" y="1338230"/>
            <a:ext cx="512444" cy="400110"/>
          </a:xfrm>
          <a:prstGeom prst="rect">
            <a:avLst/>
          </a:prstGeom>
          <a:noFill/>
        </p:spPr>
        <p:txBody>
          <a:bodyPr wrap="square" rtlCol="0">
            <a:spAutoFit/>
          </a:bodyPr>
          <a:lstStyle/>
          <a:p>
            <a:pPr algn="ctr">
              <a:spcBef>
                <a:spcPts val="0"/>
              </a:spcBef>
              <a:buNone/>
            </a:pPr>
            <a:r>
              <a:rPr lang="en-US" sz="1000" b="1" dirty="0" smtClean="0">
                <a:solidFill>
                  <a:srgbClr val="00B050"/>
                </a:solidFill>
              </a:rPr>
              <a:t>254</a:t>
            </a:r>
          </a:p>
          <a:p>
            <a:pPr algn="ctr">
              <a:spcBef>
                <a:spcPts val="0"/>
              </a:spcBef>
              <a:buNone/>
            </a:pPr>
            <a:r>
              <a:rPr lang="en-US" sz="1000" b="1" dirty="0" smtClean="0">
                <a:solidFill>
                  <a:srgbClr val="00B050"/>
                </a:solidFill>
              </a:rPr>
              <a:t>psi</a:t>
            </a:r>
            <a:endParaRPr lang="en-US" sz="1000" b="1" dirty="0">
              <a:solidFill>
                <a:srgbClr val="00B050"/>
              </a:solidFill>
            </a:endParaRPr>
          </a:p>
        </p:txBody>
      </p:sp>
      <p:sp>
        <p:nvSpPr>
          <p:cNvPr id="34" name="TextBox 33"/>
          <p:cNvSpPr txBox="1"/>
          <p:nvPr/>
        </p:nvSpPr>
        <p:spPr>
          <a:xfrm>
            <a:off x="3839528" y="1338230"/>
            <a:ext cx="512444" cy="400110"/>
          </a:xfrm>
          <a:prstGeom prst="rect">
            <a:avLst/>
          </a:prstGeom>
          <a:noFill/>
        </p:spPr>
        <p:txBody>
          <a:bodyPr wrap="square" rtlCol="0">
            <a:spAutoFit/>
          </a:bodyPr>
          <a:lstStyle/>
          <a:p>
            <a:pPr algn="ctr">
              <a:spcBef>
                <a:spcPts val="0"/>
              </a:spcBef>
              <a:buNone/>
            </a:pPr>
            <a:r>
              <a:rPr lang="en-US" sz="1000" b="1" dirty="0" smtClean="0">
                <a:solidFill>
                  <a:srgbClr val="00B050"/>
                </a:solidFill>
              </a:rPr>
              <a:t>254</a:t>
            </a:r>
          </a:p>
          <a:p>
            <a:pPr algn="ctr">
              <a:spcBef>
                <a:spcPts val="0"/>
              </a:spcBef>
              <a:buNone/>
            </a:pPr>
            <a:r>
              <a:rPr lang="en-US" sz="1000" b="1" dirty="0" smtClean="0">
                <a:solidFill>
                  <a:srgbClr val="00B050"/>
                </a:solidFill>
              </a:rPr>
              <a:t>psi</a:t>
            </a:r>
            <a:endParaRPr lang="en-US" sz="1000" b="1" dirty="0">
              <a:solidFill>
                <a:srgbClr val="00B050"/>
              </a:solidFill>
            </a:endParaRPr>
          </a:p>
        </p:txBody>
      </p:sp>
      <p:sp>
        <p:nvSpPr>
          <p:cNvPr id="35" name="TextBox 34"/>
          <p:cNvSpPr txBox="1"/>
          <p:nvPr/>
        </p:nvSpPr>
        <p:spPr>
          <a:xfrm>
            <a:off x="3336609" y="1338230"/>
            <a:ext cx="512444" cy="400110"/>
          </a:xfrm>
          <a:prstGeom prst="rect">
            <a:avLst/>
          </a:prstGeom>
          <a:noFill/>
        </p:spPr>
        <p:txBody>
          <a:bodyPr wrap="square" rtlCol="0">
            <a:spAutoFit/>
          </a:bodyPr>
          <a:lstStyle/>
          <a:p>
            <a:pPr algn="ctr">
              <a:spcBef>
                <a:spcPts val="0"/>
              </a:spcBef>
              <a:buNone/>
            </a:pPr>
            <a:r>
              <a:rPr lang="en-US" sz="1000" b="1" dirty="0" smtClean="0">
                <a:solidFill>
                  <a:srgbClr val="00B050"/>
                </a:solidFill>
              </a:rPr>
              <a:t>254</a:t>
            </a:r>
          </a:p>
          <a:p>
            <a:pPr algn="ctr">
              <a:spcBef>
                <a:spcPts val="0"/>
              </a:spcBef>
              <a:buNone/>
            </a:pPr>
            <a:r>
              <a:rPr lang="en-US" sz="1000" b="1" dirty="0" smtClean="0">
                <a:solidFill>
                  <a:srgbClr val="00B050"/>
                </a:solidFill>
              </a:rPr>
              <a:t>psi</a:t>
            </a:r>
            <a:endParaRPr lang="en-US" sz="1000" b="1" dirty="0">
              <a:solidFill>
                <a:srgbClr val="00B050"/>
              </a:solidFill>
            </a:endParaRPr>
          </a:p>
        </p:txBody>
      </p:sp>
      <p:sp>
        <p:nvSpPr>
          <p:cNvPr id="5" name="TextBox 4"/>
          <p:cNvSpPr txBox="1"/>
          <p:nvPr/>
        </p:nvSpPr>
        <p:spPr>
          <a:xfrm>
            <a:off x="373150" y="904964"/>
            <a:ext cx="1492909" cy="400110"/>
          </a:xfrm>
          <a:prstGeom prst="rect">
            <a:avLst/>
          </a:prstGeom>
          <a:noFill/>
        </p:spPr>
        <p:txBody>
          <a:bodyPr wrap="none" rtlCol="0">
            <a:spAutoFit/>
          </a:bodyPr>
          <a:lstStyle/>
          <a:p>
            <a:pPr>
              <a:buNone/>
            </a:pPr>
            <a:r>
              <a:rPr lang="en-US" sz="2000" b="1" dirty="0" smtClean="0">
                <a:solidFill>
                  <a:srgbClr val="FF0000"/>
                </a:solidFill>
                <a:effectLst>
                  <a:outerShdw blurRad="38100" dist="38100" dir="2700000" algn="tl">
                    <a:srgbClr val="000000">
                      <a:alpha val="43137"/>
                    </a:srgbClr>
                  </a:outerShdw>
                </a:effectLst>
              </a:rPr>
              <a:t>MATERIAL</a:t>
            </a:r>
            <a:endParaRPr lang="en-US" sz="2000" b="1" dirty="0">
              <a:solidFill>
                <a:srgbClr val="FF0000"/>
              </a:solidFill>
              <a:effectLst>
                <a:outerShdw blurRad="38100" dist="38100" dir="2700000" algn="tl">
                  <a:srgbClr val="000000">
                    <a:alpha val="43137"/>
                  </a:srgbClr>
                </a:outerShdw>
              </a:effectLst>
            </a:endParaRPr>
          </a:p>
        </p:txBody>
      </p:sp>
      <p:sp>
        <p:nvSpPr>
          <p:cNvPr id="37" name="TextBox 36"/>
          <p:cNvSpPr txBox="1"/>
          <p:nvPr/>
        </p:nvSpPr>
        <p:spPr>
          <a:xfrm>
            <a:off x="373150" y="2276410"/>
            <a:ext cx="1600118" cy="707886"/>
          </a:xfrm>
          <a:prstGeom prst="rect">
            <a:avLst/>
          </a:prstGeom>
          <a:noFill/>
        </p:spPr>
        <p:txBody>
          <a:bodyPr wrap="none" rtlCol="0">
            <a:spAutoFit/>
          </a:bodyPr>
          <a:lstStyle/>
          <a:p>
            <a:pPr>
              <a:spcBef>
                <a:spcPts val="0"/>
              </a:spcBef>
              <a:buNone/>
            </a:pPr>
            <a:r>
              <a:rPr lang="en-US" sz="2000" b="1" dirty="0" smtClean="0">
                <a:solidFill>
                  <a:srgbClr val="00B050"/>
                </a:solidFill>
                <a:effectLst>
                  <a:outerShdw blurRad="38100" dist="38100" dir="2700000" algn="tl">
                    <a:srgbClr val="000000">
                      <a:alpha val="43137"/>
                    </a:srgbClr>
                  </a:outerShdw>
                </a:effectLst>
              </a:rPr>
              <a:t>TIRE </a:t>
            </a:r>
          </a:p>
          <a:p>
            <a:pPr>
              <a:spcBef>
                <a:spcPts val="0"/>
              </a:spcBef>
              <a:buNone/>
            </a:pPr>
            <a:r>
              <a:rPr lang="en-US" sz="2000" b="1" dirty="0" smtClean="0">
                <a:solidFill>
                  <a:srgbClr val="00B050"/>
                </a:solidFill>
                <a:effectLst>
                  <a:outerShdw blurRad="38100" dist="38100" dir="2700000" algn="tl">
                    <a:srgbClr val="000000">
                      <a:alpha val="43137"/>
                    </a:srgbClr>
                  </a:outerShdw>
                </a:effectLst>
              </a:rPr>
              <a:t>PRESSURE</a:t>
            </a:r>
            <a:endParaRPr lang="en-US" sz="2000" b="1" dirty="0">
              <a:solidFill>
                <a:srgbClr val="00B050"/>
              </a:solidFill>
              <a:effectLst>
                <a:outerShdw blurRad="38100" dist="38100" dir="2700000" algn="tl">
                  <a:srgbClr val="000000">
                    <a:alpha val="43137"/>
                  </a:srgbClr>
                </a:outerShdw>
              </a:effectLst>
            </a:endParaRPr>
          </a:p>
        </p:txBody>
      </p:sp>
      <p:sp>
        <p:nvSpPr>
          <p:cNvPr id="38" name="TextBox 37"/>
          <p:cNvSpPr txBox="1"/>
          <p:nvPr/>
        </p:nvSpPr>
        <p:spPr>
          <a:xfrm>
            <a:off x="679738" y="3742641"/>
            <a:ext cx="1241045" cy="707886"/>
          </a:xfrm>
          <a:prstGeom prst="rect">
            <a:avLst/>
          </a:prstGeom>
          <a:noFill/>
        </p:spPr>
        <p:txBody>
          <a:bodyPr wrap="none" rtlCol="0">
            <a:spAutoFit/>
          </a:bodyPr>
          <a:lstStyle/>
          <a:p>
            <a:pPr>
              <a:spcBef>
                <a:spcPts val="0"/>
              </a:spcBef>
              <a:buNone/>
            </a:pPr>
            <a:r>
              <a:rPr lang="en-US" sz="2000" b="1" dirty="0" smtClean="0">
                <a:solidFill>
                  <a:schemeClr val="accent2">
                    <a:lumMod val="60000"/>
                    <a:lumOff val="40000"/>
                  </a:schemeClr>
                </a:solidFill>
                <a:effectLst>
                  <a:outerShdw blurRad="38100" dist="38100" dir="2700000" algn="tl">
                    <a:srgbClr val="000000">
                      <a:alpha val="43137"/>
                    </a:srgbClr>
                  </a:outerShdw>
                </a:effectLst>
              </a:rPr>
              <a:t>BINDER </a:t>
            </a:r>
          </a:p>
          <a:p>
            <a:pPr>
              <a:spcBef>
                <a:spcPts val="0"/>
              </a:spcBef>
              <a:buNone/>
            </a:pPr>
            <a:r>
              <a:rPr lang="en-US" sz="2000" b="1" dirty="0" smtClean="0">
                <a:solidFill>
                  <a:schemeClr val="accent2">
                    <a:lumMod val="60000"/>
                    <a:lumOff val="40000"/>
                  </a:schemeClr>
                </a:solidFill>
                <a:effectLst>
                  <a:outerShdw blurRad="38100" dist="38100" dir="2700000" algn="tl">
                    <a:srgbClr val="000000">
                      <a:alpha val="43137"/>
                    </a:srgbClr>
                  </a:outerShdw>
                </a:effectLst>
              </a:rPr>
              <a:t>TYPE</a:t>
            </a:r>
            <a:endParaRPr lang="en-US" sz="2000" b="1" dirty="0">
              <a:solidFill>
                <a:schemeClr val="accent2">
                  <a:lumMod val="60000"/>
                  <a:lumOff val="40000"/>
                </a:schemeClr>
              </a:solidFill>
              <a:effectLst>
                <a:outerShdw blurRad="38100" dist="38100" dir="2700000" algn="tl">
                  <a:srgbClr val="000000">
                    <a:alpha val="43137"/>
                  </a:srgbClr>
                </a:outerShdw>
              </a:effectLst>
            </a:endParaRPr>
          </a:p>
        </p:txBody>
      </p:sp>
      <p:sp>
        <p:nvSpPr>
          <p:cNvPr id="2" name="TextBox 1"/>
          <p:cNvSpPr txBox="1"/>
          <p:nvPr/>
        </p:nvSpPr>
        <p:spPr>
          <a:xfrm>
            <a:off x="7315200" y="2459203"/>
            <a:ext cx="1675652" cy="1015663"/>
          </a:xfrm>
          <a:prstGeom prst="rect">
            <a:avLst/>
          </a:prstGeom>
          <a:solidFill>
            <a:srgbClr val="FFFF00"/>
          </a:solidFill>
        </p:spPr>
        <p:txBody>
          <a:bodyPr wrap="none" rtlCol="0">
            <a:spAutoFit/>
          </a:bodyPr>
          <a:lstStyle/>
          <a:p>
            <a:pPr algn="ctr"/>
            <a:r>
              <a:rPr lang="en-US" sz="2000" b="1" u="sng" dirty="0" smtClean="0">
                <a:effectLst>
                  <a:outerShdw blurRad="38100" dist="38100" dir="2700000" algn="tl">
                    <a:srgbClr val="000000">
                      <a:alpha val="43137"/>
                    </a:srgbClr>
                  </a:outerShdw>
                </a:effectLst>
              </a:rPr>
              <a:t>NAPMRC</a:t>
            </a:r>
          </a:p>
          <a:p>
            <a:pPr algn="ctr"/>
            <a:r>
              <a:rPr lang="en-US" sz="2000" b="1" dirty="0" smtClean="0"/>
              <a:t>Test Cycle-1</a:t>
            </a:r>
          </a:p>
          <a:p>
            <a:pPr algn="ctr"/>
            <a:r>
              <a:rPr lang="en-US" sz="2000" b="1" dirty="0" smtClean="0"/>
              <a:t>(TC-1)</a:t>
            </a:r>
            <a:endParaRPr lang="en-US" sz="2000" b="1" dirty="0"/>
          </a:p>
        </p:txBody>
      </p:sp>
      <p:sp>
        <p:nvSpPr>
          <p:cNvPr id="3" name="Rectangle 2"/>
          <p:cNvSpPr/>
          <p:nvPr/>
        </p:nvSpPr>
        <p:spPr bwMode="auto">
          <a:xfrm>
            <a:off x="2984756" y="2470823"/>
            <a:ext cx="228600" cy="319060"/>
          </a:xfrm>
          <a:prstGeom prst="rect">
            <a:avLst/>
          </a:prstGeom>
          <a:solidFill>
            <a:schemeClr val="accent1"/>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36" name="Rectangle 35"/>
          <p:cNvSpPr/>
          <p:nvPr/>
        </p:nvSpPr>
        <p:spPr bwMode="auto">
          <a:xfrm>
            <a:off x="3493675" y="2456563"/>
            <a:ext cx="228600" cy="319060"/>
          </a:xfrm>
          <a:prstGeom prst="rect">
            <a:avLst/>
          </a:prstGeom>
          <a:solidFill>
            <a:schemeClr val="accent1"/>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39" name="Rectangle 38"/>
          <p:cNvSpPr/>
          <p:nvPr/>
        </p:nvSpPr>
        <p:spPr bwMode="auto">
          <a:xfrm>
            <a:off x="3990975" y="2456563"/>
            <a:ext cx="228600" cy="319060"/>
          </a:xfrm>
          <a:prstGeom prst="rect">
            <a:avLst/>
          </a:prstGeom>
          <a:solidFill>
            <a:schemeClr val="accent1"/>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40" name="Rectangle 39"/>
          <p:cNvSpPr/>
          <p:nvPr/>
        </p:nvSpPr>
        <p:spPr bwMode="auto">
          <a:xfrm>
            <a:off x="4500182" y="2470823"/>
            <a:ext cx="228600" cy="319060"/>
          </a:xfrm>
          <a:prstGeom prst="rect">
            <a:avLst/>
          </a:prstGeom>
          <a:solidFill>
            <a:schemeClr val="accent1"/>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41" name="Rectangle 40"/>
          <p:cNvSpPr/>
          <p:nvPr/>
        </p:nvSpPr>
        <p:spPr bwMode="auto">
          <a:xfrm>
            <a:off x="6115050" y="2475920"/>
            <a:ext cx="228600" cy="319060"/>
          </a:xfrm>
          <a:prstGeom prst="rect">
            <a:avLst/>
          </a:prstGeom>
          <a:solidFill>
            <a:schemeClr val="accent1"/>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42" name="Rectangle 41"/>
          <p:cNvSpPr/>
          <p:nvPr/>
        </p:nvSpPr>
        <p:spPr bwMode="auto">
          <a:xfrm>
            <a:off x="5616272" y="2475920"/>
            <a:ext cx="228600" cy="319060"/>
          </a:xfrm>
          <a:prstGeom prst="rect">
            <a:avLst/>
          </a:prstGeom>
          <a:solidFill>
            <a:schemeClr val="accent1"/>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713339190"/>
      </p:ext>
    </p:extLst>
  </p:cSld>
  <p:clrMapOvr>
    <a:masterClrMapping/>
  </p:clrMapOvr>
  <p:timing>
    <p:tnLst>
      <p:par>
        <p:cTn id="1" dur="indefinite" restart="never" nodeType="tmRoot"/>
      </p:par>
    </p:tnLst>
  </p:timing>
</p:sld>
</file>

<file path=ppt/theme/theme1.xml><?xml version="1.0" encoding="utf-8"?>
<a:theme xmlns:a="http://schemas.openxmlformats.org/drawingml/2006/main" name="2_Custom Design">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DA7335E1805E44495268AE629753871" ma:contentTypeVersion="6" ma:contentTypeDescription="Create a new document." ma:contentTypeScope="" ma:versionID="bafd424518a3d855d9383cb3da8610d1">
  <xsd:schema xmlns:xsd="http://www.w3.org/2001/XMLSchema" xmlns:xs="http://www.w3.org/2001/XMLSchema" xmlns:p="http://schemas.microsoft.com/office/2006/metadata/properties" xmlns:ns2="a4c11e10-6fbc-43d3-ac72-3e5fce9ced22" targetNamespace="http://schemas.microsoft.com/office/2006/metadata/properties" ma:root="true" ma:fieldsID="c1e546dc03a8a1795afe111ee3498295" ns2:_="">
    <xsd:import namespace="a4c11e10-6fbc-43d3-ac72-3e5fce9ced2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c11e10-6fbc-43d3-ac72-3e5fce9ced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BA9F172-E994-4A68-93EF-79F081DD1FC2}"/>
</file>

<file path=customXml/itemProps2.xml><?xml version="1.0" encoding="utf-8"?>
<ds:datastoreItem xmlns:ds="http://schemas.openxmlformats.org/officeDocument/2006/customXml" ds:itemID="{45667D07-CCF4-4327-ADD4-F2735822834C}"/>
</file>

<file path=customXml/itemProps3.xml><?xml version="1.0" encoding="utf-8"?>
<ds:datastoreItem xmlns:ds="http://schemas.openxmlformats.org/officeDocument/2006/customXml" ds:itemID="{E5317BAA-B876-4BDD-8211-F5DF18AFE457}"/>
</file>

<file path=docProps/app.xml><?xml version="1.0" encoding="utf-8"?>
<Properties xmlns="http://schemas.openxmlformats.org/officeDocument/2006/extended-properties" xmlns:vt="http://schemas.openxmlformats.org/officeDocument/2006/docPropsVTypes">
  <Template/>
  <TotalTime>4865</TotalTime>
  <Words>1025</Words>
  <Application>Microsoft Office PowerPoint</Application>
  <PresentationFormat>On-screen Show (4:3)</PresentationFormat>
  <Paragraphs>417</Paragraphs>
  <Slides>33</Slides>
  <Notes>27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35" baseType="lpstr">
      <vt:lpstr>2_Custom Design</vt:lpstr>
      <vt:lpstr>Chart</vt:lpstr>
      <vt:lpstr>RPA - P2 NAPMRC (National Airport Pavement &amp; Materials Research Center) </vt:lpstr>
      <vt:lpstr>RPA P2 Overview - NAPMRC</vt:lpstr>
      <vt:lpstr>Aircraft Tire Pressure Trends</vt:lpstr>
      <vt:lpstr>Aircraft Gross Weight Trends</vt:lpstr>
      <vt:lpstr>PowerPoint Presentation</vt:lpstr>
      <vt:lpstr>PowerPoint Presentation</vt:lpstr>
      <vt:lpstr>PowerPoint Presentation</vt:lpstr>
      <vt:lpstr>PowerPoint Presentation</vt:lpstr>
      <vt:lpstr>PowerPoint Presentation</vt:lpstr>
      <vt:lpstr>Pavement Cross Sections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Laboratory Characterization</vt:lpstr>
      <vt:lpstr>Modelling – Texas A&amp;M University</vt:lpstr>
      <vt:lpstr>Modelling – Texas A&amp;M University</vt:lpstr>
      <vt:lpstr>Modelling – Texas A&amp;M University</vt:lpstr>
      <vt:lpstr>Modelling – Texas A&amp;M University</vt:lpstr>
      <vt:lpstr>Other Research</vt:lpstr>
      <vt:lpstr>SMA Study</vt:lpstr>
      <vt:lpstr>SMA Study</vt:lpstr>
      <vt:lpstr>SMA Study</vt:lpstr>
      <vt:lpstr>PowerPoint Presentation</vt:lpstr>
      <vt:lpstr>Future Research</vt:lpstr>
      <vt:lpstr>PowerPoint Presentation</vt:lpstr>
    </vt:vector>
  </TitlesOfParts>
  <Company>Federal Aviation Administration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Construction Update</dc:title>
  <dc:creator>Murphy Flynn</dc:creator>
  <cp:lastModifiedBy>Navneet Garg</cp:lastModifiedBy>
  <cp:revision>260</cp:revision>
  <cp:lastPrinted>2016-08-09T14:26:08Z</cp:lastPrinted>
  <dcterms:created xsi:type="dcterms:W3CDTF">2013-09-06T13:23:18Z</dcterms:created>
  <dcterms:modified xsi:type="dcterms:W3CDTF">2016-08-17T02:51:55Z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0x0101009DA7335E1805E44495268AE629753871</vt:lpwstr>
  </property>
</Properties>
</file>