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99" r:id="rId3"/>
    <p:sldId id="420" r:id="rId4"/>
    <p:sldId id="421" r:id="rId5"/>
    <p:sldId id="419" r:id="rId6"/>
    <p:sldId id="425" r:id="rId7"/>
    <p:sldId id="423" r:id="rId8"/>
    <p:sldId id="424" r:id="rId9"/>
    <p:sldId id="422" r:id="rId10"/>
    <p:sldId id="426" r:id="rId11"/>
    <p:sldId id="427" r:id="rId12"/>
    <p:sldId id="428" r:id="rId13"/>
    <p:sldId id="429" r:id="rId14"/>
    <p:sldId id="430" r:id="rId15"/>
    <p:sldId id="435" r:id="rId16"/>
    <p:sldId id="432" r:id="rId17"/>
    <p:sldId id="431" r:id="rId18"/>
    <p:sldId id="433" r:id="rId19"/>
    <p:sldId id="418"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15" autoAdjust="0"/>
    <p:restoredTop sz="95827" autoAdjust="0"/>
  </p:normalViewPr>
  <p:slideViewPr>
    <p:cSldViewPr>
      <p:cViewPr>
        <p:scale>
          <a:sx n="100" d="100"/>
          <a:sy n="100" d="100"/>
        </p:scale>
        <p:origin x="-3768" y="-1302"/>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29223C8-5B9D-4191-884D-CDA0648A6A9E}" type="datetimeFigureOut">
              <a:rPr lang="en-US" smtClean="0"/>
              <a:t>8/11/2016</a:t>
            </a:fld>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90B444DC-0AD9-4E69-A29E-2F097AA75505}" type="slidenum">
              <a:rPr lang="en-US" smtClean="0"/>
              <a:t>‹#›</a:t>
            </a:fld>
            <a:endParaRPr lang="en-US"/>
          </a:p>
        </p:txBody>
      </p:sp>
    </p:spTree>
    <p:extLst>
      <p:ext uri="{BB962C8B-B14F-4D97-AF65-F5344CB8AC3E}">
        <p14:creationId xmlns:p14="http://schemas.microsoft.com/office/powerpoint/2010/main" val="30366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76567FB-BDFE-4A7C-844A-CE264A6FCBB8}" type="datetimeFigureOut">
              <a:rPr lang="en-US" smtClean="0"/>
              <a:t>8/11/2016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5693960-43D9-4986-9132-1195DAAE8FDB}" type="slidenum">
              <a:rPr lang="en-US" smtClean="0"/>
              <a:t>‹#›</a:t>
            </a:fld>
            <a:endParaRPr lang="en-US"/>
          </a:p>
        </p:txBody>
      </p:sp>
    </p:spTree>
    <p:extLst>
      <p:ext uri="{BB962C8B-B14F-4D97-AF65-F5344CB8AC3E}">
        <p14:creationId xmlns:p14="http://schemas.microsoft.com/office/powerpoint/2010/main" val="114833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A3E0B9C1-9A74-4397-9DA6-3BEBC94CB7B4}" type="slidenum">
              <a:rPr lang="en-US" altLang="en-US" smtClean="0"/>
              <a:pPr>
                <a:spcBef>
                  <a:spcPct val="50000"/>
                </a:spcBef>
                <a:defRPr/>
              </a:pPr>
              <a:t>2</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239942" y="3330419"/>
            <a:ext cx="6816518" cy="20710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271517E-F085-4C4A-8699-763EBE864FB5}" type="slidenum">
              <a:rPr lang="en-US" sz="1200">
                <a:latin typeface="Times New Roman" pitchFamily="18" charset="0"/>
              </a:rPr>
              <a:pPr eaLnBrk="1" hangingPunct="1"/>
              <a:t>3</a:t>
            </a:fld>
            <a:endParaRPr lang="en-US"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271517E-F085-4C4A-8699-763EBE864FB5}" type="slidenum">
              <a:rPr lang="en-US" sz="1200">
                <a:latin typeface="Times New Roman" pitchFamily="18" charset="0"/>
              </a:rPr>
              <a:pPr eaLnBrk="1" hangingPunct="1"/>
              <a:t>4</a:t>
            </a:fld>
            <a:endParaRPr lang="en-US"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658FEB6A-DFD2-487B-97F7-F99FDD944348}" type="slidenum">
              <a:rPr lang="en-US" sz="1200" smtClean="0">
                <a:latin typeface="Times New Roman" pitchFamily="18" charset="0"/>
              </a:rPr>
              <a:pPr eaLnBrk="1" hangingPunct="1"/>
              <a:t>5</a:t>
            </a:fld>
            <a:endParaRPr lang="en-US" sz="1200"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fld id="{3CBA1FEC-A432-4ADD-BC08-A69D890EF825}" type="slidenum">
              <a:rPr lang="en-US" altLang="en-US" sz="1200" smtClean="0">
                <a:latin typeface="Times New Roman" pitchFamily="18" charset="0"/>
              </a:rPr>
              <a:pPr eaLnBrk="1" hangingPunct="1">
                <a:spcBef>
                  <a:spcPct val="0"/>
                </a:spcBef>
                <a:buFontTx/>
                <a:buNone/>
              </a:pPr>
              <a:t>6</a:t>
            </a:fld>
            <a:endParaRPr lang="en-US" alt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2EB017-8C68-41D5-8A40-3628D2A3D433}" type="slidenum">
              <a:rPr lang="en-US"/>
              <a:pPr/>
              <a:t>7</a:t>
            </a:fld>
            <a:endParaRPr lang="en-US" dirty="0"/>
          </a:p>
        </p:txBody>
      </p:sp>
      <p:sp>
        <p:nvSpPr>
          <p:cNvPr id="899074" name="Rectangle 2"/>
          <p:cNvSpPr>
            <a:spLocks noGrp="1" noRot="1" noChangeAspect="1" noChangeArrowheads="1" noTextEdit="1"/>
          </p:cNvSpPr>
          <p:nvPr>
            <p:ph type="sldImg"/>
          </p:nvPr>
        </p:nvSpPr>
        <p:spPr>
          <a:xfrm>
            <a:off x="2897188" y="525463"/>
            <a:ext cx="3505200" cy="2628900"/>
          </a:xfrm>
          <a:ln/>
        </p:spPr>
      </p:sp>
      <p:sp>
        <p:nvSpPr>
          <p:cNvPr id="89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658FEB6A-DFD2-487B-97F7-F99FDD944348}" type="slidenum">
              <a:rPr lang="en-US" sz="1200" smtClean="0">
                <a:latin typeface="Times New Roman" pitchFamily="18" charset="0"/>
              </a:rPr>
              <a:pPr eaLnBrk="1" hangingPunct="1"/>
              <a:t>9</a:t>
            </a:fld>
            <a:endParaRPr lang="en-US" sz="1200"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2EB017-8C68-41D5-8A40-3628D2A3D433}" type="slidenum">
              <a:rPr lang="en-US"/>
              <a:pPr/>
              <a:t>10</a:t>
            </a:fld>
            <a:endParaRPr lang="en-US" dirty="0"/>
          </a:p>
        </p:txBody>
      </p:sp>
      <p:sp>
        <p:nvSpPr>
          <p:cNvPr id="899074" name="Rectangle 2"/>
          <p:cNvSpPr>
            <a:spLocks noGrp="1" noRot="1" noChangeAspect="1" noChangeArrowheads="1" noTextEdit="1"/>
          </p:cNvSpPr>
          <p:nvPr>
            <p:ph type="sldImg"/>
          </p:nvPr>
        </p:nvSpPr>
        <p:spPr>
          <a:xfrm>
            <a:off x="2897188" y="525463"/>
            <a:ext cx="3505200" cy="2628900"/>
          </a:xfrm>
          <a:ln/>
        </p:spPr>
      </p:sp>
      <p:sp>
        <p:nvSpPr>
          <p:cNvPr id="89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271517E-F085-4C4A-8699-763EBE864FB5}" type="slidenum">
              <a:rPr lang="en-US" sz="1200">
                <a:latin typeface="Times New Roman" pitchFamily="18" charset="0"/>
              </a:rPr>
              <a:pPr eaLnBrk="1" hangingPunct="1"/>
              <a:t>15</a:t>
            </a:fld>
            <a:endParaRPr lang="en-US"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3" name="Picture 2"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246063" y="4497388"/>
            <a:ext cx="52609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600" dirty="0">
                <a:solidFill>
                  <a:srgbClr val="FFFFFF"/>
                </a:solidFill>
              </a:rPr>
              <a:t>Presented to: </a:t>
            </a:r>
            <a:r>
              <a:rPr lang="en-US" sz="1600" dirty="0" smtClean="0">
                <a:solidFill>
                  <a:srgbClr val="FFFFFF"/>
                </a:solidFill>
              </a:rPr>
              <a:t>REDAC</a:t>
            </a:r>
          </a:p>
          <a:p>
            <a:pPr eaLnBrk="1" fontAlgn="base" hangingPunct="1">
              <a:spcBef>
                <a:spcPct val="50000"/>
              </a:spcBef>
              <a:spcAft>
                <a:spcPct val="0"/>
              </a:spcAft>
            </a:pPr>
            <a:r>
              <a:rPr lang="en-US" sz="1600" dirty="0" smtClean="0">
                <a:solidFill>
                  <a:srgbClr val="FFFFFF"/>
                </a:solidFill>
              </a:rPr>
              <a:t>By</a:t>
            </a:r>
            <a:r>
              <a:rPr lang="en-US" sz="1600" dirty="0">
                <a:solidFill>
                  <a:srgbClr val="FFFFFF"/>
                </a:solidFill>
              </a:rPr>
              <a:t>: </a:t>
            </a:r>
            <a:r>
              <a:rPr lang="en-US" sz="1600" dirty="0" smtClean="0">
                <a:solidFill>
                  <a:srgbClr val="FFFFFF"/>
                </a:solidFill>
              </a:rPr>
              <a:t>Navneet Garg, Ph.D.</a:t>
            </a:r>
            <a:endParaRPr lang="en-US" sz="1600" dirty="0">
              <a:solidFill>
                <a:srgbClr val="FFFFFF"/>
              </a:solidFill>
            </a:endParaRPr>
          </a:p>
          <a:p>
            <a:pPr eaLnBrk="1" fontAlgn="base" hangingPunct="1">
              <a:spcBef>
                <a:spcPct val="50000"/>
              </a:spcBef>
              <a:spcAft>
                <a:spcPct val="0"/>
              </a:spcAft>
            </a:pPr>
            <a:r>
              <a:rPr lang="en-US" sz="1600" dirty="0">
                <a:solidFill>
                  <a:srgbClr val="FFFFFF"/>
                </a:solidFill>
              </a:rPr>
              <a:t>Date: </a:t>
            </a:r>
            <a:r>
              <a:rPr lang="en-US" sz="1600" dirty="0" smtClean="0">
                <a:solidFill>
                  <a:srgbClr val="FFFFFF"/>
                </a:solidFill>
              </a:rPr>
              <a:t>August 17,</a:t>
            </a:r>
            <a:r>
              <a:rPr lang="en-US" sz="1600" baseline="0" dirty="0" smtClean="0">
                <a:solidFill>
                  <a:srgbClr val="FFFFFF"/>
                </a:solidFill>
              </a:rPr>
              <a:t> 2016</a:t>
            </a:r>
            <a:endParaRPr lang="en-US" sz="1600" dirty="0">
              <a:solidFill>
                <a:srgbClr val="FFFFFF"/>
              </a:solidFill>
            </a:endParaRPr>
          </a:p>
        </p:txBody>
      </p:sp>
      <p:grpSp>
        <p:nvGrpSpPr>
          <p:cNvPr id="5" name="Group 6"/>
          <p:cNvGrpSpPr>
            <a:grpSpLocks/>
          </p:cNvGrpSpPr>
          <p:nvPr userDrawn="1"/>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800" b="1">
                  <a:solidFill>
                    <a:srgbClr val="FFFFFF"/>
                  </a:solidFill>
                </a:rPr>
                <a:t>Federal Aviation</a:t>
              </a:r>
            </a:p>
            <a:p>
              <a:pPr eaLnBrk="1" fontAlgn="base" hangingPunct="1">
                <a:lnSpc>
                  <a:spcPct val="85000"/>
                </a:lnSpc>
                <a:spcBef>
                  <a:spcPct val="0"/>
                </a:spcBef>
                <a:spcAft>
                  <a:spcPct val="0"/>
                </a:spcAft>
              </a:pPr>
              <a:r>
                <a:rPr lang="en-US" sz="1800" b="1">
                  <a:solidFill>
                    <a:srgbClr val="FFFFFF"/>
                  </a:solidFill>
                </a:rPr>
                <a:t>Administration</a:t>
              </a:r>
            </a:p>
          </p:txBody>
        </p:sp>
      </p:grpSp>
      <p:sp>
        <p:nvSpPr>
          <p:cNvPr id="120835" name="Rectangle 3"/>
          <p:cNvSpPr>
            <a:spLocks noGrp="1" noChangeArrowheads="1"/>
          </p:cNvSpPr>
          <p:nvPr>
            <p:ph type="ctrTitle"/>
          </p:nvPr>
        </p:nvSpPr>
        <p:spPr>
          <a:xfrm>
            <a:off x="131763" y="293688"/>
            <a:ext cx="5487987" cy="3186112"/>
          </a:xfrm>
        </p:spPr>
        <p:txBody>
          <a:bodyPr anchor="t"/>
          <a:lstStyle>
            <a:lvl1pPr>
              <a:spcBef>
                <a:spcPct val="50000"/>
              </a:spcBef>
              <a:buFontTx/>
              <a:buNone/>
              <a:defRPr sz="3600">
                <a:solidFill>
                  <a:schemeClr val="bg1"/>
                </a:solidFill>
              </a:defRPr>
            </a:lvl1pPr>
          </a:lstStyle>
          <a:p>
            <a:pPr lvl="0"/>
            <a:endParaRPr lang="en-US" noProof="0" dirty="0" smtClean="0"/>
          </a:p>
        </p:txBody>
      </p:sp>
    </p:spTree>
    <p:extLst>
      <p:ext uri="{BB962C8B-B14F-4D97-AF65-F5344CB8AC3E}">
        <p14:creationId xmlns:p14="http://schemas.microsoft.com/office/powerpoint/2010/main" val="793173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5857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038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483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737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40767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1370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7345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8981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753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477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5315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121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563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009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fontAlgn="base">
              <a:spcAft>
                <a:spcPct val="0"/>
              </a:spcAft>
              <a:defRPr/>
            </a:pPr>
            <a:fld id="{B2F0C419-40A6-4F33-AFBC-CC63D13038E2}" type="slidenum">
              <a:rPr lang="en-US">
                <a:solidFill>
                  <a:srgbClr val="FFFFFF"/>
                </a:solidFill>
              </a:rPr>
              <a:pPr fontAlgn="base">
                <a:spcAft>
                  <a:spcPct val="0"/>
                </a:spcAft>
                <a:defRPr/>
              </a:pPr>
              <a:t>‹#›</a:t>
            </a:fld>
            <a:endParaRPr lang="en-US">
              <a:solidFill>
                <a:srgbClr val="FFFFFF"/>
              </a:solidFill>
            </a:endParaRPr>
          </a:p>
        </p:txBody>
      </p:sp>
      <p:sp>
        <p:nvSpPr>
          <p:cNvPr id="1031" name="Rectangle 7"/>
          <p:cNvSpPr>
            <a:spLocks noChangeArrowheads="1"/>
          </p:cNvSpPr>
          <p:nvPr/>
        </p:nvSpPr>
        <p:spPr bwMode="auto">
          <a:xfrm>
            <a:off x="0" y="606266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a:solidFill>
                <a:srgbClr val="000000"/>
              </a:solidFill>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39A4D431-8DC5-487E-A2F8-895E5B5B12B2}"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grpSp>
        <p:nvGrpSpPr>
          <p:cNvPr id="1033" name="Group 9"/>
          <p:cNvGrpSpPr>
            <a:grpSpLocks/>
          </p:cNvGrpSpPr>
          <p:nvPr userDrawn="1"/>
        </p:nvGrpSpPr>
        <p:grpSpPr bwMode="auto">
          <a:xfrm>
            <a:off x="5965825" y="6196013"/>
            <a:ext cx="2047875" cy="661987"/>
            <a:chOff x="3596" y="3858"/>
            <a:chExt cx="1290" cy="417"/>
          </a:xfrm>
        </p:grpSpPr>
        <p:pic>
          <p:nvPicPr>
            <p:cNvPr id="1036" name="Picture 10" descr="NEW FAA LOGO"/>
            <p:cNvPicPr>
              <a:picLocks noChangeAspect="1" noChangeArrowheads="1"/>
            </p:cNvPicPr>
            <p:nvPr userDrawn="1"/>
          </p:nvPicPr>
          <p:blipFill>
            <a:blip r:embed="rId16"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200" b="1">
                  <a:solidFill>
                    <a:srgbClr val="FFFFFF"/>
                  </a:solidFill>
                </a:rPr>
                <a:t>Federal Aviation</a:t>
              </a:r>
            </a:p>
            <a:p>
              <a:pPr eaLnBrk="1" fontAlgn="base" hangingPunct="1">
                <a:lnSpc>
                  <a:spcPct val="85000"/>
                </a:lnSpc>
                <a:spcBef>
                  <a:spcPct val="0"/>
                </a:spcBef>
                <a:spcAft>
                  <a:spcPct val="0"/>
                </a:spcAft>
              </a:pPr>
              <a:r>
                <a:rPr lang="en-US" sz="1200" b="1">
                  <a:solidFill>
                    <a:srgbClr val="FFFFFF"/>
                  </a:solidFill>
                </a:rPr>
                <a:t>Administration</a:t>
              </a:r>
            </a:p>
          </p:txBody>
        </p:sp>
      </p:grpSp>
      <p:sp>
        <p:nvSpPr>
          <p:cNvPr id="1034" name="Text Box 12"/>
          <p:cNvSpPr txBox="1">
            <a:spLocks noChangeArrowheads="1"/>
          </p:cNvSpPr>
          <p:nvPr userDrawn="1"/>
        </p:nvSpPr>
        <p:spPr bwMode="auto">
          <a:xfrm>
            <a:off x="0" y="6196013"/>
            <a:ext cx="589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b="1" dirty="0" smtClean="0">
                <a:solidFill>
                  <a:srgbClr val="C0C0C0"/>
                </a:solidFill>
              </a:rPr>
              <a:t>RPA P3 – Field Instrumentation &amp; Testing</a:t>
            </a:r>
            <a:endParaRPr lang="en-US" sz="1200" b="1" dirty="0">
              <a:solidFill>
                <a:srgbClr val="C0C0C0"/>
              </a:solidFill>
            </a:endParaRPr>
          </a:p>
        </p:txBody>
      </p:sp>
      <p:sp>
        <p:nvSpPr>
          <p:cNvPr id="1035" name="Text Box 13"/>
          <p:cNvSpPr txBox="1">
            <a:spLocks noChangeArrowheads="1"/>
          </p:cNvSpPr>
          <p:nvPr userDrawn="1"/>
        </p:nvSpPr>
        <p:spPr bwMode="auto">
          <a:xfrm>
            <a:off x="0" y="6384925"/>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dirty="0" smtClean="0">
                <a:solidFill>
                  <a:srgbClr val="C0C0C0"/>
                </a:solidFill>
              </a:rPr>
              <a:t>August 17, 2016</a:t>
            </a:r>
            <a:endParaRPr lang="en-US" sz="1200" dirty="0">
              <a:solidFill>
                <a:srgbClr val="C0C0C0"/>
              </a:solidFill>
            </a:endParaRPr>
          </a:p>
        </p:txBody>
      </p:sp>
    </p:spTree>
    <p:extLst>
      <p:ext uri="{BB962C8B-B14F-4D97-AF65-F5344CB8AC3E}">
        <p14:creationId xmlns:p14="http://schemas.microsoft.com/office/powerpoint/2010/main" val="644665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u="sng" dirty="0" smtClean="0">
                <a:effectLst>
                  <a:outerShdw blurRad="38100" dist="38100" dir="2700000" algn="tl">
                    <a:srgbClr val="000000">
                      <a:alpha val="43137"/>
                    </a:srgbClr>
                  </a:outerShdw>
                </a:effectLst>
              </a:rPr>
              <a:t>RPA – P3</a:t>
            </a:r>
            <a:br>
              <a:rPr lang="en-US" u="sng"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Field Instrumentation &amp; Testing</a:t>
            </a:r>
            <a:br>
              <a:rPr lang="en-US" dirty="0" smtClean="0">
                <a:effectLst>
                  <a:outerShdw blurRad="38100" dist="38100" dir="2700000" algn="tl">
                    <a:srgbClr val="000000">
                      <a:alpha val="43137"/>
                    </a:srgbClr>
                  </a:outerShdw>
                </a:effectLst>
              </a:rPr>
            </a:b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76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24366"/>
          </a:xfrm>
          <a:prstGeom prst="rect">
            <a:avLst/>
          </a:prstGeom>
        </p:spPr>
      </p:pic>
      <p:sp>
        <p:nvSpPr>
          <p:cNvPr id="7" name="Rectangle 6"/>
          <p:cNvSpPr/>
          <p:nvPr/>
        </p:nvSpPr>
        <p:spPr bwMode="auto">
          <a:xfrm rot="1559454" flipH="1">
            <a:off x="3099670" y="4808992"/>
            <a:ext cx="45719" cy="20824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rot="17964644">
            <a:off x="3199308" y="4997461"/>
            <a:ext cx="45719" cy="202984"/>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337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
            <a:ext cx="6926051" cy="6006048"/>
          </a:xfrm>
          <a:prstGeom prst="rect">
            <a:avLst/>
          </a:prstGeom>
        </p:spPr>
      </p:pic>
      <p:sp>
        <p:nvSpPr>
          <p:cNvPr id="3" name="Rectangle 2"/>
          <p:cNvSpPr/>
          <p:nvPr/>
        </p:nvSpPr>
        <p:spPr>
          <a:xfrm>
            <a:off x="533400" y="5636717"/>
            <a:ext cx="1029577" cy="276999"/>
          </a:xfrm>
          <a:prstGeom prst="rect">
            <a:avLst/>
          </a:prstGeom>
          <a:solidFill>
            <a:schemeClr val="bg1"/>
          </a:solidFill>
        </p:spPr>
        <p:txBody>
          <a:bodyPr wrap="none">
            <a:spAutoFit/>
          </a:bodyPr>
          <a:lstStyle/>
          <a:p>
            <a:r>
              <a:rPr lang="en-US" sz="1200" b="1" dirty="0"/>
              <a:t>TAXIWAY M</a:t>
            </a:r>
            <a:endParaRPr lang="en-US" sz="1200" dirty="0"/>
          </a:p>
        </p:txBody>
      </p:sp>
    </p:spTree>
    <p:extLst>
      <p:ext uri="{BB962C8B-B14F-4D97-AF65-F5344CB8AC3E}">
        <p14:creationId xmlns:p14="http://schemas.microsoft.com/office/powerpoint/2010/main" val="100609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3914329"/>
          </a:xfrm>
          <a:prstGeom prst="rect">
            <a:avLst/>
          </a:prstGeom>
        </p:spPr>
      </p:pic>
      <p:sp>
        <p:nvSpPr>
          <p:cNvPr id="5" name="Rectangle 4"/>
          <p:cNvSpPr/>
          <p:nvPr/>
        </p:nvSpPr>
        <p:spPr>
          <a:xfrm>
            <a:off x="3886200" y="533400"/>
            <a:ext cx="1871090" cy="461665"/>
          </a:xfrm>
          <a:prstGeom prst="rect">
            <a:avLst/>
          </a:prstGeom>
          <a:solidFill>
            <a:schemeClr val="bg1"/>
          </a:solidFill>
        </p:spPr>
        <p:txBody>
          <a:bodyPr wrap="none">
            <a:spAutoFit/>
          </a:bodyPr>
          <a:lstStyle/>
          <a:p>
            <a:r>
              <a:rPr lang="en-US" sz="2400" b="1" dirty="0"/>
              <a:t>TAXIWAY M</a:t>
            </a:r>
            <a:endParaRPr lang="en-US" sz="2400" dirty="0"/>
          </a:p>
        </p:txBody>
      </p:sp>
    </p:spTree>
    <p:extLst>
      <p:ext uri="{BB962C8B-B14F-4D97-AF65-F5344CB8AC3E}">
        <p14:creationId xmlns:p14="http://schemas.microsoft.com/office/powerpoint/2010/main" val="2325756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5093"/>
            <a:ext cx="9144000" cy="3407813"/>
          </a:xfrm>
          <a:prstGeom prst="rect">
            <a:avLst/>
          </a:prstGeom>
        </p:spPr>
      </p:pic>
      <p:sp>
        <p:nvSpPr>
          <p:cNvPr id="3" name="Rectangle 2"/>
          <p:cNvSpPr/>
          <p:nvPr/>
        </p:nvSpPr>
        <p:spPr>
          <a:xfrm>
            <a:off x="3886200" y="533400"/>
            <a:ext cx="1837426" cy="461665"/>
          </a:xfrm>
          <a:prstGeom prst="rect">
            <a:avLst/>
          </a:prstGeom>
          <a:solidFill>
            <a:schemeClr val="bg1"/>
          </a:solidFill>
        </p:spPr>
        <p:txBody>
          <a:bodyPr wrap="none">
            <a:spAutoFit/>
          </a:bodyPr>
          <a:lstStyle/>
          <a:p>
            <a:r>
              <a:rPr lang="en-US" sz="2400" b="1" dirty="0"/>
              <a:t>TAXIWAY </a:t>
            </a:r>
            <a:r>
              <a:rPr lang="en-US" sz="2400" b="1" dirty="0" smtClean="0"/>
              <a:t>B</a:t>
            </a:r>
            <a:endParaRPr lang="en-US" sz="2400" dirty="0"/>
          </a:p>
        </p:txBody>
      </p:sp>
    </p:spTree>
    <p:extLst>
      <p:ext uri="{BB962C8B-B14F-4D97-AF65-F5344CB8AC3E}">
        <p14:creationId xmlns:p14="http://schemas.microsoft.com/office/powerpoint/2010/main" val="157410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68267"/>
          </a:xfrm>
          <a:prstGeom prst="rect">
            <a:avLst/>
          </a:prstGeom>
        </p:spPr>
      </p:pic>
      <p:sp>
        <p:nvSpPr>
          <p:cNvPr id="3" name="Donut 2"/>
          <p:cNvSpPr/>
          <p:nvPr/>
        </p:nvSpPr>
        <p:spPr bwMode="auto">
          <a:xfrm>
            <a:off x="5114925" y="3962400"/>
            <a:ext cx="609600" cy="619125"/>
          </a:xfrm>
          <a:prstGeom prst="donut">
            <a:avLst>
              <a:gd name="adj" fmla="val 5563"/>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74107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r>
              <a:rPr lang="en-US" sz="3200" u="sng" dirty="0" smtClean="0">
                <a:effectLst>
                  <a:outerShdw blurRad="38100" dist="38100" dir="2700000" algn="tl">
                    <a:srgbClr val="C0C0C0"/>
                  </a:outerShdw>
                </a:effectLst>
              </a:rPr>
              <a:t>Objectives</a:t>
            </a:r>
          </a:p>
        </p:txBody>
      </p:sp>
      <p:sp>
        <p:nvSpPr>
          <p:cNvPr id="482307" name="Rectangle 3"/>
          <p:cNvSpPr>
            <a:spLocks noGrp="1" noChangeArrowheads="1"/>
          </p:cNvSpPr>
          <p:nvPr>
            <p:ph type="body" idx="1"/>
          </p:nvPr>
        </p:nvSpPr>
        <p:spPr>
          <a:xfrm>
            <a:off x="304800" y="1295400"/>
            <a:ext cx="8601075" cy="4390691"/>
          </a:xfrm>
        </p:spPr>
        <p:txBody>
          <a:bodyPr/>
          <a:lstStyle/>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Determine </a:t>
            </a:r>
            <a:r>
              <a:rPr lang="en-US" dirty="0">
                <a:effectLst>
                  <a:outerShdw blurRad="38100" dist="38100" dir="2700000" algn="tl">
                    <a:srgbClr val="C0C0C0"/>
                  </a:outerShdw>
                </a:effectLst>
              </a:rPr>
              <a:t>the response of concrete slabs and asphalt concrete under multi-gear aircraft such as A-350, B-777, etc.</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Compare </a:t>
            </a:r>
            <a:r>
              <a:rPr lang="en-US" dirty="0">
                <a:effectLst>
                  <a:outerShdw blurRad="38100" dist="38100" dir="2700000" algn="tl">
                    <a:srgbClr val="C0C0C0"/>
                  </a:outerShdw>
                </a:effectLst>
              </a:rPr>
              <a:t>the </a:t>
            </a:r>
            <a:r>
              <a:rPr lang="en-US" dirty="0" smtClean="0">
                <a:effectLst>
                  <a:outerShdw blurRad="38100" dist="38100" dir="2700000" algn="tl">
                    <a:srgbClr val="C0C0C0"/>
                  </a:outerShdw>
                </a:effectLst>
              </a:rPr>
              <a:t>performance </a:t>
            </a:r>
            <a:r>
              <a:rPr lang="en-US" dirty="0">
                <a:effectLst>
                  <a:outerShdw blurRad="38100" dist="38100" dir="2700000" algn="tl">
                    <a:srgbClr val="C0C0C0"/>
                  </a:outerShdw>
                </a:effectLst>
              </a:rPr>
              <a:t>of concrete slabs and asphalt concrete under aircraft load.</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Evaluate </a:t>
            </a:r>
            <a:r>
              <a:rPr lang="en-US" dirty="0">
                <a:effectLst>
                  <a:outerShdw blurRad="38100" dist="38100" dir="2700000" algn="tl">
                    <a:srgbClr val="C0C0C0"/>
                  </a:outerShdw>
                </a:effectLst>
              </a:rPr>
              <a:t>the load transfer efficiency of the joint</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Measure </a:t>
            </a:r>
            <a:r>
              <a:rPr lang="en-US" dirty="0">
                <a:effectLst>
                  <a:outerShdw blurRad="38100" dist="38100" dir="2700000" algn="tl">
                    <a:srgbClr val="C0C0C0"/>
                  </a:outerShdw>
                </a:effectLst>
              </a:rPr>
              <a:t>the temperature profile in cement pavement and asphalt pavement. Study the effect of temperature profile on pavement response.</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Evaluate </a:t>
            </a:r>
            <a:r>
              <a:rPr lang="en-US" dirty="0">
                <a:effectLst>
                  <a:outerShdw blurRad="38100" dist="38100" dir="2700000" algn="tl">
                    <a:srgbClr val="C0C0C0"/>
                  </a:outerShdw>
                </a:effectLst>
              </a:rPr>
              <a:t>curling in concrete slabs.</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Measure </a:t>
            </a:r>
            <a:r>
              <a:rPr lang="en-US" dirty="0">
                <a:effectLst>
                  <a:outerShdw blurRad="38100" dist="38100" dir="2700000" algn="tl">
                    <a:srgbClr val="C0C0C0"/>
                  </a:outerShdw>
                </a:effectLst>
              </a:rPr>
              <a:t>the pressure on top of subgrade and base layer under aircraft load for different pavement structure</a:t>
            </a:r>
            <a:r>
              <a:rPr lang="en-US" dirty="0" smtClean="0">
                <a:effectLst>
                  <a:outerShdw blurRad="38100" dist="38100" dir="2700000" algn="tl">
                    <a:srgbClr val="C0C0C0"/>
                  </a:outerShdw>
                </a:effectLst>
              </a:rPr>
              <a:t>.</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Characterize </a:t>
            </a:r>
            <a:r>
              <a:rPr lang="en-US" dirty="0">
                <a:effectLst>
                  <a:outerShdw blurRad="38100" dist="38100" dir="2700000" algn="tl">
                    <a:srgbClr val="C0C0C0"/>
                  </a:outerShdw>
                </a:effectLst>
              </a:rPr>
              <a:t>the subgrade, base, cement concrete and asphalt concrete materials.</a:t>
            </a:r>
          </a:p>
          <a:p>
            <a:pPr marL="57150" lvl="2" indent="0" eaLnBrk="1" hangingPunct="1">
              <a:buNone/>
              <a:defRPr/>
            </a:pPr>
            <a:endParaRPr lang="en-US" dirty="0">
              <a:effectLst>
                <a:outerShdw blurRad="38100" dist="38100" dir="2700000" algn="tl">
                  <a:srgbClr val="C0C0C0"/>
                </a:outerShdw>
              </a:effectLst>
            </a:endParaRPr>
          </a:p>
          <a:p>
            <a:pPr marL="914400" lvl="2" indent="0" eaLnBrk="1" hangingPunct="1">
              <a:buNone/>
              <a:defRPr/>
            </a:pP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149123550"/>
      </p:ext>
    </p:extLst>
  </p:cSld>
  <p:clrMapOvr>
    <a:masterClrMapping/>
  </p:clrMapOvr>
  <p:transition advTm="2440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5" y="457200"/>
            <a:ext cx="7391400" cy="5486600"/>
          </a:xfrm>
          <a:prstGeom prst="rect">
            <a:avLst/>
          </a:prstGeom>
        </p:spPr>
      </p:pic>
    </p:spTree>
    <p:extLst>
      <p:ext uri="{BB962C8B-B14F-4D97-AF65-F5344CB8AC3E}">
        <p14:creationId xmlns:p14="http://schemas.microsoft.com/office/powerpoint/2010/main" val="3886305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533400"/>
            <a:ext cx="4191000" cy="359106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856" y="1752600"/>
            <a:ext cx="4696944" cy="4173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6305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3850227" cy="41910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990600"/>
            <a:ext cx="4857750" cy="3839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6305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436268" cy="29575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34" y="3276600"/>
            <a:ext cx="4809066" cy="27051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352800"/>
            <a:ext cx="3886200" cy="25908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228600"/>
            <a:ext cx="41148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56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460375"/>
            <a:ext cx="8472488" cy="609600"/>
          </a:xfrm>
        </p:spPr>
        <p:txBody>
          <a:bodyPr/>
          <a:lstStyle/>
          <a:p>
            <a:pPr algn="ctr" eaLnBrk="1" hangingPunct="1">
              <a:defRPr/>
            </a:pPr>
            <a:r>
              <a:rPr lang="en-US" altLang="en-US" sz="2400" u="sng" dirty="0" smtClean="0">
                <a:effectLst>
                  <a:outerShdw blurRad="38100" dist="38100" dir="2700000" algn="tl">
                    <a:srgbClr val="000000">
                      <a:alpha val="43137"/>
                    </a:srgbClr>
                  </a:outerShdw>
                </a:effectLst>
              </a:rPr>
              <a:t>RPA P3 Overview – Field Instrumentation &amp; Testing</a:t>
            </a:r>
            <a:endParaRPr lang="en-US" altLang="en-US" sz="2400" u="sng" dirty="0">
              <a:effectLst>
                <a:outerShdw blurRad="38100" dist="38100" dir="2700000" algn="tl">
                  <a:srgbClr val="000000">
                    <a:alpha val="43137"/>
                  </a:srgbClr>
                </a:outerShdw>
              </a:effectLst>
            </a:endParaRPr>
          </a:p>
        </p:txBody>
      </p:sp>
      <p:sp>
        <p:nvSpPr>
          <p:cNvPr id="10244" name="Rectangle 3"/>
          <p:cNvSpPr>
            <a:spLocks noChangeArrowheads="1"/>
          </p:cNvSpPr>
          <p:nvPr/>
        </p:nvSpPr>
        <p:spPr bwMode="auto">
          <a:xfrm>
            <a:off x="685800" y="3440113"/>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dirty="0" smtClean="0"/>
              <a:t>FY 2016 Accomplishments</a:t>
            </a:r>
          </a:p>
        </p:txBody>
      </p:sp>
      <p:sp>
        <p:nvSpPr>
          <p:cNvPr id="10245" name="Rectangle 4"/>
          <p:cNvSpPr>
            <a:spLocks noChangeArrowheads="1"/>
          </p:cNvSpPr>
          <p:nvPr/>
        </p:nvSpPr>
        <p:spPr bwMode="auto">
          <a:xfrm>
            <a:off x="4800600" y="1173163"/>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Research Goals</a:t>
            </a:r>
          </a:p>
        </p:txBody>
      </p:sp>
      <p:sp>
        <p:nvSpPr>
          <p:cNvPr id="10247" name="Rectangle 6"/>
          <p:cNvSpPr>
            <a:spLocks noChangeArrowheads="1"/>
          </p:cNvSpPr>
          <p:nvPr/>
        </p:nvSpPr>
        <p:spPr bwMode="auto">
          <a:xfrm>
            <a:off x="4791075" y="3440113"/>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dirty="0" smtClean="0"/>
              <a:t>Funding Requirements</a:t>
            </a:r>
            <a:r>
              <a:rPr lang="en-US" altLang="en-US" sz="1800" b="0" dirty="0" smtClean="0"/>
              <a:t> </a:t>
            </a:r>
            <a:endParaRPr lang="en-US" altLang="en-US" sz="1800" dirty="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3718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539875"/>
            <a:ext cx="441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eaLnBrk="1" hangingPunct="1">
              <a:spcBef>
                <a:spcPct val="0"/>
              </a:spcBef>
              <a:buNone/>
              <a:defRPr/>
            </a:pPr>
            <a:r>
              <a:rPr lang="en-US" altLang="en-US" sz="1200" b="0" dirty="0" smtClean="0"/>
              <a:t>Research Goals</a:t>
            </a:r>
          </a:p>
          <a:p>
            <a:pPr eaLnBrk="1" hangingPunct="1">
              <a:spcBef>
                <a:spcPct val="0"/>
              </a:spcBef>
              <a:buFont typeface="Arial" panose="020B0604020202020204" pitchFamily="34" charset="0"/>
              <a:buChar char="•"/>
              <a:defRPr/>
            </a:pPr>
            <a:r>
              <a:rPr lang="en-US" altLang="en-US" sz="1200" b="0" dirty="0" smtClean="0"/>
              <a:t>More durable, long-lived airport pavements, reduced lifecycle costs, better prediction of pavement service life, and accurate assessment of aircraft-pavement compatibility</a:t>
            </a:r>
          </a:p>
          <a:p>
            <a:pPr eaLnBrk="1" hangingPunct="1">
              <a:spcBef>
                <a:spcPct val="0"/>
              </a:spcBef>
              <a:buFontTx/>
              <a:buNone/>
              <a:defRPr/>
            </a:pPr>
            <a:endParaRPr lang="en-US" altLang="en-US" sz="800" b="0" dirty="0" smtClean="0"/>
          </a:p>
          <a:p>
            <a:pPr eaLnBrk="1" hangingPunct="1">
              <a:spcBef>
                <a:spcPct val="0"/>
              </a:spcBef>
              <a:buFont typeface="Arial" panose="020B0604020202020204" pitchFamily="34" charset="0"/>
              <a:buChar char="•"/>
              <a:defRPr/>
            </a:pPr>
            <a:r>
              <a:rPr lang="en-US" altLang="en-US" sz="1200" b="0" dirty="0" smtClean="0"/>
              <a:t>Pavement performance data under different climatic conditions.</a:t>
            </a:r>
          </a:p>
          <a:p>
            <a:pPr eaLnBrk="1" hangingPunct="1">
              <a:spcBef>
                <a:spcPct val="0"/>
              </a:spcBef>
              <a:buFontTx/>
              <a:buNone/>
              <a:defRPr/>
            </a:pPr>
            <a:endParaRPr lang="en-US" altLang="en-US" sz="800" b="0" dirty="0" smtClean="0"/>
          </a:p>
          <a:p>
            <a:pPr eaLnBrk="1" hangingPunct="1">
              <a:spcBef>
                <a:spcPct val="0"/>
              </a:spcBef>
              <a:defRPr/>
            </a:pPr>
            <a:r>
              <a:rPr lang="en-US" altLang="en-US" sz="1200" b="0" dirty="0" smtClean="0"/>
              <a:t>Deliverables</a:t>
            </a:r>
          </a:p>
          <a:p>
            <a:pPr eaLnBrk="1" hangingPunct="1">
              <a:spcBef>
                <a:spcPct val="0"/>
              </a:spcBef>
              <a:buFontTx/>
              <a:buNone/>
              <a:defRPr/>
            </a:pPr>
            <a:r>
              <a:rPr lang="en-US" altLang="en-US" sz="1200" b="0" dirty="0" smtClean="0"/>
              <a:t>	Technical Reports, technical papers.</a:t>
            </a:r>
          </a:p>
        </p:txBody>
      </p:sp>
      <p:sp>
        <p:nvSpPr>
          <p:cNvPr id="10253" name="Rectangle 22"/>
          <p:cNvSpPr>
            <a:spLocks noChangeArrowheads="1"/>
          </p:cNvSpPr>
          <p:nvPr/>
        </p:nvSpPr>
        <p:spPr bwMode="auto">
          <a:xfrm>
            <a:off x="244475" y="3810000"/>
            <a:ext cx="419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r>
              <a:rPr lang="en-US" altLang="en-US" sz="1200" b="0" dirty="0" smtClean="0"/>
              <a:t>Completed data analysis on JFK &amp; EWR Instrumentation Projects.</a:t>
            </a:r>
          </a:p>
          <a:p>
            <a:pPr eaLnBrk="1" hangingPunct="1">
              <a:spcBef>
                <a:spcPct val="50000"/>
              </a:spcBef>
              <a:defRPr/>
            </a:pPr>
            <a:r>
              <a:rPr lang="en-US" altLang="en-US" sz="1200" b="0" dirty="0" smtClean="0"/>
              <a:t>Finite Element Analysis - Underway.</a:t>
            </a:r>
          </a:p>
          <a:p>
            <a:pPr eaLnBrk="1" hangingPunct="1">
              <a:spcBef>
                <a:spcPct val="0"/>
              </a:spcBef>
              <a:defRPr/>
            </a:pPr>
            <a:endParaRPr lang="en-US" altLang="en-US" sz="1200" b="0" dirty="0" smtClean="0"/>
          </a:p>
          <a:p>
            <a:pPr eaLnBrk="1" hangingPunct="1">
              <a:spcBef>
                <a:spcPct val="0"/>
              </a:spcBef>
              <a:defRPr/>
            </a:pPr>
            <a:r>
              <a:rPr lang="en-US" altLang="en-US" sz="1200" b="0" dirty="0" smtClean="0"/>
              <a:t>Milestones</a:t>
            </a:r>
          </a:p>
          <a:p>
            <a:pPr eaLnBrk="1" hangingPunct="1">
              <a:spcBef>
                <a:spcPct val="0"/>
              </a:spcBef>
              <a:buFontTx/>
              <a:buNone/>
              <a:defRPr/>
            </a:pPr>
            <a:r>
              <a:rPr lang="en-US" altLang="en-US" sz="1200" b="0" dirty="0" smtClean="0"/>
              <a:t>	- Complete sensor installation at BOS.</a:t>
            </a:r>
            <a:endParaRPr lang="en-US" altLang="en-US" sz="1200" dirty="0" smtClean="0">
              <a:solidFill>
                <a:srgbClr val="FF0000"/>
              </a:solidFill>
              <a:effectLst>
                <a:outerShdw blurRad="38100" dist="38100" dir="2700000" algn="tl">
                  <a:srgbClr val="C0C0C0"/>
                </a:outerShdw>
              </a:effectLst>
            </a:endParaRPr>
          </a:p>
          <a:p>
            <a:pPr eaLnBrk="1" hangingPunct="1">
              <a:spcBef>
                <a:spcPct val="0"/>
              </a:spcBef>
              <a:buFontTx/>
              <a:buNone/>
              <a:defRPr/>
            </a:pPr>
            <a:r>
              <a:rPr lang="en-US" altLang="en-US" sz="1200" b="0" dirty="0" smtClean="0"/>
              <a:t>	- Complete lab tests on materials collected at BOS.</a:t>
            </a:r>
          </a:p>
          <a:p>
            <a:pPr>
              <a:spcBef>
                <a:spcPct val="0"/>
              </a:spcBef>
              <a:buNone/>
              <a:defRPr/>
            </a:pPr>
            <a:r>
              <a:rPr lang="en-US" altLang="en-US" sz="1200" b="0" dirty="0" smtClean="0"/>
              <a:t>	- </a:t>
            </a:r>
            <a:r>
              <a:rPr lang="en-US" altLang="en-US" sz="1200" b="0" dirty="0"/>
              <a:t>Complete sensor installation at </a:t>
            </a:r>
            <a:r>
              <a:rPr lang="en-US" altLang="en-US" sz="1200" b="0" dirty="0" smtClean="0"/>
              <a:t>PHL.</a:t>
            </a:r>
            <a:endParaRPr lang="en-US" altLang="en-US" sz="1200" dirty="0">
              <a:solidFill>
                <a:srgbClr val="FF0000"/>
              </a:solidFill>
              <a:effectLst>
                <a:outerShdw blurRad="38100" dist="38100" dir="2700000" algn="tl">
                  <a:srgbClr val="C0C0C0"/>
                </a:outerShdw>
              </a:effectLst>
            </a:endParaRPr>
          </a:p>
          <a:p>
            <a:pPr>
              <a:spcBef>
                <a:spcPct val="0"/>
              </a:spcBef>
              <a:buNone/>
              <a:defRPr/>
            </a:pPr>
            <a:r>
              <a:rPr lang="en-US" altLang="en-US" sz="1200" b="0" dirty="0"/>
              <a:t>	- Complete lab tests on materials collected at </a:t>
            </a:r>
            <a:r>
              <a:rPr lang="en-US" altLang="en-US" sz="1200" b="0" dirty="0" smtClean="0"/>
              <a:t>PHL</a:t>
            </a:r>
          </a:p>
          <a:p>
            <a:pPr>
              <a:spcBef>
                <a:spcPct val="0"/>
              </a:spcBef>
              <a:buNone/>
              <a:defRPr/>
            </a:pPr>
            <a:r>
              <a:rPr lang="en-US" altLang="en-US" sz="1200" b="0" dirty="0"/>
              <a:t>	- Complete </a:t>
            </a:r>
            <a:r>
              <a:rPr lang="en-US" altLang="en-US" sz="1200" b="0" dirty="0" smtClean="0"/>
              <a:t>in-situ tests at PHL.</a:t>
            </a:r>
            <a:endParaRPr lang="en-US" altLang="en-US" sz="1200" b="0" dirty="0"/>
          </a:p>
          <a:p>
            <a:pPr>
              <a:spcBef>
                <a:spcPct val="0"/>
              </a:spcBef>
              <a:buNone/>
              <a:defRPr/>
            </a:pPr>
            <a:endParaRPr lang="en-US" altLang="en-US" sz="1200" b="0" dirty="0"/>
          </a:p>
          <a:p>
            <a:pPr eaLnBrk="1" hangingPunct="1">
              <a:spcBef>
                <a:spcPct val="0"/>
              </a:spcBef>
              <a:buFontTx/>
              <a:buNone/>
              <a:defRPr/>
            </a:pPr>
            <a:endParaRPr lang="en-US" altLang="en-US" sz="1200" b="0" dirty="0" smtClean="0"/>
          </a:p>
          <a:p>
            <a:pPr eaLnBrk="1" hangingPunct="1">
              <a:spcBef>
                <a:spcPct val="0"/>
              </a:spcBef>
              <a:buFontTx/>
              <a:buNone/>
              <a:defRPr/>
            </a:pPr>
            <a:endParaRPr lang="en-US" altLang="en-US" sz="1200" b="0" dirty="0" smtClean="0"/>
          </a:p>
          <a:p>
            <a:pPr eaLnBrk="1" hangingPunct="1">
              <a:spcBef>
                <a:spcPct val="50000"/>
              </a:spcBef>
              <a:buFontTx/>
              <a:buNone/>
              <a:defRPr/>
            </a:pPr>
            <a:endParaRPr lang="en-US" altLang="en-US" sz="1200" b="0" dirty="0" smtClean="0"/>
          </a:p>
        </p:txBody>
      </p:sp>
      <p:sp>
        <p:nvSpPr>
          <p:cNvPr id="10254" name="Rectangle 26"/>
          <p:cNvSpPr>
            <a:spLocks noChangeArrowheads="1"/>
          </p:cNvSpPr>
          <p:nvPr/>
        </p:nvSpPr>
        <p:spPr bwMode="auto">
          <a:xfrm>
            <a:off x="4676775" y="3829050"/>
            <a:ext cx="4267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lgn="ctr" eaLnBrk="1" hangingPunct="1">
              <a:spcBef>
                <a:spcPct val="50000"/>
              </a:spcBef>
              <a:defRPr/>
            </a:pPr>
            <a:r>
              <a:rPr lang="en-US" altLang="en-US" sz="1200" b="0" dirty="0" smtClean="0"/>
              <a:t>Field Instrumentation &amp; Testing FY 2016 through FY 2018.</a:t>
            </a:r>
          </a:p>
        </p:txBody>
      </p:sp>
      <p:sp>
        <p:nvSpPr>
          <p:cNvPr id="10255" name="Rectangle 27"/>
          <p:cNvSpPr>
            <a:spLocks noChangeArrowheads="1"/>
          </p:cNvSpPr>
          <p:nvPr/>
        </p:nvSpPr>
        <p:spPr bwMode="auto">
          <a:xfrm>
            <a:off x="504825" y="1173163"/>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Need</a:t>
            </a:r>
          </a:p>
        </p:txBody>
      </p:sp>
      <p:sp>
        <p:nvSpPr>
          <p:cNvPr id="10256" name="Rectangle 28"/>
          <p:cNvSpPr>
            <a:spLocks noChangeArrowheads="1"/>
          </p:cNvSpPr>
          <p:nvPr/>
        </p:nvSpPr>
        <p:spPr bwMode="auto">
          <a:xfrm>
            <a:off x="273050" y="1541463"/>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a:spcBef>
                <a:spcPts val="0"/>
              </a:spcBef>
              <a:spcAft>
                <a:spcPts val="0"/>
              </a:spcAft>
              <a:defRPr/>
            </a:pPr>
            <a:r>
              <a:rPr lang="en-US" sz="1200" b="0" dirty="0" smtClean="0">
                <a:latin typeface="+mn-lt"/>
                <a:ea typeface="Times New Roman"/>
              </a:rPr>
              <a:t>Provides better </a:t>
            </a:r>
            <a:r>
              <a:rPr lang="en-US" sz="1200" b="0" dirty="0">
                <a:latin typeface="+mn-lt"/>
                <a:ea typeface="Times New Roman"/>
              </a:rPr>
              <a:t>understanding of long term pavement behavior in the field under varied climatic and operating conditions, and improved paving materials characterization will conserve airport development funds and reduce the downtime of runways from construction and maintenance activities.</a:t>
            </a:r>
            <a:endParaRPr lang="en-US" altLang="en-US" sz="1200" b="0" dirty="0" smtClean="0">
              <a:latin typeface="+mn-lt"/>
            </a:endParaRPr>
          </a:p>
        </p:txBody>
      </p:sp>
      <p:graphicFrame>
        <p:nvGraphicFramePr>
          <p:cNvPr id="276651" name="Group 171"/>
          <p:cNvGraphicFramePr>
            <a:graphicFrameLocks noGrp="1"/>
          </p:cNvGraphicFramePr>
          <p:nvPr>
            <p:ph idx="1"/>
            <p:extLst>
              <p:ext uri="{D42A27DB-BD31-4B8C-83A1-F6EECF244321}">
                <p14:modId xmlns:p14="http://schemas.microsoft.com/office/powerpoint/2010/main" val="3875571100"/>
              </p:ext>
            </p:extLst>
          </p:nvPr>
        </p:nvGraphicFramePr>
        <p:xfrm>
          <a:off x="4648200" y="4105275"/>
          <a:ext cx="4181474" cy="1616429"/>
        </p:xfrm>
        <a:graphic>
          <a:graphicData uri="http://schemas.openxmlformats.org/drawingml/2006/table">
            <a:tbl>
              <a:tblPr/>
              <a:tblGrid>
                <a:gridCol w="1600200"/>
                <a:gridCol w="838200"/>
                <a:gridCol w="909576"/>
                <a:gridCol w="833498"/>
              </a:tblGrid>
              <a:tr h="238125">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2016</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FY 2017</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  FY-18</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81">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charset="0"/>
                        </a:rPr>
                        <a:t>Funding Target ($000)</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$600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$900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$927</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P3.1: Sensor Installation</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$300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$310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r>
              <a:tr h="338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P3.2: Material Testing</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$400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$415</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P3.3: Data Analysis</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$150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$202</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r>
            </a:tbl>
          </a:graphicData>
        </a:graphic>
      </p:graphicFrame>
    </p:spTree>
    <p:extLst>
      <p:ext uri="{BB962C8B-B14F-4D97-AF65-F5344CB8AC3E}">
        <p14:creationId xmlns:p14="http://schemas.microsoft.com/office/powerpoint/2010/main" val="1965076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r>
              <a:rPr lang="en-US" sz="3200" u="sng" dirty="0" smtClean="0">
                <a:effectLst>
                  <a:outerShdw blurRad="38100" dist="38100" dir="2700000" algn="tl">
                    <a:srgbClr val="C0C0C0"/>
                  </a:outerShdw>
                </a:effectLst>
              </a:rPr>
              <a:t>Objectives</a:t>
            </a:r>
          </a:p>
        </p:txBody>
      </p:sp>
      <p:sp>
        <p:nvSpPr>
          <p:cNvPr id="482307" name="Rectangle 3"/>
          <p:cNvSpPr>
            <a:spLocks noGrp="1" noChangeArrowheads="1"/>
          </p:cNvSpPr>
          <p:nvPr>
            <p:ph type="body" idx="1"/>
          </p:nvPr>
        </p:nvSpPr>
        <p:spPr>
          <a:xfrm>
            <a:off x="304800" y="1295400"/>
            <a:ext cx="8601075" cy="4390691"/>
          </a:xfrm>
        </p:spPr>
        <p:txBody>
          <a:bodyPr/>
          <a:lstStyle/>
          <a:p>
            <a:pPr marL="342900" lvl="2" indent="-285750" eaLnBrk="1" hangingPunct="1">
              <a:buNone/>
              <a:defRPr/>
            </a:pPr>
            <a:r>
              <a:rPr lang="en-US" dirty="0">
                <a:effectLst>
                  <a:outerShdw blurRad="38100" dist="38100" dir="2700000" algn="tl">
                    <a:srgbClr val="C0C0C0"/>
                  </a:outerShdw>
                </a:effectLst>
              </a:rPr>
              <a:t>•	Evaluate the effects of environment on pavement performance;</a:t>
            </a:r>
          </a:p>
          <a:p>
            <a:pPr marL="342900" lvl="2" indent="-285750" eaLnBrk="1" hangingPunct="1">
              <a:buNone/>
              <a:defRPr/>
            </a:pPr>
            <a:r>
              <a:rPr lang="en-US" dirty="0">
                <a:effectLst>
                  <a:outerShdw blurRad="38100" dist="38100" dir="2700000" algn="tl">
                    <a:srgbClr val="C0C0C0"/>
                  </a:outerShdw>
                </a:effectLst>
              </a:rPr>
              <a:t>•	Determine thermal gradients within asphalt and concrete </a:t>
            </a:r>
            <a:r>
              <a:rPr lang="en-US" dirty="0" smtClean="0">
                <a:effectLst>
                  <a:outerShdw blurRad="38100" dist="38100" dir="2700000" algn="tl">
                    <a:srgbClr val="C0C0C0"/>
                  </a:outerShdw>
                </a:effectLst>
              </a:rPr>
              <a:t>layers</a:t>
            </a:r>
            <a:r>
              <a:rPr lang="en-US" dirty="0">
                <a:effectLst>
                  <a:outerShdw blurRad="38100" dist="38100" dir="2700000" algn="tl">
                    <a:srgbClr val="C0C0C0"/>
                  </a:outerShdw>
                </a:effectLst>
              </a:rPr>
              <a:t>;</a:t>
            </a:r>
          </a:p>
          <a:p>
            <a:pPr marL="342900" lvl="2" indent="-285750" eaLnBrk="1" hangingPunct="1">
              <a:buNone/>
              <a:defRPr/>
            </a:pPr>
            <a:r>
              <a:rPr lang="en-US" dirty="0">
                <a:effectLst>
                  <a:outerShdw blurRad="38100" dist="38100" dir="2700000" algn="tl">
                    <a:srgbClr val="C0C0C0"/>
                  </a:outerShdw>
                </a:effectLst>
              </a:rPr>
              <a:t>•	Determine the effects of material properties and variability </a:t>
            </a:r>
            <a:r>
              <a:rPr lang="en-US" dirty="0" smtClean="0">
                <a:effectLst>
                  <a:outerShdw blurRad="38100" dist="38100" dir="2700000" algn="tl">
                    <a:srgbClr val="C0C0C0"/>
                  </a:outerShdw>
                </a:effectLst>
              </a:rPr>
              <a:t>on </a:t>
            </a:r>
            <a:r>
              <a:rPr lang="en-US" dirty="0">
                <a:effectLst>
                  <a:outerShdw blurRad="38100" dist="38100" dir="2700000" algn="tl">
                    <a:srgbClr val="C0C0C0"/>
                  </a:outerShdw>
                </a:effectLst>
              </a:rPr>
              <a:t>pavement response and performance;</a:t>
            </a:r>
          </a:p>
          <a:p>
            <a:pPr marL="342900" lvl="2" indent="-285750" eaLnBrk="1" hangingPunct="1">
              <a:buNone/>
              <a:defRPr/>
            </a:pPr>
            <a:r>
              <a:rPr lang="en-US" dirty="0">
                <a:effectLst>
                  <a:outerShdw blurRad="38100" dist="38100" dir="2700000" algn="tl">
                    <a:srgbClr val="C0C0C0"/>
                  </a:outerShdw>
                </a:effectLst>
              </a:rPr>
              <a:t>•	Determine the effects of construction quality on pavement </a:t>
            </a:r>
            <a:r>
              <a:rPr lang="en-US" dirty="0" smtClean="0">
                <a:effectLst>
                  <a:outerShdw blurRad="38100" dist="38100" dir="2700000" algn="tl">
                    <a:srgbClr val="C0C0C0"/>
                  </a:outerShdw>
                </a:effectLst>
              </a:rPr>
              <a:t>response </a:t>
            </a:r>
            <a:r>
              <a:rPr lang="en-US" dirty="0">
                <a:effectLst>
                  <a:outerShdw blurRad="38100" dist="38100" dir="2700000" algn="tl">
                    <a:srgbClr val="C0C0C0"/>
                  </a:outerShdw>
                </a:effectLst>
              </a:rPr>
              <a:t>and performance;</a:t>
            </a:r>
          </a:p>
          <a:p>
            <a:pPr marL="342900" lvl="2" indent="-285750" eaLnBrk="1" hangingPunct="1">
              <a:buNone/>
              <a:defRPr/>
            </a:pPr>
            <a:r>
              <a:rPr lang="en-US" dirty="0">
                <a:effectLst>
                  <a:outerShdw blurRad="38100" dist="38100" dir="2700000" algn="tl">
                    <a:srgbClr val="C0C0C0"/>
                  </a:outerShdw>
                </a:effectLst>
              </a:rPr>
              <a:t>•	Determine the effects of specific design features on </a:t>
            </a:r>
            <a:r>
              <a:rPr lang="en-US" dirty="0" smtClean="0">
                <a:effectLst>
                  <a:outerShdw blurRad="38100" dist="38100" dir="2700000" algn="tl">
                    <a:srgbClr val="C0C0C0"/>
                  </a:outerShdw>
                </a:effectLst>
              </a:rPr>
              <a:t>pavement </a:t>
            </a:r>
            <a:r>
              <a:rPr lang="en-US" dirty="0">
                <a:effectLst>
                  <a:outerShdw blurRad="38100" dist="38100" dir="2700000" algn="tl">
                    <a:srgbClr val="C0C0C0"/>
                  </a:outerShdw>
                </a:effectLst>
              </a:rPr>
              <a:t>response and performance;</a:t>
            </a:r>
          </a:p>
          <a:p>
            <a:pPr marL="342900" lvl="2" indent="-285750" eaLnBrk="1" hangingPunct="1">
              <a:buNone/>
              <a:defRPr/>
            </a:pPr>
            <a:r>
              <a:rPr lang="en-US" dirty="0">
                <a:effectLst>
                  <a:outerShdw blurRad="38100" dist="38100" dir="2700000" algn="tl">
                    <a:srgbClr val="C0C0C0"/>
                  </a:outerShdw>
                </a:effectLst>
              </a:rPr>
              <a:t>•	Develop improved material characterization through in-situ </a:t>
            </a:r>
            <a:r>
              <a:rPr lang="en-US" dirty="0" smtClean="0">
                <a:effectLst>
                  <a:outerShdw blurRad="38100" dist="38100" dir="2700000" algn="tl">
                    <a:srgbClr val="C0C0C0"/>
                  </a:outerShdw>
                </a:effectLst>
              </a:rPr>
              <a:t>and </a:t>
            </a:r>
            <a:r>
              <a:rPr lang="en-US" dirty="0">
                <a:effectLst>
                  <a:outerShdw blurRad="38100" dist="38100" dir="2700000" algn="tl">
                    <a:srgbClr val="C0C0C0"/>
                  </a:outerShdw>
                </a:effectLst>
              </a:rPr>
              <a:t>laboratory testing at new construction projects and, </a:t>
            </a:r>
            <a:r>
              <a:rPr lang="en-US" dirty="0" smtClean="0">
                <a:effectLst>
                  <a:outerShdw blurRad="38100" dist="38100" dir="2700000" algn="tl">
                    <a:srgbClr val="C0C0C0"/>
                  </a:outerShdw>
                </a:effectLst>
              </a:rPr>
              <a:t>when </a:t>
            </a:r>
            <a:r>
              <a:rPr lang="en-US" dirty="0">
                <a:effectLst>
                  <a:outerShdw blurRad="38100" dist="38100" dir="2700000" algn="tl">
                    <a:srgbClr val="C0C0C0"/>
                  </a:outerShdw>
                </a:effectLst>
              </a:rPr>
              <a:t>available, subgrade testing for </a:t>
            </a:r>
            <a:r>
              <a:rPr lang="en-US" dirty="0" smtClean="0">
                <a:effectLst>
                  <a:outerShdw blurRad="38100" dist="38100" dir="2700000" algn="tl">
                    <a:srgbClr val="C0C0C0"/>
                  </a:outerShdw>
                </a:effectLst>
              </a:rPr>
              <a:t>rehabilitation projects</a:t>
            </a:r>
            <a:r>
              <a:rPr lang="en-US" dirty="0">
                <a:effectLst>
                  <a:outerShdw blurRad="38100" dist="38100" dir="2700000" algn="tl">
                    <a:srgbClr val="C0C0C0"/>
                  </a:outerShdw>
                </a:effectLst>
              </a:rPr>
              <a:t>.</a:t>
            </a:r>
          </a:p>
          <a:p>
            <a:pPr marL="914400" lvl="2" indent="0" eaLnBrk="1" hangingPunct="1">
              <a:buNone/>
              <a:defRPr/>
            </a:pP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13992583"/>
      </p:ext>
    </p:extLst>
  </p:cSld>
  <p:clrMapOvr>
    <a:masterClrMapping/>
  </p:clrMapOvr>
  <p:transition advTm="2440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r>
              <a:rPr lang="en-US" sz="3200" u="sng" dirty="0" smtClean="0">
                <a:effectLst>
                  <a:outerShdw blurRad="38100" dist="38100" dir="2700000" algn="tl">
                    <a:srgbClr val="C0C0C0"/>
                  </a:outerShdw>
                </a:effectLst>
              </a:rPr>
              <a:t>Type of Data Collected</a:t>
            </a:r>
          </a:p>
        </p:txBody>
      </p:sp>
      <p:sp>
        <p:nvSpPr>
          <p:cNvPr id="482307" name="Rectangle 3"/>
          <p:cNvSpPr>
            <a:spLocks noGrp="1" noChangeArrowheads="1"/>
          </p:cNvSpPr>
          <p:nvPr>
            <p:ph type="body" idx="1"/>
          </p:nvPr>
        </p:nvSpPr>
        <p:spPr>
          <a:xfrm>
            <a:off x="304800" y="1600200"/>
            <a:ext cx="8601075" cy="2362200"/>
          </a:xfrm>
        </p:spPr>
        <p:txBody>
          <a:bodyPr/>
          <a:lstStyle/>
          <a:p>
            <a:pPr marL="342900" lvl="2" indent="-285750" eaLnBrk="1" hangingPunct="1">
              <a:buNone/>
              <a:defRPr/>
            </a:pPr>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Climatic </a:t>
            </a:r>
            <a:r>
              <a:rPr lang="en-US" dirty="0">
                <a:effectLst>
                  <a:outerShdw blurRad="38100" dist="38100" dir="2700000" algn="tl">
                    <a:srgbClr val="C0C0C0"/>
                  </a:outerShdw>
                </a:effectLst>
              </a:rPr>
              <a:t>data (pavement &amp; air temperatures).</a:t>
            </a:r>
          </a:p>
          <a:p>
            <a:pPr marL="342900" lvl="2" indent="-285750" eaLnBrk="1" hangingPunct="1">
              <a:buNone/>
              <a:defRPr/>
            </a:pPr>
            <a:r>
              <a:rPr lang="en-US" dirty="0">
                <a:effectLst>
                  <a:outerShdw blurRad="38100" dist="38100" dir="2700000" algn="tl">
                    <a:srgbClr val="C0C0C0"/>
                  </a:outerShdw>
                </a:effectLst>
              </a:rPr>
              <a:t>•	Pavement response data (strains, </a:t>
            </a:r>
            <a:r>
              <a:rPr lang="en-US" dirty="0" smtClean="0">
                <a:effectLst>
                  <a:outerShdw blurRad="38100" dist="38100" dir="2700000" algn="tl">
                    <a:srgbClr val="C0C0C0"/>
                  </a:outerShdw>
                </a:effectLst>
              </a:rPr>
              <a:t>pressure, deflections</a:t>
            </a:r>
            <a:r>
              <a:rPr lang="en-US" dirty="0">
                <a:effectLst>
                  <a:outerShdw blurRad="38100" dist="38100" dir="2700000" algn="tl">
                    <a:srgbClr val="C0C0C0"/>
                  </a:outerShdw>
                </a:effectLst>
              </a:rPr>
              <a:t>).</a:t>
            </a:r>
          </a:p>
          <a:p>
            <a:pPr marL="342900" lvl="2" indent="-285750" eaLnBrk="1" hangingPunct="1">
              <a:buNone/>
              <a:defRPr/>
            </a:pPr>
            <a:r>
              <a:rPr lang="en-US" dirty="0">
                <a:effectLst>
                  <a:outerShdw blurRad="38100" dist="38100" dir="2700000" algn="tl">
                    <a:srgbClr val="C0C0C0"/>
                  </a:outerShdw>
                </a:effectLst>
              </a:rPr>
              <a:t>•	Material samples for laboratory testing.</a:t>
            </a:r>
          </a:p>
          <a:p>
            <a:pPr marL="342900" lvl="2" indent="-285750" eaLnBrk="1" hangingPunct="1">
              <a:buNone/>
              <a:defRPr/>
            </a:pPr>
            <a:r>
              <a:rPr lang="en-US" dirty="0">
                <a:effectLst>
                  <a:outerShdw blurRad="38100" dist="38100" dir="2700000" algn="tl">
                    <a:srgbClr val="C0C0C0"/>
                  </a:outerShdw>
                </a:effectLst>
              </a:rPr>
              <a:t>•	In-situ test data (non-destructive tests, vane shear, dynamic cone penetrometer, etc.).</a:t>
            </a:r>
          </a:p>
          <a:p>
            <a:pPr marL="342900" lvl="2" indent="-285750" eaLnBrk="1" hangingPunct="1">
              <a:buNone/>
              <a:defRPr/>
            </a:pPr>
            <a:r>
              <a:rPr lang="en-US" dirty="0">
                <a:effectLst>
                  <a:outerShdw blurRad="38100" dist="38100" dir="2700000" algn="tl">
                    <a:srgbClr val="C0C0C0"/>
                  </a:outerShdw>
                </a:effectLst>
              </a:rPr>
              <a:t>•	Heavy Weight </a:t>
            </a:r>
            <a:r>
              <a:rPr lang="en-US" dirty="0" err="1">
                <a:effectLst>
                  <a:outerShdw blurRad="38100" dist="38100" dir="2700000" algn="tl">
                    <a:srgbClr val="C0C0C0"/>
                  </a:outerShdw>
                </a:effectLst>
              </a:rPr>
              <a:t>Deflectometer</a:t>
            </a:r>
            <a:r>
              <a:rPr lang="en-US" dirty="0">
                <a:effectLst>
                  <a:outerShdw blurRad="38100" dist="38100" dir="2700000" algn="tl">
                    <a:srgbClr val="C0C0C0"/>
                  </a:outerShdw>
                </a:effectLst>
              </a:rPr>
              <a:t> tests.</a:t>
            </a:r>
          </a:p>
          <a:p>
            <a:pPr marL="914400" lvl="2" indent="0" eaLnBrk="1" hangingPunct="1">
              <a:buNone/>
              <a:defRPr/>
            </a:pP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545234832"/>
      </p:ext>
    </p:extLst>
  </p:cSld>
  <p:clrMapOvr>
    <a:masterClrMapping/>
  </p:clrMapOvr>
  <p:transition advTm="2440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ScreenHunter_01 J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Oval 4"/>
          <p:cNvSpPr>
            <a:spLocks noChangeArrowheads="1"/>
          </p:cNvSpPr>
          <p:nvPr/>
        </p:nvSpPr>
        <p:spPr bwMode="auto">
          <a:xfrm>
            <a:off x="7261225" y="3165475"/>
            <a:ext cx="104775" cy="1143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176" name="Text Box 7"/>
          <p:cNvSpPr txBox="1">
            <a:spLocks noChangeArrowheads="1"/>
          </p:cNvSpPr>
          <p:nvPr/>
        </p:nvSpPr>
        <p:spPr bwMode="auto">
          <a:xfrm>
            <a:off x="7383463" y="3430588"/>
            <a:ext cx="1760537"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a:t>LaGuardia </a:t>
            </a:r>
            <a:r>
              <a:rPr lang="en-US" sz="1000" b="1" dirty="0" smtClean="0"/>
              <a:t>Airport</a:t>
            </a:r>
            <a:r>
              <a:rPr lang="en-US" sz="1000" b="1" dirty="0"/>
              <a:t>, NYC – AC Overlay Pavement</a:t>
            </a:r>
          </a:p>
        </p:txBody>
      </p:sp>
      <p:sp>
        <p:nvSpPr>
          <p:cNvPr id="7178" name="Line 9"/>
          <p:cNvSpPr>
            <a:spLocks noChangeShapeType="1"/>
          </p:cNvSpPr>
          <p:nvPr/>
        </p:nvSpPr>
        <p:spPr bwMode="auto">
          <a:xfrm flipH="1" flipV="1">
            <a:off x="7331075" y="3235325"/>
            <a:ext cx="180975" cy="180975"/>
          </a:xfrm>
          <a:prstGeom prst="line">
            <a:avLst/>
          </a:prstGeom>
          <a:noFill/>
          <a:ln w="158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686092" name="Rectangle 12"/>
          <p:cNvSpPr>
            <a:spLocks noGrp="1" noChangeArrowheads="1"/>
          </p:cNvSpPr>
          <p:nvPr>
            <p:ph type="title"/>
          </p:nvPr>
        </p:nvSpPr>
        <p:spPr>
          <a:xfrm>
            <a:off x="428625" y="171450"/>
            <a:ext cx="8472488" cy="609600"/>
          </a:xfrm>
        </p:spPr>
        <p:txBody>
          <a:bodyPr/>
          <a:lstStyle/>
          <a:p>
            <a:pPr algn="ctr" eaLnBrk="1" hangingPunct="1">
              <a:defRPr/>
            </a:pPr>
            <a:r>
              <a:rPr lang="en-US" sz="2800" u="sng" dirty="0" smtClean="0">
                <a:solidFill>
                  <a:schemeClr val="tx1"/>
                </a:solidFill>
                <a:effectLst>
                  <a:outerShdw blurRad="38100" dist="38100" dir="2700000" algn="tl">
                    <a:srgbClr val="C0C0C0"/>
                  </a:outerShdw>
                </a:effectLst>
              </a:rPr>
              <a:t>Current FAA Airport Instrumentation Projects</a:t>
            </a:r>
          </a:p>
        </p:txBody>
      </p:sp>
      <p:sp>
        <p:nvSpPr>
          <p:cNvPr id="7182" name="Text Box 13"/>
          <p:cNvSpPr txBox="1">
            <a:spLocks noChangeArrowheads="1"/>
          </p:cNvSpPr>
          <p:nvPr/>
        </p:nvSpPr>
        <p:spPr bwMode="auto">
          <a:xfrm>
            <a:off x="7383463" y="2484438"/>
            <a:ext cx="1760537"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a:t>JFK International Airport, NYC – PCC Pavement</a:t>
            </a:r>
          </a:p>
        </p:txBody>
      </p:sp>
      <p:sp>
        <p:nvSpPr>
          <p:cNvPr id="7183" name="Line 14"/>
          <p:cNvSpPr>
            <a:spLocks noChangeShapeType="1"/>
          </p:cNvSpPr>
          <p:nvPr/>
        </p:nvSpPr>
        <p:spPr bwMode="auto">
          <a:xfrm flipH="1">
            <a:off x="7337425" y="2879725"/>
            <a:ext cx="752475" cy="323850"/>
          </a:xfrm>
          <a:prstGeom prst="line">
            <a:avLst/>
          </a:prstGeom>
          <a:noFill/>
          <a:ln w="158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6" name="Text Box 13"/>
          <p:cNvSpPr txBox="1">
            <a:spLocks noChangeArrowheads="1"/>
          </p:cNvSpPr>
          <p:nvPr/>
        </p:nvSpPr>
        <p:spPr bwMode="auto">
          <a:xfrm>
            <a:off x="5184775" y="2506742"/>
            <a:ext cx="1936750" cy="5539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t>Newark Liberty </a:t>
            </a:r>
            <a:r>
              <a:rPr lang="en-US" sz="1000" b="1" dirty="0"/>
              <a:t>International Airport, </a:t>
            </a:r>
            <a:r>
              <a:rPr lang="en-US" sz="1000" b="1" dirty="0" smtClean="0"/>
              <a:t>Newark </a:t>
            </a:r>
            <a:r>
              <a:rPr lang="en-US" sz="1000" b="1" dirty="0"/>
              <a:t>– </a:t>
            </a:r>
            <a:r>
              <a:rPr lang="en-US" sz="1000" b="1" dirty="0" smtClean="0"/>
              <a:t>AC Overlay Pavement</a:t>
            </a:r>
            <a:endParaRPr lang="en-US" sz="1000" b="1" dirty="0"/>
          </a:p>
        </p:txBody>
      </p:sp>
      <p:sp>
        <p:nvSpPr>
          <p:cNvPr id="17" name="Line 10"/>
          <p:cNvSpPr>
            <a:spLocks noChangeShapeType="1"/>
          </p:cNvSpPr>
          <p:nvPr/>
        </p:nvSpPr>
        <p:spPr bwMode="auto">
          <a:xfrm>
            <a:off x="7026275" y="2946400"/>
            <a:ext cx="234950" cy="257175"/>
          </a:xfrm>
          <a:prstGeom prst="line">
            <a:avLst/>
          </a:prstGeom>
          <a:noFill/>
          <a:ln w="158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Oval 1"/>
          <p:cNvSpPr/>
          <p:nvPr/>
        </p:nvSpPr>
        <p:spPr bwMode="auto">
          <a:xfrm>
            <a:off x="2228850" y="5219700"/>
            <a:ext cx="638175" cy="485775"/>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27438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038850"/>
          </a:xfrm>
          <a:prstGeom prst="rect">
            <a:avLst/>
          </a:prstGeom>
          <a:ln>
            <a:noFill/>
          </a:ln>
          <a:effectLst>
            <a:softEdge rad="112500"/>
          </a:effectLst>
        </p:spPr>
      </p:pic>
      <p:sp>
        <p:nvSpPr>
          <p:cNvPr id="608260" name="Text Box 4"/>
          <p:cNvSpPr txBox="1">
            <a:spLocks noChangeArrowheads="1"/>
          </p:cNvSpPr>
          <p:nvPr/>
        </p:nvSpPr>
        <p:spPr bwMode="auto">
          <a:xfrm>
            <a:off x="1497013" y="234950"/>
            <a:ext cx="6321425" cy="457200"/>
          </a:xfrm>
          <a:prstGeom prst="rect">
            <a:avLst/>
          </a:prstGeom>
          <a:solidFill>
            <a:schemeClr val="accent2">
              <a:lumMod val="60000"/>
              <a:lumOff val="40000"/>
            </a:schemeClr>
          </a:solidFill>
          <a:ln>
            <a:noFill/>
          </a:ln>
          <a:effectLst/>
          <a:extLst/>
        </p:spPr>
        <p:txBody>
          <a:bodyPr wrap="none">
            <a:spAutoFit/>
          </a:bodyPr>
          <a:lstStyle/>
          <a:p>
            <a:pPr>
              <a:spcBef>
                <a:spcPct val="50000"/>
              </a:spcBef>
              <a:buNone/>
              <a:defRPr/>
            </a:pPr>
            <a:r>
              <a:rPr lang="en-US" dirty="0">
                <a:solidFill>
                  <a:srgbClr val="FFFF00"/>
                </a:solidFill>
                <a:cs typeface="+mn-cs"/>
              </a:rPr>
              <a:t>JFK Runway 13R-31L Reconstruction Project</a:t>
            </a:r>
          </a:p>
        </p:txBody>
      </p:sp>
      <p:sp>
        <p:nvSpPr>
          <p:cNvPr id="17412" name="Oval 6"/>
          <p:cNvSpPr>
            <a:spLocks noChangeArrowheads="1"/>
          </p:cNvSpPr>
          <p:nvPr/>
        </p:nvSpPr>
        <p:spPr bwMode="auto">
          <a:xfrm rot="1354774">
            <a:off x="7175500" y="4171950"/>
            <a:ext cx="363538" cy="69532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08263" name="Text Box 7"/>
          <p:cNvSpPr txBox="1">
            <a:spLocks noChangeArrowheads="1"/>
          </p:cNvSpPr>
          <p:nvPr/>
        </p:nvSpPr>
        <p:spPr bwMode="auto">
          <a:xfrm>
            <a:off x="6432550" y="3514725"/>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dirty="0">
                <a:effectLst>
                  <a:outerShdw blurRad="38100" dist="38100" dir="2700000" algn="tl">
                    <a:srgbClr val="C0C0C0"/>
                  </a:outerShdw>
                </a:effectLst>
                <a:cs typeface="+mn-cs"/>
              </a:rPr>
              <a:t>Taxiway-Z</a:t>
            </a:r>
          </a:p>
        </p:txBody>
      </p:sp>
      <p:sp>
        <p:nvSpPr>
          <p:cNvPr id="17414" name="Line 8"/>
          <p:cNvSpPr>
            <a:spLocks noChangeShapeType="1"/>
          </p:cNvSpPr>
          <p:nvPr/>
        </p:nvSpPr>
        <p:spPr bwMode="auto">
          <a:xfrm>
            <a:off x="7227888" y="3971925"/>
            <a:ext cx="47625" cy="314325"/>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5" name="TextBox 2"/>
          <p:cNvSpPr txBox="1">
            <a:spLocks noChangeArrowheads="1"/>
          </p:cNvSpPr>
          <p:nvPr/>
        </p:nvSpPr>
        <p:spPr bwMode="auto">
          <a:xfrm>
            <a:off x="368300" y="2771775"/>
            <a:ext cx="35397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None/>
            </a:pPr>
            <a:r>
              <a:rPr lang="en-US" altLang="en-US" dirty="0">
                <a:solidFill>
                  <a:srgbClr val="FFFF00"/>
                </a:solidFill>
              </a:rPr>
              <a:t>4,443 m long, 61 m wide</a:t>
            </a:r>
          </a:p>
          <a:p>
            <a:pPr eaLnBrk="1" hangingPunct="1">
              <a:buNone/>
            </a:pPr>
            <a:r>
              <a:rPr lang="en-US" altLang="en-US" dirty="0">
                <a:solidFill>
                  <a:srgbClr val="FFFF00"/>
                </a:solidFill>
              </a:rPr>
              <a:t>Completed in 2 phases</a:t>
            </a:r>
          </a:p>
        </p:txBody>
      </p:sp>
    </p:spTree>
    <p:extLst>
      <p:ext uri="{BB962C8B-B14F-4D97-AF65-F5344CB8AC3E}">
        <p14:creationId xmlns:p14="http://schemas.microsoft.com/office/powerpoint/2010/main" val="874132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MY STUFF\Miscellaneous\Scott\NEW AIRCRAFT SAME ASPHALT\newark_1280.jpg"/>
          <p:cNvPicPr>
            <a:picLocks noChangeAspect="1" noChangeArrowheads="1"/>
          </p:cNvPicPr>
          <p:nvPr/>
        </p:nvPicPr>
        <p:blipFill>
          <a:blip r:embed="rId3" cstate="print"/>
          <a:srcRect/>
          <a:stretch>
            <a:fillRect/>
          </a:stretch>
        </p:blipFill>
        <p:spPr bwMode="auto">
          <a:xfrm>
            <a:off x="0" y="0"/>
            <a:ext cx="9144000" cy="6086476"/>
          </a:xfrm>
          <a:prstGeom prst="rect">
            <a:avLst/>
          </a:prstGeom>
          <a:ln>
            <a:noFill/>
          </a:ln>
          <a:effectLst>
            <a:softEdge rad="112500"/>
          </a:effectLst>
        </p:spPr>
      </p:pic>
      <p:sp>
        <p:nvSpPr>
          <p:cNvPr id="4" name="Oval 3"/>
          <p:cNvSpPr/>
          <p:nvPr/>
        </p:nvSpPr>
        <p:spPr bwMode="auto">
          <a:xfrm>
            <a:off x="2867025" y="4552950"/>
            <a:ext cx="857250" cy="647700"/>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453186" y="752474"/>
            <a:ext cx="3014663" cy="2009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3"/>
          <p:cNvSpPr txBox="1">
            <a:spLocks noChangeArrowheads="1"/>
          </p:cNvSpPr>
          <p:nvPr/>
        </p:nvSpPr>
        <p:spPr bwMode="auto">
          <a:xfrm>
            <a:off x="1905000" y="3790950"/>
            <a:ext cx="6467475"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nSpc>
                <a:spcPct val="90000"/>
              </a:lnSpc>
              <a:buFontTx/>
              <a:buNone/>
            </a:pPr>
            <a:r>
              <a:rPr lang="en-US" sz="2000" kern="0" dirty="0" smtClean="0">
                <a:solidFill>
                  <a:srgbClr val="FFC000"/>
                </a:solidFill>
                <a:effectLst>
                  <a:outerShdw blurRad="38100" dist="38100" dir="2700000" algn="tl">
                    <a:srgbClr val="000000">
                      <a:alpha val="43137"/>
                    </a:srgbClr>
                  </a:outerShdw>
                </a:effectLst>
              </a:rPr>
              <a:t>Study slippage failures on Runway 4R-22L at EWR.</a:t>
            </a:r>
          </a:p>
          <a:p>
            <a:pPr marL="0" indent="0">
              <a:lnSpc>
                <a:spcPct val="90000"/>
              </a:lnSpc>
              <a:buFontTx/>
              <a:buNone/>
            </a:pPr>
            <a:endParaRPr lang="en-US" sz="2000" kern="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005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391400" cy="5029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6083" name="Content Placeholder 2"/>
          <p:cNvSpPr txBox="1">
            <a:spLocks/>
          </p:cNvSpPr>
          <p:nvPr/>
        </p:nvSpPr>
        <p:spPr bwMode="auto">
          <a:xfrm>
            <a:off x="3162300" y="5465763"/>
            <a:ext cx="2819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spcBef>
                <a:spcPct val="20000"/>
              </a:spcBef>
              <a:buClr>
                <a:schemeClr val="tx2"/>
              </a:buClr>
              <a:buFont typeface="Wingdings" pitchFamily="2" charset="2"/>
              <a:buNone/>
            </a:pPr>
            <a:r>
              <a:rPr lang="en-US" altLang="en-US" sz="1400" dirty="0"/>
              <a:t>Courtesy of PANYNJ 2014</a:t>
            </a:r>
          </a:p>
        </p:txBody>
      </p:sp>
    </p:spTree>
    <p:extLst>
      <p:ext uri="{BB962C8B-B14F-4D97-AF65-F5344CB8AC3E}">
        <p14:creationId xmlns:p14="http://schemas.microsoft.com/office/powerpoint/2010/main" val="618633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ScreenHunter_01 J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Oval 4"/>
          <p:cNvSpPr>
            <a:spLocks noChangeArrowheads="1"/>
          </p:cNvSpPr>
          <p:nvPr/>
        </p:nvSpPr>
        <p:spPr bwMode="auto">
          <a:xfrm>
            <a:off x="7661274" y="2960687"/>
            <a:ext cx="104775" cy="1143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686092" name="Rectangle 12"/>
          <p:cNvSpPr>
            <a:spLocks noGrp="1" noChangeArrowheads="1"/>
          </p:cNvSpPr>
          <p:nvPr>
            <p:ph type="title"/>
          </p:nvPr>
        </p:nvSpPr>
        <p:spPr>
          <a:xfrm>
            <a:off x="428625" y="171450"/>
            <a:ext cx="8472488" cy="609600"/>
          </a:xfrm>
        </p:spPr>
        <p:txBody>
          <a:bodyPr/>
          <a:lstStyle/>
          <a:p>
            <a:pPr algn="ctr" eaLnBrk="1" hangingPunct="1">
              <a:defRPr/>
            </a:pPr>
            <a:r>
              <a:rPr lang="en-US" sz="2800" u="sng" dirty="0" smtClean="0">
                <a:solidFill>
                  <a:schemeClr val="tx1"/>
                </a:solidFill>
                <a:effectLst>
                  <a:outerShdw blurRad="38100" dist="38100" dir="2700000" algn="tl">
                    <a:srgbClr val="C0C0C0"/>
                  </a:outerShdw>
                </a:effectLst>
              </a:rPr>
              <a:t>Current FAA Airport Instrumentation Projects</a:t>
            </a:r>
          </a:p>
        </p:txBody>
      </p:sp>
      <p:sp>
        <p:nvSpPr>
          <p:cNvPr id="7182" name="Text Box 13"/>
          <p:cNvSpPr txBox="1">
            <a:spLocks noChangeArrowheads="1"/>
          </p:cNvSpPr>
          <p:nvPr/>
        </p:nvSpPr>
        <p:spPr bwMode="auto">
          <a:xfrm>
            <a:off x="7261225" y="2228850"/>
            <a:ext cx="1760537" cy="5539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t>BOS </a:t>
            </a:r>
            <a:r>
              <a:rPr lang="en-US" sz="1000" b="1" dirty="0"/>
              <a:t>International Airport, </a:t>
            </a:r>
            <a:r>
              <a:rPr lang="en-US" sz="1000" b="1" dirty="0" smtClean="0"/>
              <a:t>Boston </a:t>
            </a:r>
            <a:r>
              <a:rPr lang="en-US" sz="1000" b="1" dirty="0"/>
              <a:t>– </a:t>
            </a:r>
            <a:r>
              <a:rPr lang="en-US" sz="1000" b="1" dirty="0" smtClean="0"/>
              <a:t>AC Overlay Pavement</a:t>
            </a:r>
            <a:endParaRPr lang="en-US" sz="1000" b="1" dirty="0"/>
          </a:p>
        </p:txBody>
      </p:sp>
      <p:sp>
        <p:nvSpPr>
          <p:cNvPr id="7183" name="Line 14"/>
          <p:cNvSpPr>
            <a:spLocks noChangeShapeType="1"/>
          </p:cNvSpPr>
          <p:nvPr/>
        </p:nvSpPr>
        <p:spPr bwMode="auto">
          <a:xfrm flipH="1">
            <a:off x="7766048" y="2640012"/>
            <a:ext cx="234951" cy="323850"/>
          </a:xfrm>
          <a:prstGeom prst="line">
            <a:avLst/>
          </a:prstGeom>
          <a:noFill/>
          <a:ln w="158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16" name="Text Box 13"/>
          <p:cNvSpPr txBox="1">
            <a:spLocks noChangeArrowheads="1"/>
          </p:cNvSpPr>
          <p:nvPr/>
        </p:nvSpPr>
        <p:spPr bwMode="auto">
          <a:xfrm>
            <a:off x="5184775" y="2506742"/>
            <a:ext cx="1936750" cy="5539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err="1" smtClean="0"/>
              <a:t>PHLInternational</a:t>
            </a:r>
            <a:r>
              <a:rPr lang="en-US" sz="1000" b="1" dirty="0" smtClean="0"/>
              <a:t> </a:t>
            </a:r>
            <a:r>
              <a:rPr lang="en-US" sz="1000" b="1" dirty="0"/>
              <a:t>Airport, </a:t>
            </a:r>
            <a:r>
              <a:rPr lang="en-US" sz="1000" b="1" dirty="0" smtClean="0"/>
              <a:t>Philadelphia – AC &amp; PCC Pavement</a:t>
            </a:r>
            <a:endParaRPr lang="en-US" sz="1000" b="1" dirty="0"/>
          </a:p>
        </p:txBody>
      </p:sp>
      <p:sp>
        <p:nvSpPr>
          <p:cNvPr id="17" name="Line 10"/>
          <p:cNvSpPr>
            <a:spLocks noChangeShapeType="1"/>
          </p:cNvSpPr>
          <p:nvPr/>
        </p:nvSpPr>
        <p:spPr bwMode="auto">
          <a:xfrm>
            <a:off x="6915148" y="3074987"/>
            <a:ext cx="234950" cy="257175"/>
          </a:xfrm>
          <a:prstGeom prst="line">
            <a:avLst/>
          </a:prstGeom>
          <a:noFill/>
          <a:ln w="158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0" name="Oval 3"/>
          <p:cNvSpPr>
            <a:spLocks noChangeArrowheads="1"/>
          </p:cNvSpPr>
          <p:nvPr/>
        </p:nvSpPr>
        <p:spPr bwMode="auto">
          <a:xfrm>
            <a:off x="7127874" y="3352800"/>
            <a:ext cx="104775" cy="1143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Tree>
    <p:extLst>
      <p:ext uri="{BB962C8B-B14F-4D97-AF65-F5344CB8AC3E}">
        <p14:creationId xmlns:p14="http://schemas.microsoft.com/office/powerpoint/2010/main" val="363242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488383-5ED2-446D-9F72-BA86875F7377}"/>
</file>

<file path=customXml/itemProps2.xml><?xml version="1.0" encoding="utf-8"?>
<ds:datastoreItem xmlns:ds="http://schemas.openxmlformats.org/officeDocument/2006/customXml" ds:itemID="{F0CFF807-2A35-4A9F-900B-D0514222047E}"/>
</file>

<file path=customXml/itemProps3.xml><?xml version="1.0" encoding="utf-8"?>
<ds:datastoreItem xmlns:ds="http://schemas.openxmlformats.org/officeDocument/2006/customXml" ds:itemID="{A0ED6AE9-8E89-4E08-B606-D585ED777C1D}"/>
</file>

<file path=docProps/app.xml><?xml version="1.0" encoding="utf-8"?>
<Properties xmlns="http://schemas.openxmlformats.org/officeDocument/2006/extended-properties" xmlns:vt="http://schemas.openxmlformats.org/officeDocument/2006/docPropsVTypes">
  <Template/>
  <TotalTime>5497</TotalTime>
  <Words>374</Words>
  <Application>Microsoft Office PowerPoint</Application>
  <PresentationFormat>On-screen Show (4:3)</PresentationFormat>
  <Paragraphs>91</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2_Custom Design</vt:lpstr>
      <vt:lpstr>RPA – P3 Field Instrumentation &amp; Testing </vt:lpstr>
      <vt:lpstr>RPA P3 Overview – Field Instrumentation &amp; Testing</vt:lpstr>
      <vt:lpstr>Objectives</vt:lpstr>
      <vt:lpstr>Type of Data Collected</vt:lpstr>
      <vt:lpstr>Current FAA Airport Instrumentation Projects</vt:lpstr>
      <vt:lpstr>PowerPoint Presentation</vt:lpstr>
      <vt:lpstr>PowerPoint Presentation</vt:lpstr>
      <vt:lpstr>PowerPoint Presentation</vt:lpstr>
      <vt:lpstr>Current FAA Airport Instrumentation Projects</vt:lpstr>
      <vt:lpstr>PowerPoint Presentation</vt:lpstr>
      <vt:lpstr>PowerPoint Presentation</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Update</dc:title>
  <dc:creator>Murphy Flynn</dc:creator>
  <cp:lastModifiedBy>Garg, Navneet (FAA)</cp:lastModifiedBy>
  <cp:revision>271</cp:revision>
  <cp:lastPrinted>2016-08-10T20:14:32Z</cp:lastPrinted>
  <dcterms:created xsi:type="dcterms:W3CDTF">2013-09-06T13:23:18Z</dcterms:created>
  <dcterms:modified xsi:type="dcterms:W3CDTF">2016-08-11T17:30:18Z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