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3" r:id="rId3"/>
  </p:sldMasterIdLst>
  <p:notesMasterIdLst>
    <p:notesMasterId r:id="rId22"/>
  </p:notesMasterIdLst>
  <p:handoutMasterIdLst>
    <p:handoutMasterId r:id="rId23"/>
  </p:handoutMasterIdLst>
  <p:sldIdLst>
    <p:sldId id="373" r:id="rId4"/>
    <p:sldId id="372" r:id="rId5"/>
    <p:sldId id="374" r:id="rId6"/>
    <p:sldId id="396" r:id="rId7"/>
    <p:sldId id="375" r:id="rId8"/>
    <p:sldId id="379" r:id="rId9"/>
    <p:sldId id="401" r:id="rId10"/>
    <p:sldId id="400" r:id="rId11"/>
    <p:sldId id="381" r:id="rId12"/>
    <p:sldId id="382" r:id="rId13"/>
    <p:sldId id="397" r:id="rId14"/>
    <p:sldId id="392" r:id="rId15"/>
    <p:sldId id="391" r:id="rId16"/>
    <p:sldId id="393" r:id="rId17"/>
    <p:sldId id="394" r:id="rId18"/>
    <p:sldId id="395" r:id="rId19"/>
    <p:sldId id="398" r:id="rId20"/>
    <p:sldId id="39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73"/>
            <p14:sldId id="372"/>
            <p14:sldId id="374"/>
            <p14:sldId id="396"/>
            <p14:sldId id="375"/>
            <p14:sldId id="379"/>
            <p14:sldId id="401"/>
            <p14:sldId id="400"/>
            <p14:sldId id="381"/>
            <p14:sldId id="382"/>
            <p14:sldId id="397"/>
            <p14:sldId id="392"/>
            <p14:sldId id="391"/>
            <p14:sldId id="393"/>
            <p14:sldId id="394"/>
            <p14:sldId id="395"/>
            <p14:sldId id="398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FF99"/>
    <a:srgbClr val="C0C0C0"/>
    <a:srgbClr val="DDDDDD"/>
    <a:srgbClr val="FF0000"/>
    <a:srgbClr val="FF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717" autoAdjust="0"/>
  </p:normalViewPr>
  <p:slideViewPr>
    <p:cSldViewPr snapToGrid="0">
      <p:cViewPr varScale="1">
        <p:scale>
          <a:sx n="89" d="100"/>
          <a:sy n="89" d="100"/>
        </p:scale>
        <p:origin x="-1358" y="-67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3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2130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3776" y="3703320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99432" y="3704718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91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Pavement Design &amp; Evaluation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9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5005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/airports/resources/draft_advisory_circular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Pavement Design and Evaluation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RPA P5</a:t>
            </a:r>
            <a:endParaRPr lang="en-US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17,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76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Direct Evaluation of Tandem Gear Damage</a:t>
            </a:r>
            <a:br>
              <a:rPr lang="en-US" sz="3200" dirty="0" smtClean="0"/>
            </a:br>
            <a:r>
              <a:rPr lang="en-US" sz="3200" dirty="0" smtClean="0"/>
              <a:t>(Flexible)</a:t>
            </a:r>
            <a:endParaRPr lang="en-US" sz="3200" dirty="0"/>
          </a:p>
        </p:txBody>
      </p:sp>
      <p:sp>
        <p:nvSpPr>
          <p:cNvPr id="3107" name="Content Placeholder 3106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4189264" cy="4391025"/>
          </a:xfrm>
        </p:spPr>
        <p:txBody>
          <a:bodyPr/>
          <a:lstStyle/>
          <a:p>
            <a:r>
              <a:rPr lang="en-US" sz="2000" dirty="0" smtClean="0"/>
              <a:t>Old method was a two-part pass/coverage (P/C) ratio consisting of a wander-related factor multiplied by a tandem factor.</a:t>
            </a:r>
          </a:p>
          <a:p>
            <a:r>
              <a:rPr lang="en-US" sz="2000" dirty="0" smtClean="0"/>
              <a:t>New method: Compute CDF for multiple wheels in tandem by numerical integration of the longitudinal strain profile.</a:t>
            </a:r>
          </a:p>
          <a:p>
            <a:r>
              <a:rPr lang="en-US" sz="2000" dirty="0" smtClean="0"/>
              <a:t>Similar to method used by French DGAC (</a:t>
            </a:r>
            <a:r>
              <a:rPr lang="en-US" sz="2000" dirty="0" err="1" smtClean="0"/>
              <a:t>Alizé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Displayed P/C ratio now relates only to wander.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130" name="Picture 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83" y="2872125"/>
            <a:ext cx="3948113" cy="284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89" y="1382577"/>
            <a:ext cx="1782659" cy="1339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048" y="1312916"/>
            <a:ext cx="2511770" cy="14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8" name="Right Arrow 3107"/>
          <p:cNvSpPr/>
          <p:nvPr/>
        </p:nvSpPr>
        <p:spPr bwMode="auto">
          <a:xfrm>
            <a:off x="1726249" y="1915959"/>
            <a:ext cx="487111" cy="272331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09" name="TextBox 3108"/>
          <p:cNvSpPr txBox="1"/>
          <p:nvPr/>
        </p:nvSpPr>
        <p:spPr bwMode="auto">
          <a:xfrm>
            <a:off x="3704601" y="1174416"/>
            <a:ext cx="11536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Old Method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 bwMode="auto">
          <a:xfrm>
            <a:off x="2146048" y="2052692"/>
            <a:ext cx="11536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New Method</a:t>
            </a:r>
            <a:endParaRPr lang="en-US" sz="1200" b="1" dirty="0"/>
          </a:p>
        </p:txBody>
      </p:sp>
      <p:cxnSp>
        <p:nvCxnSpPr>
          <p:cNvPr id="3112" name="Straight Arrow Connector 3111"/>
          <p:cNvCxnSpPr/>
          <p:nvPr/>
        </p:nvCxnSpPr>
        <p:spPr bwMode="auto">
          <a:xfrm flipH="1">
            <a:off x="3785787" y="1382577"/>
            <a:ext cx="307649" cy="386402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4" name="Straight Arrow Connector 3113"/>
          <p:cNvCxnSpPr/>
          <p:nvPr/>
        </p:nvCxnSpPr>
        <p:spPr bwMode="auto">
          <a:xfrm>
            <a:off x="2999574" y="2264636"/>
            <a:ext cx="300156" cy="100326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in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Technical Report “Replacement of FAARFIELD Tandem Factors with CDF Methodology”</a:t>
            </a:r>
          </a:p>
          <a:p>
            <a:r>
              <a:rPr lang="en-US" sz="2400" dirty="0" smtClean="0"/>
              <a:t>Documents changes to evaluation of tandem gear damage.</a:t>
            </a:r>
          </a:p>
          <a:p>
            <a:r>
              <a:rPr lang="en-US" sz="2400" dirty="0" smtClean="0"/>
              <a:t>In final editing.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Pavement Design &amp;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38" y="1508125"/>
            <a:ext cx="3376049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79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Fortran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Existing Fortran libraries are modified from original 1995 programs.</a:t>
            </a:r>
          </a:p>
          <a:p>
            <a:r>
              <a:rPr lang="en-US" sz="2400" dirty="0" smtClean="0"/>
              <a:t>Still distributed by FAA under a software sharing agreement with Lawrence Livermore National Laboratory, the original NIKE3D developer.</a:t>
            </a:r>
          </a:p>
          <a:p>
            <a:r>
              <a:rPr lang="en-US" sz="2400" dirty="0" smtClean="0"/>
              <a:t>Very significant limitations for .NET programming.</a:t>
            </a:r>
          </a:p>
          <a:p>
            <a:pPr lvl="1"/>
            <a:r>
              <a:rPr lang="en-US" sz="2000" dirty="0" smtClean="0"/>
              <a:t>Unmanaged code.</a:t>
            </a:r>
          </a:p>
          <a:p>
            <a:pPr lvl="1"/>
            <a:r>
              <a:rPr lang="en-US" sz="2000" dirty="0" smtClean="0"/>
              <a:t>Not under the control of .NET memory management services.</a:t>
            </a:r>
          </a:p>
          <a:p>
            <a:pPr lvl="1"/>
            <a:r>
              <a:rPr lang="en-US" sz="2000" dirty="0" smtClean="0"/>
              <a:t>May lead to memory conflicts or crashes at runtime.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Obsolete </a:t>
            </a:r>
            <a:r>
              <a:rPr lang="en-US" sz="2000" dirty="0"/>
              <a:t>data storage and </a:t>
            </a:r>
            <a:r>
              <a:rPr lang="en-US" sz="2000" dirty="0" smtClean="0"/>
              <a:t>retrieval methods.</a:t>
            </a:r>
          </a:p>
          <a:p>
            <a:pPr lvl="1"/>
            <a:r>
              <a:rPr lang="en-US" sz="2000" dirty="0" smtClean="0"/>
              <a:t>Few young programmers have knowledge of Fortran.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Calling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316473"/>
            <a:ext cx="8050213" cy="27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Enforce data type consistency.</a:t>
            </a:r>
          </a:p>
          <a:p>
            <a:pPr lvl="1"/>
            <a:r>
              <a:rPr lang="en-US" sz="2000" dirty="0" smtClean="0"/>
              <a:t>Legacy </a:t>
            </a:r>
            <a:r>
              <a:rPr lang="en-US" sz="2000" dirty="0"/>
              <a:t>program uses a single </a:t>
            </a:r>
            <a:r>
              <a:rPr lang="en-US" sz="2000" dirty="0" smtClean="0"/>
              <a:t>common </a:t>
            </a:r>
            <a:r>
              <a:rPr lang="en-US" sz="2000" dirty="0"/>
              <a:t>array to store dissimilar data </a:t>
            </a:r>
            <a:r>
              <a:rPr lang="en-US" sz="2000" dirty="0" smtClean="0"/>
              <a:t>types.</a:t>
            </a:r>
          </a:p>
          <a:p>
            <a:pPr lvl="1"/>
            <a:r>
              <a:rPr lang="en-US" sz="2000" dirty="0" smtClean="0"/>
              <a:t>Replace with multiple common arrays targeted to specific data types.</a:t>
            </a:r>
          </a:p>
          <a:p>
            <a:r>
              <a:rPr lang="en-US" sz="2400" dirty="0" smtClean="0"/>
              <a:t>Better error handling.</a:t>
            </a:r>
          </a:p>
          <a:p>
            <a:r>
              <a:rPr lang="en-US" sz="2400" dirty="0" smtClean="0"/>
              <a:t>Recompile existing Fortran libraries to fixed memory space.</a:t>
            </a:r>
            <a:endParaRPr lang="en-US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13" y="2527335"/>
            <a:ext cx="3949700" cy="235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794191" y="4930923"/>
            <a:ext cx="3572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dirty="0" smtClean="0"/>
              <a:t>Improvement to NIKE3D Common Storage Arrays (in progress)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FAA needs </a:t>
            </a:r>
            <a:r>
              <a:rPr lang="en-US" sz="2400" dirty="0" smtClean="0"/>
              <a:t>modern replacements for its legacy </a:t>
            </a:r>
            <a:r>
              <a:rPr lang="en-US" sz="2400" dirty="0"/>
              <a:t>finite element </a:t>
            </a:r>
            <a:r>
              <a:rPr lang="en-US" sz="2400" dirty="0" smtClean="0"/>
              <a:t>libraries Ingrid.dll and Nike3d.dll. </a:t>
            </a:r>
          </a:p>
          <a:p>
            <a:r>
              <a:rPr lang="en-US" sz="2400" dirty="0" smtClean="0"/>
              <a:t>Similar to LEAF, the new libraries should be:</a:t>
            </a:r>
          </a:p>
          <a:p>
            <a:pPr lvl="1"/>
            <a:r>
              <a:rPr lang="en-US" sz="2000" dirty="0" smtClean="0"/>
              <a:t>Open-source.</a:t>
            </a:r>
          </a:p>
          <a:p>
            <a:pPr lvl="1"/>
            <a:r>
              <a:rPr lang="en-US" sz="2000" dirty="0" smtClean="0"/>
              <a:t>Freely distributable – could be shared with third parties.</a:t>
            </a:r>
          </a:p>
          <a:p>
            <a:pPr lvl="1"/>
            <a:r>
              <a:rPr lang="en-US" sz="2000" dirty="0" smtClean="0"/>
              <a:t>Compatible </a:t>
            </a:r>
            <a:r>
              <a:rPr lang="en-US" sz="2000" dirty="0"/>
              <a:t>with modern computing </a:t>
            </a:r>
            <a:r>
              <a:rPr lang="en-US" sz="2000" dirty="0" smtClean="0"/>
              <a:t>systems.</a:t>
            </a:r>
          </a:p>
          <a:p>
            <a:r>
              <a:rPr lang="en-US" sz="2400" dirty="0" smtClean="0"/>
              <a:t>Keep the functionality of current NIKE3D.</a:t>
            </a:r>
          </a:p>
          <a:p>
            <a:r>
              <a:rPr lang="en-US" sz="2400" dirty="0" smtClean="0"/>
              <a:t>Retain only </a:t>
            </a:r>
            <a:r>
              <a:rPr lang="en-US" sz="2400" dirty="0"/>
              <a:t>element types, material libraries, </a:t>
            </a:r>
            <a:r>
              <a:rPr lang="en-US" sz="2400" dirty="0" smtClean="0"/>
              <a:t>etc., that </a:t>
            </a:r>
            <a:r>
              <a:rPr lang="en-US" sz="2400" dirty="0"/>
              <a:t>are needed for design and analysis of pavements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progress: VB.NET replacement for Ingrid.dll.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Modernize the FAARFIELD graphical user interface (GUI).</a:t>
            </a:r>
          </a:p>
          <a:p>
            <a:pPr lvl="1"/>
            <a:r>
              <a:rPr lang="en-US" sz="2000" dirty="0"/>
              <a:t>Job and section </a:t>
            </a:r>
            <a:r>
              <a:rPr lang="en-US" sz="2000" dirty="0" smtClean="0"/>
              <a:t>entry.</a:t>
            </a:r>
            <a:endParaRPr lang="en-US" sz="2000" dirty="0"/>
          </a:p>
          <a:p>
            <a:pPr lvl="1"/>
            <a:r>
              <a:rPr lang="en-US" sz="2000" dirty="0"/>
              <a:t>Improved start-up </a:t>
            </a:r>
            <a:r>
              <a:rPr lang="en-US" sz="2000" dirty="0" smtClean="0"/>
              <a:t>screen.</a:t>
            </a:r>
            <a:endParaRPr lang="en-US" sz="2000" dirty="0"/>
          </a:p>
          <a:p>
            <a:pPr lvl="1"/>
            <a:r>
              <a:rPr lang="en-US" sz="2000" dirty="0"/>
              <a:t>Improved screen re-sizing and </a:t>
            </a:r>
            <a:r>
              <a:rPr lang="en-US" sz="2000" dirty="0" smtClean="0"/>
              <a:t>appearance.</a:t>
            </a:r>
            <a:endParaRPr lang="en-US" sz="2000" dirty="0"/>
          </a:p>
          <a:p>
            <a:pPr lvl="1"/>
            <a:r>
              <a:rPr lang="en-US" sz="2000" dirty="0"/>
              <a:t>Improved flow between </a:t>
            </a:r>
            <a:r>
              <a:rPr lang="en-US" sz="2000" dirty="0" smtClean="0"/>
              <a:t>screens.</a:t>
            </a:r>
          </a:p>
          <a:p>
            <a:r>
              <a:rPr lang="en-US" sz="2400" dirty="0" smtClean="0"/>
              <a:t>Rationalize data file structure.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809" y="1258470"/>
            <a:ext cx="4512438" cy="43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4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Cracking Mode (Rigid)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Current efforts are focused on artificial neural networks (ANN) for multi-slab model with curling.</a:t>
            </a:r>
          </a:p>
          <a:p>
            <a:r>
              <a:rPr lang="en-US" sz="2400" dirty="0" smtClean="0"/>
              <a:t>Fast, accurate solutions within the defined problem space.</a:t>
            </a:r>
          </a:p>
          <a:p>
            <a:r>
              <a:rPr lang="en-US" sz="2400" dirty="0" smtClean="0"/>
              <a:t>Grant to Iowa State U.</a:t>
            </a:r>
          </a:p>
          <a:p>
            <a:pPr lvl="1"/>
            <a:r>
              <a:rPr lang="en-US" sz="2000" dirty="0" smtClean="0"/>
              <a:t>P.I. Dr. Halil Ceylan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of 3-year project.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5" y="2862242"/>
            <a:ext cx="3949700" cy="29646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8" y="1353810"/>
            <a:ext cx="4158167" cy="144995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435267" y="1034041"/>
            <a:ext cx="4158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dirty="0" smtClean="0"/>
              <a:t>ANN Development: Input Parameters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0485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RPA P5 – Pavement Design and Evaluation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5839"/>
            <a:ext cx="3948113" cy="2651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Need</a:t>
            </a:r>
          </a:p>
          <a:p>
            <a:pPr marL="0" indent="0">
              <a:buNone/>
            </a:pPr>
            <a:r>
              <a:rPr lang="en-US" sz="1600" b="0" dirty="0" smtClean="0"/>
              <a:t>There is a need for advanced, computer-based pavement design &amp; evaluation solutions to protect the FAA’s investment in airport pavement. The FAARFIELD program provides confidence </a:t>
            </a:r>
            <a:r>
              <a:rPr lang="en-US" sz="1600" b="0" dirty="0"/>
              <a:t>that pavements </a:t>
            </a:r>
            <a:r>
              <a:rPr lang="en-US" sz="1600" b="0" dirty="0" smtClean="0"/>
              <a:t>will meet </a:t>
            </a:r>
            <a:r>
              <a:rPr lang="en-US" sz="1600" b="0" dirty="0"/>
              <a:t>the required service </a:t>
            </a:r>
            <a:r>
              <a:rPr lang="en-US" sz="1600" b="0" dirty="0" smtClean="0"/>
              <a:t>life. </a:t>
            </a:r>
            <a:r>
              <a:rPr lang="en-US" sz="1600" b="0" dirty="0"/>
              <a:t>S</a:t>
            </a:r>
            <a:r>
              <a:rPr lang="en-US" sz="1600" b="0" dirty="0" smtClean="0"/>
              <a:t>avings to the AIP will result from reduced construction costs and fewer runway closures.</a:t>
            </a:r>
            <a:endParaRPr lang="en-US" sz="1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2" y="1005840"/>
            <a:ext cx="4090987" cy="2651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Research Goals</a:t>
            </a:r>
          </a:p>
          <a:p>
            <a:r>
              <a:rPr lang="en-US" sz="1600" b="0" dirty="0" smtClean="0"/>
              <a:t>Continue to update and modernize the FAARFIELD design software.</a:t>
            </a:r>
          </a:p>
          <a:p>
            <a:r>
              <a:rPr lang="en-US" sz="1600" b="0" dirty="0" smtClean="0"/>
              <a:t>New ACN-PCN system of reporting airport pavement strength by FY17.</a:t>
            </a:r>
          </a:p>
          <a:p>
            <a:r>
              <a:rPr lang="en-US" sz="1600" b="0" dirty="0" smtClean="0"/>
              <a:t>Incorporate top-down cracking mode in FAARFIELD rigid design by FY18.</a:t>
            </a:r>
          </a:p>
          <a:p>
            <a:r>
              <a:rPr lang="en-US" sz="1600" b="0" dirty="0" smtClean="0"/>
              <a:t>Fully integrate FAARFIELD thickness design with LCCA procedures by FY22.</a:t>
            </a:r>
            <a:endParaRPr lang="en-US" sz="14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FY 2016 Accomplishments</a:t>
            </a:r>
          </a:p>
          <a:p>
            <a:r>
              <a:rPr lang="en-US" sz="1800" b="0" dirty="0" smtClean="0"/>
              <a:t>Release FAARFIELD v. 1.4.</a:t>
            </a:r>
          </a:p>
          <a:p>
            <a:r>
              <a:rPr lang="en-US" sz="1800" b="0" dirty="0" smtClean="0"/>
              <a:t>New FAARFIELD-based </a:t>
            </a:r>
            <a:br>
              <a:rPr lang="en-US" sz="1800" b="0" dirty="0" smtClean="0"/>
            </a:br>
            <a:r>
              <a:rPr lang="en-US" sz="1800" b="0" dirty="0" smtClean="0"/>
              <a:t>ACN-PCN method for evaluation.</a:t>
            </a:r>
          </a:p>
          <a:p>
            <a:r>
              <a:rPr lang="en-US" sz="1800" b="0" dirty="0" smtClean="0"/>
              <a:t>Tech Note on improved treatment of aircraft gears in tandem.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Funding Requirements</a:t>
            </a:r>
            <a:endParaRPr lang="en-US" sz="2000" u="sng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495800" y="12192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361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graphicFrame>
        <p:nvGraphicFramePr>
          <p:cNvPr id="12" name="Group 1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92916"/>
              </p:ext>
            </p:extLst>
          </p:nvPr>
        </p:nvGraphicFramePr>
        <p:xfrm>
          <a:off x="4716567" y="4095540"/>
          <a:ext cx="4099643" cy="18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611"/>
                <a:gridCol w="646430"/>
                <a:gridCol w="709301"/>
                <a:gridCol w="709301"/>
              </a:tblGrid>
              <a:tr h="266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</a:t>
                      </a:r>
                    </a:p>
                  </a:txBody>
                  <a:tcPr marT="45633" marB="45633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Funds ($K)</a:t>
                      </a:r>
                    </a:p>
                  </a:txBody>
                  <a:tcPr marT="45633" marB="45633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</a:tr>
              <a:tr h="321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2016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2017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2018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 Pavement Design and Evaluation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2090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1236</a:t>
                      </a: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P5.1. Design Improvements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875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771</a:t>
                      </a: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P5.2. ACN-PCN Improvements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P5.3. Analysis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965</a:t>
                      </a:r>
                      <a:endParaRPr kumimoji="0" lang="en-US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</a:t>
                      </a:r>
                    </a:p>
                  </a:txBody>
                  <a:tcPr marT="45633" marB="45633" horzOverflow="overflow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AC 150/5320-6F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9519" y="2078779"/>
            <a:ext cx="5963055" cy="38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01652" y="1016950"/>
            <a:ext cx="854579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800" b="1" dirty="0" smtClean="0"/>
              <a:t>Posted 1 June 2016 for comment</a:t>
            </a:r>
            <a:r>
              <a:rPr lang="en-US" sz="1800" b="1" dirty="0"/>
              <a:t>: </a:t>
            </a:r>
            <a:r>
              <a:rPr lang="en-US" sz="1800" b="1" dirty="0">
                <a:hlinkClick r:id="rId3"/>
              </a:rPr>
              <a:t>http://www.faa.gov/airports/resources/draft_advisory_circulars</a:t>
            </a:r>
            <a:r>
              <a:rPr lang="en-US" sz="1800" b="1" dirty="0" smtClean="0">
                <a:hlinkClick r:id="rId3"/>
              </a:rPr>
              <a:t>/</a:t>
            </a:r>
            <a:endParaRPr lang="en-US" sz="1800" b="1" dirty="0" smtClean="0"/>
          </a:p>
          <a:p>
            <a:pPr marL="171450" indent="-171450"/>
            <a:r>
              <a:rPr lang="en-US" sz="1800" b="1" dirty="0" smtClean="0"/>
              <a:t>Includes FAARFIELD 1.4</a:t>
            </a:r>
          </a:p>
        </p:txBody>
      </p:sp>
    </p:spTree>
    <p:extLst>
      <p:ext uri="{BB962C8B-B14F-4D97-AF65-F5344CB8AC3E}">
        <p14:creationId xmlns:p14="http://schemas.microsoft.com/office/powerpoint/2010/main" val="1258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1.4 – Release 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2" y="1508125"/>
            <a:ext cx="5721429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8" y="2481307"/>
            <a:ext cx="3278914" cy="27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4" y="3747033"/>
            <a:ext cx="4394883" cy="17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FAARFIELD 1.4 – 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Completely revised flexible and rigid failure models based on current NAPTF full-scale test data.</a:t>
            </a:r>
          </a:p>
          <a:p>
            <a:r>
              <a:rPr lang="en-US" sz="2000" dirty="0" smtClean="0"/>
              <a:t>Reduced excess stabilized base thickness requirement.</a:t>
            </a:r>
          </a:p>
          <a:p>
            <a:r>
              <a:rPr lang="en-US" sz="2000" dirty="0" smtClean="0"/>
              <a:t>Improved, more accurate 3D finite element model.</a:t>
            </a:r>
          </a:p>
          <a:p>
            <a:r>
              <a:rPr lang="en-US" sz="2000" dirty="0" smtClean="0"/>
              <a:t>Completely rewritten concrete overlay design procedure.</a:t>
            </a:r>
          </a:p>
          <a:p>
            <a:r>
              <a:rPr lang="en-US" sz="2000" dirty="0" smtClean="0"/>
              <a:t>Automatically generates PDF design report.</a:t>
            </a:r>
          </a:p>
          <a:p>
            <a:r>
              <a:rPr lang="en-US" sz="2000" dirty="0" smtClean="0"/>
              <a:t>Automated, software-based compaction criteria.</a:t>
            </a:r>
          </a:p>
          <a:p>
            <a:r>
              <a:rPr lang="en-US" sz="2000" dirty="0" smtClean="0"/>
              <a:t>Updated aircraft library aligned with COMFAA 3.0.</a:t>
            </a:r>
          </a:p>
          <a:p>
            <a:r>
              <a:rPr lang="en-US" sz="2000" dirty="0" smtClean="0"/>
              <a:t>Include non-airplane vehicles in library (ARFF vehicles, etc.)</a:t>
            </a:r>
          </a:p>
          <a:p>
            <a:r>
              <a:rPr lang="en-US" sz="2000" dirty="0" smtClean="0"/>
              <a:t>Support for user-defined gear configurations.</a:t>
            </a:r>
          </a:p>
          <a:p>
            <a:r>
              <a:rPr lang="en-US" sz="2000" dirty="0" smtClean="0"/>
              <a:t>Advanced, energy-based asphalt fatigue models.</a:t>
            </a:r>
          </a:p>
          <a:p>
            <a:r>
              <a:rPr lang="en-US" sz="2000" dirty="0" smtClean="0"/>
              <a:t>All data files now stored in document directories.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3D Finite Element Mesh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E:\FF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13" y="2387071"/>
            <a:ext cx="3949700" cy="26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4690533" y="5037666"/>
            <a:ext cx="3674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FAARFIELD 1.41</a:t>
            </a:r>
            <a:endParaRPr lang="en-US" b="1" dirty="0"/>
          </a:p>
        </p:txBody>
      </p:sp>
      <p:pic>
        <p:nvPicPr>
          <p:cNvPr id="11" name="Picture 3" descr="C:\Users\David Brill\Documents\ALACPA\Chile 2014\FF130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387600"/>
            <a:ext cx="394811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651933" y="5037667"/>
            <a:ext cx="3674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FAARFIELD 1.305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4933" y="1024467"/>
            <a:ext cx="800946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More accurate stress results.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Improved infinite foundation model.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Still one slab model with assumed 25% load transfer.</a:t>
            </a:r>
          </a:p>
        </p:txBody>
      </p:sp>
    </p:spTree>
    <p:extLst>
      <p:ext uri="{BB962C8B-B14F-4D97-AF65-F5344CB8AC3E}">
        <p14:creationId xmlns:p14="http://schemas.microsoft.com/office/powerpoint/2010/main" val="15192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Pavements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520117" y="5310712"/>
            <a:ext cx="3758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/>
              <a:t>Effect of Concrete Flex Strength</a:t>
            </a:r>
            <a:endParaRPr lang="en-US" sz="1800" b="1" i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674066" y="5319474"/>
            <a:ext cx="3758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/>
              <a:t>Effect of Traffic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0117" y="1062424"/>
            <a:ext cx="7743039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800" b="1" dirty="0"/>
              <a:t>New thickness designs are generally less conservative than FAARFIELD </a:t>
            </a:r>
            <a:r>
              <a:rPr lang="en-US" sz="1800" b="1" dirty="0" smtClean="0"/>
              <a:t>1.3 </a:t>
            </a:r>
            <a:r>
              <a:rPr lang="en-US" sz="1800" b="1" dirty="0"/>
              <a:t>designs for the same </a:t>
            </a:r>
            <a:r>
              <a:rPr lang="en-US" sz="1800" b="1" dirty="0" smtClean="0"/>
              <a:t>inputs.</a:t>
            </a:r>
            <a:endParaRPr lang="en-US" sz="1800" b="1" dirty="0"/>
          </a:p>
          <a:p>
            <a:pPr marL="171450" indent="-171450"/>
            <a:r>
              <a:rPr lang="en-US" sz="1800" b="1" dirty="0" smtClean="0"/>
              <a:t>Sensitivity to factors such as concrete strength, traffic level and subgrade support is similar to FAARFIELD 1.3.</a:t>
            </a:r>
            <a:endParaRPr lang="en-US" sz="1800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7" y="2461966"/>
            <a:ext cx="3948113" cy="285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456936"/>
            <a:ext cx="3949700" cy="28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FAARFIELD 1.4 Intro &amp;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Pavements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362968"/>
            <a:ext cx="3948113" cy="268133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2362429"/>
            <a:ext cx="3949700" cy="2682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20117" y="5117284"/>
            <a:ext cx="3758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/>
              <a:t>Conventional Flexible Pavement Comparison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674066" y="5117284"/>
            <a:ext cx="3758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/>
              <a:t>Stabilized Flexible Pavement Comparison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95618" y="1224793"/>
            <a:ext cx="7743039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800" b="1" dirty="0" smtClean="0"/>
              <a:t>New thickness designs are generally less conservative than FAARFIELD 1.305 designs for the same inputs.</a:t>
            </a:r>
          </a:p>
          <a:p>
            <a:pPr marL="171450" indent="-171450"/>
            <a:r>
              <a:rPr lang="en-US" sz="1800" b="1" dirty="0" smtClean="0"/>
              <a:t>Reduced stabilized base thickness requirements on P-209 </a:t>
            </a:r>
            <a:r>
              <a:rPr lang="en-US" sz="1800" b="1" dirty="0" err="1" smtClean="0"/>
              <a:t>subbase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FAARFIELD 1.4 Intro &amp;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Compaction Criteria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14" y="1457325"/>
            <a:ext cx="5773384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372534" y="989901"/>
            <a:ext cx="8441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Computes compaction control points for rigid &amp; flexible pavements.</a:t>
            </a:r>
            <a:endParaRPr lang="en-US" sz="20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898"/>
          <a:stretch/>
        </p:blipFill>
        <p:spPr bwMode="auto">
          <a:xfrm>
            <a:off x="6613712" y="1305343"/>
            <a:ext cx="1963021" cy="45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4F122-8AF7-42B2-98EA-A35F17704333}"/>
</file>

<file path=customXml/itemProps2.xml><?xml version="1.0" encoding="utf-8"?>
<ds:datastoreItem xmlns:ds="http://schemas.openxmlformats.org/officeDocument/2006/customXml" ds:itemID="{6E773CF8-FC6A-47CE-BAA1-DB3F2F92ADDE}"/>
</file>

<file path=customXml/itemProps3.xml><?xml version="1.0" encoding="utf-8"?>
<ds:datastoreItem xmlns:ds="http://schemas.openxmlformats.org/officeDocument/2006/customXml" ds:itemID="{2C198E0C-D3BE-4EBF-8A23-7809B5EFC5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986</Words>
  <Application>Microsoft Office PowerPoint</Application>
  <PresentationFormat>On-screen Show (4:3)</PresentationFormat>
  <Paragraphs>178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1_Custom Design</vt:lpstr>
      <vt:lpstr>2_Custom Design</vt:lpstr>
      <vt:lpstr>3_Custom Design</vt:lpstr>
      <vt:lpstr>Pavement Design and Evaluation</vt:lpstr>
      <vt:lpstr>RPA P5 – Pavement Design and Evaluation</vt:lpstr>
      <vt:lpstr>Draft AC 150/5320-6F</vt:lpstr>
      <vt:lpstr>FAARFIELD 1.4 – Release Version</vt:lpstr>
      <vt:lpstr>FAARFIELD 1.4 – What’s New?</vt:lpstr>
      <vt:lpstr>Improved 3D Finite Element Mesh</vt:lpstr>
      <vt:lpstr>Rigid Pavements</vt:lpstr>
      <vt:lpstr>Flexible Pavements</vt:lpstr>
      <vt:lpstr>Automated Compaction Criteria</vt:lpstr>
      <vt:lpstr>Direct Evaluation of Tandem Gear Damage (Flexible)</vt:lpstr>
      <vt:lpstr>Report in Publication</vt:lpstr>
      <vt:lpstr>Legacy Fortran Libraries</vt:lpstr>
      <vt:lpstr>FAARFIELD Calling Structure</vt:lpstr>
      <vt:lpstr>Short-Term Improvement</vt:lpstr>
      <vt:lpstr>Long-Term Solution</vt:lpstr>
      <vt:lpstr>Further Improvements</vt:lpstr>
      <vt:lpstr>Top-Down Cracking Mode (Rigid)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267</cp:revision>
  <cp:lastPrinted>2016-02-25T17:47:22Z</cp:lastPrinted>
  <dcterms:created xsi:type="dcterms:W3CDTF">2005-01-28T20:32:53Z</dcterms:created>
  <dcterms:modified xsi:type="dcterms:W3CDTF">2016-08-10T20:48:18Z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