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1" r:id="rId2"/>
  </p:sldMasterIdLst>
  <p:notesMasterIdLst>
    <p:notesMasterId r:id="rId18"/>
  </p:notesMasterIdLst>
  <p:handoutMasterIdLst>
    <p:handoutMasterId r:id="rId19"/>
  </p:handoutMasterIdLst>
  <p:sldIdLst>
    <p:sldId id="373" r:id="rId3"/>
    <p:sldId id="372" r:id="rId4"/>
    <p:sldId id="379" r:id="rId5"/>
    <p:sldId id="376" r:id="rId6"/>
    <p:sldId id="375" r:id="rId7"/>
    <p:sldId id="374" r:id="rId8"/>
    <p:sldId id="377" r:id="rId9"/>
    <p:sldId id="378" r:id="rId10"/>
    <p:sldId id="381" r:id="rId11"/>
    <p:sldId id="382" r:id="rId12"/>
    <p:sldId id="383" r:id="rId13"/>
    <p:sldId id="384" r:id="rId14"/>
    <p:sldId id="385" r:id="rId15"/>
    <p:sldId id="386" r:id="rId16"/>
    <p:sldId id="380" r:id="rId17"/>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73"/>
            <p14:sldId id="372"/>
            <p14:sldId id="379"/>
            <p14:sldId id="376"/>
            <p14:sldId id="375"/>
            <p14:sldId id="374"/>
            <p14:sldId id="377"/>
            <p14:sldId id="378"/>
            <p14:sldId id="381"/>
            <p14:sldId id="382"/>
            <p14:sldId id="383"/>
            <p14:sldId id="384"/>
            <p14:sldId id="385"/>
            <p14:sldId id="386"/>
            <p14:sldId id="3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F68"/>
    <a:srgbClr val="FFFF99"/>
    <a:srgbClr val="C0C0C0"/>
    <a:srgbClr val="DDDDDD"/>
    <a:srgbClr val="FF0000"/>
    <a:srgbClr val="FFCC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4717" autoAdjust="0"/>
  </p:normalViewPr>
  <p:slideViewPr>
    <p:cSldViewPr snapToGrid="0">
      <p:cViewPr varScale="1">
        <p:scale>
          <a:sx n="89" d="100"/>
          <a:sy n="89" d="100"/>
        </p:scale>
        <p:origin x="-1358" y="-67"/>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720" y="4416426"/>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r>
              <a:rPr lang="en-US" smtClean="0"/>
              <a:t>August 17, 2016</a:t>
            </a:r>
            <a:endParaRPr lang="en-US" dirty="0"/>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r>
              <a:rPr lang="en-US" smtClean="0"/>
              <a:t>Extended Pavement Life</a:t>
            </a:r>
            <a:endParaRPr lang="en-US" dirty="0"/>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August 17, 2016</a:t>
            </a:r>
            <a:endParaRPr lang="en-US"/>
          </a:p>
        </p:txBody>
      </p:sp>
      <p:sp>
        <p:nvSpPr>
          <p:cNvPr id="6" name="Footer Placeholder 5"/>
          <p:cNvSpPr>
            <a:spLocks noGrp="1"/>
          </p:cNvSpPr>
          <p:nvPr>
            <p:ph type="ftr" sz="quarter" idx="11"/>
          </p:nvPr>
        </p:nvSpPr>
        <p:spPr/>
        <p:txBody>
          <a:bodyPr/>
          <a:lstStyle>
            <a:lvl1pPr>
              <a:defRPr/>
            </a:lvl1pPr>
          </a:lstStyle>
          <a:p>
            <a:r>
              <a:rPr lang="en-US" smtClean="0"/>
              <a:t>Extended Pavement Life</a:t>
            </a:r>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August 17, 2016</a:t>
            </a:r>
            <a:endParaRPr lang="en-US"/>
          </a:p>
        </p:txBody>
      </p:sp>
      <p:sp>
        <p:nvSpPr>
          <p:cNvPr id="4" name="Footer Placeholder 3"/>
          <p:cNvSpPr>
            <a:spLocks noGrp="1"/>
          </p:cNvSpPr>
          <p:nvPr>
            <p:ph type="ftr" sz="quarter" idx="11"/>
          </p:nvPr>
        </p:nvSpPr>
        <p:spPr/>
        <p:txBody>
          <a:bodyPr/>
          <a:lstStyle>
            <a:lvl1pPr>
              <a:defRPr/>
            </a:lvl1pPr>
          </a:lstStyle>
          <a:p>
            <a:r>
              <a:rPr lang="en-US" smtClean="0"/>
              <a:t>Extended Pavement Life</a:t>
            </a:r>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August 17, 2016</a:t>
            </a:r>
            <a:endParaRPr lang="en-US"/>
          </a:p>
        </p:txBody>
      </p:sp>
      <p:sp>
        <p:nvSpPr>
          <p:cNvPr id="3" name="Footer Placeholder 2"/>
          <p:cNvSpPr>
            <a:spLocks noGrp="1"/>
          </p:cNvSpPr>
          <p:nvPr>
            <p:ph type="ftr" sz="quarter" idx="11"/>
          </p:nvPr>
        </p:nvSpPr>
        <p:spPr/>
        <p:txBody>
          <a:bodyPr/>
          <a:lstStyle>
            <a:lvl1pPr>
              <a:defRPr/>
            </a:lvl1pPr>
          </a:lstStyle>
          <a:p>
            <a:r>
              <a:rPr lang="en-US" smtClean="0"/>
              <a:t>Extended Pavement Life</a:t>
            </a:r>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August 17, 2016</a:t>
            </a:r>
            <a:endParaRPr lang="en-US"/>
          </a:p>
        </p:txBody>
      </p:sp>
      <p:sp>
        <p:nvSpPr>
          <p:cNvPr id="6" name="Footer Placeholder 5"/>
          <p:cNvSpPr>
            <a:spLocks noGrp="1"/>
          </p:cNvSpPr>
          <p:nvPr>
            <p:ph type="ftr" sz="quarter" idx="11"/>
          </p:nvPr>
        </p:nvSpPr>
        <p:spPr/>
        <p:txBody>
          <a:bodyPr/>
          <a:lstStyle>
            <a:lvl1pPr>
              <a:defRPr/>
            </a:lvl1pPr>
          </a:lstStyle>
          <a:p>
            <a:r>
              <a:rPr lang="en-US" smtClean="0"/>
              <a:t>Extended Pavement Life</a:t>
            </a:r>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21326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95813" y="1508125"/>
            <a:ext cx="3949700" cy="2130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en-US" smtClean="0"/>
              <a:t>August 17, 2016</a:t>
            </a:r>
            <a:endParaRPr lang="en-US"/>
          </a:p>
        </p:txBody>
      </p:sp>
      <p:sp>
        <p:nvSpPr>
          <p:cNvPr id="6" name="Footer Placeholder 5"/>
          <p:cNvSpPr>
            <a:spLocks noGrp="1"/>
          </p:cNvSpPr>
          <p:nvPr>
            <p:ph type="ftr" sz="quarter" idx="11"/>
          </p:nvPr>
        </p:nvSpPr>
        <p:spPr/>
        <p:txBody>
          <a:bodyPr/>
          <a:lstStyle>
            <a:lvl1pPr>
              <a:defRPr/>
            </a:lvl1pPr>
          </a:lstStyle>
          <a:p>
            <a:r>
              <a:rPr lang="en-US" smtClean="0"/>
              <a:t>Extended Pavement Life</a:t>
            </a:r>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
        <p:nvSpPr>
          <p:cNvPr id="8" name="Content Placeholder 2"/>
          <p:cNvSpPr>
            <a:spLocks noGrp="1"/>
          </p:cNvSpPr>
          <p:nvPr>
            <p:ph sz="half" idx="13"/>
          </p:nvPr>
        </p:nvSpPr>
        <p:spPr>
          <a:xfrm>
            <a:off x="493776" y="3703320"/>
            <a:ext cx="3948113" cy="21326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4"/>
          </p:nvPr>
        </p:nvSpPr>
        <p:spPr>
          <a:xfrm>
            <a:off x="4599432" y="3704718"/>
            <a:ext cx="3948113" cy="21326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13661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r>
              <a:rPr lang="en-US" smtClean="0"/>
              <a:t>August 17, 2016</a:t>
            </a:r>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r>
              <a:rPr lang="en-US" smtClean="0"/>
              <a:t>Extended Pavement Life</a:t>
            </a:r>
            <a:endParaRPr lang="en-US" dirty="0"/>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9" cstate="screen">
              <a:extLst>
                <a:ext uri="{28A0092B-C50C-407E-A947-70E740481C1C}">
                  <a14:useLocalDpi xmlns:a14="http://schemas.microsoft.com/office/drawing/2010/main"/>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 id="2147483662" r:id="rId7"/>
  </p:sldLayoutIdLst>
  <p:timing>
    <p:tnLst>
      <p:par>
        <p:cTn id="1" dur="indefinite" restart="never" nodeType="tmRoot"/>
      </p:par>
    </p:tnLst>
  </p:timing>
  <p:hf hdr="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accent6"/>
                </a:solidFill>
                <a:latin typeface="Times New Roman" pitchFamily="18" charset="0"/>
              </a:defRPr>
            </a:lvl1pPr>
          </a:lstStyle>
          <a:p>
            <a:r>
              <a:rPr lang="en-US" smtClean="0"/>
              <a:t>August 17, 2016</a:t>
            </a:r>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accent6"/>
                </a:solidFill>
                <a:latin typeface="Times New Roman" pitchFamily="18" charset="0"/>
              </a:defRPr>
            </a:lvl1pPr>
          </a:lstStyle>
          <a:p>
            <a:r>
              <a:rPr lang="en-US" smtClean="0"/>
              <a:t>Extended Pavement Life</a:t>
            </a:r>
            <a:endParaRPr lang="en-US" dirty="0"/>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accent6"/>
                </a:solidFill>
                <a:latin typeface="Times New Roman" pitchFamily="18" charset="0"/>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Extended Pavement Life</a:t>
            </a:r>
            <a:endParaRPr lang="en-US" dirty="0"/>
          </a:p>
        </p:txBody>
      </p:sp>
      <p:sp>
        <p:nvSpPr>
          <p:cNvPr id="10" name="Subtitle 9"/>
          <p:cNvSpPr>
            <a:spLocks noGrp="1"/>
          </p:cNvSpPr>
          <p:nvPr>
            <p:ph type="subTitle" idx="1"/>
          </p:nvPr>
        </p:nvSpPr>
        <p:spPr/>
        <p:txBody>
          <a:bodyPr/>
          <a:lstStyle/>
          <a:p>
            <a:r>
              <a:rPr lang="en-US" dirty="0" smtClean="0"/>
              <a:t>RPA P8</a:t>
            </a:r>
            <a:endParaRPr lang="en-US" dirty="0"/>
          </a:p>
        </p:txBody>
      </p:sp>
      <p:sp>
        <p:nvSpPr>
          <p:cNvPr id="11" name="Text Box 17"/>
          <p:cNvSpPr txBox="1">
            <a:spLocks noChangeArrowheads="1"/>
          </p:cNvSpPr>
          <p:nvPr/>
        </p:nvSpPr>
        <p:spPr bwMode="auto">
          <a:xfrm>
            <a:off x="1754188" y="4505593"/>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REDAC Subcommittee on Airports</a:t>
            </a:r>
            <a:endParaRPr lang="en-US" sz="1600" dirty="0"/>
          </a:p>
        </p:txBody>
      </p:sp>
      <p:sp>
        <p:nvSpPr>
          <p:cNvPr id="12" name="Text Box 18"/>
          <p:cNvSpPr txBox="1">
            <a:spLocks noChangeArrowheads="1"/>
          </p:cNvSpPr>
          <p:nvPr/>
        </p:nvSpPr>
        <p:spPr bwMode="auto">
          <a:xfrm>
            <a:off x="788988" y="4875213"/>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David R. Brill, P.E., Ph.D.</a:t>
            </a:r>
            <a:endParaRPr lang="en-US" sz="1600" dirty="0"/>
          </a:p>
        </p:txBody>
      </p:sp>
      <p:sp>
        <p:nvSpPr>
          <p:cNvPr id="13" name="Text Box 19"/>
          <p:cNvSpPr txBox="1">
            <a:spLocks noChangeArrowheads="1"/>
          </p:cNvSpPr>
          <p:nvPr/>
        </p:nvSpPr>
        <p:spPr bwMode="auto">
          <a:xfrm>
            <a:off x="1000125" y="5224463"/>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August 17, 2016</a:t>
            </a:r>
            <a:endParaRPr lang="en-US" sz="1600" dirty="0"/>
          </a:p>
        </p:txBody>
      </p:sp>
    </p:spTree>
    <p:extLst>
      <p:ext uri="{BB962C8B-B14F-4D97-AF65-F5344CB8AC3E}">
        <p14:creationId xmlns:p14="http://schemas.microsoft.com/office/powerpoint/2010/main" val="3120370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TTD via the NPN</a:t>
            </a:r>
            <a:endParaRPr lang="en-US" dirty="0"/>
          </a:p>
        </p:txBody>
      </p:sp>
      <p:pic>
        <p:nvPicPr>
          <p:cNvPr id="7172" name="Picture 4"/>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244868" y="1508125"/>
            <a:ext cx="6551077" cy="4391025"/>
          </a:xfrm>
        </p:spPr>
      </p:pic>
      <p:sp>
        <p:nvSpPr>
          <p:cNvPr id="4" name="Date Placeholder 3"/>
          <p:cNvSpPr>
            <a:spLocks noGrp="1"/>
          </p:cNvSpPr>
          <p:nvPr>
            <p:ph type="dt" sz="half" idx="10"/>
          </p:nvPr>
        </p:nvSpPr>
        <p:spPr/>
        <p:txBody>
          <a:bodyPr/>
          <a:lstStyle/>
          <a:p>
            <a:r>
              <a:rPr lang="en-US" smtClean="0"/>
              <a:t>August 17, 2016</a:t>
            </a:r>
            <a:endParaRPr lang="en-US" dirty="0"/>
          </a:p>
        </p:txBody>
      </p:sp>
      <p:sp>
        <p:nvSpPr>
          <p:cNvPr id="5" name="Footer Placeholder 4"/>
          <p:cNvSpPr>
            <a:spLocks noGrp="1"/>
          </p:cNvSpPr>
          <p:nvPr>
            <p:ph type="ftr" sz="quarter" idx="11"/>
          </p:nvPr>
        </p:nvSpPr>
        <p:spPr/>
        <p:txBody>
          <a:bodyPr/>
          <a:lstStyle/>
          <a:p>
            <a:r>
              <a:rPr lang="en-US" smtClean="0"/>
              <a:t>Extended Pavement Life</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10</a:t>
            </a:fld>
            <a:endParaRPr lang="en-US" dirty="0"/>
          </a:p>
        </p:txBody>
      </p:sp>
      <p:sp>
        <p:nvSpPr>
          <p:cNvPr id="14" name="TextBox 13"/>
          <p:cNvSpPr txBox="1"/>
          <p:nvPr/>
        </p:nvSpPr>
        <p:spPr bwMode="auto">
          <a:xfrm>
            <a:off x="5841125" y="3358055"/>
            <a:ext cx="2609194" cy="230832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800" b="1" dirty="0" smtClean="0"/>
              <a:t>Runway usage data searchable by:</a:t>
            </a:r>
          </a:p>
          <a:p>
            <a:pPr marL="171450" indent="-171450"/>
            <a:r>
              <a:rPr lang="en-US" sz="1800" b="1" dirty="0" smtClean="0"/>
              <a:t>Month/Year</a:t>
            </a:r>
            <a:endParaRPr lang="en-US" sz="1800" b="1" dirty="0"/>
          </a:p>
          <a:p>
            <a:pPr marL="171450" indent="-171450"/>
            <a:r>
              <a:rPr lang="en-US" sz="1800" b="1" dirty="0" smtClean="0"/>
              <a:t>Aircraft Type</a:t>
            </a:r>
          </a:p>
          <a:p>
            <a:pPr marL="171450" indent="-171450"/>
            <a:r>
              <a:rPr lang="en-US" sz="1800" b="1" dirty="0" smtClean="0"/>
              <a:t>Runway End</a:t>
            </a:r>
          </a:p>
          <a:p>
            <a:pPr marL="171450" indent="-171450"/>
            <a:r>
              <a:rPr lang="en-US" sz="1800" b="1" dirty="0" smtClean="0"/>
              <a:t>Arrival/Departure</a:t>
            </a:r>
          </a:p>
        </p:txBody>
      </p:sp>
    </p:spTree>
    <p:extLst>
      <p:ext uri="{BB962C8B-B14F-4D97-AF65-F5344CB8AC3E}">
        <p14:creationId xmlns:p14="http://schemas.microsoft.com/office/powerpoint/2010/main" val="1332113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5"/>
          <p:cNvSpPr>
            <a:spLocks noGrp="1"/>
          </p:cNvSpPr>
          <p:nvPr>
            <p:ph type="title"/>
          </p:nvPr>
        </p:nvSpPr>
        <p:spPr/>
        <p:txBody>
          <a:bodyPr/>
          <a:lstStyle/>
          <a:p>
            <a:r>
              <a:rPr lang="en-US" altLang="en-US" sz="3600" smtClean="0"/>
              <a:t>Developing New Performance Models</a:t>
            </a:r>
          </a:p>
        </p:txBody>
      </p:sp>
      <p:sp>
        <p:nvSpPr>
          <p:cNvPr id="7" name="Content Placeholder 6"/>
          <p:cNvSpPr>
            <a:spLocks noGrp="1"/>
          </p:cNvSpPr>
          <p:nvPr>
            <p:ph sz="half" idx="1"/>
          </p:nvPr>
        </p:nvSpPr>
        <p:spPr>
          <a:xfrm>
            <a:off x="217488" y="2081213"/>
            <a:ext cx="4225925" cy="3817937"/>
          </a:xfrm>
          <a:solidFill>
            <a:schemeClr val="accent1">
              <a:alpha val="50000"/>
            </a:schemeClr>
          </a:solidFill>
          <a:ln>
            <a:solidFill>
              <a:schemeClr val="accent2"/>
            </a:solidFill>
          </a:ln>
        </p:spPr>
        <p:txBody>
          <a:bodyPr/>
          <a:lstStyle/>
          <a:p>
            <a:pPr marL="0" indent="0">
              <a:buFontTx/>
              <a:buNone/>
              <a:defRPr/>
            </a:pPr>
            <a:r>
              <a:rPr lang="en-US" sz="2000" u="sng" dirty="0" smtClean="0"/>
              <a:t>Current Design Procedures</a:t>
            </a:r>
            <a:r>
              <a:rPr lang="en-US" sz="2000" dirty="0" smtClean="0"/>
              <a:t>:</a:t>
            </a:r>
            <a:endParaRPr lang="en-US" sz="2000" dirty="0"/>
          </a:p>
          <a:p>
            <a:pPr>
              <a:defRPr/>
            </a:pPr>
            <a:r>
              <a:rPr lang="en-US" sz="2000" dirty="0" smtClean="0"/>
              <a:t>Inputs</a:t>
            </a:r>
          </a:p>
          <a:p>
            <a:pPr lvl="1">
              <a:defRPr/>
            </a:pPr>
            <a:r>
              <a:rPr lang="en-US" sz="1600" dirty="0" smtClean="0"/>
              <a:t>Structural Layers</a:t>
            </a:r>
          </a:p>
          <a:p>
            <a:pPr lvl="1">
              <a:defRPr/>
            </a:pPr>
            <a:r>
              <a:rPr lang="en-US" sz="1600" dirty="0" smtClean="0"/>
              <a:t>CBR or </a:t>
            </a:r>
            <a:r>
              <a:rPr lang="en-US" sz="1600" i="1" dirty="0" smtClean="0"/>
              <a:t>k</a:t>
            </a:r>
            <a:r>
              <a:rPr lang="en-US" sz="1600" dirty="0" smtClean="0"/>
              <a:t>-value</a:t>
            </a:r>
          </a:p>
          <a:p>
            <a:pPr lvl="1">
              <a:defRPr/>
            </a:pPr>
            <a:r>
              <a:rPr lang="en-US" sz="1600" dirty="0" smtClean="0"/>
              <a:t>Aircraft Traffic</a:t>
            </a:r>
          </a:p>
          <a:p>
            <a:pPr lvl="1">
              <a:defRPr/>
            </a:pPr>
            <a:r>
              <a:rPr lang="en-US" sz="1600" dirty="0" smtClean="0"/>
              <a:t>Concrete Strength (rigid)</a:t>
            </a:r>
          </a:p>
          <a:p>
            <a:pPr lvl="1">
              <a:defRPr/>
            </a:pPr>
            <a:endParaRPr lang="en-US" sz="1600" dirty="0" smtClean="0"/>
          </a:p>
          <a:p>
            <a:pPr>
              <a:defRPr/>
            </a:pPr>
            <a:r>
              <a:rPr lang="en-US" sz="2000" dirty="0" smtClean="0"/>
              <a:t>Output</a:t>
            </a:r>
          </a:p>
          <a:p>
            <a:pPr lvl="1">
              <a:defRPr/>
            </a:pPr>
            <a:r>
              <a:rPr lang="en-US" sz="1600" dirty="0" smtClean="0"/>
              <a:t>Passes to structural failure*</a:t>
            </a:r>
            <a:br>
              <a:rPr lang="en-US" sz="1600" dirty="0" smtClean="0"/>
            </a:br>
            <a:r>
              <a:rPr lang="en-US" sz="1600" dirty="0" smtClean="0"/>
              <a:t/>
            </a:r>
            <a:br>
              <a:rPr lang="en-US" sz="1600" dirty="0" smtClean="0"/>
            </a:br>
            <a:r>
              <a:rPr lang="en-US" sz="1600" dirty="0" smtClean="0"/>
              <a:t>*</a:t>
            </a:r>
            <a:r>
              <a:rPr lang="en-US" sz="1400" dirty="0" smtClean="0"/>
              <a:t>defined as 2.5 cm upheaval for flexible pavements or 50% of slabs cracked for rigid pavements</a:t>
            </a:r>
          </a:p>
        </p:txBody>
      </p:sp>
      <p:sp>
        <p:nvSpPr>
          <p:cNvPr id="13" name="Content Placeholder 12"/>
          <p:cNvSpPr>
            <a:spLocks noGrp="1"/>
          </p:cNvSpPr>
          <p:nvPr>
            <p:ph sz="half" idx="2"/>
          </p:nvPr>
        </p:nvSpPr>
        <p:spPr>
          <a:xfrm>
            <a:off x="4595813" y="2081213"/>
            <a:ext cx="4313237" cy="3817937"/>
          </a:xfrm>
          <a:solidFill>
            <a:schemeClr val="accent6">
              <a:lumMod val="20000"/>
              <a:lumOff val="80000"/>
              <a:alpha val="50000"/>
            </a:schemeClr>
          </a:solidFill>
          <a:ln>
            <a:solidFill>
              <a:schemeClr val="accent2"/>
            </a:solidFill>
          </a:ln>
        </p:spPr>
        <p:txBody>
          <a:bodyPr/>
          <a:lstStyle/>
          <a:p>
            <a:pPr marL="0" indent="0">
              <a:buFontTx/>
              <a:buNone/>
              <a:defRPr/>
            </a:pPr>
            <a:r>
              <a:rPr lang="en-US" sz="2000" u="sng" dirty="0" smtClean="0"/>
              <a:t>40-Year Design</a:t>
            </a:r>
            <a:r>
              <a:rPr lang="en-US" sz="2000" dirty="0" smtClean="0"/>
              <a:t>:</a:t>
            </a:r>
          </a:p>
          <a:p>
            <a:pPr>
              <a:defRPr/>
            </a:pPr>
            <a:r>
              <a:rPr lang="en-US" sz="2000" dirty="0" smtClean="0"/>
              <a:t>Inputs</a:t>
            </a:r>
          </a:p>
          <a:p>
            <a:pPr lvl="1">
              <a:defRPr/>
            </a:pPr>
            <a:r>
              <a:rPr lang="en-US" sz="1600" dirty="0" smtClean="0"/>
              <a:t>Everything to the left, plus …</a:t>
            </a:r>
          </a:p>
          <a:p>
            <a:pPr lvl="1">
              <a:defRPr/>
            </a:pPr>
            <a:r>
              <a:rPr lang="en-US" sz="1600" dirty="0" smtClean="0"/>
              <a:t>Age, Climatic Data</a:t>
            </a:r>
          </a:p>
          <a:p>
            <a:pPr lvl="1">
              <a:defRPr/>
            </a:pPr>
            <a:r>
              <a:rPr lang="en-US" sz="1600" dirty="0" smtClean="0"/>
              <a:t>Soil/Material Properties</a:t>
            </a:r>
          </a:p>
          <a:p>
            <a:pPr lvl="1">
              <a:defRPr/>
            </a:pPr>
            <a:r>
              <a:rPr lang="en-US" sz="1600" dirty="0" smtClean="0"/>
              <a:t>Maintenance Data</a:t>
            </a:r>
          </a:p>
          <a:p>
            <a:pPr lvl="1">
              <a:defRPr/>
            </a:pPr>
            <a:r>
              <a:rPr lang="en-US" sz="1600" dirty="0" smtClean="0"/>
              <a:t>Airport Feature (runway, apron, etc.)</a:t>
            </a:r>
          </a:p>
          <a:p>
            <a:pPr>
              <a:defRPr/>
            </a:pPr>
            <a:r>
              <a:rPr lang="en-US" sz="2000" dirty="0" smtClean="0"/>
              <a:t>Outputs</a:t>
            </a:r>
          </a:p>
          <a:p>
            <a:pPr lvl="1">
              <a:defRPr/>
            </a:pPr>
            <a:r>
              <a:rPr lang="en-US" sz="1600" dirty="0" smtClean="0"/>
              <a:t>Passes to structural failure, plus …</a:t>
            </a:r>
          </a:p>
          <a:p>
            <a:pPr lvl="1">
              <a:defRPr/>
            </a:pPr>
            <a:r>
              <a:rPr lang="en-US" sz="1600" dirty="0" smtClean="0"/>
              <a:t>Roughness index prediction</a:t>
            </a:r>
          </a:p>
          <a:p>
            <a:pPr lvl="1">
              <a:defRPr/>
            </a:pPr>
            <a:r>
              <a:rPr lang="en-US" sz="1600" dirty="0" smtClean="0"/>
              <a:t>Surface friction prediction</a:t>
            </a:r>
          </a:p>
          <a:p>
            <a:pPr lvl="1">
              <a:defRPr/>
            </a:pPr>
            <a:r>
              <a:rPr lang="en-US" sz="1600" dirty="0" smtClean="0"/>
              <a:t>Other functional indexes</a:t>
            </a:r>
            <a:endParaRPr lang="en-US" sz="1600" dirty="0"/>
          </a:p>
        </p:txBody>
      </p:sp>
      <p:sp>
        <p:nvSpPr>
          <p:cNvPr id="33797" name="TextBox 9"/>
          <p:cNvSpPr txBox="1">
            <a:spLocks noChangeArrowheads="1"/>
          </p:cNvSpPr>
          <p:nvPr/>
        </p:nvSpPr>
        <p:spPr bwMode="auto">
          <a:xfrm>
            <a:off x="252413" y="1116013"/>
            <a:ext cx="86391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None/>
            </a:pPr>
            <a:r>
              <a:rPr lang="en-US" altLang="en-US" sz="2000" b="1" dirty="0"/>
              <a:t>New performance models </a:t>
            </a:r>
            <a:r>
              <a:rPr lang="en-US" altLang="en-US" sz="2000" b="1" dirty="0" smtClean="0"/>
              <a:t>will relate </a:t>
            </a:r>
            <a:r>
              <a:rPr lang="en-US" altLang="en-US" sz="2000" b="1" dirty="0"/>
              <a:t>design inputs to </a:t>
            </a:r>
            <a:r>
              <a:rPr lang="en-US" altLang="en-US" sz="2000" b="1" dirty="0" smtClean="0"/>
              <a:t>a future distress </a:t>
            </a:r>
            <a:r>
              <a:rPr lang="en-US" altLang="en-US" sz="2000" b="1" dirty="0"/>
              <a:t>index </a:t>
            </a:r>
            <a:r>
              <a:rPr lang="en-US" altLang="en-US" sz="2000" b="1" dirty="0" smtClean="0"/>
              <a:t>(</a:t>
            </a:r>
            <a:r>
              <a:rPr lang="en-US" altLang="en-US" sz="2000" b="1" i="1" dirty="0" smtClean="0"/>
              <a:t>DL</a:t>
            </a:r>
            <a:r>
              <a:rPr lang="en-US" altLang="en-US" sz="2000" b="1" dirty="0" smtClean="0"/>
              <a:t>)</a:t>
            </a:r>
            <a:r>
              <a:rPr lang="en-US" altLang="en-US" sz="2000" b="1" i="1" dirty="0" smtClean="0"/>
              <a:t> </a:t>
            </a:r>
            <a:r>
              <a:rPr lang="en-US" altLang="en-US" sz="2000" b="1" dirty="0" smtClean="0"/>
              <a:t>incorporating structural and non-structural elements.</a:t>
            </a:r>
            <a:endParaRPr lang="en-US" altLang="en-US" sz="2000" b="1" dirty="0"/>
          </a:p>
        </p:txBody>
      </p:sp>
      <p:sp>
        <p:nvSpPr>
          <p:cNvPr id="2" name="Date Placeholder 1"/>
          <p:cNvSpPr>
            <a:spLocks noGrp="1"/>
          </p:cNvSpPr>
          <p:nvPr>
            <p:ph type="dt" sz="half" idx="10"/>
          </p:nvPr>
        </p:nvSpPr>
        <p:spPr/>
        <p:txBody>
          <a:bodyPr/>
          <a:lstStyle/>
          <a:p>
            <a:r>
              <a:rPr lang="en-US" smtClean="0"/>
              <a:t>August 17, 2016</a:t>
            </a:r>
            <a:endParaRPr lang="en-US"/>
          </a:p>
        </p:txBody>
      </p:sp>
      <p:sp>
        <p:nvSpPr>
          <p:cNvPr id="3" name="Footer Placeholder 2"/>
          <p:cNvSpPr>
            <a:spLocks noGrp="1"/>
          </p:cNvSpPr>
          <p:nvPr>
            <p:ph type="ftr" sz="quarter" idx="11"/>
          </p:nvPr>
        </p:nvSpPr>
        <p:spPr/>
        <p:txBody>
          <a:bodyPr/>
          <a:lstStyle/>
          <a:p>
            <a:r>
              <a:rPr lang="en-US" smtClean="0"/>
              <a:t>Extended Pavement Life</a:t>
            </a:r>
            <a:endParaRPr lang="en-US"/>
          </a:p>
        </p:txBody>
      </p:sp>
      <p:sp>
        <p:nvSpPr>
          <p:cNvPr id="4" name="Slide Number Placeholder 3"/>
          <p:cNvSpPr>
            <a:spLocks noGrp="1"/>
          </p:cNvSpPr>
          <p:nvPr>
            <p:ph type="sldNum" sz="quarter" idx="12"/>
          </p:nvPr>
        </p:nvSpPr>
        <p:spPr/>
        <p:txBody>
          <a:bodyPr/>
          <a:lstStyle/>
          <a:p>
            <a:fld id="{836266C2-23C9-4679-9EA6-D74DA6C8C265}" type="slidenum">
              <a:rPr lang="en-US" smtClean="0"/>
              <a:pPr/>
              <a:t>11</a:t>
            </a:fld>
            <a:endParaRPr lang="en-US"/>
          </a:p>
        </p:txBody>
      </p:sp>
    </p:spTree>
    <p:extLst>
      <p:ext uri="{BB962C8B-B14F-4D97-AF65-F5344CB8AC3E}">
        <p14:creationId xmlns:p14="http://schemas.microsoft.com/office/powerpoint/2010/main" val="870039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Concept of Index </a:t>
            </a:r>
            <a:r>
              <a:rPr lang="en-US" i="1" smtClean="0"/>
              <a:t>DL</a:t>
            </a:r>
            <a:endParaRPr lang="en-US" i="1" dirty="0"/>
          </a:p>
        </p:txBody>
      </p:sp>
      <p:sp>
        <p:nvSpPr>
          <p:cNvPr id="9" name="Content Placeholder 8"/>
          <p:cNvSpPr>
            <a:spLocks noGrp="1"/>
          </p:cNvSpPr>
          <p:nvPr>
            <p:ph idx="1"/>
          </p:nvPr>
        </p:nvSpPr>
        <p:spPr>
          <a:xfrm>
            <a:off x="495300" y="1110953"/>
            <a:ext cx="8050213" cy="4788197"/>
          </a:xfrm>
        </p:spPr>
        <p:txBody>
          <a:bodyPr/>
          <a:lstStyle/>
          <a:p>
            <a:pPr lvl="0" eaLnBrk="0" hangingPunct="0"/>
            <a:r>
              <a:rPr lang="en-US" altLang="en-US" sz="2400" dirty="0" smtClean="0">
                <a:solidFill>
                  <a:srgbClr val="000000"/>
                </a:solidFill>
              </a:rPr>
              <a:t>Define a new metric </a:t>
            </a:r>
            <a:r>
              <a:rPr lang="en-US" altLang="en-US" sz="2400" i="1" dirty="0" smtClean="0">
                <a:solidFill>
                  <a:srgbClr val="000000"/>
                </a:solidFill>
              </a:rPr>
              <a:t>DL</a:t>
            </a:r>
            <a:r>
              <a:rPr lang="en-US" altLang="en-US" sz="2400" dirty="0" smtClean="0">
                <a:solidFill>
                  <a:srgbClr val="000000"/>
                </a:solidFill>
              </a:rPr>
              <a:t> (“distress level”).</a:t>
            </a:r>
          </a:p>
          <a:p>
            <a:pPr lvl="1" eaLnBrk="0" hangingPunct="0"/>
            <a:r>
              <a:rPr lang="en-US" altLang="en-US" sz="2000" dirty="0" smtClean="0">
                <a:solidFill>
                  <a:srgbClr val="000000"/>
                </a:solidFill>
              </a:rPr>
              <a:t>Quantifies pavement serviceability.</a:t>
            </a:r>
          </a:p>
          <a:p>
            <a:pPr lvl="1" eaLnBrk="0" hangingPunct="0"/>
            <a:r>
              <a:rPr lang="en-US" altLang="en-US" sz="2000" dirty="0" smtClean="0">
                <a:solidFill>
                  <a:srgbClr val="000000"/>
                </a:solidFill>
              </a:rPr>
              <a:t>“Mega-Index” – Some combination of structural (SCI) and functional indexes (friction, roughness, etc.).</a:t>
            </a:r>
          </a:p>
          <a:p>
            <a:pPr lvl="1" eaLnBrk="0" hangingPunct="0"/>
            <a:r>
              <a:rPr lang="en-US" altLang="en-US" sz="2000" dirty="0" smtClean="0">
                <a:solidFill>
                  <a:srgbClr val="000000"/>
                </a:solidFill>
              </a:rPr>
              <a:t>Assume </a:t>
            </a:r>
            <a:r>
              <a:rPr lang="en-US" altLang="en-US" sz="2000" i="1" dirty="0" smtClean="0">
                <a:solidFill>
                  <a:srgbClr val="000000"/>
                </a:solidFill>
              </a:rPr>
              <a:t>DL</a:t>
            </a:r>
            <a:r>
              <a:rPr lang="en-US" altLang="en-US" sz="2000" dirty="0" smtClean="0">
                <a:solidFill>
                  <a:srgbClr val="000000"/>
                </a:solidFill>
              </a:rPr>
              <a:t> is on a numerical scale of 1 – 100.</a:t>
            </a:r>
          </a:p>
          <a:p>
            <a:pPr lvl="0" eaLnBrk="0" hangingPunct="0"/>
            <a:r>
              <a:rPr lang="en-US" altLang="en-US" sz="2400" dirty="0" smtClean="0">
                <a:solidFill>
                  <a:srgbClr val="000000"/>
                </a:solidFill>
              </a:rPr>
              <a:t>Definition of failure:  </a:t>
            </a:r>
          </a:p>
          <a:p>
            <a:pPr lvl="1" eaLnBrk="0" hangingPunct="0"/>
            <a:r>
              <a:rPr lang="en-US" altLang="en-US" sz="1800" u="sng" dirty="0" smtClean="0">
                <a:solidFill>
                  <a:srgbClr val="000000"/>
                </a:solidFill>
              </a:rPr>
              <a:t>Quantitative</a:t>
            </a:r>
            <a:r>
              <a:rPr lang="en-US" altLang="en-US" sz="1800" dirty="0" smtClean="0">
                <a:solidFill>
                  <a:srgbClr val="000000"/>
                </a:solidFill>
              </a:rPr>
              <a:t>: Pavement is failed when </a:t>
            </a:r>
            <a:r>
              <a:rPr lang="en-US" altLang="en-US" sz="1800" i="1" dirty="0" smtClean="0">
                <a:solidFill>
                  <a:srgbClr val="000000"/>
                </a:solidFill>
              </a:rPr>
              <a:t>DL</a:t>
            </a:r>
            <a:r>
              <a:rPr lang="en-US" altLang="en-US" sz="1800" dirty="0" smtClean="0">
                <a:solidFill>
                  <a:srgbClr val="000000"/>
                </a:solidFill>
              </a:rPr>
              <a:t> decreases below a lower threshold value (</a:t>
            </a:r>
            <a:r>
              <a:rPr lang="en-US" altLang="en-US" sz="1800" i="1" dirty="0" err="1" smtClean="0">
                <a:solidFill>
                  <a:srgbClr val="000000"/>
                </a:solidFill>
              </a:rPr>
              <a:t>DL</a:t>
            </a:r>
            <a:r>
              <a:rPr lang="en-US" altLang="en-US" sz="1800" i="1" baseline="-25000" dirty="0" err="1" smtClean="0">
                <a:solidFill>
                  <a:srgbClr val="000000"/>
                </a:solidFill>
              </a:rPr>
              <a:t>lower</a:t>
            </a:r>
            <a:r>
              <a:rPr lang="en-US" altLang="en-US" sz="1800" dirty="0" smtClean="0">
                <a:solidFill>
                  <a:srgbClr val="000000"/>
                </a:solidFill>
              </a:rPr>
              <a:t>) and cannot be restored to an upper threshold value (</a:t>
            </a:r>
            <a:r>
              <a:rPr lang="en-US" altLang="en-US" sz="1800" i="1" dirty="0" err="1" smtClean="0">
                <a:solidFill>
                  <a:srgbClr val="000000"/>
                </a:solidFill>
              </a:rPr>
              <a:t>DL</a:t>
            </a:r>
            <a:r>
              <a:rPr lang="en-US" altLang="en-US" sz="1800" i="1" baseline="-25000" dirty="0" err="1" smtClean="0">
                <a:solidFill>
                  <a:srgbClr val="000000"/>
                </a:solidFill>
              </a:rPr>
              <a:t>upper</a:t>
            </a:r>
            <a:r>
              <a:rPr lang="en-US" altLang="en-US" sz="1800" dirty="0" smtClean="0">
                <a:solidFill>
                  <a:srgbClr val="000000"/>
                </a:solidFill>
              </a:rPr>
              <a:t>) with probability </a:t>
            </a:r>
            <a:r>
              <a:rPr lang="en-US" altLang="en-US" sz="1800" i="1" dirty="0" smtClean="0">
                <a:solidFill>
                  <a:srgbClr val="000000"/>
                </a:solidFill>
              </a:rPr>
              <a:t>p</a:t>
            </a:r>
            <a:r>
              <a:rPr lang="en-US" altLang="en-US" sz="1800" dirty="0" smtClean="0">
                <a:solidFill>
                  <a:srgbClr val="000000"/>
                </a:solidFill>
              </a:rPr>
              <a:t> of remaining above the lower threshold for a period of 10 years or more.</a:t>
            </a:r>
          </a:p>
          <a:p>
            <a:pPr lvl="1" eaLnBrk="0" hangingPunct="0"/>
            <a:r>
              <a:rPr lang="en-US" altLang="en-US" sz="1800" u="sng" dirty="0" smtClean="0">
                <a:solidFill>
                  <a:srgbClr val="000000"/>
                </a:solidFill>
              </a:rPr>
              <a:t>Qualitative:</a:t>
            </a:r>
            <a:r>
              <a:rPr lang="en-US" altLang="en-US" sz="1800" dirty="0" smtClean="0">
                <a:solidFill>
                  <a:srgbClr val="000000"/>
                </a:solidFill>
              </a:rPr>
              <a:t> A fair LCCA would recommend full reconstruction as the best option.</a:t>
            </a:r>
          </a:p>
          <a:p>
            <a:pPr lvl="0" eaLnBrk="0" hangingPunct="0"/>
            <a:r>
              <a:rPr lang="en-US" altLang="en-US" sz="2400" dirty="0" smtClean="0">
                <a:solidFill>
                  <a:srgbClr val="000000"/>
                </a:solidFill>
              </a:rPr>
              <a:t>Must determine the value of </a:t>
            </a:r>
            <a:r>
              <a:rPr lang="en-US" altLang="en-US" sz="2400" i="1" dirty="0" smtClean="0">
                <a:solidFill>
                  <a:srgbClr val="000000"/>
                </a:solidFill>
              </a:rPr>
              <a:t>p</a:t>
            </a:r>
            <a:r>
              <a:rPr lang="en-US" altLang="en-US" sz="2400" dirty="0" smtClean="0">
                <a:solidFill>
                  <a:srgbClr val="000000"/>
                </a:solidFill>
              </a:rPr>
              <a:t>, the upper and lower thresholds, and the specific component indexes.</a:t>
            </a:r>
            <a:endParaRPr lang="en-US" dirty="0"/>
          </a:p>
        </p:txBody>
      </p:sp>
      <p:sp>
        <p:nvSpPr>
          <p:cNvPr id="5" name="Date Placeholder 4"/>
          <p:cNvSpPr>
            <a:spLocks noGrp="1"/>
          </p:cNvSpPr>
          <p:nvPr>
            <p:ph type="dt" sz="half" idx="10"/>
          </p:nvPr>
        </p:nvSpPr>
        <p:spPr/>
        <p:txBody>
          <a:bodyPr/>
          <a:lstStyle/>
          <a:p>
            <a:r>
              <a:rPr lang="en-US" smtClean="0"/>
              <a:t>August 17, 2016</a:t>
            </a:r>
            <a:endParaRPr lang="en-US"/>
          </a:p>
        </p:txBody>
      </p:sp>
      <p:sp>
        <p:nvSpPr>
          <p:cNvPr id="6" name="Footer Placeholder 5"/>
          <p:cNvSpPr>
            <a:spLocks noGrp="1"/>
          </p:cNvSpPr>
          <p:nvPr>
            <p:ph type="ftr" sz="quarter" idx="11"/>
          </p:nvPr>
        </p:nvSpPr>
        <p:spPr/>
        <p:txBody>
          <a:bodyPr/>
          <a:lstStyle/>
          <a:p>
            <a:r>
              <a:rPr lang="en-US" smtClean="0"/>
              <a:t>Extended Pavement Life</a:t>
            </a:r>
            <a:endParaRPr lang="en-US"/>
          </a:p>
        </p:txBody>
      </p:sp>
      <p:sp>
        <p:nvSpPr>
          <p:cNvPr id="7" name="Slide Number Placeholder 6"/>
          <p:cNvSpPr>
            <a:spLocks noGrp="1"/>
          </p:cNvSpPr>
          <p:nvPr>
            <p:ph type="sldNum" sz="quarter" idx="12"/>
          </p:nvPr>
        </p:nvSpPr>
        <p:spPr/>
        <p:txBody>
          <a:bodyPr/>
          <a:lstStyle/>
          <a:p>
            <a:fld id="{836266C2-23C9-4679-9EA6-D74DA6C8C265}" type="slidenum">
              <a:rPr lang="en-US" smtClean="0"/>
              <a:pPr/>
              <a:t>12</a:t>
            </a:fld>
            <a:endParaRPr lang="en-US"/>
          </a:p>
        </p:txBody>
      </p:sp>
    </p:spTree>
    <p:extLst>
      <p:ext uri="{BB962C8B-B14F-4D97-AF65-F5344CB8AC3E}">
        <p14:creationId xmlns:p14="http://schemas.microsoft.com/office/powerpoint/2010/main" val="3103688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53307" y="1508125"/>
            <a:ext cx="7334198"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Graphical Representation</a:t>
            </a:r>
            <a:endParaRPr lang="en-US" i="1" dirty="0"/>
          </a:p>
        </p:txBody>
      </p:sp>
      <p:sp>
        <p:nvSpPr>
          <p:cNvPr id="4" name="Date Placeholder 3"/>
          <p:cNvSpPr>
            <a:spLocks noGrp="1"/>
          </p:cNvSpPr>
          <p:nvPr>
            <p:ph type="dt" sz="half" idx="10"/>
          </p:nvPr>
        </p:nvSpPr>
        <p:spPr/>
        <p:txBody>
          <a:bodyPr/>
          <a:lstStyle/>
          <a:p>
            <a:r>
              <a:rPr lang="en-US" smtClean="0"/>
              <a:t>August 17, 2016</a:t>
            </a:r>
            <a:endParaRPr lang="en-US" dirty="0"/>
          </a:p>
        </p:txBody>
      </p:sp>
      <p:sp>
        <p:nvSpPr>
          <p:cNvPr id="5" name="Footer Placeholder 4"/>
          <p:cNvSpPr>
            <a:spLocks noGrp="1"/>
          </p:cNvSpPr>
          <p:nvPr>
            <p:ph type="ftr" sz="quarter" idx="11"/>
          </p:nvPr>
        </p:nvSpPr>
        <p:spPr/>
        <p:txBody>
          <a:bodyPr/>
          <a:lstStyle/>
          <a:p>
            <a:r>
              <a:rPr lang="en-US" smtClean="0"/>
              <a:t>Extended Pavement Life</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13</a:t>
            </a:fld>
            <a:endParaRPr lang="en-US" dirty="0"/>
          </a:p>
        </p:txBody>
      </p:sp>
      <p:grpSp>
        <p:nvGrpSpPr>
          <p:cNvPr id="10" name="Group 9"/>
          <p:cNvGrpSpPr/>
          <p:nvPr/>
        </p:nvGrpSpPr>
        <p:grpSpPr>
          <a:xfrm>
            <a:off x="3039533" y="3987800"/>
            <a:ext cx="1913467" cy="816464"/>
            <a:chOff x="3039533" y="3987800"/>
            <a:chExt cx="1913467" cy="816464"/>
          </a:xfrm>
        </p:grpSpPr>
        <p:sp>
          <p:nvSpPr>
            <p:cNvPr id="7" name="TextBox 6"/>
            <p:cNvSpPr txBox="1"/>
            <p:nvPr/>
          </p:nvSpPr>
          <p:spPr bwMode="auto">
            <a:xfrm>
              <a:off x="3039533" y="4434932"/>
              <a:ext cx="1591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800" b="1" dirty="0" smtClean="0">
                  <a:solidFill>
                    <a:srgbClr val="FF0000"/>
                  </a:solidFill>
                </a:rPr>
                <a:t>End of Life</a:t>
              </a:r>
              <a:endParaRPr lang="en-US" sz="1800" b="1" dirty="0">
                <a:solidFill>
                  <a:srgbClr val="FF0000"/>
                </a:solidFill>
              </a:endParaRPr>
            </a:p>
          </p:txBody>
        </p:sp>
        <p:cxnSp>
          <p:nvCxnSpPr>
            <p:cNvPr id="9" name="Straight Arrow Connector 8"/>
            <p:cNvCxnSpPr/>
            <p:nvPr/>
          </p:nvCxnSpPr>
          <p:spPr bwMode="auto">
            <a:xfrm flipV="1">
              <a:off x="4318000" y="3987800"/>
              <a:ext cx="635000" cy="447132"/>
            </a:xfrm>
            <a:prstGeom prst="straightConnector1">
              <a:avLst/>
            </a:prstGeom>
            <a:ln w="19050">
              <a:solidFill>
                <a:srgbClr val="FF0000"/>
              </a:solidFill>
              <a:tailEnd type="arrow"/>
            </a:ln>
            <a:ex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36599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53307" y="1508125"/>
            <a:ext cx="7334198"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Graphical Representation</a:t>
            </a:r>
            <a:endParaRPr lang="en-US" i="1" dirty="0"/>
          </a:p>
        </p:txBody>
      </p:sp>
      <p:sp>
        <p:nvSpPr>
          <p:cNvPr id="4" name="Date Placeholder 3"/>
          <p:cNvSpPr>
            <a:spLocks noGrp="1"/>
          </p:cNvSpPr>
          <p:nvPr>
            <p:ph type="dt" sz="half" idx="10"/>
          </p:nvPr>
        </p:nvSpPr>
        <p:spPr/>
        <p:txBody>
          <a:bodyPr/>
          <a:lstStyle/>
          <a:p>
            <a:r>
              <a:rPr lang="en-US" smtClean="0"/>
              <a:t>August 17, 2016</a:t>
            </a:r>
            <a:endParaRPr lang="en-US" dirty="0"/>
          </a:p>
        </p:txBody>
      </p:sp>
      <p:sp>
        <p:nvSpPr>
          <p:cNvPr id="5" name="Footer Placeholder 4"/>
          <p:cNvSpPr>
            <a:spLocks noGrp="1"/>
          </p:cNvSpPr>
          <p:nvPr>
            <p:ph type="ftr" sz="quarter" idx="11"/>
          </p:nvPr>
        </p:nvSpPr>
        <p:spPr/>
        <p:txBody>
          <a:bodyPr/>
          <a:lstStyle/>
          <a:p>
            <a:r>
              <a:rPr lang="en-US" smtClean="0"/>
              <a:t>Extended Pavement Life</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14</a:t>
            </a:fld>
            <a:endParaRPr lang="en-US" dirty="0"/>
          </a:p>
        </p:txBody>
      </p:sp>
      <p:grpSp>
        <p:nvGrpSpPr>
          <p:cNvPr id="10" name="Group 9"/>
          <p:cNvGrpSpPr/>
          <p:nvPr/>
        </p:nvGrpSpPr>
        <p:grpSpPr>
          <a:xfrm>
            <a:off x="2743200" y="3987800"/>
            <a:ext cx="2209800" cy="816464"/>
            <a:chOff x="2743200" y="3987800"/>
            <a:chExt cx="2209800" cy="816464"/>
          </a:xfrm>
        </p:grpSpPr>
        <p:sp>
          <p:nvSpPr>
            <p:cNvPr id="7" name="TextBox 6"/>
            <p:cNvSpPr txBox="1"/>
            <p:nvPr/>
          </p:nvSpPr>
          <p:spPr bwMode="auto">
            <a:xfrm>
              <a:off x="2743200" y="4434932"/>
              <a:ext cx="18880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800" b="1" dirty="0" smtClean="0">
                  <a:solidFill>
                    <a:srgbClr val="FF0000"/>
                  </a:solidFill>
                </a:rPr>
                <a:t>Not End Of Life</a:t>
              </a:r>
              <a:endParaRPr lang="en-US" sz="1800" b="1" dirty="0">
                <a:solidFill>
                  <a:srgbClr val="FF0000"/>
                </a:solidFill>
              </a:endParaRPr>
            </a:p>
          </p:txBody>
        </p:sp>
        <p:cxnSp>
          <p:nvCxnSpPr>
            <p:cNvPr id="9" name="Straight Arrow Connector 8"/>
            <p:cNvCxnSpPr/>
            <p:nvPr/>
          </p:nvCxnSpPr>
          <p:spPr bwMode="auto">
            <a:xfrm flipV="1">
              <a:off x="4318000" y="3987800"/>
              <a:ext cx="635000" cy="447132"/>
            </a:xfrm>
            <a:prstGeom prst="straightConnector1">
              <a:avLst/>
            </a:prstGeom>
            <a:ln w="19050">
              <a:solidFill>
                <a:srgbClr val="FF0000"/>
              </a:solidFill>
              <a:tailEnd type="arrow"/>
            </a:ln>
            <a:ex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6388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FY17 R&amp;D Efforts</a:t>
            </a:r>
            <a:endParaRPr lang="en-US" dirty="0"/>
          </a:p>
        </p:txBody>
      </p:sp>
      <p:sp>
        <p:nvSpPr>
          <p:cNvPr id="3" name="Content Placeholder 2"/>
          <p:cNvSpPr>
            <a:spLocks noGrp="1"/>
          </p:cNvSpPr>
          <p:nvPr>
            <p:ph idx="1"/>
          </p:nvPr>
        </p:nvSpPr>
        <p:spPr>
          <a:xfrm>
            <a:off x="495300" y="1508125"/>
            <a:ext cx="8366689" cy="4391025"/>
          </a:xfrm>
        </p:spPr>
        <p:txBody>
          <a:bodyPr/>
          <a:lstStyle/>
          <a:p>
            <a:r>
              <a:rPr lang="en-US" sz="2400" dirty="0" smtClean="0"/>
              <a:t>Complete population of PA40 (TUS, MCI).</a:t>
            </a:r>
          </a:p>
          <a:p>
            <a:r>
              <a:rPr lang="en-US" sz="2400" dirty="0" smtClean="0"/>
              <a:t>Perform field data collection at one additional runway selected from those currently in the PA40 database (</a:t>
            </a:r>
            <a:r>
              <a:rPr lang="en-US" sz="2400" dirty="0"/>
              <a:t>TBD</a:t>
            </a:r>
            <a:r>
              <a:rPr lang="en-US" sz="2400" dirty="0" smtClean="0"/>
              <a:t>).</a:t>
            </a:r>
          </a:p>
          <a:p>
            <a:r>
              <a:rPr lang="en-US" sz="2400" dirty="0" smtClean="0"/>
              <a:t>Link to existing databases with historical runway traffic (TTD) and climatic data.</a:t>
            </a:r>
          </a:p>
          <a:p>
            <a:r>
              <a:rPr lang="en-US" sz="2400" dirty="0" smtClean="0"/>
              <a:t>Develop new sets of family curves in PA40 (coordinate with RPA P7.1 – FAA PAVEAIR).</a:t>
            </a:r>
          </a:p>
          <a:p>
            <a:pPr lvl="1"/>
            <a:r>
              <a:rPr lang="en-US" sz="2000" dirty="0" smtClean="0"/>
              <a:t>“DL versus age”</a:t>
            </a:r>
          </a:p>
          <a:p>
            <a:pPr lvl="1"/>
            <a:r>
              <a:rPr lang="en-US" sz="2000" dirty="0" smtClean="0"/>
              <a:t>“DL versus applied traffic”</a:t>
            </a:r>
          </a:p>
          <a:p>
            <a:pPr lvl="1"/>
            <a:r>
              <a:rPr lang="en-US" sz="2000" dirty="0" smtClean="0"/>
              <a:t>Look at index components of DL to satisfy end of life definition.</a:t>
            </a:r>
          </a:p>
          <a:p>
            <a:pPr lvl="1"/>
            <a:endParaRPr lang="en-US" sz="2000"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August 17, 2016</a:t>
            </a:r>
            <a:endParaRPr lang="en-US" dirty="0"/>
          </a:p>
        </p:txBody>
      </p:sp>
      <p:sp>
        <p:nvSpPr>
          <p:cNvPr id="5" name="Slide Number Placeholder 4"/>
          <p:cNvSpPr>
            <a:spLocks noGrp="1"/>
          </p:cNvSpPr>
          <p:nvPr>
            <p:ph type="sldNum" sz="quarter" idx="12"/>
          </p:nvPr>
        </p:nvSpPr>
        <p:spPr/>
        <p:txBody>
          <a:bodyPr/>
          <a:lstStyle/>
          <a:p>
            <a:fld id="{78D3ABA1-EA94-43C0-B992-7CBCC31144F1}" type="slidenum">
              <a:rPr lang="en-US" smtClean="0"/>
              <a:pPr/>
              <a:t>15</a:t>
            </a:fld>
            <a:endParaRPr lang="en-US" dirty="0"/>
          </a:p>
        </p:txBody>
      </p:sp>
      <p:sp>
        <p:nvSpPr>
          <p:cNvPr id="6" name="Footer Placeholder 5"/>
          <p:cNvSpPr>
            <a:spLocks noGrp="1"/>
          </p:cNvSpPr>
          <p:nvPr>
            <p:ph type="ftr" sz="quarter" idx="11"/>
          </p:nvPr>
        </p:nvSpPr>
        <p:spPr/>
        <p:txBody>
          <a:bodyPr/>
          <a:lstStyle/>
          <a:p>
            <a:r>
              <a:rPr lang="en-US" smtClean="0"/>
              <a:t>Extended Pavement Life</a:t>
            </a:r>
            <a:endParaRPr lang="en-US" dirty="0"/>
          </a:p>
        </p:txBody>
      </p:sp>
    </p:spTree>
    <p:extLst>
      <p:ext uri="{BB962C8B-B14F-4D97-AF65-F5344CB8AC3E}">
        <p14:creationId xmlns:p14="http://schemas.microsoft.com/office/powerpoint/2010/main" val="4091496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RPA P8 – Extended Pavement Life</a:t>
            </a:r>
            <a:endParaRPr lang="en-US" sz="2800" dirty="0"/>
          </a:p>
        </p:txBody>
      </p:sp>
      <p:sp>
        <p:nvSpPr>
          <p:cNvPr id="3" name="Content Placeholder 2"/>
          <p:cNvSpPr>
            <a:spLocks noGrp="1"/>
          </p:cNvSpPr>
          <p:nvPr>
            <p:ph sz="half" idx="1"/>
          </p:nvPr>
        </p:nvSpPr>
        <p:spPr>
          <a:xfrm>
            <a:off x="495300" y="1005839"/>
            <a:ext cx="3948113" cy="2651760"/>
          </a:xfrm>
        </p:spPr>
        <p:txBody>
          <a:bodyPr/>
          <a:lstStyle/>
          <a:p>
            <a:pPr marL="0" indent="0" algn="ctr">
              <a:buNone/>
            </a:pPr>
            <a:r>
              <a:rPr lang="en-US" sz="2000" u="sng" dirty="0" smtClean="0"/>
              <a:t>Need</a:t>
            </a:r>
          </a:p>
          <a:p>
            <a:pPr marL="0" indent="0">
              <a:buNone/>
            </a:pPr>
            <a:r>
              <a:rPr lang="en-US" sz="1600" b="0" dirty="0" smtClean="0"/>
              <a:t>Longer design periods for airport pavements, up to double the current standard of 20 years, will provide cost savings to the AIP by reducing lifecycle costs. Extended airport pavement life also provides many green benefits, and minimizes down time at the nation’s busiest airports.</a:t>
            </a:r>
            <a:endParaRPr lang="en-US" sz="1600" b="0" dirty="0"/>
          </a:p>
        </p:txBody>
      </p:sp>
      <p:sp>
        <p:nvSpPr>
          <p:cNvPr id="4" name="Content Placeholder 3"/>
          <p:cNvSpPr>
            <a:spLocks noGrp="1"/>
          </p:cNvSpPr>
          <p:nvPr>
            <p:ph sz="half" idx="2"/>
          </p:nvPr>
        </p:nvSpPr>
        <p:spPr>
          <a:xfrm>
            <a:off x="4595812" y="1005840"/>
            <a:ext cx="4090987" cy="2651760"/>
          </a:xfrm>
        </p:spPr>
        <p:txBody>
          <a:bodyPr/>
          <a:lstStyle/>
          <a:p>
            <a:pPr marL="0" indent="0" algn="ctr">
              <a:buNone/>
            </a:pPr>
            <a:r>
              <a:rPr lang="en-US" sz="2000" u="sng" dirty="0" smtClean="0"/>
              <a:t>Research Goals</a:t>
            </a:r>
          </a:p>
          <a:p>
            <a:r>
              <a:rPr lang="en-US" sz="1600" b="0" dirty="0" smtClean="0"/>
              <a:t>Link PA40 database to historical traffic data sources in ASIAS by FY16.</a:t>
            </a:r>
          </a:p>
          <a:p>
            <a:r>
              <a:rPr lang="en-US" sz="1600" b="0" dirty="0" smtClean="0"/>
              <a:t>Develop performance data models (Age-DL and Traffic-DL) by FY18.</a:t>
            </a:r>
          </a:p>
          <a:p>
            <a:r>
              <a:rPr lang="en-US" sz="1600" b="0" dirty="0" smtClean="0"/>
              <a:t>Next-generation FAARFIELD program incorporating new 40-year life design procedures by FY22.</a:t>
            </a:r>
            <a:endParaRPr lang="en-US" sz="1400" b="0" dirty="0"/>
          </a:p>
        </p:txBody>
      </p:sp>
      <p:sp>
        <p:nvSpPr>
          <p:cNvPr id="5" name="Date Placeholder 4"/>
          <p:cNvSpPr>
            <a:spLocks noGrp="1"/>
          </p:cNvSpPr>
          <p:nvPr>
            <p:ph type="dt" sz="half" idx="10"/>
          </p:nvPr>
        </p:nvSpPr>
        <p:spPr/>
        <p:txBody>
          <a:bodyPr/>
          <a:lstStyle/>
          <a:p>
            <a:r>
              <a:rPr lang="en-US" smtClean="0"/>
              <a:t>August 17, 2016</a:t>
            </a:r>
            <a:endParaRPr lang="en-US"/>
          </a:p>
        </p:txBody>
      </p:sp>
      <p:sp>
        <p:nvSpPr>
          <p:cNvPr id="7" name="Slide Number Placeholder 6"/>
          <p:cNvSpPr>
            <a:spLocks noGrp="1"/>
          </p:cNvSpPr>
          <p:nvPr>
            <p:ph type="sldNum" sz="quarter" idx="12"/>
          </p:nvPr>
        </p:nvSpPr>
        <p:spPr/>
        <p:txBody>
          <a:bodyPr/>
          <a:lstStyle/>
          <a:p>
            <a:fld id="{836266C2-23C9-4679-9EA6-D74DA6C8C265}" type="slidenum">
              <a:rPr lang="en-US" smtClean="0"/>
              <a:pPr/>
              <a:t>2</a:t>
            </a:fld>
            <a:endParaRPr lang="en-US"/>
          </a:p>
        </p:txBody>
      </p:sp>
      <p:sp>
        <p:nvSpPr>
          <p:cNvPr id="8" name="Content Placeholder 7"/>
          <p:cNvSpPr>
            <a:spLocks noGrp="1"/>
          </p:cNvSpPr>
          <p:nvPr>
            <p:ph sz="half" idx="13"/>
          </p:nvPr>
        </p:nvSpPr>
        <p:spPr/>
        <p:txBody>
          <a:bodyPr/>
          <a:lstStyle/>
          <a:p>
            <a:pPr marL="0" indent="0" algn="ctr">
              <a:buNone/>
            </a:pPr>
            <a:r>
              <a:rPr lang="en-US" sz="2000" u="sng" dirty="0" smtClean="0"/>
              <a:t>FY 2016 Accomplishments</a:t>
            </a:r>
          </a:p>
          <a:p>
            <a:r>
              <a:rPr lang="en-US" sz="1800" b="0" dirty="0" smtClean="0"/>
              <a:t>Completed field data collection at TUS and MCI.</a:t>
            </a:r>
          </a:p>
          <a:p>
            <a:r>
              <a:rPr lang="en-US" sz="1800" b="0" dirty="0" smtClean="0"/>
              <a:t>PA40 database 90% complete.</a:t>
            </a:r>
          </a:p>
        </p:txBody>
      </p:sp>
      <p:sp>
        <p:nvSpPr>
          <p:cNvPr id="9" name="Content Placeholder 8"/>
          <p:cNvSpPr>
            <a:spLocks noGrp="1"/>
          </p:cNvSpPr>
          <p:nvPr>
            <p:ph sz="half" idx="14"/>
          </p:nvPr>
        </p:nvSpPr>
        <p:spPr/>
        <p:txBody>
          <a:bodyPr/>
          <a:lstStyle/>
          <a:p>
            <a:pPr marL="0" indent="0" algn="ctr">
              <a:buNone/>
            </a:pPr>
            <a:r>
              <a:rPr lang="en-US" sz="2000" u="sng" dirty="0" smtClean="0"/>
              <a:t>Funding Requirements</a:t>
            </a:r>
            <a:endParaRPr lang="en-US" sz="2000" u="sng" dirty="0"/>
          </a:p>
        </p:txBody>
      </p:sp>
      <p:sp>
        <p:nvSpPr>
          <p:cNvPr id="10" name="Line 7"/>
          <p:cNvSpPr>
            <a:spLocks noChangeShapeType="1"/>
          </p:cNvSpPr>
          <p:nvPr/>
        </p:nvSpPr>
        <p:spPr bwMode="auto">
          <a:xfrm>
            <a:off x="4495800" y="1219200"/>
            <a:ext cx="0" cy="480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sp>
        <p:nvSpPr>
          <p:cNvPr id="11" name="Line 8"/>
          <p:cNvSpPr>
            <a:spLocks noChangeShapeType="1"/>
          </p:cNvSpPr>
          <p:nvPr/>
        </p:nvSpPr>
        <p:spPr bwMode="auto">
          <a:xfrm>
            <a:off x="0" y="36195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graphicFrame>
        <p:nvGraphicFramePr>
          <p:cNvPr id="12" name="Group 171"/>
          <p:cNvGraphicFramePr>
            <a:graphicFrameLocks/>
          </p:cNvGraphicFramePr>
          <p:nvPr>
            <p:extLst>
              <p:ext uri="{D42A27DB-BD31-4B8C-83A1-F6EECF244321}">
                <p14:modId xmlns:p14="http://schemas.microsoft.com/office/powerpoint/2010/main" val="3192047373"/>
              </p:ext>
            </p:extLst>
          </p:nvPr>
        </p:nvGraphicFramePr>
        <p:xfrm>
          <a:off x="4648200" y="5105400"/>
          <a:ext cx="4077057" cy="762000"/>
        </p:xfrm>
        <a:graphic>
          <a:graphicData uri="http://schemas.openxmlformats.org/drawingml/2006/table">
            <a:tbl>
              <a:tblPr firstRow="1">
                <a:tableStyleId>{5C22544A-7EE6-4342-B048-85BDC9FD1C3A}</a:tableStyleId>
              </a:tblPr>
              <a:tblGrid>
                <a:gridCol w="1394441"/>
                <a:gridCol w="917337"/>
                <a:gridCol w="923844"/>
                <a:gridCol w="841435"/>
              </a:tblGrid>
              <a:tr h="365397">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charset="0"/>
                      </a:endParaRPr>
                    </a:p>
                  </a:txBody>
                  <a:tcPr marT="45633" marB="45633" horzOverflow="overflow"/>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u="none" strike="noStrike" cap="none" normalizeH="0" baseline="0" dirty="0" smtClean="0">
                          <a:ln>
                            <a:noFill/>
                          </a:ln>
                          <a:effectLst/>
                        </a:rPr>
                        <a:t>FY 2016</a:t>
                      </a:r>
                      <a:endParaRPr kumimoji="0" lang="en-US" altLang="en-US" sz="900" b="1" i="0" u="none" strike="noStrike" cap="none" normalizeH="0" baseline="0" dirty="0" smtClean="0">
                        <a:ln>
                          <a:noFill/>
                        </a:ln>
                        <a:solidFill>
                          <a:schemeClr val="tx1"/>
                        </a:solidFill>
                        <a:effectLst/>
                        <a:latin typeface="Arial" charset="0"/>
                      </a:endParaRPr>
                    </a:p>
                  </a:txBody>
                  <a:tcPr marT="45633" marB="45633" horzOverflow="overflow"/>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u="none" strike="noStrike" cap="none" normalizeH="0" baseline="0" smtClean="0">
                          <a:ln>
                            <a:noFill/>
                          </a:ln>
                          <a:effectLst/>
                        </a:rPr>
                        <a:t>FY 2017</a:t>
                      </a:r>
                      <a:endParaRPr kumimoji="0" lang="en-US" altLang="en-US" sz="900" b="1" i="0" u="none" strike="noStrike" cap="none" normalizeH="0" baseline="0" smtClean="0">
                        <a:ln>
                          <a:noFill/>
                        </a:ln>
                        <a:solidFill>
                          <a:schemeClr val="tx1"/>
                        </a:solidFill>
                        <a:effectLst/>
                        <a:latin typeface="Arial" charset="0"/>
                      </a:endParaRPr>
                    </a:p>
                  </a:txBody>
                  <a:tcPr marT="45633" marB="45633" horzOverflow="overflow"/>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u="none" strike="noStrike" cap="none" normalizeH="0" baseline="0" dirty="0" smtClean="0">
                          <a:ln>
                            <a:noFill/>
                          </a:ln>
                          <a:effectLst/>
                        </a:rPr>
                        <a:t>FY 2018</a:t>
                      </a:r>
                      <a:endParaRPr kumimoji="0" lang="en-US" altLang="en-US" sz="900" b="1" i="0" u="none" strike="noStrike" cap="none" normalizeH="0" baseline="0" dirty="0" smtClean="0">
                        <a:ln>
                          <a:noFill/>
                        </a:ln>
                        <a:solidFill>
                          <a:schemeClr val="tx1"/>
                        </a:solidFill>
                        <a:effectLst/>
                        <a:latin typeface="Arial" charset="0"/>
                      </a:endParaRPr>
                    </a:p>
                  </a:txBody>
                  <a:tcPr marT="45633" marB="45633" horzOverflow="overflow"/>
                </a:tc>
              </a:tr>
              <a:tr h="396603">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u="none" strike="noStrike" cap="none" normalizeH="0" baseline="0" smtClean="0">
                          <a:ln>
                            <a:noFill/>
                          </a:ln>
                          <a:effectLst/>
                        </a:rPr>
                        <a:t>Funding Target ($000)</a:t>
                      </a:r>
                      <a:endParaRPr kumimoji="0" lang="en-US" altLang="en-US" sz="1000" b="1" i="0" u="none" strike="noStrike" cap="none" normalizeH="0" baseline="0" smtClean="0">
                        <a:ln>
                          <a:noFill/>
                        </a:ln>
                        <a:solidFill>
                          <a:schemeClr val="tx1"/>
                        </a:solidFill>
                        <a:effectLst/>
                        <a:latin typeface="Arial" charset="0"/>
                      </a:endParaRPr>
                    </a:p>
                  </a:txBody>
                  <a:tcPr marT="45633" marB="45633" horzOverflow="overflow"/>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u="none" strike="noStrike" cap="none" normalizeH="0" baseline="0" dirty="0" smtClean="0">
                          <a:ln>
                            <a:noFill/>
                          </a:ln>
                          <a:effectLst/>
                        </a:rPr>
                        <a:t>1,210</a:t>
                      </a:r>
                      <a:endParaRPr kumimoji="0" lang="en-US" altLang="en-US" sz="900" b="1" i="0" u="none" strike="noStrike" cap="none" normalizeH="0" baseline="0" dirty="0" smtClean="0">
                        <a:ln>
                          <a:noFill/>
                        </a:ln>
                        <a:solidFill>
                          <a:schemeClr val="tx1"/>
                        </a:solidFill>
                        <a:effectLst/>
                        <a:latin typeface="Arial" charset="0"/>
                      </a:endParaRPr>
                    </a:p>
                  </a:txBody>
                  <a:tcPr marT="45633" marB="45633" horzOverflow="overflow"/>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u="none" strike="noStrike" cap="none" normalizeH="0" baseline="0" dirty="0" smtClean="0">
                          <a:ln>
                            <a:noFill/>
                          </a:ln>
                          <a:effectLst/>
                        </a:rPr>
                        <a:t>1,000</a:t>
                      </a:r>
                      <a:endParaRPr kumimoji="0" lang="en-US" altLang="en-US" sz="900" b="1" i="0" u="none" strike="noStrike" cap="none" normalizeH="0" baseline="0" dirty="0" smtClean="0">
                        <a:ln>
                          <a:noFill/>
                        </a:ln>
                        <a:solidFill>
                          <a:schemeClr val="tx1"/>
                        </a:solidFill>
                        <a:effectLst/>
                        <a:latin typeface="Arial" charset="0"/>
                      </a:endParaRPr>
                    </a:p>
                  </a:txBody>
                  <a:tcPr marT="45633" marB="45633" horzOverflow="overflow"/>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u="none" strike="noStrike" cap="none" normalizeH="0" baseline="0" dirty="0" smtClean="0">
                          <a:ln>
                            <a:noFill/>
                          </a:ln>
                          <a:effectLst/>
                        </a:rPr>
                        <a:t>1,030</a:t>
                      </a:r>
                      <a:endParaRPr kumimoji="0" lang="en-US" altLang="en-US" sz="900" b="1" i="0" u="none" strike="noStrike" cap="none" normalizeH="0" baseline="0" dirty="0" smtClean="0">
                        <a:ln>
                          <a:noFill/>
                        </a:ln>
                        <a:solidFill>
                          <a:schemeClr val="tx1"/>
                        </a:solidFill>
                        <a:effectLst/>
                        <a:latin typeface="Arial" charset="0"/>
                      </a:endParaRPr>
                    </a:p>
                  </a:txBody>
                  <a:tcPr marT="45633" marB="45633" horzOverflow="overflow"/>
                </a:tc>
              </a:tr>
            </a:tbl>
          </a:graphicData>
        </a:graphic>
      </p:graphicFrame>
      <p:sp>
        <p:nvSpPr>
          <p:cNvPr id="6" name="Footer Placeholder 5"/>
          <p:cNvSpPr>
            <a:spLocks noGrp="1"/>
          </p:cNvSpPr>
          <p:nvPr>
            <p:ph type="ftr" sz="quarter" idx="11"/>
          </p:nvPr>
        </p:nvSpPr>
        <p:spPr/>
        <p:txBody>
          <a:bodyPr/>
          <a:lstStyle/>
          <a:p>
            <a:r>
              <a:rPr lang="en-US" smtClean="0"/>
              <a:t>Extended Pavement Life</a:t>
            </a:r>
            <a:endParaRPr lang="en-US"/>
          </a:p>
        </p:txBody>
      </p:sp>
    </p:spTree>
    <p:extLst>
      <p:ext uri="{BB962C8B-B14F-4D97-AF65-F5344CB8AC3E}">
        <p14:creationId xmlns:p14="http://schemas.microsoft.com/office/powerpoint/2010/main" val="2825098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Pavement Life Extension</a:t>
            </a:r>
            <a:endParaRPr lang="en-US" dirty="0"/>
          </a:p>
        </p:txBody>
      </p:sp>
      <p:sp>
        <p:nvSpPr>
          <p:cNvPr id="6" name="Content Placeholder 5"/>
          <p:cNvSpPr>
            <a:spLocks noGrp="1"/>
          </p:cNvSpPr>
          <p:nvPr>
            <p:ph sz="half" idx="1"/>
          </p:nvPr>
        </p:nvSpPr>
        <p:spPr>
          <a:xfrm>
            <a:off x="495300" y="1110655"/>
            <a:ext cx="4085492" cy="4788496"/>
          </a:xfrm>
        </p:spPr>
        <p:txBody>
          <a:bodyPr/>
          <a:lstStyle/>
          <a:p>
            <a:r>
              <a:rPr lang="en-US" sz="2400" dirty="0" smtClean="0"/>
              <a:t>Runway data collection.</a:t>
            </a:r>
          </a:p>
          <a:p>
            <a:pPr lvl="1"/>
            <a:r>
              <a:rPr lang="en-US" sz="2000" dirty="0" smtClean="0"/>
              <a:t>4-year project – last year.</a:t>
            </a:r>
          </a:p>
          <a:p>
            <a:pPr lvl="1"/>
            <a:r>
              <a:rPr lang="en-US" sz="2000" dirty="0" smtClean="0"/>
              <a:t>Construction and performance data on medium- and large-hub runway pavements.</a:t>
            </a:r>
          </a:p>
          <a:p>
            <a:pPr lvl="1"/>
            <a:r>
              <a:rPr lang="en-US" sz="2000" dirty="0" smtClean="0"/>
              <a:t>Field data collection.</a:t>
            </a:r>
          </a:p>
          <a:p>
            <a:pPr lvl="1"/>
            <a:r>
              <a:rPr lang="en-US" sz="2000" dirty="0" smtClean="0"/>
              <a:t>Current efforts focus on filling known gaps in data. </a:t>
            </a:r>
          </a:p>
          <a:p>
            <a:r>
              <a:rPr lang="en-US" sz="2400" dirty="0" smtClean="0"/>
              <a:t>FAA PAVEAIR database development (PA40).</a:t>
            </a:r>
          </a:p>
          <a:p>
            <a:r>
              <a:rPr lang="en-US" sz="2400" dirty="0"/>
              <a:t>P</a:t>
            </a:r>
            <a:r>
              <a:rPr lang="en-US" sz="2400" dirty="0" smtClean="0"/>
              <a:t>avement life model development.</a:t>
            </a:r>
            <a:endParaRPr lang="en-US" sz="2400" dirty="0"/>
          </a:p>
        </p:txBody>
      </p:sp>
      <p:pic>
        <p:nvPicPr>
          <p:cNvPr id="12" name="Content Placeholder 11"/>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952718" y="1396024"/>
            <a:ext cx="3015436" cy="2261576"/>
          </a:xfrm>
        </p:spPr>
      </p:pic>
      <p:sp>
        <p:nvSpPr>
          <p:cNvPr id="4" name="Slide Number Placeholder 3"/>
          <p:cNvSpPr>
            <a:spLocks noGrp="1"/>
          </p:cNvSpPr>
          <p:nvPr>
            <p:ph type="sldNum" sz="quarter" idx="12"/>
          </p:nvPr>
        </p:nvSpPr>
        <p:spPr/>
        <p:txBody>
          <a:bodyPr/>
          <a:lstStyle/>
          <a:p>
            <a:fld id="{78D3ABA1-EA94-43C0-B992-7CBCC31144F1}" type="slidenum">
              <a:rPr lang="en-US" smtClean="0"/>
              <a:pPr/>
              <a:t>3</a:t>
            </a:fld>
            <a:endParaRPr lang="en-US" dirty="0"/>
          </a:p>
        </p:txBody>
      </p:sp>
      <p:pic>
        <p:nvPicPr>
          <p:cNvPr id="1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69906" y="3648808"/>
            <a:ext cx="3299310" cy="236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9041" y="1110654"/>
            <a:ext cx="1930697" cy="16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Date Placeholder 13"/>
          <p:cNvSpPr>
            <a:spLocks noGrp="1"/>
          </p:cNvSpPr>
          <p:nvPr>
            <p:ph type="dt" sz="half" idx="10"/>
          </p:nvPr>
        </p:nvSpPr>
        <p:spPr/>
        <p:txBody>
          <a:bodyPr/>
          <a:lstStyle/>
          <a:p>
            <a:r>
              <a:rPr lang="en-US" smtClean="0"/>
              <a:t>August 17, 2016</a:t>
            </a:r>
            <a:endParaRPr lang="en-US"/>
          </a:p>
        </p:txBody>
      </p:sp>
      <p:sp>
        <p:nvSpPr>
          <p:cNvPr id="15" name="Footer Placeholder 14"/>
          <p:cNvSpPr>
            <a:spLocks noGrp="1"/>
          </p:cNvSpPr>
          <p:nvPr>
            <p:ph type="ftr" sz="quarter" idx="11"/>
          </p:nvPr>
        </p:nvSpPr>
        <p:spPr/>
        <p:txBody>
          <a:bodyPr/>
          <a:lstStyle/>
          <a:p>
            <a:r>
              <a:rPr lang="fr-FR" smtClean="0"/>
              <a:t>Extended Pavement Life</a:t>
            </a:r>
            <a:endParaRPr lang="en-US"/>
          </a:p>
        </p:txBody>
      </p:sp>
    </p:spTree>
    <p:extLst>
      <p:ext uri="{BB962C8B-B14F-4D97-AF65-F5344CB8AC3E}">
        <p14:creationId xmlns:p14="http://schemas.microsoft.com/office/powerpoint/2010/main" val="56694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TUS Field Data Collection</a:t>
            </a:r>
            <a:br>
              <a:rPr lang="en-US" dirty="0" smtClean="0"/>
            </a:br>
            <a:r>
              <a:rPr lang="en-US" sz="2800" dirty="0" smtClean="0"/>
              <a:t>December 2015</a:t>
            </a:r>
            <a:endParaRPr lang="en-US" dirty="0"/>
          </a:p>
        </p:txBody>
      </p:sp>
      <p:sp>
        <p:nvSpPr>
          <p:cNvPr id="4" name="Date Placeholder 3"/>
          <p:cNvSpPr>
            <a:spLocks noGrp="1"/>
          </p:cNvSpPr>
          <p:nvPr>
            <p:ph type="dt" sz="half" idx="10"/>
          </p:nvPr>
        </p:nvSpPr>
        <p:spPr/>
        <p:txBody>
          <a:bodyPr/>
          <a:lstStyle/>
          <a:p>
            <a:r>
              <a:rPr lang="en-US" smtClean="0"/>
              <a:t>August 17, 2016</a:t>
            </a:r>
            <a:endParaRPr lang="en-US" dirty="0"/>
          </a:p>
        </p:txBody>
      </p:sp>
      <p:sp>
        <p:nvSpPr>
          <p:cNvPr id="5" name="Slide Number Placeholder 4"/>
          <p:cNvSpPr>
            <a:spLocks noGrp="1"/>
          </p:cNvSpPr>
          <p:nvPr>
            <p:ph type="sldNum" sz="quarter" idx="12"/>
          </p:nvPr>
        </p:nvSpPr>
        <p:spPr/>
        <p:txBody>
          <a:bodyPr/>
          <a:lstStyle/>
          <a:p>
            <a:fld id="{78D3ABA1-EA94-43C0-B992-7CBCC31144F1}" type="slidenum">
              <a:rPr lang="en-US" smtClean="0"/>
              <a:pPr/>
              <a:t>4</a:t>
            </a:fld>
            <a:endParaRPr lang="en-US" dirty="0"/>
          </a:p>
        </p:txBody>
      </p:sp>
      <p:sp>
        <p:nvSpPr>
          <p:cNvPr id="9" name="TextBox 8"/>
          <p:cNvSpPr txBox="1"/>
          <p:nvPr/>
        </p:nvSpPr>
        <p:spPr bwMode="auto">
          <a:xfrm>
            <a:off x="230736" y="5289847"/>
            <a:ext cx="4443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b="1" dirty="0" err="1" smtClean="0"/>
              <a:t>SurPro</a:t>
            </a:r>
            <a:r>
              <a:rPr lang="en-US" b="1" dirty="0" smtClean="0"/>
              <a:t> Guide @ Intersection</a:t>
            </a:r>
            <a:endParaRPr lang="en-US" b="1" dirty="0"/>
          </a:p>
        </p:txBody>
      </p:sp>
      <p:sp>
        <p:nvSpPr>
          <p:cNvPr id="14" name="TextBox 13"/>
          <p:cNvSpPr txBox="1"/>
          <p:nvPr/>
        </p:nvSpPr>
        <p:spPr bwMode="auto">
          <a:xfrm>
            <a:off x="4596213" y="5289847"/>
            <a:ext cx="39652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b="1" dirty="0" smtClean="0"/>
              <a:t>PCI Inspection, RWY 11L</a:t>
            </a:r>
            <a:endParaRPr lang="en-US" b="1" dirty="0"/>
          </a:p>
        </p:txBody>
      </p:sp>
      <p:pic>
        <p:nvPicPr>
          <p:cNvPr id="11" name="Picture 2" descr="F:\Documents\REDAC\FY16\Fall Meeting\2016 REDAC Pictures\Scott Photos\TUS PCI 2.jpg"/>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595813" y="2222500"/>
            <a:ext cx="3949700" cy="2962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495300" y="2386284"/>
            <a:ext cx="3948113" cy="263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smtClean="0"/>
              <a:t>Extended Pavement Life</a:t>
            </a:r>
            <a:endParaRPr lang="en-US"/>
          </a:p>
        </p:txBody>
      </p:sp>
    </p:spTree>
    <p:extLst>
      <p:ext uri="{BB962C8B-B14F-4D97-AF65-F5344CB8AC3E}">
        <p14:creationId xmlns:p14="http://schemas.microsoft.com/office/powerpoint/2010/main" val="3103373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MCI Field Data Collection</a:t>
            </a:r>
            <a:br>
              <a:rPr lang="en-US" dirty="0" smtClean="0"/>
            </a:br>
            <a:r>
              <a:rPr lang="en-US" sz="2800" dirty="0" smtClean="0"/>
              <a:t>April 2016</a:t>
            </a:r>
            <a:endParaRPr lang="en-US" dirty="0"/>
          </a:p>
        </p:txBody>
      </p:sp>
      <p:sp>
        <p:nvSpPr>
          <p:cNvPr id="4" name="Date Placeholder 3"/>
          <p:cNvSpPr>
            <a:spLocks noGrp="1"/>
          </p:cNvSpPr>
          <p:nvPr>
            <p:ph type="dt" sz="half" idx="10"/>
          </p:nvPr>
        </p:nvSpPr>
        <p:spPr/>
        <p:txBody>
          <a:bodyPr/>
          <a:lstStyle/>
          <a:p>
            <a:r>
              <a:rPr lang="en-US" smtClean="0"/>
              <a:t>August 17, 2016</a:t>
            </a:r>
            <a:endParaRPr lang="en-US" dirty="0"/>
          </a:p>
        </p:txBody>
      </p:sp>
      <p:sp>
        <p:nvSpPr>
          <p:cNvPr id="5" name="Slide Number Placeholder 4"/>
          <p:cNvSpPr>
            <a:spLocks noGrp="1"/>
          </p:cNvSpPr>
          <p:nvPr>
            <p:ph type="sldNum" sz="quarter" idx="12"/>
          </p:nvPr>
        </p:nvSpPr>
        <p:spPr/>
        <p:txBody>
          <a:bodyPr/>
          <a:lstStyle/>
          <a:p>
            <a:fld id="{78D3ABA1-EA94-43C0-B992-7CBCC31144F1}" type="slidenum">
              <a:rPr lang="en-US" smtClean="0"/>
              <a:pPr/>
              <a:t>5</a:t>
            </a:fld>
            <a:endParaRPr lang="en-US" dirty="0"/>
          </a:p>
        </p:txBody>
      </p:sp>
      <p:pic>
        <p:nvPicPr>
          <p:cNvPr id="10" name="Picture 2" descr="F:\Documents\REDAC\FY16\Fall Meeting\2016 REDAC Pictures\DSCN0058 KC.JPG"/>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495300" y="2223095"/>
            <a:ext cx="3948113" cy="29610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F:\Documents\REDAC\FY16\Fall Meeting\2016 REDAC Pictures\Scott Photos\PCI inspection MCI.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595813" y="2222500"/>
            <a:ext cx="3949700" cy="29622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bwMode="auto">
          <a:xfrm>
            <a:off x="478564" y="5289847"/>
            <a:ext cx="39652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b="1" dirty="0" err="1" smtClean="0"/>
              <a:t>SurPro</a:t>
            </a:r>
            <a:r>
              <a:rPr lang="en-US" b="1" dirty="0" smtClean="0"/>
              <a:t> Profile, RWY 9-27</a:t>
            </a:r>
            <a:endParaRPr lang="en-US" b="1" dirty="0"/>
          </a:p>
        </p:txBody>
      </p:sp>
      <p:sp>
        <p:nvSpPr>
          <p:cNvPr id="14" name="TextBox 13"/>
          <p:cNvSpPr txBox="1"/>
          <p:nvPr/>
        </p:nvSpPr>
        <p:spPr bwMode="auto">
          <a:xfrm>
            <a:off x="4596213" y="5289847"/>
            <a:ext cx="39652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b="1" dirty="0" smtClean="0"/>
              <a:t>PCI Inspection, RWY 9-27</a:t>
            </a:r>
            <a:endParaRPr lang="en-US" b="1" dirty="0"/>
          </a:p>
        </p:txBody>
      </p:sp>
      <p:sp>
        <p:nvSpPr>
          <p:cNvPr id="13" name="Footer Placeholder 12"/>
          <p:cNvSpPr>
            <a:spLocks noGrp="1"/>
          </p:cNvSpPr>
          <p:nvPr>
            <p:ph type="ftr" sz="quarter" idx="11"/>
          </p:nvPr>
        </p:nvSpPr>
        <p:spPr/>
        <p:txBody>
          <a:bodyPr/>
          <a:lstStyle/>
          <a:p>
            <a:r>
              <a:rPr lang="en-US" smtClean="0"/>
              <a:t>Extended Pavement Life</a:t>
            </a:r>
            <a:endParaRPr lang="en-US"/>
          </a:p>
        </p:txBody>
      </p:sp>
    </p:spTree>
    <p:extLst>
      <p:ext uri="{BB962C8B-B14F-4D97-AF65-F5344CB8AC3E}">
        <p14:creationId xmlns:p14="http://schemas.microsoft.com/office/powerpoint/2010/main" val="3581469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PA40 Database</a:t>
            </a:r>
            <a:endParaRPr lang="en-US" dirty="0"/>
          </a:p>
        </p:txBody>
      </p:sp>
      <p:sp>
        <p:nvSpPr>
          <p:cNvPr id="5" name="Date Placeholder 4"/>
          <p:cNvSpPr>
            <a:spLocks noGrp="1"/>
          </p:cNvSpPr>
          <p:nvPr>
            <p:ph type="dt" sz="half" idx="10"/>
          </p:nvPr>
        </p:nvSpPr>
        <p:spPr/>
        <p:txBody>
          <a:bodyPr/>
          <a:lstStyle/>
          <a:p>
            <a:r>
              <a:rPr lang="en-US" smtClean="0"/>
              <a:t>August 17, 2016</a:t>
            </a:r>
            <a:endParaRPr lang="en-US"/>
          </a:p>
        </p:txBody>
      </p:sp>
      <p:sp>
        <p:nvSpPr>
          <p:cNvPr id="6" name="Slide Number Placeholder 5"/>
          <p:cNvSpPr>
            <a:spLocks noGrp="1"/>
          </p:cNvSpPr>
          <p:nvPr>
            <p:ph type="sldNum" sz="quarter" idx="12"/>
          </p:nvPr>
        </p:nvSpPr>
        <p:spPr/>
        <p:txBody>
          <a:bodyPr/>
          <a:lstStyle/>
          <a:p>
            <a:fld id="{836266C2-23C9-4679-9EA6-D74DA6C8C265}" type="slidenum">
              <a:rPr lang="en-US" smtClean="0"/>
              <a:pPr/>
              <a:t>6</a:t>
            </a:fld>
            <a:endParaRPr lang="en-US"/>
          </a:p>
        </p:txBody>
      </p:sp>
      <p:pic>
        <p:nvPicPr>
          <p:cNvPr id="1026"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005475" y="1508125"/>
            <a:ext cx="7029862"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ooter Placeholder 11"/>
          <p:cNvSpPr>
            <a:spLocks noGrp="1"/>
          </p:cNvSpPr>
          <p:nvPr>
            <p:ph type="ftr" sz="quarter" idx="11"/>
          </p:nvPr>
        </p:nvSpPr>
        <p:spPr/>
        <p:txBody>
          <a:bodyPr/>
          <a:lstStyle/>
          <a:p>
            <a:r>
              <a:rPr lang="en-US" smtClean="0"/>
              <a:t>Extended Pavement Life</a:t>
            </a:r>
            <a:endParaRPr lang="en-US" dirty="0"/>
          </a:p>
        </p:txBody>
      </p:sp>
    </p:spTree>
    <p:extLst>
      <p:ext uri="{BB962C8B-B14F-4D97-AF65-F5344CB8AC3E}">
        <p14:creationId xmlns:p14="http://schemas.microsoft.com/office/powerpoint/2010/main" val="2813744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PA40 Database Status</a:t>
            </a:r>
            <a:endParaRPr lang="en-US" dirty="0"/>
          </a:p>
        </p:txBody>
      </p:sp>
      <p:sp>
        <p:nvSpPr>
          <p:cNvPr id="4" name="Date Placeholder 3"/>
          <p:cNvSpPr>
            <a:spLocks noGrp="1"/>
          </p:cNvSpPr>
          <p:nvPr>
            <p:ph type="dt" sz="half" idx="10"/>
          </p:nvPr>
        </p:nvSpPr>
        <p:spPr/>
        <p:txBody>
          <a:bodyPr/>
          <a:lstStyle/>
          <a:p>
            <a:r>
              <a:rPr lang="en-US" smtClean="0"/>
              <a:t>August 17, 2016</a:t>
            </a:r>
            <a:endParaRPr lang="en-US" dirty="0"/>
          </a:p>
        </p:txBody>
      </p:sp>
      <p:sp>
        <p:nvSpPr>
          <p:cNvPr id="5" name="Slide Number Placeholder 4"/>
          <p:cNvSpPr>
            <a:spLocks noGrp="1"/>
          </p:cNvSpPr>
          <p:nvPr>
            <p:ph type="sldNum" sz="quarter" idx="12"/>
          </p:nvPr>
        </p:nvSpPr>
        <p:spPr/>
        <p:txBody>
          <a:bodyPr/>
          <a:lstStyle/>
          <a:p>
            <a:fld id="{78D3ABA1-EA94-43C0-B992-7CBCC31144F1}" type="slidenum">
              <a:rPr lang="en-US" smtClean="0"/>
              <a:pPr/>
              <a:t>7</a:t>
            </a:fld>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53608" y="539691"/>
            <a:ext cx="2446337"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1"/>
          </p:nvPr>
        </p:nvSpPr>
        <p:spPr/>
        <p:txBody>
          <a:bodyPr/>
          <a:lstStyle/>
          <a:p>
            <a:r>
              <a:rPr lang="en-US" smtClean="0"/>
              <a:t>Extended Pavement Life</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5300" y="1560709"/>
            <a:ext cx="8050213" cy="4285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986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Runway List</a:t>
            </a:r>
            <a:endParaRPr lang="en-US" dirty="0"/>
          </a:p>
        </p:txBody>
      </p:sp>
      <p:sp>
        <p:nvSpPr>
          <p:cNvPr id="4" name="Date Placeholder 3"/>
          <p:cNvSpPr>
            <a:spLocks noGrp="1"/>
          </p:cNvSpPr>
          <p:nvPr>
            <p:ph type="dt" sz="half" idx="10"/>
          </p:nvPr>
        </p:nvSpPr>
        <p:spPr/>
        <p:txBody>
          <a:bodyPr/>
          <a:lstStyle/>
          <a:p>
            <a:r>
              <a:rPr lang="en-US" smtClean="0"/>
              <a:t>August 17, 2016</a:t>
            </a:r>
            <a:endParaRPr lang="en-US" dirty="0"/>
          </a:p>
        </p:txBody>
      </p:sp>
      <p:sp>
        <p:nvSpPr>
          <p:cNvPr id="5" name="Slide Number Placeholder 4"/>
          <p:cNvSpPr>
            <a:spLocks noGrp="1"/>
          </p:cNvSpPr>
          <p:nvPr>
            <p:ph type="sldNum" sz="quarter" idx="12"/>
          </p:nvPr>
        </p:nvSpPr>
        <p:spPr/>
        <p:txBody>
          <a:bodyPr/>
          <a:lstStyle/>
          <a:p>
            <a:fld id="{78D3ABA1-EA94-43C0-B992-7CBCC31144F1}" type="slidenum">
              <a:rPr lang="en-US" smtClean="0"/>
              <a:pPr/>
              <a:t>8</a:t>
            </a:fld>
            <a:endParaRPr lang="en-US" dirty="0"/>
          </a:p>
        </p:txBody>
      </p:sp>
      <p:pic>
        <p:nvPicPr>
          <p:cNvPr id="5122"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95300" y="1541492"/>
            <a:ext cx="8050213" cy="432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Extended Pavement Life</a:t>
            </a:r>
            <a:endParaRPr lang="en-US" dirty="0"/>
          </a:p>
        </p:txBody>
      </p:sp>
    </p:spTree>
    <p:extLst>
      <p:ext uri="{BB962C8B-B14F-4D97-AF65-F5344CB8AC3E}">
        <p14:creationId xmlns:p14="http://schemas.microsoft.com/office/powerpoint/2010/main" val="4114939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Data in PA40</a:t>
            </a:r>
            <a:endParaRPr lang="en-US" dirty="0"/>
          </a:p>
        </p:txBody>
      </p:sp>
      <p:sp>
        <p:nvSpPr>
          <p:cNvPr id="7" name="Content Placeholder 6"/>
          <p:cNvSpPr>
            <a:spLocks noGrp="1"/>
          </p:cNvSpPr>
          <p:nvPr>
            <p:ph idx="1"/>
          </p:nvPr>
        </p:nvSpPr>
        <p:spPr/>
        <p:txBody>
          <a:bodyPr/>
          <a:lstStyle/>
          <a:p>
            <a:r>
              <a:rPr lang="en-US" sz="2400" dirty="0" smtClean="0"/>
              <a:t>Historical runway traffic data (as opposed to design traffic data) are generally not available from airport engineers.</a:t>
            </a:r>
          </a:p>
          <a:p>
            <a:r>
              <a:rPr lang="en-US" sz="2400" dirty="0" smtClean="0"/>
              <a:t>Available data sources:</a:t>
            </a:r>
          </a:p>
          <a:p>
            <a:pPr lvl="1"/>
            <a:r>
              <a:rPr lang="en-US" sz="2000" dirty="0" smtClean="0"/>
              <a:t>ASDE-X (NAS data since 2012 stored at the WJHTC).</a:t>
            </a:r>
          </a:p>
          <a:p>
            <a:pPr lvl="1"/>
            <a:r>
              <a:rPr lang="en-US" sz="2000" dirty="0" smtClean="0"/>
              <a:t>PDARS (data for some airports back to 2010).</a:t>
            </a:r>
          </a:p>
          <a:p>
            <a:pPr lvl="1"/>
            <a:r>
              <a:rPr lang="en-US" sz="2000" dirty="0" smtClean="0"/>
              <a:t>Threaded Track Data (TTD) – produced by MITRE Corp. </a:t>
            </a:r>
            <a:br>
              <a:rPr lang="en-US" sz="2000" dirty="0" smtClean="0"/>
            </a:br>
            <a:r>
              <a:rPr lang="en-US" sz="1800" i="1" dirty="0" smtClean="0"/>
              <a:t>“Fusion” of data from National Offload Program (NOP), ASDE-X and Enhanced Traffic Management System (ETMS).</a:t>
            </a:r>
          </a:p>
          <a:p>
            <a:r>
              <a:rPr lang="en-US" sz="2400" dirty="0" smtClean="0"/>
              <a:t>Access NAS data via NPN shared services.</a:t>
            </a:r>
          </a:p>
          <a:p>
            <a:r>
              <a:rPr lang="en-US" sz="2400" dirty="0" smtClean="0"/>
              <a:t>Avoid unnecessary data duplication.</a:t>
            </a:r>
          </a:p>
        </p:txBody>
      </p:sp>
      <p:sp>
        <p:nvSpPr>
          <p:cNvPr id="4" name="Date Placeholder 3"/>
          <p:cNvSpPr>
            <a:spLocks noGrp="1"/>
          </p:cNvSpPr>
          <p:nvPr>
            <p:ph type="dt" sz="half" idx="10"/>
          </p:nvPr>
        </p:nvSpPr>
        <p:spPr/>
        <p:txBody>
          <a:bodyPr/>
          <a:lstStyle/>
          <a:p>
            <a:r>
              <a:rPr lang="en-US" smtClean="0"/>
              <a:t>August 17, 2016</a:t>
            </a:r>
            <a:endParaRPr lang="en-US" dirty="0"/>
          </a:p>
        </p:txBody>
      </p:sp>
      <p:sp>
        <p:nvSpPr>
          <p:cNvPr id="5" name="Footer Placeholder 4"/>
          <p:cNvSpPr>
            <a:spLocks noGrp="1"/>
          </p:cNvSpPr>
          <p:nvPr>
            <p:ph type="ftr" sz="quarter" idx="11"/>
          </p:nvPr>
        </p:nvSpPr>
        <p:spPr/>
        <p:txBody>
          <a:bodyPr/>
          <a:lstStyle/>
          <a:p>
            <a:r>
              <a:rPr lang="en-US" smtClean="0"/>
              <a:t>Extended Pavement Life</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9</a:t>
            </a:fld>
            <a:endParaRPr lang="en-US" dirty="0"/>
          </a:p>
        </p:txBody>
      </p:sp>
    </p:spTree>
    <p:extLst>
      <p:ext uri="{BB962C8B-B14F-4D97-AF65-F5344CB8AC3E}">
        <p14:creationId xmlns:p14="http://schemas.microsoft.com/office/powerpoint/2010/main" val="2993826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5EED52-ABAA-47BD-8C7B-0626802DFE72}"/>
</file>

<file path=customXml/itemProps2.xml><?xml version="1.0" encoding="utf-8"?>
<ds:datastoreItem xmlns:ds="http://schemas.openxmlformats.org/officeDocument/2006/customXml" ds:itemID="{AF38B98B-03F0-4831-B1BD-2AD1B35A6737}"/>
</file>

<file path=customXml/itemProps3.xml><?xml version="1.0" encoding="utf-8"?>
<ds:datastoreItem xmlns:ds="http://schemas.openxmlformats.org/officeDocument/2006/customXml" ds:itemID="{D2C1E06D-0F6D-42F5-9C64-D0B31C18D416}"/>
</file>

<file path=docProps/app.xml><?xml version="1.0" encoding="utf-8"?>
<Properties xmlns="http://schemas.openxmlformats.org/officeDocument/2006/extended-properties" xmlns:vt="http://schemas.openxmlformats.org/officeDocument/2006/docPropsVTypes">
  <Template/>
  <TotalTime>5325</TotalTime>
  <Words>750</Words>
  <Application>Microsoft Office PowerPoint</Application>
  <PresentationFormat>On-screen Show (4:3)</PresentationFormat>
  <Paragraphs>141</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1_Custom Design</vt:lpstr>
      <vt:lpstr>2_Custom Design</vt:lpstr>
      <vt:lpstr>Extended Pavement Life</vt:lpstr>
      <vt:lpstr>RPA P8 – Extended Pavement Life</vt:lpstr>
      <vt:lpstr>Pavement Life Extension</vt:lpstr>
      <vt:lpstr>TUS Field Data Collection December 2015</vt:lpstr>
      <vt:lpstr>MCI Field Data Collection April 2016</vt:lpstr>
      <vt:lpstr>PA40 Database</vt:lpstr>
      <vt:lpstr>PA40 Database Status</vt:lpstr>
      <vt:lpstr>Updated Runway List</vt:lpstr>
      <vt:lpstr>Traffic Data in PA40</vt:lpstr>
      <vt:lpstr>Accessing TTD via the NPN</vt:lpstr>
      <vt:lpstr>Developing New Performance Models</vt:lpstr>
      <vt:lpstr>Concept of Index DL</vt:lpstr>
      <vt:lpstr>Graphical Representation</vt:lpstr>
      <vt:lpstr>Graphical Representation</vt:lpstr>
      <vt:lpstr>FY17 R&amp;D Efforts</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Brill, David (FAA)</cp:lastModifiedBy>
  <cp:revision>270</cp:revision>
  <cp:lastPrinted>2016-02-25T17:47:22Z</cp:lastPrinted>
  <dcterms:created xsi:type="dcterms:W3CDTF">2005-01-28T20:32:53Z</dcterms:created>
  <dcterms:modified xsi:type="dcterms:W3CDTF">2016-08-16T20:24:31Z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