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809" r:id="rId2"/>
  </p:sldMasterIdLst>
  <p:notesMasterIdLst>
    <p:notesMasterId r:id="rId11"/>
  </p:notesMasterIdLst>
  <p:handoutMasterIdLst>
    <p:handoutMasterId r:id="rId12"/>
  </p:handoutMasterIdLst>
  <p:sldIdLst>
    <p:sldId id="273" r:id="rId3"/>
    <p:sldId id="719" r:id="rId4"/>
    <p:sldId id="749" r:id="rId5"/>
    <p:sldId id="750" r:id="rId6"/>
    <p:sldId id="751" r:id="rId7"/>
    <p:sldId id="752" r:id="rId8"/>
    <p:sldId id="753" r:id="rId9"/>
    <p:sldId id="581" r:id="rId1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99"/>
    <a:srgbClr val="FF9900"/>
    <a:srgbClr val="FFCC00"/>
    <a:srgbClr val="DDDDDD"/>
    <a:srgbClr val="C0C0C0"/>
    <a:srgbClr val="1D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6" autoAdjust="0"/>
    <p:restoredTop sz="90536" autoAdjust="0"/>
  </p:normalViewPr>
  <p:slideViewPr>
    <p:cSldViewPr snapToGrid="0">
      <p:cViewPr>
        <p:scale>
          <a:sx n="100" d="100"/>
          <a:sy n="100" d="100"/>
        </p:scale>
        <p:origin x="-1944" y="-24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2A08532-D25E-4385-94F9-C0ADC25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54D09B-40CF-49A5-9BC7-68657CD71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0CC89-5460-4280-B608-74BA68C4CD53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34708429-4DDC-4149-9C1F-CF3B1CD34EC6}" type="slidenum">
              <a:rPr lang="en-US" altLang="en-US" smtClean="0"/>
              <a:pPr>
                <a:spcBef>
                  <a:spcPct val="50000"/>
                </a:spcBef>
                <a:defRPr/>
              </a:pPr>
              <a:t>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en-US" sz="1600" smtClean="0">
                <a:solidFill>
                  <a:srgbClr val="C0C0C0"/>
                </a:solidFill>
              </a:rPr>
              <a:t>Presented to:</a:t>
            </a:r>
          </a:p>
          <a:p>
            <a:pPr algn="l" eaLnBrk="1" hangingPunct="1">
              <a:buFontTx/>
              <a:buNone/>
              <a:defRPr/>
            </a:pPr>
            <a:endParaRPr lang="en-US" sz="1600" smtClean="0">
              <a:solidFill>
                <a:schemeClr val="bg1"/>
              </a:solidFill>
            </a:endParaRPr>
          </a:p>
          <a:p>
            <a:pPr algn="l" eaLnBrk="1" hangingPunct="1">
              <a:buFontTx/>
              <a:buNone/>
              <a:defRPr/>
            </a:pPr>
            <a:r>
              <a:rPr lang="en-US" sz="1600" smtClean="0">
                <a:solidFill>
                  <a:srgbClr val="C0C0C0"/>
                </a:solidFill>
              </a:rPr>
              <a:t>By:</a:t>
            </a:r>
          </a:p>
          <a:p>
            <a:pPr algn="l" eaLnBrk="1" hangingPunct="1">
              <a:buFontTx/>
              <a:buNone/>
              <a:defRPr/>
            </a:pPr>
            <a:endParaRPr lang="en-US" sz="1600" smtClean="0">
              <a:solidFill>
                <a:srgbClr val="C0C0C0"/>
              </a:solidFill>
            </a:endParaRPr>
          </a:p>
          <a:p>
            <a:pPr algn="l" eaLnBrk="1" hangingPunct="1">
              <a:buFontTx/>
              <a:buNone/>
              <a:defRPr/>
            </a:pPr>
            <a:r>
              <a:rPr lang="en-US" sz="1600" smtClean="0">
                <a:solidFill>
                  <a:srgbClr val="C0C0C0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algn="l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9992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9B64-D5D2-4B3A-81CC-8DC271B1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DD3C-1FFF-4568-8CB6-F00FDDE7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68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gray">
            <a:xfrm>
              <a:off x="0" y="3696"/>
              <a:ext cx="5760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gray">
            <a:xfrm>
              <a:off x="0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gray">
            <a:xfrm>
              <a:off x="5616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9" name="Picture 12" descr="logo_dos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" y="3711"/>
              <a:ext cx="141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texte_dos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1"/>
              <a:ext cx="133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" name="Rectangle 15"/>
            <p:cNvSpPr>
              <a:spLocks noChangeArrowheads="1"/>
            </p:cNvSpPr>
            <p:nvPr userDrawn="1"/>
          </p:nvSpPr>
          <p:spPr bwMode="gray">
            <a:xfrm>
              <a:off x="0" y="3696"/>
              <a:ext cx="5760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gray">
            <a:xfrm>
              <a:off x="5616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19" descr="logo_dos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" y="3711"/>
              <a:ext cx="141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0" descr="texte_dos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1"/>
              <a:ext cx="133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08962" cy="1223963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676400"/>
            <a:ext cx="8208962" cy="1752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r>
              <a:rPr lang="fr-FR" dirty="0" smtClean="0"/>
              <a:t>ENGINEERED ARRESTING SYSTEMS CORPORATION</a:t>
            </a:r>
          </a:p>
          <a:p>
            <a:endParaRPr lang="fr-FR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Date (via En tête / letterhead)</a:t>
            </a: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Société/Co - Titre de la présentation/Title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28399B33-E482-47F5-BCFA-327987246553}" type="slidenum">
              <a:rPr lang="fr-FR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64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28600" y="220663"/>
            <a:ext cx="4343400" cy="5649912"/>
          </a:xfrm>
          <a:prstGeom prst="rect">
            <a:avLst/>
          </a:prstGeom>
          <a:solidFill>
            <a:srgbClr val="D557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0" y="3696"/>
              <a:ext cx="5760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gray">
            <a:xfrm>
              <a:off x="0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gray">
            <a:xfrm>
              <a:off x="5616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10" name="Picture 12" descr="logo_dos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" y="3711"/>
              <a:ext cx="141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texte_dos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1"/>
              <a:ext cx="133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" name="Rectangle 15"/>
            <p:cNvSpPr>
              <a:spLocks noChangeArrowheads="1"/>
            </p:cNvSpPr>
            <p:nvPr userDrawn="1"/>
          </p:nvSpPr>
          <p:spPr bwMode="gray">
            <a:xfrm>
              <a:off x="0" y="3696"/>
              <a:ext cx="5760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 userDrawn="1"/>
          </p:nvSpPr>
          <p:spPr bwMode="gray">
            <a:xfrm>
              <a:off x="5616" y="0"/>
              <a:ext cx="144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9" descr="logo_dos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" y="3711"/>
              <a:ext cx="141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texte_dos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1"/>
              <a:ext cx="133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24038"/>
            <a:ext cx="3960812" cy="366236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r-FR" dirty="0" smtClean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541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2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4027487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341438"/>
            <a:ext cx="402907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0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8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33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8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0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333375"/>
            <a:ext cx="2051050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6005512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4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01CE-C535-42FD-9D55-4B2528C31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1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A2D8-3909-441B-8B54-54782E39F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37A2-5056-4459-BBF5-A144F8357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50CE-DE35-4E0B-8E9B-3054BA6B1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0BA33-90A9-4741-A8DC-A7519B619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9D12-FFC6-4CAE-A336-111A80F5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079C105-04FD-49BA-86DC-F3353C0C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EB8B0298-9667-4202-829F-867A3E4C7284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algn="l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REDAC 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August </a:t>
            </a:r>
            <a:r>
              <a:rPr lang="en-US" sz="1200" baseline="0" dirty="0" smtClean="0">
                <a:solidFill>
                  <a:srgbClr val="C0C0C0"/>
                </a:solidFill>
              </a:rPr>
              <a:t>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FC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2089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41438"/>
            <a:ext cx="820896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Bullet</a:t>
            </a:r>
          </a:p>
          <a:p>
            <a:pPr lvl="1"/>
            <a:r>
              <a:rPr lang="fr-FR" smtClean="0"/>
              <a:t>Second level bullet</a:t>
            </a:r>
          </a:p>
          <a:p>
            <a:pPr lvl="2"/>
            <a:r>
              <a:rPr lang="fr-FR" smtClean="0"/>
              <a:t>Third level bullet</a:t>
            </a:r>
          </a:p>
          <a:p>
            <a:pPr lvl="3"/>
            <a:r>
              <a:rPr lang="fr-FR" smtClean="0"/>
              <a:t>Fourth level bullet</a:t>
            </a:r>
          </a:p>
          <a:p>
            <a:pPr lvl="4"/>
            <a:r>
              <a:rPr lang="fr-FR" smtClean="0"/>
              <a:t>Fifthlevel bullet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403975"/>
            <a:ext cx="43275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fr-FR">
                <a:solidFill>
                  <a:srgbClr val="000000"/>
                </a:solidFill>
              </a:rPr>
              <a:t>ENGINEERED ARRESTING SYSTEMS CORPORATION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575" y="6165850"/>
            <a:ext cx="60055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l">
              <a:spcBef>
                <a:spcPct val="0"/>
              </a:spcBef>
              <a:buFontTx/>
              <a:buNone/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228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915400" y="0"/>
            <a:ext cx="228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12" descr="logo_dos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688" y="5891213"/>
            <a:ext cx="22463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228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8915400" y="0"/>
            <a:ext cx="228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19" descr="logo_dos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688" y="5891213"/>
            <a:ext cx="22463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27013" y="5865813"/>
            <a:ext cx="8569325" cy="73025"/>
          </a:xfrm>
          <a:prstGeom prst="rect">
            <a:avLst/>
          </a:prstGeom>
          <a:gradFill rotWithShape="1">
            <a:gsLst>
              <a:gs pos="0">
                <a:srgbClr val="D55757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58750" y="5894388"/>
            <a:ext cx="600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fr-F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AEROSAFETY &amp; TECHNOLOGY</a:t>
            </a:r>
            <a:r>
              <a:rPr lang="fr-FR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/ </a:t>
            </a:r>
            <a:r>
              <a:rPr lang="fr-FR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EMERGENCY ARRESTING SYSTEMS</a:t>
            </a:r>
            <a:endParaRPr lang="fr-FR" sz="1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4B4B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rgbClr val="4B4B4B"/>
          </a:solidFill>
          <a:latin typeface="+mn-lt"/>
          <a:ea typeface="+mn-ea"/>
          <a:cs typeface="+mn-cs"/>
        </a:defRPr>
      </a:lvl1pPr>
      <a:lvl2pPr marL="644525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700">
          <a:solidFill>
            <a:srgbClr val="005087"/>
          </a:solidFill>
          <a:latin typeface="+mn-lt"/>
        </a:defRPr>
      </a:lvl2pPr>
      <a:lvl3pPr marL="987425" indent="-1635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1400">
          <a:solidFill>
            <a:srgbClr val="005087"/>
          </a:solidFill>
          <a:latin typeface="+mn-lt"/>
        </a:defRPr>
      </a:lvl3pPr>
      <a:lvl4pPr marL="1250950" indent="-84138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1439863" indent="-95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200" i="1">
          <a:solidFill>
            <a:schemeClr val="tx1"/>
          </a:solidFill>
          <a:latin typeface="+mn-lt"/>
        </a:defRPr>
      </a:lvl5pPr>
      <a:lvl6pPr marL="1897063" indent="-95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200" i="1">
          <a:solidFill>
            <a:schemeClr val="tx1"/>
          </a:solidFill>
          <a:latin typeface="+mn-lt"/>
        </a:defRPr>
      </a:lvl6pPr>
      <a:lvl7pPr marL="2354263" indent="-95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200" i="1">
          <a:solidFill>
            <a:schemeClr val="tx1"/>
          </a:solidFill>
          <a:latin typeface="+mn-lt"/>
        </a:defRPr>
      </a:lvl7pPr>
      <a:lvl8pPr marL="2811463" indent="-95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200" i="1">
          <a:solidFill>
            <a:schemeClr val="tx1"/>
          </a:solidFill>
          <a:latin typeface="+mn-lt"/>
        </a:defRPr>
      </a:lvl8pPr>
      <a:lvl9pPr marL="3268663" indent="-95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RPA S6.3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24644" y="1020762"/>
            <a:ext cx="4951412" cy="3208337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rgbClr val="FFCC00"/>
                </a:solidFill>
              </a:rPr>
              <a:t>Aircraft </a:t>
            </a:r>
          </a:p>
          <a:p>
            <a:pPr algn="ctr" eaLnBrk="1" hangingPunct="1"/>
            <a:r>
              <a:rPr lang="en-US" sz="4400" dirty="0" smtClean="0">
                <a:solidFill>
                  <a:srgbClr val="FFCC00"/>
                </a:solidFill>
              </a:rPr>
              <a:t>Arrestor Systems </a:t>
            </a:r>
          </a:p>
          <a:p>
            <a:pPr algn="ctr" eaLnBrk="1" hangingPunct="1"/>
            <a:endParaRPr lang="en-US" sz="2400" dirty="0">
              <a:solidFill>
                <a:srgbClr val="FFCC00"/>
              </a:solidFill>
            </a:endParaRPr>
          </a:p>
          <a:p>
            <a:pPr algn="ctr" eaLnBrk="1" hangingPunct="1"/>
            <a:r>
              <a:rPr lang="en-US" sz="4400" dirty="0" smtClean="0">
                <a:solidFill>
                  <a:srgbClr val="FFCC00"/>
                </a:solidFill>
              </a:rPr>
              <a:t>EMAS</a:t>
            </a:r>
          </a:p>
          <a:p>
            <a:pPr eaLnBrk="1" hangingPunct="1"/>
            <a:endParaRPr lang="en-US" sz="2400" dirty="0" smtClean="0">
              <a:solidFill>
                <a:srgbClr val="FFCC00"/>
              </a:solidFill>
            </a:endParaRP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1754188" y="4497388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REDAC</a:t>
            </a:r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874713" y="5237163"/>
            <a:ext cx="46561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Nick Subbotin, </a:t>
            </a:r>
            <a:r>
              <a:rPr lang="en-US" sz="1600" dirty="0" smtClean="0">
                <a:solidFill>
                  <a:schemeClr val="bg1"/>
                </a:solidFill>
              </a:rPr>
              <a:t>Program </a:t>
            </a:r>
            <a:r>
              <a:rPr lang="en-US" sz="1600" dirty="0">
                <a:solidFill>
                  <a:schemeClr val="bg1"/>
                </a:solidFill>
              </a:rPr>
              <a:t>Manager </a:t>
            </a:r>
          </a:p>
          <a:p>
            <a:pPr algn="l"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FAA Airport Safety R&amp;D Section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990600" y="596741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August 2016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60375"/>
            <a:ext cx="8472488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smtClean="0"/>
              <a:t>RPA 6.3 – Aircraft Arrestor Systems</a:t>
            </a:r>
            <a:endParaRPr lang="en-US" altLang="en-US" sz="3600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52425" y="3819525"/>
            <a:ext cx="381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altLang="en-US" sz="1800" u="sng" dirty="0" smtClean="0"/>
              <a:t>FY 2016 Accomplishments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800600" y="12192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altLang="en-US" sz="1800" u="sng" dirty="0" smtClean="0"/>
              <a:t>Research Goals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4724400" y="3810000"/>
            <a:ext cx="4038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1800" u="sng" dirty="0" smtClean="0"/>
              <a:t>Funding Requirements</a:t>
            </a:r>
            <a:r>
              <a:rPr lang="en-US" altLang="en-US" sz="1800" b="0" dirty="0" smtClean="0"/>
              <a:t> </a:t>
            </a:r>
            <a:endParaRPr lang="en-US" altLang="en-US" sz="1800" dirty="0" smtClean="0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495800" y="12192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400" b="0" smtClean="0"/>
          </a:p>
        </p:txBody>
      </p:sp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4572000" y="1695450"/>
            <a:ext cx="441960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600" b="0" dirty="0" smtClean="0"/>
              <a:t>New EMAS Materials &amp; Designs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600" b="0" dirty="0" smtClean="0"/>
              <a:t>EMAS Longevity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600" b="0" dirty="0" smtClean="0"/>
              <a:t>Airfield Field Issues &amp; Investigation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600" b="0" dirty="0" smtClean="0"/>
              <a:t>Provide Technical Information to update EMAS Advisory Circular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en-US" altLang="en-US" sz="1400" b="0" dirty="0" smtClean="0"/>
          </a:p>
        </p:txBody>
      </p:sp>
      <p:sp>
        <p:nvSpPr>
          <p:cNvPr id="10253" name="Rectangle 22"/>
          <p:cNvSpPr>
            <a:spLocks noChangeArrowheads="1"/>
          </p:cNvSpPr>
          <p:nvPr/>
        </p:nvSpPr>
        <p:spPr bwMode="auto">
          <a:xfrm>
            <a:off x="0" y="4398963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600" b="0" dirty="0" smtClean="0"/>
              <a:t>EMAS </a:t>
            </a:r>
            <a:r>
              <a:rPr lang="en-US" altLang="en-US" sz="1600" b="0" dirty="0"/>
              <a:t>Inspection &amp; Maintenance Program Assessment </a:t>
            </a:r>
            <a:r>
              <a:rPr lang="en-US" altLang="en-US" sz="1600" b="0" dirty="0" smtClean="0"/>
              <a:t>Report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600" b="0" dirty="0" smtClean="0"/>
              <a:t>New EMAS Material Fire Test Report</a:t>
            </a:r>
            <a:endParaRPr lang="en-US" altLang="en-US" sz="1600" b="0" dirty="0"/>
          </a:p>
        </p:txBody>
      </p:sp>
      <p:sp>
        <p:nvSpPr>
          <p:cNvPr id="10255" name="Rectangle 27"/>
          <p:cNvSpPr>
            <a:spLocks noChangeArrowheads="1"/>
          </p:cNvSpPr>
          <p:nvPr/>
        </p:nvSpPr>
        <p:spPr bwMode="auto">
          <a:xfrm>
            <a:off x="504825" y="12192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altLang="en-US" sz="1800" u="sng" dirty="0" smtClean="0"/>
              <a:t>Need</a:t>
            </a:r>
          </a:p>
        </p:txBody>
      </p:sp>
      <p:sp>
        <p:nvSpPr>
          <p:cNvPr id="10256" name="Rectangle 28"/>
          <p:cNvSpPr>
            <a:spLocks noChangeArrowheads="1"/>
          </p:cNvSpPr>
          <p:nvPr/>
        </p:nvSpPr>
        <p:spPr bwMode="auto">
          <a:xfrm>
            <a:off x="304800" y="2047875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1600" b="0" dirty="0" smtClean="0"/>
              <a:t>Safety stop aircraft in the event of a runway excursion/overrun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00758"/>
              </p:ext>
            </p:extLst>
          </p:nvPr>
        </p:nvGraphicFramePr>
        <p:xfrm>
          <a:off x="4900612" y="4294188"/>
          <a:ext cx="3938589" cy="16066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2863"/>
                <a:gridCol w="1312863"/>
                <a:gridCol w="1312863"/>
              </a:tblGrid>
              <a:tr h="4894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Aircraft Arresting Systems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Research Funding</a:t>
                      </a:r>
                    </a:p>
                  </a:txBody>
                  <a:tcPr marT="45633" marB="45633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</a:tr>
              <a:tr h="489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FY 2016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FY 2017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FY 2018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</a:tr>
              <a:tr h="489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375K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400K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400K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New EMAS Possibilities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222375"/>
            <a:ext cx="8877300" cy="4683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Zodiac Arresting Systems America (ZASA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 indent="-342900"/>
            <a:r>
              <a:rPr lang="en-US" sz="2000" dirty="0" smtClean="0"/>
              <a:t>CRDA since 1994</a:t>
            </a:r>
          </a:p>
          <a:p>
            <a:pPr lvl="1" indent="-342900"/>
            <a:r>
              <a:rPr lang="en-US" sz="2000" dirty="0" smtClean="0"/>
              <a:t>Proposing </a:t>
            </a:r>
            <a:r>
              <a:rPr lang="en-US" sz="2000" dirty="0"/>
              <a:t>a variety of new core materials </a:t>
            </a:r>
            <a:r>
              <a:rPr lang="en-US" sz="2000" dirty="0" smtClean="0"/>
              <a:t>in their EMAS block design</a:t>
            </a:r>
          </a:p>
          <a:p>
            <a:pPr lvl="1" indent="-342900"/>
            <a:r>
              <a:rPr lang="en-US" sz="2000" dirty="0" smtClean="0"/>
              <a:t>FAA R&amp;D reviews of various testing methods &amp; modeling</a:t>
            </a:r>
          </a:p>
          <a:p>
            <a:pPr lvl="1" indent="-342900"/>
            <a:r>
              <a:rPr lang="en-US" sz="2000" dirty="0"/>
              <a:t>Future submittal to FAA Airport Engineering (AAS-100) for Advisory Circular </a:t>
            </a:r>
            <a:r>
              <a:rPr lang="en-US" sz="2000" dirty="0" smtClean="0"/>
              <a:t>compliance &amp; approval</a:t>
            </a:r>
          </a:p>
          <a:p>
            <a:pPr marL="914400" lvl="1" indent="-514350"/>
            <a:endParaRPr lang="en-US" sz="2000" u="sng" dirty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Runway Safe</a:t>
            </a:r>
          </a:p>
          <a:p>
            <a:pPr lvl="1"/>
            <a:r>
              <a:rPr lang="en-US" sz="2000" dirty="0" smtClean="0"/>
              <a:t>CRDA in process</a:t>
            </a:r>
          </a:p>
          <a:p>
            <a:pPr lvl="1"/>
            <a:r>
              <a:rPr lang="en-US" sz="2000" dirty="0" smtClean="0"/>
              <a:t>Proposing improvements to current EMAS design</a:t>
            </a:r>
          </a:p>
          <a:p>
            <a:pPr lvl="1"/>
            <a:r>
              <a:rPr lang="en-US" sz="2000" dirty="0" smtClean="0"/>
              <a:t>Have shared testing methods &amp; modeling with FAA R&amp;D</a:t>
            </a:r>
          </a:p>
          <a:p>
            <a:pPr lvl="1"/>
            <a:r>
              <a:rPr lang="en-US" sz="2000" dirty="0" smtClean="0"/>
              <a:t>Future </a:t>
            </a:r>
            <a:r>
              <a:rPr lang="en-US" sz="2000" dirty="0"/>
              <a:t>submittal to FAA Airport Engineering (AAS-100) </a:t>
            </a:r>
            <a:r>
              <a:rPr lang="en-US" sz="2000" dirty="0" smtClean="0"/>
              <a:t>for Advisory </a:t>
            </a:r>
            <a:r>
              <a:rPr lang="en-US" sz="2000" dirty="0"/>
              <a:t>Circular compliance &amp; </a:t>
            </a:r>
            <a:r>
              <a:rPr lang="en-US" sz="2000" dirty="0" smtClean="0"/>
              <a:t>approval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New EMAS Possibilities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317625"/>
            <a:ext cx="8696325" cy="46355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ATECH, Inc.</a:t>
            </a:r>
          </a:p>
          <a:p>
            <a:pPr lvl="1"/>
            <a:r>
              <a:rPr lang="en-US" sz="2000" dirty="0" smtClean="0"/>
              <a:t>CRDA established in June 2016</a:t>
            </a:r>
          </a:p>
          <a:p>
            <a:pPr lvl="1"/>
            <a:r>
              <a:rPr lang="en-US" sz="2000" dirty="0" smtClean="0"/>
              <a:t>Proposing new EMAS design</a:t>
            </a:r>
          </a:p>
          <a:p>
            <a:pPr lvl="1"/>
            <a:r>
              <a:rPr lang="en-US" sz="2000" dirty="0"/>
              <a:t>Have shared </a:t>
            </a:r>
            <a:r>
              <a:rPr lang="en-US" sz="2000" dirty="0" smtClean="0"/>
              <a:t>preliminary testing </a:t>
            </a:r>
            <a:r>
              <a:rPr lang="en-US" sz="2000" dirty="0"/>
              <a:t>methods &amp; modeling with FAA </a:t>
            </a:r>
            <a:r>
              <a:rPr lang="en-US" sz="2000" dirty="0" smtClean="0"/>
              <a:t>R&amp;D</a:t>
            </a:r>
          </a:p>
          <a:p>
            <a:pPr lvl="1"/>
            <a:r>
              <a:rPr lang="en-US" sz="2000" dirty="0"/>
              <a:t>Future submittal to FAA Airport Engineering (AAS-100) </a:t>
            </a:r>
            <a:r>
              <a:rPr lang="en-US" sz="2000" dirty="0" smtClean="0"/>
              <a:t>for EMAS Design approval</a:t>
            </a:r>
          </a:p>
          <a:p>
            <a:pPr lvl="1"/>
            <a:endParaRPr lang="en-US" sz="20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EMAS Manufacturer</a:t>
            </a:r>
          </a:p>
          <a:p>
            <a:pPr lvl="1"/>
            <a:r>
              <a:rPr lang="en-US" sz="2000" dirty="0" smtClean="0"/>
              <a:t>Renewed interest in EMAS design &amp; development</a:t>
            </a:r>
          </a:p>
          <a:p>
            <a:pPr lvl="1"/>
            <a:r>
              <a:rPr lang="en-US" sz="2000" dirty="0" smtClean="0"/>
              <a:t>Possible CRDA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Recent Activities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98575"/>
            <a:ext cx="8050213" cy="4391025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EMAS Inspection and Maintenance Program Assessment</a:t>
            </a:r>
          </a:p>
          <a:p>
            <a:pPr lvl="1"/>
            <a:r>
              <a:rPr lang="en-US" dirty="0" smtClean="0"/>
              <a:t>Report Submitted to FAA Airports Engineering (AAS-100)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Information to make decisions on EMAS </a:t>
            </a:r>
            <a:r>
              <a:rPr lang="en-US" sz="1800" dirty="0" smtClean="0">
                <a:solidFill>
                  <a:srgbClr val="000000"/>
                </a:solidFill>
              </a:rPr>
              <a:t>Longevity</a:t>
            </a:r>
            <a:endParaRPr lang="en-US" sz="700" dirty="0">
              <a:solidFill>
                <a:srgbClr val="000000"/>
              </a:solidFill>
            </a:endParaRP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Common </a:t>
            </a:r>
            <a:r>
              <a:rPr lang="en-US" sz="1800" dirty="0">
                <a:solidFill>
                  <a:srgbClr val="000000"/>
                </a:solidFill>
              </a:rPr>
              <a:t>issues &amp; costs associated with maintaining </a:t>
            </a:r>
            <a:r>
              <a:rPr lang="en-US" sz="1800" dirty="0" smtClean="0">
                <a:solidFill>
                  <a:srgbClr val="000000"/>
                </a:solidFill>
              </a:rPr>
              <a:t>EMAS</a:t>
            </a:r>
            <a:endParaRPr lang="en-US" sz="700" dirty="0">
              <a:solidFill>
                <a:srgbClr val="000000"/>
              </a:solidFill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Information to provide airport education on EMAS </a:t>
            </a:r>
            <a:endParaRPr lang="en-US" sz="700" dirty="0">
              <a:solidFill>
                <a:srgbClr val="000000"/>
              </a:solidFill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Provide information/criteria to FAA Cert Inspectors to know what to identify during annual </a:t>
            </a:r>
            <a:r>
              <a:rPr lang="en-US" sz="1800" dirty="0" smtClean="0">
                <a:solidFill>
                  <a:srgbClr val="000000"/>
                </a:solidFill>
              </a:rPr>
              <a:t>inspections</a:t>
            </a:r>
            <a:endParaRPr lang="en-US" sz="700" dirty="0">
              <a:solidFill>
                <a:srgbClr val="000000"/>
              </a:solidFill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Possible updates to FAA Advisory Circular on </a:t>
            </a:r>
            <a:r>
              <a:rPr lang="en-US" sz="1800" dirty="0" smtClean="0">
                <a:solidFill>
                  <a:srgbClr val="000000"/>
                </a:solidFill>
              </a:rPr>
              <a:t>EMAS</a:t>
            </a:r>
            <a:endParaRPr lang="en-US" sz="700" dirty="0">
              <a:solidFill>
                <a:srgbClr val="000000"/>
              </a:solidFill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Guidance information to provide airports on </a:t>
            </a:r>
            <a:r>
              <a:rPr lang="en-US" sz="1800" dirty="0" smtClean="0">
                <a:solidFill>
                  <a:srgbClr val="000000"/>
                </a:solidFill>
              </a:rPr>
              <a:t>replacement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 </a:t>
            </a:r>
            <a:r>
              <a:rPr lang="en-US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NextGen</a:t>
            </a:r>
            <a:r>
              <a:rPr 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EMAS Fire Tests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Report Submitted to FAA Airports Engineering (AAS-100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Finding will be used for Advisory Circular compliance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r>
              <a:rPr lang="en-US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 phase of new EMAS Test pad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r>
              <a:rPr lang="en-US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reviews and meeting with EMAS manufacturers on their proposed new EMAS designs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Recent Activities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17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Upcoming R&amp;D Activities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65250"/>
            <a:ext cx="8050213" cy="5035550"/>
          </a:xfrm>
        </p:spPr>
        <p:txBody>
          <a:bodyPr/>
          <a:lstStyle/>
          <a:p>
            <a:r>
              <a:rPr lang="en-US" sz="2000" dirty="0" smtClean="0"/>
              <a:t>Technical Advisor &amp; </a:t>
            </a:r>
            <a:r>
              <a:rPr lang="en-US" sz="2000" dirty="0" smtClean="0"/>
              <a:t>Review </a:t>
            </a:r>
            <a:r>
              <a:rPr lang="en-US" sz="2000" dirty="0" smtClean="0"/>
              <a:t>of EMAS design approvals for AAS-100</a:t>
            </a:r>
          </a:p>
          <a:p>
            <a:r>
              <a:rPr lang="en-US" sz="2000" dirty="0" smtClean="0"/>
              <a:t>Complete a historical report on the Development of EMAS from 1994 – 2003</a:t>
            </a:r>
          </a:p>
          <a:p>
            <a:r>
              <a:rPr lang="en-US" sz="2000" dirty="0" smtClean="0"/>
              <a:t>Evaluate EMAS manufacturers</a:t>
            </a:r>
            <a:r>
              <a:rPr lang="en-US" sz="2000" smtClean="0"/>
              <a:t>’ </a:t>
            </a:r>
            <a:r>
              <a:rPr lang="en-US" sz="2000" smtClean="0"/>
              <a:t>runway design </a:t>
            </a:r>
            <a:r>
              <a:rPr lang="en-US" sz="2000" dirty="0" smtClean="0"/>
              <a:t>reports and recommend critical factors &amp; definitions required in Design Reports.  </a:t>
            </a:r>
          </a:p>
          <a:p>
            <a:pPr lvl="1"/>
            <a:r>
              <a:rPr lang="en-US" sz="1600" dirty="0" smtClean="0"/>
              <a:t>GOAL:   Update guidance information for Design Report submissions to FAA Regions and Airport Operators for comparing EMAS designs.</a:t>
            </a:r>
          </a:p>
          <a:p>
            <a:r>
              <a:rPr lang="en-US" sz="2000" dirty="0" smtClean="0"/>
              <a:t>Work with AAS-100 on developing EMAS Longevity R&amp;D Plan.</a:t>
            </a:r>
          </a:p>
          <a:p>
            <a:pPr lvl="1"/>
            <a:r>
              <a:rPr lang="en-US" sz="1600" dirty="0" smtClean="0"/>
              <a:t>Not easy based on numerous longevity factors that affect EMAS, several EMAS designs &amp; manufacturers, and proprietary information </a:t>
            </a:r>
          </a:p>
          <a:p>
            <a:pPr lvl="1"/>
            <a:r>
              <a:rPr lang="en-US" sz="1600" dirty="0" smtClean="0"/>
              <a:t>GOAL:  Provide guidance </a:t>
            </a:r>
            <a:r>
              <a:rPr lang="en-US" sz="1600" dirty="0"/>
              <a:t>information </a:t>
            </a:r>
            <a:r>
              <a:rPr lang="en-US" sz="1600" dirty="0" smtClean="0"/>
              <a:t>to Airport Operators on how and when to test EMAS and when to plan for replacement.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Questions or Comments?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9893"/>
            <a:ext cx="2457346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823" y="2959892"/>
            <a:ext cx="2401178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5300" y="1022349"/>
            <a:ext cx="8050213" cy="5578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FAA Technical Center</a:t>
            </a:r>
          </a:p>
          <a:p>
            <a:pPr algn="ctr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Airport Technology R&amp;D Branch</a:t>
            </a:r>
          </a:p>
          <a:p>
            <a:pPr algn="ctr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ANG-E261, Building 296</a:t>
            </a:r>
          </a:p>
          <a:p>
            <a:pPr algn="ctr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Atlantic City International Airport, NJ 08405</a:t>
            </a:r>
          </a:p>
          <a:p>
            <a:pPr marL="0" indent="0" algn="ctr" eaLnBrk="1" hangingPunct="1">
              <a:buNone/>
              <a:defRPr/>
            </a:pP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Nick.Subbotin@faa.gov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609-485-8034</a:t>
            </a:r>
          </a:p>
          <a:p>
            <a:pPr algn="ctr" eaLnBrk="1" hangingPunct="1">
              <a:buFontTx/>
              <a:buNone/>
              <a:defRPr/>
            </a:pP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www.airporttech.tc.faa.gov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9472"/>
            <a:ext cx="613781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822" y="1181099"/>
            <a:ext cx="240117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1099"/>
            <a:ext cx="2443163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Nick Subbotin\Desktop\20160224_1603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48" y="4729472"/>
            <a:ext cx="283845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Nick Subbotin\Desktop\EMAS Arrestment - Chicago Exe\IMG_23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693" y="4729472"/>
            <a:ext cx="2746121" cy="13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 Aerosafety-V2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959D4D-49C5-4970-9C5F-BC16A24F1412}"/>
</file>

<file path=customXml/itemProps2.xml><?xml version="1.0" encoding="utf-8"?>
<ds:datastoreItem xmlns:ds="http://schemas.openxmlformats.org/officeDocument/2006/customXml" ds:itemID="{7DF1E4C7-4F02-4EF9-B282-447769754980}"/>
</file>

<file path=customXml/itemProps3.xml><?xml version="1.0" encoding="utf-8"?>
<ds:datastoreItem xmlns:ds="http://schemas.openxmlformats.org/officeDocument/2006/customXml" ds:itemID="{2F0CA1B5-9562-43B2-B91D-6641665158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17808</TotalTime>
  <Words>480</Words>
  <Application>Microsoft Office PowerPoint</Application>
  <PresentationFormat>On-screen Show (4:3)</PresentationFormat>
  <Paragraphs>89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1_Custom Design</vt:lpstr>
      <vt:lpstr>template Aerosafety-V2</vt:lpstr>
      <vt:lpstr>RPA S6.3</vt:lpstr>
      <vt:lpstr>RPA 6.3 – Aircraft Arrestor Systems</vt:lpstr>
      <vt:lpstr>New EMAS Possibilities </vt:lpstr>
      <vt:lpstr>New EMAS Possibilities </vt:lpstr>
      <vt:lpstr>Recent Activities</vt:lpstr>
      <vt:lpstr>Recent Activities</vt:lpstr>
      <vt:lpstr>Upcoming R&amp;D Activities</vt:lpstr>
      <vt:lpstr>Questions or Comments?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Subbotin, Nick (FAA)</cp:lastModifiedBy>
  <cp:revision>839</cp:revision>
  <cp:lastPrinted>2016-03-16T12:15:45Z</cp:lastPrinted>
  <dcterms:created xsi:type="dcterms:W3CDTF">2005-01-28T20:32:53Z</dcterms:created>
  <dcterms:modified xsi:type="dcterms:W3CDTF">2016-08-10T17:46:58Z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