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24" r:id="rId3"/>
    <p:sldId id="279" r:id="rId4"/>
    <p:sldId id="284" r:id="rId5"/>
    <p:sldId id="330" r:id="rId6"/>
    <p:sldId id="326" r:id="rId7"/>
    <p:sldId id="285" r:id="rId8"/>
    <p:sldId id="329" r:id="rId9"/>
    <p:sldId id="331" r:id="rId10"/>
    <p:sldId id="332" r:id="rId11"/>
    <p:sldId id="32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358"/>
    <a:srgbClr val="473F42"/>
    <a:srgbClr val="695E49"/>
    <a:srgbClr val="543E32"/>
    <a:srgbClr val="C2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86" autoAdjust="0"/>
  </p:normalViewPr>
  <p:slideViewPr>
    <p:cSldViewPr snapToGrid="0">
      <p:cViewPr>
        <p:scale>
          <a:sx n="98" d="100"/>
          <a:sy n="98" d="100"/>
        </p:scale>
        <p:origin x="-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C30EFE-D066-4615-B494-EDA1652FD77B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C629BF-1C57-4094-8009-16AD56DF4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7DB33-1E02-4C1A-99F4-474B270250D1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DA2FF-23FE-41A7-815F-023259AF9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New Facility Updates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Presented to:  REDAC	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By:  Murphy Flynn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Date: </a:t>
            </a:r>
            <a:r>
              <a:rPr lang="en-US" sz="1600" dirty="0" smtClean="0">
                <a:solidFill>
                  <a:srgbClr val="1D2F68"/>
                </a:solidFill>
              </a:rPr>
              <a:t>August 17, 2016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8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porttech.tc.fa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Facility and Construction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1" y="1508971"/>
            <a:ext cx="7801871" cy="43893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  <a:endParaRPr lang="en-US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11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QUESTIONS?</a:t>
            </a: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Comments?</a:t>
            </a: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  <a:hlinkClick r:id="rId2"/>
              </a:rPr>
              <a:t>www.airporttech.tc.faa.gov</a:t>
            </a:r>
            <a:endParaRPr lang="en-US" sz="4000" dirty="0" smtClean="0">
              <a:solidFill>
                <a:srgbClr val="1D2F68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1D2F68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1D2F68"/>
                </a:solidFill>
              </a:rPr>
              <a:t>Murphy.Flynn@faa.gov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/>
              <a:t>New Facilities – 2017 and Beyond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1D2F68"/>
                </a:solidFill>
              </a:rPr>
              <a:t>Photometric Laboratory</a:t>
            </a:r>
          </a:p>
          <a:p>
            <a:r>
              <a:rPr lang="en-US" dirty="0" smtClean="0">
                <a:solidFill>
                  <a:srgbClr val="1D2F68"/>
                </a:solidFill>
              </a:rPr>
              <a:t>NextGen </a:t>
            </a:r>
            <a:r>
              <a:rPr lang="en-US" dirty="0">
                <a:solidFill>
                  <a:srgbClr val="1D2F68"/>
                </a:solidFill>
              </a:rPr>
              <a:t>Pavement Lab Expansion </a:t>
            </a:r>
            <a:r>
              <a:rPr lang="en-US" dirty="0" smtClean="0">
                <a:solidFill>
                  <a:srgbClr val="1D2F68"/>
                </a:solidFill>
              </a:rPr>
              <a:t>Office </a:t>
            </a:r>
            <a:r>
              <a:rPr lang="en-US" dirty="0">
                <a:solidFill>
                  <a:srgbClr val="1D2F68"/>
                </a:solidFill>
              </a:rPr>
              <a:t>Space </a:t>
            </a:r>
          </a:p>
          <a:p>
            <a:r>
              <a:rPr lang="en-US" dirty="0">
                <a:solidFill>
                  <a:srgbClr val="1D2F68"/>
                </a:solidFill>
              </a:rPr>
              <a:t>Airport Safety Tech Storage / Warehouse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  <a:endParaRPr lang="en-US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/>
              <a:t>Site Selection</a:t>
            </a:r>
          </a:p>
          <a:p>
            <a:pPr lvl="2"/>
            <a:r>
              <a:rPr lang="en-US" dirty="0" smtClean="0"/>
              <a:t>Infrastructure Requirements</a:t>
            </a:r>
          </a:p>
          <a:p>
            <a:pPr lvl="1"/>
            <a:r>
              <a:rPr lang="en-US" dirty="0" smtClean="0"/>
              <a:t>Environmental Assessment</a:t>
            </a:r>
          </a:p>
          <a:p>
            <a:pPr lvl="2"/>
            <a:r>
              <a:rPr lang="en-US" dirty="0" smtClean="0"/>
              <a:t>Review and Approvals by State and Federal Agencies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Plans and Specifications</a:t>
            </a:r>
          </a:p>
          <a:p>
            <a:r>
              <a:rPr lang="en-US" dirty="0" smtClean="0"/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Site Selection </a:t>
            </a:r>
            <a:endParaRPr lang="en-US" dirty="0"/>
          </a:p>
        </p:txBody>
      </p:sp>
      <p:pic>
        <p:nvPicPr>
          <p:cNvPr id="8" name="Content Placeholder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955807"/>
            <a:ext cx="6236287" cy="48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3311764"/>
            <a:ext cx="3733800" cy="1600438"/>
            <a:chOff x="0" y="3291320"/>
            <a:chExt cx="3733800" cy="1600438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371600" y="3352800"/>
              <a:ext cx="2362200" cy="740858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1371600" y="3291320"/>
              <a:ext cx="2286000" cy="67108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371600" y="3331658"/>
              <a:ext cx="2291628" cy="706942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0" y="3291320"/>
              <a:ext cx="1219200" cy="1600438"/>
            </a:xfrm>
            <a:prstGeom prst="rect">
              <a:avLst/>
            </a:prstGeom>
            <a:solidFill>
              <a:srgbClr val="FF0000">
                <a:alpha val="68000"/>
              </a:srgb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Water; Fire and Sewer Lines were Extended During</a:t>
              </a:r>
            </a:p>
            <a:p>
              <a:r>
                <a:rPr lang="en-US" sz="1400" dirty="0" smtClean="0">
                  <a:solidFill>
                    <a:srgbClr val="FFFF00"/>
                  </a:solidFill>
                </a:rPr>
                <a:t>Current Construction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 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25374" r="30693" b="32688"/>
          <a:stretch/>
        </p:blipFill>
        <p:spPr bwMode="auto">
          <a:xfrm>
            <a:off x="1376966" y="1228725"/>
            <a:ext cx="647512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 rot="20606696">
            <a:off x="4662486" y="3971925"/>
            <a:ext cx="790575" cy="514350"/>
          </a:xfrm>
          <a:prstGeom prst="rect">
            <a:avLst/>
          </a:prstGeom>
          <a:solidFill>
            <a:schemeClr val="tx2">
              <a:lumMod val="65000"/>
              <a:lumOff val="35000"/>
              <a:alpha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/>
              <a:t>Environmental Assessment</a:t>
            </a:r>
          </a:p>
          <a:p>
            <a:pPr lvl="2"/>
            <a:r>
              <a:rPr lang="en-US" dirty="0" smtClean="0"/>
              <a:t>Review and Approvals by State and Federal Agencies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Status of Environmental Assessment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699" y="145097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Environmental Assessment began September 2015</a:t>
            </a:r>
          </a:p>
          <a:p>
            <a:r>
              <a:rPr lang="en-US" sz="2400" dirty="0" smtClean="0"/>
              <a:t>Draft EA submitted February 4, 2016</a:t>
            </a:r>
          </a:p>
          <a:p>
            <a:pPr lvl="1"/>
            <a:r>
              <a:rPr lang="en-US" sz="2000" dirty="0" smtClean="0"/>
              <a:t>Included </a:t>
            </a:r>
            <a:r>
              <a:rPr lang="en-US" sz="2000" dirty="0" err="1" smtClean="0"/>
              <a:t>FoNSI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inding 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/>
              <a:t>f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o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ignificant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mpact</a:t>
            </a:r>
          </a:p>
          <a:p>
            <a:pPr lvl="2"/>
            <a:r>
              <a:rPr lang="en-US" sz="1800" dirty="0" smtClean="0"/>
              <a:t>Review comments by FAA have been provided</a:t>
            </a:r>
          </a:p>
          <a:p>
            <a:pPr lvl="1"/>
            <a:r>
              <a:rPr lang="en-US" sz="2000" dirty="0" smtClean="0"/>
              <a:t>Revised Draft EA submitted March 2, 2016 for FAA Review</a:t>
            </a:r>
          </a:p>
          <a:p>
            <a:pPr lvl="1"/>
            <a:r>
              <a:rPr lang="en-US" sz="2000" dirty="0" smtClean="0"/>
              <a:t>Submitted to State and Federal regulatory agencies for comment May 2016</a:t>
            </a:r>
          </a:p>
          <a:p>
            <a:pPr lvl="2"/>
            <a:r>
              <a:rPr lang="en-US" sz="1800" dirty="0"/>
              <a:t>Public comment and review period – 45 days</a:t>
            </a:r>
          </a:p>
          <a:p>
            <a:pPr lvl="1"/>
            <a:r>
              <a:rPr lang="en-US" sz="2000" dirty="0" smtClean="0"/>
              <a:t>Regulatory Agency Comments </a:t>
            </a:r>
            <a:r>
              <a:rPr lang="en-US" sz="2000" dirty="0"/>
              <a:t>addressed June 2016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025" y="4968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Technical Center Construction Approval Process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16605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Technical Center Master Planning Approval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Site Selection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Infrastructure Requirements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Environmental Assessment</a:t>
            </a:r>
          </a:p>
          <a:p>
            <a:pPr lvl="2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 and Approvals by State and Federal Agencies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Plans and Specifications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0950"/>
            <a:ext cx="8050213" cy="4391025"/>
          </a:xfrm>
        </p:spPr>
        <p:txBody>
          <a:bodyPr/>
          <a:lstStyle/>
          <a:p>
            <a:r>
              <a:rPr lang="en-US" dirty="0" smtClean="0"/>
              <a:t>Design Scope of Work </a:t>
            </a:r>
          </a:p>
          <a:p>
            <a:pPr lvl="1"/>
            <a:r>
              <a:rPr lang="en-US" dirty="0" smtClean="0"/>
              <a:t>Plan to use the Army Corps of Engineers Philadelphia District under an existing Interagency </a:t>
            </a:r>
            <a:r>
              <a:rPr lang="en-US" smtClean="0"/>
              <a:t>Agreement  </a:t>
            </a:r>
            <a:endParaRPr lang="en-US" dirty="0" smtClean="0"/>
          </a:p>
          <a:p>
            <a:pPr lvl="1"/>
            <a:r>
              <a:rPr lang="en-US" dirty="0" smtClean="0"/>
              <a:t>Draft Design Scope provided to USACE August 2016</a:t>
            </a:r>
          </a:p>
          <a:p>
            <a:pPr lvl="1"/>
            <a:r>
              <a:rPr lang="en-US" dirty="0" smtClean="0"/>
              <a:t>Final design scope to be developed by ANG-E262 in coordination with Technical Center Facilities Engineers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17, 2016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New Facility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31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65000"/>
            <a:lumOff val="35000"/>
          </a:schemeClr>
        </a:solidFill>
        <a:ln>
          <a:solidFill>
            <a:schemeClr val="tx1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2C4A43-2A3E-4E76-8DFE-ED509E7AF464}"/>
</file>

<file path=customXml/itemProps2.xml><?xml version="1.0" encoding="utf-8"?>
<ds:datastoreItem xmlns:ds="http://schemas.openxmlformats.org/officeDocument/2006/customXml" ds:itemID="{8584B3B1-1197-4A14-8D01-B5530D17AE03}"/>
</file>

<file path=customXml/itemProps3.xml><?xml version="1.0" encoding="utf-8"?>
<ds:datastoreItem xmlns:ds="http://schemas.openxmlformats.org/officeDocument/2006/customXml" ds:itemID="{E10236D5-8C68-403B-A317-69649B879B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</TotalTime>
  <Words>328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1_Custom Design</vt:lpstr>
      <vt:lpstr>New Facility and Construction Updates</vt:lpstr>
      <vt:lpstr>PowerPoint Presentation</vt:lpstr>
      <vt:lpstr>PowerPoint Presentation</vt:lpstr>
      <vt:lpstr>PowerPoint Presentation</vt:lpstr>
      <vt:lpstr>New Facility Planning</vt:lpstr>
      <vt:lpstr>PowerPoint Presentation</vt:lpstr>
      <vt:lpstr>PowerPoint Presentation</vt:lpstr>
      <vt:lpstr>PowerPoint Presentation</vt:lpstr>
      <vt:lpstr>New Facility Design</vt:lpstr>
      <vt:lpstr>Thank You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Facility Construction and Planning</dc:title>
  <dc:creator>Flynn, Murphy (FAA)</dc:creator>
  <cp:lastModifiedBy>Gagnon, Jeffrey (FAA)</cp:lastModifiedBy>
  <cp:revision>180</cp:revision>
  <cp:lastPrinted>2016-08-17T11:55:11Z</cp:lastPrinted>
  <dcterms:created xsi:type="dcterms:W3CDTF">2015-08-07T17:23:48Z</dcterms:created>
  <dcterms:modified xsi:type="dcterms:W3CDTF">2016-08-17T18:06:58Z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