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579" r:id="rId2"/>
    <p:sldId id="718" r:id="rId3"/>
    <p:sldId id="731" r:id="rId4"/>
    <p:sldId id="732" r:id="rId5"/>
    <p:sldId id="715" r:id="rId6"/>
    <p:sldId id="717" r:id="rId7"/>
    <p:sldId id="733" r:id="rId8"/>
    <p:sldId id="723" r:id="rId9"/>
    <p:sldId id="728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53">
          <p15:clr>
            <a:srgbClr val="A4A3A4"/>
          </p15:clr>
        </p15:guide>
        <p15:guide id="4" orient="horz" pos="139">
          <p15:clr>
            <a:srgbClr val="A4A3A4"/>
          </p15:clr>
        </p15:guide>
        <p15:guide id="5" orient="horz" pos="604">
          <p15:clr>
            <a:srgbClr val="A4A3A4"/>
          </p15:clr>
        </p15:guide>
        <p15:guide id="6" orient="horz" pos="384">
          <p15:clr>
            <a:srgbClr val="A4A3A4"/>
          </p15:clr>
        </p15:guide>
        <p15:guide id="7" pos="5561">
          <p15:clr>
            <a:srgbClr val="A4A3A4"/>
          </p15:clr>
        </p15:guide>
        <p15:guide id="8" pos="68">
          <p15:clr>
            <a:srgbClr val="A4A3A4"/>
          </p15:clr>
        </p15:guide>
        <p15:guide id="9" pos="696">
          <p15:clr>
            <a:srgbClr val="A4A3A4"/>
          </p15:clr>
        </p15:guide>
        <p15:guide id="10" pos="431">
          <p15:clr>
            <a:srgbClr val="A4A3A4"/>
          </p15:clr>
        </p15:guide>
        <p15:guide id="11" pos="233">
          <p15:clr>
            <a:srgbClr val="A4A3A4"/>
          </p15:clr>
        </p15:guide>
        <p15:guide id="12" orient="horz" pos="1371">
          <p15:clr>
            <a:srgbClr val="A4A3A4"/>
          </p15:clr>
        </p15:guide>
        <p15:guide id="13" orient="horz" pos="93">
          <p15:clr>
            <a:srgbClr val="A4A3A4"/>
          </p15:clr>
        </p15:guide>
        <p15:guide id="14" orient="horz" pos="404">
          <p15:clr>
            <a:srgbClr val="A4A3A4"/>
          </p15:clr>
        </p15:guide>
        <p15:guide id="15" pos="5240">
          <p15:clr>
            <a:srgbClr val="A4A3A4"/>
          </p15:clr>
        </p15:guide>
        <p15:guide id="16" pos="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taler, Michael D. (LARC-A2)" initials="MMD(" lastIdx="3" clrIdx="0">
    <p:extLst/>
  </p:cmAuthor>
  <p:cmAuthor id="2" name="Harrison, William H. (HQ-EJ000)" initials="HWH(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F87"/>
    <a:srgbClr val="FF00FF"/>
    <a:srgbClr val="9D1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12" autoAdjust="0"/>
    <p:restoredTop sz="97892" autoAdjust="0"/>
  </p:normalViewPr>
  <p:slideViewPr>
    <p:cSldViewPr snapToGrid="0">
      <p:cViewPr varScale="1">
        <p:scale>
          <a:sx n="82" d="100"/>
          <a:sy n="82" d="100"/>
        </p:scale>
        <p:origin x="1278" y="84"/>
      </p:cViewPr>
      <p:guideLst>
        <p:guide orient="horz" pos="2160"/>
        <p:guide pos="2880"/>
        <p:guide orient="horz" pos="753"/>
        <p:guide orient="horz" pos="139"/>
        <p:guide orient="horz" pos="604"/>
        <p:guide orient="horz" pos="384"/>
        <p:guide pos="5561"/>
        <p:guide pos="68"/>
        <p:guide pos="696"/>
        <p:guide pos="431"/>
        <p:guide pos="233"/>
        <p:guide orient="horz" pos="1371"/>
        <p:guide orient="horz" pos="93"/>
        <p:guide orient="horz" pos="404"/>
        <p:guide pos="5240"/>
        <p:guide pos="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2866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95B7C1-0A2B-4FBE-AC49-D800110828D8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B076D9-4414-4214-B30F-78FB0D67C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588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53F376-CE5E-4BEC-8AD9-8AA06922AA59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B1D92B-94BC-4326-9D32-CF4932ACA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442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1D92B-94BC-4326-9D32-CF4932ACA6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9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1D92B-94BC-4326-9D32-CF4932ACA6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01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 sz="1100" dirty="0">
              <a:solidFill>
                <a:srgbClr val="000000"/>
              </a:solidFill>
              <a:ea typeface="ＭＳ Ｐゴシック" panose="020B0600070205080204" pitchFamily="34" charset="-128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3C801-9480-F447-B355-60D94084CA2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38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 sz="1100" dirty="0">
              <a:solidFill>
                <a:srgbClr val="000000"/>
              </a:solidFill>
              <a:ea typeface="ＭＳ Ｐゴシック" panose="020B0600070205080204" pitchFamily="34" charset="-128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3C801-9480-F447-B355-60D94084CA2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1547-089F-3B49-A0A2-8583AC99A5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93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3C801-9480-F447-B355-60D94084CA2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5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1547-089F-3B49-A0A2-8583AC99A5F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49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1547-089F-3B49-A0A2-8583AC99A5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21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1D92B-94BC-4326-9D32-CF4932ACA6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1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93" y="223669"/>
            <a:ext cx="8554605" cy="5048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US" sz="2800" b="1" kern="1200" dirty="0">
                <a:solidFill>
                  <a:schemeClr val="accent1">
                    <a:lumMod val="75000"/>
                  </a:schemeClr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50" y="1108038"/>
            <a:ext cx="8671940" cy="501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73037" y="6492875"/>
            <a:ext cx="2104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www.nasa.gov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210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9812ADB-0C09-964E-BA31-EB411B871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49" y="6492875"/>
            <a:ext cx="3312377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Picture 14" descr="NASA insigniaCMYK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3999" y="146660"/>
            <a:ext cx="619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675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90" y="223669"/>
            <a:ext cx="8092208" cy="504829"/>
          </a:xfrm>
          <a:prstGeom prst="rect">
            <a:avLst/>
          </a:prstGeom>
        </p:spPr>
        <p:txBody>
          <a:bodyPr/>
          <a:lstStyle>
            <a:lvl1pPr algn="l">
              <a:defRPr lang="en-US" sz="2800" b="1" kern="120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50" y="1049060"/>
            <a:ext cx="8671940" cy="5077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823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9/18/2015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069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fld id="{C9812ADB-0C09-964E-BA31-EB411B871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49" y="6356350"/>
            <a:ext cx="3312377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Pre Decisional - For Federal Government Use Only</a:t>
            </a:r>
            <a:endParaRPr lang="en-US" dirty="0"/>
          </a:p>
        </p:txBody>
      </p:sp>
      <p:pic>
        <p:nvPicPr>
          <p:cNvPr id="10" name="Picture 14" descr="NASA insigniaCMYK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2813" y="146660"/>
            <a:ext cx="619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914400"/>
            <a:ext cx="9144000" cy="5943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45000">
                <a:schemeClr val="bg1">
                  <a:lumMod val="96000"/>
                  <a:alpha val="87000"/>
                </a:schemeClr>
              </a:gs>
              <a:gs pos="89000">
                <a:srgbClr val="B4B4B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22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7303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117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9812ADB-0C09-964E-BA31-EB411B871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8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3038" y="6492875"/>
            <a:ext cx="2359891" cy="365125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85FA-DC2F-8940-8F22-1CA46041E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0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823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www.nasa.gov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069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fld id="{C9812ADB-0C09-964E-BA31-EB411B871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43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52425" y="228601"/>
            <a:ext cx="7781925" cy="39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52425" y="1101725"/>
            <a:ext cx="8162925" cy="507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173037" y="6492875"/>
            <a:ext cx="2022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2895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948023" y="6492875"/>
            <a:ext cx="2046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AF4534F-D91E-47CD-BC63-BD3259A592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0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00" r:id="rId2"/>
    <p:sldLayoutId id="2147483688" r:id="rId3"/>
    <p:sldLayoutId id="2147483701" r:id="rId4"/>
    <p:sldLayoutId id="214748370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2800" b="1" kern="1200" dirty="0">
          <a:solidFill>
            <a:schemeClr val="accent1">
              <a:lumMod val="75000"/>
            </a:schemeClr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714500" indent="-3429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hyperlink" Target="http://creativecommons.org/licenses/by/2.0/" TargetMode="External"/><Relationship Id="rId5" Type="http://schemas.openxmlformats.org/officeDocument/2006/relationships/image" Target="../media/image6.jpeg"/><Relationship Id="rId10" Type="http://schemas.openxmlformats.org/officeDocument/2006/relationships/hyperlink" Target="https://visualhunt.com" TargetMode="External"/><Relationship Id="rId4" Type="http://schemas.openxmlformats.org/officeDocument/2006/relationships/image" Target="../media/image5.jpeg"/><Relationship Id="rId9" Type="http://schemas.openxmlformats.org/officeDocument/2006/relationships/hyperlink" Target="https://www.flickr.com/photos/markyharky/9551075460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10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44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11" Type="http://schemas.microsoft.com/office/2007/relationships/hdphoto" Target="../media/hdphoto2.wdp"/><Relationship Id="rId5" Type="http://schemas.openxmlformats.org/officeDocument/2006/relationships/image" Target="../media/image42.jpeg"/><Relationship Id="rId10" Type="http://schemas.openxmlformats.org/officeDocument/2006/relationships/image" Target="../media/image46.png"/><Relationship Id="rId4" Type="http://schemas.openxmlformats.org/officeDocument/2006/relationships/image" Target="../media/image41.jpe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6_aero_campaign_co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7788" y="4859364"/>
            <a:ext cx="8964612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NASA Aeronautics FY 2017 Budget Request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Investing in our Future</a:t>
            </a:r>
          </a:p>
          <a:p>
            <a:pPr eaLnBrk="1" hangingPunct="1">
              <a:defRPr/>
            </a:pPr>
            <a:endParaRPr lang="en-US" sz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Briefing to REDAC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Airports Subcommittee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Meeting</a:t>
            </a: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eaLnBrk="1" hangingPunct="1">
              <a:defRPr/>
            </a:pPr>
            <a:endParaRPr lang="en-US" sz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John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Cavolowsky, Director, Airspace Operations and Safety Progra</a:t>
            </a:r>
            <a:r>
              <a:rPr 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m</a:t>
            </a:r>
          </a:p>
          <a:p>
            <a:pPr eaLnBrk="1" hangingPunct="1"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March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16,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2016</a:t>
            </a:r>
            <a:endParaRPr lang="en-US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641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202501"/>
            <a:ext cx="8078611" cy="504829"/>
          </a:xfrm>
        </p:spPr>
        <p:txBody>
          <a:bodyPr/>
          <a:lstStyle/>
          <a:p>
            <a:r>
              <a:rPr lang="en-US" dirty="0" smtClean="0"/>
              <a:t>Global Growth in Aviation: Opportunities and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812ADB-0C09-964E-BA31-EB411B871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7718" y="932307"/>
            <a:ext cx="4190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Global Air Passengers by Region (% of Total)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103528" y="1736505"/>
            <a:ext cx="1894275" cy="1879924"/>
            <a:chOff x="7103528" y="1858489"/>
            <a:chExt cx="1894275" cy="1879924"/>
          </a:xfrm>
        </p:grpSpPr>
        <p:sp>
          <p:nvSpPr>
            <p:cNvPr id="32" name="Oval 31"/>
            <p:cNvSpPr/>
            <p:nvPr/>
          </p:nvSpPr>
          <p:spPr>
            <a:xfrm>
              <a:off x="7110705" y="1858489"/>
              <a:ext cx="1879924" cy="18799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03528" y="2203004"/>
              <a:ext cx="18942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Arial"/>
                  <a:cs typeface="Arial"/>
                </a:rPr>
                <a:t>Over 36,000 New Aircraft required (replacement and growth) over the </a:t>
              </a:r>
              <a:br>
                <a:rPr lang="en-US" sz="1200" b="1" dirty="0" smtClean="0">
                  <a:solidFill>
                    <a:schemeClr val="bg1"/>
                  </a:solidFill>
                  <a:latin typeface="Arial"/>
                  <a:cs typeface="Arial"/>
                </a:rPr>
              </a:br>
              <a:r>
                <a:rPr lang="en-US" sz="12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 year period</a:t>
              </a:r>
              <a:br>
                <a:rPr lang="en-US" sz="1200" b="1" dirty="0" smtClean="0">
                  <a:solidFill>
                    <a:schemeClr val="bg1"/>
                  </a:solidFill>
                  <a:latin typeface="Arial"/>
                  <a:cs typeface="Arial"/>
                </a:rPr>
              </a:br>
              <a:r>
                <a:rPr lang="en-US" sz="1200" b="1" dirty="0" smtClean="0">
                  <a:solidFill>
                    <a:schemeClr val="bg1"/>
                  </a:solidFill>
                  <a:latin typeface="Arial"/>
                  <a:cs typeface="Arial"/>
                </a:rPr>
                <a:t>($4-$5T value)</a:t>
              </a:r>
              <a:endParaRPr lang="en-US" sz="12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18478" y="1400381"/>
            <a:ext cx="1687080" cy="2723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  <a:latin typeface="Arial"/>
                <a:cs typeface="Arial"/>
              </a:rPr>
              <a:t>2034</a:t>
            </a:r>
          </a:p>
          <a:p>
            <a:r>
              <a:rPr lang="en-US" sz="1600" b="1" dirty="0" smtClean="0">
                <a:solidFill>
                  <a:srgbClr val="404040"/>
                </a:solidFill>
                <a:latin typeface="Arial"/>
                <a:cs typeface="Arial"/>
              </a:rPr>
              <a:t>Global Aviation </a:t>
            </a:r>
            <a:br>
              <a:rPr lang="en-US" sz="1600" b="1" dirty="0" smtClean="0">
                <a:solidFill>
                  <a:srgbClr val="404040"/>
                </a:solidFill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404040"/>
                </a:solidFill>
                <a:latin typeface="Arial"/>
                <a:cs typeface="Arial"/>
              </a:rPr>
              <a:t>Industry, est.</a:t>
            </a:r>
          </a:p>
          <a:p>
            <a:endParaRPr lang="en-US" sz="11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en-US" sz="1100" i="1" dirty="0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B Passenger Trips</a:t>
            </a:r>
          </a:p>
          <a:p>
            <a:endParaRPr lang="en-US" sz="1100" i="1" dirty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Asia-Pacific Passenger</a:t>
            </a:r>
            <a:b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</a:br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 Trips equal to</a:t>
            </a:r>
            <a:b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</a:br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North America and </a:t>
            </a:r>
            <a:b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</a:br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Europe combined</a:t>
            </a:r>
          </a:p>
          <a:p>
            <a:endParaRPr lang="en-US" sz="1100" i="1" dirty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105M Jobs</a:t>
            </a:r>
          </a:p>
          <a:p>
            <a:endParaRPr lang="en-US" sz="1100" i="1" dirty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$6T GDP</a:t>
            </a:r>
            <a:endParaRPr lang="en-US" sz="1100" i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150" y="1479312"/>
            <a:ext cx="1865008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404040"/>
                </a:solidFill>
                <a:latin typeface="Arial"/>
                <a:cs typeface="Arial"/>
              </a:rPr>
              <a:t>2014</a:t>
            </a:r>
          </a:p>
          <a:p>
            <a:pPr algn="r"/>
            <a:r>
              <a:rPr lang="en-US" sz="1600" b="1" dirty="0" smtClean="0">
                <a:solidFill>
                  <a:srgbClr val="404040"/>
                </a:solidFill>
                <a:latin typeface="Arial"/>
                <a:cs typeface="Arial"/>
              </a:rPr>
              <a:t>Global Aviation </a:t>
            </a:r>
            <a:br>
              <a:rPr lang="en-US" sz="1600" b="1" dirty="0" smtClean="0">
                <a:solidFill>
                  <a:srgbClr val="404040"/>
                </a:solidFill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404040"/>
                </a:solidFill>
                <a:latin typeface="Arial"/>
                <a:cs typeface="Arial"/>
              </a:rPr>
              <a:t>Industry</a:t>
            </a:r>
          </a:p>
          <a:p>
            <a:pPr algn="r"/>
            <a:endParaRPr lang="en-US" sz="12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algn="r"/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3.3B Passenger Trips</a:t>
            </a:r>
          </a:p>
          <a:p>
            <a:pPr algn="r"/>
            <a:endParaRPr lang="en-US" sz="1100" i="1" dirty="0">
              <a:solidFill>
                <a:srgbClr val="404040"/>
              </a:solidFill>
              <a:latin typeface="Arial"/>
              <a:cs typeface="Arial"/>
            </a:endParaRPr>
          </a:p>
          <a:p>
            <a:pPr algn="r"/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North America and Europe combined is</a:t>
            </a:r>
            <a:r>
              <a:rPr lang="en-US" sz="1100" i="1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half of all  Passenger Trips</a:t>
            </a:r>
          </a:p>
          <a:p>
            <a:pPr algn="r"/>
            <a:endParaRPr lang="en-US" sz="1100" i="1" dirty="0">
              <a:solidFill>
                <a:srgbClr val="404040"/>
              </a:solidFill>
              <a:latin typeface="Arial"/>
              <a:cs typeface="Arial"/>
            </a:endParaRPr>
          </a:p>
          <a:p>
            <a:pPr algn="r"/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58M Jobs</a:t>
            </a:r>
          </a:p>
          <a:p>
            <a:pPr algn="r"/>
            <a:endParaRPr lang="en-US" sz="1100" i="1" dirty="0">
              <a:solidFill>
                <a:srgbClr val="404040"/>
              </a:solidFill>
              <a:latin typeface="Arial"/>
              <a:cs typeface="Arial"/>
            </a:endParaRPr>
          </a:p>
          <a:p>
            <a:pPr algn="r"/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$2.4T GDP</a:t>
            </a:r>
            <a:endParaRPr lang="en-US" sz="1100" i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42157" y="4770053"/>
            <a:ext cx="40339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Sources:  International Air Transport Association, Air Transport Action Group, Boeing</a:t>
            </a:r>
            <a:endParaRPr lang="en-US" sz="800" i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325" y="5099887"/>
            <a:ext cx="88543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Major Opportunities / Growing Challenges</a:t>
            </a:r>
          </a:p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Competitiveness—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New state backed entrants, e.g., COMAC (China); Growing global R&amp;D</a:t>
            </a:r>
          </a:p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Environment—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Very ambitious industry sustainability goals; Large technology advances needed</a:t>
            </a:r>
          </a:p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Mobility—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More speed to connect the worlds’ major cities; Opportunity for commercial supersonic flight</a:t>
            </a:r>
          </a:p>
          <a:p>
            <a:pPr algn="ctr"/>
            <a:r>
              <a:rPr lang="en-US" sz="8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en-US" sz="8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U.S. Technological Leadership Required!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pic>
        <p:nvPicPr>
          <p:cNvPr id="18" name="Picture 17" descr="global-growth-in-aviat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276" y="1468255"/>
            <a:ext cx="3136392" cy="329184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2152579" y="2640591"/>
            <a:ext cx="839508" cy="717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828960" y="2540133"/>
            <a:ext cx="58837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152580" y="1470981"/>
            <a:ext cx="0" cy="2705170"/>
          </a:xfrm>
          <a:prstGeom prst="line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419052" y="1470981"/>
            <a:ext cx="0" cy="2705170"/>
          </a:xfrm>
          <a:prstGeom prst="line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88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op-fi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396" y="850272"/>
            <a:ext cx="2782824" cy="2904744"/>
          </a:xfrm>
          <a:prstGeom prst="rect">
            <a:avLst/>
          </a:prstGeom>
        </p:spPr>
      </p:pic>
      <p:pic>
        <p:nvPicPr>
          <p:cNvPr id="12" name="Picture 11" descr="9551075460_cf9accd00e_b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2323" y="1542555"/>
            <a:ext cx="2537169" cy="1093110"/>
          </a:xfrm>
          <a:prstGeom prst="rect">
            <a:avLst/>
          </a:prstGeom>
        </p:spPr>
      </p:pic>
      <p:pic>
        <p:nvPicPr>
          <p:cNvPr id="34" name="Picture 33" descr="top-fi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396" y="3953256"/>
            <a:ext cx="2782824" cy="2904744"/>
          </a:xfrm>
          <a:prstGeom prst="rect">
            <a:avLst/>
          </a:prstGeom>
        </p:spPr>
      </p:pic>
      <p:pic>
        <p:nvPicPr>
          <p:cNvPr id="35" name="Picture 34" descr="top-fi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000" y="3953256"/>
            <a:ext cx="2782824" cy="2904744"/>
          </a:xfrm>
          <a:prstGeom prst="rect">
            <a:avLst/>
          </a:prstGeom>
        </p:spPr>
      </p:pic>
      <p:pic>
        <p:nvPicPr>
          <p:cNvPr id="33" name="Picture 32" descr="top-fi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8" y="3953256"/>
            <a:ext cx="2782824" cy="2904744"/>
          </a:xfrm>
          <a:prstGeom prst="rect">
            <a:avLst/>
          </a:prstGeom>
        </p:spPr>
      </p:pic>
      <p:pic>
        <p:nvPicPr>
          <p:cNvPr id="8" name="Picture 7" descr="top-fi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8" y="850272"/>
            <a:ext cx="2782824" cy="2904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US Airlines Collaborating with NASA</a:t>
            </a:r>
            <a:endParaRPr lang="en-US" dirty="0"/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221103" y="2634984"/>
            <a:ext cx="271019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2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3pPr>
            <a:lvl4pPr marL="1600200" indent="-228600" defTabSz="457200">
              <a:defRPr sz="16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4pPr>
            <a:lvl5pPr marL="2057400" indent="-228600" defTabSz="457200"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5pPr>
            <a:lvl6pPr marL="25146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6pPr>
            <a:lvl7pPr marL="29718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7pPr>
            <a:lvl8pPr marL="34290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8pPr>
            <a:lvl9pPr marL="38862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r>
              <a:rPr lang="en-US" sz="1000" b="1" dirty="0">
                <a:solidFill>
                  <a:srgbClr val="F79646">
                    <a:lumMod val="75000"/>
                  </a:srgbClr>
                </a:solidFill>
                <a:latin typeface="Arial"/>
                <a:cs typeface="Arial"/>
              </a:rPr>
              <a:t>Weather </a:t>
            </a:r>
            <a:r>
              <a:rPr lang="en-US" sz="1000" b="1" dirty="0" smtClean="0">
                <a:solidFill>
                  <a:srgbClr val="F79646">
                    <a:lumMod val="75000"/>
                  </a:srgbClr>
                </a:solidFill>
                <a:latin typeface="Arial"/>
                <a:cs typeface="Arial"/>
              </a:rPr>
              <a:t>Rerouting</a:t>
            </a:r>
          </a:p>
          <a:p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Changing the non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-profitable flights into profitable 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flights</a:t>
            </a:r>
            <a:b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</a:br>
            <a:endParaRPr lang="en-US" sz="8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/>
            </a:endParaRPr>
          </a:p>
          <a:p>
            <a:r>
              <a:rPr lang="en-US" sz="1000" b="1" dirty="0" smtClean="0">
                <a:solidFill>
                  <a:srgbClr val="F79646">
                    <a:lumMod val="75000"/>
                  </a:srgbClr>
                </a:solidFill>
                <a:latin typeface="Arial"/>
                <a:cs typeface="Arial"/>
              </a:rPr>
              <a:t>Terminal Sequencing and Spacing</a:t>
            </a:r>
          </a:p>
          <a:p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Increasing throughput and fuel efficiency </a:t>
            </a:r>
            <a:b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for arrivals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1427" y="880796"/>
            <a:ext cx="1842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F79646">
                    <a:lumMod val="75000"/>
                  </a:srgbClr>
                </a:solidFill>
                <a:latin typeface="Helvetica Neue" charset="0"/>
              </a:rPr>
              <a:t>American Airlines</a:t>
            </a:r>
          </a:p>
        </p:txBody>
      </p:sp>
      <p:pic>
        <p:nvPicPr>
          <p:cNvPr id="16" name="Picture 15" descr="top-fi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000" y="850272"/>
            <a:ext cx="2782824" cy="2904744"/>
          </a:xfrm>
          <a:prstGeom prst="rect">
            <a:avLst/>
          </a:prstGeom>
        </p:spPr>
      </p:pic>
      <p:pic>
        <p:nvPicPr>
          <p:cNvPr id="4" name="Picture 3" descr="southwest-airlines-address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" r="-224"/>
          <a:stretch/>
        </p:blipFill>
        <p:spPr bwMode="auto">
          <a:xfrm>
            <a:off x="6357769" y="1543465"/>
            <a:ext cx="260277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6290093" y="2634984"/>
            <a:ext cx="25322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2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3pPr>
            <a:lvl4pPr marL="1600200" indent="-228600" defTabSz="457200">
              <a:defRPr sz="16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4pPr>
            <a:lvl5pPr marL="2057400" indent="-228600" defTabSz="457200"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5pPr>
            <a:lvl6pPr marL="25146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6pPr>
            <a:lvl7pPr marL="29718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7pPr>
            <a:lvl8pPr marL="34290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8pPr>
            <a:lvl9pPr marL="38862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r>
              <a:rPr lang="en-US" sz="1000" b="1" dirty="0">
                <a:solidFill>
                  <a:srgbClr val="E46C0A"/>
                </a:solidFill>
                <a:latin typeface="Arial"/>
                <a:cs typeface="Arial"/>
              </a:rPr>
              <a:t>Data </a:t>
            </a:r>
            <a:r>
              <a:rPr lang="en-US" sz="1000" b="1" dirty="0" smtClean="0">
                <a:solidFill>
                  <a:srgbClr val="E46C0A"/>
                </a:solidFill>
                <a:latin typeface="Arial"/>
                <a:cs typeface="Arial"/>
              </a:rPr>
              <a:t>Mining</a:t>
            </a:r>
          </a:p>
          <a:p>
            <a:r>
              <a:rPr lang="en-US" sz="1000" dirty="0" smtClean="0">
                <a:solidFill>
                  <a:srgbClr val="404040"/>
                </a:solidFill>
                <a:latin typeface="Arial"/>
                <a:cs typeface="Arial"/>
              </a:rPr>
              <a:t>Improving efficiency </a:t>
            </a:r>
            <a:r>
              <a:rPr lang="en-US" sz="1000" dirty="0">
                <a:solidFill>
                  <a:srgbClr val="404040"/>
                </a:solidFill>
                <a:latin typeface="Arial"/>
                <a:cs typeface="Arial"/>
              </a:rPr>
              <a:t>and </a:t>
            </a:r>
            <a:r>
              <a:rPr lang="en-US" sz="1000" dirty="0" smtClean="0">
                <a:solidFill>
                  <a:srgbClr val="404040"/>
                </a:solidFill>
                <a:latin typeface="Arial"/>
                <a:cs typeface="Arial"/>
              </a:rPr>
              <a:t>safety</a:t>
            </a:r>
            <a:endParaRPr lang="en-US" sz="10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93515" y="840290"/>
            <a:ext cx="1842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F79646">
                    <a:lumMod val="75000"/>
                  </a:srgbClr>
                </a:solidFill>
                <a:latin typeface="Helvetica Neue" charset="0"/>
              </a:rPr>
              <a:t>Southwest</a:t>
            </a: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3246512" y="2634984"/>
            <a:ext cx="26733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2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3pPr>
            <a:lvl4pPr marL="1600200" indent="-228600" defTabSz="457200">
              <a:defRPr sz="16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4pPr>
            <a:lvl5pPr marL="2057400" indent="-228600" defTabSz="457200"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5pPr>
            <a:lvl6pPr marL="25146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6pPr>
            <a:lvl7pPr marL="29718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7pPr>
            <a:lvl8pPr marL="34290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8pPr>
            <a:lvl9pPr marL="38862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r>
              <a:rPr lang="en-US" sz="1000" b="1" dirty="0">
                <a:solidFill>
                  <a:srgbClr val="E46C0A"/>
                </a:solidFill>
                <a:latin typeface="Arial"/>
                <a:cs typeface="Arial"/>
              </a:rPr>
              <a:t>Surface </a:t>
            </a:r>
            <a:r>
              <a:rPr lang="en-US" sz="1000" b="1" dirty="0" smtClean="0">
                <a:solidFill>
                  <a:srgbClr val="E46C0A"/>
                </a:solidFill>
                <a:latin typeface="Arial"/>
                <a:cs typeface="Arial"/>
              </a:rPr>
              <a:t>Management</a:t>
            </a:r>
          </a:p>
          <a:p>
            <a:r>
              <a:rPr lang="en-US" sz="1000" dirty="0">
                <a:solidFill>
                  <a:srgbClr val="404040"/>
                </a:solidFill>
                <a:latin typeface="Arial"/>
                <a:cs typeface="Arial"/>
              </a:rPr>
              <a:t>Reducing delays and fuel </a:t>
            </a:r>
            <a:r>
              <a:rPr lang="en-US" sz="1000" dirty="0" smtClean="0">
                <a:solidFill>
                  <a:srgbClr val="404040"/>
                </a:solidFill>
                <a:latin typeface="Arial"/>
                <a:cs typeface="Arial"/>
              </a:rPr>
              <a:t>consumption</a:t>
            </a:r>
            <a:endParaRPr lang="en-US" sz="10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5983" y="840290"/>
            <a:ext cx="1419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F79646">
                    <a:lumMod val="75000"/>
                  </a:srgbClr>
                </a:solidFill>
                <a:latin typeface="Helvetica Neue" charset="0"/>
              </a:rPr>
              <a:t>US Airways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1427" y="3973837"/>
            <a:ext cx="2078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smtClean="0">
                <a:solidFill>
                  <a:srgbClr val="F79646">
                    <a:lumMod val="75000"/>
                  </a:srgbClr>
                </a:solidFill>
                <a:latin typeface="Helvetica Neue" charset="0"/>
              </a:rPr>
              <a:t>United</a:t>
            </a:r>
            <a:endParaRPr lang="en-US" sz="1600" dirty="0">
              <a:solidFill>
                <a:srgbClr val="F79646">
                  <a:lumMod val="75000"/>
                </a:srgbClr>
              </a:solidFill>
              <a:latin typeface="Helvetica Neue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52903" y="3973837"/>
            <a:ext cx="1842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F79646">
                    <a:lumMod val="75000"/>
                  </a:srgbClr>
                </a:solidFill>
                <a:latin typeface="Helvetica Neue" charset="0"/>
              </a:rPr>
              <a:t>Virgin America</a:t>
            </a:r>
            <a:endParaRPr lang="en-US" sz="1600" dirty="0">
              <a:solidFill>
                <a:srgbClr val="F79646">
                  <a:lumMod val="75000"/>
                </a:srgbClr>
              </a:solidFill>
              <a:latin typeface="Helvetica Neue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74625" y="3973837"/>
            <a:ext cx="1691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F79646">
                    <a:lumMod val="75000"/>
                  </a:srgbClr>
                </a:solidFill>
                <a:latin typeface="Helvetica Neue" charset="0"/>
              </a:rPr>
              <a:t>Alaska Airlines</a:t>
            </a:r>
            <a:endParaRPr lang="en-US" sz="1600" dirty="0">
              <a:solidFill>
                <a:srgbClr val="F79646">
                  <a:lumMod val="75000"/>
                </a:srgbClr>
              </a:solidFill>
              <a:latin typeface="Helvetica Neue" charset="0"/>
            </a:endParaRPr>
          </a:p>
        </p:txBody>
      </p:sp>
      <p:sp>
        <p:nvSpPr>
          <p:cNvPr id="30" name="TextBox 14"/>
          <p:cNvSpPr txBox="1">
            <a:spLocks noChangeArrowheads="1"/>
          </p:cNvSpPr>
          <p:nvPr/>
        </p:nvSpPr>
        <p:spPr bwMode="auto">
          <a:xfrm>
            <a:off x="221103" y="5686588"/>
            <a:ext cx="28337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2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3pPr>
            <a:lvl4pPr marL="1600200" indent="-228600" defTabSz="457200">
              <a:defRPr sz="16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4pPr>
            <a:lvl5pPr marL="2057400" indent="-228600" defTabSz="457200"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5pPr>
            <a:lvl6pPr marL="25146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6pPr>
            <a:lvl7pPr marL="29718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7pPr>
            <a:lvl8pPr marL="34290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8pPr>
            <a:lvl9pPr marL="38862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r>
              <a:rPr lang="en-US" sz="1000" b="1" dirty="0" smtClean="0">
                <a:solidFill>
                  <a:srgbClr val="F79646">
                    <a:lumMod val="75000"/>
                  </a:srgbClr>
                </a:solidFill>
                <a:latin typeface="Arial"/>
                <a:cs typeface="Arial"/>
              </a:rPr>
              <a:t>Efficient Descent Advisor</a:t>
            </a:r>
            <a:endParaRPr lang="en-US" sz="1000" b="1" dirty="0">
              <a:solidFill>
                <a:srgbClr val="F79646">
                  <a:lumMod val="75000"/>
                </a:srgbClr>
              </a:solidFill>
              <a:latin typeface="Arial"/>
              <a:cs typeface="Arial"/>
            </a:endParaRPr>
          </a:p>
          <a:p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Saving time and reducing fuel burn for arrivals</a:t>
            </a:r>
            <a:b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</a:br>
            <a:endParaRPr lang="en-US" sz="1000" dirty="0" smtClean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/>
            </a:endParaRPr>
          </a:p>
          <a:p>
            <a:r>
              <a:rPr lang="en-US" sz="1000" b="1" dirty="0" smtClean="0">
                <a:solidFill>
                  <a:srgbClr val="E46C0A"/>
                </a:solidFill>
                <a:latin typeface="Arial"/>
                <a:cs typeface="Arial"/>
              </a:rPr>
              <a:t>Flight deck </a:t>
            </a:r>
            <a:r>
              <a:rPr lang="en-US" sz="1000" b="1" dirty="0">
                <a:solidFill>
                  <a:srgbClr val="E46C0A"/>
                </a:solidFill>
                <a:latin typeface="Arial"/>
                <a:cs typeface="Arial"/>
              </a:rPr>
              <a:t>Interval Management</a:t>
            </a:r>
          </a:p>
          <a:p>
            <a:r>
              <a:rPr lang="en-US" sz="1000" dirty="0">
                <a:solidFill>
                  <a:srgbClr val="404040"/>
                </a:solidFill>
                <a:latin typeface="Arial"/>
                <a:cs typeface="Arial"/>
              </a:rPr>
              <a:t>Increasing throughput with improved arrival spacing for </a:t>
            </a:r>
            <a:r>
              <a:rPr lang="en-US" sz="1000" dirty="0" smtClean="0">
                <a:solidFill>
                  <a:srgbClr val="404040"/>
                </a:solidFill>
                <a:latin typeface="Arial"/>
                <a:cs typeface="Arial"/>
              </a:rPr>
              <a:t>landing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/>
            </a:endParaRPr>
          </a:p>
        </p:txBody>
      </p:sp>
      <p:pic>
        <p:nvPicPr>
          <p:cNvPr id="11" name="Picture 10" descr="united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984" y="4619367"/>
            <a:ext cx="2565659" cy="1066800"/>
          </a:xfrm>
          <a:prstGeom prst="rect">
            <a:avLst/>
          </a:prstGeom>
        </p:spPr>
      </p:pic>
      <p:pic>
        <p:nvPicPr>
          <p:cNvPr id="13" name="Picture 12" descr="alaska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0760" y="4625718"/>
            <a:ext cx="2565777" cy="1054100"/>
          </a:xfrm>
          <a:prstGeom prst="rect">
            <a:avLst/>
          </a:prstGeom>
        </p:spPr>
      </p:pic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3249481" y="5686588"/>
            <a:ext cx="278351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2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3pPr>
            <a:lvl4pPr marL="1600200" indent="-228600" defTabSz="457200">
              <a:defRPr sz="16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4pPr>
            <a:lvl5pPr marL="2057400" indent="-228600" defTabSz="457200"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5pPr>
            <a:lvl6pPr marL="25146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6pPr>
            <a:lvl7pPr marL="29718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7pPr>
            <a:lvl8pPr marL="34290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8pPr>
            <a:lvl9pPr marL="38862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r>
              <a:rPr lang="en-US" sz="1000" b="1" dirty="0" smtClean="0">
                <a:solidFill>
                  <a:srgbClr val="E46C0A"/>
                </a:solidFill>
                <a:latin typeface="Arial"/>
                <a:cs typeface="Arial"/>
              </a:rPr>
              <a:t>Traffic </a:t>
            </a:r>
            <a:r>
              <a:rPr lang="en-US" sz="1000" b="1" dirty="0">
                <a:solidFill>
                  <a:srgbClr val="E46C0A"/>
                </a:solidFill>
                <a:latin typeface="Arial"/>
                <a:cs typeface="Arial"/>
              </a:rPr>
              <a:t>Aware Strategic Aircrew Requests</a:t>
            </a:r>
          </a:p>
          <a:p>
            <a:r>
              <a:rPr lang="en-US" sz="1000" dirty="0">
                <a:solidFill>
                  <a:srgbClr val="404040"/>
                </a:solidFill>
                <a:latin typeface="Arial"/>
                <a:cs typeface="Arial"/>
              </a:rPr>
              <a:t>Optimizing time and fuel savings for pilot entered route </a:t>
            </a:r>
            <a:r>
              <a:rPr lang="en-US" sz="1000" dirty="0" smtClean="0">
                <a:solidFill>
                  <a:srgbClr val="404040"/>
                </a:solidFill>
                <a:latin typeface="Arial"/>
                <a:cs typeface="Arial"/>
              </a:rPr>
              <a:t>changes</a:t>
            </a:r>
          </a:p>
          <a:p>
            <a:endParaRPr lang="en-US" sz="10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en-US" sz="1000" b="1" dirty="0" smtClean="0">
                <a:solidFill>
                  <a:srgbClr val="E46C0A"/>
                </a:solidFill>
                <a:latin typeface="Arial"/>
                <a:cs typeface="Arial"/>
              </a:rPr>
              <a:t>Flight Awareness Collaboration Tool</a:t>
            </a:r>
            <a:endParaRPr lang="en-US" sz="1000" b="1" dirty="0">
              <a:solidFill>
                <a:srgbClr val="E46C0A"/>
              </a:solidFill>
              <a:latin typeface="Arial"/>
              <a:cs typeface="Arial"/>
            </a:endParaRPr>
          </a:p>
          <a:p>
            <a:r>
              <a:rPr lang="en-US" sz="1000" dirty="0" smtClean="0">
                <a:solidFill>
                  <a:srgbClr val="404040"/>
                </a:solidFill>
                <a:latin typeface="Arial"/>
                <a:cs typeface="Arial"/>
              </a:rPr>
              <a:t>Reducing cancellations and delays due to winter storms</a:t>
            </a:r>
            <a:endParaRPr lang="en-US" sz="1000" dirty="0">
              <a:solidFill>
                <a:srgbClr val="404040"/>
              </a:solidFill>
              <a:latin typeface="Arial"/>
              <a:cs typeface="Arial"/>
            </a:endParaRPr>
          </a:p>
          <a:p>
            <a:endParaRPr lang="en-US" sz="1000" dirty="0">
              <a:solidFill>
                <a:srgbClr val="404040"/>
              </a:solidFill>
              <a:latin typeface="Arial"/>
              <a:cs typeface="Arial"/>
            </a:endParaRPr>
          </a:p>
          <a:p>
            <a:endParaRPr lang="en-US" sz="10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32" name="TextBox 16"/>
          <p:cNvSpPr txBox="1">
            <a:spLocks noChangeArrowheads="1"/>
          </p:cNvSpPr>
          <p:nvPr/>
        </p:nvSpPr>
        <p:spPr bwMode="auto">
          <a:xfrm>
            <a:off x="6291274" y="5686588"/>
            <a:ext cx="26733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2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3pPr>
            <a:lvl4pPr marL="1600200" indent="-228600" defTabSz="457200">
              <a:defRPr sz="16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4pPr>
            <a:lvl5pPr marL="2057400" indent="-228600" defTabSz="457200"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5pPr>
            <a:lvl6pPr marL="25146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6pPr>
            <a:lvl7pPr marL="29718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7pPr>
            <a:lvl8pPr marL="34290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8pPr>
            <a:lvl9pPr marL="38862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r>
              <a:rPr lang="en-US" sz="1000" b="1" dirty="0" smtClean="0">
                <a:solidFill>
                  <a:srgbClr val="E46C0A"/>
                </a:solidFill>
                <a:latin typeface="Arial"/>
                <a:cs typeface="Arial"/>
              </a:rPr>
              <a:t>Traffic Aware Strategic Aircrew Requests</a:t>
            </a:r>
          </a:p>
          <a:p>
            <a:r>
              <a:rPr lang="en-US" sz="1000" dirty="0" smtClean="0">
                <a:solidFill>
                  <a:srgbClr val="404040"/>
                </a:solidFill>
                <a:latin typeface="Arial"/>
                <a:cs typeface="Arial"/>
              </a:rPr>
              <a:t>Optimizing time and fuel savings for pilot entered route changes</a:t>
            </a:r>
            <a:endParaRPr lang="en-US" sz="10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15983" y="1041338"/>
            <a:ext cx="1981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(now part of American Airlines)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13" descr="download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963" y="1563531"/>
            <a:ext cx="2575680" cy="107213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338777" y="2449444"/>
            <a:ext cx="2568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rgbClr val="FFFFFF"/>
                </a:solidFill>
              </a:rPr>
              <a:t>Photo credit: </a:t>
            </a:r>
            <a:r>
              <a:rPr lang="en-US" sz="700" dirty="0">
                <a:solidFill>
                  <a:srgbClr val="FFFFFF"/>
                </a:solidFill>
                <a:hlinkClick r:id="rId9"/>
              </a:rPr>
              <a:t>markyharky</a:t>
            </a:r>
            <a:r>
              <a:rPr lang="en-US" sz="700" dirty="0">
                <a:solidFill>
                  <a:srgbClr val="FFFFFF"/>
                </a:solidFill>
              </a:rPr>
              <a:t> via </a:t>
            </a:r>
            <a:r>
              <a:rPr lang="en-US" sz="700" dirty="0">
                <a:solidFill>
                  <a:srgbClr val="FFFFFF"/>
                </a:solidFill>
                <a:hlinkClick r:id="rId10"/>
              </a:rPr>
              <a:t>VisualHunt</a:t>
            </a:r>
            <a:r>
              <a:rPr lang="en-US" sz="700" dirty="0">
                <a:solidFill>
                  <a:srgbClr val="FFFFFF"/>
                </a:solidFill>
              </a:rPr>
              <a:t> / </a:t>
            </a:r>
            <a:r>
              <a:rPr lang="en-US" sz="700" dirty="0">
                <a:solidFill>
                  <a:srgbClr val="FFFFFF"/>
                </a:solidFill>
                <a:hlinkClick r:id="rId11"/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  <p:pic>
        <p:nvPicPr>
          <p:cNvPr id="5" name="Picture 4" descr="VX Aircraft.jp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2323" y="4618863"/>
            <a:ext cx="2571503" cy="1055198"/>
          </a:xfrm>
          <a:prstGeom prst="rect">
            <a:avLst/>
          </a:prstGeom>
        </p:spPr>
      </p:pic>
      <p:sp>
        <p:nvSpPr>
          <p:cNvPr id="3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62105" y="6492875"/>
            <a:ext cx="2133600" cy="365125"/>
          </a:xfrm>
        </p:spPr>
        <p:txBody>
          <a:bodyPr/>
          <a:lstStyle/>
          <a:p>
            <a:fld id="{C9812ADB-0C09-964E-BA31-EB411B871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5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ottom-fi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562" y="832104"/>
            <a:ext cx="2782824" cy="2596896"/>
          </a:xfrm>
          <a:prstGeom prst="rect">
            <a:avLst/>
          </a:prstGeom>
        </p:spPr>
      </p:pic>
      <p:pic>
        <p:nvPicPr>
          <p:cNvPr id="25" name="Picture 24" descr="iStock_000057155068_Larg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0514" y="1541727"/>
            <a:ext cx="2568922" cy="1086791"/>
          </a:xfrm>
          <a:prstGeom prst="rect">
            <a:avLst/>
          </a:prstGeom>
        </p:spPr>
      </p:pic>
      <p:pic>
        <p:nvPicPr>
          <p:cNvPr id="37" name="Picture 36" descr="bottom-fi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102" y="832104"/>
            <a:ext cx="2782824" cy="2596896"/>
          </a:xfrm>
          <a:prstGeom prst="rect">
            <a:avLst/>
          </a:prstGeom>
        </p:spPr>
      </p:pic>
      <p:pic>
        <p:nvPicPr>
          <p:cNvPr id="24" name="Picture 23" descr="Dfw_airport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687" y="1541727"/>
            <a:ext cx="2530974" cy="1086791"/>
          </a:xfrm>
          <a:prstGeom prst="rect">
            <a:avLst/>
          </a:prstGeom>
        </p:spPr>
      </p:pic>
      <p:pic>
        <p:nvPicPr>
          <p:cNvPr id="34" name="Picture 33" descr="top-fi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854" y="3593099"/>
            <a:ext cx="2782824" cy="2904744"/>
          </a:xfrm>
          <a:prstGeom prst="rect">
            <a:avLst/>
          </a:prstGeom>
        </p:spPr>
      </p:pic>
      <p:pic>
        <p:nvPicPr>
          <p:cNvPr id="33" name="Picture 32" descr="top-fi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896" y="3593099"/>
            <a:ext cx="2782824" cy="2904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US Airports Collaborating with NASA</a:t>
            </a:r>
            <a:endParaRPr lang="en-US" dirty="0"/>
          </a:p>
        </p:txBody>
      </p:sp>
      <p:pic>
        <p:nvPicPr>
          <p:cNvPr id="16" name="Picture 15" descr="top-fi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8" y="3593099"/>
            <a:ext cx="2782824" cy="2904744"/>
          </a:xfrm>
          <a:prstGeom prst="rect">
            <a:avLst/>
          </a:prstGeom>
        </p:spPr>
      </p:pic>
      <p:pic>
        <p:nvPicPr>
          <p:cNvPr id="4" name="Picture 3" descr="southwest-airlines-address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" r="-224"/>
          <a:stretch/>
        </p:blipFill>
        <p:spPr bwMode="auto">
          <a:xfrm>
            <a:off x="288207" y="4286292"/>
            <a:ext cx="260277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220531" y="5377811"/>
            <a:ext cx="28539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2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3pPr>
            <a:lvl4pPr marL="1600200" indent="-228600" defTabSz="457200">
              <a:defRPr sz="16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4pPr>
            <a:lvl5pPr marL="2057400" indent="-228600" defTabSz="457200"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5pPr>
            <a:lvl6pPr marL="25146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6pPr>
            <a:lvl7pPr marL="29718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7pPr>
            <a:lvl8pPr marL="34290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8pPr>
            <a:lvl9pPr marL="38862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r>
              <a:rPr lang="en-US" sz="1000" b="1" dirty="0" smtClean="0">
                <a:solidFill>
                  <a:srgbClr val="E46C0A"/>
                </a:solidFill>
                <a:latin typeface="Arial"/>
                <a:cs typeface="Arial"/>
              </a:rPr>
              <a:t>Integrated Arrival/Departure/Surface (IADS)</a:t>
            </a:r>
          </a:p>
          <a:p>
            <a:r>
              <a:rPr lang="en-US" sz="1000" dirty="0" smtClean="0">
                <a:solidFill>
                  <a:srgbClr val="404040"/>
                </a:solidFill>
                <a:latin typeface="Arial"/>
                <a:cs typeface="Arial"/>
              </a:rPr>
              <a:t>Reducing overall departure delay</a:t>
            </a:r>
            <a:endParaRPr lang="en-US" sz="10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5098" y="3583117"/>
            <a:ext cx="1842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F79646">
                    <a:lumMod val="75000"/>
                  </a:srgbClr>
                </a:solidFill>
                <a:latin typeface="Helvetica Neue" charset="0"/>
              </a:rPr>
              <a:t>CLT</a:t>
            </a:r>
            <a:endParaRPr lang="en-US" sz="1600" dirty="0">
              <a:solidFill>
                <a:srgbClr val="F79646">
                  <a:lumMod val="75000"/>
                </a:srgbClr>
              </a:solidFill>
              <a:latin typeface="Helvetica Neue" charset="0"/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4617560" y="2634984"/>
            <a:ext cx="26733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2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3pPr>
            <a:lvl4pPr marL="1600200" indent="-228600" defTabSz="457200">
              <a:defRPr sz="16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4pPr>
            <a:lvl5pPr marL="2057400" indent="-228600" defTabSz="457200"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5pPr>
            <a:lvl6pPr marL="25146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6pPr>
            <a:lvl7pPr marL="29718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7pPr>
            <a:lvl8pPr marL="34290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8pPr>
            <a:lvl9pPr marL="38862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r>
              <a:rPr lang="en-US" sz="1000" b="1" dirty="0" smtClean="0">
                <a:solidFill>
                  <a:srgbClr val="E46C0A"/>
                </a:solidFill>
                <a:latin typeface="Arial"/>
                <a:cs typeface="Arial"/>
              </a:rPr>
              <a:t>Precision Departure Release Capability</a:t>
            </a:r>
          </a:p>
          <a:p>
            <a:r>
              <a:rPr lang="en-US" sz="1000" dirty="0" smtClean="0">
                <a:solidFill>
                  <a:srgbClr val="404040"/>
                </a:solidFill>
                <a:latin typeface="Arial"/>
                <a:cs typeface="Arial"/>
              </a:rPr>
              <a:t>Increasing departure time conformance</a:t>
            </a:r>
            <a:endParaRPr lang="en-US" sz="10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99947" y="840290"/>
            <a:ext cx="1419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F79646">
                    <a:lumMod val="75000"/>
                  </a:srgbClr>
                </a:solidFill>
                <a:latin typeface="Helvetica Neue" charset="0"/>
              </a:rPr>
              <a:t>DFW</a:t>
            </a:r>
            <a:endParaRPr lang="en-US" sz="1600" dirty="0">
              <a:solidFill>
                <a:srgbClr val="F79646">
                  <a:lumMod val="75000"/>
                </a:srgbClr>
              </a:solidFill>
              <a:latin typeface="Helvetica Neue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21628" y="3583117"/>
            <a:ext cx="2078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F79646">
                    <a:lumMod val="75000"/>
                  </a:srgbClr>
                </a:solidFill>
                <a:latin typeface="Helvetica Neue" charset="0"/>
              </a:rPr>
              <a:t>PHX</a:t>
            </a:r>
            <a:endParaRPr lang="en-US" sz="1600" dirty="0">
              <a:solidFill>
                <a:srgbClr val="F79646">
                  <a:lumMod val="75000"/>
                </a:srgbClr>
              </a:solidFill>
              <a:latin typeface="Helvetica Neue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44249" y="3583117"/>
            <a:ext cx="1842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F79646">
                    <a:lumMod val="75000"/>
                  </a:srgbClr>
                </a:solidFill>
                <a:latin typeface="Helvetica Neue" charset="0"/>
              </a:rPr>
              <a:t>LAX</a:t>
            </a:r>
            <a:endParaRPr lang="en-US" sz="1600" dirty="0">
              <a:solidFill>
                <a:srgbClr val="F79646">
                  <a:lumMod val="75000"/>
                </a:srgbClr>
              </a:solidFill>
              <a:latin typeface="Helvetica Neue" charset="0"/>
            </a:endParaRPr>
          </a:p>
        </p:txBody>
      </p:sp>
      <p:sp>
        <p:nvSpPr>
          <p:cNvPr id="30" name="TextBox 14"/>
          <p:cNvSpPr txBox="1">
            <a:spLocks noChangeArrowheads="1"/>
          </p:cNvSpPr>
          <p:nvPr/>
        </p:nvSpPr>
        <p:spPr bwMode="auto">
          <a:xfrm>
            <a:off x="3228561" y="5376980"/>
            <a:ext cx="28337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2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3pPr>
            <a:lvl4pPr marL="1600200" indent="-228600" defTabSz="457200">
              <a:defRPr sz="16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4pPr>
            <a:lvl5pPr marL="2057400" indent="-228600" defTabSz="457200"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5pPr>
            <a:lvl6pPr marL="25146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6pPr>
            <a:lvl7pPr marL="29718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7pPr>
            <a:lvl8pPr marL="34290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8pPr>
            <a:lvl9pPr marL="38862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r>
              <a:rPr lang="en-US" sz="1000" b="1" dirty="0" smtClean="0">
                <a:solidFill>
                  <a:srgbClr val="F79646">
                    <a:lumMod val="75000"/>
                  </a:srgbClr>
                </a:solidFill>
                <a:latin typeface="Arial"/>
                <a:cs typeface="Arial"/>
              </a:rPr>
              <a:t>Terminal Sequencing and Spacing (TSAS)</a:t>
            </a:r>
            <a:endParaRPr lang="en-US" sz="1000" b="1" dirty="0">
              <a:solidFill>
                <a:srgbClr val="F79646">
                  <a:lumMod val="75000"/>
                </a:srgbClr>
              </a:solidFill>
              <a:latin typeface="Arial"/>
              <a:cs typeface="Arial"/>
            </a:endParaRPr>
          </a:p>
          <a:p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Increasing throughput and fuel efficiency for arrivals</a:t>
            </a:r>
          </a:p>
          <a:p>
            <a:endParaRPr lang="en-US" sz="1000" dirty="0" smtClean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/>
            </a:endParaRPr>
          </a:p>
          <a:p>
            <a:r>
              <a:rPr lang="en-US" sz="1000" b="1" dirty="0" smtClean="0">
                <a:solidFill>
                  <a:srgbClr val="E46C0A"/>
                </a:solidFill>
                <a:latin typeface="Arial"/>
                <a:cs typeface="Arial"/>
              </a:rPr>
              <a:t>Flight deck </a:t>
            </a:r>
            <a:r>
              <a:rPr lang="en-US" sz="1000" b="1" dirty="0">
                <a:solidFill>
                  <a:srgbClr val="E46C0A"/>
                </a:solidFill>
                <a:latin typeface="Arial"/>
                <a:cs typeface="Arial"/>
              </a:rPr>
              <a:t>Interval </a:t>
            </a:r>
            <a:r>
              <a:rPr lang="en-US" sz="1000" b="1" dirty="0" smtClean="0">
                <a:solidFill>
                  <a:srgbClr val="E46C0A"/>
                </a:solidFill>
                <a:latin typeface="Arial"/>
                <a:cs typeface="Arial"/>
              </a:rPr>
              <a:t>Management (FIM)</a:t>
            </a:r>
            <a:endParaRPr lang="en-US" sz="1000" b="1" dirty="0">
              <a:solidFill>
                <a:srgbClr val="E46C0A"/>
              </a:solidFill>
              <a:latin typeface="Arial"/>
              <a:cs typeface="Arial"/>
            </a:endParaRPr>
          </a:p>
          <a:p>
            <a:r>
              <a:rPr lang="en-US" sz="1000" dirty="0" smtClean="0">
                <a:solidFill>
                  <a:srgbClr val="404040"/>
                </a:solidFill>
                <a:latin typeface="Arial"/>
                <a:cs typeface="Arial"/>
              </a:rPr>
              <a:t>Increasing runway throughput for arrivals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6256939" y="5383298"/>
            <a:ext cx="27835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2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3pPr>
            <a:lvl4pPr marL="1600200" indent="-228600" defTabSz="457200">
              <a:defRPr sz="16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4pPr>
            <a:lvl5pPr marL="2057400" indent="-228600" defTabSz="457200"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5pPr>
            <a:lvl6pPr marL="25146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6pPr>
            <a:lvl7pPr marL="29718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7pPr>
            <a:lvl8pPr marL="34290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8pPr>
            <a:lvl9pPr marL="38862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r>
              <a:rPr lang="en-US" sz="1000" b="1" dirty="0" smtClean="0">
                <a:solidFill>
                  <a:srgbClr val="E46C0A"/>
                </a:solidFill>
                <a:latin typeface="Arial"/>
                <a:cs typeface="Arial"/>
              </a:rPr>
              <a:t>Terminal Sequencing and Spacing (TSAS)</a:t>
            </a:r>
            <a:endParaRPr lang="en-US" sz="1000" b="1" dirty="0">
              <a:solidFill>
                <a:srgbClr val="E46C0A"/>
              </a:solidFill>
              <a:latin typeface="Arial"/>
              <a:cs typeface="Arial"/>
            </a:endParaRPr>
          </a:p>
          <a:p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Increasing 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throughput and fuel efficiency for arrivals</a:t>
            </a:r>
          </a:p>
          <a:p>
            <a:endParaRPr lang="en-US" sz="10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592151" y="2634984"/>
            <a:ext cx="27101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2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742950" indent="-285750" defTabSz="457200">
              <a:defRPr sz="20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3pPr>
            <a:lvl4pPr marL="1600200" indent="-228600" defTabSz="457200">
              <a:defRPr sz="16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4pPr>
            <a:lvl5pPr marL="2057400" indent="-228600" defTabSz="457200"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5pPr>
            <a:lvl6pPr marL="25146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6pPr>
            <a:lvl7pPr marL="29718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7pPr>
            <a:lvl8pPr marL="34290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8pPr>
            <a:lvl9pPr marL="3886200" indent="-228600" defTabSz="457200" eaLnBrk="0" fontAlgn="base" hangingPunct="0">
              <a:buClr>
                <a:srgbClr val="F03A96"/>
              </a:buClr>
              <a:buFont typeface="Georgia" charset="0"/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defRPr>
            </a:lvl9pPr>
          </a:lstStyle>
          <a:p>
            <a:r>
              <a:rPr lang="en-US" sz="1000" b="1" dirty="0">
                <a:solidFill>
                  <a:srgbClr val="F79646">
                    <a:lumMod val="75000"/>
                  </a:srgbClr>
                </a:solidFill>
                <a:latin typeface="Arial"/>
                <a:cs typeface="Arial"/>
              </a:rPr>
              <a:t>Efficient Descent Advisor</a:t>
            </a:r>
          </a:p>
          <a:p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Improving arrival efficiencies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2475" y="840290"/>
            <a:ext cx="1842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F79646">
                    <a:lumMod val="75000"/>
                  </a:srgbClr>
                </a:solidFill>
                <a:latin typeface="Helvetica Neue" charset="0"/>
              </a:rPr>
              <a:t>DEN</a:t>
            </a:r>
            <a:endParaRPr lang="en-US" sz="1600" dirty="0">
              <a:solidFill>
                <a:srgbClr val="F79646">
                  <a:lumMod val="75000"/>
                </a:srgbClr>
              </a:solidFill>
              <a:latin typeface="Helvetica Neue" charset="0"/>
            </a:endParaRPr>
          </a:p>
        </p:txBody>
      </p:sp>
      <p:pic>
        <p:nvPicPr>
          <p:cNvPr id="26" name="Picture 25" descr="iStock_000040371100_Large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7050" y="4285382"/>
            <a:ext cx="2571503" cy="1093110"/>
          </a:xfrm>
          <a:prstGeom prst="rect">
            <a:avLst/>
          </a:prstGeom>
        </p:spPr>
      </p:pic>
      <p:pic>
        <p:nvPicPr>
          <p:cNvPr id="38" name="Picture 37" descr="Charlotte_airport_satellite_view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636" y="4290297"/>
            <a:ext cx="2591673" cy="1080473"/>
          </a:xfrm>
          <a:prstGeom prst="rect">
            <a:avLst/>
          </a:prstGeom>
        </p:spPr>
      </p:pic>
      <p:pic>
        <p:nvPicPr>
          <p:cNvPr id="39" name="Picture 38" descr="iStock_000014012229_XXXLarge.jp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8190" y="4277661"/>
            <a:ext cx="2579917" cy="109942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692475" y="1055852"/>
            <a:ext cx="198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Denver International Airport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99946" y="1055852"/>
            <a:ext cx="1998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Dallas Fort Worth International Airport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5098" y="3799052"/>
            <a:ext cx="2087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Charlotte Douglas International Airport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21628" y="3799052"/>
            <a:ext cx="21647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Phoenix Sky Harbor International Airport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44249" y="3799052"/>
            <a:ext cx="2087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 Angeles International Airport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62105" y="6492875"/>
            <a:ext cx="2133600" cy="365125"/>
          </a:xfrm>
        </p:spPr>
        <p:txBody>
          <a:bodyPr/>
          <a:lstStyle/>
          <a:p>
            <a:fld id="{C9812ADB-0C09-964E-BA31-EB411B871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5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 descr="lbfd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2616" y="3392794"/>
            <a:ext cx="1246589" cy="45592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pic>
        <p:nvPicPr>
          <p:cNvPr id="62" name="Picture 61" descr="triangle-milesto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47" y="4598742"/>
            <a:ext cx="969688" cy="840396"/>
          </a:xfrm>
          <a:prstGeom prst="rect">
            <a:avLst/>
          </a:prstGeom>
        </p:spPr>
      </p:pic>
      <p:pic>
        <p:nvPicPr>
          <p:cNvPr id="61" name="Picture 60" descr="triangle-milesto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499" y="1168448"/>
            <a:ext cx="969688" cy="840396"/>
          </a:xfrm>
          <a:prstGeom prst="rect">
            <a:avLst/>
          </a:prstGeom>
        </p:spPr>
      </p:pic>
      <p:pic>
        <p:nvPicPr>
          <p:cNvPr id="60" name="Picture 59" descr="triangle-milesto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" y="2651822"/>
            <a:ext cx="969688" cy="840396"/>
          </a:xfrm>
          <a:prstGeom prst="rect">
            <a:avLst/>
          </a:prstGeom>
        </p:spPr>
      </p:pic>
      <p:pic>
        <p:nvPicPr>
          <p:cNvPr id="9" name="Picture 8" descr="triangle-milesto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27" y="3514016"/>
            <a:ext cx="969688" cy="840396"/>
          </a:xfrm>
          <a:prstGeom prst="rect">
            <a:avLst/>
          </a:prstGeom>
        </p:spPr>
      </p:pic>
      <p:pic>
        <p:nvPicPr>
          <p:cNvPr id="15" name="Picture 14" descr="blue-glow-arrow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0008" y="5210098"/>
            <a:ext cx="3755295" cy="972848"/>
          </a:xfrm>
          <a:prstGeom prst="rect">
            <a:avLst/>
          </a:prstGeom>
        </p:spPr>
      </p:pic>
      <p:pic>
        <p:nvPicPr>
          <p:cNvPr id="12" name="Picture 11" descr="green-glow-arrow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0008" y="3771092"/>
            <a:ext cx="3755295" cy="923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4" y="194965"/>
            <a:ext cx="7913502" cy="504829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NASA Aeronautics Ready for Flight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985138" y="2043814"/>
            <a:ext cx="1873053" cy="571798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0" y="2043814"/>
            <a:ext cx="3109128" cy="571798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756583" y="2043814"/>
            <a:ext cx="1868797" cy="571798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6549083" y="2043814"/>
            <a:ext cx="2535114" cy="571798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2160848"/>
            <a:ext cx="2824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2008-2013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90313" y="2160848"/>
            <a:ext cx="1263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2014/15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4958" y="2160848"/>
            <a:ext cx="1335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2016/17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1838" y="2160848"/>
            <a:ext cx="1960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2018-2026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6" name="Title 1"/>
          <p:cNvSpPr txBox="1">
            <a:spLocks/>
          </p:cNvSpPr>
          <p:nvPr/>
        </p:nvSpPr>
        <p:spPr>
          <a:xfrm>
            <a:off x="137163" y="616886"/>
            <a:ext cx="7988623" cy="26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Accomplishments and Planning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37" name="Isosceles Triangle 36"/>
          <p:cNvSpPr/>
          <p:nvPr/>
        </p:nvSpPr>
        <p:spPr>
          <a:xfrm>
            <a:off x="2457100" y="2974029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0" y="4421038"/>
            <a:ext cx="8915857" cy="0"/>
          </a:xfrm>
          <a:prstGeom prst="line">
            <a:avLst/>
          </a:prstGeom>
          <a:ln>
            <a:solidFill>
              <a:srgbClr val="81A4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867073" y="4023645"/>
            <a:ext cx="31680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Ready for X-Plane Integration &amp; Demonstration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508" y="2709723"/>
            <a:ext cx="21134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689719"/>
                </a:solidFill>
              </a:rPr>
              <a:t>N+3 Subsonic &amp; </a:t>
            </a:r>
            <a:r>
              <a:rPr lang="en-US" sz="1400" dirty="0" smtClean="0">
                <a:solidFill>
                  <a:srgbClr val="689719"/>
                </a:solidFill>
              </a:rPr>
              <a:t>Supersonic </a:t>
            </a:r>
            <a:r>
              <a:rPr lang="en-US" sz="1400" dirty="0">
                <a:solidFill>
                  <a:srgbClr val="689719"/>
                </a:solidFill>
              </a:rPr>
              <a:t>Concept/Technology </a:t>
            </a:r>
            <a:r>
              <a:rPr lang="en-US" sz="1400" dirty="0" smtClean="0">
                <a:solidFill>
                  <a:srgbClr val="689719"/>
                </a:solidFill>
              </a:rPr>
              <a:t>Studies</a:t>
            </a:r>
            <a:endParaRPr lang="en-US" sz="1400" dirty="0">
              <a:solidFill>
                <a:srgbClr val="689719"/>
              </a:solidFill>
            </a:endParaRPr>
          </a:p>
        </p:txBody>
      </p:sp>
      <p:sp>
        <p:nvSpPr>
          <p:cNvPr id="102" name="Isosceles Triangle 101"/>
          <p:cNvSpPr/>
          <p:nvPr/>
        </p:nvSpPr>
        <p:spPr>
          <a:xfrm>
            <a:off x="4975049" y="2974029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Isosceles Triangle 102"/>
          <p:cNvSpPr/>
          <p:nvPr/>
        </p:nvSpPr>
        <p:spPr>
          <a:xfrm>
            <a:off x="3086587" y="2970236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Isosceles Triangle 103"/>
          <p:cNvSpPr/>
          <p:nvPr/>
        </p:nvSpPr>
        <p:spPr>
          <a:xfrm>
            <a:off x="3716074" y="2974029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Isosceles Triangle 104"/>
          <p:cNvSpPr/>
          <p:nvPr/>
        </p:nvSpPr>
        <p:spPr>
          <a:xfrm>
            <a:off x="4345561" y="2970236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Isosceles Triangle 105"/>
          <p:cNvSpPr/>
          <p:nvPr/>
        </p:nvSpPr>
        <p:spPr>
          <a:xfrm>
            <a:off x="5926626" y="2974029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9" name="TextBox 108"/>
          <p:cNvSpPr txBox="1"/>
          <p:nvPr/>
        </p:nvSpPr>
        <p:spPr>
          <a:xfrm>
            <a:off x="2317790" y="3142878"/>
            <a:ext cx="31280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689719"/>
                </a:solidFill>
              </a:rPr>
              <a:t>Ground Testing of N+3 configurations and technologies</a:t>
            </a:r>
            <a:endParaRPr lang="en-US" sz="1000" dirty="0">
              <a:solidFill>
                <a:srgbClr val="689719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610008" y="3142878"/>
            <a:ext cx="85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689719"/>
                </a:solidFill>
              </a:rPr>
              <a:t>LBFD PDR</a:t>
            </a:r>
          </a:p>
          <a:p>
            <a:pPr algn="ctr"/>
            <a:r>
              <a:rPr lang="en-US" sz="1000" b="1" dirty="0" smtClean="0">
                <a:solidFill>
                  <a:srgbClr val="689719"/>
                </a:solidFill>
              </a:rPr>
              <a:t>Completed</a:t>
            </a:r>
            <a:endParaRPr lang="en-US" sz="1000" b="1" dirty="0">
              <a:solidFill>
                <a:srgbClr val="689719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339684" y="3943734"/>
            <a:ext cx="339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689719"/>
                </a:solidFill>
              </a:rPr>
              <a:t>8 Integrated Tech Demos Completed, Tech transitioned to industry. HWB ready for Flight Dem/Val.</a:t>
            </a:r>
            <a:endParaRPr lang="en-US" sz="1000" dirty="0">
              <a:solidFill>
                <a:srgbClr val="689719"/>
              </a:solidFill>
            </a:endParaRPr>
          </a:p>
        </p:txBody>
      </p:sp>
      <p:sp>
        <p:nvSpPr>
          <p:cNvPr id="120" name="Isosceles Triangle 119"/>
          <p:cNvSpPr/>
          <p:nvPr/>
        </p:nvSpPr>
        <p:spPr>
          <a:xfrm>
            <a:off x="4526746" y="3771092"/>
            <a:ext cx="181185" cy="156193"/>
          </a:xfrm>
          <a:prstGeom prst="triangle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Isosceles Triangle 120"/>
          <p:cNvSpPr/>
          <p:nvPr/>
        </p:nvSpPr>
        <p:spPr>
          <a:xfrm>
            <a:off x="4410934" y="3771092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116"/>
          <p:cNvSpPr/>
          <p:nvPr/>
        </p:nvSpPr>
        <p:spPr>
          <a:xfrm>
            <a:off x="4295124" y="3771092"/>
            <a:ext cx="181185" cy="156193"/>
          </a:xfrm>
          <a:prstGeom prst="triangle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Isosceles Triangle 112"/>
          <p:cNvSpPr/>
          <p:nvPr/>
        </p:nvSpPr>
        <p:spPr>
          <a:xfrm>
            <a:off x="4179314" y="3771092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Isosceles Triangle 115"/>
          <p:cNvSpPr/>
          <p:nvPr/>
        </p:nvSpPr>
        <p:spPr>
          <a:xfrm>
            <a:off x="4063504" y="3771092"/>
            <a:ext cx="181185" cy="156193"/>
          </a:xfrm>
          <a:prstGeom prst="triangle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Isosceles Triangle 114"/>
          <p:cNvSpPr/>
          <p:nvPr/>
        </p:nvSpPr>
        <p:spPr>
          <a:xfrm>
            <a:off x="3947694" y="3771092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Isosceles Triangle 111"/>
          <p:cNvSpPr/>
          <p:nvPr/>
        </p:nvSpPr>
        <p:spPr>
          <a:xfrm>
            <a:off x="3831884" y="3771092"/>
            <a:ext cx="181185" cy="156193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Isosceles Triangle 113"/>
          <p:cNvSpPr/>
          <p:nvPr/>
        </p:nvSpPr>
        <p:spPr>
          <a:xfrm>
            <a:off x="3716074" y="3771092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Isosceles Triangle 121"/>
          <p:cNvSpPr/>
          <p:nvPr/>
        </p:nvSpPr>
        <p:spPr>
          <a:xfrm>
            <a:off x="2185914" y="4795027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/>
          <p:cNvCxnSpPr/>
          <p:nvPr/>
        </p:nvCxnSpPr>
        <p:spPr>
          <a:xfrm>
            <a:off x="0" y="5860630"/>
            <a:ext cx="8915857" cy="0"/>
          </a:xfrm>
          <a:prstGeom prst="line">
            <a:avLst/>
          </a:prstGeom>
          <a:ln>
            <a:solidFill>
              <a:srgbClr val="31B8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5902358" y="5459848"/>
            <a:ext cx="3092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Ready for </a:t>
            </a:r>
            <a:r>
              <a:rPr lang="en-US" sz="1100" b="1" dirty="0" err="1" smtClean="0">
                <a:solidFill>
                  <a:schemeClr val="bg1"/>
                </a:solidFill>
              </a:rPr>
              <a:t>NextGen</a:t>
            </a:r>
            <a:r>
              <a:rPr lang="en-US" sz="1100" b="1" dirty="0" smtClean="0">
                <a:solidFill>
                  <a:schemeClr val="bg1"/>
                </a:solidFill>
              </a:rPr>
              <a:t> TBO Integration &amp; Demonstration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31508" y="4539414"/>
            <a:ext cx="1729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1B8D5"/>
                </a:solidFill>
              </a:rPr>
              <a:t>NASA FAA </a:t>
            </a:r>
            <a:r>
              <a:rPr lang="en-US" sz="1400" dirty="0" err="1" smtClean="0">
                <a:solidFill>
                  <a:srgbClr val="31B8D5"/>
                </a:solidFill>
              </a:rPr>
              <a:t>NextGen</a:t>
            </a:r>
            <a:r>
              <a:rPr lang="en-US" sz="1400" dirty="0" smtClean="0">
                <a:solidFill>
                  <a:srgbClr val="31B8D5"/>
                </a:solidFill>
              </a:rPr>
              <a:t> Research Transition Teams (RTTs) Initiated</a:t>
            </a:r>
            <a:endParaRPr lang="en-US" sz="1400" dirty="0">
              <a:solidFill>
                <a:srgbClr val="31B8D5"/>
              </a:solidFill>
            </a:endParaRPr>
          </a:p>
        </p:txBody>
      </p:sp>
      <p:sp>
        <p:nvSpPr>
          <p:cNvPr id="129" name="Isosceles Triangle 128"/>
          <p:cNvSpPr/>
          <p:nvPr/>
        </p:nvSpPr>
        <p:spPr>
          <a:xfrm>
            <a:off x="2922901" y="4791234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Isosceles Triangle 129"/>
          <p:cNvSpPr/>
          <p:nvPr/>
        </p:nvSpPr>
        <p:spPr>
          <a:xfrm>
            <a:off x="3659888" y="4795027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Isosceles Triangle 130"/>
          <p:cNvSpPr/>
          <p:nvPr/>
        </p:nvSpPr>
        <p:spPr>
          <a:xfrm>
            <a:off x="4396874" y="4791234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Isosceles Triangle 131"/>
          <p:cNvSpPr/>
          <p:nvPr/>
        </p:nvSpPr>
        <p:spPr>
          <a:xfrm>
            <a:off x="6036435" y="4795027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Isosceles Triangle 132"/>
          <p:cNvSpPr/>
          <p:nvPr/>
        </p:nvSpPr>
        <p:spPr>
          <a:xfrm>
            <a:off x="7048047" y="4795027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6773919" y="4791234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1953358" y="4963876"/>
            <a:ext cx="3034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1B8D5"/>
                </a:solidFill>
              </a:rPr>
              <a:t>Technology Transitions to FAA: MSP, EDA, PDRC, TSAS</a:t>
            </a:r>
            <a:endParaRPr lang="en-US" sz="1000" dirty="0">
              <a:solidFill>
                <a:srgbClr val="31B8D5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107574" y="4963876"/>
            <a:ext cx="1443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31B8D5"/>
                </a:solidFill>
              </a:rPr>
              <a:t>ATD-1 Completed and transferred to FAA</a:t>
            </a:r>
            <a:endParaRPr lang="en-US" sz="1000" b="1" dirty="0">
              <a:solidFill>
                <a:srgbClr val="31B8D5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660397" y="4963876"/>
            <a:ext cx="1420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31B8D5"/>
                </a:solidFill>
              </a:rPr>
              <a:t>ATD-2, 3 Completed </a:t>
            </a:r>
            <a:br>
              <a:rPr lang="en-US" sz="1000" b="1" dirty="0" smtClean="0">
                <a:solidFill>
                  <a:srgbClr val="31B8D5"/>
                </a:solidFill>
              </a:rPr>
            </a:br>
            <a:r>
              <a:rPr lang="en-US" sz="1000" b="1" dirty="0" smtClean="0">
                <a:solidFill>
                  <a:srgbClr val="31B8D5"/>
                </a:solidFill>
              </a:rPr>
              <a:t>&amp; Transferred to FAA</a:t>
            </a:r>
            <a:endParaRPr lang="en-US" sz="1000" b="1" dirty="0">
              <a:solidFill>
                <a:srgbClr val="31B8D5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899765" y="1240123"/>
            <a:ext cx="1729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NASA Aero Vision and Strategy Established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304768" y="1402108"/>
            <a:ext cx="1443345" cy="415070"/>
            <a:chOff x="4642028" y="5580560"/>
            <a:chExt cx="1443345" cy="415070"/>
          </a:xfrm>
        </p:grpSpPr>
        <p:sp>
          <p:nvSpPr>
            <p:cNvPr id="152" name="Isosceles Triangle 151"/>
            <p:cNvSpPr/>
            <p:nvPr/>
          </p:nvSpPr>
          <p:spPr>
            <a:xfrm>
              <a:off x="5268489" y="5580560"/>
              <a:ext cx="181185" cy="156193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4642028" y="5749409"/>
              <a:ext cx="14433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E46C0A"/>
                  </a:solidFill>
                </a:rPr>
                <a:t>Roadmaps Completed</a:t>
              </a:r>
              <a:endParaRPr lang="en-US" sz="1000" b="1" dirty="0">
                <a:solidFill>
                  <a:srgbClr val="E46C0A"/>
                </a:solidFill>
              </a:endParaRPr>
            </a:p>
          </p:txBody>
        </p:sp>
      </p:grpSp>
      <p:pic>
        <p:nvPicPr>
          <p:cNvPr id="11" name="Picture 10" descr="center-vision-graphic-transformation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4436" y="902398"/>
            <a:ext cx="1580597" cy="1490729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402357" y="3631988"/>
            <a:ext cx="19362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689719"/>
                </a:solidFill>
              </a:rPr>
              <a:t>N</a:t>
            </a:r>
            <a:r>
              <a:rPr lang="en-US" sz="1400" dirty="0" smtClean="0">
                <a:solidFill>
                  <a:srgbClr val="689719"/>
                </a:solidFill>
              </a:rPr>
              <a:t>+2 Environmentally Responsible Aviation (ERA) Project Initiated</a:t>
            </a:r>
            <a:endParaRPr lang="en-US" sz="1400" dirty="0">
              <a:solidFill>
                <a:srgbClr val="689719"/>
              </a:solidFill>
            </a:endParaRPr>
          </a:p>
        </p:txBody>
      </p:sp>
      <p:sp>
        <p:nvSpPr>
          <p:cNvPr id="63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6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948023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AF4534F-D91E-47CD-BC63-BD3259A59244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7600784" y="2888568"/>
            <a:ext cx="1431499" cy="441681"/>
            <a:chOff x="1771484" y="1105158"/>
            <a:chExt cx="1431499" cy="441681"/>
          </a:xfrm>
        </p:grpSpPr>
        <p:pic>
          <p:nvPicPr>
            <p:cNvPr id="66" name="Picture 65" descr="2_web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1484" y="1105158"/>
              <a:ext cx="441681" cy="441681"/>
            </a:xfrm>
            <a:prstGeom prst="rect">
              <a:avLst/>
            </a:prstGeom>
          </p:spPr>
        </p:pic>
        <p:pic>
          <p:nvPicPr>
            <p:cNvPr id="67" name="Picture 66" descr="3_web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393" y="1105158"/>
              <a:ext cx="441681" cy="441681"/>
            </a:xfrm>
            <a:prstGeom prst="rect">
              <a:avLst/>
            </a:prstGeom>
          </p:spPr>
        </p:pic>
        <p:pic>
          <p:nvPicPr>
            <p:cNvPr id="68" name="Picture 67" descr="4_web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1302" y="1105158"/>
              <a:ext cx="441681" cy="441681"/>
            </a:xfrm>
            <a:prstGeom prst="rect">
              <a:avLst/>
            </a:prstGeom>
          </p:spPr>
        </p:pic>
      </p:grpSp>
      <p:pic>
        <p:nvPicPr>
          <p:cNvPr id="69" name="Picture 68" descr="1_web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9666" y="4691150"/>
            <a:ext cx="441681" cy="441681"/>
          </a:xfrm>
          <a:prstGeom prst="rect">
            <a:avLst/>
          </a:prstGeom>
        </p:spPr>
      </p:pic>
      <p:pic>
        <p:nvPicPr>
          <p:cNvPr id="71" name="Picture 70" descr="sugar_nobg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563" y="3050029"/>
            <a:ext cx="1433008" cy="95533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pic>
        <p:nvPicPr>
          <p:cNvPr id="70" name="Picture 69" descr="x_48c_no_boeing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0345" y="2388812"/>
            <a:ext cx="1618941" cy="82296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sp>
        <p:nvSpPr>
          <p:cNvPr id="107" name="Isosceles Triangle 106"/>
          <p:cNvSpPr/>
          <p:nvPr/>
        </p:nvSpPr>
        <p:spPr>
          <a:xfrm>
            <a:off x="6890184" y="2974029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1" name="TextBox 110"/>
          <p:cNvSpPr txBox="1"/>
          <p:nvPr/>
        </p:nvSpPr>
        <p:spPr>
          <a:xfrm>
            <a:off x="6318424" y="3142878"/>
            <a:ext cx="1454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689719"/>
                </a:solidFill>
              </a:rPr>
              <a:t>UEST PDR</a:t>
            </a:r>
          </a:p>
          <a:p>
            <a:pPr algn="ctr"/>
            <a:r>
              <a:rPr lang="en-US" sz="1000" b="1" dirty="0" smtClean="0">
                <a:solidFill>
                  <a:srgbClr val="689719"/>
                </a:solidFill>
              </a:rPr>
              <a:t>Completed</a:t>
            </a:r>
            <a:endParaRPr lang="en-US" sz="1000" b="1" dirty="0">
              <a:solidFill>
                <a:srgbClr val="6897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8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650" y="216985"/>
            <a:ext cx="8686071" cy="5048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FY 2017 Budget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4534F-D91E-47CD-BC63-BD3259A59244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288181"/>
              </p:ext>
            </p:extLst>
          </p:nvPr>
        </p:nvGraphicFramePr>
        <p:xfrm>
          <a:off x="488680" y="1104775"/>
          <a:ext cx="8114476" cy="2240280"/>
        </p:xfrm>
        <a:graphic>
          <a:graphicData uri="http://schemas.openxmlformats.org/drawingml/2006/table">
            <a:tbl>
              <a:tblPr/>
              <a:tblGrid>
                <a:gridCol w="1969708"/>
                <a:gridCol w="512064"/>
                <a:gridCol w="512064"/>
                <a:gridCol w="512064"/>
                <a:gridCol w="512064"/>
                <a:gridCol w="512064"/>
                <a:gridCol w="512064"/>
                <a:gridCol w="512064"/>
                <a:gridCol w="512064"/>
                <a:gridCol w="512064"/>
                <a:gridCol w="512064"/>
                <a:gridCol w="512064"/>
                <a:gridCol w="512064"/>
              </a:tblGrid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 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Millions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Enacted</a:t>
                      </a:r>
                    </a:p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2016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2017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2018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2019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2020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2021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2022</a:t>
                      </a:r>
                    </a:p>
                  </a:txBody>
                  <a:tcPr marL="9144" marR="7303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2023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2024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2025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2026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Aeronautics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$642.0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640.0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$790.4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$846.4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$1,060.1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$1,173.3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$1,286.9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$1,294.2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$1,307.6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$1,218.1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$829.7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$839.5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Airspace Operations and Safety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159.2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176.2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189.1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221.5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198.7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200.9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193.2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175.5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167.8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Advanced Air Vehicles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240.6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298.6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308.8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311.6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312.6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321.3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315.0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318.9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317.7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326.7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Aviation Systems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150.0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210.0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255.4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381.4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493.0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556.7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591.5 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612.2 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525.0 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203.8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210.6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Transformative Aeronautics Concepts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97.4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122.3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154.4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193.8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179.7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196.2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182.8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179.4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181.0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132.7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134.4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9809" y="3752328"/>
            <a:ext cx="8187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Aeronautics </a:t>
            </a:r>
            <a:r>
              <a:rPr lang="en-US" sz="1200" dirty="0">
                <a:solidFill>
                  <a:srgbClr val="404040"/>
                </a:solidFill>
                <a:latin typeface="Arial"/>
                <a:cs typeface="Arial"/>
              </a:rPr>
              <a:t>budget includes </a:t>
            </a:r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paid-for </a:t>
            </a:r>
            <a:r>
              <a:rPr lang="en-US" sz="1200" dirty="0">
                <a:solidFill>
                  <a:srgbClr val="404040"/>
                </a:solidFill>
                <a:latin typeface="Arial"/>
                <a:cs typeface="Arial"/>
              </a:rPr>
              <a:t>10-year mandatory funding from the </a:t>
            </a:r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Administration’s </a:t>
            </a:r>
            <a:r>
              <a:rPr lang="en-US" sz="1200" dirty="0">
                <a:solidFill>
                  <a:srgbClr val="404040"/>
                </a:solidFill>
                <a:latin typeface="Arial"/>
                <a:cs typeface="Arial"/>
              </a:rPr>
              <a:t>21st Century Clean Transportation Plan. See appendix for additional detail</a:t>
            </a:r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lang="en-US" sz="12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456405"/>
              </p:ext>
            </p:extLst>
          </p:nvPr>
        </p:nvGraphicFramePr>
        <p:xfrm>
          <a:off x="406447" y="4389437"/>
          <a:ext cx="5042092" cy="1433767"/>
        </p:xfrm>
        <a:graphic>
          <a:graphicData uri="http://schemas.openxmlformats.org/drawingml/2006/table">
            <a:tbl>
              <a:tblPr/>
              <a:tblGrid>
                <a:gridCol w="1969708"/>
                <a:gridCol w="512064"/>
                <a:gridCol w="512064"/>
                <a:gridCol w="512064"/>
                <a:gridCol w="512064"/>
                <a:gridCol w="512064"/>
                <a:gridCol w="512064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Mandatory Budget Authority</a:t>
                      </a:r>
                    </a:p>
                    <a:p>
                      <a:pPr algn="l" fontAlgn="b"/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 Millions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</a:t>
                      </a:r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2018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</a:t>
                      </a:r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</a:t>
                      </a:r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</a:t>
                      </a:r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Outyears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  <a:r>
                        <a:rPr lang="en-US" sz="9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Century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Clean Transportation Plan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Airspace Operations and Safety</a:t>
                      </a:r>
                    </a:p>
                  </a:txBody>
                  <a:tcPr marL="182880" marR="7303" marT="7303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Advanced Air Vehicles</a:t>
                      </a:r>
                    </a:p>
                  </a:txBody>
                  <a:tcPr marL="182880" marR="7303" marT="7303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Aviation Systems</a:t>
                      </a:r>
                    </a:p>
                  </a:txBody>
                  <a:tcPr marL="182880" marR="7303" marT="7303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Transformative Aeronautics Concepts</a:t>
                      </a:r>
                    </a:p>
                  </a:txBody>
                  <a:tcPr marL="182880" marR="7303" marT="7303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Low Boom Flight Demonstrator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en-US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Aviation Systems</a:t>
                      </a: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0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4718050" y="3586077"/>
            <a:ext cx="1897063" cy="470496"/>
          </a:xfrm>
          <a:prstGeom prst="rect">
            <a:avLst/>
          </a:prstGeom>
          <a:solidFill>
            <a:srgbClr val="2AD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60938" y="1375182"/>
            <a:ext cx="685395" cy="466344"/>
          </a:xfrm>
          <a:prstGeom prst="rect">
            <a:avLst/>
          </a:prstGeom>
          <a:solidFill>
            <a:srgbClr val="FD72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6462415" y="1418260"/>
            <a:ext cx="672884" cy="380188"/>
          </a:xfrm>
          <a:prstGeom prst="triangle">
            <a:avLst/>
          </a:prstGeom>
          <a:solidFill>
            <a:srgbClr val="FD72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Isosceles Triangle 86"/>
          <p:cNvSpPr/>
          <p:nvPr/>
        </p:nvSpPr>
        <p:spPr>
          <a:xfrm rot="5400000">
            <a:off x="6462415" y="2542684"/>
            <a:ext cx="672884" cy="380188"/>
          </a:xfrm>
          <a:prstGeom prst="triangle">
            <a:avLst/>
          </a:prstGeom>
          <a:solidFill>
            <a:srgbClr val="FF7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80443" y="1495734"/>
            <a:ext cx="0" cy="4445301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169861" y="1373106"/>
            <a:ext cx="1813428" cy="470496"/>
          </a:xfrm>
          <a:prstGeom prst="rect">
            <a:avLst/>
          </a:prstGeom>
          <a:solidFill>
            <a:srgbClr val="AA4F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arallelogram 6"/>
          <p:cNvSpPr/>
          <p:nvPr/>
        </p:nvSpPr>
        <p:spPr>
          <a:xfrm flipH="1">
            <a:off x="3304299" y="1170364"/>
            <a:ext cx="998307" cy="462895"/>
          </a:xfrm>
          <a:prstGeom prst="parallelogram">
            <a:avLst/>
          </a:prstGeom>
          <a:solidFill>
            <a:srgbClr val="7F3B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75108" y="1170364"/>
            <a:ext cx="2977705" cy="470496"/>
          </a:xfrm>
          <a:prstGeom prst="rect">
            <a:avLst/>
          </a:prstGeom>
          <a:solidFill>
            <a:srgbClr val="622D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>
          <a:xfrm>
            <a:off x="107951" y="210841"/>
            <a:ext cx="8708948" cy="504829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New Aviation Horizons Flight Demo Plan</a:t>
            </a:r>
            <a:endParaRPr lang="en-US" dirty="0">
              <a:latin typeface="Arial Narrow"/>
              <a:cs typeface="Arial Narrow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80443" y="5943401"/>
            <a:ext cx="6300587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74537" y="5357597"/>
            <a:ext cx="2381039" cy="470496"/>
          </a:xfrm>
          <a:prstGeom prst="rect">
            <a:avLst/>
          </a:prstGeom>
          <a:solidFill>
            <a:srgbClr val="6897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43044" y="5357597"/>
            <a:ext cx="1875198" cy="470496"/>
          </a:xfrm>
          <a:prstGeom prst="rect">
            <a:avLst/>
          </a:prstGeom>
          <a:solidFill>
            <a:srgbClr val="92D6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98687" y="4410910"/>
            <a:ext cx="2519363" cy="470496"/>
          </a:xfrm>
          <a:prstGeom prst="rect">
            <a:avLst/>
          </a:prstGeom>
          <a:solidFill>
            <a:srgbClr val="3A36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18049" y="4410910"/>
            <a:ext cx="1893889" cy="470496"/>
          </a:xfrm>
          <a:prstGeom prst="rect">
            <a:avLst/>
          </a:prstGeom>
          <a:solidFill>
            <a:srgbClr val="746B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28925" y="3586077"/>
            <a:ext cx="1889125" cy="470496"/>
          </a:xfrm>
          <a:prstGeom prst="rect">
            <a:avLst/>
          </a:prstGeom>
          <a:solidFill>
            <a:srgbClr val="1E9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5108" y="5433364"/>
            <a:ext cx="2349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Design &amp; Build</a:t>
            </a: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19953" y="5428230"/>
            <a:ext cx="1890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Arial Narrow"/>
                <a:cs typeface="Arial Narrow"/>
              </a:rPr>
              <a:t>Flight Test</a:t>
            </a:r>
            <a:endParaRPr lang="en-US" sz="14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50474" y="4502071"/>
            <a:ext cx="2421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Design &amp; Build</a:t>
            </a: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81478" y="4502071"/>
            <a:ext cx="2423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Arial Narrow"/>
                <a:cs typeface="Arial Narrow"/>
              </a:rPr>
              <a:t>Flight Test</a:t>
            </a:r>
            <a:endParaRPr lang="en-US" sz="14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28925" y="3686592"/>
            <a:ext cx="1889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Design &amp; Build</a:t>
            </a: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60068" y="3686592"/>
            <a:ext cx="1855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Arial Narrow"/>
                <a:cs typeface="Arial Narrow"/>
              </a:rPr>
              <a:t>Flight Test</a:t>
            </a:r>
            <a:endParaRPr lang="en-US" sz="14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79435" y="1439072"/>
            <a:ext cx="1703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Design &amp; Build</a:t>
            </a: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40331" y="5883735"/>
            <a:ext cx="823042" cy="370273"/>
            <a:chOff x="540331" y="5657385"/>
            <a:chExt cx="823042" cy="370273"/>
          </a:xfrm>
        </p:grpSpPr>
        <p:sp>
          <p:nvSpPr>
            <p:cNvPr id="39" name="TextBox 38"/>
            <p:cNvSpPr txBox="1"/>
            <p:nvPr/>
          </p:nvSpPr>
          <p:spPr>
            <a:xfrm>
              <a:off x="540331" y="5719881"/>
              <a:ext cx="82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FY17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936540" y="5657385"/>
              <a:ext cx="0" cy="136546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1162807" y="5883735"/>
            <a:ext cx="823042" cy="370273"/>
            <a:chOff x="1344113" y="5657385"/>
            <a:chExt cx="823042" cy="370273"/>
          </a:xfrm>
        </p:grpSpPr>
        <p:sp>
          <p:nvSpPr>
            <p:cNvPr id="40" name="TextBox 39"/>
            <p:cNvSpPr txBox="1"/>
            <p:nvPr/>
          </p:nvSpPr>
          <p:spPr>
            <a:xfrm>
              <a:off x="1344113" y="5719881"/>
              <a:ext cx="82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FY18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1748324" y="5657385"/>
              <a:ext cx="0" cy="136546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1785283" y="5883735"/>
            <a:ext cx="823042" cy="370273"/>
            <a:chOff x="2147896" y="5657385"/>
            <a:chExt cx="823042" cy="370273"/>
          </a:xfrm>
        </p:grpSpPr>
        <p:sp>
          <p:nvSpPr>
            <p:cNvPr id="41" name="TextBox 40"/>
            <p:cNvSpPr txBox="1"/>
            <p:nvPr/>
          </p:nvSpPr>
          <p:spPr>
            <a:xfrm>
              <a:off x="2147896" y="5719881"/>
              <a:ext cx="82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FY19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 flipV="1">
              <a:off x="2560109" y="5657385"/>
              <a:ext cx="0" cy="136546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/>
          <p:cNvGrpSpPr/>
          <p:nvPr/>
        </p:nvGrpSpPr>
        <p:grpSpPr>
          <a:xfrm>
            <a:off x="2407759" y="5883735"/>
            <a:ext cx="823042" cy="370273"/>
            <a:chOff x="2951678" y="5657385"/>
            <a:chExt cx="823042" cy="370273"/>
          </a:xfrm>
        </p:grpSpPr>
        <p:sp>
          <p:nvSpPr>
            <p:cNvPr id="42" name="TextBox 41"/>
            <p:cNvSpPr txBox="1"/>
            <p:nvPr/>
          </p:nvSpPr>
          <p:spPr>
            <a:xfrm>
              <a:off x="2951678" y="5719881"/>
              <a:ext cx="82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FY20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flipV="1">
              <a:off x="3371893" y="5657385"/>
              <a:ext cx="0" cy="136546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3030235" y="5883735"/>
            <a:ext cx="823042" cy="370273"/>
            <a:chOff x="3755461" y="5657385"/>
            <a:chExt cx="823042" cy="370273"/>
          </a:xfrm>
        </p:grpSpPr>
        <p:sp>
          <p:nvSpPr>
            <p:cNvPr id="43" name="TextBox 42"/>
            <p:cNvSpPr txBox="1"/>
            <p:nvPr/>
          </p:nvSpPr>
          <p:spPr>
            <a:xfrm>
              <a:off x="3755461" y="5719881"/>
              <a:ext cx="82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FY21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V="1">
              <a:off x="4183677" y="5657385"/>
              <a:ext cx="0" cy="136546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3652711" y="5883735"/>
            <a:ext cx="823042" cy="370273"/>
            <a:chOff x="4559243" y="5657385"/>
            <a:chExt cx="823042" cy="370273"/>
          </a:xfrm>
        </p:grpSpPr>
        <p:sp>
          <p:nvSpPr>
            <p:cNvPr id="44" name="TextBox 43"/>
            <p:cNvSpPr txBox="1"/>
            <p:nvPr/>
          </p:nvSpPr>
          <p:spPr>
            <a:xfrm>
              <a:off x="4559243" y="5719881"/>
              <a:ext cx="82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FY22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 flipV="1">
              <a:off x="4995461" y="5657385"/>
              <a:ext cx="0" cy="136546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>
            <a:off x="4275187" y="5883735"/>
            <a:ext cx="823042" cy="370273"/>
            <a:chOff x="5363026" y="5657385"/>
            <a:chExt cx="823042" cy="370273"/>
          </a:xfrm>
        </p:grpSpPr>
        <p:sp>
          <p:nvSpPr>
            <p:cNvPr id="45" name="TextBox 44"/>
            <p:cNvSpPr txBox="1"/>
            <p:nvPr/>
          </p:nvSpPr>
          <p:spPr>
            <a:xfrm>
              <a:off x="5363026" y="5719881"/>
              <a:ext cx="82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FY23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 flipV="1">
              <a:off x="5807245" y="5657385"/>
              <a:ext cx="0" cy="136546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/>
          <p:cNvGrpSpPr/>
          <p:nvPr/>
        </p:nvGrpSpPr>
        <p:grpSpPr>
          <a:xfrm>
            <a:off x="4897663" y="5883735"/>
            <a:ext cx="823042" cy="370273"/>
            <a:chOff x="6166808" y="5657385"/>
            <a:chExt cx="823042" cy="370273"/>
          </a:xfrm>
        </p:grpSpPr>
        <p:sp>
          <p:nvSpPr>
            <p:cNvPr id="46" name="TextBox 45"/>
            <p:cNvSpPr txBox="1"/>
            <p:nvPr/>
          </p:nvSpPr>
          <p:spPr>
            <a:xfrm>
              <a:off x="6166808" y="5719881"/>
              <a:ext cx="82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FY24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6619030" y="5657385"/>
              <a:ext cx="0" cy="136546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5520139" y="5883735"/>
            <a:ext cx="823042" cy="370273"/>
            <a:chOff x="6970591" y="5657385"/>
            <a:chExt cx="823042" cy="370273"/>
          </a:xfrm>
        </p:grpSpPr>
        <p:sp>
          <p:nvSpPr>
            <p:cNvPr id="47" name="TextBox 46"/>
            <p:cNvSpPr txBox="1"/>
            <p:nvPr/>
          </p:nvSpPr>
          <p:spPr>
            <a:xfrm>
              <a:off x="6970591" y="5719881"/>
              <a:ext cx="82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FY25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V="1">
              <a:off x="7430814" y="5657385"/>
              <a:ext cx="0" cy="136546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6142619" y="5883735"/>
            <a:ext cx="823042" cy="370273"/>
            <a:chOff x="7774376" y="5657385"/>
            <a:chExt cx="823042" cy="370273"/>
          </a:xfrm>
        </p:grpSpPr>
        <p:sp>
          <p:nvSpPr>
            <p:cNvPr id="48" name="TextBox 47"/>
            <p:cNvSpPr txBox="1"/>
            <p:nvPr/>
          </p:nvSpPr>
          <p:spPr>
            <a:xfrm>
              <a:off x="7774376" y="5719881"/>
              <a:ext cx="82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FY26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8242599" y="5657385"/>
              <a:ext cx="0" cy="136546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3" name="Picture 72" descr="lbfd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0891" y="4959986"/>
            <a:ext cx="1873005" cy="68503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sp>
        <p:nvSpPr>
          <p:cNvPr id="59" name="Rectangle 58"/>
          <p:cNvSpPr/>
          <p:nvPr/>
        </p:nvSpPr>
        <p:spPr>
          <a:xfrm>
            <a:off x="480444" y="1632595"/>
            <a:ext cx="721797" cy="470496"/>
          </a:xfrm>
          <a:prstGeom prst="rect">
            <a:avLst/>
          </a:prstGeom>
          <a:solidFill>
            <a:srgbClr val="AA4F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562100" y="1630407"/>
            <a:ext cx="985597" cy="470496"/>
          </a:xfrm>
          <a:prstGeom prst="rect">
            <a:avLst/>
          </a:prstGeom>
          <a:solidFill>
            <a:srgbClr val="FF76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198688" y="3586077"/>
            <a:ext cx="630237" cy="470496"/>
          </a:xfrm>
          <a:prstGeom prst="rect">
            <a:avLst/>
          </a:prstGeom>
          <a:solidFill>
            <a:srgbClr val="115E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72930" y="4410910"/>
            <a:ext cx="1725758" cy="470496"/>
          </a:xfrm>
          <a:prstGeom prst="rect">
            <a:avLst/>
          </a:prstGeom>
          <a:solidFill>
            <a:srgbClr val="2926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80536" y="4378118"/>
            <a:ext cx="171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Preliminary</a:t>
            </a:r>
            <a:b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Design</a:t>
            </a: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9" name="Picture 8" descr="x_48c_no_boein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167" y="4052724"/>
            <a:ext cx="2155258" cy="109558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 rot="5400000">
            <a:off x="-1381812" y="3584608"/>
            <a:ext cx="3105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Arial Narrow"/>
                <a:cs typeface="Arial Narrow"/>
              </a:rPr>
              <a:t>“Purpose-Built” UEST Demonstrators</a:t>
            </a:r>
            <a:endParaRPr lang="en-US" sz="12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54127" y="908201"/>
            <a:ext cx="3184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Arial Narrow"/>
                <a:cs typeface="Arial Narrow"/>
              </a:rPr>
              <a:t>Hybrid Electric Propulsion Demonstrators</a:t>
            </a:r>
            <a:endParaRPr lang="en-US" sz="12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23" name="Parallelogram 22"/>
          <p:cNvSpPr/>
          <p:nvPr/>
        </p:nvSpPr>
        <p:spPr>
          <a:xfrm>
            <a:off x="540331" y="1630407"/>
            <a:ext cx="1137608" cy="470496"/>
          </a:xfrm>
          <a:prstGeom prst="parallelogram">
            <a:avLst/>
          </a:prstGeom>
          <a:solidFill>
            <a:srgbClr val="AA4F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Parallelogram 85"/>
          <p:cNvSpPr/>
          <p:nvPr/>
        </p:nvSpPr>
        <p:spPr>
          <a:xfrm>
            <a:off x="2456711" y="1630407"/>
            <a:ext cx="1130077" cy="470496"/>
          </a:xfrm>
          <a:prstGeom prst="parallelogram">
            <a:avLst/>
          </a:prstGeom>
          <a:solidFill>
            <a:srgbClr val="AA4F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Parallelogram 87"/>
          <p:cNvSpPr/>
          <p:nvPr/>
        </p:nvSpPr>
        <p:spPr>
          <a:xfrm>
            <a:off x="3452813" y="1630407"/>
            <a:ext cx="857490" cy="470496"/>
          </a:xfrm>
          <a:prstGeom prst="parallelogram">
            <a:avLst/>
          </a:prstGeom>
          <a:solidFill>
            <a:srgbClr val="FF76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85443" y="4837594"/>
            <a:ext cx="2370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Arial Narrow"/>
                <a:cs typeface="Arial Narrow"/>
              </a:rPr>
              <a:t>Fully integrated UEST Demonstrator</a:t>
            </a:r>
            <a:endParaRPr lang="en-US" sz="12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pic>
        <p:nvPicPr>
          <p:cNvPr id="5" name="Picture 4" descr="scepte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04" y="1875999"/>
            <a:ext cx="1514428" cy="85186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pic>
        <p:nvPicPr>
          <p:cNvPr id="2" name="Picture 1" descr="hybrid-electric-aircraft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929" y="1350709"/>
            <a:ext cx="1744278" cy="92561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sp>
        <p:nvSpPr>
          <p:cNvPr id="80" name="Rectangle 79"/>
          <p:cNvSpPr/>
          <p:nvPr/>
        </p:nvSpPr>
        <p:spPr>
          <a:xfrm>
            <a:off x="3452813" y="2497530"/>
            <a:ext cx="1919672" cy="4704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52813" y="2578890"/>
            <a:ext cx="1900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Design &amp; Build</a:t>
            </a: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354830" y="2497530"/>
            <a:ext cx="1291503" cy="470496"/>
          </a:xfrm>
          <a:prstGeom prst="rect">
            <a:avLst/>
          </a:prstGeom>
          <a:solidFill>
            <a:srgbClr val="FF79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45353" y="2578890"/>
            <a:ext cx="1263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Arial Narrow"/>
                <a:cs typeface="Arial Narrow"/>
              </a:rPr>
              <a:t>Flight Test</a:t>
            </a:r>
            <a:endParaRPr lang="en-US" sz="14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5326" y="2540013"/>
            <a:ext cx="168000" cy="1468888"/>
            <a:chOff x="713351" y="2437947"/>
            <a:chExt cx="343737" cy="146888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959034" y="2438181"/>
              <a:ext cx="9805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59034" y="2437947"/>
              <a:ext cx="0" cy="146888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959034" y="3903542"/>
              <a:ext cx="9805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713351" y="3094113"/>
              <a:ext cx="2456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Rectangle 91"/>
          <p:cNvSpPr/>
          <p:nvPr/>
        </p:nvSpPr>
        <p:spPr>
          <a:xfrm>
            <a:off x="2828926" y="2497530"/>
            <a:ext cx="642407" cy="470496"/>
          </a:xfrm>
          <a:prstGeom prst="rect">
            <a:avLst/>
          </a:prstGeom>
          <a:solidFill>
            <a:srgbClr val="A950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093767" y="3574474"/>
            <a:ext cx="831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  <a:t>Preliminary</a:t>
            </a:r>
            <a:b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  <a:t>Design</a:t>
            </a:r>
            <a:endParaRPr lang="en-US" sz="12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743681" y="2487830"/>
            <a:ext cx="804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  <a:t>Preliminary</a:t>
            </a:r>
            <a:b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  <a:t>Design</a:t>
            </a:r>
            <a:endParaRPr lang="en-US" sz="12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 descr="sugar_nobg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018" y="2494004"/>
            <a:ext cx="1285973" cy="85731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sp>
        <p:nvSpPr>
          <p:cNvPr id="96" name="TextBox 95"/>
          <p:cNvSpPr txBox="1"/>
          <p:nvPr/>
        </p:nvSpPr>
        <p:spPr>
          <a:xfrm>
            <a:off x="493049" y="1760053"/>
            <a:ext cx="1069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  <a:t>Design &amp; Build</a:t>
            </a:r>
            <a:endParaRPr lang="en-US" sz="12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562100" y="1760053"/>
            <a:ext cx="954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  <a:latin typeface="Arial Narrow"/>
                <a:cs typeface="Arial Narrow"/>
              </a:rPr>
              <a:t>Flight Test</a:t>
            </a:r>
            <a:endParaRPr lang="en-US" sz="12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511795" y="1760053"/>
            <a:ext cx="998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  <a:t>Design &amp; Build</a:t>
            </a:r>
            <a:endParaRPr lang="en-US" sz="12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452812" y="1760053"/>
            <a:ext cx="826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  <a:latin typeface="Arial Narrow"/>
                <a:cs typeface="Arial Narrow"/>
              </a:rPr>
              <a:t>Flight Test</a:t>
            </a:r>
            <a:endParaRPr lang="en-US" sz="12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78598" y="3586077"/>
            <a:ext cx="1720090" cy="470496"/>
          </a:xfrm>
          <a:prstGeom prst="rect">
            <a:avLst/>
          </a:prstGeom>
          <a:solidFill>
            <a:srgbClr val="0A3B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92792" y="3555455"/>
            <a:ext cx="170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Ground Test</a:t>
            </a:r>
            <a:b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Risk Reduction</a:t>
            </a: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73917" y="2497530"/>
            <a:ext cx="2355008" cy="470496"/>
          </a:xfrm>
          <a:prstGeom prst="rect">
            <a:avLst/>
          </a:prstGeom>
          <a:solidFill>
            <a:srgbClr val="823D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90318" y="2471168"/>
            <a:ext cx="2338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Ground Test</a:t>
            </a:r>
            <a:b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Risk Reduction</a:t>
            </a: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61" name="Picture 60" descr="D8_5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293" y="2737835"/>
            <a:ext cx="1762798" cy="51987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sp>
        <p:nvSpPr>
          <p:cNvPr id="106" name="TextBox 105"/>
          <p:cNvSpPr txBox="1"/>
          <p:nvPr/>
        </p:nvSpPr>
        <p:spPr>
          <a:xfrm>
            <a:off x="4380196" y="2945097"/>
            <a:ext cx="1290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  <a:latin typeface="Arial Narrow"/>
                <a:cs typeface="Arial Narrow"/>
              </a:rPr>
              <a:t>Potential</a:t>
            </a:r>
            <a:br>
              <a:rPr lang="en-US" sz="1000" dirty="0" smtClean="0">
                <a:solidFill>
                  <a:prstClr val="black"/>
                </a:solidFill>
                <a:latin typeface="Arial Narrow"/>
                <a:cs typeface="Arial Narrow"/>
              </a:rPr>
            </a:br>
            <a:r>
              <a:rPr lang="en-US" sz="1000" dirty="0" smtClean="0">
                <a:solidFill>
                  <a:prstClr val="black"/>
                </a:solidFill>
                <a:latin typeface="Arial Narrow"/>
                <a:cs typeface="Arial Narrow"/>
              </a:rPr>
              <a:t>Candidates</a:t>
            </a:r>
            <a:endParaRPr lang="en-US" sz="10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75108" y="1283579"/>
            <a:ext cx="2977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Ground Test Risk Reduction</a:t>
            </a:r>
            <a:endParaRPr lang="en-US" sz="14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89" name="Picture 88" descr="hwb-with-tail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624" y="2840972"/>
            <a:ext cx="1302604" cy="529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pic>
        <p:nvPicPr>
          <p:cNvPr id="90" name="Picture 89" descr="lockheed_avc_1245x910_no_bg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7743" y="2912346"/>
            <a:ext cx="1284959" cy="31582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sp>
        <p:nvSpPr>
          <p:cNvPr id="101" name="TextBox 100"/>
          <p:cNvSpPr txBox="1"/>
          <p:nvPr/>
        </p:nvSpPr>
        <p:spPr>
          <a:xfrm>
            <a:off x="5983288" y="1439072"/>
            <a:ext cx="941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Arial Narrow"/>
                <a:cs typeface="Arial Narrow"/>
              </a:rPr>
              <a:t>Flight Test</a:t>
            </a:r>
            <a:endParaRPr lang="en-US" sz="14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5255" y="1623524"/>
            <a:ext cx="3811957" cy="157614"/>
          </a:xfrm>
          <a:prstGeom prst="rect">
            <a:avLst/>
          </a:prstGeom>
          <a:gradFill flip="none" rotWithShape="1">
            <a:gsLst>
              <a:gs pos="20000">
                <a:srgbClr val="FD72C5">
                  <a:alpha val="77000"/>
                </a:srgbClr>
              </a:gs>
              <a:gs pos="100000">
                <a:srgbClr val="000000">
                  <a:alpha val="0"/>
                </a:srgbClr>
              </a:gs>
              <a:gs pos="0">
                <a:srgbClr val="000000">
                  <a:alpha val="0"/>
                </a:srgbClr>
              </a:gs>
              <a:gs pos="80000">
                <a:srgbClr val="FD72C5">
                  <a:alpha val="7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97599" y="1562610"/>
            <a:ext cx="3835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white"/>
                </a:solidFill>
                <a:latin typeface="Arial Narrow"/>
                <a:cs typeface="Arial Narrow"/>
              </a:rPr>
              <a:t>Small Scale “Build, Fly, Learn”</a:t>
            </a:r>
            <a:endParaRPr lang="en-US" sz="11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78782" y="1172675"/>
            <a:ext cx="2974031" cy="162039"/>
          </a:xfrm>
          <a:prstGeom prst="rect">
            <a:avLst/>
          </a:prstGeom>
          <a:gradFill flip="none" rotWithShape="1">
            <a:gsLst>
              <a:gs pos="20000">
                <a:srgbClr val="AF508A">
                  <a:alpha val="77000"/>
                </a:srgbClr>
              </a:gs>
              <a:gs pos="100000">
                <a:srgbClr val="000000">
                  <a:alpha val="0"/>
                </a:srgbClr>
              </a:gs>
              <a:gs pos="0">
                <a:srgbClr val="000000">
                  <a:alpha val="0"/>
                </a:srgbClr>
              </a:gs>
              <a:gs pos="80000">
                <a:srgbClr val="AF508A">
                  <a:alpha val="7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61737" y="1108229"/>
            <a:ext cx="2991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white"/>
                </a:solidFill>
                <a:latin typeface="Arial Narrow"/>
                <a:cs typeface="Arial Narrow"/>
              </a:rPr>
              <a:t>Transport Scale</a:t>
            </a:r>
            <a:endParaRPr lang="en-US" sz="11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383541" y="1172467"/>
            <a:ext cx="911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  <a:t>Preliminary</a:t>
            </a:r>
            <a:b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  <a:t>Design</a:t>
            </a:r>
            <a:endParaRPr lang="en-US" sz="12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636189" y="1162585"/>
            <a:ext cx="2032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Total Demonstration Cost ROM: $700M</a:t>
            </a:r>
            <a:endParaRPr lang="en-US" sz="1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232150" y="5142143"/>
            <a:ext cx="1453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Life Cycle Cost </a:t>
            </a:r>
            <a:r>
              <a:rPr lang="en-US" sz="10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Est</a:t>
            </a:r>
            <a:r>
              <a:rPr lang="en-US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: $430M</a:t>
            </a:r>
            <a:endParaRPr lang="en-US" sz="1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947071" y="4188301"/>
            <a:ext cx="17219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Life Cycle Early Cost </a:t>
            </a:r>
            <a:r>
              <a:rPr lang="en-US" sz="10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Est</a:t>
            </a:r>
            <a:r>
              <a:rPr lang="en-US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: $850M</a:t>
            </a:r>
            <a:endParaRPr lang="en-US" sz="1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912068" y="3355260"/>
            <a:ext cx="17569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Life Cycle Cost ROM: $400-500M</a:t>
            </a:r>
            <a:endParaRPr lang="en-US" sz="1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912068" y="2279455"/>
            <a:ext cx="17569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Life Cycle Cost ROM: $400-500M</a:t>
            </a:r>
            <a:endParaRPr lang="en-US" sz="1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6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5"/>
            <a:ext cx="908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www.nasa.gov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910226" y="6492875"/>
            <a:ext cx="20877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AF4534F-D91E-47CD-BC63-BD3259A592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3242841" y="3059383"/>
            <a:ext cx="7514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Images Credit: Lockheed Martin</a:t>
            </a:r>
            <a:endParaRPr lang="en-US" sz="5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60774" y="5156745"/>
            <a:ext cx="340172" cy="210437"/>
            <a:chOff x="1179261" y="6097277"/>
            <a:chExt cx="340172" cy="210437"/>
          </a:xfrm>
        </p:grpSpPr>
        <p:sp>
          <p:nvSpPr>
            <p:cNvPr id="4" name="Diamond 3"/>
            <p:cNvSpPr/>
            <p:nvPr/>
          </p:nvSpPr>
          <p:spPr>
            <a:xfrm>
              <a:off x="1224617" y="6097277"/>
              <a:ext cx="210437" cy="210437"/>
            </a:xfrm>
            <a:prstGeom prst="diamond">
              <a:avLst/>
            </a:prstGeom>
            <a:solidFill>
              <a:srgbClr val="6897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79261" y="6100203"/>
              <a:ext cx="3401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prstClr val="white"/>
                  </a:solidFill>
                  <a:latin typeface="Arial"/>
                  <a:cs typeface="Arial"/>
                </a:rPr>
                <a:t>DP</a:t>
              </a:r>
              <a:endParaRPr lang="en-US" sz="700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2026276" y="4194577"/>
            <a:ext cx="340172" cy="210437"/>
            <a:chOff x="2060142" y="6000228"/>
            <a:chExt cx="340172" cy="210437"/>
          </a:xfrm>
        </p:grpSpPr>
        <p:sp>
          <p:nvSpPr>
            <p:cNvPr id="124" name="Diamond 123"/>
            <p:cNvSpPr/>
            <p:nvPr/>
          </p:nvSpPr>
          <p:spPr>
            <a:xfrm>
              <a:off x="2105498" y="6000228"/>
              <a:ext cx="210437" cy="210437"/>
            </a:xfrm>
            <a:prstGeom prst="diamond">
              <a:avLst/>
            </a:prstGeom>
            <a:solidFill>
              <a:srgbClr val="3A368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060142" y="6003154"/>
              <a:ext cx="3401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prstClr val="white"/>
                  </a:solidFill>
                  <a:latin typeface="Arial"/>
                  <a:cs typeface="Arial"/>
                </a:rPr>
                <a:t>DP</a:t>
              </a:r>
              <a:endParaRPr lang="en-US" sz="700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2669590" y="3366970"/>
            <a:ext cx="340172" cy="210437"/>
            <a:chOff x="2855087" y="5993888"/>
            <a:chExt cx="340172" cy="210437"/>
          </a:xfrm>
        </p:grpSpPr>
        <p:sp>
          <p:nvSpPr>
            <p:cNvPr id="127" name="Diamond 126"/>
            <p:cNvSpPr/>
            <p:nvPr/>
          </p:nvSpPr>
          <p:spPr>
            <a:xfrm>
              <a:off x="2900443" y="5993888"/>
              <a:ext cx="210437" cy="210437"/>
            </a:xfrm>
            <a:prstGeom prst="diamond">
              <a:avLst/>
            </a:prstGeom>
            <a:solidFill>
              <a:srgbClr val="31859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855087" y="5996814"/>
              <a:ext cx="3401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prstClr val="white"/>
                  </a:solidFill>
                  <a:latin typeface="Arial"/>
                  <a:cs typeface="Arial"/>
                </a:rPr>
                <a:t>DP</a:t>
              </a:r>
              <a:endParaRPr lang="en-US" sz="700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3305819" y="2277678"/>
            <a:ext cx="340172" cy="216288"/>
            <a:chOff x="3663878" y="5996814"/>
            <a:chExt cx="340172" cy="216288"/>
          </a:xfrm>
        </p:grpSpPr>
        <p:sp>
          <p:nvSpPr>
            <p:cNvPr id="130" name="Diamond 129"/>
            <p:cNvSpPr/>
            <p:nvPr/>
          </p:nvSpPr>
          <p:spPr>
            <a:xfrm>
              <a:off x="3709234" y="6002665"/>
              <a:ext cx="210437" cy="210437"/>
            </a:xfrm>
            <a:prstGeom prst="diamon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663878" y="5996814"/>
              <a:ext cx="3401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prstClr val="white"/>
                  </a:solidFill>
                  <a:latin typeface="Arial"/>
                  <a:cs typeface="Arial"/>
                </a:rPr>
                <a:t>DP</a:t>
              </a:r>
              <a:endParaRPr lang="en-US" sz="700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022283" y="938261"/>
            <a:ext cx="340172" cy="210437"/>
            <a:chOff x="4451326" y="5995106"/>
            <a:chExt cx="340172" cy="210437"/>
          </a:xfrm>
        </p:grpSpPr>
        <p:sp>
          <p:nvSpPr>
            <p:cNvPr id="133" name="Diamond 132"/>
            <p:cNvSpPr/>
            <p:nvPr/>
          </p:nvSpPr>
          <p:spPr>
            <a:xfrm>
              <a:off x="4496682" y="5995106"/>
              <a:ext cx="210437" cy="210437"/>
            </a:xfrm>
            <a:prstGeom prst="diamond">
              <a:avLst/>
            </a:prstGeom>
            <a:solidFill>
              <a:srgbClr val="FF76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451326" y="5996814"/>
              <a:ext cx="3401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prstClr val="white"/>
                  </a:solidFill>
                  <a:latin typeface="Arial"/>
                  <a:cs typeface="Arial"/>
                </a:rPr>
                <a:t>DP</a:t>
              </a:r>
              <a:endParaRPr lang="en-US" sz="700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7019423" y="2738595"/>
            <a:ext cx="168000" cy="1898119"/>
            <a:chOff x="7019423" y="2512245"/>
            <a:chExt cx="168000" cy="1898119"/>
          </a:xfrm>
        </p:grpSpPr>
        <p:cxnSp>
          <p:nvCxnSpPr>
            <p:cNvPr id="161" name="Straight Connector 160"/>
            <p:cNvCxnSpPr/>
            <p:nvPr/>
          </p:nvCxnSpPr>
          <p:spPr>
            <a:xfrm flipH="1">
              <a:off x="7019423" y="2512479"/>
              <a:ext cx="4792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7067346" y="2512245"/>
              <a:ext cx="0" cy="189811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>
              <a:off x="7019423" y="4408871"/>
              <a:ext cx="4792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>
              <a:off x="7067346" y="3507078"/>
              <a:ext cx="12007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0" name="Picture 179" descr="light-gray-banner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579" y="1380172"/>
            <a:ext cx="2051421" cy="675482"/>
          </a:xfrm>
          <a:prstGeom prst="rect">
            <a:avLst/>
          </a:prstGeom>
        </p:spPr>
      </p:pic>
      <p:pic>
        <p:nvPicPr>
          <p:cNvPr id="181" name="Picture 180" descr="light-gray-banner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579" y="3495299"/>
            <a:ext cx="2051421" cy="692023"/>
          </a:xfrm>
          <a:prstGeom prst="rect">
            <a:avLst/>
          </a:prstGeom>
        </p:spPr>
      </p:pic>
      <p:pic>
        <p:nvPicPr>
          <p:cNvPr id="182" name="Picture 181" descr="light-gray-banner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579" y="5283394"/>
            <a:ext cx="2051421" cy="742176"/>
          </a:xfrm>
          <a:prstGeom prst="rect">
            <a:avLst/>
          </a:prstGeom>
        </p:spPr>
      </p:pic>
      <p:sp>
        <p:nvSpPr>
          <p:cNvPr id="183" name="TextBox 182"/>
          <p:cNvSpPr txBox="1"/>
          <p:nvPr/>
        </p:nvSpPr>
        <p:spPr>
          <a:xfrm>
            <a:off x="7158180" y="3536526"/>
            <a:ext cx="1893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Validated ability for U.S. Industry to Build Transformative Aircraft that use 50% less energy and produce over 40dB (cumulative) less noise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7158180" y="1445855"/>
            <a:ext cx="18934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Validated HEP Concepts, Technologies </a:t>
            </a:r>
          </a:p>
          <a:p>
            <a:r>
              <a:rPr lang="en-US" sz="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And Integration for U.S. Industry to Lead the</a:t>
            </a:r>
            <a:r>
              <a:rPr lang="en-US" sz="7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 </a:t>
            </a:r>
            <a:r>
              <a:rPr lang="en-US" sz="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Clean Propulsion Revolution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7158180" y="5343549"/>
            <a:ext cx="1807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Enables Low Boom Regulatory Standard and validated ability for industry to produce and operate commercial low noise supersonic aircraft</a:t>
            </a:r>
          </a:p>
        </p:txBody>
      </p:sp>
      <p:pic>
        <p:nvPicPr>
          <p:cNvPr id="145" name="Picture 144" descr="4_chrome_button_leaf_battery_green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111" y="1733849"/>
            <a:ext cx="457201" cy="457200"/>
          </a:xfrm>
          <a:prstGeom prst="rect">
            <a:avLst/>
          </a:prstGeom>
        </p:spPr>
      </p:pic>
      <p:pic>
        <p:nvPicPr>
          <p:cNvPr id="153" name="Picture 152" descr="3_chrome_button_sugar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111" y="3910227"/>
            <a:ext cx="457200" cy="457200"/>
          </a:xfrm>
          <a:prstGeom prst="rect">
            <a:avLst/>
          </a:prstGeom>
        </p:spPr>
      </p:pic>
      <p:pic>
        <p:nvPicPr>
          <p:cNvPr id="156" name="Picture 155" descr="2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111" y="5689455"/>
            <a:ext cx="457200" cy="457200"/>
          </a:xfrm>
          <a:prstGeom prst="rect">
            <a:avLst/>
          </a:prstGeom>
        </p:spPr>
      </p:pic>
      <p:pic>
        <p:nvPicPr>
          <p:cNvPr id="157" name="Picture 156" descr="center-vision-graphic-transformation.png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420" y="-48846"/>
            <a:ext cx="1259580" cy="118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1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 descr="light-gray-bann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029" y="4616644"/>
            <a:ext cx="2051421" cy="742176"/>
          </a:xfrm>
          <a:prstGeom prst="rect">
            <a:avLst/>
          </a:prstGeom>
        </p:spPr>
      </p:pic>
      <p:pic>
        <p:nvPicPr>
          <p:cNvPr id="3" name="Picture 2" descr="atd2_replac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465" y="4167803"/>
            <a:ext cx="1631443" cy="1117503"/>
          </a:xfrm>
          <a:prstGeom prst="rect">
            <a:avLst/>
          </a:prstGeom>
        </p:spPr>
      </p:pic>
      <p:pic>
        <p:nvPicPr>
          <p:cNvPr id="2" name="Picture 1" descr="pdrc-smaller_3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6746" y="4175760"/>
            <a:ext cx="1523745" cy="1123273"/>
          </a:xfrm>
          <a:prstGeom prst="rect">
            <a:avLst/>
          </a:prstGeom>
        </p:spPr>
      </p:pic>
      <p:pic>
        <p:nvPicPr>
          <p:cNvPr id="32" name="Picture 31" descr="surface-management_2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0508" y="4175761"/>
            <a:ext cx="1408264" cy="1121881"/>
          </a:xfrm>
          <a:prstGeom prst="rect">
            <a:avLst/>
          </a:prstGeom>
        </p:spPr>
      </p:pic>
      <p:pic>
        <p:nvPicPr>
          <p:cNvPr id="35" name="Picture 34" descr="5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1562001"/>
            <a:ext cx="4191000" cy="133359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418432" y="2590800"/>
            <a:ext cx="1819671" cy="320040"/>
          </a:xfrm>
          <a:prstGeom prst="rect">
            <a:avLst/>
          </a:prstGeom>
          <a:solidFill>
            <a:srgbClr val="746B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Isosceles Triangle 86"/>
          <p:cNvSpPr/>
          <p:nvPr/>
        </p:nvSpPr>
        <p:spPr>
          <a:xfrm rot="5400000">
            <a:off x="8102852" y="1077438"/>
            <a:ext cx="621862" cy="351360"/>
          </a:xfrm>
          <a:prstGeom prst="triangle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39" idx="0"/>
          </p:cNvCxnSpPr>
          <p:nvPr/>
        </p:nvCxnSpPr>
        <p:spPr>
          <a:xfrm>
            <a:off x="790465" y="1370577"/>
            <a:ext cx="2056" cy="5058024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itle 36"/>
          <p:cNvSpPr>
            <a:spLocks noGrp="1"/>
          </p:cNvSpPr>
          <p:nvPr>
            <p:ph type="title"/>
          </p:nvPr>
        </p:nvSpPr>
        <p:spPr>
          <a:xfrm>
            <a:off x="107951" y="96541"/>
            <a:ext cx="8708948" cy="504829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Trajectory Based Operations: Concept to Demo</a:t>
            </a:r>
            <a:endParaRPr lang="en-US" dirty="0">
              <a:latin typeface="Arial Narrow"/>
              <a:cs typeface="Arial Narrow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90465" y="6404779"/>
            <a:ext cx="8353535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379832" y="1447947"/>
            <a:ext cx="990600" cy="320040"/>
          </a:xfrm>
          <a:prstGeom prst="rect">
            <a:avLst/>
          </a:prstGeom>
          <a:solidFill>
            <a:srgbClr val="5E92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94233" y="1447947"/>
            <a:ext cx="1219200" cy="320040"/>
          </a:xfrm>
          <a:prstGeom prst="rect">
            <a:avLst/>
          </a:prstGeom>
          <a:solidFill>
            <a:srgbClr val="92D6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00409" y="2590800"/>
            <a:ext cx="1465432" cy="320040"/>
          </a:xfrm>
          <a:prstGeom prst="rect">
            <a:avLst/>
          </a:prstGeom>
          <a:solidFill>
            <a:srgbClr val="433E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81000" y="6428601"/>
            <a:ext cx="823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 Narrow"/>
                <a:cs typeface="Arial Narrow"/>
              </a:rPr>
              <a:t>2015</a:t>
            </a:r>
            <a:endParaRPr lang="en-US" sz="1200" dirty="0">
              <a:latin typeface="Arial Narrow"/>
              <a:cs typeface="Arial Narrow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786412" y="6336506"/>
            <a:ext cx="0" cy="136546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1536551" y="6336506"/>
            <a:ext cx="0" cy="136546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286690" y="6336506"/>
            <a:ext cx="0" cy="136546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036828" y="6336506"/>
            <a:ext cx="0" cy="136546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51032" y="5928360"/>
            <a:ext cx="1752600" cy="320040"/>
          </a:xfrm>
          <a:prstGeom prst="rect">
            <a:avLst/>
          </a:prstGeom>
          <a:solidFill>
            <a:srgbClr val="AA4F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79632" y="3029971"/>
            <a:ext cx="1219200" cy="32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0" y="2797314"/>
            <a:ext cx="1297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 Narrow"/>
                <a:cs typeface="Arial Narrow"/>
              </a:rPr>
              <a:t>Initial </a:t>
            </a:r>
            <a:br>
              <a:rPr lang="en-US" sz="1000" dirty="0" smtClean="0">
                <a:latin typeface="Arial Narrow"/>
                <a:cs typeface="Arial Narrow"/>
              </a:rPr>
            </a:br>
            <a:r>
              <a:rPr lang="en-US" sz="1000" dirty="0" smtClean="0">
                <a:latin typeface="Arial Narrow"/>
                <a:cs typeface="Arial Narrow"/>
              </a:rPr>
              <a:t>Integrated </a:t>
            </a:r>
            <a:br>
              <a:rPr lang="en-US" sz="1000" dirty="0" smtClean="0">
                <a:latin typeface="Arial Narrow"/>
                <a:cs typeface="Arial Narrow"/>
              </a:rPr>
            </a:br>
            <a:r>
              <a:rPr lang="en-US" sz="1000" dirty="0" smtClean="0">
                <a:latin typeface="Arial Narrow"/>
                <a:cs typeface="Arial Narrow"/>
              </a:rPr>
              <a:t>Demand </a:t>
            </a:r>
            <a:br>
              <a:rPr lang="en-US" sz="1000" dirty="0" smtClean="0">
                <a:latin typeface="Arial Narrow"/>
                <a:cs typeface="Arial Narrow"/>
              </a:rPr>
            </a:br>
            <a:r>
              <a:rPr lang="en-US" sz="1000" dirty="0" smtClean="0">
                <a:latin typeface="Arial Narrow"/>
                <a:cs typeface="Arial Narrow"/>
              </a:rPr>
              <a:t>Management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8750" y="495300"/>
            <a:ext cx="3374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Next Step in NASA Research and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NextGen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 Development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51032" y="3870960"/>
            <a:ext cx="4020968" cy="32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609602" y="5486400"/>
            <a:ext cx="10667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 Narrow"/>
                <a:cs typeface="Arial Narrow"/>
              </a:rPr>
              <a:t>Ground Side </a:t>
            </a:r>
            <a:br>
              <a:rPr lang="en-US" sz="1100" dirty="0" smtClean="0">
                <a:latin typeface="Arial Narrow"/>
                <a:cs typeface="Arial Narrow"/>
              </a:rPr>
            </a:br>
            <a:r>
              <a:rPr lang="en-US" sz="1100" dirty="0" smtClean="0">
                <a:latin typeface="Arial Narrow"/>
                <a:cs typeface="Arial Narrow"/>
              </a:rPr>
              <a:t>Demo</a:t>
            </a:r>
            <a:endParaRPr lang="en-US" sz="1100" dirty="0">
              <a:latin typeface="Arial Narrow"/>
              <a:cs typeface="Arial Narrow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876990" y="6428601"/>
            <a:ext cx="823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 Narrow"/>
                <a:cs typeface="Arial Narrow"/>
              </a:rPr>
              <a:t>2017</a:t>
            </a:r>
            <a:endParaRPr lang="en-US" sz="1200" dirty="0">
              <a:latin typeface="Arial Narrow"/>
              <a:cs typeface="Arial Narrow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146003" y="6428601"/>
            <a:ext cx="823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 Narrow"/>
                <a:cs typeface="Arial Narrow"/>
              </a:rPr>
              <a:t>2020</a:t>
            </a:r>
            <a:endParaRPr lang="en-US" sz="1200" dirty="0">
              <a:latin typeface="Arial Narrow"/>
              <a:cs typeface="Arial Narrow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905847" y="6428601"/>
            <a:ext cx="823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 Narrow"/>
                <a:cs typeface="Arial Narrow"/>
              </a:rPr>
              <a:t>2025</a:t>
            </a:r>
            <a:endParaRPr lang="en-US" sz="1200" dirty="0">
              <a:latin typeface="Arial Narrow"/>
              <a:cs typeface="Arial Narrow"/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 flipV="1">
            <a:off x="3786966" y="6336506"/>
            <a:ext cx="0" cy="136546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4537105" y="6336506"/>
            <a:ext cx="0" cy="136546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5287244" y="6336506"/>
            <a:ext cx="0" cy="136546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6037383" y="6336506"/>
            <a:ext cx="0" cy="136546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6787522" y="6336506"/>
            <a:ext cx="0" cy="136546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7537661" y="6336506"/>
            <a:ext cx="0" cy="136546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8287797" y="6336506"/>
            <a:ext cx="0" cy="136546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0" y="5925235"/>
            <a:ext cx="69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 Narrow"/>
                <a:cs typeface="Arial Narrow"/>
              </a:rPr>
              <a:t>ATD-1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0" y="3886945"/>
            <a:ext cx="69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 Narrow"/>
                <a:cs typeface="Arial Narrow"/>
              </a:rPr>
              <a:t>ATD-2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2362201" y="3029971"/>
            <a:ext cx="2209799" cy="320040"/>
          </a:xfrm>
          <a:prstGeom prst="rect">
            <a:avLst/>
          </a:prstGeom>
          <a:solidFill>
            <a:srgbClr val="1E9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>
            <a:off x="1541632" y="3029971"/>
            <a:ext cx="990600" cy="320040"/>
          </a:xfrm>
          <a:prstGeom prst="parallelogram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838200" y="3068589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Concept Validation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514600" y="3068589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Technology Maturation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4172887" y="2590800"/>
            <a:ext cx="1133044" cy="320040"/>
          </a:xfrm>
          <a:prstGeom prst="rect">
            <a:avLst/>
          </a:prstGeom>
          <a:solidFill>
            <a:srgbClr val="242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>
            <a:off x="4563553" y="2590800"/>
            <a:ext cx="1032486" cy="320040"/>
          </a:xfrm>
          <a:prstGeom prst="parallelogram">
            <a:avLst/>
          </a:prstGeom>
          <a:solidFill>
            <a:srgbClr val="242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20"/>
          <p:cNvSpPr/>
          <p:nvPr/>
        </p:nvSpPr>
        <p:spPr>
          <a:xfrm>
            <a:off x="6421753" y="2590800"/>
            <a:ext cx="523686" cy="320040"/>
          </a:xfrm>
          <a:prstGeom prst="parallelogram">
            <a:avLst/>
          </a:prstGeom>
          <a:solidFill>
            <a:srgbClr val="433E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4173878" y="2530992"/>
            <a:ext cx="1279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Fast-time</a:t>
            </a:r>
            <a:b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Simulation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523276" y="2530992"/>
            <a:ext cx="14379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Human In The Loop</a:t>
            </a:r>
            <a:b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Simulation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917791" y="2530992"/>
            <a:ext cx="12910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Integrated</a:t>
            </a:r>
            <a:b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Field Demo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8305800" y="25146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 Narrow"/>
                <a:cs typeface="Arial Narrow"/>
              </a:rPr>
              <a:t>RTT </a:t>
            </a:r>
            <a:br>
              <a:rPr lang="en-US" sz="1000" b="1" dirty="0" smtClean="0">
                <a:latin typeface="Arial Narrow"/>
                <a:cs typeface="Arial Narrow"/>
              </a:rPr>
            </a:br>
            <a:r>
              <a:rPr lang="en-US" sz="1000" b="1" dirty="0" smtClean="0">
                <a:latin typeface="Arial Narrow"/>
                <a:cs typeface="Arial Narrow"/>
              </a:rPr>
              <a:t>deliverable</a:t>
            </a:r>
            <a:endParaRPr lang="en-US" sz="1000" b="1" dirty="0">
              <a:latin typeface="Arial Narrow"/>
              <a:cs typeface="Arial Narrow"/>
            </a:endParaRPr>
          </a:p>
        </p:txBody>
      </p:sp>
      <p:sp>
        <p:nvSpPr>
          <p:cNvPr id="24" name="Parallelogram 23"/>
          <p:cNvSpPr/>
          <p:nvPr/>
        </p:nvSpPr>
        <p:spPr>
          <a:xfrm>
            <a:off x="2837032" y="1447947"/>
            <a:ext cx="685800" cy="320040"/>
          </a:xfrm>
          <a:prstGeom prst="parallelogram">
            <a:avLst/>
          </a:prstGeom>
          <a:solidFill>
            <a:srgbClr val="5E92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/>
          <p:cNvSpPr txBox="1"/>
          <p:nvPr/>
        </p:nvSpPr>
        <p:spPr>
          <a:xfrm>
            <a:off x="2362200" y="1398060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Architectural</a:t>
            </a:r>
            <a:b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Definition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505200" y="1398060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Tech Gap</a:t>
            </a:r>
            <a:b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Assessment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828801" y="5486400"/>
            <a:ext cx="10667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 Narrow"/>
                <a:cs typeface="Arial Narrow"/>
              </a:rPr>
              <a:t>Flight </a:t>
            </a:r>
            <a:r>
              <a:rPr lang="en-US" sz="1100" dirty="0">
                <a:latin typeface="Arial Narrow"/>
                <a:cs typeface="Arial Narrow"/>
              </a:rPr>
              <a:t>S</a:t>
            </a:r>
            <a:r>
              <a:rPr lang="en-US" sz="1100" dirty="0" smtClean="0">
                <a:latin typeface="Arial Narrow"/>
                <a:cs typeface="Arial Narrow"/>
              </a:rPr>
              <a:t>ide</a:t>
            </a:r>
            <a:br>
              <a:rPr lang="en-US" sz="1100" dirty="0" smtClean="0">
                <a:latin typeface="Arial Narrow"/>
                <a:cs typeface="Arial Narrow"/>
              </a:rPr>
            </a:br>
            <a:r>
              <a:rPr lang="en-US" sz="1100" dirty="0" smtClean="0">
                <a:latin typeface="Arial Narrow"/>
                <a:cs typeface="Arial Narrow"/>
              </a:rPr>
              <a:t>Demo</a:t>
            </a:r>
            <a:endParaRPr lang="en-US" sz="1100" dirty="0">
              <a:latin typeface="Arial Narrow"/>
              <a:cs typeface="Arial Narrow"/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2151232" y="5935980"/>
            <a:ext cx="304800" cy="304800"/>
          </a:xfrm>
          <a:prstGeom prst="diamond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Diamond 144"/>
          <p:cNvSpPr/>
          <p:nvPr/>
        </p:nvSpPr>
        <p:spPr>
          <a:xfrm>
            <a:off x="4419600" y="3886200"/>
            <a:ext cx="304800" cy="304800"/>
          </a:xfrm>
          <a:prstGeom prst="diamond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/>
          <p:cNvSpPr txBox="1"/>
          <p:nvPr/>
        </p:nvSpPr>
        <p:spPr>
          <a:xfrm>
            <a:off x="2438400" y="59436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 Narrow"/>
                <a:cs typeface="Arial Narrow"/>
              </a:rPr>
              <a:t>RTT deliverable</a:t>
            </a:r>
            <a:endParaRPr lang="en-US" sz="1100" b="1" dirty="0">
              <a:latin typeface="Arial Narrow"/>
              <a:cs typeface="Arial Narrow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648200" y="3900175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 Narrow"/>
                <a:cs typeface="Arial Narrow"/>
              </a:rPr>
              <a:t>RTT deliverable</a:t>
            </a:r>
            <a:endParaRPr lang="en-US" sz="1100" b="1" dirty="0">
              <a:latin typeface="Arial Narrow"/>
              <a:cs typeface="Arial Narrow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7736654" y="1105231"/>
            <a:ext cx="613433" cy="3247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4477687" y="1110231"/>
            <a:ext cx="3258968" cy="320040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4172887" y="1110231"/>
            <a:ext cx="1139680" cy="3200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Parallelogram 150"/>
          <p:cNvSpPr/>
          <p:nvPr/>
        </p:nvSpPr>
        <p:spPr>
          <a:xfrm>
            <a:off x="4474367" y="1109971"/>
            <a:ext cx="1509688" cy="320040"/>
          </a:xfrm>
          <a:prstGeom prst="parallelogram">
            <a:avLst/>
          </a:prstGeom>
          <a:solidFill>
            <a:srgbClr val="2540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/>
          <p:cNvSpPr txBox="1"/>
          <p:nvPr/>
        </p:nvSpPr>
        <p:spPr>
          <a:xfrm>
            <a:off x="4173878" y="1139446"/>
            <a:ext cx="1733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Concept Validation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907855" y="1139446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Technology Maturation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56" name="Diamond 155"/>
          <p:cNvSpPr/>
          <p:nvPr/>
        </p:nvSpPr>
        <p:spPr>
          <a:xfrm>
            <a:off x="8077200" y="2590800"/>
            <a:ext cx="304800" cy="304800"/>
          </a:xfrm>
          <a:prstGeom prst="diamond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Diamond 156"/>
          <p:cNvSpPr/>
          <p:nvPr/>
        </p:nvSpPr>
        <p:spPr>
          <a:xfrm>
            <a:off x="2133600" y="3878580"/>
            <a:ext cx="304800" cy="304800"/>
          </a:xfrm>
          <a:prstGeom prst="diamond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0" y="1295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 Narrow"/>
                <a:cs typeface="Arial Narrow"/>
              </a:rPr>
              <a:t>Gate-to-Gate</a:t>
            </a:r>
            <a:br>
              <a:rPr lang="en-US" sz="1000" dirty="0" smtClean="0">
                <a:latin typeface="Arial Narrow"/>
                <a:cs typeface="Arial Narrow"/>
              </a:rPr>
            </a:br>
            <a:r>
              <a:rPr lang="en-US" sz="1000" dirty="0" smtClean="0">
                <a:latin typeface="Arial Narrow"/>
                <a:cs typeface="Arial Narrow"/>
              </a:rPr>
              <a:t>Optimization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7786711" y="1109268"/>
            <a:ext cx="4929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Demo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295400" y="362459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 Narrow"/>
                <a:cs typeface="Arial Narrow"/>
              </a:rPr>
              <a:t>Initial Concept Demo</a:t>
            </a:r>
            <a:endParaRPr lang="en-US" sz="1100" dirty="0">
              <a:latin typeface="Arial Narrow"/>
              <a:cs typeface="Arial Narrow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657600" y="3624590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 Narrow"/>
                <a:cs typeface="Arial Narrow"/>
              </a:rPr>
              <a:t>Fully Integrated Field Demo</a:t>
            </a:r>
            <a:endParaRPr lang="en-US" sz="1100" dirty="0">
              <a:latin typeface="Arial Narrow"/>
              <a:cs typeface="Arial Narrow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096000" y="58482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  <a:latin typeface="Arial Narrow"/>
                <a:cs typeface="Arial Narrow"/>
              </a:rPr>
              <a:t>ATD-1: Efficient descent, approach, and landing for all flights inbound to an airport</a:t>
            </a:r>
            <a:endParaRPr lang="en-US" sz="1000" dirty="0">
              <a:solidFill>
                <a:srgbClr val="A6A6A6"/>
              </a:solidFill>
              <a:latin typeface="Arial Narrow"/>
              <a:cs typeface="Arial Narrow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096000" y="38100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  <a:latin typeface="Arial Narrow"/>
                <a:cs typeface="Arial Narrow"/>
              </a:rPr>
              <a:t>ATD-2: Coordinated preflight, taxi, takeoff, and departure paths for all outbound flights at an airport</a:t>
            </a:r>
            <a:endParaRPr lang="en-US" sz="1000" dirty="0">
              <a:solidFill>
                <a:srgbClr val="A6A6A6"/>
              </a:solidFill>
              <a:latin typeface="Arial Narrow"/>
              <a:cs typeface="Arial Narrow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96000" y="2974032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  <a:latin typeface="Arial Narrow"/>
                <a:cs typeface="Arial Narrow"/>
              </a:rPr>
              <a:t>IDM TBO: Integrates departure, en route, and descent flight operations for greater optimization</a:t>
            </a:r>
            <a:endParaRPr lang="en-US" sz="1000" dirty="0">
              <a:solidFill>
                <a:srgbClr val="A6A6A6"/>
              </a:solidFill>
              <a:latin typeface="Arial Narrow"/>
              <a:cs typeface="Arial Narrow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2000" y="1295400"/>
            <a:ext cx="1752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 Narrow"/>
                <a:cs typeface="Arial Narrow"/>
              </a:rPr>
              <a:t>Gate-to-Gate 4DT TBO: Complete gate-to-gate flight optimization incorporating </a:t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 Narrow"/>
                <a:cs typeface="Arial Narrow"/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 Narrow"/>
                <a:cs typeface="Arial Narrow"/>
              </a:rPr>
              <a:t>system constraints and user request. 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648200" y="691661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Develop and Demonstrate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NextGen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 Capabilities:</a:t>
            </a:r>
            <a:b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</a:b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Reducing fuel use and flight delays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0" y="1882914"/>
            <a:ext cx="1297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 Narrow"/>
                <a:cs typeface="Arial Narrow"/>
              </a:rPr>
              <a:t>Gate-to-Gate</a:t>
            </a:r>
            <a:br>
              <a:rPr lang="en-US" sz="1000" b="1" dirty="0" smtClean="0">
                <a:latin typeface="Arial Narrow"/>
                <a:cs typeface="Arial Narrow"/>
              </a:rPr>
            </a:br>
            <a:r>
              <a:rPr lang="en-US" sz="1000" b="1" dirty="0" smtClean="0">
                <a:latin typeface="Arial Narrow"/>
                <a:cs typeface="Arial Narrow"/>
              </a:rPr>
              <a:t>Trajectory </a:t>
            </a:r>
            <a:br>
              <a:rPr lang="en-US" sz="1000" b="1" dirty="0" smtClean="0">
                <a:latin typeface="Arial Narrow"/>
                <a:cs typeface="Arial Narrow"/>
              </a:rPr>
            </a:br>
            <a:r>
              <a:rPr lang="en-US" sz="1000" b="1" dirty="0" smtClean="0">
                <a:latin typeface="Arial Narrow"/>
                <a:cs typeface="Arial Narrow"/>
              </a:rPr>
              <a:t>Based </a:t>
            </a:r>
            <a:br>
              <a:rPr lang="en-US" sz="1000" b="1" dirty="0" smtClean="0">
                <a:latin typeface="Arial Narrow"/>
                <a:cs typeface="Arial Narrow"/>
              </a:rPr>
            </a:br>
            <a:r>
              <a:rPr lang="en-US" sz="1000" b="1" dirty="0" smtClean="0">
                <a:latin typeface="Arial Narrow"/>
                <a:cs typeface="Arial Narrow"/>
              </a:rPr>
              <a:t>Operations</a:t>
            </a:r>
            <a:endParaRPr lang="en-US" sz="1000" b="1" dirty="0">
              <a:latin typeface="Arial Narrow"/>
              <a:cs typeface="Arial Narrow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0" y="3581400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0" y="4572000"/>
            <a:ext cx="1297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 Narrow"/>
                <a:cs typeface="Arial Narrow"/>
              </a:rPr>
              <a:t>Complex </a:t>
            </a:r>
            <a:br>
              <a:rPr lang="en-US" sz="1000" b="1" dirty="0" smtClean="0">
                <a:latin typeface="Arial Narrow"/>
                <a:cs typeface="Arial Narrow"/>
              </a:rPr>
            </a:br>
            <a:r>
              <a:rPr lang="en-US" sz="1000" b="1" dirty="0" smtClean="0">
                <a:latin typeface="Arial Narrow"/>
                <a:cs typeface="Arial Narrow"/>
              </a:rPr>
              <a:t>Terminal Area Trajectory</a:t>
            </a:r>
            <a:br>
              <a:rPr lang="en-US" sz="1000" b="1" dirty="0" smtClean="0">
                <a:latin typeface="Arial Narrow"/>
                <a:cs typeface="Arial Narrow"/>
              </a:rPr>
            </a:br>
            <a:r>
              <a:rPr lang="en-US" sz="1000" b="1" dirty="0" smtClean="0">
                <a:latin typeface="Arial Narrow"/>
                <a:cs typeface="Arial Narrow"/>
              </a:rPr>
              <a:t>Management</a:t>
            </a:r>
            <a:endParaRPr lang="en-US" sz="1000" b="1" dirty="0">
              <a:latin typeface="Arial Narrow"/>
              <a:cs typeface="Arial Narrow"/>
            </a:endParaRPr>
          </a:p>
        </p:txBody>
      </p:sp>
      <p:pic>
        <p:nvPicPr>
          <p:cNvPr id="81" name="Content Placeholder 1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4400" y="5177029"/>
            <a:ext cx="1198464" cy="1177613"/>
          </a:xfrm>
          <a:prstGeom prst="rect">
            <a:avLst/>
          </a:prstGeom>
          <a:noFill/>
          <a:ln>
            <a:solidFill>
              <a:srgbClr val="7F7F7F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3" name="Content Placeholder 1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5200" y="5181600"/>
            <a:ext cx="1209571" cy="117151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4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8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948023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AF4534F-D91E-47CD-BC63-BD3259A5924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6961330" y="4714899"/>
            <a:ext cx="18072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Enables airlines to optimize efficient operations into and out of busy airports and terminal area airspace</a:t>
            </a:r>
          </a:p>
        </p:txBody>
      </p:sp>
      <p:pic>
        <p:nvPicPr>
          <p:cNvPr id="89" name="Picture 88" descr="1_web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751" y="4921237"/>
            <a:ext cx="441681" cy="441681"/>
          </a:xfrm>
          <a:prstGeom prst="rect">
            <a:avLst/>
          </a:prstGeom>
        </p:spPr>
      </p:pic>
      <p:pic>
        <p:nvPicPr>
          <p:cNvPr id="90" name="Picture 89" descr="light-gray-bann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597" y="1771844"/>
            <a:ext cx="2051421" cy="742176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7135198" y="1927249"/>
            <a:ext cx="1807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Enables airlines to operate increasingly efficient 4D “gate-to-gate” trajectories</a:t>
            </a:r>
          </a:p>
        </p:txBody>
      </p:sp>
      <p:pic>
        <p:nvPicPr>
          <p:cNvPr id="92" name="Picture 91" descr="1_web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319" y="1581137"/>
            <a:ext cx="441681" cy="4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Stock_000059572180_Double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672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951" y="279004"/>
            <a:ext cx="8720138" cy="393700"/>
          </a:xfrm>
        </p:spPr>
        <p:txBody>
          <a:bodyPr>
            <a:noAutofit/>
          </a:bodyPr>
          <a:lstStyle/>
          <a:p>
            <a:r>
              <a:rPr lang="en-US" sz="2500" dirty="0" smtClean="0">
                <a:solidFill>
                  <a:schemeClr val="bg1"/>
                </a:solidFill>
              </a:rPr>
              <a:t>Back-Up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948023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AF4534F-D91E-47CD-BC63-BD3259A5924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" name="Picture 11" descr="airplan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9660">
            <a:off x="4465434" y="2298356"/>
            <a:ext cx="2743163" cy="168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6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C2E1D0-905F-4532-87B5-5564BE20F2DA}"/>
</file>

<file path=customXml/itemProps2.xml><?xml version="1.0" encoding="utf-8"?>
<ds:datastoreItem xmlns:ds="http://schemas.openxmlformats.org/officeDocument/2006/customXml" ds:itemID="{0BB81E5E-FE30-4CE4-AD10-F81B91DCB9C9}"/>
</file>

<file path=customXml/itemProps3.xml><?xml version="1.0" encoding="utf-8"?>
<ds:datastoreItem xmlns:ds="http://schemas.openxmlformats.org/officeDocument/2006/customXml" ds:itemID="{605D2EEF-5A2D-4B76-9B63-FCD04772450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22211</TotalTime>
  <Words>984</Words>
  <Application>Microsoft Office PowerPoint</Application>
  <PresentationFormat>On-screen Show (4:3)</PresentationFormat>
  <Paragraphs>357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ＭＳ Ｐゴシック</vt:lpstr>
      <vt:lpstr>ＭＳ Ｐゴシック</vt:lpstr>
      <vt:lpstr>Arial</vt:lpstr>
      <vt:lpstr>Arial Narrow</vt:lpstr>
      <vt:lpstr>Calibri</vt:lpstr>
      <vt:lpstr>Helvetica Neue</vt:lpstr>
      <vt:lpstr>Times New Roman</vt:lpstr>
      <vt:lpstr>Trebuchet MS</vt:lpstr>
      <vt:lpstr>ヒラギノ角ゴ Pro W3</vt:lpstr>
      <vt:lpstr>1_Office Theme</vt:lpstr>
      <vt:lpstr>PowerPoint Presentation</vt:lpstr>
      <vt:lpstr>Global Growth in Aviation: Opportunities and Challenges</vt:lpstr>
      <vt:lpstr>Major US Airlines Collaborating with NASA</vt:lpstr>
      <vt:lpstr>Major US Airports Collaborating with NASA</vt:lpstr>
      <vt:lpstr>NASA Aeronautics Ready for Flight</vt:lpstr>
      <vt:lpstr>FY 2017 Budget</vt:lpstr>
      <vt:lpstr>New Aviation Horizons Flight Demo Plan</vt:lpstr>
      <vt:lpstr>Trajectory Based Operations: Concept to Demo</vt:lpstr>
      <vt:lpstr>Back-Up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Harrison, William H. (HQ-EJ000)</dc:creator>
  <cp:lastModifiedBy>McCombs, Kenny (HQ-EG000)[LMI Logistics Management Institute]</cp:lastModifiedBy>
  <cp:revision>689</cp:revision>
  <cp:lastPrinted>2016-03-15T19:47:35Z</cp:lastPrinted>
  <dcterms:created xsi:type="dcterms:W3CDTF">2015-04-06T18:36:49Z</dcterms:created>
  <dcterms:modified xsi:type="dcterms:W3CDTF">2016-03-15T20:12:12Z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