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579" r:id="rId2"/>
    <p:sldId id="718" r:id="rId3"/>
    <p:sldId id="731" r:id="rId4"/>
    <p:sldId id="732" r:id="rId5"/>
    <p:sldId id="714" r:id="rId6"/>
    <p:sldId id="715" r:id="rId7"/>
    <p:sldId id="716" r:id="rId8"/>
    <p:sldId id="717" r:id="rId9"/>
    <p:sldId id="720" r:id="rId10"/>
    <p:sldId id="721" r:id="rId11"/>
    <p:sldId id="725" r:id="rId12"/>
    <p:sldId id="733" r:id="rId13"/>
    <p:sldId id="723" r:id="rId14"/>
    <p:sldId id="727" r:id="rId15"/>
    <p:sldId id="728" r:id="rId16"/>
    <p:sldId id="729" r:id="rId17"/>
    <p:sldId id="73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139">
          <p15:clr>
            <a:srgbClr val="A4A3A4"/>
          </p15:clr>
        </p15:guide>
        <p15:guide id="5" orient="horz" pos="604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pos="5561">
          <p15:clr>
            <a:srgbClr val="A4A3A4"/>
          </p15:clr>
        </p15:guide>
        <p15:guide id="8" pos="68">
          <p15:clr>
            <a:srgbClr val="A4A3A4"/>
          </p15:clr>
        </p15:guide>
        <p15:guide id="9" pos="696">
          <p15:clr>
            <a:srgbClr val="A4A3A4"/>
          </p15:clr>
        </p15:guide>
        <p15:guide id="10" pos="431">
          <p15:clr>
            <a:srgbClr val="A4A3A4"/>
          </p15:clr>
        </p15:guide>
        <p15:guide id="11" pos="233">
          <p15:clr>
            <a:srgbClr val="A4A3A4"/>
          </p15:clr>
        </p15:guide>
        <p15:guide id="12" orient="horz" pos="1371">
          <p15:clr>
            <a:srgbClr val="A4A3A4"/>
          </p15:clr>
        </p15:guide>
        <p15:guide id="13" orient="horz" pos="93">
          <p15:clr>
            <a:srgbClr val="A4A3A4"/>
          </p15:clr>
        </p15:guide>
        <p15:guide id="14" orient="horz" pos="404">
          <p15:clr>
            <a:srgbClr val="A4A3A4"/>
          </p15:clr>
        </p15:guide>
        <p15:guide id="15" pos="5240">
          <p15:clr>
            <a:srgbClr val="A4A3A4"/>
          </p15:clr>
        </p15:guide>
        <p15:guide id="16" pos="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aler, Michael D. (LARC-A2)" initials="MMD(" lastIdx="3" clrIdx="0">
    <p:extLst/>
  </p:cmAuthor>
  <p:cmAuthor id="2" name="Harrison, William H. (HQ-EJ000)" initials="HWH(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F87"/>
    <a:srgbClr val="FF00FF"/>
    <a:srgbClr val="9D1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7892" autoAdjust="0"/>
  </p:normalViewPr>
  <p:slideViewPr>
    <p:cSldViewPr snapToGrid="0">
      <p:cViewPr varScale="1">
        <p:scale>
          <a:sx n="82" d="100"/>
          <a:sy n="82" d="100"/>
        </p:scale>
        <p:origin x="1278" y="84"/>
      </p:cViewPr>
      <p:guideLst>
        <p:guide orient="horz" pos="2160"/>
        <p:guide pos="2880"/>
        <p:guide orient="horz" pos="753"/>
        <p:guide orient="horz" pos="139"/>
        <p:guide orient="horz" pos="604"/>
        <p:guide orient="horz" pos="384"/>
        <p:guide pos="5561"/>
        <p:guide pos="68"/>
        <p:guide pos="696"/>
        <p:guide pos="431"/>
        <p:guide pos="233"/>
        <p:guide orient="horz" pos="1371"/>
        <p:guide orient="horz" pos="93"/>
        <p:guide orient="horz" pos="404"/>
        <p:guide pos="5240"/>
        <p:guide pos="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86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95B7C1-0A2B-4FBE-AC49-D800110828D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076D9-4414-4214-B30F-78FB0D67C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53F376-CE5E-4BEC-8AD9-8AA06922AA5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1D92B-94BC-4326-9D32-CF4932AC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add</a:t>
            </a:r>
            <a:r>
              <a:rPr lang="en-US" baseline="0" dirty="0" smtClean="0"/>
              <a:t> the proper links to the sonic boom noises when I get back.  If they are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785B-3AA9-6141-B930-D3838B064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5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100" dirty="0">
              <a:solidFill>
                <a:srgbClr val="000000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100" dirty="0">
              <a:solidFill>
                <a:srgbClr val="000000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F045-4C94-4198-82C4-31DB9D251B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785B-3AA9-6141-B930-D3838B064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3" y="223669"/>
            <a:ext cx="8554605" cy="5048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108038"/>
            <a:ext cx="8671940" cy="501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10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492875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999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7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0" y="223669"/>
            <a:ext cx="8092208" cy="504829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049060"/>
            <a:ext cx="8671940" cy="5077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9/18/2015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356350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Pre Decisional - For Federal Government Use Only</a:t>
            </a:r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13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96000"/>
                  <a:alpha val="87000"/>
                </a:schemeClr>
              </a:gs>
              <a:gs pos="89000">
                <a:srgbClr val="B4B4B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1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038" y="6492875"/>
            <a:ext cx="235989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85FA-DC2F-8940-8F22-1CA46041E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2425" y="228601"/>
            <a:ext cx="778192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2425" y="1101725"/>
            <a:ext cx="8162925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022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4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688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>
          <a:solidFill>
            <a:schemeClr val="accent1">
              <a:lumMod val="75000"/>
            </a:schemeClr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wmf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wmf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11" Type="http://schemas.microsoft.com/office/2007/relationships/hdphoto" Target="../media/hdphoto3.wdp"/><Relationship Id="rId5" Type="http://schemas.openxmlformats.org/officeDocument/2006/relationships/image" Target="../media/image79.jpeg"/><Relationship Id="rId10" Type="http://schemas.openxmlformats.org/officeDocument/2006/relationships/image" Target="../media/image83.png"/><Relationship Id="rId4" Type="http://schemas.openxmlformats.org/officeDocument/2006/relationships/image" Target="../media/image78.jpe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creativecommons.org/licenses/by/2.0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visualhunt.com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www.flickr.com/photos/markyharky/955107546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_aero_campaign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788" y="4859364"/>
            <a:ext cx="896461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Aeronautics FY 2017 Budget Request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Investing in our Future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Briefing to REDAC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Airports Subcommittee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Meeting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John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Cavolowsky, Director, Airspace Operations and Safety Progra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</a:t>
            </a:r>
          </a:p>
          <a:p>
            <a:pPr eaLnBrk="1" hangingPunct="1">
              <a:defRPr/>
            </a:pPr>
            <a:r>
              <a:rPr lang="en-US" sz="14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March </a:t>
            </a:r>
            <a:r>
              <a:rPr lang="en-US" sz="14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16,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2016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rld_map_dark_gre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0" y="1185762"/>
            <a:ext cx="8483754" cy="4177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005504"/>
            <a:ext cx="4197350" cy="3527764"/>
          </a:xfrm>
          <a:prstGeom prst="rect">
            <a:avLst/>
          </a:prstGeom>
          <a:solidFill>
            <a:srgbClr val="000090">
              <a:alpha val="8000"/>
            </a:srgbClr>
          </a:solidFill>
          <a:ln w="3175" cmpd="sng">
            <a:solidFill>
              <a:srgbClr val="4944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71140" y="1005504"/>
            <a:ext cx="2072860" cy="3527764"/>
          </a:xfrm>
          <a:prstGeom prst="rect">
            <a:avLst/>
          </a:prstGeom>
          <a:solidFill>
            <a:srgbClr val="26B7DA">
              <a:alpha val="8000"/>
            </a:srgbClr>
          </a:solidFill>
          <a:ln w="3175" cmpd="sng">
            <a:solidFill>
              <a:srgbClr val="26B7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99352" y="1005504"/>
            <a:ext cx="2871788" cy="3527764"/>
          </a:xfrm>
          <a:prstGeom prst="rect">
            <a:avLst/>
          </a:prstGeom>
          <a:solidFill>
            <a:srgbClr val="6ABC53">
              <a:alpha val="9000"/>
            </a:srgbClr>
          </a:solidFill>
          <a:ln w="3175" cmpd="sng">
            <a:solidFill>
              <a:srgbClr val="557C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V="1">
            <a:off x="7695512" y="2389188"/>
            <a:ext cx="2730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 flipV="1">
            <a:off x="7586184" y="1673224"/>
            <a:ext cx="283054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7" descr="jaxa_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62" y="2043266"/>
            <a:ext cx="1143000" cy="727075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8" descr="jaxa_concept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738" y="1125538"/>
            <a:ext cx="1143000" cy="69215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Line 9"/>
          <p:cNvSpPr>
            <a:spLocks noChangeShapeType="1"/>
          </p:cNvSpPr>
          <p:nvPr/>
        </p:nvSpPr>
        <p:spPr bwMode="auto">
          <a:xfrm flipV="1">
            <a:off x="1195388" y="2968624"/>
            <a:ext cx="490537" cy="525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1239838" y="2693988"/>
            <a:ext cx="446087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 flipV="1">
            <a:off x="2730314" y="1654673"/>
            <a:ext cx="337353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2565399" y="3051969"/>
            <a:ext cx="5022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2" name="Picture 14" descr="aerion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2376488"/>
            <a:ext cx="1143000" cy="6604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5382481" y="2303462"/>
            <a:ext cx="519113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6"/>
          <p:cNvSpPr>
            <a:spLocks noChangeShapeType="1"/>
          </p:cNvSpPr>
          <p:nvPr/>
        </p:nvSpPr>
        <p:spPr bwMode="auto">
          <a:xfrm flipH="1">
            <a:off x="5175408" y="3249745"/>
            <a:ext cx="152400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>
            <a:off x="4784895" y="2814638"/>
            <a:ext cx="1077912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9" b="10918"/>
          <a:stretch>
            <a:fillRect/>
          </a:stretch>
        </p:blipFill>
        <p:spPr bwMode="auto">
          <a:xfrm>
            <a:off x="4327525" y="3602038"/>
            <a:ext cx="1143000" cy="59848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3573463"/>
            <a:ext cx="1143000" cy="7318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59" name="Line 21"/>
          <p:cNvSpPr>
            <a:spLocks noChangeShapeType="1"/>
          </p:cNvSpPr>
          <p:nvPr/>
        </p:nvSpPr>
        <p:spPr bwMode="auto">
          <a:xfrm flipV="1">
            <a:off x="4540736" y="1790700"/>
            <a:ext cx="1239837" cy="846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3"/>
          <p:cNvSpPr>
            <a:spLocks noChangeShapeType="1"/>
          </p:cNvSpPr>
          <p:nvPr/>
        </p:nvSpPr>
        <p:spPr bwMode="auto">
          <a:xfrm flipV="1">
            <a:off x="1736725" y="2944813"/>
            <a:ext cx="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139700" y="2843213"/>
            <a:ext cx="966788" cy="190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>
                <a:solidFill>
                  <a:schemeClr val="bg1"/>
                </a:solidFill>
              </a:rPr>
              <a:t>Aerion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35675" y="1346993"/>
            <a:ext cx="1157288" cy="652463"/>
            <a:chOff x="4165600" y="1400175"/>
            <a:chExt cx="1157288" cy="652463"/>
          </a:xfrm>
        </p:grpSpPr>
        <p:pic>
          <p:nvPicPr>
            <p:cNvPr id="14360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122" b="9874"/>
            <a:stretch>
              <a:fillRect/>
            </a:stretch>
          </p:blipFill>
          <p:spPr bwMode="auto">
            <a:xfrm>
              <a:off x="4271963" y="1420813"/>
              <a:ext cx="1050925" cy="63182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</p:pic>
        <p:sp>
          <p:nvSpPr>
            <p:cNvPr id="14364" name="Text Box 26"/>
            <p:cNvSpPr txBox="1">
              <a:spLocks noChangeArrowheads="1"/>
            </p:cNvSpPr>
            <p:nvPr/>
          </p:nvSpPr>
          <p:spPr bwMode="auto">
            <a:xfrm>
              <a:off x="4165600" y="1400175"/>
              <a:ext cx="8493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/>
                <a:t>Dassault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8650" y="2347913"/>
            <a:ext cx="1243013" cy="596900"/>
            <a:chOff x="5673725" y="1376363"/>
            <a:chExt cx="1243013" cy="596900"/>
          </a:xfrm>
        </p:grpSpPr>
        <p:pic>
          <p:nvPicPr>
            <p:cNvPr id="14356" name="Picture 18" descr="yourfil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1376363"/>
              <a:ext cx="1143000" cy="569912"/>
            </a:xfrm>
            <a:prstGeom prst="rect">
              <a:avLst/>
            </a:prstGeom>
            <a:noFill/>
            <a:ln w="635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5" name="Text Box 27"/>
            <p:cNvSpPr txBox="1">
              <a:spLocks noChangeArrowheads="1"/>
            </p:cNvSpPr>
            <p:nvPr/>
          </p:nvSpPr>
          <p:spPr bwMode="auto">
            <a:xfrm>
              <a:off x="5892800" y="1773238"/>
              <a:ext cx="1023938" cy="2000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 dirty="0" err="1">
                  <a:solidFill>
                    <a:schemeClr val="bg1"/>
                  </a:solidFill>
                </a:rPr>
                <a:t>Sukhoi</a:t>
              </a:r>
              <a:r>
                <a:rPr lang="en-US" sz="1000" b="1" dirty="0">
                  <a:solidFill>
                    <a:schemeClr val="bg1"/>
                  </a:solidFill>
                </a:rPr>
                <a:t>/</a:t>
              </a:r>
              <a:r>
                <a:rPr lang="en-US" sz="1000" b="1" dirty="0" err="1">
                  <a:solidFill>
                    <a:schemeClr val="bg1"/>
                  </a:solidFill>
                </a:rPr>
                <a:t>TsAGI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5818188" y="4051300"/>
            <a:ext cx="10445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/>
              <a:t>Alenia</a:t>
            </a:r>
            <a:r>
              <a:rPr lang="en-US" sz="1000" b="1" dirty="0"/>
              <a:t> </a:t>
            </a:r>
            <a:r>
              <a:rPr lang="en-US" sz="1000" b="1" dirty="0" err="1"/>
              <a:t>Aeronautica</a:t>
            </a:r>
            <a:endParaRPr lang="en-US" sz="1000" b="1" dirty="0"/>
          </a:p>
        </p:txBody>
      </p:sp>
      <p:sp>
        <p:nvSpPr>
          <p:cNvPr id="14368" name="Line 30"/>
          <p:cNvSpPr>
            <a:spLocks noChangeShapeType="1"/>
          </p:cNvSpPr>
          <p:nvPr/>
        </p:nvSpPr>
        <p:spPr bwMode="auto">
          <a:xfrm>
            <a:off x="722313" y="1349374"/>
            <a:ext cx="900872" cy="134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8085700" y="2544763"/>
            <a:ext cx="9969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/>
              <a:t>S</a:t>
            </a:r>
            <a:r>
              <a:rPr lang="en-US" sz="1000" b="1" baseline="30000" dirty="0"/>
              <a:t>3</a:t>
            </a:r>
            <a:r>
              <a:rPr lang="en-US" sz="1000" b="1" dirty="0"/>
              <a:t>TD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7769225" y="1162050"/>
            <a:ext cx="1203325" cy="2143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JAXA</a:t>
            </a:r>
          </a:p>
        </p:txBody>
      </p:sp>
      <p:pic>
        <p:nvPicPr>
          <p:cNvPr id="14371" name="Picture 33" descr="9ab692e9-013a-4106-a8e0-57d199041e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260475"/>
            <a:ext cx="1143000" cy="644525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72" name="Picture 34" descr="QSST815_00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3640138"/>
            <a:ext cx="1163637" cy="6556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314325" y="1689100"/>
            <a:ext cx="1371600" cy="190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Boeing</a:t>
            </a:r>
          </a:p>
        </p:txBody>
      </p:sp>
      <p:pic>
        <p:nvPicPr>
          <p:cNvPr id="14374" name="Picture 37" descr="211900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386138"/>
            <a:ext cx="1133475" cy="5921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1300163" y="4056063"/>
            <a:ext cx="1247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Supersonic Aerospace Int</a:t>
            </a:r>
            <a:r>
              <a:rPr lang="ja-JP" altLang="en-US" sz="1000" b="1">
                <a:solidFill>
                  <a:schemeClr val="bg1"/>
                </a:solidFill>
              </a:rPr>
              <a:t>’</a:t>
            </a:r>
            <a:r>
              <a:rPr lang="en-US" sz="1000" b="1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14378" name="Picture 44" descr="306GS2006-mounta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372" y="2636838"/>
            <a:ext cx="1143000" cy="71755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79" name="Text Box 45"/>
          <p:cNvSpPr txBox="1">
            <a:spLocks noChangeArrowheads="1"/>
          </p:cNvSpPr>
          <p:nvPr/>
        </p:nvSpPr>
        <p:spPr bwMode="auto">
          <a:xfrm>
            <a:off x="2986088" y="3187700"/>
            <a:ext cx="950912" cy="1444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>
                <a:solidFill>
                  <a:schemeClr val="bg1"/>
                </a:solidFill>
              </a:rPr>
              <a:t>Gulfstream</a:t>
            </a:r>
          </a:p>
        </p:txBody>
      </p:sp>
      <p:sp>
        <p:nvSpPr>
          <p:cNvPr id="14382" name="Text Box 35"/>
          <p:cNvSpPr txBox="1">
            <a:spLocks noChangeArrowheads="1"/>
          </p:cNvSpPr>
          <p:nvPr/>
        </p:nvSpPr>
        <p:spPr bwMode="auto">
          <a:xfrm>
            <a:off x="71438" y="3424238"/>
            <a:ext cx="8159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/>
              <a:t>Lockheed Martin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4153" y="1381127"/>
            <a:ext cx="1149350" cy="662139"/>
            <a:chOff x="2689225" y="1226079"/>
            <a:chExt cx="1149350" cy="662139"/>
          </a:xfrm>
        </p:grpSpPr>
        <p:pic>
          <p:nvPicPr>
            <p:cNvPr id="6" name="Picture 5" descr="Screen Shot 2014-03-25 at 4.03.45 PM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9225" y="1226079"/>
              <a:ext cx="1149350" cy="638528"/>
            </a:xfrm>
            <a:prstGeom prst="rect">
              <a:avLst/>
            </a:prstGeom>
            <a:effectLst/>
          </p:spPr>
        </p:pic>
        <p:sp>
          <p:nvSpPr>
            <p:cNvPr id="14363" name="Text Box 25"/>
            <p:cNvSpPr txBox="1">
              <a:spLocks noChangeArrowheads="1"/>
            </p:cNvSpPr>
            <p:nvPr/>
          </p:nvSpPr>
          <p:spPr bwMode="auto">
            <a:xfrm>
              <a:off x="2725738" y="1713715"/>
              <a:ext cx="1093788" cy="1745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 dirty="0" smtClean="0"/>
                <a:t>Spike Aerospace</a:t>
              </a:r>
              <a:endParaRPr lang="en-US" sz="1000" b="1" dirty="0"/>
            </a:p>
          </p:txBody>
        </p:sp>
      </p:grpSp>
      <p:pic>
        <p:nvPicPr>
          <p:cNvPr id="8" name="Picture 7" descr="Screen Shot 2014-03-25 at 4.16.33 P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25" y="1336159"/>
            <a:ext cx="1143000" cy="640913"/>
          </a:xfrm>
          <a:prstGeom prst="rect">
            <a:avLst/>
          </a:prstGeom>
        </p:spPr>
      </p:pic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4327525" y="1346993"/>
            <a:ext cx="950912" cy="1444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 smtClean="0">
                <a:solidFill>
                  <a:schemeClr val="bg1"/>
                </a:solidFill>
              </a:rPr>
              <a:t>Hypermach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flipV="1">
            <a:off x="4436149" y="1825914"/>
            <a:ext cx="377025" cy="7093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34939" y="237299"/>
            <a:ext cx="7757872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latin typeface="Arial Narrow"/>
                <a:cs typeface="Arial Narrow"/>
              </a:rPr>
              <a:t>Low Noise Supersonic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35568" y="622300"/>
            <a:ext cx="780746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First Step to Unlocking a Global Market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4" name="Picture 63" descr="lbfd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075">
            <a:off x="-19987" y="4938940"/>
            <a:ext cx="4259504" cy="1557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6408" y="4999965"/>
            <a:ext cx="4621213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  <a:latin typeface="Arial"/>
                <a:cs typeface="Arial"/>
              </a:rPr>
              <a:t>Low Boom Flight Demonstrator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Demonstrate that noise from sonic boom can be reduced to a level acceptable to the population residing under future supersonic flight paths.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Create a community response database that supports an International effort to develop a noise based rule for supersonic </a:t>
            </a:r>
            <a:r>
              <a:rPr lang="en-US" sz="1200" dirty="0" err="1" smtClean="0">
                <a:solidFill>
                  <a:srgbClr val="404040"/>
                </a:solidFill>
                <a:latin typeface="Arial"/>
                <a:cs typeface="Arial"/>
              </a:rPr>
              <a:t>overflight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dirty="0" smtClean="0">
                <a:solidFill>
                  <a:srgbClr val="404040"/>
                </a:solidFill>
                <a:latin typeface="Arial"/>
                <a:cs typeface="Arial"/>
              </a:rPr>
              <a:t>Establish U.S. Leadership for this New Global Market</a:t>
            </a:r>
            <a:endParaRPr lang="en-US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553253" y="6361818"/>
            <a:ext cx="3513119" cy="21313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Supersonic Low Boom Flight Demonstration Concept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6" name="Picture 65" descr="lbfd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058" y="171274"/>
            <a:ext cx="2025394" cy="740766"/>
          </a:xfrm>
          <a:prstGeom prst="rect">
            <a:avLst/>
          </a:prstGeom>
        </p:spPr>
      </p:pic>
      <p:sp>
        <p:nvSpPr>
          <p:cNvPr id="5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20-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16" b="1"/>
          <a:stretch/>
        </p:blipFill>
        <p:spPr>
          <a:xfrm>
            <a:off x="472554" y="917750"/>
            <a:ext cx="8686855" cy="3834707"/>
          </a:xfrm>
          <a:prstGeom prst="rect">
            <a:avLst/>
          </a:prstGeom>
        </p:spPr>
      </p:pic>
      <p:pic>
        <p:nvPicPr>
          <p:cNvPr id="7" name="Picture 6" descr="2030-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12"/>
          <a:stretch/>
        </p:blipFill>
        <p:spPr>
          <a:xfrm>
            <a:off x="2123559" y="917751"/>
            <a:ext cx="7065264" cy="2717474"/>
          </a:xfrm>
          <a:prstGeom prst="rect">
            <a:avLst/>
          </a:prstGeom>
        </p:spPr>
      </p:pic>
      <p:pic>
        <p:nvPicPr>
          <p:cNvPr id="53" name="Picture 52" descr="propeller-pla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03" y="3183107"/>
            <a:ext cx="1781200" cy="1003410"/>
          </a:xfrm>
          <a:prstGeom prst="rect">
            <a:avLst/>
          </a:prstGeom>
        </p:spPr>
      </p:pic>
      <p:pic>
        <p:nvPicPr>
          <p:cNvPr id="6" name="Picture 5" descr="2040-lin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47"/>
          <a:stretch/>
        </p:blipFill>
        <p:spPr>
          <a:xfrm>
            <a:off x="3639312" y="872925"/>
            <a:ext cx="5504688" cy="1628381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34938" y="625026"/>
            <a:ext cx="775161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Prove Out Transformational Potential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34938" y="232302"/>
            <a:ext cx="7751619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Hybrid Electric Propulsion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hybrid-electric-aircraf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28" y="1977338"/>
            <a:ext cx="1792829" cy="951382"/>
          </a:xfrm>
          <a:prstGeom prst="rect">
            <a:avLst/>
          </a:prstGeom>
        </p:spPr>
      </p:pic>
      <p:pic>
        <p:nvPicPr>
          <p:cNvPr id="24" name="Picture 23" descr="N3-X_bwb051712_13x17_we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40" y="424111"/>
            <a:ext cx="1712702" cy="13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924" y="3608399"/>
            <a:ext cx="174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Increasingly electric aircraft propulsion with minimal change to aircraft outer mold lines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924" y="1274383"/>
            <a:ext cx="195295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Explore and demonstrate vehicle integration synergies enabled by hybrid electric propulsion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1837" y="5443510"/>
            <a:ext cx="2238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Gain experience through integration and demonstration on progressively larger platforms</a:t>
            </a:r>
          </a:p>
        </p:txBody>
      </p:sp>
      <p:pic>
        <p:nvPicPr>
          <p:cNvPr id="13" name="Picture 12" descr="single-aisle-transpor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85" y="703080"/>
            <a:ext cx="1133662" cy="4422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202025" y="1067532"/>
            <a:ext cx="1447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Single Aisle Transport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rrow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581">
            <a:off x="1215957" y="1480418"/>
            <a:ext cx="1869744" cy="1799335"/>
          </a:xfrm>
          <a:prstGeom prst="rect">
            <a:avLst/>
          </a:prstGeom>
        </p:spPr>
      </p:pic>
      <p:pic>
        <p:nvPicPr>
          <p:cNvPr id="41" name="Picture 40" descr="15-085c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975" y="4531009"/>
            <a:ext cx="1434354" cy="10663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27807" y="4691039"/>
            <a:ext cx="3176166" cy="1086243"/>
            <a:chOff x="563425" y="5233784"/>
            <a:chExt cx="3176166" cy="1086243"/>
          </a:xfrm>
        </p:grpSpPr>
        <p:sp>
          <p:nvSpPr>
            <p:cNvPr id="18" name="TextBox 17"/>
            <p:cNvSpPr txBox="1"/>
            <p:nvPr/>
          </p:nvSpPr>
          <p:spPr>
            <a:xfrm>
              <a:off x="2085134" y="5233784"/>
              <a:ext cx="1120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Modeling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425" y="5478467"/>
              <a:ext cx="234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Explore Architectures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5002" y="5741357"/>
              <a:ext cx="1217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Test Beds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4182" y="5981473"/>
              <a:ext cx="3015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Component Improvements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-978787" y="4243868"/>
            <a:ext cx="246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5B034"/>
                </a:solidFill>
                <a:latin typeface="Arial Black"/>
                <a:cs typeface="Arial Black"/>
              </a:rPr>
              <a:t>Environmental Benefit</a:t>
            </a:r>
            <a:endParaRPr lang="en-US" sz="14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1473" y="1496798"/>
            <a:ext cx="0" cy="1798696"/>
          </a:xfrm>
          <a:prstGeom prst="straightConnector1">
            <a:avLst/>
          </a:prstGeom>
          <a:ln>
            <a:solidFill>
              <a:srgbClr val="65B03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544" y="953255"/>
            <a:ext cx="3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5B034"/>
                </a:solidFill>
                <a:latin typeface="Arial Black"/>
                <a:cs typeface="Arial Black"/>
              </a:rPr>
              <a:t>+</a:t>
            </a:r>
            <a:endParaRPr lang="en-US" sz="36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6963817" y="600075"/>
            <a:ext cx="283883" cy="28388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09647" y="2372244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2040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9647" y="3504554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2030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25057" y="4622979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2020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52" name="Picture 51" descr="cropped-leap-tech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79" y="3890170"/>
            <a:ext cx="1172709" cy="70069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853319" y="5212582"/>
            <a:ext cx="11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Small Aircraft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4292" y="6250490"/>
            <a:ext cx="543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5B034"/>
                </a:solidFill>
                <a:latin typeface="Arial Black"/>
                <a:cs typeface="Arial Black"/>
              </a:rPr>
              <a:t>Knowledge through Integration &amp; Demonstration</a:t>
            </a:r>
            <a:endParaRPr lang="en-US" sz="14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5400000" flipV="1">
            <a:off x="6818502" y="5703125"/>
            <a:ext cx="0" cy="1442667"/>
          </a:xfrm>
          <a:prstGeom prst="straightConnector1">
            <a:avLst/>
          </a:prstGeom>
          <a:ln>
            <a:solidFill>
              <a:srgbClr val="65B03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39991" y="6085524"/>
            <a:ext cx="3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5B034"/>
                </a:solidFill>
                <a:latin typeface="Arial Black"/>
                <a:cs typeface="Arial Black"/>
              </a:rPr>
              <a:t>+</a:t>
            </a:r>
            <a:endParaRPr lang="en-US" sz="36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pic>
        <p:nvPicPr>
          <p:cNvPr id="57" name="Picture 56" descr="helicop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750" y="4494745"/>
            <a:ext cx="1013960" cy="567161"/>
          </a:xfrm>
          <a:prstGeom prst="rect">
            <a:avLst/>
          </a:prstGeom>
        </p:spPr>
      </p:pic>
      <p:pic>
        <p:nvPicPr>
          <p:cNvPr id="59" name="Picture 58" descr="eplan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12" y="3608746"/>
            <a:ext cx="1792942" cy="1195294"/>
          </a:xfrm>
          <a:prstGeom prst="rect">
            <a:avLst/>
          </a:prstGeom>
        </p:spPr>
      </p:pic>
      <p:pic>
        <p:nvPicPr>
          <p:cNvPr id="17" name="Picture 16" descr="arrow-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41221">
            <a:off x="3717610" y="4189995"/>
            <a:ext cx="2027439" cy="886118"/>
          </a:xfrm>
          <a:prstGeom prst="rect">
            <a:avLst/>
          </a:prstGeom>
        </p:spPr>
      </p:pic>
      <p:pic>
        <p:nvPicPr>
          <p:cNvPr id="9" name="Picture 8" descr="Felder_AllElectCommuter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291" y="2527890"/>
            <a:ext cx="1129999" cy="794119"/>
          </a:xfrm>
          <a:prstGeom prst="rect">
            <a:avLst/>
          </a:prstGeom>
        </p:spPr>
      </p:pic>
      <p:pic>
        <p:nvPicPr>
          <p:cNvPr id="16" name="Picture 15" descr="arrow-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263">
            <a:off x="4012610" y="1741986"/>
            <a:ext cx="1836157" cy="1693177"/>
          </a:xfrm>
          <a:prstGeom prst="rect">
            <a:avLst/>
          </a:prstGeom>
        </p:spPr>
      </p:pic>
      <p:sp>
        <p:nvSpPr>
          <p:cNvPr id="4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4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8" name="Picture 47" descr="sugarvo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235">
            <a:off x="3583920" y="1033928"/>
            <a:ext cx="1300984" cy="1158752"/>
          </a:xfrm>
          <a:prstGeom prst="rect">
            <a:avLst/>
          </a:prstGeom>
        </p:spPr>
      </p:pic>
      <p:pic>
        <p:nvPicPr>
          <p:cNvPr id="49" name="Picture 48" descr="CFM56 hybrid (OSU Design).jp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08" b="90000" l="1563" r="93438">
                        <a14:foregroundMark x1="1844" y1="81458" x2="1844" y2="81458"/>
                        <a14:foregroundMark x1="1844" y1="81458" x2="1844" y2="81458"/>
                        <a14:foregroundMark x1="1563" y1="2208" x2="1563" y2="2208"/>
                        <a14:backgroundMark x1="51406" y1="9833" x2="51656" y2="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2121">
            <a:off x="2113017" y="3111856"/>
            <a:ext cx="1150797" cy="8630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928843" y="4226135"/>
            <a:ext cx="78171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 Credit: </a:t>
            </a:r>
            <a:r>
              <a:rPr lang="en-US" sz="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Joby</a:t>
            </a: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15964" y="5021059"/>
            <a:ext cx="84786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 Credit: Yamaha</a:t>
            </a: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5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718050" y="3586077"/>
            <a:ext cx="1897063" cy="470496"/>
          </a:xfrm>
          <a:prstGeom prst="rect">
            <a:avLst/>
          </a:prstGeom>
          <a:solidFill>
            <a:srgbClr val="2A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0938" y="1375182"/>
            <a:ext cx="685395" cy="466344"/>
          </a:xfrm>
          <a:prstGeom prst="rect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462415" y="1418260"/>
            <a:ext cx="672884" cy="380188"/>
          </a:xfrm>
          <a:prstGeom prst="triangle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Isosceles Triangle 86"/>
          <p:cNvSpPr/>
          <p:nvPr/>
        </p:nvSpPr>
        <p:spPr>
          <a:xfrm rot="5400000">
            <a:off x="6462415" y="2542684"/>
            <a:ext cx="672884" cy="380188"/>
          </a:xfrm>
          <a:prstGeom prst="triangle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443" y="1495734"/>
            <a:ext cx="0" cy="4445301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69861" y="1373106"/>
            <a:ext cx="1813428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3304299" y="1170364"/>
            <a:ext cx="998307" cy="462895"/>
          </a:xfrm>
          <a:prstGeom prst="parallelogram">
            <a:avLst/>
          </a:prstGeom>
          <a:solidFill>
            <a:srgbClr val="7F3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5108" y="1170364"/>
            <a:ext cx="2977705" cy="470496"/>
          </a:xfrm>
          <a:prstGeom prst="rect">
            <a:avLst/>
          </a:prstGeom>
          <a:solidFill>
            <a:srgbClr val="622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210841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New Aviation Horizons Flight Demo Plan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443" y="5943401"/>
            <a:ext cx="6300587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4537" y="5357597"/>
            <a:ext cx="2381039" cy="470496"/>
          </a:xfrm>
          <a:prstGeom prst="rect">
            <a:avLst/>
          </a:prstGeom>
          <a:solidFill>
            <a:srgbClr val="68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044" y="5357597"/>
            <a:ext cx="1875198" cy="470496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8687" y="4410910"/>
            <a:ext cx="2519363" cy="470496"/>
          </a:xfrm>
          <a:prstGeom prst="rect">
            <a:avLst/>
          </a:prstGeom>
          <a:solidFill>
            <a:srgbClr val="3A3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8049" y="4410910"/>
            <a:ext cx="1893889" cy="470496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8925" y="3586077"/>
            <a:ext cx="1889125" cy="470496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5108" y="5433364"/>
            <a:ext cx="234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953" y="5428230"/>
            <a:ext cx="189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0474" y="4502071"/>
            <a:ext cx="242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1478" y="4502071"/>
            <a:ext cx="242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28925" y="3686592"/>
            <a:ext cx="188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0068" y="3686592"/>
            <a:ext cx="18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79435" y="1439072"/>
            <a:ext cx="170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40331" y="5883735"/>
            <a:ext cx="823042" cy="370273"/>
            <a:chOff x="540331" y="5657385"/>
            <a:chExt cx="823042" cy="370273"/>
          </a:xfrm>
        </p:grpSpPr>
        <p:sp>
          <p:nvSpPr>
            <p:cNvPr id="39" name="TextBox 38"/>
            <p:cNvSpPr txBox="1"/>
            <p:nvPr/>
          </p:nvSpPr>
          <p:spPr>
            <a:xfrm>
              <a:off x="54033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FY17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93654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162807" y="5883735"/>
            <a:ext cx="823042" cy="370273"/>
            <a:chOff x="1344113" y="5657385"/>
            <a:chExt cx="823042" cy="370273"/>
          </a:xfrm>
        </p:grpSpPr>
        <p:sp>
          <p:nvSpPr>
            <p:cNvPr id="40" name="TextBox 39"/>
            <p:cNvSpPr txBox="1"/>
            <p:nvPr/>
          </p:nvSpPr>
          <p:spPr>
            <a:xfrm>
              <a:off x="134411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FY18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74832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785283" y="5883735"/>
            <a:ext cx="823042" cy="370273"/>
            <a:chOff x="2147896" y="5657385"/>
            <a:chExt cx="823042" cy="370273"/>
          </a:xfrm>
        </p:grpSpPr>
        <p:sp>
          <p:nvSpPr>
            <p:cNvPr id="41" name="TextBox 40"/>
            <p:cNvSpPr txBox="1"/>
            <p:nvPr/>
          </p:nvSpPr>
          <p:spPr>
            <a:xfrm>
              <a:off x="214789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256010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2407759" y="5883735"/>
            <a:ext cx="823042" cy="370273"/>
            <a:chOff x="2951678" y="5657385"/>
            <a:chExt cx="823042" cy="370273"/>
          </a:xfrm>
        </p:grpSpPr>
        <p:sp>
          <p:nvSpPr>
            <p:cNvPr id="42" name="TextBox 41"/>
            <p:cNvSpPr txBox="1"/>
            <p:nvPr/>
          </p:nvSpPr>
          <p:spPr>
            <a:xfrm>
              <a:off x="295167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FY20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3371893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030235" y="5883735"/>
            <a:ext cx="823042" cy="370273"/>
            <a:chOff x="3755461" y="5657385"/>
            <a:chExt cx="823042" cy="370273"/>
          </a:xfrm>
        </p:grpSpPr>
        <p:sp>
          <p:nvSpPr>
            <p:cNvPr id="43" name="TextBox 42"/>
            <p:cNvSpPr txBox="1"/>
            <p:nvPr/>
          </p:nvSpPr>
          <p:spPr>
            <a:xfrm>
              <a:off x="375546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4183677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652711" y="5883735"/>
            <a:ext cx="823042" cy="370273"/>
            <a:chOff x="4559243" y="5657385"/>
            <a:chExt cx="823042" cy="370273"/>
          </a:xfrm>
        </p:grpSpPr>
        <p:sp>
          <p:nvSpPr>
            <p:cNvPr id="44" name="TextBox 43"/>
            <p:cNvSpPr txBox="1"/>
            <p:nvPr/>
          </p:nvSpPr>
          <p:spPr>
            <a:xfrm>
              <a:off x="455924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FY22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995461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4275187" y="5883735"/>
            <a:ext cx="823042" cy="370273"/>
            <a:chOff x="5363026" y="5657385"/>
            <a:chExt cx="823042" cy="370273"/>
          </a:xfrm>
        </p:grpSpPr>
        <p:sp>
          <p:nvSpPr>
            <p:cNvPr id="45" name="TextBox 44"/>
            <p:cNvSpPr txBox="1"/>
            <p:nvPr/>
          </p:nvSpPr>
          <p:spPr>
            <a:xfrm>
              <a:off x="536302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FY23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5807245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897663" y="5883735"/>
            <a:ext cx="823042" cy="370273"/>
            <a:chOff x="6166808" y="5657385"/>
            <a:chExt cx="823042" cy="370273"/>
          </a:xfrm>
        </p:grpSpPr>
        <p:sp>
          <p:nvSpPr>
            <p:cNvPr id="46" name="TextBox 45"/>
            <p:cNvSpPr txBox="1"/>
            <p:nvPr/>
          </p:nvSpPr>
          <p:spPr>
            <a:xfrm>
              <a:off x="616680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FY24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61903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520139" y="5883735"/>
            <a:ext cx="823042" cy="370273"/>
            <a:chOff x="6970591" y="5657385"/>
            <a:chExt cx="823042" cy="370273"/>
          </a:xfrm>
        </p:grpSpPr>
        <p:sp>
          <p:nvSpPr>
            <p:cNvPr id="47" name="TextBox 46"/>
            <p:cNvSpPr txBox="1"/>
            <p:nvPr/>
          </p:nvSpPr>
          <p:spPr>
            <a:xfrm>
              <a:off x="697059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FY25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743081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142619" y="5883735"/>
            <a:ext cx="823042" cy="370273"/>
            <a:chOff x="7774376" y="5657385"/>
            <a:chExt cx="823042" cy="370273"/>
          </a:xfrm>
        </p:grpSpPr>
        <p:sp>
          <p:nvSpPr>
            <p:cNvPr id="48" name="TextBox 47"/>
            <p:cNvSpPr txBox="1"/>
            <p:nvPr/>
          </p:nvSpPr>
          <p:spPr>
            <a:xfrm>
              <a:off x="777437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FY26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824259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891" y="4959986"/>
            <a:ext cx="1873005" cy="6850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480444" y="1632595"/>
            <a:ext cx="721797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2100" y="1630407"/>
            <a:ext cx="985597" cy="470496"/>
          </a:xfrm>
          <a:prstGeom prst="rect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198688" y="3586077"/>
            <a:ext cx="630237" cy="470496"/>
          </a:xfrm>
          <a:prstGeom prst="rect">
            <a:avLst/>
          </a:prstGeom>
          <a:solidFill>
            <a:srgbClr val="115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930" y="4410910"/>
            <a:ext cx="1725758" cy="470496"/>
          </a:xfrm>
          <a:prstGeom prst="rect">
            <a:avLst/>
          </a:prstGeom>
          <a:solidFill>
            <a:srgbClr val="2926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0536" y="4378118"/>
            <a:ext cx="17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 descr="x_48c_no_boe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67" y="4052724"/>
            <a:ext cx="2155258" cy="10955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 rot="5400000">
            <a:off x="-1381812" y="3584608"/>
            <a:ext cx="310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“Purpose-Built” UEST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127" y="908201"/>
            <a:ext cx="318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Hybrid Electric Propulsion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540331" y="1630407"/>
            <a:ext cx="1137608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2456711" y="1630407"/>
            <a:ext cx="1130077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452813" y="1630407"/>
            <a:ext cx="857490" cy="470496"/>
          </a:xfrm>
          <a:prstGeom prst="parallelogram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5443" y="4837594"/>
            <a:ext cx="2370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Fully integrated UEST Demonstrator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 descr="scep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4" y="1875999"/>
            <a:ext cx="1514428" cy="8518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2" name="Picture 1" descr="hybrid-electric-aircraf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29" y="1350709"/>
            <a:ext cx="1744278" cy="9256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80" name="Rectangle 79"/>
          <p:cNvSpPr/>
          <p:nvPr/>
        </p:nvSpPr>
        <p:spPr>
          <a:xfrm>
            <a:off x="3452813" y="2497530"/>
            <a:ext cx="1919672" cy="470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2813" y="2578890"/>
            <a:ext cx="190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54830" y="2497530"/>
            <a:ext cx="1291503" cy="470496"/>
          </a:xfrm>
          <a:prstGeom prst="rect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45353" y="2578890"/>
            <a:ext cx="126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326" y="2540013"/>
            <a:ext cx="168000" cy="1468888"/>
            <a:chOff x="713351" y="2437947"/>
            <a:chExt cx="343737" cy="14688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9034" y="2438181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9034" y="2437947"/>
              <a:ext cx="0" cy="146888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59034" y="3903542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3351" y="3094113"/>
              <a:ext cx="2456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2828926" y="2497530"/>
            <a:ext cx="642407" cy="470496"/>
          </a:xfrm>
          <a:prstGeom prst="rect">
            <a:avLst/>
          </a:prstGeom>
          <a:solidFill>
            <a:srgbClr val="A95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3767" y="3574474"/>
            <a:ext cx="83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43681" y="2487830"/>
            <a:ext cx="8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sugar_nob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018" y="2494004"/>
            <a:ext cx="1285973" cy="8573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493049" y="1760053"/>
            <a:ext cx="106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62100" y="1760053"/>
            <a:ext cx="95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1795" y="1760053"/>
            <a:ext cx="9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52812" y="1760053"/>
            <a:ext cx="82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78598" y="3586077"/>
            <a:ext cx="1720090" cy="470496"/>
          </a:xfrm>
          <a:prstGeom prst="rect">
            <a:avLst/>
          </a:prstGeom>
          <a:solidFill>
            <a:srgbClr val="0A3B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2792" y="3555455"/>
            <a:ext cx="17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3917" y="2497530"/>
            <a:ext cx="2355008" cy="470496"/>
          </a:xfrm>
          <a:prstGeom prst="rect">
            <a:avLst/>
          </a:prstGeom>
          <a:solidFill>
            <a:srgbClr val="823D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0318" y="2471168"/>
            <a:ext cx="233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1" name="Picture 60" descr="D8_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93" y="2737835"/>
            <a:ext cx="1762798" cy="51987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6" name="TextBox 105"/>
          <p:cNvSpPr txBox="1"/>
          <p:nvPr/>
        </p:nvSpPr>
        <p:spPr>
          <a:xfrm>
            <a:off x="4380196" y="2945097"/>
            <a:ext cx="129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Potential</a:t>
            </a:r>
            <a:b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Candidates</a:t>
            </a:r>
            <a:endParaRPr lang="en-US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5108" y="1283579"/>
            <a:ext cx="297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 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9" name="Picture 88" descr="hwb-with-tai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624" y="2840972"/>
            <a:ext cx="1302604" cy="529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90" name="Picture 89" descr="lockheed_avc_1245x910_no_b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743" y="2912346"/>
            <a:ext cx="1284959" cy="3158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5983288" y="1439072"/>
            <a:ext cx="94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55" y="1623524"/>
            <a:ext cx="3811957" cy="157614"/>
          </a:xfrm>
          <a:prstGeom prst="rect">
            <a:avLst/>
          </a:prstGeom>
          <a:gradFill flip="none" rotWithShape="1">
            <a:gsLst>
              <a:gs pos="20000">
                <a:srgbClr val="FD72C5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FD72C5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97599" y="1562610"/>
            <a:ext cx="383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Small Scale “Build, Fly, Learn”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8782" y="1172675"/>
            <a:ext cx="2974031" cy="162039"/>
          </a:xfrm>
          <a:prstGeom prst="rect">
            <a:avLst/>
          </a:prstGeom>
          <a:gradFill flip="none" rotWithShape="1">
            <a:gsLst>
              <a:gs pos="20000">
                <a:srgbClr val="AF508A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AF508A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1737" y="1108229"/>
            <a:ext cx="299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Transport Scale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83541" y="1172467"/>
            <a:ext cx="91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36189" y="1162585"/>
            <a:ext cx="2032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Total Demonstration Cost ROM: $700M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32150" y="5142143"/>
            <a:ext cx="145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$430M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47071" y="4188301"/>
            <a:ext cx="1721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Early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$850M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12068" y="3355260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12068" y="2279455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908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10226" y="6492875"/>
            <a:ext cx="2087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242841" y="3059383"/>
            <a:ext cx="751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Images Credit: Lockheed Martin</a:t>
            </a:r>
            <a:endParaRPr lang="en-US" sz="5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0774" y="5156745"/>
            <a:ext cx="340172" cy="210437"/>
            <a:chOff x="1179261" y="6097277"/>
            <a:chExt cx="340172" cy="210437"/>
          </a:xfrm>
        </p:grpSpPr>
        <p:sp>
          <p:nvSpPr>
            <p:cNvPr id="4" name="Diamond 3"/>
            <p:cNvSpPr/>
            <p:nvPr/>
          </p:nvSpPr>
          <p:spPr>
            <a:xfrm>
              <a:off x="1224617" y="6097277"/>
              <a:ext cx="210437" cy="210437"/>
            </a:xfrm>
            <a:prstGeom prst="diamond">
              <a:avLst/>
            </a:prstGeom>
            <a:solidFill>
              <a:srgbClr val="6897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9261" y="6100203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026276" y="4194577"/>
            <a:ext cx="340172" cy="210437"/>
            <a:chOff x="2060142" y="6000228"/>
            <a:chExt cx="340172" cy="210437"/>
          </a:xfrm>
        </p:grpSpPr>
        <p:sp>
          <p:nvSpPr>
            <p:cNvPr id="124" name="Diamond 123"/>
            <p:cNvSpPr/>
            <p:nvPr/>
          </p:nvSpPr>
          <p:spPr>
            <a:xfrm>
              <a:off x="2105498" y="6000228"/>
              <a:ext cx="210437" cy="210437"/>
            </a:xfrm>
            <a:prstGeom prst="diamond">
              <a:avLst/>
            </a:prstGeom>
            <a:solidFill>
              <a:srgbClr val="3A36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060142" y="600315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69590" y="3366970"/>
            <a:ext cx="340172" cy="210437"/>
            <a:chOff x="2855087" y="5993888"/>
            <a:chExt cx="340172" cy="210437"/>
          </a:xfrm>
        </p:grpSpPr>
        <p:sp>
          <p:nvSpPr>
            <p:cNvPr id="127" name="Diamond 126"/>
            <p:cNvSpPr/>
            <p:nvPr/>
          </p:nvSpPr>
          <p:spPr>
            <a:xfrm>
              <a:off x="2900443" y="5993888"/>
              <a:ext cx="210437" cy="210437"/>
            </a:xfrm>
            <a:prstGeom prst="diamond">
              <a:avLst/>
            </a:prstGeom>
            <a:solidFill>
              <a:srgbClr val="3185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55087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05819" y="2277678"/>
            <a:ext cx="340172" cy="216288"/>
            <a:chOff x="3663878" y="5996814"/>
            <a:chExt cx="340172" cy="216288"/>
          </a:xfrm>
        </p:grpSpPr>
        <p:sp>
          <p:nvSpPr>
            <p:cNvPr id="130" name="Diamond 129"/>
            <p:cNvSpPr/>
            <p:nvPr/>
          </p:nvSpPr>
          <p:spPr>
            <a:xfrm>
              <a:off x="3709234" y="6002665"/>
              <a:ext cx="210437" cy="210437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63878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022283" y="938261"/>
            <a:ext cx="340172" cy="210437"/>
            <a:chOff x="4451326" y="5995106"/>
            <a:chExt cx="340172" cy="210437"/>
          </a:xfrm>
        </p:grpSpPr>
        <p:sp>
          <p:nvSpPr>
            <p:cNvPr id="133" name="Diamond 132"/>
            <p:cNvSpPr/>
            <p:nvPr/>
          </p:nvSpPr>
          <p:spPr>
            <a:xfrm>
              <a:off x="4496682" y="5995106"/>
              <a:ext cx="210437" cy="210437"/>
            </a:xfrm>
            <a:prstGeom prst="diamond">
              <a:avLst/>
            </a:prstGeom>
            <a:solidFill>
              <a:srgbClr val="FF7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51326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019423" y="2738595"/>
            <a:ext cx="168000" cy="1898119"/>
            <a:chOff x="7019423" y="2512245"/>
            <a:chExt cx="168000" cy="1898119"/>
          </a:xfrm>
        </p:grpSpPr>
        <p:cxnSp>
          <p:nvCxnSpPr>
            <p:cNvPr id="161" name="Straight Connector 160"/>
            <p:cNvCxnSpPr/>
            <p:nvPr/>
          </p:nvCxnSpPr>
          <p:spPr>
            <a:xfrm flipH="1">
              <a:off x="7019423" y="2512479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067346" y="2512245"/>
              <a:ext cx="0" cy="189811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7019423" y="4408871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7067346" y="3507078"/>
              <a:ext cx="1200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0" name="Picture 179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1380172"/>
            <a:ext cx="2051421" cy="675482"/>
          </a:xfrm>
          <a:prstGeom prst="rect">
            <a:avLst/>
          </a:prstGeom>
        </p:spPr>
      </p:pic>
      <p:pic>
        <p:nvPicPr>
          <p:cNvPr id="181" name="Picture 180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3495299"/>
            <a:ext cx="2051421" cy="692023"/>
          </a:xfrm>
          <a:prstGeom prst="rect">
            <a:avLst/>
          </a:prstGeom>
        </p:spPr>
      </p:pic>
      <p:pic>
        <p:nvPicPr>
          <p:cNvPr id="182" name="Picture 181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5283394"/>
            <a:ext cx="2051421" cy="742176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7158180" y="3536526"/>
            <a:ext cx="189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ability for U.S. Industry to Build Transformative Aircraft that use 50% less energy and produce over 40dB (cumulative) less noise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58180" y="1445855"/>
            <a:ext cx="1893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HEP Concepts, Technologies </a:t>
            </a:r>
          </a:p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And Integration for U.S. Industry to Lead the</a:t>
            </a:r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Clean Propulsion Revolution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158180" y="5343549"/>
            <a:ext cx="180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Enables Low Boom Regulatory Standard and validated ability for industry to produce and operate commercial low noise supersonic aircraft</a:t>
            </a:r>
          </a:p>
        </p:txBody>
      </p:sp>
      <p:pic>
        <p:nvPicPr>
          <p:cNvPr id="145" name="Picture 144" descr="4_chrome_button_leaf_battery_gree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1733849"/>
            <a:ext cx="457201" cy="457200"/>
          </a:xfrm>
          <a:prstGeom prst="rect">
            <a:avLst/>
          </a:prstGeom>
        </p:spPr>
      </p:pic>
      <p:pic>
        <p:nvPicPr>
          <p:cNvPr id="153" name="Picture 152" descr="3_chrome_button_suga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3910227"/>
            <a:ext cx="457200" cy="457200"/>
          </a:xfrm>
          <a:prstGeom prst="rect">
            <a:avLst/>
          </a:prstGeom>
        </p:spPr>
      </p:pic>
      <p:pic>
        <p:nvPicPr>
          <p:cNvPr id="156" name="Picture 155" descr="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5689455"/>
            <a:ext cx="457200" cy="457200"/>
          </a:xfrm>
          <a:prstGeom prst="rect">
            <a:avLst/>
          </a:prstGeom>
        </p:spPr>
      </p:pic>
      <p:pic>
        <p:nvPicPr>
          <p:cNvPr id="157" name="Picture 156" descr="center-vision-graphic-transformation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420" y="-48846"/>
            <a:ext cx="1259580" cy="11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29" y="4616644"/>
            <a:ext cx="2051421" cy="742176"/>
          </a:xfrm>
          <a:prstGeom prst="rect">
            <a:avLst/>
          </a:prstGeom>
        </p:spPr>
      </p:pic>
      <p:pic>
        <p:nvPicPr>
          <p:cNvPr id="3" name="Picture 2" descr="atd2_repla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65" y="4167803"/>
            <a:ext cx="1631443" cy="1117503"/>
          </a:xfrm>
          <a:prstGeom prst="rect">
            <a:avLst/>
          </a:prstGeom>
        </p:spPr>
      </p:pic>
      <p:pic>
        <p:nvPicPr>
          <p:cNvPr id="2" name="Picture 1" descr="pdrc-smaller_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746" y="4175760"/>
            <a:ext cx="1523745" cy="1123273"/>
          </a:xfrm>
          <a:prstGeom prst="rect">
            <a:avLst/>
          </a:prstGeom>
        </p:spPr>
      </p:pic>
      <p:pic>
        <p:nvPicPr>
          <p:cNvPr id="32" name="Picture 31" descr="surface-management_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508" y="4175761"/>
            <a:ext cx="1408264" cy="1121881"/>
          </a:xfrm>
          <a:prstGeom prst="rect">
            <a:avLst/>
          </a:prstGeom>
        </p:spPr>
      </p:pic>
      <p:pic>
        <p:nvPicPr>
          <p:cNvPr id="35" name="Picture 34" descr="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562001"/>
            <a:ext cx="4191000" cy="133359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418432" y="2590800"/>
            <a:ext cx="1819671" cy="320040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8102852" y="1077438"/>
            <a:ext cx="621862" cy="351360"/>
          </a:xfrm>
          <a:prstGeom prst="triangl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39" idx="0"/>
          </p:cNvCxnSpPr>
          <p:nvPr/>
        </p:nvCxnSpPr>
        <p:spPr>
          <a:xfrm>
            <a:off x="790465" y="1370577"/>
            <a:ext cx="2056" cy="505802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96541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Trajectory Based Operations: Concept to Demo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90465" y="6404779"/>
            <a:ext cx="8353535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9832" y="1447947"/>
            <a:ext cx="990600" cy="320040"/>
          </a:xfrm>
          <a:prstGeom prst="rect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94233" y="1447947"/>
            <a:ext cx="1219200" cy="320040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00409" y="2590800"/>
            <a:ext cx="1465432" cy="320040"/>
          </a:xfrm>
          <a:prstGeom prst="rect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81000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86412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536551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86690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036828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1032" y="5928360"/>
            <a:ext cx="1752600" cy="320040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79632" y="3029971"/>
            <a:ext cx="1219200" cy="32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797314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Initial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Integrated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Demand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Management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8750" y="495300"/>
            <a:ext cx="337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 Step in NASA Research 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Development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1032" y="3870960"/>
            <a:ext cx="4020968" cy="32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09602" y="5486400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Ground Side 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76990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2017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6003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2020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05847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3786966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4537105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287244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037383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6787522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537661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8287797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0" y="5925235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ATD-1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3886945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ATD-2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62201" y="3029971"/>
            <a:ext cx="2209799" cy="320040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1541632" y="3029971"/>
            <a:ext cx="990600" cy="32004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38200" y="306858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14600" y="306858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172887" y="2590800"/>
            <a:ext cx="1133044" cy="320040"/>
          </a:xfrm>
          <a:prstGeom prst="rect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4563553" y="2590800"/>
            <a:ext cx="1032486" cy="320040"/>
          </a:xfrm>
          <a:prstGeom prst="parallelogram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6421753" y="2590800"/>
            <a:ext cx="523686" cy="320040"/>
          </a:xfrm>
          <a:prstGeom prst="parallelogram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173878" y="2530992"/>
            <a:ext cx="1279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Fast-time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523276" y="2530992"/>
            <a:ext cx="1437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Human In The Loop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917791" y="2530992"/>
            <a:ext cx="129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Integrated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Field 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3058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RTT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deliverable</a:t>
            </a:r>
            <a:endParaRPr lang="en-US" sz="1000" b="1" dirty="0">
              <a:latin typeface="Arial Narrow"/>
              <a:cs typeface="Arial Narrow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837032" y="1447947"/>
            <a:ext cx="685800" cy="320040"/>
          </a:xfrm>
          <a:prstGeom prst="parallelogram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2362200" y="139806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Architectural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Definition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05200" y="139806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 Gap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Assessment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28801" y="5486400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Flight </a:t>
            </a:r>
            <a:r>
              <a:rPr lang="en-US" sz="1100" dirty="0">
                <a:latin typeface="Arial Narrow"/>
                <a:cs typeface="Arial Narrow"/>
              </a:rPr>
              <a:t>S</a:t>
            </a:r>
            <a:r>
              <a:rPr lang="en-US" sz="1100" dirty="0" smtClean="0">
                <a:latin typeface="Arial Narrow"/>
                <a:cs typeface="Arial Narrow"/>
              </a:rPr>
              <a:t>ide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151232" y="59359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iamond 144"/>
          <p:cNvSpPr/>
          <p:nvPr/>
        </p:nvSpPr>
        <p:spPr>
          <a:xfrm>
            <a:off x="4419600" y="38862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438400" y="5943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48200" y="390017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736654" y="1105231"/>
            <a:ext cx="613433" cy="324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77687" y="1110231"/>
            <a:ext cx="3258968" cy="32004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172887" y="1110231"/>
            <a:ext cx="113968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arallelogram 150"/>
          <p:cNvSpPr/>
          <p:nvPr/>
        </p:nvSpPr>
        <p:spPr>
          <a:xfrm>
            <a:off x="4474367" y="1109971"/>
            <a:ext cx="1509688" cy="320040"/>
          </a:xfrm>
          <a:prstGeom prst="parallelogram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173878" y="1139446"/>
            <a:ext cx="1733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907855" y="1139446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6" name="Diamond 155"/>
          <p:cNvSpPr/>
          <p:nvPr/>
        </p:nvSpPr>
        <p:spPr>
          <a:xfrm>
            <a:off x="8077200" y="25908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iamond 156"/>
          <p:cNvSpPr/>
          <p:nvPr/>
        </p:nvSpPr>
        <p:spPr>
          <a:xfrm>
            <a:off x="2133600" y="38785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0" y="1295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Gate-to-Gate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Optimization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86711" y="1109268"/>
            <a:ext cx="49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95400" y="36245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Initial Concept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657600" y="36245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Fully Integrated Field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6000" y="5848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ATD-1: Efficient descent, approach, and landing for all flights inbound to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0" y="3810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ATD-2: Coordinated preflight, taxi, takeoff, and departure paths for all outbound flights at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96000" y="297403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IDM TBO: Integrates departure, en route, and descent flight operations for greater optimization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" y="129540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Gate-to-Gate 4DT TBO: Complete gate-to-gate flight optimization incorporating 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system constraints and user request.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48200" y="69166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Develop and Demonstrate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Capabilities: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Reducing fuel use and flight delays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1882914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Gate-to-Gate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Trajectory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Based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Operations</a:t>
            </a:r>
            <a:endParaRPr lang="en-US" sz="1000" b="1" dirty="0">
              <a:latin typeface="Arial Narrow"/>
              <a:cs typeface="Arial Narrow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0" y="4572000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Complex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Terminal Area Trajectory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Management</a:t>
            </a:r>
            <a:endParaRPr lang="en-US" sz="1000" b="1" dirty="0">
              <a:latin typeface="Arial Narrow"/>
              <a:cs typeface="Arial Narrow"/>
            </a:endParaRPr>
          </a:p>
        </p:txBody>
      </p:sp>
      <p:pic>
        <p:nvPicPr>
          <p:cNvPr id="81" name="Content Placeholder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5177029"/>
            <a:ext cx="1198464" cy="1177613"/>
          </a:xfrm>
          <a:prstGeom prst="rect">
            <a:avLst/>
          </a:prstGeom>
          <a:noFill/>
          <a:ln>
            <a:solidFill>
              <a:srgbClr val="7F7F7F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3" name="Content Placeholder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5181600"/>
            <a:ext cx="1209571" cy="11715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4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8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61330" y="4714899"/>
            <a:ext cx="1807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optimize efficient operations into and out of busy airports and terminal area airspace</a:t>
            </a:r>
          </a:p>
        </p:txBody>
      </p:sp>
      <p:pic>
        <p:nvPicPr>
          <p:cNvPr id="89" name="Picture 88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751" y="4921237"/>
            <a:ext cx="441681" cy="441681"/>
          </a:xfrm>
          <a:prstGeom prst="rect">
            <a:avLst/>
          </a:prstGeom>
        </p:spPr>
      </p:pic>
      <p:pic>
        <p:nvPicPr>
          <p:cNvPr id="90" name="Picture 89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97" y="1771844"/>
            <a:ext cx="2051421" cy="742176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135198" y="1927249"/>
            <a:ext cx="180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operate increasingly efficient 4D “gate-to-gate” trajectories</a:t>
            </a:r>
          </a:p>
        </p:txBody>
      </p:sp>
      <p:pic>
        <p:nvPicPr>
          <p:cNvPr id="92" name="Picture 91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319" y="1581137"/>
            <a:ext cx="441681" cy="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23669"/>
            <a:ext cx="7901314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Era </a:t>
            </a:r>
            <a:r>
              <a:rPr lang="en-US" dirty="0"/>
              <a:t>For NASA </a:t>
            </a:r>
            <a:r>
              <a:rPr lang="en-US" dirty="0" smtClean="0"/>
              <a:t>Aeronautics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48558" cy="507710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Investing In Our Future - Investments in NASA’s cutting edge aeronautics research today are investments </a:t>
            </a:r>
            <a:r>
              <a:rPr lang="en-US" dirty="0" smtClean="0"/>
              <a:t>in a cleaner, </a:t>
            </a:r>
            <a:r>
              <a:rPr lang="en-US" dirty="0"/>
              <a:t>safer, quieter and faster tomorrow for American aviation: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Americans are working in stable, well-paying jobs.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we fly on aircraft that consume half as much fuel and generate only one quarter of </a:t>
            </a:r>
            <a:r>
              <a:rPr lang="en-US" sz="2600" dirty="0" smtClean="0"/>
              <a:t>current emissions</a:t>
            </a:r>
            <a:r>
              <a:rPr lang="en-US" sz="2600" dirty="0"/>
              <a:t>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flight is fueled by greener energy sources.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our air transportation system is able to absorb nearly four billion more passengers over </a:t>
            </a:r>
            <a:r>
              <a:rPr lang="en-US" sz="2600" dirty="0" smtClean="0"/>
              <a:t>the next </a:t>
            </a:r>
            <a:r>
              <a:rPr lang="en-US" sz="2600" dirty="0"/>
              <a:t>20 years without compromising the safety of our skies.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our airports are better neighbors because aircraft </a:t>
            </a:r>
            <a:r>
              <a:rPr lang="en-US" sz="2600" dirty="0" smtClean="0"/>
              <a:t>noise is contained well within the airport boundary.</a:t>
            </a:r>
            <a:endParaRPr lang="en-US" sz="2600" dirty="0"/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people can travel to most cities in the world in six hours or less in an airplane that can </a:t>
            </a:r>
            <a:r>
              <a:rPr lang="en-US" sz="2600" dirty="0" smtClean="0"/>
              <a:t>fly faster </a:t>
            </a:r>
            <a:r>
              <a:rPr lang="en-US" sz="2600" dirty="0"/>
              <a:t>than the speed of sound on </a:t>
            </a:r>
            <a:r>
              <a:rPr lang="en-US" sz="2600" dirty="0" smtClean="0"/>
              <a:t>bio-fuels.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59572180_Dou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72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1" y="279004"/>
            <a:ext cx="8720138" cy="3937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Back-Up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 descr="airpl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660">
            <a:off x="4465434" y="2298356"/>
            <a:ext cx="2743163" cy="16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223669"/>
            <a:ext cx="8708948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Lab-to-Field</a:t>
            </a:r>
            <a:endParaRPr lang="en-US" dirty="0"/>
          </a:p>
        </p:txBody>
      </p:sp>
      <p:sp>
        <p:nvSpPr>
          <p:cNvPr id="89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0438"/>
            <a:ext cx="9144000" cy="1470449"/>
          </a:xfrm>
          <a:prstGeom prst="rect">
            <a:avLst/>
          </a:prstGeom>
          <a:gradFill rotWithShape="1">
            <a:gsLst>
              <a:gs pos="0">
                <a:srgbClr val="FF8021">
                  <a:lumMod val="95000"/>
                </a:srgbClr>
              </a:gs>
              <a:gs pos="100000">
                <a:srgbClr val="FF8021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FF8021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31543" y="1014651"/>
            <a:ext cx="2397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Efficient Descent Advisor (EDA)</a:t>
            </a:r>
          </a:p>
          <a:p>
            <a:pPr marL="114300" indent="-114300" defTabSz="457200"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Provides speed and path advisories to save time and fuel in arrivals descents from En Route airspace to runway</a:t>
            </a:r>
          </a:p>
          <a:p>
            <a:pPr marL="114300" indent="-114300" defTabSz="457200"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United Airlines, DEN, FAA and Denver Air Route Traffic Control Center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304" y="941351"/>
            <a:ext cx="400110" cy="1540336"/>
            <a:chOff x="59304" y="1259690"/>
            <a:chExt cx="400110" cy="1244952"/>
          </a:xfrm>
        </p:grpSpPr>
        <p:sp>
          <p:nvSpPr>
            <p:cNvPr id="78" name="Rectangle 77"/>
            <p:cNvSpPr/>
            <p:nvPr/>
          </p:nvSpPr>
          <p:spPr>
            <a:xfrm>
              <a:off x="88200" y="1269959"/>
              <a:ext cx="370434" cy="1197046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95000"/>
                    <a:alpha val="6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  <a:alpha val="65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561004"/>
                </a:solidFill>
                <a:latin typeface="Trebuchet M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-363117" y="1682111"/>
              <a:ext cx="12449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kern="0" dirty="0">
                  <a:solidFill>
                    <a:srgbClr val="561004"/>
                  </a:solidFill>
                  <a:latin typeface="Arial"/>
                  <a:cs typeface="Arial"/>
                </a:rPr>
                <a:t>NASA’s work on these technologies</a:t>
              </a:r>
            </a:p>
          </p:txBody>
        </p:sp>
      </p:grpSp>
      <p:sp>
        <p:nvSpPr>
          <p:cNvPr id="7" name="TextBox 58"/>
          <p:cNvSpPr txBox="1">
            <a:spLocks noChangeArrowheads="1"/>
          </p:cNvSpPr>
          <p:nvPr/>
        </p:nvSpPr>
        <p:spPr bwMode="auto">
          <a:xfrm>
            <a:off x="7032534" y="1014651"/>
            <a:ext cx="2111466" cy="13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$143M / year savings</a:t>
            </a:r>
            <a:r>
              <a:rPr lang="en-US" sz="1200" kern="0" dirty="0">
                <a:solidFill>
                  <a:sysClr val="window" lastClr="FFFFFF"/>
                </a:solidFill>
                <a:latin typeface="Arial"/>
                <a:cs typeface="Arial"/>
              </a:rPr>
              <a:t/>
            </a:r>
            <a:br>
              <a:rPr lang="en-US" sz="1200" kern="0" dirty="0">
                <a:solidFill>
                  <a:sysClr val="window" lastClr="FFFFFF"/>
                </a:solidFill>
                <a:latin typeface="Arial"/>
                <a:cs typeface="Arial"/>
              </a:rPr>
            </a:br>
            <a:r>
              <a:rPr lang="en-US" sz="9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improved meter-fix delivery accuracy</a:t>
            </a:r>
          </a:p>
          <a:p>
            <a:pPr>
              <a:defRPr/>
            </a:pPr>
            <a:r>
              <a:rPr lang="en-US" sz="8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/>
            </a:r>
            <a:br>
              <a:rPr lang="en-US" sz="800" kern="0" dirty="0" smtClean="0">
                <a:solidFill>
                  <a:sysClr val="window" lastClr="FFFFFF"/>
                </a:solidFill>
                <a:latin typeface="Arial"/>
                <a:cs typeface="Arial"/>
              </a:rPr>
            </a:br>
            <a:r>
              <a:rPr lang="en-US" sz="12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$46M / year savings</a:t>
            </a:r>
            <a:br>
              <a:rPr lang="en-US" sz="1200" kern="0" dirty="0" smtClean="0">
                <a:solidFill>
                  <a:sysClr val="window" lastClr="FFFFFF"/>
                </a:solidFill>
                <a:latin typeface="Arial"/>
                <a:cs typeface="Arial"/>
              </a:rPr>
            </a:br>
            <a:r>
              <a:rPr lang="en-US" sz="9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reduced fuel burn in en route airspace</a:t>
            </a:r>
          </a:p>
          <a:p>
            <a:pPr>
              <a:defRPr/>
            </a:pPr>
            <a:r>
              <a:rPr lang="en-US" sz="8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/>
            </a:r>
            <a:br>
              <a:rPr lang="en-US" sz="800" kern="0" dirty="0" smtClean="0">
                <a:solidFill>
                  <a:sysClr val="window" lastClr="FFFFFF"/>
                </a:solidFill>
                <a:latin typeface="Arial"/>
                <a:cs typeface="Arial"/>
              </a:rPr>
            </a:br>
            <a:r>
              <a:rPr lang="en-US" sz="12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60% reduction in metering</a:t>
            </a:r>
          </a:p>
          <a:p>
            <a:pPr>
              <a:defRPr/>
            </a:pPr>
            <a:r>
              <a:rPr lang="en-US" sz="900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related clearances</a:t>
            </a:r>
            <a:endParaRPr lang="en-US" sz="9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90890" y="1014651"/>
            <a:ext cx="1141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Font typeface="Arial"/>
              <a:buChar char="•"/>
              <a:defRPr/>
            </a:pPr>
            <a:r>
              <a:rPr lang="en-US" sz="900" i="1" kern="0" dirty="0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Transferred to FAA in Jan 2012</a:t>
            </a:r>
          </a:p>
          <a:p>
            <a:pPr marL="117475" indent="-117475">
              <a:buFont typeface="Arial"/>
              <a:buChar char="•"/>
              <a:defRPr/>
            </a:pPr>
            <a:r>
              <a:rPr lang="en-US" sz="900" i="1" kern="0" dirty="0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Operational in Albuquerque Center in 2014</a:t>
            </a:r>
          </a:p>
          <a:p>
            <a:pPr marL="117475" indent="-117475">
              <a:buFont typeface="Arial"/>
              <a:buChar char="•"/>
              <a:defRPr/>
            </a:pPr>
            <a:r>
              <a:rPr lang="en-US" sz="900" i="1" kern="0" dirty="0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Potential FAA deployment 2018</a:t>
            </a:r>
            <a:endParaRPr lang="en-US" sz="900" i="1" kern="0" dirty="0">
              <a:solidFill>
                <a:sysClr val="window" lastClr="FFFFFF"/>
              </a:solidFill>
              <a:latin typeface="Trebuchet MS"/>
              <a:cs typeface="ヒラギノ角ゴ Pro W3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14714" y="943825"/>
            <a:ext cx="452082" cy="1525162"/>
            <a:chOff x="3014714" y="1262164"/>
            <a:chExt cx="452082" cy="1244952"/>
          </a:xfrm>
        </p:grpSpPr>
        <p:sp>
          <p:nvSpPr>
            <p:cNvPr id="53" name="Rectangle 52"/>
            <p:cNvSpPr/>
            <p:nvPr/>
          </p:nvSpPr>
          <p:spPr>
            <a:xfrm>
              <a:off x="3034790" y="1272433"/>
              <a:ext cx="370434" cy="120822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95000"/>
                    <a:alpha val="6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  <a:alpha val="65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561004"/>
                </a:solidFill>
                <a:latin typeface="Trebuchet M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2592293" y="1684585"/>
              <a:ext cx="12449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kern="0" dirty="0" smtClean="0">
                  <a:solidFill>
                    <a:srgbClr val="561004"/>
                  </a:solidFill>
                  <a:latin typeface="Arial"/>
                  <a:cs typeface="Arial"/>
                </a:rPr>
                <a:t>Transferred to FAA–Jan 2012</a:t>
              </a:r>
              <a:endParaRPr lang="en-US" sz="1000" kern="0" dirty="0">
                <a:solidFill>
                  <a:srgbClr val="561004"/>
                </a:solidFill>
                <a:latin typeface="Arial"/>
                <a:cs typeface="Arial"/>
              </a:endParaRPr>
            </a:p>
          </p:txBody>
        </p:sp>
        <p:sp>
          <p:nvSpPr>
            <p:cNvPr id="55" name="Chevron 54"/>
            <p:cNvSpPr/>
            <p:nvPr/>
          </p:nvSpPr>
          <p:spPr>
            <a:xfrm>
              <a:off x="3373774" y="1354208"/>
              <a:ext cx="93022" cy="122399"/>
            </a:xfrm>
            <a:prstGeom prst="chevron">
              <a:avLst/>
            </a:prstGeom>
            <a:gradFill rotWithShape="1">
              <a:gsLst>
                <a:gs pos="0">
                  <a:srgbClr val="FF8021">
                    <a:lumMod val="9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561004"/>
                </a:solidFill>
                <a:latin typeface="Trebuchet M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47562" y="937479"/>
            <a:ext cx="437758" cy="1544208"/>
            <a:chOff x="6547562" y="1255819"/>
            <a:chExt cx="437758" cy="1244952"/>
          </a:xfrm>
        </p:grpSpPr>
        <p:sp>
          <p:nvSpPr>
            <p:cNvPr id="50" name="Rectangle 49"/>
            <p:cNvSpPr/>
            <p:nvPr/>
          </p:nvSpPr>
          <p:spPr>
            <a:xfrm>
              <a:off x="6547562" y="1274908"/>
              <a:ext cx="370434" cy="1195146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95000"/>
                    <a:alpha val="6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  <a:alpha val="65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561004"/>
                </a:solidFill>
                <a:latin typeface="Trebuchet M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6105065" y="1755184"/>
              <a:ext cx="12449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kern="0" dirty="0">
                  <a:solidFill>
                    <a:srgbClr val="561004"/>
                  </a:solidFill>
                  <a:latin typeface="Arial"/>
                  <a:cs typeface="Arial"/>
                </a:rPr>
                <a:t>Product </a:t>
              </a:r>
              <a:r>
                <a:rPr lang="en-US" sz="1000" kern="0" dirty="0" smtClean="0">
                  <a:solidFill>
                    <a:srgbClr val="561004"/>
                  </a:solidFill>
                  <a:latin typeface="Arial"/>
                  <a:cs typeface="Arial"/>
                </a:rPr>
                <a:t>Benefits</a:t>
              </a:r>
              <a:endParaRPr lang="en-US" sz="1000" kern="0" dirty="0">
                <a:solidFill>
                  <a:srgbClr val="561004"/>
                </a:solidFill>
                <a:latin typeface="Arial"/>
                <a:cs typeface="Arial"/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6892298" y="1354208"/>
              <a:ext cx="93022" cy="122399"/>
            </a:xfrm>
            <a:prstGeom prst="chevron">
              <a:avLst/>
            </a:prstGeom>
            <a:gradFill rotWithShape="1">
              <a:gsLst>
                <a:gs pos="0">
                  <a:srgbClr val="FF8021">
                    <a:lumMod val="9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561004"/>
                </a:solidFill>
                <a:latin typeface="Trebuchet M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0" y="2553036"/>
            <a:ext cx="9144000" cy="1490752"/>
            <a:chOff x="0" y="2370049"/>
            <a:chExt cx="9144000" cy="1490752"/>
          </a:xfrm>
        </p:grpSpPr>
        <p:sp>
          <p:nvSpPr>
            <p:cNvPr id="9" name="Rectangle 8"/>
            <p:cNvSpPr/>
            <p:nvPr/>
          </p:nvSpPr>
          <p:spPr>
            <a:xfrm>
              <a:off x="0" y="2375530"/>
              <a:ext cx="9144000" cy="1459870"/>
            </a:xfrm>
            <a:prstGeom prst="rect">
              <a:avLst/>
            </a:prstGeom>
            <a:gradFill rotWithShape="1">
              <a:gsLst>
                <a:gs pos="0">
                  <a:srgbClr val="3E74AD"/>
                </a:gs>
                <a:gs pos="100000">
                  <a:srgbClr val="3A5780"/>
                </a:gs>
              </a:gsLst>
              <a:lin ang="5400000" scaled="0"/>
            </a:gradFill>
            <a:ln w="9525" cap="flat" cmpd="sng" algn="ctr">
              <a:solidFill>
                <a:srgbClr val="B4DCFA">
                  <a:lumMod val="50000"/>
                </a:srgbClr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303" y="2372764"/>
              <a:ext cx="400110" cy="1488036"/>
              <a:chOff x="59303" y="2624240"/>
              <a:chExt cx="400110" cy="148803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84305" y="2624240"/>
                <a:ext cx="370434" cy="1462636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16200000">
                <a:off x="-482495" y="3170368"/>
                <a:ext cx="14837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0B1C30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431543" y="2391661"/>
              <a:ext cx="259105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Precision Departure Release Capability (PDRC)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Precision release of tactical departures for efficient en route stream merge; Analogous to cars merging onto a busy freeway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American Airlines, DFW and FAA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33919" y="2391661"/>
              <a:ext cx="1021015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14300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Tested at DFW</a:t>
              </a:r>
            </a:p>
            <a:p>
              <a:pPr marL="171450" indent="-114300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Transferred to FAA in July 2013</a:t>
              </a:r>
              <a:endParaRPr lang="en-US" sz="900" i="1" kern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7039361" y="2391661"/>
              <a:ext cx="1942070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1313" indent="-341313">
                <a:defRPr/>
              </a:pPr>
              <a:r>
                <a:rPr lang="en-US" sz="12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50% </a:t>
              </a:r>
              <a:r>
                <a:rPr lang="en-US" sz="9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increase in departure time conformance</a:t>
              </a:r>
            </a:p>
            <a:p>
              <a:pPr marL="341313" indent="-341313">
                <a:defRPr/>
              </a:pPr>
              <a:endParaRPr lang="en-US" sz="1000" kern="0" dirty="0" smtClean="0">
                <a:solidFill>
                  <a:sysClr val="window" lastClr="FFFF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 sz="12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$20M / year savings </a:t>
              </a: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/>
              </a:r>
              <a:b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</a:br>
              <a:r>
                <a:rPr lang="en-US" sz="9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to airlines from increased en route slot merge compliance</a:t>
              </a:r>
              <a:endParaRPr lang="en-US" sz="900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14715" y="2372146"/>
              <a:ext cx="451476" cy="1488654"/>
              <a:chOff x="3014715" y="2623622"/>
              <a:chExt cx="451476" cy="148865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036706" y="2623622"/>
                <a:ext cx="370434" cy="1463253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474154" y="3171605"/>
                <a:ext cx="14812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0B1C30"/>
                    </a:solidFill>
                    <a:latin typeface="Arial"/>
                    <a:cs typeface="Arial"/>
                  </a:rPr>
                  <a:t>Transferred to FAA–Jan 2013</a:t>
                </a:r>
                <a:endParaRPr lang="en-US" sz="1000" kern="0" dirty="0">
                  <a:solidFill>
                    <a:srgbClr val="0B1C3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3373169" y="2707786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3E74AD"/>
                  </a:gs>
                  <a:gs pos="100000">
                    <a:srgbClr val="B4DCFA">
                      <a:lumMod val="25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034D8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547580" y="2370049"/>
              <a:ext cx="437135" cy="1490752"/>
              <a:chOff x="6547580" y="2624700"/>
              <a:chExt cx="437135" cy="149075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547580" y="2630657"/>
                <a:ext cx="370434" cy="1465744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5973142" y="3246965"/>
                <a:ext cx="149075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0B1C30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0B1C30"/>
                    </a:solidFill>
                    <a:latin typeface="Arial"/>
                    <a:cs typeface="Arial"/>
                  </a:rPr>
                  <a:t> Benefits</a:t>
                </a:r>
                <a:endParaRPr lang="en-US" sz="1000" kern="0" dirty="0">
                  <a:solidFill>
                    <a:srgbClr val="0B1C3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6891693" y="2707786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3E74AD"/>
                  </a:gs>
                  <a:gs pos="100000">
                    <a:srgbClr val="B4DCFA">
                      <a:lumMod val="25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034D8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0" y="4138664"/>
            <a:ext cx="9144000" cy="1722385"/>
            <a:chOff x="0" y="3853333"/>
            <a:chExt cx="9144000" cy="1722385"/>
          </a:xfrm>
        </p:grpSpPr>
        <p:sp>
          <p:nvSpPr>
            <p:cNvPr id="14" name="Rectangle 13"/>
            <p:cNvSpPr/>
            <p:nvPr/>
          </p:nvSpPr>
          <p:spPr>
            <a:xfrm>
              <a:off x="0" y="3861118"/>
              <a:ext cx="9144000" cy="1670151"/>
            </a:xfrm>
            <a:prstGeom prst="rect">
              <a:avLst/>
            </a:prstGeom>
            <a:gradFill rotWithShape="1">
              <a:gsLst>
                <a:gs pos="0">
                  <a:srgbClr val="5DCEAF">
                    <a:lumMod val="95000"/>
                  </a:srgbClr>
                </a:gs>
                <a:gs pos="100000">
                  <a:srgbClr val="5DCEAF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DCEAF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389" y="3856981"/>
              <a:ext cx="418707" cy="1693338"/>
              <a:chOff x="42389" y="3971098"/>
              <a:chExt cx="418707" cy="1693338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0662" y="3971098"/>
                <a:ext cx="370434" cy="1693338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6200000">
                <a:off x="-504102" y="4520985"/>
                <a:ext cx="14930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24434A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16" name="TextBox 54"/>
            <p:cNvSpPr txBox="1">
              <a:spLocks noChangeArrowheads="1"/>
            </p:cNvSpPr>
            <p:nvPr/>
          </p:nvSpPr>
          <p:spPr bwMode="auto">
            <a:xfrm>
              <a:off x="431543" y="3862240"/>
              <a:ext cx="265665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ATD-1: Terminal Sequencing &amp; Spacing Tool (TSAS)</a:t>
              </a:r>
            </a:p>
            <a:p>
              <a:pPr marL="171450" indent="-171450" defTabSz="457200">
                <a:buFont typeface="Arial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Advanced scheduling and sequencing of arrivals and runway</a:t>
              </a:r>
            </a:p>
            <a:p>
              <a:pPr marL="171450" indent="-171450" defTabSz="457200">
                <a:buFont typeface="Arial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Terminal controller advisories to maintain precision schedules</a:t>
              </a:r>
            </a:p>
            <a:p>
              <a:pPr marL="171450" indent="-171450" defTabSz="457200">
                <a:buFont typeface="Arial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American Airlines (formerly US Airways), FAA</a:t>
              </a:r>
            </a:p>
          </p:txBody>
        </p:sp>
        <p:sp>
          <p:nvSpPr>
            <p:cNvPr id="62" name="TextBox 110"/>
            <p:cNvSpPr txBox="1">
              <a:spLocks noChangeArrowheads="1"/>
            </p:cNvSpPr>
            <p:nvPr/>
          </p:nvSpPr>
          <p:spPr bwMode="auto">
            <a:xfrm>
              <a:off x="5494868" y="3862240"/>
              <a:ext cx="11417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900" i="1" dirty="0" smtClean="0">
                  <a:solidFill>
                    <a:srgbClr val="FFFFFF"/>
                  </a:solidFill>
                  <a:latin typeface="Tebuchet"/>
                  <a:ea typeface="ヒラギノ角ゴ Pro W3" charset="0"/>
                  <a:cs typeface="Tebuchet"/>
                </a:rPr>
                <a:t>TSAS transferred to FAA July 2014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900" i="1" dirty="0" smtClean="0">
                  <a:solidFill>
                    <a:srgbClr val="FFFFFF"/>
                  </a:solidFill>
                  <a:latin typeface="Tebuchet"/>
                  <a:ea typeface="ヒラギノ角ゴ Pro W3" charset="0"/>
                  <a:cs typeface="Tebuchet"/>
                </a:rPr>
                <a:t>Deployment early 2019 on STARS system</a:t>
              </a:r>
              <a:endParaRPr lang="en-US" sz="900" i="1" dirty="0">
                <a:solidFill>
                  <a:srgbClr val="FFFFFF"/>
                </a:solidFill>
                <a:latin typeface="Tebuchet"/>
                <a:ea typeface="ヒラギノ角ゴ Pro W3" charset="0"/>
                <a:cs typeface="Tebuchet"/>
              </a:endParaRPr>
            </a:p>
          </p:txBody>
        </p:sp>
        <p:sp>
          <p:nvSpPr>
            <p:cNvPr id="18" name="TextBox 62"/>
            <p:cNvSpPr txBox="1">
              <a:spLocks noChangeArrowheads="1"/>
            </p:cNvSpPr>
            <p:nvPr/>
          </p:nvSpPr>
          <p:spPr bwMode="auto">
            <a:xfrm>
              <a:off x="7039360" y="3862240"/>
              <a:ext cx="2104639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  <a:latin typeface="Arial"/>
                  <a:cs typeface="Arial"/>
                </a:rPr>
                <a:t>$300-$400M / year savings</a:t>
              </a:r>
              <a:br>
                <a:rPr lang="en-US" sz="1200" dirty="0" smtClean="0">
                  <a:solidFill>
                    <a:prstClr val="white"/>
                  </a:solidFill>
                  <a:latin typeface="Arial"/>
                  <a:cs typeface="Arial"/>
                </a:rPr>
              </a:br>
              <a:r>
                <a:rPr lang="en-US" sz="900" dirty="0" smtClean="0">
                  <a:solidFill>
                    <a:prstClr val="white"/>
                  </a:solidFill>
                  <a:latin typeface="Arial"/>
                  <a:cs typeface="Arial"/>
                </a:rPr>
                <a:t>increased throughput</a:t>
              </a:r>
              <a:r>
                <a:rPr lang="en-US" sz="1200" baseline="-25000" dirty="0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  <a:r>
                <a:rPr lang="en-US" sz="1200" baseline="-25000" dirty="0" smtClean="0">
                  <a:solidFill>
                    <a:prstClr val="white"/>
                  </a:solidFill>
                  <a:latin typeface="Arial"/>
                  <a:cs typeface="Arial"/>
                </a:rPr>
                <a:t/>
              </a:r>
              <a:br>
                <a:rPr lang="en-US" sz="1200" baseline="-25000" dirty="0" smtClean="0">
                  <a:solidFill>
                    <a:prstClr val="white"/>
                  </a:solidFill>
                  <a:latin typeface="Arial"/>
                  <a:cs typeface="Arial"/>
                </a:rPr>
              </a:br>
              <a:r>
                <a:rPr lang="en-US" sz="1200" baseline="-25000" dirty="0" smtClean="0">
                  <a:solidFill>
                    <a:prstClr val="white"/>
                  </a:solidFill>
                  <a:latin typeface="Arial"/>
                  <a:cs typeface="Arial"/>
                </a:rPr>
                <a:t/>
              </a:r>
              <a:br>
                <a:rPr lang="en-US" sz="1200" baseline="-25000" dirty="0" smtClean="0">
                  <a:solidFill>
                    <a:prstClr val="white"/>
                  </a:solidFill>
                  <a:latin typeface="Arial"/>
                  <a:cs typeface="Arial"/>
                </a:rPr>
              </a:br>
              <a:r>
                <a:rPr lang="en-US" sz="1200" dirty="0" smtClean="0">
                  <a:solidFill>
                    <a:prstClr val="white"/>
                  </a:solidFill>
                  <a:latin typeface="Arial"/>
                  <a:cs typeface="Arial"/>
                </a:rPr>
                <a:t>&gt;</a:t>
              </a:r>
              <a:r>
                <a:rPr lang="en-US" sz="1200" dirty="0">
                  <a:solidFill>
                    <a:prstClr val="white"/>
                  </a:solidFill>
                  <a:latin typeface="Arial"/>
                  <a:cs typeface="Arial"/>
                </a:rPr>
                <a:t>90% PBN </a:t>
              </a:r>
              <a:r>
                <a:rPr lang="en-US" sz="900" dirty="0">
                  <a:solidFill>
                    <a:prstClr val="white"/>
                  </a:solidFill>
                  <a:latin typeface="Arial"/>
                  <a:cs typeface="Arial"/>
                </a:rPr>
                <a:t>conformance during high density, mixed equipage arrival operations improving fuel and operational efficiency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014714" y="3856364"/>
              <a:ext cx="451477" cy="1719354"/>
              <a:chOff x="3014714" y="3970481"/>
              <a:chExt cx="451477" cy="17193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043062" y="3970481"/>
                <a:ext cx="370434" cy="1674905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2358336" y="4633348"/>
                <a:ext cx="17128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  <a:t>Transferred to FAA–</a:t>
                </a:r>
                <a:b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</a:br>
                <a: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  <a:t>July 2014</a:t>
                </a:r>
                <a:endParaRPr lang="en-US" sz="1000" kern="0" dirty="0">
                  <a:solidFill>
                    <a:srgbClr val="2443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3373169" y="4061981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5DCEA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46286" y="3853333"/>
              <a:ext cx="438429" cy="1690636"/>
              <a:chOff x="6546286" y="3970625"/>
              <a:chExt cx="438429" cy="169063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546286" y="3971742"/>
                <a:ext cx="370434" cy="1689519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5893488" y="4692832"/>
                <a:ext cx="16906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24434A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  <a:t>Benefits</a:t>
                </a:r>
                <a:endParaRPr lang="en-US" sz="1000" kern="0" dirty="0">
                  <a:solidFill>
                    <a:srgbClr val="2443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6891693" y="4061981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5DCEA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</p:grpSp>
      </p:grpSp>
      <p:pic>
        <p:nvPicPr>
          <p:cNvPr id="12" name="Picture 11" descr="pdrc-s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698" y="2548362"/>
            <a:ext cx="1984771" cy="1480173"/>
          </a:xfrm>
          <a:prstGeom prst="rect">
            <a:avLst/>
          </a:prstGeom>
        </p:spPr>
      </p:pic>
      <p:pic>
        <p:nvPicPr>
          <p:cNvPr id="19" name="Picture 18" descr="ts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33" y="4139713"/>
            <a:ext cx="2005039" cy="1670866"/>
          </a:xfrm>
          <a:prstGeom prst="rect">
            <a:avLst/>
          </a:prstGeom>
        </p:spPr>
      </p:pic>
      <p:pic>
        <p:nvPicPr>
          <p:cNvPr id="30" name="Picture 29" descr="EDAdescents_v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956" y="951335"/>
            <a:ext cx="1980033" cy="14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223669"/>
            <a:ext cx="8708948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Lab-to-Field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219391"/>
            <a:ext cx="9175187" cy="1654011"/>
            <a:chOff x="0" y="5334225"/>
            <a:chExt cx="9175187" cy="1644286"/>
          </a:xfrm>
        </p:grpSpPr>
        <p:sp>
          <p:nvSpPr>
            <p:cNvPr id="4" name="Rectangle 3"/>
            <p:cNvSpPr/>
            <p:nvPr/>
          </p:nvSpPr>
          <p:spPr>
            <a:xfrm>
              <a:off x="0" y="5346623"/>
              <a:ext cx="9144000" cy="1509650"/>
            </a:xfrm>
            <a:prstGeom prst="rect">
              <a:avLst/>
            </a:prstGeom>
            <a:gradFill rotWithShape="1">
              <a:gsLst>
                <a:gs pos="0">
                  <a:srgbClr val="7FAC2C"/>
                </a:gs>
                <a:gs pos="100000">
                  <a:srgbClr val="68932E"/>
                </a:gs>
              </a:gsLst>
              <a:lin ang="5400000" scaled="0"/>
            </a:gradFill>
            <a:ln w="9525" cap="flat" cmpd="sng" algn="ctr">
              <a:solidFill>
                <a:srgbClr val="A7EA52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303" y="5338095"/>
              <a:ext cx="401794" cy="1640415"/>
              <a:chOff x="59303" y="5320423"/>
              <a:chExt cx="401794" cy="164041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0663" y="5325795"/>
                <a:ext cx="370434" cy="1525506"/>
              </a:xfrm>
              <a:prstGeom prst="rect">
                <a:avLst/>
              </a:prstGeom>
              <a:gradFill rotWithShape="1">
                <a:gsLst>
                  <a:gs pos="0">
                    <a:srgbClr val="7FAC2C"/>
                  </a:gs>
                  <a:gs pos="100000">
                    <a:srgbClr val="68932E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12421D"/>
                  </a:solidFill>
                  <a:latin typeface="Trebuchet M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-560850" y="5940576"/>
                <a:ext cx="1640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12421D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6" name="TextBox 101"/>
            <p:cNvSpPr txBox="1">
              <a:spLocks noChangeArrowheads="1"/>
            </p:cNvSpPr>
            <p:nvPr/>
          </p:nvSpPr>
          <p:spPr bwMode="auto">
            <a:xfrm>
              <a:off x="431543" y="5346006"/>
              <a:ext cx="259796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/>
                  <a:cs typeface="Arial"/>
                </a:rPr>
                <a:t>ATD</a:t>
              </a: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-2: Integrated Arrival/Departure/Surface (IADS)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71450" indent="-171450" defTabSz="457200">
                <a:buFont typeface="Arial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Improves predictability and operational efficiency in </a:t>
              </a:r>
              <a:r>
                <a:rPr lang="en-US" sz="10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metroplex</a:t>
              </a: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 environment, including arrival, departure and surface prediction, scheduling and management</a:t>
              </a:r>
            </a:p>
            <a:p>
              <a:pPr marL="171450" indent="-171450" defTabSz="457200">
                <a:buFont typeface="Arial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American Airlines, CLT, FAA and NATCA</a:t>
              </a:r>
              <a:endParaRPr lang="en-US" sz="1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69"/>
            <p:cNvSpPr txBox="1">
              <a:spLocks noChangeArrowheads="1"/>
            </p:cNvSpPr>
            <p:nvPr/>
          </p:nvSpPr>
          <p:spPr bwMode="auto">
            <a:xfrm>
              <a:off x="6987612" y="5347517"/>
              <a:ext cx="2187575" cy="155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2763" indent="-512763">
                <a:defRPr/>
              </a:pPr>
              <a:r>
                <a:rPr lang="en-US" sz="14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40%</a:t>
              </a:r>
              <a:r>
                <a:rPr lang="en-US" sz="1400" kern="0" dirty="0">
                  <a:solidFill>
                    <a:sysClr val="window" lastClr="FFFFFF"/>
                  </a:solidFill>
                  <a:latin typeface="Arial"/>
                  <a:cs typeface="Arial"/>
                </a:rPr>
                <a:t>	</a:t>
              </a: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reduction in overall departure delay (estimate)</a:t>
              </a:r>
            </a:p>
            <a:p>
              <a:pPr marL="512763" indent="-512763">
                <a:defRPr/>
              </a:pPr>
              <a:endParaRPr lang="en-US" sz="400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  <a:p>
              <a:pPr marL="512763" indent="-512763">
                <a:defRPr/>
              </a:pPr>
              <a:r>
                <a:rPr lang="en-US" sz="14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$8.2B	</a:t>
              </a: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potential savings over 20-year lifecycle (estimate)</a:t>
              </a:r>
            </a:p>
            <a:p>
              <a:pPr marL="512763" indent="-512763">
                <a:defRPr/>
              </a:pPr>
              <a:endParaRPr lang="en-US" sz="1000" kern="0" baseline="-25000" dirty="0">
                <a:solidFill>
                  <a:sysClr val="window" lastClr="FFFF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 sz="1000" kern="0" dirty="0">
                  <a:solidFill>
                    <a:sysClr val="window" lastClr="FFFFFF"/>
                  </a:solidFill>
                  <a:latin typeface="Arial"/>
                  <a:cs typeface="Arial"/>
                </a:rPr>
                <a:t>Enables flights to absorb delays at the gate with less fuel burn and emissions</a:t>
              </a:r>
            </a:p>
            <a:p>
              <a:pPr marL="512763" indent="-512763">
                <a:defRPr/>
              </a:pPr>
              <a:endParaRPr lang="en-US" sz="1000" kern="0" baseline="-2500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43063" y="5340311"/>
              <a:ext cx="422522" cy="1638199"/>
              <a:chOff x="3043063" y="5322639"/>
              <a:chExt cx="422522" cy="16381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43063" y="5322639"/>
                <a:ext cx="370434" cy="1522313"/>
              </a:xfrm>
              <a:prstGeom prst="rect">
                <a:avLst/>
              </a:prstGeom>
              <a:gradFill rotWithShape="1">
                <a:gsLst>
                  <a:gs pos="0">
                    <a:srgbClr val="7FAC2C"/>
                  </a:gs>
                  <a:gs pos="100000">
                    <a:srgbClr val="68932E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12421D"/>
                  </a:solidFill>
                  <a:latin typeface="Trebuchet M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2395799" y="6018757"/>
                <a:ext cx="16379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12421D"/>
                    </a:solidFill>
                    <a:latin typeface="Arial"/>
                    <a:cs typeface="Arial"/>
                  </a:rPr>
                  <a:t>Status</a:t>
                </a:r>
                <a:endParaRPr lang="en-US" sz="1000" kern="0" dirty="0">
                  <a:solidFill>
                    <a:srgbClr val="12421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3372563" y="5407908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7FAC2C"/>
                  </a:gs>
                  <a:gs pos="100000">
                    <a:srgbClr val="68932E"/>
                  </a:gs>
                </a:gsLst>
                <a:lin ang="5400000" scaled="0"/>
              </a:gradFill>
              <a:ln w="9525" cap="flat" cmpd="sng" algn="ctr">
                <a:solidFill>
                  <a:srgbClr val="7FAC2C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12421D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546894" y="5334225"/>
              <a:ext cx="437215" cy="1644286"/>
              <a:chOff x="6546894" y="5316553"/>
              <a:chExt cx="437215" cy="164428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546894" y="5322639"/>
                <a:ext cx="370434" cy="1515039"/>
              </a:xfrm>
              <a:prstGeom prst="rect">
                <a:avLst/>
              </a:prstGeom>
              <a:gradFill rotWithShape="1">
                <a:gsLst>
                  <a:gs pos="0">
                    <a:srgbClr val="7FAC2C"/>
                  </a:gs>
                  <a:gs pos="100000">
                    <a:srgbClr val="68932E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12421D"/>
                  </a:solidFill>
                  <a:latin typeface="Trebuchet M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905399" y="6015585"/>
                <a:ext cx="164428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12421D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12421D"/>
                    </a:solidFill>
                    <a:latin typeface="Arial"/>
                    <a:cs typeface="Arial"/>
                  </a:rPr>
                  <a:t>Benefits</a:t>
                </a:r>
                <a:endParaRPr lang="en-US" sz="1000" kern="0" dirty="0">
                  <a:solidFill>
                    <a:srgbClr val="12421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Chevron 12"/>
              <p:cNvSpPr/>
              <p:nvPr/>
            </p:nvSpPr>
            <p:spPr>
              <a:xfrm>
                <a:off x="6891087" y="5407908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7FAC2C"/>
                  </a:gs>
                  <a:gs pos="100000">
                    <a:srgbClr val="68932E"/>
                  </a:gs>
                </a:gsLst>
                <a:lin ang="5400000" scaled="0"/>
              </a:gradFill>
              <a:ln w="9525" cap="flat" cmpd="sng" algn="ctr">
                <a:solidFill>
                  <a:srgbClr val="7FAC2C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12421D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0" y="5384297"/>
            <a:ext cx="9144000" cy="1498940"/>
            <a:chOff x="0" y="2370049"/>
            <a:chExt cx="9144000" cy="1498940"/>
          </a:xfrm>
        </p:grpSpPr>
        <p:sp>
          <p:nvSpPr>
            <p:cNvPr id="39" name="Rectangle 38"/>
            <p:cNvSpPr/>
            <p:nvPr/>
          </p:nvSpPr>
          <p:spPr>
            <a:xfrm>
              <a:off x="0" y="2375530"/>
              <a:ext cx="9144000" cy="1459870"/>
            </a:xfrm>
            <a:prstGeom prst="rect">
              <a:avLst/>
            </a:prstGeom>
            <a:gradFill rotWithShape="1">
              <a:gsLst>
                <a:gs pos="0">
                  <a:srgbClr val="3E74AD"/>
                </a:gs>
                <a:gs pos="100000">
                  <a:srgbClr val="3A5780"/>
                </a:gs>
              </a:gsLst>
              <a:lin ang="5400000" scaled="0"/>
            </a:gradFill>
            <a:ln w="9525" cap="flat" cmpd="sng" algn="ctr">
              <a:solidFill>
                <a:srgbClr val="B4DCFA">
                  <a:lumMod val="50000"/>
                </a:srgbClr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9303" y="2372764"/>
              <a:ext cx="400110" cy="1488036"/>
              <a:chOff x="59303" y="2624240"/>
              <a:chExt cx="400110" cy="14880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4305" y="2624240"/>
                <a:ext cx="370434" cy="1462636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-482495" y="3170368"/>
                <a:ext cx="14837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0B1C30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431543" y="2391661"/>
              <a:ext cx="2591057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ATD-3: Traffic Aware Strategic Aircrew Requests (TASAR)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Pilot onboard automation tool to optimize aircraft’s trajectory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Leverages networked connectivity to real-time operational data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Flight test partners Alaska Airlines and Virgin America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37447" y="2391661"/>
              <a:ext cx="1091269" cy="1338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14300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NASA flight test in 2015</a:t>
              </a:r>
            </a:p>
            <a:p>
              <a:pPr marL="171450" indent="-114300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Integration with airlines in 2016</a:t>
              </a:r>
            </a:p>
            <a:p>
              <a:pPr marL="171450" indent="-114300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Operational testing in airline fleets 2017-2018</a:t>
              </a:r>
              <a:endParaRPr lang="en-US" sz="900" i="1" kern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TextBox 18"/>
            <p:cNvSpPr txBox="1">
              <a:spLocks noChangeArrowheads="1"/>
            </p:cNvSpPr>
            <p:nvPr/>
          </p:nvSpPr>
          <p:spPr bwMode="auto">
            <a:xfrm>
              <a:off x="7039361" y="2391661"/>
              <a:ext cx="2055138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Optimizes to save time or fuel; </a:t>
              </a:r>
              <a:endParaRPr lang="en-US" sz="800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Projections for carriers optimized for (12 representative city pairs)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Time, 4.2 minutes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Fuel, 575 pounds</a:t>
              </a:r>
            </a:p>
            <a:p>
              <a:pPr marL="171450" indent="-171450">
                <a:buFont typeface="Arial"/>
                <a:buChar char="•"/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Increases ATC approvability through ADS-B IN data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036706" y="2372146"/>
              <a:ext cx="429485" cy="1488654"/>
              <a:chOff x="3036706" y="2623622"/>
              <a:chExt cx="429485" cy="148865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036706" y="2623622"/>
                <a:ext cx="370434" cy="1463253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2474154" y="3248549"/>
                <a:ext cx="148123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0B1C30"/>
                    </a:solidFill>
                    <a:latin typeface="Arial"/>
                    <a:cs typeface="Arial"/>
                  </a:rPr>
                  <a:t>Status</a:t>
                </a:r>
                <a:endParaRPr lang="en-US" sz="1000" kern="0" dirty="0">
                  <a:solidFill>
                    <a:srgbClr val="0B1C3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3373169" y="2707786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3E74AD"/>
                  </a:gs>
                  <a:gs pos="100000">
                    <a:srgbClr val="B4DCFA">
                      <a:lumMod val="25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034D8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47580" y="2370049"/>
              <a:ext cx="437135" cy="1490752"/>
              <a:chOff x="6547580" y="2624700"/>
              <a:chExt cx="437135" cy="149075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547580" y="2630657"/>
                <a:ext cx="370434" cy="1465744"/>
              </a:xfrm>
              <a:prstGeom prst="rect">
                <a:avLst/>
              </a:prstGeom>
              <a:gradFill flip="none" rotWithShape="1">
                <a:gsLst>
                  <a:gs pos="100000">
                    <a:srgbClr val="3A5780">
                      <a:alpha val="71000"/>
                    </a:srgbClr>
                  </a:gs>
                  <a:gs pos="0">
                    <a:srgbClr val="005B98">
                      <a:alpha val="71000"/>
                    </a:srgb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6200000">
                <a:off x="5973142" y="3246965"/>
                <a:ext cx="149075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0B1C30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0B1C30"/>
                    </a:solidFill>
                    <a:latin typeface="Arial"/>
                    <a:cs typeface="Arial"/>
                  </a:rPr>
                  <a:t> Benefits</a:t>
                </a:r>
                <a:endParaRPr lang="en-US" sz="1000" kern="0" dirty="0">
                  <a:solidFill>
                    <a:srgbClr val="0B1C3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>
              <a:xfrm>
                <a:off x="6891693" y="2707786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3E74AD"/>
                  </a:gs>
                  <a:gs pos="100000">
                    <a:srgbClr val="B4DCFA">
                      <a:lumMod val="25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034D8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B1C30"/>
                  </a:solidFill>
                  <a:latin typeface="Trebuchet MS"/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5493081" y="2446544"/>
            <a:ext cx="11417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indent="-117475">
              <a:buFont typeface="Arial"/>
              <a:buChar char="•"/>
              <a:defRPr/>
            </a:pPr>
            <a:r>
              <a:rPr lang="en-US" sz="900" i="1" kern="0" dirty="0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Baseline field testing begins Sep 2017</a:t>
            </a:r>
          </a:p>
          <a:p>
            <a:pPr marL="117475" indent="-117475">
              <a:buFont typeface="Arial"/>
              <a:buChar char="•"/>
              <a:defRPr/>
            </a:pPr>
            <a:r>
              <a:rPr lang="en-US" sz="900" i="1" kern="0" dirty="0" err="1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Metroplex</a:t>
            </a:r>
            <a:r>
              <a:rPr lang="en-US" sz="900" i="1" kern="0" dirty="0" smtClean="0">
                <a:solidFill>
                  <a:sysClr val="window" lastClr="FFFFFF"/>
                </a:solidFill>
                <a:latin typeface="Trebuchet MS"/>
                <a:cs typeface="ヒラギノ角ゴ Pro W3" charset="-128"/>
              </a:rPr>
              <a:t> testing begins Sep 2019</a:t>
            </a:r>
            <a:endParaRPr lang="en-US" sz="900" i="1" kern="0" dirty="0">
              <a:solidFill>
                <a:sysClr val="window" lastClr="FFFFFF"/>
              </a:solidFill>
              <a:latin typeface="Trebuchet MS"/>
              <a:cs typeface="ヒラギノ角ゴ Pro W3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818802"/>
            <a:ext cx="9144000" cy="1544208"/>
            <a:chOff x="0" y="4056177"/>
            <a:chExt cx="9144000" cy="1544208"/>
          </a:xfrm>
        </p:grpSpPr>
        <p:sp>
          <p:nvSpPr>
            <p:cNvPr id="23" name="Rectangle 22"/>
            <p:cNvSpPr/>
            <p:nvPr/>
          </p:nvSpPr>
          <p:spPr>
            <a:xfrm>
              <a:off x="0" y="4079136"/>
              <a:ext cx="9144000" cy="1470449"/>
            </a:xfrm>
            <a:prstGeom prst="rect">
              <a:avLst/>
            </a:prstGeom>
            <a:gradFill rotWithShape="1">
              <a:gsLst>
                <a:gs pos="0">
                  <a:srgbClr val="FF8021">
                    <a:lumMod val="95000"/>
                  </a:srgbClr>
                </a:gs>
                <a:gs pos="100000">
                  <a:srgbClr val="FF8021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431543" y="4133349"/>
              <a:ext cx="23971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ATD-3: Dynamic Weather Reroutes (DWR)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Recovers delay caused by static weather reroute plans in En Route environment</a:t>
              </a: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American Airlines Integrated Operations Center (IOC), DFW and FAA</a:t>
              </a:r>
              <a:endParaRPr lang="en-US" sz="1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9304" y="4060049"/>
              <a:ext cx="400110" cy="1540336"/>
              <a:chOff x="59304" y="1259690"/>
              <a:chExt cx="400110" cy="12449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00" y="1269959"/>
                <a:ext cx="370434" cy="1197046"/>
              </a:xfrm>
              <a:prstGeom prst="rect">
                <a:avLst/>
              </a:prstGeom>
              <a:gradFill flip="none" rotWithShape="1">
                <a:gsLst>
                  <a:gs pos="0">
                    <a:srgbClr val="FF8021">
                      <a:lumMod val="95000"/>
                      <a:alpha val="6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  <a:alpha val="65000"/>
                    </a:srgbClr>
                  </a:gs>
                </a:gsLst>
                <a:lin ang="5400000" scaled="0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561004"/>
                  </a:solidFill>
                  <a:latin typeface="Trebuchet M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-363117" y="1682111"/>
                <a:ext cx="12449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561004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28" name="TextBox 58"/>
            <p:cNvSpPr txBox="1">
              <a:spLocks noChangeArrowheads="1"/>
            </p:cNvSpPr>
            <p:nvPr/>
          </p:nvSpPr>
          <p:spPr bwMode="auto">
            <a:xfrm>
              <a:off x="7032534" y="4133349"/>
              <a:ext cx="211146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sysClr val="window" lastClr="FFFFFF"/>
                  </a:solidFill>
                  <a:latin typeface="Arial"/>
                  <a:cs typeface="Arial"/>
                </a:rPr>
                <a:t>Analysis indicates potential savings of about 100,000 flying minutes for 15,000 flights, or about 6.7 minutes/flight on average</a:t>
              </a:r>
              <a:endParaRPr lang="en-US" sz="1000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0890" y="4133349"/>
              <a:ext cx="1141797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7475" indent="-117475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ysClr val="window" lastClr="FFFFFF"/>
                  </a:solidFill>
                  <a:latin typeface="Trebuchet MS"/>
                  <a:cs typeface="ヒラギノ角ゴ Pro W3" charset="-128"/>
                </a:rPr>
                <a:t>Operational testing in AA IOC since July 2012</a:t>
              </a:r>
            </a:p>
            <a:p>
              <a:pPr marL="117475" indent="-117475">
                <a:buFont typeface="Arial"/>
                <a:buChar char="•"/>
                <a:defRPr/>
              </a:pPr>
              <a:r>
                <a:rPr lang="en-US" sz="900" i="1" kern="0" dirty="0" smtClean="0">
                  <a:solidFill>
                    <a:sysClr val="window" lastClr="FFFFFF"/>
                  </a:solidFill>
                  <a:latin typeface="Trebuchet MS"/>
                  <a:cs typeface="ヒラギノ角ゴ Pro W3" charset="-128"/>
                </a:rPr>
                <a:t>Will be extended to develop ATD-3 and transfer</a:t>
              </a:r>
              <a:br>
                <a:rPr lang="en-US" sz="900" i="1" kern="0" dirty="0" smtClean="0">
                  <a:solidFill>
                    <a:sysClr val="window" lastClr="FFFFFF"/>
                  </a:solidFill>
                  <a:latin typeface="Trebuchet MS"/>
                  <a:cs typeface="ヒラギノ角ゴ Pro W3" charset="-128"/>
                </a:rPr>
              </a:br>
              <a:r>
                <a:rPr lang="en-US" sz="900" i="1" kern="0" dirty="0" smtClean="0">
                  <a:solidFill>
                    <a:sysClr val="window" lastClr="FFFFFF"/>
                  </a:solidFill>
                  <a:latin typeface="Trebuchet MS"/>
                  <a:cs typeface="ヒラギノ角ゴ Pro W3" charset="-128"/>
                </a:rPr>
                <a:t>to FAA</a:t>
              </a:r>
              <a:endParaRPr lang="en-US" sz="900" i="1" kern="0" dirty="0">
                <a:solidFill>
                  <a:sysClr val="window" lastClr="FFFFFF"/>
                </a:solidFill>
                <a:latin typeface="Trebuchet MS"/>
                <a:cs typeface="ヒラギノ角ゴ Pro W3" charset="-128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34790" y="4062523"/>
              <a:ext cx="432006" cy="1525162"/>
              <a:chOff x="3034790" y="1262164"/>
              <a:chExt cx="432006" cy="12449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034790" y="1272433"/>
                <a:ext cx="370434" cy="1208225"/>
              </a:xfrm>
              <a:prstGeom prst="rect">
                <a:avLst/>
              </a:prstGeom>
              <a:gradFill flip="none" rotWithShape="1">
                <a:gsLst>
                  <a:gs pos="0">
                    <a:srgbClr val="FF8021">
                      <a:lumMod val="95000"/>
                      <a:alpha val="6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  <a:alpha val="65000"/>
                    </a:srgbClr>
                  </a:gs>
                </a:gsLst>
                <a:lin ang="5400000" scaled="0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561004"/>
                  </a:solidFill>
                  <a:latin typeface="Trebuchet M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2592293" y="1761529"/>
                <a:ext cx="124495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561004"/>
                    </a:solidFill>
                    <a:latin typeface="Arial"/>
                    <a:cs typeface="Arial"/>
                  </a:rPr>
                  <a:t>Status</a:t>
                </a:r>
                <a:endParaRPr lang="en-US" sz="1000" kern="0" dirty="0">
                  <a:solidFill>
                    <a:srgbClr val="56100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Chevron 32"/>
              <p:cNvSpPr/>
              <p:nvPr/>
            </p:nvSpPr>
            <p:spPr>
              <a:xfrm>
                <a:off x="3373774" y="1354208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FF8021">
                      <a:lumMod val="9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FF8021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561004"/>
                  </a:solidFill>
                  <a:latin typeface="Trebuchet M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47562" y="4056177"/>
              <a:ext cx="437758" cy="1544208"/>
              <a:chOff x="6547562" y="1255819"/>
              <a:chExt cx="437758" cy="124495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547562" y="1274908"/>
                <a:ext cx="370434" cy="1195146"/>
              </a:xfrm>
              <a:prstGeom prst="rect">
                <a:avLst/>
              </a:prstGeom>
              <a:gradFill flip="none" rotWithShape="1">
                <a:gsLst>
                  <a:gs pos="0">
                    <a:srgbClr val="FF8021">
                      <a:lumMod val="95000"/>
                      <a:alpha val="6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  <a:alpha val="65000"/>
                    </a:srgbClr>
                  </a:gs>
                </a:gsLst>
                <a:lin ang="5400000" scaled="0"/>
                <a:tileRect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561004"/>
                  </a:solidFill>
                  <a:latin typeface="Trebuchet M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6105065" y="1755184"/>
                <a:ext cx="124495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561004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561004"/>
                    </a:solidFill>
                    <a:latin typeface="Arial"/>
                    <a:cs typeface="Arial"/>
                  </a:rPr>
                  <a:t>Benefits</a:t>
                </a:r>
                <a:endParaRPr lang="en-US" sz="1000" kern="0" dirty="0">
                  <a:solidFill>
                    <a:srgbClr val="56100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6892298" y="1354208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FF8021">
                      <a:lumMod val="9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FF8021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561004"/>
                  </a:solidFill>
                  <a:latin typeface="Trebuchet MS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4725" y="4071938"/>
              <a:ext cx="1975055" cy="14859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038332" y="4986425"/>
              <a:ext cx="21056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700" i="1" kern="0" dirty="0" smtClean="0">
                  <a:solidFill>
                    <a:sysClr val="window" lastClr="FFFFFF"/>
                  </a:solidFill>
                  <a:latin typeface="Trebuchet MS"/>
                  <a:cs typeface="ヒラギノ角ゴ Pro W3" charset="-128"/>
                </a:rPr>
                <a:t>Note: Analysis of all Fort Worth Center traffic in 2013, excluding arrivals to the major Dallas airports, Dallas-Fort Worth International (DFW) and Dallas Love Field (DAL).</a:t>
              </a:r>
              <a:endParaRPr lang="en-US" sz="700" i="1" kern="0" dirty="0">
                <a:solidFill>
                  <a:sysClr val="window" lastClr="FFFFFF"/>
                </a:solidFill>
                <a:latin typeface="Trebuchet MS"/>
                <a:cs typeface="ヒラギノ角ゴ Pro W3" charset="-128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901" y="5383050"/>
            <a:ext cx="1968500" cy="147637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0" y="782475"/>
            <a:ext cx="9144000" cy="1382712"/>
            <a:chOff x="0" y="3853333"/>
            <a:chExt cx="9144000" cy="1382712"/>
          </a:xfrm>
        </p:grpSpPr>
        <p:sp>
          <p:nvSpPr>
            <p:cNvPr id="55" name="Rectangle 54"/>
            <p:cNvSpPr/>
            <p:nvPr/>
          </p:nvSpPr>
          <p:spPr>
            <a:xfrm>
              <a:off x="0" y="3861118"/>
              <a:ext cx="9144000" cy="1355877"/>
            </a:xfrm>
            <a:prstGeom prst="rect">
              <a:avLst/>
            </a:prstGeom>
            <a:gradFill rotWithShape="1">
              <a:gsLst>
                <a:gs pos="0">
                  <a:srgbClr val="5DCEAF">
                    <a:lumMod val="95000"/>
                  </a:srgbClr>
                </a:gs>
                <a:gs pos="100000">
                  <a:srgbClr val="5DCEAF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DCEAF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rebuchet M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2389" y="3856981"/>
              <a:ext cx="418707" cy="1379064"/>
              <a:chOff x="42389" y="3971098"/>
              <a:chExt cx="418707" cy="137906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90662" y="3971098"/>
                <a:ext cx="370434" cy="1372714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16200000">
                <a:off x="-445390" y="4462273"/>
                <a:ext cx="1375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24434A"/>
                    </a:solidFill>
                    <a:latin typeface="Arial"/>
                    <a:cs typeface="Arial"/>
                  </a:rPr>
                  <a:t>NASA’s work on these technologies</a:t>
                </a: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>
              <a:off x="431543" y="3862240"/>
              <a:ext cx="265665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ATD-1: </a:t>
              </a:r>
              <a:r>
                <a:rPr lang="en-US" sz="1000" b="1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Flightdeck</a:t>
              </a:r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Interval Management (FIM)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Speed advisories for </a:t>
              </a:r>
              <a:r>
                <a:rPr lang="en-US" sz="1000" dirty="0">
                  <a:solidFill>
                    <a:srgbClr val="FFFFFF"/>
                  </a:solidFill>
                  <a:latin typeface="Arial"/>
                  <a:cs typeface="Arial"/>
                </a:rPr>
                <a:t>airborne precision spacing </a:t>
              </a:r>
              <a:endParaRPr lang="en-US" sz="100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14300" indent="-114300" defTabSz="457200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srgbClr val="FFFFFF"/>
                  </a:solidFill>
                  <a:latin typeface="Arial"/>
                  <a:cs typeface="Arial"/>
                </a:rPr>
                <a:t>United Airlines, Boeing, Honeywell, FAA and </a:t>
              </a:r>
              <a:r>
                <a:rPr lang="en-US" sz="1000" dirty="0">
                  <a:solidFill>
                    <a:srgbClr val="FFFFFF"/>
                  </a:solidFill>
                  <a:latin typeface="Arial"/>
                  <a:cs typeface="Arial"/>
                </a:rPr>
                <a:t>ACSS</a:t>
              </a:r>
            </a:p>
          </p:txBody>
        </p:sp>
        <p:sp>
          <p:nvSpPr>
            <p:cNvPr id="62" name="TextBox 110"/>
            <p:cNvSpPr txBox="1">
              <a:spLocks noChangeArrowheads="1"/>
            </p:cNvSpPr>
            <p:nvPr/>
          </p:nvSpPr>
          <p:spPr bwMode="auto">
            <a:xfrm>
              <a:off x="5494868" y="3862240"/>
              <a:ext cx="114173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900" i="1" dirty="0" smtClean="0">
                  <a:solidFill>
                    <a:srgbClr val="FFFFFF"/>
                  </a:solidFill>
                  <a:latin typeface="Tebuchet"/>
                  <a:ea typeface="ヒラギノ角ゴ Pro W3" charset="0"/>
                  <a:cs typeface="Tebuchet"/>
                </a:rPr>
                <a:t>FIM </a:t>
              </a:r>
              <a:r>
                <a:rPr lang="en-US" sz="900" i="1" dirty="0">
                  <a:solidFill>
                    <a:srgbClr val="FFFFFF"/>
                  </a:solidFill>
                  <a:latin typeface="Tebuchet"/>
                  <a:ea typeface="ヒラギノ角ゴ Pro W3" charset="0"/>
                  <a:cs typeface="Tebuchet"/>
                </a:rPr>
                <a:t>Flight Test Feb 2017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900" i="1" dirty="0" smtClean="0">
                  <a:solidFill>
                    <a:srgbClr val="FFFFFF"/>
                  </a:solidFill>
                  <a:latin typeface="Tebuchet"/>
                  <a:ea typeface="ヒラギノ角ゴ Pro W3" charset="0"/>
                  <a:cs typeface="Tebuchet"/>
                </a:rPr>
                <a:t>Transfer to FAA in 2017</a:t>
              </a:r>
              <a:endParaRPr lang="en-US" sz="900" i="1" dirty="0">
                <a:solidFill>
                  <a:srgbClr val="FFFFFF"/>
                </a:solidFill>
                <a:latin typeface="Tebuchet"/>
                <a:ea typeface="ヒラギノ角ゴ Pro W3" charset="0"/>
                <a:cs typeface="Tebuchet"/>
              </a:endParaRP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7039360" y="3862240"/>
              <a:ext cx="21046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prstClr val="white"/>
                  </a:solidFill>
                  <a:latin typeface="Arial"/>
                  <a:cs typeface="Arial"/>
                </a:rPr>
                <a:t>Improved </a:t>
              </a:r>
              <a:r>
                <a:rPr lang="en-US" sz="900" dirty="0">
                  <a:solidFill>
                    <a:prstClr val="white"/>
                  </a:solidFill>
                  <a:latin typeface="Arial"/>
                  <a:cs typeface="Arial"/>
                </a:rPr>
                <a:t>delivery accuracy during high density arrival operations improving throughput and reducing passenger delay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043062" y="3856365"/>
              <a:ext cx="423129" cy="1373330"/>
              <a:chOff x="3043062" y="3970482"/>
              <a:chExt cx="423129" cy="137333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043062" y="3970482"/>
                <a:ext cx="370434" cy="1363806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16200000">
                <a:off x="2531349" y="4537280"/>
                <a:ext cx="136684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  <a:t>Flight Test Feb 2017</a:t>
                </a:r>
                <a:endParaRPr lang="en-US" sz="1000" kern="0" dirty="0">
                  <a:solidFill>
                    <a:srgbClr val="2443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Chevron 70"/>
              <p:cNvSpPr/>
              <p:nvPr/>
            </p:nvSpPr>
            <p:spPr>
              <a:xfrm>
                <a:off x="3373169" y="4061981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5DCEA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546286" y="3853333"/>
              <a:ext cx="438429" cy="1370012"/>
              <a:chOff x="6546286" y="3970625"/>
              <a:chExt cx="438429" cy="137001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546286" y="3971742"/>
                <a:ext cx="370434" cy="1368895"/>
              </a:xfrm>
              <a:prstGeom prst="rect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6200000">
                <a:off x="6056976" y="4529345"/>
                <a:ext cx="136366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kern="0" dirty="0">
                    <a:solidFill>
                      <a:srgbClr val="24434A"/>
                    </a:solidFill>
                    <a:latin typeface="Arial"/>
                    <a:cs typeface="Arial"/>
                  </a:rPr>
                  <a:t>Product </a:t>
                </a:r>
                <a:r>
                  <a:rPr lang="en-US" sz="1000" kern="0" dirty="0" smtClean="0">
                    <a:solidFill>
                      <a:srgbClr val="24434A"/>
                    </a:solidFill>
                    <a:latin typeface="Arial"/>
                    <a:cs typeface="Arial"/>
                  </a:rPr>
                  <a:t>Benefits</a:t>
                </a:r>
                <a:endParaRPr lang="en-US" sz="1000" kern="0" dirty="0">
                  <a:solidFill>
                    <a:srgbClr val="2443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Chevron 67"/>
              <p:cNvSpPr/>
              <p:nvPr/>
            </p:nvSpPr>
            <p:spPr>
              <a:xfrm>
                <a:off x="6891693" y="4061981"/>
                <a:ext cx="93022" cy="122399"/>
              </a:xfrm>
              <a:prstGeom prst="chevron">
                <a:avLst/>
              </a:prstGeom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5DCEAF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24434A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497615" y="780887"/>
            <a:ext cx="1992481" cy="1371600"/>
            <a:chOff x="3497615" y="723900"/>
            <a:chExt cx="1992481" cy="1371600"/>
          </a:xfrm>
        </p:grpSpPr>
        <p:pic>
          <p:nvPicPr>
            <p:cNvPr id="18" name="Picture 17" descr="IMG_003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7615" y="723900"/>
              <a:ext cx="1992481" cy="1371600"/>
            </a:xfrm>
            <a:prstGeom prst="rect">
              <a:avLst/>
            </a:prstGeom>
          </p:spPr>
        </p:pic>
        <p:pic>
          <p:nvPicPr>
            <p:cNvPr id="19" name="Picture 18" descr="IMG_0050_croppe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934" y="1428750"/>
              <a:ext cx="513882" cy="666051"/>
            </a:xfrm>
            <a:prstGeom prst="rect">
              <a:avLst/>
            </a:prstGeom>
          </p:spPr>
        </p:pic>
      </p:grpSp>
      <p:pic>
        <p:nvPicPr>
          <p:cNvPr id="74" name="Picture 73" descr="atd-2-v2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"/>
          <a:stretch/>
        </p:blipFill>
        <p:spPr>
          <a:xfrm>
            <a:off x="3501767" y="2228316"/>
            <a:ext cx="1990983" cy="15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02501"/>
            <a:ext cx="8078611" cy="504829"/>
          </a:xfrm>
        </p:spPr>
        <p:txBody>
          <a:bodyPr/>
          <a:lstStyle/>
          <a:p>
            <a:r>
              <a:rPr lang="en-US" dirty="0" smtClean="0"/>
              <a:t>Global Growth in Aviation: Opportunities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718" y="932307"/>
            <a:ext cx="41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Air Passengers by Region (% of Total)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03528" y="1736505"/>
            <a:ext cx="1894275" cy="1879924"/>
            <a:chOff x="7103528" y="1858489"/>
            <a:chExt cx="1894275" cy="1879924"/>
          </a:xfrm>
        </p:grpSpPr>
        <p:sp>
          <p:nvSpPr>
            <p:cNvPr id="32" name="Oval 31"/>
            <p:cNvSpPr/>
            <p:nvPr/>
          </p:nvSpPr>
          <p:spPr>
            <a:xfrm>
              <a:off x="7110705" y="1858489"/>
              <a:ext cx="1879924" cy="18799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3528" y="2203004"/>
              <a:ext cx="1894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Over 36,000 New Aircraft required (replacement and growth) over the 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 year period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($4-$5T value)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8478" y="1400381"/>
            <a:ext cx="1687080" cy="272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2034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Industry, est.</a:t>
            </a:r>
          </a:p>
          <a:p>
            <a:endParaRPr lang="en-US" sz="11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B Passenger Trips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Asia-Pacific Passenger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 Trips equal to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Europe combined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105M Jobs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$6T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50" y="1479312"/>
            <a:ext cx="18650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2014</a:t>
            </a:r>
          </a:p>
          <a:p>
            <a:pPr algn="r"/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</a:t>
            </a:r>
          </a:p>
          <a:p>
            <a:pPr algn="r"/>
            <a:endParaRPr lang="en-US" sz="1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3.3B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Europe combined is</a:t>
            </a:r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half of all 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58M Jobs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$2.4T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157" y="4770053"/>
            <a:ext cx="4033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Sources:  International Air Transport Association, Air Transport Action Group, Boeing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25" y="5099887"/>
            <a:ext cx="88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Major Opportunities / Growing Challenges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Competitiveness—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New state backed entrants, e.g., COMAC (China); Growing global R&amp;D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Very ambitious industry sustainability goals; Large technology advances needed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Mobility—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More speed to connect the worlds’ major cities; Opportunity for commercial supersonic flight</a:t>
            </a:r>
          </a:p>
          <a:p>
            <a:pPr algn="ctr"/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U.S. Technological Leadership Required!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pic>
        <p:nvPicPr>
          <p:cNvPr id="18" name="Picture 17" descr="global-growth-in-avi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76" y="1468255"/>
            <a:ext cx="3136392" cy="32918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152579" y="2640591"/>
            <a:ext cx="839508" cy="717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28960" y="2540133"/>
            <a:ext cx="58837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52580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9052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96" y="850272"/>
            <a:ext cx="2782824" cy="2904744"/>
          </a:xfrm>
          <a:prstGeom prst="rect">
            <a:avLst/>
          </a:prstGeom>
        </p:spPr>
      </p:pic>
      <p:pic>
        <p:nvPicPr>
          <p:cNvPr id="12" name="Picture 11" descr="9551075460_cf9accd00e_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323" y="1542555"/>
            <a:ext cx="2537169" cy="1093110"/>
          </a:xfrm>
          <a:prstGeom prst="rect">
            <a:avLst/>
          </a:prstGeom>
        </p:spPr>
      </p:pic>
      <p:pic>
        <p:nvPicPr>
          <p:cNvPr id="34" name="Picture 33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96" y="3953256"/>
            <a:ext cx="2782824" cy="2904744"/>
          </a:xfrm>
          <a:prstGeom prst="rect">
            <a:avLst/>
          </a:prstGeom>
        </p:spPr>
      </p:pic>
      <p:pic>
        <p:nvPicPr>
          <p:cNvPr id="35" name="Picture 34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00" y="3953256"/>
            <a:ext cx="2782824" cy="2904744"/>
          </a:xfrm>
          <a:prstGeom prst="rect">
            <a:avLst/>
          </a:prstGeom>
        </p:spPr>
      </p:pic>
      <p:pic>
        <p:nvPicPr>
          <p:cNvPr id="33" name="Picture 32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3953256"/>
            <a:ext cx="2782824" cy="2904744"/>
          </a:xfrm>
          <a:prstGeom prst="rect">
            <a:avLst/>
          </a:prstGeom>
        </p:spPr>
      </p:pic>
      <p:pic>
        <p:nvPicPr>
          <p:cNvPr id="8" name="Picture 7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850272"/>
            <a:ext cx="2782824" cy="2904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US Airlines Collaborating with NASA</a:t>
            </a:r>
            <a:endParaRPr lang="en-US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21103" y="2634984"/>
            <a:ext cx="271019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Weather </a:t>
            </a:r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Rerouting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Changing the non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-profitable flights into profitable 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flights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Terminal Sequencing and Spacing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throughput and fuel efficiency 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for arrivals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27" y="880796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American Airlines</a:t>
            </a:r>
          </a:p>
        </p:txBody>
      </p:sp>
      <p:pic>
        <p:nvPicPr>
          <p:cNvPr id="16" name="Picture 15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00" y="850272"/>
            <a:ext cx="2782824" cy="2904744"/>
          </a:xfrm>
          <a:prstGeom prst="rect">
            <a:avLst/>
          </a:prstGeom>
        </p:spPr>
      </p:pic>
      <p:pic>
        <p:nvPicPr>
          <p:cNvPr id="4" name="Picture 3" descr="southwest-airlines-addres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 r="-224"/>
          <a:stretch/>
        </p:blipFill>
        <p:spPr bwMode="auto">
          <a:xfrm>
            <a:off x="6357769" y="1543465"/>
            <a:ext cx="260277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290093" y="2634984"/>
            <a:ext cx="2532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Data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Mining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Improving efficiency </a:t>
            </a:r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safety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3515" y="840290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Southwest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246512" y="2634984"/>
            <a:ext cx="267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Surface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Management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Reducing delays and fuel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consumption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5983" y="840290"/>
            <a:ext cx="141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US Airways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427" y="3973837"/>
            <a:ext cx="207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United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2903" y="397383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Virgin America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4625" y="3973837"/>
            <a:ext cx="16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Alaska Airlines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21103" y="5686588"/>
            <a:ext cx="2833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Efficient Descent Advisor</a:t>
            </a:r>
            <a:endParaRPr lang="en-US" sz="1000" b="1" dirty="0">
              <a:solidFill>
                <a:srgbClr val="F79646">
                  <a:lumMod val="75000"/>
                </a:srgbClr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Saving time and reducing fuel burn for arrivals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endParaRPr lang="en-US" sz="10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deck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Interval Management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Increasing throughput with improved arrival spacing for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landing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unite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4" y="4619367"/>
            <a:ext cx="2565659" cy="1066800"/>
          </a:xfrm>
          <a:prstGeom prst="rect">
            <a:avLst/>
          </a:prstGeom>
        </p:spPr>
      </p:pic>
      <p:pic>
        <p:nvPicPr>
          <p:cNvPr id="13" name="Picture 12" descr="alask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760" y="4625718"/>
            <a:ext cx="2565777" cy="1054100"/>
          </a:xfrm>
          <a:prstGeom prst="rect">
            <a:avLst/>
          </a:prstGeom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3249481" y="5686588"/>
            <a:ext cx="27835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Traffic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Aware Strategic Aircrew Requests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Optimizing time and fuel savings for pilot entered route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changes</a:t>
            </a:r>
          </a:p>
          <a:p>
            <a:endParaRPr lang="en-US" sz="10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Awareness Collaboration Tool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Reducing cancellations and delays due to winter storms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6291274" y="5686588"/>
            <a:ext cx="267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Traffic Aware Strategic Aircrew Requests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Optimizing time and fuel savings for pilot entered route changes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5983" y="1041338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(now part of American Airlines)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63" y="1563531"/>
            <a:ext cx="2575680" cy="10721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38777" y="2449444"/>
            <a:ext cx="2568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FFFF"/>
                </a:solidFill>
              </a:rPr>
              <a:t>Photo credit: </a:t>
            </a:r>
            <a:r>
              <a:rPr lang="en-US" sz="700" dirty="0">
                <a:solidFill>
                  <a:srgbClr val="FFFFFF"/>
                </a:solidFill>
                <a:hlinkClick r:id="rId9"/>
              </a:rPr>
              <a:t>markyharky</a:t>
            </a:r>
            <a:r>
              <a:rPr lang="en-US" sz="700" dirty="0">
                <a:solidFill>
                  <a:srgbClr val="FFFFFF"/>
                </a:solidFill>
              </a:rPr>
              <a:t> via </a:t>
            </a:r>
            <a:r>
              <a:rPr lang="en-US" sz="700" dirty="0">
                <a:solidFill>
                  <a:srgbClr val="FFFFFF"/>
                </a:solidFill>
                <a:hlinkClick r:id="rId10"/>
              </a:rPr>
              <a:t>VisualHunt</a:t>
            </a:r>
            <a:r>
              <a:rPr lang="en-US" sz="700" dirty="0">
                <a:solidFill>
                  <a:srgbClr val="FFFFFF"/>
                </a:solidFill>
              </a:rPr>
              <a:t> / </a:t>
            </a:r>
            <a:r>
              <a:rPr lang="en-US" sz="700" dirty="0">
                <a:solidFill>
                  <a:srgbClr val="FFFFFF"/>
                </a:solidFill>
                <a:hlinkClick r:id="rId11"/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5" name="Picture 4" descr="VX Aircraft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323" y="4618863"/>
            <a:ext cx="2571503" cy="1055198"/>
          </a:xfrm>
          <a:prstGeom prst="rect">
            <a:avLst/>
          </a:prstGeom>
        </p:spPr>
      </p:pic>
      <p:sp>
        <p:nvSpPr>
          <p:cNvPr id="3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</p:spPr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ttom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562" y="832104"/>
            <a:ext cx="2782824" cy="2596896"/>
          </a:xfrm>
          <a:prstGeom prst="rect">
            <a:avLst/>
          </a:prstGeom>
        </p:spPr>
      </p:pic>
      <p:pic>
        <p:nvPicPr>
          <p:cNvPr id="25" name="Picture 24" descr="iStock_000057155068_Larg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514" y="1541727"/>
            <a:ext cx="2568922" cy="1086791"/>
          </a:xfrm>
          <a:prstGeom prst="rect">
            <a:avLst/>
          </a:prstGeom>
        </p:spPr>
      </p:pic>
      <p:pic>
        <p:nvPicPr>
          <p:cNvPr id="37" name="Picture 36" descr="bottom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102" y="832104"/>
            <a:ext cx="2782824" cy="2596896"/>
          </a:xfrm>
          <a:prstGeom prst="rect">
            <a:avLst/>
          </a:prstGeom>
        </p:spPr>
      </p:pic>
      <p:pic>
        <p:nvPicPr>
          <p:cNvPr id="24" name="Picture 23" descr="Dfw_airpor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687" y="1541727"/>
            <a:ext cx="2530974" cy="1086791"/>
          </a:xfrm>
          <a:prstGeom prst="rect">
            <a:avLst/>
          </a:prstGeom>
        </p:spPr>
      </p:pic>
      <p:pic>
        <p:nvPicPr>
          <p:cNvPr id="34" name="Picture 33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54" y="3593099"/>
            <a:ext cx="2782824" cy="2904744"/>
          </a:xfrm>
          <a:prstGeom prst="rect">
            <a:avLst/>
          </a:prstGeom>
        </p:spPr>
      </p:pic>
      <p:pic>
        <p:nvPicPr>
          <p:cNvPr id="33" name="Picture 32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896" y="3593099"/>
            <a:ext cx="2782824" cy="2904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US Airports Collaborating with NASA</a:t>
            </a:r>
            <a:endParaRPr lang="en-US" dirty="0"/>
          </a:p>
        </p:txBody>
      </p:sp>
      <p:pic>
        <p:nvPicPr>
          <p:cNvPr id="16" name="Picture 15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3593099"/>
            <a:ext cx="2782824" cy="2904744"/>
          </a:xfrm>
          <a:prstGeom prst="rect">
            <a:avLst/>
          </a:prstGeom>
        </p:spPr>
      </p:pic>
      <p:pic>
        <p:nvPicPr>
          <p:cNvPr id="4" name="Picture 3" descr="southwest-airlines-addres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 r="-224"/>
          <a:stretch/>
        </p:blipFill>
        <p:spPr bwMode="auto">
          <a:xfrm>
            <a:off x="288207" y="4286292"/>
            <a:ext cx="260277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20531" y="5377811"/>
            <a:ext cx="2853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Integrated Arrival/Departure/Surface (IADS)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Reducing overall departure delay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98" y="358311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CLT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617560" y="2634984"/>
            <a:ext cx="267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Precision Departure Release Capability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Increasing departure time conformance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9947" y="840290"/>
            <a:ext cx="141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DFW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1628" y="3583117"/>
            <a:ext cx="207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PHX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4249" y="358311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LAX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3228561" y="5376980"/>
            <a:ext cx="2833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Terminal Sequencing and Spacing (TSAS)</a:t>
            </a:r>
            <a:endParaRPr lang="en-US" sz="1000" b="1" dirty="0">
              <a:solidFill>
                <a:srgbClr val="F79646">
                  <a:lumMod val="75000"/>
                </a:srgbClr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throughput and fuel efficiency for arrivals</a:t>
            </a:r>
          </a:p>
          <a:p>
            <a:endParaRPr lang="en-US" sz="10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deck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Interval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Management (FIM)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Increasing runway throughput for arrivals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256939" y="5383298"/>
            <a:ext cx="2783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Terminal Sequencing and Spacing (TSAS)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throughput and fuel efficiency for arrivals</a:t>
            </a: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592151" y="2634984"/>
            <a:ext cx="2710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Efficient Descent Advisor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Improving arrival efficiencies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475" y="840290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DEN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pic>
        <p:nvPicPr>
          <p:cNvPr id="26" name="Picture 25" descr="iStock_000040371100_Lar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050" y="4285382"/>
            <a:ext cx="2571503" cy="1093110"/>
          </a:xfrm>
          <a:prstGeom prst="rect">
            <a:avLst/>
          </a:prstGeom>
        </p:spPr>
      </p:pic>
      <p:pic>
        <p:nvPicPr>
          <p:cNvPr id="38" name="Picture 37" descr="Charlotte_airport_satellite_view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36" y="4290297"/>
            <a:ext cx="2591673" cy="1080473"/>
          </a:xfrm>
          <a:prstGeom prst="rect">
            <a:avLst/>
          </a:prstGeom>
        </p:spPr>
      </p:pic>
      <p:pic>
        <p:nvPicPr>
          <p:cNvPr id="39" name="Picture 38" descr="iStock_000014012229_XXXLarge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190" y="4277661"/>
            <a:ext cx="2579917" cy="10994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92475" y="1055852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Denver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9946" y="1055852"/>
            <a:ext cx="1998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Dallas Fort Worth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098" y="3799052"/>
            <a:ext cx="2087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 Douglas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1628" y="3799052"/>
            <a:ext cx="2164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Phoenix Sky Harbor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4249" y="3799052"/>
            <a:ext cx="2087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Angeles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</p:spPr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vision-pl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914400"/>
            <a:ext cx="5867400" cy="4368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ヒラギノ角ゴ Pro W3" charset="-128"/>
                <a:cs typeface="Arial"/>
              </a:rPr>
              <a:t>U.S. leadership for a new era of flight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ヒラギノ角ゴ Pro W3" charset="-128"/>
              <a:cs typeface="Arial"/>
            </a:endParaRPr>
          </a:p>
        </p:txBody>
      </p:sp>
      <p:pic>
        <p:nvPicPr>
          <p:cNvPr id="4" name="Picture 3" descr="6-strategic-thrus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25" y="3314700"/>
            <a:ext cx="4778375" cy="191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3" y="243192"/>
            <a:ext cx="7926806" cy="424380"/>
          </a:xfrm>
        </p:spPr>
        <p:txBody>
          <a:bodyPr>
            <a:noAutofit/>
          </a:bodyPr>
          <a:lstStyle/>
          <a:p>
            <a:r>
              <a:rPr lang="en-US" dirty="0" smtClean="0"/>
              <a:t>NASA Aeronautics</a:t>
            </a:r>
            <a:endParaRPr lang="en-US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703" y="601492"/>
            <a:ext cx="8067854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NASA Aeronautics Vision for Aviation in the 21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Century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16" y="3392794"/>
            <a:ext cx="1246589" cy="4559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62" name="Picture 61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7" y="4598742"/>
            <a:ext cx="969688" cy="840396"/>
          </a:xfrm>
          <a:prstGeom prst="rect">
            <a:avLst/>
          </a:prstGeom>
        </p:spPr>
      </p:pic>
      <p:pic>
        <p:nvPicPr>
          <p:cNvPr id="61" name="Picture 60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99" y="1168448"/>
            <a:ext cx="969688" cy="840396"/>
          </a:xfrm>
          <a:prstGeom prst="rect">
            <a:avLst/>
          </a:prstGeom>
        </p:spPr>
      </p:pic>
      <p:pic>
        <p:nvPicPr>
          <p:cNvPr id="60" name="Picture 59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" y="2651822"/>
            <a:ext cx="969688" cy="840396"/>
          </a:xfrm>
          <a:prstGeom prst="rect">
            <a:avLst/>
          </a:prstGeom>
        </p:spPr>
      </p:pic>
      <p:pic>
        <p:nvPicPr>
          <p:cNvPr id="9" name="Picture 8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27" y="3514016"/>
            <a:ext cx="969688" cy="840396"/>
          </a:xfrm>
          <a:prstGeom prst="rect">
            <a:avLst/>
          </a:prstGeom>
        </p:spPr>
      </p:pic>
      <p:pic>
        <p:nvPicPr>
          <p:cNvPr id="15" name="Picture 14" descr="blue-glow-arrow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5210098"/>
            <a:ext cx="3755295" cy="972848"/>
          </a:xfrm>
          <a:prstGeom prst="rect">
            <a:avLst/>
          </a:prstGeom>
        </p:spPr>
      </p:pic>
      <p:pic>
        <p:nvPicPr>
          <p:cNvPr id="12" name="Picture 11" descr="green-glow-arrow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3771092"/>
            <a:ext cx="3755295" cy="923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4" y="194965"/>
            <a:ext cx="7913502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NASA Aeronautics Ready for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5138" y="2043814"/>
            <a:ext cx="1873053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043814"/>
            <a:ext cx="3109128" cy="57179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56583" y="2043814"/>
            <a:ext cx="1868797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49083" y="2043814"/>
            <a:ext cx="2535114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60848"/>
            <a:ext cx="282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2008-2013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0313" y="2160848"/>
            <a:ext cx="126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2014/15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4958" y="2160848"/>
            <a:ext cx="133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2016/17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838" y="2160848"/>
            <a:ext cx="196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2018-2026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37163" y="616886"/>
            <a:ext cx="7988623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Accomplishments and Planning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457100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4421038"/>
            <a:ext cx="8915857" cy="0"/>
          </a:xfrm>
          <a:prstGeom prst="line">
            <a:avLst/>
          </a:prstGeom>
          <a:ln>
            <a:solidFill>
              <a:srgbClr val="81A4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7073" y="4023645"/>
            <a:ext cx="3168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X-Plane Integration &amp; Demonstration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08" y="2709723"/>
            <a:ext cx="211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N+3 Subsonic &amp; </a:t>
            </a:r>
            <a:r>
              <a:rPr lang="en-US" sz="1400" dirty="0" smtClean="0">
                <a:solidFill>
                  <a:srgbClr val="689719"/>
                </a:solidFill>
              </a:rPr>
              <a:t>Supersonic </a:t>
            </a:r>
            <a:r>
              <a:rPr lang="en-US" sz="1400" dirty="0">
                <a:solidFill>
                  <a:srgbClr val="689719"/>
                </a:solidFill>
              </a:rPr>
              <a:t>Concept/Technology </a:t>
            </a:r>
            <a:r>
              <a:rPr lang="en-US" sz="1400" dirty="0" smtClean="0">
                <a:solidFill>
                  <a:srgbClr val="689719"/>
                </a:solidFill>
              </a:rPr>
              <a:t>Studies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>
          <a:xfrm>
            <a:off x="4975049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>
            <a:off x="3086587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371607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>
            <a:off x="4345561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5926626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TextBox 108"/>
          <p:cNvSpPr txBox="1"/>
          <p:nvPr/>
        </p:nvSpPr>
        <p:spPr>
          <a:xfrm>
            <a:off x="2317790" y="3142878"/>
            <a:ext cx="3128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Ground Testing of N+3 configurations and technologies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610008" y="3142878"/>
            <a:ext cx="85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LBFD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39684" y="3943734"/>
            <a:ext cx="33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8 Integrated Tech Demos Completed, Tech transitioned to industry. HWB ready for Flight Dem/Val.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4526746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41093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429512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417931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406350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394769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3831884" y="3771092"/>
            <a:ext cx="181185" cy="15619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371607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2185914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0" y="5860630"/>
            <a:ext cx="8915857" cy="0"/>
          </a:xfrm>
          <a:prstGeom prst="line">
            <a:avLst/>
          </a:prstGeom>
          <a:ln>
            <a:solidFill>
              <a:srgbClr val="31B8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902358" y="5459848"/>
            <a:ext cx="309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</a:t>
            </a:r>
            <a:r>
              <a:rPr lang="en-US" sz="1100" b="1" dirty="0" err="1" smtClean="0">
                <a:solidFill>
                  <a:schemeClr val="bg1"/>
                </a:solidFill>
              </a:rPr>
              <a:t>NextGen</a:t>
            </a:r>
            <a:r>
              <a:rPr lang="en-US" sz="1100" b="1" dirty="0" smtClean="0">
                <a:solidFill>
                  <a:schemeClr val="bg1"/>
                </a:solidFill>
              </a:rPr>
              <a:t> TBO Integration &amp; Demonstration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508" y="4539414"/>
            <a:ext cx="172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1B8D5"/>
                </a:solidFill>
              </a:rPr>
              <a:t>NASA FAA </a:t>
            </a:r>
            <a:r>
              <a:rPr lang="en-US" sz="1400" dirty="0" err="1" smtClean="0">
                <a:solidFill>
                  <a:srgbClr val="31B8D5"/>
                </a:solidFill>
              </a:rPr>
              <a:t>NextGen</a:t>
            </a:r>
            <a:r>
              <a:rPr lang="en-US" sz="1400" dirty="0" smtClean="0">
                <a:solidFill>
                  <a:srgbClr val="31B8D5"/>
                </a:solidFill>
              </a:rPr>
              <a:t> Research Transition Teams (RTTs) Initiated</a:t>
            </a:r>
            <a:endParaRPr lang="en-US" sz="1400" dirty="0">
              <a:solidFill>
                <a:srgbClr val="31B8D5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2922901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3659888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>
            <a:off x="4396874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>
            <a:off x="6036435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>
            <a:off x="7048047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6773919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953358" y="4963876"/>
            <a:ext cx="3034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1B8D5"/>
                </a:solidFill>
              </a:rPr>
              <a:t>Technology Transitions to FAA: MSP, EDA, PDRC, TSAS</a:t>
            </a:r>
            <a:endParaRPr lang="en-US" sz="1000" dirty="0">
              <a:solidFill>
                <a:srgbClr val="31B8D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07574" y="4963876"/>
            <a:ext cx="14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31B8D5"/>
                </a:solidFill>
              </a:rPr>
              <a:t>ATD-1 Completed and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0397" y="4963876"/>
            <a:ext cx="142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31B8D5"/>
                </a:solidFill>
              </a:rPr>
              <a:t>ATD-2, 3 Completed </a:t>
            </a:r>
            <a:br>
              <a:rPr lang="en-US" sz="1000" b="1" dirty="0" smtClean="0">
                <a:solidFill>
                  <a:srgbClr val="31B8D5"/>
                </a:solidFill>
              </a:rPr>
            </a:br>
            <a:r>
              <a:rPr lang="en-US" sz="1000" b="1" dirty="0" smtClean="0">
                <a:solidFill>
                  <a:srgbClr val="31B8D5"/>
                </a:solidFill>
              </a:rPr>
              <a:t>&amp;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99765" y="1240123"/>
            <a:ext cx="1729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NASA Aero Vision and Strategy Established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04768" y="1402108"/>
            <a:ext cx="1443345" cy="415070"/>
            <a:chOff x="4642028" y="5580560"/>
            <a:chExt cx="1443345" cy="415070"/>
          </a:xfrm>
        </p:grpSpPr>
        <p:sp>
          <p:nvSpPr>
            <p:cNvPr id="152" name="Isosceles Triangle 151"/>
            <p:cNvSpPr/>
            <p:nvPr/>
          </p:nvSpPr>
          <p:spPr>
            <a:xfrm>
              <a:off x="5268489" y="5580560"/>
              <a:ext cx="181185" cy="15619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42028" y="5749409"/>
              <a:ext cx="1443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6C0A"/>
                  </a:solidFill>
                </a:rPr>
                <a:t>Roadmaps Completed</a:t>
              </a:r>
              <a:endParaRPr lang="en-US" sz="1000" b="1" dirty="0">
                <a:solidFill>
                  <a:srgbClr val="E46C0A"/>
                </a:solidFill>
              </a:endParaRPr>
            </a:p>
          </p:txBody>
        </p:sp>
      </p:grpSp>
      <p:pic>
        <p:nvPicPr>
          <p:cNvPr id="11" name="Picture 10" descr="center-vision-graphic-transformation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436" y="902398"/>
            <a:ext cx="1580597" cy="149072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02357" y="3631988"/>
            <a:ext cx="193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</a:t>
            </a:r>
            <a:r>
              <a:rPr lang="en-US" sz="1400" dirty="0" smtClean="0">
                <a:solidFill>
                  <a:srgbClr val="689719"/>
                </a:solidFill>
              </a:rPr>
              <a:t>+2 Environmentally Responsible Aviation (ERA) Project Initiated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6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600784" y="2888568"/>
            <a:ext cx="1431499" cy="441681"/>
            <a:chOff x="1771484" y="1105158"/>
            <a:chExt cx="1431499" cy="441681"/>
          </a:xfrm>
        </p:grpSpPr>
        <p:pic>
          <p:nvPicPr>
            <p:cNvPr id="66" name="Picture 65" descr="2_we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67" name="Picture 66" descr="3_web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68" name="Picture 67" descr="4_we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69" name="Picture 68" descr="1_we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666" y="4691150"/>
            <a:ext cx="441681" cy="441681"/>
          </a:xfrm>
          <a:prstGeom prst="rect">
            <a:avLst/>
          </a:prstGeom>
        </p:spPr>
      </p:pic>
      <p:pic>
        <p:nvPicPr>
          <p:cNvPr id="71" name="Picture 70" descr="sugar_nobg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63" y="3050029"/>
            <a:ext cx="1433008" cy="9553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70" name="Picture 69" descr="x_48c_no_boe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45" y="2388812"/>
            <a:ext cx="1618941" cy="8229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7" name="Isosceles Triangle 106"/>
          <p:cNvSpPr/>
          <p:nvPr/>
        </p:nvSpPr>
        <p:spPr>
          <a:xfrm>
            <a:off x="689018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TextBox 110"/>
          <p:cNvSpPr txBox="1"/>
          <p:nvPr/>
        </p:nvSpPr>
        <p:spPr>
          <a:xfrm>
            <a:off x="6318424" y="3142878"/>
            <a:ext cx="145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UEST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34938" y="798096"/>
            <a:ext cx="7872677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Fund the Next Major Steps to Efficient, Clean and Fast Air Transportation Mobility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34938" y="220197"/>
            <a:ext cx="7887027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Ten Year Investment Plan—FY 2017 Budget Accelerates Key Components of NASA Aeronautics Plan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6851" y="1728616"/>
            <a:ext cx="1828800" cy="4333369"/>
          </a:xfrm>
          <a:prstGeom prst="rect">
            <a:avLst/>
          </a:prstGeom>
          <a:solidFill>
            <a:srgbClr val="0FA5C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707" y="1728616"/>
            <a:ext cx="1554480" cy="4333369"/>
          </a:xfrm>
          <a:prstGeom prst="rect">
            <a:avLst/>
          </a:prstGeom>
          <a:solidFill>
            <a:srgbClr val="7EA22C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31279" y="1728616"/>
            <a:ext cx="1554480" cy="4333369"/>
          </a:xfrm>
          <a:prstGeom prst="rect">
            <a:avLst/>
          </a:prstGeom>
          <a:solidFill>
            <a:srgbClr val="504EBF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96743" y="1728616"/>
            <a:ext cx="1828800" cy="4333369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71484" y="1212168"/>
            <a:ext cx="1431499" cy="441681"/>
            <a:chOff x="1771484" y="1105158"/>
            <a:chExt cx="1431499" cy="441681"/>
          </a:xfrm>
        </p:grpSpPr>
        <p:pic>
          <p:nvPicPr>
            <p:cNvPr id="73" name="Picture 72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74" name="Picture 73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75" name="Picture 74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56" name="Picture 55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51" y="1206487"/>
            <a:ext cx="441681" cy="441681"/>
          </a:xfrm>
          <a:prstGeom prst="rect">
            <a:avLst/>
          </a:prstGeom>
        </p:spPr>
      </p:pic>
      <p:pic>
        <p:nvPicPr>
          <p:cNvPr id="77" name="Picture 76" descr="2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64" y="1212167"/>
            <a:ext cx="441681" cy="441681"/>
          </a:xfrm>
          <a:prstGeom prst="rect">
            <a:avLst/>
          </a:prstGeom>
        </p:spPr>
      </p:pic>
      <p:pic>
        <p:nvPicPr>
          <p:cNvPr id="78" name="Picture 77" descr="3_we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877" y="1212167"/>
            <a:ext cx="441681" cy="441681"/>
          </a:xfrm>
          <a:prstGeom prst="rect">
            <a:avLst/>
          </a:prstGeom>
        </p:spPr>
      </p:pic>
      <p:pic>
        <p:nvPicPr>
          <p:cNvPr id="79" name="Picture 78" descr="4_we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89" y="1212167"/>
            <a:ext cx="441681" cy="441681"/>
          </a:xfrm>
          <a:prstGeom prst="rect">
            <a:avLst/>
          </a:prstGeom>
        </p:spPr>
      </p:pic>
      <p:pic>
        <p:nvPicPr>
          <p:cNvPr id="80" name="Picture 79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66" y="1211350"/>
            <a:ext cx="441681" cy="4416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0765" y="1212168"/>
            <a:ext cx="1410094" cy="441681"/>
            <a:chOff x="150765" y="1105158"/>
            <a:chExt cx="1410094" cy="441681"/>
          </a:xfrm>
        </p:grpSpPr>
        <p:pic>
          <p:nvPicPr>
            <p:cNvPr id="82" name="Picture 81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765" y="1105158"/>
              <a:ext cx="441681" cy="441681"/>
            </a:xfrm>
            <a:prstGeom prst="rect">
              <a:avLst/>
            </a:prstGeom>
          </p:spPr>
        </p:pic>
        <p:pic>
          <p:nvPicPr>
            <p:cNvPr id="83" name="Picture 82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972" y="1105158"/>
              <a:ext cx="441681" cy="441681"/>
            </a:xfrm>
            <a:prstGeom prst="rect">
              <a:avLst/>
            </a:prstGeom>
          </p:spPr>
        </p:pic>
        <p:pic>
          <p:nvPicPr>
            <p:cNvPr id="84" name="Picture 83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78" y="1105158"/>
              <a:ext cx="441681" cy="44168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412126" y="1782254"/>
            <a:ext cx="1810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Revolutionizing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Operational Efficiency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33155" y="1783072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Enabling Tools &amp; Technologies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98098" y="1783072"/>
            <a:ext cx="20350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Fostering Advanced Concepts &amp; Future Workforce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7392" y="2297882"/>
            <a:ext cx="1760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Accelerate demonstration of full gate-to-gate Trajectory Based Operations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581" y="2437582"/>
            <a:ext cx="1546398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Start a continuing series of experimental aircraft to demonstrate and validate high impact concepts and technologies. Five major demonstrations over the next 10+ years in the areas of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Ultra-Efficiency,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Hybrid-Electric Propulsion, and Low Noise Supersonic Flight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04826" y="2297882"/>
            <a:ext cx="1684152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Major series of ground experiments to ready key technologies for flight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Research and ground demonstration for an advanced small engine core for very high bypass engines and as a hybrid-electric propulsion enabler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Development of next generation physics-based models needed to design advanced configurations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92683" y="2505752"/>
            <a:ext cx="172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in new innovation through the NASA workforce and Universities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95785" y="3666388"/>
            <a:ext cx="18266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Leverage </a:t>
            </a:r>
            <a:b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Non-Traditional Technology Advances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1896" y="4324338"/>
            <a:ext cx="1783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Pursue challenge prizes in areas such as energy storage, high power electric motors, advanced networking and autonomy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248121"/>
            <a:ext cx="52297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itle 1"/>
          <p:cNvSpPr txBox="1">
            <a:spLocks/>
          </p:cNvSpPr>
          <p:nvPr/>
        </p:nvSpPr>
        <p:spPr>
          <a:xfrm>
            <a:off x="0" y="6245152"/>
            <a:ext cx="524399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accent2"/>
                </a:solidFill>
                <a:latin typeface="Arial"/>
                <a:cs typeface="Arial"/>
              </a:rPr>
              <a:t>Build off of major current developments and accomplishments</a:t>
            </a:r>
            <a:endParaRPr lang="en-US"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301966" y="6248121"/>
            <a:ext cx="1825592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itle 1"/>
          <p:cNvSpPr txBox="1">
            <a:spLocks/>
          </p:cNvSpPr>
          <p:nvPr/>
        </p:nvSpPr>
        <p:spPr>
          <a:xfrm>
            <a:off x="5330503" y="6340047"/>
            <a:ext cx="181845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Continue to incentivize </a:t>
            </a:r>
            <a:b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new innovation</a:t>
            </a:r>
            <a:endParaRPr lang="en-US" sz="12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36951" y="6151002"/>
            <a:ext cx="0" cy="201706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04823" y="6151002"/>
            <a:ext cx="0" cy="201706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8615" y="5536487"/>
            <a:ext cx="17954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AOSP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08" y="5536487"/>
            <a:ext cx="1548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Major New Initiative within IASP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3137" y="5536487"/>
            <a:ext cx="1530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AAVP and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4824" y="5536487"/>
            <a:ext cx="18311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1" y="1158288"/>
            <a:ext cx="3275922" cy="4953000"/>
          </a:xfrm>
          <a:prstGeom prst="rect">
            <a:avLst/>
          </a:prstGeom>
          <a:noFill/>
          <a:ln w="12700" cmpd="sng">
            <a:solidFill>
              <a:srgbClr val="9D102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4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16635" y="1724058"/>
            <a:ext cx="1828800" cy="4333369"/>
          </a:xfrm>
          <a:prstGeom prst="rect">
            <a:avLst/>
          </a:prstGeom>
          <a:solidFill>
            <a:srgbClr val="AF4394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223771" y="1952408"/>
            <a:ext cx="1806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UAS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8905" y="2297882"/>
            <a:ext cx="18453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Strong continued research leadership in enabling UAS integration into the National Airspace. Extending the UAS in the NAS project for an additional 4 years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7589" y="3837615"/>
            <a:ext cx="1826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Hypersonics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3700" y="4391125"/>
            <a:ext cx="178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to ensure a strong National fundamental research capability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1" name="Picture 50" descr="6_we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79" y="1203066"/>
            <a:ext cx="438912" cy="438912"/>
          </a:xfrm>
          <a:prstGeom prst="rect">
            <a:avLst/>
          </a:prstGeom>
        </p:spPr>
      </p:pic>
      <p:pic>
        <p:nvPicPr>
          <p:cNvPr id="52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334" y="3849983"/>
            <a:ext cx="390456" cy="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225264" y="3722393"/>
            <a:ext cx="180479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16635" y="5536487"/>
            <a:ext cx="182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IASP and AAVP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55" y="1768638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New Aviation Horizons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3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" y="216985"/>
            <a:ext cx="8686071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2017 Budget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4534F-D91E-47CD-BC63-BD3259A5924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88181"/>
              </p:ext>
            </p:extLst>
          </p:nvPr>
        </p:nvGraphicFramePr>
        <p:xfrm>
          <a:off x="488680" y="1104775"/>
          <a:ext cx="8114476" cy="2240280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Millions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Enacted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Aeronautics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$642.0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$846.4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$1,060.1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$1,173.3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$1,294.2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$1,307.6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$839.5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591.5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612.2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525.0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182.8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09" y="3752328"/>
            <a:ext cx="818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Aeronautics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budget includes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paid-for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10-year mandatory funding from the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Administration’s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21st Century Clean Transportation Plan. See appendix for additional detail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6405"/>
              </p:ext>
            </p:extLst>
          </p:nvPr>
        </p:nvGraphicFramePr>
        <p:xfrm>
          <a:off x="406447" y="4389437"/>
          <a:ext cx="5042092" cy="1433767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Mandatory Budget Authority</a:t>
                      </a:r>
                    </a:p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Millions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Outyears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r>
                        <a:rPr lang="en-US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Century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Clean Transportation Plan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 Boom Flight Demonstrator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tra-efficient-subsonic-demonstrators-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1362" y="-84138"/>
            <a:ext cx="7928238" cy="114300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Ultra-Efficient Subsonic Demonstrators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www.nasa.gov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999" y="228433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678156" y="6357905"/>
            <a:ext cx="1251759" cy="1806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600" dirty="0" smtClean="0">
                <a:solidFill>
                  <a:schemeClr val="bg1"/>
                </a:solidFill>
              </a:rPr>
              <a:t>787 image credit: Boeing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0B3FCD-61BC-4CFB-8A0D-9790D07D0976}"/>
</file>

<file path=customXml/itemProps2.xml><?xml version="1.0" encoding="utf-8"?>
<ds:datastoreItem xmlns:ds="http://schemas.openxmlformats.org/officeDocument/2006/customXml" ds:itemID="{77A4A141-E720-4606-BA11-5EC65B53350F}"/>
</file>

<file path=customXml/itemProps3.xml><?xml version="1.0" encoding="utf-8"?>
<ds:datastoreItem xmlns:ds="http://schemas.openxmlformats.org/officeDocument/2006/customXml" ds:itemID="{A705CBA1-891E-441C-B72B-B57D989644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22205</TotalTime>
  <Words>2113</Words>
  <Application>Microsoft Office PowerPoint</Application>
  <PresentationFormat>On-screen Show (4:3)</PresentationFormat>
  <Paragraphs>543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Helvetica Neue</vt:lpstr>
      <vt:lpstr>Tebuchet</vt:lpstr>
      <vt:lpstr>Times New Roman</vt:lpstr>
      <vt:lpstr>Trebuchet MS</vt:lpstr>
      <vt:lpstr>ヒラギノ角ゴ Pro W3</vt:lpstr>
      <vt:lpstr>1_Office Theme</vt:lpstr>
      <vt:lpstr>PowerPoint Presentation</vt:lpstr>
      <vt:lpstr>Global Growth in Aviation: Opportunities and Challenges</vt:lpstr>
      <vt:lpstr>Major US Airlines Collaborating with NASA</vt:lpstr>
      <vt:lpstr>Major US Airports Collaborating with NASA</vt:lpstr>
      <vt:lpstr>NASA Aeronautics</vt:lpstr>
      <vt:lpstr>NASA Aeronautics Ready for Flight</vt:lpstr>
      <vt:lpstr>PowerPoint Presentation</vt:lpstr>
      <vt:lpstr>FY 2017 Budget</vt:lpstr>
      <vt:lpstr>Ultra-Efficient Subsonic Demonstrators</vt:lpstr>
      <vt:lpstr>PowerPoint Presentation</vt:lpstr>
      <vt:lpstr>PowerPoint Presentation</vt:lpstr>
      <vt:lpstr>New Aviation Horizons Flight Demo Plan</vt:lpstr>
      <vt:lpstr>Trajectory Based Operations: Concept to Demo</vt:lpstr>
      <vt:lpstr>New Era For NASA Aeronautics</vt:lpstr>
      <vt:lpstr>Back-Up</vt:lpstr>
      <vt:lpstr>Lab-to-Field</vt:lpstr>
      <vt:lpstr>Lab-to-Field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William H. (HQ-EJ000)</dc:creator>
  <cp:lastModifiedBy>McCombs, Kenny (HQ-EG000)[LMI Logistics Management Institute]</cp:lastModifiedBy>
  <cp:revision>687</cp:revision>
  <cp:lastPrinted>2016-03-15T19:47:35Z</cp:lastPrinted>
  <dcterms:created xsi:type="dcterms:W3CDTF">2015-04-06T18:36:49Z</dcterms:created>
  <dcterms:modified xsi:type="dcterms:W3CDTF">2016-03-15T20:06:32Z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