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slides/slide62.xml" ContentType="application/vnd.openxmlformats-officedocument.presentationml.slide+xml"/>
  <Override PartName="/ppt/presentation.xml" ContentType="application/vnd.openxmlformats-officedocument.presentationml.presentation.main+xml"/>
  <Override PartName="/ppt/slides/slide5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55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1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61" r:id="rId2"/>
    <p:sldMasterId id="2147483662" r:id="rId3"/>
    <p:sldMasterId id="2147483664" r:id="rId4"/>
  </p:sldMasterIdLst>
  <p:notesMasterIdLst>
    <p:notesMasterId r:id="rId67"/>
  </p:notesMasterIdLst>
  <p:handoutMasterIdLst>
    <p:handoutMasterId r:id="rId68"/>
  </p:handoutMasterIdLst>
  <p:sldIdLst>
    <p:sldId id="297" r:id="rId5"/>
    <p:sldId id="299" r:id="rId6"/>
    <p:sldId id="301" r:id="rId7"/>
    <p:sldId id="332" r:id="rId8"/>
    <p:sldId id="333" r:id="rId9"/>
    <p:sldId id="334" r:id="rId10"/>
    <p:sldId id="323" r:id="rId11"/>
    <p:sldId id="311" r:id="rId12"/>
    <p:sldId id="343" r:id="rId13"/>
    <p:sldId id="340" r:id="rId14"/>
    <p:sldId id="348" r:id="rId15"/>
    <p:sldId id="352" r:id="rId16"/>
    <p:sldId id="339" r:id="rId17"/>
    <p:sldId id="324" r:id="rId18"/>
    <p:sldId id="349" r:id="rId19"/>
    <p:sldId id="341" r:id="rId20"/>
    <p:sldId id="342" r:id="rId21"/>
    <p:sldId id="350" r:id="rId22"/>
    <p:sldId id="344" r:id="rId23"/>
    <p:sldId id="345" r:id="rId24"/>
    <p:sldId id="351" r:id="rId25"/>
    <p:sldId id="337" r:id="rId26"/>
    <p:sldId id="346" r:id="rId27"/>
    <p:sldId id="347" r:id="rId28"/>
    <p:sldId id="338" r:id="rId29"/>
    <p:sldId id="298" r:id="rId30"/>
    <p:sldId id="353" r:id="rId31"/>
    <p:sldId id="354" r:id="rId32"/>
    <p:sldId id="355" r:id="rId33"/>
    <p:sldId id="356" r:id="rId34"/>
    <p:sldId id="357" r:id="rId35"/>
    <p:sldId id="358" r:id="rId36"/>
    <p:sldId id="359" r:id="rId37"/>
    <p:sldId id="360" r:id="rId38"/>
    <p:sldId id="361" r:id="rId39"/>
    <p:sldId id="362" r:id="rId40"/>
    <p:sldId id="363" r:id="rId41"/>
    <p:sldId id="364" r:id="rId42"/>
    <p:sldId id="365" r:id="rId43"/>
    <p:sldId id="366" r:id="rId44"/>
    <p:sldId id="367" r:id="rId45"/>
    <p:sldId id="372" r:id="rId46"/>
    <p:sldId id="373" r:id="rId47"/>
    <p:sldId id="374" r:id="rId48"/>
    <p:sldId id="375" r:id="rId49"/>
    <p:sldId id="376" r:id="rId50"/>
    <p:sldId id="377" r:id="rId51"/>
    <p:sldId id="378" r:id="rId52"/>
    <p:sldId id="379" r:id="rId53"/>
    <p:sldId id="380" r:id="rId54"/>
    <p:sldId id="381" r:id="rId55"/>
    <p:sldId id="382" r:id="rId56"/>
    <p:sldId id="383" r:id="rId57"/>
    <p:sldId id="384" r:id="rId58"/>
    <p:sldId id="385" r:id="rId59"/>
    <p:sldId id="386" r:id="rId60"/>
    <p:sldId id="414" r:id="rId61"/>
    <p:sldId id="415" r:id="rId62"/>
    <p:sldId id="416" r:id="rId63"/>
    <p:sldId id="418" r:id="rId64"/>
    <p:sldId id="419" r:id="rId65"/>
    <p:sldId id="413" r:id="rId66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97"/>
            <p14:sldId id="299"/>
            <p14:sldId id="301"/>
            <p14:sldId id="332"/>
            <p14:sldId id="333"/>
            <p14:sldId id="334"/>
            <p14:sldId id="323"/>
            <p14:sldId id="311"/>
            <p14:sldId id="343"/>
            <p14:sldId id="340"/>
            <p14:sldId id="348"/>
            <p14:sldId id="352"/>
            <p14:sldId id="339"/>
            <p14:sldId id="324"/>
            <p14:sldId id="349"/>
            <p14:sldId id="341"/>
            <p14:sldId id="342"/>
            <p14:sldId id="350"/>
            <p14:sldId id="344"/>
            <p14:sldId id="345"/>
            <p14:sldId id="351"/>
            <p14:sldId id="337"/>
            <p14:sldId id="346"/>
            <p14:sldId id="347"/>
            <p14:sldId id="338"/>
            <p14:sldId id="298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414"/>
            <p14:sldId id="415"/>
            <p14:sldId id="416"/>
            <p14:sldId id="418"/>
            <p14:sldId id="419"/>
            <p14:sldId id="41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F68"/>
    <a:srgbClr val="0066FF"/>
    <a:srgbClr val="FF0000"/>
    <a:srgbClr val="FFFF99"/>
    <a:srgbClr val="FFCC00"/>
    <a:srgbClr val="DDDDDD"/>
    <a:srgbClr val="C0C0C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1178" autoAdjust="0"/>
    <p:restoredTop sz="94717" autoAdjust="0"/>
  </p:normalViewPr>
  <p:slideViewPr>
    <p:cSldViewPr snapToGrid="0">
      <p:cViewPr varScale="1">
        <p:scale>
          <a:sx n="108" d="100"/>
          <a:sy n="108" d="100"/>
        </p:scale>
        <p:origin x="-2070" y="-90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customXml" Target="../customXml/item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Relationship Id="rId75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/>
              <a:t>bg</a:t>
            </a:r>
          </a:p>
        </p:txBody>
      </p:sp>
    </p:spTree>
    <p:extLst>
      <p:ext uri="{BB962C8B-B14F-4D97-AF65-F5344CB8AC3E}">
        <p14:creationId xmlns:p14="http://schemas.microsoft.com/office/powerpoint/2010/main" val="653272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u="sng" smtClean="0">
              <a:latin typeface="Times New Roman" pitchFamily="18" charset="0"/>
            </a:endParaRPr>
          </a:p>
          <a:p>
            <a:r>
              <a:rPr lang="en-US" altLang="en-US" b="1" u="sng" smtClean="0">
                <a:latin typeface="Times New Roman" pitchFamily="18" charset="0"/>
              </a:rPr>
              <a:t>We are testing the LED lighted X to the incandescent lighted X standards</a:t>
            </a:r>
          </a:p>
          <a:p>
            <a:endParaRPr lang="en-US" altLang="en-US" b="1" smtClean="0">
              <a:latin typeface="Times New Roman" pitchFamily="18" charset="0"/>
            </a:endParaRPr>
          </a:p>
          <a:p>
            <a:r>
              <a:rPr lang="en-US" altLang="en-US" b="1" smtClean="0">
                <a:latin typeface="Times New Roman" pitchFamily="18" charset="0"/>
              </a:rPr>
              <a:t>Photometric Testing</a:t>
            </a:r>
          </a:p>
          <a:p>
            <a:pPr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comparative tests – LED and Incandescent</a:t>
            </a:r>
          </a:p>
          <a:p>
            <a:pPr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Color testing is complete </a:t>
            </a:r>
          </a:p>
          <a:p>
            <a:pPr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Certified by Intertek – February 2016</a:t>
            </a:r>
          </a:p>
          <a:p>
            <a:endParaRPr lang="en-US" altLang="en-US" smtClean="0">
              <a:latin typeface="Times New Roman" pitchFamily="18" charset="0"/>
            </a:endParaRPr>
          </a:p>
          <a:p>
            <a:r>
              <a:rPr lang="en-US" altLang="en-US" b="1" smtClean="0">
                <a:latin typeface="Times New Roman" pitchFamily="18" charset="0"/>
              </a:rPr>
              <a:t>Performance Standards – Paragraph 3.3 in AC 150/5345-55</a:t>
            </a:r>
          </a:p>
          <a:p>
            <a:pPr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Test LED to L893 Performance Standards</a:t>
            </a:r>
          </a:p>
          <a:p>
            <a:pPr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All complete  except: </a:t>
            </a:r>
          </a:p>
          <a:p>
            <a:pPr marL="639763" lvl="1" indent="-174625"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Measuring the color of the yellow X.  It should be “aviation yellow.”</a:t>
            </a:r>
          </a:p>
          <a:p>
            <a:pPr marL="639763" lvl="1" indent="-174625"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Photometrics</a:t>
            </a:r>
          </a:p>
          <a:p>
            <a:pPr marL="174625" lvl="2" indent="-174625" eaLnBrk="1" hangingPunct="1">
              <a:spcBef>
                <a:spcPct val="0"/>
              </a:spcBef>
              <a:buFontTx/>
              <a:buChar char="•"/>
            </a:pPr>
            <a:endParaRPr lang="en-US" altLang="en-US" smtClean="0">
              <a:latin typeface="Times New Roman" pitchFamily="18" charset="0"/>
            </a:endParaRPr>
          </a:p>
          <a:p>
            <a:pPr marL="174625" lvl="2" indent="-174625" eaLnBrk="1" hangingPunct="1">
              <a:spcBef>
                <a:spcPct val="0"/>
              </a:spcBef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Appearance = light sources arranged in the shape of an X, light sources equally spaced, arms painted yellow on all sides, flash 2.5 seconds on/off, etc.</a:t>
            </a:r>
          </a:p>
          <a:p>
            <a:pPr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Set-Up = portable, set up in &gt;5min on the runway </a:t>
            </a:r>
          </a:p>
          <a:p>
            <a:pPr marL="639763" lvl="1" indent="-174625"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Takes longer to set-up – not a deal breaker. </a:t>
            </a:r>
          </a:p>
          <a:p>
            <a:pPr marL="639763" lvl="1" indent="-174625"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All light sources are equally spaced, except two, located in the bottom left of the “X”</a:t>
            </a:r>
          </a:p>
          <a:p>
            <a:pPr marL="174625" lvl="2" indent="-174625" eaLnBrk="1" hangingPunct="1">
              <a:spcBef>
                <a:spcPct val="0"/>
              </a:spcBef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Operation = fail safe protection, run 24 hrs on portable power supply, switch between day and night intensities</a:t>
            </a:r>
          </a:p>
          <a:p>
            <a:pPr marL="174625" lvl="2" indent="-174625"/>
            <a:endParaRPr lang="en-US" altLang="en-US" smtClean="0">
              <a:latin typeface="Times New Roman" pitchFamily="18" charset="0"/>
            </a:endParaRPr>
          </a:p>
          <a:p>
            <a:r>
              <a:rPr lang="en-US" altLang="en-US" b="1" smtClean="0">
                <a:solidFill>
                  <a:srgbClr val="FF0000"/>
                </a:solidFill>
                <a:latin typeface="Times New Roman" pitchFamily="18" charset="0"/>
              </a:rPr>
              <a:t>**The team plans to make recommendations to update the Performance Standards discussed in the AC**</a:t>
            </a:r>
            <a:r>
              <a:rPr lang="en-US" altLang="en-US" smtClean="0">
                <a:latin typeface="Times New Roman" pitchFamily="18" charset="0"/>
              </a:rPr>
              <a:t> </a:t>
            </a:r>
          </a:p>
          <a:p>
            <a:r>
              <a:rPr lang="en-US" altLang="en-US" smtClean="0">
                <a:latin typeface="Times New Roman" pitchFamily="18" charset="0"/>
              </a:rPr>
              <a:t>	- Examples – set-up time remove or change from 5 min – 10 min?; built in inclinometer (lighted), level (lighted), and photocell</a:t>
            </a:r>
          </a:p>
          <a:p>
            <a:endParaRPr lang="en-US" altLang="en-US" smtClean="0">
              <a:latin typeface="Times New Roman" pitchFamily="18" charset="0"/>
            </a:endParaRPr>
          </a:p>
          <a:p>
            <a:r>
              <a:rPr lang="en-US" altLang="en-US" b="1" u="sng" smtClean="0">
                <a:latin typeface="Times New Roman" pitchFamily="18" charset="0"/>
              </a:rPr>
              <a:t>Flight Testing </a:t>
            </a:r>
          </a:p>
          <a:p>
            <a:pPr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Day and Night VMC </a:t>
            </a:r>
          </a:p>
          <a:p>
            <a:pPr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“X’s” installed on the runway numbers as directed in the Operational Safety During Construction on Airports AC</a:t>
            </a:r>
          </a:p>
          <a:p>
            <a:pPr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Flight testing the LED to the conclusions derived from incandescent lighted “X” testing completed in the late 80s</a:t>
            </a:r>
          </a:p>
          <a:p>
            <a:pPr marL="639763" lvl="1" indent="-174625"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Acquisition distance – 5 nm both day and night</a:t>
            </a:r>
          </a:p>
          <a:p>
            <a:pPr marL="639763" lvl="1" indent="-174625"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Recognize shape – 1.5 nm both day and night </a:t>
            </a:r>
          </a:p>
          <a:p>
            <a:pPr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We are measuring beam spread – 15 degrees each side of runway centerline; vertical coverage from 0 – 10 degrees, at a range of 1.5 NM 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730DCA91-826B-4359-9AA0-08B674511202}" type="slidenum">
              <a:rPr lang="en-US" altLang="en-US" sz="1100" smtClean="0"/>
              <a:pPr/>
              <a:t>45</a:t>
            </a:fld>
            <a:endParaRPr lang="en-US" altLang="en-US" sz="11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18" charset="0"/>
              </a:rPr>
              <a:t>Runway lighting configuration:;</a:t>
            </a:r>
          </a:p>
          <a:p>
            <a:pPr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Edge lights off at OSU and Purdue; on at MLB</a:t>
            </a:r>
          </a:p>
          <a:p>
            <a:endParaRPr lang="en-US" altLang="en-US" smtClean="0">
              <a:latin typeface="Times New Roman" pitchFamily="18" charset="0"/>
            </a:endParaRPr>
          </a:p>
          <a:p>
            <a:r>
              <a:rPr lang="en-US" altLang="en-US" smtClean="0">
                <a:latin typeface="Times New Roman" pitchFamily="18" charset="0"/>
              </a:rPr>
              <a:t>Airports have various light pollution</a:t>
            </a:r>
          </a:p>
          <a:p>
            <a:endParaRPr lang="en-US" altLang="en-US" smtClean="0">
              <a:latin typeface="Times New Roman" pitchFamily="18" charset="0"/>
            </a:endParaRPr>
          </a:p>
          <a:p>
            <a:r>
              <a:rPr lang="en-US" altLang="en-US" smtClean="0">
                <a:latin typeface="Times New Roman" pitchFamily="18" charset="0"/>
              </a:rPr>
              <a:t>Tested by students with various flight certificates (e.g. student pilot – commercial pilot)</a:t>
            </a:r>
          </a:p>
          <a:p>
            <a:endParaRPr lang="en-US" altLang="en-US" smtClean="0">
              <a:latin typeface="Times New Roman" pitchFamily="18" charset="0"/>
            </a:endParaRPr>
          </a:p>
          <a:p>
            <a:r>
              <a:rPr lang="en-US" altLang="en-US" smtClean="0">
                <a:latin typeface="Times New Roman" pitchFamily="18" charset="0"/>
              </a:rPr>
              <a:t>Flight instructor flies the flight profile, subject pilot evaluates the “X”</a:t>
            </a:r>
          </a:p>
          <a:p>
            <a:pPr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Flight profile – 1,000 feet – straight in approach</a:t>
            </a:r>
          </a:p>
          <a:p>
            <a:pPr marL="639763" lvl="1" indent="-174625"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day = 10 nm from airport </a:t>
            </a:r>
          </a:p>
          <a:p>
            <a:pPr marL="639763" lvl="1" indent="-174625"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Night – 15 nm from airport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401141CB-22F8-4FB5-BB52-95E9971E2A79}" type="slidenum">
              <a:rPr lang="en-US" altLang="en-US" sz="1100" smtClean="0"/>
              <a:pPr/>
              <a:t>46</a:t>
            </a:fld>
            <a:endParaRPr lang="en-US" altLang="en-US" sz="11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18" charset="0"/>
              </a:rPr>
              <a:t>Picture only </a:t>
            </a:r>
          </a:p>
          <a:p>
            <a:endParaRPr lang="en-US" altLang="en-US" smtClean="0">
              <a:latin typeface="Times New Roman" pitchFamily="18" charset="0"/>
            </a:endParaRPr>
          </a:p>
          <a:p>
            <a:r>
              <a:rPr lang="en-US" altLang="en-US" smtClean="0">
                <a:latin typeface="Times New Roman" pitchFamily="18" charset="0"/>
              </a:rPr>
              <a:t>Side-by side test – LED (left) Incandescent (right)</a:t>
            </a:r>
          </a:p>
          <a:p>
            <a:endParaRPr lang="en-US" altLang="en-US" smtClean="0">
              <a:latin typeface="Times New Roman" pitchFamily="18" charset="0"/>
            </a:endParaRPr>
          </a:p>
          <a:p>
            <a:r>
              <a:rPr lang="en-US" altLang="en-US" smtClean="0">
                <a:latin typeface="Times New Roman" pitchFamily="18" charset="0"/>
              </a:rPr>
              <a:t>This picture was taken when we were on final to land on Runway 27L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B9502635-7232-4A97-BEA4-52C01B5636CC}" type="slidenum">
              <a:rPr lang="en-US" altLang="en-US" sz="1100" smtClean="0"/>
              <a:pPr/>
              <a:t>47</a:t>
            </a:fld>
            <a:endParaRPr lang="en-US" altLang="en-US" sz="11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18" charset="0"/>
              </a:rPr>
              <a:t>I minute video clip.</a:t>
            </a:r>
          </a:p>
          <a:p>
            <a:endParaRPr lang="en-US" altLang="en-US" smtClean="0">
              <a:latin typeface="Times New Roman" pitchFamily="18" charset="0"/>
            </a:endParaRPr>
          </a:p>
          <a:p>
            <a:r>
              <a:rPr lang="en-US" altLang="en-US" smtClean="0">
                <a:latin typeface="Times New Roman" pitchFamily="18" charset="0"/>
              </a:rPr>
              <a:t>Thoughts on having FIT take side-by-side (LED/Incnadescent) go-pro footage.  They flight test on Tuesday? I think it would be good to show the group a side by side of the LED and incandescent lighted “X”.</a:t>
            </a:r>
          </a:p>
          <a:p>
            <a:endParaRPr lang="en-US" altLang="en-US" smtClean="0">
              <a:latin typeface="Times New Roman" pitchFamily="18" charset="0"/>
            </a:endParaRPr>
          </a:p>
          <a:p>
            <a:r>
              <a:rPr lang="en-US" altLang="en-US" smtClean="0">
                <a:latin typeface="Times New Roman" pitchFamily="18" charset="0"/>
              </a:rPr>
              <a:t>LED lighted X: </a:t>
            </a:r>
          </a:p>
          <a:p>
            <a:pPr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Popped, was sharp and crisp. </a:t>
            </a:r>
          </a:p>
          <a:p>
            <a:pPr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Was “bright enough” </a:t>
            </a:r>
          </a:p>
          <a:p>
            <a:pPr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No glare issue</a:t>
            </a:r>
          </a:p>
          <a:p>
            <a:pPr>
              <a:buFontTx/>
              <a:buChar char="•"/>
            </a:pPr>
            <a:r>
              <a:rPr lang="en-US" altLang="en-US" smtClean="0">
                <a:latin typeface="Times New Roman" pitchFamily="18" charset="0"/>
              </a:rPr>
              <a:t>We could clearly recognize its shape  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05168280-3734-4EE4-9866-93F919850F6B}" type="slidenum">
              <a:rPr lang="en-US" altLang="en-US" sz="1100" smtClean="0"/>
              <a:pPr/>
              <a:t>48</a:t>
            </a:fld>
            <a:endParaRPr lang="en-US" altLang="en-US" sz="11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18" charset="0"/>
              </a:rPr>
              <a:t>Performance standards – all completed except measuring color of the yellow X </a:t>
            </a:r>
          </a:p>
          <a:p>
            <a:r>
              <a:rPr lang="en-US" altLang="en-US" smtClean="0">
                <a:latin typeface="Times New Roman" pitchFamily="18" charset="0"/>
              </a:rPr>
              <a:t>Photometrics – Chromaticity testing is complete; need to complete intensity testing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3776C569-9956-4160-8BF8-3098D5274293}" type="slidenum">
              <a:rPr lang="en-US" altLang="en-US" sz="1100" smtClean="0"/>
              <a:pPr/>
              <a:t>49</a:t>
            </a:fld>
            <a:endParaRPr lang="en-US" altLang="en-US" sz="11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18" charset="0"/>
              </a:rPr>
              <a:t>Just to review…we’re looking at what the most efficient and effective infrastructure for LEDs.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18" charset="0"/>
              </a:rPr>
              <a:t>Examples of the vault centric and fixture centric architecture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18" charset="0"/>
              </a:rPr>
              <a:t>Upcoming testing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6300">
              <a:tabLst>
                <a:tab pos="0" algn="l"/>
                <a:tab pos="931863" algn="l"/>
                <a:tab pos="1865313" algn="l"/>
                <a:tab pos="2798763" algn="l"/>
                <a:tab pos="3732213" algn="l"/>
                <a:tab pos="4665663" algn="l"/>
                <a:tab pos="5599113" algn="l"/>
                <a:tab pos="6532563" algn="l"/>
                <a:tab pos="7466013" algn="l"/>
                <a:tab pos="8399463" algn="l"/>
                <a:tab pos="9332913" algn="l"/>
                <a:tab pos="10266363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876300">
              <a:tabLst>
                <a:tab pos="0" algn="l"/>
                <a:tab pos="931863" algn="l"/>
                <a:tab pos="1865313" algn="l"/>
                <a:tab pos="2798763" algn="l"/>
                <a:tab pos="3732213" algn="l"/>
                <a:tab pos="4665663" algn="l"/>
                <a:tab pos="5599113" algn="l"/>
                <a:tab pos="6532563" algn="l"/>
                <a:tab pos="7466013" algn="l"/>
                <a:tab pos="8399463" algn="l"/>
                <a:tab pos="9332913" algn="l"/>
                <a:tab pos="10266363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876300">
              <a:tabLst>
                <a:tab pos="0" algn="l"/>
                <a:tab pos="931863" algn="l"/>
                <a:tab pos="1865313" algn="l"/>
                <a:tab pos="2798763" algn="l"/>
                <a:tab pos="3732213" algn="l"/>
                <a:tab pos="4665663" algn="l"/>
                <a:tab pos="5599113" algn="l"/>
                <a:tab pos="6532563" algn="l"/>
                <a:tab pos="7466013" algn="l"/>
                <a:tab pos="8399463" algn="l"/>
                <a:tab pos="9332913" algn="l"/>
                <a:tab pos="10266363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876300">
              <a:tabLst>
                <a:tab pos="0" algn="l"/>
                <a:tab pos="931863" algn="l"/>
                <a:tab pos="1865313" algn="l"/>
                <a:tab pos="2798763" algn="l"/>
                <a:tab pos="3732213" algn="l"/>
                <a:tab pos="4665663" algn="l"/>
                <a:tab pos="5599113" algn="l"/>
                <a:tab pos="6532563" algn="l"/>
                <a:tab pos="7466013" algn="l"/>
                <a:tab pos="8399463" algn="l"/>
                <a:tab pos="9332913" algn="l"/>
                <a:tab pos="10266363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876300">
              <a:tabLst>
                <a:tab pos="0" algn="l"/>
                <a:tab pos="931863" algn="l"/>
                <a:tab pos="1865313" algn="l"/>
                <a:tab pos="2798763" algn="l"/>
                <a:tab pos="3732213" algn="l"/>
                <a:tab pos="4665663" algn="l"/>
                <a:tab pos="5599113" algn="l"/>
                <a:tab pos="6532563" algn="l"/>
                <a:tab pos="7466013" algn="l"/>
                <a:tab pos="8399463" algn="l"/>
                <a:tab pos="9332913" algn="l"/>
                <a:tab pos="10266363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31863" algn="l"/>
                <a:tab pos="1865313" algn="l"/>
                <a:tab pos="2798763" algn="l"/>
                <a:tab pos="3732213" algn="l"/>
                <a:tab pos="4665663" algn="l"/>
                <a:tab pos="5599113" algn="l"/>
                <a:tab pos="6532563" algn="l"/>
                <a:tab pos="7466013" algn="l"/>
                <a:tab pos="8399463" algn="l"/>
                <a:tab pos="9332913" algn="l"/>
                <a:tab pos="10266363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31863" algn="l"/>
                <a:tab pos="1865313" algn="l"/>
                <a:tab pos="2798763" algn="l"/>
                <a:tab pos="3732213" algn="l"/>
                <a:tab pos="4665663" algn="l"/>
                <a:tab pos="5599113" algn="l"/>
                <a:tab pos="6532563" algn="l"/>
                <a:tab pos="7466013" algn="l"/>
                <a:tab pos="8399463" algn="l"/>
                <a:tab pos="9332913" algn="l"/>
                <a:tab pos="10266363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31863" algn="l"/>
                <a:tab pos="1865313" algn="l"/>
                <a:tab pos="2798763" algn="l"/>
                <a:tab pos="3732213" algn="l"/>
                <a:tab pos="4665663" algn="l"/>
                <a:tab pos="5599113" algn="l"/>
                <a:tab pos="6532563" algn="l"/>
                <a:tab pos="7466013" algn="l"/>
                <a:tab pos="8399463" algn="l"/>
                <a:tab pos="9332913" algn="l"/>
                <a:tab pos="10266363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31863" algn="l"/>
                <a:tab pos="1865313" algn="l"/>
                <a:tab pos="2798763" algn="l"/>
                <a:tab pos="3732213" algn="l"/>
                <a:tab pos="4665663" algn="l"/>
                <a:tab pos="5599113" algn="l"/>
                <a:tab pos="6532563" algn="l"/>
                <a:tab pos="7466013" algn="l"/>
                <a:tab pos="8399463" algn="l"/>
                <a:tab pos="9332913" algn="l"/>
                <a:tab pos="10266363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FFA465E1-40C6-41A6-AF4E-67C5A326303C}" type="slidenum">
              <a:rPr lang="en-GB" altLang="en-US" sz="1200" smtClean="0">
                <a:solidFill>
                  <a:srgbClr val="000000"/>
                </a:solidFill>
              </a:rPr>
              <a:pPr eaLnBrk="1" hangingPunct="1"/>
              <a:t>62</a:t>
            </a:fld>
            <a:endParaRPr lang="en-GB" altLang="en-US" sz="1200" smtClean="0">
              <a:solidFill>
                <a:srgbClr val="000000"/>
              </a:solidFill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51375" cy="34893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711" y="4418013"/>
            <a:ext cx="5028579" cy="4184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78C17-4E70-4936-B630-220171C426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38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78C17-4E70-4936-B630-220171C426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48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78C17-4E70-4936-B630-220171C426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03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78C17-4E70-4936-B630-220171C426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9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8763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63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63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63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63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F3BB2DBF-8DFD-43B0-8EA8-B9D4B90DDF89}" type="slidenum">
              <a:rPr lang="en-US" sz="1100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sz="1100" dirty="0" smtClean="0">
              <a:solidFill>
                <a:srgbClr val="000000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703263"/>
            <a:ext cx="4630738" cy="34734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416426"/>
            <a:ext cx="5027025" cy="4164013"/>
          </a:xfrm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8763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63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63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63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63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F3BB2DBF-8DFD-43B0-8EA8-B9D4B90DDF89}" type="slidenum">
              <a:rPr lang="en-US" sz="1100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 sz="1100" dirty="0" smtClean="0">
              <a:solidFill>
                <a:srgbClr val="000000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703263"/>
            <a:ext cx="4630738" cy="34734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2" y="4416426"/>
            <a:ext cx="5027025" cy="4164013"/>
          </a:xfrm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1863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931863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931863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931863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931863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fld id="{794DEFBD-76A0-44B3-8751-D8474E13CB05}" type="slidenum">
              <a:rPr lang="en-US" altLang="en-US" sz="1200" smtClean="0">
                <a:latin typeface="Arial" pitchFamily="34" charset="0"/>
              </a:rPr>
              <a:pPr>
                <a:spcBef>
                  <a:spcPct val="50000"/>
                </a:spcBef>
                <a:defRPr/>
              </a:pPr>
              <a:t>42</a:t>
            </a:fld>
            <a:endParaRPr lang="en-US" altLang="en-US" sz="1200" smtClean="0">
              <a:latin typeface="Arial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416425"/>
            <a:ext cx="5028579" cy="274638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18" charset="0"/>
              </a:rPr>
              <a:t>Arms are approximately 15’ 9” long</a:t>
            </a:r>
          </a:p>
          <a:p>
            <a:endParaRPr lang="en-US" altLang="en-US" smtClean="0">
              <a:latin typeface="Times New Roman" pitchFamily="18" charset="0"/>
            </a:endParaRPr>
          </a:p>
          <a:p>
            <a:r>
              <a:rPr lang="en-US" altLang="en-US" smtClean="0">
                <a:latin typeface="Times New Roman" pitchFamily="18" charset="0"/>
              </a:rPr>
              <a:t>9 light sources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8763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8763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E8E593C-CE27-42DB-807D-62CDD80E4C7C}" type="slidenum">
              <a:rPr lang="en-US" altLang="en-US" sz="1100" smtClean="0"/>
              <a:pPr/>
              <a:t>44</a:t>
            </a:fld>
            <a:endParaRPr lang="en-US" altLang="en-US" sz="11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 photo_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23" y="10411"/>
            <a:ext cx="4761999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7476" y="354380"/>
            <a:ext cx="4134369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0651" y="1795830"/>
            <a:ext cx="4108027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270886" y="3393862"/>
            <a:ext cx="405973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5977852" y="177768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 userDrawn="1"/>
        </p:nvGrpSpPr>
        <p:grpSpPr bwMode="auto">
          <a:xfrm>
            <a:off x="6997474" y="6097937"/>
            <a:ext cx="2047875" cy="660400"/>
            <a:chOff x="3596" y="3859"/>
            <a:chExt cx="1290" cy="416"/>
          </a:xfrm>
        </p:grpSpPr>
        <p:pic>
          <p:nvPicPr>
            <p:cNvPr id="10" name="Picture 26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le_imagery_no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6" name="Picture 6" descr="NEW FAA LOGO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latin typeface="Arial" charset="0"/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latin typeface="Arial" charset="0"/>
                </a:rPr>
                <a:t>Administration</a:t>
              </a:r>
            </a:p>
          </p:txBody>
        </p:sp>
      </p:grpSp>
      <p:sp>
        <p:nvSpPr>
          <p:cNvPr id="3409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Select to edit master title</a:t>
            </a:r>
          </a:p>
        </p:txBody>
      </p:sp>
      <p:sp>
        <p:nvSpPr>
          <p:cNvPr id="3409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32938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05069BE1-FF27-4A71-84AA-72A568A395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599109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 smtClean="0"/>
              <a:t>3/16/16</a:t>
            </a:r>
            <a:endParaRPr lang="en-US" dirty="0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78889" y="6248400"/>
            <a:ext cx="107727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3/16/16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3/16/16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3/16/16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3/16/16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le_imagery_no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6" name="Picture 6" descr="NEW FAA LOGO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latin typeface="Arial" charset="0"/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latin typeface="Arial" charset="0"/>
                </a:rPr>
                <a:t>Administration</a:t>
              </a:r>
            </a:p>
          </p:txBody>
        </p:sp>
      </p:grpSp>
      <p:sp>
        <p:nvSpPr>
          <p:cNvPr id="3409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Select to edit master title</a:t>
            </a:r>
          </a:p>
        </p:txBody>
      </p:sp>
      <p:sp>
        <p:nvSpPr>
          <p:cNvPr id="3409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32938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smtClean="0">
                <a:solidFill>
                  <a:srgbClr val="FFFFFF"/>
                </a:solidFill>
              </a:rPr>
              <a:t>3/16/16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40791-6330-4871-8E77-9DAB051255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3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113A2-36F9-49E3-B075-60499D4130E0}" type="slidenum"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628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 smtClean="0"/>
              <a:t>3/16/16</a:t>
            </a:r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78889" y="6248400"/>
            <a:ext cx="107727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5492289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 smtClean="0"/>
              <a:t>3/16/16</a:t>
            </a:r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7110" y="6248400"/>
            <a:ext cx="104905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5492289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28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450 V, AC Parallel Circuit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Pros</a:t>
            </a:r>
          </a:p>
          <a:p>
            <a:pPr lvl="0"/>
            <a:endParaRPr lang="en-US" smtClean="0"/>
          </a:p>
          <a:p>
            <a:pPr lvl="1"/>
            <a:r>
              <a:rPr lang="en-US" smtClean="0"/>
              <a:t>Safer due to low voltage rated cable</a:t>
            </a:r>
          </a:p>
          <a:p>
            <a:pPr lvl="1"/>
            <a:r>
              <a:rPr lang="en-US" smtClean="0"/>
              <a:t>Reliable due to low voltage to earth hence cables should last longer</a:t>
            </a:r>
          </a:p>
          <a:p>
            <a:pPr lvl="1"/>
            <a:r>
              <a:rPr lang="en-US" smtClean="0"/>
              <a:t>Good overall efficiency and power factor due to no isolation transformers</a:t>
            </a:r>
          </a:p>
          <a:p>
            <a:pPr lvl="1"/>
            <a:r>
              <a:rPr lang="en-US" smtClean="0"/>
              <a:t>Less expensive power source, cable and connectors</a:t>
            </a:r>
          </a:p>
          <a:p>
            <a:pPr lvl="1"/>
            <a:r>
              <a:rPr lang="en-US" smtClean="0"/>
              <a:t>Monitoring/Individual control is less complex and easy to implement</a:t>
            </a:r>
          </a:p>
          <a:p>
            <a:pPr lvl="1"/>
            <a:endParaRPr lang="en-US" smtClean="0"/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96EDD6E9-B023-4CD9-B14C-DEBD51DE3280}" type="slidenum">
              <a:rPr lang="en-US" sz="1200" b="1">
                <a:solidFill>
                  <a:srgbClr val="FFFFFF"/>
                </a:solidFill>
                <a:cs typeface="Arial" charset="0"/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1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030" name="Group 7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1034" name="Picture 8" descr="NEW FAA LOGO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" name="Text Box 9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Arial" charset="0"/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Arial" charset="0"/>
                </a:rPr>
                <a:t>Administration</a:t>
              </a:r>
            </a:p>
          </p:txBody>
        </p:sp>
      </p:grpSp>
      <p:sp>
        <p:nvSpPr>
          <p:cNvPr id="33997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817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bg1"/>
                </a:solidFill>
                <a:cs typeface="+mn-cs"/>
              </a:defRPr>
            </a:lvl1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3/16/16</a:t>
            </a:r>
            <a:endParaRPr lang="en-US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3997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38175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>
                <a:solidFill>
                  <a:schemeClr val="bg1"/>
                </a:solidFill>
                <a:cs typeface="+mn-cs"/>
              </a:defRPr>
            </a:lvl1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3998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>
              <a:spcBef>
                <a:spcPct val="0"/>
              </a:spcBef>
              <a:buFontTx/>
              <a:buNone/>
              <a:defRPr/>
            </a:pPr>
            <a:fld id="{DB479FAA-5C57-4246-AA21-668C57BA74C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buFontTx/>
              <a:buNone/>
            </a:pPr>
            <a:endParaRPr lang="en-US" sz="28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450 V, AC Parallel Circuit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Pros</a:t>
            </a:r>
          </a:p>
          <a:p>
            <a:pPr lvl="0"/>
            <a:endParaRPr lang="en-US" smtClean="0"/>
          </a:p>
          <a:p>
            <a:pPr lvl="1"/>
            <a:r>
              <a:rPr lang="en-US" smtClean="0"/>
              <a:t>Safer due to low voltage rated cable</a:t>
            </a:r>
          </a:p>
          <a:p>
            <a:pPr lvl="1"/>
            <a:r>
              <a:rPr lang="en-US" smtClean="0"/>
              <a:t>Reliable due to low voltage to earth hence cables should last longer</a:t>
            </a:r>
          </a:p>
          <a:p>
            <a:pPr lvl="1"/>
            <a:r>
              <a:rPr lang="en-US" smtClean="0"/>
              <a:t>Good overall efficiency and power factor due to no isolation transformers</a:t>
            </a:r>
          </a:p>
          <a:p>
            <a:pPr lvl="1"/>
            <a:r>
              <a:rPr lang="en-US" smtClean="0"/>
              <a:t>Less expensive power source, cable and connectors</a:t>
            </a:r>
          </a:p>
          <a:p>
            <a:pPr lvl="1"/>
            <a:r>
              <a:rPr lang="en-US" smtClean="0"/>
              <a:t>Monitoring/Individual control is less complex and easy to implement</a:t>
            </a:r>
          </a:p>
          <a:p>
            <a:pPr lvl="1"/>
            <a:endParaRPr lang="en-US" smtClean="0"/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96EDD6E9-B023-4CD9-B14C-DEBD51DE3280}" type="slidenum">
              <a:rPr lang="en-US" sz="1200" b="1">
                <a:solidFill>
                  <a:srgbClr val="FFFFFF"/>
                </a:solidFill>
                <a:cs typeface="Arial" charset="0"/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1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030" name="Group 7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1034" name="Picture 8" descr="NEW FAA LOGO"/>
            <p:cNvPicPr>
              <a:picLocks noChangeAspect="1" noChangeArrowheads="1"/>
            </p:cNvPicPr>
            <p:nvPr userDrawn="1"/>
          </p:nvPicPr>
          <p:blipFill>
            <a:blip r:embed="rId6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" name="Text Box 9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Arial" charset="0"/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Arial" charset="0"/>
                </a:rPr>
                <a:t>Administration</a:t>
              </a:r>
            </a:p>
          </p:txBody>
        </p:sp>
      </p:grpSp>
      <p:sp>
        <p:nvSpPr>
          <p:cNvPr id="33997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817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bg1"/>
                </a:solidFill>
                <a:cs typeface="+mn-cs"/>
              </a:defRPr>
            </a:lvl1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b="1" dirty="0" smtClean="0">
                <a:solidFill>
                  <a:srgbClr val="FFFFFF"/>
                </a:solidFill>
                <a:latin typeface="Times New Roman" pitchFamily="18" charset="0"/>
              </a:rPr>
              <a:t>3/16/16</a:t>
            </a:r>
            <a:endParaRPr lang="en-US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3997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38175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>
                <a:solidFill>
                  <a:schemeClr val="bg1"/>
                </a:solidFill>
                <a:cs typeface="+mn-cs"/>
              </a:defRPr>
            </a:lvl1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3998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>
              <a:spcBef>
                <a:spcPct val="0"/>
              </a:spcBef>
              <a:buFontTx/>
              <a:buNone/>
              <a:defRPr/>
            </a:pPr>
            <a:fld id="{DB479FAA-5C57-4246-AA21-668C57BA74C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5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21014" y="1322614"/>
            <a:ext cx="4983163" cy="2065564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Aviation Rumble Strip Project </a:t>
            </a:r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</a:t>
            </a:r>
            <a:b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RPD 133</a:t>
            </a:r>
            <a:b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16, 2016</a:t>
            </a:r>
            <a:r>
              <a:rPr lang="en-US" sz="32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159839"/>
            <a:ext cx="5625193" cy="170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28" y="1764951"/>
            <a:ext cx="2742753" cy="1828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4353" y="4210949"/>
            <a:ext cx="2855294" cy="1766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055" y="1750884"/>
            <a:ext cx="2742753" cy="1828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6922" y="646950"/>
            <a:ext cx="2650156" cy="1590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28" y="75067"/>
            <a:ext cx="8472488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Aircraft Used in Study</a:t>
            </a:r>
            <a:endParaRPr lang="en-US" sz="36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665" y="3137836"/>
            <a:ext cx="2252312" cy="413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dirty="0" smtClean="0"/>
              <a:t>CESSNA 172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65" y="3945784"/>
            <a:ext cx="2708672" cy="20315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6665" y="5544151"/>
            <a:ext cx="2252312" cy="413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dirty="0" smtClean="0"/>
              <a:t>CIRRUS SR20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83540" y="3029551"/>
            <a:ext cx="2252312" cy="413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CESSNA 152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7055" y="3976032"/>
            <a:ext cx="2777693" cy="200125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60415" y="5544151"/>
            <a:ext cx="2252312" cy="413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dirty="0" smtClean="0"/>
              <a:t>SKY ARROW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7" t="44104" r="4480" b="19590"/>
          <a:stretch/>
        </p:blipFill>
        <p:spPr>
          <a:xfrm>
            <a:off x="3144353" y="2379906"/>
            <a:ext cx="2855294" cy="17131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560415" y="3137836"/>
            <a:ext cx="2252312" cy="413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dirty="0" smtClean="0"/>
              <a:t>PIPER PA 34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483540" y="3668825"/>
            <a:ext cx="2252312" cy="413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dirty="0" smtClean="0"/>
              <a:t>CRJ-100ER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522973" y="5544151"/>
            <a:ext cx="2173446" cy="413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dirty="0" smtClean="0"/>
              <a:t>CESSNA 152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62405" y="1918666"/>
            <a:ext cx="2094581" cy="318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dirty="0" smtClean="0"/>
              <a:t>PIPER PA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74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4625"/>
            <a:ext cx="9150889" cy="4578493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947058" y="2079864"/>
            <a:ext cx="1403040" cy="299457"/>
          </a:xfrm>
          <a:prstGeom prst="wedgeRectCallout">
            <a:avLst>
              <a:gd name="adj1" fmla="val 74278"/>
              <a:gd name="adj2" fmla="val 180519"/>
            </a:avLst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dirty="0" smtClean="0"/>
              <a:t>Temporary</a:t>
            </a:r>
            <a:endParaRPr lang="en-US" sz="1600" dirty="0"/>
          </a:p>
        </p:txBody>
      </p:sp>
      <p:sp>
        <p:nvSpPr>
          <p:cNvPr id="14" name="Rectangular Callout 13"/>
          <p:cNvSpPr/>
          <p:nvPr/>
        </p:nvSpPr>
        <p:spPr>
          <a:xfrm>
            <a:off x="4760544" y="1961369"/>
            <a:ext cx="1207262" cy="268224"/>
          </a:xfrm>
          <a:prstGeom prst="wedgeRectCallout">
            <a:avLst>
              <a:gd name="adj1" fmla="val -70204"/>
              <a:gd name="adj2" fmla="val 318509"/>
            </a:avLst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dirty="0" smtClean="0"/>
              <a:t>Saw Cut</a:t>
            </a:r>
            <a:endParaRPr lang="en-US" sz="1600" dirty="0"/>
          </a:p>
        </p:txBody>
      </p:sp>
      <p:sp>
        <p:nvSpPr>
          <p:cNvPr id="15" name="Rectangular Callout 14"/>
          <p:cNvSpPr/>
          <p:nvPr/>
        </p:nvSpPr>
        <p:spPr>
          <a:xfrm>
            <a:off x="7572356" y="2263260"/>
            <a:ext cx="1506330" cy="274320"/>
          </a:xfrm>
          <a:prstGeom prst="wedgeRectCallout">
            <a:avLst>
              <a:gd name="adj1" fmla="val -86176"/>
              <a:gd name="adj2" fmla="val 187700"/>
            </a:avLst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dirty="0" smtClean="0"/>
              <a:t>Thermoplastic</a:t>
            </a:r>
            <a:endParaRPr lang="en-US" sz="1600" dirty="0"/>
          </a:p>
        </p:txBody>
      </p:sp>
      <p:sp>
        <p:nvSpPr>
          <p:cNvPr id="18" name="Title 3"/>
          <p:cNvSpPr>
            <a:spLocks noGrp="1"/>
          </p:cNvSpPr>
          <p:nvPr>
            <p:ph type="title"/>
          </p:nvPr>
        </p:nvSpPr>
        <p:spPr>
          <a:xfrm>
            <a:off x="5276470" y="76200"/>
            <a:ext cx="3715130" cy="914400"/>
          </a:xfrm>
        </p:spPr>
        <p:txBody>
          <a:bodyPr/>
          <a:lstStyle/>
          <a:p>
            <a:r>
              <a:rPr lang="en-US" sz="2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Acceleration Graph</a:t>
            </a:r>
            <a:endParaRPr lang="en-US" sz="28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36371" y="286629"/>
            <a:ext cx="3413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1" dirty="0" smtClean="0"/>
              <a:t>Aircraft: Cessna 172</a:t>
            </a:r>
            <a:r>
              <a:rPr lang="en-US" dirty="0" smtClean="0"/>
              <a:t>				               </a:t>
            </a:r>
            <a:r>
              <a:rPr lang="en-US" sz="1800" b="1" dirty="0">
                <a:solidFill>
                  <a:srgbClr val="FF0000"/>
                </a:solidFill>
              </a:rPr>
              <a:t>Speed:5 knots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59329" y="4561929"/>
            <a:ext cx="1885949" cy="1122499"/>
            <a:chOff x="1524000" y="5010624"/>
            <a:chExt cx="2209800" cy="1600200"/>
          </a:xfrm>
        </p:grpSpPr>
        <p:sp>
          <p:nvSpPr>
            <p:cNvPr id="9" name="Rectangular Callout 8"/>
            <p:cNvSpPr/>
            <p:nvPr/>
          </p:nvSpPr>
          <p:spPr>
            <a:xfrm>
              <a:off x="1524000" y="5010624"/>
              <a:ext cx="2209800" cy="1600200"/>
            </a:xfrm>
            <a:prstGeom prst="wedgeRectCallout">
              <a:avLst>
                <a:gd name="adj1" fmla="val 29424"/>
                <a:gd name="adj2" fmla="val -726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1600200" y="5064834"/>
              <a:ext cx="2057400" cy="149178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606465" y="4569257"/>
            <a:ext cx="1752990" cy="1040406"/>
            <a:chOff x="4165707" y="5023672"/>
            <a:chExt cx="2209800" cy="1600200"/>
          </a:xfrm>
        </p:grpSpPr>
        <p:sp>
          <p:nvSpPr>
            <p:cNvPr id="19" name="Rectangular Callout 18"/>
            <p:cNvSpPr/>
            <p:nvPr/>
          </p:nvSpPr>
          <p:spPr>
            <a:xfrm>
              <a:off x="4165707" y="5023672"/>
              <a:ext cx="2209800" cy="1600200"/>
            </a:xfrm>
            <a:prstGeom prst="wedgeRectCallout">
              <a:avLst>
                <a:gd name="adj1" fmla="val -3519"/>
                <a:gd name="adj2" fmla="val -8209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3700" y="5064834"/>
              <a:ext cx="2120900" cy="149178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123214" y="4561930"/>
            <a:ext cx="1583872" cy="1084472"/>
            <a:chOff x="6268317" y="4997576"/>
            <a:chExt cx="2209800" cy="1600200"/>
          </a:xfrm>
        </p:grpSpPr>
        <p:sp>
          <p:nvSpPr>
            <p:cNvPr id="21" name="Rectangular Callout 20"/>
            <p:cNvSpPr/>
            <p:nvPr/>
          </p:nvSpPr>
          <p:spPr>
            <a:xfrm>
              <a:off x="6268317" y="4997576"/>
              <a:ext cx="2209800" cy="1600200"/>
            </a:xfrm>
            <a:prstGeom prst="wedgeRectCallout">
              <a:avLst>
                <a:gd name="adj1" fmla="val 4918"/>
                <a:gd name="adj2" fmla="val -8043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38172" y="5095766"/>
              <a:ext cx="2086595" cy="1447800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42187" cy="14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1413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97" y="1281043"/>
            <a:ext cx="4085405" cy="2044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81" y="3592486"/>
            <a:ext cx="4636876" cy="2321011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1149339" y="4084011"/>
            <a:ext cx="600697" cy="308321"/>
          </a:xfrm>
          <a:prstGeom prst="wedgeRectCallout">
            <a:avLst>
              <a:gd name="adj1" fmla="val 6277"/>
              <a:gd name="adj2" fmla="val 124265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200" dirty="0"/>
              <a:t>2.805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2188009" y="4144132"/>
            <a:ext cx="606610" cy="320609"/>
          </a:xfrm>
          <a:prstGeom prst="wedgeRectCallout">
            <a:avLst>
              <a:gd name="adj1" fmla="val 11338"/>
              <a:gd name="adj2" fmla="val 94164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200" dirty="0"/>
              <a:t>2.739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3092689" y="4186530"/>
            <a:ext cx="564911" cy="278539"/>
          </a:xfrm>
          <a:prstGeom prst="wedgeRectCallout">
            <a:avLst>
              <a:gd name="adj1" fmla="val 15931"/>
              <a:gd name="adj2" fmla="val 100736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200" dirty="0"/>
              <a:t>2.63</a:t>
            </a:r>
          </a:p>
        </p:txBody>
      </p:sp>
      <p:sp>
        <p:nvSpPr>
          <p:cNvPr id="15" name="Title 3"/>
          <p:cNvSpPr txBox="1">
            <a:spLocks/>
          </p:cNvSpPr>
          <p:nvPr/>
        </p:nvSpPr>
        <p:spPr bwMode="auto">
          <a:xfrm>
            <a:off x="334736" y="100361"/>
            <a:ext cx="8656864" cy="87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F497D"/>
                </a:solidFill>
                <a:latin typeface="Calibr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F497D"/>
                </a:solidFill>
                <a:latin typeface="Calibr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F497D"/>
                </a:solidFill>
                <a:latin typeface="Calibr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F497D"/>
                </a:solidFill>
                <a:latin typeface="Calibri" pitchFamily="34" charset="0"/>
              </a:defRPr>
            </a:lvl5pPr>
            <a:lvl6pPr marL="457189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F497D"/>
                </a:solidFill>
                <a:latin typeface="Calibri" pitchFamily="34" charset="0"/>
              </a:defRPr>
            </a:lvl6pPr>
            <a:lvl7pPr marL="914377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F497D"/>
                </a:solidFill>
                <a:latin typeface="Calibri" pitchFamily="34" charset="0"/>
              </a:defRPr>
            </a:lvl7pPr>
            <a:lvl8pPr marL="1371566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F497D"/>
                </a:solidFill>
                <a:latin typeface="Calibri" pitchFamily="34" charset="0"/>
              </a:defRPr>
            </a:lvl8pPr>
            <a:lvl9pPr marL="1828754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F497D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dirty="0" smtClean="0">
                <a:solidFill>
                  <a:srgbClr val="0066FF"/>
                </a:solidFill>
              </a:rPr>
              <a:t>Affects on Pilots and Airframe Rail-to-Seat </a:t>
            </a:r>
            <a:r>
              <a:rPr lang="en-US" dirty="0">
                <a:solidFill>
                  <a:srgbClr val="0066FF"/>
                </a:solidFill>
              </a:rPr>
              <a:t>Plots for 10 </a:t>
            </a:r>
            <a:r>
              <a:rPr lang="en-US" dirty="0" err="1" smtClean="0">
                <a:solidFill>
                  <a:srgbClr val="0066FF"/>
                </a:solidFill>
              </a:rPr>
              <a:t>kts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14750" y="1107192"/>
            <a:ext cx="3342891" cy="4036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ular Callout 18"/>
          <p:cNvSpPr/>
          <p:nvPr/>
        </p:nvSpPr>
        <p:spPr>
          <a:xfrm>
            <a:off x="4036211" y="979449"/>
            <a:ext cx="3287153" cy="1031564"/>
          </a:xfrm>
          <a:prstGeom prst="wedgeRectCallout">
            <a:avLst>
              <a:gd name="adj1" fmla="val -65244"/>
              <a:gd name="adj2" fmla="val 58814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Significant </a:t>
            </a:r>
            <a:r>
              <a:rPr lang="en-US" sz="1800" b="1" dirty="0" smtClean="0">
                <a:solidFill>
                  <a:srgbClr val="1D2F68"/>
                </a:solidFill>
              </a:rPr>
              <a:t>airframe </a:t>
            </a:r>
            <a:r>
              <a:rPr lang="en-US" sz="1800" b="1" dirty="0" smtClean="0">
                <a:solidFill>
                  <a:srgbClr val="FF0000"/>
                </a:solidFill>
              </a:rPr>
              <a:t>acceleration </a:t>
            </a:r>
            <a:r>
              <a:rPr lang="en-US" sz="1800" b="1" dirty="0" smtClean="0">
                <a:solidFill>
                  <a:srgbClr val="1D2F68"/>
                </a:solidFill>
              </a:rPr>
              <a:t>must occur for pilot</a:t>
            </a:r>
            <a:r>
              <a:rPr lang="en-US" sz="1800" b="1" dirty="0" smtClean="0">
                <a:solidFill>
                  <a:srgbClr val="FF0000"/>
                </a:solidFill>
              </a:rPr>
              <a:t> to feel </a:t>
            </a:r>
            <a:r>
              <a:rPr lang="en-US" sz="1800" b="1" dirty="0" smtClean="0">
                <a:solidFill>
                  <a:srgbClr val="1D2F68"/>
                </a:solidFill>
              </a:rPr>
              <a:t>rumble strip</a:t>
            </a:r>
            <a:endParaRPr lang="en-US" sz="1800" b="1" dirty="0">
              <a:solidFill>
                <a:srgbClr val="1D2F68"/>
              </a:solidFill>
            </a:endParaRPr>
          </a:p>
        </p:txBody>
      </p:sp>
      <p:pic>
        <p:nvPicPr>
          <p:cNvPr id="16" name="Picture 2" descr="Y:\20151213_klaf_kdnv_kfkr\IMG_2580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94722" y="2174850"/>
            <a:ext cx="1777697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132856" y="4653737"/>
            <a:ext cx="4545780" cy="1259760"/>
          </a:xfrm>
          <a:prstGeom prst="rect">
            <a:avLst/>
          </a:prstGeom>
          <a:solidFill>
            <a:schemeClr val="bg1"/>
          </a:solidFill>
        </p:spPr>
        <p:txBody>
          <a:bodyPr vert="horz" lIns="60953" tIns="30477" rIns="60953" bIns="30477" rtlCol="0" anchor="ctr">
            <a:no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i="1" dirty="0" smtClean="0"/>
              <a:t>Airframe affected by </a:t>
            </a:r>
            <a:br>
              <a:rPr lang="en-US" sz="1800" b="1" i="1" dirty="0" smtClean="0"/>
            </a:br>
            <a:r>
              <a:rPr lang="en-US" sz="1800" b="1" i="1" dirty="0" smtClean="0">
                <a:solidFill>
                  <a:srgbClr val="FF0000"/>
                </a:solidFill>
              </a:rPr>
              <a:t>2 to 3X </a:t>
            </a:r>
            <a:r>
              <a:rPr lang="en-US" sz="1800" b="1" i="1" dirty="0" smtClean="0"/>
              <a:t>the acceleration </a:t>
            </a:r>
            <a:r>
              <a:rPr lang="en-US" sz="1800" b="1" i="1" dirty="0" smtClean="0">
                <a:solidFill>
                  <a:srgbClr val="FF0000"/>
                </a:solidFill>
              </a:rPr>
              <a:t>force</a:t>
            </a:r>
            <a:r>
              <a:rPr lang="en-US" sz="1800" b="1" i="1" dirty="0" smtClean="0"/>
              <a:t> felt by pilot, </a:t>
            </a:r>
            <a:r>
              <a:rPr lang="en-US" sz="1800" b="1" i="1" dirty="0" smtClean="0">
                <a:solidFill>
                  <a:srgbClr val="FF0000"/>
                </a:solidFill>
              </a:rPr>
              <a:t>over time </a:t>
            </a:r>
            <a:r>
              <a:rPr lang="en-US" sz="1800" b="1" i="1" dirty="0" smtClean="0"/>
              <a:t>airframe manufacturers feel this </a:t>
            </a:r>
            <a:r>
              <a:rPr lang="en-US" sz="1800" b="1" i="1" dirty="0" smtClean="0">
                <a:solidFill>
                  <a:srgbClr val="FF0000"/>
                </a:solidFill>
              </a:rPr>
              <a:t>may cause damage </a:t>
            </a:r>
            <a:r>
              <a:rPr lang="en-US" sz="1800" b="1" i="1" dirty="0" smtClean="0"/>
              <a:t>to the gears.</a:t>
            </a:r>
            <a:endParaRPr lang="en-US" sz="18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345588" y="2664292"/>
            <a:ext cx="7120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en-US" sz="2000" i="1" dirty="0" smtClean="0">
                <a:solidFill>
                  <a:srgbClr val="00B0F0"/>
                </a:solidFill>
              </a:rPr>
              <a:t>Seat</a:t>
            </a:r>
          </a:p>
          <a:p>
            <a:pPr algn="r">
              <a:buNone/>
            </a:pPr>
            <a:r>
              <a:rPr lang="en-US" sz="2000" i="1" dirty="0" smtClean="0">
                <a:solidFill>
                  <a:srgbClr val="00B0F0"/>
                </a:solidFill>
              </a:rPr>
              <a:t>vs.</a:t>
            </a:r>
          </a:p>
          <a:p>
            <a:pPr algn="r">
              <a:buNone/>
            </a:pPr>
            <a:r>
              <a:rPr lang="en-US" sz="2000" i="1" dirty="0" smtClean="0">
                <a:solidFill>
                  <a:srgbClr val="00B0F0"/>
                </a:solidFill>
              </a:rPr>
              <a:t>Rail</a:t>
            </a:r>
          </a:p>
        </p:txBody>
      </p:sp>
    </p:spTree>
    <p:extLst>
      <p:ext uri="{BB962C8B-B14F-4D97-AF65-F5344CB8AC3E}">
        <p14:creationId xmlns:p14="http://schemas.microsoft.com/office/powerpoint/2010/main" val="236618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 2015 Durability Testing</a:t>
            </a:r>
            <a:endParaRPr lang="en-US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1224677"/>
            <a:ext cx="4095750" cy="30665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34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2113A2-36F9-49E3-B075-60499D4130E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28" y="4366340"/>
            <a:ext cx="4090722" cy="245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286" y="1213688"/>
            <a:ext cx="5043714" cy="482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6400800" cy="914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 Center Test Results </a:t>
            </a:r>
            <a:endParaRPr lang="en-US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3293" y="4647213"/>
            <a:ext cx="5608864" cy="139994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713089"/>
              </p:ext>
            </p:extLst>
          </p:nvPr>
        </p:nvGraphicFramePr>
        <p:xfrm>
          <a:off x="685800" y="990600"/>
          <a:ext cx="7924797" cy="3712041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13282"/>
                <a:gridCol w="1113282"/>
                <a:gridCol w="1113282"/>
                <a:gridCol w="1528317"/>
                <a:gridCol w="1528317"/>
                <a:gridCol w="1528317"/>
              </a:tblGrid>
              <a:tr h="276711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</a:t>
                      </a:r>
                      <a:endParaRPr lang="en-US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r>
                        <a:rPr lang="en-US" sz="1300" dirty="0" smtClean="0">
                          <a:effectLst/>
                        </a:rPr>
                        <a:t>Load</a:t>
                      </a:r>
                      <a:br>
                        <a:rPr lang="en-US" sz="1300" dirty="0" smtClean="0">
                          <a:effectLst/>
                        </a:rPr>
                      </a:br>
                      <a:r>
                        <a:rPr lang="en-US" sz="1300" dirty="0" smtClean="0">
                          <a:effectLst/>
                        </a:rPr>
                        <a:t>Aircraft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3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Passes</a:t>
                      </a:r>
                      <a:endParaRPr lang="en-US" sz="13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r>
                        <a:rPr lang="en-US" sz="1300" dirty="0" smtClean="0">
                          <a:effectLst/>
                        </a:rPr>
                        <a:t>Square Cut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Beveled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Temporary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576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Day 1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10k </a:t>
                      </a:r>
                      <a:r>
                        <a:rPr lang="en-US" sz="1300" dirty="0" smtClean="0">
                          <a:effectLst/>
                        </a:rPr>
                        <a:t>lbs.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E190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1000 passes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Began crumbling at 500 passes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No change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effectLst/>
                        </a:rPr>
                        <a:t>No change</a:t>
                      </a:r>
                      <a:endParaRPr lang="en-US" sz="13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576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Day 2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15k </a:t>
                      </a:r>
                      <a:r>
                        <a:rPr lang="en-US" sz="1300" dirty="0" smtClean="0">
                          <a:effectLst/>
                        </a:rPr>
                        <a:t>lbs.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CRJ-700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1000 passes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Continued crumbling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No change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effectLst/>
                        </a:rPr>
                        <a:t>No change</a:t>
                      </a:r>
                      <a:endParaRPr lang="en-US" sz="13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576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Day 3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30k </a:t>
                      </a:r>
                      <a:r>
                        <a:rPr lang="en-US" sz="1300" dirty="0" smtClean="0">
                          <a:effectLst/>
                        </a:rPr>
                        <a:t>lbs.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757-200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1000 passes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Heavily worn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No</a:t>
                      </a:r>
                      <a:r>
                        <a:rPr lang="en-US" sz="1300" baseline="0" dirty="0" smtClean="0">
                          <a:effectLst/>
                        </a:rPr>
                        <a:t> change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Sign of warn, but no damage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5762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Day </a:t>
                      </a:r>
                      <a:r>
                        <a:rPr lang="en-US" sz="1300" dirty="0" smtClean="0">
                          <a:effectLst/>
                        </a:rPr>
                        <a:t>4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45k </a:t>
                      </a:r>
                      <a:r>
                        <a:rPr lang="en-US" sz="1300" dirty="0" smtClean="0">
                          <a:effectLst/>
                        </a:rPr>
                        <a:t>lbs.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738/A321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500 passes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effectLst/>
                        </a:rPr>
                        <a:t>Heavily worn</a:t>
                      </a:r>
                      <a:endParaRPr lang="en-US" sz="13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effectLst/>
                        </a:rPr>
                        <a:t>No change</a:t>
                      </a:r>
                      <a:endParaRPr lang="en-US" sz="13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effectLst/>
                        </a:rPr>
                        <a:t>Connection point becoming loose</a:t>
                      </a:r>
                      <a:endParaRPr lang="en-US" sz="13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57623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60k </a:t>
                      </a:r>
                      <a:r>
                        <a:rPr lang="en-US" sz="1300" dirty="0" smtClean="0">
                          <a:effectLst/>
                        </a:rPr>
                        <a:t>lbs.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748/A380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10 passes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effectLst/>
                        </a:rPr>
                        <a:t>Heavily worn</a:t>
                      </a:r>
                      <a:endParaRPr lang="en-US" sz="13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effectLst/>
                        </a:rPr>
                        <a:t>No change</a:t>
                      </a:r>
                      <a:endParaRPr lang="en-US" sz="13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~1/8” depression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3/16/16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1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roContro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68" y="89807"/>
            <a:ext cx="4142721" cy="58619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908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3420721" y="1899715"/>
            <a:ext cx="5584487" cy="4109199"/>
            <a:chOff x="0" y="0"/>
            <a:chExt cx="8214600" cy="5937250"/>
          </a:xfrm>
        </p:grpSpPr>
        <p:pic>
          <p:nvPicPr>
            <p:cNvPr id="31" name="Picture 30" descr="Screen Shot 2015-10-17 at 1.13.07 PM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8214600" cy="593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7"/>
            <p:cNvSpPr txBox="1">
              <a:spLocks noChangeArrowheads="1"/>
            </p:cNvSpPr>
            <p:nvPr/>
          </p:nvSpPr>
          <p:spPr bwMode="auto">
            <a:xfrm>
              <a:off x="3444875" y="3308350"/>
              <a:ext cx="2155825" cy="1620838"/>
            </a:xfrm>
            <a:prstGeom prst="rect">
              <a:avLst/>
            </a:prstGeom>
            <a:noFill/>
            <a:ln w="444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25372" y="265038"/>
            <a:ext cx="8660771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 Rumble Strip Study</a:t>
            </a:r>
            <a:br>
              <a:rPr lang="en-US" altLang="en-US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Deployed on Active Taxiway for 3 months</a:t>
            </a:r>
            <a:br>
              <a:rPr lang="en-US" altLang="en-US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Southampton Intl Airport, England </a:t>
            </a: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2222500" y="21097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5" name="TextBox 14"/>
          <p:cNvSpPr txBox="1">
            <a:spLocks noChangeArrowheads="1"/>
          </p:cNvSpPr>
          <p:nvPr/>
        </p:nvSpPr>
        <p:spPr bwMode="auto">
          <a:xfrm rot="3370520">
            <a:off x="4472605" y="5006853"/>
            <a:ext cx="979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19.7”</a:t>
            </a: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373" y="1595592"/>
            <a:ext cx="3438364" cy="257547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469" name="TextBox 24"/>
          <p:cNvSpPr txBox="1">
            <a:spLocks noChangeArrowheads="1"/>
          </p:cNvSpPr>
          <p:nvPr/>
        </p:nvSpPr>
        <p:spPr bwMode="auto">
          <a:xfrm rot="3869609">
            <a:off x="2047875" y="3275013"/>
            <a:ext cx="76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19.7”</a:t>
            </a:r>
          </a:p>
        </p:txBody>
      </p:sp>
    </p:spTree>
    <p:extLst>
      <p:ext uri="{BB962C8B-B14F-4D97-AF65-F5344CB8AC3E}">
        <p14:creationId xmlns:p14="http://schemas.microsoft.com/office/powerpoint/2010/main" val="1343293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 Rumble Strip Study</a:t>
            </a: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2222500" y="21097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620"/>
          <a:stretch/>
        </p:blipFill>
        <p:spPr bwMode="auto">
          <a:xfrm>
            <a:off x="4942450" y="3779376"/>
            <a:ext cx="3923742" cy="224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ular Callout 10"/>
          <p:cNvSpPr/>
          <p:nvPr/>
        </p:nvSpPr>
        <p:spPr>
          <a:xfrm>
            <a:off x="7222970" y="3599451"/>
            <a:ext cx="1520757" cy="1071250"/>
          </a:xfrm>
          <a:prstGeom prst="wedgeRectCallout">
            <a:avLst>
              <a:gd name="adj1" fmla="val -11604"/>
              <a:gd name="adj2" fmla="val 8127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None/>
              <a:defRPr/>
            </a:pPr>
            <a:r>
              <a:rPr lang="en-US" sz="1400" b="1" dirty="0">
                <a:solidFill>
                  <a:schemeClr val="tx1"/>
                </a:solidFill>
              </a:rPr>
              <a:t>Each segment 11.8” </a:t>
            </a:r>
            <a:r>
              <a:rPr lang="en-US" sz="1400" b="1" dirty="0" smtClean="0">
                <a:solidFill>
                  <a:schemeClr val="tx1"/>
                </a:solidFill>
              </a:rPr>
              <a:t>wide</a:t>
            </a:r>
          </a:p>
          <a:p>
            <a:pPr algn="ctr">
              <a:buNone/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39.4’ long</a:t>
            </a:r>
          </a:p>
          <a:p>
            <a:pPr algn="ctr" eaLnBrk="1" hangingPunct="1">
              <a:buNone/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0.47” high</a:t>
            </a:r>
            <a:endParaRPr lang="en-US" sz="1400" b="1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606263" y="4747640"/>
            <a:ext cx="519113" cy="742950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5" name="TextBox 14"/>
          <p:cNvSpPr txBox="1">
            <a:spLocks noChangeArrowheads="1"/>
          </p:cNvSpPr>
          <p:nvPr/>
        </p:nvSpPr>
        <p:spPr bwMode="auto">
          <a:xfrm rot="3370520">
            <a:off x="5116519" y="4995682"/>
            <a:ext cx="979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</a:rPr>
              <a:t>19.7”</a:t>
            </a:r>
          </a:p>
        </p:txBody>
      </p:sp>
      <p:sp>
        <p:nvSpPr>
          <p:cNvPr id="19469" name="TextBox 24"/>
          <p:cNvSpPr txBox="1">
            <a:spLocks noChangeArrowheads="1"/>
          </p:cNvSpPr>
          <p:nvPr/>
        </p:nvSpPr>
        <p:spPr bwMode="auto">
          <a:xfrm rot="3869609">
            <a:off x="2047875" y="3275013"/>
            <a:ext cx="76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19.7”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08778" y="1380040"/>
            <a:ext cx="8657414" cy="2480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2575" lvl="2" indent="-22383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b="1" dirty="0" smtClean="0"/>
              <a:t>Feedback invited from pilots (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35 responses</a:t>
            </a:r>
            <a:r>
              <a:rPr lang="en-US" altLang="en-US" sz="1600" b="1" dirty="0" smtClean="0"/>
              <a:t>) and ground vehicle operators (10 reports)</a:t>
            </a:r>
          </a:p>
          <a:p>
            <a:pPr marL="282575" lvl="2" indent="-22383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b="1" dirty="0" smtClean="0"/>
              <a:t>Pilots report rumble strips were discernible (varied by aircraft) but 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difficult to differentiate from other </a:t>
            </a:r>
            <a:r>
              <a:rPr lang="en-US" altLang="en-US" sz="1600" b="1" dirty="0">
                <a:solidFill>
                  <a:srgbClr val="FF0000"/>
                </a:solidFill>
              </a:rPr>
              <a:t>taxiway 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features</a:t>
            </a:r>
            <a:r>
              <a:rPr lang="en-US" altLang="en-US" sz="1600" b="1" dirty="0" smtClean="0"/>
              <a:t> (e.g., rough pavement)</a:t>
            </a:r>
          </a:p>
          <a:p>
            <a:pPr marL="739775" lvl="3" indent="-22383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b="1" dirty="0" smtClean="0">
                <a:solidFill>
                  <a:srgbClr val="FF0000"/>
                </a:solidFill>
              </a:rPr>
              <a:t>Half </a:t>
            </a:r>
            <a:r>
              <a:rPr lang="en-US" altLang="en-US" sz="1600" b="1" dirty="0" smtClean="0"/>
              <a:t>assessed impact as “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excessive</a:t>
            </a:r>
            <a:r>
              <a:rPr lang="en-US" altLang="en-US" sz="1600" b="1" dirty="0" smtClean="0"/>
              <a:t>”</a:t>
            </a:r>
          </a:p>
          <a:p>
            <a:pPr marL="739775" lvl="3" indent="-22383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b="1" dirty="0" smtClean="0">
                <a:solidFill>
                  <a:srgbClr val="FF0000"/>
                </a:solidFill>
              </a:rPr>
              <a:t>Pilots</a:t>
            </a:r>
            <a:r>
              <a:rPr lang="en-US" altLang="en-US" sz="1600" b="1" dirty="0" smtClean="0"/>
              <a:t> did not recognize purpose and 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considered</a:t>
            </a:r>
            <a:r>
              <a:rPr lang="en-US" altLang="en-US" sz="1600" b="1" dirty="0" smtClean="0"/>
              <a:t> rumble strips </a:t>
            </a:r>
            <a:r>
              <a:rPr lang="en-US" altLang="en-US" sz="1600" b="1" dirty="0" smtClean="0">
                <a:solidFill>
                  <a:srgbClr val="FF0000"/>
                </a:solidFill>
              </a:rPr>
              <a:t>a distraction</a:t>
            </a:r>
          </a:p>
          <a:p>
            <a:pPr marL="282575" lvl="2" indent="-22383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b="1" dirty="0" smtClean="0"/>
              <a:t>Did </a:t>
            </a:r>
            <a:r>
              <a:rPr lang="en-US" altLang="en-US" sz="1600" b="1" dirty="0"/>
              <a:t>not </a:t>
            </a:r>
            <a:r>
              <a:rPr lang="en-US" altLang="en-US" sz="1600" b="1" dirty="0" smtClean="0"/>
              <a:t>affect capacity</a:t>
            </a:r>
          </a:p>
          <a:p>
            <a:pPr marL="282575" lvl="2" indent="-22383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b="1" dirty="0" smtClean="0">
                <a:solidFill>
                  <a:srgbClr val="FF0000"/>
                </a:solidFill>
              </a:rPr>
              <a:t>Deemed ineffective </a:t>
            </a:r>
            <a:r>
              <a:rPr lang="en-US" altLang="en-US" sz="1600" b="1" dirty="0" smtClean="0"/>
              <a:t>for incursion prevention </a:t>
            </a:r>
            <a:endParaRPr lang="en-US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835359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639" y="2295752"/>
            <a:ext cx="8472488" cy="609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Evaluation Results</a:t>
            </a:r>
            <a:endParaRPr lang="en-US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3/16/16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10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2267079"/>
            <a:ext cx="4415318" cy="29737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947"/>
          <a:stretch/>
        </p:blipFill>
        <p:spPr>
          <a:xfrm>
            <a:off x="1507065" y="4115813"/>
            <a:ext cx="3187653" cy="18912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860" y="2969425"/>
            <a:ext cx="4054679" cy="304101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4803" y="652028"/>
            <a:ext cx="8484230" cy="9144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chemeClr val="tx1"/>
                </a:solidFill>
              </a:rPr>
              <a:t>Problems with </a:t>
            </a:r>
            <a:r>
              <a:rPr lang="en-US" dirty="0" smtClean="0">
                <a:solidFill>
                  <a:srgbClr val="FF0000"/>
                </a:solidFill>
              </a:rPr>
              <a:t>Durability</a:t>
            </a:r>
            <a:r>
              <a:rPr lang="en-US" dirty="0" smtClean="0">
                <a:solidFill>
                  <a:schemeClr val="tx1"/>
                </a:solidFill>
              </a:rPr>
              <a:t> of </a:t>
            </a:r>
            <a:r>
              <a:rPr lang="en-US" dirty="0" smtClean="0">
                <a:solidFill>
                  <a:srgbClr val="FF0000"/>
                </a:solidFill>
              </a:rPr>
              <a:t>90 degree</a:t>
            </a:r>
            <a:r>
              <a:rPr lang="en-US" dirty="0" smtClean="0">
                <a:solidFill>
                  <a:schemeClr val="tx1"/>
                </a:solidFill>
              </a:rPr>
              <a:t> Saw Cut at KLAF and at NJ Tech Center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09259" y="155121"/>
            <a:ext cx="3420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Saw Cut</a:t>
            </a:r>
            <a:br>
              <a:rPr lang="en-US" sz="2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2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00531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>
              <a:defRPr/>
            </a:pP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Utilizing a Center of Excellence</a:t>
            </a: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95300" y="762000"/>
            <a:ext cx="8050213" cy="5137150"/>
          </a:xfrm>
        </p:spPr>
        <p:txBody>
          <a:bodyPr/>
          <a:lstStyle/>
          <a:p>
            <a:pPr>
              <a:buClr>
                <a:srgbClr val="009900"/>
              </a:buClr>
              <a:buFont typeface="Wingdings" pitchFamily="2" charset="2"/>
              <a:buChar char="Q"/>
            </a:pPr>
            <a:endParaRPr lang="en-US" sz="1000" dirty="0" smtClean="0">
              <a:solidFill>
                <a:srgbClr val="009900"/>
              </a:solidFill>
            </a:endParaRPr>
          </a:p>
          <a:p>
            <a:pPr marL="457200" lvl="1" indent="0" algn="ctr">
              <a:buClr>
                <a:srgbClr val="009900"/>
              </a:buClr>
              <a:buNone/>
            </a:pPr>
            <a:endParaRPr lang="en-US" sz="2800" b="1" dirty="0" smtClean="0">
              <a:solidFill>
                <a:srgbClr val="FF0000"/>
              </a:solidFill>
            </a:endParaRPr>
          </a:p>
          <a:p>
            <a:pPr marL="457200" lvl="1" indent="0" algn="ctr">
              <a:buClr>
                <a:srgbClr val="009900"/>
              </a:buClr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PEGASAS</a:t>
            </a:r>
          </a:p>
          <a:p>
            <a:pPr marL="457200" lvl="1" indent="0" algn="ctr">
              <a:buClr>
                <a:srgbClr val="009900"/>
              </a:buClr>
              <a:buNone/>
            </a:pPr>
            <a:endParaRPr lang="en-US" sz="2800" b="1" dirty="0" smtClean="0"/>
          </a:p>
          <a:p>
            <a:pPr marL="0" indent="0">
              <a:buNone/>
            </a:pPr>
            <a:r>
              <a:rPr lang="en-US" u="sng" dirty="0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009900"/>
                </a:solidFill>
              </a:rPr>
              <a:t>artnership to </a:t>
            </a:r>
            <a:r>
              <a:rPr lang="en-US" u="sng" dirty="0">
                <a:solidFill>
                  <a:srgbClr val="FF0000"/>
                </a:solidFill>
              </a:rPr>
              <a:t>E</a:t>
            </a:r>
            <a:r>
              <a:rPr lang="en-US" dirty="0">
                <a:solidFill>
                  <a:srgbClr val="009900"/>
                </a:solidFill>
              </a:rPr>
              <a:t>nhance </a:t>
            </a:r>
            <a:r>
              <a:rPr lang="en-US" u="sng" dirty="0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009900"/>
                </a:solidFill>
              </a:rPr>
              <a:t>eneral </a:t>
            </a:r>
            <a:r>
              <a:rPr lang="en-US" u="sng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rgbClr val="009900"/>
                </a:solidFill>
              </a:rPr>
              <a:t>viation </a:t>
            </a:r>
            <a:r>
              <a:rPr lang="en-US" u="sng" dirty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009900"/>
                </a:solidFill>
              </a:rPr>
              <a:t>afety, </a:t>
            </a:r>
            <a:r>
              <a:rPr lang="en-US" u="sng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rgbClr val="009900"/>
                </a:solidFill>
              </a:rPr>
              <a:t>ccessibility and </a:t>
            </a:r>
            <a:r>
              <a:rPr lang="en-US" u="sng" dirty="0" smtClean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009900"/>
                </a:solidFill>
              </a:rPr>
              <a:t>ustainability</a:t>
            </a:r>
            <a:r>
              <a:rPr lang="en-US" dirty="0">
                <a:solidFill>
                  <a:srgbClr val="009900"/>
                </a:solidFill>
              </a:rPr>
              <a:t/>
            </a:r>
            <a:br>
              <a:rPr lang="en-US" dirty="0">
                <a:solidFill>
                  <a:srgbClr val="009900"/>
                </a:solidFill>
              </a:rPr>
            </a:b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3/16/16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2271" y="925286"/>
            <a:ext cx="8860972" cy="103414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500" dirty="0">
                <a:solidFill>
                  <a:srgbClr val="FF0000"/>
                </a:solidFill>
              </a:rPr>
              <a:t>Constructability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smtClean="0">
                <a:solidFill>
                  <a:schemeClr val="tx1"/>
                </a:solidFill>
              </a:rPr>
              <a:t>Challenges </a:t>
            </a:r>
            <a:r>
              <a:rPr lang="en-US" sz="2500" dirty="0" smtClean="0">
                <a:solidFill>
                  <a:srgbClr val="FF0000"/>
                </a:solidFill>
              </a:rPr>
              <a:t>with </a:t>
            </a:r>
            <a:r>
              <a:rPr lang="en-US" sz="2500" dirty="0">
                <a:solidFill>
                  <a:srgbClr val="FF0000"/>
                </a:solidFill>
              </a:rPr>
              <a:t>45 degree </a:t>
            </a:r>
            <a:r>
              <a:rPr lang="en-US" sz="2500" dirty="0">
                <a:solidFill>
                  <a:schemeClr val="tx1"/>
                </a:solidFill>
              </a:rPr>
              <a:t>Bevel Saw </a:t>
            </a:r>
            <a:r>
              <a:rPr lang="en-US" sz="2500" dirty="0" smtClean="0">
                <a:solidFill>
                  <a:schemeClr val="tx1"/>
                </a:solidFill>
              </a:rPr>
              <a:t>Cut at </a:t>
            </a:r>
            <a:r>
              <a:rPr lang="en-US" sz="2500" dirty="0">
                <a:solidFill>
                  <a:schemeClr val="tx1"/>
                </a:solidFill>
              </a:rPr>
              <a:t>KLAF and at NJ Tech Center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17348" y="2609852"/>
            <a:ext cx="4049484" cy="26996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09259" y="155121"/>
            <a:ext cx="3420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Saw Cut</a:t>
            </a:r>
            <a:br>
              <a:rPr lang="en-US" sz="2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2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70208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400800" cy="914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Thermoplastic</a:t>
            </a:r>
            <a:endParaRPr lang="en-US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" y="1529782"/>
            <a:ext cx="6099048" cy="42318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8401" y="1676400"/>
            <a:ext cx="28956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Easy to construct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Semi-intrusive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Permanent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/>
              <a:t>Proven to </a:t>
            </a:r>
            <a:r>
              <a:rPr lang="en-US" sz="2000" b="1" dirty="0" smtClean="0">
                <a:solidFill>
                  <a:srgbClr val="FF0000"/>
                </a:solidFill>
              </a:rPr>
              <a:t>withstand winter </a:t>
            </a:r>
            <a:r>
              <a:rPr lang="en-US" sz="2000" b="1" dirty="0" smtClean="0"/>
              <a:t>ops in </a:t>
            </a:r>
            <a:r>
              <a:rPr lang="en-US" sz="2000" b="1" dirty="0" smtClean="0">
                <a:solidFill>
                  <a:srgbClr val="FF0000"/>
                </a:solidFill>
              </a:rPr>
              <a:t>roadway</a:t>
            </a:r>
            <a:r>
              <a:rPr lang="en-US" sz="2000" b="1" dirty="0" smtClean="0"/>
              <a:t>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3/16/16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1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953" y="3593872"/>
            <a:ext cx="8472488" cy="1157741"/>
          </a:xfrm>
        </p:spPr>
        <p:txBody>
          <a:bodyPr/>
          <a:lstStyle/>
          <a:p>
            <a:pPr algn="ctr"/>
            <a:r>
              <a:rPr lang="en-US" sz="2400" u="sng" dirty="0" smtClean="0">
                <a:solidFill>
                  <a:srgbClr val="FF0000"/>
                </a:solidFill>
              </a:rPr>
              <a:t>NOT on Airports!</a:t>
            </a:r>
            <a:r>
              <a:rPr lang="en-US" sz="2400" dirty="0" smtClean="0"/>
              <a:t> </a:t>
            </a:r>
            <a:r>
              <a:rPr lang="en-US" sz="2400" dirty="0"/>
              <a:t>Rumble Strips were Damaged by Snowplows </a:t>
            </a:r>
            <a:r>
              <a:rPr lang="en-US" sz="2400" dirty="0">
                <a:solidFill>
                  <a:srgbClr val="FF0000"/>
                </a:solidFill>
              </a:rPr>
              <a:t>after First Snow </a:t>
            </a:r>
            <a:r>
              <a:rPr lang="en-US" sz="2400" dirty="0"/>
              <a:t>and Were Subsequently Removed to Avoid FOD on Airfield at KLAF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3/16/16</a:t>
            </a:r>
            <a:endParaRPr lang="en-US" dirty="0"/>
          </a:p>
        </p:txBody>
      </p:sp>
      <p:pic>
        <p:nvPicPr>
          <p:cNvPr id="5" name="Content Placeholder 4" descr="H:\AT\Airport Mgmt\Research\PEGASUS Rumble Strips Phase II\Photos Nov 2015\IMG_333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465" y="114300"/>
            <a:ext cx="4269921" cy="315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:\AT\Airport Mgmt\Research\PEGASUS Rumble Strips Phase II\Photos Nov 2015\IMG_33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5865" y="65313"/>
            <a:ext cx="4612820" cy="3208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27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6956" y="827314"/>
            <a:ext cx="8869136" cy="87902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500" dirty="0" smtClean="0"/>
              <a:t>Thermoplastic </a:t>
            </a:r>
            <a:r>
              <a:rPr lang="en-US" sz="2500" dirty="0"/>
              <a:t>has Problems with </a:t>
            </a:r>
            <a:r>
              <a:rPr lang="en-US" sz="2500" dirty="0">
                <a:solidFill>
                  <a:srgbClr val="FF0000"/>
                </a:solidFill>
              </a:rPr>
              <a:t>Durability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8103"/>
            <a:ext cx="4482776" cy="33620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225" y="2218103"/>
            <a:ext cx="4482775" cy="336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4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812" y="148196"/>
            <a:ext cx="8472488" cy="609600"/>
          </a:xfrm>
        </p:spPr>
        <p:txBody>
          <a:bodyPr/>
          <a:lstStyle/>
          <a:p>
            <a:r>
              <a:rPr lang="en-US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Temporary Rumble Strips</a:t>
            </a:r>
            <a:endParaRPr lang="en-US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996043"/>
            <a:ext cx="8050213" cy="4903107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Allows temporary installation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Interlocking joints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/>
              <a:t>Segments:  13” wide, 36” long, </a:t>
            </a:r>
            <a:br>
              <a:rPr lang="en-US" sz="2000" dirty="0" smtClean="0"/>
            </a:br>
            <a:r>
              <a:rPr lang="en-US" sz="2000" dirty="0" smtClean="0"/>
              <a:t>¾” high, 35 </a:t>
            </a:r>
            <a:r>
              <a:rPr lang="en-US" sz="2000" dirty="0" err="1" smtClean="0"/>
              <a:t>lbs</a:t>
            </a:r>
            <a:endParaRPr lang="en-US" sz="2000" dirty="0" smtClean="0"/>
          </a:p>
          <a:p>
            <a:pPr>
              <a:buFont typeface="Wingdings" panose="05000000000000000000" pitchFamily="2" charset="2"/>
              <a:buChar char="Q"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Can be installed by one person</a:t>
            </a:r>
          </a:p>
          <a:p>
            <a:endParaRPr lang="en-US" sz="2000" dirty="0"/>
          </a:p>
        </p:txBody>
      </p:sp>
      <p:pic>
        <p:nvPicPr>
          <p:cNvPr id="5" name="Picture 2" descr="C:\Users\celaptop\Downloads\18232177729_bc02bb199f_k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143" y="3935186"/>
            <a:ext cx="4249213" cy="21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7371" y="752806"/>
            <a:ext cx="2149929" cy="1356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0024" y="4737396"/>
            <a:ext cx="2058757" cy="1298789"/>
          </a:xfrm>
          <a:prstGeom prst="rect">
            <a:avLst/>
          </a:prstGeom>
        </p:spPr>
      </p:pic>
      <p:pic>
        <p:nvPicPr>
          <p:cNvPr id="9" name="Picture 8"/>
          <p:cNvPicPr preferRelativeResize="0"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1893" y="2301275"/>
            <a:ext cx="2815021" cy="23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94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FF0000"/>
                </a:solidFill>
              </a:rPr>
              <a:t>All Rumble Strip types </a:t>
            </a:r>
            <a:r>
              <a:rPr lang="en-US" sz="2400" dirty="0" smtClean="0">
                <a:solidFill>
                  <a:srgbClr val="1D2F68"/>
                </a:solidFill>
              </a:rPr>
              <a:t>evaluated, </a:t>
            </a:r>
            <a:r>
              <a:rPr lang="en-US" sz="2400" dirty="0" smtClean="0">
                <a:solidFill>
                  <a:srgbClr val="FF0000"/>
                </a:solidFill>
              </a:rPr>
              <a:t>if installed permanently</a:t>
            </a:r>
            <a:r>
              <a:rPr lang="en-US" sz="2400" dirty="0" smtClean="0">
                <a:solidFill>
                  <a:srgbClr val="1D2F68"/>
                </a:solidFill>
              </a:rPr>
              <a:t>, may cause </a:t>
            </a:r>
            <a:r>
              <a:rPr lang="en-US" sz="2400" dirty="0" smtClean="0">
                <a:solidFill>
                  <a:srgbClr val="FF0000"/>
                </a:solidFill>
              </a:rPr>
              <a:t>damage</a:t>
            </a:r>
            <a:r>
              <a:rPr lang="en-US" sz="2400" dirty="0" smtClean="0">
                <a:solidFill>
                  <a:srgbClr val="1D2F68"/>
                </a:solidFill>
              </a:rPr>
              <a:t>, with continual use, to the </a:t>
            </a:r>
            <a:r>
              <a:rPr lang="en-US" sz="2400" dirty="0" smtClean="0">
                <a:solidFill>
                  <a:srgbClr val="FF0000"/>
                </a:solidFill>
              </a:rPr>
              <a:t>size of aircraft </a:t>
            </a:r>
            <a:r>
              <a:rPr lang="en-US" sz="2400" dirty="0" smtClean="0">
                <a:solidFill>
                  <a:srgbClr val="1D2F68"/>
                </a:solidFill>
              </a:rPr>
              <a:t>used in study.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US" sz="2400" dirty="0">
              <a:solidFill>
                <a:srgbClr val="1D2F68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1D2F68"/>
                </a:solidFill>
              </a:rPr>
              <a:t>Saw Cut Strip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FF0000"/>
                </a:solidFill>
              </a:rPr>
              <a:t>Durability</a:t>
            </a:r>
            <a:r>
              <a:rPr lang="en-US" sz="2000" dirty="0" smtClean="0"/>
              <a:t> </a:t>
            </a:r>
            <a:r>
              <a:rPr lang="en-US" sz="2000" dirty="0"/>
              <a:t>of </a:t>
            </a:r>
            <a:r>
              <a:rPr lang="en-US" sz="2000" dirty="0">
                <a:solidFill>
                  <a:srgbClr val="1D2F68"/>
                </a:solidFill>
              </a:rPr>
              <a:t>90 degree </a:t>
            </a:r>
            <a:endParaRPr lang="en-US" sz="2000" dirty="0" smtClean="0">
              <a:solidFill>
                <a:srgbClr val="1D2F68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FF0000"/>
                </a:solidFill>
              </a:rPr>
              <a:t>Constructability </a:t>
            </a:r>
            <a:r>
              <a:rPr lang="en-US" sz="2000" dirty="0" smtClean="0">
                <a:solidFill>
                  <a:srgbClr val="1D2F68"/>
                </a:solidFill>
              </a:rPr>
              <a:t>with </a:t>
            </a:r>
            <a:r>
              <a:rPr lang="en-US" sz="2000" dirty="0">
                <a:solidFill>
                  <a:srgbClr val="1D2F68"/>
                </a:solidFill>
              </a:rPr>
              <a:t>45 </a:t>
            </a:r>
            <a:r>
              <a:rPr lang="en-US" sz="2000" dirty="0" smtClean="0">
                <a:solidFill>
                  <a:srgbClr val="1D2F68"/>
                </a:solidFill>
              </a:rPr>
              <a:t>degree bevel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US" sz="2400" dirty="0" smtClean="0">
              <a:solidFill>
                <a:srgbClr val="1D2F68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FF0000"/>
                </a:solidFill>
              </a:rPr>
              <a:t>Temporary Rumble Strips </a:t>
            </a:r>
            <a:r>
              <a:rPr lang="en-US" sz="2400" dirty="0" smtClean="0">
                <a:solidFill>
                  <a:srgbClr val="1D2F68"/>
                </a:solidFill>
              </a:rPr>
              <a:t>may be useful as a tactile warning to aircraft when used to identify a </a:t>
            </a:r>
            <a:r>
              <a:rPr lang="en-US" sz="2400" dirty="0" smtClean="0">
                <a:solidFill>
                  <a:srgbClr val="FF0000"/>
                </a:solidFill>
              </a:rPr>
              <a:t>temporary change </a:t>
            </a:r>
            <a:r>
              <a:rPr lang="en-US" sz="2400" dirty="0" smtClean="0">
                <a:solidFill>
                  <a:srgbClr val="1D2F68"/>
                </a:solidFill>
              </a:rPr>
              <a:t>at an airport such as a construction areas etc.</a:t>
            </a:r>
          </a:p>
          <a:p>
            <a:pPr>
              <a:spcBef>
                <a:spcPts val="0"/>
              </a:spcBef>
              <a:buClr>
                <a:srgbClr val="00B050"/>
              </a:buClr>
              <a:buFont typeface="Wingdings" panose="05000000000000000000" pitchFamily="2" charset="2"/>
              <a:buChar char="Q"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3/16/16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54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sz="3200" b="1" dirty="0">
              <a:solidFill>
                <a:srgbClr val="3333FF"/>
              </a:solidFill>
              <a:cs typeface="Arial" charset="0"/>
            </a:endParaRPr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642938" y="1069975"/>
            <a:ext cx="8001000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ctr">
              <a:spcBef>
                <a:spcPct val="20000"/>
              </a:spcBef>
              <a:buFontTx/>
              <a:buNone/>
            </a:pPr>
            <a:r>
              <a:rPr lang="en-US" sz="2000" b="1" dirty="0">
                <a:solidFill>
                  <a:srgbClr val="008000"/>
                </a:solidFill>
                <a:cs typeface="Arial" charset="0"/>
              </a:rPr>
              <a:t> </a:t>
            </a:r>
          </a:p>
          <a:p>
            <a:pPr marL="342900" indent="-342900" algn="ctr">
              <a:spcBef>
                <a:spcPct val="20000"/>
              </a:spcBef>
              <a:buFontTx/>
              <a:buNone/>
            </a:pPr>
            <a:endParaRPr lang="en-US" sz="2000" b="1" dirty="0">
              <a:solidFill>
                <a:srgbClr val="008000"/>
              </a:solidFill>
              <a:cs typeface="Arial" charset="0"/>
            </a:endParaRPr>
          </a:p>
          <a:p>
            <a:pPr marL="342900" indent="-342900" algn="ctr">
              <a:spcBef>
                <a:spcPct val="20000"/>
              </a:spcBef>
              <a:buFontTx/>
              <a:buNone/>
            </a:pPr>
            <a:endParaRPr lang="en-US" sz="2000" b="1" dirty="0">
              <a:solidFill>
                <a:srgbClr val="008000"/>
              </a:solidFill>
              <a:cs typeface="Arial" charset="0"/>
            </a:endParaRPr>
          </a:p>
          <a:p>
            <a:pPr marL="342900" indent="-342900" algn="ctr">
              <a:spcBef>
                <a:spcPct val="20000"/>
              </a:spcBef>
              <a:buFontTx/>
              <a:buNone/>
            </a:pPr>
            <a:endParaRPr lang="en-US" sz="2000" b="1" dirty="0">
              <a:solidFill>
                <a:srgbClr val="008000"/>
              </a:solidFill>
              <a:cs typeface="Arial" charset="0"/>
            </a:endParaRPr>
          </a:p>
          <a:p>
            <a:pPr marL="342900" indent="-342900" algn="ctr">
              <a:spcBef>
                <a:spcPct val="20000"/>
              </a:spcBef>
              <a:buFontTx/>
              <a:buNone/>
            </a:pPr>
            <a:r>
              <a:rPr lang="en-US" sz="4000" b="1" dirty="0">
                <a:solidFill>
                  <a:srgbClr val="008000"/>
                </a:solidFill>
                <a:cs typeface="Arial" charset="0"/>
              </a:rPr>
              <a:t>Questions/Comments?</a:t>
            </a:r>
            <a:endParaRPr lang="en-US" sz="4000" b="1" dirty="0">
              <a:solidFill>
                <a:srgbClr val="FF0000"/>
              </a:solidFill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21014" y="481693"/>
            <a:ext cx="4983163" cy="3331028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Infra-Red Requirements for developing a Elevated LED High Intensity Runway Edge Light, L-862(L) (HIRLs) with IR emitter</a:t>
            </a:r>
            <a:b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16, 2016</a:t>
            </a:r>
            <a:r>
              <a:rPr lang="en-US" sz="32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159839"/>
            <a:ext cx="5625193" cy="170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432" y="271010"/>
            <a:ext cx="8472488" cy="609600"/>
          </a:xfrm>
        </p:spPr>
        <p:txBody>
          <a:bodyPr/>
          <a:lstStyle/>
          <a:p>
            <a:r>
              <a:rPr lang="en-US" sz="32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Infra-Red </a:t>
            </a:r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Requirements for LED HIRLs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328" y="1230539"/>
            <a:ext cx="8050213" cy="4737554"/>
          </a:xfrm>
        </p:spPr>
        <p:txBody>
          <a:bodyPr/>
          <a:lstStyle/>
          <a:p>
            <a:pPr>
              <a:buClr>
                <a:srgbClr val="009900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9900"/>
                </a:solidFill>
              </a:rPr>
              <a:t>About 10 years ago, the FAA published a final rule permitting Enhanced Flight Vision System (</a:t>
            </a:r>
            <a:r>
              <a:rPr lang="en-US" sz="2000" b="1" dirty="0">
                <a:solidFill>
                  <a:srgbClr val="FF0000"/>
                </a:solidFill>
              </a:rPr>
              <a:t>EFVS</a:t>
            </a:r>
            <a:r>
              <a:rPr lang="en-US" sz="2000" b="1" dirty="0">
                <a:solidFill>
                  <a:srgbClr val="009900"/>
                </a:solidFill>
              </a:rPr>
              <a:t>) operations to be conducted below DA/DH or MDA down to 100 feet above the touchdown zone elevation. </a:t>
            </a:r>
          </a:p>
          <a:p>
            <a:pPr lvl="1">
              <a:buClr>
                <a:srgbClr val="009900"/>
              </a:buClr>
              <a:buFont typeface="Wingdings" panose="05000000000000000000" pitchFamily="2" charset="2"/>
              <a:buChar char="Q"/>
            </a:pPr>
            <a:endParaRPr lang="en-US" sz="2000" b="1" dirty="0">
              <a:solidFill>
                <a:srgbClr val="009900"/>
              </a:solidFill>
            </a:endParaRPr>
          </a:p>
          <a:p>
            <a:pPr>
              <a:buClr>
                <a:srgbClr val="009900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9900"/>
                </a:solidFill>
              </a:rPr>
              <a:t>The EFVS manufacturers addressed concerns about their equipment </a:t>
            </a:r>
            <a:r>
              <a:rPr lang="en-US" sz="2000" b="1" dirty="0">
                <a:solidFill>
                  <a:srgbClr val="FF0000"/>
                </a:solidFill>
              </a:rPr>
              <a:t>not being able to see </a:t>
            </a:r>
            <a:r>
              <a:rPr lang="en-US" sz="2000" b="1" dirty="0">
                <a:solidFill>
                  <a:srgbClr val="009900"/>
                </a:solidFill>
              </a:rPr>
              <a:t>an image on a Heads Up Display (HUD) </a:t>
            </a:r>
            <a:r>
              <a:rPr lang="en-US" sz="2000" b="1" dirty="0">
                <a:solidFill>
                  <a:srgbClr val="FF0000"/>
                </a:solidFill>
              </a:rPr>
              <a:t>LED lights </a:t>
            </a:r>
            <a:r>
              <a:rPr lang="en-US" sz="2000" b="1" dirty="0">
                <a:solidFill>
                  <a:srgbClr val="009900"/>
                </a:solidFill>
              </a:rPr>
              <a:t>in the runway environment, due to </a:t>
            </a:r>
            <a:r>
              <a:rPr lang="en-US" sz="2000" b="1" dirty="0">
                <a:solidFill>
                  <a:srgbClr val="FF0000"/>
                </a:solidFill>
              </a:rPr>
              <a:t>little to no heat</a:t>
            </a:r>
            <a:r>
              <a:rPr lang="en-US" sz="2000" b="1" dirty="0">
                <a:solidFill>
                  <a:srgbClr val="009900"/>
                </a:solidFill>
              </a:rPr>
              <a:t> (IR) in the needed wavelength.</a:t>
            </a:r>
          </a:p>
          <a:p>
            <a:pPr>
              <a:buClr>
                <a:srgbClr val="009900"/>
              </a:buClr>
              <a:buFont typeface="Wingdings" panose="05000000000000000000" pitchFamily="2" charset="2"/>
              <a:buChar char="Q"/>
            </a:pPr>
            <a:endParaRPr lang="en-US" sz="2000" b="1" dirty="0">
              <a:solidFill>
                <a:srgbClr val="009900"/>
              </a:solidFill>
            </a:endParaRPr>
          </a:p>
          <a:p>
            <a:pPr>
              <a:buClr>
                <a:srgbClr val="009900"/>
              </a:buClr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B050"/>
                </a:solidFill>
              </a:rPr>
              <a:t>Traditionally, the NAS </a:t>
            </a:r>
            <a:r>
              <a:rPr lang="en-US" sz="2000" b="1" dirty="0">
                <a:solidFill>
                  <a:srgbClr val="FF0000"/>
                </a:solidFill>
              </a:rPr>
              <a:t>doesn’t have a requirement </a:t>
            </a:r>
            <a:r>
              <a:rPr lang="en-US" sz="2000" b="1" dirty="0">
                <a:solidFill>
                  <a:srgbClr val="00B050"/>
                </a:solidFill>
              </a:rPr>
              <a:t>for </a:t>
            </a:r>
            <a:r>
              <a:rPr lang="en-US" sz="2000" b="1" dirty="0">
                <a:solidFill>
                  <a:srgbClr val="FF0000"/>
                </a:solidFill>
              </a:rPr>
              <a:t>airport lighting to emit IR </a:t>
            </a:r>
            <a:r>
              <a:rPr lang="en-US" sz="2000" b="1" dirty="0">
                <a:solidFill>
                  <a:srgbClr val="00B050"/>
                </a:solidFill>
              </a:rPr>
              <a:t>energy.  </a:t>
            </a:r>
            <a:r>
              <a:rPr lang="en-US" sz="2000" b="1" dirty="0">
                <a:solidFill>
                  <a:srgbClr val="FF0000"/>
                </a:solidFill>
              </a:rPr>
              <a:t>Airport lighting </a:t>
            </a:r>
            <a:r>
              <a:rPr lang="en-US" sz="2000" b="1" dirty="0">
                <a:solidFill>
                  <a:srgbClr val="00B050"/>
                </a:solidFill>
              </a:rPr>
              <a:t>standards are solely based on the </a:t>
            </a:r>
            <a:r>
              <a:rPr lang="en-US" sz="2000" b="1" dirty="0">
                <a:solidFill>
                  <a:srgbClr val="FF0000"/>
                </a:solidFill>
              </a:rPr>
              <a:t>visible spectrum </a:t>
            </a:r>
            <a:r>
              <a:rPr lang="en-US" sz="2000" b="1" dirty="0">
                <a:solidFill>
                  <a:srgbClr val="00B050"/>
                </a:solidFill>
              </a:rPr>
              <a:t>(intensity, brightness, color, beam spread).</a:t>
            </a:r>
          </a:p>
          <a:p>
            <a:pPr marL="57150" indent="0">
              <a:buClr>
                <a:srgbClr val="009900"/>
              </a:buClr>
              <a:buNone/>
            </a:pPr>
            <a:r>
              <a:rPr lang="en-US" sz="2000" b="1" dirty="0">
                <a:solidFill>
                  <a:srgbClr val="00B05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509463" y="6248400"/>
            <a:ext cx="1737360" cy="4572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3/16/16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50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432" y="271010"/>
            <a:ext cx="8472488" cy="609600"/>
          </a:xfrm>
        </p:spPr>
        <p:txBody>
          <a:bodyPr/>
          <a:lstStyle/>
          <a:p>
            <a:r>
              <a:rPr lang="en-US" sz="32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Infra-Red </a:t>
            </a:r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Requirements for LED HIRLs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328" y="1230539"/>
            <a:ext cx="8050213" cy="4737554"/>
          </a:xfrm>
        </p:spPr>
        <p:txBody>
          <a:bodyPr/>
          <a:lstStyle/>
          <a:p>
            <a:pPr>
              <a:buClr>
                <a:srgbClr val="009900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9900"/>
                </a:solidFill>
              </a:rPr>
              <a:t>In</a:t>
            </a:r>
            <a:r>
              <a:rPr lang="en-US" sz="2000" dirty="0">
                <a:solidFill>
                  <a:srgbClr val="FF0000"/>
                </a:solidFill>
              </a:rPr>
              <a:t> 2008</a:t>
            </a:r>
            <a:r>
              <a:rPr lang="en-US" sz="2000" dirty="0">
                <a:solidFill>
                  <a:srgbClr val="009900"/>
                </a:solidFill>
              </a:rPr>
              <a:t>, the </a:t>
            </a:r>
            <a:r>
              <a:rPr lang="en-US" sz="2000" dirty="0">
                <a:solidFill>
                  <a:srgbClr val="FF0000"/>
                </a:solidFill>
              </a:rPr>
              <a:t>RTCA SC-213</a:t>
            </a:r>
            <a:r>
              <a:rPr lang="en-US" sz="2000" dirty="0">
                <a:solidFill>
                  <a:srgbClr val="009900"/>
                </a:solidFill>
              </a:rPr>
              <a:t>, Enhanced Flight Vision Systems and Synthetic Vision Systems committee took on the task </a:t>
            </a:r>
            <a:r>
              <a:rPr lang="en-US" sz="2000" dirty="0">
                <a:solidFill>
                  <a:srgbClr val="FF0000"/>
                </a:solidFill>
              </a:rPr>
              <a:t>to identify the IR amount needed</a:t>
            </a:r>
            <a:r>
              <a:rPr lang="en-US" sz="2000" dirty="0">
                <a:solidFill>
                  <a:srgbClr val="009900"/>
                </a:solidFill>
              </a:rPr>
              <a:t> for EFVS. </a:t>
            </a:r>
            <a:r>
              <a:rPr lang="en-US" sz="2000" dirty="0">
                <a:solidFill>
                  <a:srgbClr val="FF0000"/>
                </a:solidFill>
              </a:rPr>
              <a:t>After two years</a:t>
            </a:r>
            <a:r>
              <a:rPr lang="en-US" sz="2000" dirty="0">
                <a:solidFill>
                  <a:srgbClr val="009900"/>
                </a:solidFill>
              </a:rPr>
              <a:t>, they were </a:t>
            </a:r>
            <a:r>
              <a:rPr lang="en-US" sz="2000" dirty="0">
                <a:solidFill>
                  <a:srgbClr val="FF0000"/>
                </a:solidFill>
              </a:rPr>
              <a:t>unsuccessful</a:t>
            </a:r>
            <a:r>
              <a:rPr lang="en-US" sz="2000" dirty="0">
                <a:solidFill>
                  <a:srgbClr val="009900"/>
                </a:solidFill>
              </a:rPr>
              <a:t> in establishing the required amount of IR.</a:t>
            </a:r>
          </a:p>
          <a:p>
            <a:pPr lvl="1">
              <a:buClr>
                <a:srgbClr val="009900"/>
              </a:buClr>
              <a:buFont typeface="Wingdings" panose="05000000000000000000" pitchFamily="2" charset="2"/>
              <a:buChar char="Q"/>
            </a:pPr>
            <a:endParaRPr lang="en-US" sz="2000" b="1" dirty="0">
              <a:solidFill>
                <a:srgbClr val="0099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9900"/>
                </a:solidFill>
              </a:rPr>
              <a:t>In </a:t>
            </a:r>
            <a:r>
              <a:rPr lang="en-US" sz="2000" dirty="0">
                <a:solidFill>
                  <a:srgbClr val="FF0000"/>
                </a:solidFill>
              </a:rPr>
              <a:t>2010</a:t>
            </a:r>
            <a:r>
              <a:rPr lang="en-US" sz="2000" dirty="0">
                <a:solidFill>
                  <a:srgbClr val="009900"/>
                </a:solidFill>
              </a:rPr>
              <a:t>, the </a:t>
            </a:r>
            <a:r>
              <a:rPr lang="en-US" sz="2000" dirty="0">
                <a:solidFill>
                  <a:srgbClr val="FF0000"/>
                </a:solidFill>
              </a:rPr>
              <a:t>SAE G-20 </a:t>
            </a:r>
            <a:r>
              <a:rPr lang="en-US" sz="2000" dirty="0">
                <a:solidFill>
                  <a:srgbClr val="009900"/>
                </a:solidFill>
              </a:rPr>
              <a:t>Committee was formed and originally tasked by AFS-400 to “address the </a:t>
            </a:r>
            <a:r>
              <a:rPr lang="en-US" sz="2000" dirty="0">
                <a:solidFill>
                  <a:srgbClr val="FF0000"/>
                </a:solidFill>
              </a:rPr>
              <a:t>possible adverse impact </a:t>
            </a:r>
            <a:r>
              <a:rPr lang="en-US" sz="2000" dirty="0">
                <a:solidFill>
                  <a:srgbClr val="009900"/>
                </a:solidFill>
              </a:rPr>
              <a:t>to </a:t>
            </a:r>
            <a:r>
              <a:rPr lang="en-US" sz="2000" dirty="0">
                <a:solidFill>
                  <a:srgbClr val="FF0000"/>
                </a:solidFill>
              </a:rPr>
              <a:t>EFVS operations </a:t>
            </a:r>
            <a:r>
              <a:rPr lang="en-US" sz="2000" dirty="0">
                <a:solidFill>
                  <a:srgbClr val="009900"/>
                </a:solidFill>
              </a:rPr>
              <a:t>by transitioning airport approach and surface lighting systems from incandescent to </a:t>
            </a:r>
            <a:r>
              <a:rPr lang="en-US" sz="2000" dirty="0">
                <a:solidFill>
                  <a:srgbClr val="FF0000"/>
                </a:solidFill>
              </a:rPr>
              <a:t>LED’s</a:t>
            </a:r>
            <a:r>
              <a:rPr lang="en-US" sz="2000" dirty="0">
                <a:solidFill>
                  <a:srgbClr val="009900"/>
                </a:solidFill>
              </a:rPr>
              <a:t>.” They also took on the task </a:t>
            </a:r>
            <a:r>
              <a:rPr lang="en-US" sz="2000" dirty="0">
                <a:solidFill>
                  <a:srgbClr val="FF0000"/>
                </a:solidFill>
              </a:rPr>
              <a:t>to identify the IR amount needed</a:t>
            </a:r>
            <a:r>
              <a:rPr lang="en-US" sz="2000" dirty="0">
                <a:solidFill>
                  <a:srgbClr val="009900"/>
                </a:solidFill>
              </a:rPr>
              <a:t> for EFVS. </a:t>
            </a:r>
            <a:r>
              <a:rPr lang="en-US" sz="2000" dirty="0">
                <a:solidFill>
                  <a:srgbClr val="FF0000"/>
                </a:solidFill>
              </a:rPr>
              <a:t>To this date</a:t>
            </a:r>
            <a:r>
              <a:rPr lang="en-US" sz="2000" dirty="0">
                <a:solidFill>
                  <a:srgbClr val="009900"/>
                </a:solidFill>
              </a:rPr>
              <a:t>, the they </a:t>
            </a:r>
            <a:r>
              <a:rPr lang="en-US" sz="2000" dirty="0">
                <a:solidFill>
                  <a:srgbClr val="FF0000"/>
                </a:solidFill>
              </a:rPr>
              <a:t>have not </a:t>
            </a:r>
            <a:r>
              <a:rPr lang="en-US" sz="2000" dirty="0">
                <a:solidFill>
                  <a:srgbClr val="009900"/>
                </a:solidFill>
              </a:rPr>
              <a:t>been able to </a:t>
            </a:r>
            <a:r>
              <a:rPr lang="en-US" sz="2000" dirty="0">
                <a:solidFill>
                  <a:srgbClr val="FF0000"/>
                </a:solidFill>
              </a:rPr>
              <a:t>identify the IR amount needed </a:t>
            </a:r>
            <a:r>
              <a:rPr lang="en-US" sz="2000" dirty="0">
                <a:solidFill>
                  <a:srgbClr val="009900"/>
                </a:solidFill>
              </a:rPr>
              <a:t>for EFVS.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509463" y="6248400"/>
            <a:ext cx="1737360" cy="4572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3/16/16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15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16" y="1036864"/>
            <a:ext cx="7424992" cy="4948786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>
          <a:xfrm>
            <a:off x="6291389" y="2307772"/>
            <a:ext cx="1913719" cy="381000"/>
          </a:xfrm>
          <a:prstGeom prst="wedgeRectCallout">
            <a:avLst>
              <a:gd name="adj1" fmla="val 6196"/>
              <a:gd name="adj2" fmla="val 215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000" dirty="0" smtClean="0"/>
              <a:t>Thermoplastic</a:t>
            </a:r>
            <a:endParaRPr lang="en-US" sz="2000" dirty="0"/>
          </a:p>
        </p:txBody>
      </p:sp>
      <p:sp>
        <p:nvSpPr>
          <p:cNvPr id="17" name="Rectangular Callout 16"/>
          <p:cNvSpPr/>
          <p:nvPr/>
        </p:nvSpPr>
        <p:spPr>
          <a:xfrm>
            <a:off x="3175907" y="1967593"/>
            <a:ext cx="1363436" cy="304800"/>
          </a:xfrm>
          <a:prstGeom prst="wedgeRectCallout">
            <a:avLst>
              <a:gd name="adj1" fmla="val 6196"/>
              <a:gd name="adj2" fmla="val 215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000" dirty="0" smtClean="0"/>
              <a:t>Saw Cut</a:t>
            </a:r>
            <a:endParaRPr lang="en-US" sz="2000" dirty="0"/>
          </a:p>
        </p:txBody>
      </p:sp>
      <p:sp>
        <p:nvSpPr>
          <p:cNvPr id="18" name="Rectangular Callout 17"/>
          <p:cNvSpPr/>
          <p:nvPr/>
        </p:nvSpPr>
        <p:spPr>
          <a:xfrm>
            <a:off x="1371599" y="1815193"/>
            <a:ext cx="1543050" cy="304800"/>
          </a:xfrm>
          <a:prstGeom prst="wedgeRectCallout">
            <a:avLst>
              <a:gd name="adj1" fmla="val 6196"/>
              <a:gd name="adj2" fmla="val 215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000" b="1" dirty="0" smtClean="0"/>
              <a:t>Temporary</a:t>
            </a:r>
            <a:endParaRPr lang="en-US" sz="20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7714" y="92529"/>
            <a:ext cx="8458200" cy="9144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Purdue Airport </a:t>
            </a:r>
            <a:r>
              <a:rPr lang="en-US" sz="32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Rumble Strip Test Site</a:t>
            </a:r>
            <a:endParaRPr lang="en-US" sz="32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3/16/16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7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432" y="271010"/>
            <a:ext cx="8472488" cy="609600"/>
          </a:xfrm>
        </p:spPr>
        <p:txBody>
          <a:bodyPr/>
          <a:lstStyle/>
          <a:p>
            <a:r>
              <a:rPr lang="en-US" sz="32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Infra-Red </a:t>
            </a:r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Requirements for LED HIRLs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328" y="1230539"/>
            <a:ext cx="8050213" cy="4737554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9900"/>
                </a:solidFill>
              </a:rPr>
              <a:t>Because of these concerns, FAA Office of Airports issued the </a:t>
            </a:r>
            <a:r>
              <a:rPr lang="en-US" sz="2000" dirty="0">
                <a:solidFill>
                  <a:srgbClr val="FF0000"/>
                </a:solidFill>
              </a:rPr>
              <a:t>guidance </a:t>
            </a:r>
            <a:r>
              <a:rPr lang="en-US" sz="2000" dirty="0">
                <a:solidFill>
                  <a:srgbClr val="009900"/>
                </a:solidFill>
              </a:rPr>
              <a:t>in the </a:t>
            </a:r>
            <a:r>
              <a:rPr lang="en-US" sz="2000" dirty="0">
                <a:solidFill>
                  <a:srgbClr val="FF0000"/>
                </a:solidFill>
              </a:rPr>
              <a:t>AIP handbook </a:t>
            </a:r>
            <a:r>
              <a:rPr lang="en-US" sz="2000" dirty="0">
                <a:solidFill>
                  <a:srgbClr val="009900"/>
                </a:solidFill>
              </a:rPr>
              <a:t>Effective </a:t>
            </a:r>
            <a:r>
              <a:rPr lang="en-US" sz="2000" dirty="0">
                <a:solidFill>
                  <a:srgbClr val="FF0000"/>
                </a:solidFill>
              </a:rPr>
              <a:t>September 30, 2014 restricting the use of AIP funds</a:t>
            </a:r>
            <a:r>
              <a:rPr lang="en-US" sz="2000" dirty="0">
                <a:solidFill>
                  <a:srgbClr val="009900"/>
                </a:solidFill>
              </a:rPr>
              <a:t> for </a:t>
            </a:r>
            <a:r>
              <a:rPr lang="en-US" sz="2000" dirty="0">
                <a:solidFill>
                  <a:srgbClr val="FF0000"/>
                </a:solidFill>
              </a:rPr>
              <a:t>certain LED lights </a:t>
            </a:r>
            <a:r>
              <a:rPr lang="en-US" sz="2000" dirty="0">
                <a:solidFill>
                  <a:srgbClr val="009900"/>
                </a:solidFill>
              </a:rPr>
              <a:t>including LED </a:t>
            </a:r>
            <a:r>
              <a:rPr lang="en-US" sz="2000" dirty="0">
                <a:solidFill>
                  <a:srgbClr val="FF0000"/>
                </a:solidFill>
              </a:rPr>
              <a:t>Obstruction </a:t>
            </a:r>
            <a:r>
              <a:rPr lang="en-US" sz="2000" dirty="0">
                <a:solidFill>
                  <a:srgbClr val="009900"/>
                </a:solidFill>
              </a:rPr>
              <a:t>Lights, LED </a:t>
            </a:r>
            <a:r>
              <a:rPr lang="en-US" sz="2000" dirty="0">
                <a:solidFill>
                  <a:srgbClr val="FF0000"/>
                </a:solidFill>
              </a:rPr>
              <a:t>Approach</a:t>
            </a:r>
            <a:r>
              <a:rPr lang="en-US" sz="2000" dirty="0">
                <a:solidFill>
                  <a:srgbClr val="009900"/>
                </a:solidFill>
              </a:rPr>
              <a:t> Lights, and LED </a:t>
            </a:r>
            <a:r>
              <a:rPr lang="en-US" sz="2000" dirty="0">
                <a:solidFill>
                  <a:srgbClr val="FF0000"/>
                </a:solidFill>
              </a:rPr>
              <a:t>High Intensity Runway Edge </a:t>
            </a:r>
            <a:r>
              <a:rPr lang="en-US" sz="2000" dirty="0">
                <a:solidFill>
                  <a:srgbClr val="009900"/>
                </a:solidFill>
              </a:rPr>
              <a:t>Lights.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0099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9900"/>
                </a:solidFill>
              </a:rPr>
              <a:t>In an attempt to </a:t>
            </a:r>
            <a:r>
              <a:rPr lang="en-US" sz="2000" dirty="0">
                <a:solidFill>
                  <a:srgbClr val="FF0000"/>
                </a:solidFill>
              </a:rPr>
              <a:t>lift</a:t>
            </a:r>
            <a:r>
              <a:rPr lang="en-US" sz="2000" dirty="0">
                <a:solidFill>
                  <a:srgbClr val="009900"/>
                </a:solidFill>
              </a:rPr>
              <a:t> the AIP </a:t>
            </a:r>
            <a:r>
              <a:rPr lang="en-US" sz="2000" dirty="0">
                <a:solidFill>
                  <a:srgbClr val="FF0000"/>
                </a:solidFill>
              </a:rPr>
              <a:t>restriction from funding </a:t>
            </a:r>
            <a:r>
              <a:rPr lang="en-US" sz="2000" dirty="0">
                <a:solidFill>
                  <a:srgbClr val="009900"/>
                </a:solidFill>
              </a:rPr>
              <a:t>LED HIRLs, AAS </a:t>
            </a:r>
            <a:r>
              <a:rPr lang="en-US" sz="2000" dirty="0">
                <a:solidFill>
                  <a:srgbClr val="FF0000"/>
                </a:solidFill>
              </a:rPr>
              <a:t>requested this research </a:t>
            </a:r>
            <a:r>
              <a:rPr lang="en-US" sz="2000" dirty="0">
                <a:solidFill>
                  <a:srgbClr val="009900"/>
                </a:solidFill>
              </a:rPr>
              <a:t>to explore the </a:t>
            </a:r>
            <a:r>
              <a:rPr lang="en-US" sz="2000" dirty="0">
                <a:solidFill>
                  <a:srgbClr val="FF0000"/>
                </a:solidFill>
              </a:rPr>
              <a:t>requirements for developing a FAA L-862(L</a:t>
            </a:r>
            <a:r>
              <a:rPr lang="en-US" sz="2000" dirty="0" smtClean="0">
                <a:solidFill>
                  <a:srgbClr val="FF0000"/>
                </a:solidFill>
              </a:rPr>
              <a:t>) (HIRL) </a:t>
            </a:r>
            <a:r>
              <a:rPr lang="en-US" sz="2000" dirty="0">
                <a:solidFill>
                  <a:srgbClr val="FF0000"/>
                </a:solidFill>
              </a:rPr>
              <a:t>with an IR </a:t>
            </a:r>
            <a:r>
              <a:rPr lang="en-US" sz="2000" dirty="0">
                <a:solidFill>
                  <a:srgbClr val="009900"/>
                </a:solidFill>
              </a:rPr>
              <a:t>emitter, designation to be L-862(L-IR) and to ensure its compatibility with aircraft currently equipped with EFVS.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>
              <a:solidFill>
                <a:srgbClr val="0099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509463" y="6248400"/>
            <a:ext cx="1737360" cy="4572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3/16/16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06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927" y="173038"/>
            <a:ext cx="8472488" cy="110059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  <a:r>
              <a:rPr lang="en-US" sz="32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628" y="1059089"/>
            <a:ext cx="8050213" cy="4933497"/>
          </a:xfrm>
        </p:spPr>
        <p:txBody>
          <a:bodyPr/>
          <a:lstStyle/>
          <a:p>
            <a:pPr lvl="0">
              <a:buClr>
                <a:srgbClr val="009900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0000"/>
                </a:solidFill>
              </a:rPr>
              <a:t>Develop IR requirement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based on </a:t>
            </a:r>
            <a:r>
              <a:rPr lang="en-US" sz="2000" dirty="0">
                <a:solidFill>
                  <a:srgbClr val="009900"/>
                </a:solidFill>
              </a:rPr>
              <a:t>legacy </a:t>
            </a:r>
            <a:r>
              <a:rPr lang="en-US" sz="2000" dirty="0">
                <a:solidFill>
                  <a:srgbClr val="FF0000"/>
                </a:solidFill>
              </a:rPr>
              <a:t>L-862 incandescent </a:t>
            </a:r>
            <a:r>
              <a:rPr lang="en-US" sz="2000" dirty="0">
                <a:solidFill>
                  <a:srgbClr val="009900"/>
                </a:solidFill>
              </a:rPr>
              <a:t>fixture measurement, and </a:t>
            </a:r>
            <a:r>
              <a:rPr lang="en-US" sz="2000" dirty="0" smtClean="0">
                <a:solidFill>
                  <a:srgbClr val="009900"/>
                </a:solidFill>
              </a:rPr>
              <a:t>use visual </a:t>
            </a:r>
            <a:r>
              <a:rPr lang="en-US" sz="2000" dirty="0">
                <a:solidFill>
                  <a:srgbClr val="009900"/>
                </a:solidFill>
              </a:rPr>
              <a:t>light requirements from FAA AC 150/5345-46 (current version), and FAA EB </a:t>
            </a:r>
            <a:r>
              <a:rPr lang="en-US" sz="2000" dirty="0" smtClean="0">
                <a:solidFill>
                  <a:srgbClr val="009900"/>
                </a:solidFill>
              </a:rPr>
              <a:t>67D.</a:t>
            </a:r>
          </a:p>
          <a:p>
            <a:pPr lvl="0">
              <a:buClr>
                <a:srgbClr val="009900"/>
              </a:buClr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009900"/>
              </a:solidFill>
            </a:endParaRPr>
          </a:p>
          <a:p>
            <a:pPr lvl="0">
              <a:buClr>
                <a:srgbClr val="009900"/>
              </a:buClr>
              <a:buFont typeface="Wingdings" panose="05000000000000000000" pitchFamily="2" charset="2"/>
              <a:buChar char="Q"/>
            </a:pPr>
            <a:r>
              <a:rPr lang="en-US" sz="2000" dirty="0" smtClean="0"/>
              <a:t>Perform </a:t>
            </a:r>
            <a:r>
              <a:rPr lang="en-US" sz="2000" dirty="0"/>
              <a:t>IR measurements (IR power output in watts per steradian, and IR beam pattern) on the </a:t>
            </a:r>
            <a:r>
              <a:rPr lang="en-US" sz="2000" dirty="0">
                <a:solidFill>
                  <a:srgbClr val="FF0000"/>
                </a:solidFill>
              </a:rPr>
              <a:t>legacy tungsten-halogen </a:t>
            </a:r>
            <a:r>
              <a:rPr lang="en-US" sz="2000" dirty="0" smtClean="0">
                <a:solidFill>
                  <a:srgbClr val="FF0000"/>
                </a:solidFill>
              </a:rPr>
              <a:t>FAA </a:t>
            </a:r>
            <a:r>
              <a:rPr lang="en-US" sz="2000" dirty="0">
                <a:solidFill>
                  <a:srgbClr val="FF0000"/>
                </a:solidFill>
              </a:rPr>
              <a:t>L-862 (HIRL)</a:t>
            </a:r>
            <a:r>
              <a:rPr lang="en-US" sz="2000" dirty="0"/>
              <a:t>, which current EFVS system’s utilizes, to </a:t>
            </a:r>
            <a:r>
              <a:rPr lang="en-US" sz="2000" dirty="0">
                <a:solidFill>
                  <a:srgbClr val="FF0000"/>
                </a:solidFill>
              </a:rPr>
              <a:t>determine current IR </a:t>
            </a:r>
            <a:r>
              <a:rPr lang="en-US" sz="2000" dirty="0" smtClean="0">
                <a:solidFill>
                  <a:srgbClr val="FF0000"/>
                </a:solidFill>
              </a:rPr>
              <a:t>output.</a:t>
            </a:r>
          </a:p>
          <a:p>
            <a:pPr marL="457200" lvl="0" indent="-45720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509463" y="6248400"/>
            <a:ext cx="1737360" cy="4572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3/16/16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31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956" y="171451"/>
            <a:ext cx="8472488" cy="73478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628" y="1059089"/>
            <a:ext cx="8050213" cy="4933497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009900"/>
                </a:solidFill>
              </a:rPr>
              <a:t>Post a </a:t>
            </a:r>
            <a:r>
              <a:rPr lang="en-US" sz="2000" dirty="0" smtClean="0">
                <a:solidFill>
                  <a:srgbClr val="FF0000"/>
                </a:solidFill>
              </a:rPr>
              <a:t>Broad Agency Announcement </a:t>
            </a:r>
            <a:r>
              <a:rPr lang="en-US" sz="2000" dirty="0" smtClean="0">
                <a:solidFill>
                  <a:srgbClr val="009900"/>
                </a:solidFill>
              </a:rPr>
              <a:t>(BAA)</a:t>
            </a:r>
            <a:endParaRPr lang="en-US" sz="1600" dirty="0" smtClean="0">
              <a:solidFill>
                <a:srgbClr val="0099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2000" dirty="0" smtClean="0">
              <a:solidFill>
                <a:srgbClr val="0099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009900"/>
                </a:solidFill>
              </a:rPr>
              <a:t>Prepare </a:t>
            </a:r>
            <a:r>
              <a:rPr lang="en-US" sz="2000" dirty="0">
                <a:solidFill>
                  <a:srgbClr val="FF0000"/>
                </a:solidFill>
              </a:rPr>
              <a:t>Request for Proposal </a:t>
            </a:r>
            <a:r>
              <a:rPr lang="en-US" sz="2000" dirty="0">
                <a:solidFill>
                  <a:srgbClr val="009900"/>
                </a:solidFill>
              </a:rPr>
              <a:t>(RFP) to develop prototype L-862 (L-IR</a:t>
            </a:r>
            <a:r>
              <a:rPr lang="en-US" sz="2000" dirty="0" smtClean="0">
                <a:solidFill>
                  <a:srgbClr val="009900"/>
                </a:solidFill>
              </a:rPr>
              <a:t>).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 smtClean="0">
              <a:solidFill>
                <a:srgbClr val="0099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009900"/>
                </a:solidFill>
              </a:rPr>
              <a:t>Award contract to ultimately </a:t>
            </a:r>
            <a:r>
              <a:rPr lang="en-US" sz="2000" dirty="0" smtClean="0">
                <a:solidFill>
                  <a:srgbClr val="FF0000"/>
                </a:solidFill>
              </a:rPr>
              <a:t>build prototypes</a:t>
            </a:r>
            <a:endParaRPr lang="en-US" sz="2000" dirty="0">
              <a:solidFill>
                <a:srgbClr val="FF0000"/>
              </a:solidFill>
            </a:endParaRPr>
          </a:p>
          <a:p>
            <a:pPr lvl="0">
              <a:buFont typeface="Wingdings" panose="05000000000000000000" pitchFamily="2" charset="2"/>
              <a:buChar char="Q"/>
            </a:pPr>
            <a:endParaRPr lang="en-US" sz="2000" dirty="0" smtClean="0">
              <a:solidFill>
                <a:srgbClr val="009900"/>
              </a:solidFill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009900"/>
                </a:solidFill>
              </a:rPr>
              <a:t>Conduct </a:t>
            </a:r>
            <a:r>
              <a:rPr lang="en-US" sz="2000" dirty="0">
                <a:solidFill>
                  <a:srgbClr val="FF0000"/>
                </a:solidFill>
              </a:rPr>
              <a:t>validation operational flight tests </a:t>
            </a:r>
            <a:r>
              <a:rPr lang="en-US" sz="2000" dirty="0">
                <a:solidFill>
                  <a:srgbClr val="009900"/>
                </a:solidFill>
              </a:rPr>
              <a:t>through the </a:t>
            </a:r>
            <a:r>
              <a:rPr lang="en-US" sz="2000" dirty="0">
                <a:solidFill>
                  <a:srgbClr val="FF0000"/>
                </a:solidFill>
              </a:rPr>
              <a:t>Office of Flight Standards.</a:t>
            </a:r>
          </a:p>
          <a:p>
            <a:pPr lvl="0"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009900"/>
              </a:solidFill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9900"/>
                </a:solidFill>
              </a:rPr>
              <a:t>Conduct </a:t>
            </a:r>
            <a:r>
              <a:rPr lang="en-US" sz="2000" dirty="0">
                <a:solidFill>
                  <a:srgbClr val="FF0000"/>
                </a:solidFill>
              </a:rPr>
              <a:t>cost</a:t>
            </a:r>
            <a:r>
              <a:rPr lang="en-US" sz="2000" dirty="0">
                <a:solidFill>
                  <a:srgbClr val="009900"/>
                </a:solidFill>
              </a:rPr>
              <a:t> analysis and </a:t>
            </a:r>
            <a:r>
              <a:rPr lang="en-US" sz="2000" dirty="0">
                <a:solidFill>
                  <a:srgbClr val="FF0000"/>
                </a:solidFill>
              </a:rPr>
              <a:t>comparison </a:t>
            </a:r>
            <a:r>
              <a:rPr lang="en-US" sz="2000" dirty="0">
                <a:solidFill>
                  <a:srgbClr val="009900"/>
                </a:solidFill>
              </a:rPr>
              <a:t>for LED fixture </a:t>
            </a:r>
            <a:r>
              <a:rPr lang="en-US" sz="2000" dirty="0">
                <a:solidFill>
                  <a:srgbClr val="FF0000"/>
                </a:solidFill>
              </a:rPr>
              <a:t>with IR </a:t>
            </a:r>
            <a:r>
              <a:rPr lang="en-US" sz="2000" dirty="0">
                <a:solidFill>
                  <a:srgbClr val="009900"/>
                </a:solidFill>
              </a:rPr>
              <a:t>to LED fixture </a:t>
            </a:r>
            <a:r>
              <a:rPr lang="en-US" sz="2000" dirty="0">
                <a:solidFill>
                  <a:srgbClr val="FF0000"/>
                </a:solidFill>
              </a:rPr>
              <a:t>without IR</a:t>
            </a:r>
            <a:r>
              <a:rPr lang="en-US" sz="2000" dirty="0">
                <a:solidFill>
                  <a:srgbClr val="009900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509463" y="6248400"/>
            <a:ext cx="1737360" cy="4572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3/16/16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0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I: Broad Agency Announcement (BAA)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Announcement posted			2/02/16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Announcement closed			2/19/16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period				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2/22/16 to 3/10/16</a:t>
            </a: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Contracts notifies candidates		3/25/16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for Phase II Request For Proposal (RFP)</a:t>
            </a:r>
          </a:p>
        </p:txBody>
      </p:sp>
    </p:spTree>
    <p:extLst>
      <p:ext uri="{BB962C8B-B14F-4D97-AF65-F5344CB8AC3E}">
        <p14:creationId xmlns:p14="http://schemas.microsoft.com/office/powerpoint/2010/main" val="260400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Three-page Technical Summary</a:t>
            </a:r>
            <a:endParaRPr lang="en-US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At a minimum summary shall contain: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000" b="1" dirty="0" smtClean="0"/>
              <a:t>Purpose of Research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000" b="1" dirty="0" smtClean="0"/>
              <a:t>Description of Research and the Science of How and Why it works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000" b="1" dirty="0" smtClean="0"/>
              <a:t>Current State of Development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000" b="1" dirty="0" smtClean="0"/>
              <a:t>Estimated Time to Complete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000" b="1" dirty="0" smtClean="0"/>
              <a:t>Description of testing &amp; Evaluation procedures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000" b="1" dirty="0" smtClean="0"/>
              <a:t>Estimated Funds required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B050"/>
                </a:solidFill>
              </a:rPr>
              <a:t>Only offers' whose Technical Summary is </a:t>
            </a:r>
            <a:r>
              <a:rPr lang="en-US" sz="2000" b="1" dirty="0" smtClean="0">
                <a:solidFill>
                  <a:srgbClr val="FF0000"/>
                </a:solidFill>
              </a:rPr>
              <a:t>considered capable of meeting existing or future program requirements </a:t>
            </a:r>
            <a:r>
              <a:rPr lang="en-US" sz="2000" b="1" dirty="0" smtClean="0">
                <a:solidFill>
                  <a:srgbClr val="00B050"/>
                </a:solidFill>
              </a:rPr>
              <a:t>will be asked to submit a formal Phase II proposal.</a:t>
            </a:r>
            <a:endParaRPr lang="en-US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1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II: Request For Proposal (RFP)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Proposal submission			3/28/16 to 6/25/16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Evaluation period				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6/27/16 to 7/25/16</a:t>
            </a: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Contracts Award notification of Phase II 	8/25/16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Phase II					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9/01/16 to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2/28/17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 for submission of a full proposal does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guarantee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</a:t>
            </a:r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92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927" y="173038"/>
            <a:ext cx="8472488" cy="110059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 of Contract</a:t>
            </a:r>
            <a:r>
              <a:rPr lang="en-US" sz="32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628" y="1059089"/>
            <a:ext cx="8050213" cy="493349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Develop prototypes:</a:t>
            </a:r>
          </a:p>
          <a:p>
            <a:pPr marL="0" indent="0">
              <a:buNone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FF0000"/>
                </a:solidFill>
              </a:rPr>
              <a:t>Option 1</a:t>
            </a:r>
            <a:r>
              <a:rPr lang="en-US" sz="2000" dirty="0" smtClean="0">
                <a:solidFill>
                  <a:srgbClr val="009900"/>
                </a:solidFill>
              </a:rPr>
              <a:t>: </a:t>
            </a:r>
            <a:r>
              <a:rPr lang="en-US" sz="2000" b="1" dirty="0" smtClean="0">
                <a:solidFill>
                  <a:srgbClr val="009900"/>
                </a:solidFill>
              </a:rPr>
              <a:t>Produce Six (6) L-863(L-IR</a:t>
            </a:r>
            <a:r>
              <a:rPr lang="en-US" sz="2000" b="1" dirty="0">
                <a:solidFill>
                  <a:srgbClr val="009900"/>
                </a:solidFill>
              </a:rPr>
              <a:t>) fixtures to meet </a:t>
            </a:r>
            <a:r>
              <a:rPr lang="en-US" sz="2000" b="1" dirty="0" smtClean="0">
                <a:solidFill>
                  <a:srgbClr val="009900"/>
                </a:solidFill>
              </a:rPr>
              <a:t>IR output of L-862 and photometric performance from EB67D. 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0099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FF0000"/>
                </a:solidFill>
              </a:rPr>
              <a:t>Option </a:t>
            </a:r>
            <a:r>
              <a:rPr lang="en-US" sz="2000" dirty="0">
                <a:solidFill>
                  <a:srgbClr val="FF0000"/>
                </a:solidFill>
              </a:rPr>
              <a:t>2</a:t>
            </a:r>
            <a:r>
              <a:rPr lang="en-US" sz="2000" dirty="0">
                <a:solidFill>
                  <a:srgbClr val="009900"/>
                </a:solidFill>
              </a:rPr>
              <a:t>: Produce Six (6) </a:t>
            </a:r>
            <a:r>
              <a:rPr lang="en-US" sz="2000" dirty="0" smtClean="0">
                <a:solidFill>
                  <a:srgbClr val="009900"/>
                </a:solidFill>
              </a:rPr>
              <a:t>Self-contained </a:t>
            </a:r>
            <a:r>
              <a:rPr lang="en-US" sz="2000" dirty="0">
                <a:solidFill>
                  <a:srgbClr val="009900"/>
                </a:solidFill>
              </a:rPr>
              <a:t>IR only emitter with necessary optics to meet requirements of item 1 and include design to interface with current runway edge lighting system. </a:t>
            </a:r>
            <a:endParaRPr lang="en-US" sz="2000" dirty="0" smtClean="0">
              <a:solidFill>
                <a:srgbClr val="0099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0099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0000"/>
                </a:solidFill>
              </a:rPr>
              <a:t>Option 3</a:t>
            </a:r>
            <a:r>
              <a:rPr lang="en-US" sz="2000" dirty="0">
                <a:solidFill>
                  <a:srgbClr val="009900"/>
                </a:solidFill>
              </a:rPr>
              <a:t>: Develop a method to activate only the IR emitter when needed for EFVS operations.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509463" y="6248400"/>
            <a:ext cx="1737360" cy="4572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3/16/16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47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II Proposal</a:t>
            </a:r>
            <a:endParaRPr lang="en-US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Volume I: </a:t>
            </a:r>
            <a:r>
              <a:rPr lang="en-US" sz="1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proposal (not to exceed 40 pages) should include:</a:t>
            </a:r>
          </a:p>
          <a:p>
            <a:pPr lvl="1">
              <a:buFont typeface="+mj-lt"/>
              <a:buAutoNum type="alphaLcPeriod"/>
            </a:pPr>
            <a:r>
              <a:rPr lang="en-US" sz="1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Validation Plan</a:t>
            </a:r>
          </a:p>
          <a:p>
            <a:pPr lvl="1">
              <a:buFont typeface="+mj-lt"/>
              <a:buAutoNum type="alphaLcPeriod"/>
            </a:pPr>
            <a:endParaRPr lang="en-US" sz="18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+mj-lt"/>
              <a:buAutoNum type="alphaLcPeriod"/>
            </a:pPr>
            <a:r>
              <a:rPr lang="en-US" sz="1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Steps to develop:</a:t>
            </a:r>
          </a:p>
          <a:p>
            <a:pPr lvl="2">
              <a:buFont typeface="+mj-lt"/>
              <a:buAutoNum type="arabicPeriod"/>
            </a:pPr>
            <a:r>
              <a:rPr lang="en-US" sz="1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FAA L-862(L) with an IR emitter and to ensure their compatibility with current EFVS </a:t>
            </a:r>
          </a:p>
          <a:p>
            <a:pPr lvl="2">
              <a:buFont typeface="+mj-lt"/>
              <a:buAutoNum type="arabicPeriod"/>
            </a:pPr>
            <a:endParaRPr lang="en-US" sz="18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+mj-lt"/>
              <a:buAutoNum type="arabicPeriod"/>
            </a:pP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standalone IR </a:t>
            </a:r>
            <a:r>
              <a:rPr lang="en-US" sz="1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emitter and to ensure their compatibility with current EFVS </a:t>
            </a:r>
          </a:p>
          <a:p>
            <a:pPr marL="914400" lvl="2" indent="0"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Volume II: </a:t>
            </a:r>
            <a:r>
              <a:rPr lang="en-US" sz="1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COST/FUNDING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proposal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</a:t>
            </a:r>
            <a:r>
              <a:rPr lang="en-US" sz="1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Cost proposals will be evaluated as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acceptable </a:t>
            </a:r>
            <a:r>
              <a:rPr lang="en-US" sz="1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unacceptable </a:t>
            </a:r>
            <a:r>
              <a:rPr lang="en-US" sz="1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only.</a:t>
            </a:r>
            <a:endParaRPr lang="en-US" sz="1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33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II Evaluation</a:t>
            </a:r>
            <a:endParaRPr lang="en-US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Technical areas listed in order of decreasing importance:</a:t>
            </a:r>
          </a:p>
          <a:p>
            <a:pPr marL="0" indent="0">
              <a:buNone/>
            </a:pP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Merit</a:t>
            </a:r>
          </a:p>
          <a:p>
            <a:pPr lvl="1">
              <a:buFont typeface="+mj-lt"/>
              <a:buAutoNum type="arabicPeriod"/>
            </a:pPr>
            <a:endParaRPr lang="en-US" sz="20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Utility to the FAA Airport Safety R&amp;D program</a:t>
            </a:r>
          </a:p>
          <a:p>
            <a:pPr lvl="1">
              <a:buFont typeface="+mj-lt"/>
              <a:buAutoNum type="arabicPeriod"/>
            </a:pPr>
            <a:endParaRPr lang="en-US" sz="20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Competency and Experience</a:t>
            </a:r>
          </a:p>
          <a:p>
            <a:pPr lvl="1">
              <a:buFont typeface="+mj-lt"/>
              <a:buAutoNum type="arabicPeriod"/>
            </a:pPr>
            <a:endParaRPr lang="en-US" sz="20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Plan for Project Completion</a:t>
            </a:r>
          </a:p>
          <a:p>
            <a:pPr marL="0" indent="0">
              <a:buNone/>
            </a:pPr>
            <a:endParaRPr lang="en-US" sz="1600" b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5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Schedule</a:t>
            </a:r>
            <a:endParaRPr lang="en-US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595856" cy="393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60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0"/>
            <a:ext cx="8941847" cy="596588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3/16/16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 bwMode="auto">
          <a:xfrm>
            <a:off x="3143250" y="342900"/>
            <a:ext cx="347798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Temporary</a:t>
            </a:r>
          </a:p>
        </p:txBody>
      </p:sp>
    </p:spTree>
    <p:extLst>
      <p:ext uri="{BB962C8B-B14F-4D97-AF65-F5344CB8AC3E}">
        <p14:creationId xmlns:p14="http://schemas.microsoft.com/office/powerpoint/2010/main" val="304321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sz="3200" b="1" dirty="0">
              <a:solidFill>
                <a:srgbClr val="3333FF"/>
              </a:solidFill>
              <a:cs typeface="Arial" charset="0"/>
            </a:endParaRPr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642938" y="1069975"/>
            <a:ext cx="8001000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ctr">
              <a:spcBef>
                <a:spcPct val="20000"/>
              </a:spcBef>
              <a:buFontTx/>
              <a:buNone/>
            </a:pPr>
            <a:r>
              <a:rPr lang="en-US" sz="2000" b="1" dirty="0">
                <a:solidFill>
                  <a:srgbClr val="008000"/>
                </a:solidFill>
                <a:cs typeface="Arial" charset="0"/>
              </a:rPr>
              <a:t> </a:t>
            </a:r>
          </a:p>
          <a:p>
            <a:pPr marL="342900" indent="-342900" algn="ctr">
              <a:spcBef>
                <a:spcPct val="20000"/>
              </a:spcBef>
              <a:buFontTx/>
              <a:buNone/>
            </a:pPr>
            <a:endParaRPr lang="en-US" sz="2000" b="1" dirty="0">
              <a:solidFill>
                <a:srgbClr val="008000"/>
              </a:solidFill>
              <a:cs typeface="Arial" charset="0"/>
            </a:endParaRPr>
          </a:p>
          <a:p>
            <a:pPr marL="342900" indent="-342900" algn="ctr">
              <a:spcBef>
                <a:spcPct val="20000"/>
              </a:spcBef>
              <a:buFontTx/>
              <a:buNone/>
            </a:pPr>
            <a:endParaRPr lang="en-US" sz="2000" b="1" dirty="0">
              <a:solidFill>
                <a:srgbClr val="008000"/>
              </a:solidFill>
              <a:cs typeface="Arial" charset="0"/>
            </a:endParaRPr>
          </a:p>
          <a:p>
            <a:pPr marL="342900" indent="-342900" algn="ctr">
              <a:spcBef>
                <a:spcPct val="20000"/>
              </a:spcBef>
              <a:buFontTx/>
              <a:buNone/>
            </a:pPr>
            <a:endParaRPr lang="en-US" sz="2000" b="1" dirty="0">
              <a:solidFill>
                <a:srgbClr val="008000"/>
              </a:solidFill>
              <a:cs typeface="Arial" charset="0"/>
            </a:endParaRPr>
          </a:p>
          <a:p>
            <a:pPr marL="342900" indent="-342900" algn="ctr">
              <a:spcBef>
                <a:spcPct val="20000"/>
              </a:spcBef>
              <a:buFontTx/>
              <a:buNone/>
            </a:pPr>
            <a:r>
              <a:rPr lang="en-US" sz="4000" b="1" dirty="0">
                <a:solidFill>
                  <a:srgbClr val="008000"/>
                </a:solidFill>
                <a:cs typeface="Arial" charset="0"/>
              </a:rPr>
              <a:t>Questions/Comments?</a:t>
            </a:r>
            <a:endParaRPr lang="en-US" sz="4000" b="1" dirty="0">
              <a:solidFill>
                <a:srgbClr val="FF0000"/>
              </a:solidFill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0090"/>
                </a:solidFill>
              </a:rPr>
              <a:t>RPD 151</a:t>
            </a:r>
            <a:br>
              <a:rPr lang="en-US" altLang="en-US" dirty="0" smtClean="0">
                <a:solidFill>
                  <a:srgbClr val="000090"/>
                </a:solidFill>
              </a:rPr>
            </a:br>
            <a:r>
              <a:rPr lang="en-US" altLang="en-US" dirty="0" smtClean="0">
                <a:solidFill>
                  <a:srgbClr val="000090"/>
                </a:solidFill>
              </a:rPr>
              <a:t/>
            </a:r>
            <a:br>
              <a:rPr lang="en-US" altLang="en-US" dirty="0" smtClean="0">
                <a:solidFill>
                  <a:srgbClr val="000090"/>
                </a:solidFill>
              </a:rPr>
            </a:br>
            <a:r>
              <a:rPr lang="en-US" altLang="en-US" dirty="0" smtClean="0">
                <a:solidFill>
                  <a:srgbClr val="0000FF"/>
                </a:solidFill>
              </a:rPr>
              <a:t/>
            </a:r>
            <a:br>
              <a:rPr lang="en-US" altLang="en-US" dirty="0" smtClean="0">
                <a:solidFill>
                  <a:srgbClr val="0000FF"/>
                </a:solidFill>
              </a:rPr>
            </a:br>
            <a:endParaRPr lang="en-US" altLang="en-US" dirty="0" smtClean="0">
              <a:solidFill>
                <a:srgbClr val="0000FF"/>
              </a:solidFill>
            </a:endParaRPr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124200"/>
            <a:ext cx="4951413" cy="1752600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solidFill>
                  <a:srgbClr val="008000"/>
                </a:solidFill>
              </a:rPr>
              <a:t>By: Robert Bassey</a:t>
            </a:r>
          </a:p>
          <a:p>
            <a:pPr eaLnBrk="1" hangingPunct="1"/>
            <a:r>
              <a:rPr lang="en-US" altLang="en-US" sz="2800" dirty="0" smtClean="0">
                <a:solidFill>
                  <a:srgbClr val="008000"/>
                </a:solidFill>
              </a:rPr>
              <a:t>Date: March 16, 2016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304800"/>
            <a:ext cx="8472488" cy="609600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RPD 151 – Visual Guidance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762000" y="3810000"/>
            <a:ext cx="3810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u="sng" dirty="0" smtClean="0">
                <a:ea typeface="ＭＳ Ｐゴシック" charset="0"/>
                <a:cs typeface="ＭＳ Ｐゴシック" charset="0"/>
              </a:rPr>
              <a:t>FY 2016 Accomplishments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4800600" y="1219200"/>
            <a:ext cx="388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u="sng" smtClean="0">
                <a:ea typeface="ＭＳ Ｐゴシック" charset="0"/>
                <a:cs typeface="ＭＳ Ｐゴシック" charset="0"/>
              </a:rPr>
              <a:t>Research Goals</a:t>
            </a:r>
          </a:p>
        </p:txBody>
      </p:sp>
      <p:sp>
        <p:nvSpPr>
          <p:cNvPr id="10247" name="Rectangle 6"/>
          <p:cNvSpPr>
            <a:spLocks noChangeArrowheads="1"/>
          </p:cNvSpPr>
          <p:nvPr/>
        </p:nvSpPr>
        <p:spPr bwMode="auto">
          <a:xfrm>
            <a:off x="4800600" y="3810000"/>
            <a:ext cx="40386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altLang="en-US" sz="1800" u="sng" smtClean="0">
                <a:ea typeface="ＭＳ Ｐゴシック" charset="0"/>
                <a:cs typeface="ＭＳ Ｐゴシック" charset="0"/>
              </a:rPr>
              <a:t>Funding Requirements</a:t>
            </a:r>
            <a:r>
              <a:rPr lang="en-US" altLang="en-US" sz="1800" b="0" smtClean="0">
                <a:ea typeface="ＭＳ Ｐゴシック" charset="0"/>
                <a:cs typeface="ＭＳ Ｐゴシック" charset="0"/>
              </a:rPr>
              <a:t> </a:t>
            </a:r>
            <a:endParaRPr lang="en-US" altLang="en-US" sz="1800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10248" name="Line 7"/>
          <p:cNvSpPr>
            <a:spLocks noChangeShapeType="1"/>
          </p:cNvSpPr>
          <p:nvPr/>
        </p:nvSpPr>
        <p:spPr bwMode="auto">
          <a:xfrm>
            <a:off x="4495800" y="12192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9" name="Line 8"/>
          <p:cNvSpPr>
            <a:spLocks noChangeShapeType="1"/>
          </p:cNvSpPr>
          <p:nvPr/>
        </p:nvSpPr>
        <p:spPr bwMode="auto">
          <a:xfrm>
            <a:off x="0" y="35052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4572000" y="1524000"/>
            <a:ext cx="246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altLang="en-US" sz="1400" b="0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10252" name="Rectangle 21"/>
          <p:cNvSpPr>
            <a:spLocks noChangeArrowheads="1"/>
          </p:cNvSpPr>
          <p:nvPr/>
        </p:nvSpPr>
        <p:spPr bwMode="auto">
          <a:xfrm>
            <a:off x="4572000" y="1676400"/>
            <a:ext cx="44196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sz="1200" b="1" dirty="0" smtClean="0">
                <a:latin typeface="Arial" pitchFamily="34" charset="0"/>
              </a:rPr>
              <a:t>Reduced Pilot Disorientation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en-US" sz="1200" b="1" dirty="0" smtClean="0">
                <a:latin typeface="Arial" pitchFamily="34" charset="0"/>
              </a:rPr>
              <a:t>Increase Surface Operations Safety</a:t>
            </a:r>
          </a:p>
        </p:txBody>
      </p:sp>
      <p:sp>
        <p:nvSpPr>
          <p:cNvPr id="10255" name="Rectangle 27"/>
          <p:cNvSpPr>
            <a:spLocks noChangeArrowheads="1"/>
          </p:cNvSpPr>
          <p:nvPr/>
        </p:nvSpPr>
        <p:spPr bwMode="auto">
          <a:xfrm>
            <a:off x="504825" y="1333500"/>
            <a:ext cx="3505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u="sng" smtClean="0">
                <a:ea typeface="ＭＳ Ｐゴシック" charset="0"/>
                <a:cs typeface="ＭＳ Ｐゴシック" charset="0"/>
              </a:rPr>
              <a:t>Need</a:t>
            </a:r>
          </a:p>
        </p:txBody>
      </p:sp>
      <p:sp>
        <p:nvSpPr>
          <p:cNvPr id="10256" name="Rectangle 28"/>
          <p:cNvSpPr>
            <a:spLocks noChangeArrowheads="1"/>
          </p:cNvSpPr>
          <p:nvPr/>
        </p:nvSpPr>
        <p:spPr bwMode="auto">
          <a:xfrm>
            <a:off x="304800" y="1792288"/>
            <a:ext cx="4191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altLang="en-US" sz="1200" b="1" dirty="0" smtClean="0">
              <a:latin typeface="Arial" pitchFamily="34" charset="0"/>
            </a:endParaRPr>
          </a:p>
          <a:p>
            <a:pPr>
              <a:spcBef>
                <a:spcPct val="50000"/>
              </a:spcBef>
              <a:buFont typeface="Times New Roman" pitchFamily="18" charset="0"/>
              <a:buChar char="•"/>
              <a:defRPr/>
            </a:pPr>
            <a:r>
              <a:rPr lang="en-US" altLang="en-US" sz="1200" b="1" dirty="0" smtClean="0">
                <a:latin typeface="Arial" pitchFamily="34" charset="0"/>
              </a:rPr>
              <a:t>   Provide better visual cues to pilots to reduce the  risk of incursion</a:t>
            </a:r>
          </a:p>
        </p:txBody>
      </p:sp>
      <p:graphicFrame>
        <p:nvGraphicFramePr>
          <p:cNvPr id="276651" name="Group 171"/>
          <p:cNvGraphicFramePr>
            <a:graphicFrameLocks noGrp="1"/>
          </p:cNvGraphicFramePr>
          <p:nvPr>
            <p:ph idx="1"/>
          </p:nvPr>
        </p:nvGraphicFramePr>
        <p:xfrm>
          <a:off x="4913313" y="4495800"/>
          <a:ext cx="3660775" cy="762000"/>
        </p:xfrm>
        <a:graphic>
          <a:graphicData uri="http://schemas.openxmlformats.org/drawingml/2006/table">
            <a:tbl>
              <a:tblPr/>
              <a:tblGrid>
                <a:gridCol w="1020763"/>
                <a:gridCol w="676275"/>
                <a:gridCol w="671512"/>
                <a:gridCol w="676275"/>
                <a:gridCol w="615950"/>
              </a:tblGrid>
              <a:tr h="3653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33" marB="456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FY 15</a:t>
                      </a:r>
                    </a:p>
                  </a:txBody>
                  <a:tcPr marT="45633" marB="45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FY 16</a:t>
                      </a:r>
                    </a:p>
                  </a:txBody>
                  <a:tcPr marT="45633" marB="45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FY 17</a:t>
                      </a:r>
                    </a:p>
                  </a:txBody>
                  <a:tcPr marT="45633" marB="45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FY 18</a:t>
                      </a:r>
                    </a:p>
                  </a:txBody>
                  <a:tcPr marT="45633" marB="45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6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Funding Target ($000)</a:t>
                      </a:r>
                    </a:p>
                  </a:txBody>
                  <a:tcPr marT="45633" marB="456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2400</a:t>
                      </a:r>
                    </a:p>
                  </a:txBody>
                  <a:tcPr marT="45633" marB="45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2400</a:t>
                      </a:r>
                    </a:p>
                  </a:txBody>
                  <a:tcPr marT="45633" marB="45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1500</a:t>
                      </a:r>
                    </a:p>
                  </a:txBody>
                  <a:tcPr marT="45633" marB="45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1520</a:t>
                      </a:r>
                    </a:p>
                  </a:txBody>
                  <a:tcPr marT="45633" marB="45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381000" y="1066800"/>
            <a:ext cx="8534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304800" y="4648200"/>
            <a:ext cx="4191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spcBef>
                <a:spcPct val="20000"/>
              </a:spcBef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ct val="50000"/>
              </a:spcBef>
              <a:defRPr/>
            </a:pPr>
            <a:endParaRPr lang="en-US" sz="1200" dirty="0" smtClean="0">
              <a:ea typeface="ＭＳ Ｐゴシック" charset="0"/>
              <a:cs typeface="ＭＳ Ｐゴシック" charset="0"/>
            </a:endParaRPr>
          </a:p>
          <a:p>
            <a:pPr>
              <a:spcBef>
                <a:spcPct val="50000"/>
              </a:spcBef>
              <a:buFont typeface="Times New Roman" pitchFamily="18" charset="0"/>
              <a:buChar char="•"/>
              <a:defRPr/>
            </a:pPr>
            <a:r>
              <a:rPr lang="en-US" sz="1200" dirty="0" smtClean="0">
                <a:ea typeface="ＭＳ Ｐゴシック" charset="0"/>
                <a:cs typeface="ＭＳ Ｐゴシック" charset="0"/>
              </a:rPr>
              <a:t>Address issues impacting the use of LED lighting technology across the NAS and its impact on safe operations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050213" cy="4391025"/>
          </a:xfrm>
        </p:spPr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pPr algn="ctr">
              <a:buFontTx/>
              <a:buNone/>
            </a:pPr>
            <a:r>
              <a:rPr lang="en-US" altLang="en-US" smtClean="0"/>
              <a:t>      </a:t>
            </a:r>
            <a:r>
              <a:rPr lang="en-US" altLang="en-US" sz="3600" smtClean="0">
                <a:solidFill>
                  <a:srgbClr val="FF0000"/>
                </a:solidFill>
              </a:rPr>
              <a:t>LED Lighted “X”</a:t>
            </a:r>
          </a:p>
          <a:p>
            <a:pPr algn="ctr">
              <a:buFontTx/>
              <a:buNone/>
            </a:pPr>
            <a:r>
              <a:rPr lang="en-US" altLang="en-US" sz="3600" smtClean="0">
                <a:solidFill>
                  <a:srgbClr val="FF0000"/>
                </a:solidFill>
              </a:rPr>
              <a:t>     Research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LED Lighted “X” Testing</a:t>
            </a:r>
          </a:p>
        </p:txBody>
      </p:sp>
      <p:pic>
        <p:nvPicPr>
          <p:cNvPr id="1331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21970" r="12959" b="16158"/>
          <a:stretch>
            <a:fillRect/>
          </a:stretch>
        </p:blipFill>
        <p:spPr>
          <a:xfrm>
            <a:off x="838200" y="1371600"/>
            <a:ext cx="7467600" cy="45656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LED Lighted “X” Testing Overview</a:t>
            </a:r>
          </a:p>
        </p:txBody>
      </p:sp>
      <p:sp>
        <p:nvSpPr>
          <p:cNvPr id="1433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600" smtClean="0"/>
              <a:t>Photometrics</a:t>
            </a:r>
          </a:p>
          <a:p>
            <a:pPr lvl="1">
              <a:lnSpc>
                <a:spcPct val="90000"/>
              </a:lnSpc>
            </a:pPr>
            <a:r>
              <a:rPr lang="en-US" altLang="en-US" sz="2200" smtClean="0"/>
              <a:t>Color (chromaticity) and Intensity (candela) </a:t>
            </a:r>
          </a:p>
          <a:p>
            <a:pPr>
              <a:lnSpc>
                <a:spcPct val="90000"/>
              </a:lnSpc>
            </a:pPr>
            <a:r>
              <a:rPr lang="en-US" altLang="en-US" sz="2600" smtClean="0"/>
              <a:t>Performance Standards</a:t>
            </a:r>
          </a:p>
          <a:p>
            <a:pPr lvl="1">
              <a:lnSpc>
                <a:spcPct val="90000"/>
              </a:lnSpc>
            </a:pPr>
            <a:r>
              <a:rPr lang="en-US" altLang="en-US" sz="2200" smtClean="0"/>
              <a:t>Appearance, Set-up, and Operation</a:t>
            </a:r>
          </a:p>
          <a:p>
            <a:pPr>
              <a:lnSpc>
                <a:spcPct val="90000"/>
              </a:lnSpc>
            </a:pPr>
            <a:r>
              <a:rPr lang="en-US" altLang="en-US" sz="2600" smtClean="0"/>
              <a:t>Flight Testing - Incandescent and LED Lighted “X’s”</a:t>
            </a:r>
          </a:p>
          <a:p>
            <a:pPr lvl="1">
              <a:lnSpc>
                <a:spcPct val="90000"/>
              </a:lnSpc>
            </a:pPr>
            <a:r>
              <a:rPr lang="en-US" altLang="en-US" sz="2200" smtClean="0"/>
              <a:t>Acquisition and Shape Recognition Distances              (in nautical miles)</a:t>
            </a:r>
          </a:p>
          <a:p>
            <a:pPr lvl="1">
              <a:lnSpc>
                <a:spcPct val="90000"/>
              </a:lnSpc>
            </a:pPr>
            <a:r>
              <a:rPr lang="en-US" altLang="en-US" sz="2200" smtClean="0"/>
              <a:t>Visibility</a:t>
            </a:r>
          </a:p>
          <a:p>
            <a:pPr lvl="1">
              <a:lnSpc>
                <a:spcPct val="90000"/>
              </a:lnSpc>
            </a:pPr>
            <a:r>
              <a:rPr lang="en-US" altLang="en-US" sz="2200" smtClean="0"/>
              <a:t>Brightness </a:t>
            </a:r>
          </a:p>
          <a:p>
            <a:pPr lvl="1">
              <a:lnSpc>
                <a:spcPct val="90000"/>
              </a:lnSpc>
            </a:pPr>
            <a:r>
              <a:rPr lang="en-US" altLang="en-US" sz="2200" smtClean="0"/>
              <a:t>Glare</a:t>
            </a:r>
          </a:p>
          <a:p>
            <a:pPr lvl="1">
              <a:lnSpc>
                <a:spcPct val="90000"/>
              </a:lnSpc>
            </a:pPr>
            <a:endParaRPr lang="en-US" altLang="en-US" sz="22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Flight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endParaRPr lang="en-US" dirty="0" smtClean="0">
              <a:ea typeface="ＭＳ Ｐゴシック" charset="-128"/>
            </a:endParaRPr>
          </a:p>
          <a:p>
            <a:pPr>
              <a:defRPr/>
            </a:pPr>
            <a:endParaRPr lang="en-US" dirty="0">
              <a:ea typeface="ＭＳ Ｐゴシック" charset="-128"/>
            </a:endParaRPr>
          </a:p>
          <a:p>
            <a:pPr>
              <a:defRPr/>
            </a:pPr>
            <a:endParaRPr lang="en-US" dirty="0" smtClean="0">
              <a:ea typeface="ＭＳ Ｐゴシック" charset="-128"/>
            </a:endParaRPr>
          </a:p>
          <a:p>
            <a:pPr>
              <a:defRPr/>
            </a:pPr>
            <a:endParaRPr lang="en-US" dirty="0">
              <a:ea typeface="ＭＳ Ｐゴシック" charset="-128"/>
            </a:endParaRPr>
          </a:p>
          <a:p>
            <a:pPr>
              <a:defRPr/>
            </a:pPr>
            <a:endParaRPr lang="en-US" dirty="0" smtClean="0">
              <a:ea typeface="ＭＳ Ｐゴシック" charset="-128"/>
            </a:endParaRPr>
          </a:p>
          <a:p>
            <a:pPr>
              <a:defRPr/>
            </a:pPr>
            <a:endParaRPr lang="en-US" dirty="0" smtClean="0">
              <a:ea typeface="ＭＳ Ｐゴシック" charset="-128"/>
            </a:endParaRPr>
          </a:p>
          <a:p>
            <a:pPr>
              <a:defRPr/>
            </a:pPr>
            <a:endParaRPr lang="en-US" dirty="0">
              <a:ea typeface="ＭＳ Ｐゴシック" charset="-128"/>
            </a:endParaRPr>
          </a:p>
          <a:p>
            <a:pPr marL="0" indent="0">
              <a:buFontTx/>
              <a:buNone/>
              <a:defRPr/>
            </a:pPr>
            <a:endParaRPr lang="en-US" sz="2400" dirty="0" smtClean="0">
              <a:ea typeface="ＭＳ Ｐゴシック" charset="-128"/>
            </a:endParaRPr>
          </a:p>
          <a:p>
            <a:pPr>
              <a:defRPr/>
            </a:pPr>
            <a:r>
              <a:rPr lang="en-US" dirty="0" smtClean="0">
                <a:ea typeface="ＭＳ Ｐゴシック" charset="-128"/>
              </a:rPr>
              <a:t>Orlando Melbourne International Airport (MLB); Melbourne, Florida</a:t>
            </a:r>
          </a:p>
          <a:p>
            <a:pPr>
              <a:defRPr/>
            </a:pPr>
            <a:r>
              <a:rPr lang="en-US" dirty="0" smtClean="0">
                <a:ea typeface="ＭＳ Ｐゴシック" charset="-128"/>
              </a:rPr>
              <a:t>Purdue University Airport (LAF); Lafayette, Indiana</a:t>
            </a:r>
          </a:p>
          <a:p>
            <a:pPr>
              <a:defRPr/>
            </a:pPr>
            <a:r>
              <a:rPr lang="en-US" dirty="0" smtClean="0">
                <a:ea typeface="ＭＳ Ｐゴシック" charset="-128"/>
              </a:rPr>
              <a:t>Ohio State University Airport (OSU); Columbus, Ohio</a:t>
            </a:r>
            <a:endParaRPr lang="en-US" dirty="0">
              <a:ea typeface="ＭＳ Ｐゴシック" charset="-128"/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1292225"/>
            <a:ext cx="367665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57450"/>
            <a:ext cx="21907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62288"/>
            <a:ext cx="2324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2514600"/>
            <a:ext cx="18573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36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Incandescent and LED Lighted “X’s” </a:t>
            </a:r>
            <a:br>
              <a:rPr lang="en-US" altLang="en-US" sz="36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36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Day Flight - MLB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6388" name="Picture 3" descr="C:\Users\dipilatom\Desktop\X\DSCN03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3"/>
          <a:stretch>
            <a:fillRect/>
          </a:stretch>
        </p:blipFill>
        <p:spPr bwMode="auto">
          <a:xfrm>
            <a:off x="0" y="1295400"/>
            <a:ext cx="9144000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LED Lighted “X” Night Flight - MLB</a:t>
            </a:r>
          </a:p>
        </p:txBody>
      </p:sp>
      <p:pic>
        <p:nvPicPr>
          <p:cNvPr id="17411" name="LED Lighted X night flight_February 2016.mp4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95400"/>
            <a:ext cx="9144000" cy="55626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Project Milestones and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endParaRPr lang="en-US" dirty="0" smtClean="0">
              <a:ea typeface="ＭＳ Ｐゴシック" charset="-128"/>
            </a:endParaRPr>
          </a:p>
          <a:p>
            <a:pPr>
              <a:defRPr/>
            </a:pPr>
            <a:endParaRPr lang="en-US" dirty="0">
              <a:ea typeface="ＭＳ Ｐゴシック" charset="-12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521032"/>
              </p:ext>
            </p:extLst>
          </p:nvPr>
        </p:nvGraphicFramePr>
        <p:xfrm>
          <a:off x="914400" y="1828800"/>
          <a:ext cx="7315200" cy="3444876"/>
        </p:xfrm>
        <a:graphic>
          <a:graphicData uri="http://schemas.openxmlformats.org/drawingml/2006/table">
            <a:tbl>
              <a:tblPr/>
              <a:tblGrid>
                <a:gridCol w="3657600"/>
                <a:gridCol w="3657600"/>
              </a:tblGrid>
              <a:tr h="518256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Milestone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Completion Date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4505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Performance Standards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March 2016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18256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Photometric Testing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April 2016 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94505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Flight Testing 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March 2016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18256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Final Report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June 2016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" y="106172"/>
            <a:ext cx="8849812" cy="590448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3/16/16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3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050213" cy="4391025"/>
          </a:xfrm>
        </p:spPr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pPr algn="ctr">
              <a:buFontTx/>
              <a:buNone/>
            </a:pPr>
            <a:r>
              <a:rPr lang="en-US" altLang="en-US" smtClean="0"/>
              <a:t>      </a:t>
            </a:r>
            <a:r>
              <a:rPr lang="en-US" altLang="en-US" sz="3600" smtClean="0">
                <a:solidFill>
                  <a:srgbClr val="FF0000"/>
                </a:solidFill>
              </a:rPr>
              <a:t>LED Electrical Infrastructure </a:t>
            </a:r>
          </a:p>
          <a:p>
            <a:pPr algn="ctr">
              <a:buFontTx/>
              <a:buNone/>
            </a:pPr>
            <a:r>
              <a:rPr lang="en-US" altLang="en-US" sz="3600" smtClean="0">
                <a:solidFill>
                  <a:srgbClr val="FF0000"/>
                </a:solidFill>
              </a:rPr>
              <a:t>Research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915400" cy="609600"/>
          </a:xfrm>
        </p:spPr>
        <p:txBody>
          <a:bodyPr>
            <a:normAutofit fontScale="90000"/>
          </a:bodyPr>
          <a:lstStyle/>
          <a:p>
            <a:r>
              <a:rPr lang="en-US" altLang="en-US" sz="3200" smtClean="0"/>
              <a:t>Issues resulting from LED implementation in the </a:t>
            </a:r>
            <a:r>
              <a:rPr lang="en-US" altLang="zh-CN" sz="3200" smtClean="0">
                <a:cs typeface="Arial" charset="0"/>
              </a:rPr>
              <a:t>Current </a:t>
            </a:r>
            <a:r>
              <a:rPr lang="en-US" altLang="zh-CN" sz="3200" smtClean="0">
                <a:solidFill>
                  <a:srgbClr val="FF0000"/>
                </a:solidFill>
                <a:cs typeface="Arial" charset="0"/>
              </a:rPr>
              <a:t>6.6A </a:t>
            </a:r>
            <a:r>
              <a:rPr lang="en-US" altLang="zh-CN" sz="3200" smtClean="0">
                <a:cs typeface="Arial" charset="0"/>
              </a:rPr>
              <a:t>Series Airfield Lighting System</a:t>
            </a:r>
            <a:r>
              <a:rPr lang="en-US" altLang="en-US" sz="3200" smtClean="0"/>
              <a:t> 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95300" y="1981200"/>
            <a:ext cx="8050213" cy="3917950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en-US" smtClean="0"/>
          </a:p>
          <a:p>
            <a:pPr marL="0" indent="0">
              <a:buFontTx/>
              <a:buNone/>
            </a:pPr>
            <a:r>
              <a:rPr lang="en-US" altLang="en-US" smtClean="0"/>
              <a:t>Added </a:t>
            </a:r>
            <a:r>
              <a:rPr lang="en-US" altLang="en-US" smtClean="0">
                <a:solidFill>
                  <a:srgbClr val="008000"/>
                </a:solidFill>
              </a:rPr>
              <a:t>complexity </a:t>
            </a:r>
            <a:r>
              <a:rPr lang="en-US" altLang="en-US" smtClean="0"/>
              <a:t>and </a:t>
            </a:r>
            <a:r>
              <a:rPr lang="en-US" altLang="en-US" smtClean="0">
                <a:solidFill>
                  <a:srgbClr val="008000"/>
                </a:solidFill>
              </a:rPr>
              <a:t>cost </a:t>
            </a:r>
            <a:r>
              <a:rPr lang="en-US" altLang="en-US" smtClean="0"/>
              <a:t>to the LED fixture due to the addition of electronics to mimic the </a:t>
            </a:r>
            <a:r>
              <a:rPr lang="en-US" altLang="en-US" smtClean="0">
                <a:solidFill>
                  <a:srgbClr val="008000"/>
                </a:solidFill>
              </a:rPr>
              <a:t>non-linear </a:t>
            </a:r>
            <a:r>
              <a:rPr lang="en-US" altLang="en-US" smtClean="0"/>
              <a:t>dimming curve of incandescent lighting.</a:t>
            </a:r>
          </a:p>
          <a:p>
            <a:pPr marL="0" indent="0">
              <a:buFontTx/>
              <a:buNone/>
            </a:pPr>
            <a:endParaRPr lang="en-US" alt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400" smtClean="0"/>
              <a:t>Architectures Tested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676400"/>
            <a:ext cx="27432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1676400"/>
            <a:ext cx="251460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429000"/>
            <a:ext cx="81756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4287838"/>
            <a:ext cx="16208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3429000"/>
            <a:ext cx="1608138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2650"/>
            <a:ext cx="131762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8" y="3449638"/>
            <a:ext cx="1603375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7575" y="1371600"/>
            <a:ext cx="2597150" cy="317500"/>
          </a:xfrm>
        </p:spPr>
      </p:pic>
      <p:pic>
        <p:nvPicPr>
          <p:cNvPr id="2151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58900"/>
            <a:ext cx="25971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5314950"/>
            <a:ext cx="278606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5334000"/>
            <a:ext cx="27860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472488" cy="609600"/>
          </a:xfrm>
        </p:spPr>
        <p:txBody>
          <a:bodyPr>
            <a:normAutofit fontScale="90000"/>
          </a:bodyPr>
          <a:lstStyle/>
          <a:p>
            <a:r>
              <a:rPr lang="en-US" altLang="en-US" sz="4400" smtClean="0"/>
              <a:t>Roadmap Testing Phase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altLang="en-US" sz="2200" i="1" u="sng" smtClean="0"/>
              <a:t>Alpha testing at FAATC, May 2015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/>
              <a:t>Integration including mixing of product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/>
              <a:t>Fixtures will be instrumented and monitored by FAA equipment to determine performance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/>
              <a:t>Identify any deficiencies, or adjustments to be made</a:t>
            </a:r>
          </a:p>
          <a:p>
            <a:pPr>
              <a:lnSpc>
                <a:spcPct val="90000"/>
              </a:lnSpc>
            </a:pPr>
            <a:endParaRPr lang="en-US" altLang="en-US" sz="2200" smtClean="0">
              <a:solidFill>
                <a:srgbClr val="0099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altLang="en-US" sz="2200" i="1" u="sng" smtClean="0"/>
              <a:t>Beta testing at PEGASAS Airport  March, 2016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/>
              <a:t>Similar set up as alpha testing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/>
              <a:t>Large circuit</a:t>
            </a:r>
          </a:p>
          <a:p>
            <a:pPr lvl="1">
              <a:lnSpc>
                <a:spcPct val="90000"/>
              </a:lnSpc>
            </a:pPr>
            <a:r>
              <a:rPr lang="en-US" altLang="en-US" sz="1800" smtClean="0"/>
              <a:t>Legacy mode will be available in case there is an issue with the circuit</a:t>
            </a:r>
          </a:p>
          <a:p>
            <a:pPr lvl="1">
              <a:lnSpc>
                <a:spcPct val="90000"/>
              </a:lnSpc>
            </a:pPr>
            <a:endParaRPr lang="en-US" altLang="en-US" sz="2200" smtClean="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2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smtClean="0">
                <a:solidFill>
                  <a:schemeClr val="tx2"/>
                </a:solidFill>
                <a:cs typeface="Arial" charset="0"/>
              </a:rPr>
              <a:t>Purdue Airport Taxiway “C” (Beta Test Circuit)</a:t>
            </a:r>
          </a:p>
        </p:txBody>
      </p:sp>
      <p:pic>
        <p:nvPicPr>
          <p:cNvPr id="23555" name="Picture 2" descr="F:\EIRT\EIRT tour picture_IN\IMG_08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0"/>
            <a:ext cx="54102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3" descr="C:\Users\mulbahd\Desktop\EIRT Test Plan\Purdue Circuit checkout\Purdue checkout pictures\IMG_135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685800"/>
            <a:ext cx="6705600" cy="4678363"/>
          </a:xfrm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Content Placeholder 3" descr="C:\Users\mulbahd\Desktop\EIRT Test Plan\Purdue Circuit checkout\Purdue checkout pictures\IMG_133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17"/>
          <a:stretch>
            <a:fillRect/>
          </a:stretch>
        </p:blipFill>
        <p:spPr>
          <a:xfrm>
            <a:off x="1371600" y="685800"/>
            <a:ext cx="6400800" cy="4665663"/>
          </a:xfrm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New Technologies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4391025"/>
          </a:xfrm>
        </p:spPr>
        <p:txBody>
          <a:bodyPr/>
          <a:lstStyle/>
          <a:p>
            <a:r>
              <a:rPr lang="en-US" altLang="en-US" dirty="0" smtClean="0"/>
              <a:t>The FAA R&amp;D Visual Guidance Program has continued to explore technologies to increase surface safety and reduce the rate of runway incursions</a:t>
            </a:r>
          </a:p>
          <a:p>
            <a:pPr lvl="1"/>
            <a:r>
              <a:rPr lang="en-US" altLang="en-US" dirty="0" smtClean="0"/>
              <a:t>A literature review report was completed in November, 2015 </a:t>
            </a:r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r>
              <a:rPr lang="en-US" altLang="en-US" dirty="0" smtClean="0"/>
              <a:t>One </a:t>
            </a:r>
            <a:r>
              <a:rPr lang="en-US" altLang="en-US" dirty="0" smtClean="0"/>
              <a:t>technology recommended in the report that is being considered for further study at the present time is addressable airfield signage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7129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Previous Addressable Sign Study</a:t>
            </a:r>
          </a:p>
        </p:txBody>
      </p:sp>
      <p:sp>
        <p:nvSpPr>
          <p:cNvPr id="48131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en-US" dirty="0" smtClean="0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19400"/>
            <a:ext cx="5619750" cy="28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505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smtClean="0"/>
              <a:t>Current LED Addressable Signage</a:t>
            </a:r>
          </a:p>
        </p:txBody>
      </p:sp>
      <p:pic>
        <p:nvPicPr>
          <p:cNvPr id="4915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11350"/>
            <a:ext cx="3810000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5625"/>
            <a:ext cx="4251325" cy="339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0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" y="0"/>
            <a:ext cx="8990672" cy="599846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3/16/16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75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Potential Applications (cont.)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57300"/>
            <a:ext cx="3759200" cy="214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63650"/>
            <a:ext cx="3059113" cy="203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Content Placeholder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16313"/>
            <a:ext cx="3708400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608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Research Proposed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 comprehensive study is proposed to evaluate the human factors challenges and technical requirements for addressable signage</a:t>
            </a:r>
          </a:p>
          <a:p>
            <a:endParaRPr lang="en-US" altLang="en-US" smtClean="0"/>
          </a:p>
          <a:p>
            <a:r>
              <a:rPr lang="en-US" altLang="en-US" smtClean="0"/>
              <a:t>The outcome of this study will be recommendations for standards for addressable signage use and technical specifications</a:t>
            </a:r>
          </a:p>
          <a:p>
            <a:pPr marL="457200" lvl="1" indent="0"/>
            <a:endParaRPr lang="en-US" altLang="en-US" smtClean="0"/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41208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066800" y="2209800"/>
            <a:ext cx="6934200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ts val="800"/>
              </a:spcBef>
              <a:defRPr/>
            </a:pPr>
            <a:endParaRPr lang="en-GB" altLang="en-US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>
              <a:spcBef>
                <a:spcPts val="800"/>
              </a:spcBef>
              <a:buNone/>
              <a:defRPr/>
            </a:pPr>
            <a:r>
              <a:rPr lang="en-GB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Robert.Bassey@faa.gov  </a:t>
            </a:r>
          </a:p>
          <a:p>
            <a:pPr algn="ctr">
              <a:spcBef>
                <a:spcPts val="800"/>
              </a:spcBef>
              <a:buNone/>
              <a:defRPr/>
            </a:pPr>
            <a:r>
              <a:rPr lang="en-GB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609-485-5816</a:t>
            </a:r>
          </a:p>
          <a:p>
            <a:pPr algn="ctr">
              <a:spcBef>
                <a:spcPts val="600"/>
              </a:spcBef>
              <a:buFont typeface="Wingdings" pitchFamily="2" charset="2"/>
              <a:buNone/>
              <a:defRPr/>
            </a:pPr>
            <a:endParaRPr lang="en-GB" alt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en-GB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www.airporttech.tc.faa.gov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52400" y="762000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None/>
              <a:defRPr/>
            </a:pPr>
            <a:r>
              <a:rPr lang="en-US" sz="3600" b="1" dirty="0" smtClean="0">
                <a:solidFill>
                  <a:srgbClr val="1D2F68"/>
                </a:solidFill>
                <a:latin typeface="+mj-lt"/>
                <a:ea typeface="+mj-ea"/>
                <a:cs typeface="+mj-cs"/>
              </a:rPr>
              <a:t>Questions/Comments</a:t>
            </a:r>
            <a:r>
              <a:rPr lang="en-US" sz="3600" b="1" dirty="0">
                <a:solidFill>
                  <a:srgbClr val="1D2F68"/>
                </a:solidFill>
                <a:latin typeface="+mj-lt"/>
                <a:ea typeface="+mj-ea"/>
                <a:cs typeface="+mj-cs"/>
              </a:rPr>
              <a:t>?</a:t>
            </a:r>
          </a:p>
          <a:p>
            <a:pPr>
              <a:buClr>
                <a:srgbClr val="009900"/>
              </a:buClr>
              <a:defRPr/>
            </a:pPr>
            <a:endParaRPr lang="en-US" sz="2400" b="1" dirty="0">
              <a:solidFill>
                <a:srgbClr val="0099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093" y="152400"/>
            <a:ext cx="84582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Saw Cut Options  </a:t>
            </a:r>
            <a:endParaRPr lang="en-US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614" y="2022020"/>
            <a:ext cx="3438525" cy="1838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128" y="1961657"/>
            <a:ext cx="3971925" cy="202882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3/16/16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506186" y="1363436"/>
            <a:ext cx="26615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28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Square Cut</a:t>
            </a:r>
            <a:endParaRPr lang="en-US" sz="2800" b="1" dirty="0">
              <a:solidFill>
                <a:srgbClr val="C0C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5121311" y="1363436"/>
            <a:ext cx="26615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28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Bevel Cut</a:t>
            </a:r>
            <a:endParaRPr lang="en-US" sz="2800" b="1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26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400800" cy="914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Thermoplastic</a:t>
            </a:r>
            <a:endParaRPr lang="en-US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" y="1529782"/>
            <a:ext cx="6099048" cy="42318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8401" y="1676400"/>
            <a:ext cx="28956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/>
              <a:t>Easy to construct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/>
              <a:t>Semi-intrusive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/>
              <a:t>Permanent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/>
              <a:t>Proven to </a:t>
            </a:r>
            <a:r>
              <a:rPr lang="en-US" sz="2000" b="1" dirty="0" smtClean="0">
                <a:solidFill>
                  <a:srgbClr val="FF0000"/>
                </a:solidFill>
              </a:rPr>
              <a:t>withstand winter </a:t>
            </a:r>
            <a:r>
              <a:rPr lang="en-US" sz="2000" b="1" dirty="0" smtClean="0"/>
              <a:t>ops in </a:t>
            </a:r>
            <a:r>
              <a:rPr lang="en-US" sz="2000" b="1" dirty="0" smtClean="0">
                <a:solidFill>
                  <a:srgbClr val="FF0000"/>
                </a:solidFill>
              </a:rPr>
              <a:t>roadway</a:t>
            </a:r>
            <a:r>
              <a:rPr lang="en-US" sz="2000" b="1" dirty="0" smtClean="0"/>
              <a:t>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3/16/16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25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52062"/>
            <a:ext cx="9156700" cy="55059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 rot="60000">
            <a:off x="7035776" y="2547165"/>
            <a:ext cx="174675" cy="474469"/>
            <a:chOff x="8571544" y="3989716"/>
            <a:chExt cx="232911" cy="898197"/>
          </a:xfrm>
          <a:solidFill>
            <a:schemeClr val="tx1"/>
          </a:solidFill>
        </p:grpSpPr>
        <p:sp>
          <p:nvSpPr>
            <p:cNvPr id="9" name="Rectangle 8"/>
            <p:cNvSpPr/>
            <p:nvPr/>
          </p:nvSpPr>
          <p:spPr>
            <a:xfrm>
              <a:off x="8571544" y="3990975"/>
              <a:ext cx="27432" cy="89693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3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8518" y="3990241"/>
              <a:ext cx="27432" cy="89693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35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777024" y="3989716"/>
              <a:ext cx="27431" cy="89693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350"/>
            </a:p>
          </p:txBody>
        </p:sp>
      </p:grpSp>
      <p:grpSp>
        <p:nvGrpSpPr>
          <p:cNvPr id="13316" name="Group 11"/>
          <p:cNvGrpSpPr>
            <a:grpSpLocks/>
          </p:cNvGrpSpPr>
          <p:nvPr/>
        </p:nvGrpSpPr>
        <p:grpSpPr bwMode="auto">
          <a:xfrm rot="300000">
            <a:off x="2841625" y="2333625"/>
            <a:ext cx="136525" cy="673100"/>
            <a:chOff x="4408932" y="3990975"/>
            <a:chExt cx="182118" cy="896938"/>
          </a:xfrm>
        </p:grpSpPr>
        <p:sp>
          <p:nvSpPr>
            <p:cNvPr id="13" name="Rectangle 12"/>
            <p:cNvSpPr/>
            <p:nvPr/>
          </p:nvSpPr>
          <p:spPr>
            <a:xfrm>
              <a:off x="4408303" y="3987168"/>
              <a:ext cx="27530" cy="8969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35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487286" y="3990975"/>
              <a:ext cx="25412" cy="8969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35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59562" y="3990937"/>
              <a:ext cx="27529" cy="8969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350"/>
            </a:p>
          </p:txBody>
        </p:sp>
      </p:grpSp>
      <p:grpSp>
        <p:nvGrpSpPr>
          <p:cNvPr id="13330" name="Group 44"/>
          <p:cNvGrpSpPr>
            <a:grpSpLocks/>
          </p:cNvGrpSpPr>
          <p:nvPr/>
        </p:nvGrpSpPr>
        <p:grpSpPr bwMode="auto">
          <a:xfrm>
            <a:off x="3879850" y="3659906"/>
            <a:ext cx="2209800" cy="1600200"/>
            <a:chOff x="4165707" y="5023672"/>
            <a:chExt cx="2209800" cy="1600200"/>
          </a:xfrm>
        </p:grpSpPr>
        <p:sp>
          <p:nvSpPr>
            <p:cNvPr id="46" name="Rectangular Callout 45"/>
            <p:cNvSpPr/>
            <p:nvPr/>
          </p:nvSpPr>
          <p:spPr>
            <a:xfrm>
              <a:off x="4165707" y="5023672"/>
              <a:ext cx="2209800" cy="1600200"/>
            </a:xfrm>
            <a:prstGeom prst="wedgeRectCallout">
              <a:avLst>
                <a:gd name="adj1" fmla="val 19491"/>
                <a:gd name="adj2" fmla="val -845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pic>
          <p:nvPicPr>
            <p:cNvPr id="13338" name="Picture 46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700" y="5064834"/>
              <a:ext cx="2120900" cy="1491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32" name="Group 47"/>
          <p:cNvGrpSpPr>
            <a:grpSpLocks/>
          </p:cNvGrpSpPr>
          <p:nvPr/>
        </p:nvGrpSpPr>
        <p:grpSpPr bwMode="auto">
          <a:xfrm>
            <a:off x="1031875" y="3659906"/>
            <a:ext cx="2209800" cy="1600199"/>
            <a:chOff x="6268317" y="4997576"/>
            <a:chExt cx="2209800" cy="1600200"/>
          </a:xfrm>
        </p:grpSpPr>
        <p:sp>
          <p:nvSpPr>
            <p:cNvPr id="49" name="Rectangular Callout 48"/>
            <p:cNvSpPr/>
            <p:nvPr/>
          </p:nvSpPr>
          <p:spPr>
            <a:xfrm>
              <a:off x="6268317" y="4997576"/>
              <a:ext cx="2209800" cy="1600200"/>
            </a:xfrm>
            <a:prstGeom prst="wedgeRectCallout">
              <a:avLst>
                <a:gd name="adj1" fmla="val 33759"/>
                <a:gd name="adj2" fmla="val -8442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pic>
          <p:nvPicPr>
            <p:cNvPr id="13336" name="Picture 4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8172" y="5095766"/>
              <a:ext cx="2086595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Rectangular Callout 42"/>
          <p:cNvSpPr/>
          <p:nvPr/>
        </p:nvSpPr>
        <p:spPr>
          <a:xfrm>
            <a:off x="6665913" y="3659906"/>
            <a:ext cx="2209800" cy="1600200"/>
          </a:xfrm>
          <a:prstGeom prst="wedgeRectCallout">
            <a:avLst>
              <a:gd name="adj1" fmla="val -26063"/>
              <a:gd name="adj2" fmla="val -855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3334" name="Picture 4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6742113" y="3713881"/>
            <a:ext cx="20574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Shape 71"/>
          <p:cNvSpPr txBox="1">
            <a:spLocks/>
          </p:cNvSpPr>
          <p:nvPr/>
        </p:nvSpPr>
        <p:spPr>
          <a:xfrm>
            <a:off x="914400" y="247207"/>
            <a:ext cx="8229600" cy="92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lvl="0" algn="r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1F497D"/>
                </a:solidFill>
                <a:latin typeface="+mj-lt"/>
                <a:ea typeface="+mj-ea"/>
                <a:cs typeface="+mj-cs"/>
              </a:defRPr>
            </a:lvl1pPr>
            <a:lvl2pPr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F497D"/>
                </a:solidFill>
                <a:latin typeface="Calibri" pitchFamily="34" charset="0"/>
              </a:defRPr>
            </a:lvl2pPr>
            <a:lvl3pPr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F497D"/>
                </a:solidFill>
                <a:latin typeface="Calibri" pitchFamily="34" charset="0"/>
              </a:defRPr>
            </a:lvl3pPr>
            <a:lvl4pPr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F497D"/>
                </a:solidFill>
                <a:latin typeface="Calibri" pitchFamily="34" charset="0"/>
              </a:defRPr>
            </a:lvl4pPr>
            <a:lvl5pPr algn="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F497D"/>
                </a:solidFill>
                <a:latin typeface="Calibri" pitchFamily="34" charset="0"/>
              </a:defRPr>
            </a:lvl5pPr>
            <a:lvl6pPr marL="457189" algn="r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F497D"/>
                </a:solidFill>
                <a:latin typeface="Calibri" pitchFamily="34" charset="0"/>
              </a:defRPr>
            </a:lvl6pPr>
            <a:lvl7pPr marL="914377" algn="r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F497D"/>
                </a:solidFill>
                <a:latin typeface="Calibri" pitchFamily="34" charset="0"/>
              </a:defRPr>
            </a:lvl7pPr>
            <a:lvl8pPr marL="1371566" algn="r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F497D"/>
                </a:solidFill>
                <a:latin typeface="Calibri" pitchFamily="34" charset="0"/>
              </a:defRPr>
            </a:lvl8pPr>
            <a:lvl9pPr marL="1828754" algn="r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F497D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None/>
            </a:pPr>
            <a:r>
              <a:rPr lang="en-US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PEGASAS Test Configuration 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914400" y="5328277"/>
            <a:ext cx="7842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 smtClean="0"/>
              <a:t>Thermoplastic                         </a:t>
            </a:r>
            <a:r>
              <a:rPr lang="en-US" sz="2000" b="1" dirty="0" err="1" smtClean="0"/>
              <a:t>Sawcut</a:t>
            </a:r>
            <a:r>
              <a:rPr lang="en-US" sz="2000" b="1" dirty="0" smtClean="0"/>
              <a:t>                          Temporary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8442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A_Office_2010_powerpoint_template_C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A7335E1805E44495268AE629753871" ma:contentTypeVersion="6" ma:contentTypeDescription="Create a new document." ma:contentTypeScope="" ma:versionID="bafd424518a3d855d9383cb3da8610d1">
  <xsd:schema xmlns:xsd="http://www.w3.org/2001/XMLSchema" xmlns:xs="http://www.w3.org/2001/XMLSchema" xmlns:p="http://schemas.microsoft.com/office/2006/metadata/properties" xmlns:ns2="a4c11e10-6fbc-43d3-ac72-3e5fce9ced22" targetNamespace="http://schemas.microsoft.com/office/2006/metadata/properties" ma:root="true" ma:fieldsID="c1e546dc03a8a1795afe111ee3498295" ns2:_="">
    <xsd:import namespace="a4c11e10-6fbc-43d3-ac72-3e5fce9ced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11e10-6fbc-43d3-ac72-3e5fce9ced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07B4A5-AD81-49A9-A9C6-E88E6D0FB454}"/>
</file>

<file path=customXml/itemProps2.xml><?xml version="1.0" encoding="utf-8"?>
<ds:datastoreItem xmlns:ds="http://schemas.openxmlformats.org/officeDocument/2006/customXml" ds:itemID="{C2AFC6F1-5271-4EE7-B7CB-73FE54E0B4CB}"/>
</file>

<file path=customXml/itemProps3.xml><?xml version="1.0" encoding="utf-8"?>
<ds:datastoreItem xmlns:ds="http://schemas.openxmlformats.org/officeDocument/2006/customXml" ds:itemID="{9E7EB0D4-932A-4D36-A9BE-ED88013C8AD1}"/>
</file>

<file path=docProps/app.xml><?xml version="1.0" encoding="utf-8"?>
<Properties xmlns="http://schemas.openxmlformats.org/officeDocument/2006/extended-properties" xmlns:vt="http://schemas.openxmlformats.org/officeDocument/2006/docPropsVTypes">
  <Template>FAA_Office_2010_powerpoint_template_C</Template>
  <TotalTime>559</TotalTime>
  <Words>2118</Words>
  <Application>Microsoft Office PowerPoint</Application>
  <PresentationFormat>On-screen Show (4:3)</PresentationFormat>
  <Paragraphs>436</Paragraphs>
  <Slides>62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FAA_Office_2010_powerpoint_template_C</vt:lpstr>
      <vt:lpstr>2_Custom Design</vt:lpstr>
      <vt:lpstr>3_Custom Design</vt:lpstr>
      <vt:lpstr>4_Custom Design</vt:lpstr>
      <vt:lpstr>Aviation Rumble Strip Project Update RPD 133 March 16, 2016 </vt:lpstr>
      <vt:lpstr>Utilizing a Center of Excellence</vt:lpstr>
      <vt:lpstr>2015 Purdue Airport  Rumble Strip Test Site</vt:lpstr>
      <vt:lpstr>PowerPoint Presentation</vt:lpstr>
      <vt:lpstr>PowerPoint Presentation</vt:lpstr>
      <vt:lpstr>PowerPoint Presentation</vt:lpstr>
      <vt:lpstr>Saw Cut Options  </vt:lpstr>
      <vt:lpstr>Thermoplastic</vt:lpstr>
      <vt:lpstr>PowerPoint Presentation</vt:lpstr>
      <vt:lpstr> Aircraft Used in Study</vt:lpstr>
      <vt:lpstr>Acceleration Graph</vt:lpstr>
      <vt:lpstr>PowerPoint Presentation</vt:lpstr>
      <vt:lpstr>April 2015 Durability Testing</vt:lpstr>
      <vt:lpstr>Tech Center Test Results </vt:lpstr>
      <vt:lpstr>PowerPoint Presentation</vt:lpstr>
      <vt:lpstr>European Rumble Strip Study Deployed on Active Taxiway for 3 months  at Southampton Intl Airport, England </vt:lpstr>
      <vt:lpstr>European Rumble Strip Study</vt:lpstr>
      <vt:lpstr>Our Evaluation Results</vt:lpstr>
      <vt:lpstr> Problems with Durability of 90 degree Saw Cut at KLAF and at NJ Tech Center</vt:lpstr>
      <vt:lpstr>Constructability Challenges with 45 degree Bevel Saw Cut at KLAF and at NJ Tech Center</vt:lpstr>
      <vt:lpstr>Thermoplastic</vt:lpstr>
      <vt:lpstr>NOT on Airports! Rumble Strips were Damaged by Snowplows after First Snow and Were Subsequently Removed to Avoid FOD on Airfield at KLAF</vt:lpstr>
      <vt:lpstr>Thermoplastic has Problems with Durability</vt:lpstr>
      <vt:lpstr>Temporary Rumble Strips</vt:lpstr>
      <vt:lpstr>Conclusions</vt:lpstr>
      <vt:lpstr>PowerPoint Presentation</vt:lpstr>
      <vt:lpstr>Infra-Red Requirements for developing a Elevated LED High Intensity Runway Edge Light, L-862(L) (HIRLs) with IR emitter  March 16, 2016 </vt:lpstr>
      <vt:lpstr>Infra-Red Requirements for LED HIRLs</vt:lpstr>
      <vt:lpstr>Infra-Red Requirements for LED HIRLs</vt:lpstr>
      <vt:lpstr>Infra-Red Requirements for LED HIRLs</vt:lpstr>
      <vt:lpstr>OBJECTIVES </vt:lpstr>
      <vt:lpstr>Process</vt:lpstr>
      <vt:lpstr>Phase I: Broad Agency Announcement (BAA)</vt:lpstr>
      <vt:lpstr>Three-page Technical Summary</vt:lpstr>
      <vt:lpstr>Phase II: Request For Proposal (RFP)</vt:lpstr>
      <vt:lpstr>Objectives of Contract </vt:lpstr>
      <vt:lpstr>Phase II Proposal</vt:lpstr>
      <vt:lpstr>Phase II Evaluation</vt:lpstr>
      <vt:lpstr>Schedule</vt:lpstr>
      <vt:lpstr>PowerPoint Presentation</vt:lpstr>
      <vt:lpstr>RPD 151   </vt:lpstr>
      <vt:lpstr>RPD 151 – Visual Guidance</vt:lpstr>
      <vt:lpstr>PowerPoint Presentation</vt:lpstr>
      <vt:lpstr>LED Lighted “X” Testing</vt:lpstr>
      <vt:lpstr>LED Lighted “X” Testing Overview</vt:lpstr>
      <vt:lpstr>Flight Testing</vt:lpstr>
      <vt:lpstr>Incandescent and LED Lighted “X’s”  Day Flight - MLB</vt:lpstr>
      <vt:lpstr>LED Lighted “X” Night Flight - MLB</vt:lpstr>
      <vt:lpstr>Project Milestones and Schedule</vt:lpstr>
      <vt:lpstr>PowerPoint Presentation</vt:lpstr>
      <vt:lpstr>Issues resulting from LED implementation in the Current 6.6A Series Airfield Lighting System </vt:lpstr>
      <vt:lpstr>Architectures Tested</vt:lpstr>
      <vt:lpstr>Roadmap Testing Phase</vt:lpstr>
      <vt:lpstr>Purdue Airport Taxiway “C” (Beta Test Circuit)</vt:lpstr>
      <vt:lpstr>PowerPoint Presentation</vt:lpstr>
      <vt:lpstr>PowerPoint Presentation</vt:lpstr>
      <vt:lpstr>New Technologies</vt:lpstr>
      <vt:lpstr>Previous Addressable Sign Study</vt:lpstr>
      <vt:lpstr>Current LED Addressable Signage</vt:lpstr>
      <vt:lpstr>Potential Applications (cont.)</vt:lpstr>
      <vt:lpstr>Research Proposed</vt:lpstr>
      <vt:lpstr>PowerPoint Presentation</vt:lpstr>
    </vt:vector>
  </TitlesOfParts>
  <Company>Federal Avation Administration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Gallagher, Donald (FAA)</dc:creator>
  <cp:lastModifiedBy>Bassey, Robert (FAA)</cp:lastModifiedBy>
  <cp:revision>59</cp:revision>
  <dcterms:created xsi:type="dcterms:W3CDTF">2015-03-18T19:53:45Z</dcterms:created>
  <dcterms:modified xsi:type="dcterms:W3CDTF">2016-03-16T14:34:44Z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0x0101009DA7335E1805E44495268AE629753871</vt:lpwstr>
  </property>
</Properties>
</file>