
<file path=[Content_Types].xml><?xml version="1.0" encoding="utf-8"?>
<Types xmlns="http://schemas.openxmlformats.org/package/2006/content-types">
  <Default Extension="tmp" ContentType="image/png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7" r:id="rId2"/>
    <p:sldId id="324" r:id="rId3"/>
    <p:sldId id="279" r:id="rId4"/>
    <p:sldId id="284" r:id="rId5"/>
    <p:sldId id="327" r:id="rId6"/>
    <p:sldId id="330" r:id="rId7"/>
    <p:sldId id="326" r:id="rId8"/>
    <p:sldId id="285" r:id="rId9"/>
    <p:sldId id="328" r:id="rId10"/>
    <p:sldId id="329" r:id="rId11"/>
    <p:sldId id="331" r:id="rId12"/>
    <p:sldId id="332" r:id="rId13"/>
    <p:sldId id="323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358"/>
    <a:srgbClr val="473F42"/>
    <a:srgbClr val="695E49"/>
    <a:srgbClr val="543E32"/>
    <a:srgbClr val="C26A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286" autoAdjust="0"/>
  </p:normalViewPr>
  <p:slideViewPr>
    <p:cSldViewPr snapToGrid="0">
      <p:cViewPr>
        <p:scale>
          <a:sx n="100" d="100"/>
          <a:sy n="100" d="100"/>
        </p:scale>
        <p:origin x="-1932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8C30EFE-D066-4615-B494-EDA1652FD77B}" type="datetimeFigureOut">
              <a:rPr lang="en-US" smtClean="0"/>
              <a:t>3/3/2016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AC629BF-1C57-4094-8009-16AD56DF4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957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EA7DB33-1E02-4C1A-99F4-474B270250D1}" type="datetimeFigureOut">
              <a:rPr lang="en-US" smtClean="0"/>
              <a:t>3/3/2016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F7DA2FF-23FE-41A7-815F-023259AF91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829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emplate photo_3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1523" y="10411"/>
            <a:ext cx="4761999" cy="6858000"/>
          </a:xfrm>
          <a:prstGeom prst="rect">
            <a:avLst/>
          </a:prstGeom>
        </p:spPr>
      </p:pic>
      <p:sp>
        <p:nvSpPr>
          <p:cNvPr id="63490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27476" y="354380"/>
            <a:ext cx="4134369" cy="1395412"/>
          </a:xfrm>
        </p:spPr>
        <p:txBody>
          <a:bodyPr anchor="t"/>
          <a:lstStyle>
            <a:lvl1pPr>
              <a:defRPr baseline="0"/>
            </a:lvl1pPr>
          </a:lstStyle>
          <a:p>
            <a:pPr lvl="0"/>
            <a:r>
              <a:rPr lang="en-US" noProof="0" dirty="0" smtClean="0"/>
              <a:t>New Facility Updates</a:t>
            </a:r>
          </a:p>
        </p:txBody>
      </p:sp>
      <p:sp>
        <p:nvSpPr>
          <p:cNvPr id="63515" name="Text Box 1051"/>
          <p:cNvSpPr txBox="1">
            <a:spLocks noChangeArrowheads="1"/>
          </p:cNvSpPr>
          <p:nvPr userDrawn="1"/>
        </p:nvSpPr>
        <p:spPr bwMode="auto">
          <a:xfrm>
            <a:off x="270886" y="3393862"/>
            <a:ext cx="405973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 dirty="0">
                <a:solidFill>
                  <a:srgbClr val="1D2F68"/>
                </a:solidFill>
              </a:rPr>
              <a:t>Presented to:  REDAC		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 dirty="0">
                <a:solidFill>
                  <a:srgbClr val="1D2F68"/>
                </a:solidFill>
              </a:rPr>
              <a:t>By:  Murphy Flynn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 dirty="0">
                <a:solidFill>
                  <a:srgbClr val="1D2F68"/>
                </a:solidFill>
              </a:rPr>
              <a:t>Date: </a:t>
            </a:r>
            <a:r>
              <a:rPr lang="en-US" sz="1600" dirty="0" smtClean="0">
                <a:solidFill>
                  <a:srgbClr val="1D2F68"/>
                </a:solidFill>
              </a:rPr>
              <a:t>March 15, 2016</a:t>
            </a:r>
            <a:endParaRPr lang="en-US" sz="1600" dirty="0">
              <a:solidFill>
                <a:srgbClr val="1D2F68"/>
              </a:solidFill>
            </a:endParaRP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5977852" y="177768"/>
            <a:ext cx="2895600" cy="909638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</a:rPr>
                <a:t>Federal Aviation</a:t>
              </a:r>
            </a:p>
            <a:p>
              <a:pPr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grpSp>
        <p:nvGrpSpPr>
          <p:cNvPr id="9" name="Group 25"/>
          <p:cNvGrpSpPr>
            <a:grpSpLocks/>
          </p:cNvGrpSpPr>
          <p:nvPr userDrawn="1"/>
        </p:nvGrpSpPr>
        <p:grpSpPr bwMode="auto">
          <a:xfrm>
            <a:off x="6997474" y="6097937"/>
            <a:ext cx="2047875" cy="660400"/>
            <a:chOff x="3596" y="3859"/>
            <a:chExt cx="1290" cy="416"/>
          </a:xfrm>
        </p:grpSpPr>
        <p:pic>
          <p:nvPicPr>
            <p:cNvPr id="10" name="Picture 26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FFFFFF"/>
                  </a:solidFill>
                </a:rPr>
                <a:t>Federal Aviation</a:t>
              </a:r>
            </a:p>
            <a:p>
              <a:pPr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3285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dirty="0" smtClean="0">
                <a:solidFill>
                  <a:srgbClr val="FFFFFF">
                    <a:lumMod val="65000"/>
                  </a:srgbClr>
                </a:solidFill>
              </a:rPr>
              <a:t>March 15, 2016</a:t>
            </a:r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dirty="0" smtClean="0">
                <a:solidFill>
                  <a:srgbClr val="FFFFFF">
                    <a:lumMod val="65000"/>
                  </a:srgbClr>
                </a:solidFill>
              </a:rPr>
              <a:t>New Facility Updates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78889" y="6248400"/>
            <a:ext cx="10772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pPr fontAlgn="base">
              <a:spcAft>
                <a:spcPct val="0"/>
              </a:spcAft>
            </a:pPr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58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Select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dirty="0" smtClean="0">
                <a:solidFill>
                  <a:srgbClr val="FFFFFF">
                    <a:lumMod val="65000"/>
                  </a:srgbClr>
                </a:solidFill>
              </a:rPr>
              <a:t>New Facility Updates</a:t>
            </a:r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78889" y="6248400"/>
            <a:ext cx="10772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pPr fontAlgn="base">
              <a:spcAft>
                <a:spcPct val="0"/>
              </a:spcAft>
            </a:pPr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492289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FFFFFF"/>
                  </a:solidFill>
                </a:rPr>
                <a:t>Federal Aviation</a:t>
              </a:r>
            </a:p>
            <a:p>
              <a:pPr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dirty="0" smtClean="0">
                <a:solidFill>
                  <a:srgbClr val="FFFFFF">
                    <a:lumMod val="65000"/>
                  </a:srgbClr>
                </a:solidFill>
              </a:rPr>
              <a:t>March 15, 2016</a:t>
            </a:r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68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irporttech.tc.faa.gov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New Facility and Construction Updates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49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dirty="0" smtClean="0">
                <a:solidFill>
                  <a:srgbClr val="FFFFFF">
                    <a:lumMod val="65000"/>
                  </a:srgbClr>
                </a:solidFill>
              </a:rPr>
              <a:t>New Facility Updates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 fontAlgn="base">
                <a:spcAft>
                  <a:spcPct val="0"/>
                </a:spcAft>
              </a:pPr>
              <a:t>10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81025" y="4968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9pPr>
          </a:lstStyle>
          <a:p>
            <a:r>
              <a:rPr lang="en-US" dirty="0" smtClean="0"/>
              <a:t>Technical Center Construction Approval Process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47700" y="16605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Technical Center Master Planning Approval</a:t>
            </a:r>
          </a:p>
          <a:p>
            <a:pPr lvl="1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Site Selection</a:t>
            </a:r>
          </a:p>
          <a:p>
            <a:pPr lvl="2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Infrastructure Requirements</a:t>
            </a:r>
          </a:p>
          <a:p>
            <a:pPr lvl="1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Environmental Assessment</a:t>
            </a:r>
          </a:p>
          <a:p>
            <a:pPr lvl="2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Review and Approvals by State and Federal Agencies</a:t>
            </a:r>
          </a:p>
          <a:p>
            <a:r>
              <a:rPr lang="en-US" dirty="0" smtClean="0"/>
              <a:t>Design</a:t>
            </a:r>
          </a:p>
          <a:p>
            <a:pPr lvl="1"/>
            <a:r>
              <a:rPr lang="en-US" dirty="0" smtClean="0"/>
              <a:t>Plans and Specifications</a:t>
            </a:r>
          </a:p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Construction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647700" y="6315075"/>
            <a:ext cx="15430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C0C0C0"/>
                </a:solidFill>
              </a:rPr>
              <a:t>March 15, 2016</a:t>
            </a:r>
            <a:endParaRPr lang="en-US" sz="1400" b="1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24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50950"/>
            <a:ext cx="8050213" cy="4391025"/>
          </a:xfrm>
        </p:spPr>
        <p:txBody>
          <a:bodyPr/>
          <a:lstStyle/>
          <a:p>
            <a:r>
              <a:rPr lang="en-US" dirty="0" smtClean="0"/>
              <a:t>Design Scope of Work is under development through Technical Center Facilities Engineers</a:t>
            </a:r>
          </a:p>
          <a:p>
            <a:pPr lvl="1"/>
            <a:r>
              <a:rPr lang="en-US" dirty="0" smtClean="0"/>
              <a:t>Funded possibly with year end money if available</a:t>
            </a:r>
          </a:p>
          <a:p>
            <a:pPr lvl="1"/>
            <a:r>
              <a:rPr lang="en-US" dirty="0" smtClean="0"/>
              <a:t>Potential award of design contract August 2016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dirty="0" smtClean="0">
                <a:solidFill>
                  <a:srgbClr val="FFFFFF">
                    <a:lumMod val="65000"/>
                  </a:srgbClr>
                </a:solidFill>
              </a:rPr>
              <a:t>March 15, 2016</a:t>
            </a:r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dirty="0" smtClean="0">
                <a:solidFill>
                  <a:srgbClr val="FFFFFF">
                    <a:lumMod val="65000"/>
                  </a:srgbClr>
                </a:solidFill>
              </a:rPr>
              <a:t>New Facility Updates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 fontAlgn="base">
                <a:spcAft>
                  <a:spcPct val="0"/>
                </a:spcAft>
              </a:pPr>
              <a:t>11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223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71" y="1508971"/>
            <a:ext cx="7801871" cy="438933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dirty="0" smtClean="0">
                <a:solidFill>
                  <a:srgbClr val="FFFFFF">
                    <a:lumMod val="65000"/>
                  </a:srgbClr>
                </a:solidFill>
              </a:rPr>
              <a:t>New Facility Planning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 fontAlgn="base">
                <a:spcAft>
                  <a:spcPct val="0"/>
                </a:spcAft>
              </a:pPr>
              <a:t>12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647700" y="6315075"/>
            <a:ext cx="15430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C0C0C0"/>
                </a:solidFill>
              </a:rPr>
              <a:t>March 15, 2016</a:t>
            </a:r>
            <a:endParaRPr lang="en-US" sz="1400" b="1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17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dirty="0" smtClean="0">
                <a:solidFill>
                  <a:srgbClr val="FFFFFF">
                    <a:lumMod val="65000"/>
                  </a:srgbClr>
                </a:solidFill>
              </a:rPr>
              <a:t>New Facility Updates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 fontAlgn="base">
                <a:spcAft>
                  <a:spcPct val="0"/>
                </a:spcAft>
              </a:pPr>
              <a:t>13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1D2F68"/>
                </a:solidFill>
              </a:rPr>
              <a:t>QUESTIONS?</a:t>
            </a:r>
            <a:endParaRPr lang="en-US" sz="4000" dirty="0">
              <a:solidFill>
                <a:srgbClr val="1D2F68"/>
              </a:solidFill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1D2F68"/>
                </a:solidFill>
              </a:rPr>
              <a:t>Comments?</a:t>
            </a:r>
          </a:p>
          <a:p>
            <a:pPr marL="0" indent="0" algn="ctr">
              <a:buNone/>
            </a:pPr>
            <a:endParaRPr lang="en-US" sz="4000" dirty="0">
              <a:solidFill>
                <a:srgbClr val="1D2F68"/>
              </a:solidFill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1D2F68"/>
                </a:solidFill>
                <a:hlinkClick r:id="rId2"/>
              </a:rPr>
              <a:t>www.airporttech.tc.faa.gov</a:t>
            </a:r>
            <a:endParaRPr lang="en-US" sz="4000" dirty="0" smtClean="0">
              <a:solidFill>
                <a:srgbClr val="1D2F68"/>
              </a:solidFill>
            </a:endParaRPr>
          </a:p>
          <a:p>
            <a:pPr marL="0" indent="0" algn="ctr">
              <a:buNone/>
            </a:pPr>
            <a:endParaRPr lang="en-US" sz="4000" dirty="0">
              <a:solidFill>
                <a:srgbClr val="1D2F68"/>
              </a:solidFill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1D2F68"/>
                </a:solidFill>
              </a:rPr>
              <a:t>Murphy.Flynn@faa.gov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647700" y="6315075"/>
            <a:ext cx="15430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C0C0C0"/>
                </a:solidFill>
              </a:rPr>
              <a:t>March 15, 2016</a:t>
            </a:r>
            <a:endParaRPr lang="en-US" sz="1400" b="1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5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dirty="0" smtClean="0">
                <a:solidFill>
                  <a:srgbClr val="FFFFFF">
                    <a:lumMod val="65000"/>
                  </a:srgbClr>
                </a:solidFill>
              </a:rPr>
              <a:t>New Facility Updates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 fontAlgn="base">
                <a:spcAft>
                  <a:spcPct val="0"/>
                </a:spcAft>
              </a:pPr>
              <a:t>2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81025" y="4968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9pPr>
          </a:lstStyle>
          <a:p>
            <a:r>
              <a:rPr lang="en-US" dirty="0"/>
              <a:t>New Facilities – 2017 and Beyond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47700" y="16605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>
                <a:solidFill>
                  <a:srgbClr val="1D2F68"/>
                </a:solidFill>
              </a:rPr>
              <a:t>Photometric Laboratory</a:t>
            </a:r>
          </a:p>
          <a:p>
            <a:r>
              <a:rPr lang="en-US" dirty="0" smtClean="0">
                <a:solidFill>
                  <a:srgbClr val="1D2F68"/>
                </a:solidFill>
              </a:rPr>
              <a:t>NextGen </a:t>
            </a:r>
            <a:r>
              <a:rPr lang="en-US" dirty="0">
                <a:solidFill>
                  <a:srgbClr val="1D2F68"/>
                </a:solidFill>
              </a:rPr>
              <a:t>Pavement Lab Expansion </a:t>
            </a:r>
            <a:r>
              <a:rPr lang="en-US" dirty="0" smtClean="0">
                <a:solidFill>
                  <a:srgbClr val="1D2F68"/>
                </a:solidFill>
              </a:rPr>
              <a:t>Office </a:t>
            </a:r>
            <a:r>
              <a:rPr lang="en-US" dirty="0">
                <a:solidFill>
                  <a:srgbClr val="1D2F68"/>
                </a:solidFill>
              </a:rPr>
              <a:t>Space </a:t>
            </a:r>
          </a:p>
          <a:p>
            <a:r>
              <a:rPr lang="en-US" dirty="0">
                <a:solidFill>
                  <a:srgbClr val="1D2F68"/>
                </a:solidFill>
              </a:rPr>
              <a:t>Airport Safety Tech Storage / Warehouse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 bwMode="auto">
          <a:xfrm>
            <a:off x="647700" y="6315075"/>
            <a:ext cx="15430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C0C0C0"/>
                </a:solidFill>
              </a:rPr>
              <a:t>March 15, 2016</a:t>
            </a:r>
            <a:endParaRPr lang="en-US" sz="1400" b="1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13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dirty="0" smtClean="0">
                <a:solidFill>
                  <a:srgbClr val="FFFFFF">
                    <a:lumMod val="65000"/>
                  </a:srgbClr>
                </a:solidFill>
              </a:rPr>
              <a:t>New Facility and Construction Updates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 fontAlgn="base">
                <a:spcAft>
                  <a:spcPct val="0"/>
                </a:spcAft>
              </a:pPr>
              <a:t>3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81025" y="4968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9pPr>
          </a:lstStyle>
          <a:p>
            <a:r>
              <a:rPr lang="en-US" dirty="0" smtClean="0"/>
              <a:t>Technical Center Construction Approval Process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47700" y="16605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Technical Center Master Planning Approval</a:t>
            </a:r>
          </a:p>
          <a:p>
            <a:pPr lvl="1"/>
            <a:r>
              <a:rPr lang="en-US" dirty="0" smtClean="0"/>
              <a:t>Site Selection</a:t>
            </a:r>
          </a:p>
          <a:p>
            <a:pPr lvl="2"/>
            <a:r>
              <a:rPr lang="en-US" dirty="0" smtClean="0"/>
              <a:t>Infrastructure Requirements</a:t>
            </a:r>
          </a:p>
          <a:p>
            <a:pPr lvl="1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Environmental Assessment</a:t>
            </a:r>
          </a:p>
          <a:p>
            <a:pPr lvl="2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Review and Approvals by State and Federal Agencies</a:t>
            </a:r>
          </a:p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Design</a:t>
            </a:r>
          </a:p>
          <a:p>
            <a:pPr lvl="1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Plans and Specifications</a:t>
            </a:r>
          </a:p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Construction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647700" y="6315075"/>
            <a:ext cx="15430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C0C0C0"/>
                </a:solidFill>
              </a:rPr>
              <a:t>March 15, 2016</a:t>
            </a:r>
            <a:endParaRPr lang="en-US" sz="1400" b="1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83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dirty="0" smtClean="0">
                <a:solidFill>
                  <a:srgbClr val="FFFFFF">
                    <a:lumMod val="65000"/>
                  </a:srgbClr>
                </a:solidFill>
              </a:rPr>
              <a:t>New Facility Updates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 fontAlgn="base">
                <a:spcAft>
                  <a:spcPct val="0"/>
                </a:spcAft>
              </a:pPr>
              <a:t>4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9pPr>
          </a:lstStyle>
          <a:p>
            <a:r>
              <a:rPr lang="en-US" dirty="0" smtClean="0"/>
              <a:t>Site Selection </a:t>
            </a:r>
            <a:endParaRPr lang="en-US" dirty="0"/>
          </a:p>
        </p:txBody>
      </p:sp>
      <p:pic>
        <p:nvPicPr>
          <p:cNvPr id="8" name="Content Placeholder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24000" y="955807"/>
            <a:ext cx="6236287" cy="483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52400" y="3311764"/>
            <a:ext cx="3733800" cy="1600438"/>
            <a:chOff x="0" y="3291320"/>
            <a:chExt cx="3733800" cy="1600438"/>
          </a:xfrm>
        </p:grpSpPr>
        <p:cxnSp>
          <p:nvCxnSpPr>
            <p:cNvPr id="10" name="Straight Connector 9"/>
            <p:cNvCxnSpPr/>
            <p:nvPr/>
          </p:nvCxnSpPr>
          <p:spPr bwMode="auto">
            <a:xfrm flipV="1">
              <a:off x="1371600" y="3352800"/>
              <a:ext cx="2362200" cy="740858"/>
            </a:xfrm>
            <a:prstGeom prst="line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Connector 10"/>
            <p:cNvCxnSpPr/>
            <p:nvPr/>
          </p:nvCxnSpPr>
          <p:spPr bwMode="auto">
            <a:xfrm flipV="1">
              <a:off x="1371600" y="3291320"/>
              <a:ext cx="2286000" cy="671080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/>
            <p:cNvCxnSpPr/>
            <p:nvPr/>
          </p:nvCxnSpPr>
          <p:spPr bwMode="auto">
            <a:xfrm flipV="1">
              <a:off x="1371600" y="3331658"/>
              <a:ext cx="2291628" cy="706942"/>
            </a:xfrm>
            <a:prstGeom prst="line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TextBox 12"/>
            <p:cNvSpPr txBox="1"/>
            <p:nvPr/>
          </p:nvSpPr>
          <p:spPr>
            <a:xfrm>
              <a:off x="0" y="3291320"/>
              <a:ext cx="1219200" cy="1600438"/>
            </a:xfrm>
            <a:prstGeom prst="rect">
              <a:avLst/>
            </a:prstGeom>
            <a:solidFill>
              <a:srgbClr val="FF0000">
                <a:alpha val="68000"/>
              </a:srgbClr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FF00"/>
                  </a:solidFill>
                </a:rPr>
                <a:t>Water; Fire and Sewer Lines were Extended During</a:t>
              </a:r>
            </a:p>
            <a:p>
              <a:r>
                <a:rPr lang="en-US" sz="1400" dirty="0" smtClean="0">
                  <a:solidFill>
                    <a:srgbClr val="FFFF00"/>
                  </a:solidFill>
                </a:rPr>
                <a:t>Current Construction</a:t>
              </a:r>
              <a:endParaRPr lang="en-US" sz="1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 bwMode="auto">
          <a:xfrm>
            <a:off x="647700" y="6315075"/>
            <a:ext cx="15430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C0C0C0"/>
                </a:solidFill>
              </a:rPr>
              <a:t>March 15, 2016</a:t>
            </a:r>
            <a:endParaRPr lang="en-US" sz="1400" b="1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25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5" y="1133475"/>
            <a:ext cx="8050213" cy="4391025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Can utilize Existing Environmental Assessment Study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Reduced Time and Cost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Water, Fire and Sewer Lines have been Extended to the Site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Produces a More Centralized Campus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Does not Require Personnel to cross Pangborne Ave. to go to Bldgs. 296, 298 or 299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dirty="0" smtClean="0">
                <a:solidFill>
                  <a:srgbClr val="FFFFFF">
                    <a:lumMod val="65000"/>
                  </a:srgbClr>
                </a:solidFill>
              </a:rPr>
              <a:t>New Facility Planning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 fontAlgn="base">
                <a:spcAft>
                  <a:spcPct val="0"/>
                </a:spcAft>
              </a:pPr>
              <a:t>5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647700" y="6315075"/>
            <a:ext cx="15430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C0C0C0"/>
                </a:solidFill>
              </a:rPr>
              <a:t>March 15, 2016</a:t>
            </a:r>
            <a:endParaRPr lang="en-US" sz="1400" b="1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23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Facility Planning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dirty="0" smtClean="0">
                <a:solidFill>
                  <a:srgbClr val="FFFFFF">
                    <a:lumMod val="65000"/>
                  </a:srgbClr>
                </a:solidFill>
              </a:rPr>
              <a:t>March 15, 2016</a:t>
            </a:r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dirty="0" smtClean="0">
                <a:solidFill>
                  <a:srgbClr val="FFFFFF">
                    <a:lumMod val="65000"/>
                  </a:srgbClr>
                </a:solidFill>
              </a:rPr>
              <a:t>New Facility Updates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 fontAlgn="base">
                <a:spcAft>
                  <a:spcPct val="0"/>
                </a:spcAft>
              </a:pPr>
              <a:t>6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3" t="25374" r="30693" b="32688"/>
          <a:stretch/>
        </p:blipFill>
        <p:spPr bwMode="auto">
          <a:xfrm>
            <a:off x="1376966" y="1228725"/>
            <a:ext cx="6475127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3050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dirty="0" smtClean="0">
                <a:solidFill>
                  <a:srgbClr val="FFFFFF">
                    <a:lumMod val="65000"/>
                  </a:srgbClr>
                </a:solidFill>
              </a:rPr>
              <a:t>New Facility Updates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 fontAlgn="base">
                <a:spcAft>
                  <a:spcPct val="0"/>
                </a:spcAft>
              </a:pPr>
              <a:t>7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81025" y="4968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9pPr>
          </a:lstStyle>
          <a:p>
            <a:r>
              <a:rPr lang="en-US" dirty="0" smtClean="0"/>
              <a:t>Technical Center Construction Approval Process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47700" y="16605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Technical Center Master Planning Approval</a:t>
            </a:r>
          </a:p>
          <a:p>
            <a:pPr lvl="1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Site Selection</a:t>
            </a:r>
          </a:p>
          <a:p>
            <a:pPr lvl="2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Infrastructure Requirements</a:t>
            </a:r>
          </a:p>
          <a:p>
            <a:pPr lvl="1"/>
            <a:r>
              <a:rPr lang="en-US" dirty="0" smtClean="0"/>
              <a:t>Environmental Assessment</a:t>
            </a:r>
          </a:p>
          <a:p>
            <a:pPr lvl="2"/>
            <a:r>
              <a:rPr lang="en-US" dirty="0" smtClean="0"/>
              <a:t>Review and Approvals by State and Federal Agencies</a:t>
            </a:r>
          </a:p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Design</a:t>
            </a:r>
          </a:p>
          <a:p>
            <a:pPr lvl="1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Plans and Specifications</a:t>
            </a:r>
          </a:p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Construction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647700" y="6315075"/>
            <a:ext cx="15430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C0C0C0"/>
                </a:solidFill>
              </a:rPr>
              <a:t>March 15, 2016</a:t>
            </a:r>
            <a:endParaRPr lang="en-US" sz="1400" b="1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21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dirty="0" smtClean="0">
                <a:solidFill>
                  <a:srgbClr val="FFFFFF">
                    <a:lumMod val="65000"/>
                  </a:srgbClr>
                </a:solidFill>
              </a:rPr>
              <a:t>New Facility Updates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 fontAlgn="base">
                <a:spcAft>
                  <a:spcPct val="0"/>
                </a:spcAft>
              </a:pPr>
              <a:t>8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81025" y="4968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9pPr>
          </a:lstStyle>
          <a:p>
            <a:r>
              <a:rPr lang="en-US" sz="3600" dirty="0" smtClean="0"/>
              <a:t>Status of Environmental Assessment</a:t>
            </a:r>
            <a:endParaRPr lang="en-US" sz="36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47700" y="16605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Environmental Assessment </a:t>
            </a:r>
            <a:r>
              <a:rPr lang="en-US" dirty="0" smtClean="0"/>
              <a:t>began </a:t>
            </a:r>
            <a:r>
              <a:rPr lang="en-US" dirty="0" smtClean="0"/>
              <a:t>September 2015</a:t>
            </a:r>
          </a:p>
          <a:p>
            <a:r>
              <a:rPr lang="en-US" dirty="0" smtClean="0"/>
              <a:t>Draft </a:t>
            </a:r>
            <a:r>
              <a:rPr lang="en-US" dirty="0" smtClean="0"/>
              <a:t>EA submitted February 4, 2016</a:t>
            </a:r>
          </a:p>
          <a:p>
            <a:pPr lvl="1"/>
            <a:r>
              <a:rPr lang="en-US" dirty="0" smtClean="0"/>
              <a:t>Included </a:t>
            </a:r>
            <a:r>
              <a:rPr lang="en-US" dirty="0" err="1" smtClean="0"/>
              <a:t>FoNSI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dirty="0" smtClean="0"/>
              <a:t>inding </a:t>
            </a:r>
            <a:r>
              <a:rPr lang="en-US" b="1" dirty="0" smtClean="0">
                <a:solidFill>
                  <a:srgbClr val="FF0000"/>
                </a:solidFill>
              </a:rPr>
              <a:t>o</a:t>
            </a:r>
            <a:r>
              <a:rPr lang="en-US" dirty="0" smtClean="0"/>
              <a:t>f 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o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ignificant </a:t>
            </a: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mpact</a:t>
            </a:r>
          </a:p>
          <a:p>
            <a:pPr lvl="2"/>
            <a:r>
              <a:rPr lang="en-US" dirty="0" smtClean="0"/>
              <a:t>Review comments by FAA have been </a:t>
            </a:r>
            <a:r>
              <a:rPr lang="en-US" dirty="0" smtClean="0"/>
              <a:t>provided</a:t>
            </a:r>
          </a:p>
          <a:p>
            <a:pPr lvl="1"/>
            <a:r>
              <a:rPr lang="en-US" dirty="0" smtClean="0"/>
              <a:t>Revised Draft EA submitted March 2, 2016 for FAA Review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647700" y="6315075"/>
            <a:ext cx="15430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C0C0C0"/>
                </a:solidFill>
              </a:rPr>
              <a:t>March 15, 2016</a:t>
            </a:r>
            <a:endParaRPr lang="en-US" sz="1400" b="1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49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</a:p>
          <a:p>
            <a:pPr lvl="1"/>
            <a:r>
              <a:rPr lang="en-US" dirty="0"/>
              <a:t>FAA submits final </a:t>
            </a:r>
            <a:r>
              <a:rPr lang="en-US" dirty="0" smtClean="0"/>
              <a:t>EA version </a:t>
            </a:r>
            <a:r>
              <a:rPr lang="en-US" dirty="0"/>
              <a:t>to state and Federal regulatory agencies for </a:t>
            </a:r>
            <a:r>
              <a:rPr lang="en-US" dirty="0" smtClean="0"/>
              <a:t>comment (Est. early April)</a:t>
            </a:r>
            <a:endParaRPr lang="en-US" dirty="0" smtClean="0"/>
          </a:p>
          <a:p>
            <a:pPr lvl="1"/>
            <a:r>
              <a:rPr lang="en-US" dirty="0" smtClean="0"/>
              <a:t>Public </a:t>
            </a:r>
            <a:r>
              <a:rPr lang="en-US" dirty="0" smtClean="0"/>
              <a:t>comment and review </a:t>
            </a:r>
            <a:r>
              <a:rPr lang="en-US" dirty="0" smtClean="0"/>
              <a:t>period</a:t>
            </a:r>
          </a:p>
          <a:p>
            <a:pPr lvl="1"/>
            <a:r>
              <a:rPr lang="en-US" dirty="0" smtClean="0"/>
              <a:t>Comments </a:t>
            </a:r>
            <a:r>
              <a:rPr lang="en-US" dirty="0"/>
              <a:t>addressed</a:t>
            </a:r>
          </a:p>
          <a:p>
            <a:r>
              <a:rPr lang="en-US" dirty="0" smtClean="0"/>
              <a:t>June </a:t>
            </a:r>
            <a:r>
              <a:rPr lang="en-US" dirty="0" smtClean="0"/>
              <a:t>2016 completion of EA and FONSI 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dirty="0" smtClean="0">
                <a:solidFill>
                  <a:srgbClr val="FFFFFF">
                    <a:lumMod val="65000"/>
                  </a:srgbClr>
                </a:solidFill>
              </a:rPr>
              <a:t>March 15, 2016</a:t>
            </a:r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dirty="0" smtClean="0">
                <a:solidFill>
                  <a:srgbClr val="FFFFFF">
                    <a:lumMod val="65000"/>
                  </a:srgbClr>
                </a:solidFill>
              </a:rPr>
              <a:t>New Facility Updates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 fontAlgn="base">
                <a:spcAft>
                  <a:spcPct val="0"/>
                </a:spcAft>
              </a:pPr>
              <a:t>9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9pPr>
          </a:lstStyle>
          <a:p>
            <a:r>
              <a:rPr lang="en-US" sz="3600" dirty="0" smtClean="0"/>
              <a:t>Status of Environmental Assessment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84102769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>
            <a:lumMod val="65000"/>
            <a:lumOff val="35000"/>
          </a:schemeClr>
        </a:solidFill>
        <a:ln>
          <a:solidFill>
            <a:schemeClr val="tx1"/>
          </a:solidFill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7335E1805E44495268AE629753871" ma:contentTypeVersion="6" ma:contentTypeDescription="Create a new document." ma:contentTypeScope="" ma:versionID="bafd424518a3d855d9383cb3da8610d1">
  <xsd:schema xmlns:xsd="http://www.w3.org/2001/XMLSchema" xmlns:xs="http://www.w3.org/2001/XMLSchema" xmlns:p="http://schemas.microsoft.com/office/2006/metadata/properties" xmlns:ns2="a4c11e10-6fbc-43d3-ac72-3e5fce9ced22" targetNamespace="http://schemas.microsoft.com/office/2006/metadata/properties" ma:root="true" ma:fieldsID="c1e546dc03a8a1795afe111ee3498295" ns2:_="">
    <xsd:import namespace="a4c11e10-6fbc-43d3-ac72-3e5fce9ce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11e10-6fbc-43d3-ac72-3e5fce9ce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C3A960E-18E8-45D6-9F3F-B8CACAAE2CB3}"/>
</file>

<file path=customXml/itemProps2.xml><?xml version="1.0" encoding="utf-8"?>
<ds:datastoreItem xmlns:ds="http://schemas.openxmlformats.org/officeDocument/2006/customXml" ds:itemID="{CB174A9F-04BB-4E39-829D-48B4FE6C51DF}"/>
</file>

<file path=customXml/itemProps3.xml><?xml version="1.0" encoding="utf-8"?>
<ds:datastoreItem xmlns:ds="http://schemas.openxmlformats.org/officeDocument/2006/customXml" ds:itemID="{B394AAD2-CC70-430E-8BFD-E3604ADD766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3051</TotalTime>
  <Words>391</Words>
  <Application>Microsoft Office PowerPoint</Application>
  <PresentationFormat>On-screen Show (4:3)</PresentationFormat>
  <Paragraphs>101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1_Custom Design</vt:lpstr>
      <vt:lpstr>New Facility and Construction Updates</vt:lpstr>
      <vt:lpstr>PowerPoint Presentation</vt:lpstr>
      <vt:lpstr>PowerPoint Presentation</vt:lpstr>
      <vt:lpstr>PowerPoint Presentation</vt:lpstr>
      <vt:lpstr>Site Selection</vt:lpstr>
      <vt:lpstr>New Facility Planning</vt:lpstr>
      <vt:lpstr>PowerPoint Presentation</vt:lpstr>
      <vt:lpstr>PowerPoint Presentation</vt:lpstr>
      <vt:lpstr>Status of Environmental Assessment</vt:lpstr>
      <vt:lpstr>PowerPoint Presentation</vt:lpstr>
      <vt:lpstr>Design</vt:lpstr>
      <vt:lpstr>Thank You</vt:lpstr>
      <vt:lpstr>PowerPoint Presentation</vt:lpstr>
    </vt:vector>
  </TitlesOfParts>
  <Company>Federal Aviation Administration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Facility Construction and Planning</dc:title>
  <dc:creator>Flynn, Murphy (FAA)</dc:creator>
  <cp:lastModifiedBy>Flynn, Murphy (FAA)</cp:lastModifiedBy>
  <cp:revision>172</cp:revision>
  <cp:lastPrinted>2015-08-25T16:19:30Z</cp:lastPrinted>
  <dcterms:created xsi:type="dcterms:W3CDTF">2015-08-07T17:23:48Z</dcterms:created>
  <dcterms:modified xsi:type="dcterms:W3CDTF">2016-03-03T15:29:02Z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0x0101009DA7335E1805E44495268AE629753871</vt:lpwstr>
  </property>
</Properties>
</file>