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7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8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61" r:id="rId2"/>
  </p:sldMasterIdLst>
  <p:notesMasterIdLst>
    <p:notesMasterId r:id="rId31"/>
  </p:notesMasterIdLst>
  <p:handoutMasterIdLst>
    <p:handoutMasterId r:id="rId32"/>
  </p:handoutMasterIdLst>
  <p:sldIdLst>
    <p:sldId id="292" r:id="rId3"/>
    <p:sldId id="321" r:id="rId4"/>
    <p:sldId id="359" r:id="rId5"/>
    <p:sldId id="360" r:id="rId6"/>
    <p:sldId id="366" r:id="rId7"/>
    <p:sldId id="361" r:id="rId8"/>
    <p:sldId id="362" r:id="rId9"/>
    <p:sldId id="364" r:id="rId10"/>
    <p:sldId id="365" r:id="rId11"/>
    <p:sldId id="363" r:id="rId12"/>
    <p:sldId id="320" r:id="rId13"/>
    <p:sldId id="367" r:id="rId14"/>
    <p:sldId id="322" r:id="rId15"/>
    <p:sldId id="323" r:id="rId16"/>
    <p:sldId id="324" r:id="rId17"/>
    <p:sldId id="325" r:id="rId18"/>
    <p:sldId id="326" r:id="rId19"/>
    <p:sldId id="319" r:id="rId20"/>
    <p:sldId id="330" r:id="rId21"/>
    <p:sldId id="329" r:id="rId22"/>
    <p:sldId id="369" r:id="rId23"/>
    <p:sldId id="354" r:id="rId24"/>
    <p:sldId id="368" r:id="rId25"/>
    <p:sldId id="357" r:id="rId26"/>
    <p:sldId id="351" r:id="rId27"/>
    <p:sldId id="352" r:id="rId28"/>
    <p:sldId id="353" r:id="rId29"/>
    <p:sldId id="370" r:id="rId3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0E1773-2C58-4A1C-9F4D-09A126D9EB70}">
          <p14:sldIdLst>
            <p14:sldId id="292"/>
            <p14:sldId id="321"/>
            <p14:sldId id="359"/>
            <p14:sldId id="360"/>
            <p14:sldId id="366"/>
            <p14:sldId id="361"/>
            <p14:sldId id="362"/>
            <p14:sldId id="364"/>
            <p14:sldId id="365"/>
            <p14:sldId id="363"/>
            <p14:sldId id="320"/>
            <p14:sldId id="367"/>
            <p14:sldId id="322"/>
            <p14:sldId id="323"/>
            <p14:sldId id="324"/>
            <p14:sldId id="325"/>
            <p14:sldId id="326"/>
            <p14:sldId id="319"/>
            <p14:sldId id="330"/>
            <p14:sldId id="329"/>
            <p14:sldId id="369"/>
            <p14:sldId id="354"/>
            <p14:sldId id="368"/>
            <p14:sldId id="357"/>
            <p14:sldId id="351"/>
            <p14:sldId id="352"/>
            <p14:sldId id="353"/>
            <p14:sldId id="3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F68"/>
    <a:srgbClr val="FFFF99"/>
    <a:srgbClr val="C0C0C0"/>
    <a:srgbClr val="DDDDDD"/>
    <a:srgbClr val="FF0000"/>
    <a:srgbClr val="FFCC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80" autoAdjust="0"/>
    <p:restoredTop sz="94717" autoAdjust="0"/>
  </p:normalViewPr>
  <p:slideViewPr>
    <p:cSldViewPr snapToGrid="0">
      <p:cViewPr varScale="1">
        <p:scale>
          <a:sx n="113" d="100"/>
          <a:sy n="113" d="100"/>
        </p:scale>
        <p:origin x="-1584" y="-108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ustomXml" Target="../customXml/item3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38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openxmlformats.org/officeDocument/2006/relationships/customXml" Target="../customXml/item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303784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264"/>
            <a:ext cx="303784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87C48A99-3596-4E58-ABE8-9D998A9384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60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6426"/>
            <a:ext cx="514096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4"/>
            <a:ext cx="303784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264"/>
            <a:ext cx="303784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55D68406-F15C-4303-97CE-0E3EE5988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6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9A895D-F1B2-4238-92B1-93B3C1FCF0B4}" type="slidenum">
              <a:rPr lang="en-US"/>
              <a:pPr/>
              <a:t>11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545" name="Picture 1081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577840" y="-1832"/>
            <a:ext cx="3566160" cy="68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Select to edit master subtitle</a:t>
            </a:r>
          </a:p>
        </p:txBody>
      </p:sp>
      <p:sp>
        <p:nvSpPr>
          <p:cNvPr id="63515" name="Text Box 1051"/>
          <p:cNvSpPr txBox="1">
            <a:spLocks noChangeArrowheads="1"/>
          </p:cNvSpPr>
          <p:nvPr userDrawn="1"/>
        </p:nvSpPr>
        <p:spPr bwMode="auto">
          <a:xfrm>
            <a:off x="427038" y="4497388"/>
            <a:ext cx="48228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Presented to: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By: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Date: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873750" y="271463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Administration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3339" y="6248400"/>
            <a:ext cx="1672032" cy="4572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March 15,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9679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Full-Scale Testing - Overload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6504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8D3ABA1-EA94-43C0-B992-7CBCC31144F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5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15,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Full-Scale Testing - Overload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09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15,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Full-Scale Testing - Overload Update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31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15,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Full-Scale Testing - Overload Update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7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15,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Full-Scale Testing - Overload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86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March 15, 2016</a:t>
            </a:r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Full-Scale Testing - Overload Update</a:t>
            </a:r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16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7086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  <p:sldLayoutId id="2147483658" r:id="rId5"/>
    <p:sldLayoutId id="2147483660" r:id="rId6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accent6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March 15, 2016</a:t>
            </a:r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accent6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Full-Scale Testing - Overload Update</a:t>
            </a:r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16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accent6"/>
                </a:solidFill>
                <a:latin typeface="Times New Roman" pitchFamily="18" charset="0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7086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298816526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Full-Scale Testing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Overload Update</a:t>
            </a:r>
            <a:endParaRPr lang="en-US" dirty="0"/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754188" y="4505593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REDAC Subcommittee on Airports</a:t>
            </a:r>
            <a:endParaRPr lang="en-US" sz="1600" dirty="0"/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788988" y="4875213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David R. Brill, P.E., Ph.D.</a:t>
            </a:r>
            <a:endParaRPr lang="en-US" sz="1600" dirty="0"/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1000125" y="5224463"/>
            <a:ext cx="3465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March 15, 2016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8789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Traffic (Feb. 25 – Mar. 3)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This slide will be updated based on testing results week of Feb. 29.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66C2-23C9-4679-9EA6-D74DA6C8C26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495300" y="3911600"/>
            <a:ext cx="3948113" cy="1987550"/>
          </a:xfrm>
        </p:spPr>
        <p:txBody>
          <a:bodyPr/>
          <a:lstStyle/>
          <a:p>
            <a:r>
              <a:rPr lang="en-US" sz="2000" dirty="0" smtClean="0"/>
              <a:t>First 3 overload wanders caused no visible cracks or damage.</a:t>
            </a:r>
          </a:p>
          <a:p>
            <a:endParaRPr lang="en-US" sz="2000" dirty="0"/>
          </a:p>
        </p:txBody>
      </p:sp>
      <p:graphicFrame>
        <p:nvGraphicFramePr>
          <p:cNvPr id="12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7105942"/>
              </p:ext>
            </p:extLst>
          </p:nvPr>
        </p:nvGraphicFramePr>
        <p:xfrm>
          <a:off x="495300" y="1508125"/>
          <a:ext cx="3948114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6038"/>
                <a:gridCol w="1316038"/>
                <a:gridCol w="13160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 Wanders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Overload Wanders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2/25/2016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</a:t>
                      </a:r>
                      <a:r>
                        <a:rPr lang="en-US" dirty="0" smtClean="0"/>
                        <a:t>(5%, 10%, 15</a:t>
                      </a:r>
                      <a:r>
                        <a:rPr lang="en-US" dirty="0" smtClean="0"/>
                        <a:t>%)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2/26/2016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2 (20%, 25%)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2/29/2016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0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CC7 Overload Update</a:t>
            </a:r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Objectives: </a:t>
            </a:r>
          </a:p>
          <a:p>
            <a:pPr lvl="1"/>
            <a:r>
              <a:rPr lang="en-US" sz="2000" dirty="0"/>
              <a:t>Evaluate the current ICAO overload criterion </a:t>
            </a:r>
            <a:r>
              <a:rPr lang="en-US" sz="2000" dirty="0" smtClean="0"/>
              <a:t>(10% </a:t>
            </a:r>
            <a:r>
              <a:rPr lang="en-US" sz="2000" dirty="0"/>
              <a:t>above PCN) for </a:t>
            </a:r>
            <a:r>
              <a:rPr lang="en-US" sz="2000" dirty="0" smtClean="0"/>
              <a:t>flexible </a:t>
            </a:r>
            <a:r>
              <a:rPr lang="en-US" sz="2000" dirty="0"/>
              <a:t>pavements.</a:t>
            </a:r>
          </a:p>
          <a:p>
            <a:pPr lvl="1"/>
            <a:r>
              <a:rPr lang="en-US" sz="2000" dirty="0"/>
              <a:t>Develop new rational overload criteria.</a:t>
            </a:r>
          </a:p>
          <a:p>
            <a:pPr lvl="1"/>
            <a:r>
              <a:rPr lang="en-US" sz="2000" dirty="0" smtClean="0"/>
              <a:t>Consider ACN, percent</a:t>
            </a:r>
            <a:r>
              <a:rPr lang="en-US" sz="2000" dirty="0"/>
              <a:t> </a:t>
            </a:r>
            <a:r>
              <a:rPr lang="en-US" sz="2000" dirty="0" smtClean="0"/>
              <a:t>used pavement life (CDF), overload gear type (D, 2D, 3D).</a:t>
            </a:r>
          </a:p>
          <a:p>
            <a:r>
              <a:rPr lang="en-US" sz="2400" dirty="0" smtClean="0"/>
              <a:t>Current status:</a:t>
            </a:r>
          </a:p>
          <a:p>
            <a:pPr lvl="1"/>
            <a:r>
              <a:rPr lang="en-US" sz="2000" dirty="0" smtClean="0"/>
              <a:t>12,606 </a:t>
            </a:r>
            <a:r>
              <a:rPr lang="en-US" sz="2000" dirty="0" smtClean="0"/>
              <a:t>passes have been completed.</a:t>
            </a:r>
          </a:p>
          <a:p>
            <a:pPr lvl="1"/>
            <a:r>
              <a:rPr lang="en-US" sz="2000" dirty="0" smtClean="0"/>
              <a:t>Overloads at ACNs 50% </a:t>
            </a:r>
            <a:r>
              <a:rPr lang="en-US" sz="2000" dirty="0" smtClean="0"/>
              <a:t>&amp; 75% </a:t>
            </a:r>
            <a:r>
              <a:rPr lang="en-US" sz="2000" dirty="0" smtClean="0"/>
              <a:t>above </a:t>
            </a:r>
            <a:r>
              <a:rPr lang="en-US" sz="2000" dirty="0" smtClean="0"/>
              <a:t>PCN and at 1.0 CDF remain to be tested. Planned for spring.</a:t>
            </a:r>
          </a:p>
          <a:p>
            <a:pPr lvl="1"/>
            <a:r>
              <a:rPr lang="en-US" sz="2000" dirty="0" smtClean="0"/>
              <a:t>Traffic is on hold while we complete testing on CC7 North. (Colder temperatures are preferred for North test objectives.)</a:t>
            </a:r>
            <a:endParaRPr lang="en-US" sz="20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794D-CE01-4982-8A1C-98D478D9AB49}" type="slidenum">
              <a:rPr lang="en-US"/>
              <a:pPr/>
              <a:t>11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48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Observations </a:t>
            </a:r>
            <a:br>
              <a:rPr lang="en-US" dirty="0" smtClean="0"/>
            </a:br>
            <a:r>
              <a:rPr lang="en-US" sz="3200" dirty="0" smtClean="0"/>
              <a:t>(review from the last meeting)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Observed an increase in the rate of rutting after overload of 0.5 CDF and 130% of PCN. </a:t>
            </a:r>
          </a:p>
          <a:p>
            <a:r>
              <a:rPr lang="en-US" smtClean="0"/>
              <a:t>Number of wheels in overload gear does not appear to have a significant effect on permanent damage for the same ACN or CDF.</a:t>
            </a:r>
          </a:p>
          <a:p>
            <a:r>
              <a:rPr lang="en-US" smtClean="0"/>
              <a:t>MDDs show rutting accumulates primarily in the P-154 subbase layer.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85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CC7 Test Item Layout</a:t>
            </a:r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6087" y="1508125"/>
            <a:ext cx="7128639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77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CC7 Overload Test Items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4093633" cy="4391025"/>
          </a:xfrm>
        </p:spPr>
        <p:txBody>
          <a:bodyPr/>
          <a:lstStyle/>
          <a:p>
            <a:r>
              <a:rPr lang="en-US" sz="1600" dirty="0"/>
              <a:t>40-ft. (12.2-m) test items separated by 10-ft. (3 m) transitions.</a:t>
            </a:r>
          </a:p>
          <a:p>
            <a:r>
              <a:rPr lang="en-US" sz="1600" dirty="0" smtClean="0"/>
              <a:t>CBR 5 (subgrade category C)</a:t>
            </a:r>
          </a:p>
          <a:p>
            <a:r>
              <a:rPr lang="en-US" sz="1600" dirty="0" smtClean="0"/>
              <a:t>All 6 test items have the same structure.</a:t>
            </a:r>
          </a:p>
          <a:p>
            <a:r>
              <a:rPr lang="en-US" sz="1600" dirty="0" smtClean="0"/>
              <a:t>Thin HMA sections represent GA airports receiving occasional overload operations.</a:t>
            </a:r>
          </a:p>
          <a:p>
            <a:pPr lvl="1"/>
            <a:r>
              <a:rPr lang="en-US" sz="1400" dirty="0" smtClean="0"/>
              <a:t>3 in. P-401</a:t>
            </a:r>
          </a:p>
          <a:p>
            <a:pPr lvl="1"/>
            <a:r>
              <a:rPr lang="en-US" sz="1400" dirty="0" smtClean="0"/>
              <a:t>6 in. P-209</a:t>
            </a:r>
          </a:p>
          <a:p>
            <a:r>
              <a:rPr lang="en-US" sz="1600" dirty="0" smtClean="0"/>
              <a:t>P-154 thickness designed to give nominal PCN = 35/F/C. </a:t>
            </a:r>
          </a:p>
          <a:p>
            <a:pPr lvl="1"/>
            <a:r>
              <a:rPr lang="en-US" sz="1400" dirty="0"/>
              <a:t>A</a:t>
            </a:r>
            <a:r>
              <a:rPr lang="en-US" sz="1400" dirty="0" smtClean="0"/>
              <a:t>ssumed “lifetime” traffic of 27,000 passes of NAPTF 72,000-lb. dual gear (36,000 lbs. per wheel).</a:t>
            </a:r>
          </a:p>
          <a:p>
            <a:pPr lvl="1"/>
            <a:r>
              <a:rPr lang="en-US" sz="1400" dirty="0" smtClean="0"/>
              <a:t>Use COMFAA 3.0 to compute PCN.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19463" y="1508125"/>
            <a:ext cx="2902400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0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Instrumentation Layout (LFC1-S)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66C2-23C9-4679-9EA6-D74DA6C8C265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6258" y="1399232"/>
            <a:ext cx="5682946" cy="4468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 bwMode="auto">
          <a:xfrm>
            <a:off x="5867400" y="1676400"/>
            <a:ext cx="3098801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1400" b="1" dirty="0" smtClean="0">
                <a:solidFill>
                  <a:srgbClr val="FF0000"/>
                </a:solidFill>
              </a:rPr>
              <a:t>TSG – Transverse Strain Gage</a:t>
            </a:r>
          </a:p>
          <a:p>
            <a:pPr>
              <a:buFontTx/>
              <a:buNone/>
            </a:pPr>
            <a:r>
              <a:rPr lang="en-US" sz="1400" b="1" dirty="0" smtClean="0">
                <a:solidFill>
                  <a:srgbClr val="FF0000"/>
                </a:solidFill>
              </a:rPr>
              <a:t>LSG – Longitudinal Strain Gage</a:t>
            </a:r>
          </a:p>
          <a:p>
            <a:pPr>
              <a:buFontTx/>
              <a:buNone/>
            </a:pPr>
            <a:r>
              <a:rPr lang="en-US" sz="1400" b="1" dirty="0" smtClean="0">
                <a:solidFill>
                  <a:srgbClr val="00B0F0"/>
                </a:solidFill>
              </a:rPr>
              <a:t>MDD – Multi-Depth </a:t>
            </a:r>
            <a:r>
              <a:rPr lang="en-US" sz="1400" b="1" dirty="0" err="1" smtClean="0">
                <a:solidFill>
                  <a:srgbClr val="00B0F0"/>
                </a:solidFill>
              </a:rPr>
              <a:t>Deflectometer</a:t>
            </a:r>
            <a:endParaRPr lang="en-US" sz="1400" b="1" dirty="0" smtClean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en-US" sz="1400" b="1" dirty="0" smtClean="0">
                <a:solidFill>
                  <a:srgbClr val="7030A0"/>
                </a:solidFill>
              </a:rPr>
              <a:t>PC – Pressure Cell</a:t>
            </a:r>
          </a:p>
          <a:p>
            <a:pPr>
              <a:buFontTx/>
              <a:buNone/>
            </a:pPr>
            <a:r>
              <a:rPr lang="en-US" sz="1400" b="1" dirty="0" smtClean="0">
                <a:solidFill>
                  <a:srgbClr val="663300"/>
                </a:solidFill>
              </a:rPr>
              <a:t>MS – Moisture Sensor</a:t>
            </a:r>
          </a:p>
          <a:p>
            <a:pPr>
              <a:buFontTx/>
              <a:buNone/>
            </a:pPr>
            <a:r>
              <a:rPr lang="en-US" sz="1400" b="1" dirty="0" smtClean="0">
                <a:solidFill>
                  <a:srgbClr val="CC6600"/>
                </a:solidFill>
              </a:rPr>
              <a:t>SS – Suction Sensor</a:t>
            </a:r>
          </a:p>
          <a:p>
            <a:pPr>
              <a:buFontTx/>
              <a:buNone/>
            </a:pPr>
            <a:r>
              <a:rPr lang="en-US" sz="1400" b="1" dirty="0" smtClean="0">
                <a:solidFill>
                  <a:srgbClr val="339933"/>
                </a:solidFill>
              </a:rPr>
              <a:t>T – Thermocouple </a:t>
            </a:r>
            <a:endParaRPr lang="en-US" sz="1400" b="1" dirty="0">
              <a:solidFill>
                <a:srgbClr val="339933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60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Test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2467" y="1508125"/>
            <a:ext cx="4180947" cy="4391025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ACN-Based Overload Test Items: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 smtClean="0"/>
              <a:t>Traffic </a:t>
            </a:r>
            <a:r>
              <a:rPr lang="en-US" sz="1200" dirty="0"/>
              <a:t>at “normal” load (D-36) until </a:t>
            </a:r>
            <a:r>
              <a:rPr lang="en-US" sz="1200" dirty="0" smtClean="0"/>
              <a:t>rate of rut depth accumulation (RRDA) stabilizes*.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 smtClean="0"/>
              <a:t>Increase load to 110% PCN. Traffic until RRDA stabilizes, but not more than 1350 passes (5% lifetime traffic).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 smtClean="0"/>
              <a:t>Resume traffic at normal load. Observe any change in RRDA or other responses (MDD, strain).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 smtClean="0"/>
              <a:t>Increase load to 120% PCN and traffic until RRDA stabilizes.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 smtClean="0"/>
              <a:t>Repeat steps 3 &amp; 4 following the overload schedule. Continue until failure is observed.</a:t>
            </a:r>
          </a:p>
          <a:p>
            <a:pPr marL="800100" lvl="1" indent="-342900">
              <a:buFont typeface="+mj-lt"/>
              <a:buAutoNum type="arabicPeriod"/>
            </a:pPr>
            <a:endParaRPr lang="en-US" sz="1200" dirty="0"/>
          </a:p>
          <a:p>
            <a:pPr marL="800100" lvl="1" indent="-342900">
              <a:buFont typeface="+mj-lt"/>
              <a:buAutoNum type="arabicPeriod"/>
            </a:pPr>
            <a:endParaRPr lang="en-US" sz="1200" dirty="0" smtClean="0"/>
          </a:p>
          <a:p>
            <a:pPr marL="457200" lvl="1" indent="0">
              <a:buNone/>
            </a:pPr>
            <a:r>
              <a:rPr lang="en-US" sz="1200" dirty="0"/>
              <a:t>* </a:t>
            </a:r>
            <a:r>
              <a:rPr lang="en-US" sz="1200" dirty="0" smtClean="0"/>
              <a:t>“Stable</a:t>
            </a:r>
            <a:r>
              <a:rPr lang="en-US" sz="1200" dirty="0"/>
              <a:t>” is defined as an approximately constant rate of total rut depth accumulation with applied passes, following any initial shakedown phase.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6478" y="1524001"/>
            <a:ext cx="4463522" cy="4504266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CDF-Based Overload Test Items: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 smtClean="0"/>
              <a:t>Traffic </a:t>
            </a:r>
            <a:r>
              <a:rPr lang="en-US" sz="1200" dirty="0"/>
              <a:t>at “normal” load (D-36) until rate of rut depth accumulation (RRDA</a:t>
            </a:r>
            <a:r>
              <a:rPr lang="en-US" sz="1200" dirty="0" smtClean="0"/>
              <a:t>) stabilizes*.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 smtClean="0"/>
              <a:t>Apply one wander pattern at overload designed to consume CDF = 0.1.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/>
              <a:t>Resume traffic at normal load. Observe any change in RRDA or other responses (MDD, strain</a:t>
            </a:r>
            <a:r>
              <a:rPr lang="en-US" sz="1200" dirty="0" smtClean="0"/>
              <a:t>).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>
                <a:solidFill>
                  <a:srgbClr val="FF0000"/>
                </a:solidFill>
              </a:rPr>
              <a:t>Apply one wander pattern at overload designed to consume CDF =</a:t>
            </a:r>
            <a:r>
              <a:rPr lang="en-US" sz="1200" dirty="0" smtClean="0">
                <a:solidFill>
                  <a:srgbClr val="FF0000"/>
                </a:solidFill>
              </a:rPr>
              <a:t>0.25</a:t>
            </a:r>
            <a:r>
              <a:rPr lang="en-US" sz="1200" dirty="0">
                <a:solidFill>
                  <a:srgbClr val="FF0000"/>
                </a:solidFill>
              </a:rPr>
              <a:t>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>
                <a:solidFill>
                  <a:srgbClr val="FF0000"/>
                </a:solidFill>
              </a:rPr>
              <a:t>Resume traffic at normal load. Observe any change in RRDA or other responses (MDD, strain</a:t>
            </a:r>
            <a:r>
              <a:rPr lang="en-US" sz="1200" dirty="0" smtClean="0">
                <a:solidFill>
                  <a:srgbClr val="FF0000"/>
                </a:solidFill>
              </a:rPr>
              <a:t>).</a:t>
            </a:r>
            <a:endParaRPr lang="en-US" sz="1200" dirty="0">
              <a:solidFill>
                <a:srgbClr val="FF000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 smtClean="0"/>
              <a:t>Apply one wander pattern at overload designed to consume CDF =0.5.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/>
              <a:t>Resume traffic at normal load. Observe any change in RRDA or other responses (MDD, strain</a:t>
            </a:r>
            <a:r>
              <a:rPr lang="en-US" sz="1200" dirty="0" smtClean="0"/>
              <a:t>).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/>
              <a:t>Apply one wander pattern at overload designed to consume CDF </a:t>
            </a:r>
            <a:r>
              <a:rPr lang="en-US" sz="1200" dirty="0" smtClean="0"/>
              <a:t>=1.0.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 smtClean="0"/>
              <a:t>If Step 6 does not fail the test item</a:t>
            </a:r>
            <a:r>
              <a:rPr lang="en-US" sz="1200" dirty="0"/>
              <a:t>, return to </a:t>
            </a:r>
            <a:r>
              <a:rPr lang="en-US" sz="1200" dirty="0" smtClean="0"/>
              <a:t>normal load(dual</a:t>
            </a:r>
            <a:r>
              <a:rPr lang="en-US" sz="1200" dirty="0"/>
              <a:t>) and traffic until the pavement behavior stabilizes or failure is observed</a:t>
            </a:r>
            <a:r>
              <a:rPr lang="en-US" sz="1200" dirty="0" smtClean="0"/>
              <a:t>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 smtClean="0"/>
              <a:t>Repeat Steps </a:t>
            </a:r>
            <a:r>
              <a:rPr lang="en-US" sz="1200" dirty="0" smtClean="0">
                <a:solidFill>
                  <a:srgbClr val="FF0000"/>
                </a:solidFill>
              </a:rPr>
              <a:t>8</a:t>
            </a:r>
            <a:r>
              <a:rPr lang="en-US" sz="1200" dirty="0" smtClean="0"/>
              <a:t> and </a:t>
            </a:r>
            <a:r>
              <a:rPr lang="en-US" sz="1200" dirty="0" smtClean="0">
                <a:solidFill>
                  <a:srgbClr val="FF0000"/>
                </a:solidFill>
              </a:rPr>
              <a:t>9</a:t>
            </a:r>
            <a:r>
              <a:rPr lang="en-US" sz="1200" dirty="0" smtClean="0"/>
              <a:t> until failure.</a:t>
            </a:r>
            <a:endParaRPr lang="en-US" sz="1200" dirty="0"/>
          </a:p>
          <a:p>
            <a:pPr marL="800100" lvl="1" indent="-342900">
              <a:buFont typeface="+mj-lt"/>
              <a:buAutoNum type="arabicPeriod"/>
            </a:pPr>
            <a:endParaRPr lang="en-US" sz="14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66C2-23C9-4679-9EA6-D74DA6C8C26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 Schedules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50491155"/>
              </p:ext>
            </p:extLst>
          </p:nvPr>
        </p:nvGraphicFramePr>
        <p:xfrm>
          <a:off x="495300" y="2548091"/>
          <a:ext cx="3948113" cy="3185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9748"/>
                <a:gridCol w="842585"/>
                <a:gridCol w="722216"/>
                <a:gridCol w="762339"/>
                <a:gridCol w="1051225"/>
              </a:tblGrid>
              <a:tr h="128394">
                <a:tc gridSpan="5"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r>
                        <a:rPr lang="en-US" sz="1100" dirty="0">
                          <a:effectLst/>
                        </a:rPr>
                        <a:t>ACN Criterion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3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Gear Type</a:t>
                      </a:r>
                      <a:endParaRPr lang="en-US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Overload</a:t>
                      </a:r>
                      <a:endParaRPr lang="en-US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ACN</a:t>
                      </a:r>
                      <a:endParaRPr lang="en-US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Passes</a:t>
                      </a:r>
                      <a:endParaRPr lang="en-US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Wheel Load, lbs.</a:t>
                      </a:r>
                      <a:r>
                        <a:rPr lang="en-US" sz="1100" baseline="30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</a:tr>
              <a:tr h="1283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100% PCN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35.02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36,000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</a:tr>
              <a:tr h="1283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</a:rPr>
                        <a:t>D</a:t>
                      </a: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110% PCN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38.38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N/A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39,000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</a:tr>
              <a:tr h="1283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</a:rPr>
                        <a:t>D</a:t>
                      </a: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119% PCN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41.82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N/A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42,000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</a:tr>
              <a:tr h="1283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</a:rPr>
                        <a:t>D</a:t>
                      </a: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126% PCN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44.14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N/A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44,000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</a:tr>
              <a:tr h="1283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D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146% PCN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51.26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70C0"/>
                          </a:solidFill>
                          <a:effectLst/>
                        </a:rPr>
                        <a:t>N/A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70C0"/>
                          </a:solidFill>
                          <a:effectLst/>
                        </a:rPr>
                        <a:t>50,000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</a:tr>
              <a:tr h="1283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70C0"/>
                          </a:solidFill>
                          <a:effectLst/>
                        </a:rPr>
                        <a:t>D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164% PCN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57.56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N/A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55,000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</a:tr>
              <a:tr h="1283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</a:rPr>
                        <a:t>2D</a:t>
                      </a: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110% PCN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38.63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N/A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35,500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</a:tr>
              <a:tr h="1283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</a:rPr>
                        <a:t>2D</a:t>
                      </a: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121% PCN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42.44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N/A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38,000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</a:tr>
              <a:tr h="1283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</a:rPr>
                        <a:t>2D</a:t>
                      </a: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130% PCN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45.65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N/A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40,000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</a:tr>
              <a:tr h="1283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2D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149% PCN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70C0"/>
                          </a:solidFill>
                          <a:effectLst/>
                        </a:rPr>
                        <a:t>52.31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70C0"/>
                          </a:solidFill>
                          <a:effectLst/>
                        </a:rPr>
                        <a:t>N/A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70C0"/>
                          </a:solidFill>
                          <a:effectLst/>
                        </a:rPr>
                        <a:t>44,000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</a:tr>
              <a:tr h="1283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70C0"/>
                          </a:solidFill>
                          <a:effectLst/>
                        </a:rPr>
                        <a:t>2D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175% PCN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61.30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N/A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49,000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</a:tr>
              <a:tr h="1283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</a:rPr>
                        <a:t>3D</a:t>
                      </a: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111% PCN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38.71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N/A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34,500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</a:tr>
              <a:tr h="1283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</a:rPr>
                        <a:t>3D</a:t>
                      </a: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120% PCN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42.06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N/A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36,500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</a:tr>
              <a:tr h="1283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</a:rPr>
                        <a:t>3D</a:t>
                      </a: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130% PCN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45.56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N/A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38,500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</a:tr>
              <a:tr h="1283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3D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70C0"/>
                          </a:solidFill>
                          <a:effectLst/>
                        </a:rPr>
                        <a:t>148% PCN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70C0"/>
                          </a:solidFill>
                          <a:effectLst/>
                        </a:rPr>
                        <a:t>51.91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70C0"/>
                          </a:solidFill>
                          <a:effectLst/>
                        </a:rPr>
                        <a:t>N/A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42,000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</a:tr>
              <a:tr h="1283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70C0"/>
                          </a:solidFill>
                          <a:effectLst/>
                        </a:rPr>
                        <a:t>3D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171% PCN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59.76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N/A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46,000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48" marR="48148" marT="0" marB="0"/>
                </a:tc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47444543"/>
              </p:ext>
            </p:extLst>
          </p:nvPr>
        </p:nvGraphicFramePr>
        <p:xfrm>
          <a:off x="4639732" y="2551176"/>
          <a:ext cx="4252912" cy="2514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3733"/>
                <a:gridCol w="907634"/>
                <a:gridCol w="777972"/>
                <a:gridCol w="821192"/>
                <a:gridCol w="1132381"/>
              </a:tblGrid>
              <a:tr h="128446">
                <a:tc gridSpan="5"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r>
                        <a:rPr lang="en-US" sz="1100" dirty="0">
                          <a:effectLst/>
                        </a:rPr>
                        <a:t>CDF Criterion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Gear Type</a:t>
                      </a:r>
                      <a:endParaRPr lang="en-US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Overload</a:t>
                      </a:r>
                      <a:endParaRPr lang="en-US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ACN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Passes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Wheel Load, lbs.</a:t>
                      </a:r>
                      <a:r>
                        <a:rPr lang="en-US" sz="1100" baseline="300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</a:tr>
              <a:tr h="128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</a:rPr>
                        <a:t>D</a:t>
                      </a: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CDF = 0.09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N/A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66 </a:t>
                      </a:r>
                      <a:r>
                        <a:rPr lang="en-US" sz="800" dirty="0">
                          <a:solidFill>
                            <a:srgbClr val="C00000"/>
                          </a:solidFill>
                          <a:effectLst/>
                        </a:rPr>
                        <a:t>(1 wander)</a:t>
                      </a:r>
                      <a:endParaRPr lang="en-US" sz="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46,000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</a:tr>
              <a:tr h="128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</a:rPr>
                        <a:t>D</a:t>
                      </a: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US" sz="11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C00000"/>
                          </a:solidFill>
                          <a:effectLst/>
                        </a:rPr>
                        <a:t>CDF = </a:t>
                      </a:r>
                      <a:r>
                        <a:rPr lang="en-US" sz="1100" b="0" dirty="0" smtClean="0">
                          <a:solidFill>
                            <a:srgbClr val="C00000"/>
                          </a:solidFill>
                          <a:effectLst/>
                        </a:rPr>
                        <a:t>0.25</a:t>
                      </a:r>
                      <a:endParaRPr lang="en-US" sz="11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C00000"/>
                          </a:solidFill>
                          <a:effectLst/>
                        </a:rPr>
                        <a:t>N/A</a:t>
                      </a:r>
                      <a:endParaRPr lang="en-US" sz="11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C00000"/>
                          </a:solidFill>
                          <a:effectLst/>
                        </a:rPr>
                        <a:t>66 </a:t>
                      </a:r>
                      <a:r>
                        <a:rPr lang="en-US" sz="800" b="0" dirty="0">
                          <a:solidFill>
                            <a:srgbClr val="C00000"/>
                          </a:solidFill>
                          <a:effectLst/>
                        </a:rPr>
                        <a:t>(1 wander)</a:t>
                      </a:r>
                      <a:endParaRPr lang="en-US" sz="8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C00000"/>
                          </a:solidFill>
                          <a:effectLst/>
                        </a:rPr>
                        <a:t>52,000</a:t>
                      </a:r>
                      <a:endParaRPr lang="en-US" sz="11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</a:tr>
              <a:tr h="128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</a:rPr>
                        <a:t>D</a:t>
                      </a: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CDF = 0.49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N/A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66 </a:t>
                      </a:r>
                      <a:r>
                        <a:rPr lang="en-US" sz="800" dirty="0">
                          <a:solidFill>
                            <a:srgbClr val="C00000"/>
                          </a:solidFill>
                          <a:effectLst/>
                        </a:rPr>
                        <a:t>(1 wander)</a:t>
                      </a:r>
                      <a:endParaRPr lang="en-US" sz="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57,000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</a:tr>
              <a:tr h="128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70C0"/>
                          </a:solidFill>
                          <a:effectLst/>
                        </a:rPr>
                        <a:t>D</a:t>
                      </a:r>
                      <a:endParaRPr lang="en-US" sz="110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CDF = 0.98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N/A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66 </a:t>
                      </a:r>
                      <a:r>
                        <a:rPr lang="en-US" sz="800" dirty="0">
                          <a:solidFill>
                            <a:srgbClr val="0070C0"/>
                          </a:solidFill>
                          <a:effectLst/>
                        </a:rPr>
                        <a:t>(1 wander)</a:t>
                      </a:r>
                      <a:endParaRPr lang="en-US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62,500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</a:tr>
              <a:tr h="128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</a:rPr>
                        <a:t>2D</a:t>
                      </a: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CDF = 0.10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N/A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66 </a:t>
                      </a:r>
                      <a:r>
                        <a:rPr lang="en-US" sz="800" dirty="0">
                          <a:solidFill>
                            <a:srgbClr val="C00000"/>
                          </a:solidFill>
                          <a:effectLst/>
                        </a:rPr>
                        <a:t>(1 wander)</a:t>
                      </a:r>
                      <a:endParaRPr lang="en-US" sz="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40,500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</a:tr>
              <a:tr h="128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</a:rPr>
                        <a:t>2D</a:t>
                      </a: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CDF = </a:t>
                      </a: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</a:rPr>
                        <a:t>0.25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N/A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66 </a:t>
                      </a:r>
                      <a:r>
                        <a:rPr lang="en-US" sz="800" dirty="0">
                          <a:solidFill>
                            <a:srgbClr val="C00000"/>
                          </a:solidFill>
                          <a:effectLst/>
                        </a:rPr>
                        <a:t>(1 wander)</a:t>
                      </a:r>
                      <a:endParaRPr lang="en-US" sz="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</a:rPr>
                        <a:t>45,500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</a:tr>
              <a:tr h="128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</a:rPr>
                        <a:t>2D</a:t>
                      </a: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CDF = 0.51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N/A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66 </a:t>
                      </a:r>
                      <a:r>
                        <a:rPr lang="en-US" sz="800" dirty="0">
                          <a:solidFill>
                            <a:srgbClr val="C00000"/>
                          </a:solidFill>
                          <a:effectLst/>
                        </a:rPr>
                        <a:t>(1 wander)</a:t>
                      </a:r>
                      <a:endParaRPr lang="en-US" sz="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50,000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</a:tr>
              <a:tr h="128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2D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CDF = 0.98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N/A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66 </a:t>
                      </a:r>
                      <a:r>
                        <a:rPr lang="en-US" sz="800" dirty="0">
                          <a:solidFill>
                            <a:srgbClr val="0070C0"/>
                          </a:solidFill>
                          <a:effectLst/>
                        </a:rPr>
                        <a:t>(1 wander)</a:t>
                      </a:r>
                      <a:endParaRPr lang="en-US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54,500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</a:tr>
              <a:tr h="128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</a:rPr>
                        <a:t>3D</a:t>
                      </a: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CDF = 0.10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N/A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66 </a:t>
                      </a:r>
                      <a:r>
                        <a:rPr lang="en-US" sz="800" dirty="0">
                          <a:solidFill>
                            <a:srgbClr val="C00000"/>
                          </a:solidFill>
                          <a:effectLst/>
                        </a:rPr>
                        <a:t>(1 wander)</a:t>
                      </a:r>
                      <a:endParaRPr lang="en-US" sz="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C00000"/>
                          </a:solidFill>
                          <a:effectLst/>
                        </a:rPr>
                        <a:t>37,000</a:t>
                      </a:r>
                      <a:endParaRPr lang="en-US" sz="110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</a:tr>
              <a:tr h="128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</a:rPr>
                        <a:t>3D</a:t>
                      </a: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CDF = </a:t>
                      </a: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</a:rPr>
                        <a:t>0.25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N/A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66 </a:t>
                      </a:r>
                      <a:r>
                        <a:rPr lang="en-US" sz="800" dirty="0">
                          <a:solidFill>
                            <a:srgbClr val="C00000"/>
                          </a:solidFill>
                          <a:effectLst/>
                        </a:rPr>
                        <a:t>(1 wander)</a:t>
                      </a:r>
                      <a:endParaRPr lang="en-US" sz="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</a:rPr>
                        <a:t>41,500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</a:tr>
              <a:tr h="128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</a:rPr>
                        <a:t>3D</a:t>
                      </a:r>
                      <a:r>
                        <a:rPr lang="en-US" sz="1100" dirty="0" smtClean="0">
                          <a:solidFill>
                            <a:srgbClr val="C000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CDF = 0.51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N/A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66 </a:t>
                      </a:r>
                      <a:r>
                        <a:rPr lang="en-US" sz="800" dirty="0">
                          <a:solidFill>
                            <a:srgbClr val="C00000"/>
                          </a:solidFill>
                          <a:effectLst/>
                        </a:rPr>
                        <a:t>(1 wander)</a:t>
                      </a:r>
                      <a:endParaRPr lang="en-US" sz="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C00000"/>
                          </a:solidFill>
                          <a:effectLst/>
                        </a:rPr>
                        <a:t>45,500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</a:tr>
              <a:tr h="128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3D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CDF = 1.06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N/A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66 </a:t>
                      </a:r>
                      <a:r>
                        <a:rPr lang="en-US" sz="800" dirty="0">
                          <a:solidFill>
                            <a:srgbClr val="0070C0"/>
                          </a:solidFill>
                          <a:effectLst/>
                        </a:rPr>
                        <a:t>(1 wander)</a:t>
                      </a:r>
                      <a:endParaRPr lang="en-US" sz="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50,000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167" marR="48167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66C2-23C9-4679-9EA6-D74DA6C8C26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 bwMode="auto">
          <a:xfrm>
            <a:off x="508000" y="1921933"/>
            <a:ext cx="391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1800" b="1" dirty="0" smtClean="0"/>
              <a:t>ACN-Based Overload Test Items LFC S-1, 2, 3</a:t>
            </a:r>
            <a:endParaRPr lang="en-US" sz="1800" b="1" dirty="0"/>
          </a:p>
        </p:txBody>
      </p:sp>
      <p:sp>
        <p:nvSpPr>
          <p:cNvPr id="9" name="TextBox 8"/>
          <p:cNvSpPr txBox="1"/>
          <p:nvPr/>
        </p:nvSpPr>
        <p:spPr bwMode="auto">
          <a:xfrm>
            <a:off x="4690534" y="1921933"/>
            <a:ext cx="391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1800" b="1" dirty="0" smtClean="0"/>
              <a:t>CDF-Based Overload Test Items LFC S-3, 4, 5</a:t>
            </a:r>
            <a:endParaRPr lang="en-US" sz="1800" b="1" dirty="0"/>
          </a:p>
        </p:txBody>
      </p:sp>
      <p:sp>
        <p:nvSpPr>
          <p:cNvPr id="10" name="TextBox 9"/>
          <p:cNvSpPr txBox="1"/>
          <p:nvPr/>
        </p:nvSpPr>
        <p:spPr bwMode="auto">
          <a:xfrm>
            <a:off x="4690534" y="5063067"/>
            <a:ext cx="391160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1100" baseline="30000" dirty="0" smtClean="0"/>
              <a:t>1</a:t>
            </a:r>
            <a:r>
              <a:rPr lang="en-US" sz="1100" dirty="0" smtClean="0"/>
              <a:t>Based on COMFAA 3.0</a:t>
            </a:r>
          </a:p>
          <a:p>
            <a:pPr>
              <a:buFontTx/>
              <a:buNone/>
            </a:pPr>
            <a:r>
              <a:rPr lang="en-US" sz="1100" baseline="30000" dirty="0" smtClean="0"/>
              <a:t>2</a:t>
            </a:r>
            <a:r>
              <a:rPr lang="en-US" sz="1100" dirty="0" smtClean="0"/>
              <a:t>Based on FAARFIELD 1.4</a:t>
            </a:r>
          </a:p>
          <a:p>
            <a:pPr>
              <a:buFontTx/>
              <a:buNone/>
            </a:pPr>
            <a:r>
              <a:rPr lang="en-US" sz="1100" dirty="0" smtClean="0"/>
              <a:t>Wheel loads are adjusted to the nearest 500 lbs. due to vehicle limitations.</a:t>
            </a:r>
            <a:endParaRPr lang="en-US" sz="11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/>
          </a:p>
        </p:txBody>
      </p:sp>
      <p:sp>
        <p:nvSpPr>
          <p:cNvPr id="12" name="TextBox 11"/>
          <p:cNvSpPr txBox="1"/>
          <p:nvPr/>
        </p:nvSpPr>
        <p:spPr bwMode="auto">
          <a:xfrm>
            <a:off x="508000" y="1202267"/>
            <a:ext cx="5867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1800" b="1" dirty="0" smtClean="0">
                <a:solidFill>
                  <a:srgbClr val="C00000"/>
                </a:solidFill>
                <a:sym typeface="Wingdings"/>
              </a:rPr>
              <a:t> </a:t>
            </a:r>
            <a:r>
              <a:rPr lang="en-US" sz="1800" b="1" dirty="0" smtClean="0">
                <a:sym typeface="Wingdings"/>
              </a:rPr>
              <a:t>Indicates that overload has been completed.</a:t>
            </a:r>
            <a:endParaRPr lang="en-US" sz="18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72533" y="4394200"/>
            <a:ext cx="4157134" cy="186267"/>
          </a:xfrm>
          <a:prstGeom prst="rect">
            <a:avLst/>
          </a:prstGeom>
          <a:noFill/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85233" y="3547533"/>
            <a:ext cx="4157134" cy="186267"/>
          </a:xfrm>
          <a:prstGeom prst="rect">
            <a:avLst/>
          </a:prstGeom>
          <a:noFill/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85233" y="5215466"/>
            <a:ext cx="4157134" cy="186267"/>
          </a:xfrm>
          <a:prstGeom prst="rect">
            <a:avLst/>
          </a:prstGeom>
          <a:noFill/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682067" y="3361266"/>
            <a:ext cx="4157134" cy="186267"/>
          </a:xfrm>
          <a:prstGeom prst="rect">
            <a:avLst/>
          </a:prstGeom>
          <a:noFill/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682067" y="4063999"/>
            <a:ext cx="4157134" cy="186267"/>
          </a:xfrm>
          <a:prstGeom prst="rect">
            <a:avLst/>
          </a:prstGeom>
          <a:noFill/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682067" y="4732866"/>
            <a:ext cx="4157134" cy="186267"/>
          </a:xfrm>
          <a:prstGeom prst="rect">
            <a:avLst/>
          </a:prstGeom>
          <a:noFill/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385233" y="5739952"/>
            <a:ext cx="4169834" cy="206210"/>
          </a:xfrm>
          <a:prstGeom prst="rect">
            <a:avLst/>
          </a:prstGeom>
          <a:noFill/>
          <a:ln w="12700">
            <a:solidFill>
              <a:schemeClr val="accent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18288" bIns="18288" rtlCol="0">
            <a:spAutoFit/>
          </a:bodyPr>
          <a:lstStyle/>
          <a:p>
            <a:pPr algn="ctr">
              <a:buFontTx/>
              <a:buNone/>
            </a:pPr>
            <a:r>
              <a:rPr lang="en-US" sz="1100" b="1" dirty="0" smtClean="0">
                <a:solidFill>
                  <a:schemeClr val="accent6"/>
                </a:solidFill>
              </a:rPr>
              <a:t>OVERLOAD REPEATED</a:t>
            </a:r>
            <a:endParaRPr lang="en-US" sz="11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17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CC7 Overload Test 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014015"/>
              </p:ext>
            </p:extLst>
          </p:nvPr>
        </p:nvGraphicFramePr>
        <p:xfrm>
          <a:off x="579491" y="1307570"/>
          <a:ext cx="7912576" cy="4419600"/>
        </p:xfrm>
        <a:graphic>
          <a:graphicData uri="http://schemas.openxmlformats.org/drawingml/2006/table">
            <a:tbl>
              <a:tblPr firstRow="1" firstCol="1" lastRow="1" bandRow="1">
                <a:tableStyleId>{5C22544A-7EE6-4342-B048-85BDC9FD1C3A}</a:tableStyleId>
              </a:tblPr>
              <a:tblGrid>
                <a:gridCol w="665109"/>
                <a:gridCol w="1159933"/>
                <a:gridCol w="1032759"/>
                <a:gridCol w="855307"/>
                <a:gridCol w="1312572"/>
                <a:gridCol w="1312572"/>
                <a:gridCol w="1574324"/>
              </a:tblGrid>
              <a:tr h="0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Test Phase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Dates</a:t>
                      </a:r>
                      <a:endParaRPr lang="en-US" sz="105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Vehicle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Test Items  LFC1-S – LFC3-S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Test Items  LFC4-S – LFC6-S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Description</a:t>
                      </a:r>
                      <a:endParaRPr lang="en-US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Passes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Wanders</a:t>
                      </a:r>
                      <a:endParaRPr lang="en-US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Passes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Passes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10/6/14 – </a:t>
                      </a:r>
                      <a:r>
                        <a:rPr lang="en-US" sz="900" dirty="0" smtClean="0">
                          <a:effectLst/>
                        </a:rPr>
                        <a:t>10/16/14</a:t>
                      </a:r>
                      <a:endParaRPr lang="en-US" sz="9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1-924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1-14</a:t>
                      </a:r>
                      <a:endParaRPr lang="en-US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1-924</a:t>
                      </a:r>
                      <a:endParaRPr lang="en-US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1-924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Initial normal load</a:t>
                      </a:r>
                      <a:endParaRPr lang="en-US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10/20/14</a:t>
                      </a:r>
                      <a:endParaRPr lang="en-US" sz="9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924-990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15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925-990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0.1 CDF Overload</a:t>
                      </a:r>
                      <a:endParaRPr lang="en-US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10/21/14 – </a:t>
                      </a:r>
                      <a:r>
                        <a:rPr lang="en-US" sz="900" dirty="0" smtClean="0">
                          <a:effectLst/>
                        </a:rPr>
                        <a:t>10/28/14</a:t>
                      </a:r>
                      <a:endParaRPr lang="en-US" sz="9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991-1650</a:t>
                      </a:r>
                      <a:endParaRPr lang="en-US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16-25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925-1584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10% ACN Overload</a:t>
                      </a:r>
                      <a:endParaRPr lang="en-US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10/29/14 </a:t>
                      </a:r>
                      <a:r>
                        <a:rPr lang="en-US" sz="900" dirty="0" smtClean="0">
                          <a:effectLst/>
                        </a:rPr>
                        <a:t>– 11/13/14</a:t>
                      </a:r>
                      <a:endParaRPr lang="en-US" sz="9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1650-3168</a:t>
                      </a:r>
                      <a:endParaRPr lang="en-US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26-48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1585-3102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991-2508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Resume Normal Load</a:t>
                      </a:r>
                      <a:endParaRPr lang="en-US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11/17/14</a:t>
                      </a:r>
                      <a:endParaRPr lang="en-US" sz="9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3169-3234</a:t>
                      </a:r>
                      <a:endParaRPr lang="en-US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49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2509-2574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0.25 CDF Overload</a:t>
                      </a:r>
                      <a:endParaRPr lang="en-US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11/17/14 – 11/25/14</a:t>
                      </a:r>
                      <a:endParaRPr lang="en-US" sz="9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3235-4224</a:t>
                      </a:r>
                      <a:endParaRPr lang="en-US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50-64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3103-4092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20% ACN Overload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12/2/14 – </a:t>
                      </a:r>
                      <a:r>
                        <a:rPr lang="en-US" sz="900" dirty="0" smtClean="0">
                          <a:effectLst/>
                        </a:rPr>
                        <a:t>12/4/14</a:t>
                      </a:r>
                      <a:endParaRPr lang="en-US" sz="9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4225-4752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65-72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4092-4620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2574-3102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Resume Normal Load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12/4/14</a:t>
                      </a:r>
                      <a:endParaRPr lang="en-US" sz="9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Test suspended  until </a:t>
                      </a:r>
                      <a:r>
                        <a:rPr lang="en-US" sz="1100" dirty="0" smtClean="0">
                          <a:effectLst/>
                        </a:rPr>
                        <a:t>June </a:t>
                      </a:r>
                      <a:r>
                        <a:rPr lang="en-US" sz="1100" dirty="0">
                          <a:effectLst/>
                        </a:rPr>
                        <a:t>2015</a:t>
                      </a:r>
                      <a:endParaRPr lang="en-US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+mn-lt"/>
                          <a:ea typeface="Calibri"/>
                        </a:rPr>
                        <a:t>6/15/15 – 6/22/15</a:t>
                      </a:r>
                      <a:endParaRPr lang="en-US" sz="9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</a:rPr>
                        <a:t>4753-5544</a:t>
                      </a:r>
                      <a:endParaRPr lang="en-US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</a:rPr>
                        <a:t>73-84</a:t>
                      </a:r>
                      <a:endParaRPr lang="en-US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</a:rPr>
                        <a:t>4621-5412</a:t>
                      </a:r>
                      <a:endParaRPr lang="en-US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</a:rPr>
                        <a:t>3103-3894</a:t>
                      </a:r>
                      <a:endParaRPr lang="en-US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</a:rPr>
                        <a:t>Resume Normal Load</a:t>
                      </a:r>
                      <a:endParaRPr lang="en-US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+mn-lt"/>
                          <a:ea typeface="Calibri"/>
                        </a:rPr>
                        <a:t>6/29/15</a:t>
                      </a:r>
                      <a:endParaRPr lang="en-US" sz="9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</a:rPr>
                        <a:t>5545-5610</a:t>
                      </a:r>
                      <a:endParaRPr lang="en-US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</a:rPr>
                        <a:t>85</a:t>
                      </a:r>
                      <a:endParaRPr lang="en-US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</a:rPr>
                        <a:t>-</a:t>
                      </a:r>
                      <a:endParaRPr lang="en-US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</a:rPr>
                        <a:t>3895-3960</a:t>
                      </a:r>
                      <a:endParaRPr lang="en-US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</a:rPr>
                        <a:t>0.50 CDF Overload</a:t>
                      </a:r>
                      <a:endParaRPr lang="en-US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+mn-lt"/>
                          <a:ea typeface="Calibri"/>
                        </a:rPr>
                        <a:t>6/29/15 –</a:t>
                      </a:r>
                      <a:r>
                        <a:rPr lang="en-US" sz="900" baseline="0" dirty="0" smtClean="0">
                          <a:effectLst/>
                          <a:latin typeface="+mn-lt"/>
                          <a:ea typeface="Calibri"/>
                        </a:rPr>
                        <a:t> </a:t>
                      </a:r>
                      <a:r>
                        <a:rPr lang="en-US" sz="900" dirty="0" smtClean="0">
                          <a:effectLst/>
                          <a:latin typeface="+mn-lt"/>
                          <a:ea typeface="Calibri"/>
                        </a:rPr>
                        <a:t>7/6/15</a:t>
                      </a:r>
                      <a:endParaRPr lang="en-US" sz="9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</a:rPr>
                        <a:t>5611-6468</a:t>
                      </a:r>
                      <a:endParaRPr lang="en-US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</a:rPr>
                        <a:t>86-98</a:t>
                      </a:r>
                      <a:endParaRPr lang="en-US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</a:rPr>
                        <a:t>5413-6270</a:t>
                      </a:r>
                      <a:endParaRPr lang="en-US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</a:rPr>
                        <a:t>-</a:t>
                      </a:r>
                      <a:endParaRPr lang="en-US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</a:rPr>
                        <a:t>30% ACN Overload</a:t>
                      </a:r>
                      <a:endParaRPr lang="en-US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</a:rPr>
                        <a:t>8</a:t>
                      </a:r>
                      <a:endParaRPr lang="en-US" sz="1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+mn-lt"/>
                          <a:ea typeface="Calibri"/>
                        </a:rPr>
                        <a:t>7/8/15 –</a:t>
                      </a:r>
                      <a:br>
                        <a:rPr lang="en-US" sz="900" dirty="0" smtClean="0">
                          <a:effectLst/>
                          <a:latin typeface="+mn-lt"/>
                          <a:ea typeface="Calibri"/>
                        </a:rPr>
                      </a:br>
                      <a:r>
                        <a:rPr lang="en-US" sz="900" dirty="0" smtClean="0">
                          <a:effectLst/>
                          <a:latin typeface="+mn-lt"/>
                          <a:ea typeface="Calibri"/>
                        </a:rPr>
                        <a:t>     8/10/15</a:t>
                      </a:r>
                      <a:endParaRPr lang="en-US" sz="9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</a:rPr>
                        <a:t>6468-8778</a:t>
                      </a:r>
                      <a:endParaRPr lang="en-US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</a:rPr>
                        <a:t>99-133</a:t>
                      </a:r>
                      <a:endParaRPr lang="en-US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</a:rPr>
                        <a:t>6271-8580</a:t>
                      </a:r>
                      <a:endParaRPr lang="en-US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</a:rPr>
                        <a:t>3961-6270</a:t>
                      </a:r>
                      <a:endParaRPr lang="en-US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/>
                        </a:rPr>
                        <a:t>Resume Normal Load</a:t>
                      </a:r>
                      <a:endParaRPr lang="en-US" sz="11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</a:rPr>
                        <a:t>9</a:t>
                      </a:r>
                      <a:endParaRPr lang="en-US" sz="1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8/31/15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8779-8844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134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-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6271-6336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Repeat</a:t>
                      </a: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 0.50 CDF O/L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8/31/15 – 9/10/15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8845-10362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135-157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8581-10098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-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Repeat 30% ACN O/L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</a:rPr>
                        <a:t>10</a:t>
                      </a:r>
                      <a:endParaRPr lang="en-US" sz="1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9/14/15 – 10/19/15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10363-12606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158-191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10099-12342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6337-8580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Resume Normal Load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10/19/15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Test suspended</a:t>
                      </a: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 to traffic CC7 North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</a:rPr>
                        <a:t>12606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</a:rPr>
                        <a:t>191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</a:rPr>
                        <a:t>12342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effectLst/>
                          <a:latin typeface="+mn-lt"/>
                          <a:ea typeface="+mn-ea"/>
                        </a:rPr>
                        <a:t>8580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 bwMode="auto">
          <a:xfrm>
            <a:off x="474133" y="838199"/>
            <a:ext cx="51477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b="1" dirty="0" smtClean="0">
                <a:solidFill>
                  <a:srgbClr val="C0C0C0"/>
                </a:solidFill>
              </a:rPr>
              <a:t>As of March 15, 2016</a:t>
            </a:r>
            <a:endParaRPr lang="en-US" b="1" dirty="0">
              <a:solidFill>
                <a:srgbClr val="C0C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95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Rut Depth Monitoring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95300" y="1244601"/>
            <a:ext cx="8050213" cy="4654550"/>
          </a:xfrm>
        </p:spPr>
        <p:txBody>
          <a:bodyPr/>
          <a:lstStyle/>
          <a:p>
            <a:r>
              <a:rPr lang="en-US" sz="2000" dirty="0" smtClean="0"/>
              <a:t>Physical 16-foot straight edge.</a:t>
            </a:r>
          </a:p>
          <a:p>
            <a:r>
              <a:rPr lang="en-US" sz="2000" dirty="0" smtClean="0"/>
              <a:t>Rail-to-rail </a:t>
            </a:r>
            <a:r>
              <a:rPr lang="en-US" sz="2000" dirty="0"/>
              <a:t>profile data.</a:t>
            </a:r>
          </a:p>
          <a:p>
            <a:pPr lvl="1"/>
            <a:r>
              <a:rPr lang="en-US" sz="1800" dirty="0"/>
              <a:t>Generates raw data files at 2.5 mm from </a:t>
            </a:r>
            <a:r>
              <a:rPr lang="en-US" sz="1800" dirty="0" err="1"/>
              <a:t>Selcom</a:t>
            </a:r>
            <a:r>
              <a:rPr lang="en-US" sz="1800" dirty="0"/>
              <a:t> laser.</a:t>
            </a:r>
          </a:p>
          <a:p>
            <a:pPr lvl="1"/>
            <a:r>
              <a:rPr lang="en-US" sz="1800" dirty="0"/>
              <a:t>Decimate to 25 mm.</a:t>
            </a:r>
          </a:p>
          <a:p>
            <a:pPr lvl="1"/>
            <a:r>
              <a:rPr lang="en-US" sz="1800" dirty="0"/>
              <a:t>Compute a virtual 16-ft. straight edge rut depth.</a:t>
            </a:r>
          </a:p>
          <a:p>
            <a:r>
              <a:rPr lang="en-US" sz="2000" dirty="0"/>
              <a:t>360° </a:t>
            </a:r>
            <a:r>
              <a:rPr lang="en-US" sz="2000" dirty="0" smtClean="0"/>
              <a:t>Ultra-High-Speed Laser </a:t>
            </a:r>
            <a:r>
              <a:rPr lang="en-US" sz="2000" dirty="0"/>
              <a:t>Scanner (Leica Model P20)</a:t>
            </a:r>
            <a:endParaRPr lang="en-US" sz="1800" dirty="0"/>
          </a:p>
          <a:p>
            <a:pPr lvl="1"/>
            <a:r>
              <a:rPr lang="en-US" sz="1800" dirty="0"/>
              <a:t>New source of highly accurate profile data.</a:t>
            </a:r>
          </a:p>
          <a:p>
            <a:pPr lvl="1"/>
            <a:r>
              <a:rPr lang="en-US" sz="1800" dirty="0"/>
              <a:t>Use scans to correct rail-to-rail </a:t>
            </a:r>
            <a:r>
              <a:rPr lang="en-US" sz="1800" dirty="0" smtClean="0"/>
              <a:t>profiles </a:t>
            </a:r>
            <a:r>
              <a:rPr lang="en-US" sz="1800" dirty="0"/>
              <a:t>for beam curvature.</a:t>
            </a:r>
          </a:p>
          <a:p>
            <a:pPr lvl="1"/>
            <a:r>
              <a:rPr lang="en-US" sz="1800" dirty="0" smtClean="0"/>
              <a:t>Extracting </a:t>
            </a:r>
            <a:r>
              <a:rPr lang="en-US" sz="1800" dirty="0"/>
              <a:t>transverse profiles from acquired scans is a time consuming process. We are working to improve </a:t>
            </a:r>
            <a:r>
              <a:rPr lang="en-US" sz="1800" dirty="0" smtClean="0"/>
              <a:t>efficiency.</a:t>
            </a:r>
            <a:endParaRPr lang="en-US" sz="1800" dirty="0"/>
          </a:p>
          <a:p>
            <a:r>
              <a:rPr lang="en-US" sz="2000" dirty="0" smtClean="0"/>
              <a:t>Profile data are collected:</a:t>
            </a:r>
          </a:p>
          <a:p>
            <a:pPr lvl="1"/>
            <a:r>
              <a:rPr lang="en-US" sz="1800" dirty="0" smtClean="0"/>
              <a:t>After every completed wander pattern (66 passes).</a:t>
            </a:r>
          </a:p>
          <a:p>
            <a:pPr lvl="1"/>
            <a:r>
              <a:rPr lang="en-US" sz="1800" dirty="0" smtClean="0"/>
              <a:t>At intermediate passes on the zero track (24 and 48 passes) during overload or if deemed necessary.</a:t>
            </a:r>
          </a:p>
          <a:p>
            <a:pPr lvl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66C2-23C9-4679-9EA6-D74DA6C8C26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5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Review - Current ICAO Overload Criteria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85333"/>
            <a:ext cx="8050213" cy="4713817"/>
          </a:xfrm>
        </p:spPr>
        <p:txBody>
          <a:bodyPr/>
          <a:lstStyle/>
          <a:p>
            <a:pPr lvl="0"/>
            <a:r>
              <a:rPr lang="en-US" sz="2000" dirty="0">
                <a:solidFill>
                  <a:srgbClr val="000000"/>
                </a:solidFill>
              </a:rPr>
              <a:t>ICAO Annex 14, “Aerodrome Design and Operations,” defines the following overload </a:t>
            </a:r>
            <a:r>
              <a:rPr lang="en-US" sz="2000" dirty="0" smtClean="0">
                <a:solidFill>
                  <a:srgbClr val="000000"/>
                </a:solidFill>
              </a:rPr>
              <a:t>criteria:</a:t>
            </a:r>
            <a:endParaRPr lang="en-US" sz="2000" dirty="0">
              <a:solidFill>
                <a:srgbClr val="000000"/>
              </a:solidFill>
            </a:endParaRPr>
          </a:p>
          <a:p>
            <a:pPr lvl="1"/>
            <a:r>
              <a:rPr lang="en-US" sz="1800" dirty="0">
                <a:solidFill>
                  <a:srgbClr val="000000"/>
                </a:solidFill>
              </a:rPr>
              <a:t>for </a:t>
            </a:r>
            <a:r>
              <a:rPr lang="en-US" sz="1800" b="1" dirty="0">
                <a:solidFill>
                  <a:srgbClr val="000000"/>
                </a:solidFill>
              </a:rPr>
              <a:t>flexible</a:t>
            </a:r>
            <a:r>
              <a:rPr lang="en-US" sz="1800" dirty="0">
                <a:solidFill>
                  <a:srgbClr val="000000"/>
                </a:solidFill>
              </a:rPr>
              <a:t> pavements, occasional movements by aircraft with ACN not exceeding </a:t>
            </a:r>
            <a:r>
              <a:rPr lang="en-US" sz="1800" b="1" dirty="0">
                <a:solidFill>
                  <a:srgbClr val="000000"/>
                </a:solidFill>
              </a:rPr>
              <a:t>10 per cent </a:t>
            </a:r>
            <a:r>
              <a:rPr lang="en-US" sz="1800" dirty="0">
                <a:solidFill>
                  <a:srgbClr val="000000"/>
                </a:solidFill>
              </a:rPr>
              <a:t>above the reported PCN should not adversely affect the pavement;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</a:rPr>
              <a:t>for </a:t>
            </a:r>
            <a:r>
              <a:rPr lang="en-US" sz="1800" b="1" dirty="0">
                <a:solidFill>
                  <a:srgbClr val="000000"/>
                </a:solidFill>
              </a:rPr>
              <a:t>rigid or composite</a:t>
            </a:r>
            <a:r>
              <a:rPr lang="en-US" sz="1800" dirty="0">
                <a:solidFill>
                  <a:srgbClr val="000000"/>
                </a:solidFill>
              </a:rPr>
              <a:t> pavements, in which a rigid pavement layer provides a primary element of the structure, occasional movements by aircraft with ACN not exceeding </a:t>
            </a:r>
            <a:r>
              <a:rPr lang="en-US" sz="1800" b="1" dirty="0">
                <a:solidFill>
                  <a:srgbClr val="000000"/>
                </a:solidFill>
              </a:rPr>
              <a:t>5 per cent </a:t>
            </a:r>
            <a:r>
              <a:rPr lang="en-US" sz="1800" dirty="0">
                <a:solidFill>
                  <a:srgbClr val="000000"/>
                </a:solidFill>
              </a:rPr>
              <a:t>above the reported PCN should not adversely affect the pavement;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</a:rPr>
              <a:t>the </a:t>
            </a:r>
            <a:r>
              <a:rPr lang="en-US" sz="1800" b="1" dirty="0">
                <a:solidFill>
                  <a:srgbClr val="000000"/>
                </a:solidFill>
              </a:rPr>
              <a:t>annual number of overload movements</a:t>
            </a:r>
            <a:r>
              <a:rPr lang="en-US" sz="1800" dirty="0">
                <a:solidFill>
                  <a:srgbClr val="000000"/>
                </a:solidFill>
              </a:rPr>
              <a:t> should not exceed approximately </a:t>
            </a:r>
            <a:r>
              <a:rPr lang="en-US" sz="1800" b="1" dirty="0">
                <a:solidFill>
                  <a:srgbClr val="000000"/>
                </a:solidFill>
              </a:rPr>
              <a:t>5 per cent </a:t>
            </a:r>
            <a:r>
              <a:rPr lang="en-US" sz="1800" dirty="0">
                <a:solidFill>
                  <a:srgbClr val="000000"/>
                </a:solidFill>
              </a:rPr>
              <a:t>of the total annual aircraft movements.</a:t>
            </a:r>
          </a:p>
          <a:p>
            <a:pPr lvl="0"/>
            <a:r>
              <a:rPr lang="en-US" sz="2000" dirty="0">
                <a:solidFill>
                  <a:srgbClr val="000000"/>
                </a:solidFill>
              </a:rPr>
              <a:t>In addition, overloads should not be allowed on pavements exhibiting distress or failure, or during periods of thaw.</a:t>
            </a:r>
          </a:p>
          <a:p>
            <a:pPr lvl="0"/>
            <a:r>
              <a:rPr lang="en-US" sz="2000" dirty="0">
                <a:solidFill>
                  <a:srgbClr val="000000"/>
                </a:solidFill>
              </a:rPr>
              <a:t>The airport authority should review the pavement condition regularly, and review overload criteria periodically.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23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Rut Depth Monitoring</a:t>
            </a:r>
            <a:endParaRPr lang="en-US" dirty="0"/>
          </a:p>
        </p:txBody>
      </p:sp>
      <p:pic>
        <p:nvPicPr>
          <p:cNvPr id="8" name="Picture 2" descr="C:\Users\David Brill\Documents\NAPTF Data\CC7\Profiles\Photos 2014_10_27\IMG_264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06316" y="1509077"/>
            <a:ext cx="2926080" cy="4389120"/>
          </a:xfrm>
        </p:spPr>
      </p:pic>
      <p:sp>
        <p:nvSpPr>
          <p:cNvPr id="17" name="Content Placeholder 1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 smtClean="0"/>
              <a:t>New Transverse Profile Monitoring Software</a:t>
            </a:r>
          </a:p>
          <a:p>
            <a:r>
              <a:rPr lang="en-US" sz="2000" dirty="0" smtClean="0"/>
              <a:t>Automatically corrects profile based on fixed reference.</a:t>
            </a:r>
          </a:p>
          <a:p>
            <a:r>
              <a:rPr lang="en-US" sz="2000" dirty="0" smtClean="0"/>
              <a:t>Computes maximum rut depth for “virtual” 16-foot straight edge (or any length).</a:t>
            </a:r>
          </a:p>
          <a:p>
            <a:r>
              <a:rPr lang="en-US" sz="2000" dirty="0" smtClean="0"/>
              <a:t>Gives accumulated rut depth and upheaval at each section.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 bwMode="auto">
          <a:xfrm>
            <a:off x="999067" y="1032933"/>
            <a:ext cx="2946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algn="ctr">
              <a:buFontTx/>
              <a:buNone/>
            </a:pPr>
            <a:r>
              <a:rPr lang="en-US" b="1" dirty="0" smtClean="0"/>
              <a:t>Rail-to-Rail Profiler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93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Transverse Profile Analysis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66C2-23C9-4679-9EA6-D74DA6C8C265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390" y="1508125"/>
            <a:ext cx="605403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Connector 10"/>
          <p:cNvCxnSpPr/>
          <p:nvPr/>
        </p:nvCxnSpPr>
        <p:spPr bwMode="auto">
          <a:xfrm flipH="1">
            <a:off x="702733" y="2235200"/>
            <a:ext cx="2836334" cy="0"/>
          </a:xfrm>
          <a:prstGeom prst="line">
            <a:avLst/>
          </a:prstGeom>
          <a:ln w="19050"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auto">
          <a:xfrm flipH="1">
            <a:off x="702733" y="2641600"/>
            <a:ext cx="1134534" cy="0"/>
          </a:xfrm>
          <a:prstGeom prst="line">
            <a:avLst/>
          </a:prstGeom>
          <a:ln w="19050"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 bwMode="auto">
          <a:xfrm>
            <a:off x="804333" y="2235200"/>
            <a:ext cx="0" cy="406400"/>
          </a:xfrm>
          <a:prstGeom prst="straightConnector1">
            <a:avLst/>
          </a:prstGeom>
          <a:ln w="12700"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 bwMode="auto">
          <a:xfrm>
            <a:off x="254000" y="1803400"/>
            <a:ext cx="15070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1800" b="1" dirty="0" smtClean="0"/>
              <a:t>UPHEAVAL</a:t>
            </a:r>
            <a:endParaRPr lang="en-US" sz="1800" b="1" dirty="0"/>
          </a:p>
        </p:txBody>
      </p:sp>
      <p:cxnSp>
        <p:nvCxnSpPr>
          <p:cNvPr id="21" name="Straight Connector 20"/>
          <p:cNvCxnSpPr/>
          <p:nvPr/>
        </p:nvCxnSpPr>
        <p:spPr bwMode="auto">
          <a:xfrm flipH="1">
            <a:off x="702733" y="5012267"/>
            <a:ext cx="3606802" cy="0"/>
          </a:xfrm>
          <a:prstGeom prst="line">
            <a:avLst/>
          </a:prstGeom>
          <a:ln w="19050"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 bwMode="auto">
          <a:xfrm>
            <a:off x="804333" y="2641600"/>
            <a:ext cx="0" cy="2370667"/>
          </a:xfrm>
          <a:prstGeom prst="straightConnector1">
            <a:avLst/>
          </a:prstGeom>
          <a:ln w="12700"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 bwMode="auto">
          <a:xfrm>
            <a:off x="804333" y="3454400"/>
            <a:ext cx="660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1800" b="1" dirty="0" smtClean="0"/>
              <a:t>RUT</a:t>
            </a:r>
            <a:endParaRPr lang="en-US" sz="1800" b="1" dirty="0"/>
          </a:p>
        </p:txBody>
      </p:sp>
      <p:sp>
        <p:nvSpPr>
          <p:cNvPr id="27" name="TextBox 26"/>
          <p:cNvSpPr txBox="1"/>
          <p:nvPr/>
        </p:nvSpPr>
        <p:spPr bwMode="auto">
          <a:xfrm>
            <a:off x="3953933" y="1865868"/>
            <a:ext cx="28702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1800" b="1" dirty="0" smtClean="0"/>
              <a:t>CORRECTED BASELINE</a:t>
            </a:r>
            <a:endParaRPr lang="en-US" sz="1800" b="1" dirty="0"/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>
            <a:off x="4741333" y="2184400"/>
            <a:ext cx="440267" cy="457200"/>
          </a:xfrm>
          <a:prstGeom prst="straightConnector1">
            <a:avLst/>
          </a:prstGeom>
          <a:ln w="12700"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70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Rut Depth/Upheaval </a:t>
            </a:r>
            <a:r>
              <a:rPr lang="en-US" dirty="0" smtClean="0"/>
              <a:t>– LFC-1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66C2-23C9-4679-9EA6-D74DA6C8C26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 bwMode="auto">
          <a:xfrm>
            <a:off x="2709333" y="948267"/>
            <a:ext cx="3581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algn="ctr">
              <a:buFontTx/>
              <a:buNone/>
            </a:pPr>
            <a:r>
              <a:rPr lang="en-US" b="1" dirty="0" smtClean="0">
                <a:solidFill>
                  <a:srgbClr val="C0C0C0"/>
                </a:solidFill>
              </a:rPr>
              <a:t>2-Wheel Gear Overload</a:t>
            </a:r>
            <a:endParaRPr lang="en-US" b="1" dirty="0">
              <a:solidFill>
                <a:srgbClr val="C0C0C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062" y="1508125"/>
            <a:ext cx="6058688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118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Rut Depth/Upheaval </a:t>
            </a:r>
            <a:r>
              <a:rPr lang="en-US" dirty="0" smtClean="0"/>
              <a:t>– </a:t>
            </a:r>
            <a:r>
              <a:rPr lang="en-US" dirty="0" smtClean="0"/>
              <a:t>LFC-2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66C2-23C9-4679-9EA6-D74DA6C8C26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 bwMode="auto">
          <a:xfrm>
            <a:off x="2709333" y="948267"/>
            <a:ext cx="3581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algn="ctr">
              <a:buFontTx/>
              <a:buNone/>
            </a:pPr>
            <a:r>
              <a:rPr lang="en-US" b="1" dirty="0" smtClean="0">
                <a:solidFill>
                  <a:srgbClr val="C0C0C0"/>
                </a:solidFill>
              </a:rPr>
              <a:t>4-Wheel </a:t>
            </a:r>
            <a:r>
              <a:rPr lang="en-US" b="1" dirty="0" smtClean="0">
                <a:solidFill>
                  <a:srgbClr val="C0C0C0"/>
                </a:solidFill>
              </a:rPr>
              <a:t>Gear Overload</a:t>
            </a:r>
            <a:endParaRPr lang="en-US" b="1" dirty="0">
              <a:solidFill>
                <a:srgbClr val="C0C0C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062" y="1508125"/>
            <a:ext cx="6058688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944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Rut Depth/Upheaval </a:t>
            </a:r>
            <a:r>
              <a:rPr lang="en-US" dirty="0" smtClean="0"/>
              <a:t>– LFC-3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66C2-23C9-4679-9EA6-D74DA6C8C26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 bwMode="auto">
          <a:xfrm>
            <a:off x="2709333" y="948267"/>
            <a:ext cx="3581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algn="ctr">
              <a:buFontTx/>
              <a:buNone/>
            </a:pPr>
            <a:r>
              <a:rPr lang="en-US" b="1" dirty="0" smtClean="0">
                <a:solidFill>
                  <a:srgbClr val="C0C0C0"/>
                </a:solidFill>
              </a:rPr>
              <a:t>6-Wheel Gear Overload</a:t>
            </a:r>
            <a:endParaRPr lang="en-US" b="1" dirty="0">
              <a:solidFill>
                <a:srgbClr val="C0C0C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062" y="1508125"/>
            <a:ext cx="6058688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335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Rut Depth/Upheaval </a:t>
            </a:r>
            <a:r>
              <a:rPr lang="en-US" dirty="0" smtClean="0"/>
              <a:t>– LFC-4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66C2-23C9-4679-9EA6-D74DA6C8C26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 bwMode="auto">
          <a:xfrm>
            <a:off x="2709333" y="948267"/>
            <a:ext cx="3581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algn="ctr">
              <a:buFontTx/>
              <a:buNone/>
            </a:pPr>
            <a:r>
              <a:rPr lang="en-US" b="1" dirty="0" smtClean="0">
                <a:solidFill>
                  <a:srgbClr val="C0C0C0"/>
                </a:solidFill>
              </a:rPr>
              <a:t>6-Wheel Gear Overload</a:t>
            </a:r>
            <a:endParaRPr lang="en-US" b="1" dirty="0">
              <a:solidFill>
                <a:srgbClr val="C0C0C0"/>
              </a:solidFill>
            </a:endParaRPr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062" y="1508125"/>
            <a:ext cx="6058688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128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Rut Depth/Upheaval – </a:t>
            </a:r>
            <a:r>
              <a:rPr lang="en-US" dirty="0" smtClean="0"/>
              <a:t>LFC-5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66C2-23C9-4679-9EA6-D74DA6C8C26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 bwMode="auto">
          <a:xfrm>
            <a:off x="2709333" y="948267"/>
            <a:ext cx="3581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algn="ctr">
              <a:buFontTx/>
              <a:buNone/>
            </a:pPr>
            <a:r>
              <a:rPr lang="en-US" b="1" dirty="0" smtClean="0">
                <a:solidFill>
                  <a:srgbClr val="C0C0C0"/>
                </a:solidFill>
              </a:rPr>
              <a:t>4-Wheel Gear Overload</a:t>
            </a:r>
            <a:endParaRPr lang="en-US" b="1" dirty="0">
              <a:solidFill>
                <a:srgbClr val="C0C0C0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062" y="1508125"/>
            <a:ext cx="6058688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227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Rut Depth/Upheaval – </a:t>
            </a:r>
            <a:r>
              <a:rPr lang="en-US" dirty="0" smtClean="0"/>
              <a:t>LFC-6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66C2-23C9-4679-9EA6-D74DA6C8C265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 bwMode="auto">
          <a:xfrm>
            <a:off x="2709333" y="948267"/>
            <a:ext cx="3581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algn="ctr">
              <a:buFontTx/>
              <a:buNone/>
            </a:pPr>
            <a:r>
              <a:rPr lang="en-US" b="1" dirty="0" smtClean="0">
                <a:solidFill>
                  <a:srgbClr val="C0C0C0"/>
                </a:solidFill>
              </a:rPr>
              <a:t>2-Wheel Gear Overload</a:t>
            </a:r>
            <a:endParaRPr lang="en-US" b="1" dirty="0">
              <a:solidFill>
                <a:srgbClr val="C0C0C0"/>
              </a:solidFill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062" y="1508125"/>
            <a:ext cx="6058688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227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– CC7 Overload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Sections were designed for 27,000 passes at the normal load. </a:t>
            </a:r>
          </a:p>
          <a:p>
            <a:r>
              <a:rPr lang="en-US" sz="2400" dirty="0" smtClean="0"/>
              <a:t>Over 12,000 passes applied, including overloads.</a:t>
            </a:r>
          </a:p>
          <a:p>
            <a:pPr lvl="1"/>
            <a:r>
              <a:rPr lang="en-US" sz="2000" dirty="0" smtClean="0"/>
              <a:t>No early structural failure observed yet.</a:t>
            </a:r>
          </a:p>
          <a:p>
            <a:pPr lvl="1"/>
            <a:r>
              <a:rPr lang="en-US" sz="2000" dirty="0" smtClean="0"/>
              <a:t>Max. upheaval outside the trafficked area 0.5 in.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(up to 0.75 in. at sta. 1+25).</a:t>
            </a:r>
          </a:p>
          <a:p>
            <a:pPr lvl="1"/>
            <a:r>
              <a:rPr lang="en-US" sz="2000" dirty="0" smtClean="0"/>
              <a:t>Deep ruts observed mainly in the P-154 subbase.</a:t>
            </a:r>
          </a:p>
          <a:p>
            <a:r>
              <a:rPr lang="en-US" sz="2400" dirty="0" smtClean="0"/>
              <a:t>Testing will resume with additional high overloads (+50% and +75% PCN, and 1.0 CDF) that may cause obvious structural failure.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02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CC8 Overload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Objectives: </a:t>
            </a:r>
          </a:p>
          <a:p>
            <a:pPr lvl="1"/>
            <a:r>
              <a:rPr lang="en-US" dirty="0"/>
              <a:t>Evaluate </a:t>
            </a:r>
            <a:r>
              <a:rPr lang="en-US" dirty="0" smtClean="0"/>
              <a:t>the current ICAO overload criterion </a:t>
            </a:r>
            <a:r>
              <a:rPr lang="en-US" dirty="0"/>
              <a:t>(5% above PCN) </a:t>
            </a:r>
            <a:r>
              <a:rPr lang="en-US" dirty="0" smtClean="0"/>
              <a:t>for rigid pavements.</a:t>
            </a:r>
            <a:endParaRPr lang="en-US" dirty="0"/>
          </a:p>
          <a:p>
            <a:pPr lvl="1"/>
            <a:r>
              <a:rPr lang="en-US" dirty="0" smtClean="0"/>
              <a:t>Develop new rational overload criteria.</a:t>
            </a:r>
          </a:p>
          <a:p>
            <a:pPr lvl="1"/>
            <a:r>
              <a:rPr lang="en-US" dirty="0" smtClean="0"/>
              <a:t>Bring CC8 test pavement to a suitable condition to receive PCC overlay in next phase (target SCI 80).</a:t>
            </a:r>
          </a:p>
          <a:p>
            <a:r>
              <a:rPr lang="en-US" dirty="0" smtClean="0"/>
              <a:t>Traffic testing began February 22 and continued through March 3 (2 weeks).</a:t>
            </a:r>
          </a:p>
          <a:p>
            <a:r>
              <a:rPr lang="en-US" dirty="0" smtClean="0"/>
              <a:t>Traffic will resume in the spring (exact date TBD).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3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CC8 Test Area Layout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4549" y="1508125"/>
            <a:ext cx="6971715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3784600" y="1888067"/>
            <a:ext cx="3175000" cy="2184400"/>
            <a:chOff x="3784600" y="1888067"/>
            <a:chExt cx="3175000" cy="2184400"/>
          </a:xfrm>
        </p:grpSpPr>
        <p:sp>
          <p:nvSpPr>
            <p:cNvPr id="7" name="Rectangle 6"/>
            <p:cNvSpPr/>
            <p:nvPr/>
          </p:nvSpPr>
          <p:spPr bwMode="auto">
            <a:xfrm>
              <a:off x="3784600" y="2768600"/>
              <a:ext cx="3175000" cy="1303867"/>
            </a:xfrm>
            <a:prstGeom prst="rect">
              <a:avLst/>
            </a:prstGeom>
            <a:noFill/>
            <a:ln w="28575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 bwMode="auto">
            <a:xfrm>
              <a:off x="4593166" y="1888067"/>
              <a:ext cx="1557867" cy="461665"/>
            </a:xfrm>
            <a:prstGeom prst="rect">
              <a:avLst/>
            </a:prstGeom>
            <a:noFill/>
            <a:ln w="28575">
              <a:solidFill>
                <a:schemeClr val="accent6"/>
              </a:solidFill>
            </a:ln>
            <a:effectLst/>
            <a:extLst/>
          </p:spPr>
          <p:txBody>
            <a:bodyPr wrap="square" rtlCol="0">
              <a:spAutoFit/>
            </a:bodyPr>
            <a:lstStyle/>
            <a:p>
              <a:pPr>
                <a:buFontTx/>
                <a:buNone/>
              </a:pPr>
              <a:r>
                <a:rPr lang="en-US" sz="1200" b="1" dirty="0" smtClean="0">
                  <a:solidFill>
                    <a:schemeClr val="accent2"/>
                  </a:solidFill>
                </a:rPr>
                <a:t>NORTH Test Item (no overload)</a:t>
              </a:r>
              <a:endParaRPr lang="en-US" sz="1200" b="1" dirty="0">
                <a:solidFill>
                  <a:schemeClr val="accent2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>
              <a:off x="4885267" y="2349732"/>
              <a:ext cx="330200" cy="418868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" name="Rectangle 13"/>
          <p:cNvSpPr/>
          <p:nvPr/>
        </p:nvSpPr>
        <p:spPr bwMode="auto">
          <a:xfrm>
            <a:off x="3784599" y="4136997"/>
            <a:ext cx="3175000" cy="1303867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1341966" y="4788931"/>
            <a:ext cx="1557867" cy="646331"/>
          </a:xfrm>
          <a:prstGeom prst="rect">
            <a:avLst/>
          </a:prstGeom>
          <a:noFill/>
          <a:ln w="28575">
            <a:solidFill>
              <a:srgbClr val="C00000"/>
            </a:solidFill>
          </a:ln>
          <a:effectLst/>
          <a:extLst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1200" b="1" dirty="0" smtClean="0">
                <a:solidFill>
                  <a:srgbClr val="C00000"/>
                </a:solidFill>
              </a:rPr>
              <a:t>SOUTH Test Item (5%-25% overload based on PCN)</a:t>
            </a:r>
            <a:endParaRPr lang="en-US" sz="1200" b="1" dirty="0">
              <a:solidFill>
                <a:srgbClr val="C0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2899833" y="5012267"/>
            <a:ext cx="884767" cy="99830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7633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CC8 Test Section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 smtClean="0"/>
              <a:t>9 in. PCC surface / P-154 base layer (representative of non-hub/GA facility).</a:t>
            </a:r>
          </a:p>
          <a:p>
            <a:r>
              <a:rPr lang="en-US" sz="2000" dirty="0" smtClean="0"/>
              <a:t>FAARFIELD 1.4:</a:t>
            </a:r>
          </a:p>
          <a:p>
            <a:pPr lvl="1"/>
            <a:r>
              <a:rPr lang="en-US" sz="1800" dirty="0" smtClean="0"/>
              <a:t>Use NAPTF dual gear @ 20,000 lbs./wheel.</a:t>
            </a:r>
          </a:p>
          <a:p>
            <a:pPr lvl="1"/>
            <a:r>
              <a:rPr lang="en-US" sz="1800" dirty="0" smtClean="0"/>
              <a:t>FAARFIELD life prediction </a:t>
            </a:r>
            <a:br>
              <a:rPr lang="en-US" sz="1800" dirty="0" smtClean="0"/>
            </a:br>
            <a:r>
              <a:rPr lang="en-US" sz="1800" dirty="0" smtClean="0"/>
              <a:t>= 10,405 passes.</a:t>
            </a:r>
          </a:p>
          <a:p>
            <a:r>
              <a:rPr lang="en-US" sz="2000" dirty="0" smtClean="0"/>
              <a:t>COMFAA 3.0:</a:t>
            </a:r>
          </a:p>
          <a:p>
            <a:pPr lvl="1"/>
            <a:r>
              <a:rPr lang="en-US" sz="1800" dirty="0" smtClean="0"/>
              <a:t>PCN 21/R/C </a:t>
            </a:r>
            <a:br>
              <a:rPr lang="en-US" sz="1800" dirty="0" smtClean="0"/>
            </a:br>
            <a:r>
              <a:rPr lang="en-US" sz="1800" dirty="0" smtClean="0"/>
              <a:t>(both test items)</a:t>
            </a:r>
          </a:p>
          <a:p>
            <a:pPr lvl="1"/>
            <a:r>
              <a:rPr lang="en-US" sz="1800" dirty="0" smtClean="0"/>
              <a:t>ACN of dual gear = 20.4/R/C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2194065"/>
            <a:ext cx="3948113" cy="3019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 bwMode="auto">
          <a:xfrm>
            <a:off x="253999" y="1312333"/>
            <a:ext cx="4030133" cy="553998"/>
          </a:xfrm>
          <a:prstGeom prst="rect">
            <a:avLst/>
          </a:prstGeom>
          <a:solidFill>
            <a:schemeClr val="accent1">
              <a:alpha val="25000"/>
            </a:schemeClr>
          </a:solidFill>
          <a:ln w="12700">
            <a:solidFill>
              <a:srgbClr val="1D2F68"/>
            </a:solidFill>
          </a:ln>
          <a:effectLst/>
          <a:extLst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1600" b="1" dirty="0" smtClean="0"/>
              <a:t>Concrete Flex Strength </a:t>
            </a:r>
            <a:r>
              <a:rPr lang="en-US" sz="1600" b="1" i="1" dirty="0" smtClean="0"/>
              <a:t>R</a:t>
            </a:r>
            <a:r>
              <a:rPr lang="en-US" sz="1600" b="1" dirty="0" smtClean="0"/>
              <a:t> = 650 psi</a:t>
            </a:r>
            <a:br>
              <a:rPr lang="en-US" sz="1600" b="1" dirty="0" smtClean="0"/>
            </a:br>
            <a:r>
              <a:rPr lang="en-US" sz="1400" b="1" dirty="0" smtClean="0"/>
              <a:t>(tested reserved beams at approx. 180 days)</a:t>
            </a:r>
            <a:endParaRPr lang="en-US" sz="1400" b="1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844800" y="1866331"/>
            <a:ext cx="635000" cy="1207069"/>
          </a:xfrm>
          <a:prstGeom prst="straightConnector1">
            <a:avLst/>
          </a:prstGeom>
          <a:noFill/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 bwMode="auto">
          <a:xfrm>
            <a:off x="253998" y="5393266"/>
            <a:ext cx="4030133" cy="553998"/>
          </a:xfrm>
          <a:prstGeom prst="rect">
            <a:avLst/>
          </a:prstGeom>
          <a:solidFill>
            <a:schemeClr val="accent1">
              <a:alpha val="25000"/>
            </a:schemeClr>
          </a:solidFill>
          <a:ln w="12700">
            <a:solidFill>
              <a:srgbClr val="1D2F68"/>
            </a:solidFill>
          </a:ln>
          <a:effectLst/>
          <a:extLst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1600" b="1" dirty="0" smtClean="0"/>
              <a:t>Subgrade </a:t>
            </a:r>
            <a:r>
              <a:rPr lang="en-US" sz="1600" b="1" i="1" dirty="0" smtClean="0"/>
              <a:t>k</a:t>
            </a:r>
            <a:r>
              <a:rPr lang="en-US" sz="1600" b="1" dirty="0" smtClean="0"/>
              <a:t> = 120 </a:t>
            </a:r>
            <a:r>
              <a:rPr lang="en-US" sz="1600" b="1" dirty="0" err="1" smtClean="0"/>
              <a:t>pci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400" b="1" dirty="0" smtClean="0"/>
              <a:t>(average of preconstruction plate load tests)</a:t>
            </a:r>
            <a:endParaRPr lang="en-US" sz="1400" b="1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 flipV="1">
            <a:off x="2463800" y="4919134"/>
            <a:ext cx="84667" cy="474132"/>
          </a:xfrm>
          <a:prstGeom prst="straightConnector1">
            <a:avLst/>
          </a:prstGeom>
          <a:noFill/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7327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 Traffic Plan (Initial)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Normal Load (North &amp; South). Run one complete wander pattern (66 passes) on </a:t>
            </a:r>
            <a:r>
              <a:rPr lang="en-US" sz="2400" dirty="0"/>
              <a:t>both test </a:t>
            </a:r>
            <a:r>
              <a:rPr lang="en-US" sz="2400" dirty="0" smtClean="0"/>
              <a:t>items using dual gear @ 20,000 lbs./wheel (ACN = 20.4).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Overload (South test item only) using 2D gear: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457200" indent="-457200">
              <a:buFont typeface="+mj-lt"/>
              <a:buAutoNum type="arabicPeriod" startAt="3"/>
            </a:pPr>
            <a:r>
              <a:rPr lang="en-US" sz="2400" dirty="0" smtClean="0"/>
              <a:t>Resume normal load (North &amp; South). Continue traffic using dual gear @ 20,000 lbs./wheel until failure is observed (defined as 50% of slabs with 1 through crack).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473589"/>
              </p:ext>
            </p:extLst>
          </p:nvPr>
        </p:nvGraphicFramePr>
        <p:xfrm>
          <a:off x="1134532" y="3122823"/>
          <a:ext cx="6976533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2282"/>
                <a:gridCol w="1992282"/>
                <a:gridCol w="1134396"/>
                <a:gridCol w="1857573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Overload (nominal)</a:t>
                      </a:r>
                      <a:endParaRPr lang="en-US" sz="14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Overload (actual)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ACN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2D Wheel Load, lbs.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5%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4.0%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21.8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21,500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10%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10.1%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23.1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22,500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15%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13.2%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23.8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23,000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20%</a:t>
                      </a:r>
                      <a:endParaRPr lang="en-US" sz="14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19.6%</a:t>
                      </a:r>
                      <a:endParaRPr lang="en-US" sz="14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25.1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24,000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25%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26.0%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26.5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25,000</a:t>
                      </a:r>
                      <a:endParaRPr lang="en-US" sz="14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6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Trafficking (Feb. 22-24)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63598828"/>
              </p:ext>
            </p:extLst>
          </p:nvPr>
        </p:nvGraphicFramePr>
        <p:xfrm>
          <a:off x="495300" y="1508125"/>
          <a:ext cx="3948114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6038"/>
                <a:gridCol w="1316038"/>
                <a:gridCol w="13160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 Wanders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Overload Wanders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2/22/2016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(5%, 10%, 15%,</a:t>
                      </a:r>
                      <a:r>
                        <a:rPr lang="en-US" baseline="0" dirty="0" smtClean="0"/>
                        <a:t> 20%, 25%)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2/23/2016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2/24/2016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6988" y="1508125"/>
            <a:ext cx="2927350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 bwMode="auto">
          <a:xfrm>
            <a:off x="482600" y="4216399"/>
            <a:ext cx="3886200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285750" indent="-285750"/>
            <a:r>
              <a:rPr lang="en-US" sz="1800" b="1" dirty="0" smtClean="0"/>
              <a:t>Initial trafficking (20 wanders = 1320 passes) caused no visible damage on either test item.</a:t>
            </a:r>
          </a:p>
          <a:p>
            <a:pPr marL="285750" indent="-285750"/>
            <a:r>
              <a:rPr lang="en-US" sz="1800" b="1" dirty="0" smtClean="0"/>
              <a:t>Decided to re-evaluate PCN and increase loads.</a:t>
            </a:r>
            <a:endParaRPr lang="en-US" sz="1800" b="1" dirty="0"/>
          </a:p>
        </p:txBody>
      </p:sp>
      <p:sp>
        <p:nvSpPr>
          <p:cNvPr id="13" name="TextBox 12"/>
          <p:cNvSpPr txBox="1"/>
          <p:nvPr/>
        </p:nvSpPr>
        <p:spPr bwMode="auto">
          <a:xfrm>
            <a:off x="5118099" y="1185278"/>
            <a:ext cx="2891367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  <a:extLst/>
        </p:spPr>
        <p:txBody>
          <a:bodyPr wrap="square" rtlCol="0">
            <a:spAutoFit/>
          </a:bodyPr>
          <a:lstStyle/>
          <a:p>
            <a:pPr algn="ctr">
              <a:buFontTx/>
              <a:buNone/>
            </a:pPr>
            <a:r>
              <a:rPr lang="en-US" sz="1600" b="1" dirty="0" smtClean="0"/>
              <a:t>Trafficking on Feb. 24, 2016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74724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Strain Gage Data Analysis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Average peak tensile strain from all longitudinal bottom gages = 59 </a:t>
            </a:r>
            <a:r>
              <a:rPr lang="el-GR" sz="2400" i="1" dirty="0" smtClean="0"/>
              <a:t>μ</a:t>
            </a:r>
            <a:r>
              <a:rPr lang="en-US" sz="2400" dirty="0" smtClean="0"/>
              <a:t>-strain. Corresponds to max. 319 psi at bottom surface of 9" PCC slabs.</a:t>
            </a:r>
            <a:br>
              <a:rPr lang="en-US" sz="2400" dirty="0" smtClean="0"/>
            </a:b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Stress is less than 50% of flexural strength (650 psi) and less than assumed in the original analysis.</a:t>
            </a:r>
          </a:p>
          <a:p>
            <a:r>
              <a:rPr lang="en-US" sz="2400" dirty="0" smtClean="0"/>
              <a:t>Based on the structural capacity obtained from strain gages, increase PCN and revise the test plan.</a:t>
            </a:r>
          </a:p>
          <a:p>
            <a:r>
              <a:rPr lang="en-US" sz="2400" dirty="0" smtClean="0"/>
              <a:t>New PCN = 30/R/C for both test items.</a:t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66C2-23C9-4679-9EA6-D74DA6C8C265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973" y="2657476"/>
            <a:ext cx="5586150" cy="1304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3" name="Straight Connector 22"/>
          <p:cNvCxnSpPr/>
          <p:nvPr/>
        </p:nvCxnSpPr>
        <p:spPr bwMode="auto">
          <a:xfrm>
            <a:off x="1413933" y="2804069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1557866" y="2804069"/>
            <a:ext cx="0" cy="83133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Box 27"/>
          <p:cNvSpPr txBox="1"/>
          <p:nvPr/>
        </p:nvSpPr>
        <p:spPr bwMode="auto">
          <a:xfrm>
            <a:off x="1557866" y="2948804"/>
            <a:ext cx="122766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1400" b="1" dirty="0" smtClean="0"/>
              <a:t>59 </a:t>
            </a:r>
            <a:r>
              <a:rPr lang="el-GR" sz="1400" b="1" i="1" dirty="0" smtClean="0"/>
              <a:t>μ</a:t>
            </a:r>
            <a:r>
              <a:rPr lang="en-US" sz="1400" b="1" dirty="0" smtClean="0"/>
              <a:t>-strain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34404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Traffic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Normal Load (North &amp; South). Run one complete wander pattern (66 passes) on </a:t>
            </a:r>
            <a:r>
              <a:rPr lang="en-US" sz="2400" dirty="0"/>
              <a:t>both test </a:t>
            </a:r>
            <a:r>
              <a:rPr lang="en-US" sz="2400" dirty="0" smtClean="0"/>
              <a:t>items using dual gear @ </a:t>
            </a:r>
            <a:r>
              <a:rPr lang="en-US" sz="2400" dirty="0" smtClean="0">
                <a:solidFill>
                  <a:srgbClr val="FF0000"/>
                </a:solidFill>
              </a:rPr>
              <a:t>28,000</a:t>
            </a:r>
            <a:r>
              <a:rPr lang="en-US" sz="2400" dirty="0" smtClean="0"/>
              <a:t> lbs./wheel (ACN = </a:t>
            </a:r>
            <a:r>
              <a:rPr lang="en-US" sz="2400" dirty="0" smtClean="0">
                <a:solidFill>
                  <a:srgbClr val="FF0000"/>
                </a:solidFill>
              </a:rPr>
              <a:t>29.9</a:t>
            </a:r>
            <a:r>
              <a:rPr lang="en-US" sz="2400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Overload (South test item only) using 2D gear: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457200" indent="-457200">
              <a:buFont typeface="+mj-lt"/>
              <a:buAutoNum type="arabicPeriod" startAt="3"/>
            </a:pPr>
            <a:r>
              <a:rPr lang="en-US" sz="2400" dirty="0" smtClean="0"/>
              <a:t>Resume normal load (North &amp; South). Continue traffic using dual gear @ </a:t>
            </a:r>
            <a:r>
              <a:rPr lang="en-US" sz="2400" dirty="0" smtClean="0">
                <a:solidFill>
                  <a:srgbClr val="FF0000"/>
                </a:solidFill>
              </a:rPr>
              <a:t>28,000</a:t>
            </a:r>
            <a:r>
              <a:rPr lang="en-US" sz="2400" dirty="0" smtClean="0"/>
              <a:t> lbs./wheel until failure is observed (defined as 50% of slabs with 1 through crack).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15,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Full-Scale Testing - Overload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245169"/>
              </p:ext>
            </p:extLst>
          </p:nvPr>
        </p:nvGraphicFramePr>
        <p:xfrm>
          <a:off x="1134532" y="3122823"/>
          <a:ext cx="6976533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2282"/>
                <a:gridCol w="1992282"/>
                <a:gridCol w="1134396"/>
                <a:gridCol w="1857573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Overload (nominal)</a:t>
                      </a:r>
                      <a:endParaRPr lang="en-US" sz="14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Overload (actual)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ACN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2D Wheel Load, lbs.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5%</a:t>
                      </a:r>
                      <a:endParaRPr lang="en-US" sz="14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NewRoman"/>
                          <a:ea typeface="MS Mincho"/>
                          <a:cs typeface="TimesNewRoman"/>
                        </a:rPr>
                        <a:t>4.7%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NewRoman"/>
                          <a:ea typeface="MS Mincho"/>
                          <a:cs typeface="TimesNewRoman"/>
                        </a:rPr>
                        <a:t>31.4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NewRoman"/>
                          <a:ea typeface="MS Mincho"/>
                          <a:cs typeface="TimesNewRoman"/>
                        </a:rPr>
                        <a:t>28,500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10%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NewRoman"/>
                          <a:ea typeface="MS Mincho"/>
                          <a:cs typeface="TimesNewRoman"/>
                        </a:rPr>
                        <a:t>9.3%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NewRoman"/>
                          <a:ea typeface="MS Mincho"/>
                          <a:cs typeface="TimesNewRoman"/>
                        </a:rPr>
                        <a:t>32.8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NewRoman"/>
                          <a:ea typeface="MS Mincho"/>
                          <a:cs typeface="TimesNewRoman"/>
                        </a:rPr>
                        <a:t>29,500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15%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NewRoman"/>
                          <a:ea typeface="MS Mincho"/>
                          <a:cs typeface="TimesNewRoman"/>
                        </a:rPr>
                        <a:t>14.3%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NewRoman"/>
                          <a:ea typeface="MS Mincho"/>
                          <a:cs typeface="TimesNewRoman"/>
                        </a:rPr>
                        <a:t>34.3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NewRoman"/>
                          <a:ea typeface="MS Mincho"/>
                          <a:cs typeface="TimesNewRoman"/>
                        </a:rPr>
                        <a:t>30,500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20%</a:t>
                      </a:r>
                      <a:endParaRPr lang="en-US" sz="14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NewRoman"/>
                          <a:ea typeface="MS Mincho"/>
                          <a:cs typeface="TimesNewRoman"/>
                        </a:rPr>
                        <a:t>19.3%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NewRoman"/>
                          <a:ea typeface="MS Mincho"/>
                          <a:cs typeface="TimesNewRoman"/>
                        </a:rPr>
                        <a:t>35.8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NewRoman"/>
                          <a:ea typeface="MS Mincho"/>
                          <a:cs typeface="TimesNewRoman"/>
                        </a:rPr>
                        <a:t>31,500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25%</a:t>
                      </a:r>
                      <a:endParaRPr lang="en-US" sz="14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NewRoman"/>
                          <a:ea typeface="MS Mincho"/>
                          <a:cs typeface="TimesNewRoman"/>
                        </a:rPr>
                        <a:t>24.3%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NewRoman"/>
                          <a:ea typeface="MS Mincho"/>
                          <a:cs typeface="TimesNewRoman"/>
                        </a:rPr>
                        <a:t>37.3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NewRoman"/>
                          <a:ea typeface="MS Mincho"/>
                          <a:cs typeface="TimesNewRoman"/>
                        </a:rPr>
                        <a:t>32,500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94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465EC3-5083-4F35-A62B-FE272D7095E9}"/>
</file>

<file path=customXml/itemProps2.xml><?xml version="1.0" encoding="utf-8"?>
<ds:datastoreItem xmlns:ds="http://schemas.openxmlformats.org/officeDocument/2006/customXml" ds:itemID="{03284FE1-D9F2-4391-BCAF-D45C43A1B391}"/>
</file>

<file path=customXml/itemProps3.xml><?xml version="1.0" encoding="utf-8"?>
<ds:datastoreItem xmlns:ds="http://schemas.openxmlformats.org/officeDocument/2006/customXml" ds:itemID="{C086CDB6-1A8C-4A6A-A4A4-AD530F10639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4932</TotalTime>
  <Words>2295</Words>
  <Application>Microsoft Office PowerPoint</Application>
  <PresentationFormat>On-screen Show (4:3)</PresentationFormat>
  <Paragraphs>601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1_Custom Design</vt:lpstr>
      <vt:lpstr>2_Custom Design</vt:lpstr>
      <vt:lpstr>Full-Scale Testing</vt:lpstr>
      <vt:lpstr>Review - Current ICAO Overload Criteria</vt:lpstr>
      <vt:lpstr>CC8 Overload Test</vt:lpstr>
      <vt:lpstr>CC8 Test Area Layout</vt:lpstr>
      <vt:lpstr>CC8 Test Section</vt:lpstr>
      <vt:lpstr>Overload Traffic Plan (Initial)</vt:lpstr>
      <vt:lpstr>Initial Trafficking (Feb. 22-24)</vt:lpstr>
      <vt:lpstr>Strain Gage Data Analysis</vt:lpstr>
      <vt:lpstr>Revised Traffic Plan</vt:lpstr>
      <vt:lpstr>Revised Traffic (Feb. 25 – Mar. 3)</vt:lpstr>
      <vt:lpstr>CC7 Overload Update</vt:lpstr>
      <vt:lpstr>Preliminary Observations  (review from the last meeting)</vt:lpstr>
      <vt:lpstr>CC7 Test Item Layout</vt:lpstr>
      <vt:lpstr>CC7 Overload Test Items</vt:lpstr>
      <vt:lpstr>Instrumentation Layout (LFC1-S)</vt:lpstr>
      <vt:lpstr>General Test Procedures</vt:lpstr>
      <vt:lpstr>Overload Schedules</vt:lpstr>
      <vt:lpstr>CC7 Overload Test Summary</vt:lpstr>
      <vt:lpstr>Rut Depth Monitoring</vt:lpstr>
      <vt:lpstr>Rut Depth Monitoring</vt:lpstr>
      <vt:lpstr>Transverse Profile Analysis</vt:lpstr>
      <vt:lpstr>Rut Depth/Upheaval – LFC-1</vt:lpstr>
      <vt:lpstr>Rut Depth/Upheaval – LFC-2</vt:lpstr>
      <vt:lpstr>Rut Depth/Upheaval – LFC-3</vt:lpstr>
      <vt:lpstr>Rut Depth/Upheaval – LFC-4</vt:lpstr>
      <vt:lpstr>Rut Depth/Upheaval – LFC-5</vt:lpstr>
      <vt:lpstr>Rut Depth/Upheaval – LFC-6</vt:lpstr>
      <vt:lpstr>Summary – CC7 Overload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</dc:creator>
  <cp:lastModifiedBy>Brill, David (FAA)</cp:lastModifiedBy>
  <cp:revision>239</cp:revision>
  <cp:lastPrinted>2016-02-25T17:47:22Z</cp:lastPrinted>
  <dcterms:created xsi:type="dcterms:W3CDTF">2005-01-28T20:32:53Z</dcterms:created>
  <dcterms:modified xsi:type="dcterms:W3CDTF">2016-02-25T21:53:21Z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