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26.xml" ContentType="application/vnd.openxmlformats-officedocument.presentationml.slide+xml"/>
  <Override PartName="/ppt/presentation.xml" ContentType="application/vnd.openxmlformats-officedocument.presentationml.presentation.main+xml"/>
  <Override PartName="/ppt/slides/slide14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5.xml" ContentType="application/vnd.openxmlformats-officedocument.presentationml.slide+xml"/>
  <Override PartName="/ppt/slides/slide17.xml" ContentType="application/vnd.openxmlformats-officedocument.presentationml.slide+xml"/>
  <Override PartName="/ppt/slides/slide19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18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4.xml" ContentType="application/vnd.openxmlformats-officedocument.presentationml.slideMaster+xml"/>
  <Override PartName="/ppt/notesSlides/notesSlide4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theme/theme5.xml" ContentType="application/vnd.openxmlformats-officedocument.theme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1"/>
    <p:sldMasterId id="2147483661" r:id="rId2"/>
    <p:sldMasterId id="2147483662" r:id="rId3"/>
    <p:sldMasterId id="2147483664" r:id="rId4"/>
  </p:sldMasterIdLst>
  <p:notesMasterIdLst>
    <p:notesMasterId r:id="rId31"/>
  </p:notesMasterIdLst>
  <p:handoutMasterIdLst>
    <p:handoutMasterId r:id="rId32"/>
  </p:handoutMasterIdLst>
  <p:sldIdLst>
    <p:sldId id="297" r:id="rId5"/>
    <p:sldId id="299" r:id="rId6"/>
    <p:sldId id="301" r:id="rId7"/>
    <p:sldId id="332" r:id="rId8"/>
    <p:sldId id="333" r:id="rId9"/>
    <p:sldId id="334" r:id="rId10"/>
    <p:sldId id="323" r:id="rId11"/>
    <p:sldId id="311" r:id="rId12"/>
    <p:sldId id="343" r:id="rId13"/>
    <p:sldId id="340" r:id="rId14"/>
    <p:sldId id="348" r:id="rId15"/>
    <p:sldId id="352" r:id="rId16"/>
    <p:sldId id="339" r:id="rId17"/>
    <p:sldId id="324" r:id="rId18"/>
    <p:sldId id="349" r:id="rId19"/>
    <p:sldId id="341" r:id="rId20"/>
    <p:sldId id="342" r:id="rId21"/>
    <p:sldId id="350" r:id="rId22"/>
    <p:sldId id="344" r:id="rId23"/>
    <p:sldId id="345" r:id="rId24"/>
    <p:sldId id="351" r:id="rId25"/>
    <p:sldId id="337" r:id="rId26"/>
    <p:sldId id="346" r:id="rId27"/>
    <p:sldId id="347" r:id="rId28"/>
    <p:sldId id="338" r:id="rId29"/>
    <p:sldId id="298" r:id="rId30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D0E1773-2C58-4A1C-9F4D-09A126D9EB70}">
          <p14:sldIdLst>
            <p14:sldId id="297"/>
            <p14:sldId id="299"/>
            <p14:sldId id="301"/>
            <p14:sldId id="332"/>
            <p14:sldId id="333"/>
            <p14:sldId id="334"/>
            <p14:sldId id="323"/>
            <p14:sldId id="311"/>
            <p14:sldId id="343"/>
            <p14:sldId id="340"/>
            <p14:sldId id="348"/>
            <p14:sldId id="352"/>
            <p14:sldId id="339"/>
            <p14:sldId id="324"/>
            <p14:sldId id="349"/>
            <p14:sldId id="341"/>
            <p14:sldId id="342"/>
            <p14:sldId id="350"/>
            <p14:sldId id="344"/>
            <p14:sldId id="345"/>
            <p14:sldId id="351"/>
            <p14:sldId id="337"/>
            <p14:sldId id="346"/>
            <p14:sldId id="347"/>
            <p14:sldId id="338"/>
            <p14:sldId id="29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2F68"/>
    <a:srgbClr val="0066FF"/>
    <a:srgbClr val="FF0000"/>
    <a:srgbClr val="FFFF99"/>
    <a:srgbClr val="FFCC00"/>
    <a:srgbClr val="DDDDDD"/>
    <a:srgbClr val="C0C0C0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1178" autoAdjust="0"/>
    <p:restoredTop sz="94717" autoAdjust="0"/>
  </p:normalViewPr>
  <p:slideViewPr>
    <p:cSldViewPr snapToGrid="0">
      <p:cViewPr varScale="1">
        <p:scale>
          <a:sx n="117" d="100"/>
          <a:sy n="117" d="100"/>
        </p:scale>
        <p:origin x="-1536" y="-102"/>
      </p:cViewPr>
      <p:guideLst>
        <p:guide orient="horz" pos="536"/>
        <p:guide pos="3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38" Type="http://schemas.openxmlformats.org/officeDocument/2006/relationships/customXml" Target="../customXml/item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37" Type="http://schemas.openxmlformats.org/officeDocument/2006/relationships/customXml" Target="../customXml/item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>
            <a:lvl1pPr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>
            <a:lvl1pPr algn="r"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b" anchorCtr="0" compatLnSpc="1">
            <a:prstTxWarp prst="textNoShape">
              <a:avLst/>
            </a:prstTxWarp>
          </a:bodyPr>
          <a:lstStyle>
            <a:lvl1pPr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b" anchorCtr="0" compatLnSpc="1">
            <a:prstTxWarp prst="textNoShape">
              <a:avLst/>
            </a:prstTxWarp>
          </a:bodyPr>
          <a:lstStyle>
            <a:lvl1pPr algn="r"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fld id="{87C48A99-3596-4E58-ABE8-9D998A9384AB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560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>
            <a:lvl1pPr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>
            <a:lvl1pPr algn="r"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6488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6425"/>
            <a:ext cx="502920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b" anchorCtr="0" compatLnSpc="1">
            <a:prstTxWarp prst="textNoShape">
              <a:avLst/>
            </a:prstTxWarp>
          </a:bodyPr>
          <a:lstStyle>
            <a:lvl1pPr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b" anchorCtr="0" compatLnSpc="1">
            <a:prstTxWarp prst="textNoShape">
              <a:avLst/>
            </a:prstTxWarp>
          </a:bodyPr>
          <a:lstStyle>
            <a:lvl1pPr algn="r"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fld id="{55D68406-F15C-4303-97CE-0E3EE59880C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067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29" name="Shape 12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/>
              <a:t>bg</a:t>
            </a:r>
          </a:p>
        </p:txBody>
      </p:sp>
    </p:spTree>
    <p:extLst>
      <p:ext uri="{BB962C8B-B14F-4D97-AF65-F5344CB8AC3E}">
        <p14:creationId xmlns:p14="http://schemas.microsoft.com/office/powerpoint/2010/main" val="653272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E78C17-4E70-4936-B630-220171C4267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2381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E78C17-4E70-4936-B630-220171C4267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2485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E78C17-4E70-4936-B630-220171C4267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4033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E78C17-4E70-4936-B630-220171C4267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597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8763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763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763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763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763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763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763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763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763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fld id="{F3BB2DBF-8DFD-43B0-8EA8-B9D4B90DDF89}" type="slidenum">
              <a:rPr lang="en-US" sz="1100" smtClean="0">
                <a:solidFill>
                  <a:srgbClr val="000000"/>
                </a:solidFill>
              </a:rPr>
              <a:pPr>
                <a:defRPr/>
              </a:pPr>
              <a:t>26</a:t>
            </a:fld>
            <a:endParaRPr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30738" cy="3473450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712" y="4416426"/>
            <a:ext cx="5027025" cy="4164013"/>
          </a:xfrm>
          <a:noFill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T template photo_3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23" y="10411"/>
            <a:ext cx="4761999" cy="6858000"/>
          </a:xfrm>
          <a:prstGeom prst="rect">
            <a:avLst/>
          </a:prstGeom>
        </p:spPr>
      </p:pic>
      <p:sp>
        <p:nvSpPr>
          <p:cNvPr id="6349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27476" y="354380"/>
            <a:ext cx="4134369" cy="1395412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6349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30651" y="1795830"/>
            <a:ext cx="4108027" cy="1067092"/>
          </a:xfr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  <p:sp>
        <p:nvSpPr>
          <p:cNvPr id="63515" name="Text Box 1051"/>
          <p:cNvSpPr txBox="1">
            <a:spLocks noChangeArrowheads="1"/>
          </p:cNvSpPr>
          <p:nvPr userDrawn="1"/>
        </p:nvSpPr>
        <p:spPr bwMode="auto">
          <a:xfrm>
            <a:off x="270886" y="3393862"/>
            <a:ext cx="4059730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600" dirty="0">
                <a:solidFill>
                  <a:srgbClr val="1D2F68"/>
                </a:solidFill>
              </a:rPr>
              <a:t>Presented to:</a:t>
            </a:r>
          </a:p>
          <a:p>
            <a:pPr>
              <a:buFontTx/>
              <a:buNone/>
            </a:pPr>
            <a:r>
              <a:rPr lang="en-US" sz="1600" dirty="0">
                <a:solidFill>
                  <a:srgbClr val="1D2F68"/>
                </a:solidFill>
              </a:rPr>
              <a:t>By:</a:t>
            </a:r>
          </a:p>
          <a:p>
            <a:pPr>
              <a:buFontTx/>
              <a:buNone/>
            </a:pPr>
            <a:r>
              <a:rPr lang="en-US" sz="1600" dirty="0">
                <a:solidFill>
                  <a:srgbClr val="1D2F68"/>
                </a:solidFill>
              </a:rPr>
              <a:t>Date:</a:t>
            </a:r>
          </a:p>
        </p:txBody>
      </p:sp>
      <p:grpSp>
        <p:nvGrpSpPr>
          <p:cNvPr id="63544" name="Group 1080"/>
          <p:cNvGrpSpPr>
            <a:grpSpLocks/>
          </p:cNvGrpSpPr>
          <p:nvPr userDrawn="1"/>
        </p:nvGrpSpPr>
        <p:grpSpPr bwMode="auto">
          <a:xfrm>
            <a:off x="5977852" y="177768"/>
            <a:ext cx="2895600" cy="909638"/>
            <a:chOff x="3700" y="171"/>
            <a:chExt cx="1824" cy="573"/>
          </a:xfrm>
        </p:grpSpPr>
        <p:pic>
          <p:nvPicPr>
            <p:cNvPr id="63543" name="Picture 1079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700" y="171"/>
              <a:ext cx="573" cy="5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3535" name="Text Box 1071"/>
            <p:cNvSpPr txBox="1">
              <a:spLocks noChangeArrowheads="1"/>
            </p:cNvSpPr>
            <p:nvPr userDrawn="1"/>
          </p:nvSpPr>
          <p:spPr bwMode="ltGray">
            <a:xfrm>
              <a:off x="4288" y="288"/>
              <a:ext cx="1236" cy="3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800" b="1" dirty="0">
                  <a:solidFill>
                    <a:schemeClr val="bg1"/>
                  </a:solidFill>
                </a:rPr>
                <a:t>Federal Aviation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800" b="1" dirty="0">
                  <a:solidFill>
                    <a:schemeClr val="bg1"/>
                  </a:solidFill>
                </a:rPr>
                <a:t>Administration</a:t>
              </a:r>
            </a:p>
          </p:txBody>
        </p:sp>
      </p:grpSp>
      <p:grpSp>
        <p:nvGrpSpPr>
          <p:cNvPr id="9" name="Group 25"/>
          <p:cNvGrpSpPr>
            <a:grpSpLocks/>
          </p:cNvGrpSpPr>
          <p:nvPr userDrawn="1"/>
        </p:nvGrpSpPr>
        <p:grpSpPr bwMode="auto">
          <a:xfrm>
            <a:off x="6997474" y="6097937"/>
            <a:ext cx="2047875" cy="660400"/>
            <a:chOff x="3596" y="3859"/>
            <a:chExt cx="1290" cy="416"/>
          </a:xfrm>
        </p:grpSpPr>
        <p:pic>
          <p:nvPicPr>
            <p:cNvPr id="10" name="Picture 26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96" y="3859"/>
              <a:ext cx="416" cy="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 Box 27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200" b="1" dirty="0">
                  <a:solidFill>
                    <a:schemeClr val="bg1"/>
                  </a:solidFill>
                </a:rPr>
                <a:t>Federal Aviation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200" b="1" dirty="0">
                  <a:solidFill>
                    <a:schemeClr val="bg1"/>
                  </a:solidFill>
                </a:rPr>
                <a:t>Administration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9463" y="6248400"/>
            <a:ext cx="173736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 b="0" i="0">
                <a:solidFill>
                  <a:schemeClr val="bg1">
                    <a:lumMod val="65000"/>
                  </a:schemeClr>
                </a:solidFill>
                <a:latin typeface="Helvetica Neue Medium"/>
                <a:cs typeface="Helvetica Neue Medium"/>
              </a:defRPr>
            </a:lvl1pPr>
          </a:lstStyle>
          <a:p>
            <a:r>
              <a:rPr lang="en-US" dirty="0" smtClean="0"/>
              <a:t>3/16/16</a:t>
            </a:r>
            <a:endParaRPr lang="en-US" dirty="0"/>
          </a:p>
        </p:txBody>
      </p:sp>
      <p:sp>
        <p:nvSpPr>
          <p:cNvPr id="11" name="Footer Placeholder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14356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 b="0" i="0">
                <a:solidFill>
                  <a:schemeClr val="bg1">
                    <a:lumMod val="65000"/>
                  </a:schemeClr>
                </a:solidFill>
                <a:latin typeface="Helvetica Neue Medium"/>
                <a:cs typeface="Helvetica Neue Medium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78889" y="6248400"/>
            <a:ext cx="107727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 b="0" i="0">
                <a:solidFill>
                  <a:schemeClr val="bg1">
                    <a:lumMod val="65000"/>
                  </a:schemeClr>
                </a:solidFill>
                <a:latin typeface="Helvetica Neue Medium"/>
                <a:cs typeface="Helvetica Neue Medium"/>
              </a:defRPr>
            </a:lvl1pPr>
          </a:lstStyle>
          <a:p>
            <a:fld id="{74438B1A-AF1B-4C8B-993E-1BADE62A24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255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508125"/>
            <a:ext cx="3948113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3" y="1508125"/>
            <a:ext cx="3949700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3/16/16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6266C2-23C9-4679-9EA6-D74DA6C8C265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009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3/16/16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F6FF14-FC6A-41B6-B2DC-884C6B7C3F2E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63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3/16/16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79F915-29B1-4ADF-B1F4-B9108899500C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371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3/16/16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87D554-CBC1-41AB-90CF-337CEC897EAA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986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itle_imagery_no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175" y="0"/>
            <a:ext cx="3552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5"/>
          <p:cNvGrpSpPr>
            <a:grpSpLocks/>
          </p:cNvGrpSpPr>
          <p:nvPr userDrawn="1"/>
        </p:nvGrpSpPr>
        <p:grpSpPr bwMode="auto">
          <a:xfrm>
            <a:off x="5873750" y="269875"/>
            <a:ext cx="2895600" cy="911225"/>
            <a:chOff x="3700" y="170"/>
            <a:chExt cx="1824" cy="574"/>
          </a:xfrm>
        </p:grpSpPr>
        <p:pic>
          <p:nvPicPr>
            <p:cNvPr id="6" name="Picture 6" descr="NEW FAA LOGO"/>
            <p:cNvPicPr>
              <a:picLocks noChangeAspect="1" noChangeArrowheads="1"/>
            </p:cNvPicPr>
            <p:nvPr userDrawn="1"/>
          </p:nvPicPr>
          <p:blipFill>
            <a:blip r:embed="rId3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3" t="3734" r="14973" b="4564"/>
            <a:stretch>
              <a:fillRect/>
            </a:stretch>
          </p:blipFill>
          <p:spPr bwMode="auto">
            <a:xfrm>
              <a:off x="3700" y="170"/>
              <a:ext cx="573" cy="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7"/>
            <p:cNvSpPr txBox="1">
              <a:spLocks noChangeArrowheads="1"/>
            </p:cNvSpPr>
            <p:nvPr userDrawn="1"/>
          </p:nvSpPr>
          <p:spPr bwMode="ltGray">
            <a:xfrm>
              <a:off x="4288" y="288"/>
              <a:ext cx="1236" cy="3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1800" b="1" dirty="0" smtClean="0">
                  <a:solidFill>
                    <a:srgbClr val="FFFFFF"/>
                  </a:solidFill>
                  <a:latin typeface="Arial" charset="0"/>
                </a:rPr>
                <a:t>Federal Aviation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1800" b="1" dirty="0" smtClean="0">
                  <a:solidFill>
                    <a:srgbClr val="FFFFFF"/>
                  </a:solidFill>
                  <a:latin typeface="Arial" charset="0"/>
                </a:rPr>
                <a:t>Administration</a:t>
              </a:r>
            </a:p>
          </p:txBody>
        </p:sp>
      </p:grpSp>
      <p:sp>
        <p:nvSpPr>
          <p:cNvPr id="3409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46088" y="312738"/>
            <a:ext cx="4983162" cy="1395412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n-US" noProof="0" smtClean="0"/>
              <a:t>Select to edit master title</a:t>
            </a:r>
          </a:p>
        </p:txBody>
      </p:sp>
      <p:sp>
        <p:nvSpPr>
          <p:cNvPr id="3409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49263" y="1754188"/>
            <a:ext cx="4951412" cy="1752600"/>
          </a:xfr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smtClean="0"/>
              <a:t>Select to edit master subtitle</a:t>
            </a:r>
          </a:p>
        </p:txBody>
      </p:sp>
    </p:spTree>
    <p:extLst>
      <p:ext uri="{BB962C8B-B14F-4D97-AF65-F5344CB8AC3E}">
        <p14:creationId xmlns:p14="http://schemas.microsoft.com/office/powerpoint/2010/main" val="3293856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b="1" smtClean="0">
                <a:solidFill>
                  <a:srgbClr val="FFFFFF"/>
                </a:solidFill>
              </a:rPr>
              <a:t>3/16/16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040791-6330-4871-8E77-9DAB0512554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937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2113A2-36F9-49E3-B075-60499D4130E0}" type="slidenum">
              <a:rPr lang="en-US">
                <a:solidFill>
                  <a:prstClr val="black">
                    <a:lumMod val="95000"/>
                    <a:lumOff val="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46287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0" y="6035675"/>
            <a:ext cx="9144000" cy="815975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Select to edit master title</a:t>
            </a:r>
          </a:p>
        </p:txBody>
      </p:sp>
      <p:sp>
        <p:nvSpPr>
          <p:cNvPr id="563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508125"/>
            <a:ext cx="805021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Select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63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9463" y="6248400"/>
            <a:ext cx="173736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 b="0" i="0">
                <a:solidFill>
                  <a:schemeClr val="bg1">
                    <a:lumMod val="65000"/>
                  </a:schemeClr>
                </a:solidFill>
                <a:latin typeface="Helvetica Neue Medium"/>
                <a:cs typeface="Helvetica Neue Medium"/>
              </a:defRPr>
            </a:lvl1pPr>
          </a:lstStyle>
          <a:p>
            <a:r>
              <a:rPr lang="en-US" dirty="0" smtClean="0"/>
              <a:t>3/16/16</a:t>
            </a:r>
            <a:endParaRPr lang="en-US" dirty="0"/>
          </a:p>
        </p:txBody>
      </p:sp>
      <p:sp>
        <p:nvSpPr>
          <p:cNvPr id="563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14356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 b="0" i="0">
                <a:solidFill>
                  <a:schemeClr val="bg1">
                    <a:lumMod val="65000"/>
                  </a:schemeClr>
                </a:solidFill>
                <a:latin typeface="Helvetica Neue Medium"/>
                <a:cs typeface="Helvetica Neue Medium"/>
              </a:defRPr>
            </a:lvl1pPr>
          </a:lstStyle>
          <a:p>
            <a:endParaRPr lang="en-US" dirty="0"/>
          </a:p>
        </p:txBody>
      </p:sp>
      <p:sp>
        <p:nvSpPr>
          <p:cNvPr id="563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78889" y="6248400"/>
            <a:ext cx="107727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 b="0" i="0">
                <a:solidFill>
                  <a:schemeClr val="bg1">
                    <a:lumMod val="65000"/>
                  </a:schemeClr>
                </a:solidFill>
                <a:latin typeface="Helvetica Neue Medium"/>
                <a:cs typeface="Helvetica Neue Medium"/>
              </a:defRPr>
            </a:lvl1pPr>
          </a:lstStyle>
          <a:p>
            <a:fld id="{74438B1A-AF1B-4C8B-993E-1BADE62A2451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56345" name="Group 25"/>
          <p:cNvGrpSpPr>
            <a:grpSpLocks/>
          </p:cNvGrpSpPr>
          <p:nvPr/>
        </p:nvGrpSpPr>
        <p:grpSpPr bwMode="auto">
          <a:xfrm>
            <a:off x="5492289" y="6126158"/>
            <a:ext cx="2047875" cy="660400"/>
            <a:chOff x="3596" y="3859"/>
            <a:chExt cx="1290" cy="416"/>
          </a:xfrm>
        </p:grpSpPr>
        <p:pic>
          <p:nvPicPr>
            <p:cNvPr id="56346" name="Picture 26"/>
            <p:cNvPicPr>
              <a:picLocks noChangeAspect="1" noChangeArrowheads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96" y="3859"/>
              <a:ext cx="416" cy="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347" name="Text Box 27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200" b="1" dirty="0">
                  <a:solidFill>
                    <a:schemeClr val="bg1"/>
                  </a:solidFill>
                </a:rPr>
                <a:t>Federal Aviation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200" b="1" dirty="0">
                  <a:solidFill>
                    <a:schemeClr val="bg1"/>
                  </a:solidFill>
                </a:rPr>
                <a:t>Administration</a:t>
              </a:r>
            </a:p>
          </p:txBody>
        </p:sp>
      </p:grpSp>
      <p:sp>
        <p:nvSpPr>
          <p:cNvPr id="56349" name="Text Box 29" hidden="1"/>
          <p:cNvSpPr txBox="1">
            <a:spLocks noChangeArrowheads="1"/>
          </p:cNvSpPr>
          <p:nvPr/>
        </p:nvSpPr>
        <p:spPr bwMode="auto">
          <a:xfrm>
            <a:off x="449263" y="6205538"/>
            <a:ext cx="47847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200" b="1" dirty="0">
                <a:solidFill>
                  <a:srgbClr val="C0C0C0"/>
                </a:solidFill>
              </a:rPr>
              <a:t>&lt;Presentation Title – Change on Master Slide&gt;</a:t>
            </a:r>
            <a:endParaRPr lang="en-US" sz="1200" dirty="0">
              <a:solidFill>
                <a:srgbClr val="C0C0C0"/>
              </a:solidFill>
            </a:endParaRPr>
          </a:p>
        </p:txBody>
      </p:sp>
      <p:sp>
        <p:nvSpPr>
          <p:cNvPr id="56350" name="Text Box 30" hidden="1"/>
          <p:cNvSpPr txBox="1">
            <a:spLocks noChangeArrowheads="1"/>
          </p:cNvSpPr>
          <p:nvPr/>
        </p:nvSpPr>
        <p:spPr bwMode="auto">
          <a:xfrm>
            <a:off x="441325" y="6384925"/>
            <a:ext cx="3740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200" dirty="0">
                <a:solidFill>
                  <a:srgbClr val="C0C0C0"/>
                </a:solidFill>
              </a:rPr>
              <a:t>&lt;Date of Presentation – Change on Master Slide&gt;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5" r:id="rId3"/>
    <p:sldLayoutId id="2147483657" r:id="rId4"/>
    <p:sldLayoutId id="2147483658" r:id="rId5"/>
    <p:sldLayoutId id="2147483660" r:id="rId6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0" y="6035675"/>
            <a:ext cx="9144000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Select to edit master title</a:t>
            </a:r>
          </a:p>
        </p:txBody>
      </p:sp>
      <p:sp>
        <p:nvSpPr>
          <p:cNvPr id="563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508125"/>
            <a:ext cx="805021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Select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63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9463" y="6248400"/>
            <a:ext cx="173736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 b="0" i="0">
                <a:solidFill>
                  <a:schemeClr val="accent6"/>
                </a:solidFill>
                <a:latin typeface="Helvetica Neue Medium"/>
                <a:cs typeface="Helvetica Neue Medium"/>
              </a:defRPr>
            </a:lvl1pPr>
          </a:lstStyle>
          <a:p>
            <a:r>
              <a:rPr lang="en-US" dirty="0" smtClean="0"/>
              <a:t>3/16/16</a:t>
            </a:r>
            <a:endParaRPr lang="en-US" dirty="0"/>
          </a:p>
        </p:txBody>
      </p:sp>
      <p:sp>
        <p:nvSpPr>
          <p:cNvPr id="563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14356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 b="0" i="0">
                <a:solidFill>
                  <a:schemeClr val="accent6"/>
                </a:solidFill>
                <a:latin typeface="Helvetica Neue Medium"/>
                <a:cs typeface="Helvetica Neue Medium"/>
              </a:defRPr>
            </a:lvl1pPr>
          </a:lstStyle>
          <a:p>
            <a:endParaRPr lang="en-US" dirty="0"/>
          </a:p>
        </p:txBody>
      </p:sp>
      <p:sp>
        <p:nvSpPr>
          <p:cNvPr id="563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07110" y="6248400"/>
            <a:ext cx="104905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 b="0" i="0">
                <a:solidFill>
                  <a:schemeClr val="accent6"/>
                </a:solidFill>
                <a:latin typeface="Helvetica Neue Medium"/>
                <a:cs typeface="Helvetica Neue Medium"/>
              </a:defRPr>
            </a:lvl1pPr>
          </a:lstStyle>
          <a:p>
            <a:fld id="{74438B1A-AF1B-4C8B-993E-1BADE62A2451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56345" name="Group 25"/>
          <p:cNvGrpSpPr>
            <a:grpSpLocks/>
          </p:cNvGrpSpPr>
          <p:nvPr/>
        </p:nvGrpSpPr>
        <p:grpSpPr bwMode="auto">
          <a:xfrm>
            <a:off x="5492289" y="6126158"/>
            <a:ext cx="2047875" cy="660400"/>
            <a:chOff x="3596" y="3859"/>
            <a:chExt cx="1290" cy="416"/>
          </a:xfrm>
        </p:grpSpPr>
        <p:pic>
          <p:nvPicPr>
            <p:cNvPr id="56346" name="Picture 26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96" y="3859"/>
              <a:ext cx="416" cy="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347" name="Text Box 27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200" b="1" dirty="0">
                  <a:solidFill>
                    <a:schemeClr val="accent6"/>
                  </a:solidFill>
                </a:rPr>
                <a:t>Federal Aviation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200" b="1" dirty="0">
                  <a:solidFill>
                    <a:schemeClr val="accent6"/>
                  </a:solidFill>
                </a:rPr>
                <a:t>Administration</a:t>
              </a:r>
            </a:p>
          </p:txBody>
        </p:sp>
      </p:grpSp>
      <p:sp>
        <p:nvSpPr>
          <p:cNvPr id="56349" name="Text Box 29" hidden="1"/>
          <p:cNvSpPr txBox="1">
            <a:spLocks noChangeArrowheads="1"/>
          </p:cNvSpPr>
          <p:nvPr/>
        </p:nvSpPr>
        <p:spPr bwMode="auto">
          <a:xfrm>
            <a:off x="449263" y="6205538"/>
            <a:ext cx="47847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200" b="1" dirty="0">
                <a:solidFill>
                  <a:srgbClr val="C0C0C0"/>
                </a:solidFill>
              </a:rPr>
              <a:t>&lt;Presentation Title – Change on Master Slide&gt;</a:t>
            </a:r>
            <a:endParaRPr lang="en-US" sz="1200" dirty="0">
              <a:solidFill>
                <a:srgbClr val="C0C0C0"/>
              </a:solidFill>
            </a:endParaRPr>
          </a:p>
        </p:txBody>
      </p:sp>
      <p:sp>
        <p:nvSpPr>
          <p:cNvPr id="56350" name="Text Box 30" hidden="1"/>
          <p:cNvSpPr txBox="1">
            <a:spLocks noChangeArrowheads="1"/>
          </p:cNvSpPr>
          <p:nvPr/>
        </p:nvSpPr>
        <p:spPr bwMode="auto">
          <a:xfrm>
            <a:off x="441325" y="6384925"/>
            <a:ext cx="3740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200" dirty="0">
                <a:solidFill>
                  <a:srgbClr val="C0C0C0"/>
                </a:solidFill>
              </a:rPr>
              <a:t>&lt;Date of Presentation – Change on Master Slide&gt;</a:t>
            </a:r>
          </a:p>
        </p:txBody>
      </p:sp>
    </p:spTree>
    <p:extLst>
      <p:ext uri="{BB962C8B-B14F-4D97-AF65-F5344CB8AC3E}">
        <p14:creationId xmlns:p14="http://schemas.microsoft.com/office/powerpoint/2010/main" val="2988165268"/>
      </p:ext>
    </p:extLst>
  </p:cSld>
  <p:clrMap bg1="lt1" tx1="dk1" bg2="lt2" tx2="dk2" accent1="accent1" accent2="accent2" accent3="accent3" accent4="accent4" accent5="accent5" accent6="accent6" hlink="hlink" folHlink="folHlink"/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/>
  <p:txStyles>
    <p:titleStyle>
      <a:lvl1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6035675"/>
            <a:ext cx="9144000" cy="815975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spcBef>
                <a:spcPct val="0"/>
              </a:spcBef>
              <a:buFontTx/>
              <a:buNone/>
            </a:pPr>
            <a:endParaRPr lang="en-US" sz="2800" dirty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450 V, AC Parallel Circuit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508125"/>
            <a:ext cx="805021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Pros</a:t>
            </a:r>
          </a:p>
          <a:p>
            <a:pPr lvl="0"/>
            <a:endParaRPr lang="en-US" smtClean="0"/>
          </a:p>
          <a:p>
            <a:pPr lvl="1"/>
            <a:r>
              <a:rPr lang="en-US" smtClean="0"/>
              <a:t>Safer due to low voltage rated cable</a:t>
            </a:r>
          </a:p>
          <a:p>
            <a:pPr lvl="1"/>
            <a:r>
              <a:rPr lang="en-US" smtClean="0"/>
              <a:t>Reliable due to low voltage to earth hence cables should last longer</a:t>
            </a:r>
          </a:p>
          <a:p>
            <a:pPr lvl="1"/>
            <a:r>
              <a:rPr lang="en-US" smtClean="0"/>
              <a:t>Good overall efficiency and power factor due to no isolation transformers</a:t>
            </a:r>
          </a:p>
          <a:p>
            <a:pPr lvl="1"/>
            <a:r>
              <a:rPr lang="en-US" smtClean="0"/>
              <a:t>Less expensive power source, cable and connectors</a:t>
            </a:r>
          </a:p>
          <a:p>
            <a:pPr lvl="1"/>
            <a:r>
              <a:rPr lang="en-US" smtClean="0"/>
              <a:t>Monitoring/Individual control is less complex and easy to implement</a:t>
            </a:r>
          </a:p>
          <a:p>
            <a:pPr lvl="1"/>
            <a:endParaRPr lang="en-US" smtClean="0"/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6"/>
          <p:cNvSpPr>
            <a:spLocks noChangeArrowheads="1"/>
          </p:cNvSpPr>
          <p:nvPr/>
        </p:nvSpPr>
        <p:spPr bwMode="auto">
          <a:xfrm>
            <a:off x="6940550" y="63055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>
              <a:spcBef>
                <a:spcPct val="0"/>
              </a:spcBef>
              <a:buFontTx/>
              <a:buNone/>
            </a:pPr>
            <a:fld id="{96EDD6E9-B023-4CD9-B14C-DEBD51DE3280}" type="slidenum">
              <a:rPr lang="en-US" sz="1200" b="1">
                <a:solidFill>
                  <a:srgbClr val="FFFFFF"/>
                </a:solidFill>
                <a:cs typeface="Arial" charset="0"/>
              </a:rPr>
              <a:pPr algn="r">
                <a:spcBef>
                  <a:spcPct val="0"/>
                </a:spcBef>
                <a:buFontTx/>
                <a:buNone/>
              </a:pPr>
              <a:t>‹#›</a:t>
            </a:fld>
            <a:endParaRPr lang="en-US" sz="1200" b="1" dirty="0">
              <a:solidFill>
                <a:srgbClr val="FFFFFF"/>
              </a:solidFill>
              <a:cs typeface="Arial" charset="0"/>
            </a:endParaRPr>
          </a:p>
        </p:txBody>
      </p:sp>
      <p:grpSp>
        <p:nvGrpSpPr>
          <p:cNvPr id="1030" name="Group 7"/>
          <p:cNvGrpSpPr>
            <a:grpSpLocks/>
          </p:cNvGrpSpPr>
          <p:nvPr userDrawn="1"/>
        </p:nvGrpSpPr>
        <p:grpSpPr bwMode="auto">
          <a:xfrm>
            <a:off x="5708650" y="6124575"/>
            <a:ext cx="2047875" cy="661988"/>
            <a:chOff x="3596" y="3858"/>
            <a:chExt cx="1290" cy="417"/>
          </a:xfrm>
        </p:grpSpPr>
        <p:pic>
          <p:nvPicPr>
            <p:cNvPr id="1034" name="Picture 8" descr="NEW FAA LOGO"/>
            <p:cNvPicPr>
              <a:picLocks noChangeAspect="1" noChangeArrowheads="1"/>
            </p:cNvPicPr>
            <p:nvPr userDrawn="1"/>
          </p:nvPicPr>
          <p:blipFill>
            <a:blip r:embed="rId3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3" t="3734" r="14973" b="4564"/>
            <a:stretch>
              <a:fillRect/>
            </a:stretch>
          </p:blipFill>
          <p:spPr bwMode="auto">
            <a:xfrm>
              <a:off x="3596" y="3858"/>
              <a:ext cx="416" cy="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5" name="Text Box 9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1200" b="1" dirty="0" smtClean="0">
                  <a:solidFill>
                    <a:srgbClr val="FFFFFF"/>
                  </a:solidFill>
                  <a:latin typeface="Arial" charset="0"/>
                </a:rPr>
                <a:t>Federal Aviation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1200" b="1" dirty="0" smtClean="0">
                  <a:solidFill>
                    <a:srgbClr val="FFFFFF"/>
                  </a:solidFill>
                  <a:latin typeface="Arial" charset="0"/>
                </a:rPr>
                <a:t>Administration</a:t>
              </a:r>
            </a:p>
          </p:txBody>
        </p:sp>
      </p:grpSp>
      <p:sp>
        <p:nvSpPr>
          <p:cNvPr id="339978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3817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chemeClr val="bg1"/>
                </a:solidFill>
                <a:cs typeface="+mn-cs"/>
              </a:defRPr>
            </a:lvl1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b="1" dirty="0" smtClean="0">
                <a:solidFill>
                  <a:srgbClr val="FFFFFF"/>
                </a:solidFill>
                <a:latin typeface="Times New Roman" pitchFamily="18" charset="0"/>
              </a:rPr>
              <a:t>3/16/16</a:t>
            </a:r>
            <a:endParaRPr lang="en-US" b="1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339979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19400" y="638175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b="1">
                <a:solidFill>
                  <a:schemeClr val="bg1"/>
                </a:solidFill>
                <a:cs typeface="+mn-cs"/>
              </a:defRPr>
            </a:lvl1pPr>
          </a:lstStyle>
          <a:p>
            <a:pPr>
              <a:spcBef>
                <a:spcPct val="0"/>
              </a:spcBef>
              <a:buFontTx/>
              <a:buNone/>
              <a:defRPr/>
            </a:pPr>
            <a:endParaRPr lang="en-US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339980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cs typeface="+mn-cs"/>
              </a:defRPr>
            </a:lvl1pPr>
          </a:lstStyle>
          <a:p>
            <a:pPr>
              <a:spcBef>
                <a:spcPct val="0"/>
              </a:spcBef>
              <a:buFontTx/>
              <a:buNone/>
              <a:defRPr/>
            </a:pPr>
            <a:fld id="{DB479FAA-5C57-4246-AA21-668C57BA74C9}" type="slidenum">
              <a:rPr lang="en-US">
                <a:solidFill>
                  <a:srgbClr val="000000"/>
                </a:solidFill>
                <a:latin typeface="Times New Roman" pitchFamily="18" charset="0"/>
              </a:rPr>
              <a:pPr>
                <a:spcBef>
                  <a:spcPct val="0"/>
                </a:spcBef>
                <a:buFontTx/>
                <a:buNone/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6035675"/>
            <a:ext cx="9144000" cy="815975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spcBef>
                <a:spcPct val="0"/>
              </a:spcBef>
              <a:buFontTx/>
              <a:buNone/>
            </a:pPr>
            <a:endParaRPr lang="en-US" sz="2800" dirty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450 V, AC Parallel Circuit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508125"/>
            <a:ext cx="805021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Pros</a:t>
            </a:r>
          </a:p>
          <a:p>
            <a:pPr lvl="0"/>
            <a:endParaRPr lang="en-US" smtClean="0"/>
          </a:p>
          <a:p>
            <a:pPr lvl="1"/>
            <a:r>
              <a:rPr lang="en-US" smtClean="0"/>
              <a:t>Safer due to low voltage rated cable</a:t>
            </a:r>
          </a:p>
          <a:p>
            <a:pPr lvl="1"/>
            <a:r>
              <a:rPr lang="en-US" smtClean="0"/>
              <a:t>Reliable due to low voltage to earth hence cables should last longer</a:t>
            </a:r>
          </a:p>
          <a:p>
            <a:pPr lvl="1"/>
            <a:r>
              <a:rPr lang="en-US" smtClean="0"/>
              <a:t>Good overall efficiency and power factor due to no isolation transformers</a:t>
            </a:r>
          </a:p>
          <a:p>
            <a:pPr lvl="1"/>
            <a:r>
              <a:rPr lang="en-US" smtClean="0"/>
              <a:t>Less expensive power source, cable and connectors</a:t>
            </a:r>
          </a:p>
          <a:p>
            <a:pPr lvl="1"/>
            <a:r>
              <a:rPr lang="en-US" smtClean="0"/>
              <a:t>Monitoring/Individual control is less complex and easy to implement</a:t>
            </a:r>
          </a:p>
          <a:p>
            <a:pPr lvl="1"/>
            <a:endParaRPr lang="en-US" smtClean="0"/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6"/>
          <p:cNvSpPr>
            <a:spLocks noChangeArrowheads="1"/>
          </p:cNvSpPr>
          <p:nvPr/>
        </p:nvSpPr>
        <p:spPr bwMode="auto">
          <a:xfrm>
            <a:off x="6940550" y="63055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>
              <a:spcBef>
                <a:spcPct val="0"/>
              </a:spcBef>
              <a:buFontTx/>
              <a:buNone/>
            </a:pPr>
            <a:fld id="{96EDD6E9-B023-4CD9-B14C-DEBD51DE3280}" type="slidenum">
              <a:rPr lang="en-US" sz="1200" b="1">
                <a:solidFill>
                  <a:srgbClr val="FFFFFF"/>
                </a:solidFill>
                <a:cs typeface="Arial" charset="0"/>
              </a:rPr>
              <a:pPr algn="r">
                <a:spcBef>
                  <a:spcPct val="0"/>
                </a:spcBef>
                <a:buFontTx/>
                <a:buNone/>
              </a:pPr>
              <a:t>‹#›</a:t>
            </a:fld>
            <a:endParaRPr lang="en-US" sz="1200" b="1" dirty="0">
              <a:solidFill>
                <a:srgbClr val="FFFFFF"/>
              </a:solidFill>
              <a:cs typeface="Arial" charset="0"/>
            </a:endParaRPr>
          </a:p>
        </p:txBody>
      </p:sp>
      <p:grpSp>
        <p:nvGrpSpPr>
          <p:cNvPr id="1030" name="Group 7"/>
          <p:cNvGrpSpPr>
            <a:grpSpLocks/>
          </p:cNvGrpSpPr>
          <p:nvPr userDrawn="1"/>
        </p:nvGrpSpPr>
        <p:grpSpPr bwMode="auto">
          <a:xfrm>
            <a:off x="5708650" y="6124575"/>
            <a:ext cx="2047875" cy="661988"/>
            <a:chOff x="3596" y="3858"/>
            <a:chExt cx="1290" cy="417"/>
          </a:xfrm>
        </p:grpSpPr>
        <p:pic>
          <p:nvPicPr>
            <p:cNvPr id="1034" name="Picture 8" descr="NEW FAA LOGO"/>
            <p:cNvPicPr>
              <a:picLocks noChangeAspect="1" noChangeArrowheads="1"/>
            </p:cNvPicPr>
            <p:nvPr userDrawn="1"/>
          </p:nvPicPr>
          <p:blipFill>
            <a:blip r:embed="rId4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3" t="3734" r="14973" b="4564"/>
            <a:stretch>
              <a:fillRect/>
            </a:stretch>
          </p:blipFill>
          <p:spPr bwMode="auto">
            <a:xfrm>
              <a:off x="3596" y="3858"/>
              <a:ext cx="416" cy="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5" name="Text Box 9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1200" b="1" dirty="0" smtClean="0">
                  <a:solidFill>
                    <a:srgbClr val="FFFFFF"/>
                  </a:solidFill>
                  <a:latin typeface="Arial" charset="0"/>
                </a:rPr>
                <a:t>Federal Aviation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1200" b="1" dirty="0" smtClean="0">
                  <a:solidFill>
                    <a:srgbClr val="FFFFFF"/>
                  </a:solidFill>
                  <a:latin typeface="Arial" charset="0"/>
                </a:rPr>
                <a:t>Administration</a:t>
              </a:r>
            </a:p>
          </p:txBody>
        </p:sp>
      </p:grpSp>
      <p:sp>
        <p:nvSpPr>
          <p:cNvPr id="339978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3817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chemeClr val="bg1"/>
                </a:solidFill>
                <a:cs typeface="+mn-cs"/>
              </a:defRPr>
            </a:lvl1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b="1" dirty="0" smtClean="0">
                <a:solidFill>
                  <a:srgbClr val="FFFFFF"/>
                </a:solidFill>
                <a:latin typeface="Times New Roman" pitchFamily="18" charset="0"/>
              </a:rPr>
              <a:t>3/16/16</a:t>
            </a:r>
            <a:endParaRPr lang="en-US" b="1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339979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19400" y="638175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b="1">
                <a:solidFill>
                  <a:schemeClr val="bg1"/>
                </a:solidFill>
                <a:cs typeface="+mn-cs"/>
              </a:defRPr>
            </a:lvl1pPr>
          </a:lstStyle>
          <a:p>
            <a:pPr>
              <a:spcBef>
                <a:spcPct val="0"/>
              </a:spcBef>
              <a:buFontTx/>
              <a:buNone/>
              <a:defRPr/>
            </a:pPr>
            <a:endParaRPr lang="en-US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339980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cs typeface="+mn-cs"/>
              </a:defRPr>
            </a:lvl1pPr>
          </a:lstStyle>
          <a:p>
            <a:pPr>
              <a:spcBef>
                <a:spcPct val="0"/>
              </a:spcBef>
              <a:buFontTx/>
              <a:buNone/>
              <a:defRPr/>
            </a:pPr>
            <a:fld id="{DB479FAA-5C57-4246-AA21-668C57BA74C9}" type="slidenum">
              <a:rPr lang="en-US">
                <a:solidFill>
                  <a:srgbClr val="000000"/>
                </a:solidFill>
                <a:latin typeface="Times New Roman" pitchFamily="18" charset="0"/>
              </a:rPr>
              <a:pPr>
                <a:spcBef>
                  <a:spcPct val="0"/>
                </a:spcBef>
                <a:buFontTx/>
                <a:buNone/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15.jpe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21014" y="1322614"/>
            <a:ext cx="4983163" cy="2065564"/>
          </a:xfrm>
        </p:spPr>
        <p:txBody>
          <a:bodyPr/>
          <a:lstStyle/>
          <a:p>
            <a:pPr eaLnBrk="1" hangingPunct="1"/>
            <a:r>
              <a:rPr lang="en-US" sz="3200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Aviation Rumble Strip Project </a:t>
            </a:r>
            <a:r>
              <a:rPr lang="en-US" sz="3200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Update</a:t>
            </a:r>
            <a:br>
              <a:rPr lang="en-US" sz="3200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March 16, 2016</a:t>
            </a:r>
            <a:r>
              <a:rPr lang="en-US" sz="3200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3200" dirty="0" smtClean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5159839"/>
            <a:ext cx="5625193" cy="170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728" y="1764951"/>
            <a:ext cx="2742753" cy="18280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4353" y="4210949"/>
            <a:ext cx="2855294" cy="17663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7055" y="1750884"/>
            <a:ext cx="2742753" cy="18280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46922" y="646950"/>
            <a:ext cx="2650156" cy="15900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728" y="75067"/>
            <a:ext cx="8472488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smtClean="0"/>
              <a:t> </a:t>
            </a:r>
            <a:r>
              <a:rPr lang="en-US" sz="3600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Aircraft Used in Study</a:t>
            </a:r>
            <a:endParaRPr lang="en-US" sz="3600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6665" y="3137836"/>
            <a:ext cx="2252312" cy="413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dirty="0" smtClean="0"/>
              <a:t>CESSNA 172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665" y="3945784"/>
            <a:ext cx="2708672" cy="203150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06665" y="5544151"/>
            <a:ext cx="2252312" cy="413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dirty="0" smtClean="0"/>
              <a:t>CIRRUS SR20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483540" y="3029551"/>
            <a:ext cx="2252312" cy="413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CESSNA 152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47055" y="3976032"/>
            <a:ext cx="2777693" cy="2001256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6560415" y="5544151"/>
            <a:ext cx="2252312" cy="413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dirty="0" smtClean="0"/>
              <a:t>SKY ARROW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87" t="44104" r="4480" b="19590"/>
          <a:stretch/>
        </p:blipFill>
        <p:spPr>
          <a:xfrm>
            <a:off x="3144353" y="2379906"/>
            <a:ext cx="2855294" cy="1713176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6560415" y="3137836"/>
            <a:ext cx="2252312" cy="413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dirty="0" smtClean="0"/>
              <a:t>PIPER PA 34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3483540" y="3668825"/>
            <a:ext cx="2252312" cy="413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dirty="0" smtClean="0"/>
              <a:t>CRJ-100ER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3522973" y="5544151"/>
            <a:ext cx="2173446" cy="413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dirty="0" smtClean="0"/>
              <a:t>CESSNA 152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562405" y="1918666"/>
            <a:ext cx="2094581" cy="3183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dirty="0" smtClean="0"/>
              <a:t>PIPER PA 28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747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94625"/>
            <a:ext cx="9150889" cy="4578493"/>
          </a:xfrm>
          <a:prstGeom prst="rect">
            <a:avLst/>
          </a:prstGeom>
        </p:spPr>
      </p:pic>
      <p:sp>
        <p:nvSpPr>
          <p:cNvPr id="4" name="Rectangular Callout 3"/>
          <p:cNvSpPr/>
          <p:nvPr/>
        </p:nvSpPr>
        <p:spPr>
          <a:xfrm>
            <a:off x="947058" y="2079864"/>
            <a:ext cx="1403040" cy="299457"/>
          </a:xfrm>
          <a:prstGeom prst="wedgeRectCallout">
            <a:avLst>
              <a:gd name="adj1" fmla="val 74278"/>
              <a:gd name="adj2" fmla="val 180519"/>
            </a:avLst>
          </a:prstGeom>
          <a:solidFill>
            <a:srgbClr val="00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1600" dirty="0" smtClean="0"/>
              <a:t>Temporary</a:t>
            </a:r>
            <a:endParaRPr lang="en-US" sz="1600" dirty="0"/>
          </a:p>
        </p:txBody>
      </p:sp>
      <p:sp>
        <p:nvSpPr>
          <p:cNvPr id="14" name="Rectangular Callout 13"/>
          <p:cNvSpPr/>
          <p:nvPr/>
        </p:nvSpPr>
        <p:spPr>
          <a:xfrm>
            <a:off x="4760544" y="1961369"/>
            <a:ext cx="1207262" cy="268224"/>
          </a:xfrm>
          <a:prstGeom prst="wedgeRectCallout">
            <a:avLst>
              <a:gd name="adj1" fmla="val -70204"/>
              <a:gd name="adj2" fmla="val 318509"/>
            </a:avLst>
          </a:prstGeom>
          <a:solidFill>
            <a:srgbClr val="00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1600" dirty="0" smtClean="0"/>
              <a:t>Saw Cut</a:t>
            </a:r>
            <a:endParaRPr lang="en-US" sz="1600" dirty="0"/>
          </a:p>
        </p:txBody>
      </p:sp>
      <p:sp>
        <p:nvSpPr>
          <p:cNvPr id="15" name="Rectangular Callout 14"/>
          <p:cNvSpPr/>
          <p:nvPr/>
        </p:nvSpPr>
        <p:spPr>
          <a:xfrm>
            <a:off x="7572356" y="2263260"/>
            <a:ext cx="1506330" cy="274320"/>
          </a:xfrm>
          <a:prstGeom prst="wedgeRectCallout">
            <a:avLst>
              <a:gd name="adj1" fmla="val -86176"/>
              <a:gd name="adj2" fmla="val 187700"/>
            </a:avLst>
          </a:prstGeom>
          <a:solidFill>
            <a:srgbClr val="00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1600" dirty="0" smtClean="0"/>
              <a:t>Thermoplastic</a:t>
            </a:r>
            <a:endParaRPr lang="en-US" sz="1600" dirty="0"/>
          </a:p>
        </p:txBody>
      </p:sp>
      <p:sp>
        <p:nvSpPr>
          <p:cNvPr id="18" name="Title 3"/>
          <p:cNvSpPr>
            <a:spLocks noGrp="1"/>
          </p:cNvSpPr>
          <p:nvPr>
            <p:ph type="title"/>
          </p:nvPr>
        </p:nvSpPr>
        <p:spPr>
          <a:xfrm>
            <a:off x="5276470" y="76200"/>
            <a:ext cx="3715130" cy="914400"/>
          </a:xfrm>
        </p:spPr>
        <p:txBody>
          <a:bodyPr/>
          <a:lstStyle/>
          <a:p>
            <a:r>
              <a:rPr lang="en-US" sz="2800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Acceleration Graph</a:t>
            </a:r>
            <a:endParaRPr lang="en-US" sz="2800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36371" y="286629"/>
            <a:ext cx="3413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b="1" dirty="0" smtClean="0"/>
              <a:t>Aircraft: Cessna 172</a:t>
            </a:r>
            <a:r>
              <a:rPr lang="en-US" dirty="0" smtClean="0"/>
              <a:t>				               </a:t>
            </a:r>
            <a:r>
              <a:rPr lang="en-US" sz="1800" b="1" dirty="0">
                <a:solidFill>
                  <a:srgbClr val="FF0000"/>
                </a:solidFill>
              </a:rPr>
              <a:t>Speed:5 knots</a:t>
            </a:r>
            <a:endParaRPr lang="en-US" sz="1800" b="1" dirty="0">
              <a:solidFill>
                <a:srgbClr val="FF000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159329" y="4561929"/>
            <a:ext cx="1885949" cy="1122499"/>
            <a:chOff x="1524000" y="5010624"/>
            <a:chExt cx="2209800" cy="1600200"/>
          </a:xfrm>
        </p:grpSpPr>
        <p:sp>
          <p:nvSpPr>
            <p:cNvPr id="9" name="Rectangular Callout 8"/>
            <p:cNvSpPr/>
            <p:nvPr/>
          </p:nvSpPr>
          <p:spPr>
            <a:xfrm>
              <a:off x="1524000" y="5010624"/>
              <a:ext cx="2209800" cy="1600200"/>
            </a:xfrm>
            <a:prstGeom prst="wedgeRectCallout">
              <a:avLst>
                <a:gd name="adj1" fmla="val 29424"/>
                <a:gd name="adj2" fmla="val -7266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1"/>
            <a:stretch/>
          </p:blipFill>
          <p:spPr>
            <a:xfrm>
              <a:off x="1600200" y="5064834"/>
              <a:ext cx="2057400" cy="1491780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3606465" y="4569257"/>
            <a:ext cx="1752990" cy="1040406"/>
            <a:chOff x="4165707" y="5023672"/>
            <a:chExt cx="2209800" cy="1600200"/>
          </a:xfrm>
        </p:grpSpPr>
        <p:sp>
          <p:nvSpPr>
            <p:cNvPr id="19" name="Rectangular Callout 18"/>
            <p:cNvSpPr/>
            <p:nvPr/>
          </p:nvSpPr>
          <p:spPr>
            <a:xfrm>
              <a:off x="4165707" y="5023672"/>
              <a:ext cx="2209800" cy="1600200"/>
            </a:xfrm>
            <a:prstGeom prst="wedgeRectCallout">
              <a:avLst>
                <a:gd name="adj1" fmla="val -3519"/>
                <a:gd name="adj2" fmla="val -8209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/>
            <p:cNvPicPr/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03700" y="5064834"/>
              <a:ext cx="2120900" cy="1491780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/>
        </p:nvGrpSpPr>
        <p:grpSpPr>
          <a:xfrm>
            <a:off x="6123214" y="4561930"/>
            <a:ext cx="1583872" cy="1084472"/>
            <a:chOff x="6268317" y="4997576"/>
            <a:chExt cx="2209800" cy="1600200"/>
          </a:xfrm>
        </p:grpSpPr>
        <p:sp>
          <p:nvSpPr>
            <p:cNvPr id="21" name="Rectangular Callout 20"/>
            <p:cNvSpPr/>
            <p:nvPr/>
          </p:nvSpPr>
          <p:spPr>
            <a:xfrm>
              <a:off x="6268317" y="4997576"/>
              <a:ext cx="2209800" cy="1600200"/>
            </a:xfrm>
            <a:prstGeom prst="wedgeRectCallout">
              <a:avLst>
                <a:gd name="adj1" fmla="val 4918"/>
                <a:gd name="adj2" fmla="val -8043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338172" y="5095766"/>
              <a:ext cx="2086595" cy="1447800"/>
            </a:xfrm>
            <a:prstGeom prst="rect">
              <a:avLst/>
            </a:prstGeom>
          </p:spPr>
        </p:pic>
      </p:grp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442187" cy="1404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01413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097" y="1281043"/>
            <a:ext cx="4085405" cy="20449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181" y="3592486"/>
            <a:ext cx="4636876" cy="2321011"/>
          </a:xfrm>
          <a:prstGeom prst="rect">
            <a:avLst/>
          </a:prstGeom>
        </p:spPr>
      </p:pic>
      <p:sp>
        <p:nvSpPr>
          <p:cNvPr id="10" name="Rectangular Callout 9"/>
          <p:cNvSpPr/>
          <p:nvPr/>
        </p:nvSpPr>
        <p:spPr>
          <a:xfrm>
            <a:off x="1149339" y="4084011"/>
            <a:ext cx="600697" cy="308321"/>
          </a:xfrm>
          <a:prstGeom prst="wedgeRectCallout">
            <a:avLst>
              <a:gd name="adj1" fmla="val 6277"/>
              <a:gd name="adj2" fmla="val 124265"/>
            </a:avLst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1200" dirty="0"/>
              <a:t>2.805</a:t>
            </a:r>
          </a:p>
        </p:txBody>
      </p:sp>
      <p:sp>
        <p:nvSpPr>
          <p:cNvPr id="11" name="Rectangular Callout 10"/>
          <p:cNvSpPr/>
          <p:nvPr/>
        </p:nvSpPr>
        <p:spPr>
          <a:xfrm>
            <a:off x="2188009" y="4144132"/>
            <a:ext cx="606610" cy="320609"/>
          </a:xfrm>
          <a:prstGeom prst="wedgeRectCallout">
            <a:avLst>
              <a:gd name="adj1" fmla="val 11338"/>
              <a:gd name="adj2" fmla="val 94164"/>
            </a:avLst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1200" dirty="0"/>
              <a:t>2.739</a:t>
            </a:r>
          </a:p>
        </p:txBody>
      </p:sp>
      <p:sp>
        <p:nvSpPr>
          <p:cNvPr id="12" name="Rectangular Callout 11"/>
          <p:cNvSpPr/>
          <p:nvPr/>
        </p:nvSpPr>
        <p:spPr>
          <a:xfrm>
            <a:off x="3092689" y="4186530"/>
            <a:ext cx="564911" cy="278539"/>
          </a:xfrm>
          <a:prstGeom prst="wedgeRectCallout">
            <a:avLst>
              <a:gd name="adj1" fmla="val 15931"/>
              <a:gd name="adj2" fmla="val 100736"/>
            </a:avLst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1200" dirty="0"/>
              <a:t>2.63</a:t>
            </a:r>
          </a:p>
        </p:txBody>
      </p:sp>
      <p:sp>
        <p:nvSpPr>
          <p:cNvPr id="15" name="Title 3"/>
          <p:cNvSpPr txBox="1">
            <a:spLocks/>
          </p:cNvSpPr>
          <p:nvPr/>
        </p:nvSpPr>
        <p:spPr bwMode="auto">
          <a:xfrm>
            <a:off x="334736" y="100361"/>
            <a:ext cx="8656864" cy="87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lnSpcReduction="10000"/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1F497D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F497D"/>
                </a:solidFill>
                <a:latin typeface="Calibr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F497D"/>
                </a:solidFill>
                <a:latin typeface="Calibr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F497D"/>
                </a:solidFill>
                <a:latin typeface="Calibr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F497D"/>
                </a:solidFill>
                <a:latin typeface="Calibri" pitchFamily="34" charset="0"/>
              </a:defRPr>
            </a:lvl5pPr>
            <a:lvl6pPr marL="457189" algn="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F497D"/>
                </a:solidFill>
                <a:latin typeface="Calibri" pitchFamily="34" charset="0"/>
              </a:defRPr>
            </a:lvl6pPr>
            <a:lvl7pPr marL="914377" algn="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F497D"/>
                </a:solidFill>
                <a:latin typeface="Calibri" pitchFamily="34" charset="0"/>
              </a:defRPr>
            </a:lvl7pPr>
            <a:lvl8pPr marL="1371566" algn="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F497D"/>
                </a:solidFill>
                <a:latin typeface="Calibri" pitchFamily="34" charset="0"/>
              </a:defRPr>
            </a:lvl8pPr>
            <a:lvl9pPr marL="1828754" algn="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F497D"/>
                </a:solidFill>
                <a:latin typeface="Calibri" pitchFamily="34" charset="0"/>
              </a:defRPr>
            </a:lvl9pPr>
          </a:lstStyle>
          <a:p>
            <a:pPr algn="ctr">
              <a:buNone/>
            </a:pPr>
            <a:r>
              <a:rPr lang="en-US" dirty="0" smtClean="0">
                <a:solidFill>
                  <a:srgbClr val="0066FF"/>
                </a:solidFill>
              </a:rPr>
              <a:t>Affects on Pilots and Airframe Rail-to-Seat </a:t>
            </a:r>
            <a:r>
              <a:rPr lang="en-US" dirty="0">
                <a:solidFill>
                  <a:srgbClr val="0066FF"/>
                </a:solidFill>
              </a:rPr>
              <a:t>Plots for 10 </a:t>
            </a:r>
            <a:r>
              <a:rPr lang="en-US" dirty="0" err="1" smtClean="0">
                <a:solidFill>
                  <a:srgbClr val="0066FF"/>
                </a:solidFill>
              </a:rPr>
              <a:t>kts</a:t>
            </a:r>
            <a:endParaRPr lang="en-US" dirty="0">
              <a:solidFill>
                <a:srgbClr val="0066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14750" y="1107192"/>
            <a:ext cx="3342891" cy="40363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ular Callout 18"/>
          <p:cNvSpPr/>
          <p:nvPr/>
        </p:nvSpPr>
        <p:spPr>
          <a:xfrm>
            <a:off x="4036211" y="979449"/>
            <a:ext cx="3287153" cy="1031564"/>
          </a:xfrm>
          <a:prstGeom prst="wedgeRectCallout">
            <a:avLst>
              <a:gd name="adj1" fmla="val -65244"/>
              <a:gd name="adj2" fmla="val 58814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1800" b="1" dirty="0" smtClean="0">
                <a:solidFill>
                  <a:srgbClr val="FF0000"/>
                </a:solidFill>
              </a:rPr>
              <a:t>Significant </a:t>
            </a:r>
            <a:r>
              <a:rPr lang="en-US" sz="1800" b="1" dirty="0" smtClean="0">
                <a:solidFill>
                  <a:srgbClr val="1D2F68"/>
                </a:solidFill>
              </a:rPr>
              <a:t>airframe </a:t>
            </a:r>
            <a:r>
              <a:rPr lang="en-US" sz="1800" b="1" dirty="0" smtClean="0">
                <a:solidFill>
                  <a:srgbClr val="FF0000"/>
                </a:solidFill>
              </a:rPr>
              <a:t>acceleration </a:t>
            </a:r>
            <a:r>
              <a:rPr lang="en-US" sz="1800" b="1" dirty="0" smtClean="0">
                <a:solidFill>
                  <a:srgbClr val="1D2F68"/>
                </a:solidFill>
              </a:rPr>
              <a:t>must occur for pilot</a:t>
            </a:r>
            <a:r>
              <a:rPr lang="en-US" sz="1800" b="1" dirty="0" smtClean="0">
                <a:solidFill>
                  <a:srgbClr val="FF0000"/>
                </a:solidFill>
              </a:rPr>
              <a:t> to feel </a:t>
            </a:r>
            <a:r>
              <a:rPr lang="en-US" sz="1800" b="1" dirty="0" smtClean="0">
                <a:solidFill>
                  <a:srgbClr val="1D2F68"/>
                </a:solidFill>
              </a:rPr>
              <a:t>rumble strip</a:t>
            </a:r>
            <a:endParaRPr lang="en-US" sz="1800" b="1" dirty="0">
              <a:solidFill>
                <a:srgbClr val="1D2F68"/>
              </a:solidFill>
            </a:endParaRPr>
          </a:p>
        </p:txBody>
      </p:sp>
      <p:pic>
        <p:nvPicPr>
          <p:cNvPr id="16" name="Picture 2" descr="Y:\20151213_klaf_kdnv_kfkr\IMG_2580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94722" y="2174850"/>
            <a:ext cx="1777697" cy="201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4132856" y="4653737"/>
            <a:ext cx="4545780" cy="1259760"/>
          </a:xfrm>
          <a:prstGeom prst="rect">
            <a:avLst/>
          </a:prstGeom>
          <a:solidFill>
            <a:schemeClr val="bg1"/>
          </a:solidFill>
        </p:spPr>
        <p:txBody>
          <a:bodyPr vert="horz" lIns="60953" tIns="30477" rIns="60953" bIns="30477" rtlCol="0" anchor="ctr">
            <a:noAutofit/>
          </a:bodyPr>
          <a:lstStyle>
            <a:lvl1pPr algn="ctr" defTabSz="914296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i="1" dirty="0" smtClean="0"/>
              <a:t>Airframe affected by </a:t>
            </a:r>
            <a:br>
              <a:rPr lang="en-US" sz="1800" b="1" i="1" dirty="0" smtClean="0"/>
            </a:br>
            <a:r>
              <a:rPr lang="en-US" sz="1800" b="1" i="1" dirty="0" smtClean="0">
                <a:solidFill>
                  <a:srgbClr val="FF0000"/>
                </a:solidFill>
              </a:rPr>
              <a:t>2 to 3X </a:t>
            </a:r>
            <a:r>
              <a:rPr lang="en-US" sz="1800" b="1" i="1" dirty="0" smtClean="0"/>
              <a:t>the acceleration </a:t>
            </a:r>
            <a:r>
              <a:rPr lang="en-US" sz="1800" b="1" i="1" dirty="0" smtClean="0">
                <a:solidFill>
                  <a:srgbClr val="FF0000"/>
                </a:solidFill>
              </a:rPr>
              <a:t>force</a:t>
            </a:r>
            <a:r>
              <a:rPr lang="en-US" sz="1800" b="1" i="1" dirty="0" smtClean="0"/>
              <a:t> felt by </a:t>
            </a:r>
            <a:r>
              <a:rPr lang="en-US" sz="1800" b="1" i="1" dirty="0" smtClean="0"/>
              <a:t>pilot, </a:t>
            </a:r>
            <a:r>
              <a:rPr lang="en-US" sz="1800" b="1" i="1" dirty="0" smtClean="0">
                <a:solidFill>
                  <a:srgbClr val="FF0000"/>
                </a:solidFill>
              </a:rPr>
              <a:t>over time </a:t>
            </a:r>
            <a:r>
              <a:rPr lang="en-US" sz="1800" b="1" i="1" dirty="0" smtClean="0"/>
              <a:t>airframe manufacturers feel </a:t>
            </a:r>
            <a:r>
              <a:rPr lang="en-US" sz="1800" b="1" i="1" dirty="0" smtClean="0"/>
              <a:t>this </a:t>
            </a:r>
            <a:r>
              <a:rPr lang="en-US" sz="1800" b="1" i="1" dirty="0" smtClean="0">
                <a:solidFill>
                  <a:srgbClr val="FF0000"/>
                </a:solidFill>
              </a:rPr>
              <a:t>may cause damage </a:t>
            </a:r>
            <a:r>
              <a:rPr lang="en-US" sz="1800" b="1" i="1" dirty="0" smtClean="0"/>
              <a:t>to the gears.</a:t>
            </a:r>
            <a:endParaRPr lang="en-US" sz="1800" b="1" i="1" dirty="0"/>
          </a:p>
        </p:txBody>
      </p:sp>
      <p:sp>
        <p:nvSpPr>
          <p:cNvPr id="9" name="TextBox 8"/>
          <p:cNvSpPr txBox="1"/>
          <p:nvPr/>
        </p:nvSpPr>
        <p:spPr>
          <a:xfrm>
            <a:off x="6345588" y="2664292"/>
            <a:ext cx="71205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buNone/>
            </a:pPr>
            <a:r>
              <a:rPr lang="en-US" sz="2000" i="1" dirty="0" smtClean="0">
                <a:solidFill>
                  <a:srgbClr val="00B0F0"/>
                </a:solidFill>
              </a:rPr>
              <a:t>Seat</a:t>
            </a:r>
          </a:p>
          <a:p>
            <a:pPr algn="r">
              <a:buNone/>
            </a:pPr>
            <a:r>
              <a:rPr lang="en-US" sz="2000" i="1" dirty="0" smtClean="0">
                <a:solidFill>
                  <a:srgbClr val="00B0F0"/>
                </a:solidFill>
              </a:rPr>
              <a:t>vs</a:t>
            </a:r>
            <a:r>
              <a:rPr lang="en-US" sz="2000" i="1" dirty="0" smtClean="0">
                <a:solidFill>
                  <a:srgbClr val="00B0F0"/>
                </a:solidFill>
              </a:rPr>
              <a:t>.</a:t>
            </a:r>
          </a:p>
          <a:p>
            <a:pPr algn="r">
              <a:buNone/>
            </a:pPr>
            <a:r>
              <a:rPr lang="en-US" sz="2000" i="1" dirty="0" smtClean="0">
                <a:solidFill>
                  <a:srgbClr val="00B0F0"/>
                </a:solidFill>
              </a:rPr>
              <a:t>Rail</a:t>
            </a:r>
            <a:endParaRPr lang="en-US" sz="2000" i="1" dirty="0" smtClean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181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April 2015 Durability Testing</a:t>
            </a:r>
            <a:endParaRPr lang="en-US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00" y="1224677"/>
            <a:ext cx="4095750" cy="306652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9342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42113A2-36F9-49E3-B075-60499D4130E0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28" y="4366340"/>
            <a:ext cx="4090722" cy="2453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0286" y="1213688"/>
            <a:ext cx="5043714" cy="4827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392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76200"/>
            <a:ext cx="6400800" cy="9144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 Center Test Results </a:t>
            </a:r>
            <a:endParaRPr lang="en-US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53293" y="4647213"/>
            <a:ext cx="5608864" cy="1399947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0713089"/>
              </p:ext>
            </p:extLst>
          </p:nvPr>
        </p:nvGraphicFramePr>
        <p:xfrm>
          <a:off x="685800" y="990600"/>
          <a:ext cx="7924797" cy="3712041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1113282"/>
                <a:gridCol w="1113282"/>
                <a:gridCol w="1113282"/>
                <a:gridCol w="1528317"/>
                <a:gridCol w="1528317"/>
                <a:gridCol w="1528317"/>
              </a:tblGrid>
              <a:tr h="276711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Day</a:t>
                      </a:r>
                      <a:endParaRPr lang="en-US" sz="13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r>
                        <a:rPr lang="en-US" sz="1300" dirty="0" smtClean="0">
                          <a:effectLst/>
                        </a:rPr>
                        <a:t>Load</a:t>
                      </a:r>
                      <a:br>
                        <a:rPr lang="en-US" sz="1300" dirty="0" smtClean="0">
                          <a:effectLst/>
                        </a:rPr>
                      </a:br>
                      <a:r>
                        <a:rPr lang="en-US" sz="1300" dirty="0" smtClean="0">
                          <a:effectLst/>
                        </a:rPr>
                        <a:t>Aircraft</a:t>
                      </a: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13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Passes</a:t>
                      </a:r>
                      <a:endParaRPr lang="en-US" sz="13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r>
                        <a:rPr lang="en-US" sz="1300" dirty="0" smtClean="0">
                          <a:effectLst/>
                        </a:rPr>
                        <a:t>Square Cut</a:t>
                      </a:r>
                      <a:endParaRPr lang="en-US" sz="13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</a:rPr>
                        <a:t>Beveled</a:t>
                      </a:r>
                      <a:endParaRPr lang="en-US" sz="13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</a:rPr>
                        <a:t>Temporary</a:t>
                      </a:r>
                      <a:endParaRPr lang="en-US" sz="13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5762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</a:rPr>
                        <a:t>Day 1</a:t>
                      </a: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10k </a:t>
                      </a:r>
                      <a:r>
                        <a:rPr lang="en-US" sz="1300" dirty="0" smtClean="0">
                          <a:effectLst/>
                        </a:rPr>
                        <a:t>lbs.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</a:rPr>
                        <a:t>E190</a:t>
                      </a: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1000 passes</a:t>
                      </a: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</a:rPr>
                        <a:t>Began crumbling at 500 passes</a:t>
                      </a: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</a:rPr>
                        <a:t>No change</a:t>
                      </a: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>
                          <a:effectLst/>
                        </a:rPr>
                        <a:t>No change</a:t>
                      </a:r>
                      <a:endParaRPr lang="en-US" sz="13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5762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Day 2</a:t>
                      </a: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15k </a:t>
                      </a:r>
                      <a:r>
                        <a:rPr lang="en-US" sz="1300" dirty="0" smtClean="0">
                          <a:effectLst/>
                        </a:rPr>
                        <a:t>lbs.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</a:rPr>
                        <a:t>CRJ-700</a:t>
                      </a: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1000 passes</a:t>
                      </a: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</a:rPr>
                        <a:t>Continued crumbling</a:t>
                      </a: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</a:rPr>
                        <a:t>No change</a:t>
                      </a: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>
                          <a:effectLst/>
                        </a:rPr>
                        <a:t>No change</a:t>
                      </a:r>
                      <a:endParaRPr lang="en-US" sz="13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5762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Day 3</a:t>
                      </a: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30k </a:t>
                      </a:r>
                      <a:r>
                        <a:rPr lang="en-US" sz="1300" dirty="0" smtClean="0">
                          <a:effectLst/>
                        </a:rPr>
                        <a:t>lbs.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</a:rPr>
                        <a:t>757-200</a:t>
                      </a: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1000 passes</a:t>
                      </a: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</a:rPr>
                        <a:t>Heavily worn</a:t>
                      </a: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</a:rPr>
                        <a:t>No</a:t>
                      </a:r>
                      <a:r>
                        <a:rPr lang="en-US" sz="1300" baseline="0" dirty="0" smtClean="0">
                          <a:effectLst/>
                        </a:rPr>
                        <a:t> change</a:t>
                      </a: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</a:rPr>
                        <a:t>Sign of warn, but no damage</a:t>
                      </a: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57623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Day </a:t>
                      </a:r>
                      <a:r>
                        <a:rPr lang="en-US" sz="1300" dirty="0" smtClean="0">
                          <a:effectLst/>
                        </a:rPr>
                        <a:t>4</a:t>
                      </a: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45k </a:t>
                      </a:r>
                      <a:r>
                        <a:rPr lang="en-US" sz="1300" dirty="0" smtClean="0">
                          <a:effectLst/>
                        </a:rPr>
                        <a:t>lbs.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</a:rPr>
                        <a:t>738/A321</a:t>
                      </a: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500 passes</a:t>
                      </a: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>
                          <a:effectLst/>
                        </a:rPr>
                        <a:t>Heavily worn</a:t>
                      </a:r>
                      <a:endParaRPr lang="en-US" sz="13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>
                          <a:effectLst/>
                        </a:rPr>
                        <a:t>No change</a:t>
                      </a:r>
                      <a:endParaRPr lang="en-US" sz="13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>
                          <a:effectLst/>
                        </a:rPr>
                        <a:t>Connection point becoming loose</a:t>
                      </a:r>
                      <a:endParaRPr lang="en-US" sz="13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57623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60k </a:t>
                      </a:r>
                      <a:r>
                        <a:rPr lang="en-US" sz="1300" dirty="0" smtClean="0">
                          <a:effectLst/>
                        </a:rPr>
                        <a:t>lbs.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</a:rPr>
                        <a:t>748/A380</a:t>
                      </a: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10 passes</a:t>
                      </a: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>
                          <a:effectLst/>
                        </a:rPr>
                        <a:t>Heavily worn</a:t>
                      </a:r>
                      <a:endParaRPr lang="en-US" sz="13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>
                          <a:effectLst/>
                        </a:rPr>
                        <a:t>No change</a:t>
                      </a:r>
                      <a:endParaRPr lang="en-US" sz="13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</a:rPr>
                        <a:t>~1/8” depression</a:t>
                      </a: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3/16/16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187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uroControl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368" y="89807"/>
            <a:ext cx="4142721" cy="58619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89081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3420721" y="1899715"/>
            <a:ext cx="5584487" cy="4109199"/>
            <a:chOff x="0" y="0"/>
            <a:chExt cx="8214600" cy="5937250"/>
          </a:xfrm>
        </p:grpSpPr>
        <p:pic>
          <p:nvPicPr>
            <p:cNvPr id="31" name="Picture 30" descr="Screen Shot 2015-10-17 at 1.13.07 PM.png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0" y="0"/>
              <a:ext cx="8214600" cy="5937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TextBox 7"/>
            <p:cNvSpPr txBox="1">
              <a:spLocks noChangeArrowheads="1"/>
            </p:cNvSpPr>
            <p:nvPr/>
          </p:nvSpPr>
          <p:spPr bwMode="auto">
            <a:xfrm>
              <a:off x="3444875" y="3308350"/>
              <a:ext cx="2155825" cy="1620838"/>
            </a:xfrm>
            <a:prstGeom prst="rect">
              <a:avLst/>
            </a:prstGeom>
            <a:noFill/>
            <a:ln w="4445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325372" y="265038"/>
            <a:ext cx="8660771" cy="9144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2400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European Rumble Strip Study</a:t>
            </a:r>
            <a:br>
              <a:rPr lang="en-US" altLang="en-US" sz="2400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400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Deployed on Active Taxiway for 3 months</a:t>
            </a:r>
            <a:br>
              <a:rPr lang="en-US" altLang="en-US" sz="2400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400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at Southampton Intl Airport, England </a:t>
            </a:r>
          </a:p>
        </p:txBody>
      </p:sp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2222500" y="210978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9465" name="TextBox 14"/>
          <p:cNvSpPr txBox="1">
            <a:spLocks noChangeArrowheads="1"/>
          </p:cNvSpPr>
          <p:nvPr/>
        </p:nvSpPr>
        <p:spPr bwMode="auto">
          <a:xfrm rot="3370520">
            <a:off x="4472605" y="5006853"/>
            <a:ext cx="9794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chemeClr val="bg1"/>
                </a:solidFill>
              </a:rPr>
              <a:t>19.7”</a:t>
            </a:r>
          </a:p>
        </p:txBody>
      </p:sp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5373" y="1595592"/>
            <a:ext cx="3438364" cy="2575479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9469" name="TextBox 24"/>
          <p:cNvSpPr txBox="1">
            <a:spLocks noChangeArrowheads="1"/>
          </p:cNvSpPr>
          <p:nvPr/>
        </p:nvSpPr>
        <p:spPr bwMode="auto">
          <a:xfrm rot="3869609">
            <a:off x="2047875" y="3275013"/>
            <a:ext cx="762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chemeClr val="bg1"/>
                </a:solidFill>
              </a:rPr>
              <a:t>19.7”</a:t>
            </a:r>
          </a:p>
        </p:txBody>
      </p:sp>
    </p:spTree>
    <p:extLst>
      <p:ext uri="{BB962C8B-B14F-4D97-AF65-F5344CB8AC3E}">
        <p14:creationId xmlns:p14="http://schemas.microsoft.com/office/powerpoint/2010/main" val="13432939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2400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European Rumble Strip Study</a:t>
            </a:r>
          </a:p>
        </p:txBody>
      </p:sp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2222500" y="210978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9460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3620"/>
          <a:stretch/>
        </p:blipFill>
        <p:spPr bwMode="auto">
          <a:xfrm>
            <a:off x="4942450" y="3779376"/>
            <a:ext cx="3923742" cy="2244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ular Callout 10"/>
          <p:cNvSpPr/>
          <p:nvPr/>
        </p:nvSpPr>
        <p:spPr>
          <a:xfrm>
            <a:off x="7222970" y="3599451"/>
            <a:ext cx="1520757" cy="1071250"/>
          </a:xfrm>
          <a:prstGeom prst="wedgeRectCallout">
            <a:avLst>
              <a:gd name="adj1" fmla="val -11604"/>
              <a:gd name="adj2" fmla="val 8127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None/>
              <a:defRPr/>
            </a:pPr>
            <a:r>
              <a:rPr lang="en-US" sz="1400" b="1" dirty="0">
                <a:solidFill>
                  <a:schemeClr val="tx1"/>
                </a:solidFill>
              </a:rPr>
              <a:t>Each segment 11.8” </a:t>
            </a:r>
            <a:r>
              <a:rPr lang="en-US" sz="1400" b="1" dirty="0" smtClean="0">
                <a:solidFill>
                  <a:schemeClr val="tx1"/>
                </a:solidFill>
              </a:rPr>
              <a:t>wide</a:t>
            </a:r>
          </a:p>
          <a:p>
            <a:pPr algn="ctr">
              <a:buNone/>
              <a:defRPr/>
            </a:pPr>
            <a:r>
              <a:rPr lang="en-US" sz="1400" b="1" dirty="0" smtClean="0">
                <a:solidFill>
                  <a:schemeClr val="tx1"/>
                </a:solidFill>
              </a:rPr>
              <a:t>39.4’ long</a:t>
            </a:r>
          </a:p>
          <a:p>
            <a:pPr algn="ctr" eaLnBrk="1" hangingPunct="1">
              <a:buNone/>
              <a:defRPr/>
            </a:pPr>
            <a:r>
              <a:rPr lang="en-US" sz="1400" b="1" dirty="0" smtClean="0">
                <a:solidFill>
                  <a:schemeClr val="tx1"/>
                </a:solidFill>
              </a:rPr>
              <a:t>0.47” high</a:t>
            </a:r>
            <a:endParaRPr lang="en-US" sz="1400" b="1" dirty="0">
              <a:solidFill>
                <a:schemeClr val="tx1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5606263" y="4747640"/>
            <a:ext cx="519113" cy="742950"/>
          </a:xfrm>
          <a:prstGeom prst="straightConnector1">
            <a:avLst/>
          </a:prstGeom>
          <a:ln w="3492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5" name="TextBox 14"/>
          <p:cNvSpPr txBox="1">
            <a:spLocks noChangeArrowheads="1"/>
          </p:cNvSpPr>
          <p:nvPr/>
        </p:nvSpPr>
        <p:spPr bwMode="auto">
          <a:xfrm rot="3370520">
            <a:off x="5116519" y="4995682"/>
            <a:ext cx="9794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chemeClr val="bg1"/>
                </a:solidFill>
              </a:rPr>
              <a:t>19.7”</a:t>
            </a:r>
          </a:p>
        </p:txBody>
      </p:sp>
      <p:sp>
        <p:nvSpPr>
          <p:cNvPr id="19469" name="TextBox 24"/>
          <p:cNvSpPr txBox="1">
            <a:spLocks noChangeArrowheads="1"/>
          </p:cNvSpPr>
          <p:nvPr/>
        </p:nvSpPr>
        <p:spPr bwMode="auto">
          <a:xfrm rot="3869609">
            <a:off x="2047875" y="3275013"/>
            <a:ext cx="762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chemeClr val="bg1"/>
                </a:solidFill>
              </a:rPr>
              <a:t>19.7”</a:t>
            </a:r>
          </a:p>
        </p:txBody>
      </p:sp>
      <p:sp>
        <p:nvSpPr>
          <p:cNvPr id="3" name="Rectangle 2"/>
          <p:cNvSpPr/>
          <p:nvPr/>
        </p:nvSpPr>
        <p:spPr>
          <a:xfrm>
            <a:off x="208778" y="1380040"/>
            <a:ext cx="8657414" cy="24806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575" lvl="2" indent="-223838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600" b="1" dirty="0" smtClean="0"/>
              <a:t>Feedback invited from pilots (</a:t>
            </a:r>
            <a:r>
              <a:rPr lang="en-US" altLang="en-US" sz="1600" b="1" dirty="0" smtClean="0">
                <a:solidFill>
                  <a:srgbClr val="FF0000"/>
                </a:solidFill>
              </a:rPr>
              <a:t>35 responses</a:t>
            </a:r>
            <a:r>
              <a:rPr lang="en-US" altLang="en-US" sz="1600" b="1" dirty="0" smtClean="0"/>
              <a:t>) and ground vehicle operators (10 reports)</a:t>
            </a:r>
          </a:p>
          <a:p>
            <a:pPr marL="282575" lvl="2" indent="-223838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600" b="1" dirty="0" smtClean="0"/>
              <a:t>Pilots report rumble strips were discernible (varied by aircraft) but </a:t>
            </a:r>
            <a:r>
              <a:rPr lang="en-US" altLang="en-US" sz="1600" b="1" dirty="0" smtClean="0">
                <a:solidFill>
                  <a:srgbClr val="FF0000"/>
                </a:solidFill>
              </a:rPr>
              <a:t>difficult to differentiate from other </a:t>
            </a:r>
            <a:r>
              <a:rPr lang="en-US" altLang="en-US" sz="1600" b="1" dirty="0">
                <a:solidFill>
                  <a:srgbClr val="FF0000"/>
                </a:solidFill>
              </a:rPr>
              <a:t>taxiway </a:t>
            </a:r>
            <a:r>
              <a:rPr lang="en-US" altLang="en-US" sz="1600" b="1" dirty="0" smtClean="0">
                <a:solidFill>
                  <a:srgbClr val="FF0000"/>
                </a:solidFill>
              </a:rPr>
              <a:t>features</a:t>
            </a:r>
            <a:r>
              <a:rPr lang="en-US" altLang="en-US" sz="1600" b="1" dirty="0" smtClean="0"/>
              <a:t> (e.g., rough pavement)</a:t>
            </a:r>
          </a:p>
          <a:p>
            <a:pPr marL="739775" lvl="3" indent="-223838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600" b="1" dirty="0" smtClean="0">
                <a:solidFill>
                  <a:srgbClr val="FF0000"/>
                </a:solidFill>
              </a:rPr>
              <a:t>Half </a:t>
            </a:r>
            <a:r>
              <a:rPr lang="en-US" altLang="en-US" sz="1600" b="1" dirty="0" smtClean="0"/>
              <a:t>assessed impact as “</a:t>
            </a:r>
            <a:r>
              <a:rPr lang="en-US" altLang="en-US" sz="1600" b="1" dirty="0" smtClean="0">
                <a:solidFill>
                  <a:srgbClr val="FF0000"/>
                </a:solidFill>
              </a:rPr>
              <a:t>excessive</a:t>
            </a:r>
            <a:r>
              <a:rPr lang="en-US" altLang="en-US" sz="1600" b="1" dirty="0" smtClean="0"/>
              <a:t>”</a:t>
            </a:r>
          </a:p>
          <a:p>
            <a:pPr marL="739775" lvl="3" indent="-223838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600" b="1" dirty="0" smtClean="0">
                <a:solidFill>
                  <a:srgbClr val="FF0000"/>
                </a:solidFill>
              </a:rPr>
              <a:t>Pilots</a:t>
            </a:r>
            <a:r>
              <a:rPr lang="en-US" altLang="en-US" sz="1600" b="1" dirty="0" smtClean="0"/>
              <a:t> did not recognize purpose and </a:t>
            </a:r>
            <a:r>
              <a:rPr lang="en-US" altLang="en-US" sz="1600" b="1" dirty="0" smtClean="0">
                <a:solidFill>
                  <a:srgbClr val="FF0000"/>
                </a:solidFill>
              </a:rPr>
              <a:t>considered</a:t>
            </a:r>
            <a:r>
              <a:rPr lang="en-US" altLang="en-US" sz="1600" b="1" dirty="0" smtClean="0"/>
              <a:t> rumble strips </a:t>
            </a:r>
            <a:r>
              <a:rPr lang="en-US" altLang="en-US" sz="1600" b="1" dirty="0" smtClean="0">
                <a:solidFill>
                  <a:srgbClr val="FF0000"/>
                </a:solidFill>
              </a:rPr>
              <a:t>a distraction</a:t>
            </a:r>
          </a:p>
          <a:p>
            <a:pPr marL="282575" lvl="2" indent="-223838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600" b="1" dirty="0" smtClean="0"/>
              <a:t>Did </a:t>
            </a:r>
            <a:r>
              <a:rPr lang="en-US" altLang="en-US" sz="1600" b="1" dirty="0"/>
              <a:t>not </a:t>
            </a:r>
            <a:r>
              <a:rPr lang="en-US" altLang="en-US" sz="1600" b="1" dirty="0" smtClean="0"/>
              <a:t>affect capacity</a:t>
            </a:r>
          </a:p>
          <a:p>
            <a:pPr marL="282575" lvl="2" indent="-223838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600" b="1" dirty="0" smtClean="0">
                <a:solidFill>
                  <a:srgbClr val="FF0000"/>
                </a:solidFill>
              </a:rPr>
              <a:t>Deemed ineffective </a:t>
            </a:r>
            <a:r>
              <a:rPr lang="en-US" altLang="en-US" sz="1600" b="1" dirty="0" smtClean="0"/>
              <a:t>for </a:t>
            </a:r>
            <a:r>
              <a:rPr lang="en-US" altLang="en-US" sz="1600" b="1" dirty="0" smtClean="0"/>
              <a:t>incursion prevention </a:t>
            </a:r>
            <a:endParaRPr lang="en-US" alt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8353590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639" y="2295752"/>
            <a:ext cx="8472488" cy="6096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 Evaluation Results</a:t>
            </a:r>
            <a:endParaRPr lang="en-US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3/16/16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100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0" y="2267079"/>
            <a:ext cx="4415318" cy="297378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947"/>
          <a:stretch/>
        </p:blipFill>
        <p:spPr>
          <a:xfrm>
            <a:off x="1507065" y="4115813"/>
            <a:ext cx="3187653" cy="189128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6860" y="2969425"/>
            <a:ext cx="4054679" cy="3041010"/>
          </a:xfrm>
          <a:prstGeom prst="rect">
            <a:avLst/>
          </a:prstGeom>
        </p:spPr>
      </p:pic>
      <p:sp>
        <p:nvSpPr>
          <p:cNvPr id="11" name="Title 4"/>
          <p:cNvSpPr>
            <a:spLocks noGrp="1"/>
          </p:cNvSpPr>
          <p:nvPr>
            <p:ph type="title"/>
          </p:nvPr>
        </p:nvSpPr>
        <p:spPr>
          <a:xfrm>
            <a:off x="274803" y="652028"/>
            <a:ext cx="8484230" cy="9144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solidFill>
                  <a:schemeClr val="tx1"/>
                </a:solidFill>
              </a:rPr>
              <a:t>Problems with </a:t>
            </a:r>
            <a:r>
              <a:rPr lang="en-US" dirty="0" smtClean="0">
                <a:solidFill>
                  <a:srgbClr val="FF0000"/>
                </a:solidFill>
              </a:rPr>
              <a:t>Durability</a:t>
            </a:r>
            <a:r>
              <a:rPr lang="en-US" dirty="0" smtClean="0">
                <a:solidFill>
                  <a:schemeClr val="tx1"/>
                </a:solidFill>
              </a:rPr>
              <a:t> of </a:t>
            </a:r>
            <a:r>
              <a:rPr lang="en-US" dirty="0" smtClean="0">
                <a:solidFill>
                  <a:srgbClr val="FF0000"/>
                </a:solidFill>
              </a:rPr>
              <a:t>90 degree</a:t>
            </a:r>
            <a:r>
              <a:rPr lang="en-US" dirty="0" smtClean="0">
                <a:solidFill>
                  <a:schemeClr val="tx1"/>
                </a:solidFill>
              </a:rPr>
              <a:t> Saw </a:t>
            </a:r>
            <a:r>
              <a:rPr lang="en-US" dirty="0" smtClean="0">
                <a:solidFill>
                  <a:schemeClr val="tx1"/>
                </a:solidFill>
              </a:rPr>
              <a:t>Cut at </a:t>
            </a:r>
            <a:r>
              <a:rPr lang="en-US" dirty="0" smtClean="0">
                <a:solidFill>
                  <a:schemeClr val="tx1"/>
                </a:solidFill>
              </a:rPr>
              <a:t>KLAF and at NJ Tech Center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09259" y="155121"/>
            <a:ext cx="34208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8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Saw Cut</a:t>
            </a:r>
            <a:br>
              <a:rPr lang="en-US" sz="28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endParaRPr lang="en-US" sz="28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005317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 algn="ctr">
              <a:defRPr/>
            </a:pPr>
            <a:r>
              <a:rPr lang="en-US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Utilizing a Center of Excellence</a:t>
            </a:r>
            <a:endParaRPr lang="en-US" sz="28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495300" y="762000"/>
            <a:ext cx="8050213" cy="5137150"/>
          </a:xfrm>
        </p:spPr>
        <p:txBody>
          <a:bodyPr/>
          <a:lstStyle/>
          <a:p>
            <a:pPr>
              <a:buClr>
                <a:srgbClr val="009900"/>
              </a:buClr>
              <a:buFont typeface="Wingdings" pitchFamily="2" charset="2"/>
              <a:buChar char="Q"/>
            </a:pPr>
            <a:endParaRPr lang="en-US" sz="1000" dirty="0" smtClean="0">
              <a:solidFill>
                <a:srgbClr val="009900"/>
              </a:solidFill>
            </a:endParaRPr>
          </a:p>
          <a:p>
            <a:pPr marL="457200" lvl="1" indent="0" algn="ctr">
              <a:buClr>
                <a:srgbClr val="009900"/>
              </a:buClr>
              <a:buNone/>
            </a:pPr>
            <a:endParaRPr lang="en-US" sz="2800" b="1" dirty="0" smtClean="0">
              <a:solidFill>
                <a:srgbClr val="FF0000"/>
              </a:solidFill>
            </a:endParaRPr>
          </a:p>
          <a:p>
            <a:pPr marL="457200" lvl="1" indent="0" algn="ctr">
              <a:buClr>
                <a:srgbClr val="009900"/>
              </a:buClr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PEGASAS</a:t>
            </a:r>
          </a:p>
          <a:p>
            <a:pPr marL="457200" lvl="1" indent="0" algn="ctr">
              <a:buClr>
                <a:srgbClr val="009900"/>
              </a:buClr>
              <a:buNone/>
            </a:pPr>
            <a:endParaRPr lang="en-US" sz="2800" b="1" dirty="0" smtClean="0"/>
          </a:p>
          <a:p>
            <a:pPr marL="0" indent="0">
              <a:buNone/>
            </a:pPr>
            <a:r>
              <a:rPr lang="en-US" u="sng" dirty="0">
                <a:solidFill>
                  <a:srgbClr val="FF0000"/>
                </a:solidFill>
              </a:rPr>
              <a:t>P</a:t>
            </a:r>
            <a:r>
              <a:rPr lang="en-US" dirty="0">
                <a:solidFill>
                  <a:srgbClr val="009900"/>
                </a:solidFill>
              </a:rPr>
              <a:t>artnership to </a:t>
            </a:r>
            <a:r>
              <a:rPr lang="en-US" u="sng" dirty="0">
                <a:solidFill>
                  <a:srgbClr val="FF0000"/>
                </a:solidFill>
              </a:rPr>
              <a:t>E</a:t>
            </a:r>
            <a:r>
              <a:rPr lang="en-US" dirty="0">
                <a:solidFill>
                  <a:srgbClr val="009900"/>
                </a:solidFill>
              </a:rPr>
              <a:t>nhance </a:t>
            </a:r>
            <a:r>
              <a:rPr lang="en-US" u="sng" dirty="0">
                <a:solidFill>
                  <a:srgbClr val="FF0000"/>
                </a:solidFill>
              </a:rPr>
              <a:t>G</a:t>
            </a:r>
            <a:r>
              <a:rPr lang="en-US" dirty="0">
                <a:solidFill>
                  <a:srgbClr val="009900"/>
                </a:solidFill>
              </a:rPr>
              <a:t>eneral </a:t>
            </a:r>
            <a:r>
              <a:rPr lang="en-US" u="sng" dirty="0">
                <a:solidFill>
                  <a:srgbClr val="FF0000"/>
                </a:solidFill>
              </a:rPr>
              <a:t>A</a:t>
            </a:r>
            <a:r>
              <a:rPr lang="en-US" dirty="0">
                <a:solidFill>
                  <a:srgbClr val="009900"/>
                </a:solidFill>
              </a:rPr>
              <a:t>viation </a:t>
            </a:r>
            <a:r>
              <a:rPr lang="en-US" u="sng" dirty="0">
                <a:solidFill>
                  <a:srgbClr val="FF0000"/>
                </a:solidFill>
              </a:rPr>
              <a:t>S</a:t>
            </a:r>
            <a:r>
              <a:rPr lang="en-US" dirty="0">
                <a:solidFill>
                  <a:srgbClr val="009900"/>
                </a:solidFill>
              </a:rPr>
              <a:t>afety, </a:t>
            </a:r>
            <a:r>
              <a:rPr lang="en-US" u="sng" dirty="0">
                <a:solidFill>
                  <a:srgbClr val="FF0000"/>
                </a:solidFill>
              </a:rPr>
              <a:t>A</a:t>
            </a:r>
            <a:r>
              <a:rPr lang="en-US" dirty="0">
                <a:solidFill>
                  <a:srgbClr val="009900"/>
                </a:solidFill>
              </a:rPr>
              <a:t>ccessibility and </a:t>
            </a:r>
            <a:r>
              <a:rPr lang="en-US" u="sng" dirty="0" smtClean="0">
                <a:solidFill>
                  <a:srgbClr val="FF0000"/>
                </a:solidFill>
              </a:rPr>
              <a:t>S</a:t>
            </a:r>
            <a:r>
              <a:rPr lang="en-US" dirty="0" smtClean="0">
                <a:solidFill>
                  <a:srgbClr val="009900"/>
                </a:solidFill>
              </a:rPr>
              <a:t>ustainability</a:t>
            </a:r>
            <a:r>
              <a:rPr lang="en-US" dirty="0">
                <a:solidFill>
                  <a:srgbClr val="009900"/>
                </a:solidFill>
              </a:rPr>
              <a:t/>
            </a:r>
            <a:br>
              <a:rPr lang="en-US" dirty="0">
                <a:solidFill>
                  <a:srgbClr val="009900"/>
                </a:solidFill>
              </a:rPr>
            </a:b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3/16/16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12271" y="925286"/>
            <a:ext cx="8860972" cy="1034144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US" sz="2500" dirty="0">
                <a:solidFill>
                  <a:srgbClr val="FF0000"/>
                </a:solidFill>
              </a:rPr>
              <a:t>Constructability</a:t>
            </a:r>
            <a:r>
              <a:rPr lang="en-US" sz="2500" dirty="0">
                <a:solidFill>
                  <a:schemeClr val="tx1"/>
                </a:solidFill>
              </a:rPr>
              <a:t> </a:t>
            </a:r>
            <a:r>
              <a:rPr lang="en-US" sz="2500" dirty="0" smtClean="0">
                <a:solidFill>
                  <a:schemeClr val="tx1"/>
                </a:solidFill>
              </a:rPr>
              <a:t>Challenges </a:t>
            </a:r>
            <a:r>
              <a:rPr lang="en-US" sz="2500" dirty="0" smtClean="0">
                <a:solidFill>
                  <a:srgbClr val="FF0000"/>
                </a:solidFill>
              </a:rPr>
              <a:t>with </a:t>
            </a:r>
            <a:r>
              <a:rPr lang="en-US" sz="2500" dirty="0">
                <a:solidFill>
                  <a:srgbClr val="FF0000"/>
                </a:solidFill>
              </a:rPr>
              <a:t>45 degree </a:t>
            </a:r>
            <a:r>
              <a:rPr lang="en-US" sz="2500" dirty="0">
                <a:solidFill>
                  <a:schemeClr val="tx1"/>
                </a:solidFill>
              </a:rPr>
              <a:t>Bevel Saw </a:t>
            </a:r>
            <a:r>
              <a:rPr lang="en-US" sz="2500" dirty="0" smtClean="0">
                <a:solidFill>
                  <a:schemeClr val="tx1"/>
                </a:solidFill>
              </a:rPr>
              <a:t>Cut at </a:t>
            </a:r>
            <a:r>
              <a:rPr lang="en-US" sz="2500" dirty="0">
                <a:solidFill>
                  <a:schemeClr val="tx1"/>
                </a:solidFill>
              </a:rPr>
              <a:t>KLAF and at NJ Tech Center</a:t>
            </a:r>
            <a:endParaRPr lang="en-US" sz="2500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517348" y="2609852"/>
            <a:ext cx="4049484" cy="26996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09259" y="155121"/>
            <a:ext cx="34208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8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Saw Cut</a:t>
            </a:r>
            <a:br>
              <a:rPr lang="en-US" sz="28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endParaRPr lang="en-US" sz="28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702088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6400800" cy="9144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Thermoplastic</a:t>
            </a:r>
            <a:endParaRPr lang="en-US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008" y="1529782"/>
            <a:ext cx="6099048" cy="42318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48401" y="1676400"/>
            <a:ext cx="289560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chemeClr val="bg1">
                    <a:lumMod val="85000"/>
                  </a:schemeClr>
                </a:solidFill>
              </a:rPr>
              <a:t>Easy to construct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000" b="1" dirty="0">
              <a:solidFill>
                <a:schemeClr val="bg1">
                  <a:lumMod val="8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chemeClr val="bg1">
                    <a:lumMod val="85000"/>
                  </a:schemeClr>
                </a:solidFill>
              </a:rPr>
              <a:t>Semi-intrusive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000" b="1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chemeClr val="bg1">
                    <a:lumMod val="85000"/>
                  </a:schemeClr>
                </a:solidFill>
              </a:rPr>
              <a:t>Permanent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000" b="1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/>
              <a:t>Proven to </a:t>
            </a:r>
            <a:r>
              <a:rPr lang="en-US" sz="2000" b="1" dirty="0" smtClean="0">
                <a:solidFill>
                  <a:srgbClr val="FF0000"/>
                </a:solidFill>
              </a:rPr>
              <a:t>withstand winter </a:t>
            </a:r>
            <a:r>
              <a:rPr lang="en-US" sz="2000" b="1" dirty="0" smtClean="0"/>
              <a:t>ops in </a:t>
            </a:r>
            <a:r>
              <a:rPr lang="en-US" sz="2000" b="1" dirty="0" smtClean="0">
                <a:solidFill>
                  <a:srgbClr val="FF0000"/>
                </a:solidFill>
              </a:rPr>
              <a:t>roadway</a:t>
            </a:r>
            <a:r>
              <a:rPr lang="en-US" sz="2000" b="1" dirty="0" smtClean="0"/>
              <a:t> environment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3/16/16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12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953" y="3593872"/>
            <a:ext cx="8472488" cy="1157741"/>
          </a:xfrm>
        </p:spPr>
        <p:txBody>
          <a:bodyPr/>
          <a:lstStyle/>
          <a:p>
            <a:pPr algn="ctr"/>
            <a:r>
              <a:rPr lang="en-US" sz="2400" u="sng" dirty="0" smtClean="0">
                <a:solidFill>
                  <a:srgbClr val="FF0000"/>
                </a:solidFill>
              </a:rPr>
              <a:t>NOT on Airports!</a:t>
            </a:r>
            <a:r>
              <a:rPr lang="en-US" sz="2400" dirty="0" smtClean="0"/>
              <a:t> </a:t>
            </a:r>
            <a:r>
              <a:rPr lang="en-US" sz="2400" dirty="0"/>
              <a:t>Rumble Strips were Damaged by Snowplows </a:t>
            </a:r>
            <a:r>
              <a:rPr lang="en-US" sz="2400" dirty="0">
                <a:solidFill>
                  <a:srgbClr val="FF0000"/>
                </a:solidFill>
              </a:rPr>
              <a:t>after First Snow </a:t>
            </a:r>
            <a:r>
              <a:rPr lang="en-US" sz="2400" dirty="0"/>
              <a:t>and Were Subsequently Removed to Avoid FOD on Airfield at KLAF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3/16/16</a:t>
            </a:r>
            <a:endParaRPr lang="en-US" dirty="0"/>
          </a:p>
        </p:txBody>
      </p:sp>
      <p:pic>
        <p:nvPicPr>
          <p:cNvPr id="5" name="Content Placeholder 4" descr="H:\AT\Airport Mgmt\Research\PEGASUS Rumble Strips Phase II\Photos Nov 2015\IMG_3335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465" y="114300"/>
            <a:ext cx="4269921" cy="315957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H:\AT\Airport Mgmt\Research\PEGASUS Rumble Strips Phase II\Photos Nov 2015\IMG_333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65865" y="65313"/>
            <a:ext cx="4612820" cy="32085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2756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46956" y="827314"/>
            <a:ext cx="8869136" cy="87902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US" sz="2500" dirty="0" smtClean="0"/>
              <a:t>Thermoplastic </a:t>
            </a:r>
            <a:r>
              <a:rPr lang="en-US" sz="2500" dirty="0"/>
              <a:t>has Problems with </a:t>
            </a:r>
            <a:r>
              <a:rPr lang="en-US" sz="2500" dirty="0">
                <a:solidFill>
                  <a:srgbClr val="FF0000"/>
                </a:solidFill>
              </a:rPr>
              <a:t>Durability</a:t>
            </a:r>
            <a:endParaRPr lang="en-US" sz="2500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18103"/>
            <a:ext cx="4482776" cy="33620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1225" y="2218103"/>
            <a:ext cx="4482775" cy="3362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540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812" y="148196"/>
            <a:ext cx="8472488" cy="609600"/>
          </a:xfrm>
        </p:spPr>
        <p:txBody>
          <a:bodyPr/>
          <a:lstStyle/>
          <a:p>
            <a:r>
              <a:rPr lang="en-US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Temporary Rumble Strips</a:t>
            </a:r>
            <a:endParaRPr lang="en-US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996043"/>
            <a:ext cx="8050213" cy="4903107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000" dirty="0" smtClean="0"/>
              <a:t>Allows temporary </a:t>
            </a:r>
            <a:r>
              <a:rPr lang="en-US" sz="2000" dirty="0" smtClean="0"/>
              <a:t>installation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20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 smtClean="0"/>
              <a:t>Interlocking </a:t>
            </a:r>
            <a:r>
              <a:rPr lang="en-US" sz="2000" dirty="0" smtClean="0"/>
              <a:t>joints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20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 smtClean="0"/>
              <a:t>Segments:  13” wide, 36” long, </a:t>
            </a:r>
            <a:br>
              <a:rPr lang="en-US" sz="2000" dirty="0" smtClean="0"/>
            </a:br>
            <a:r>
              <a:rPr lang="en-US" sz="2000" dirty="0" smtClean="0"/>
              <a:t>¾” high, 35 </a:t>
            </a:r>
            <a:r>
              <a:rPr lang="en-US" sz="2000" dirty="0" err="1" smtClean="0"/>
              <a:t>lbs</a:t>
            </a:r>
            <a:endParaRPr lang="en-US" sz="2000" dirty="0" smtClean="0"/>
          </a:p>
          <a:p>
            <a:pPr>
              <a:buFont typeface="Wingdings" panose="05000000000000000000" pitchFamily="2" charset="2"/>
              <a:buChar char="Q"/>
            </a:pPr>
            <a:endParaRPr lang="en-US" sz="20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/>
              <a:t>Can be installed by one person</a:t>
            </a:r>
          </a:p>
          <a:p>
            <a:endParaRPr lang="en-US" sz="2000" dirty="0"/>
          </a:p>
        </p:txBody>
      </p:sp>
      <p:pic>
        <p:nvPicPr>
          <p:cNvPr id="5" name="Picture 2" descr="C:\Users\celaptop\Downloads\18232177729_bc02bb199f_k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14143" y="3935186"/>
            <a:ext cx="4249213" cy="210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27371" y="752806"/>
            <a:ext cx="2149929" cy="13562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20024" y="4737396"/>
            <a:ext cx="2058757" cy="1298789"/>
          </a:xfrm>
          <a:prstGeom prst="rect">
            <a:avLst/>
          </a:prstGeom>
        </p:spPr>
      </p:pic>
      <p:pic>
        <p:nvPicPr>
          <p:cNvPr id="9" name="Picture 8"/>
          <p:cNvPicPr preferRelativeResize="0"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41893" y="2301275"/>
            <a:ext cx="2815021" cy="2338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1945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Conclusions</a:t>
            </a:r>
            <a:endParaRPr lang="en-US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rgbClr val="FF0000"/>
                </a:solidFill>
              </a:rPr>
              <a:t>All Rumble Strip types </a:t>
            </a:r>
            <a:r>
              <a:rPr lang="en-US" sz="2400" dirty="0" smtClean="0">
                <a:solidFill>
                  <a:srgbClr val="1D2F68"/>
                </a:solidFill>
              </a:rPr>
              <a:t>evaluated, </a:t>
            </a:r>
            <a:r>
              <a:rPr lang="en-US" sz="2400" dirty="0" smtClean="0">
                <a:solidFill>
                  <a:srgbClr val="FF0000"/>
                </a:solidFill>
              </a:rPr>
              <a:t>if installed permanently</a:t>
            </a:r>
            <a:r>
              <a:rPr lang="en-US" sz="2400" dirty="0" smtClean="0">
                <a:solidFill>
                  <a:srgbClr val="1D2F68"/>
                </a:solidFill>
              </a:rPr>
              <a:t>, may cause </a:t>
            </a:r>
            <a:r>
              <a:rPr lang="en-US" sz="2400" dirty="0" smtClean="0">
                <a:solidFill>
                  <a:srgbClr val="FF0000"/>
                </a:solidFill>
              </a:rPr>
              <a:t>damage</a:t>
            </a:r>
            <a:r>
              <a:rPr lang="en-US" sz="2400" dirty="0" smtClean="0">
                <a:solidFill>
                  <a:srgbClr val="1D2F68"/>
                </a:solidFill>
              </a:rPr>
              <a:t>, with continual use, to the </a:t>
            </a:r>
            <a:r>
              <a:rPr lang="en-US" sz="2400" dirty="0" smtClean="0">
                <a:solidFill>
                  <a:srgbClr val="FF0000"/>
                </a:solidFill>
              </a:rPr>
              <a:t>size of aircraft </a:t>
            </a:r>
            <a:r>
              <a:rPr lang="en-US" sz="2400" dirty="0" smtClean="0">
                <a:solidFill>
                  <a:srgbClr val="1D2F68"/>
                </a:solidFill>
              </a:rPr>
              <a:t>used in study</a:t>
            </a:r>
            <a:r>
              <a:rPr lang="en-US" sz="2400" dirty="0" smtClean="0">
                <a:solidFill>
                  <a:srgbClr val="1D2F68"/>
                </a:solidFill>
              </a:rPr>
              <a:t>.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Q"/>
            </a:pPr>
            <a:endParaRPr lang="en-US" sz="2400" dirty="0">
              <a:solidFill>
                <a:srgbClr val="1D2F68"/>
              </a:solidFill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rgbClr val="1D2F68"/>
                </a:solidFill>
              </a:rPr>
              <a:t>Saw Cut Strip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endParaRPr lang="en-US" sz="2400" dirty="0" smtClean="0">
              <a:solidFill>
                <a:srgbClr val="FF0000"/>
              </a:solidFill>
            </a:endParaRP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rgbClr val="FF0000"/>
                </a:solidFill>
              </a:rPr>
              <a:t>Durability</a:t>
            </a:r>
            <a:r>
              <a:rPr lang="en-US" sz="2000" dirty="0" smtClean="0"/>
              <a:t> </a:t>
            </a:r>
            <a:r>
              <a:rPr lang="en-US" sz="2000" dirty="0"/>
              <a:t>of </a:t>
            </a:r>
            <a:r>
              <a:rPr lang="en-US" sz="2000" dirty="0">
                <a:solidFill>
                  <a:srgbClr val="1D2F68"/>
                </a:solidFill>
              </a:rPr>
              <a:t>90 degree </a:t>
            </a:r>
            <a:endParaRPr lang="en-US" sz="2000" dirty="0" smtClean="0">
              <a:solidFill>
                <a:srgbClr val="1D2F68"/>
              </a:solidFill>
            </a:endParaRP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rgbClr val="FF0000"/>
                </a:solidFill>
              </a:rPr>
              <a:t>Constructability </a:t>
            </a:r>
            <a:r>
              <a:rPr lang="en-US" sz="2000" dirty="0" smtClean="0">
                <a:solidFill>
                  <a:srgbClr val="1D2F68"/>
                </a:solidFill>
              </a:rPr>
              <a:t>with </a:t>
            </a:r>
            <a:r>
              <a:rPr lang="en-US" sz="2000" dirty="0">
                <a:solidFill>
                  <a:srgbClr val="1D2F68"/>
                </a:solidFill>
              </a:rPr>
              <a:t>45 </a:t>
            </a:r>
            <a:r>
              <a:rPr lang="en-US" sz="2000" dirty="0" smtClean="0">
                <a:solidFill>
                  <a:srgbClr val="1D2F68"/>
                </a:solidFill>
              </a:rPr>
              <a:t>degree bevel </a:t>
            </a:r>
            <a:endParaRPr lang="en-US" sz="2000" dirty="0" smtClean="0">
              <a:solidFill>
                <a:srgbClr val="1D2F68"/>
              </a:solidFill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Q"/>
            </a:pPr>
            <a:endParaRPr lang="en-US" sz="2400" dirty="0" smtClean="0">
              <a:solidFill>
                <a:srgbClr val="1D2F68"/>
              </a:solidFill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rgbClr val="FF0000"/>
                </a:solidFill>
              </a:rPr>
              <a:t>Temporary Rumble Strips </a:t>
            </a:r>
            <a:r>
              <a:rPr lang="en-US" sz="2400" dirty="0" smtClean="0">
                <a:solidFill>
                  <a:srgbClr val="1D2F68"/>
                </a:solidFill>
              </a:rPr>
              <a:t>may be useful as a tactile warning to aircraft when used to identify a </a:t>
            </a:r>
            <a:r>
              <a:rPr lang="en-US" sz="2400" dirty="0" smtClean="0">
                <a:solidFill>
                  <a:srgbClr val="FF0000"/>
                </a:solidFill>
              </a:rPr>
              <a:t>temporary change </a:t>
            </a:r>
            <a:r>
              <a:rPr lang="en-US" sz="2400" dirty="0" smtClean="0">
                <a:solidFill>
                  <a:srgbClr val="1D2F68"/>
                </a:solidFill>
              </a:rPr>
              <a:t>at an airport such as a construction areas etc.</a:t>
            </a:r>
          </a:p>
          <a:p>
            <a:pPr>
              <a:spcBef>
                <a:spcPts val="0"/>
              </a:spcBef>
              <a:buClr>
                <a:srgbClr val="00B050"/>
              </a:buClr>
              <a:buFont typeface="Wingdings" panose="05000000000000000000" pitchFamily="2" charset="2"/>
              <a:buChar char="Q"/>
            </a:pPr>
            <a:endParaRPr lang="en-US" b="1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3/16/16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549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/>
          <p:cNvSpPr>
            <a:spLocks noChangeArrowheads="1"/>
          </p:cNvSpPr>
          <p:nvPr/>
        </p:nvSpPr>
        <p:spPr bwMode="auto">
          <a:xfrm>
            <a:off x="685800" y="228600"/>
            <a:ext cx="77724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>
              <a:spcBef>
                <a:spcPct val="0"/>
              </a:spcBef>
              <a:buFontTx/>
              <a:buNone/>
            </a:pPr>
            <a:endParaRPr lang="en-US" sz="3200" b="1" dirty="0">
              <a:solidFill>
                <a:srgbClr val="3333FF"/>
              </a:solidFill>
              <a:cs typeface="Arial" charset="0"/>
            </a:endParaRPr>
          </a:p>
        </p:txBody>
      </p:sp>
      <p:sp>
        <p:nvSpPr>
          <p:cNvPr id="30724" name="Rectangle 3"/>
          <p:cNvSpPr>
            <a:spLocks noChangeArrowheads="1"/>
          </p:cNvSpPr>
          <p:nvPr/>
        </p:nvSpPr>
        <p:spPr bwMode="auto">
          <a:xfrm>
            <a:off x="642938" y="1069975"/>
            <a:ext cx="8001000" cy="464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ctr">
              <a:spcBef>
                <a:spcPct val="20000"/>
              </a:spcBef>
              <a:buFontTx/>
              <a:buNone/>
            </a:pPr>
            <a:r>
              <a:rPr lang="en-US" sz="2000" b="1" dirty="0">
                <a:solidFill>
                  <a:srgbClr val="008000"/>
                </a:solidFill>
                <a:cs typeface="Arial" charset="0"/>
              </a:rPr>
              <a:t> </a:t>
            </a:r>
          </a:p>
          <a:p>
            <a:pPr marL="342900" indent="-342900" algn="ctr">
              <a:spcBef>
                <a:spcPct val="20000"/>
              </a:spcBef>
              <a:buFontTx/>
              <a:buNone/>
            </a:pPr>
            <a:endParaRPr lang="en-US" sz="2000" b="1" dirty="0">
              <a:solidFill>
                <a:srgbClr val="008000"/>
              </a:solidFill>
              <a:cs typeface="Arial" charset="0"/>
            </a:endParaRPr>
          </a:p>
          <a:p>
            <a:pPr marL="342900" indent="-342900" algn="ctr">
              <a:spcBef>
                <a:spcPct val="20000"/>
              </a:spcBef>
              <a:buFontTx/>
              <a:buNone/>
            </a:pPr>
            <a:endParaRPr lang="en-US" sz="2000" b="1" dirty="0">
              <a:solidFill>
                <a:srgbClr val="008000"/>
              </a:solidFill>
              <a:cs typeface="Arial" charset="0"/>
            </a:endParaRPr>
          </a:p>
          <a:p>
            <a:pPr marL="342900" indent="-342900" algn="ctr">
              <a:spcBef>
                <a:spcPct val="20000"/>
              </a:spcBef>
              <a:buFontTx/>
              <a:buNone/>
            </a:pPr>
            <a:endParaRPr lang="en-US" sz="2000" b="1" dirty="0">
              <a:solidFill>
                <a:srgbClr val="008000"/>
              </a:solidFill>
              <a:cs typeface="Arial" charset="0"/>
            </a:endParaRPr>
          </a:p>
          <a:p>
            <a:pPr marL="342900" indent="-342900" algn="ctr">
              <a:spcBef>
                <a:spcPct val="20000"/>
              </a:spcBef>
              <a:buFontTx/>
              <a:buNone/>
            </a:pPr>
            <a:r>
              <a:rPr lang="en-US" sz="4000" b="1" dirty="0">
                <a:solidFill>
                  <a:srgbClr val="008000"/>
                </a:solidFill>
                <a:cs typeface="Arial" charset="0"/>
              </a:rPr>
              <a:t>Questions/Comments?</a:t>
            </a:r>
            <a:endParaRPr lang="en-US" sz="4000" b="1" dirty="0">
              <a:solidFill>
                <a:srgbClr val="FF0000"/>
              </a:solidFill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116" y="1036864"/>
            <a:ext cx="7424992" cy="4948786"/>
          </a:xfrm>
          <a:prstGeom prst="rect">
            <a:avLst/>
          </a:prstGeom>
        </p:spPr>
      </p:pic>
      <p:sp>
        <p:nvSpPr>
          <p:cNvPr id="11" name="Rectangular Callout 10"/>
          <p:cNvSpPr/>
          <p:nvPr/>
        </p:nvSpPr>
        <p:spPr>
          <a:xfrm>
            <a:off x="6291389" y="2307772"/>
            <a:ext cx="1913719" cy="381000"/>
          </a:xfrm>
          <a:prstGeom prst="wedgeRectCallout">
            <a:avLst>
              <a:gd name="adj1" fmla="val 6196"/>
              <a:gd name="adj2" fmla="val 2158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2000" dirty="0" smtClean="0"/>
              <a:t>Thermoplastic</a:t>
            </a:r>
            <a:endParaRPr lang="en-US" sz="2000" dirty="0"/>
          </a:p>
        </p:txBody>
      </p:sp>
      <p:sp>
        <p:nvSpPr>
          <p:cNvPr id="17" name="Rectangular Callout 16"/>
          <p:cNvSpPr/>
          <p:nvPr/>
        </p:nvSpPr>
        <p:spPr>
          <a:xfrm>
            <a:off x="3175907" y="1967593"/>
            <a:ext cx="1363436" cy="304800"/>
          </a:xfrm>
          <a:prstGeom prst="wedgeRectCallout">
            <a:avLst>
              <a:gd name="adj1" fmla="val 6196"/>
              <a:gd name="adj2" fmla="val 2158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2000" dirty="0" smtClean="0"/>
              <a:t>Saw Cut</a:t>
            </a:r>
            <a:endParaRPr lang="en-US" sz="2000" dirty="0"/>
          </a:p>
        </p:txBody>
      </p:sp>
      <p:sp>
        <p:nvSpPr>
          <p:cNvPr id="18" name="Rectangular Callout 17"/>
          <p:cNvSpPr/>
          <p:nvPr/>
        </p:nvSpPr>
        <p:spPr>
          <a:xfrm>
            <a:off x="1371599" y="1815193"/>
            <a:ext cx="1543050" cy="304800"/>
          </a:xfrm>
          <a:prstGeom prst="wedgeRectCallout">
            <a:avLst>
              <a:gd name="adj1" fmla="val 6196"/>
              <a:gd name="adj2" fmla="val 2158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2000" b="1" dirty="0" smtClean="0"/>
              <a:t>Temporary</a:t>
            </a:r>
            <a:endParaRPr lang="en-US" sz="2000" b="1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17714" y="92529"/>
            <a:ext cx="8458200" cy="914400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2015 Purdue Airport </a:t>
            </a:r>
            <a:r>
              <a:rPr lang="en-US" sz="3200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Rumble Strip Test Site</a:t>
            </a:r>
            <a:endParaRPr lang="en-US" sz="3200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3/16/16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472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" y="0"/>
            <a:ext cx="8941847" cy="5965889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3/16/16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 bwMode="auto">
          <a:xfrm>
            <a:off x="3143250" y="342900"/>
            <a:ext cx="3477986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32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Temporary</a:t>
            </a:r>
            <a:endParaRPr lang="en-US" sz="32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43217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64" y="106172"/>
            <a:ext cx="8849812" cy="5904484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3/16/16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3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56" y="0"/>
            <a:ext cx="8990672" cy="5998464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3/16/16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754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093" y="152400"/>
            <a:ext cx="8458200" cy="9144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Saw Cut </a:t>
            </a:r>
            <a:r>
              <a:rPr lang="en-US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Options  </a:t>
            </a:r>
            <a:endParaRPr lang="en-US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0614" y="2022020"/>
            <a:ext cx="3438525" cy="18383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6128" y="1961657"/>
            <a:ext cx="3971925" cy="202882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3/16/16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 bwMode="auto">
          <a:xfrm>
            <a:off x="506186" y="1363436"/>
            <a:ext cx="266155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algn="ctr">
              <a:buFontTx/>
              <a:buNone/>
            </a:pPr>
            <a:r>
              <a:rPr lang="en-US" sz="2800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Square Cut</a:t>
            </a:r>
            <a:endParaRPr lang="en-US" sz="2800" b="1" dirty="0">
              <a:solidFill>
                <a:srgbClr val="C0C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 bwMode="auto">
          <a:xfrm>
            <a:off x="5121311" y="1363436"/>
            <a:ext cx="266155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algn="ctr">
              <a:buFontTx/>
              <a:buNone/>
            </a:pPr>
            <a:r>
              <a:rPr lang="en-US" sz="2800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Bevel Cut</a:t>
            </a:r>
            <a:endParaRPr lang="en-US" sz="2800" b="1" dirty="0">
              <a:solidFill>
                <a:srgbClr val="C0C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260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6400800" cy="9144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Thermoplastic</a:t>
            </a:r>
            <a:endParaRPr lang="en-US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008" y="1529782"/>
            <a:ext cx="6099048" cy="42318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48401" y="1676400"/>
            <a:ext cx="289560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/>
              <a:t>Easy to construct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000" b="1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/>
              <a:t>Semi-intrusive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000" b="1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/>
              <a:t>Permanent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000" b="1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/>
              <a:t>Proven to </a:t>
            </a:r>
            <a:r>
              <a:rPr lang="en-US" sz="2000" b="1" dirty="0" smtClean="0">
                <a:solidFill>
                  <a:srgbClr val="FF0000"/>
                </a:solidFill>
              </a:rPr>
              <a:t>withstand winter </a:t>
            </a:r>
            <a:r>
              <a:rPr lang="en-US" sz="2000" b="1" dirty="0" smtClean="0"/>
              <a:t>ops in </a:t>
            </a:r>
            <a:r>
              <a:rPr lang="en-US" sz="2000" b="1" dirty="0" smtClean="0">
                <a:solidFill>
                  <a:srgbClr val="FF0000"/>
                </a:solidFill>
              </a:rPr>
              <a:t>roadway</a:t>
            </a:r>
            <a:r>
              <a:rPr lang="en-US" sz="2000" b="1" dirty="0" smtClean="0"/>
              <a:t> environment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3/16/16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256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352062"/>
            <a:ext cx="9156700" cy="550593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 rot="60000">
            <a:off x="7035776" y="2547165"/>
            <a:ext cx="174675" cy="474469"/>
            <a:chOff x="8571544" y="3989716"/>
            <a:chExt cx="232911" cy="898197"/>
          </a:xfrm>
          <a:solidFill>
            <a:schemeClr val="tx1"/>
          </a:solidFill>
        </p:grpSpPr>
        <p:sp>
          <p:nvSpPr>
            <p:cNvPr id="9" name="Rectangle 8"/>
            <p:cNvSpPr/>
            <p:nvPr/>
          </p:nvSpPr>
          <p:spPr>
            <a:xfrm>
              <a:off x="8571544" y="3990975"/>
              <a:ext cx="27432" cy="89693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35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8678518" y="3990241"/>
              <a:ext cx="27432" cy="89693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35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777024" y="3989716"/>
              <a:ext cx="27431" cy="89693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350"/>
            </a:p>
          </p:txBody>
        </p:sp>
      </p:grpSp>
      <p:grpSp>
        <p:nvGrpSpPr>
          <p:cNvPr id="13316" name="Group 11"/>
          <p:cNvGrpSpPr>
            <a:grpSpLocks/>
          </p:cNvGrpSpPr>
          <p:nvPr/>
        </p:nvGrpSpPr>
        <p:grpSpPr bwMode="auto">
          <a:xfrm rot="300000">
            <a:off x="2841625" y="2333625"/>
            <a:ext cx="136525" cy="673100"/>
            <a:chOff x="4408932" y="3990975"/>
            <a:chExt cx="182118" cy="896938"/>
          </a:xfrm>
        </p:grpSpPr>
        <p:sp>
          <p:nvSpPr>
            <p:cNvPr id="13" name="Rectangle 12"/>
            <p:cNvSpPr/>
            <p:nvPr/>
          </p:nvSpPr>
          <p:spPr>
            <a:xfrm>
              <a:off x="4408303" y="3987168"/>
              <a:ext cx="27530" cy="8969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35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487286" y="3990975"/>
              <a:ext cx="25412" cy="8969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35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559562" y="3990937"/>
              <a:ext cx="27529" cy="8969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350"/>
            </a:p>
          </p:txBody>
        </p:sp>
      </p:grpSp>
      <p:grpSp>
        <p:nvGrpSpPr>
          <p:cNvPr id="13330" name="Group 44"/>
          <p:cNvGrpSpPr>
            <a:grpSpLocks/>
          </p:cNvGrpSpPr>
          <p:nvPr/>
        </p:nvGrpSpPr>
        <p:grpSpPr bwMode="auto">
          <a:xfrm>
            <a:off x="3879850" y="3659906"/>
            <a:ext cx="2209800" cy="1600200"/>
            <a:chOff x="4165707" y="5023672"/>
            <a:chExt cx="2209800" cy="1600200"/>
          </a:xfrm>
        </p:grpSpPr>
        <p:sp>
          <p:nvSpPr>
            <p:cNvPr id="46" name="Rectangular Callout 45"/>
            <p:cNvSpPr/>
            <p:nvPr/>
          </p:nvSpPr>
          <p:spPr>
            <a:xfrm>
              <a:off x="4165707" y="5023672"/>
              <a:ext cx="2209800" cy="1600200"/>
            </a:xfrm>
            <a:prstGeom prst="wedgeRectCallout">
              <a:avLst>
                <a:gd name="adj1" fmla="val 19491"/>
                <a:gd name="adj2" fmla="val -8456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pic>
          <p:nvPicPr>
            <p:cNvPr id="13338" name="Picture 46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3700" y="5064834"/>
              <a:ext cx="2120900" cy="1491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332" name="Group 47"/>
          <p:cNvGrpSpPr>
            <a:grpSpLocks/>
          </p:cNvGrpSpPr>
          <p:nvPr/>
        </p:nvGrpSpPr>
        <p:grpSpPr bwMode="auto">
          <a:xfrm>
            <a:off x="1031875" y="3659906"/>
            <a:ext cx="2209800" cy="1600199"/>
            <a:chOff x="6268317" y="4997576"/>
            <a:chExt cx="2209800" cy="1600200"/>
          </a:xfrm>
        </p:grpSpPr>
        <p:sp>
          <p:nvSpPr>
            <p:cNvPr id="49" name="Rectangular Callout 48"/>
            <p:cNvSpPr/>
            <p:nvPr/>
          </p:nvSpPr>
          <p:spPr>
            <a:xfrm>
              <a:off x="6268317" y="4997576"/>
              <a:ext cx="2209800" cy="1600200"/>
            </a:xfrm>
            <a:prstGeom prst="wedgeRectCallout">
              <a:avLst>
                <a:gd name="adj1" fmla="val 33759"/>
                <a:gd name="adj2" fmla="val -8442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pic>
          <p:nvPicPr>
            <p:cNvPr id="13336" name="Picture 49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8172" y="5095766"/>
              <a:ext cx="2086595" cy="144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3" name="Rectangular Callout 42"/>
          <p:cNvSpPr/>
          <p:nvPr/>
        </p:nvSpPr>
        <p:spPr>
          <a:xfrm>
            <a:off x="6665913" y="3659906"/>
            <a:ext cx="2209800" cy="1600200"/>
          </a:xfrm>
          <a:prstGeom prst="wedgeRectCallout">
            <a:avLst>
              <a:gd name="adj1" fmla="val -26063"/>
              <a:gd name="adj2" fmla="val -855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13334" name="Picture 4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"/>
          <a:stretch>
            <a:fillRect/>
          </a:stretch>
        </p:blipFill>
        <p:spPr bwMode="auto">
          <a:xfrm>
            <a:off x="6742113" y="3713881"/>
            <a:ext cx="2057400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Shape 71"/>
          <p:cNvSpPr txBox="1">
            <a:spLocks/>
          </p:cNvSpPr>
          <p:nvPr/>
        </p:nvSpPr>
        <p:spPr>
          <a:xfrm>
            <a:off x="914400" y="247207"/>
            <a:ext cx="8229600" cy="925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>
            <a:lvl1pPr lvl="0" algn="r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1F497D"/>
                </a:solidFill>
                <a:latin typeface="+mj-lt"/>
                <a:ea typeface="+mj-ea"/>
                <a:cs typeface="+mj-cs"/>
              </a:defRPr>
            </a:lvl1pPr>
            <a:lvl2pPr algn="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F497D"/>
                </a:solidFill>
                <a:latin typeface="Calibri" pitchFamily="34" charset="0"/>
              </a:defRPr>
            </a:lvl2pPr>
            <a:lvl3pPr algn="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F497D"/>
                </a:solidFill>
                <a:latin typeface="Calibri" pitchFamily="34" charset="0"/>
              </a:defRPr>
            </a:lvl3pPr>
            <a:lvl4pPr algn="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F497D"/>
                </a:solidFill>
                <a:latin typeface="Calibri" pitchFamily="34" charset="0"/>
              </a:defRPr>
            </a:lvl4pPr>
            <a:lvl5pPr algn="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F497D"/>
                </a:solidFill>
                <a:latin typeface="Calibri" pitchFamily="34" charset="0"/>
              </a:defRPr>
            </a:lvl5pPr>
            <a:lvl6pPr marL="457189" algn="r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F497D"/>
                </a:solidFill>
                <a:latin typeface="Calibri" pitchFamily="34" charset="0"/>
              </a:defRPr>
            </a:lvl6pPr>
            <a:lvl7pPr marL="914377" algn="r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F497D"/>
                </a:solidFill>
                <a:latin typeface="Calibri" pitchFamily="34" charset="0"/>
              </a:defRPr>
            </a:lvl7pPr>
            <a:lvl8pPr marL="1371566" algn="r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F497D"/>
                </a:solidFill>
                <a:latin typeface="Calibri" pitchFamily="34" charset="0"/>
              </a:defRPr>
            </a:lvl8pPr>
            <a:lvl9pPr marL="1828754" algn="r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F497D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None/>
            </a:pPr>
            <a:r>
              <a:rPr lang="en-US" sz="2400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PEGASAS Test Configuration </a:t>
            </a:r>
          </a:p>
        </p:txBody>
      </p:sp>
      <p:sp>
        <p:nvSpPr>
          <p:cNvPr id="3" name="TextBox 2"/>
          <p:cNvSpPr txBox="1"/>
          <p:nvPr/>
        </p:nvSpPr>
        <p:spPr>
          <a:xfrm flipH="1">
            <a:off x="914400" y="5328277"/>
            <a:ext cx="78425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b="1" dirty="0" smtClean="0"/>
              <a:t>Thermoplastic                         </a:t>
            </a:r>
            <a:r>
              <a:rPr lang="en-US" sz="2000" b="1" dirty="0" err="1" smtClean="0"/>
              <a:t>Sawcut</a:t>
            </a:r>
            <a:r>
              <a:rPr lang="en-US" sz="2000" b="1" dirty="0" smtClean="0"/>
              <a:t>                          </a:t>
            </a:r>
            <a:r>
              <a:rPr lang="en-US" sz="2000" b="1" dirty="0" smtClean="0"/>
              <a:t>Temporary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084426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A_Office_2010_powerpoint_template_C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>
        <a:spAutoFit/>
      </a:bodyPr>
      <a:lstStyle>
        <a:defPPr>
          <a:buFontTx/>
          <a:buNone/>
          <a:defRPr sz="1200" b="1" dirty="0">
            <a:solidFill>
              <a:srgbClr val="C0C0C0"/>
            </a:solidFill>
          </a:defRPr>
        </a:defPPr>
      </a:lstStyle>
    </a:tx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>
        <a:spAutoFit/>
      </a:bodyPr>
      <a:lstStyle>
        <a:defPPr>
          <a:buFontTx/>
          <a:buNone/>
          <a:defRPr sz="1200" b="1" dirty="0">
            <a:solidFill>
              <a:srgbClr val="C0C0C0"/>
            </a:solidFill>
          </a:defRPr>
        </a:defPPr>
      </a:lstStyle>
    </a:tx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Custom Design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Custom Design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DA7335E1805E44495268AE629753871" ma:contentTypeVersion="6" ma:contentTypeDescription="Create a new document." ma:contentTypeScope="" ma:versionID="bafd424518a3d855d9383cb3da8610d1">
  <xsd:schema xmlns:xsd="http://www.w3.org/2001/XMLSchema" xmlns:xs="http://www.w3.org/2001/XMLSchema" xmlns:p="http://schemas.microsoft.com/office/2006/metadata/properties" xmlns:ns2="a4c11e10-6fbc-43d3-ac72-3e5fce9ced22" targetNamespace="http://schemas.microsoft.com/office/2006/metadata/properties" ma:root="true" ma:fieldsID="c1e546dc03a8a1795afe111ee3498295" ns2:_="">
    <xsd:import namespace="a4c11e10-6fbc-43d3-ac72-3e5fce9ced2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c11e10-6fbc-43d3-ac72-3e5fce9ced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A4F7943-5EB8-4DC8-9923-2EBD79FD51E1}"/>
</file>

<file path=customXml/itemProps2.xml><?xml version="1.0" encoding="utf-8"?>
<ds:datastoreItem xmlns:ds="http://schemas.openxmlformats.org/officeDocument/2006/customXml" ds:itemID="{279EDC6C-26B8-42C1-8608-2517B02BF147}"/>
</file>

<file path=customXml/itemProps3.xml><?xml version="1.0" encoding="utf-8"?>
<ds:datastoreItem xmlns:ds="http://schemas.openxmlformats.org/officeDocument/2006/customXml" ds:itemID="{9EA26C4D-C4AA-4CC9-822E-A965837E26A2}"/>
</file>

<file path=docProps/app.xml><?xml version="1.0" encoding="utf-8"?>
<Properties xmlns="http://schemas.openxmlformats.org/officeDocument/2006/extended-properties" xmlns:vt="http://schemas.openxmlformats.org/officeDocument/2006/docPropsVTypes">
  <Template>FAA_Office_2010_powerpoint_template_C</Template>
  <TotalTime>543</TotalTime>
  <Words>483</Words>
  <Application>Microsoft Office PowerPoint</Application>
  <PresentationFormat>On-screen Show (4:3)</PresentationFormat>
  <Paragraphs>160</Paragraphs>
  <Slides>26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FAA_Office_2010_powerpoint_template_C</vt:lpstr>
      <vt:lpstr>2_Custom Design</vt:lpstr>
      <vt:lpstr>3_Custom Design</vt:lpstr>
      <vt:lpstr>4_Custom Design</vt:lpstr>
      <vt:lpstr>Aviation Rumble Strip Project Update  March 16, 2016 </vt:lpstr>
      <vt:lpstr>Utilizing a Center of Excellence</vt:lpstr>
      <vt:lpstr>2015 Purdue Airport  Rumble Strip Test Site</vt:lpstr>
      <vt:lpstr>PowerPoint Presentation</vt:lpstr>
      <vt:lpstr>PowerPoint Presentation</vt:lpstr>
      <vt:lpstr>PowerPoint Presentation</vt:lpstr>
      <vt:lpstr>Saw Cut Options  </vt:lpstr>
      <vt:lpstr>Thermoplastic</vt:lpstr>
      <vt:lpstr>PowerPoint Presentation</vt:lpstr>
      <vt:lpstr> Aircraft Used in Study</vt:lpstr>
      <vt:lpstr>Acceleration Graph</vt:lpstr>
      <vt:lpstr>PowerPoint Presentation</vt:lpstr>
      <vt:lpstr>April 2015 Durability Testing</vt:lpstr>
      <vt:lpstr>Tech Center Test Results </vt:lpstr>
      <vt:lpstr>PowerPoint Presentation</vt:lpstr>
      <vt:lpstr>European Rumble Strip Study Deployed on Active Taxiway for 3 months  at Southampton Intl Airport, England </vt:lpstr>
      <vt:lpstr>European Rumble Strip Study</vt:lpstr>
      <vt:lpstr>Our Evaluation Results</vt:lpstr>
      <vt:lpstr> Problems with Durability of 90 degree Saw Cut at KLAF and at NJ Tech Center</vt:lpstr>
      <vt:lpstr>Constructability Challenges with 45 degree Bevel Saw Cut at KLAF and at NJ Tech Center</vt:lpstr>
      <vt:lpstr>Thermoplastic</vt:lpstr>
      <vt:lpstr>NOT on Airports! Rumble Strips were Damaged by Snowplows after First Snow and Were Subsequently Removed to Avoid FOD on Airfield at KLAF</vt:lpstr>
      <vt:lpstr>Thermoplastic has Problems with Durability</vt:lpstr>
      <vt:lpstr>Temporary Rumble Strips</vt:lpstr>
      <vt:lpstr>Conclusions</vt:lpstr>
      <vt:lpstr>PowerPoint Presentation</vt:lpstr>
    </vt:vector>
  </TitlesOfParts>
  <Company>Federal Avation Administration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Gallagher, Donald (FAA)</dc:creator>
  <cp:lastModifiedBy>Gallagher, Donald (FAA)</cp:lastModifiedBy>
  <cp:revision>54</cp:revision>
  <dcterms:created xsi:type="dcterms:W3CDTF">2015-03-18T19:53:45Z</dcterms:created>
  <dcterms:modified xsi:type="dcterms:W3CDTF">2016-02-19T16:32:04Z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0x0101009DA7335E1805E44495268AE629753871</vt:lpwstr>
  </property>
</Properties>
</file>