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21.xml" ContentType="application/vnd.openxmlformats-officedocument.presentationml.slide+xml"/>
  <Override PartName="/ppt/slides/slide23.xml" ContentType="application/vnd.openxmlformats-officedocument.presentationml.slide+xml"/>
  <Override PartName="/ppt/diagrams/data1.xml" ContentType="application/vnd.openxmlformats-officedocument.drawingml.diagramData+xml"/>
  <Override PartName="/ppt/slides/slide22.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27.xml" ContentType="application/vnd.openxmlformats-officedocument.presentationml.slideLayout+xml"/>
  <Override PartName="/ppt/slideLayouts/slideLayout2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4.xml" ContentType="application/vnd.openxmlformats-officedocument.presentationml.slideLayout+xml"/>
  <Override PartName="/ppt/slideLayouts/slideLayout21.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2.xml" ContentType="application/vnd.openxmlformats-officedocument.presentationml.slideLayout+xml"/>
  <Override PartName="/ppt/slideLayouts/slideLayout24.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78.xml" ContentType="application/vnd.openxmlformats-officedocument.presentationml.slideLayout+xml"/>
  <Override PartName="/ppt/slideLayouts/slideLayout8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7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1.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3.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8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93.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4.xml" ContentType="application/vnd.openxmlformats-officedocument.presentationml.slideLayout+xml"/>
  <Override PartName="/ppt/slideLayouts/slideLayout92.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1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2.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theme/theme11.xml" ContentType="application/vnd.openxmlformats-officedocument.theme+xml"/>
  <Override PartName="/ppt/theme/theme10.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7.xml" ContentType="application/vnd.openxmlformats-officedocument.theme+xml"/>
  <Override PartName="/ppt/theme/theme9.xml" ContentType="application/vnd.openxmlformats-officedocument.theme+xml"/>
  <Override PartName="/ppt/theme/theme6.xml" ContentType="application/vnd.openxmlformats-officedocument.theme+xml"/>
  <Override PartName="/ppt/theme/theme8.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5" r:id="rId2"/>
    <p:sldMasterId id="2147483691" r:id="rId3"/>
    <p:sldMasterId id="2147483707" r:id="rId4"/>
    <p:sldMasterId id="2147483715" r:id="rId5"/>
    <p:sldMasterId id="2147483723" r:id="rId6"/>
    <p:sldMasterId id="2147483731" r:id="rId7"/>
    <p:sldMasterId id="2147483739" r:id="rId8"/>
    <p:sldMasterId id="2147483754" r:id="rId9"/>
    <p:sldMasterId id="2147483769" r:id="rId10"/>
  </p:sldMasterIdLst>
  <p:notesMasterIdLst>
    <p:notesMasterId r:id="rId34"/>
  </p:notesMasterIdLst>
  <p:handoutMasterIdLst>
    <p:handoutMasterId r:id="rId35"/>
  </p:handoutMasterIdLst>
  <p:sldIdLst>
    <p:sldId id="705" r:id="rId11"/>
    <p:sldId id="407" r:id="rId12"/>
    <p:sldId id="727" r:id="rId13"/>
    <p:sldId id="598" r:id="rId14"/>
    <p:sldId id="682" r:id="rId15"/>
    <p:sldId id="724" r:id="rId16"/>
    <p:sldId id="725" r:id="rId17"/>
    <p:sldId id="683" r:id="rId18"/>
    <p:sldId id="726" r:id="rId19"/>
    <p:sldId id="728" r:id="rId20"/>
    <p:sldId id="693" r:id="rId21"/>
    <p:sldId id="737" r:id="rId22"/>
    <p:sldId id="738" r:id="rId23"/>
    <p:sldId id="739" r:id="rId24"/>
    <p:sldId id="740" r:id="rId25"/>
    <p:sldId id="741" r:id="rId26"/>
    <p:sldId id="731" r:id="rId27"/>
    <p:sldId id="698" r:id="rId28"/>
    <p:sldId id="712" r:id="rId29"/>
    <p:sldId id="715" r:id="rId30"/>
    <p:sldId id="733" r:id="rId31"/>
    <p:sldId id="717" r:id="rId32"/>
    <p:sldId id="273" r:id="rId33"/>
  </p:sldIdLst>
  <p:sldSz cx="9144000" cy="6858000" type="screen4x3"/>
  <p:notesSz cx="7010400" cy="9296400"/>
  <p:defaultTextStyle>
    <a:defPPr>
      <a:defRPr lang="en-GB"/>
    </a:defPPr>
    <a:lvl1pPr algn="l" defTabSz="457200" rtl="0" fontAlgn="base">
      <a:lnSpc>
        <a:spcPct val="95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1pPr>
    <a:lvl2pPr marL="457200" algn="l" defTabSz="457200" rtl="0" fontAlgn="base">
      <a:lnSpc>
        <a:spcPct val="95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2pPr>
    <a:lvl3pPr marL="914400" algn="l" defTabSz="457200" rtl="0" fontAlgn="base">
      <a:lnSpc>
        <a:spcPct val="95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3pPr>
    <a:lvl4pPr marL="1371600" algn="l" defTabSz="457200" rtl="0" fontAlgn="base">
      <a:lnSpc>
        <a:spcPct val="95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4pPr>
    <a:lvl5pPr marL="1828800" algn="l" defTabSz="457200" rtl="0" fontAlgn="base">
      <a:lnSpc>
        <a:spcPct val="95000"/>
      </a:lnSpc>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800000"/>
    <a:srgbClr val="969696"/>
    <a:srgbClr val="FF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81714" autoAdjust="0"/>
  </p:normalViewPr>
  <p:slideViewPr>
    <p:cSldViewPr>
      <p:cViewPr>
        <p:scale>
          <a:sx n="80" d="100"/>
          <a:sy n="80" d="100"/>
        </p:scale>
        <p:origin x="-2514" y="-4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9" d="100"/>
          <a:sy n="59" d="100"/>
        </p:scale>
        <p:origin x="-1752" y="-72"/>
      </p:cViewPr>
      <p:guideLst>
        <p:guide orient="horz" pos="2881"/>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DB4A8-3D70-46AD-B6AC-B0B6D6B877F3}" type="doc">
      <dgm:prSet loTypeId="urn:microsoft.com/office/officeart/2005/8/layout/process2" loCatId="process" qsTypeId="urn:microsoft.com/office/officeart/2005/8/quickstyle/simple1" qsCatId="simple" csTypeId="urn:microsoft.com/office/officeart/2005/8/colors/accent1_2" csCatId="accent1" phldr="1"/>
      <dgm:spPr/>
    </dgm:pt>
    <dgm:pt modelId="{5AFFF2FC-D8A9-4F19-95F8-337F01D568F2}">
      <dgm:prSet phldrT="[Text]" custT="1"/>
      <dgm:spPr>
        <a:solidFill>
          <a:schemeClr val="accent2"/>
        </a:solidFill>
      </dgm:spPr>
      <dgm:t>
        <a:bodyPr/>
        <a:lstStyle/>
        <a:p>
          <a:r>
            <a:rPr lang="en-US" sz="2000" b="1" dirty="0" smtClean="0"/>
            <a:t>Phase 1 – Test Plan</a:t>
          </a:r>
        </a:p>
        <a:p>
          <a:r>
            <a:rPr lang="en-US" sz="2000" i="1" dirty="0" smtClean="0"/>
            <a:t>ID Airports, Methodology </a:t>
          </a:r>
        </a:p>
      </dgm:t>
    </dgm:pt>
    <dgm:pt modelId="{2111FBA1-DF5B-49A3-96A2-93D4D9B97203}" type="parTrans" cxnId="{716889DF-463A-4B6C-905C-25475C8FA2D6}">
      <dgm:prSet/>
      <dgm:spPr/>
      <dgm:t>
        <a:bodyPr/>
        <a:lstStyle/>
        <a:p>
          <a:endParaRPr lang="en-US"/>
        </a:p>
      </dgm:t>
    </dgm:pt>
    <dgm:pt modelId="{52EB9732-0699-47BD-BEAA-BAE04E119B2F}" type="sibTrans" cxnId="{716889DF-463A-4B6C-905C-25475C8FA2D6}">
      <dgm:prSet/>
      <dgm:spPr>
        <a:solidFill>
          <a:schemeClr val="accent6">
            <a:lumMod val="60000"/>
            <a:lumOff val="40000"/>
          </a:schemeClr>
        </a:solidFill>
      </dgm:spPr>
      <dgm:t>
        <a:bodyPr/>
        <a:lstStyle/>
        <a:p>
          <a:endParaRPr lang="en-US"/>
        </a:p>
      </dgm:t>
    </dgm:pt>
    <dgm:pt modelId="{2F41CC19-BB4E-4741-BDB7-0159068CA73A}">
      <dgm:prSet phldrT="[Text]" custT="1"/>
      <dgm:spPr>
        <a:solidFill>
          <a:schemeClr val="accent2"/>
        </a:solidFill>
      </dgm:spPr>
      <dgm:t>
        <a:bodyPr/>
        <a:lstStyle/>
        <a:p>
          <a:r>
            <a:rPr lang="en-US" sz="2000" b="1" dirty="0" smtClean="0"/>
            <a:t>Phase 2 – Survey Instruments</a:t>
          </a:r>
        </a:p>
        <a:p>
          <a:r>
            <a:rPr lang="en-US" sz="2000" i="1" dirty="0" smtClean="0"/>
            <a:t>Mail forms, Phone Interview, FICAN approval, OMB approval </a:t>
          </a:r>
          <a:endParaRPr lang="en-US" sz="2000" i="1" dirty="0"/>
        </a:p>
      </dgm:t>
    </dgm:pt>
    <dgm:pt modelId="{C82D7467-64BD-4437-A4E8-870CEE470983}" type="parTrans" cxnId="{836ED491-5298-4A61-9E6E-930937416DB3}">
      <dgm:prSet/>
      <dgm:spPr/>
      <dgm:t>
        <a:bodyPr/>
        <a:lstStyle/>
        <a:p>
          <a:endParaRPr lang="en-US"/>
        </a:p>
      </dgm:t>
    </dgm:pt>
    <dgm:pt modelId="{DB7FD2F6-5C3A-497A-858F-2E4A0635F7C4}" type="sibTrans" cxnId="{836ED491-5298-4A61-9E6E-930937416DB3}">
      <dgm:prSet/>
      <dgm:spPr>
        <a:solidFill>
          <a:schemeClr val="accent6">
            <a:lumMod val="60000"/>
            <a:lumOff val="40000"/>
          </a:schemeClr>
        </a:solidFill>
      </dgm:spPr>
      <dgm:t>
        <a:bodyPr/>
        <a:lstStyle/>
        <a:p>
          <a:endParaRPr lang="en-US"/>
        </a:p>
      </dgm:t>
    </dgm:pt>
    <dgm:pt modelId="{943E44EE-EE48-4DC2-95D6-2B4623D1E035}">
      <dgm:prSet phldrT="[Text]" custT="1"/>
      <dgm:spPr>
        <a:solidFill>
          <a:schemeClr val="accent2"/>
        </a:solidFill>
      </dgm:spPr>
      <dgm:t>
        <a:bodyPr/>
        <a:lstStyle/>
        <a:p>
          <a:r>
            <a:rPr lang="en-US" sz="2000" b="1" dirty="0" smtClean="0"/>
            <a:t>Phase 3 – Data Collection </a:t>
          </a:r>
        </a:p>
        <a:p>
          <a:r>
            <a:rPr lang="en-US" sz="2000" i="1" dirty="0" smtClean="0"/>
            <a:t>DNL 50-70 </a:t>
          </a:r>
          <a:r>
            <a:rPr lang="en-US" sz="2000" i="1" dirty="0" err="1" smtClean="0"/>
            <a:t>db</a:t>
          </a:r>
          <a:r>
            <a:rPr lang="en-US" sz="2000" i="1" dirty="0" smtClean="0"/>
            <a:t> contours, Mail goal 10,000 Completes, Phone goal  2,000 Completes</a:t>
          </a:r>
          <a:endParaRPr lang="en-US" sz="2000" i="1" dirty="0"/>
        </a:p>
      </dgm:t>
    </dgm:pt>
    <dgm:pt modelId="{7C2AA1FE-655B-4DEE-BEBA-C45C88CDA1FA}" type="parTrans" cxnId="{B6EF256E-D83D-489D-9EE2-5261E78117B9}">
      <dgm:prSet/>
      <dgm:spPr/>
      <dgm:t>
        <a:bodyPr/>
        <a:lstStyle/>
        <a:p>
          <a:endParaRPr lang="en-US"/>
        </a:p>
      </dgm:t>
    </dgm:pt>
    <dgm:pt modelId="{FBA19C7F-4023-4B2B-88EA-E5D8C0DDF3BF}" type="sibTrans" cxnId="{B6EF256E-D83D-489D-9EE2-5261E78117B9}">
      <dgm:prSet/>
      <dgm:spPr>
        <a:solidFill>
          <a:schemeClr val="accent6">
            <a:lumMod val="60000"/>
            <a:lumOff val="40000"/>
          </a:schemeClr>
        </a:solidFill>
      </dgm:spPr>
      <dgm:t>
        <a:bodyPr/>
        <a:lstStyle/>
        <a:p>
          <a:endParaRPr lang="en-US"/>
        </a:p>
      </dgm:t>
    </dgm:pt>
    <dgm:pt modelId="{E399CCE1-05E1-4C44-9F24-850CA5FF2171}">
      <dgm:prSet/>
      <dgm:spPr>
        <a:solidFill>
          <a:schemeClr val="accent2"/>
        </a:solidFill>
      </dgm:spPr>
      <dgm:t>
        <a:bodyPr/>
        <a:lstStyle/>
        <a:p>
          <a:endParaRPr lang="en-US"/>
        </a:p>
      </dgm:t>
    </dgm:pt>
    <dgm:pt modelId="{7B3DFDC2-3827-4CA8-A575-30B7151452A2}" type="parTrans" cxnId="{EAC36995-1231-49D3-9617-231C4224F35F}">
      <dgm:prSet/>
      <dgm:spPr/>
      <dgm:t>
        <a:bodyPr/>
        <a:lstStyle/>
        <a:p>
          <a:endParaRPr lang="en-US"/>
        </a:p>
      </dgm:t>
    </dgm:pt>
    <dgm:pt modelId="{00BF98CD-8C76-4D81-8F8D-4F018E724178}" type="sibTrans" cxnId="{EAC36995-1231-49D3-9617-231C4224F35F}">
      <dgm:prSet/>
      <dgm:spPr/>
      <dgm:t>
        <a:bodyPr/>
        <a:lstStyle/>
        <a:p>
          <a:endParaRPr lang="en-US"/>
        </a:p>
      </dgm:t>
    </dgm:pt>
    <dgm:pt modelId="{BDCF3959-526E-44EF-BDD6-821F14A506B9}" type="pres">
      <dgm:prSet presAssocID="{DEBDB4A8-3D70-46AD-B6AC-B0B6D6B877F3}" presName="linearFlow" presStyleCnt="0">
        <dgm:presLayoutVars>
          <dgm:resizeHandles val="exact"/>
        </dgm:presLayoutVars>
      </dgm:prSet>
      <dgm:spPr/>
    </dgm:pt>
    <dgm:pt modelId="{9A16279F-D330-4BA1-BBF4-AC68AB5F509C}" type="pres">
      <dgm:prSet presAssocID="{5AFFF2FC-D8A9-4F19-95F8-337F01D568F2}" presName="node" presStyleLbl="node1" presStyleIdx="0" presStyleCnt="4" custScaleX="166114">
        <dgm:presLayoutVars>
          <dgm:bulletEnabled val="1"/>
        </dgm:presLayoutVars>
      </dgm:prSet>
      <dgm:spPr/>
      <dgm:t>
        <a:bodyPr/>
        <a:lstStyle/>
        <a:p>
          <a:endParaRPr lang="en-US"/>
        </a:p>
      </dgm:t>
    </dgm:pt>
    <dgm:pt modelId="{92A2C8B5-2EDD-40A1-AE65-462FC7B9A433}" type="pres">
      <dgm:prSet presAssocID="{52EB9732-0699-47BD-BEAA-BAE04E119B2F}" presName="sibTrans" presStyleLbl="sibTrans2D1" presStyleIdx="0" presStyleCnt="3"/>
      <dgm:spPr/>
      <dgm:t>
        <a:bodyPr/>
        <a:lstStyle/>
        <a:p>
          <a:endParaRPr lang="en-US"/>
        </a:p>
      </dgm:t>
    </dgm:pt>
    <dgm:pt modelId="{B6BF2519-FE41-4DA3-8295-B4DFE77753B7}" type="pres">
      <dgm:prSet presAssocID="{52EB9732-0699-47BD-BEAA-BAE04E119B2F}" presName="connectorText" presStyleLbl="sibTrans2D1" presStyleIdx="0" presStyleCnt="3"/>
      <dgm:spPr/>
      <dgm:t>
        <a:bodyPr/>
        <a:lstStyle/>
        <a:p>
          <a:endParaRPr lang="en-US"/>
        </a:p>
      </dgm:t>
    </dgm:pt>
    <dgm:pt modelId="{8152E753-8A7D-4BFB-A9B8-99C4E4AC350D}" type="pres">
      <dgm:prSet presAssocID="{2F41CC19-BB4E-4741-BDB7-0159068CA73A}" presName="node" presStyleLbl="node1" presStyleIdx="1" presStyleCnt="4" custScaleX="169707" custScaleY="140745" custLinFactNeighborX="840" custLinFactNeighborY="1127">
        <dgm:presLayoutVars>
          <dgm:bulletEnabled val="1"/>
        </dgm:presLayoutVars>
      </dgm:prSet>
      <dgm:spPr/>
      <dgm:t>
        <a:bodyPr/>
        <a:lstStyle/>
        <a:p>
          <a:endParaRPr lang="en-US"/>
        </a:p>
      </dgm:t>
    </dgm:pt>
    <dgm:pt modelId="{B2B35A69-7D4F-4209-8695-7B23DCF281D7}" type="pres">
      <dgm:prSet presAssocID="{DB7FD2F6-5C3A-497A-858F-2E4A0635F7C4}" presName="sibTrans" presStyleLbl="sibTrans2D1" presStyleIdx="1" presStyleCnt="3"/>
      <dgm:spPr/>
      <dgm:t>
        <a:bodyPr/>
        <a:lstStyle/>
        <a:p>
          <a:endParaRPr lang="en-US"/>
        </a:p>
      </dgm:t>
    </dgm:pt>
    <dgm:pt modelId="{4B0109E3-7774-4543-93DB-74897612C47A}" type="pres">
      <dgm:prSet presAssocID="{DB7FD2F6-5C3A-497A-858F-2E4A0635F7C4}" presName="connectorText" presStyleLbl="sibTrans2D1" presStyleIdx="1" presStyleCnt="3"/>
      <dgm:spPr/>
      <dgm:t>
        <a:bodyPr/>
        <a:lstStyle/>
        <a:p>
          <a:endParaRPr lang="en-US"/>
        </a:p>
      </dgm:t>
    </dgm:pt>
    <dgm:pt modelId="{57ECBE2C-9F39-4884-B097-B13FF516148F}" type="pres">
      <dgm:prSet presAssocID="{943E44EE-EE48-4DC2-95D6-2B4623D1E035}" presName="node" presStyleLbl="node1" presStyleIdx="2" presStyleCnt="4" custScaleX="171387" custScaleY="162374">
        <dgm:presLayoutVars>
          <dgm:bulletEnabled val="1"/>
        </dgm:presLayoutVars>
      </dgm:prSet>
      <dgm:spPr/>
      <dgm:t>
        <a:bodyPr/>
        <a:lstStyle/>
        <a:p>
          <a:endParaRPr lang="en-US"/>
        </a:p>
      </dgm:t>
    </dgm:pt>
    <dgm:pt modelId="{F2F045E4-763F-47A8-8A9C-D10927BAAC65}" type="pres">
      <dgm:prSet presAssocID="{FBA19C7F-4023-4B2B-88EA-E5D8C0DDF3BF}" presName="sibTrans" presStyleLbl="sibTrans2D1" presStyleIdx="2" presStyleCnt="3"/>
      <dgm:spPr/>
      <dgm:t>
        <a:bodyPr/>
        <a:lstStyle/>
        <a:p>
          <a:endParaRPr lang="en-US"/>
        </a:p>
      </dgm:t>
    </dgm:pt>
    <dgm:pt modelId="{62875B87-E9CA-4567-AA6B-4C11CD0A2896}" type="pres">
      <dgm:prSet presAssocID="{FBA19C7F-4023-4B2B-88EA-E5D8C0DDF3BF}" presName="connectorText" presStyleLbl="sibTrans2D1" presStyleIdx="2" presStyleCnt="3"/>
      <dgm:spPr/>
      <dgm:t>
        <a:bodyPr/>
        <a:lstStyle/>
        <a:p>
          <a:endParaRPr lang="en-US"/>
        </a:p>
      </dgm:t>
    </dgm:pt>
    <dgm:pt modelId="{8040ED6F-98D8-406A-8E3C-963A9AE94E6C}" type="pres">
      <dgm:prSet presAssocID="{E399CCE1-05E1-4C44-9F24-850CA5FF2171}" presName="node" presStyleLbl="node1" presStyleIdx="3" presStyleCnt="4" custScaleX="176661">
        <dgm:presLayoutVars>
          <dgm:bulletEnabled val="1"/>
        </dgm:presLayoutVars>
      </dgm:prSet>
      <dgm:spPr/>
      <dgm:t>
        <a:bodyPr/>
        <a:lstStyle/>
        <a:p>
          <a:endParaRPr lang="en-US"/>
        </a:p>
      </dgm:t>
    </dgm:pt>
  </dgm:ptLst>
  <dgm:cxnLst>
    <dgm:cxn modelId="{6483BE62-6D39-4524-9F13-1032D5E9E76E}" type="presOf" srcId="{943E44EE-EE48-4DC2-95D6-2B4623D1E035}" destId="{57ECBE2C-9F39-4884-B097-B13FF516148F}" srcOrd="0" destOrd="0" presId="urn:microsoft.com/office/officeart/2005/8/layout/process2"/>
    <dgm:cxn modelId="{C45929E1-3575-4E51-ADF1-C1297F75301B}" type="presOf" srcId="{DB7FD2F6-5C3A-497A-858F-2E4A0635F7C4}" destId="{4B0109E3-7774-4543-93DB-74897612C47A}" srcOrd="1" destOrd="0" presId="urn:microsoft.com/office/officeart/2005/8/layout/process2"/>
    <dgm:cxn modelId="{EAC36995-1231-49D3-9617-231C4224F35F}" srcId="{DEBDB4A8-3D70-46AD-B6AC-B0B6D6B877F3}" destId="{E399CCE1-05E1-4C44-9F24-850CA5FF2171}" srcOrd="3" destOrd="0" parTransId="{7B3DFDC2-3827-4CA8-A575-30B7151452A2}" sibTransId="{00BF98CD-8C76-4D81-8F8D-4F018E724178}"/>
    <dgm:cxn modelId="{B6EF256E-D83D-489D-9EE2-5261E78117B9}" srcId="{DEBDB4A8-3D70-46AD-B6AC-B0B6D6B877F3}" destId="{943E44EE-EE48-4DC2-95D6-2B4623D1E035}" srcOrd="2" destOrd="0" parTransId="{7C2AA1FE-655B-4DEE-BEBA-C45C88CDA1FA}" sibTransId="{FBA19C7F-4023-4B2B-88EA-E5D8C0DDF3BF}"/>
    <dgm:cxn modelId="{4CD6DA9F-4E91-447F-9696-2E0FB4BF29A0}" type="presOf" srcId="{E399CCE1-05E1-4C44-9F24-850CA5FF2171}" destId="{8040ED6F-98D8-406A-8E3C-963A9AE94E6C}" srcOrd="0" destOrd="0" presId="urn:microsoft.com/office/officeart/2005/8/layout/process2"/>
    <dgm:cxn modelId="{836ED491-5298-4A61-9E6E-930937416DB3}" srcId="{DEBDB4A8-3D70-46AD-B6AC-B0B6D6B877F3}" destId="{2F41CC19-BB4E-4741-BDB7-0159068CA73A}" srcOrd="1" destOrd="0" parTransId="{C82D7467-64BD-4437-A4E8-870CEE470983}" sibTransId="{DB7FD2F6-5C3A-497A-858F-2E4A0635F7C4}"/>
    <dgm:cxn modelId="{E66B6C61-7EC6-4AC6-9FF4-4D508AD61C6D}" type="presOf" srcId="{DB7FD2F6-5C3A-497A-858F-2E4A0635F7C4}" destId="{B2B35A69-7D4F-4209-8695-7B23DCF281D7}" srcOrd="0" destOrd="0" presId="urn:microsoft.com/office/officeart/2005/8/layout/process2"/>
    <dgm:cxn modelId="{F5F0E60F-9D48-420E-827E-5F9C4D7F0A5F}" type="presOf" srcId="{52EB9732-0699-47BD-BEAA-BAE04E119B2F}" destId="{B6BF2519-FE41-4DA3-8295-B4DFE77753B7}" srcOrd="1" destOrd="0" presId="urn:microsoft.com/office/officeart/2005/8/layout/process2"/>
    <dgm:cxn modelId="{716889DF-463A-4B6C-905C-25475C8FA2D6}" srcId="{DEBDB4A8-3D70-46AD-B6AC-B0B6D6B877F3}" destId="{5AFFF2FC-D8A9-4F19-95F8-337F01D568F2}" srcOrd="0" destOrd="0" parTransId="{2111FBA1-DF5B-49A3-96A2-93D4D9B97203}" sibTransId="{52EB9732-0699-47BD-BEAA-BAE04E119B2F}"/>
    <dgm:cxn modelId="{B8A72858-35EA-4AEB-8F12-E71ED5F5A8C5}" type="presOf" srcId="{2F41CC19-BB4E-4741-BDB7-0159068CA73A}" destId="{8152E753-8A7D-4BFB-A9B8-99C4E4AC350D}" srcOrd="0" destOrd="0" presId="urn:microsoft.com/office/officeart/2005/8/layout/process2"/>
    <dgm:cxn modelId="{813E10C2-CAD1-430A-A5B0-D9CD8964909D}" type="presOf" srcId="{52EB9732-0699-47BD-BEAA-BAE04E119B2F}" destId="{92A2C8B5-2EDD-40A1-AE65-462FC7B9A433}" srcOrd="0" destOrd="0" presId="urn:microsoft.com/office/officeart/2005/8/layout/process2"/>
    <dgm:cxn modelId="{E9BBA639-99F1-4ECF-A5B4-3AA5BC8AE05C}" type="presOf" srcId="{5AFFF2FC-D8A9-4F19-95F8-337F01D568F2}" destId="{9A16279F-D330-4BA1-BBF4-AC68AB5F509C}" srcOrd="0" destOrd="0" presId="urn:microsoft.com/office/officeart/2005/8/layout/process2"/>
    <dgm:cxn modelId="{7BC2AA93-C566-461D-A73D-ED8270C87069}" type="presOf" srcId="{FBA19C7F-4023-4B2B-88EA-E5D8C0DDF3BF}" destId="{62875B87-E9CA-4567-AA6B-4C11CD0A2896}" srcOrd="1" destOrd="0" presId="urn:microsoft.com/office/officeart/2005/8/layout/process2"/>
    <dgm:cxn modelId="{9BE17405-249F-4BBD-BA78-BB544ABE9176}" type="presOf" srcId="{DEBDB4A8-3D70-46AD-B6AC-B0B6D6B877F3}" destId="{BDCF3959-526E-44EF-BDD6-821F14A506B9}" srcOrd="0" destOrd="0" presId="urn:microsoft.com/office/officeart/2005/8/layout/process2"/>
    <dgm:cxn modelId="{1B35A1BF-E083-49CA-9418-C099A457469F}" type="presOf" srcId="{FBA19C7F-4023-4B2B-88EA-E5D8C0DDF3BF}" destId="{F2F045E4-763F-47A8-8A9C-D10927BAAC65}" srcOrd="0" destOrd="0" presId="urn:microsoft.com/office/officeart/2005/8/layout/process2"/>
    <dgm:cxn modelId="{F400DF27-04F2-4D67-8F6F-974576824CC1}" type="presParOf" srcId="{BDCF3959-526E-44EF-BDD6-821F14A506B9}" destId="{9A16279F-D330-4BA1-BBF4-AC68AB5F509C}" srcOrd="0" destOrd="0" presId="urn:microsoft.com/office/officeart/2005/8/layout/process2"/>
    <dgm:cxn modelId="{795CD19E-4DFB-42DE-AABA-ABB720EEFAB7}" type="presParOf" srcId="{BDCF3959-526E-44EF-BDD6-821F14A506B9}" destId="{92A2C8B5-2EDD-40A1-AE65-462FC7B9A433}" srcOrd="1" destOrd="0" presId="urn:microsoft.com/office/officeart/2005/8/layout/process2"/>
    <dgm:cxn modelId="{A2D18675-2520-411E-B9FA-AA2A1F249EEA}" type="presParOf" srcId="{92A2C8B5-2EDD-40A1-AE65-462FC7B9A433}" destId="{B6BF2519-FE41-4DA3-8295-B4DFE77753B7}" srcOrd="0" destOrd="0" presId="urn:microsoft.com/office/officeart/2005/8/layout/process2"/>
    <dgm:cxn modelId="{828B4128-BD92-4C8A-AE89-46EC9EBAA19C}" type="presParOf" srcId="{BDCF3959-526E-44EF-BDD6-821F14A506B9}" destId="{8152E753-8A7D-4BFB-A9B8-99C4E4AC350D}" srcOrd="2" destOrd="0" presId="urn:microsoft.com/office/officeart/2005/8/layout/process2"/>
    <dgm:cxn modelId="{A7AA18A0-0B97-4C12-8DA6-A5269C1520A8}" type="presParOf" srcId="{BDCF3959-526E-44EF-BDD6-821F14A506B9}" destId="{B2B35A69-7D4F-4209-8695-7B23DCF281D7}" srcOrd="3" destOrd="0" presId="urn:microsoft.com/office/officeart/2005/8/layout/process2"/>
    <dgm:cxn modelId="{4FCAC48B-9E78-4DDB-B5DC-7AC53B1C6976}" type="presParOf" srcId="{B2B35A69-7D4F-4209-8695-7B23DCF281D7}" destId="{4B0109E3-7774-4543-93DB-74897612C47A}" srcOrd="0" destOrd="0" presId="urn:microsoft.com/office/officeart/2005/8/layout/process2"/>
    <dgm:cxn modelId="{F6C1BBA8-BC87-43EA-B10E-07D6CCB50DE8}" type="presParOf" srcId="{BDCF3959-526E-44EF-BDD6-821F14A506B9}" destId="{57ECBE2C-9F39-4884-B097-B13FF516148F}" srcOrd="4" destOrd="0" presId="urn:microsoft.com/office/officeart/2005/8/layout/process2"/>
    <dgm:cxn modelId="{448E240B-404D-4EED-95D6-588BFD384200}" type="presParOf" srcId="{BDCF3959-526E-44EF-BDD6-821F14A506B9}" destId="{F2F045E4-763F-47A8-8A9C-D10927BAAC65}" srcOrd="5" destOrd="0" presId="urn:microsoft.com/office/officeart/2005/8/layout/process2"/>
    <dgm:cxn modelId="{36908B69-E3F8-4A41-B4A4-BF9E8D2BBC32}" type="presParOf" srcId="{F2F045E4-763F-47A8-8A9C-D10927BAAC65}" destId="{62875B87-E9CA-4567-AA6B-4C11CD0A2896}" srcOrd="0" destOrd="0" presId="urn:microsoft.com/office/officeart/2005/8/layout/process2"/>
    <dgm:cxn modelId="{90D4080F-6875-4158-B40D-110D575E0E4F}" type="presParOf" srcId="{BDCF3959-526E-44EF-BDD6-821F14A506B9}" destId="{8040ED6F-98D8-406A-8E3C-963A9AE94E6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6279F-D330-4BA1-BBF4-AC68AB5F509C}">
      <dsp:nvSpPr>
        <dsp:cNvPr id="0" name=""/>
        <dsp:cNvSpPr/>
      </dsp:nvSpPr>
      <dsp:spPr>
        <a:xfrm>
          <a:off x="913167" y="2942"/>
          <a:ext cx="4955465" cy="74579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Phase 1 – Test Plan</a:t>
          </a:r>
        </a:p>
        <a:p>
          <a:pPr lvl="0" algn="ctr" defTabSz="889000">
            <a:lnSpc>
              <a:spcPct val="90000"/>
            </a:lnSpc>
            <a:spcBef>
              <a:spcPct val="0"/>
            </a:spcBef>
            <a:spcAft>
              <a:spcPct val="35000"/>
            </a:spcAft>
          </a:pPr>
          <a:r>
            <a:rPr lang="en-US" sz="2000" i="1" kern="1200" dirty="0" smtClean="0"/>
            <a:t>ID Airports, Methodology </a:t>
          </a:r>
        </a:p>
      </dsp:txBody>
      <dsp:txXfrm>
        <a:off x="935011" y="24786"/>
        <a:ext cx="4911777" cy="702104"/>
      </dsp:txXfrm>
    </dsp:sp>
    <dsp:sp modelId="{92A2C8B5-2EDD-40A1-AE65-462FC7B9A433}">
      <dsp:nvSpPr>
        <dsp:cNvPr id="0" name=""/>
        <dsp:cNvSpPr/>
      </dsp:nvSpPr>
      <dsp:spPr>
        <a:xfrm rot="5332435">
          <a:off x="3260496" y="769481"/>
          <a:ext cx="282878" cy="335606"/>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3300420" y="795853"/>
        <a:ext cx="201364" cy="198015"/>
      </dsp:txXfrm>
    </dsp:sp>
    <dsp:sp modelId="{8152E753-8A7D-4BFB-A9B8-99C4E4AC350D}">
      <dsp:nvSpPr>
        <dsp:cNvPr id="0" name=""/>
        <dsp:cNvSpPr/>
      </dsp:nvSpPr>
      <dsp:spPr>
        <a:xfrm>
          <a:off x="884633" y="1125834"/>
          <a:ext cx="5062650" cy="1049666"/>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Phase 2 – Survey Instruments</a:t>
          </a:r>
        </a:p>
        <a:p>
          <a:pPr lvl="0" algn="ctr" defTabSz="889000">
            <a:lnSpc>
              <a:spcPct val="90000"/>
            </a:lnSpc>
            <a:spcBef>
              <a:spcPct val="0"/>
            </a:spcBef>
            <a:spcAft>
              <a:spcPct val="35000"/>
            </a:spcAft>
          </a:pPr>
          <a:r>
            <a:rPr lang="en-US" sz="2000" i="1" kern="1200" dirty="0" smtClean="0"/>
            <a:t>Mail forms, Phone Interview, FICAN approval, OMB approval </a:t>
          </a:r>
          <a:endParaRPr lang="en-US" sz="2000" i="1" kern="1200" dirty="0"/>
        </a:p>
      </dsp:txBody>
      <dsp:txXfrm>
        <a:off x="915377" y="1156578"/>
        <a:ext cx="5001162" cy="988178"/>
      </dsp:txXfrm>
    </dsp:sp>
    <dsp:sp modelId="{B2B35A69-7D4F-4209-8695-7B23DCF281D7}">
      <dsp:nvSpPr>
        <dsp:cNvPr id="0" name=""/>
        <dsp:cNvSpPr/>
      </dsp:nvSpPr>
      <dsp:spPr>
        <a:xfrm rot="5457463">
          <a:off x="3265823" y="2192044"/>
          <a:ext cx="276559" cy="335606"/>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304114" y="2221573"/>
        <a:ext cx="201364" cy="193591"/>
      </dsp:txXfrm>
    </dsp:sp>
    <dsp:sp modelId="{57ECBE2C-9F39-4884-B097-B13FF516148F}">
      <dsp:nvSpPr>
        <dsp:cNvPr id="0" name=""/>
        <dsp:cNvSpPr/>
      </dsp:nvSpPr>
      <dsp:spPr>
        <a:xfrm>
          <a:off x="834516" y="2544194"/>
          <a:ext cx="5112767" cy="121097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Phase 3 – Data Collection </a:t>
          </a:r>
        </a:p>
        <a:p>
          <a:pPr lvl="0" algn="ctr" defTabSz="889000">
            <a:lnSpc>
              <a:spcPct val="90000"/>
            </a:lnSpc>
            <a:spcBef>
              <a:spcPct val="0"/>
            </a:spcBef>
            <a:spcAft>
              <a:spcPct val="35000"/>
            </a:spcAft>
          </a:pPr>
          <a:r>
            <a:rPr lang="en-US" sz="2000" i="1" kern="1200" dirty="0" smtClean="0"/>
            <a:t>DNL 50-70 </a:t>
          </a:r>
          <a:r>
            <a:rPr lang="en-US" sz="2000" i="1" kern="1200" dirty="0" err="1" smtClean="0"/>
            <a:t>db</a:t>
          </a:r>
          <a:r>
            <a:rPr lang="en-US" sz="2000" i="1" kern="1200" dirty="0" smtClean="0"/>
            <a:t> contours, Mail goal 10,000 Completes, Phone goal  2,000 Completes</a:t>
          </a:r>
          <a:endParaRPr lang="en-US" sz="2000" i="1" kern="1200" dirty="0"/>
        </a:p>
      </dsp:txBody>
      <dsp:txXfrm>
        <a:off x="869984" y="2579662"/>
        <a:ext cx="5041831" cy="1140037"/>
      </dsp:txXfrm>
    </dsp:sp>
    <dsp:sp modelId="{F2F045E4-763F-47A8-8A9C-D10927BAAC65}">
      <dsp:nvSpPr>
        <dsp:cNvPr id="0" name=""/>
        <dsp:cNvSpPr/>
      </dsp:nvSpPr>
      <dsp:spPr>
        <a:xfrm rot="5400000">
          <a:off x="3251063" y="3773812"/>
          <a:ext cx="279672" cy="335606"/>
        </a:xfrm>
        <a:prstGeom prst="rightArrow">
          <a:avLst>
            <a:gd name="adj1" fmla="val 60000"/>
            <a:gd name="adj2" fmla="val 50000"/>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290217" y="3801779"/>
        <a:ext cx="201364" cy="195770"/>
      </dsp:txXfrm>
    </dsp:sp>
    <dsp:sp modelId="{8040ED6F-98D8-406A-8E3C-963A9AE94E6C}">
      <dsp:nvSpPr>
        <dsp:cNvPr id="0" name=""/>
        <dsp:cNvSpPr/>
      </dsp:nvSpPr>
      <dsp:spPr>
        <a:xfrm>
          <a:off x="755849" y="4128064"/>
          <a:ext cx="5270100" cy="745792"/>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endParaRPr lang="en-US" sz="3300" kern="1200"/>
        </a:p>
      </dsp:txBody>
      <dsp:txXfrm>
        <a:off x="777693" y="4149908"/>
        <a:ext cx="5226412" cy="7021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840" cy="46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defRPr sz="1200" smtClean="0">
                <a:solidFill>
                  <a:srgbClr val="000000"/>
                </a:solidFill>
              </a:defRPr>
            </a:lvl1pPr>
          </a:lstStyle>
          <a:p>
            <a:pPr>
              <a:defRPr/>
            </a:pPr>
            <a:endParaRPr lang="en-US" dirty="0"/>
          </a:p>
        </p:txBody>
      </p:sp>
      <p:sp>
        <p:nvSpPr>
          <p:cNvPr id="40963" name="Rectangle 3"/>
          <p:cNvSpPr>
            <a:spLocks noGrp="1" noChangeArrowheads="1"/>
          </p:cNvSpPr>
          <p:nvPr>
            <p:ph type="dt" sz="quarter" idx="1"/>
          </p:nvPr>
        </p:nvSpPr>
        <p:spPr bwMode="auto">
          <a:xfrm>
            <a:off x="3970938" y="0"/>
            <a:ext cx="3037840" cy="46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smtClean="0">
                <a:solidFill>
                  <a:srgbClr val="000000"/>
                </a:solidFill>
              </a:defRPr>
            </a:lvl1pPr>
          </a:lstStyle>
          <a:p>
            <a:pPr>
              <a:defRPr/>
            </a:pPr>
            <a:endParaRPr lang="en-US" dirty="0"/>
          </a:p>
        </p:txBody>
      </p:sp>
      <p:sp>
        <p:nvSpPr>
          <p:cNvPr id="40964" name="Rectangle 4"/>
          <p:cNvSpPr>
            <a:spLocks noGrp="1" noChangeArrowheads="1"/>
          </p:cNvSpPr>
          <p:nvPr>
            <p:ph type="ftr" sz="quarter" idx="2"/>
          </p:nvPr>
        </p:nvSpPr>
        <p:spPr bwMode="auto">
          <a:xfrm>
            <a:off x="0" y="8830204"/>
            <a:ext cx="3037840" cy="46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defRPr sz="1200" smtClean="0">
                <a:solidFill>
                  <a:srgbClr val="000000"/>
                </a:solidFill>
              </a:defRPr>
            </a:lvl1pPr>
          </a:lstStyle>
          <a:p>
            <a:pPr>
              <a:defRPr/>
            </a:pPr>
            <a:endParaRPr lang="en-US" dirty="0"/>
          </a:p>
        </p:txBody>
      </p:sp>
      <p:sp>
        <p:nvSpPr>
          <p:cNvPr id="40965" name="Rectangle 5"/>
          <p:cNvSpPr>
            <a:spLocks noGrp="1" noChangeArrowheads="1"/>
          </p:cNvSpPr>
          <p:nvPr>
            <p:ph type="sldNum" sz="quarter" idx="3"/>
          </p:nvPr>
        </p:nvSpPr>
        <p:spPr bwMode="auto">
          <a:xfrm>
            <a:off x="3970938" y="8830204"/>
            <a:ext cx="3037840" cy="46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smtClean="0">
                <a:solidFill>
                  <a:srgbClr val="000000"/>
                </a:solidFill>
              </a:defRPr>
            </a:lvl1pPr>
          </a:lstStyle>
          <a:p>
            <a:pPr>
              <a:defRPr/>
            </a:pPr>
            <a:fld id="{F4728E2D-BA04-419F-8528-645AC2ED8DAF}" type="slidenum">
              <a:rPr lang="en-US"/>
              <a:pPr>
                <a:defRPr/>
              </a:pPr>
              <a:t>‹#›</a:t>
            </a:fld>
            <a:endParaRPr lang="en-US" dirty="0"/>
          </a:p>
        </p:txBody>
      </p:sp>
    </p:spTree>
    <p:extLst>
      <p:ext uri="{BB962C8B-B14F-4D97-AF65-F5344CB8AC3E}">
        <p14:creationId xmlns:p14="http://schemas.microsoft.com/office/powerpoint/2010/main" val="2743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AutoShape 1"/>
          <p:cNvSpPr>
            <a:spLocks noChangeArrowheads="1"/>
          </p:cNvSpPr>
          <p:nvPr/>
        </p:nvSpPr>
        <p:spPr bwMode="auto">
          <a:xfrm>
            <a:off x="0" y="1"/>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333" tIns="46666" rIns="93333" bIns="46666" anchor="ctr"/>
          <a:lstStyle/>
          <a:p>
            <a:endParaRPr lang="en-US" dirty="0"/>
          </a:p>
        </p:txBody>
      </p:sp>
      <p:sp>
        <p:nvSpPr>
          <p:cNvPr id="3074" name="Rectangle 2"/>
          <p:cNvSpPr>
            <a:spLocks noGrp="1" noChangeArrowheads="1"/>
          </p:cNvSpPr>
          <p:nvPr>
            <p:ph type="hdr"/>
          </p:nvPr>
        </p:nvSpPr>
        <p:spPr bwMode="auto">
          <a:xfrm>
            <a:off x="0" y="1"/>
            <a:ext cx="3036218" cy="462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5" tIns="46299" rIns="92965" bIns="46299" numCol="1" anchor="t" anchorCtr="0" compatLnSpc="1">
            <a:prstTxWarp prst="textNoShape">
              <a:avLst/>
            </a:prstTxWarp>
          </a:bodyPr>
          <a:lstStyle>
            <a:lvl1pPr>
              <a:lnSpc>
                <a:spcPct val="100000"/>
              </a:lnSpc>
              <a:buClr>
                <a:srgbClr val="40A60E"/>
              </a:buClr>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1200" smtClean="0">
                <a:solidFill>
                  <a:srgbClr val="000000"/>
                </a:solidFill>
              </a:defRPr>
            </a:lvl1pPr>
          </a:lstStyle>
          <a:p>
            <a:pPr>
              <a:defRPr/>
            </a:pPr>
            <a:endParaRPr lang="en-GB" dirty="0"/>
          </a:p>
        </p:txBody>
      </p:sp>
      <p:sp>
        <p:nvSpPr>
          <p:cNvPr id="3075" name="Rectangle 3"/>
          <p:cNvSpPr>
            <a:spLocks noGrp="1" noChangeArrowheads="1"/>
          </p:cNvSpPr>
          <p:nvPr>
            <p:ph type="dt"/>
          </p:nvPr>
        </p:nvSpPr>
        <p:spPr bwMode="auto">
          <a:xfrm>
            <a:off x="3972560" y="1"/>
            <a:ext cx="3036218" cy="462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5" tIns="46299" rIns="92965" bIns="46299" numCol="1" anchor="t" anchorCtr="0" compatLnSpc="1">
            <a:prstTxWarp prst="textNoShape">
              <a:avLst/>
            </a:prstTxWarp>
          </a:bodyPr>
          <a:lstStyle>
            <a:lvl1pPr algn="r">
              <a:lnSpc>
                <a:spcPct val="100000"/>
              </a:lnSpc>
              <a:buClr>
                <a:srgbClr val="40A60E"/>
              </a:buClr>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1200" smtClean="0">
                <a:solidFill>
                  <a:srgbClr val="000000"/>
                </a:solidFill>
              </a:defRPr>
            </a:lvl1pPr>
          </a:lstStyle>
          <a:p>
            <a:pPr>
              <a:defRPr/>
            </a:pPr>
            <a:endParaRPr lang="en-GB" dirty="0"/>
          </a:p>
        </p:txBody>
      </p:sp>
      <p:sp>
        <p:nvSpPr>
          <p:cNvPr id="61445" name="Rectangle 4"/>
          <p:cNvSpPr>
            <a:spLocks noGrp="1" noRot="1" noChangeAspect="1" noChangeArrowheads="1"/>
          </p:cNvSpPr>
          <p:nvPr>
            <p:ph type="sldImg"/>
          </p:nvPr>
        </p:nvSpPr>
        <p:spPr bwMode="auto">
          <a:xfrm>
            <a:off x="1179513" y="696913"/>
            <a:ext cx="4651375" cy="348773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934720" y="4417530"/>
            <a:ext cx="5139338" cy="4181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5" tIns="46299" rIns="92965" bIns="46299" numCol="1" anchor="t" anchorCtr="0" compatLnSpc="1">
            <a:prstTxWarp prst="textNoShape">
              <a:avLst/>
            </a:prstTxWarp>
          </a:bodyPr>
          <a:lstStyle/>
          <a:p>
            <a:pPr lvl="0"/>
            <a:endParaRPr lang="en-US" noProof="0" smtClean="0"/>
          </a:p>
        </p:txBody>
      </p:sp>
      <p:sp>
        <p:nvSpPr>
          <p:cNvPr id="3078" name="Rectangle 6"/>
          <p:cNvSpPr>
            <a:spLocks noGrp="1" noChangeArrowheads="1"/>
          </p:cNvSpPr>
          <p:nvPr>
            <p:ph type="ftr"/>
          </p:nvPr>
        </p:nvSpPr>
        <p:spPr bwMode="auto">
          <a:xfrm>
            <a:off x="0" y="8833442"/>
            <a:ext cx="3036218" cy="462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5" tIns="46299" rIns="92965" bIns="46299" numCol="1" anchor="b" anchorCtr="0" compatLnSpc="1">
            <a:prstTxWarp prst="textNoShape">
              <a:avLst/>
            </a:prstTxWarp>
          </a:bodyPr>
          <a:lstStyle>
            <a:lvl1pPr>
              <a:lnSpc>
                <a:spcPct val="100000"/>
              </a:lnSpc>
              <a:buClr>
                <a:srgbClr val="40A60E"/>
              </a:buClr>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1200" smtClean="0">
                <a:solidFill>
                  <a:srgbClr val="000000"/>
                </a:solidFill>
              </a:defRPr>
            </a:lvl1pPr>
          </a:lstStyle>
          <a:p>
            <a:pPr>
              <a:defRPr/>
            </a:pPr>
            <a:endParaRPr lang="en-GB" dirty="0"/>
          </a:p>
        </p:txBody>
      </p:sp>
      <p:sp>
        <p:nvSpPr>
          <p:cNvPr id="3079" name="Rectangle 7"/>
          <p:cNvSpPr>
            <a:spLocks noGrp="1" noChangeArrowheads="1"/>
          </p:cNvSpPr>
          <p:nvPr>
            <p:ph type="sldNum"/>
          </p:nvPr>
        </p:nvSpPr>
        <p:spPr bwMode="auto">
          <a:xfrm>
            <a:off x="3972560" y="8833442"/>
            <a:ext cx="3036218" cy="462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65" tIns="46299" rIns="92965" bIns="46299" numCol="1" anchor="b" anchorCtr="0" compatLnSpc="1">
            <a:prstTxWarp prst="textNoShape">
              <a:avLst/>
            </a:prstTxWarp>
          </a:bodyPr>
          <a:lstStyle>
            <a:lvl1pPr algn="r">
              <a:lnSpc>
                <a:spcPct val="100000"/>
              </a:lnSpc>
              <a:buClr>
                <a:srgbClr val="40A60E"/>
              </a:buClr>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1200" smtClean="0">
                <a:solidFill>
                  <a:srgbClr val="000000"/>
                </a:solidFill>
              </a:defRPr>
            </a:lvl1pPr>
          </a:lstStyle>
          <a:p>
            <a:pPr>
              <a:defRPr/>
            </a:pPr>
            <a:fld id="{41B2CC0B-E223-4703-98B6-4881E69B855A}" type="slidenum">
              <a:rPr lang="en-GB"/>
              <a:pPr>
                <a:defRPr/>
              </a:pPr>
              <a:t>‹#›</a:t>
            </a:fld>
            <a:endParaRPr lang="en-GB" dirty="0"/>
          </a:p>
        </p:txBody>
      </p:sp>
    </p:spTree>
    <p:extLst>
      <p:ext uri="{BB962C8B-B14F-4D97-AF65-F5344CB8AC3E}">
        <p14:creationId xmlns:p14="http://schemas.microsoft.com/office/powerpoint/2010/main" val="341792939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200" b="0" dirty="0" smtClean="0">
                <a:solidFill>
                  <a:schemeClr val="tx1"/>
                </a:solidFill>
              </a:rPr>
              <a:t>To conduct an analysis of surface events to identify airport safety factors that may have contributed to aviation accidents and incidents on or at an airport.</a:t>
            </a:r>
          </a:p>
          <a:p>
            <a:pPr lvl="1"/>
            <a:r>
              <a:rPr lang="en-US" dirty="0" smtClean="0">
                <a:solidFill>
                  <a:srgbClr val="000000"/>
                </a:solidFill>
              </a:rPr>
              <a:t>NASA Aviation Safety Reporting System (ASRS)</a:t>
            </a:r>
          </a:p>
          <a:p>
            <a:pPr lvl="1"/>
            <a:r>
              <a:rPr lang="en-US" dirty="0" smtClean="0">
                <a:solidFill>
                  <a:srgbClr val="000000"/>
                </a:solidFill>
              </a:rPr>
              <a:t>NTSB Accident/Incident Database</a:t>
            </a:r>
          </a:p>
          <a:p>
            <a:pPr lvl="1"/>
            <a:r>
              <a:rPr lang="en-US" dirty="0" smtClean="0">
                <a:solidFill>
                  <a:srgbClr val="000000"/>
                </a:solidFill>
              </a:rPr>
              <a:t>FAA Office of Runway Safety RI Database</a:t>
            </a:r>
          </a:p>
          <a:p>
            <a:pPr marL="742950" marR="0" lvl="1" indent="-28575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solidFill>
                  <a:srgbClr val="000000"/>
                </a:solidFill>
              </a:rPr>
              <a:t>FAA Air Traffic Quality Assurance (ATQA) </a:t>
            </a:r>
            <a:r>
              <a:rPr lang="en-US" dirty="0" smtClean="0">
                <a:solidFill>
                  <a:srgbClr val="000000"/>
                </a:solidFill>
              </a:rPr>
              <a:t>Database - </a:t>
            </a:r>
            <a:r>
              <a:rPr lang="en-US" altLang="en-US" b="1" u="sng" dirty="0" smtClean="0">
                <a:solidFill>
                  <a:srgbClr val="FFFF00"/>
                </a:solidFill>
              </a:rPr>
              <a:t>PDS and VPDS</a:t>
            </a:r>
            <a:endParaRPr lang="en-US" dirty="0" smtClean="0">
              <a:solidFill>
                <a:srgbClr val="000000"/>
              </a:solidFill>
            </a:endParaRPr>
          </a:p>
          <a:p>
            <a:pPr lvl="1"/>
            <a:r>
              <a:rPr lang="en-US" dirty="0" smtClean="0">
                <a:solidFill>
                  <a:srgbClr val="000000"/>
                </a:solidFill>
              </a:rPr>
              <a:t>FAA Service Difficulty Reporting System (SDRS)</a:t>
            </a:r>
          </a:p>
          <a:p>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11</a:t>
            </a:fld>
            <a:endParaRPr lang="en-GB" dirty="0"/>
          </a:p>
        </p:txBody>
      </p:sp>
    </p:spTree>
    <p:extLst>
      <p:ext uri="{BB962C8B-B14F-4D97-AF65-F5344CB8AC3E}">
        <p14:creationId xmlns:p14="http://schemas.microsoft.com/office/powerpoint/2010/main" val="637395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We are behind</a:t>
            </a:r>
            <a:r>
              <a:rPr lang="en-US" baseline="0" dirty="0" smtClean="0"/>
              <a:t> on pulling in data due to focus on the re-design.</a:t>
            </a:r>
            <a:endParaRPr lang="en-US" dirty="0" smtClean="0"/>
          </a:p>
          <a:p>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12</a:t>
            </a:fld>
            <a:endParaRPr lang="en-GB" dirty="0"/>
          </a:p>
        </p:txBody>
      </p:sp>
    </p:spTree>
    <p:extLst>
      <p:ext uri="{BB962C8B-B14F-4D97-AF65-F5344CB8AC3E}">
        <p14:creationId xmlns:p14="http://schemas.microsoft.com/office/powerpoint/2010/main" val="402888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a:t>
            </a:r>
            <a:r>
              <a:rPr lang="en-US" baseline="0" dirty="0" smtClean="0"/>
              <a:t> had 769 airports, added a lot of non primary and GA airports</a:t>
            </a:r>
          </a:p>
          <a:p>
            <a:r>
              <a:rPr lang="en-US" baseline="0" dirty="0" smtClean="0"/>
              <a:t>Airport diagram library will be updated every cycle and achieved. </a:t>
            </a:r>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14</a:t>
            </a:fld>
            <a:endParaRPr lang="en-GB" dirty="0"/>
          </a:p>
        </p:txBody>
      </p:sp>
    </p:spTree>
    <p:extLst>
      <p:ext uri="{BB962C8B-B14F-4D97-AF65-F5344CB8AC3E}">
        <p14:creationId xmlns:p14="http://schemas.microsoft.com/office/powerpoint/2010/main" val="225288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Begin categorization –</a:t>
            </a:r>
            <a:r>
              <a:rPr lang="en-US" altLang="en-US" baseline="0" dirty="0" smtClean="0"/>
              <a:t> </a:t>
            </a:r>
            <a:r>
              <a:rPr lang="en-US" altLang="en-US" dirty="0" smtClean="0"/>
              <a:t>emphasize that when all data is categorized, the DB will be current within 6 </a:t>
            </a:r>
            <a:r>
              <a:rPr lang="en-US" altLang="en-US" dirty="0" err="1" smtClean="0"/>
              <a:t>mts</a:t>
            </a:r>
            <a:r>
              <a:rPr lang="en-US" altLang="en-US" dirty="0" smtClean="0"/>
              <a:t> of the current date, at a minimum.</a:t>
            </a:r>
          </a:p>
          <a:p>
            <a:pPr eaLnBrk="1" hangingPunct="1"/>
            <a:r>
              <a:rPr lang="en-US" altLang="en-US" dirty="0" smtClean="0"/>
              <a:t>Quarterly analysis reports will be high level.  If we see trends, recurring themes, we can conduct a focused and in-depth analyst of the issue(s), similar to wrong runway report. </a:t>
            </a:r>
          </a:p>
          <a:p>
            <a:pPr eaLnBrk="1" hangingPunct="1"/>
            <a:r>
              <a:rPr lang="en-US" altLang="en-US" dirty="0" smtClean="0"/>
              <a:t>Database interface enhancements –</a:t>
            </a:r>
            <a:r>
              <a:rPr lang="en-US" altLang="en-US" baseline="0" dirty="0" smtClean="0"/>
              <a:t> </a:t>
            </a:r>
            <a:r>
              <a:rPr lang="en-US" altLang="en-US" dirty="0" smtClean="0"/>
              <a:t>high level list of priority items. </a:t>
            </a:r>
          </a:p>
          <a:p>
            <a:pPr eaLnBrk="1" hangingPunct="1"/>
            <a:r>
              <a:rPr lang="en-US" altLang="en-US" dirty="0" smtClean="0"/>
              <a:t>Data sources </a:t>
            </a:r>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16</a:t>
            </a:fld>
            <a:endParaRPr lang="en-GB" dirty="0"/>
          </a:p>
        </p:txBody>
      </p:sp>
    </p:spTree>
    <p:extLst>
      <p:ext uri="{BB962C8B-B14F-4D97-AF65-F5344CB8AC3E}">
        <p14:creationId xmlns:p14="http://schemas.microsoft.com/office/powerpoint/2010/main" val="2654568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50000"/>
              </a:spcBef>
              <a:defRPr/>
            </a:pPr>
            <a:fld id="{002EF35E-6FF3-49FF-B3E6-C8E3ADB2D7E9}" type="slidenum">
              <a:rPr lang="en-US" altLang="en-US" smtClean="0"/>
              <a:pPr>
                <a:spcBef>
                  <a:spcPct val="50000"/>
                </a:spcBef>
                <a:defRPr/>
              </a:pPr>
              <a:t>17</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35038" y="4416425"/>
            <a:ext cx="5140325"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18</a:t>
            </a:fld>
            <a:endParaRPr lang="en-GB" dirty="0"/>
          </a:p>
        </p:txBody>
      </p:sp>
    </p:spTree>
    <p:extLst>
      <p:ext uri="{BB962C8B-B14F-4D97-AF65-F5344CB8AC3E}">
        <p14:creationId xmlns:p14="http://schemas.microsoft.com/office/powerpoint/2010/main" val="128441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hangingPunc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1pPr>
            <a:lvl2pPr marL="758329" indent="-291665" eaLnBrk="0" hangingPunc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2pPr>
            <a:lvl3pPr marL="1166660" indent="-233332" eaLnBrk="0" hangingPunc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3pPr>
            <a:lvl4pPr marL="1633324" indent="-233332" eaLnBrk="0" hangingPunc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4pPr>
            <a:lvl5pPr marL="2099988" indent="-233332" eaLnBrk="0" hangingPunc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5pPr>
            <a:lvl6pPr marL="2566652" indent="-233332" defTabSz="466664" eaLnBrk="0" fontAlgn="base" hangingPunct="0">
              <a:lnSpc>
                <a:spcPct val="95000"/>
              </a:lnSpc>
              <a:spcBef>
                <a:spcPct val="0"/>
              </a:spcBef>
              <a:spcAft>
                <a:spcPct val="0"/>
              </a:spcAft>
              <a:buClr>
                <a:srgbClr val="000000"/>
              </a:buClr>
              <a:buSzPct val="100000"/>
              <a:buFont typeface="Times New Roman" pitchFamily="18" charse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6pPr>
            <a:lvl7pPr marL="3033316" indent="-233332" defTabSz="466664" eaLnBrk="0" fontAlgn="base" hangingPunct="0">
              <a:lnSpc>
                <a:spcPct val="95000"/>
              </a:lnSpc>
              <a:spcBef>
                <a:spcPct val="0"/>
              </a:spcBef>
              <a:spcAft>
                <a:spcPct val="0"/>
              </a:spcAft>
              <a:buClr>
                <a:srgbClr val="000000"/>
              </a:buClr>
              <a:buSzPct val="100000"/>
              <a:buFont typeface="Times New Roman" pitchFamily="18" charse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7pPr>
            <a:lvl8pPr marL="3499980" indent="-233332" defTabSz="466664" eaLnBrk="0" fontAlgn="base" hangingPunct="0">
              <a:lnSpc>
                <a:spcPct val="95000"/>
              </a:lnSpc>
              <a:spcBef>
                <a:spcPct val="0"/>
              </a:spcBef>
              <a:spcAft>
                <a:spcPct val="0"/>
              </a:spcAft>
              <a:buClr>
                <a:srgbClr val="000000"/>
              </a:buClr>
              <a:buSzPct val="100000"/>
              <a:buFont typeface="Times New Roman" pitchFamily="18" charse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8pPr>
            <a:lvl9pPr marL="3966644" indent="-233332" defTabSz="466664" eaLnBrk="0" fontAlgn="base" hangingPunct="0">
              <a:lnSpc>
                <a:spcPct val="95000"/>
              </a:lnSpc>
              <a:spcBef>
                <a:spcPct val="0"/>
              </a:spcBef>
              <a:spcAft>
                <a:spcPct val="0"/>
              </a:spcAft>
              <a:buClr>
                <a:srgbClr val="000000"/>
              </a:buClr>
              <a:buSzPct val="100000"/>
              <a:buFont typeface="Times New Roman" pitchFamily="18" charset="0"/>
              <a:tabLst>
                <a:tab pos="0" algn="l"/>
                <a:tab pos="933328" algn="l"/>
                <a:tab pos="1866656" algn="l"/>
                <a:tab pos="2799984" algn="l"/>
                <a:tab pos="3733312" algn="l"/>
                <a:tab pos="4666640" algn="l"/>
                <a:tab pos="5599968" algn="l"/>
                <a:tab pos="6533297" algn="l"/>
                <a:tab pos="7466625" algn="l"/>
                <a:tab pos="8399953" algn="l"/>
                <a:tab pos="9333281" algn="l"/>
                <a:tab pos="10266609" algn="l"/>
              </a:tabLst>
              <a:defRPr sz="2400">
                <a:solidFill>
                  <a:schemeClr val="bg1"/>
                </a:solidFill>
                <a:latin typeface="Times New Roman" pitchFamily="18" charset="0"/>
              </a:defRPr>
            </a:lvl9pPr>
          </a:lstStyle>
          <a:p>
            <a:pPr eaLnBrk="1" hangingPunct="1"/>
            <a:fld id="{B24428E0-ADC2-4E56-9850-B3A4A68035AF}" type="slidenum">
              <a:rPr lang="en-GB" sz="1200">
                <a:solidFill>
                  <a:srgbClr val="000000"/>
                </a:solidFill>
              </a:rPr>
              <a:pPr eaLnBrk="1" hangingPunct="1"/>
              <a:t>23</a:t>
            </a:fld>
            <a:endParaRPr lang="en-GB" sz="1200" dirty="0">
              <a:solidFill>
                <a:srgbClr val="000000"/>
              </a:solidFill>
            </a:endParaRPr>
          </a:p>
        </p:txBody>
      </p:sp>
      <p:sp>
        <p:nvSpPr>
          <p:cNvPr id="67587" name="Rectangle 1"/>
          <p:cNvSpPr txBox="1">
            <a:spLocks noGrp="1" noRot="1" noChangeAspect="1" noChangeArrowheads="1" noTextEdit="1"/>
          </p:cNvSpPr>
          <p:nvPr>
            <p:ph type="sldImg"/>
          </p:nvPr>
        </p:nvSpPr>
        <p:spPr>
          <a:xfrm>
            <a:off x="1181100" y="696913"/>
            <a:ext cx="4651375" cy="34893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txBox="1">
            <a:spLocks noGrp="1" noChangeArrowheads="1"/>
          </p:cNvSpPr>
          <p:nvPr>
            <p:ph type="body" idx="1"/>
          </p:nvPr>
        </p:nvSpPr>
        <p:spPr>
          <a:xfrm>
            <a:off x="934720" y="4417531"/>
            <a:ext cx="5140960" cy="418443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2</a:t>
            </a:fld>
            <a:endParaRPr lang="en-GB" dirty="0"/>
          </a:p>
        </p:txBody>
      </p:sp>
    </p:spTree>
    <p:extLst>
      <p:ext uri="{BB962C8B-B14F-4D97-AF65-F5344CB8AC3E}">
        <p14:creationId xmlns:p14="http://schemas.microsoft.com/office/powerpoint/2010/main" val="3813092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50000"/>
              </a:spcBef>
              <a:defRPr/>
            </a:pPr>
            <a:fld id="{002EF35E-6FF3-49FF-B3E6-C8E3ADB2D7E9}" type="slidenum">
              <a:rPr lang="en-US" altLang="en-US" smtClean="0"/>
              <a:pPr>
                <a:spcBef>
                  <a:spcPct val="50000"/>
                </a:spcBef>
                <a:defRPr/>
              </a:pPr>
              <a:t>3</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35038" y="4416425"/>
            <a:ext cx="5140325"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dirty="0" smtClean="0"/>
              <a:t>Why:</a:t>
            </a:r>
            <a:r>
              <a:rPr lang="en-US" baseline="0" dirty="0" smtClean="0"/>
              <a:t> </a:t>
            </a:r>
            <a:r>
              <a:rPr lang="en-US" sz="1200" dirty="0" smtClean="0"/>
              <a:t>Even though the number of people in the U.S. exposed to significant aircraft noise since 1975 has dropped by 95 percent, complaints, opposition and challenges regarding aviation noise have not. </a:t>
            </a:r>
          </a:p>
          <a:p>
            <a:r>
              <a:rPr lang="en-US" dirty="0" smtClean="0"/>
              <a:t>How it’s done today</a:t>
            </a:r>
            <a:r>
              <a:rPr lang="en-US" b="0" dirty="0" smtClean="0"/>
              <a:t>: </a:t>
            </a:r>
            <a:r>
              <a:rPr lang="en-US" sz="1200" dirty="0" smtClean="0"/>
              <a:t>Since the late 1970s, DNL 65 dB has been used as the level of significance for aviation noise. The current landscape leads us to believe that the DNL 65 dB may no longer be appropriate.</a:t>
            </a:r>
          </a:p>
          <a:p>
            <a:r>
              <a:rPr lang="en-US" dirty="0" smtClean="0"/>
              <a:t>What is new in the approach: </a:t>
            </a:r>
            <a:r>
              <a:rPr lang="en-US" sz="1200" dirty="0" smtClean="0"/>
              <a:t>The research and surveys being done will allow for the re-evaluation of the level of significance for aviation noise. It will allow for new data to gain a better understanding on how aviation noise is perceived by communities around airports. </a:t>
            </a:r>
          </a:p>
          <a:p>
            <a:pPr eaLnBrk="1" hangingPunct="1">
              <a:defRPr/>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Target</a:t>
            </a:r>
            <a:r>
              <a:rPr lang="en-US" baseline="0" dirty="0" smtClean="0"/>
              <a:t> is 500 mail and 100 phone per airport</a:t>
            </a:r>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4</a:t>
            </a:fld>
            <a:endParaRPr lang="en-GB" dirty="0"/>
          </a:p>
        </p:txBody>
      </p:sp>
    </p:spTree>
    <p:extLst>
      <p:ext uri="{BB962C8B-B14F-4D97-AF65-F5344CB8AC3E}">
        <p14:creationId xmlns:p14="http://schemas.microsoft.com/office/powerpoint/2010/main" val="143615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20</a:t>
            </a:r>
            <a:r>
              <a:rPr lang="en-US" baseline="0" dirty="0" smtClean="0"/>
              <a:t> airports simultaneously</a:t>
            </a:r>
          </a:p>
          <a:p>
            <a:endParaRPr lang="en-US" dirty="0" smtClean="0"/>
          </a:p>
          <a:p>
            <a:pPr marL="0" marR="0" lvl="1"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dirty="0" smtClean="0"/>
              <a:t>For example - </a:t>
            </a:r>
            <a:r>
              <a:rPr lang="en-US" sz="1200" kern="1200" dirty="0" smtClean="0">
                <a:solidFill>
                  <a:srgbClr val="000000"/>
                </a:solidFill>
                <a:effectLst/>
                <a:latin typeface="Times New Roman" pitchFamily="18" charset="0"/>
                <a:ea typeface="+mn-ea"/>
                <a:cs typeface="+mn-cs"/>
              </a:rPr>
              <a:t>To account for differences in number of responses, Wave 2 mailing will mail to 429 subjects for the airport with the lowest Wave 1 response, and to 167 subjects at the airport with the highest Wave 1 response. </a:t>
            </a:r>
            <a:endParaRPr lang="en-US" sz="1100" kern="1200" dirty="0" smtClean="0">
              <a:solidFill>
                <a:srgbClr val="000000"/>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5</a:t>
            </a:fld>
            <a:endParaRPr lang="en-GB" dirty="0"/>
          </a:p>
        </p:txBody>
      </p:sp>
    </p:spTree>
    <p:extLst>
      <p:ext uri="{BB962C8B-B14F-4D97-AF65-F5344CB8AC3E}">
        <p14:creationId xmlns:p14="http://schemas.microsoft.com/office/powerpoint/2010/main" val="25711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Initial mailing via first class mail $2 bill</a:t>
            </a:r>
          </a:p>
          <a:p>
            <a:r>
              <a:rPr lang="en-US" dirty="0" smtClean="0"/>
              <a:t>2.</a:t>
            </a:r>
            <a:r>
              <a:rPr lang="en-US" baseline="0" dirty="0" smtClean="0"/>
              <a:t> One week later thank you/reminder postcard</a:t>
            </a:r>
          </a:p>
          <a:p>
            <a:r>
              <a:rPr lang="en-US" baseline="0" dirty="0" smtClean="0"/>
              <a:t>3. 2 weeks later another survey mailed via FedEx</a:t>
            </a:r>
          </a:p>
          <a:p>
            <a:r>
              <a:rPr lang="en-US" baseline="0" dirty="0" smtClean="0"/>
              <a:t>4. 3 weeks later another survey mailed first class</a:t>
            </a:r>
          </a:p>
          <a:p>
            <a:r>
              <a:rPr lang="en-US" baseline="0" dirty="0" smtClean="0"/>
              <a:t>Non-</a:t>
            </a:r>
            <a:r>
              <a:rPr lang="en-US" baseline="0" dirty="0" err="1" smtClean="0"/>
              <a:t>respondants</a:t>
            </a:r>
            <a:r>
              <a:rPr lang="en-US" baseline="0" dirty="0" smtClean="0"/>
              <a:t> can get up to 3 copies of the survey</a:t>
            </a:r>
          </a:p>
          <a:p>
            <a:endParaRPr lang="en-US" baseline="0" dirty="0" smtClean="0"/>
          </a:p>
          <a:p>
            <a:r>
              <a:rPr lang="en-US" baseline="0" dirty="0" smtClean="0"/>
              <a:t>Of the respondents, some get phone calls, 20 min interview $10</a:t>
            </a:r>
          </a:p>
          <a:p>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6</a:t>
            </a:fld>
            <a:endParaRPr lang="en-GB" dirty="0"/>
          </a:p>
        </p:txBody>
      </p:sp>
    </p:spTree>
    <p:extLst>
      <p:ext uri="{BB962C8B-B14F-4D97-AF65-F5344CB8AC3E}">
        <p14:creationId xmlns:p14="http://schemas.microsoft.com/office/powerpoint/2010/main" val="1509035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Eric</a:t>
            </a:r>
            <a:r>
              <a:rPr lang="en-US" baseline="0" dirty="0" smtClean="0"/>
              <a:t> for updated info</a:t>
            </a:r>
            <a:endParaRPr lang="en-US" dirty="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7</a:t>
            </a:fld>
            <a:endParaRPr lang="en-GB" dirty="0"/>
          </a:p>
        </p:txBody>
      </p:sp>
    </p:spTree>
    <p:extLst>
      <p:ext uri="{BB962C8B-B14F-4D97-AF65-F5344CB8AC3E}">
        <p14:creationId xmlns:p14="http://schemas.microsoft.com/office/powerpoint/2010/main" val="267713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AEE thinking of changes to policy and what information they would need to defend the policy changes</a:t>
            </a:r>
            <a:endParaRPr lang="en-US" baseline="0" dirty="0" smtClean="0"/>
          </a:p>
        </p:txBody>
      </p:sp>
      <p:sp>
        <p:nvSpPr>
          <p:cNvPr id="4" name="Slide Number Placeholder 3"/>
          <p:cNvSpPr>
            <a:spLocks noGrp="1"/>
          </p:cNvSpPr>
          <p:nvPr>
            <p:ph type="sldNum" idx="10"/>
          </p:nvPr>
        </p:nvSpPr>
        <p:spPr/>
        <p:txBody>
          <a:bodyPr/>
          <a:lstStyle/>
          <a:p>
            <a:pPr>
              <a:defRPr/>
            </a:pPr>
            <a:fld id="{41B2CC0B-E223-4703-98B6-4881E69B855A}" type="slidenum">
              <a:rPr lang="en-GB" smtClean="0"/>
              <a:pPr>
                <a:defRPr/>
              </a:pPr>
              <a:t>8</a:t>
            </a:fld>
            <a:endParaRPr lang="en-GB" dirty="0"/>
          </a:p>
        </p:txBody>
      </p:sp>
    </p:spTree>
    <p:extLst>
      <p:ext uri="{BB962C8B-B14F-4D97-AF65-F5344CB8AC3E}">
        <p14:creationId xmlns:p14="http://schemas.microsoft.com/office/powerpoint/2010/main" val="3082560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spcBef>
                <a:spcPct val="30000"/>
              </a:spcBef>
              <a:defRPr sz="1200">
                <a:solidFill>
                  <a:schemeClr val="tx1"/>
                </a:solidFill>
                <a:latin typeface="Arial" charset="0"/>
              </a:defRPr>
            </a:lvl1pPr>
            <a:lvl2pPr marL="742950" indent="-285750" defTabSz="931863">
              <a:spcBef>
                <a:spcPct val="30000"/>
              </a:spcBef>
              <a:defRPr sz="1200">
                <a:solidFill>
                  <a:schemeClr val="tx1"/>
                </a:solidFill>
                <a:latin typeface="Arial" charset="0"/>
              </a:defRPr>
            </a:lvl2pPr>
            <a:lvl3pPr marL="1143000" indent="-228600" defTabSz="931863">
              <a:spcBef>
                <a:spcPct val="30000"/>
              </a:spcBef>
              <a:defRPr sz="1200">
                <a:solidFill>
                  <a:schemeClr val="tx1"/>
                </a:solidFill>
                <a:latin typeface="Arial" charset="0"/>
              </a:defRPr>
            </a:lvl3pPr>
            <a:lvl4pPr marL="1600200" indent="-228600" defTabSz="931863">
              <a:spcBef>
                <a:spcPct val="30000"/>
              </a:spcBef>
              <a:defRPr sz="1200">
                <a:solidFill>
                  <a:schemeClr val="tx1"/>
                </a:solidFill>
                <a:latin typeface="Arial" charset="0"/>
              </a:defRPr>
            </a:lvl4pPr>
            <a:lvl5pPr marL="2057400" indent="-228600" defTabSz="931863">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spcBef>
                <a:spcPct val="50000"/>
              </a:spcBef>
              <a:defRPr/>
            </a:pPr>
            <a:fld id="{002EF35E-6FF3-49FF-B3E6-C8E3ADB2D7E9}" type="slidenum">
              <a:rPr lang="en-US" altLang="en-US" smtClean="0"/>
              <a:pPr>
                <a:spcBef>
                  <a:spcPct val="50000"/>
                </a:spcBef>
                <a:defRPr/>
              </a:pPr>
              <a:t>10</a:t>
            </a:fld>
            <a:endParaRPr lang="en-US"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35038" y="4416425"/>
            <a:ext cx="5140325"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E2E404CD-00C9-46F5-98A1-6250384E0D03}" type="slidenum">
              <a:rPr lang="en-GB"/>
              <a:pPr>
                <a:defRPr/>
              </a:pPr>
              <a:t>‹#›</a:t>
            </a:fld>
            <a:endParaRPr lang="en-GB" dirty="0"/>
          </a:p>
        </p:txBody>
      </p:sp>
    </p:spTree>
    <p:extLst>
      <p:ext uri="{BB962C8B-B14F-4D97-AF65-F5344CB8AC3E}">
        <p14:creationId xmlns:p14="http://schemas.microsoft.com/office/powerpoint/2010/main" val="267112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E60EE2C8-E55D-4275-81CB-0872F0A8D717}" type="slidenum">
              <a:rPr lang="en-GB"/>
              <a:pPr>
                <a:defRPr/>
              </a:pPr>
              <a:t>‹#›</a:t>
            </a:fld>
            <a:endParaRPr lang="en-GB" dirty="0"/>
          </a:p>
        </p:txBody>
      </p:sp>
    </p:spTree>
    <p:extLst>
      <p:ext uri="{BB962C8B-B14F-4D97-AF65-F5344CB8AC3E}">
        <p14:creationId xmlns:p14="http://schemas.microsoft.com/office/powerpoint/2010/main" val="40274650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654539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4365971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96863"/>
            <a:ext cx="2117725" cy="5602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296863"/>
            <a:ext cx="6200775"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80E3C28F-C880-4EBF-94E0-628CFBE73E50}" type="slidenum">
              <a:rPr lang="en-GB"/>
              <a:pPr>
                <a:defRPr/>
              </a:pPr>
              <a:t>‹#›</a:t>
            </a:fld>
            <a:endParaRPr lang="en-GB" dirty="0"/>
          </a:p>
        </p:txBody>
      </p:sp>
    </p:spTree>
    <p:extLst>
      <p:ext uri="{BB962C8B-B14F-4D97-AF65-F5344CB8AC3E}">
        <p14:creationId xmlns:p14="http://schemas.microsoft.com/office/powerpoint/2010/main" val="150419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296863"/>
            <a:ext cx="8470900"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811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A58F3912-43C4-4D27-9781-9EF1B16280AA}" type="slidenum">
              <a:rPr lang="en-GB"/>
              <a:pPr>
                <a:defRPr/>
              </a:pPr>
              <a:t>‹#›</a:t>
            </a:fld>
            <a:endParaRPr lang="en-GB" dirty="0"/>
          </a:p>
        </p:txBody>
      </p:sp>
    </p:spTree>
    <p:extLst>
      <p:ext uri="{BB962C8B-B14F-4D97-AF65-F5344CB8AC3E}">
        <p14:creationId xmlns:p14="http://schemas.microsoft.com/office/powerpoint/2010/main" val="2154832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296863"/>
            <a:ext cx="8470900" cy="7016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48625" cy="4391025"/>
          </a:xfrm>
        </p:spPr>
        <p:txBody>
          <a:bodyPr/>
          <a:lstStyle/>
          <a:p>
            <a:pPr lvl="0"/>
            <a:endParaRPr lang="en-US" noProof="0" dirty="0" smtClean="0"/>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E17D3F0C-3E3C-4024-8AD0-77CE121CB1A4}" type="slidenum">
              <a:rPr lang="en-GB"/>
              <a:pPr>
                <a:defRPr/>
              </a:pPr>
              <a:t>‹#›</a:t>
            </a:fld>
            <a:endParaRPr lang="en-GB" dirty="0"/>
          </a:p>
        </p:txBody>
      </p:sp>
    </p:spTree>
    <p:extLst>
      <p:ext uri="{BB962C8B-B14F-4D97-AF65-F5344CB8AC3E}">
        <p14:creationId xmlns:p14="http://schemas.microsoft.com/office/powerpoint/2010/main" val="1978284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D2F68"/>
        </a:solidFill>
        <a:effectLst/>
      </p:bgPr>
    </p:bg>
    <p:spTree>
      <p:nvGrpSpPr>
        <p:cNvPr id="1" name=""/>
        <p:cNvGrpSpPr/>
        <p:nvPr/>
      </p:nvGrpSpPr>
      <p:grpSpPr>
        <a:xfrm>
          <a:off x="0" y="0"/>
          <a:ext cx="0" cy="0"/>
          <a:chOff x="0" y="0"/>
          <a:chExt cx="0" cy="0"/>
        </a:xfrm>
      </p:grpSpPr>
      <p:pic>
        <p:nvPicPr>
          <p:cNvPr id="3"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51"/>
          <p:cNvSpPr txBox="1">
            <a:spLocks noChangeArrowheads="1"/>
          </p:cNvSpPr>
          <p:nvPr userDrawn="1"/>
        </p:nvSpPr>
        <p:spPr bwMode="auto">
          <a:xfrm>
            <a:off x="427038" y="4497388"/>
            <a:ext cx="482282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600" dirty="0" smtClean="0">
                <a:solidFill>
                  <a:srgbClr val="FFFFFF"/>
                </a:solidFill>
              </a:rPr>
              <a:t>Presented to:  NATA Airport Committee</a:t>
            </a:r>
          </a:p>
          <a:p>
            <a:pPr defTabSz="914400" eaLnBrk="1" hangingPunct="1">
              <a:lnSpc>
                <a:spcPct val="100000"/>
              </a:lnSpc>
              <a:spcBef>
                <a:spcPct val="50000"/>
              </a:spcBef>
              <a:buClrTx/>
              <a:buSzTx/>
              <a:buFontTx/>
              <a:buNone/>
              <a:defRPr/>
            </a:pPr>
            <a:r>
              <a:rPr lang="en-US" sz="1600" dirty="0" smtClean="0">
                <a:solidFill>
                  <a:srgbClr val="FFFFFF"/>
                </a:solidFill>
              </a:rPr>
              <a:t>By:  James R. White, FAA</a:t>
            </a:r>
          </a:p>
          <a:p>
            <a:pPr defTabSz="914400" eaLnBrk="1" hangingPunct="1">
              <a:lnSpc>
                <a:spcPct val="100000"/>
              </a:lnSpc>
              <a:spcBef>
                <a:spcPct val="50000"/>
              </a:spcBef>
              <a:buClrTx/>
              <a:buSzTx/>
              <a:buFontTx/>
              <a:buNone/>
              <a:defRPr/>
            </a:pPr>
            <a:r>
              <a:rPr lang="en-US" sz="1600" dirty="0" smtClean="0">
                <a:solidFill>
                  <a:srgbClr val="FFFFFF"/>
                </a:solidFill>
              </a:rPr>
              <a:t>Date:  March, 2012</a:t>
            </a:r>
          </a:p>
        </p:txBody>
      </p:sp>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800" b="1" dirty="0" smtClean="0">
                  <a:solidFill>
                    <a:srgbClr val="FFFFFF"/>
                  </a:solidFill>
                </a:rPr>
                <a:t>Federal Aviation</a:t>
              </a:r>
            </a:p>
            <a:p>
              <a:pPr defTabSz="914400" eaLnBrk="1" hangingPunct="1">
                <a:lnSpc>
                  <a:spcPct val="85000"/>
                </a:lnSpc>
                <a:buClrTx/>
                <a:buSzTx/>
                <a:buFontTx/>
                <a:buNone/>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512537" y="269874"/>
            <a:ext cx="4983162" cy="2081439"/>
          </a:xfrm>
        </p:spPr>
        <p:txBody>
          <a:bodyPr anchor="t"/>
          <a:lstStyle>
            <a:lvl1pPr>
              <a:defRPr>
                <a:solidFill>
                  <a:schemeClr val="bg1"/>
                </a:solidFill>
              </a:defRPr>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1216563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65138" y="6248400"/>
            <a:ext cx="2125662" cy="457200"/>
          </a:xfrm>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A0A3175-4161-44D3-A78C-F9F6178A2C1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510619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9C198AE-8246-4777-ABE7-7E1980DBDE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685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FE32CA7-08B0-4D07-9FAD-464C1E4B3C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0881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DA35A19-C671-4979-A955-B1A5DFDB2C9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08715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9536A61-F0F3-4763-95E5-459F83ED961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036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39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A9422377-9F02-49CD-966C-51FFC5A83A7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57773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1F8974A-99C8-47F7-BCE1-FEC4D76AFC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208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9C3173E-9924-40E2-91AF-1AE6A111875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9302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41BF711-8BC1-4894-BB80-F338F2481C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1518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9DE9224-2875-4E72-A5AA-1F05E4E3BC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2558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17C695E-75D7-4B5A-801D-FD35A7DA6B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88260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ABA74EF-1CB8-4824-BAF2-8E84212891F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29645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95300" y="1508125"/>
            <a:ext cx="3948113" cy="4391025"/>
          </a:xfrm>
        </p:spPr>
        <p:txBody>
          <a:bodyPr/>
          <a:lstStyle/>
          <a:p>
            <a:pPr lvl="0"/>
            <a:endParaRPr lang="en-US" noProof="0" dirty="0" smtClean="0"/>
          </a:p>
        </p:txBody>
      </p:sp>
      <p:sp>
        <p:nvSpPr>
          <p:cNvPr id="4" name="Text Placeholder 3"/>
          <p:cNvSpPr>
            <a:spLocks noGrp="1"/>
          </p:cNvSpPr>
          <p:nvPr>
            <p:ph type="body"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3E1052E-96F6-475B-8B11-1BF93410741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82091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600" dirty="0" smtClean="0">
                <a:solidFill>
                  <a:srgbClr val="FFFFFF"/>
                </a:solidFill>
              </a:rPr>
              <a:t>Presented to:</a:t>
            </a:r>
          </a:p>
          <a:p>
            <a:pPr defTabSz="914400" eaLnBrk="1" hangingPunct="1">
              <a:lnSpc>
                <a:spcPct val="100000"/>
              </a:lnSpc>
              <a:spcBef>
                <a:spcPct val="50000"/>
              </a:spcBef>
              <a:buClrTx/>
              <a:buSzTx/>
              <a:buFontTx/>
              <a:buNone/>
              <a:defRPr/>
            </a:pPr>
            <a:r>
              <a:rPr lang="en-US" sz="1600" dirty="0" smtClean="0">
                <a:solidFill>
                  <a:srgbClr val="FFFFFF"/>
                </a:solidFill>
              </a:rPr>
              <a:t>By:</a:t>
            </a:r>
          </a:p>
          <a:p>
            <a:pPr defTabSz="914400" eaLnBrk="1" hangingPunct="1">
              <a:lnSpc>
                <a:spcPct val="100000"/>
              </a:lnSpc>
              <a:spcBef>
                <a:spcPct val="50000"/>
              </a:spcBef>
              <a:buClrTx/>
              <a:buSzTx/>
              <a:buFontTx/>
              <a:buNone/>
              <a:defRPr/>
            </a:pPr>
            <a:endParaRPr lang="en-US" sz="1600" dirty="0" smtClean="0">
              <a:solidFill>
                <a:srgbClr val="FFFFFF"/>
              </a:solidFill>
            </a:endParaRPr>
          </a:p>
          <a:p>
            <a:pPr defTabSz="914400" eaLnBrk="1" hangingPunct="1">
              <a:lnSpc>
                <a:spcPct val="100000"/>
              </a:lnSpc>
              <a:spcBef>
                <a:spcPct val="50000"/>
              </a:spcBef>
              <a:buClrTx/>
              <a:buSzTx/>
              <a:buFontTx/>
              <a:buNone/>
              <a:defRPr/>
            </a:pPr>
            <a:endParaRPr lang="en-US" sz="1600" dirty="0" smtClean="0">
              <a:solidFill>
                <a:srgbClr val="FFFFFF"/>
              </a:solidFill>
            </a:endParaRPr>
          </a:p>
          <a:p>
            <a:pPr defTabSz="914400" eaLnBrk="1" hangingPunct="1">
              <a:lnSpc>
                <a:spcPct val="100000"/>
              </a:lnSpc>
              <a:spcBef>
                <a:spcPct val="50000"/>
              </a:spcBef>
              <a:buClrTx/>
              <a:buSzTx/>
              <a:buFontTx/>
              <a:buNone/>
              <a:defRPr/>
            </a:pPr>
            <a:r>
              <a:rPr lang="en-US" sz="1600" dirty="0" smtClean="0">
                <a:solidFill>
                  <a:srgbClr val="FFFFFF"/>
                </a:solidFill>
              </a:rPr>
              <a:t>Date:</a:t>
            </a:r>
          </a:p>
        </p:txBody>
      </p:sp>
      <p:grpSp>
        <p:nvGrpSpPr>
          <p:cNvPr id="6" name="Group 1080"/>
          <p:cNvGrpSpPr>
            <a:grpSpLocks/>
          </p:cNvGrpSpPr>
          <p:nvPr userDrawn="1"/>
        </p:nvGrpSpPr>
        <p:grpSpPr bwMode="auto">
          <a:xfrm>
            <a:off x="5873750" y="269875"/>
            <a:ext cx="2895600" cy="911225"/>
            <a:chOff x="3700" y="170"/>
            <a:chExt cx="1824" cy="574"/>
          </a:xfrm>
        </p:grpSpPr>
        <p:pic>
          <p:nvPicPr>
            <p:cNvPr id="7"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800" b="1" dirty="0" smtClean="0">
                  <a:solidFill>
                    <a:srgbClr val="FFFFFF"/>
                  </a:solidFill>
                </a:rPr>
                <a:t>Federal Aviation</a:t>
              </a:r>
            </a:p>
            <a:p>
              <a:pPr defTabSz="914400" eaLnBrk="1" hangingPunct="1">
                <a:lnSpc>
                  <a:spcPct val="85000"/>
                </a:lnSpc>
                <a:buClrTx/>
                <a:buSzTx/>
                <a:buFontTx/>
                <a:buNone/>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8570202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D2F68"/>
        </a:solidFill>
        <a:effectLst/>
      </p:bgPr>
    </p:bg>
    <p:spTree>
      <p:nvGrpSpPr>
        <p:cNvPr id="1" name=""/>
        <p:cNvGrpSpPr/>
        <p:nvPr/>
      </p:nvGrpSpPr>
      <p:grpSpPr>
        <a:xfrm>
          <a:off x="0" y="0"/>
          <a:ext cx="0" cy="0"/>
          <a:chOff x="0" y="0"/>
          <a:chExt cx="0" cy="0"/>
        </a:xfrm>
      </p:grpSpPr>
      <p:pic>
        <p:nvPicPr>
          <p:cNvPr id="3"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51"/>
          <p:cNvSpPr txBox="1">
            <a:spLocks noChangeArrowheads="1"/>
          </p:cNvSpPr>
          <p:nvPr userDrawn="1"/>
        </p:nvSpPr>
        <p:spPr bwMode="auto">
          <a:xfrm>
            <a:off x="427038" y="4497388"/>
            <a:ext cx="4822825"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600" dirty="0" smtClean="0">
                <a:solidFill>
                  <a:srgbClr val="FFFFFF"/>
                </a:solidFill>
              </a:rPr>
              <a:t>Presented to:  NATA Airport Committee</a:t>
            </a:r>
          </a:p>
          <a:p>
            <a:pPr defTabSz="914400" eaLnBrk="1" hangingPunct="1">
              <a:lnSpc>
                <a:spcPct val="100000"/>
              </a:lnSpc>
              <a:spcBef>
                <a:spcPct val="50000"/>
              </a:spcBef>
              <a:buClrTx/>
              <a:buSzTx/>
              <a:buFontTx/>
              <a:buNone/>
              <a:defRPr/>
            </a:pPr>
            <a:r>
              <a:rPr lang="en-US" sz="1600" dirty="0" smtClean="0">
                <a:solidFill>
                  <a:srgbClr val="FFFFFF"/>
                </a:solidFill>
              </a:rPr>
              <a:t>By:  James R. White, FAA</a:t>
            </a:r>
          </a:p>
          <a:p>
            <a:pPr defTabSz="914400" eaLnBrk="1" hangingPunct="1">
              <a:lnSpc>
                <a:spcPct val="100000"/>
              </a:lnSpc>
              <a:spcBef>
                <a:spcPct val="50000"/>
              </a:spcBef>
              <a:buClrTx/>
              <a:buSzTx/>
              <a:buFontTx/>
              <a:buNone/>
              <a:defRPr/>
            </a:pPr>
            <a:r>
              <a:rPr lang="en-US" sz="1600" dirty="0" smtClean="0">
                <a:solidFill>
                  <a:srgbClr val="FFFFFF"/>
                </a:solidFill>
              </a:rPr>
              <a:t>Date:  March, 2012</a:t>
            </a:r>
          </a:p>
        </p:txBody>
      </p:sp>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800" b="1" dirty="0" smtClean="0">
                  <a:solidFill>
                    <a:srgbClr val="FFFFFF"/>
                  </a:solidFill>
                </a:rPr>
                <a:t>Federal Aviation</a:t>
              </a:r>
            </a:p>
            <a:p>
              <a:pPr defTabSz="914400" eaLnBrk="1" hangingPunct="1">
                <a:lnSpc>
                  <a:spcPct val="85000"/>
                </a:lnSpc>
                <a:buClrTx/>
                <a:buSzTx/>
                <a:buFontTx/>
                <a:buNone/>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512537" y="269874"/>
            <a:ext cx="4983162" cy="2081439"/>
          </a:xfrm>
        </p:spPr>
        <p:txBody>
          <a:bodyPr anchor="t"/>
          <a:lstStyle>
            <a:lvl1pPr>
              <a:defRPr>
                <a:solidFill>
                  <a:schemeClr val="bg1"/>
                </a:solidFill>
              </a:defRPr>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69995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975136B5-5A83-478B-A11D-B4E2D60CCE9D}" type="slidenum">
              <a:rPr lang="en-GB"/>
              <a:pPr>
                <a:defRPr/>
              </a:pPr>
              <a:t>‹#›</a:t>
            </a:fld>
            <a:endParaRPr lang="en-GB" dirty="0"/>
          </a:p>
        </p:txBody>
      </p:sp>
    </p:spTree>
    <p:extLst>
      <p:ext uri="{BB962C8B-B14F-4D97-AF65-F5344CB8AC3E}">
        <p14:creationId xmlns:p14="http://schemas.microsoft.com/office/powerpoint/2010/main" val="2697477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65138" y="6248400"/>
            <a:ext cx="2125662" cy="457200"/>
          </a:xfrm>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A0A3175-4161-44D3-A78C-F9F6178A2C1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56209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9C198AE-8246-4777-ABE7-7E1980DBDED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14276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FE32CA7-08B0-4D07-9FAD-464C1E4B3C1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37086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DDA35A19-C671-4979-A955-B1A5DFDB2C9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4157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9536A61-F0F3-4763-95E5-459F83ED961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23276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A9422377-9F02-49CD-966C-51FFC5A83A7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8974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1F8974A-99C8-47F7-BCE1-FEC4D76AFC9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99831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9C3173E-9924-40E2-91AF-1AE6A111875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29073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41BF711-8BC1-4894-BB80-F338F2481C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36542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9DE9224-2875-4E72-A5AA-1F05E4E3BC9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6942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8112"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626423" y="5500255"/>
            <a:ext cx="1903413" cy="455613"/>
          </a:xfrm>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00C6D1D1-12A5-4C8E-95F9-4D81C78B31D5}" type="slidenum">
              <a:rPr lang="en-GB"/>
              <a:pPr>
                <a:defRPr/>
              </a:pPr>
              <a:t>‹#›</a:t>
            </a:fld>
            <a:endParaRPr lang="en-GB" dirty="0"/>
          </a:p>
        </p:txBody>
      </p:sp>
    </p:spTree>
    <p:extLst>
      <p:ext uri="{BB962C8B-B14F-4D97-AF65-F5344CB8AC3E}">
        <p14:creationId xmlns:p14="http://schemas.microsoft.com/office/powerpoint/2010/main" val="25974396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17C695E-75D7-4B5A-801D-FD35A7DA6B8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61878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dirty="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ABA74EF-1CB8-4824-BAF2-8E84212891F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31304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95300" y="1508125"/>
            <a:ext cx="3948113" cy="4391025"/>
          </a:xfrm>
        </p:spPr>
        <p:txBody>
          <a:bodyPr/>
          <a:lstStyle/>
          <a:p>
            <a:pPr lvl="0"/>
            <a:endParaRPr lang="en-US" noProof="0" dirty="0" smtClean="0"/>
          </a:p>
        </p:txBody>
      </p:sp>
      <p:sp>
        <p:nvSpPr>
          <p:cNvPr id="4" name="Text Placeholder 3"/>
          <p:cNvSpPr>
            <a:spLocks noGrp="1"/>
          </p:cNvSpPr>
          <p:nvPr>
            <p:ph type="body"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3E1052E-96F6-475B-8B11-1BF93410741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12871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chemeClr val="bg1">
                    <a:lumMod val="75000"/>
                  </a:schemeClr>
                </a:solidFill>
              </a:defRPr>
            </a:lvl1pPr>
          </a:lstStyle>
          <a:p>
            <a:pPr>
              <a:defRPr/>
            </a:pPr>
            <a:endParaRPr lang="en-US" dirty="0">
              <a:solidFill>
                <a:srgbClr val="FFFFFF">
                  <a:lumMod val="75000"/>
                </a:srgbClr>
              </a:solidFill>
            </a:endParaRPr>
          </a:p>
        </p:txBody>
      </p:sp>
      <p:sp>
        <p:nvSpPr>
          <p:cNvPr id="5" name="Footer Placeholder 4"/>
          <p:cNvSpPr>
            <a:spLocks noGrp="1"/>
          </p:cNvSpPr>
          <p:nvPr>
            <p:ph type="ftr" sz="quarter" idx="11"/>
          </p:nvPr>
        </p:nvSpPr>
        <p:spPr>
          <a:xfrm>
            <a:off x="2197100" y="6248400"/>
            <a:ext cx="2895600" cy="457200"/>
          </a:xfrm>
        </p:spPr>
        <p:txBody>
          <a:bodyPr/>
          <a:lstStyle>
            <a:lvl1pPr>
              <a:defRPr>
                <a:solidFill>
                  <a:schemeClr val="bg1">
                    <a:lumMod val="75000"/>
                  </a:schemeClr>
                </a:solidFill>
              </a:defRPr>
            </a:lvl1pPr>
          </a:lstStyle>
          <a:p>
            <a:pPr>
              <a:defRPr/>
            </a:pP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2CB229D-75FD-47B3-B111-DFAB7C64094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7875030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280B863-8691-473A-B8AA-83CF69DA134B}"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990090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99E9AF0-281D-4062-887F-6DD641A4BAC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2687538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2397955C-CDE7-401A-AE38-138A6DFF236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208951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797C967-E075-4692-B73E-6CAF5AAAF84B}"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483576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solidFill>
                  <a:schemeClr val="bg1"/>
                </a:solidFill>
              </a:defRPr>
            </a:lvl1pPr>
          </a:lstStyle>
          <a:p>
            <a:pPr>
              <a:defRPr/>
            </a:pPr>
            <a:r>
              <a:rPr lang="en-US" dirty="0">
                <a:solidFill>
                  <a:srgbClr val="FFFFFF"/>
                </a:solidFill>
              </a:rPr>
              <a:t>July 2013</a:t>
            </a:r>
          </a:p>
        </p:txBody>
      </p:sp>
      <p:sp>
        <p:nvSpPr>
          <p:cNvPr id="5" name="Rectangle 10"/>
          <p:cNvSpPr>
            <a:spLocks noGrp="1" noChangeArrowheads="1"/>
          </p:cNvSpPr>
          <p:nvPr>
            <p:ph type="ftr" sz="quarter" idx="11"/>
          </p:nvPr>
        </p:nvSpPr>
        <p:spPr/>
        <p:txBody>
          <a:bodyPr/>
          <a:lstStyle>
            <a:lvl1pPr>
              <a:defRPr/>
            </a:lvl1pPr>
          </a:lstStyle>
          <a:p>
            <a:pPr>
              <a:defRPr/>
            </a:pPr>
            <a:endParaRPr lang="en-US" dirty="0">
              <a:solidFill>
                <a:srgbClr val="FFFFFF">
                  <a:lumMod val="65000"/>
                </a:srgbClr>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093ED784-591F-41A6-84DD-5A5960A2BE2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4111915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chemeClr val="bg1">
                    <a:lumMod val="75000"/>
                  </a:schemeClr>
                </a:solidFill>
              </a:defRPr>
            </a:lvl1pPr>
          </a:lstStyle>
          <a:p>
            <a:pPr>
              <a:defRPr/>
            </a:pPr>
            <a:endParaRPr lang="en-US" dirty="0">
              <a:solidFill>
                <a:srgbClr val="FFFFFF">
                  <a:lumMod val="75000"/>
                </a:srgbClr>
              </a:solidFill>
            </a:endParaRPr>
          </a:p>
        </p:txBody>
      </p:sp>
      <p:sp>
        <p:nvSpPr>
          <p:cNvPr id="5" name="Footer Placeholder 4"/>
          <p:cNvSpPr>
            <a:spLocks noGrp="1"/>
          </p:cNvSpPr>
          <p:nvPr>
            <p:ph type="ftr" sz="quarter" idx="11"/>
          </p:nvPr>
        </p:nvSpPr>
        <p:spPr>
          <a:xfrm>
            <a:off x="2197100" y="6248400"/>
            <a:ext cx="2895600" cy="457200"/>
          </a:xfrm>
        </p:spPr>
        <p:txBody>
          <a:bodyPr/>
          <a:lstStyle>
            <a:lvl1pPr>
              <a:defRPr>
                <a:solidFill>
                  <a:schemeClr val="bg1">
                    <a:lumMod val="75000"/>
                  </a:schemeClr>
                </a:solidFill>
              </a:defRPr>
            </a:lvl1pPr>
          </a:lstStyle>
          <a:p>
            <a:pPr>
              <a:defRPr/>
            </a:pP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2CB229D-75FD-47B3-B111-DFAB7C64094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5583244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dirty="0"/>
          </a:p>
        </p:txBody>
      </p:sp>
      <p:sp>
        <p:nvSpPr>
          <p:cNvPr id="8" name="Rectangle 4"/>
          <p:cNvSpPr>
            <a:spLocks noGrp="1" noChangeArrowheads="1"/>
          </p:cNvSpPr>
          <p:nvPr>
            <p:ph type="ftr" idx="11"/>
          </p:nvPr>
        </p:nvSpPr>
        <p:spPr>
          <a:ln/>
        </p:spPr>
        <p:txBody>
          <a:bodyPr/>
          <a:lstStyle>
            <a:lvl1pPr>
              <a:defRPr/>
            </a:lvl1pPr>
          </a:lstStyle>
          <a:p>
            <a:pPr>
              <a:defRPr/>
            </a:pPr>
            <a:endParaRPr lang="en-GB" dirty="0"/>
          </a:p>
        </p:txBody>
      </p:sp>
      <p:sp>
        <p:nvSpPr>
          <p:cNvPr id="9" name="Rectangle 5"/>
          <p:cNvSpPr>
            <a:spLocks noGrp="1" noChangeArrowheads="1"/>
          </p:cNvSpPr>
          <p:nvPr>
            <p:ph type="sldNum" idx="12"/>
          </p:nvPr>
        </p:nvSpPr>
        <p:spPr>
          <a:ln/>
        </p:spPr>
        <p:txBody>
          <a:bodyPr/>
          <a:lstStyle>
            <a:lvl1pPr>
              <a:defRPr/>
            </a:lvl1pPr>
          </a:lstStyle>
          <a:p>
            <a:pPr>
              <a:defRPr/>
            </a:pPr>
            <a:fld id="{75A8B01C-977F-49DD-AF22-5264F707A278}" type="slidenum">
              <a:rPr lang="en-GB"/>
              <a:pPr>
                <a:defRPr/>
              </a:pPr>
              <a:t>‹#›</a:t>
            </a:fld>
            <a:endParaRPr lang="en-GB" dirty="0"/>
          </a:p>
        </p:txBody>
      </p:sp>
    </p:spTree>
    <p:extLst>
      <p:ext uri="{BB962C8B-B14F-4D97-AF65-F5344CB8AC3E}">
        <p14:creationId xmlns:p14="http://schemas.microsoft.com/office/powerpoint/2010/main" val="557285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280B863-8691-473A-B8AA-83CF69DA134B}"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4617714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99E9AF0-281D-4062-887F-6DD641A4BAC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158850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2397955C-CDE7-401A-AE38-138A6DFF236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4267957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797C967-E075-4692-B73E-6CAF5AAAF84B}"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6879007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solidFill>
                  <a:schemeClr val="bg1"/>
                </a:solidFill>
              </a:defRPr>
            </a:lvl1pPr>
          </a:lstStyle>
          <a:p>
            <a:pPr>
              <a:defRPr/>
            </a:pPr>
            <a:r>
              <a:rPr lang="en-US" dirty="0">
                <a:solidFill>
                  <a:srgbClr val="FFFFFF"/>
                </a:solidFill>
              </a:rPr>
              <a:t>July 2013</a:t>
            </a:r>
          </a:p>
        </p:txBody>
      </p:sp>
      <p:sp>
        <p:nvSpPr>
          <p:cNvPr id="5" name="Rectangle 10"/>
          <p:cNvSpPr>
            <a:spLocks noGrp="1" noChangeArrowheads="1"/>
          </p:cNvSpPr>
          <p:nvPr>
            <p:ph type="ftr" sz="quarter" idx="11"/>
          </p:nvPr>
        </p:nvSpPr>
        <p:spPr/>
        <p:txBody>
          <a:bodyPr/>
          <a:lstStyle>
            <a:lvl1pPr>
              <a:defRPr/>
            </a:lvl1pPr>
          </a:lstStyle>
          <a:p>
            <a:pPr>
              <a:defRPr/>
            </a:pPr>
            <a:endParaRPr lang="en-US" dirty="0">
              <a:solidFill>
                <a:srgbClr val="FFFFFF">
                  <a:lumMod val="65000"/>
                </a:srgbClr>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093ED784-591F-41A6-84DD-5A5960A2BE2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40892912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chemeClr val="bg1">
                    <a:lumMod val="75000"/>
                  </a:schemeClr>
                </a:solidFill>
              </a:defRPr>
            </a:lvl1pPr>
          </a:lstStyle>
          <a:p>
            <a:pPr>
              <a:defRPr/>
            </a:pPr>
            <a:endParaRPr lang="en-US" dirty="0">
              <a:solidFill>
                <a:srgbClr val="FFFFFF">
                  <a:lumMod val="75000"/>
                </a:srgbClr>
              </a:solidFill>
            </a:endParaRPr>
          </a:p>
        </p:txBody>
      </p:sp>
      <p:sp>
        <p:nvSpPr>
          <p:cNvPr id="5" name="Footer Placeholder 4"/>
          <p:cNvSpPr>
            <a:spLocks noGrp="1"/>
          </p:cNvSpPr>
          <p:nvPr>
            <p:ph type="ftr" sz="quarter" idx="11"/>
          </p:nvPr>
        </p:nvSpPr>
        <p:spPr>
          <a:xfrm>
            <a:off x="2197100" y="6248400"/>
            <a:ext cx="2895600" cy="457200"/>
          </a:xfrm>
        </p:spPr>
        <p:txBody>
          <a:bodyPr/>
          <a:lstStyle>
            <a:lvl1pPr>
              <a:defRPr>
                <a:solidFill>
                  <a:schemeClr val="bg1">
                    <a:lumMod val="75000"/>
                  </a:schemeClr>
                </a:solidFill>
              </a:defRPr>
            </a:lvl1pPr>
          </a:lstStyle>
          <a:p>
            <a:pPr>
              <a:defRPr/>
            </a:pP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2CB229D-75FD-47B3-B111-DFAB7C64094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85313769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280B863-8691-473A-B8AA-83CF69DA134B}"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782366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99E9AF0-281D-4062-887F-6DD641A4BAC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4167553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2397955C-CDE7-401A-AE38-138A6DFF236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0576414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797C967-E075-4692-B73E-6CAF5AAAF84B}"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683442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dirty="0"/>
          </a:p>
        </p:txBody>
      </p:sp>
      <p:sp>
        <p:nvSpPr>
          <p:cNvPr id="4" name="Rectangle 4"/>
          <p:cNvSpPr>
            <a:spLocks noGrp="1" noChangeArrowheads="1"/>
          </p:cNvSpPr>
          <p:nvPr>
            <p:ph type="ftr" idx="11"/>
          </p:nvPr>
        </p:nvSpPr>
        <p:spPr>
          <a:ln/>
        </p:spPr>
        <p:txBody>
          <a:bodyPr/>
          <a:lstStyle>
            <a:lvl1pPr>
              <a:defRPr/>
            </a:lvl1pPr>
          </a:lstStyle>
          <a:p>
            <a:pPr>
              <a:defRPr/>
            </a:pPr>
            <a:endParaRPr lang="en-GB" dirty="0"/>
          </a:p>
        </p:txBody>
      </p:sp>
      <p:sp>
        <p:nvSpPr>
          <p:cNvPr id="5" name="Rectangle 5"/>
          <p:cNvSpPr>
            <a:spLocks noGrp="1" noChangeArrowheads="1"/>
          </p:cNvSpPr>
          <p:nvPr>
            <p:ph type="sldNum" idx="12"/>
          </p:nvPr>
        </p:nvSpPr>
        <p:spPr>
          <a:ln/>
        </p:spPr>
        <p:txBody>
          <a:bodyPr/>
          <a:lstStyle>
            <a:lvl1pPr>
              <a:defRPr/>
            </a:lvl1pPr>
          </a:lstStyle>
          <a:p>
            <a:pPr>
              <a:defRPr/>
            </a:pPr>
            <a:fld id="{B88ABD1D-DF97-4D35-ABD2-439B52A4ED83}" type="slidenum">
              <a:rPr lang="en-GB"/>
              <a:pPr>
                <a:defRPr/>
              </a:pPr>
              <a:t>‹#›</a:t>
            </a:fld>
            <a:endParaRPr lang="en-GB" dirty="0"/>
          </a:p>
        </p:txBody>
      </p:sp>
    </p:spTree>
    <p:extLst>
      <p:ext uri="{BB962C8B-B14F-4D97-AF65-F5344CB8AC3E}">
        <p14:creationId xmlns:p14="http://schemas.microsoft.com/office/powerpoint/2010/main" val="2838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solidFill>
                  <a:schemeClr val="bg1"/>
                </a:solidFill>
              </a:defRPr>
            </a:lvl1pPr>
          </a:lstStyle>
          <a:p>
            <a:pPr>
              <a:defRPr/>
            </a:pPr>
            <a:r>
              <a:rPr lang="en-US" dirty="0">
                <a:solidFill>
                  <a:srgbClr val="FFFFFF"/>
                </a:solidFill>
              </a:rPr>
              <a:t>July 2013</a:t>
            </a:r>
          </a:p>
        </p:txBody>
      </p:sp>
      <p:sp>
        <p:nvSpPr>
          <p:cNvPr id="5" name="Rectangle 10"/>
          <p:cNvSpPr>
            <a:spLocks noGrp="1" noChangeArrowheads="1"/>
          </p:cNvSpPr>
          <p:nvPr>
            <p:ph type="ftr" sz="quarter" idx="11"/>
          </p:nvPr>
        </p:nvSpPr>
        <p:spPr/>
        <p:txBody>
          <a:bodyPr/>
          <a:lstStyle>
            <a:lvl1pPr>
              <a:defRPr/>
            </a:lvl1pPr>
          </a:lstStyle>
          <a:p>
            <a:pPr>
              <a:defRPr/>
            </a:pPr>
            <a:endParaRPr lang="en-US" dirty="0">
              <a:solidFill>
                <a:srgbClr val="FFFFFF">
                  <a:lumMod val="65000"/>
                </a:srgbClr>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093ED784-591F-41A6-84DD-5A5960A2BE2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41242944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81"/>
          <p:cNvPicPr>
            <a:picLocks noChangeAspect="1" noChangeArrowheads="1"/>
          </p:cNvPicPr>
          <p:nvPr userDrawn="1"/>
        </p:nvPicPr>
        <p:blipFill>
          <a:blip r:embed="rId2">
            <a:extLst>
              <a:ext uri="{28A0092B-C50C-407E-A947-70E740481C1C}">
                <a14:useLocalDpi xmlns:a14="http://schemas.microsoft.com/office/drawing/2010/main" val="0"/>
              </a:ext>
            </a:extLst>
          </a:blip>
          <a:srcRect l="848" r="31892"/>
          <a:stretch>
            <a:fillRect/>
          </a:stretch>
        </p:blipFill>
        <p:spPr bwMode="auto">
          <a:xfrm>
            <a:off x="5578475" y="-1588"/>
            <a:ext cx="356552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600" dirty="0" smtClean="0">
                <a:solidFill>
                  <a:srgbClr val="1D2F68"/>
                </a:solidFill>
              </a:rPr>
              <a:t>Presented to: E&amp;E REDAC</a:t>
            </a:r>
          </a:p>
          <a:p>
            <a:pPr defTabSz="914400" eaLnBrk="1" hangingPunct="1">
              <a:lnSpc>
                <a:spcPct val="100000"/>
              </a:lnSpc>
              <a:spcBef>
                <a:spcPct val="50000"/>
              </a:spcBef>
              <a:buClrTx/>
              <a:buSzTx/>
              <a:buFontTx/>
              <a:buNone/>
              <a:defRPr/>
            </a:pPr>
            <a:r>
              <a:rPr lang="en-US" sz="1600" dirty="0" smtClean="0">
                <a:solidFill>
                  <a:srgbClr val="1D2F68"/>
                </a:solidFill>
              </a:rPr>
              <a:t>By: Rebecca Cointin, Manager, AEE-100</a:t>
            </a:r>
          </a:p>
          <a:p>
            <a:pPr defTabSz="914400" eaLnBrk="1" hangingPunct="1">
              <a:lnSpc>
                <a:spcPct val="100000"/>
              </a:lnSpc>
              <a:spcBef>
                <a:spcPct val="50000"/>
              </a:spcBef>
              <a:buClrTx/>
              <a:buSzTx/>
              <a:buFontTx/>
              <a:buNone/>
              <a:defRPr/>
            </a:pPr>
            <a:r>
              <a:rPr lang="en-US" sz="1600" dirty="0" smtClean="0">
                <a:solidFill>
                  <a:srgbClr val="1D2F68"/>
                </a:solidFill>
              </a:rPr>
              <a:t>Date: August 6, 2013</a:t>
            </a:r>
          </a:p>
        </p:txBody>
      </p:sp>
      <p:grpSp>
        <p:nvGrpSpPr>
          <p:cNvPr id="6" name="Group 1080"/>
          <p:cNvGrpSpPr>
            <a:grpSpLocks/>
          </p:cNvGrpSpPr>
          <p:nvPr userDrawn="1"/>
        </p:nvGrpSpPr>
        <p:grpSpPr bwMode="auto">
          <a:xfrm>
            <a:off x="5873750" y="271463"/>
            <a:ext cx="2895600" cy="909637"/>
            <a:chOff x="3700" y="171"/>
            <a:chExt cx="1824" cy="573"/>
          </a:xfrm>
        </p:grpSpPr>
        <p:pic>
          <p:nvPicPr>
            <p:cNvPr id="7"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00" y="171"/>
              <a:ext cx="57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800" b="1" dirty="0" smtClean="0">
                  <a:solidFill>
                    <a:srgbClr val="FFFFFF"/>
                  </a:solidFill>
                </a:rPr>
                <a:t>Federal Aviation</a:t>
              </a:r>
            </a:p>
            <a:p>
              <a:pPr defTabSz="914400" eaLnBrk="1" hangingPunct="1">
                <a:lnSpc>
                  <a:spcPct val="85000"/>
                </a:lnSpc>
                <a:buClrTx/>
                <a:buSzTx/>
                <a:buFontTx/>
                <a:buNone/>
                <a:defRPr/>
              </a:pPr>
              <a:r>
                <a:rPr lang="en-US" sz="1800" b="1" dirty="0"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2476188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2600" y="6248400"/>
            <a:ext cx="1673225" cy="457200"/>
          </a:xfrm>
        </p:spPr>
        <p:txBody>
          <a:bodyPr/>
          <a:lstStyle>
            <a:lvl1pPr>
              <a:defRPr>
                <a:solidFill>
                  <a:schemeClr val="bg1">
                    <a:lumMod val="75000"/>
                  </a:schemeClr>
                </a:solidFill>
              </a:defRPr>
            </a:lvl1pPr>
          </a:lstStyle>
          <a:p>
            <a:pPr>
              <a:defRPr/>
            </a:pPr>
            <a:endParaRPr lang="en-US" dirty="0">
              <a:solidFill>
                <a:srgbClr val="FFFFFF">
                  <a:lumMod val="75000"/>
                </a:srgbClr>
              </a:solidFill>
            </a:endParaRPr>
          </a:p>
        </p:txBody>
      </p:sp>
      <p:sp>
        <p:nvSpPr>
          <p:cNvPr id="5" name="Footer Placeholder 4"/>
          <p:cNvSpPr>
            <a:spLocks noGrp="1"/>
          </p:cNvSpPr>
          <p:nvPr>
            <p:ph type="ftr" sz="quarter" idx="11"/>
          </p:nvPr>
        </p:nvSpPr>
        <p:spPr>
          <a:xfrm>
            <a:off x="2197100" y="6248400"/>
            <a:ext cx="2895600" cy="457200"/>
          </a:xfrm>
        </p:spPr>
        <p:txBody>
          <a:bodyPr/>
          <a:lstStyle>
            <a:lvl1pPr>
              <a:defRPr>
                <a:solidFill>
                  <a:schemeClr val="bg1">
                    <a:lumMod val="75000"/>
                  </a:schemeClr>
                </a:solidFill>
              </a:defRPr>
            </a:lvl1pPr>
          </a:lstStyle>
          <a:p>
            <a:pPr>
              <a:defRPr/>
            </a:pP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5750" y="6248400"/>
            <a:ext cx="1905000" cy="457200"/>
          </a:xfrm>
        </p:spPr>
        <p:txBody>
          <a:bodyPr/>
          <a:lstStyle>
            <a:lvl1pPr>
              <a:defRPr/>
            </a:lvl1pPr>
          </a:lstStyle>
          <a:p>
            <a:pPr>
              <a:defRPr/>
            </a:pPr>
            <a:fld id="{32CB229D-75FD-47B3-B111-DFAB7C64094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2104617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280B863-8691-473A-B8AA-83CF69DA134B}"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249240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99E9AF0-281D-4062-887F-6DD641A4BAC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395860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2397955C-CDE7-401A-AE38-138A6DFF2368}"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5581750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797C967-E075-4692-B73E-6CAF5AAAF84B}"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826270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a:defRPr>
                <a:solidFill>
                  <a:schemeClr val="bg1"/>
                </a:solidFill>
              </a:defRPr>
            </a:lvl1pPr>
          </a:lstStyle>
          <a:p>
            <a:pPr>
              <a:defRPr/>
            </a:pPr>
            <a:r>
              <a:rPr lang="en-US" dirty="0">
                <a:solidFill>
                  <a:srgbClr val="FFFFFF"/>
                </a:solidFill>
              </a:rPr>
              <a:t>July 2013</a:t>
            </a:r>
          </a:p>
        </p:txBody>
      </p:sp>
      <p:sp>
        <p:nvSpPr>
          <p:cNvPr id="5" name="Rectangle 10"/>
          <p:cNvSpPr>
            <a:spLocks noGrp="1" noChangeArrowheads="1"/>
          </p:cNvSpPr>
          <p:nvPr>
            <p:ph type="ftr" sz="quarter" idx="11"/>
          </p:nvPr>
        </p:nvSpPr>
        <p:spPr/>
        <p:txBody>
          <a:bodyPr/>
          <a:lstStyle>
            <a:lvl1pPr>
              <a:defRPr/>
            </a:lvl1pPr>
          </a:lstStyle>
          <a:p>
            <a:pPr>
              <a:defRPr/>
            </a:pPr>
            <a:endParaRPr lang="en-US" dirty="0">
              <a:solidFill>
                <a:srgbClr val="FFFFFF">
                  <a:lumMod val="65000"/>
                </a:srgbClr>
              </a:solidFill>
            </a:endParaRPr>
          </a:p>
        </p:txBody>
      </p:sp>
      <p:sp>
        <p:nvSpPr>
          <p:cNvPr id="6" name="Rectangle 11"/>
          <p:cNvSpPr>
            <a:spLocks noGrp="1" noChangeArrowheads="1"/>
          </p:cNvSpPr>
          <p:nvPr>
            <p:ph type="sldNum" sz="quarter" idx="12"/>
          </p:nvPr>
        </p:nvSpPr>
        <p:spPr/>
        <p:txBody>
          <a:bodyPr/>
          <a:lstStyle>
            <a:lvl1pPr>
              <a:defRPr/>
            </a:lvl1pPr>
          </a:lstStyle>
          <a:p>
            <a:pPr>
              <a:defRPr/>
            </a:pPr>
            <a:fld id="{093ED784-591F-41A6-84DD-5A5960A2BE29}" type="slidenum">
              <a:rPr lang="en-US">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1683883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E2E404CD-00C9-46F5-98A1-6250384E0D03}" type="slidenum">
              <a:rPr lang="en-GB" smtClean="0"/>
              <a:pPr>
                <a:defRPr/>
              </a:pPr>
              <a:t>‹#›</a:t>
            </a:fld>
            <a:endParaRPr lang="en-GB" dirty="0"/>
          </a:p>
        </p:txBody>
      </p:sp>
    </p:spTree>
    <p:extLst>
      <p:ext uri="{BB962C8B-B14F-4D97-AF65-F5344CB8AC3E}">
        <p14:creationId xmlns:p14="http://schemas.microsoft.com/office/powerpoint/2010/main" val="1751927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763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dirty="0"/>
          </a:p>
        </p:txBody>
      </p:sp>
      <p:sp>
        <p:nvSpPr>
          <p:cNvPr id="3" name="Rectangle 4"/>
          <p:cNvSpPr>
            <a:spLocks noGrp="1" noChangeArrowheads="1"/>
          </p:cNvSpPr>
          <p:nvPr>
            <p:ph type="ftr" idx="11"/>
          </p:nvPr>
        </p:nvSpPr>
        <p:spPr>
          <a:ln/>
        </p:spPr>
        <p:txBody>
          <a:bodyPr/>
          <a:lstStyle>
            <a:lvl1pPr>
              <a:defRPr/>
            </a:lvl1pPr>
          </a:lstStyle>
          <a:p>
            <a:pPr>
              <a:defRPr/>
            </a:pPr>
            <a:endParaRPr lang="en-GB" dirty="0"/>
          </a:p>
        </p:txBody>
      </p:sp>
      <p:sp>
        <p:nvSpPr>
          <p:cNvPr id="4" name="Rectangle 5"/>
          <p:cNvSpPr>
            <a:spLocks noGrp="1" noChangeArrowheads="1"/>
          </p:cNvSpPr>
          <p:nvPr>
            <p:ph type="sldNum" idx="12"/>
          </p:nvPr>
        </p:nvSpPr>
        <p:spPr>
          <a:ln/>
        </p:spPr>
        <p:txBody>
          <a:bodyPr/>
          <a:lstStyle>
            <a:lvl1pPr>
              <a:defRPr/>
            </a:lvl1pPr>
          </a:lstStyle>
          <a:p>
            <a:pPr>
              <a:defRPr/>
            </a:pPr>
            <a:fld id="{96BE7143-950C-456E-A9E8-033D0908FF48}" type="slidenum">
              <a:rPr lang="en-GB"/>
              <a:pPr>
                <a:defRPr/>
              </a:pPr>
              <a:t>‹#›</a:t>
            </a:fld>
            <a:endParaRPr lang="en-GB" dirty="0"/>
          </a:p>
        </p:txBody>
      </p:sp>
    </p:spTree>
    <p:extLst>
      <p:ext uri="{BB962C8B-B14F-4D97-AF65-F5344CB8AC3E}">
        <p14:creationId xmlns:p14="http://schemas.microsoft.com/office/powerpoint/2010/main" val="8733252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975136B5-5A83-478B-A11D-B4E2D60CCE9D}" type="slidenum">
              <a:rPr lang="en-GB" smtClean="0"/>
              <a:pPr>
                <a:defRPr/>
              </a:pPr>
              <a:t>‹#›</a:t>
            </a:fld>
            <a:endParaRPr lang="en-GB" dirty="0"/>
          </a:p>
        </p:txBody>
      </p:sp>
    </p:spTree>
    <p:extLst>
      <p:ext uri="{BB962C8B-B14F-4D97-AF65-F5344CB8AC3E}">
        <p14:creationId xmlns:p14="http://schemas.microsoft.com/office/powerpoint/2010/main" val="31995731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8112"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00C6D1D1-12A5-4C8E-95F9-4D81C78B31D5}" type="slidenum">
              <a:rPr lang="en-GB" smtClean="0"/>
              <a:pPr>
                <a:defRPr/>
              </a:pPr>
              <a:t>‹#›</a:t>
            </a:fld>
            <a:endParaRPr lang="en-GB" dirty="0"/>
          </a:p>
        </p:txBody>
      </p:sp>
    </p:spTree>
    <p:extLst>
      <p:ext uri="{BB962C8B-B14F-4D97-AF65-F5344CB8AC3E}">
        <p14:creationId xmlns:p14="http://schemas.microsoft.com/office/powerpoint/2010/main" val="1121422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dirty="0"/>
          </a:p>
        </p:txBody>
      </p:sp>
      <p:sp>
        <p:nvSpPr>
          <p:cNvPr id="8" name="Rectangle 4"/>
          <p:cNvSpPr>
            <a:spLocks noGrp="1" noChangeArrowheads="1"/>
          </p:cNvSpPr>
          <p:nvPr>
            <p:ph type="ftr" idx="11"/>
          </p:nvPr>
        </p:nvSpPr>
        <p:spPr>
          <a:ln/>
        </p:spPr>
        <p:txBody>
          <a:bodyPr/>
          <a:lstStyle>
            <a:lvl1pPr>
              <a:defRPr/>
            </a:lvl1pPr>
          </a:lstStyle>
          <a:p>
            <a:pPr>
              <a:defRPr/>
            </a:pPr>
            <a:endParaRPr lang="en-GB" dirty="0"/>
          </a:p>
        </p:txBody>
      </p:sp>
      <p:sp>
        <p:nvSpPr>
          <p:cNvPr id="9" name="Rectangle 5"/>
          <p:cNvSpPr>
            <a:spLocks noGrp="1" noChangeArrowheads="1"/>
          </p:cNvSpPr>
          <p:nvPr>
            <p:ph type="sldNum" idx="12"/>
          </p:nvPr>
        </p:nvSpPr>
        <p:spPr>
          <a:ln/>
        </p:spPr>
        <p:txBody>
          <a:bodyPr/>
          <a:lstStyle>
            <a:lvl1pPr>
              <a:defRPr/>
            </a:lvl1pPr>
          </a:lstStyle>
          <a:p>
            <a:pPr>
              <a:defRPr/>
            </a:pPr>
            <a:fld id="{75A8B01C-977F-49DD-AF22-5264F707A278}" type="slidenum">
              <a:rPr lang="en-GB" smtClean="0"/>
              <a:pPr>
                <a:defRPr/>
              </a:pPr>
              <a:t>‹#›</a:t>
            </a:fld>
            <a:endParaRPr lang="en-GB" dirty="0"/>
          </a:p>
        </p:txBody>
      </p:sp>
    </p:spTree>
    <p:extLst>
      <p:ext uri="{BB962C8B-B14F-4D97-AF65-F5344CB8AC3E}">
        <p14:creationId xmlns:p14="http://schemas.microsoft.com/office/powerpoint/2010/main" val="5927454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dirty="0"/>
          </a:p>
        </p:txBody>
      </p:sp>
      <p:sp>
        <p:nvSpPr>
          <p:cNvPr id="4" name="Rectangle 4"/>
          <p:cNvSpPr>
            <a:spLocks noGrp="1" noChangeArrowheads="1"/>
          </p:cNvSpPr>
          <p:nvPr>
            <p:ph type="ftr" idx="11"/>
          </p:nvPr>
        </p:nvSpPr>
        <p:spPr>
          <a:ln/>
        </p:spPr>
        <p:txBody>
          <a:bodyPr/>
          <a:lstStyle>
            <a:lvl1pPr>
              <a:defRPr/>
            </a:lvl1pPr>
          </a:lstStyle>
          <a:p>
            <a:pPr>
              <a:defRPr/>
            </a:pPr>
            <a:endParaRPr lang="en-GB" dirty="0"/>
          </a:p>
        </p:txBody>
      </p:sp>
      <p:sp>
        <p:nvSpPr>
          <p:cNvPr id="5" name="Rectangle 5"/>
          <p:cNvSpPr>
            <a:spLocks noGrp="1" noChangeArrowheads="1"/>
          </p:cNvSpPr>
          <p:nvPr>
            <p:ph type="sldNum" idx="12"/>
          </p:nvPr>
        </p:nvSpPr>
        <p:spPr>
          <a:ln/>
        </p:spPr>
        <p:txBody>
          <a:bodyPr/>
          <a:lstStyle>
            <a:lvl1pPr>
              <a:defRPr/>
            </a:lvl1pPr>
          </a:lstStyle>
          <a:p>
            <a:pPr>
              <a:defRPr/>
            </a:pPr>
            <a:fld id="{B88ABD1D-DF97-4D35-ABD2-439B52A4ED83}" type="slidenum">
              <a:rPr lang="en-GB" smtClean="0"/>
              <a:pPr>
                <a:defRPr/>
              </a:pPr>
              <a:t>‹#›</a:t>
            </a:fld>
            <a:endParaRPr lang="en-GB" dirty="0"/>
          </a:p>
        </p:txBody>
      </p:sp>
    </p:spTree>
    <p:extLst>
      <p:ext uri="{BB962C8B-B14F-4D97-AF65-F5344CB8AC3E}">
        <p14:creationId xmlns:p14="http://schemas.microsoft.com/office/powerpoint/2010/main" val="59152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dirty="0"/>
          </a:p>
        </p:txBody>
      </p:sp>
      <p:sp>
        <p:nvSpPr>
          <p:cNvPr id="3" name="Rectangle 4"/>
          <p:cNvSpPr>
            <a:spLocks noGrp="1" noChangeArrowheads="1"/>
          </p:cNvSpPr>
          <p:nvPr>
            <p:ph type="ftr" idx="11"/>
          </p:nvPr>
        </p:nvSpPr>
        <p:spPr>
          <a:ln/>
        </p:spPr>
        <p:txBody>
          <a:bodyPr/>
          <a:lstStyle>
            <a:lvl1pPr>
              <a:defRPr/>
            </a:lvl1pPr>
          </a:lstStyle>
          <a:p>
            <a:pPr>
              <a:defRPr/>
            </a:pPr>
            <a:endParaRPr lang="en-GB" dirty="0"/>
          </a:p>
        </p:txBody>
      </p:sp>
      <p:sp>
        <p:nvSpPr>
          <p:cNvPr id="4" name="Rectangle 5"/>
          <p:cNvSpPr>
            <a:spLocks noGrp="1" noChangeArrowheads="1"/>
          </p:cNvSpPr>
          <p:nvPr>
            <p:ph type="sldNum" idx="12"/>
          </p:nvPr>
        </p:nvSpPr>
        <p:spPr>
          <a:ln/>
        </p:spPr>
        <p:txBody>
          <a:bodyPr/>
          <a:lstStyle>
            <a:lvl1pPr>
              <a:defRPr/>
            </a:lvl1pPr>
          </a:lstStyle>
          <a:p>
            <a:pPr>
              <a:defRPr/>
            </a:pPr>
            <a:fld id="{96BE7143-950C-456E-A9E8-033D0908FF48}" type="slidenum">
              <a:rPr lang="en-GB" smtClean="0"/>
              <a:pPr>
                <a:defRPr/>
              </a:pPr>
              <a:t>‹#›</a:t>
            </a:fld>
            <a:endParaRPr lang="en-GB" dirty="0"/>
          </a:p>
        </p:txBody>
      </p:sp>
    </p:spTree>
    <p:extLst>
      <p:ext uri="{BB962C8B-B14F-4D97-AF65-F5344CB8AC3E}">
        <p14:creationId xmlns:p14="http://schemas.microsoft.com/office/powerpoint/2010/main" val="277335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D7D9E8E4-C46E-4EB9-BE52-7941138F6B8F}" type="slidenum">
              <a:rPr lang="en-GB" smtClean="0"/>
              <a:pPr>
                <a:defRPr/>
              </a:pPr>
              <a:t>‹#›</a:t>
            </a:fld>
            <a:endParaRPr lang="en-GB" dirty="0"/>
          </a:p>
        </p:txBody>
      </p:sp>
    </p:spTree>
    <p:extLst>
      <p:ext uri="{BB962C8B-B14F-4D97-AF65-F5344CB8AC3E}">
        <p14:creationId xmlns:p14="http://schemas.microsoft.com/office/powerpoint/2010/main" val="245614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7F868E4A-DD0B-4833-B2B7-0803010B7A06}" type="slidenum">
              <a:rPr lang="en-GB" smtClean="0"/>
              <a:pPr>
                <a:defRPr/>
              </a:pPr>
              <a:t>‹#›</a:t>
            </a:fld>
            <a:endParaRPr lang="en-GB" dirty="0"/>
          </a:p>
        </p:txBody>
      </p:sp>
    </p:spTree>
    <p:extLst>
      <p:ext uri="{BB962C8B-B14F-4D97-AF65-F5344CB8AC3E}">
        <p14:creationId xmlns:p14="http://schemas.microsoft.com/office/powerpoint/2010/main" val="40408432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E60EE2C8-E55D-4275-81CB-0872F0A8D717}" type="slidenum">
              <a:rPr lang="en-GB" smtClean="0"/>
              <a:pPr>
                <a:defRPr/>
              </a:pPr>
              <a:t>‹#›</a:t>
            </a:fld>
            <a:endParaRPr lang="en-GB" dirty="0"/>
          </a:p>
        </p:txBody>
      </p:sp>
    </p:spTree>
    <p:extLst>
      <p:ext uri="{BB962C8B-B14F-4D97-AF65-F5344CB8AC3E}">
        <p14:creationId xmlns:p14="http://schemas.microsoft.com/office/powerpoint/2010/main" val="3158605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FAASEAL1"/>
          <p:cNvPicPr>
            <a:picLocks noChangeAspect="1" noChangeArrowheads="1"/>
          </p:cNvPicPr>
          <p:nvPr/>
        </p:nvPicPr>
        <p:blipFill>
          <a:blip r:embed="rId2">
            <a:clrChange>
              <a:clrFrom>
                <a:srgbClr val="0066CC"/>
              </a:clrFrom>
              <a:clrTo>
                <a:srgbClr val="0066CC">
                  <a:alpha val="0"/>
                </a:srgbClr>
              </a:clrTo>
            </a:clrChange>
            <a:extLst>
              <a:ext uri="{28A0092B-C50C-407E-A947-70E740481C1C}">
                <a14:useLocalDpi xmlns:a14="http://schemas.microsoft.com/office/drawing/2010/main" val="0"/>
              </a:ext>
            </a:extLst>
          </a:blip>
          <a:srcRect/>
          <a:stretch>
            <a:fillRect/>
          </a:stretch>
        </p:blipFill>
        <p:spPr bwMode="auto">
          <a:xfrm>
            <a:off x="7696200" y="533400"/>
            <a:ext cx="990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781800" y="296863"/>
            <a:ext cx="2117725" cy="5602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296863"/>
            <a:ext cx="6200775"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p:txBody>
          <a:bodyPr/>
          <a:lstStyle>
            <a:lvl1pPr>
              <a:defRPr/>
            </a:lvl1pPr>
          </a:lstStyle>
          <a:p>
            <a:pPr>
              <a:defRPr/>
            </a:pPr>
            <a:endParaRPr lang="en-GB" dirty="0"/>
          </a:p>
        </p:txBody>
      </p:sp>
      <p:sp>
        <p:nvSpPr>
          <p:cNvPr id="6" name="Rectangle 5"/>
          <p:cNvSpPr>
            <a:spLocks noGrp="1" noChangeArrowheads="1"/>
          </p:cNvSpPr>
          <p:nvPr>
            <p:ph type="ftr" idx="11"/>
          </p:nvPr>
        </p:nvSpPr>
        <p:spPr/>
        <p:txBody>
          <a:bodyPr/>
          <a:lstStyle>
            <a:lvl1pPr>
              <a:defRPr/>
            </a:lvl1pPr>
          </a:lstStyle>
          <a:p>
            <a:pPr>
              <a:defRPr/>
            </a:pPr>
            <a:endParaRPr lang="en-GB" dirty="0"/>
          </a:p>
        </p:txBody>
      </p:sp>
      <p:sp>
        <p:nvSpPr>
          <p:cNvPr id="7" name="Rectangle 6"/>
          <p:cNvSpPr>
            <a:spLocks noGrp="1" noChangeArrowheads="1"/>
          </p:cNvSpPr>
          <p:nvPr>
            <p:ph type="sldNum" idx="12"/>
          </p:nvPr>
        </p:nvSpPr>
        <p:spPr/>
        <p:txBody>
          <a:bodyPr/>
          <a:lstStyle>
            <a:lvl1pPr>
              <a:defRPr/>
            </a:lvl1pPr>
          </a:lstStyle>
          <a:p>
            <a:pPr>
              <a:defRPr/>
            </a:pPr>
            <a:fld id="{80E3C28F-C880-4EBF-94E0-628CFBE73E50}" type="slidenum">
              <a:rPr lang="en-GB" smtClean="0"/>
              <a:pPr>
                <a:defRPr/>
              </a:pPr>
              <a:t>‹#›</a:t>
            </a:fld>
            <a:endParaRPr lang="en-GB" dirty="0"/>
          </a:p>
        </p:txBody>
      </p:sp>
    </p:spTree>
    <p:extLst>
      <p:ext uri="{BB962C8B-B14F-4D97-AF65-F5344CB8AC3E}">
        <p14:creationId xmlns:p14="http://schemas.microsoft.com/office/powerpoint/2010/main" val="26840289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296863"/>
            <a:ext cx="8470900"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811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A58F3912-43C4-4D27-9781-9EF1B16280AA}" type="slidenum">
              <a:rPr lang="en-GB" smtClean="0"/>
              <a:pPr>
                <a:defRPr/>
              </a:pPr>
              <a:t>‹#›</a:t>
            </a:fld>
            <a:endParaRPr lang="en-GB" dirty="0"/>
          </a:p>
        </p:txBody>
      </p:sp>
    </p:spTree>
    <p:extLst>
      <p:ext uri="{BB962C8B-B14F-4D97-AF65-F5344CB8AC3E}">
        <p14:creationId xmlns:p14="http://schemas.microsoft.com/office/powerpoint/2010/main" val="101455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D7D9E8E4-C46E-4EB9-BE52-7941138F6B8F}" type="slidenum">
              <a:rPr lang="en-GB"/>
              <a:pPr>
                <a:defRPr/>
              </a:pPr>
              <a:t>‹#›</a:t>
            </a:fld>
            <a:endParaRPr lang="en-GB" dirty="0"/>
          </a:p>
        </p:txBody>
      </p:sp>
    </p:spTree>
    <p:extLst>
      <p:ext uri="{BB962C8B-B14F-4D97-AF65-F5344CB8AC3E}">
        <p14:creationId xmlns:p14="http://schemas.microsoft.com/office/powerpoint/2010/main" val="18942359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296863"/>
            <a:ext cx="8470900" cy="7016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48625" cy="4391025"/>
          </a:xfrm>
        </p:spPr>
        <p:txBody>
          <a:bodyPr/>
          <a:lstStyle/>
          <a:p>
            <a:pPr lvl="0"/>
            <a:r>
              <a:rPr lang="en-US" noProof="0" dirty="0" smtClean="0"/>
              <a:t>Click icon to add table</a:t>
            </a:r>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4"/>
          <p:cNvSpPr>
            <a:spLocks noGrp="1" noChangeArrowheads="1"/>
          </p:cNvSpPr>
          <p:nvPr>
            <p:ph type="ftr" idx="11"/>
          </p:nvPr>
        </p:nvSpPr>
        <p:spPr>
          <a:ln/>
        </p:spPr>
        <p:txBody>
          <a:bodyPr/>
          <a:lstStyle>
            <a:lvl1pPr>
              <a:defRPr/>
            </a:lvl1pPr>
          </a:lstStyle>
          <a:p>
            <a:pPr>
              <a:defRPr/>
            </a:pPr>
            <a:endParaRPr lang="en-GB" dirty="0"/>
          </a:p>
        </p:txBody>
      </p:sp>
      <p:sp>
        <p:nvSpPr>
          <p:cNvPr id="6" name="Rectangle 5"/>
          <p:cNvSpPr>
            <a:spLocks noGrp="1" noChangeArrowheads="1"/>
          </p:cNvSpPr>
          <p:nvPr>
            <p:ph type="sldNum" idx="12"/>
          </p:nvPr>
        </p:nvSpPr>
        <p:spPr>
          <a:ln/>
        </p:spPr>
        <p:txBody>
          <a:bodyPr/>
          <a:lstStyle>
            <a:lvl1pPr>
              <a:defRPr/>
            </a:lvl1pPr>
          </a:lstStyle>
          <a:p>
            <a:pPr>
              <a:defRPr/>
            </a:pPr>
            <a:fld id="{E17D3F0C-3E3C-4024-8AD0-77CE121CB1A4}" type="slidenum">
              <a:rPr lang="en-GB" smtClean="0"/>
              <a:pPr>
                <a:defRPr/>
              </a:pPr>
              <a:t>‹#›</a:t>
            </a:fld>
            <a:endParaRPr lang="en-GB" dirty="0"/>
          </a:p>
        </p:txBody>
      </p:sp>
    </p:spTree>
    <p:extLst>
      <p:ext uri="{BB962C8B-B14F-4D97-AF65-F5344CB8AC3E}">
        <p14:creationId xmlns:p14="http://schemas.microsoft.com/office/powerpoint/2010/main" val="391258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5" name="Picture 5" descr="FAASEAL1"/>
          <p:cNvPicPr>
            <a:picLocks noChangeAspect="1" noChangeArrowheads="1"/>
          </p:cNvPicPr>
          <p:nvPr/>
        </p:nvPicPr>
        <p:blipFill>
          <a:blip r:embed="rId2">
            <a:clrChange>
              <a:clrFrom>
                <a:srgbClr val="0066CC"/>
              </a:clrFrom>
              <a:clrTo>
                <a:srgbClr val="0066CC">
                  <a:alpha val="0"/>
                </a:srgbClr>
              </a:clrTo>
            </a:clrChange>
            <a:extLst>
              <a:ext uri="{28A0092B-C50C-407E-A947-70E740481C1C}">
                <a14:useLocalDpi xmlns:a14="http://schemas.microsoft.com/office/drawing/2010/main" val="0"/>
              </a:ext>
            </a:extLst>
          </a:blip>
          <a:srcRect/>
          <a:stretch>
            <a:fillRect/>
          </a:stretch>
        </p:blipFill>
        <p:spPr bwMode="auto">
          <a:xfrm>
            <a:off x="7620000" y="5181600"/>
            <a:ext cx="990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33942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5"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05AB3541-5945-4DFD-9527-BE2317092B1D}" type="slidenum">
              <a:rPr lang="en-GB"/>
              <a:pPr>
                <a:defRPr/>
              </a:pPr>
              <a:t>‹#›</a:t>
            </a:fld>
            <a:endParaRPr lang="en-GB" dirty="0"/>
          </a:p>
        </p:txBody>
      </p:sp>
    </p:spTree>
    <p:extLst>
      <p:ext uri="{BB962C8B-B14F-4D97-AF65-F5344CB8AC3E}">
        <p14:creationId xmlns:p14="http://schemas.microsoft.com/office/powerpoint/2010/main" val="1861266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64614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5"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47C3A061-D805-4923-95FB-D00B51E35D3B}" type="slidenum">
              <a:rPr lang="en-GB"/>
              <a:pPr>
                <a:defRPr/>
              </a:pPr>
              <a:t>‹#›</a:t>
            </a:fld>
            <a:endParaRPr lang="en-GB" dirty="0"/>
          </a:p>
        </p:txBody>
      </p:sp>
    </p:spTree>
    <p:extLst>
      <p:ext uri="{BB962C8B-B14F-4D97-AF65-F5344CB8AC3E}">
        <p14:creationId xmlns:p14="http://schemas.microsoft.com/office/powerpoint/2010/main" val="5571344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8112"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7"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E1478105-ECDE-4E67-A6D7-E67B127FE41C}" type="slidenum">
              <a:rPr lang="en-GB"/>
              <a:pPr>
                <a:defRPr/>
              </a:pPr>
              <a:t>‹#›</a:t>
            </a:fld>
            <a:endParaRPr lang="en-GB" dirty="0"/>
          </a:p>
        </p:txBody>
      </p:sp>
    </p:spTree>
    <p:extLst>
      <p:ext uri="{BB962C8B-B14F-4D97-AF65-F5344CB8AC3E}">
        <p14:creationId xmlns:p14="http://schemas.microsoft.com/office/powerpoint/2010/main" val="12810756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8"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9"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CBD92C84-2384-4100-9D77-D16672CF7A10}" type="slidenum">
              <a:rPr lang="en-GB"/>
              <a:pPr>
                <a:defRPr/>
              </a:pPr>
              <a:t>‹#›</a:t>
            </a:fld>
            <a:endParaRPr lang="en-GB" dirty="0"/>
          </a:p>
        </p:txBody>
      </p:sp>
    </p:spTree>
    <p:extLst>
      <p:ext uri="{BB962C8B-B14F-4D97-AF65-F5344CB8AC3E}">
        <p14:creationId xmlns:p14="http://schemas.microsoft.com/office/powerpoint/2010/main" val="11642218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4"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5"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FC9EFA9D-7E29-4A14-8A8B-8A7DF7C31F7B}" type="slidenum">
              <a:rPr lang="en-GB"/>
              <a:pPr>
                <a:defRPr/>
              </a:pPr>
              <a:t>‹#›</a:t>
            </a:fld>
            <a:endParaRPr lang="en-GB" dirty="0"/>
          </a:p>
        </p:txBody>
      </p:sp>
    </p:spTree>
    <p:extLst>
      <p:ext uri="{BB962C8B-B14F-4D97-AF65-F5344CB8AC3E}">
        <p14:creationId xmlns:p14="http://schemas.microsoft.com/office/powerpoint/2010/main" val="23777251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3"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4"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5BFFBD4B-15B5-4521-A24C-0C6913B92763}" type="slidenum">
              <a:rPr lang="en-GB"/>
              <a:pPr>
                <a:defRPr/>
              </a:pPr>
              <a:t>‹#›</a:t>
            </a:fld>
            <a:endParaRPr lang="en-GB" dirty="0"/>
          </a:p>
        </p:txBody>
      </p:sp>
    </p:spTree>
    <p:extLst>
      <p:ext uri="{BB962C8B-B14F-4D97-AF65-F5344CB8AC3E}">
        <p14:creationId xmlns:p14="http://schemas.microsoft.com/office/powerpoint/2010/main" val="6117089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7"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1855436F-ED84-4059-8D87-D0F6E41447E3}" type="slidenum">
              <a:rPr lang="en-GB"/>
              <a:pPr>
                <a:defRPr/>
              </a:pPr>
              <a:t>‹#›</a:t>
            </a:fld>
            <a:endParaRPr lang="en-GB" dirty="0"/>
          </a:p>
        </p:txBody>
      </p:sp>
    </p:spTree>
    <p:extLst>
      <p:ext uri="{BB962C8B-B14F-4D97-AF65-F5344CB8AC3E}">
        <p14:creationId xmlns:p14="http://schemas.microsoft.com/office/powerpoint/2010/main" val="234234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7F868E4A-DD0B-4833-B2B7-0803010B7A06}" type="slidenum">
              <a:rPr lang="en-GB"/>
              <a:pPr>
                <a:defRPr/>
              </a:pPr>
              <a:t>‹#›</a:t>
            </a:fld>
            <a:endParaRPr lang="en-GB" dirty="0"/>
          </a:p>
        </p:txBody>
      </p:sp>
    </p:spTree>
    <p:extLst>
      <p:ext uri="{BB962C8B-B14F-4D97-AF65-F5344CB8AC3E}">
        <p14:creationId xmlns:p14="http://schemas.microsoft.com/office/powerpoint/2010/main" val="802448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7"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39C1A912-1561-409D-AA4D-E4881EA9AFEF}" type="slidenum">
              <a:rPr lang="en-GB"/>
              <a:pPr>
                <a:defRPr/>
              </a:pPr>
              <a:t>‹#›</a:t>
            </a:fld>
            <a:endParaRPr lang="en-GB" dirty="0"/>
          </a:p>
        </p:txBody>
      </p:sp>
    </p:spTree>
    <p:extLst>
      <p:ext uri="{BB962C8B-B14F-4D97-AF65-F5344CB8AC3E}">
        <p14:creationId xmlns:p14="http://schemas.microsoft.com/office/powerpoint/2010/main" val="2822790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5"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263EE164-AA77-49D7-B815-874A78A8DD03}" type="slidenum">
              <a:rPr lang="en-GB"/>
              <a:pPr>
                <a:defRPr/>
              </a:pPr>
              <a:t>‹#›</a:t>
            </a:fld>
            <a:endParaRPr lang="en-GB" dirty="0"/>
          </a:p>
        </p:txBody>
      </p:sp>
    </p:spTree>
    <p:extLst>
      <p:ext uri="{BB962C8B-B14F-4D97-AF65-F5344CB8AC3E}">
        <p14:creationId xmlns:p14="http://schemas.microsoft.com/office/powerpoint/2010/main" val="34703322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descr="FAASEAL1"/>
          <p:cNvPicPr>
            <a:picLocks noChangeAspect="1" noChangeArrowheads="1"/>
          </p:cNvPicPr>
          <p:nvPr/>
        </p:nvPicPr>
        <p:blipFill>
          <a:blip r:embed="rId2">
            <a:clrChange>
              <a:clrFrom>
                <a:srgbClr val="0066CC"/>
              </a:clrFrom>
              <a:clrTo>
                <a:srgbClr val="0066CC">
                  <a:alpha val="0"/>
                </a:srgbClr>
              </a:clrTo>
            </a:clrChange>
            <a:extLst>
              <a:ext uri="{28A0092B-C50C-407E-A947-70E740481C1C}">
                <a14:useLocalDpi xmlns:a14="http://schemas.microsoft.com/office/drawing/2010/main" val="0"/>
              </a:ext>
            </a:extLst>
          </a:blip>
          <a:srcRect/>
          <a:stretch>
            <a:fillRect/>
          </a:stretch>
        </p:blipFill>
        <p:spPr bwMode="auto">
          <a:xfrm>
            <a:off x="7696200" y="533400"/>
            <a:ext cx="990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781800" y="296863"/>
            <a:ext cx="2117725" cy="5602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296863"/>
            <a:ext cx="6200775"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5"/>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7" name="Rectangle 6"/>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52E360C7-3192-4DDD-9EFC-8AA224E1732D}" type="slidenum">
              <a:rPr lang="en-GB"/>
              <a:pPr>
                <a:defRPr/>
              </a:pPr>
              <a:t>‹#›</a:t>
            </a:fld>
            <a:endParaRPr lang="en-GB" dirty="0"/>
          </a:p>
        </p:txBody>
      </p:sp>
    </p:spTree>
    <p:extLst>
      <p:ext uri="{BB962C8B-B14F-4D97-AF65-F5344CB8AC3E}">
        <p14:creationId xmlns:p14="http://schemas.microsoft.com/office/powerpoint/2010/main" val="31473424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296863"/>
            <a:ext cx="8470900" cy="701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811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7"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C5B38128-EDDE-45B7-A403-2825557358E2}" type="slidenum">
              <a:rPr lang="en-GB"/>
              <a:pPr>
                <a:defRPr/>
              </a:pPr>
              <a:t>‹#›</a:t>
            </a:fld>
            <a:endParaRPr lang="en-GB" dirty="0"/>
          </a:p>
        </p:txBody>
      </p:sp>
    </p:spTree>
    <p:extLst>
      <p:ext uri="{BB962C8B-B14F-4D97-AF65-F5344CB8AC3E}">
        <p14:creationId xmlns:p14="http://schemas.microsoft.com/office/powerpoint/2010/main" val="34884043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296863"/>
            <a:ext cx="8470900" cy="7016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48625" cy="4391025"/>
          </a:xfrm>
        </p:spPr>
        <p:txBody>
          <a:bodyPr/>
          <a:lstStyle/>
          <a:p>
            <a:pPr lvl="0"/>
            <a:r>
              <a:rPr lang="en-US" noProof="0" dirty="0" smtClean="0"/>
              <a:t>Click icon to add table</a:t>
            </a:r>
          </a:p>
        </p:txBody>
      </p:sp>
      <p:sp>
        <p:nvSpPr>
          <p:cNvPr id="4" name="Rectangle 3"/>
          <p:cNvSpPr>
            <a:spLocks noGrp="1" noChangeArrowheads="1"/>
          </p:cNvSpPr>
          <p:nvPr>
            <p:ph type="dt" idx="10"/>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5" name="Rectangle 4"/>
          <p:cNvSpPr>
            <a:spLocks noGrp="1" noChangeArrowheads="1"/>
          </p:cNvSpPr>
          <p:nvPr>
            <p:ph type="ftr" idx="11"/>
          </p:nvPr>
        </p:nvSpPr>
        <p:spPr/>
        <p:txBody>
          <a:bodyPr/>
          <a:lstStyle>
            <a:lvl1pPr defTabSz="914400" fontAlgn="auto">
              <a:spcBef>
                <a:spcPts val="0"/>
              </a:spcBef>
              <a:spcAft>
                <a:spcPts val="0"/>
              </a:spcAft>
              <a:buSzTx/>
              <a:buFontTx/>
              <a:buNone/>
              <a:defRPr dirty="0">
                <a:latin typeface="+mn-lt"/>
              </a:defRPr>
            </a:lvl1pPr>
          </a:lstStyle>
          <a:p>
            <a:pPr>
              <a:defRPr/>
            </a:pPr>
            <a:endParaRPr lang="en-GB" dirty="0"/>
          </a:p>
        </p:txBody>
      </p:sp>
      <p:sp>
        <p:nvSpPr>
          <p:cNvPr id="6" name="Rectangle 5"/>
          <p:cNvSpPr>
            <a:spLocks noGrp="1" noChangeArrowheads="1"/>
          </p:cNvSpPr>
          <p:nvPr>
            <p:ph type="sldNum" idx="12"/>
          </p:nvPr>
        </p:nvSpPr>
        <p:spPr/>
        <p:txBody>
          <a:bodyPr/>
          <a:lstStyle>
            <a:lvl1pPr defTabSz="914400" fontAlgn="auto">
              <a:spcBef>
                <a:spcPts val="0"/>
              </a:spcBef>
              <a:spcAft>
                <a:spcPts val="0"/>
              </a:spcAft>
              <a:buSzTx/>
              <a:buFontTx/>
              <a:buNone/>
              <a:defRPr smtClean="0">
                <a:latin typeface="+mn-lt"/>
              </a:defRPr>
            </a:lvl1pPr>
          </a:lstStyle>
          <a:p>
            <a:pPr>
              <a:defRPr/>
            </a:pPr>
            <a:fld id="{4FF2C3EE-48B4-4516-8919-FE9EABA47335}" type="slidenum">
              <a:rPr lang="en-GB"/>
              <a:pPr>
                <a:defRPr/>
              </a:pPr>
              <a:t>‹#›</a:t>
            </a:fld>
            <a:endParaRPr lang="en-GB" dirty="0"/>
          </a:p>
        </p:txBody>
      </p:sp>
    </p:spTree>
    <p:extLst>
      <p:ext uri="{BB962C8B-B14F-4D97-AF65-F5344CB8AC3E}">
        <p14:creationId xmlns:p14="http://schemas.microsoft.com/office/powerpoint/2010/main" val="33402293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5" name="Picture 5" descr="FAASEAL1"/>
          <p:cNvPicPr>
            <a:picLocks noChangeAspect="1" noChangeArrowheads="1"/>
          </p:cNvPicPr>
          <p:nvPr/>
        </p:nvPicPr>
        <p:blipFill>
          <a:blip r:embed="rId2">
            <a:clrChange>
              <a:clrFrom>
                <a:srgbClr val="0066CC"/>
              </a:clrFrom>
              <a:clrTo>
                <a:srgbClr val="0066CC">
                  <a:alpha val="0"/>
                </a:srgbClr>
              </a:clrTo>
            </a:clrChange>
            <a:extLst>
              <a:ext uri="{28A0092B-C50C-407E-A947-70E740481C1C}">
                <a14:useLocalDpi xmlns:a14="http://schemas.microsoft.com/office/drawing/2010/main" val="0"/>
              </a:ext>
            </a:extLst>
          </a:blip>
          <a:srcRect/>
          <a:stretch>
            <a:fillRect/>
          </a:stretch>
        </p:blipFill>
        <p:spPr bwMode="auto">
          <a:xfrm>
            <a:off x="7620000" y="5181600"/>
            <a:ext cx="990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253423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 template photo_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23" y="10411"/>
            <a:ext cx="4761999"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100000"/>
              </a:lnSpc>
              <a:spcBef>
                <a:spcPct val="50000"/>
              </a:spcBef>
              <a:buClrTx/>
              <a:buSzTx/>
              <a:buFontTx/>
              <a:buNone/>
            </a:pPr>
            <a:r>
              <a:rPr lang="en-US" sz="1600" dirty="0">
                <a:solidFill>
                  <a:srgbClr val="1D2F68"/>
                </a:solidFill>
                <a:latin typeface="Arial" charset="0"/>
              </a:rPr>
              <a:t>Presented to:</a:t>
            </a:r>
          </a:p>
          <a:p>
            <a:pPr defTabSz="914400">
              <a:lnSpc>
                <a:spcPct val="100000"/>
              </a:lnSpc>
              <a:spcBef>
                <a:spcPct val="50000"/>
              </a:spcBef>
              <a:buClrTx/>
              <a:buSzTx/>
              <a:buFontTx/>
              <a:buNone/>
            </a:pPr>
            <a:r>
              <a:rPr lang="en-US" sz="1600" dirty="0">
                <a:solidFill>
                  <a:srgbClr val="1D2F68"/>
                </a:solidFill>
                <a:latin typeface="Arial" charset="0"/>
              </a:rPr>
              <a:t>By:</a:t>
            </a:r>
          </a:p>
          <a:p>
            <a:pPr defTabSz="914400">
              <a:lnSpc>
                <a:spcPct val="100000"/>
              </a:lnSpc>
              <a:spcBef>
                <a:spcPct val="50000"/>
              </a:spcBef>
              <a:buClrTx/>
              <a:buSzTx/>
              <a:buFontTx/>
              <a:buNone/>
            </a:pPr>
            <a:r>
              <a:rPr lang="en-US" sz="1600" dirty="0">
                <a:solidFill>
                  <a:srgbClr val="1D2F68"/>
                </a:solidFill>
                <a:latin typeface="Arial" charset="0"/>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800" b="1">
                  <a:solidFill>
                    <a:srgbClr val="FFFFFF"/>
                  </a:solidFill>
                  <a:latin typeface="Arial" charset="0"/>
                </a:rPr>
                <a:t>Federal Aviation</a:t>
              </a:r>
            </a:p>
            <a:p>
              <a:pPr defTabSz="914400">
                <a:lnSpc>
                  <a:spcPct val="85000"/>
                </a:lnSpc>
                <a:buClrTx/>
                <a:buSzTx/>
                <a:buFontTx/>
                <a:buNone/>
              </a:pPr>
              <a:r>
                <a:rPr lang="en-US" sz="1800" b="1">
                  <a:solidFill>
                    <a:srgbClr val="FFFFFF"/>
                  </a:solidFill>
                  <a:latin typeface="Arial" charset="0"/>
                </a:rPr>
                <a:t>Administration</a:t>
              </a:r>
            </a:p>
          </p:txBody>
        </p:sp>
      </p:grpSp>
      <p:grpSp>
        <p:nvGrpSpPr>
          <p:cNvPr id="9" name="Group 25"/>
          <p:cNvGrpSpPr>
            <a:grpSpLocks/>
          </p:cNvGrpSpPr>
          <p:nvPr userDrawn="1"/>
        </p:nvGrpSpPr>
        <p:grpSpPr bwMode="auto">
          <a:xfrm>
            <a:off x="6997474" y="6097937"/>
            <a:ext cx="2047875" cy="660400"/>
            <a:chOff x="3596" y="3859"/>
            <a:chExt cx="1290" cy="416"/>
          </a:xfrm>
        </p:grpSpPr>
        <p:pic>
          <p:nvPicPr>
            <p:cNvPr id="10" name="Picture 2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Tree>
    <p:extLst>
      <p:ext uri="{BB962C8B-B14F-4D97-AF65-F5344CB8AC3E}">
        <p14:creationId xmlns:p14="http://schemas.microsoft.com/office/powerpoint/2010/main" val="162384989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1" name="Footer Placeholder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solidFill>
                <a:srgbClr val="FFFFFF">
                  <a:lumMod val="65000"/>
                </a:srgbClr>
              </a:solidFill>
            </a:endParaRPr>
          </a:p>
        </p:txBody>
      </p:sp>
      <p:sp>
        <p:nvSpPr>
          <p:cNvPr id="12" name="Slide Number Placeholder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0340244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14676803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41999327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98.xml"/><Relationship Id="rId7"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45.xml"/><Relationship Id="rId7"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51.xml"/><Relationship Id="rId7"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57.xml"/><Relationship Id="rId7"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image" Target="../media/image5.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8.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9.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28625" y="296863"/>
            <a:ext cx="84709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95300" y="1508125"/>
            <a:ext cx="8048625" cy="439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nSpc>
                <a:spcPct val="100000"/>
              </a:lnSpc>
              <a:buClr>
                <a:srgbClr val="40A60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defRPr>
            </a:lvl1pPr>
          </a:lstStyle>
          <a:p>
            <a:pPr>
              <a:defRPr/>
            </a:pPr>
            <a:endParaRPr lang="en-GB" dirty="0"/>
          </a:p>
        </p:txBody>
      </p:sp>
      <p:sp>
        <p:nvSpPr>
          <p:cNvPr id="1028" name="Rectangle 4"/>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lnSpc>
                <a:spcPct val="100000"/>
              </a:lnSpc>
              <a:buClr>
                <a:srgbClr val="40A60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000000"/>
                </a:solidFill>
              </a:defRPr>
            </a:lvl1pPr>
          </a:lstStyle>
          <a:p>
            <a:pPr>
              <a:defRPr/>
            </a:pPr>
            <a:endParaRPr lang="en-GB" dirty="0"/>
          </a:p>
        </p:txBody>
      </p:sp>
      <p:sp>
        <p:nvSpPr>
          <p:cNvPr id="1029" name="Rectangle 5"/>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FFFFFF"/>
                </a:solidFill>
              </a:defRPr>
            </a:lvl1pPr>
          </a:lstStyle>
          <a:p>
            <a:pPr>
              <a:defRPr/>
            </a:pPr>
            <a:fld id="{C2D8DF7B-5BB8-4B00-8E05-C2F0674933C5}" type="slidenum">
              <a:rPr lang="en-GB"/>
              <a:pPr>
                <a:defRPr/>
              </a:pPr>
              <a:t>‹#›</a:t>
            </a:fld>
            <a:endParaRPr lang="en-GB" dirty="0"/>
          </a:p>
        </p:txBody>
      </p:sp>
      <p:sp>
        <p:nvSpPr>
          <p:cNvPr id="1031" name="Rectangle 6"/>
          <p:cNvSpPr>
            <a:spLocks noChangeArrowheads="1"/>
          </p:cNvSpPr>
          <p:nvPr/>
        </p:nvSpPr>
        <p:spPr bwMode="auto">
          <a:xfrm>
            <a:off x="0" y="6035675"/>
            <a:ext cx="9144000" cy="815975"/>
          </a:xfrm>
          <a:prstGeom prst="rect">
            <a:avLst/>
          </a:prstGeom>
          <a:solidFill>
            <a:srgbClr val="1D2F68"/>
          </a:solidFill>
          <a:ln w="9360">
            <a:solidFill>
              <a:srgbClr val="1D2F6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32" name="Rectangle 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r">
              <a:lnSpc>
                <a:spcPct val="100000"/>
              </a:lnSpc>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A7D1E0-5DCD-4F58-BC53-913F5D650CCD}" type="slidenum">
              <a:rPr lang="en-GB" sz="1200" b="1">
                <a:solidFill>
                  <a:srgbClr val="FFFFFF"/>
                </a:solidFill>
                <a:latin typeface="Arial" charset="0"/>
              </a:rPr>
              <a:pPr algn="r">
                <a:lnSpc>
                  <a:spcPct val="100000"/>
                </a:lnSpc>
                <a:buClr>
                  <a:srgbClr val="FFFFFF"/>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en-GB" sz="1200" b="1" dirty="0">
              <a:solidFill>
                <a:srgbClr val="FFFFFF"/>
              </a:solidFill>
              <a:latin typeface="Arial" charset="0"/>
            </a:endParaRPr>
          </a:p>
        </p:txBody>
      </p:sp>
      <p:grpSp>
        <p:nvGrpSpPr>
          <p:cNvPr id="1033" name="Group 8"/>
          <p:cNvGrpSpPr>
            <a:grpSpLocks/>
          </p:cNvGrpSpPr>
          <p:nvPr/>
        </p:nvGrpSpPr>
        <p:grpSpPr bwMode="auto">
          <a:xfrm>
            <a:off x="5708650" y="6124575"/>
            <a:ext cx="2043113" cy="660400"/>
            <a:chOff x="3596" y="3858"/>
            <a:chExt cx="1287" cy="416"/>
          </a:xfrm>
        </p:grpSpPr>
        <p:pic>
          <p:nvPicPr>
            <p:cNvPr id="3"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l="14334" t="3732" r="14973" b="4561"/>
            <a:stretch>
              <a:fillRect/>
            </a:stretch>
          </p:blipFill>
          <p:spPr bwMode="auto">
            <a:xfrm>
              <a:off x="3596" y="3858"/>
              <a:ext cx="416" cy="417"/>
            </a:xfrm>
            <a:prstGeom prst="rect">
              <a:avLst/>
            </a:prstGeom>
            <a:noFill/>
            <a:ln>
              <a:noFill/>
            </a:ln>
            <a:effectLst/>
            <a:extLst>
              <a:ext uri="{909E8E84-426E-40DD-AFC4-6F175D3DCCD1}">
                <a14:hiddenFill xmlns:a14="http://schemas.microsoft.com/office/drawing/2010/main">
                  <a:blipFill dpi="0" rotWithShape="0">
                    <a:blip/>
                    <a:srcRect l="14334" t="3732" r="14973" b="456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Text Box 10"/>
            <p:cNvSpPr txBox="1">
              <a:spLocks noChangeArrowheads="1"/>
            </p:cNvSpPr>
            <p:nvPr/>
          </p:nvSpPr>
          <p:spPr bwMode="auto">
            <a:xfrm>
              <a:off x="4025" y="3947"/>
              <a:ext cx="85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lnSpc>
                  <a:spcPct val="85000"/>
                </a:lnSpc>
                <a:buClr>
                  <a:srgbClr val="FFFFFF"/>
                </a:buClr>
                <a:buFont typeface="Arial" charset="0"/>
                <a:buNone/>
                <a:defRPr/>
              </a:pPr>
              <a:r>
                <a:rPr lang="en-GB" sz="1200" b="1" dirty="0" smtClean="0">
                  <a:solidFill>
                    <a:srgbClr val="FFFFFF"/>
                  </a:solidFill>
                  <a:latin typeface="Arial" charset="0"/>
                </a:rPr>
                <a:t>Federal Aviation</a:t>
              </a:r>
            </a:p>
            <a:p>
              <a:pPr>
                <a:lnSpc>
                  <a:spcPct val="85000"/>
                </a:lnSpc>
                <a:buClr>
                  <a:srgbClr val="FFFFFF"/>
                </a:buClr>
                <a:buFont typeface="Arial" charset="0"/>
                <a:buNone/>
                <a:defRPr/>
              </a:pPr>
              <a:r>
                <a:rPr lang="en-GB" sz="1200" b="1" dirty="0" smtClean="0">
                  <a:solidFill>
                    <a:srgbClr val="FFFFFF"/>
                  </a:solidFill>
                  <a:latin typeface="Arial" charset="0"/>
                </a:rPr>
                <a:t>Administration</a:t>
              </a:r>
            </a:p>
          </p:txBody>
        </p:sp>
      </p:grpSp>
      <p:sp>
        <p:nvSpPr>
          <p:cNvPr id="1035" name="Text Box 11"/>
          <p:cNvSpPr txBox="1">
            <a:spLocks noChangeArrowheads="1"/>
          </p:cNvSpPr>
          <p:nvPr/>
        </p:nvSpPr>
        <p:spPr bwMode="auto">
          <a:xfrm>
            <a:off x="449263" y="6205538"/>
            <a:ext cx="47847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lnSpc>
                <a:spcPct val="100000"/>
              </a:lnSpc>
              <a:spcBef>
                <a:spcPts val="750"/>
              </a:spcBef>
              <a:buClr>
                <a:srgbClr val="C0C0C0"/>
              </a:buClr>
              <a:buFont typeface="Arial" charset="0"/>
              <a:buNone/>
              <a:defRPr/>
            </a:pPr>
            <a:r>
              <a:rPr lang="en-GB" sz="1200" b="1" dirty="0" smtClean="0">
                <a:solidFill>
                  <a:srgbClr val="C0C0C0"/>
                </a:solidFill>
                <a:latin typeface="Arial" charset="0"/>
              </a:rPr>
              <a:t>FAA Airport Safety Technology R&amp;D</a:t>
            </a:r>
          </a:p>
        </p:txBody>
      </p:sp>
      <p:sp>
        <p:nvSpPr>
          <p:cNvPr id="1036" name="Text Box 12"/>
          <p:cNvSpPr txBox="1">
            <a:spLocks noChangeArrowheads="1"/>
          </p:cNvSpPr>
          <p:nvPr/>
        </p:nvSpPr>
        <p:spPr bwMode="auto">
          <a:xfrm>
            <a:off x="441325" y="6384925"/>
            <a:ext cx="3740150" cy="279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a:lnSpc>
                <a:spcPct val="100000"/>
              </a:lnSpc>
              <a:spcBef>
                <a:spcPts val="750"/>
              </a:spcBef>
              <a:buClr>
                <a:srgbClr val="C0C0C0"/>
              </a:buClr>
              <a:buFont typeface="Arial" charset="0"/>
              <a:buNone/>
              <a:defRPr/>
            </a:pPr>
            <a:r>
              <a:rPr lang="en-GB" sz="1200" baseline="0" dirty="0" smtClean="0">
                <a:solidFill>
                  <a:srgbClr val="C0C0C0"/>
                </a:solidFill>
                <a:latin typeface="Arial" charset="0"/>
              </a:rPr>
              <a:t>March 2016</a:t>
            </a:r>
            <a:endParaRPr lang="en-GB" sz="1200" dirty="0" smtClean="0">
              <a:solidFill>
                <a:srgbClr val="C0C0C0"/>
              </a:solidFill>
              <a:latin typeface="Arial"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l" defTabSz="457200" rtl="0" eaLnBrk="0" fontAlgn="base" hangingPunct="0">
        <a:lnSpc>
          <a:spcPct val="93000"/>
        </a:lnSpc>
        <a:spcBef>
          <a:spcPct val="0"/>
        </a:spcBef>
        <a:spcAft>
          <a:spcPct val="0"/>
        </a:spcAft>
        <a:buClr>
          <a:srgbClr val="1D2F68"/>
        </a:buClr>
        <a:buSzPct val="100000"/>
        <a:buFont typeface="Arial" charset="0"/>
        <a:defRPr sz="4000" b="1">
          <a:solidFill>
            <a:srgbClr val="1D2F68"/>
          </a:solidFill>
          <a:latin typeface="+mj-lt"/>
          <a:ea typeface="+mj-ea"/>
          <a:cs typeface="+mj-cs"/>
        </a:defRPr>
      </a:lvl1pPr>
      <a:lvl2pPr algn="l" defTabSz="457200" rtl="0" eaLnBrk="0" fontAlgn="base" hangingPunct="0">
        <a:lnSpc>
          <a:spcPct val="93000"/>
        </a:lnSpc>
        <a:spcBef>
          <a:spcPct val="0"/>
        </a:spcBef>
        <a:spcAft>
          <a:spcPct val="0"/>
        </a:spcAft>
        <a:buClr>
          <a:srgbClr val="1D2F68"/>
        </a:buClr>
        <a:buSzPct val="100000"/>
        <a:buFont typeface="Arial" charset="0"/>
        <a:defRPr sz="4000" b="1">
          <a:solidFill>
            <a:srgbClr val="1D2F68"/>
          </a:solidFill>
          <a:latin typeface="Arial" charset="0"/>
        </a:defRPr>
      </a:lvl2pPr>
      <a:lvl3pPr algn="l" defTabSz="457200" rtl="0" eaLnBrk="0" fontAlgn="base" hangingPunct="0">
        <a:lnSpc>
          <a:spcPct val="93000"/>
        </a:lnSpc>
        <a:spcBef>
          <a:spcPct val="0"/>
        </a:spcBef>
        <a:spcAft>
          <a:spcPct val="0"/>
        </a:spcAft>
        <a:buClr>
          <a:srgbClr val="1D2F68"/>
        </a:buClr>
        <a:buSzPct val="100000"/>
        <a:buFont typeface="Arial" charset="0"/>
        <a:defRPr sz="4000" b="1">
          <a:solidFill>
            <a:srgbClr val="1D2F68"/>
          </a:solidFill>
          <a:latin typeface="Arial" charset="0"/>
        </a:defRPr>
      </a:lvl3pPr>
      <a:lvl4pPr algn="l" defTabSz="457200" rtl="0" eaLnBrk="0" fontAlgn="base" hangingPunct="0">
        <a:lnSpc>
          <a:spcPct val="93000"/>
        </a:lnSpc>
        <a:spcBef>
          <a:spcPct val="0"/>
        </a:spcBef>
        <a:spcAft>
          <a:spcPct val="0"/>
        </a:spcAft>
        <a:buClr>
          <a:srgbClr val="1D2F68"/>
        </a:buClr>
        <a:buSzPct val="100000"/>
        <a:buFont typeface="Arial" charset="0"/>
        <a:defRPr sz="4000" b="1">
          <a:solidFill>
            <a:srgbClr val="1D2F68"/>
          </a:solidFill>
          <a:latin typeface="Arial" charset="0"/>
        </a:defRPr>
      </a:lvl4pPr>
      <a:lvl5pPr algn="l" defTabSz="457200" rtl="0" eaLnBrk="0" fontAlgn="base" hangingPunct="0">
        <a:lnSpc>
          <a:spcPct val="93000"/>
        </a:lnSpc>
        <a:spcBef>
          <a:spcPct val="0"/>
        </a:spcBef>
        <a:spcAft>
          <a:spcPct val="0"/>
        </a:spcAft>
        <a:buClr>
          <a:srgbClr val="1D2F68"/>
        </a:buClr>
        <a:buSzPct val="100000"/>
        <a:buFont typeface="Arial" charset="0"/>
        <a:defRPr sz="4000" b="1">
          <a:solidFill>
            <a:srgbClr val="1D2F68"/>
          </a:solidFill>
          <a:latin typeface="Arial" charset="0"/>
        </a:defRPr>
      </a:lvl5pPr>
      <a:lvl6pPr marL="457200"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Arial" charset="0"/>
        </a:defRPr>
      </a:lvl6pPr>
      <a:lvl7pPr marL="914400"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Arial" charset="0"/>
        </a:defRPr>
      </a:lvl7pPr>
      <a:lvl8pPr marL="1371600"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Arial" charset="0"/>
        </a:defRPr>
      </a:lvl8pPr>
      <a:lvl9pPr marL="1828800"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Arial" charset="0"/>
        </a:defRPr>
      </a:lvl9pPr>
    </p:titleStyle>
    <p:bodyStyle>
      <a:lvl1pPr marL="341313" indent="-341313" algn="l" defTabSz="457200" rtl="0" eaLnBrk="0" fontAlgn="base" hangingPunct="0">
        <a:lnSpc>
          <a:spcPct val="93000"/>
        </a:lnSpc>
        <a:spcBef>
          <a:spcPts val="700"/>
        </a:spcBef>
        <a:spcAft>
          <a:spcPct val="0"/>
        </a:spcAft>
        <a:buClr>
          <a:srgbClr val="000000"/>
        </a:buClr>
        <a:buSzPct val="100000"/>
        <a:buFont typeface="Arial" charset="0"/>
        <a:buChar char="•"/>
        <a:defRPr sz="2800" b="1">
          <a:solidFill>
            <a:srgbClr val="000000"/>
          </a:solidFill>
          <a:latin typeface="+mn-lt"/>
          <a:ea typeface="+mn-ea"/>
          <a:cs typeface="+mn-cs"/>
        </a:defRPr>
      </a:lvl1pPr>
      <a:lvl2pPr marL="741363" indent="-284163" algn="l" defTabSz="457200"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defRPr>
      </a:lvl2pPr>
      <a:lvl3pPr marL="1143000" indent="-228600" algn="l" defTabSz="457200"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defRPr>
      </a:lvl3pPr>
      <a:lvl4pPr marL="1600200" indent="-228600" algn="l" defTabSz="457200" rtl="0" eaLnBrk="0" fontAlgn="base" hangingPunct="0">
        <a:lnSpc>
          <a:spcPct val="93000"/>
        </a:lnSpc>
        <a:spcBef>
          <a:spcPts val="450"/>
        </a:spcBef>
        <a:spcAft>
          <a:spcPct val="0"/>
        </a:spcAft>
        <a:buClr>
          <a:srgbClr val="000000"/>
        </a:buClr>
        <a:buSzPct val="100000"/>
        <a:buFont typeface="Arial" charset="0"/>
        <a:buChar char="–"/>
        <a:defRPr>
          <a:solidFill>
            <a:srgbClr val="000000"/>
          </a:solidFill>
          <a:latin typeface="+mn-lt"/>
        </a:defRPr>
      </a:lvl4pPr>
      <a:lvl5pPr marL="2057400" indent="-228600" algn="l" defTabSz="457200" rtl="0" eaLnBrk="0" fontAlgn="base" hangingPunct="0">
        <a:lnSpc>
          <a:spcPct val="93000"/>
        </a:lnSpc>
        <a:spcBef>
          <a:spcPts val="450"/>
        </a:spcBef>
        <a:spcAft>
          <a:spcPct val="0"/>
        </a:spcAft>
        <a:buClr>
          <a:srgbClr val="000000"/>
        </a:buClr>
        <a:buSzPct val="100000"/>
        <a:buFont typeface="Arial" charset="0"/>
        <a:buChar char="»"/>
        <a:defRPr>
          <a:solidFill>
            <a:srgbClr val="000000"/>
          </a:solidFill>
          <a:latin typeface="+mn-lt"/>
        </a:defRPr>
      </a:lvl5pPr>
      <a:lvl6pPr marL="2514600" indent="-228600" algn="l" defTabSz="457200" rtl="0" fontAlgn="base">
        <a:lnSpc>
          <a:spcPct val="93000"/>
        </a:lnSpc>
        <a:spcBef>
          <a:spcPts val="450"/>
        </a:spcBef>
        <a:spcAft>
          <a:spcPct val="0"/>
        </a:spcAft>
        <a:buClr>
          <a:srgbClr val="000000"/>
        </a:buClr>
        <a:buSzPct val="100000"/>
        <a:buFont typeface="Arial" charset="0"/>
        <a:buChar char="»"/>
        <a:defRPr>
          <a:solidFill>
            <a:srgbClr val="000000"/>
          </a:solidFill>
          <a:latin typeface="+mn-lt"/>
        </a:defRPr>
      </a:lvl6pPr>
      <a:lvl7pPr marL="2971800" indent="-228600" algn="l" defTabSz="457200" rtl="0" fontAlgn="base">
        <a:lnSpc>
          <a:spcPct val="93000"/>
        </a:lnSpc>
        <a:spcBef>
          <a:spcPts val="450"/>
        </a:spcBef>
        <a:spcAft>
          <a:spcPct val="0"/>
        </a:spcAft>
        <a:buClr>
          <a:srgbClr val="000000"/>
        </a:buClr>
        <a:buSzPct val="100000"/>
        <a:buFont typeface="Arial" charset="0"/>
        <a:buChar char="»"/>
        <a:defRPr>
          <a:solidFill>
            <a:srgbClr val="000000"/>
          </a:solidFill>
          <a:latin typeface="+mn-lt"/>
        </a:defRPr>
      </a:lvl7pPr>
      <a:lvl8pPr marL="3429000" indent="-228600" algn="l" defTabSz="457200" rtl="0" fontAlgn="base">
        <a:lnSpc>
          <a:spcPct val="93000"/>
        </a:lnSpc>
        <a:spcBef>
          <a:spcPts val="450"/>
        </a:spcBef>
        <a:spcAft>
          <a:spcPct val="0"/>
        </a:spcAft>
        <a:buClr>
          <a:srgbClr val="000000"/>
        </a:buClr>
        <a:buSzPct val="100000"/>
        <a:buFont typeface="Arial" charset="0"/>
        <a:buChar char="»"/>
        <a:defRPr>
          <a:solidFill>
            <a:srgbClr val="000000"/>
          </a:solidFill>
          <a:latin typeface="+mn-lt"/>
        </a:defRPr>
      </a:lvl8pPr>
      <a:lvl9pPr marL="3886200" indent="-228600" algn="l" defTabSz="457200" rtl="0" fontAlgn="base">
        <a:lnSpc>
          <a:spcPct val="93000"/>
        </a:lnSpc>
        <a:spcBef>
          <a:spcPts val="450"/>
        </a:spcBef>
        <a:spcAft>
          <a:spcPct val="0"/>
        </a:spcAft>
        <a:buClr>
          <a:srgbClr val="000000"/>
        </a:buClr>
        <a:buSzPct val="100000"/>
        <a:buFont typeface="Arial" charset="0"/>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lnSpc>
                <a:spcPct val="100000"/>
              </a:lnSpc>
              <a:spcBef>
                <a:spcPct val="50000"/>
              </a:spcBef>
              <a:buClrTx/>
              <a:buSzTx/>
              <a:buFontTx/>
              <a:buChar char="•"/>
            </a:pPr>
            <a:endParaRPr lang="en-US">
              <a:solidFill>
                <a:srgbClr val="000000"/>
              </a:solidFill>
              <a:latin typeface="Arial" charset="0"/>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defTabSz="914400">
              <a:lnSpc>
                <a:spcPct val="100000"/>
              </a:lnSpc>
              <a:buClrTx/>
              <a:buSzTx/>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defTabSz="914400">
              <a:lnSpc>
                <a:spcPct val="100000"/>
              </a:lnSpc>
              <a:buClrTx/>
              <a:buSzTx/>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78889" y="6248400"/>
            <a:ext cx="107727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defTabSz="914400">
              <a:lnSpc>
                <a:spcPct val="100000"/>
              </a:lnSpc>
              <a:buClrTx/>
              <a:buSzTx/>
            </a:pPr>
            <a:fld id="{74438B1A-AF1B-4C8B-993E-1BADE62A2451}" type="slidenum">
              <a:rPr lang="en-US" smtClean="0">
                <a:solidFill>
                  <a:srgbClr val="FFFFFF">
                    <a:lumMod val="65000"/>
                  </a:srgbClr>
                </a:solidFill>
              </a:rPr>
              <a:pPr defTabSz="914400">
                <a:lnSpc>
                  <a:spcPct val="100000"/>
                </a:lnSpc>
                <a:buClrTx/>
                <a:buSzTx/>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92289"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lnSpc>
                  <a:spcPct val="85000"/>
                </a:lnSpc>
                <a:buClrTx/>
                <a:buSzTx/>
                <a:buFontTx/>
                <a:buNone/>
              </a:pPr>
              <a:r>
                <a:rPr lang="en-US" sz="1200" b="1" dirty="0">
                  <a:solidFill>
                    <a:srgbClr val="FFFFFF"/>
                  </a:solidFill>
                  <a:latin typeface="Arial" charset="0"/>
                </a:rPr>
                <a:t>Federal Aviation</a:t>
              </a:r>
            </a:p>
            <a:p>
              <a:pPr defTabSz="914400">
                <a:lnSpc>
                  <a:spcPct val="85000"/>
                </a:lnSpc>
                <a:buClrTx/>
                <a:buSzTx/>
                <a:buFontTx/>
                <a:buNone/>
              </a:pPr>
              <a:r>
                <a:rPr lang="en-US" sz="1200" b="1" dirty="0">
                  <a:solidFill>
                    <a:srgbClr val="FFFFFF"/>
                  </a:solidFill>
                  <a:latin typeface="Arial" charset="0"/>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lnSpc>
                <a:spcPct val="100000"/>
              </a:lnSpc>
              <a:spcBef>
                <a:spcPct val="50000"/>
              </a:spcBef>
              <a:buClrTx/>
              <a:buSzTx/>
              <a:buFontTx/>
              <a:buNone/>
            </a:pPr>
            <a:r>
              <a:rPr lang="en-US" sz="1200" b="1" dirty="0">
                <a:solidFill>
                  <a:srgbClr val="C0C0C0"/>
                </a:solidFill>
                <a:latin typeface="Arial" charset="0"/>
              </a:rPr>
              <a:t>&lt;Presentation Title – Change on Master Slide&gt;</a:t>
            </a:r>
            <a:endParaRPr lang="en-US" sz="1200" dirty="0">
              <a:solidFill>
                <a:srgbClr val="C0C0C0"/>
              </a:solidFill>
              <a:latin typeface="Arial" charset="0"/>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lnSpc>
                <a:spcPct val="100000"/>
              </a:lnSpc>
              <a:spcBef>
                <a:spcPct val="50000"/>
              </a:spcBef>
              <a:buClrTx/>
              <a:buSzTx/>
              <a:buFontTx/>
              <a:buNone/>
            </a:pPr>
            <a:r>
              <a:rPr lang="en-US" sz="1200" dirty="0">
                <a:solidFill>
                  <a:srgbClr val="C0C0C0"/>
                </a:solidFill>
                <a:latin typeface="Arial" charset="0"/>
              </a:rPr>
              <a:t>&lt;Date of Presentation – Change on Master Slide&gt;</a:t>
            </a:r>
          </a:p>
        </p:txBody>
      </p:sp>
    </p:spTree>
    <p:extLst>
      <p:ext uri="{BB962C8B-B14F-4D97-AF65-F5344CB8AC3E}">
        <p14:creationId xmlns:p14="http://schemas.microsoft.com/office/powerpoint/2010/main" val="351238358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defTabSz="914400">
              <a:lnSpc>
                <a:spcPct val="100000"/>
              </a:lnSpc>
              <a:buClrTx/>
              <a:buSzTx/>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defTabSz="914400">
              <a:lnSpc>
                <a:spcPct val="100000"/>
              </a:lnSpc>
              <a:buClrTx/>
              <a:buSzTx/>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defTabSz="914400">
              <a:lnSpc>
                <a:spcPct val="100000"/>
              </a:lnSpc>
              <a:buClrTx/>
              <a:buSzTx/>
              <a:defRPr/>
            </a:pPr>
            <a:fld id="{28AB0827-552D-47BF-95B6-76BEF05DC1B9}" type="slidenum">
              <a:rPr lang="en-US">
                <a:solidFill>
                  <a:srgbClr val="FFFFFF"/>
                </a:solidFill>
              </a:rPr>
              <a:pPr defTabSz="914400">
                <a:lnSpc>
                  <a:spcPct val="100000"/>
                </a:lnSpc>
                <a:buClrTx/>
                <a:buSzTx/>
                <a:defRPr/>
              </a:pPr>
              <a:t>‹#›</a:t>
            </a:fld>
            <a:endParaRPr lang="en-US" dirty="0">
              <a:solidFill>
                <a:srgbClr val="FFFFFF"/>
              </a:solidFill>
            </a:endParaRPr>
          </a:p>
        </p:txBody>
      </p:sp>
      <p:sp>
        <p:nvSpPr>
          <p:cNvPr id="1031" name="Rectangle 12"/>
          <p:cNvSpPr>
            <a:spLocks noChangeArrowheads="1"/>
          </p:cNvSpPr>
          <p:nvPr/>
        </p:nvSpPr>
        <p:spPr bwMode="auto">
          <a:xfrm>
            <a:off x="0" y="61245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lnSpc>
                <a:spcPct val="100000"/>
              </a:lnSpc>
              <a:spcBef>
                <a:spcPct val="50000"/>
              </a:spcBef>
              <a:buClrTx/>
              <a:buSzTx/>
              <a:buFontTx/>
              <a:buChar char="•"/>
            </a:pPr>
            <a:endParaRPr lang="en-US" dirty="0">
              <a:solidFill>
                <a:srgbClr val="000000"/>
              </a:solidFill>
              <a:latin typeface="Arial" charset="0"/>
            </a:endParaRPr>
          </a:p>
        </p:txBody>
      </p:sp>
      <p:sp>
        <p:nvSpPr>
          <p:cNvPr id="1032"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914400">
              <a:lnSpc>
                <a:spcPct val="100000"/>
              </a:lnSpc>
              <a:buClrTx/>
              <a:buSzTx/>
              <a:buFontTx/>
              <a:buNone/>
            </a:pPr>
            <a:fld id="{8248FE3B-8D04-4BE1-9B71-12646A6AFB2D}" type="slidenum">
              <a:rPr lang="en-US" sz="1200" b="1">
                <a:solidFill>
                  <a:srgbClr val="FFFFFF"/>
                </a:solidFill>
                <a:latin typeface="Arial" charset="0"/>
              </a:rPr>
              <a:pPr algn="r" defTabSz="914400">
                <a:lnSpc>
                  <a:spcPct val="100000"/>
                </a:lnSpc>
                <a:buClrTx/>
                <a:buSzTx/>
                <a:buFontTx/>
                <a:buNone/>
              </a:pPr>
              <a:t>‹#›</a:t>
            </a:fld>
            <a:endParaRPr lang="en-US" sz="1200" b="1" dirty="0">
              <a:solidFill>
                <a:srgbClr val="FFFFFF"/>
              </a:solidFill>
              <a:latin typeface="Arial" charset="0"/>
            </a:endParaRPr>
          </a:p>
        </p:txBody>
      </p:sp>
      <p:grpSp>
        <p:nvGrpSpPr>
          <p:cNvPr id="1033" name="Group 25"/>
          <p:cNvGrpSpPr>
            <a:grpSpLocks/>
          </p:cNvGrpSpPr>
          <p:nvPr/>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7"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200" b="1" dirty="0" smtClean="0">
                  <a:solidFill>
                    <a:srgbClr val="FFFFFF"/>
                  </a:solidFill>
                </a:rPr>
                <a:t>Federal Aviation</a:t>
              </a:r>
            </a:p>
            <a:p>
              <a:pPr defTabSz="914400" eaLnBrk="1" hangingPunct="1">
                <a:lnSpc>
                  <a:spcPct val="85000"/>
                </a:lnSpc>
                <a:buClrTx/>
                <a:buSzTx/>
                <a:buFontTx/>
                <a:buNone/>
                <a:defRPr/>
              </a:pPr>
              <a:r>
                <a:rPr lang="en-US" sz="1200" b="1" dirty="0" smtClean="0">
                  <a:solidFill>
                    <a:srgbClr val="FFFFFF"/>
                  </a:solidFill>
                </a:rPr>
                <a:t>Administration</a:t>
              </a:r>
            </a:p>
          </p:txBody>
        </p:sp>
      </p:grpSp>
    </p:spTree>
    <p:extLst>
      <p:ext uri="{BB962C8B-B14F-4D97-AF65-F5344CB8AC3E}">
        <p14:creationId xmlns:p14="http://schemas.microsoft.com/office/powerpoint/2010/main" val="34860662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defTabSz="914400">
              <a:lnSpc>
                <a:spcPct val="100000"/>
              </a:lnSpc>
              <a:buClrTx/>
              <a:buSzTx/>
              <a:defRPr/>
            </a:pPr>
            <a:endParaRPr lang="en-US" dirty="0">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defTabSz="914400">
              <a:lnSpc>
                <a:spcPct val="100000"/>
              </a:lnSpc>
              <a:buClrTx/>
              <a:buSzTx/>
              <a:defRPr/>
            </a:pPr>
            <a:endParaRPr lang="en-US" dirty="0">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defTabSz="914400">
              <a:lnSpc>
                <a:spcPct val="100000"/>
              </a:lnSpc>
              <a:buClrTx/>
              <a:buSzTx/>
              <a:defRPr/>
            </a:pPr>
            <a:fld id="{28AB0827-552D-47BF-95B6-76BEF05DC1B9}" type="slidenum">
              <a:rPr lang="en-US">
                <a:solidFill>
                  <a:srgbClr val="FFFFFF"/>
                </a:solidFill>
              </a:rPr>
              <a:pPr defTabSz="914400">
                <a:lnSpc>
                  <a:spcPct val="100000"/>
                </a:lnSpc>
                <a:buClrTx/>
                <a:buSzTx/>
                <a:defRPr/>
              </a:pPr>
              <a:t>‹#›</a:t>
            </a:fld>
            <a:endParaRPr lang="en-US" dirty="0">
              <a:solidFill>
                <a:srgbClr val="FFFFFF"/>
              </a:solidFill>
            </a:endParaRPr>
          </a:p>
        </p:txBody>
      </p:sp>
      <p:sp>
        <p:nvSpPr>
          <p:cNvPr id="1031" name="Rectangle 12"/>
          <p:cNvSpPr>
            <a:spLocks noChangeArrowheads="1"/>
          </p:cNvSpPr>
          <p:nvPr/>
        </p:nvSpPr>
        <p:spPr bwMode="auto">
          <a:xfrm>
            <a:off x="0" y="61245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lnSpc>
                <a:spcPct val="100000"/>
              </a:lnSpc>
              <a:spcBef>
                <a:spcPct val="50000"/>
              </a:spcBef>
              <a:buClrTx/>
              <a:buSzTx/>
              <a:buFontTx/>
              <a:buChar char="•"/>
            </a:pPr>
            <a:endParaRPr lang="en-US" dirty="0">
              <a:solidFill>
                <a:srgbClr val="000000"/>
              </a:solidFill>
              <a:latin typeface="Arial" charset="0"/>
            </a:endParaRPr>
          </a:p>
        </p:txBody>
      </p:sp>
      <p:sp>
        <p:nvSpPr>
          <p:cNvPr id="1032"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defTabSz="914400">
              <a:lnSpc>
                <a:spcPct val="100000"/>
              </a:lnSpc>
              <a:buClrTx/>
              <a:buSzTx/>
              <a:buFontTx/>
              <a:buNone/>
            </a:pPr>
            <a:fld id="{8248FE3B-8D04-4BE1-9B71-12646A6AFB2D}" type="slidenum">
              <a:rPr lang="en-US" sz="1200" b="1">
                <a:solidFill>
                  <a:srgbClr val="FFFFFF"/>
                </a:solidFill>
                <a:latin typeface="Arial" charset="0"/>
              </a:rPr>
              <a:pPr algn="r" defTabSz="914400">
                <a:lnSpc>
                  <a:spcPct val="100000"/>
                </a:lnSpc>
                <a:buClrTx/>
                <a:buSzTx/>
                <a:buFontTx/>
                <a:buNone/>
              </a:pPr>
              <a:t>‹#›</a:t>
            </a:fld>
            <a:endParaRPr lang="en-US" sz="1200" b="1" dirty="0">
              <a:solidFill>
                <a:srgbClr val="FFFFFF"/>
              </a:solidFill>
              <a:latin typeface="Arial" charset="0"/>
            </a:endParaRPr>
          </a:p>
        </p:txBody>
      </p:sp>
      <p:grpSp>
        <p:nvGrpSpPr>
          <p:cNvPr id="1033" name="Group 25"/>
          <p:cNvGrpSpPr>
            <a:grpSpLocks/>
          </p:cNvGrpSpPr>
          <p:nvPr/>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6"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200" b="1" dirty="0" smtClean="0">
                  <a:solidFill>
                    <a:srgbClr val="FFFFFF"/>
                  </a:solidFill>
                </a:rPr>
                <a:t>Federal Aviation</a:t>
              </a:r>
            </a:p>
            <a:p>
              <a:pPr defTabSz="914400" eaLnBrk="1" hangingPunct="1">
                <a:lnSpc>
                  <a:spcPct val="85000"/>
                </a:lnSpc>
                <a:buClrTx/>
                <a:buSzTx/>
                <a:buFontTx/>
                <a:buNone/>
                <a:defRPr/>
              </a:pPr>
              <a:r>
                <a:rPr lang="en-US" sz="1200" b="1" dirty="0" smtClean="0">
                  <a:solidFill>
                    <a:srgbClr val="FFFFFF"/>
                  </a:solidFill>
                </a:rPr>
                <a:t>Administration</a:t>
              </a:r>
            </a:p>
          </p:txBody>
        </p:sp>
      </p:grpSp>
    </p:spTree>
    <p:extLst>
      <p:ext uri="{BB962C8B-B14F-4D97-AF65-F5344CB8AC3E}">
        <p14:creationId xmlns:p14="http://schemas.microsoft.com/office/powerpoint/2010/main" val="4528097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lnSpc>
                <a:spcPct val="100000"/>
              </a:lnSpc>
              <a:spcBef>
                <a:spcPct val="50000"/>
              </a:spcBef>
              <a:buClrTx/>
              <a:buSzTx/>
              <a:buFontTx/>
              <a:buChar char="•"/>
            </a:pPr>
            <a:endParaRPr lang="en-US" dirty="0" smtClean="0">
              <a:solidFill>
                <a:srgbClr val="000000"/>
              </a:solidFill>
              <a:latin typeface="Arial" charset="0"/>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fld id="{74168611-7E43-4A6B-AE6A-D60F1C2628F1}" type="slidenum">
              <a:rPr lang="en-US">
                <a:solidFill>
                  <a:srgbClr val="FFFFFF">
                    <a:lumMod val="65000"/>
                  </a:srgbClr>
                </a:solidFill>
              </a:rPr>
              <a:pPr defTabSz="914400">
                <a:lnSpc>
                  <a:spcPct val="100000"/>
                </a:lnSpc>
                <a:buClrTx/>
                <a:buSzTx/>
                <a:defRPr/>
              </a:pPr>
              <a:t>‹#›</a:t>
            </a:fld>
            <a:endParaRPr lang="en-US" dirty="0">
              <a:solidFill>
                <a:srgbClr val="FFFFFF">
                  <a:lumMod val="65000"/>
                </a:srgbClr>
              </a:solidFill>
            </a:endParaRPr>
          </a:p>
        </p:txBody>
      </p:sp>
      <p:grpSp>
        <p:nvGrpSpPr>
          <p:cNvPr id="1032"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200" b="1" dirty="0" smtClean="0">
                  <a:solidFill>
                    <a:srgbClr val="FFFFFF"/>
                  </a:solidFill>
                </a:rPr>
                <a:t>Federal Aviation</a:t>
              </a:r>
            </a:p>
            <a:p>
              <a:pPr defTabSz="914400" eaLnBrk="1" hangingPunct="1">
                <a:lnSpc>
                  <a:spcPct val="85000"/>
                </a:lnSpc>
                <a:buClrTx/>
                <a:buSzTx/>
                <a:buFontTx/>
                <a:buNone/>
                <a:defRPr/>
              </a:pPr>
              <a:r>
                <a:rPr lang="en-US" sz="1200" b="1" dirty="0" smtClean="0">
                  <a:solidFill>
                    <a:srgbClr val="FFFFFF"/>
                  </a:solidFill>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200" dirty="0" smtClean="0">
                <a:solidFill>
                  <a:srgbClr val="C0C0C0"/>
                </a:solidFill>
              </a:rPr>
              <a:t>&lt;Date of Presentation – Change on Master Slide&gt;</a:t>
            </a:r>
          </a:p>
        </p:txBody>
      </p:sp>
    </p:spTree>
    <p:extLst>
      <p:ext uri="{BB962C8B-B14F-4D97-AF65-F5344CB8AC3E}">
        <p14:creationId xmlns:p14="http://schemas.microsoft.com/office/powerpoint/2010/main" val="42320456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lnSpc>
                <a:spcPct val="100000"/>
              </a:lnSpc>
              <a:spcBef>
                <a:spcPct val="50000"/>
              </a:spcBef>
              <a:buClrTx/>
              <a:buSzTx/>
              <a:buFontTx/>
              <a:buChar char="•"/>
            </a:pPr>
            <a:endParaRPr lang="en-US" dirty="0" smtClean="0">
              <a:solidFill>
                <a:srgbClr val="000000"/>
              </a:solidFill>
              <a:latin typeface="Arial" charset="0"/>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fld id="{74168611-7E43-4A6B-AE6A-D60F1C2628F1}" type="slidenum">
              <a:rPr lang="en-US">
                <a:solidFill>
                  <a:srgbClr val="FFFFFF">
                    <a:lumMod val="65000"/>
                  </a:srgbClr>
                </a:solidFill>
              </a:rPr>
              <a:pPr defTabSz="914400">
                <a:lnSpc>
                  <a:spcPct val="100000"/>
                </a:lnSpc>
                <a:buClrTx/>
                <a:buSzTx/>
                <a:defRPr/>
              </a:pPr>
              <a:t>‹#›</a:t>
            </a:fld>
            <a:endParaRPr lang="en-US" dirty="0">
              <a:solidFill>
                <a:srgbClr val="FFFFFF">
                  <a:lumMod val="65000"/>
                </a:srgbClr>
              </a:solidFill>
            </a:endParaRPr>
          </a:p>
        </p:txBody>
      </p:sp>
      <p:grpSp>
        <p:nvGrpSpPr>
          <p:cNvPr id="1032"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200" b="1" dirty="0" smtClean="0">
                  <a:solidFill>
                    <a:srgbClr val="FFFFFF"/>
                  </a:solidFill>
                </a:rPr>
                <a:t>Federal Aviation</a:t>
              </a:r>
            </a:p>
            <a:p>
              <a:pPr defTabSz="914400" eaLnBrk="1" hangingPunct="1">
                <a:lnSpc>
                  <a:spcPct val="85000"/>
                </a:lnSpc>
                <a:buClrTx/>
                <a:buSzTx/>
                <a:buFontTx/>
                <a:buNone/>
                <a:defRPr/>
              </a:pPr>
              <a:r>
                <a:rPr lang="en-US" sz="1200" b="1" dirty="0" smtClean="0">
                  <a:solidFill>
                    <a:srgbClr val="FFFFFF"/>
                  </a:solidFill>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200" dirty="0" smtClean="0">
                <a:solidFill>
                  <a:srgbClr val="C0C0C0"/>
                </a:solidFill>
              </a:rPr>
              <a:t>&lt;Date of Presentation – Change on Master Slide&gt;</a:t>
            </a:r>
          </a:p>
        </p:txBody>
      </p:sp>
    </p:spTree>
    <p:extLst>
      <p:ext uri="{BB962C8B-B14F-4D97-AF65-F5344CB8AC3E}">
        <p14:creationId xmlns:p14="http://schemas.microsoft.com/office/powerpoint/2010/main" val="41455949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lnSpc>
                <a:spcPct val="100000"/>
              </a:lnSpc>
              <a:spcBef>
                <a:spcPct val="50000"/>
              </a:spcBef>
              <a:buClrTx/>
              <a:buSzTx/>
              <a:buFontTx/>
              <a:buChar char="•"/>
            </a:pPr>
            <a:endParaRPr lang="en-US" dirty="0" smtClean="0">
              <a:solidFill>
                <a:srgbClr val="000000"/>
              </a:solidFill>
              <a:latin typeface="Arial" charset="0"/>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fld id="{74168611-7E43-4A6B-AE6A-D60F1C2628F1}" type="slidenum">
              <a:rPr lang="en-US">
                <a:solidFill>
                  <a:srgbClr val="FFFFFF">
                    <a:lumMod val="65000"/>
                  </a:srgbClr>
                </a:solidFill>
              </a:rPr>
              <a:pPr defTabSz="914400">
                <a:lnSpc>
                  <a:spcPct val="100000"/>
                </a:lnSpc>
                <a:buClrTx/>
                <a:buSzTx/>
                <a:defRPr/>
              </a:pPr>
              <a:t>‹#›</a:t>
            </a:fld>
            <a:endParaRPr lang="en-US" dirty="0">
              <a:solidFill>
                <a:srgbClr val="FFFFFF">
                  <a:lumMod val="65000"/>
                </a:srgbClr>
              </a:solidFill>
            </a:endParaRPr>
          </a:p>
        </p:txBody>
      </p:sp>
      <p:grpSp>
        <p:nvGrpSpPr>
          <p:cNvPr id="1032"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200" b="1" dirty="0" smtClean="0">
                  <a:solidFill>
                    <a:srgbClr val="FFFFFF"/>
                  </a:solidFill>
                </a:rPr>
                <a:t>Federal Aviation</a:t>
              </a:r>
            </a:p>
            <a:p>
              <a:pPr defTabSz="914400" eaLnBrk="1" hangingPunct="1">
                <a:lnSpc>
                  <a:spcPct val="85000"/>
                </a:lnSpc>
                <a:buClrTx/>
                <a:buSzTx/>
                <a:buFontTx/>
                <a:buNone/>
                <a:defRPr/>
              </a:pPr>
              <a:r>
                <a:rPr lang="en-US" sz="1200" b="1" dirty="0" smtClean="0">
                  <a:solidFill>
                    <a:srgbClr val="FFFFFF"/>
                  </a:solidFill>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200" dirty="0" smtClean="0">
                <a:solidFill>
                  <a:srgbClr val="C0C0C0"/>
                </a:solidFill>
              </a:rPr>
              <a:t>&lt;Date of Presentation – Change on Master Slide&gt;</a:t>
            </a:r>
          </a:p>
        </p:txBody>
      </p:sp>
    </p:spTree>
    <p:extLst>
      <p:ext uri="{BB962C8B-B14F-4D97-AF65-F5344CB8AC3E}">
        <p14:creationId xmlns:p14="http://schemas.microsoft.com/office/powerpoint/2010/main" val="28140501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lnSpc>
                <a:spcPct val="100000"/>
              </a:lnSpc>
              <a:spcBef>
                <a:spcPct val="50000"/>
              </a:spcBef>
              <a:buClrTx/>
              <a:buSzTx/>
              <a:buFontTx/>
              <a:buChar char="•"/>
            </a:pPr>
            <a:endParaRPr lang="en-US" dirty="0" smtClean="0">
              <a:solidFill>
                <a:srgbClr val="000000"/>
              </a:solidFill>
              <a:latin typeface="Arial" charset="0"/>
            </a:endParaRPr>
          </a:p>
        </p:txBody>
      </p:sp>
      <p:sp>
        <p:nvSpPr>
          <p:cNvPr id="10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588" y="6248400"/>
            <a:ext cx="173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575"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62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defTabSz="914400">
              <a:lnSpc>
                <a:spcPct val="100000"/>
              </a:lnSpc>
              <a:buClrTx/>
              <a:buSzTx/>
              <a:defRPr/>
            </a:pPr>
            <a:fld id="{74168611-7E43-4A6B-AE6A-D60F1C2628F1}" type="slidenum">
              <a:rPr lang="en-US">
                <a:solidFill>
                  <a:srgbClr val="FFFFFF">
                    <a:lumMod val="65000"/>
                  </a:srgbClr>
                </a:solidFill>
              </a:rPr>
              <a:pPr defTabSz="914400">
                <a:lnSpc>
                  <a:spcPct val="100000"/>
                </a:lnSpc>
                <a:buClrTx/>
                <a:buSzTx/>
                <a:defRPr/>
              </a:pPr>
              <a:t>‹#›</a:t>
            </a:fld>
            <a:endParaRPr lang="en-US" dirty="0">
              <a:solidFill>
                <a:srgbClr val="FFFFFF">
                  <a:lumMod val="65000"/>
                </a:srgbClr>
              </a:solidFill>
            </a:endParaRPr>
          </a:p>
        </p:txBody>
      </p:sp>
      <p:grpSp>
        <p:nvGrpSpPr>
          <p:cNvPr id="1032" name="Group 25"/>
          <p:cNvGrpSpPr>
            <a:grpSpLocks/>
          </p:cNvGrpSpPr>
          <p:nvPr/>
        </p:nvGrpSpPr>
        <p:grpSpPr bwMode="auto">
          <a:xfrm>
            <a:off x="5708650" y="6126163"/>
            <a:ext cx="2047875" cy="660400"/>
            <a:chOff x="3596" y="3859"/>
            <a:chExt cx="1290" cy="416"/>
          </a:xfrm>
        </p:grpSpPr>
        <p:pic>
          <p:nvPicPr>
            <p:cNvPr id="1035"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596" y="3859"/>
              <a:ext cx="416"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85000"/>
                </a:lnSpc>
                <a:buClrTx/>
                <a:buSzTx/>
                <a:buFontTx/>
                <a:buNone/>
                <a:defRPr/>
              </a:pPr>
              <a:r>
                <a:rPr lang="en-US" sz="1200" b="1" dirty="0" smtClean="0">
                  <a:solidFill>
                    <a:srgbClr val="FFFFFF"/>
                  </a:solidFill>
                </a:rPr>
                <a:t>Federal Aviation</a:t>
              </a:r>
            </a:p>
            <a:p>
              <a:pPr defTabSz="914400" eaLnBrk="1" hangingPunct="1">
                <a:lnSpc>
                  <a:spcPct val="85000"/>
                </a:lnSpc>
                <a:buClrTx/>
                <a:buSzTx/>
                <a:buFontTx/>
                <a:buNone/>
                <a:defRPr/>
              </a:pPr>
              <a:r>
                <a:rPr lang="en-US" sz="1200" b="1" dirty="0" smtClean="0">
                  <a:solidFill>
                    <a:srgbClr val="FFFFFF"/>
                  </a:solidFill>
                </a:rPr>
                <a:t>Administration</a:t>
              </a:r>
            </a:p>
          </p:txBody>
        </p:sp>
      </p:grpSp>
      <p:sp>
        <p:nvSpPr>
          <p:cNvPr id="1033" name="Text Box 29" hidden="1"/>
          <p:cNvSpPr txBox="1">
            <a:spLocks noChangeArrowheads="1"/>
          </p:cNvSpPr>
          <p:nvPr/>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200" b="1" dirty="0" smtClean="0">
                <a:solidFill>
                  <a:srgbClr val="C0C0C0"/>
                </a:solidFill>
              </a:rPr>
              <a:t>&lt;Presentation Title – Change on Master Slide&gt;</a:t>
            </a:r>
            <a:endParaRPr lang="en-US" sz="1200" dirty="0" smtClean="0">
              <a:solidFill>
                <a:srgbClr val="C0C0C0"/>
              </a:solidFill>
            </a:endParaRPr>
          </a:p>
        </p:txBody>
      </p:sp>
      <p:sp>
        <p:nvSpPr>
          <p:cNvPr id="1034" name="Text Box 30" hidden="1"/>
          <p:cNvSpPr txBox="1">
            <a:spLocks noChangeArrowheads="1"/>
          </p:cNvSpPr>
          <p:nvPr/>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defTabSz="914400" eaLnBrk="1" hangingPunct="1">
              <a:lnSpc>
                <a:spcPct val="100000"/>
              </a:lnSpc>
              <a:spcBef>
                <a:spcPct val="50000"/>
              </a:spcBef>
              <a:buClrTx/>
              <a:buSzTx/>
              <a:buFontTx/>
              <a:buNone/>
              <a:defRPr/>
            </a:pPr>
            <a:r>
              <a:rPr lang="en-US" sz="1200" dirty="0" smtClean="0">
                <a:solidFill>
                  <a:srgbClr val="C0C0C0"/>
                </a:solidFill>
              </a:rPr>
              <a:t>&lt;Date of Presentation – Change on Master Slide&gt;</a:t>
            </a:r>
          </a:p>
        </p:txBody>
      </p:sp>
    </p:spTree>
    <p:extLst>
      <p:ext uri="{BB962C8B-B14F-4D97-AF65-F5344CB8AC3E}">
        <p14:creationId xmlns:p14="http://schemas.microsoft.com/office/powerpoint/2010/main" val="247329002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28625" y="296863"/>
            <a:ext cx="84709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95300" y="1508125"/>
            <a:ext cx="8048625" cy="439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nSpc>
                <a:spcPct val="100000"/>
              </a:lnSpc>
              <a:buClr>
                <a:srgbClr val="40A60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endParaRPr lang="en-GB" dirty="0"/>
          </a:p>
        </p:txBody>
      </p:sp>
      <p:sp>
        <p:nvSpPr>
          <p:cNvPr id="1028" name="Rectangle 4"/>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lnSpc>
                <a:spcPct val="100000"/>
              </a:lnSpc>
              <a:buClr>
                <a:srgbClr val="40A60E"/>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endParaRPr lang="en-GB" dirty="0"/>
          </a:p>
        </p:txBody>
      </p:sp>
      <p:sp>
        <p:nvSpPr>
          <p:cNvPr id="1029" name="Rectangle 5"/>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lnSpc>
                <a:spcPct val="100000"/>
              </a:lnSpc>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pPr>
              <a:defRPr/>
            </a:pPr>
            <a:fld id="{C2D8DF7B-5BB8-4B00-8E05-C2F0674933C5}" type="slidenum">
              <a:rPr lang="en-GB" smtClean="0"/>
              <a:pPr>
                <a:defRPr/>
              </a:pPr>
              <a:t>‹#›</a:t>
            </a:fld>
            <a:endParaRPr lang="en-GB" dirty="0"/>
          </a:p>
        </p:txBody>
      </p:sp>
      <p:sp>
        <p:nvSpPr>
          <p:cNvPr id="1031" name="Rectangle 6"/>
          <p:cNvSpPr>
            <a:spLocks noChangeArrowheads="1"/>
          </p:cNvSpPr>
          <p:nvPr/>
        </p:nvSpPr>
        <p:spPr bwMode="auto">
          <a:xfrm>
            <a:off x="0" y="6035675"/>
            <a:ext cx="9144000" cy="815975"/>
          </a:xfrm>
          <a:prstGeom prst="rect">
            <a:avLst/>
          </a:prstGeom>
          <a:solidFill>
            <a:srgbClr val="1D2F68"/>
          </a:solidFill>
          <a:ln w="9360">
            <a:solidFill>
              <a:srgbClr val="1D2F6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auto" hangingPunct="1">
              <a:lnSpc>
                <a:spcPct val="100000"/>
              </a:lnSpc>
              <a:spcBef>
                <a:spcPts val="0"/>
              </a:spcBef>
              <a:spcAft>
                <a:spcPts val="0"/>
              </a:spcAft>
              <a:buClrTx/>
              <a:buSzTx/>
              <a:buFontTx/>
              <a:buNone/>
              <a:defRPr/>
            </a:pPr>
            <a:endParaRPr lang="en-US" altLang="en-US" sz="1800" dirty="0" smtClean="0">
              <a:solidFill>
                <a:srgbClr val="000000"/>
              </a:solidFill>
            </a:endParaRPr>
          </a:p>
        </p:txBody>
      </p:sp>
      <p:sp>
        <p:nvSpPr>
          <p:cNvPr id="1032" name="Rectangle 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r" defTabSz="914400" eaLnBrk="1" fontAlgn="auto" hangingPunct="1">
              <a:lnSpc>
                <a:spcPct val="100000"/>
              </a:lnSpc>
              <a:spcBef>
                <a:spcPts val="0"/>
              </a:spcBef>
              <a:spcAft>
                <a:spcPts val="0"/>
              </a:spcAft>
              <a:buClr>
                <a:srgbClr val="FFFFFF"/>
              </a:buClr>
              <a:buSzTx/>
              <a:buFont typeface="Arial" charset="0"/>
              <a:buNone/>
              <a:defRPr/>
            </a:pPr>
            <a:fld id="{83978CDC-7D18-48C0-8B19-D55C40E88486}" type="slidenum">
              <a:rPr lang="en-GB" altLang="en-US" sz="1200" b="1" smtClean="0">
                <a:solidFill>
                  <a:srgbClr val="FFFFFF"/>
                </a:solidFill>
              </a:rPr>
              <a:pPr algn="r" defTabSz="914400" eaLnBrk="1" fontAlgn="auto" hangingPunct="1">
                <a:lnSpc>
                  <a:spcPct val="100000"/>
                </a:lnSpc>
                <a:spcBef>
                  <a:spcPts val="0"/>
                </a:spcBef>
                <a:spcAft>
                  <a:spcPts val="0"/>
                </a:spcAft>
                <a:buClr>
                  <a:srgbClr val="FFFFFF"/>
                </a:buClr>
                <a:buSzTx/>
                <a:buFont typeface="Arial" charset="0"/>
                <a:buNone/>
                <a:defRPr/>
              </a:pPr>
              <a:t>‹#›</a:t>
            </a:fld>
            <a:endParaRPr lang="en-GB" altLang="en-US" sz="1200" b="1" dirty="0" smtClean="0">
              <a:solidFill>
                <a:srgbClr val="FFFFFF"/>
              </a:solidFill>
            </a:endParaRPr>
          </a:p>
        </p:txBody>
      </p:sp>
      <p:grpSp>
        <p:nvGrpSpPr>
          <p:cNvPr id="1033" name="Group 8"/>
          <p:cNvGrpSpPr>
            <a:grpSpLocks/>
          </p:cNvGrpSpPr>
          <p:nvPr/>
        </p:nvGrpSpPr>
        <p:grpSpPr bwMode="auto">
          <a:xfrm>
            <a:off x="5708650" y="6124575"/>
            <a:ext cx="2043113" cy="660400"/>
            <a:chOff x="3596" y="3858"/>
            <a:chExt cx="1287" cy="416"/>
          </a:xfrm>
        </p:grpSpPr>
        <p:pic>
          <p:nvPicPr>
            <p:cNvPr id="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l="14334" t="3732" r="14973" b="4561"/>
            <a:stretch>
              <a:fillRect/>
            </a:stretch>
          </p:blipFill>
          <p:spPr bwMode="auto">
            <a:xfrm>
              <a:off x="3596" y="3858"/>
              <a:ext cx="416" cy="417"/>
            </a:xfrm>
            <a:prstGeom prst="rect">
              <a:avLst/>
            </a:prstGeom>
            <a:noFill/>
            <a:ln>
              <a:noFill/>
            </a:ln>
            <a:effectLst/>
            <a:extLst>
              <a:ext uri="{909E8E84-426E-40DD-AFC4-6F175D3DCCD1}">
                <a14:hiddenFill xmlns:a14="http://schemas.microsoft.com/office/drawing/2010/main">
                  <a:blipFill dpi="0" rotWithShape="0">
                    <a:blip/>
                    <a:srcRect l="14334" t="3732" r="14973" b="456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Text Box 10"/>
            <p:cNvSpPr txBox="1">
              <a:spLocks noChangeArrowheads="1"/>
            </p:cNvSpPr>
            <p:nvPr/>
          </p:nvSpPr>
          <p:spPr bwMode="auto">
            <a:xfrm>
              <a:off x="4025" y="3947"/>
              <a:ext cx="85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defTabSz="914400" fontAlgn="auto">
                <a:lnSpc>
                  <a:spcPct val="85000"/>
                </a:lnSpc>
                <a:spcBef>
                  <a:spcPts val="0"/>
                </a:spcBef>
                <a:spcAft>
                  <a:spcPts val="0"/>
                </a:spcAft>
                <a:buClr>
                  <a:srgbClr val="FFFFFF"/>
                </a:buClr>
                <a:buSzTx/>
                <a:buFont typeface="Arial" charset="0"/>
                <a:buNone/>
                <a:defRPr/>
              </a:pPr>
              <a:r>
                <a:rPr lang="en-GB" sz="1200" b="1" dirty="0" smtClean="0">
                  <a:solidFill>
                    <a:srgbClr val="FFFFFF"/>
                  </a:solidFill>
                  <a:latin typeface="Arial" charset="0"/>
                </a:rPr>
                <a:t>Federal Aviation</a:t>
              </a:r>
            </a:p>
            <a:p>
              <a:pPr defTabSz="914400" fontAlgn="auto">
                <a:lnSpc>
                  <a:spcPct val="85000"/>
                </a:lnSpc>
                <a:spcBef>
                  <a:spcPts val="0"/>
                </a:spcBef>
                <a:spcAft>
                  <a:spcPts val="0"/>
                </a:spcAft>
                <a:buClr>
                  <a:srgbClr val="FFFFFF"/>
                </a:buClr>
                <a:buSzTx/>
                <a:buFont typeface="Arial" charset="0"/>
                <a:buNone/>
                <a:defRPr/>
              </a:pPr>
              <a:r>
                <a:rPr lang="en-GB" sz="1200" b="1" dirty="0" smtClean="0">
                  <a:solidFill>
                    <a:srgbClr val="FFFFFF"/>
                  </a:solidFill>
                  <a:latin typeface="Arial" charset="0"/>
                </a:rPr>
                <a:t>Administration</a:t>
              </a:r>
            </a:p>
          </p:txBody>
        </p:sp>
      </p:grpSp>
      <p:sp>
        <p:nvSpPr>
          <p:cNvPr id="1035" name="Text Box 11"/>
          <p:cNvSpPr txBox="1">
            <a:spLocks noChangeArrowheads="1"/>
          </p:cNvSpPr>
          <p:nvPr/>
        </p:nvSpPr>
        <p:spPr bwMode="auto">
          <a:xfrm>
            <a:off x="449263" y="6205538"/>
            <a:ext cx="47847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defTabSz="914400" fontAlgn="auto">
              <a:lnSpc>
                <a:spcPct val="100000"/>
              </a:lnSpc>
              <a:spcBef>
                <a:spcPts val="750"/>
              </a:spcBef>
              <a:spcAft>
                <a:spcPts val="0"/>
              </a:spcAft>
              <a:buClr>
                <a:srgbClr val="C0C0C0"/>
              </a:buClr>
              <a:buSzTx/>
              <a:buFont typeface="Arial" charset="0"/>
              <a:buNone/>
              <a:defRPr/>
            </a:pPr>
            <a:r>
              <a:rPr lang="en-GB" sz="1200" b="1" dirty="0" smtClean="0">
                <a:solidFill>
                  <a:srgbClr val="C0C0C0"/>
                </a:solidFill>
                <a:latin typeface="Arial" charset="0"/>
              </a:rPr>
              <a:t>FAA Airport Safety Technology R&amp;D</a:t>
            </a:r>
          </a:p>
        </p:txBody>
      </p:sp>
    </p:spTree>
    <p:extLst>
      <p:ext uri="{BB962C8B-B14F-4D97-AF65-F5344CB8AC3E}">
        <p14:creationId xmlns:p14="http://schemas.microsoft.com/office/powerpoint/2010/main" val="278351132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mj-lt"/>
          <a:ea typeface="+mj-ea"/>
          <a:cs typeface="+mj-cs"/>
        </a:defRPr>
      </a:lvl1pPr>
      <a:lvl2pPr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2pPr>
      <a:lvl3pPr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3pPr>
      <a:lvl4pPr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4pPr>
      <a:lvl5pPr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5pPr>
      <a:lvl6pPr marL="457200"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6pPr>
      <a:lvl7pPr marL="914400"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7pPr>
      <a:lvl8pPr marL="1371600"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8pPr>
      <a:lvl9pPr marL="1828800"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9pPr>
    </p:titleStyle>
    <p:bodyStyle>
      <a:lvl1pPr marL="341313" indent="-341313" algn="l" defTabSz="457200" rtl="0" eaLnBrk="1" fontAlgn="base" hangingPunct="1">
        <a:lnSpc>
          <a:spcPct val="93000"/>
        </a:lnSpc>
        <a:spcBef>
          <a:spcPts val="700"/>
        </a:spcBef>
        <a:spcAft>
          <a:spcPct val="0"/>
        </a:spcAft>
        <a:buClr>
          <a:srgbClr val="000000"/>
        </a:buClr>
        <a:buSzPct val="100000"/>
        <a:buFont typeface="Arial" charset="0"/>
        <a:buChar char="•"/>
        <a:defRPr sz="2800" b="1">
          <a:solidFill>
            <a:srgbClr val="000000"/>
          </a:solidFill>
          <a:latin typeface="+mn-lt"/>
          <a:ea typeface="+mn-ea"/>
          <a:cs typeface="+mn-cs"/>
        </a:defRPr>
      </a:lvl1pPr>
      <a:lvl2pPr marL="741363" indent="-284163" algn="l" defTabSz="457200" rtl="0" eaLnBrk="1" fontAlgn="base" hangingPunct="1">
        <a:lnSpc>
          <a:spcPct val="93000"/>
        </a:lnSpc>
        <a:spcBef>
          <a:spcPts val="600"/>
        </a:spcBef>
        <a:spcAft>
          <a:spcPct val="0"/>
        </a:spcAft>
        <a:buClr>
          <a:srgbClr val="000000"/>
        </a:buClr>
        <a:buSzPct val="100000"/>
        <a:buFont typeface="Arial" charset="0"/>
        <a:buChar char="–"/>
        <a:defRPr sz="2400">
          <a:solidFill>
            <a:srgbClr val="000000"/>
          </a:solidFill>
          <a:latin typeface="+mn-lt"/>
        </a:defRPr>
      </a:lvl2pPr>
      <a:lvl3pPr marL="1143000" indent="-228600" algn="l" defTabSz="457200" rtl="0" eaLnBrk="1" fontAlgn="base" hangingPunct="1">
        <a:lnSpc>
          <a:spcPct val="93000"/>
        </a:lnSpc>
        <a:spcBef>
          <a:spcPts val="500"/>
        </a:spcBef>
        <a:spcAft>
          <a:spcPct val="0"/>
        </a:spcAft>
        <a:buClr>
          <a:srgbClr val="000000"/>
        </a:buClr>
        <a:buSzPct val="100000"/>
        <a:buFont typeface="Arial" charset="0"/>
        <a:buChar char="•"/>
        <a:defRPr sz="2000">
          <a:solidFill>
            <a:srgbClr val="000000"/>
          </a:solidFill>
          <a:latin typeface="+mn-lt"/>
        </a:defRPr>
      </a:lvl3pPr>
      <a:lvl4pPr marL="16002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4pPr>
      <a:lvl5pPr marL="20574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5pPr>
      <a:lvl6pPr marL="25146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6pPr>
      <a:lvl7pPr marL="29718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7pPr>
      <a:lvl8pPr marL="34290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8pPr>
      <a:lvl9pPr marL="38862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28625" y="296863"/>
            <a:ext cx="84709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95300" y="1508125"/>
            <a:ext cx="8048625" cy="439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defTabSz="457200">
              <a:lnSpc>
                <a:spcPct val="100000"/>
              </a:lnSpc>
              <a:buClr>
                <a:srgbClr val="40A60E"/>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dirty="0">
                <a:solidFill>
                  <a:srgbClr val="000000"/>
                </a:solidFill>
                <a:latin typeface="Times New Roman" pitchFamily="18" charset="0"/>
                <a:cs typeface="+mn-cs"/>
              </a:defRPr>
            </a:lvl1pPr>
          </a:lstStyle>
          <a:p>
            <a:pPr>
              <a:defRPr/>
            </a:pPr>
            <a:endParaRPr lang="en-GB" dirty="0"/>
          </a:p>
        </p:txBody>
      </p:sp>
      <p:sp>
        <p:nvSpPr>
          <p:cNvPr id="1028" name="Rectangle 4"/>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defTabSz="457200">
              <a:lnSpc>
                <a:spcPct val="100000"/>
              </a:lnSpc>
              <a:buClr>
                <a:srgbClr val="40A60E"/>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dirty="0">
                <a:solidFill>
                  <a:srgbClr val="000000"/>
                </a:solidFill>
                <a:latin typeface="Times New Roman" pitchFamily="18" charset="0"/>
                <a:cs typeface="+mn-cs"/>
              </a:defRPr>
            </a:lvl1pPr>
          </a:lstStyle>
          <a:p>
            <a:pPr>
              <a:defRPr/>
            </a:pPr>
            <a:endParaRPr lang="en-GB" dirty="0"/>
          </a:p>
        </p:txBody>
      </p:sp>
      <p:sp>
        <p:nvSpPr>
          <p:cNvPr id="1029" name="Rectangle 5"/>
          <p:cNvSpPr>
            <a:spLocks noGrp="1" noChangeArrowheads="1"/>
          </p:cNvSpPr>
          <p:nvPr>
            <p:ph type="sldNum"/>
          </p:nvPr>
        </p:nvSpPr>
        <p:spPr bwMode="auto">
          <a:xfrm>
            <a:off x="65532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defTabSz="457200">
              <a:lnSpc>
                <a:spcPct val="100000"/>
              </a:lnSpc>
              <a:buClr>
                <a:srgbClr val="FFFFFF"/>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smtClean="0">
                <a:solidFill>
                  <a:srgbClr val="FFFFFF"/>
                </a:solidFill>
                <a:latin typeface="Times New Roman" pitchFamily="18" charset="0"/>
                <a:cs typeface="+mn-cs"/>
              </a:defRPr>
            </a:lvl1pPr>
          </a:lstStyle>
          <a:p>
            <a:pPr>
              <a:defRPr/>
            </a:pPr>
            <a:fld id="{76702B7B-A2BF-4F55-82BA-C8E5EB044064}" type="slidenum">
              <a:rPr lang="en-GB"/>
              <a:pPr>
                <a:defRPr/>
              </a:pPr>
              <a:t>‹#›</a:t>
            </a:fld>
            <a:endParaRPr lang="en-GB" dirty="0"/>
          </a:p>
        </p:txBody>
      </p:sp>
      <p:sp>
        <p:nvSpPr>
          <p:cNvPr id="1031" name="Rectangle 6"/>
          <p:cNvSpPr>
            <a:spLocks noChangeArrowheads="1"/>
          </p:cNvSpPr>
          <p:nvPr/>
        </p:nvSpPr>
        <p:spPr bwMode="auto">
          <a:xfrm>
            <a:off x="0" y="6035675"/>
            <a:ext cx="9144000" cy="815975"/>
          </a:xfrm>
          <a:prstGeom prst="rect">
            <a:avLst/>
          </a:prstGeom>
          <a:solidFill>
            <a:srgbClr val="1D2F68"/>
          </a:solidFill>
          <a:ln w="9360">
            <a:solidFill>
              <a:srgbClr val="1D2F6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fontAlgn="auto" hangingPunct="1">
              <a:lnSpc>
                <a:spcPct val="100000"/>
              </a:lnSpc>
              <a:spcBef>
                <a:spcPts val="0"/>
              </a:spcBef>
              <a:spcAft>
                <a:spcPts val="0"/>
              </a:spcAft>
              <a:buClrTx/>
              <a:buSzTx/>
              <a:buFontTx/>
              <a:buNone/>
              <a:defRPr/>
            </a:pPr>
            <a:endParaRPr lang="en-US" altLang="en-US" sz="1800" dirty="0" smtClean="0">
              <a:solidFill>
                <a:srgbClr val="000000"/>
              </a:solidFill>
            </a:endParaRPr>
          </a:p>
        </p:txBody>
      </p:sp>
      <p:sp>
        <p:nvSpPr>
          <p:cNvPr id="1032" name="Rectangle 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cs typeface="Arial" charset="0"/>
              </a:defRPr>
            </a:lvl9pPr>
          </a:lstStyle>
          <a:p>
            <a:pPr algn="r" defTabSz="914400" eaLnBrk="1" fontAlgn="auto" hangingPunct="1">
              <a:lnSpc>
                <a:spcPct val="100000"/>
              </a:lnSpc>
              <a:spcBef>
                <a:spcPts val="0"/>
              </a:spcBef>
              <a:spcAft>
                <a:spcPts val="0"/>
              </a:spcAft>
              <a:buClr>
                <a:srgbClr val="FFFFFF"/>
              </a:buClr>
              <a:buSzTx/>
              <a:buFont typeface="Arial" charset="0"/>
              <a:buNone/>
              <a:defRPr/>
            </a:pPr>
            <a:fld id="{E7FD61A2-F689-4ACD-99E5-1F4FE7D8327C}" type="slidenum">
              <a:rPr lang="en-GB" altLang="en-US" sz="1200" b="1" smtClean="0">
                <a:solidFill>
                  <a:srgbClr val="FFFFFF"/>
                </a:solidFill>
              </a:rPr>
              <a:pPr algn="r" defTabSz="914400" eaLnBrk="1" fontAlgn="auto" hangingPunct="1">
                <a:lnSpc>
                  <a:spcPct val="100000"/>
                </a:lnSpc>
                <a:spcBef>
                  <a:spcPts val="0"/>
                </a:spcBef>
                <a:spcAft>
                  <a:spcPts val="0"/>
                </a:spcAft>
                <a:buClr>
                  <a:srgbClr val="FFFFFF"/>
                </a:buClr>
                <a:buSzTx/>
                <a:buFont typeface="Arial" charset="0"/>
                <a:buNone/>
                <a:defRPr/>
              </a:pPr>
              <a:t>‹#›</a:t>
            </a:fld>
            <a:endParaRPr lang="en-GB" altLang="en-US" sz="1200" b="1" dirty="0" smtClean="0">
              <a:solidFill>
                <a:srgbClr val="FFFFFF"/>
              </a:solidFill>
            </a:endParaRPr>
          </a:p>
        </p:txBody>
      </p:sp>
      <p:grpSp>
        <p:nvGrpSpPr>
          <p:cNvPr id="1033" name="Group 8"/>
          <p:cNvGrpSpPr>
            <a:grpSpLocks/>
          </p:cNvGrpSpPr>
          <p:nvPr/>
        </p:nvGrpSpPr>
        <p:grpSpPr bwMode="auto">
          <a:xfrm>
            <a:off x="5708650" y="6124575"/>
            <a:ext cx="2043113" cy="660400"/>
            <a:chOff x="3596" y="3858"/>
            <a:chExt cx="1287" cy="416"/>
          </a:xfrm>
        </p:grpSpPr>
        <p:pic>
          <p:nvPicPr>
            <p:cNvPr id="3" name="Picture 9"/>
            <p:cNvPicPr>
              <a:picLocks noChangeAspect="1" noChangeArrowheads="1"/>
            </p:cNvPicPr>
            <p:nvPr/>
          </p:nvPicPr>
          <p:blipFill>
            <a:blip r:embed="rId16" cstate="print">
              <a:extLst>
                <a:ext uri="{28A0092B-C50C-407E-A947-70E740481C1C}">
                  <a14:useLocalDpi xmlns:a14="http://schemas.microsoft.com/office/drawing/2010/main" val="0"/>
                </a:ext>
              </a:extLst>
            </a:blip>
            <a:srcRect l="14334" t="3732" r="14973" b="4561"/>
            <a:stretch>
              <a:fillRect/>
            </a:stretch>
          </p:blipFill>
          <p:spPr bwMode="auto">
            <a:xfrm>
              <a:off x="3596" y="3858"/>
              <a:ext cx="416" cy="417"/>
            </a:xfrm>
            <a:prstGeom prst="rect">
              <a:avLst/>
            </a:prstGeom>
            <a:noFill/>
            <a:ln>
              <a:noFill/>
            </a:ln>
            <a:effectLst/>
            <a:extLst>
              <a:ext uri="{909E8E84-426E-40DD-AFC4-6F175D3DCCD1}">
                <a14:hiddenFill xmlns:a14="http://schemas.microsoft.com/office/drawing/2010/main">
                  <a:blipFill dpi="0" rotWithShape="0">
                    <a:blip/>
                    <a:srcRect l="14334" t="3732" r="14973" b="4561"/>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Text Box 10"/>
            <p:cNvSpPr txBox="1">
              <a:spLocks noChangeArrowheads="1"/>
            </p:cNvSpPr>
            <p:nvPr/>
          </p:nvSpPr>
          <p:spPr bwMode="auto">
            <a:xfrm>
              <a:off x="4025" y="3947"/>
              <a:ext cx="85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defTabSz="914400" fontAlgn="auto">
                <a:lnSpc>
                  <a:spcPct val="85000"/>
                </a:lnSpc>
                <a:spcBef>
                  <a:spcPts val="0"/>
                </a:spcBef>
                <a:spcAft>
                  <a:spcPts val="0"/>
                </a:spcAft>
                <a:buClr>
                  <a:srgbClr val="FFFFFF"/>
                </a:buClr>
                <a:buSzTx/>
                <a:buFont typeface="Arial" charset="0"/>
                <a:buNone/>
                <a:defRPr/>
              </a:pPr>
              <a:r>
                <a:rPr lang="en-GB" sz="1200" b="1" dirty="0" smtClean="0">
                  <a:solidFill>
                    <a:srgbClr val="FFFFFF"/>
                  </a:solidFill>
                  <a:latin typeface="Arial" charset="0"/>
                </a:rPr>
                <a:t>Federal Aviation</a:t>
              </a:r>
            </a:p>
            <a:p>
              <a:pPr defTabSz="914400" fontAlgn="auto">
                <a:lnSpc>
                  <a:spcPct val="85000"/>
                </a:lnSpc>
                <a:spcBef>
                  <a:spcPts val="0"/>
                </a:spcBef>
                <a:spcAft>
                  <a:spcPts val="0"/>
                </a:spcAft>
                <a:buClr>
                  <a:srgbClr val="FFFFFF"/>
                </a:buClr>
                <a:buSzTx/>
                <a:buFont typeface="Arial" charset="0"/>
                <a:buNone/>
                <a:defRPr/>
              </a:pPr>
              <a:r>
                <a:rPr lang="en-GB" sz="1200" b="1" dirty="0" smtClean="0">
                  <a:solidFill>
                    <a:srgbClr val="FFFFFF"/>
                  </a:solidFill>
                  <a:latin typeface="Arial" charset="0"/>
                </a:rPr>
                <a:t>Administration</a:t>
              </a:r>
            </a:p>
          </p:txBody>
        </p:sp>
      </p:grpSp>
      <p:sp>
        <p:nvSpPr>
          <p:cNvPr id="1035" name="Text Box 11"/>
          <p:cNvSpPr txBox="1">
            <a:spLocks noChangeArrowheads="1"/>
          </p:cNvSpPr>
          <p:nvPr/>
        </p:nvSpPr>
        <p:spPr bwMode="auto">
          <a:xfrm>
            <a:off x="449263" y="6205538"/>
            <a:ext cx="47847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5pPr>
            <a:lvl6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6pPr>
            <a:lvl7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7pPr>
            <a:lvl8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8pPr>
            <a:lvl9pPr defTabSz="457200" fontAlgn="base">
              <a:lnSpc>
                <a:spcPct val="95000"/>
              </a:lnSpc>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defRPr>
            </a:lvl9pPr>
          </a:lstStyle>
          <a:p>
            <a:pPr defTabSz="914400" fontAlgn="auto">
              <a:lnSpc>
                <a:spcPct val="100000"/>
              </a:lnSpc>
              <a:spcBef>
                <a:spcPts val="750"/>
              </a:spcBef>
              <a:spcAft>
                <a:spcPts val="0"/>
              </a:spcAft>
              <a:buClr>
                <a:srgbClr val="C0C0C0"/>
              </a:buClr>
              <a:buSzTx/>
              <a:buFont typeface="Arial" charset="0"/>
              <a:buNone/>
              <a:defRPr/>
            </a:pPr>
            <a:r>
              <a:rPr lang="en-GB" sz="1200" b="1" dirty="0" smtClean="0">
                <a:solidFill>
                  <a:srgbClr val="C0C0C0"/>
                </a:solidFill>
                <a:latin typeface="Arial" charset="0"/>
              </a:rPr>
              <a:t>FAA Airport Safety Technology R&amp;D</a:t>
            </a:r>
          </a:p>
        </p:txBody>
      </p:sp>
    </p:spTree>
    <p:extLst>
      <p:ext uri="{BB962C8B-B14F-4D97-AF65-F5344CB8AC3E}">
        <p14:creationId xmlns:p14="http://schemas.microsoft.com/office/powerpoint/2010/main" val="301072766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txStyles>
    <p:titleStyle>
      <a:lvl1pPr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mj-lt"/>
          <a:ea typeface="+mj-ea"/>
          <a:cs typeface="+mj-cs"/>
        </a:defRPr>
      </a:lvl1pPr>
      <a:lvl2pPr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Arial" charset="0"/>
        </a:defRPr>
      </a:lvl2pPr>
      <a:lvl3pPr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Arial" charset="0"/>
        </a:defRPr>
      </a:lvl3pPr>
      <a:lvl4pPr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Arial" charset="0"/>
        </a:defRPr>
      </a:lvl4pPr>
      <a:lvl5pPr algn="l" defTabSz="457200" rtl="0" fontAlgn="base">
        <a:lnSpc>
          <a:spcPct val="93000"/>
        </a:lnSpc>
        <a:spcBef>
          <a:spcPct val="0"/>
        </a:spcBef>
        <a:spcAft>
          <a:spcPct val="0"/>
        </a:spcAft>
        <a:buClr>
          <a:srgbClr val="1D2F68"/>
        </a:buClr>
        <a:buSzPct val="100000"/>
        <a:buFont typeface="Arial" charset="0"/>
        <a:defRPr sz="4000" b="1">
          <a:solidFill>
            <a:srgbClr val="1D2F68"/>
          </a:solidFill>
          <a:latin typeface="Arial" charset="0"/>
        </a:defRPr>
      </a:lvl5pPr>
      <a:lvl6pPr marL="457200"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6pPr>
      <a:lvl7pPr marL="914400"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7pPr>
      <a:lvl8pPr marL="1371600"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8pPr>
      <a:lvl9pPr marL="1828800" algn="l" defTabSz="457200" rtl="0" eaLnBrk="1" fontAlgn="base" hangingPunct="1">
        <a:lnSpc>
          <a:spcPct val="93000"/>
        </a:lnSpc>
        <a:spcBef>
          <a:spcPct val="0"/>
        </a:spcBef>
        <a:spcAft>
          <a:spcPct val="0"/>
        </a:spcAft>
        <a:buClr>
          <a:srgbClr val="1D2F68"/>
        </a:buClr>
        <a:buSzPct val="100000"/>
        <a:buFont typeface="Arial" charset="0"/>
        <a:defRPr sz="4000" b="1">
          <a:solidFill>
            <a:srgbClr val="1D2F68"/>
          </a:solidFill>
          <a:latin typeface="Arial" charset="0"/>
        </a:defRPr>
      </a:lvl9pPr>
    </p:titleStyle>
    <p:bodyStyle>
      <a:lvl1pPr marL="341313" indent="-341313" algn="l" defTabSz="457200" rtl="0" fontAlgn="base">
        <a:lnSpc>
          <a:spcPct val="93000"/>
        </a:lnSpc>
        <a:spcBef>
          <a:spcPts val="700"/>
        </a:spcBef>
        <a:spcAft>
          <a:spcPct val="0"/>
        </a:spcAft>
        <a:buClr>
          <a:srgbClr val="000000"/>
        </a:buClr>
        <a:buSzPct val="100000"/>
        <a:buFont typeface="Arial" charset="0"/>
        <a:buChar char="•"/>
        <a:defRPr sz="2800" b="1">
          <a:solidFill>
            <a:srgbClr val="000000"/>
          </a:solidFill>
          <a:latin typeface="+mn-lt"/>
          <a:ea typeface="+mn-ea"/>
          <a:cs typeface="+mn-cs"/>
        </a:defRPr>
      </a:lvl1pPr>
      <a:lvl2pPr marL="741363" indent="-284163" algn="l" defTabSz="457200" rtl="0" fontAlgn="base">
        <a:lnSpc>
          <a:spcPct val="93000"/>
        </a:lnSpc>
        <a:spcBef>
          <a:spcPts val="600"/>
        </a:spcBef>
        <a:spcAft>
          <a:spcPct val="0"/>
        </a:spcAft>
        <a:buClr>
          <a:srgbClr val="000000"/>
        </a:buClr>
        <a:buSzPct val="100000"/>
        <a:buFont typeface="Arial" charset="0"/>
        <a:buChar char="–"/>
        <a:defRPr sz="2400">
          <a:solidFill>
            <a:srgbClr val="000000"/>
          </a:solidFill>
          <a:latin typeface="+mn-lt"/>
        </a:defRPr>
      </a:lvl2pPr>
      <a:lvl3pPr marL="1143000" indent="-228600" algn="l" defTabSz="457200"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defRPr>
      </a:lvl3pPr>
      <a:lvl4pPr marL="1600200" indent="-228600" algn="l" defTabSz="457200" rtl="0" fontAlgn="base">
        <a:lnSpc>
          <a:spcPct val="93000"/>
        </a:lnSpc>
        <a:spcBef>
          <a:spcPts val="450"/>
        </a:spcBef>
        <a:spcAft>
          <a:spcPct val="0"/>
        </a:spcAft>
        <a:buClr>
          <a:srgbClr val="000000"/>
        </a:buClr>
        <a:buSzPct val="100000"/>
        <a:buFont typeface="Arial" charset="0"/>
        <a:buChar char="–"/>
        <a:defRPr>
          <a:solidFill>
            <a:srgbClr val="000000"/>
          </a:solidFill>
          <a:latin typeface="+mn-lt"/>
        </a:defRPr>
      </a:lvl4pPr>
      <a:lvl5pPr marL="2057400" indent="-228600" algn="l" defTabSz="457200" rtl="0" fontAlgn="base">
        <a:lnSpc>
          <a:spcPct val="93000"/>
        </a:lnSpc>
        <a:spcBef>
          <a:spcPts val="450"/>
        </a:spcBef>
        <a:spcAft>
          <a:spcPct val="0"/>
        </a:spcAft>
        <a:buClr>
          <a:srgbClr val="000000"/>
        </a:buClr>
        <a:buSzPct val="100000"/>
        <a:buFont typeface="Arial" charset="0"/>
        <a:buChar char="»"/>
        <a:defRPr>
          <a:solidFill>
            <a:srgbClr val="000000"/>
          </a:solidFill>
          <a:latin typeface="+mn-lt"/>
        </a:defRPr>
      </a:lvl5pPr>
      <a:lvl6pPr marL="25146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6pPr>
      <a:lvl7pPr marL="29718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7pPr>
      <a:lvl8pPr marL="34290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8pPr>
      <a:lvl9pPr marL="3886200" indent="-228600" algn="l" defTabSz="457200" rtl="0" eaLnBrk="1" fontAlgn="base" hangingPunct="1">
        <a:lnSpc>
          <a:spcPct val="93000"/>
        </a:lnSpc>
        <a:spcBef>
          <a:spcPts val="450"/>
        </a:spcBef>
        <a:spcAft>
          <a:spcPct val="0"/>
        </a:spcAft>
        <a:buClr>
          <a:srgbClr val="000000"/>
        </a:buClr>
        <a:buSzPct val="100000"/>
        <a:buFont typeface="Arial" charset="0"/>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nasasaa.crownci.com:8084/apex/f?p=10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96.127.70.87/FAARIM_new/?MyAccessUName=test_HQ&amp;GISUName=testHQ"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sz="3600" smtClean="0"/>
              <a:t>Airport Safety</a:t>
            </a:r>
            <a:endParaRPr lang="en-US" sz="3600" dirty="0"/>
          </a:p>
        </p:txBody>
      </p:sp>
      <p:sp>
        <p:nvSpPr>
          <p:cNvPr id="32780" name="Rectangle 12"/>
          <p:cNvSpPr>
            <a:spLocks noGrp="1" noChangeArrowheads="1"/>
          </p:cNvSpPr>
          <p:nvPr>
            <p:ph type="subTitle" idx="1"/>
          </p:nvPr>
        </p:nvSpPr>
        <p:spPr/>
        <p:txBody>
          <a:bodyPr/>
          <a:lstStyle/>
          <a:p>
            <a:r>
              <a:rPr lang="en-US" dirty="0" smtClean="0">
                <a:solidFill>
                  <a:schemeClr val="tx1"/>
                </a:solidFill>
              </a:rPr>
              <a:t>RPDs – 141, 142 &amp;   	      149</a:t>
            </a:r>
            <a:endParaRPr lang="en-US" dirty="0">
              <a:solidFill>
                <a:schemeClr val="tx1"/>
              </a:solidFill>
            </a:endParaRPr>
          </a:p>
        </p:txBody>
      </p:sp>
      <p:sp>
        <p:nvSpPr>
          <p:cNvPr id="32785" name="Text Box 17"/>
          <p:cNvSpPr txBox="1">
            <a:spLocks noChangeArrowheads="1"/>
          </p:cNvSpPr>
          <p:nvPr/>
        </p:nvSpPr>
        <p:spPr bwMode="auto">
          <a:xfrm>
            <a:off x="1687281" y="3277565"/>
            <a:ext cx="26391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a:lnSpc>
                <a:spcPct val="100000"/>
              </a:lnSpc>
              <a:spcBef>
                <a:spcPct val="50000"/>
              </a:spcBef>
              <a:buClrTx/>
              <a:buSzTx/>
              <a:buFontTx/>
              <a:buNone/>
            </a:pPr>
            <a:r>
              <a:rPr lang="en-US" sz="1600" dirty="0" smtClean="0">
                <a:solidFill>
                  <a:srgbClr val="000000"/>
                </a:solidFill>
                <a:latin typeface="Arial" charset="0"/>
              </a:rPr>
              <a:t>REDAC Sub-Committee on Airports</a:t>
            </a:r>
            <a:endParaRPr lang="en-US" sz="1600" dirty="0">
              <a:solidFill>
                <a:srgbClr val="000000"/>
              </a:solidFill>
              <a:latin typeface="Arial" charset="0"/>
            </a:endParaRPr>
          </a:p>
        </p:txBody>
      </p:sp>
      <p:sp>
        <p:nvSpPr>
          <p:cNvPr id="32786" name="Text Box 18"/>
          <p:cNvSpPr txBox="1">
            <a:spLocks noChangeArrowheads="1"/>
          </p:cNvSpPr>
          <p:nvPr/>
        </p:nvSpPr>
        <p:spPr bwMode="auto">
          <a:xfrm>
            <a:off x="1676400" y="3855345"/>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lnSpc>
                <a:spcPct val="100000"/>
              </a:lnSpc>
              <a:spcBef>
                <a:spcPct val="50000"/>
              </a:spcBef>
              <a:buClrTx/>
              <a:buSzTx/>
              <a:buFontTx/>
              <a:buNone/>
            </a:pPr>
            <a:r>
              <a:rPr lang="en-US" sz="1600" dirty="0" smtClean="0">
                <a:solidFill>
                  <a:srgbClr val="000000"/>
                </a:solidFill>
                <a:latin typeface="Arial" charset="0"/>
              </a:rPr>
              <a:t>Lauren Collins</a:t>
            </a:r>
            <a:endParaRPr lang="en-US" sz="1600" dirty="0">
              <a:solidFill>
                <a:srgbClr val="000000"/>
              </a:solidFill>
              <a:latin typeface="Arial" charset="0"/>
            </a:endParaRPr>
          </a:p>
        </p:txBody>
      </p:sp>
      <p:sp>
        <p:nvSpPr>
          <p:cNvPr id="32787" name="Text Box 19"/>
          <p:cNvSpPr txBox="1">
            <a:spLocks noChangeArrowheads="1"/>
          </p:cNvSpPr>
          <p:nvPr/>
        </p:nvSpPr>
        <p:spPr bwMode="auto">
          <a:xfrm>
            <a:off x="1676400" y="4198890"/>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lnSpc>
                <a:spcPct val="100000"/>
              </a:lnSpc>
              <a:spcBef>
                <a:spcPct val="50000"/>
              </a:spcBef>
              <a:buClrTx/>
              <a:buSzTx/>
              <a:buFontTx/>
              <a:buNone/>
            </a:pPr>
            <a:r>
              <a:rPr lang="en-US" sz="1600" dirty="0" smtClean="0">
                <a:solidFill>
                  <a:srgbClr val="000000"/>
                </a:solidFill>
                <a:latin typeface="Arial" charset="0"/>
              </a:rPr>
              <a:t>March 16, 2016</a:t>
            </a:r>
            <a:endParaRPr lang="en-US" sz="1600" dirty="0">
              <a:solidFill>
                <a:srgbClr val="000000"/>
              </a:solidFill>
              <a:latin typeface="Arial" charset="0"/>
            </a:endParaRPr>
          </a:p>
        </p:txBody>
      </p:sp>
    </p:spTree>
    <p:extLst>
      <p:ext uri="{BB962C8B-B14F-4D97-AF65-F5344CB8AC3E}">
        <p14:creationId xmlns:p14="http://schemas.microsoft.com/office/powerpoint/2010/main" val="32027529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30200" y="304800"/>
            <a:ext cx="8472488" cy="609600"/>
          </a:xfrm>
        </p:spPr>
        <p:txBody>
          <a:bodyPr/>
          <a:lstStyle/>
          <a:p>
            <a:pPr eaLnBrk="1" hangingPunct="1">
              <a:defRPr/>
            </a:pPr>
            <a:r>
              <a:rPr lang="en-US" altLang="en-US" sz="3200" kern="1200" dirty="0" smtClean="0">
                <a:latin typeface="Arial" charset="0"/>
                <a:ea typeface="+mn-ea"/>
                <a:cs typeface="+mn-cs"/>
              </a:rPr>
              <a:t>RPD 141 – Data Mining Database</a:t>
            </a:r>
            <a:endParaRPr lang="en-US" altLang="en-US" sz="3200" kern="1200" dirty="0">
              <a:latin typeface="Arial" charset="0"/>
              <a:ea typeface="+mn-ea"/>
              <a:cs typeface="+mn-cs"/>
            </a:endParaRPr>
          </a:p>
        </p:txBody>
      </p:sp>
      <p:sp>
        <p:nvSpPr>
          <p:cNvPr id="10244" name="Rectangle 3"/>
          <p:cNvSpPr>
            <a:spLocks noChangeArrowheads="1"/>
          </p:cNvSpPr>
          <p:nvPr/>
        </p:nvSpPr>
        <p:spPr bwMode="auto">
          <a:xfrm>
            <a:off x="762000" y="3810000"/>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defRPr/>
            </a:pPr>
            <a:r>
              <a:rPr lang="en-US" altLang="en-US" sz="1800" u="sng" dirty="0" smtClean="0"/>
              <a:t>FY 2016 Accomplishments</a:t>
            </a:r>
          </a:p>
        </p:txBody>
      </p:sp>
      <p:sp>
        <p:nvSpPr>
          <p:cNvPr id="10245" name="Rectangle 4"/>
          <p:cNvSpPr>
            <a:spLocks noChangeArrowheads="1"/>
          </p:cNvSpPr>
          <p:nvPr/>
        </p:nvSpPr>
        <p:spPr bwMode="auto">
          <a:xfrm>
            <a:off x="4800600" y="12192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smtClean="0"/>
              <a:t>Research Goals</a:t>
            </a:r>
          </a:p>
        </p:txBody>
      </p:sp>
      <p:sp>
        <p:nvSpPr>
          <p:cNvPr id="10247" name="Rectangle 6"/>
          <p:cNvSpPr>
            <a:spLocks noChangeArrowheads="1"/>
          </p:cNvSpPr>
          <p:nvPr/>
        </p:nvSpPr>
        <p:spPr bwMode="auto">
          <a:xfrm>
            <a:off x="4800600" y="38100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defRPr/>
            </a:pPr>
            <a:r>
              <a:rPr lang="en-US" altLang="en-US" sz="1800" u="sng" smtClean="0"/>
              <a:t>Funding Requirements</a:t>
            </a:r>
            <a:r>
              <a:rPr lang="en-US" altLang="en-US" sz="1800" b="0" smtClean="0"/>
              <a:t> </a:t>
            </a:r>
            <a:endParaRPr lang="en-US" altLang="en-US" sz="1800" smtClean="0"/>
          </a:p>
        </p:txBody>
      </p:sp>
      <p:sp>
        <p:nvSpPr>
          <p:cNvPr id="10248"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49" name="Line 8"/>
          <p:cNvSpPr>
            <a:spLocks noChangeShapeType="1"/>
          </p:cNvSpPr>
          <p:nvPr/>
        </p:nvSpPr>
        <p:spPr bwMode="auto">
          <a:xfrm>
            <a:off x="0"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5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endParaRPr lang="en-US" altLang="en-US" sz="1400" b="0" smtClean="0"/>
          </a:p>
        </p:txBody>
      </p:sp>
      <p:sp>
        <p:nvSpPr>
          <p:cNvPr id="10252" name="Rectangle 21"/>
          <p:cNvSpPr>
            <a:spLocks noChangeArrowheads="1"/>
          </p:cNvSpPr>
          <p:nvPr/>
        </p:nvSpPr>
        <p:spPr bwMode="auto">
          <a:xfrm>
            <a:off x="4572000" y="1676400"/>
            <a:ext cx="4419600" cy="154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50000"/>
              </a:spcBef>
              <a:defRPr/>
            </a:pPr>
            <a:r>
              <a:rPr lang="en-US" sz="1200" dirty="0" smtClean="0"/>
              <a:t>Develop an internal database of safety-related incidents and accidents for the Office of Airports.</a:t>
            </a:r>
          </a:p>
          <a:p>
            <a:pPr lvl="1">
              <a:spcBef>
                <a:spcPct val="50000"/>
              </a:spcBef>
              <a:defRPr/>
            </a:pPr>
            <a:r>
              <a:rPr lang="en-US" sz="1050" dirty="0" smtClean="0"/>
              <a:t>Conduct analysis to </a:t>
            </a:r>
            <a:r>
              <a:rPr lang="en-US" sz="1050" dirty="0" smtClean="0"/>
              <a:t>determine risk </a:t>
            </a:r>
            <a:r>
              <a:rPr lang="en-US" sz="1050" dirty="0" smtClean="0"/>
              <a:t>areas, support data inquiries, </a:t>
            </a:r>
            <a:r>
              <a:rPr lang="en-US" sz="1050" dirty="0" smtClean="0"/>
              <a:t>conduct focus </a:t>
            </a:r>
            <a:r>
              <a:rPr lang="en-US" sz="1050" dirty="0" smtClean="0"/>
              <a:t>studies</a:t>
            </a:r>
            <a:endParaRPr lang="en-US" sz="1050" dirty="0"/>
          </a:p>
          <a:p>
            <a:pPr eaLnBrk="1" hangingPunct="1">
              <a:spcBef>
                <a:spcPct val="50000"/>
              </a:spcBef>
              <a:defRPr/>
            </a:pPr>
            <a:r>
              <a:rPr lang="en-US" altLang="en-US" sz="1200" dirty="0" smtClean="0"/>
              <a:t>Milestones – Quarterly Analysis Reports beginning April 2016</a:t>
            </a:r>
            <a:endParaRPr lang="en-US" altLang="en-US" sz="1200" b="0" dirty="0" smtClean="0"/>
          </a:p>
          <a:p>
            <a:pPr eaLnBrk="1" hangingPunct="1">
              <a:spcBef>
                <a:spcPct val="50000"/>
              </a:spcBef>
              <a:defRPr/>
            </a:pPr>
            <a:r>
              <a:rPr lang="en-US" altLang="en-US" sz="1200" dirty="0" smtClean="0"/>
              <a:t>Deliverables  –  Annual Risk Report June 2016</a:t>
            </a:r>
          </a:p>
        </p:txBody>
      </p:sp>
      <p:sp>
        <p:nvSpPr>
          <p:cNvPr id="10255" name="Rectangle 27"/>
          <p:cNvSpPr>
            <a:spLocks noChangeArrowheads="1"/>
          </p:cNvSpPr>
          <p:nvPr/>
        </p:nvSpPr>
        <p:spPr bwMode="auto">
          <a:xfrm>
            <a:off x="504825" y="13335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smtClean="0"/>
              <a:t>Need</a:t>
            </a:r>
          </a:p>
        </p:txBody>
      </p:sp>
      <p:sp>
        <p:nvSpPr>
          <p:cNvPr id="10256" name="Rectangle 28"/>
          <p:cNvSpPr>
            <a:spLocks noChangeArrowheads="1"/>
          </p:cNvSpPr>
          <p:nvPr/>
        </p:nvSpPr>
        <p:spPr bwMode="auto">
          <a:xfrm>
            <a:off x="304800" y="1792272"/>
            <a:ext cx="4191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a:spcBef>
                <a:spcPct val="50000"/>
              </a:spcBef>
              <a:defRPr/>
            </a:pPr>
            <a:endParaRPr lang="en-US" sz="1200" dirty="0" smtClean="0"/>
          </a:p>
          <a:p>
            <a:pPr>
              <a:spcBef>
                <a:spcPct val="50000"/>
              </a:spcBef>
              <a:buFont typeface="Times New Roman" pitchFamily="18" charset="0"/>
              <a:buChar char="•"/>
              <a:defRPr/>
            </a:pPr>
            <a:r>
              <a:rPr lang="en-US" sz="1200" dirty="0" smtClean="0"/>
              <a:t>Comply with the Risk-Based Decision Making Initiative </a:t>
            </a:r>
            <a:endParaRPr lang="en-US" sz="1200" dirty="0" smtClean="0"/>
          </a:p>
          <a:p>
            <a:pPr>
              <a:spcBef>
                <a:spcPct val="50000"/>
              </a:spcBef>
              <a:buFont typeface="Times New Roman" pitchFamily="18" charset="0"/>
              <a:buChar char="•"/>
              <a:defRPr/>
            </a:pPr>
            <a:r>
              <a:rPr lang="en-US" sz="1200" dirty="0" smtClean="0"/>
              <a:t>‘What’s the next big thing?’</a:t>
            </a:r>
            <a:endParaRPr lang="en-US" sz="1200" dirty="0" smtClean="0"/>
          </a:p>
        </p:txBody>
      </p:sp>
      <p:graphicFrame>
        <p:nvGraphicFramePr>
          <p:cNvPr id="276651" name="Group 171"/>
          <p:cNvGraphicFramePr>
            <a:graphicFrameLocks noGrp="1"/>
          </p:cNvGraphicFramePr>
          <p:nvPr>
            <p:ph idx="1"/>
            <p:extLst>
              <p:ext uri="{D42A27DB-BD31-4B8C-83A1-F6EECF244321}">
                <p14:modId xmlns:p14="http://schemas.microsoft.com/office/powerpoint/2010/main" val="3974286609"/>
              </p:ext>
            </p:extLst>
          </p:nvPr>
        </p:nvGraphicFramePr>
        <p:xfrm>
          <a:off x="4913312" y="4495279"/>
          <a:ext cx="3660775" cy="762000"/>
        </p:xfrm>
        <a:graphic>
          <a:graphicData uri="http://schemas.openxmlformats.org/drawingml/2006/table">
            <a:tbl>
              <a:tblPr/>
              <a:tblGrid>
                <a:gridCol w="1020763"/>
                <a:gridCol w="676275"/>
                <a:gridCol w="671512"/>
                <a:gridCol w="676275"/>
                <a:gridCol w="615950"/>
              </a:tblGrid>
              <a:tr h="365397">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15</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16</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17</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18</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603">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charset="0"/>
                        </a:rPr>
                        <a:t>Funding Target ($000)</a:t>
                      </a: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500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500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500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500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7" name="Straight Connector 16"/>
          <p:cNvCxnSpPr/>
          <p:nvPr/>
        </p:nvCxnSpPr>
        <p:spPr bwMode="auto">
          <a:xfrm>
            <a:off x="381000" y="10668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16" name="Rectangle 28"/>
          <p:cNvSpPr>
            <a:spLocks noChangeArrowheads="1"/>
          </p:cNvSpPr>
          <p:nvPr/>
        </p:nvSpPr>
        <p:spPr bwMode="auto">
          <a:xfrm>
            <a:off x="304800" y="4648200"/>
            <a:ext cx="4191000" cy="71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a:spcBef>
                <a:spcPct val="50000"/>
              </a:spcBef>
              <a:defRPr/>
            </a:pPr>
            <a:endParaRPr lang="en-US" sz="1200" dirty="0" smtClean="0"/>
          </a:p>
          <a:p>
            <a:pPr>
              <a:spcBef>
                <a:spcPct val="50000"/>
              </a:spcBef>
              <a:buFont typeface="Times New Roman" pitchFamily="18" charset="0"/>
              <a:buChar char="•"/>
              <a:defRPr/>
            </a:pPr>
            <a:r>
              <a:rPr lang="en-US" sz="1200" dirty="0" smtClean="0"/>
              <a:t>Re-design the database interface for ease of use and accessibility (web-based)</a:t>
            </a:r>
          </a:p>
        </p:txBody>
      </p:sp>
    </p:spTree>
    <p:extLst>
      <p:ext uri="{BB962C8B-B14F-4D97-AF65-F5344CB8AC3E}">
        <p14:creationId xmlns:p14="http://schemas.microsoft.com/office/powerpoint/2010/main" val="2000084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erge 2"/>
          <p:cNvSpPr/>
          <p:nvPr/>
        </p:nvSpPr>
        <p:spPr bwMode="auto">
          <a:xfrm>
            <a:off x="2766143" y="2891506"/>
            <a:ext cx="3314018" cy="1528094"/>
          </a:xfrm>
          <a:prstGeom prst="flowChartMerge">
            <a:avLst/>
          </a:prstGeom>
          <a:solidFill>
            <a:srgbClr val="C1E1F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381000" y="381000"/>
            <a:ext cx="8470900" cy="628151"/>
          </a:xfrm>
        </p:spPr>
        <p:txBody>
          <a:bodyPr/>
          <a:lstStyle/>
          <a:p>
            <a:r>
              <a:rPr lang="en-US" dirty="0"/>
              <a:t>RPD 141- </a:t>
            </a:r>
            <a:r>
              <a:rPr lang="en-US" dirty="0" smtClean="0"/>
              <a:t>Data Mining Database</a:t>
            </a:r>
            <a:endParaRPr lang="en-US" sz="2000" dirty="0">
              <a:solidFill>
                <a:srgbClr val="FF0000"/>
              </a:solidFill>
            </a:endParaRPr>
          </a:p>
        </p:txBody>
      </p:sp>
      <p:sp>
        <p:nvSpPr>
          <p:cNvPr id="5" name="TextBox 4"/>
          <p:cNvSpPr txBox="1"/>
          <p:nvPr/>
        </p:nvSpPr>
        <p:spPr bwMode="auto">
          <a:xfrm>
            <a:off x="2766146" y="4967002"/>
            <a:ext cx="3453189" cy="44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dirty="0" smtClean="0">
                <a:solidFill>
                  <a:schemeClr val="tx1"/>
                </a:solidFill>
                <a:latin typeface="+mn-lt"/>
              </a:rPr>
              <a:t>Airport Safety Database</a:t>
            </a:r>
            <a:endParaRPr lang="en-US" dirty="0">
              <a:solidFill>
                <a:schemeClr val="tx1"/>
              </a:solidFill>
              <a:latin typeface="+mn-lt"/>
            </a:endParaRPr>
          </a:p>
        </p:txBody>
      </p:sp>
      <p:sp>
        <p:nvSpPr>
          <p:cNvPr id="6" name="Rectangle 5"/>
          <p:cNvSpPr/>
          <p:nvPr/>
        </p:nvSpPr>
        <p:spPr>
          <a:xfrm>
            <a:off x="2468068" y="1766602"/>
            <a:ext cx="4161332" cy="443198"/>
          </a:xfrm>
          <a:prstGeom prst="rect">
            <a:avLst/>
          </a:prstGeom>
        </p:spPr>
        <p:txBody>
          <a:bodyPr wrap="none">
            <a:spAutoFit/>
          </a:bodyPr>
          <a:lstStyle/>
          <a:p>
            <a:pPr>
              <a:buNone/>
            </a:pPr>
            <a:r>
              <a:rPr lang="en-US" dirty="0" smtClean="0">
                <a:solidFill>
                  <a:schemeClr val="tx1"/>
                </a:solidFill>
                <a:latin typeface="+mn-lt"/>
              </a:rPr>
              <a:t>ASRS/NTSB/RI/ATQA/SDRS</a:t>
            </a:r>
            <a:endParaRPr lang="en-US" dirty="0">
              <a:solidFill>
                <a:schemeClr val="tx1"/>
              </a:solidFill>
              <a:latin typeface="+mn-lt"/>
            </a:endParaRPr>
          </a:p>
        </p:txBody>
      </p:sp>
      <p:sp>
        <p:nvSpPr>
          <p:cNvPr id="8" name="Down Arrow 7"/>
          <p:cNvSpPr/>
          <p:nvPr/>
        </p:nvSpPr>
        <p:spPr bwMode="auto">
          <a:xfrm>
            <a:off x="3936910" y="2328412"/>
            <a:ext cx="437804" cy="490988"/>
          </a:xfrm>
          <a:prstGeom prst="down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Down Arrow 6"/>
          <p:cNvSpPr/>
          <p:nvPr/>
        </p:nvSpPr>
        <p:spPr bwMode="auto">
          <a:xfrm>
            <a:off x="3381079" y="2328412"/>
            <a:ext cx="437804" cy="490988"/>
          </a:xfrm>
          <a:prstGeom prst="down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a:off x="4492741" y="2328412"/>
            <a:ext cx="437804" cy="490988"/>
          </a:xfrm>
          <a:prstGeom prst="down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Down Arrow 9"/>
          <p:cNvSpPr/>
          <p:nvPr/>
        </p:nvSpPr>
        <p:spPr bwMode="auto">
          <a:xfrm>
            <a:off x="5045824" y="2328412"/>
            <a:ext cx="437804" cy="490988"/>
          </a:xfrm>
          <a:prstGeom prst="down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Down Arrow 10"/>
          <p:cNvSpPr/>
          <p:nvPr/>
        </p:nvSpPr>
        <p:spPr bwMode="auto">
          <a:xfrm>
            <a:off x="4219699" y="4495800"/>
            <a:ext cx="437804" cy="490988"/>
          </a:xfrm>
          <a:prstGeom prst="down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38" y="3096874"/>
            <a:ext cx="941726" cy="941726"/>
          </a:xfrm>
          <a:prstGeom prst="rect">
            <a:avLst/>
          </a:prstGeom>
        </p:spPr>
      </p:pic>
      <p:cxnSp>
        <p:nvCxnSpPr>
          <p:cNvPr id="20" name="Straight Connector 19"/>
          <p:cNvCxnSpPr/>
          <p:nvPr/>
        </p:nvCxnSpPr>
        <p:spPr bwMode="auto">
          <a:xfrm>
            <a:off x="390303" y="11430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3406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cTn>
                              </p:par>
                              <p:par>
                                <p:cTn id="8" presetID="26" presetClass="emph" presetSubtype="0" repeatCount="indefinite" fill="hold" grpId="0" nodeType="withEffect">
                                  <p:stCondLst>
                                    <p:cond delay="500"/>
                                  </p:stCondLst>
                                  <p:childTnLst>
                                    <p:animEffect transition="out" filter="fade">
                                      <p:cBhvr>
                                        <p:cTn id="9" dur="1000" tmFilter="0, 0; .2, .5; .8, .5; 1, 0"/>
                                        <p:tgtEl>
                                          <p:spTgt spid="8"/>
                                        </p:tgtEl>
                                      </p:cBhvr>
                                    </p:animEffect>
                                    <p:animScale>
                                      <p:cBhvr>
                                        <p:cTn id="10" dur="500" autoRev="1" fill="hold"/>
                                        <p:tgtEl>
                                          <p:spTgt spid="8"/>
                                        </p:tgtEl>
                                      </p:cBhvr>
                                      <p:by x="105000" y="105000"/>
                                    </p:animScale>
                                  </p:childTnLst>
                                </p:cTn>
                              </p:par>
                              <p:par>
                                <p:cTn id="11" presetID="26" presetClass="emph" presetSubtype="0" repeatCount="indefinite" fill="hold" grpId="0" nodeType="withEffect">
                                  <p:stCondLst>
                                    <p:cond delay="0"/>
                                  </p:stCondLst>
                                  <p:childTnLst>
                                    <p:animEffect transition="out" filter="fade">
                                      <p:cBhvr>
                                        <p:cTn id="12" dur="1000" tmFilter="0, 0; .2, .5; .8, .5; 1, 0"/>
                                        <p:tgtEl>
                                          <p:spTgt spid="9"/>
                                        </p:tgtEl>
                                      </p:cBhvr>
                                    </p:animEffect>
                                    <p:animScale>
                                      <p:cBhvr>
                                        <p:cTn id="13" dur="500" autoRev="1" fill="hold"/>
                                        <p:tgtEl>
                                          <p:spTgt spid="9"/>
                                        </p:tgtEl>
                                      </p:cBhvr>
                                      <p:by x="105000" y="105000"/>
                                    </p:animScale>
                                  </p:childTnLst>
                                </p:cTn>
                              </p:par>
                              <p:par>
                                <p:cTn id="14" presetID="26" presetClass="emph" presetSubtype="0" repeatCount="indefinite" fill="hold" grpId="0" nodeType="withEffect">
                                  <p:stCondLst>
                                    <p:cond delay="500"/>
                                  </p:stCondLst>
                                  <p:childTnLst>
                                    <p:animEffect transition="out" filter="fade">
                                      <p:cBhvr>
                                        <p:cTn id="15" dur="1000" tmFilter="0, 0; .2, .5; .8, .5; 1, 0"/>
                                        <p:tgtEl>
                                          <p:spTgt spid="10"/>
                                        </p:tgtEl>
                                      </p:cBhvr>
                                    </p:animEffect>
                                    <p:animScale>
                                      <p:cBhvr>
                                        <p:cTn id="16" dur="500" autoRev="1" fill="hold"/>
                                        <p:tgtEl>
                                          <p:spTgt spid="10"/>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26" presetClass="emph" presetSubtype="0" repeatCount="indefinite" fill="hold" grpId="1" nodeType="withEffect">
                                  <p:stCondLst>
                                    <p:cond delay="0"/>
                                  </p:stCondLst>
                                  <p:endCondLst>
                                    <p:cond evt="onNext" delay="0">
                                      <p:tgtEl>
                                        <p:sldTgt/>
                                      </p:tgtEl>
                                    </p:cond>
                                  </p:endCondLst>
                                  <p:childTnLst>
                                    <p:animEffect transition="out" filter="fade">
                                      <p:cBhvr>
                                        <p:cTn id="22" dur="1000" tmFilter="0, 0; .2, .5; .8, .5; 1, 0"/>
                                        <p:tgtEl>
                                          <p:spTgt spid="11"/>
                                        </p:tgtEl>
                                      </p:cBhvr>
                                    </p:animEffect>
                                    <p:animScale>
                                      <p:cBhvr>
                                        <p:cTn id="23" dur="500" autoRev="1" fill="hold"/>
                                        <p:tgtEl>
                                          <p:spTgt spid="11"/>
                                        </p:tgtEl>
                                      </p:cBhvr>
                                      <p:by x="105000" y="105000"/>
                                    </p:animScale>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7" grpId="0" animBg="1"/>
      <p:bldP spid="9" grpId="0" animBg="1"/>
      <p:bldP spid="10" grpId="0"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Look at the Legacy Database – FY 2016</a:t>
            </a:r>
          </a:p>
        </p:txBody>
      </p:sp>
      <p:sp>
        <p:nvSpPr>
          <p:cNvPr id="3" name="Content Placeholder 2"/>
          <p:cNvSpPr>
            <a:spLocks noGrp="1"/>
          </p:cNvSpPr>
          <p:nvPr>
            <p:ph idx="1"/>
          </p:nvPr>
        </p:nvSpPr>
        <p:spPr/>
        <p:txBody>
          <a:bodyPr/>
          <a:lstStyle/>
          <a:p>
            <a:r>
              <a:rPr lang="en-US" sz="3200" dirty="0" smtClean="0"/>
              <a:t>Microsoft </a:t>
            </a:r>
            <a:r>
              <a:rPr lang="en-US" sz="3200" dirty="0"/>
              <a:t>Access based</a:t>
            </a:r>
          </a:p>
          <a:p>
            <a:r>
              <a:rPr lang="en-US" sz="3200" dirty="0"/>
              <a:t>Date range:  01/01/01 – 03/31/2015</a:t>
            </a:r>
          </a:p>
          <a:p>
            <a:pPr lvl="0"/>
            <a:r>
              <a:rPr lang="en-US" dirty="0"/>
              <a:t>Airports: 769 total</a:t>
            </a:r>
          </a:p>
          <a:p>
            <a:pPr lvl="0"/>
            <a:r>
              <a:rPr lang="en-US" dirty="0"/>
              <a:t>Event Records: 24,033 </a:t>
            </a:r>
          </a:p>
          <a:p>
            <a:pPr lvl="0"/>
            <a:r>
              <a:rPr lang="en-US" dirty="0"/>
              <a:t>Continues to be an asset to the Office of Airports</a:t>
            </a:r>
          </a:p>
          <a:p>
            <a:pPr marL="0" indent="0">
              <a:buNone/>
            </a:pPr>
            <a:endParaRPr lang="en-US" dirty="0"/>
          </a:p>
        </p:txBody>
      </p:sp>
      <p:cxnSp>
        <p:nvCxnSpPr>
          <p:cNvPr id="4" name="Straight Connector 3"/>
          <p:cNvCxnSpPr/>
          <p:nvPr/>
        </p:nvCxnSpPr>
        <p:spPr bwMode="auto">
          <a:xfrm>
            <a:off x="381000" y="12192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832346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Accomplishments Since August 2015</a:t>
            </a:r>
            <a:endParaRPr lang="en-US" dirty="0"/>
          </a:p>
        </p:txBody>
      </p:sp>
      <p:sp>
        <p:nvSpPr>
          <p:cNvPr id="3" name="Content Placeholder 2"/>
          <p:cNvSpPr>
            <a:spLocks noGrp="1"/>
          </p:cNvSpPr>
          <p:nvPr>
            <p:ph idx="1"/>
          </p:nvPr>
        </p:nvSpPr>
        <p:spPr/>
        <p:txBody>
          <a:bodyPr/>
          <a:lstStyle/>
          <a:p>
            <a:r>
              <a:rPr lang="en-US" altLang="en-US" dirty="0"/>
              <a:t>Data Requests from AAS-100:</a:t>
            </a:r>
          </a:p>
          <a:p>
            <a:pPr lvl="1"/>
            <a:r>
              <a:rPr lang="en-US" altLang="en-US" dirty="0"/>
              <a:t>Finalized Wrong Runway Landing/Takeoff and Taxiway Takeoff and Landing Report (FY 2008 – FY 2014)</a:t>
            </a:r>
          </a:p>
          <a:p>
            <a:pPr lvl="1"/>
            <a:r>
              <a:rPr lang="en-US" altLang="en-US" dirty="0"/>
              <a:t>Runway Incursion trends at VGT airport</a:t>
            </a:r>
          </a:p>
          <a:p>
            <a:pPr lvl="1"/>
            <a:r>
              <a:rPr lang="en-US" altLang="en-US" dirty="0"/>
              <a:t>MOS support at TPA for markings on TWY D</a:t>
            </a:r>
          </a:p>
          <a:p>
            <a:pPr lvl="1"/>
            <a:r>
              <a:rPr lang="en-US" altLang="en-US" dirty="0"/>
              <a:t>Runway excursions from runways less than 4200’</a:t>
            </a:r>
          </a:p>
          <a:p>
            <a:pPr lvl="1"/>
            <a:r>
              <a:rPr lang="en-US" altLang="en-US" dirty="0"/>
              <a:t>Veer offs for Code E aircraft</a:t>
            </a:r>
          </a:p>
          <a:p>
            <a:pPr marL="0" indent="0">
              <a:buNone/>
            </a:pPr>
            <a:endParaRPr lang="en-US" dirty="0"/>
          </a:p>
        </p:txBody>
      </p:sp>
      <p:cxnSp>
        <p:nvCxnSpPr>
          <p:cNvPr id="4" name="Straight Connector 3"/>
          <p:cNvCxnSpPr/>
          <p:nvPr/>
        </p:nvCxnSpPr>
        <p:spPr bwMode="auto">
          <a:xfrm>
            <a:off x="457200" y="1219200"/>
            <a:ext cx="82296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97534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Accomplishments Since August 2015</a:t>
            </a:r>
            <a:endParaRPr lang="en-US" dirty="0"/>
          </a:p>
        </p:txBody>
      </p:sp>
      <p:sp>
        <p:nvSpPr>
          <p:cNvPr id="3" name="Content Placeholder 2"/>
          <p:cNvSpPr>
            <a:spLocks noGrp="1"/>
          </p:cNvSpPr>
          <p:nvPr>
            <p:ph idx="1"/>
          </p:nvPr>
        </p:nvSpPr>
        <p:spPr/>
        <p:txBody>
          <a:bodyPr/>
          <a:lstStyle/>
          <a:p>
            <a:r>
              <a:rPr lang="en-US" altLang="en-US" dirty="0"/>
              <a:t>Web-based Oracle Database Re-Design</a:t>
            </a:r>
          </a:p>
          <a:p>
            <a:pPr lvl="1"/>
            <a:r>
              <a:rPr lang="en-US" altLang="en-US" dirty="0"/>
              <a:t>Added data sources from legacy database</a:t>
            </a:r>
          </a:p>
          <a:p>
            <a:pPr lvl="1"/>
            <a:r>
              <a:rPr lang="en-US" altLang="en-US" dirty="0"/>
              <a:t>Additional airports (3,426 total)</a:t>
            </a:r>
          </a:p>
          <a:p>
            <a:pPr lvl="1"/>
            <a:r>
              <a:rPr lang="en-US" altLang="en-US" dirty="0"/>
              <a:t>Airport diagram library </a:t>
            </a:r>
          </a:p>
          <a:p>
            <a:pPr lvl="1"/>
            <a:r>
              <a:rPr lang="en-US" altLang="en-US" dirty="0"/>
              <a:t>New categorization </a:t>
            </a:r>
            <a:r>
              <a:rPr lang="en-US" altLang="en-US" dirty="0" smtClean="0"/>
              <a:t>methods</a:t>
            </a:r>
          </a:p>
          <a:p>
            <a:pPr lvl="2"/>
            <a:r>
              <a:rPr lang="en-US" altLang="en-US" dirty="0" smtClean="0"/>
              <a:t>CAST/ICAO Common Taxonomy Team (CICTT)</a:t>
            </a:r>
            <a:endParaRPr lang="en-US" altLang="en-US" dirty="0"/>
          </a:p>
          <a:p>
            <a:pPr lvl="1"/>
            <a:r>
              <a:rPr lang="en-US" altLang="en-US" dirty="0">
                <a:solidFill>
                  <a:schemeClr val="tx1"/>
                </a:solidFill>
              </a:rPr>
              <a:t>Event Records = </a:t>
            </a:r>
            <a:r>
              <a:rPr lang="en-US" altLang="en-US" dirty="0" smtClean="0">
                <a:solidFill>
                  <a:schemeClr val="tx1"/>
                </a:solidFill>
              </a:rPr>
              <a:t>39,940</a:t>
            </a:r>
            <a:endParaRPr lang="en-US" altLang="en-US" dirty="0">
              <a:solidFill>
                <a:schemeClr val="tx1"/>
              </a:solidFill>
            </a:endParaRPr>
          </a:p>
          <a:p>
            <a:pPr marL="0" indent="0">
              <a:buNone/>
            </a:pPr>
            <a:endParaRPr lang="en-US" dirty="0"/>
          </a:p>
        </p:txBody>
      </p:sp>
      <p:cxnSp>
        <p:nvCxnSpPr>
          <p:cNvPr id="4" name="Straight Connector 3"/>
          <p:cNvCxnSpPr/>
          <p:nvPr/>
        </p:nvCxnSpPr>
        <p:spPr bwMode="auto">
          <a:xfrm>
            <a:off x="457200" y="1219200"/>
            <a:ext cx="82296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51840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Demo</a:t>
            </a:r>
          </a:p>
        </p:txBody>
      </p:sp>
      <p:sp>
        <p:nvSpPr>
          <p:cNvPr id="3" name="Content Placeholder 2"/>
          <p:cNvSpPr>
            <a:spLocks noGrp="1"/>
          </p:cNvSpPr>
          <p:nvPr>
            <p:ph idx="1"/>
          </p:nvPr>
        </p:nvSpPr>
        <p:spPr>
          <a:xfrm>
            <a:off x="457200" y="1295400"/>
            <a:ext cx="8048625" cy="4391025"/>
          </a:xfrm>
        </p:spPr>
        <p:txBody>
          <a:bodyPr/>
          <a:lstStyle/>
          <a:p>
            <a:r>
              <a:rPr lang="en-US" b="0" u="sng" dirty="0">
                <a:hlinkClick r:id="rId2"/>
              </a:rPr>
              <a:t>http://</a:t>
            </a:r>
            <a:r>
              <a:rPr lang="en-US" b="0" u="sng" dirty="0" smtClean="0">
                <a:hlinkClick r:id="rId2"/>
              </a:rPr>
              <a:t>nasasaa.crownci.com:8084/apex/f?p=104</a:t>
            </a:r>
            <a:endParaRPr lang="en-US" b="0" dirty="0"/>
          </a:p>
        </p:txBody>
      </p:sp>
    </p:spTree>
    <p:extLst>
      <p:ext uri="{BB962C8B-B14F-4D97-AF65-F5344CB8AC3E}">
        <p14:creationId xmlns:p14="http://schemas.microsoft.com/office/powerpoint/2010/main" val="217310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Next Steps</a:t>
            </a:r>
            <a:endParaRPr lang="en-US" dirty="0"/>
          </a:p>
        </p:txBody>
      </p:sp>
      <p:sp>
        <p:nvSpPr>
          <p:cNvPr id="3" name="Content Placeholder 2"/>
          <p:cNvSpPr>
            <a:spLocks noGrp="1"/>
          </p:cNvSpPr>
          <p:nvPr>
            <p:ph idx="1"/>
          </p:nvPr>
        </p:nvSpPr>
        <p:spPr>
          <a:xfrm>
            <a:off x="495300" y="1143000"/>
            <a:ext cx="8048625" cy="4391025"/>
          </a:xfrm>
        </p:spPr>
        <p:txBody>
          <a:bodyPr/>
          <a:lstStyle/>
          <a:p>
            <a:r>
              <a:rPr lang="en-US" altLang="en-US" sz="2400" dirty="0"/>
              <a:t>Begin categorization</a:t>
            </a:r>
          </a:p>
          <a:p>
            <a:r>
              <a:rPr lang="en-US" altLang="en-US" sz="2400" dirty="0"/>
              <a:t>Quarterly Analysis Reports</a:t>
            </a:r>
          </a:p>
          <a:p>
            <a:pPr lvl="1"/>
            <a:r>
              <a:rPr lang="en-US" altLang="en-US" sz="2000" dirty="0"/>
              <a:t> Beginning with Q4 FY 2015</a:t>
            </a:r>
          </a:p>
          <a:p>
            <a:r>
              <a:rPr lang="en-US" altLang="en-US" sz="2400" dirty="0"/>
              <a:t>Annual Risk Report</a:t>
            </a:r>
          </a:p>
          <a:p>
            <a:r>
              <a:rPr lang="en-US" altLang="en-US" sz="2400" dirty="0"/>
              <a:t>Database interface enhancements </a:t>
            </a:r>
          </a:p>
          <a:p>
            <a:r>
              <a:rPr lang="en-US" altLang="en-US" sz="2400" dirty="0"/>
              <a:t>Expand data sources (Pilot UAS, Mobile Alerts, AIDS, and others)</a:t>
            </a:r>
          </a:p>
          <a:p>
            <a:pPr lvl="1"/>
            <a:r>
              <a:rPr lang="en-US" altLang="en-US" sz="2000" dirty="0"/>
              <a:t>OEDs are collected in CEDAR, investigate access</a:t>
            </a:r>
          </a:p>
          <a:p>
            <a:r>
              <a:rPr lang="en-US" altLang="en-US" sz="2400" dirty="0"/>
              <a:t>Explore using metrics for analysis and predictive risk assessments</a:t>
            </a:r>
          </a:p>
          <a:p>
            <a:endParaRPr lang="en-US" dirty="0"/>
          </a:p>
        </p:txBody>
      </p:sp>
    </p:spTree>
    <p:extLst>
      <p:ext uri="{BB962C8B-B14F-4D97-AF65-F5344CB8AC3E}">
        <p14:creationId xmlns:p14="http://schemas.microsoft.com/office/powerpoint/2010/main" val="2907262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30200" y="304800"/>
            <a:ext cx="8472488" cy="609600"/>
          </a:xfrm>
        </p:spPr>
        <p:txBody>
          <a:bodyPr/>
          <a:lstStyle/>
          <a:p>
            <a:pPr eaLnBrk="1" hangingPunct="1">
              <a:defRPr/>
            </a:pPr>
            <a:r>
              <a:rPr lang="en-US" altLang="en-US" sz="3800" kern="1200" dirty="0" smtClean="0">
                <a:latin typeface="Arial" charset="0"/>
                <a:ea typeface="+mn-ea"/>
                <a:cs typeface="+mn-cs"/>
              </a:rPr>
              <a:t>RPD 141 – Complex Geometry (RIM)</a:t>
            </a:r>
            <a:endParaRPr lang="en-US" altLang="en-US" sz="3800" kern="1200" dirty="0">
              <a:latin typeface="Arial" charset="0"/>
              <a:ea typeface="+mn-ea"/>
              <a:cs typeface="+mn-cs"/>
            </a:endParaRPr>
          </a:p>
        </p:txBody>
      </p:sp>
      <p:sp>
        <p:nvSpPr>
          <p:cNvPr id="10244" name="Rectangle 3"/>
          <p:cNvSpPr>
            <a:spLocks noChangeArrowheads="1"/>
          </p:cNvSpPr>
          <p:nvPr/>
        </p:nvSpPr>
        <p:spPr bwMode="auto">
          <a:xfrm>
            <a:off x="762000" y="3810000"/>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defRPr/>
            </a:pPr>
            <a:r>
              <a:rPr lang="en-US" altLang="en-US" sz="1800" u="sng" dirty="0" smtClean="0"/>
              <a:t>FY 2016 Accomplishments</a:t>
            </a:r>
          </a:p>
        </p:txBody>
      </p:sp>
      <p:sp>
        <p:nvSpPr>
          <p:cNvPr id="10245" name="Rectangle 4"/>
          <p:cNvSpPr>
            <a:spLocks noChangeArrowheads="1"/>
          </p:cNvSpPr>
          <p:nvPr/>
        </p:nvSpPr>
        <p:spPr bwMode="auto">
          <a:xfrm>
            <a:off x="4800600" y="11430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Research Goals</a:t>
            </a:r>
          </a:p>
        </p:txBody>
      </p:sp>
      <p:sp>
        <p:nvSpPr>
          <p:cNvPr id="10247" name="Rectangle 6"/>
          <p:cNvSpPr>
            <a:spLocks noChangeArrowheads="1"/>
          </p:cNvSpPr>
          <p:nvPr/>
        </p:nvSpPr>
        <p:spPr bwMode="auto">
          <a:xfrm>
            <a:off x="4800600" y="38100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defRPr/>
            </a:pPr>
            <a:r>
              <a:rPr lang="en-US" altLang="en-US" sz="1800" u="sng" dirty="0" smtClean="0"/>
              <a:t>Funding Requirements</a:t>
            </a:r>
            <a:r>
              <a:rPr lang="en-US" altLang="en-US" sz="1800" b="0" dirty="0" smtClean="0"/>
              <a:t> </a:t>
            </a:r>
            <a:endParaRPr lang="en-US" altLang="en-US" sz="1800" dirty="0" smtClean="0"/>
          </a:p>
        </p:txBody>
      </p:sp>
      <p:sp>
        <p:nvSpPr>
          <p:cNvPr id="10248"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49" name="Line 8"/>
          <p:cNvSpPr>
            <a:spLocks noChangeShapeType="1"/>
          </p:cNvSpPr>
          <p:nvPr/>
        </p:nvSpPr>
        <p:spPr bwMode="auto">
          <a:xfrm>
            <a:off x="0"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5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endParaRPr lang="en-US" altLang="en-US" sz="1400" b="0" smtClean="0"/>
          </a:p>
        </p:txBody>
      </p:sp>
      <p:sp>
        <p:nvSpPr>
          <p:cNvPr id="10252" name="Rectangle 21"/>
          <p:cNvSpPr>
            <a:spLocks noChangeArrowheads="1"/>
          </p:cNvSpPr>
          <p:nvPr/>
        </p:nvSpPr>
        <p:spPr bwMode="auto">
          <a:xfrm>
            <a:off x="4572000" y="1524000"/>
            <a:ext cx="4419600" cy="2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50000"/>
              </a:spcBef>
              <a:defRPr/>
            </a:pPr>
            <a:r>
              <a:rPr lang="en-US" sz="1200" dirty="0" smtClean="0"/>
              <a:t>Inventory and prioritize a list of non-standard geometry locations, by incursion frequency.</a:t>
            </a:r>
          </a:p>
          <a:p>
            <a:pPr>
              <a:spcBef>
                <a:spcPct val="50000"/>
              </a:spcBef>
              <a:defRPr/>
            </a:pPr>
            <a:r>
              <a:rPr lang="en-US" sz="1200" dirty="0" smtClean="0"/>
              <a:t>Estimate construction unit costs for locations identified.</a:t>
            </a:r>
          </a:p>
          <a:p>
            <a:pPr>
              <a:spcBef>
                <a:spcPct val="50000"/>
              </a:spcBef>
              <a:defRPr/>
            </a:pPr>
            <a:r>
              <a:rPr lang="en-US" sz="1200" dirty="0" smtClean="0"/>
              <a:t>Initiate a 10-year improvement program to correct high-risk areas on airports with complex non-standard geometry.</a:t>
            </a:r>
          </a:p>
          <a:p>
            <a:pPr eaLnBrk="1" hangingPunct="1">
              <a:spcBef>
                <a:spcPct val="50000"/>
              </a:spcBef>
              <a:defRPr/>
            </a:pPr>
            <a:r>
              <a:rPr lang="en-US" altLang="en-US" sz="1200" dirty="0" smtClean="0"/>
              <a:t>Milestones – Annual updating of RIM points</a:t>
            </a:r>
            <a:endParaRPr lang="en-US" altLang="en-US" sz="1200" b="0" dirty="0" smtClean="0"/>
          </a:p>
          <a:p>
            <a:pPr eaLnBrk="1" hangingPunct="1">
              <a:spcBef>
                <a:spcPct val="50000"/>
              </a:spcBef>
              <a:defRPr/>
            </a:pPr>
            <a:r>
              <a:rPr lang="en-US" altLang="en-US" sz="1200" dirty="0" smtClean="0"/>
              <a:t>Deliverables  –  RIM Management Tool, RIM Inventory</a:t>
            </a:r>
          </a:p>
        </p:txBody>
      </p:sp>
      <p:sp>
        <p:nvSpPr>
          <p:cNvPr id="10255" name="Rectangle 27"/>
          <p:cNvSpPr>
            <a:spLocks noChangeArrowheads="1"/>
          </p:cNvSpPr>
          <p:nvPr/>
        </p:nvSpPr>
        <p:spPr bwMode="auto">
          <a:xfrm>
            <a:off x="504825" y="12192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Need</a:t>
            </a:r>
          </a:p>
        </p:txBody>
      </p:sp>
      <p:sp>
        <p:nvSpPr>
          <p:cNvPr id="10256" name="Rectangle 28"/>
          <p:cNvSpPr>
            <a:spLocks noChangeArrowheads="1"/>
          </p:cNvSpPr>
          <p:nvPr/>
        </p:nvSpPr>
        <p:spPr bwMode="auto">
          <a:xfrm>
            <a:off x="304800" y="1792272"/>
            <a:ext cx="419100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a:spcBef>
                <a:spcPct val="50000"/>
              </a:spcBef>
              <a:defRPr/>
            </a:pPr>
            <a:endParaRPr lang="en-US" sz="1200" dirty="0" smtClean="0"/>
          </a:p>
          <a:p>
            <a:pPr marL="0" indent="0" algn="ctr">
              <a:buNone/>
            </a:pPr>
            <a:r>
              <a:rPr lang="en-US" sz="1200" dirty="0"/>
              <a:t>Analysis of exactly </a:t>
            </a:r>
          </a:p>
          <a:p>
            <a:pPr marL="0" indent="0" algn="ctr">
              <a:buNone/>
            </a:pPr>
            <a:r>
              <a:rPr lang="en-US" sz="1200" u="sng" dirty="0"/>
              <a:t>WHERE</a:t>
            </a:r>
          </a:p>
          <a:p>
            <a:pPr marL="0" indent="0" algn="ctr">
              <a:buNone/>
            </a:pPr>
            <a:r>
              <a:rPr lang="en-US" sz="1200" dirty="0"/>
              <a:t>the incidents were happening</a:t>
            </a:r>
          </a:p>
        </p:txBody>
      </p:sp>
      <p:graphicFrame>
        <p:nvGraphicFramePr>
          <p:cNvPr id="276651" name="Group 171"/>
          <p:cNvGraphicFramePr>
            <a:graphicFrameLocks noGrp="1"/>
          </p:cNvGraphicFramePr>
          <p:nvPr>
            <p:ph idx="1"/>
            <p:extLst>
              <p:ext uri="{D42A27DB-BD31-4B8C-83A1-F6EECF244321}">
                <p14:modId xmlns:p14="http://schemas.microsoft.com/office/powerpoint/2010/main" val="2160642001"/>
              </p:ext>
            </p:extLst>
          </p:nvPr>
        </p:nvGraphicFramePr>
        <p:xfrm>
          <a:off x="4913312" y="4495279"/>
          <a:ext cx="3660775" cy="762000"/>
        </p:xfrm>
        <a:graphic>
          <a:graphicData uri="http://schemas.openxmlformats.org/drawingml/2006/table">
            <a:tbl>
              <a:tblPr/>
              <a:tblGrid>
                <a:gridCol w="1020763"/>
                <a:gridCol w="676275"/>
                <a:gridCol w="671512"/>
                <a:gridCol w="676275"/>
                <a:gridCol w="615950"/>
              </a:tblGrid>
              <a:tr h="365397">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15</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16</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17</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18</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603">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smtClean="0">
                          <a:ln>
                            <a:noFill/>
                          </a:ln>
                          <a:solidFill>
                            <a:schemeClr val="tx1"/>
                          </a:solidFill>
                          <a:effectLst/>
                          <a:latin typeface="Arial" charset="0"/>
                        </a:rPr>
                        <a:t>Funding Target ($000)</a:t>
                      </a: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1mil</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1mil</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750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750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7" name="Straight Connector 16"/>
          <p:cNvCxnSpPr/>
          <p:nvPr/>
        </p:nvCxnSpPr>
        <p:spPr bwMode="auto">
          <a:xfrm>
            <a:off x="381000" y="10668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16" name="Rectangle 28"/>
          <p:cNvSpPr>
            <a:spLocks noChangeArrowheads="1"/>
          </p:cNvSpPr>
          <p:nvPr/>
        </p:nvSpPr>
        <p:spPr bwMode="auto">
          <a:xfrm>
            <a:off x="304800" y="4648200"/>
            <a:ext cx="4191000" cy="71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a:spcBef>
                <a:spcPct val="50000"/>
              </a:spcBef>
              <a:defRPr/>
            </a:pPr>
            <a:endParaRPr lang="en-US" sz="1200" dirty="0" smtClean="0"/>
          </a:p>
          <a:p>
            <a:pPr>
              <a:spcBef>
                <a:spcPct val="50000"/>
              </a:spcBef>
              <a:buFont typeface="Times New Roman" pitchFamily="18" charset="0"/>
              <a:buChar char="•"/>
              <a:defRPr/>
            </a:pPr>
            <a:r>
              <a:rPr lang="en-US" sz="1200" dirty="0" smtClean="0"/>
              <a:t>Develop a RIM Management Tool Module inside AGIS. </a:t>
            </a:r>
          </a:p>
        </p:txBody>
      </p:sp>
    </p:spTree>
    <p:extLst>
      <p:ext uri="{BB962C8B-B14F-4D97-AF65-F5344CB8AC3E}">
        <p14:creationId xmlns:p14="http://schemas.microsoft.com/office/powerpoint/2010/main" val="4105439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6863"/>
            <a:ext cx="8763000" cy="701675"/>
          </a:xfrm>
        </p:spPr>
        <p:txBody>
          <a:bodyPr/>
          <a:lstStyle/>
          <a:p>
            <a:r>
              <a:rPr lang="en-US" sz="3600" dirty="0"/>
              <a:t>Accomplishments Since August 2015</a:t>
            </a:r>
            <a:endParaRPr lang="en-US" sz="3600" dirty="0">
              <a:solidFill>
                <a:srgbClr val="FF0000"/>
              </a:solidFill>
            </a:endParaRPr>
          </a:p>
        </p:txBody>
      </p:sp>
      <p:sp>
        <p:nvSpPr>
          <p:cNvPr id="3" name="Content Placeholder 2"/>
          <p:cNvSpPr>
            <a:spLocks noGrp="1"/>
          </p:cNvSpPr>
          <p:nvPr>
            <p:ph idx="1"/>
          </p:nvPr>
        </p:nvSpPr>
        <p:spPr>
          <a:xfrm>
            <a:off x="76200" y="1219200"/>
            <a:ext cx="6477000" cy="4267200"/>
          </a:xfrm>
        </p:spPr>
        <p:txBody>
          <a:bodyPr/>
          <a:lstStyle/>
          <a:p>
            <a:pPr marL="457200" lvl="1" indent="0">
              <a:spcBef>
                <a:spcPts val="0"/>
              </a:spcBef>
              <a:spcAft>
                <a:spcPts val="0"/>
              </a:spcAft>
              <a:buNone/>
              <a:defRPr/>
            </a:pPr>
            <a:endParaRPr lang="en-US" sz="2000" dirty="0" smtClean="0">
              <a:solidFill>
                <a:schemeClr val="tx1"/>
              </a:solidFill>
            </a:endParaRPr>
          </a:p>
          <a:p>
            <a:pPr>
              <a:spcBef>
                <a:spcPts val="0"/>
              </a:spcBef>
              <a:spcAft>
                <a:spcPts val="0"/>
              </a:spcAft>
              <a:defRPr/>
            </a:pPr>
            <a:r>
              <a:rPr lang="en-US" b="0" dirty="0" smtClean="0">
                <a:solidFill>
                  <a:schemeClr val="tx1"/>
                </a:solidFill>
              </a:rPr>
              <a:t>FY15 BP Milestones met</a:t>
            </a:r>
          </a:p>
          <a:p>
            <a:pPr>
              <a:spcBef>
                <a:spcPts val="0"/>
              </a:spcBef>
              <a:spcAft>
                <a:spcPts val="0"/>
              </a:spcAft>
              <a:defRPr/>
            </a:pPr>
            <a:r>
              <a:rPr lang="en-US" b="0" dirty="0" smtClean="0">
                <a:solidFill>
                  <a:schemeClr val="tx1"/>
                </a:solidFill>
              </a:rPr>
              <a:t>Sept 2015 – 8 airports </a:t>
            </a:r>
          </a:p>
          <a:p>
            <a:pPr marL="0" indent="0">
              <a:spcBef>
                <a:spcPts val="0"/>
              </a:spcBef>
              <a:spcAft>
                <a:spcPts val="0"/>
              </a:spcAft>
              <a:buNone/>
              <a:defRPr/>
            </a:pPr>
            <a:r>
              <a:rPr lang="en-US" b="0" dirty="0">
                <a:solidFill>
                  <a:schemeClr val="tx1"/>
                </a:solidFill>
              </a:rPr>
              <a:t> </a:t>
            </a:r>
            <a:r>
              <a:rPr lang="en-US" b="0" dirty="0" smtClean="0">
                <a:solidFill>
                  <a:schemeClr val="tx1"/>
                </a:solidFill>
              </a:rPr>
              <a:t>   received AIP $ for RIM </a:t>
            </a:r>
          </a:p>
          <a:p>
            <a:pPr marL="0" indent="0">
              <a:spcBef>
                <a:spcPts val="0"/>
              </a:spcBef>
              <a:spcAft>
                <a:spcPts val="0"/>
              </a:spcAft>
              <a:buNone/>
              <a:defRPr/>
            </a:pPr>
            <a:r>
              <a:rPr lang="en-US" b="0" dirty="0">
                <a:solidFill>
                  <a:schemeClr val="tx1"/>
                </a:solidFill>
              </a:rPr>
              <a:t> </a:t>
            </a:r>
            <a:r>
              <a:rPr lang="en-US" b="0" dirty="0" smtClean="0">
                <a:solidFill>
                  <a:schemeClr val="tx1"/>
                </a:solidFill>
              </a:rPr>
              <a:t>   projects</a:t>
            </a:r>
          </a:p>
          <a:p>
            <a:pPr>
              <a:spcBef>
                <a:spcPts val="0"/>
              </a:spcBef>
              <a:spcAft>
                <a:spcPts val="0"/>
              </a:spcAft>
              <a:defRPr/>
            </a:pPr>
            <a:r>
              <a:rPr lang="en-US" b="0" dirty="0" smtClean="0">
                <a:solidFill>
                  <a:schemeClr val="tx1"/>
                </a:solidFill>
              </a:rPr>
              <a:t>RIM Inventory</a:t>
            </a:r>
          </a:p>
          <a:p>
            <a:pPr lvl="1">
              <a:spcBef>
                <a:spcPts val="0"/>
              </a:spcBef>
              <a:spcAft>
                <a:spcPts val="0"/>
              </a:spcAft>
              <a:defRPr/>
            </a:pPr>
            <a:r>
              <a:rPr lang="en-US" dirty="0" smtClean="0">
                <a:solidFill>
                  <a:schemeClr val="tx1"/>
                </a:solidFill>
              </a:rPr>
              <a:t>Updated December 2015</a:t>
            </a:r>
          </a:p>
          <a:p>
            <a:pPr lvl="1">
              <a:spcBef>
                <a:spcPts val="0"/>
              </a:spcBef>
              <a:spcAft>
                <a:spcPts val="0"/>
              </a:spcAft>
              <a:defRPr/>
            </a:pPr>
            <a:r>
              <a:rPr lang="en-US" dirty="0" smtClean="0">
                <a:solidFill>
                  <a:schemeClr val="tx1"/>
                </a:solidFill>
              </a:rPr>
              <a:t>Added 9 since in last </a:t>
            </a:r>
          </a:p>
          <a:p>
            <a:pPr marL="457200" lvl="1" indent="0">
              <a:spcBef>
                <a:spcPts val="0"/>
              </a:spcBef>
              <a:spcAft>
                <a:spcPts val="0"/>
              </a:spcAft>
              <a:buNone/>
              <a:defRPr/>
            </a:pPr>
            <a:r>
              <a:rPr lang="en-US" dirty="0">
                <a:solidFill>
                  <a:schemeClr val="tx1"/>
                </a:solidFill>
              </a:rPr>
              <a:t> </a:t>
            </a:r>
            <a:r>
              <a:rPr lang="en-US" dirty="0" smtClean="0">
                <a:solidFill>
                  <a:schemeClr val="tx1"/>
                </a:solidFill>
              </a:rPr>
              <a:t>   validation round</a:t>
            </a:r>
          </a:p>
          <a:p>
            <a:pPr lvl="1">
              <a:spcBef>
                <a:spcPts val="0"/>
              </a:spcBef>
              <a:spcAft>
                <a:spcPts val="0"/>
              </a:spcAft>
              <a:defRPr/>
            </a:pPr>
            <a:r>
              <a:rPr lang="en-US" dirty="0" smtClean="0">
                <a:solidFill>
                  <a:schemeClr val="tx1"/>
                </a:solidFill>
              </a:rPr>
              <a:t>4 points were mitigated</a:t>
            </a:r>
          </a:p>
          <a:p>
            <a:pPr lvl="1">
              <a:spcBef>
                <a:spcPts val="0"/>
              </a:spcBef>
              <a:spcAft>
                <a:spcPts val="0"/>
              </a:spcAft>
              <a:defRPr/>
            </a:pPr>
            <a:r>
              <a:rPr lang="en-US" u="sng" dirty="0" smtClean="0">
                <a:solidFill>
                  <a:schemeClr val="tx1"/>
                </a:solidFill>
              </a:rPr>
              <a:t>117</a:t>
            </a:r>
            <a:r>
              <a:rPr lang="en-US" dirty="0" smtClean="0">
                <a:solidFill>
                  <a:schemeClr val="tx1"/>
                </a:solidFill>
              </a:rPr>
              <a:t> </a:t>
            </a:r>
            <a:r>
              <a:rPr lang="en-US" dirty="0">
                <a:solidFill>
                  <a:schemeClr val="tx1"/>
                </a:solidFill>
              </a:rPr>
              <a:t>RIM </a:t>
            </a:r>
            <a:r>
              <a:rPr lang="en-US" dirty="0" smtClean="0">
                <a:solidFill>
                  <a:schemeClr val="tx1"/>
                </a:solidFill>
              </a:rPr>
              <a:t>points currently</a:t>
            </a:r>
          </a:p>
          <a:p>
            <a:pPr>
              <a:spcBef>
                <a:spcPts val="0"/>
              </a:spcBef>
              <a:spcAft>
                <a:spcPts val="0"/>
              </a:spcAft>
              <a:defRPr/>
            </a:pPr>
            <a:r>
              <a:rPr lang="en-US" dirty="0" smtClean="0">
                <a:solidFill>
                  <a:schemeClr val="tx1"/>
                </a:solidFill>
              </a:rPr>
              <a:t>Began work on Management Tool</a:t>
            </a:r>
          </a:p>
          <a:p>
            <a:pPr>
              <a:spcBef>
                <a:spcPts val="0"/>
              </a:spcBef>
              <a:spcAft>
                <a:spcPts val="0"/>
              </a:spcAft>
              <a:defRPr/>
            </a:pPr>
            <a:endParaRPr lang="en-US" dirty="0">
              <a:solidFill>
                <a:schemeClr val="tx1"/>
              </a:solidFill>
            </a:endParaRPr>
          </a:p>
          <a:p>
            <a:pPr marL="0" indent="0" algn="just">
              <a:spcBef>
                <a:spcPts val="0"/>
              </a:spcBef>
              <a:spcAft>
                <a:spcPts val="0"/>
              </a:spcAft>
              <a:buNone/>
              <a:defRPr/>
            </a:pPr>
            <a:endParaRPr lang="en-US" b="0" dirty="0"/>
          </a:p>
        </p:txBody>
      </p:sp>
      <p:cxnSp>
        <p:nvCxnSpPr>
          <p:cNvPr id="16" name="Straight Connector 15"/>
          <p:cNvCxnSpPr/>
          <p:nvPr/>
        </p:nvCxnSpPr>
        <p:spPr bwMode="auto">
          <a:xfrm>
            <a:off x="381000" y="9906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756" y="1524000"/>
            <a:ext cx="425484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1500" y="5638800"/>
            <a:ext cx="8153400" cy="443198"/>
          </a:xfrm>
          <a:prstGeom prst="rect">
            <a:avLst/>
          </a:prstGeom>
        </p:spPr>
        <p:txBody>
          <a:bodyPr wrap="square">
            <a:spAutoFit/>
          </a:bodyPr>
          <a:lstStyle/>
          <a:p>
            <a:pPr lvl="1" algn="just">
              <a:spcBef>
                <a:spcPts val="0"/>
              </a:spcBef>
              <a:spcAft>
                <a:spcPts val="0"/>
              </a:spcAft>
              <a:defRPr/>
            </a:pPr>
            <a:r>
              <a:rPr lang="en-US" u="sng" dirty="0" smtClean="0">
                <a:solidFill>
                  <a:schemeClr val="accent2"/>
                </a:solidFill>
                <a:latin typeface="+mn-lt"/>
              </a:rPr>
              <a:t> http</a:t>
            </a:r>
            <a:r>
              <a:rPr lang="en-US" u="sng" dirty="0">
                <a:solidFill>
                  <a:schemeClr val="accent2"/>
                </a:solidFill>
                <a:latin typeface="+mn-lt"/>
              </a:rPr>
              <a:t>://www.faa.gov/airports/special_programs/rim/</a:t>
            </a:r>
            <a:endParaRPr lang="en-US" dirty="0">
              <a:solidFill>
                <a:schemeClr val="accent2"/>
              </a:solidFill>
              <a:latin typeface="+mn-lt"/>
            </a:endParaRPr>
          </a:p>
        </p:txBody>
      </p:sp>
    </p:spTree>
    <p:extLst>
      <p:ext uri="{BB962C8B-B14F-4D97-AF65-F5344CB8AC3E}">
        <p14:creationId xmlns:p14="http://schemas.microsoft.com/office/powerpoint/2010/main" val="367143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6863"/>
            <a:ext cx="8747125" cy="701675"/>
          </a:xfrm>
        </p:spPr>
        <p:txBody>
          <a:bodyPr/>
          <a:lstStyle/>
          <a:p>
            <a:r>
              <a:rPr lang="en-US" dirty="0" smtClean="0"/>
              <a:t>RIM Management Tool</a:t>
            </a:r>
            <a:endParaRPr lang="en-US" dirty="0"/>
          </a:p>
        </p:txBody>
      </p:sp>
      <p:pic>
        <p:nvPicPr>
          <p:cNvPr id="1026" name="Picture 2" descr="C:\Users\Lauren Vitagliano\AppData\Local\Microsoft\Windows\Temporary Internet Files\Content.Outlook\F4L10XKH\AGIS 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2" y="1066800"/>
            <a:ext cx="8975193"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3048000" y="4191000"/>
            <a:ext cx="1752600" cy="1143000"/>
          </a:xfrm>
          <a:prstGeom prst="ellipse">
            <a:avLst/>
          </a:prstGeom>
          <a:solidFill>
            <a:schemeClr val="bg1">
              <a:alpha val="0"/>
            </a:schemeClr>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pPr>
            <a:endParaRPr kumimoji="0" lang="en-US" sz="2400" b="0" i="0" u="none" strike="noStrike" cap="none" normalizeH="0" baseline="0" smtClean="0">
              <a:ln>
                <a:noFill/>
              </a:ln>
              <a:solidFill>
                <a:schemeClr val="bg1"/>
              </a:solidFill>
              <a:effectLst/>
              <a:latin typeface="Times New Roman" pitchFamily="18" charset="0"/>
            </a:endParaRPr>
          </a:p>
        </p:txBody>
      </p:sp>
    </p:spTree>
    <p:extLst>
      <p:ext uri="{BB962C8B-B14F-4D97-AF65-F5344CB8AC3E}">
        <p14:creationId xmlns:p14="http://schemas.microsoft.com/office/powerpoint/2010/main" val="86752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838200" y="15240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6pPr>
            <a:lvl7pPr marL="29718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7pPr>
            <a:lvl8pPr marL="34290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8pPr>
            <a:lvl9pPr marL="3886200" indent="-228600" defTabSz="4572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9pPr>
          </a:lstStyle>
          <a:p>
            <a:pPr>
              <a:lnSpc>
                <a:spcPct val="100000"/>
              </a:lnSpc>
              <a:buClrTx/>
              <a:buSzTx/>
              <a:buFontTx/>
              <a:buNone/>
            </a:pPr>
            <a:endParaRPr lang="en-US" dirty="0">
              <a:solidFill>
                <a:schemeClr val="tx1"/>
              </a:solidFill>
            </a:endParaRPr>
          </a:p>
        </p:txBody>
      </p:sp>
      <p:sp>
        <p:nvSpPr>
          <p:cNvPr id="4099" name="Text Box 3"/>
          <p:cNvSpPr txBox="1">
            <a:spLocks noChangeArrowheads="1"/>
          </p:cNvSpPr>
          <p:nvPr/>
        </p:nvSpPr>
        <p:spPr bwMode="auto">
          <a:xfrm>
            <a:off x="381001" y="1371600"/>
            <a:ext cx="8518524"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539875" indent="-4572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6pPr>
            <a:lvl7pPr marL="2971800" indent="-2286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7pPr>
            <a:lvl8pPr marL="3429000" indent="-2286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8pPr>
            <a:lvl9pPr marL="3886200" indent="-228600" eaLnBrk="0" fontAlgn="base" hangingPunct="0">
              <a:lnSpc>
                <a:spcPct val="95000"/>
              </a:lnSpc>
              <a:spcBef>
                <a:spcPct val="0"/>
              </a:spcBef>
              <a:spcAft>
                <a:spcPct val="0"/>
              </a:spcAft>
              <a:buClr>
                <a:srgbClr val="000000"/>
              </a:buClr>
              <a:buSzPct val="100000"/>
              <a:buFont typeface="Times New Roman" pitchFamily="18" charset="0"/>
              <a:defRPr sz="2400">
                <a:solidFill>
                  <a:schemeClr val="bg1"/>
                </a:solidFill>
                <a:latin typeface="Times New Roman" pitchFamily="18" charset="0"/>
              </a:defRPr>
            </a:lvl9pPr>
          </a:lstStyle>
          <a:p>
            <a:pPr defTabSz="914400">
              <a:lnSpc>
                <a:spcPct val="100000"/>
              </a:lnSpc>
              <a:buClrTx/>
              <a:buSzTx/>
            </a:pPr>
            <a:endParaRPr lang="en-US" sz="2800" dirty="0" smtClean="0">
              <a:solidFill>
                <a:schemeClr val="tx1"/>
              </a:solidFill>
              <a:latin typeface="Arial" charset="0"/>
            </a:endParaRPr>
          </a:p>
          <a:p>
            <a:pPr marL="457200" indent="-457200" defTabSz="914400">
              <a:lnSpc>
                <a:spcPct val="100000"/>
              </a:lnSpc>
              <a:buClrTx/>
              <a:buSzTx/>
              <a:buFont typeface="Arial" panose="020B0604020202020204" pitchFamily="34" charset="0"/>
              <a:buChar char="•"/>
            </a:pPr>
            <a:r>
              <a:rPr lang="en-US" sz="3200" dirty="0" smtClean="0">
                <a:solidFill>
                  <a:schemeClr val="tx1"/>
                </a:solidFill>
                <a:latin typeface="Arial" charset="0"/>
              </a:rPr>
              <a:t>Project Updates</a:t>
            </a:r>
          </a:p>
          <a:p>
            <a:pPr marL="1200150" lvl="1" indent="-457200" defTabSz="914400">
              <a:lnSpc>
                <a:spcPct val="100000"/>
              </a:lnSpc>
              <a:buClrTx/>
              <a:buSzTx/>
              <a:buFont typeface="Arial" panose="020B0604020202020204" pitchFamily="34" charset="0"/>
              <a:buChar char="•"/>
            </a:pPr>
            <a:r>
              <a:rPr lang="en-US" sz="3200" dirty="0" smtClean="0">
                <a:solidFill>
                  <a:schemeClr val="tx1"/>
                </a:solidFill>
                <a:latin typeface="Arial" charset="0"/>
              </a:rPr>
              <a:t>RPD 149 - Aircraft Noise &amp; Annoyance</a:t>
            </a:r>
          </a:p>
          <a:p>
            <a:pPr marL="1200150" lvl="1" indent="-457200" defTabSz="914400">
              <a:lnSpc>
                <a:spcPct val="100000"/>
              </a:lnSpc>
              <a:buClrTx/>
              <a:buSzTx/>
              <a:buFont typeface="Arial" panose="020B0604020202020204" pitchFamily="34" charset="0"/>
              <a:buChar char="•"/>
            </a:pPr>
            <a:r>
              <a:rPr lang="en-US" sz="3200" dirty="0" smtClean="0">
                <a:solidFill>
                  <a:schemeClr val="tx1"/>
                </a:solidFill>
                <a:latin typeface="Arial" charset="0"/>
              </a:rPr>
              <a:t>RPD 141 – Data Mining Database</a:t>
            </a:r>
          </a:p>
          <a:p>
            <a:pPr marL="1200150" lvl="1" indent="-457200" defTabSz="914400">
              <a:lnSpc>
                <a:spcPct val="100000"/>
              </a:lnSpc>
              <a:buClrTx/>
              <a:buSzTx/>
              <a:buFont typeface="Arial" panose="020B0604020202020204" pitchFamily="34" charset="0"/>
              <a:buChar char="•"/>
            </a:pPr>
            <a:r>
              <a:rPr lang="en-US" sz="3200" dirty="0" smtClean="0">
                <a:solidFill>
                  <a:schemeClr val="tx1"/>
                </a:solidFill>
                <a:latin typeface="Arial" charset="0"/>
              </a:rPr>
              <a:t>RPD 142 – Complex Geometry (RIM)</a:t>
            </a:r>
          </a:p>
        </p:txBody>
      </p:sp>
      <p:sp>
        <p:nvSpPr>
          <p:cNvPr id="4100" name="Rectangle 2"/>
          <p:cNvSpPr>
            <a:spLocks noChangeArrowheads="1"/>
          </p:cNvSpPr>
          <p:nvPr/>
        </p:nvSpPr>
        <p:spPr bwMode="auto">
          <a:xfrm>
            <a:off x="228600" y="296863"/>
            <a:ext cx="86709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3000"/>
              </a:lnSpc>
              <a:buClr>
                <a:srgbClr val="1D2F68"/>
              </a:buClr>
              <a:buFont typeface="Arial" charset="0"/>
              <a:buNone/>
            </a:pPr>
            <a:r>
              <a:rPr lang="en-US" sz="4000" b="1" dirty="0" smtClean="0">
                <a:solidFill>
                  <a:srgbClr val="1D2F68"/>
                </a:solidFill>
                <a:latin typeface="Arial" charset="0"/>
              </a:rPr>
              <a:t>Discussion Topics</a:t>
            </a:r>
            <a:endParaRPr lang="en-US" sz="4000" b="1" dirty="0">
              <a:solidFill>
                <a:srgbClr val="1D2F68"/>
              </a:solidFill>
              <a:latin typeface="Arial" charset="0"/>
            </a:endParaRPr>
          </a:p>
        </p:txBody>
      </p:sp>
      <p:cxnSp>
        <p:nvCxnSpPr>
          <p:cNvPr id="5" name="Straight Connector 4"/>
          <p:cNvCxnSpPr/>
          <p:nvPr/>
        </p:nvCxnSpPr>
        <p:spPr bwMode="auto">
          <a:xfrm>
            <a:off x="381000" y="9906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6863"/>
            <a:ext cx="9144000" cy="701675"/>
          </a:xfrm>
        </p:spPr>
        <p:txBody>
          <a:bodyPr/>
          <a:lstStyle/>
          <a:p>
            <a:r>
              <a:rPr lang="en-US" dirty="0"/>
              <a:t>RIM Management Tool</a:t>
            </a:r>
          </a:p>
        </p:txBody>
      </p:sp>
      <p:sp>
        <p:nvSpPr>
          <p:cNvPr id="8" name="TextBox 7"/>
          <p:cNvSpPr txBox="1"/>
          <p:nvPr/>
        </p:nvSpPr>
        <p:spPr>
          <a:xfrm>
            <a:off x="190005" y="1447800"/>
            <a:ext cx="8649195" cy="3834896"/>
          </a:xfrm>
          <a:prstGeom prst="rect">
            <a:avLst/>
          </a:prstGeom>
          <a:noFill/>
        </p:spPr>
        <p:txBody>
          <a:bodyPr wrap="square" rtlCol="0">
            <a:spAutoFit/>
          </a:bodyPr>
          <a:lstStyle/>
          <a:p>
            <a:r>
              <a:rPr lang="en-US" sz="3200" b="1" dirty="0" smtClean="0">
                <a:solidFill>
                  <a:srgbClr val="1D2F68"/>
                </a:solidFill>
                <a:latin typeface="+mj-lt"/>
                <a:ea typeface="+mj-ea"/>
                <a:cs typeface="+mj-cs"/>
              </a:rPr>
              <a:t>Phase 1 – Airport info, RIM point validation, email notifications, inventory view, various access levels.</a:t>
            </a:r>
          </a:p>
          <a:p>
            <a:endParaRPr lang="en-US" sz="3200" b="1" dirty="0" smtClean="0">
              <a:solidFill>
                <a:srgbClr val="1D2F68"/>
              </a:solidFill>
              <a:latin typeface="+mj-lt"/>
              <a:ea typeface="+mj-ea"/>
              <a:cs typeface="+mj-cs"/>
            </a:endParaRPr>
          </a:p>
          <a:p>
            <a:r>
              <a:rPr lang="en-US" sz="3200" b="1" dirty="0" smtClean="0">
                <a:solidFill>
                  <a:srgbClr val="1D2F68"/>
                </a:solidFill>
                <a:latin typeface="+mj-lt"/>
                <a:ea typeface="+mj-ea"/>
                <a:cs typeface="+mj-cs"/>
              </a:rPr>
              <a:t>Phase </a:t>
            </a:r>
            <a:r>
              <a:rPr lang="en-US" sz="3200" b="1" dirty="0">
                <a:solidFill>
                  <a:srgbClr val="1D2F68"/>
                </a:solidFill>
                <a:latin typeface="+mj-lt"/>
                <a:ea typeface="+mj-ea"/>
                <a:cs typeface="+mj-cs"/>
              </a:rPr>
              <a:t>2</a:t>
            </a:r>
            <a:r>
              <a:rPr lang="en-US" sz="3200" b="1" dirty="0" smtClean="0">
                <a:solidFill>
                  <a:srgbClr val="1D2F68"/>
                </a:solidFill>
                <a:latin typeface="+mj-lt"/>
                <a:ea typeface="+mj-ea"/>
                <a:cs typeface="+mj-cs"/>
              </a:rPr>
              <a:t> </a:t>
            </a:r>
            <a:r>
              <a:rPr lang="en-US" sz="3200" b="1" dirty="0" smtClean="0">
                <a:solidFill>
                  <a:srgbClr val="1D2F68"/>
                </a:solidFill>
                <a:latin typeface="+mj-lt"/>
                <a:ea typeface="+mj-ea"/>
                <a:cs typeface="+mj-cs"/>
              </a:rPr>
              <a:t>– FAA HQ Dashboard</a:t>
            </a:r>
          </a:p>
          <a:p>
            <a:r>
              <a:rPr lang="en-US" sz="3200" b="1" dirty="0">
                <a:solidFill>
                  <a:srgbClr val="1D2F68"/>
                </a:solidFill>
                <a:latin typeface="+mj-lt"/>
                <a:ea typeface="+mj-ea"/>
                <a:cs typeface="+mj-cs"/>
              </a:rPr>
              <a:t>	</a:t>
            </a:r>
            <a:r>
              <a:rPr lang="en-US" sz="3200" b="1" dirty="0" smtClean="0">
                <a:solidFill>
                  <a:srgbClr val="1D2F68"/>
                </a:solidFill>
                <a:latin typeface="+mn-lt"/>
                <a:ea typeface="+mj-ea"/>
                <a:cs typeface="+mj-cs"/>
              </a:rPr>
              <a:t>Snapshots, Tracking, RI numbers, </a:t>
            </a:r>
          </a:p>
          <a:p>
            <a:r>
              <a:rPr lang="en-US" sz="3200" b="1" dirty="0" smtClean="0">
                <a:solidFill>
                  <a:srgbClr val="1D2F68"/>
                </a:solidFill>
                <a:latin typeface="+mn-lt"/>
                <a:ea typeface="+mj-ea"/>
                <a:cs typeface="+mj-cs"/>
              </a:rPr>
              <a:t>    Mitigation Tracking (ALP approval,     	Grants, Construction </a:t>
            </a:r>
            <a:r>
              <a:rPr lang="en-US" sz="3200" b="1" dirty="0">
                <a:solidFill>
                  <a:srgbClr val="1D2F68"/>
                </a:solidFill>
                <a:latin typeface="+mn-lt"/>
                <a:ea typeface="+mj-ea"/>
                <a:cs typeface="+mj-cs"/>
              </a:rPr>
              <a:t>S</a:t>
            </a:r>
            <a:r>
              <a:rPr lang="en-US" sz="3200" b="1" dirty="0" smtClean="0">
                <a:solidFill>
                  <a:srgbClr val="1D2F68"/>
                </a:solidFill>
                <a:latin typeface="+mn-lt"/>
                <a:ea typeface="+mj-ea"/>
                <a:cs typeface="+mj-cs"/>
              </a:rPr>
              <a:t>tatus, Financials</a:t>
            </a:r>
            <a:endParaRPr lang="en-US" sz="3200" b="1" dirty="0">
              <a:solidFill>
                <a:srgbClr val="1D2F68"/>
              </a:solidFill>
              <a:latin typeface="+mj-lt"/>
              <a:ea typeface="+mj-ea"/>
              <a:cs typeface="+mj-cs"/>
            </a:endParaRPr>
          </a:p>
        </p:txBody>
      </p:sp>
      <p:cxnSp>
        <p:nvCxnSpPr>
          <p:cNvPr id="9" name="Straight Connector 8"/>
          <p:cNvCxnSpPr/>
          <p:nvPr/>
        </p:nvCxnSpPr>
        <p:spPr bwMode="auto">
          <a:xfrm>
            <a:off x="152400" y="9906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25783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Demo</a:t>
            </a:r>
            <a:endParaRPr lang="en-US" dirty="0"/>
          </a:p>
        </p:txBody>
      </p:sp>
      <p:cxnSp>
        <p:nvCxnSpPr>
          <p:cNvPr id="6" name="Straight Connector 5"/>
          <p:cNvCxnSpPr/>
          <p:nvPr/>
        </p:nvCxnSpPr>
        <p:spPr bwMode="auto">
          <a:xfrm>
            <a:off x="457200" y="990600"/>
            <a:ext cx="82296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3" name="Content Placeholder 2"/>
          <p:cNvSpPr>
            <a:spLocks noGrp="1"/>
          </p:cNvSpPr>
          <p:nvPr>
            <p:ph idx="1"/>
          </p:nvPr>
        </p:nvSpPr>
        <p:spPr/>
        <p:txBody>
          <a:bodyPr/>
          <a:lstStyle/>
          <a:p>
            <a:r>
              <a:rPr lang="en-US" u="sng" dirty="0">
                <a:hlinkClick r:id="rId2"/>
              </a:rPr>
              <a:t>http://96.127.70.87/FAARIM_new/?MyAccessUName=test_HQ&amp;GISUName=testHQ</a:t>
            </a:r>
            <a:r>
              <a:rPr lang="en-US" dirty="0"/>
              <a:t> </a:t>
            </a:r>
          </a:p>
          <a:p>
            <a:endParaRPr lang="en-US" dirty="0"/>
          </a:p>
        </p:txBody>
      </p:sp>
    </p:spTree>
    <p:extLst>
      <p:ext uri="{BB962C8B-B14F-4D97-AF65-F5344CB8AC3E}">
        <p14:creationId xmlns:p14="http://schemas.microsoft.com/office/powerpoint/2010/main" val="34964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96863"/>
            <a:ext cx="8686800" cy="701675"/>
          </a:xfrm>
        </p:spPr>
        <p:txBody>
          <a:bodyPr/>
          <a:lstStyle/>
          <a:p>
            <a:r>
              <a:rPr lang="en-US" dirty="0" smtClean="0"/>
              <a:t>Next Steps</a:t>
            </a:r>
            <a:endParaRPr lang="en-US" dirty="0"/>
          </a:p>
        </p:txBody>
      </p:sp>
      <p:sp>
        <p:nvSpPr>
          <p:cNvPr id="3" name="Content Placeholder 2"/>
          <p:cNvSpPr>
            <a:spLocks noGrp="1"/>
          </p:cNvSpPr>
          <p:nvPr>
            <p:ph idx="1"/>
          </p:nvPr>
        </p:nvSpPr>
        <p:spPr>
          <a:xfrm>
            <a:off x="254330" y="1371601"/>
            <a:ext cx="8458200" cy="2133599"/>
          </a:xfrm>
        </p:spPr>
        <p:txBody>
          <a:bodyPr/>
          <a:lstStyle/>
          <a:p>
            <a:pPr lvl="1"/>
            <a:r>
              <a:rPr lang="en-US" dirty="0"/>
              <a:t>Phase 2 </a:t>
            </a:r>
            <a:r>
              <a:rPr lang="en-US" dirty="0" smtClean="0"/>
              <a:t>Complete - </a:t>
            </a:r>
            <a:r>
              <a:rPr lang="en-US" dirty="0" smtClean="0"/>
              <a:t>March 30, 2016</a:t>
            </a:r>
          </a:p>
          <a:p>
            <a:pPr lvl="1"/>
            <a:r>
              <a:rPr lang="en-US" dirty="0" smtClean="0"/>
              <a:t>FY 15 + Remaining CY 15 Data Available – April 1</a:t>
            </a:r>
            <a:endParaRPr lang="en-US" dirty="0" smtClean="0"/>
          </a:p>
          <a:p>
            <a:pPr lvl="1"/>
            <a:r>
              <a:rPr lang="en-US" dirty="0" smtClean="0"/>
              <a:t>Training </a:t>
            </a:r>
            <a:r>
              <a:rPr lang="en-US" dirty="0"/>
              <a:t>Seminars – </a:t>
            </a:r>
            <a:r>
              <a:rPr lang="en-US" dirty="0" smtClean="0"/>
              <a:t>Spring 2016</a:t>
            </a:r>
            <a:endParaRPr lang="en-US" dirty="0"/>
          </a:p>
          <a:p>
            <a:pPr lvl="1"/>
            <a:r>
              <a:rPr lang="en-US" dirty="0" smtClean="0"/>
              <a:t>RIM Management Tool Deployment - Spring </a:t>
            </a:r>
            <a:r>
              <a:rPr lang="en-US" dirty="0"/>
              <a:t>2016 </a:t>
            </a:r>
            <a:endParaRPr lang="en-US" dirty="0" smtClean="0"/>
          </a:p>
          <a:p>
            <a:pPr lvl="1"/>
            <a:r>
              <a:rPr lang="en-US" dirty="0" smtClean="0"/>
              <a:t>Add Hot Spot polygon layer</a:t>
            </a:r>
            <a:endParaRPr lang="en-US" dirty="0" smtClean="0"/>
          </a:p>
          <a:p>
            <a:pPr marL="457200" lvl="1" indent="0">
              <a:buNone/>
            </a:pPr>
            <a:endParaRPr lang="en-US" dirty="0" smtClean="0"/>
          </a:p>
          <a:p>
            <a:pPr marL="457200" lvl="1" indent="0">
              <a:buNone/>
            </a:pPr>
            <a:r>
              <a:rPr lang="en-US" i="1" u="sng" dirty="0"/>
              <a:t>Annual RIM Cycle </a:t>
            </a:r>
            <a:r>
              <a:rPr lang="en-US" i="1" dirty="0"/>
              <a:t>– </a:t>
            </a:r>
            <a:endParaRPr lang="en-US" i="1" dirty="0" smtClean="0"/>
          </a:p>
          <a:p>
            <a:pPr marL="1371600" lvl="2" indent="-457200">
              <a:buAutoNum type="arabicPeriod"/>
            </a:pPr>
            <a:r>
              <a:rPr lang="en-US" i="1" dirty="0" smtClean="0"/>
              <a:t>Maintain </a:t>
            </a:r>
            <a:r>
              <a:rPr lang="en-US" i="1" dirty="0"/>
              <a:t>the g</a:t>
            </a:r>
            <a:r>
              <a:rPr lang="en-US" i="1" dirty="0" smtClean="0"/>
              <a:t>eodatabase, ID </a:t>
            </a:r>
            <a:r>
              <a:rPr lang="en-US" i="1" dirty="0"/>
              <a:t>non-standard </a:t>
            </a:r>
            <a:r>
              <a:rPr lang="en-US" i="1" dirty="0" smtClean="0"/>
              <a:t>geometry</a:t>
            </a:r>
          </a:p>
          <a:p>
            <a:pPr marL="1371600" lvl="2" indent="-457200">
              <a:buAutoNum type="arabicPeriod"/>
            </a:pPr>
            <a:r>
              <a:rPr lang="en-US" i="1" dirty="0" smtClean="0"/>
              <a:t>Pull </a:t>
            </a:r>
            <a:r>
              <a:rPr lang="en-US" i="1" dirty="0"/>
              <a:t>in RIs, </a:t>
            </a:r>
            <a:r>
              <a:rPr lang="en-US" i="1" dirty="0" smtClean="0"/>
              <a:t>Hot Spots</a:t>
            </a:r>
            <a:r>
              <a:rPr lang="en-US" i="1" dirty="0"/>
              <a:t>, wrong runway </a:t>
            </a:r>
            <a:r>
              <a:rPr lang="en-US" i="1" dirty="0" smtClean="0"/>
              <a:t>events</a:t>
            </a:r>
          </a:p>
          <a:p>
            <a:pPr marL="1371600" lvl="2" indent="-457200">
              <a:buAutoNum type="arabicPeriod"/>
            </a:pPr>
            <a:r>
              <a:rPr lang="en-US" i="1" dirty="0" smtClean="0"/>
              <a:t>Conduct analysis to ID n</a:t>
            </a:r>
            <a:r>
              <a:rPr lang="en-US" i="1" dirty="0" smtClean="0"/>
              <a:t>ew RIM points</a:t>
            </a:r>
          </a:p>
          <a:p>
            <a:pPr marL="1371600" lvl="2" indent="-457200">
              <a:buAutoNum type="arabicPeriod"/>
            </a:pPr>
            <a:r>
              <a:rPr lang="en-US" i="1" dirty="0" smtClean="0"/>
              <a:t>Send out for field validation</a:t>
            </a:r>
          </a:p>
          <a:p>
            <a:pPr marL="1371600" lvl="2" indent="-457200">
              <a:buAutoNum type="arabicPeriod"/>
            </a:pPr>
            <a:r>
              <a:rPr lang="en-US" i="1" dirty="0" smtClean="0"/>
              <a:t>Track mitigations, metrics, financials, etc. </a:t>
            </a:r>
            <a:endParaRPr lang="en-US" i="1" dirty="0"/>
          </a:p>
          <a:p>
            <a:pPr lvl="1"/>
            <a:endParaRPr lang="en-US" dirty="0"/>
          </a:p>
        </p:txBody>
      </p:sp>
      <p:cxnSp>
        <p:nvCxnSpPr>
          <p:cNvPr id="4" name="Straight Connector 3"/>
          <p:cNvCxnSpPr/>
          <p:nvPr/>
        </p:nvCxnSpPr>
        <p:spPr bwMode="auto">
          <a:xfrm>
            <a:off x="152400" y="10668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886117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92200" y="596900"/>
            <a:ext cx="6934200" cy="4678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spAutoFit/>
          </a:bodyPr>
          <a:lstStyle/>
          <a:p>
            <a:pPr algn="ctr" eaLnBrk="0" hangingPunct="0">
              <a:lnSpc>
                <a:spcPct val="100000"/>
              </a:lnSpc>
              <a:spcBef>
                <a:spcPts val="8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smtClean="0">
                <a:solidFill>
                  <a:srgbClr val="000000"/>
                </a:solidFill>
                <a:effectLst>
                  <a:outerShdw blurRad="38100" dist="38100" dir="2700000" algn="tl">
                    <a:srgbClr val="C0C0C0"/>
                  </a:outerShdw>
                </a:effectLst>
                <a:latin typeface="Arial" charset="0"/>
              </a:rPr>
              <a:t>Airport </a:t>
            </a:r>
            <a:r>
              <a:rPr lang="en-GB" sz="3200" b="1" dirty="0">
                <a:solidFill>
                  <a:srgbClr val="000000"/>
                </a:solidFill>
                <a:effectLst>
                  <a:outerShdw blurRad="38100" dist="38100" dir="2700000" algn="tl">
                    <a:srgbClr val="C0C0C0"/>
                  </a:outerShdw>
                </a:effectLst>
                <a:latin typeface="Arial" charset="0"/>
              </a:rPr>
              <a:t>Safety R&amp;D</a:t>
            </a:r>
          </a:p>
          <a:p>
            <a:pPr algn="ctr" eaLnBrk="0" hangingPunct="0">
              <a:lnSpc>
                <a:spcPct val="10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effectLst>
                  <a:outerShdw blurRad="38100" dist="38100" dir="2700000" algn="tl">
                    <a:srgbClr val="C0C0C0"/>
                  </a:outerShdw>
                </a:effectLst>
                <a:latin typeface="Arial" charset="0"/>
              </a:rPr>
              <a:t>FAA William J. Hughes Technical Center</a:t>
            </a:r>
          </a:p>
          <a:p>
            <a:pPr algn="ctr" eaLnBrk="0" hangingPunct="0">
              <a:lnSpc>
                <a:spcPct val="10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effectLst>
                  <a:outerShdw blurRad="38100" dist="38100" dir="2700000" algn="tl">
                    <a:srgbClr val="C0C0C0"/>
                  </a:outerShdw>
                </a:effectLst>
                <a:latin typeface="Arial" charset="0"/>
              </a:rPr>
              <a:t>Airport Safety Technology R&amp;D Section</a:t>
            </a:r>
          </a:p>
          <a:p>
            <a:pPr algn="ctr" eaLnBrk="0" hangingPunct="0">
              <a:lnSpc>
                <a:spcPct val="10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effectLst>
                  <a:outerShdw blurRad="38100" dist="38100" dir="2700000" algn="tl">
                    <a:srgbClr val="C0C0C0"/>
                  </a:outerShdw>
                </a:effectLst>
                <a:latin typeface="Arial" charset="0"/>
              </a:rPr>
              <a:t>ANG-E261, Building 296</a:t>
            </a:r>
          </a:p>
          <a:p>
            <a:pPr algn="ctr" eaLnBrk="0" hangingPunct="0">
              <a:lnSpc>
                <a:spcPct val="10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effectLst>
                  <a:outerShdw blurRad="38100" dist="38100" dir="2700000" algn="tl">
                    <a:srgbClr val="C0C0C0"/>
                  </a:outerShdw>
                </a:effectLst>
                <a:latin typeface="Arial" charset="0"/>
              </a:rPr>
              <a:t>Atlantic City International Airport, NJ 08405</a:t>
            </a:r>
          </a:p>
          <a:p>
            <a:pPr algn="ctr" eaLnBrk="0" hangingPunct="0">
              <a:lnSpc>
                <a:spcPct val="100000"/>
              </a:lnSpc>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b="1" dirty="0" smtClean="0">
              <a:solidFill>
                <a:schemeClr val="tx1"/>
              </a:solidFill>
              <a:effectLst>
                <a:outerShdw blurRad="38100" dist="38100" dir="2700000" algn="tl">
                  <a:srgbClr val="C0C0C0"/>
                </a:outerShdw>
              </a:effectLst>
              <a:latin typeface="Arial" charset="0"/>
            </a:endParaRPr>
          </a:p>
          <a:p>
            <a:pPr algn="ctr" eaLnBrk="0" hangingPunct="0">
              <a:lnSpc>
                <a:spcPct val="100000"/>
              </a:lnSpc>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smtClean="0">
                <a:solidFill>
                  <a:schemeClr val="tx1"/>
                </a:solidFill>
                <a:effectLst>
                  <a:outerShdw blurRad="38100" dist="38100" dir="2700000" algn="tl">
                    <a:srgbClr val="C0C0C0"/>
                  </a:outerShdw>
                </a:effectLst>
                <a:latin typeface="Arial" charset="0"/>
              </a:rPr>
              <a:t>Lauren.Collins@faa.gov  </a:t>
            </a:r>
            <a:endParaRPr lang="en-GB" b="1" dirty="0">
              <a:solidFill>
                <a:schemeClr val="tx1"/>
              </a:solidFill>
              <a:effectLst>
                <a:outerShdw blurRad="38100" dist="38100" dir="2700000" algn="tl">
                  <a:srgbClr val="C0C0C0"/>
                </a:outerShdw>
              </a:effectLst>
              <a:latin typeface="Arial" charset="0"/>
            </a:endParaRPr>
          </a:p>
          <a:p>
            <a:pPr algn="ctr" eaLnBrk="0" hangingPunct="0">
              <a:lnSpc>
                <a:spcPct val="100000"/>
              </a:lnSpc>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1"/>
                </a:solidFill>
                <a:effectLst>
                  <a:outerShdw blurRad="38100" dist="38100" dir="2700000" algn="tl">
                    <a:srgbClr val="C0C0C0"/>
                  </a:outerShdw>
                </a:effectLst>
                <a:latin typeface="Arial" charset="0"/>
              </a:rPr>
              <a:t>609-485-8198</a:t>
            </a:r>
          </a:p>
          <a:p>
            <a:pPr algn="ctr" eaLnBrk="0" hangingPunct="0">
              <a:lnSpc>
                <a:spcPct val="10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b="1" dirty="0">
              <a:solidFill>
                <a:srgbClr val="000000"/>
              </a:solidFill>
              <a:effectLst>
                <a:outerShdw blurRad="38100" dist="38100" dir="2700000" algn="tl">
                  <a:srgbClr val="C0C0C0"/>
                </a:outerShdw>
              </a:effectLst>
              <a:latin typeface="Arial" charset="0"/>
            </a:endParaRPr>
          </a:p>
          <a:p>
            <a:pPr algn="ctr" eaLnBrk="0" hangingPunct="0">
              <a:lnSpc>
                <a:spcPct val="100000"/>
              </a:lnSpc>
              <a:spcBef>
                <a:spcPts val="600"/>
              </a:spcBef>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0000"/>
                </a:solidFill>
                <a:effectLst>
                  <a:outerShdw blurRad="38100" dist="38100" dir="2700000" algn="tl">
                    <a:srgbClr val="C0C0C0"/>
                  </a:outerShdw>
                </a:effectLst>
                <a:latin typeface="Arial" charset="0"/>
              </a:rPr>
              <a:t>www.airporttech.tc.faa.gov</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330200" y="304800"/>
            <a:ext cx="8472488" cy="609600"/>
          </a:xfrm>
        </p:spPr>
        <p:txBody>
          <a:bodyPr/>
          <a:lstStyle/>
          <a:p>
            <a:pPr eaLnBrk="1" hangingPunct="1">
              <a:defRPr/>
            </a:pPr>
            <a:r>
              <a:rPr lang="en-US" altLang="en-US" sz="3200" kern="1200" dirty="0" smtClean="0">
                <a:latin typeface="Arial" charset="0"/>
                <a:ea typeface="+mn-ea"/>
                <a:cs typeface="+mn-cs"/>
              </a:rPr>
              <a:t>RPD 149 – Aircraft Noise &amp; Annoyance 						  Overview</a:t>
            </a:r>
            <a:endParaRPr lang="en-US" altLang="en-US" sz="3200" kern="1200" dirty="0">
              <a:latin typeface="Arial" charset="0"/>
              <a:ea typeface="+mn-ea"/>
              <a:cs typeface="+mn-cs"/>
            </a:endParaRPr>
          </a:p>
        </p:txBody>
      </p:sp>
      <p:sp>
        <p:nvSpPr>
          <p:cNvPr id="10244" name="Rectangle 3"/>
          <p:cNvSpPr>
            <a:spLocks noChangeArrowheads="1"/>
          </p:cNvSpPr>
          <p:nvPr/>
        </p:nvSpPr>
        <p:spPr bwMode="auto">
          <a:xfrm>
            <a:off x="762000" y="3810000"/>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defRPr/>
            </a:pPr>
            <a:r>
              <a:rPr lang="en-US" altLang="en-US" sz="1800" u="sng" smtClean="0"/>
              <a:t>FY 2016 Accomplishments</a:t>
            </a:r>
          </a:p>
        </p:txBody>
      </p:sp>
      <p:sp>
        <p:nvSpPr>
          <p:cNvPr id="10245" name="Rectangle 4"/>
          <p:cNvSpPr>
            <a:spLocks noChangeArrowheads="1"/>
          </p:cNvSpPr>
          <p:nvPr/>
        </p:nvSpPr>
        <p:spPr bwMode="auto">
          <a:xfrm>
            <a:off x="4800600" y="12192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smtClean="0"/>
              <a:t>Research Goals</a:t>
            </a:r>
          </a:p>
        </p:txBody>
      </p:sp>
      <p:sp>
        <p:nvSpPr>
          <p:cNvPr id="10247" name="Rectangle 6"/>
          <p:cNvSpPr>
            <a:spLocks noChangeArrowheads="1"/>
          </p:cNvSpPr>
          <p:nvPr/>
        </p:nvSpPr>
        <p:spPr bwMode="auto">
          <a:xfrm>
            <a:off x="4800600" y="38100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defRPr/>
            </a:pPr>
            <a:r>
              <a:rPr lang="en-US" altLang="en-US" sz="1800" u="sng" smtClean="0"/>
              <a:t>Funding Requirements</a:t>
            </a:r>
            <a:r>
              <a:rPr lang="en-US" altLang="en-US" sz="1800" b="0" smtClean="0"/>
              <a:t> </a:t>
            </a:r>
            <a:endParaRPr lang="en-US" altLang="en-US" sz="1800" smtClean="0"/>
          </a:p>
        </p:txBody>
      </p:sp>
      <p:sp>
        <p:nvSpPr>
          <p:cNvPr id="10248" name="Line 7"/>
          <p:cNvSpPr>
            <a:spLocks noChangeShapeType="1"/>
          </p:cNvSpPr>
          <p:nvPr/>
        </p:nvSpPr>
        <p:spPr bwMode="auto">
          <a:xfrm>
            <a:off x="4495800" y="1219200"/>
            <a:ext cx="0" cy="480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49" name="Line 8"/>
          <p:cNvSpPr>
            <a:spLocks noChangeShapeType="1"/>
          </p:cNvSpPr>
          <p:nvPr/>
        </p:nvSpPr>
        <p:spPr bwMode="auto">
          <a:xfrm>
            <a:off x="0"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p>
        </p:txBody>
      </p:sp>
      <p:sp>
        <p:nvSpPr>
          <p:cNvPr id="1025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endParaRPr lang="en-US" altLang="en-US" sz="1400" b="0" smtClean="0"/>
          </a:p>
        </p:txBody>
      </p:sp>
      <p:sp>
        <p:nvSpPr>
          <p:cNvPr id="10252" name="Rectangle 21"/>
          <p:cNvSpPr>
            <a:spLocks noChangeArrowheads="1"/>
          </p:cNvSpPr>
          <p:nvPr/>
        </p:nvSpPr>
        <p:spPr bwMode="auto">
          <a:xfrm>
            <a:off x="4572000" y="1676400"/>
            <a:ext cx="4419600" cy="1505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50000"/>
              </a:spcBef>
              <a:defRPr/>
            </a:pPr>
            <a:r>
              <a:rPr lang="en-US" sz="1200" dirty="0"/>
              <a:t>Update scientific evidence of the relationship between aircraft noise exposure and its effects on communities around U.S. airports</a:t>
            </a:r>
          </a:p>
          <a:p>
            <a:pPr eaLnBrk="1" hangingPunct="1">
              <a:spcBef>
                <a:spcPct val="50000"/>
              </a:spcBef>
              <a:defRPr/>
            </a:pPr>
            <a:r>
              <a:rPr lang="en-US" altLang="en-US" sz="1200" dirty="0" smtClean="0"/>
              <a:t>Conduct surveys out to the DNL 50 dB contour at 20 airports.</a:t>
            </a:r>
            <a:endParaRPr lang="en-US" altLang="en-US" sz="1200" b="0" dirty="0" smtClean="0"/>
          </a:p>
          <a:p>
            <a:pPr eaLnBrk="1" hangingPunct="1">
              <a:spcBef>
                <a:spcPct val="50000"/>
              </a:spcBef>
              <a:defRPr/>
            </a:pPr>
            <a:r>
              <a:rPr lang="en-US" altLang="en-US" sz="1200" dirty="0" smtClean="0"/>
              <a:t>Deliverables –  Updated national dose-response curve and 20 individual airport dose-response curves.</a:t>
            </a:r>
          </a:p>
        </p:txBody>
      </p:sp>
      <p:sp>
        <p:nvSpPr>
          <p:cNvPr id="10253" name="Rectangle 22"/>
          <p:cNvSpPr>
            <a:spLocks noChangeArrowheads="1"/>
          </p:cNvSpPr>
          <p:nvPr/>
        </p:nvSpPr>
        <p:spPr bwMode="auto">
          <a:xfrm>
            <a:off x="304800" y="4608513"/>
            <a:ext cx="4191000" cy="26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Char char="•"/>
              <a:defRPr/>
            </a:pPr>
            <a:r>
              <a:rPr lang="en-US" altLang="en-US" sz="1200" b="0" dirty="0" smtClean="0"/>
              <a:t>Began surveying October 2015</a:t>
            </a:r>
          </a:p>
        </p:txBody>
      </p:sp>
      <p:sp>
        <p:nvSpPr>
          <p:cNvPr id="10255" name="Rectangle 27"/>
          <p:cNvSpPr>
            <a:spLocks noChangeArrowheads="1"/>
          </p:cNvSpPr>
          <p:nvPr/>
        </p:nvSpPr>
        <p:spPr bwMode="auto">
          <a:xfrm>
            <a:off x="504825" y="13335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smtClean="0"/>
              <a:t>Need</a:t>
            </a:r>
          </a:p>
        </p:txBody>
      </p:sp>
      <p:sp>
        <p:nvSpPr>
          <p:cNvPr id="10256" name="Rectangle 28"/>
          <p:cNvSpPr>
            <a:spLocks noChangeArrowheads="1"/>
          </p:cNvSpPr>
          <p:nvPr/>
        </p:nvSpPr>
        <p:spPr bwMode="auto">
          <a:xfrm>
            <a:off x="304800" y="1792272"/>
            <a:ext cx="4191000" cy="158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50000"/>
              </a:spcBef>
              <a:buFont typeface="Times New Roman" pitchFamily="18" charset="0"/>
              <a:buChar char="•"/>
              <a:defRPr/>
            </a:pPr>
            <a:r>
              <a:rPr lang="en-US" sz="1200" dirty="0"/>
              <a:t>Although the number of people in the U.S. exposed to significant aircraft noise since 1975 has dropped by 95 percent, complaints, opposition and challenges regarding aviation noise have not. </a:t>
            </a:r>
            <a:endParaRPr lang="en-US" sz="1200" dirty="0" smtClean="0"/>
          </a:p>
          <a:p>
            <a:pPr>
              <a:spcBef>
                <a:spcPct val="50000"/>
              </a:spcBef>
              <a:buFont typeface="Times New Roman" pitchFamily="18" charset="0"/>
              <a:buChar char="•"/>
              <a:defRPr/>
            </a:pPr>
            <a:r>
              <a:rPr lang="en-US" sz="1200" dirty="0" smtClean="0"/>
              <a:t>DNL </a:t>
            </a:r>
            <a:r>
              <a:rPr lang="en-US" sz="1200" dirty="0"/>
              <a:t>65 dB has been used as the level of significance for aviation noise. The current landscape leads us to believe that the DNL 65 dB may no longer be appropriate</a:t>
            </a:r>
            <a:r>
              <a:rPr lang="en-US" sz="1200" dirty="0" smtClean="0"/>
              <a:t>.</a:t>
            </a:r>
            <a:endParaRPr lang="en-US" sz="1200" dirty="0"/>
          </a:p>
        </p:txBody>
      </p:sp>
      <p:graphicFrame>
        <p:nvGraphicFramePr>
          <p:cNvPr id="276651" name="Group 171"/>
          <p:cNvGraphicFramePr>
            <a:graphicFrameLocks noGrp="1"/>
          </p:cNvGraphicFramePr>
          <p:nvPr>
            <p:ph idx="1"/>
            <p:extLst>
              <p:ext uri="{D42A27DB-BD31-4B8C-83A1-F6EECF244321}">
                <p14:modId xmlns:p14="http://schemas.microsoft.com/office/powerpoint/2010/main" val="3802956160"/>
              </p:ext>
            </p:extLst>
          </p:nvPr>
        </p:nvGraphicFramePr>
        <p:xfrm>
          <a:off x="4913312" y="4495279"/>
          <a:ext cx="3660775" cy="762000"/>
        </p:xfrm>
        <a:graphic>
          <a:graphicData uri="http://schemas.openxmlformats.org/drawingml/2006/table">
            <a:tbl>
              <a:tblPr/>
              <a:tblGrid>
                <a:gridCol w="1020763"/>
                <a:gridCol w="676275"/>
                <a:gridCol w="671512"/>
                <a:gridCol w="676275"/>
                <a:gridCol w="615950"/>
              </a:tblGrid>
              <a:tr h="365397">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charset="0"/>
                      </a:endParaRP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15</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16</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17</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900" b="1" i="0" u="none" strike="noStrike" cap="none" normalizeH="0" baseline="0" dirty="0" smtClean="0">
                          <a:ln>
                            <a:noFill/>
                          </a:ln>
                          <a:solidFill>
                            <a:schemeClr val="tx1"/>
                          </a:solidFill>
                          <a:effectLst/>
                          <a:latin typeface="Arial" charset="0"/>
                        </a:rPr>
                        <a:t>FY 18</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603">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Funding Target ($000)</a:t>
                      </a:r>
                    </a:p>
                  </a:txBody>
                  <a:tcPr marT="45633" marB="456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1mil</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750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750</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b="1">
                          <a:solidFill>
                            <a:schemeClr val="tx1"/>
                          </a:solidFill>
                          <a:latin typeface="Arial" charset="0"/>
                        </a:defRPr>
                      </a:lvl1pPr>
                      <a:lvl2pPr marL="742950" indent="-285750">
                        <a:spcBef>
                          <a:spcPct val="20000"/>
                        </a:spcBef>
                        <a:defRPr sz="2000">
                          <a:solidFill>
                            <a:schemeClr val="tx1"/>
                          </a:solidFill>
                          <a:latin typeface="Arial" charset="0"/>
                        </a:defRPr>
                      </a:lvl2pPr>
                      <a:lvl3pPr marL="1143000" indent="-228600">
                        <a:spcBef>
                          <a:spcPct val="20000"/>
                        </a:spcBef>
                        <a:defRPr>
                          <a:solidFill>
                            <a:schemeClr val="tx1"/>
                          </a:solidFill>
                          <a:latin typeface="Arial" charset="0"/>
                        </a:defRPr>
                      </a:lvl3pPr>
                      <a:lvl4pPr marL="1600200" indent="-228600">
                        <a:spcBef>
                          <a:spcPct val="20000"/>
                        </a:spcBef>
                        <a:defRPr sz="1600">
                          <a:solidFill>
                            <a:schemeClr val="tx1"/>
                          </a:solidFill>
                          <a:latin typeface="Arial" charset="0"/>
                        </a:defRPr>
                      </a:lvl4pPr>
                      <a:lvl5pPr marL="2057400" indent="-22860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1mil</a:t>
                      </a:r>
                    </a:p>
                  </a:txBody>
                  <a:tcPr marT="45633" marB="456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7" name="Straight Connector 16"/>
          <p:cNvCxnSpPr/>
          <p:nvPr/>
        </p:nvCxnSpPr>
        <p:spPr bwMode="auto">
          <a:xfrm>
            <a:off x="381000" y="12192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04221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52400"/>
            <a:ext cx="8470900" cy="701675"/>
          </a:xfrm>
        </p:spPr>
        <p:txBody>
          <a:bodyPr/>
          <a:lstStyle/>
          <a:p>
            <a:r>
              <a:rPr lang="en-US" dirty="0" smtClean="0"/>
              <a:t>Phases of Study</a:t>
            </a:r>
            <a:endParaRPr lang="en-US" dirty="0"/>
          </a:p>
        </p:txBody>
      </p:sp>
      <p:cxnSp>
        <p:nvCxnSpPr>
          <p:cNvPr id="4" name="Straight Connector 3"/>
          <p:cNvCxnSpPr/>
          <p:nvPr/>
        </p:nvCxnSpPr>
        <p:spPr bwMode="auto">
          <a:xfrm>
            <a:off x="381000" y="9906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graphicFrame>
        <p:nvGraphicFramePr>
          <p:cNvPr id="5" name="Diagram 4"/>
          <p:cNvGraphicFramePr/>
          <p:nvPr>
            <p:extLst>
              <p:ext uri="{D42A27DB-BD31-4B8C-83A1-F6EECF244321}">
                <p14:modId xmlns:p14="http://schemas.microsoft.com/office/powerpoint/2010/main" val="2080844506"/>
              </p:ext>
            </p:extLst>
          </p:nvPr>
        </p:nvGraphicFramePr>
        <p:xfrm>
          <a:off x="838200" y="1066800"/>
          <a:ext cx="6781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600200" y="5181600"/>
            <a:ext cx="5257800" cy="969496"/>
          </a:xfrm>
          <a:prstGeom prst="rect">
            <a:avLst/>
          </a:prstGeom>
          <a:noFill/>
        </p:spPr>
        <p:txBody>
          <a:bodyPr wrap="square" rtlCol="0">
            <a:spAutoFit/>
          </a:bodyPr>
          <a:lstStyle/>
          <a:p>
            <a:pPr lvl="0" algn="ctr"/>
            <a:r>
              <a:rPr lang="en-US" sz="2000" b="1" dirty="0">
                <a:latin typeface="+mn-lt"/>
              </a:rPr>
              <a:t>Phase </a:t>
            </a:r>
            <a:r>
              <a:rPr lang="en-US" sz="2000" b="1" dirty="0" smtClean="0">
                <a:latin typeface="+mn-lt"/>
              </a:rPr>
              <a:t>4 </a:t>
            </a:r>
            <a:r>
              <a:rPr lang="en-US" sz="2000" b="1" dirty="0">
                <a:latin typeface="+mn-lt"/>
              </a:rPr>
              <a:t>– Data </a:t>
            </a:r>
            <a:r>
              <a:rPr lang="en-US" sz="2000" b="1" dirty="0" smtClean="0">
                <a:latin typeface="+mn-lt"/>
              </a:rPr>
              <a:t>Analysis</a:t>
            </a:r>
          </a:p>
          <a:p>
            <a:pPr lvl="0" algn="ctr"/>
            <a:r>
              <a:rPr lang="en-US" sz="2000" i="1" dirty="0" smtClean="0">
                <a:latin typeface="+mn-lt"/>
              </a:rPr>
              <a:t>Create dose-response curves for annoyance</a:t>
            </a:r>
          </a:p>
          <a:p>
            <a:pPr lvl="0" algn="ctr"/>
            <a:endParaRPr lang="en-US" sz="2000" b="1" dirty="0">
              <a:latin typeface="+mn-lt"/>
            </a:endParaRPr>
          </a:p>
        </p:txBody>
      </p:sp>
      <p:pic>
        <p:nvPicPr>
          <p:cNvPr id="1026" name="Picture 2" descr="C:\Users\Lauren Vitagliano\AppData\Local\Microsoft\Windows\Temporary Internet Files\Content.IE5\II3ZILN0\check-303494_6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5031" y="609600"/>
            <a:ext cx="1023937" cy="1065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Lauren Vitagliano\AppData\Local\Microsoft\Windows\Temporary Internet Files\Content.IE5\II3ZILN0\check-303494_64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67463" y="1981200"/>
            <a:ext cx="1023937" cy="106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13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Accomplishments Since </a:t>
            </a:r>
            <a:r>
              <a:rPr lang="en-US" sz="3600" dirty="0" smtClean="0"/>
              <a:t>August 2015</a:t>
            </a:r>
            <a:endParaRPr lang="en-US" sz="3600" dirty="0"/>
          </a:p>
        </p:txBody>
      </p:sp>
      <p:sp>
        <p:nvSpPr>
          <p:cNvPr id="6" name="Content Placeholder 5"/>
          <p:cNvSpPr>
            <a:spLocks noGrp="1"/>
          </p:cNvSpPr>
          <p:nvPr>
            <p:ph idx="1"/>
          </p:nvPr>
        </p:nvSpPr>
        <p:spPr>
          <a:xfrm>
            <a:off x="495300" y="1295400"/>
            <a:ext cx="8048625" cy="4391025"/>
          </a:xfrm>
        </p:spPr>
        <p:txBody>
          <a:bodyPr/>
          <a:lstStyle/>
          <a:p>
            <a:r>
              <a:rPr lang="en-US" dirty="0" smtClean="0"/>
              <a:t>Data Collection began October 13</a:t>
            </a:r>
            <a:r>
              <a:rPr lang="en-US" baseline="30000" dirty="0" smtClean="0"/>
              <a:t>th</a:t>
            </a:r>
            <a:r>
              <a:rPr lang="en-US" dirty="0" smtClean="0"/>
              <a:t>.</a:t>
            </a:r>
          </a:p>
          <a:p>
            <a:endParaRPr lang="en-US" dirty="0"/>
          </a:p>
          <a:p>
            <a:endParaRPr lang="en-US" dirty="0" smtClean="0"/>
          </a:p>
          <a:p>
            <a:endParaRPr lang="en-US" dirty="0"/>
          </a:p>
          <a:p>
            <a:r>
              <a:rPr lang="en-US" dirty="0" smtClean="0"/>
              <a:t>6 Waves</a:t>
            </a:r>
          </a:p>
          <a:p>
            <a:pPr lvl="1"/>
            <a:r>
              <a:rPr lang="en-US" dirty="0" smtClean="0"/>
              <a:t>Each </a:t>
            </a:r>
            <a:r>
              <a:rPr lang="en-US" dirty="0" smtClean="0"/>
              <a:t>wave lasts </a:t>
            </a:r>
            <a:r>
              <a:rPr lang="en-US" dirty="0" smtClean="0"/>
              <a:t>2 months</a:t>
            </a:r>
          </a:p>
          <a:p>
            <a:pPr lvl="1"/>
            <a:r>
              <a:rPr lang="en-US" dirty="0" smtClean="0"/>
              <a:t>Wave 1 had 4,476 surveys sent</a:t>
            </a:r>
          </a:p>
          <a:p>
            <a:pPr lvl="1"/>
            <a:r>
              <a:rPr lang="en-US" dirty="0" smtClean="0"/>
              <a:t>Number of mailings in each wave are adjusted within each noise strata/airport based on returns.</a:t>
            </a:r>
          </a:p>
          <a:p>
            <a:pPr lvl="2"/>
            <a:r>
              <a:rPr lang="en-US" dirty="0" smtClean="0"/>
              <a:t>Wave 2 had 5,509 surveys sent</a:t>
            </a:r>
            <a:endParaRPr lang="en-US" dirty="0"/>
          </a:p>
        </p:txBody>
      </p:sp>
      <p:cxnSp>
        <p:nvCxnSpPr>
          <p:cNvPr id="4" name="Straight Connector 3"/>
          <p:cNvCxnSpPr/>
          <p:nvPr/>
        </p:nvCxnSpPr>
        <p:spPr bwMode="auto">
          <a:xfrm>
            <a:off x="457200" y="990600"/>
            <a:ext cx="82296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133600"/>
            <a:ext cx="5495925" cy="1047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759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409629654"/>
              </p:ext>
            </p:extLst>
          </p:nvPr>
        </p:nvGraphicFramePr>
        <p:xfrm>
          <a:off x="-152400" y="-304800"/>
          <a:ext cx="9525000" cy="6255742"/>
        </p:xfrm>
        <a:graphic>
          <a:graphicData uri="http://schemas.openxmlformats.org/presentationml/2006/ole">
            <mc:AlternateContent xmlns:mc="http://schemas.openxmlformats.org/markup-compatibility/2006">
              <mc:Choice xmlns:v="urn:schemas-microsoft-com:vml" Requires="v">
                <p:oleObj spid="_x0000_s2071" name="Acrobat Document" r:id="rId4" imgW="22640922" imgH="14868360" progId="AcroExch.Document.11">
                  <p:embed/>
                </p:oleObj>
              </mc:Choice>
              <mc:Fallback>
                <p:oleObj name="Acrobat Document" r:id="rId4" imgW="22640922" imgH="14868360" progId="AcroExch.Document.11">
                  <p:embed/>
                  <p:pic>
                    <p:nvPicPr>
                      <p:cNvPr id="0" name=""/>
                      <p:cNvPicPr/>
                      <p:nvPr/>
                    </p:nvPicPr>
                    <p:blipFill>
                      <a:blip r:embed="rId5"/>
                      <a:stretch>
                        <a:fillRect/>
                      </a:stretch>
                    </p:blipFill>
                    <p:spPr>
                      <a:xfrm>
                        <a:off x="-152400" y="-304800"/>
                        <a:ext cx="9525000" cy="6255742"/>
                      </a:xfrm>
                      <a:prstGeom prst="rect">
                        <a:avLst/>
                      </a:prstGeom>
                    </p:spPr>
                  </p:pic>
                </p:oleObj>
              </mc:Fallback>
            </mc:AlternateContent>
          </a:graphicData>
        </a:graphic>
      </p:graphicFrame>
    </p:spTree>
    <p:extLst>
      <p:ext uri="{BB962C8B-B14F-4D97-AF65-F5344CB8AC3E}">
        <p14:creationId xmlns:p14="http://schemas.microsoft.com/office/powerpoint/2010/main" val="1685566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Results to Date</a:t>
            </a:r>
            <a:endParaRPr lang="en-US" dirty="0"/>
          </a:p>
        </p:txBody>
      </p:sp>
      <p:sp>
        <p:nvSpPr>
          <p:cNvPr id="3" name="Content Placeholder 2"/>
          <p:cNvSpPr>
            <a:spLocks noGrp="1"/>
          </p:cNvSpPr>
          <p:nvPr>
            <p:ph idx="1"/>
          </p:nvPr>
        </p:nvSpPr>
        <p:spPr>
          <a:xfrm>
            <a:off x="495300" y="1171575"/>
            <a:ext cx="8048625" cy="4391025"/>
          </a:xfrm>
        </p:spPr>
        <p:txBody>
          <a:bodyPr/>
          <a:lstStyle/>
          <a:p>
            <a:r>
              <a:rPr lang="en-US" dirty="0" smtClean="0"/>
              <a:t>Mail Survey Completes = 3,620*</a:t>
            </a:r>
          </a:p>
          <a:p>
            <a:r>
              <a:rPr lang="en-US" dirty="0" smtClean="0"/>
              <a:t>Phone Survey Completes = 721*</a:t>
            </a:r>
          </a:p>
          <a:p>
            <a:r>
              <a:rPr lang="en-US" sz="2400" b="0" dirty="0" smtClean="0"/>
              <a:t>Returns vary </a:t>
            </a:r>
            <a:r>
              <a:rPr lang="en-US" sz="2400" b="0" dirty="0"/>
              <a:t>by airport and by noise strata within the airports</a:t>
            </a:r>
          </a:p>
          <a:p>
            <a:r>
              <a:rPr lang="en-US" sz="2400" b="0" dirty="0"/>
              <a:t>One inquiry at DOT level</a:t>
            </a:r>
          </a:p>
          <a:p>
            <a:pPr marL="341313" lvl="1" indent="-341313">
              <a:spcBef>
                <a:spcPts val="700"/>
              </a:spcBef>
              <a:buFont typeface="Arial" charset="0"/>
              <a:buChar char="•"/>
            </a:pPr>
            <a:r>
              <a:rPr lang="en-US" dirty="0"/>
              <a:t>High variations in completes by </a:t>
            </a:r>
            <a:r>
              <a:rPr lang="en-US" dirty="0" smtClean="0"/>
              <a:t>airports</a:t>
            </a:r>
            <a:r>
              <a:rPr lang="en-US" dirty="0"/>
              <a:t>;</a:t>
            </a:r>
            <a:endParaRPr lang="en-US" dirty="0" smtClean="0"/>
          </a:p>
          <a:p>
            <a:pPr marL="742950" lvl="2" indent="-341313">
              <a:spcBef>
                <a:spcPts val="700"/>
              </a:spcBef>
            </a:pPr>
            <a:r>
              <a:rPr lang="en-US" dirty="0" smtClean="0"/>
              <a:t>Most </a:t>
            </a:r>
            <a:r>
              <a:rPr lang="en-US" dirty="0"/>
              <a:t>completes for an airport is 50</a:t>
            </a:r>
            <a:r>
              <a:rPr lang="en-US" dirty="0" smtClean="0"/>
              <a:t>%,</a:t>
            </a:r>
          </a:p>
          <a:p>
            <a:pPr marL="742950" lvl="2" indent="-341313">
              <a:spcBef>
                <a:spcPts val="700"/>
              </a:spcBef>
            </a:pPr>
            <a:r>
              <a:rPr lang="en-US" dirty="0" smtClean="0"/>
              <a:t>Fewest </a:t>
            </a:r>
            <a:r>
              <a:rPr lang="en-US" dirty="0"/>
              <a:t>completes is ~24</a:t>
            </a:r>
            <a:r>
              <a:rPr lang="en-US" dirty="0" smtClean="0"/>
              <a:t>%,</a:t>
            </a:r>
          </a:p>
          <a:p>
            <a:pPr marL="742950" lvl="2" indent="-341313">
              <a:spcBef>
                <a:spcPts val="700"/>
              </a:spcBef>
            </a:pPr>
            <a:r>
              <a:rPr lang="en-US" dirty="0" smtClean="0"/>
              <a:t>Northern </a:t>
            </a:r>
            <a:r>
              <a:rPr lang="en-US" dirty="0"/>
              <a:t>and smaller airports higher returns, </a:t>
            </a:r>
            <a:endParaRPr lang="en-US" dirty="0" smtClean="0"/>
          </a:p>
          <a:p>
            <a:pPr marL="742950" lvl="2" indent="-341313">
              <a:spcBef>
                <a:spcPts val="700"/>
              </a:spcBef>
            </a:pPr>
            <a:r>
              <a:rPr lang="en-US" dirty="0" smtClean="0"/>
              <a:t>Southern </a:t>
            </a:r>
            <a:r>
              <a:rPr lang="en-US" dirty="0"/>
              <a:t>airports fewer </a:t>
            </a:r>
            <a:r>
              <a:rPr lang="en-US" dirty="0" smtClean="0"/>
              <a:t>returns</a:t>
            </a:r>
            <a:r>
              <a:rPr lang="en-US" dirty="0"/>
              <a:t>,</a:t>
            </a:r>
            <a:endParaRPr lang="en-US" dirty="0" smtClean="0"/>
          </a:p>
          <a:p>
            <a:pPr marL="1200150" lvl="3" indent="-341313">
              <a:spcBef>
                <a:spcPts val="700"/>
              </a:spcBef>
            </a:pPr>
            <a:r>
              <a:rPr lang="en-US" dirty="0" smtClean="0"/>
              <a:t>Could </a:t>
            </a:r>
            <a:r>
              <a:rPr lang="en-US" dirty="0"/>
              <a:t>be a result of vacancy rates for different </a:t>
            </a:r>
            <a:r>
              <a:rPr lang="en-US" dirty="0" smtClean="0"/>
              <a:t>airports</a:t>
            </a:r>
            <a:endParaRPr lang="en-US" dirty="0"/>
          </a:p>
          <a:p>
            <a:pPr marL="0" lvl="1" indent="0">
              <a:spcBef>
                <a:spcPts val="700"/>
              </a:spcBef>
              <a:buNone/>
            </a:pPr>
            <a:r>
              <a:rPr lang="en-US" sz="1600" dirty="0" smtClean="0"/>
              <a:t>*As of 2/18/16, Update on 3/10/16</a:t>
            </a:r>
            <a:endParaRPr lang="en-US" sz="1600" dirty="0"/>
          </a:p>
          <a:p>
            <a:endParaRPr lang="en-US" dirty="0"/>
          </a:p>
        </p:txBody>
      </p:sp>
      <p:cxnSp>
        <p:nvCxnSpPr>
          <p:cNvPr id="4" name="Straight Connector 3"/>
          <p:cNvCxnSpPr/>
          <p:nvPr/>
        </p:nvCxnSpPr>
        <p:spPr bwMode="auto">
          <a:xfrm>
            <a:off x="381000" y="9906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58898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152400" y="1447799"/>
            <a:ext cx="8686800" cy="4451351"/>
          </a:xfrm>
        </p:spPr>
        <p:txBody>
          <a:bodyPr/>
          <a:lstStyle/>
          <a:p>
            <a:r>
              <a:rPr lang="en-US" b="0" dirty="0" smtClean="0"/>
              <a:t>Continue Data Collection through September 2016</a:t>
            </a:r>
          </a:p>
          <a:p>
            <a:r>
              <a:rPr lang="en-US" b="0" dirty="0" smtClean="0"/>
              <a:t>ARP </a:t>
            </a:r>
            <a:r>
              <a:rPr lang="en-US" b="0" dirty="0"/>
              <a:t>and AEE working on communication </a:t>
            </a:r>
            <a:r>
              <a:rPr lang="en-US" b="0" dirty="0" smtClean="0"/>
              <a:t>plan</a:t>
            </a:r>
          </a:p>
          <a:p>
            <a:r>
              <a:rPr lang="en-US" b="0" dirty="0" smtClean="0"/>
              <a:t>Finalize analyses plan and </a:t>
            </a:r>
            <a:r>
              <a:rPr lang="en-US" b="0" dirty="0" smtClean="0"/>
              <a:t>variables</a:t>
            </a:r>
          </a:p>
          <a:p>
            <a:pPr lvl="1"/>
            <a:r>
              <a:rPr lang="en-US" dirty="0" smtClean="0"/>
              <a:t>Hypothesize why the 20 individual dose-response curves may be different</a:t>
            </a:r>
            <a:endParaRPr lang="en-US" b="0" dirty="0"/>
          </a:p>
          <a:p>
            <a:endParaRPr lang="en-US" b="0" dirty="0"/>
          </a:p>
          <a:p>
            <a:endParaRPr lang="en-US" dirty="0"/>
          </a:p>
        </p:txBody>
      </p:sp>
      <p:cxnSp>
        <p:nvCxnSpPr>
          <p:cNvPr id="4" name="Straight Connector 3"/>
          <p:cNvCxnSpPr/>
          <p:nvPr/>
        </p:nvCxnSpPr>
        <p:spPr bwMode="auto">
          <a:xfrm>
            <a:off x="304800" y="10668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95042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cxnSp>
        <p:nvCxnSpPr>
          <p:cNvPr id="5" name="Straight Connector 4"/>
          <p:cNvCxnSpPr/>
          <p:nvPr/>
        </p:nvCxnSpPr>
        <p:spPr bwMode="auto">
          <a:xfrm>
            <a:off x="304800" y="1066800"/>
            <a:ext cx="8534400" cy="0"/>
          </a:xfrm>
          <a:prstGeom prst="line">
            <a:avLst/>
          </a:prstGeom>
          <a:ln>
            <a:headEnd type="none" w="med" len="med"/>
            <a:tailEnd type="none" w="med" len="med"/>
          </a:ln>
          <a:extLst/>
        </p:spPr>
        <p:style>
          <a:lnRef idx="2">
            <a:schemeClr val="accent2"/>
          </a:lnRef>
          <a:fillRef idx="0">
            <a:schemeClr val="accent2"/>
          </a:fillRef>
          <a:effectRef idx="1">
            <a:schemeClr val="accent2"/>
          </a:effectRef>
          <a:fontRef idx="minor">
            <a:schemeClr val="tx1"/>
          </a:fontRef>
        </p:style>
      </p:cxnSp>
      <p:sp>
        <p:nvSpPr>
          <p:cNvPr id="3" name="TextBox 2"/>
          <p:cNvSpPr txBox="1"/>
          <p:nvPr/>
        </p:nvSpPr>
        <p:spPr>
          <a:xfrm>
            <a:off x="304800" y="1295400"/>
            <a:ext cx="8534400" cy="4302716"/>
          </a:xfrm>
          <a:prstGeom prst="rect">
            <a:avLst/>
          </a:prstGeom>
          <a:noFill/>
        </p:spPr>
        <p:txBody>
          <a:bodyPr wrap="square" rtlCol="0">
            <a:spAutoFit/>
          </a:bodyPr>
          <a:lstStyle/>
          <a:p>
            <a:r>
              <a:rPr lang="en-US" u="sng" dirty="0" smtClean="0">
                <a:solidFill>
                  <a:schemeClr val="tx1"/>
                </a:solidFill>
                <a:latin typeface="+mn-lt"/>
              </a:rPr>
              <a:t>FY 16</a:t>
            </a:r>
          </a:p>
          <a:p>
            <a:pPr marL="342900" indent="-342900">
              <a:buFont typeface="Arial" panose="020B0604020202020204" pitchFamily="34" charset="0"/>
              <a:buChar char="•"/>
            </a:pPr>
            <a:r>
              <a:rPr lang="en-US" dirty="0" smtClean="0">
                <a:solidFill>
                  <a:schemeClr val="tx1"/>
                </a:solidFill>
                <a:latin typeface="+mn-lt"/>
              </a:rPr>
              <a:t>Initiate 2 possible projects related to the survey</a:t>
            </a:r>
          </a:p>
          <a:p>
            <a:pPr marL="914400" lvl="1" indent="-457200">
              <a:buFont typeface="+mj-lt"/>
              <a:buAutoNum type="arabicPeriod"/>
            </a:pPr>
            <a:r>
              <a:rPr lang="en-US" dirty="0" smtClean="0">
                <a:solidFill>
                  <a:schemeClr val="tx1"/>
                </a:solidFill>
                <a:latin typeface="+mn-lt"/>
              </a:rPr>
              <a:t>Interior Criteria for Sound Insulation Based on Changes in Noise Annoyance Threshold</a:t>
            </a:r>
          </a:p>
          <a:p>
            <a:pPr marL="914400" lvl="1" indent="-457200">
              <a:buFont typeface="+mj-lt"/>
              <a:buAutoNum type="arabicPeriod"/>
            </a:pPr>
            <a:r>
              <a:rPr lang="en-US" dirty="0" smtClean="0">
                <a:solidFill>
                  <a:schemeClr val="tx1"/>
                </a:solidFill>
                <a:latin typeface="+mn-lt"/>
              </a:rPr>
              <a:t>Appropriate NEPA Changes Based on Changes in Noise Annoyance Threshold</a:t>
            </a:r>
          </a:p>
          <a:p>
            <a:pPr lvl="1"/>
            <a:endParaRPr lang="en-US" dirty="0" smtClean="0">
              <a:solidFill>
                <a:schemeClr val="tx1"/>
              </a:solidFill>
              <a:latin typeface="+mn-lt"/>
            </a:endParaRPr>
          </a:p>
          <a:p>
            <a:r>
              <a:rPr lang="en-US" u="sng" dirty="0" smtClean="0">
                <a:solidFill>
                  <a:schemeClr val="tx1"/>
                </a:solidFill>
                <a:latin typeface="+mn-lt"/>
              </a:rPr>
              <a:t>FY 17-18</a:t>
            </a:r>
          </a:p>
          <a:p>
            <a:pPr marL="342900" indent="-342900">
              <a:buFont typeface="Arial" panose="020B0604020202020204" pitchFamily="34" charset="0"/>
              <a:buChar char="•"/>
            </a:pPr>
            <a:r>
              <a:rPr lang="en-US" dirty="0" smtClean="0">
                <a:solidFill>
                  <a:schemeClr val="tx1"/>
                </a:solidFill>
                <a:latin typeface="+mn-lt"/>
              </a:rPr>
              <a:t>Follow-on work to survey (additional metrics)</a:t>
            </a:r>
          </a:p>
          <a:p>
            <a:pPr marL="342900" indent="-342900">
              <a:buFont typeface="Arial" panose="020B0604020202020204" pitchFamily="34" charset="0"/>
              <a:buChar char="•"/>
            </a:pPr>
            <a:r>
              <a:rPr lang="en-US" dirty="0" smtClean="0">
                <a:solidFill>
                  <a:schemeClr val="tx1"/>
                </a:solidFill>
                <a:latin typeface="+mn-lt"/>
              </a:rPr>
              <a:t>Initiate Sleep Study</a:t>
            </a:r>
          </a:p>
          <a:p>
            <a:pPr lvl="1"/>
            <a:endParaRPr lang="en-US" dirty="0" smtClean="0">
              <a:solidFill>
                <a:schemeClr val="tx1"/>
              </a:solidFill>
              <a:latin typeface="+mn-lt"/>
            </a:endParaRPr>
          </a:p>
          <a:p>
            <a:endParaRPr lang="en-US" dirty="0">
              <a:solidFill>
                <a:schemeClr val="tx1"/>
              </a:solidFill>
            </a:endParaRPr>
          </a:p>
        </p:txBody>
      </p:sp>
    </p:spTree>
    <p:extLst>
      <p:ext uri="{BB962C8B-B14F-4D97-AF65-F5344CB8AC3E}">
        <p14:creationId xmlns:p14="http://schemas.microsoft.com/office/powerpoint/2010/main" val="3654200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Theme1">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5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194C400-A309-4CA2-97D9-4320539D0B70}"/>
</file>

<file path=customXml/itemProps2.xml><?xml version="1.0" encoding="utf-8"?>
<ds:datastoreItem xmlns:ds="http://schemas.openxmlformats.org/officeDocument/2006/customXml" ds:itemID="{2E29F735-C448-452F-88C6-2FB3BFF48F7E}"/>
</file>

<file path=customXml/itemProps3.xml><?xml version="1.0" encoding="utf-8"?>
<ds:datastoreItem xmlns:ds="http://schemas.openxmlformats.org/officeDocument/2006/customXml" ds:itemID="{DE3160F7-44B6-4ABF-B725-739CE6642684}"/>
</file>

<file path=docProps/app.xml><?xml version="1.0" encoding="utf-8"?>
<Properties xmlns="http://schemas.openxmlformats.org/officeDocument/2006/extended-properties" xmlns:vt="http://schemas.openxmlformats.org/officeDocument/2006/docPropsVTypes">
  <TotalTime>16501</TotalTime>
  <Words>1517</Words>
  <Application>Microsoft Office PowerPoint</Application>
  <PresentationFormat>On-screen Show (4:3)</PresentationFormat>
  <Paragraphs>250</Paragraphs>
  <Slides>23</Slides>
  <Notes>16</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23</vt:i4>
      </vt:variant>
    </vt:vector>
  </HeadingPairs>
  <TitlesOfParts>
    <vt:vector size="34" baseType="lpstr">
      <vt:lpstr>Default Design</vt:lpstr>
      <vt:lpstr>1_Custom Design</vt:lpstr>
      <vt:lpstr>2_Custom Design</vt:lpstr>
      <vt:lpstr>3_Custom Design</vt:lpstr>
      <vt:lpstr>4_Custom Design</vt:lpstr>
      <vt:lpstr>5_Custom Design</vt:lpstr>
      <vt:lpstr>6_Custom Design</vt:lpstr>
      <vt:lpstr>Theme1</vt:lpstr>
      <vt:lpstr>1_Theme1</vt:lpstr>
      <vt:lpstr>7_Custom Design</vt:lpstr>
      <vt:lpstr>Acrobat Document</vt:lpstr>
      <vt:lpstr>Airport Safety</vt:lpstr>
      <vt:lpstr>PowerPoint Presentation</vt:lpstr>
      <vt:lpstr>RPD 149 – Aircraft Noise &amp; Annoyance         Overview</vt:lpstr>
      <vt:lpstr>Phases of Study</vt:lpstr>
      <vt:lpstr>Accomplishments Since August 2015</vt:lpstr>
      <vt:lpstr>PowerPoint Presentation</vt:lpstr>
      <vt:lpstr>Data Collection Results to Date</vt:lpstr>
      <vt:lpstr>Next Steps</vt:lpstr>
      <vt:lpstr>Future Work</vt:lpstr>
      <vt:lpstr>RPD 141 – Data Mining Database</vt:lpstr>
      <vt:lpstr>RPD 141- Data Mining Database</vt:lpstr>
      <vt:lpstr>A Look at the Legacy Database – FY 2016</vt:lpstr>
      <vt:lpstr>Accomplishments Since August 2015</vt:lpstr>
      <vt:lpstr>Accomplishments Since August 2015</vt:lpstr>
      <vt:lpstr>Short Demo</vt:lpstr>
      <vt:lpstr>Next Steps</vt:lpstr>
      <vt:lpstr>RPD 141 – Complex Geometry (RIM)</vt:lpstr>
      <vt:lpstr>Accomplishments Since August 2015</vt:lpstr>
      <vt:lpstr>RIM Management Tool</vt:lpstr>
      <vt:lpstr>RIM Management Tool</vt:lpstr>
      <vt:lpstr>Short Demo</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LVitagliano</dc:creator>
  <cp:lastModifiedBy>Collins, Lauren (FAA)</cp:lastModifiedBy>
  <cp:revision>476</cp:revision>
  <cp:lastPrinted>2013-09-09T18:30:23Z</cp:lastPrinted>
  <dcterms:modified xsi:type="dcterms:W3CDTF">2016-02-23T19:04:23Z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