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wmf" ContentType="image/x-wmf"/>
  <Default Extension="emf" ContentType="image/x-emf"/>
  <Default Extension="jpeg" ContentType="image/jpeg"/>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s/slide42.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3.xml" ContentType="application/vnd.openxmlformats-officedocument.presentationml.slide+xml"/>
  <Override PartName="/ppt/slides/slide8.xml" ContentType="application/vnd.openxmlformats-officedocument.presentationml.slide+xml"/>
  <Override PartName="/ppt/slides/slide6.xml" ContentType="application/vnd.openxmlformats-officedocument.presentationml.slide+xml"/>
  <Override PartName="/ppt/slides/slide44.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3.xml" ContentType="application/vnd.openxmlformats-officedocument.presentationml.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8.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 id="2147483661" r:id="rId2"/>
  </p:sldMasterIdLst>
  <p:notesMasterIdLst>
    <p:notesMasterId r:id="rId47"/>
  </p:notesMasterIdLst>
  <p:handoutMasterIdLst>
    <p:handoutMasterId r:id="rId48"/>
  </p:handoutMasterIdLst>
  <p:sldIdLst>
    <p:sldId id="273" r:id="rId3"/>
    <p:sldId id="274" r:id="rId4"/>
    <p:sldId id="336" r:id="rId5"/>
    <p:sldId id="322" r:id="rId6"/>
    <p:sldId id="331" r:id="rId7"/>
    <p:sldId id="276" r:id="rId8"/>
    <p:sldId id="328" r:id="rId9"/>
    <p:sldId id="277" r:id="rId10"/>
    <p:sldId id="278" r:id="rId11"/>
    <p:sldId id="282" r:id="rId12"/>
    <p:sldId id="281" r:id="rId13"/>
    <p:sldId id="283" r:id="rId14"/>
    <p:sldId id="323" r:id="rId15"/>
    <p:sldId id="335" r:id="rId16"/>
    <p:sldId id="330" r:id="rId17"/>
    <p:sldId id="317" r:id="rId18"/>
    <p:sldId id="320" r:id="rId19"/>
    <p:sldId id="337" r:id="rId20"/>
    <p:sldId id="338" r:id="rId21"/>
    <p:sldId id="339" r:id="rId22"/>
    <p:sldId id="340" r:id="rId23"/>
    <p:sldId id="341" r:id="rId24"/>
    <p:sldId id="342" r:id="rId25"/>
    <p:sldId id="332" r:id="rId26"/>
    <p:sldId id="324" r:id="rId27"/>
    <p:sldId id="294" r:id="rId28"/>
    <p:sldId id="295" r:id="rId29"/>
    <p:sldId id="325" r:id="rId30"/>
    <p:sldId id="297" r:id="rId31"/>
    <p:sldId id="298" r:id="rId32"/>
    <p:sldId id="299" r:id="rId33"/>
    <p:sldId id="326" r:id="rId34"/>
    <p:sldId id="301" r:id="rId35"/>
    <p:sldId id="302" r:id="rId36"/>
    <p:sldId id="303" r:id="rId37"/>
    <p:sldId id="327" r:id="rId38"/>
    <p:sldId id="304" r:id="rId39"/>
    <p:sldId id="329" r:id="rId40"/>
    <p:sldId id="307" r:id="rId41"/>
    <p:sldId id="305" r:id="rId42"/>
    <p:sldId id="309" r:id="rId43"/>
    <p:sldId id="313" r:id="rId44"/>
    <p:sldId id="308" r:id="rId45"/>
    <p:sldId id="314" r:id="rId46"/>
  </p:sldIdLst>
  <p:sldSz cx="9144000" cy="6858000" type="screen4x3"/>
  <p:notesSz cx="7010400" cy="9296400"/>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274"/>
            <p14:sldId id="336"/>
            <p14:sldId id="322"/>
            <p14:sldId id="331"/>
            <p14:sldId id="276"/>
            <p14:sldId id="328"/>
            <p14:sldId id="277"/>
            <p14:sldId id="278"/>
            <p14:sldId id="282"/>
            <p14:sldId id="281"/>
            <p14:sldId id="283"/>
            <p14:sldId id="323"/>
            <p14:sldId id="335"/>
            <p14:sldId id="330"/>
            <p14:sldId id="317"/>
            <p14:sldId id="320"/>
            <p14:sldId id="337"/>
            <p14:sldId id="338"/>
            <p14:sldId id="339"/>
            <p14:sldId id="340"/>
            <p14:sldId id="341"/>
            <p14:sldId id="342"/>
            <p14:sldId id="332"/>
            <p14:sldId id="324"/>
            <p14:sldId id="294"/>
            <p14:sldId id="295"/>
            <p14:sldId id="325"/>
            <p14:sldId id="297"/>
            <p14:sldId id="298"/>
            <p14:sldId id="299"/>
            <p14:sldId id="326"/>
            <p14:sldId id="301"/>
            <p14:sldId id="302"/>
            <p14:sldId id="303"/>
            <p14:sldId id="327"/>
            <p14:sldId id="304"/>
            <p14:sldId id="329"/>
            <p14:sldId id="307"/>
            <p14:sldId id="305"/>
            <p14:sldId id="309"/>
            <p14:sldId id="313"/>
            <p14:sldId id="308"/>
            <p14:sldId id="31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99"/>
    <a:srgbClr val="FFCC00"/>
    <a:srgbClr val="DDDDDD"/>
    <a:srgbClr val="C0C0C0"/>
    <a:srgbClr val="1D2F6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90" autoAdjust="0"/>
    <p:restoredTop sz="99667" autoAdjust="0"/>
  </p:normalViewPr>
  <p:slideViewPr>
    <p:cSldViewPr snapToGrid="0">
      <p:cViewPr>
        <p:scale>
          <a:sx n="100" d="100"/>
          <a:sy n="100" d="100"/>
        </p:scale>
        <p:origin x="-2160" y="-456"/>
      </p:cViewPr>
      <p:guideLst>
        <p:guide orient="horz" pos="536"/>
        <p:guide pos="33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55" Type="http://schemas.openxmlformats.org/officeDocument/2006/relationships/customXml" Target="../customXml/item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customXml" Target="../customXml/item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303784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972560" y="0"/>
            <a:ext cx="303784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4"/>
            <a:ext cx="303784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972560" y="8831264"/>
            <a:ext cx="303784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03784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972560" y="0"/>
            <a:ext cx="303784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1182688"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34720" y="4416426"/>
            <a:ext cx="514096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10" name="Rectangle 6"/>
          <p:cNvSpPr>
            <a:spLocks noGrp="1" noChangeArrowheads="1"/>
          </p:cNvSpPr>
          <p:nvPr>
            <p:ph type="ftr" sz="quarter" idx="4"/>
          </p:nvPr>
        </p:nvSpPr>
        <p:spPr bwMode="auto">
          <a:xfrm>
            <a:off x="0" y="8831264"/>
            <a:ext cx="303784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972560" y="8831264"/>
            <a:ext cx="303784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BC9A895D-F1B2-4238-92B1-93B3C1FCF0B4}" type="slidenum">
              <a:rPr lang="en-US"/>
              <a:pPr/>
              <a:t>2</a:t>
            </a:fld>
            <a:endParaRPr lang="en-US"/>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31863">
              <a:spcBef>
                <a:spcPct val="30000"/>
              </a:spcBef>
              <a:defRPr sz="1200">
                <a:solidFill>
                  <a:schemeClr val="tx1"/>
                </a:solidFill>
                <a:latin typeface="Arial" charset="0"/>
              </a:defRPr>
            </a:lvl1pPr>
            <a:lvl2pPr marL="742950" indent="-285750" defTabSz="931863">
              <a:spcBef>
                <a:spcPct val="30000"/>
              </a:spcBef>
              <a:defRPr sz="1200">
                <a:solidFill>
                  <a:schemeClr val="tx1"/>
                </a:solidFill>
                <a:latin typeface="Arial" charset="0"/>
              </a:defRPr>
            </a:lvl2pPr>
            <a:lvl3pPr marL="1143000" indent="-228600" defTabSz="931863">
              <a:spcBef>
                <a:spcPct val="30000"/>
              </a:spcBef>
              <a:defRPr sz="1200">
                <a:solidFill>
                  <a:schemeClr val="tx1"/>
                </a:solidFill>
                <a:latin typeface="Arial" charset="0"/>
              </a:defRPr>
            </a:lvl3pPr>
            <a:lvl4pPr marL="1600200" indent="-228600" defTabSz="931863">
              <a:spcBef>
                <a:spcPct val="30000"/>
              </a:spcBef>
              <a:defRPr sz="1200">
                <a:solidFill>
                  <a:schemeClr val="tx1"/>
                </a:solidFill>
                <a:latin typeface="Arial" charset="0"/>
              </a:defRPr>
            </a:lvl4pPr>
            <a:lvl5pPr marL="2057400" indent="-228600" defTabSz="931863">
              <a:spcBef>
                <a:spcPct val="30000"/>
              </a:spcBef>
              <a:defRPr sz="1200">
                <a:solidFill>
                  <a:schemeClr val="tx1"/>
                </a:solidFill>
                <a:latin typeface="Arial" charset="0"/>
              </a:defRPr>
            </a:lvl5pPr>
            <a:lvl6pPr marL="2514600" indent="-228600" defTabSz="931863" eaLnBrk="0" fontAlgn="base" hangingPunct="0">
              <a:spcBef>
                <a:spcPct val="30000"/>
              </a:spcBef>
              <a:spcAft>
                <a:spcPct val="0"/>
              </a:spcAft>
              <a:defRPr sz="1200">
                <a:solidFill>
                  <a:schemeClr val="tx1"/>
                </a:solidFill>
                <a:latin typeface="Arial" charset="0"/>
              </a:defRPr>
            </a:lvl6pPr>
            <a:lvl7pPr marL="2971800" indent="-228600" defTabSz="931863" eaLnBrk="0" fontAlgn="base" hangingPunct="0">
              <a:spcBef>
                <a:spcPct val="30000"/>
              </a:spcBef>
              <a:spcAft>
                <a:spcPct val="0"/>
              </a:spcAft>
              <a:defRPr sz="1200">
                <a:solidFill>
                  <a:schemeClr val="tx1"/>
                </a:solidFill>
                <a:latin typeface="Arial" charset="0"/>
              </a:defRPr>
            </a:lvl7pPr>
            <a:lvl8pPr marL="3429000" indent="-228600" defTabSz="931863" eaLnBrk="0" fontAlgn="base" hangingPunct="0">
              <a:spcBef>
                <a:spcPct val="30000"/>
              </a:spcBef>
              <a:spcAft>
                <a:spcPct val="0"/>
              </a:spcAft>
              <a:defRPr sz="1200">
                <a:solidFill>
                  <a:schemeClr val="tx1"/>
                </a:solidFill>
                <a:latin typeface="Arial" charset="0"/>
              </a:defRPr>
            </a:lvl8pPr>
            <a:lvl9pPr marL="3886200" indent="-228600" defTabSz="931863" eaLnBrk="0" fontAlgn="base" hangingPunct="0">
              <a:spcBef>
                <a:spcPct val="30000"/>
              </a:spcBef>
              <a:spcAft>
                <a:spcPct val="0"/>
              </a:spcAft>
              <a:defRPr sz="1200">
                <a:solidFill>
                  <a:schemeClr val="tx1"/>
                </a:solidFill>
                <a:latin typeface="Arial" charset="0"/>
              </a:defRPr>
            </a:lvl9pPr>
          </a:lstStyle>
          <a:p>
            <a:pPr>
              <a:spcBef>
                <a:spcPct val="50000"/>
              </a:spcBef>
              <a:defRPr/>
            </a:pPr>
            <a:fld id="{6C78C1E8-B659-4086-A947-88C1D0475DDC}" type="slidenum">
              <a:rPr lang="en-US" altLang="en-US" smtClean="0"/>
              <a:pPr>
                <a:spcBef>
                  <a:spcPct val="50000"/>
                </a:spcBef>
                <a:defRPr/>
              </a:pPr>
              <a:t>3</a:t>
            </a:fld>
            <a:endParaRPr lang="en-US" altLang="en-US" smtClean="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xfrm>
            <a:off x="935038" y="4416425"/>
            <a:ext cx="5140325" cy="274638"/>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4779981" y="0"/>
            <a:ext cx="4374429" cy="6858000"/>
          </a:xfrm>
          <a:prstGeom prst="rect">
            <a:avLst/>
          </a:prstGeom>
        </p:spPr>
      </p:pic>
      <p:sp>
        <p:nvSpPr>
          <p:cNvPr id="63490" name="Rectangle 1026"/>
          <p:cNvSpPr>
            <a:spLocks noGrp="1" noChangeArrowheads="1"/>
          </p:cNvSpPr>
          <p:nvPr>
            <p:ph type="ctrTitle"/>
          </p:nvPr>
        </p:nvSpPr>
        <p:spPr>
          <a:xfrm>
            <a:off x="227476" y="354380"/>
            <a:ext cx="4519544" cy="1395412"/>
          </a:xfrm>
        </p:spPr>
        <p:txBody>
          <a:bodyPr anchor="t"/>
          <a:lstStyle>
            <a:lvl1pPr>
              <a:defRPr/>
            </a:lvl1pPr>
          </a:lstStyle>
          <a:p>
            <a:pPr lvl="0"/>
            <a:r>
              <a:rPr lang="en-US" noProof="0" dirty="0" smtClean="0"/>
              <a:t>Select to edit master title</a:t>
            </a:r>
          </a:p>
        </p:txBody>
      </p:sp>
      <p:sp>
        <p:nvSpPr>
          <p:cNvPr id="63491" name="Rectangle 1027"/>
          <p:cNvSpPr>
            <a:spLocks noGrp="1" noChangeArrowheads="1"/>
          </p:cNvSpPr>
          <p:nvPr>
            <p:ph type="subTitle" idx="1"/>
          </p:nvPr>
        </p:nvSpPr>
        <p:spPr>
          <a:xfrm>
            <a:off x="230651" y="1795830"/>
            <a:ext cx="4490748" cy="1067092"/>
          </a:xfrm>
        </p:spPr>
        <p:txBody>
          <a:bodyPr/>
          <a:lstStyle>
            <a:lvl1pPr marL="0" indent="0">
              <a:buFontTx/>
              <a:buNone/>
              <a:defRPr sz="3200">
                <a:solidFill>
                  <a:schemeClr val="bg2"/>
                </a:solidFill>
              </a:defRPr>
            </a:lvl1pPr>
          </a:lstStyle>
          <a:p>
            <a:pPr lvl="0"/>
            <a:r>
              <a:rPr lang="en-US" noProof="0" dirty="0" smtClean="0"/>
              <a:t>Select to edit master subtitle</a:t>
            </a:r>
          </a:p>
        </p:txBody>
      </p:sp>
      <p:sp>
        <p:nvSpPr>
          <p:cNvPr id="63515" name="Text Box 1051"/>
          <p:cNvSpPr txBox="1">
            <a:spLocks noChangeArrowheads="1"/>
          </p:cNvSpPr>
          <p:nvPr userDrawn="1"/>
        </p:nvSpPr>
        <p:spPr bwMode="auto">
          <a:xfrm>
            <a:off x="270886" y="3393862"/>
            <a:ext cx="4455314"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grpSp>
        <p:nvGrpSpPr>
          <p:cNvPr id="63544" name="Group 1080"/>
          <p:cNvGrpSpPr>
            <a:grpSpLocks/>
          </p:cNvGrpSpPr>
          <p:nvPr userDrawn="1"/>
        </p:nvGrpSpPr>
        <p:grpSpPr bwMode="auto">
          <a:xfrm>
            <a:off x="6134004" y="5820327"/>
            <a:ext cx="2895600" cy="909638"/>
            <a:chOff x="3700" y="171"/>
            <a:chExt cx="1824" cy="573"/>
          </a:xfrm>
        </p:grpSpPr>
        <p:pic>
          <p:nvPicPr>
            <p:cNvPr id="63543"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00" y="171"/>
              <a:ext cx="573" cy="573"/>
            </a:xfrm>
            <a:prstGeom prst="rect">
              <a:avLst/>
            </a:prstGeom>
            <a:noFill/>
            <a:extLst>
              <a:ext uri="{909E8E84-426E-40DD-AFC4-6F175D3DCCD1}">
                <a14:hiddenFill xmlns:a14="http://schemas.microsoft.com/office/drawing/2010/main">
                  <a:solidFill>
                    <a:srgbClr val="FFFFFF"/>
                  </a:solidFill>
                </a14:hiddenFill>
              </a:ext>
            </a:extLst>
          </p:spPr>
        </p:pic>
        <p:sp>
          <p:nvSpPr>
            <p:cNvPr id="63535" name="Text Box 1071"/>
            <p:cNvSpPr txBox="1">
              <a:spLocks noChangeArrowheads="1"/>
            </p:cNvSpPr>
            <p:nvPr userDrawn="1"/>
          </p:nvSpPr>
          <p:spPr bwMode="ltGray">
            <a:xfrm>
              <a:off x="4288" y="288"/>
              <a:ext cx="123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a:solidFill>
                    <a:schemeClr val="bg1"/>
                  </a:solidFill>
                </a:rPr>
                <a:t>Federal Aviation</a:t>
              </a:r>
            </a:p>
            <a:p>
              <a:pPr>
                <a:lnSpc>
                  <a:spcPct val="85000"/>
                </a:lnSpc>
                <a:spcBef>
                  <a:spcPct val="0"/>
                </a:spcBef>
                <a:buFontTx/>
                <a:buNone/>
              </a:pPr>
              <a:r>
                <a:rPr lang="en-US" sz="1800" b="1">
                  <a:solidFill>
                    <a:schemeClr val="bg1"/>
                  </a:solidFill>
                </a:rPr>
                <a:t>Administration</a:t>
              </a:r>
            </a:p>
          </p:txBody>
        </p:sp>
      </p:gr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83339" y="6248400"/>
            <a:ext cx="1672032" cy="457200"/>
          </a:xfrm>
        </p:spPr>
        <p:txBody>
          <a:bodyPr/>
          <a:lstStyle>
            <a:lvl1pPr>
              <a:defRPr>
                <a:solidFill>
                  <a:schemeClr val="bg1">
                    <a:lumMod val="75000"/>
                  </a:schemeClr>
                </a:solidFill>
              </a:defRPr>
            </a:lvl1pPr>
          </a:lstStyle>
          <a:p>
            <a:endParaRPr lang="en-US" dirty="0"/>
          </a:p>
        </p:txBody>
      </p:sp>
      <p:sp>
        <p:nvSpPr>
          <p:cNvPr id="5" name="Footer Placeholder 4"/>
          <p:cNvSpPr>
            <a:spLocks noGrp="1"/>
          </p:cNvSpPr>
          <p:nvPr>
            <p:ph type="ftr" sz="quarter" idx="11"/>
          </p:nvPr>
        </p:nvSpPr>
        <p:spPr>
          <a:xfrm>
            <a:off x="2196798" y="6248400"/>
            <a:ext cx="2895600" cy="457200"/>
          </a:xfrm>
        </p:spPr>
        <p:txBody>
          <a:bodyPr/>
          <a:lstStyle>
            <a:lvl1pPr>
              <a:defRPr>
                <a:solidFill>
                  <a:schemeClr val="bg1">
                    <a:lumMod val="75000"/>
                  </a:schemeClr>
                </a:solidFill>
              </a:defRPr>
            </a:lvl1pPr>
          </a:lstStyle>
          <a:p>
            <a:endParaRPr lang="en-US" dirty="0"/>
          </a:p>
        </p:txBody>
      </p:sp>
      <p:sp>
        <p:nvSpPr>
          <p:cNvPr id="6" name="Slide Number Placeholder 5"/>
          <p:cNvSpPr>
            <a:spLocks noGrp="1"/>
          </p:cNvSpPr>
          <p:nvPr>
            <p:ph type="sldNum" sz="quarter" idx="12"/>
          </p:nvPr>
        </p:nvSpPr>
        <p:spPr>
          <a:xfrm>
            <a:off x="7662332" y="6248400"/>
            <a:ext cx="879171" cy="457200"/>
          </a:xfrm>
        </p:spPr>
        <p:txBody>
          <a:bodyPr/>
          <a:lstStyle>
            <a:lvl1pPr>
              <a:defRPr/>
            </a:lvl1pPr>
          </a:lstStyle>
          <a:p>
            <a:fld id="{78D3ABA1-EA94-43C0-B992-7CBCC31144F1}" type="slidenum">
              <a:rPr lang="en-US"/>
              <a:pPr/>
              <a:t>‹#›</a:t>
            </a:fld>
            <a:endParaRPr lang="en-US" dirty="0"/>
          </a:p>
        </p:txBody>
      </p:sp>
    </p:spTree>
    <p:extLst>
      <p:ext uri="{BB962C8B-B14F-4D97-AF65-F5344CB8AC3E}">
        <p14:creationId xmlns:p14="http://schemas.microsoft.com/office/powerpoint/2010/main" val="29082553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pPr/>
              <a:t>‹#›</a:t>
            </a:fld>
            <a:endParaRPr lang="en-US"/>
          </a:p>
        </p:txBody>
      </p:sp>
    </p:spTree>
    <p:extLst>
      <p:ext uri="{BB962C8B-B14F-4D97-AF65-F5344CB8AC3E}">
        <p14:creationId xmlns:p14="http://schemas.microsoft.com/office/powerpoint/2010/main" val="31410093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pPr/>
              <a:t>‹#›</a:t>
            </a:fld>
            <a:endParaRPr lang="en-US"/>
          </a:p>
        </p:txBody>
      </p:sp>
    </p:spTree>
    <p:extLst>
      <p:ext uri="{BB962C8B-B14F-4D97-AF65-F5344CB8AC3E}">
        <p14:creationId xmlns:p14="http://schemas.microsoft.com/office/powerpoint/2010/main" val="24066315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pPr/>
              <a:t>‹#›</a:t>
            </a:fld>
            <a:endParaRPr lang="en-US"/>
          </a:p>
        </p:txBody>
      </p:sp>
    </p:spTree>
    <p:extLst>
      <p:ext uri="{BB962C8B-B14F-4D97-AF65-F5344CB8AC3E}">
        <p14:creationId xmlns:p14="http://schemas.microsoft.com/office/powerpoint/2010/main" val="9393718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pPr/>
              <a:t>‹#›</a:t>
            </a:fld>
            <a:endParaRPr lang="en-US"/>
          </a:p>
        </p:txBody>
      </p:sp>
    </p:spTree>
    <p:extLst>
      <p:ext uri="{BB962C8B-B14F-4D97-AF65-F5344CB8AC3E}">
        <p14:creationId xmlns:p14="http://schemas.microsoft.com/office/powerpoint/2010/main" val="29799863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4779981" y="0"/>
            <a:ext cx="4374429" cy="6858000"/>
          </a:xfrm>
          <a:prstGeom prst="rect">
            <a:avLst/>
          </a:prstGeom>
        </p:spPr>
      </p:pic>
      <p:sp>
        <p:nvSpPr>
          <p:cNvPr id="63490" name="Rectangle 1026"/>
          <p:cNvSpPr>
            <a:spLocks noGrp="1" noChangeArrowheads="1"/>
          </p:cNvSpPr>
          <p:nvPr>
            <p:ph type="ctrTitle"/>
          </p:nvPr>
        </p:nvSpPr>
        <p:spPr>
          <a:xfrm>
            <a:off x="227476" y="354380"/>
            <a:ext cx="4519544" cy="1395412"/>
          </a:xfrm>
        </p:spPr>
        <p:txBody>
          <a:bodyPr anchor="t"/>
          <a:lstStyle>
            <a:lvl1pPr>
              <a:defRPr/>
            </a:lvl1pPr>
          </a:lstStyle>
          <a:p>
            <a:pPr lvl="0"/>
            <a:r>
              <a:rPr lang="en-US" noProof="0" dirty="0" smtClean="0"/>
              <a:t>Select to edit master title</a:t>
            </a:r>
          </a:p>
        </p:txBody>
      </p:sp>
      <p:sp>
        <p:nvSpPr>
          <p:cNvPr id="63491" name="Rectangle 1027"/>
          <p:cNvSpPr>
            <a:spLocks noGrp="1" noChangeArrowheads="1"/>
          </p:cNvSpPr>
          <p:nvPr>
            <p:ph type="subTitle" idx="1"/>
          </p:nvPr>
        </p:nvSpPr>
        <p:spPr>
          <a:xfrm>
            <a:off x="230651" y="1795830"/>
            <a:ext cx="4490748" cy="1067092"/>
          </a:xfrm>
        </p:spPr>
        <p:txBody>
          <a:bodyPr/>
          <a:lstStyle>
            <a:lvl1pPr marL="0" indent="0">
              <a:buFontTx/>
              <a:buNone/>
              <a:defRPr sz="3200">
                <a:solidFill>
                  <a:schemeClr val="bg2"/>
                </a:solidFill>
              </a:defRPr>
            </a:lvl1pPr>
          </a:lstStyle>
          <a:p>
            <a:pPr lvl="0"/>
            <a:r>
              <a:rPr lang="en-US" noProof="0" dirty="0" smtClean="0"/>
              <a:t>Select to edit master subtitle</a:t>
            </a:r>
          </a:p>
        </p:txBody>
      </p:sp>
      <p:sp>
        <p:nvSpPr>
          <p:cNvPr id="63515" name="Text Box 1051"/>
          <p:cNvSpPr txBox="1">
            <a:spLocks noChangeArrowheads="1"/>
          </p:cNvSpPr>
          <p:nvPr userDrawn="1"/>
        </p:nvSpPr>
        <p:spPr bwMode="auto">
          <a:xfrm>
            <a:off x="270886" y="3393862"/>
            <a:ext cx="4455314"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grpSp>
        <p:nvGrpSpPr>
          <p:cNvPr id="63544" name="Group 1080"/>
          <p:cNvGrpSpPr>
            <a:grpSpLocks/>
          </p:cNvGrpSpPr>
          <p:nvPr userDrawn="1"/>
        </p:nvGrpSpPr>
        <p:grpSpPr bwMode="auto">
          <a:xfrm>
            <a:off x="6134004" y="5820327"/>
            <a:ext cx="2895600" cy="909638"/>
            <a:chOff x="3700" y="171"/>
            <a:chExt cx="1824" cy="573"/>
          </a:xfrm>
        </p:grpSpPr>
        <p:pic>
          <p:nvPicPr>
            <p:cNvPr id="63543"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00" y="171"/>
              <a:ext cx="573" cy="573"/>
            </a:xfrm>
            <a:prstGeom prst="rect">
              <a:avLst/>
            </a:prstGeom>
            <a:noFill/>
            <a:extLst>
              <a:ext uri="{909E8E84-426E-40DD-AFC4-6F175D3DCCD1}">
                <a14:hiddenFill xmlns:a14="http://schemas.microsoft.com/office/drawing/2010/main">
                  <a:solidFill>
                    <a:srgbClr val="FFFFFF"/>
                  </a:solidFill>
                </a14:hiddenFill>
              </a:ext>
            </a:extLst>
          </p:spPr>
        </p:pic>
        <p:sp>
          <p:nvSpPr>
            <p:cNvPr id="63535" name="Text Box 1071"/>
            <p:cNvSpPr txBox="1">
              <a:spLocks noChangeArrowheads="1"/>
            </p:cNvSpPr>
            <p:nvPr userDrawn="1"/>
          </p:nvSpPr>
          <p:spPr bwMode="ltGray">
            <a:xfrm>
              <a:off x="4288" y="288"/>
              <a:ext cx="123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a:solidFill>
                    <a:schemeClr val="bg1"/>
                  </a:solidFill>
                </a:rPr>
                <a:t>Federal Aviation</a:t>
              </a:r>
            </a:p>
            <a:p>
              <a:pPr>
                <a:lnSpc>
                  <a:spcPct val="85000"/>
                </a:lnSpc>
                <a:spcBef>
                  <a:spcPct val="0"/>
                </a:spcBef>
                <a:buFontTx/>
                <a:buNone/>
              </a:pPr>
              <a:r>
                <a:rPr lang="en-US" sz="1800" b="1">
                  <a:solidFill>
                    <a:schemeClr val="bg1"/>
                  </a:solidFill>
                </a:rPr>
                <a:t>Administration</a:t>
              </a:r>
            </a:p>
          </p:txBody>
        </p:sp>
      </p:gr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83339" y="6248400"/>
            <a:ext cx="1672032" cy="457200"/>
          </a:xfrm>
        </p:spPr>
        <p:txBody>
          <a:bodyPr/>
          <a:lstStyle>
            <a:lvl1pPr>
              <a:defRPr>
                <a:solidFill>
                  <a:schemeClr val="bg1">
                    <a:lumMod val="75000"/>
                  </a:schemeClr>
                </a:solidFill>
              </a:defRPr>
            </a:lvl1pPr>
          </a:lstStyle>
          <a:p>
            <a:endParaRPr lang="en-US" dirty="0"/>
          </a:p>
        </p:txBody>
      </p:sp>
      <p:sp>
        <p:nvSpPr>
          <p:cNvPr id="5" name="Footer Placeholder 4"/>
          <p:cNvSpPr>
            <a:spLocks noGrp="1"/>
          </p:cNvSpPr>
          <p:nvPr>
            <p:ph type="ftr" sz="quarter" idx="11"/>
          </p:nvPr>
        </p:nvSpPr>
        <p:spPr>
          <a:xfrm>
            <a:off x="2196798" y="6248400"/>
            <a:ext cx="2895600" cy="457200"/>
          </a:xfrm>
        </p:spPr>
        <p:txBody>
          <a:bodyPr/>
          <a:lstStyle>
            <a:lvl1pPr>
              <a:defRPr>
                <a:solidFill>
                  <a:schemeClr val="bg1">
                    <a:lumMod val="75000"/>
                  </a:schemeClr>
                </a:solidFill>
              </a:defRPr>
            </a:lvl1pPr>
          </a:lstStyle>
          <a:p>
            <a:endParaRPr lang="en-US" dirty="0"/>
          </a:p>
        </p:txBody>
      </p:sp>
      <p:sp>
        <p:nvSpPr>
          <p:cNvPr id="6" name="Slide Number Placeholder 5"/>
          <p:cNvSpPr>
            <a:spLocks noGrp="1"/>
          </p:cNvSpPr>
          <p:nvPr>
            <p:ph type="sldNum" sz="quarter" idx="12"/>
          </p:nvPr>
        </p:nvSpPr>
        <p:spPr>
          <a:xfrm>
            <a:off x="7662332" y="6248400"/>
            <a:ext cx="879171" cy="457200"/>
          </a:xfrm>
        </p:spPr>
        <p:txBody>
          <a:bodyPr/>
          <a:lstStyle>
            <a:lvl1pPr>
              <a:defRPr/>
            </a:lvl1pPr>
          </a:lstStyle>
          <a:p>
            <a:fld id="{78D3ABA1-EA94-43C0-B992-7CBCC31144F1}" type="slidenum">
              <a:rPr lang="en-US"/>
              <a:pPr/>
              <a:t>‹#›</a:t>
            </a:fld>
            <a:endParaRPr lang="en-US" dirty="0"/>
          </a:p>
        </p:txBody>
      </p:sp>
    </p:spTree>
    <p:extLst>
      <p:ext uri="{BB962C8B-B14F-4D97-AF65-F5344CB8AC3E}">
        <p14:creationId xmlns:p14="http://schemas.microsoft.com/office/powerpoint/2010/main" val="290825532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pPr/>
              <a:t>‹#›</a:t>
            </a:fld>
            <a:endParaRPr lang="en-US"/>
          </a:p>
        </p:txBody>
      </p:sp>
    </p:spTree>
    <p:extLst>
      <p:ext uri="{BB962C8B-B14F-4D97-AF65-F5344CB8AC3E}">
        <p14:creationId xmlns:p14="http://schemas.microsoft.com/office/powerpoint/2010/main" val="93937183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1.wmf"/><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7"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7425267" y="6248400"/>
            <a:ext cx="113089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userDrawn="1"/>
        </p:nvGrpSpPr>
        <p:grpSpPr bwMode="auto">
          <a:xfrm>
            <a:off x="5480041" y="6126158"/>
            <a:ext cx="2047875" cy="660400"/>
            <a:chOff x="3596" y="3859"/>
            <a:chExt cx="1290"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userDrawn="1"/>
        </p:nvSpPr>
        <p:spPr bwMode="auto">
          <a:xfrm>
            <a:off x="449263" y="6205538"/>
            <a:ext cx="4784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441325" y="6384925"/>
            <a:ext cx="3740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5"/>
            <a:ext cx="9144000" cy="815975"/>
          </a:xfrm>
          <a:prstGeom prst="rect">
            <a:avLst/>
          </a:prstGeom>
          <a:noFill/>
          <a:ln w="9525">
            <a:noFill/>
            <a:miter lim="800000"/>
            <a:headEnd/>
            <a:tailEnd/>
          </a:ln>
          <a:effectLst/>
          <a:extLst/>
        </p:spPr>
        <p:txBody>
          <a:bodyPr wrap="none" anchor="ctr"/>
          <a:lstStyle/>
          <a:p>
            <a:endParaRPr lang="en-US"/>
          </a:p>
        </p:txBody>
      </p:sp>
      <p:sp>
        <p:nvSpPr>
          <p:cNvPr id="56327"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7442199" y="6248400"/>
            <a:ext cx="111396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accent6"/>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userDrawn="1"/>
        </p:nvGrpSpPr>
        <p:grpSpPr bwMode="auto">
          <a:xfrm>
            <a:off x="5480041" y="6126158"/>
            <a:ext cx="2047875" cy="660400"/>
            <a:chOff x="3596" y="3859"/>
            <a:chExt cx="1290" cy="416"/>
          </a:xfrm>
        </p:grpSpPr>
        <p:pic>
          <p:nvPicPr>
            <p:cNvPr id="56346" name="Picture 26"/>
            <p:cNvPicPr>
              <a:picLocks noChangeAspect="1" noChangeArrowheads="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accent6"/>
                  </a:solidFill>
                </a:rPr>
                <a:t>Federal Aviation</a:t>
              </a:r>
            </a:p>
            <a:p>
              <a:pPr>
                <a:lnSpc>
                  <a:spcPct val="85000"/>
                </a:lnSpc>
                <a:spcBef>
                  <a:spcPct val="0"/>
                </a:spcBef>
                <a:buFontTx/>
                <a:buNone/>
              </a:pPr>
              <a:r>
                <a:rPr lang="en-US" sz="1200" b="1" dirty="0">
                  <a:solidFill>
                    <a:schemeClr val="accent6"/>
                  </a:solidFill>
                </a:rPr>
                <a:t>Administration</a:t>
              </a:r>
            </a:p>
          </p:txBody>
        </p:sp>
      </p:grpSp>
      <p:sp>
        <p:nvSpPr>
          <p:cNvPr id="56349" name="Text Box 29" hidden="1"/>
          <p:cNvSpPr txBox="1">
            <a:spLocks noChangeArrowheads="1"/>
          </p:cNvSpPr>
          <p:nvPr userDrawn="1"/>
        </p:nvSpPr>
        <p:spPr bwMode="auto">
          <a:xfrm>
            <a:off x="449263" y="6205538"/>
            <a:ext cx="4784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441325" y="6384925"/>
            <a:ext cx="3740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6.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tmp"/><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5.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227475" y="354379"/>
            <a:ext cx="4527947" cy="2207665"/>
          </a:xfrm>
        </p:spPr>
        <p:txBody>
          <a:bodyPr/>
          <a:lstStyle/>
          <a:p>
            <a:pPr algn="ctr"/>
            <a:r>
              <a:rPr lang="en-US" dirty="0"/>
              <a:t>RPD </a:t>
            </a:r>
            <a:r>
              <a:rPr lang="en-US" dirty="0" smtClean="0"/>
              <a:t>155 - Heated</a:t>
            </a:r>
            <a:r>
              <a:rPr lang="en-US" dirty="0"/>
              <a:t/>
            </a:r>
            <a:br>
              <a:rPr lang="en-US" dirty="0"/>
            </a:br>
            <a:r>
              <a:rPr lang="en-US" dirty="0"/>
              <a:t>Pavements</a:t>
            </a:r>
          </a:p>
        </p:txBody>
      </p:sp>
      <p:sp>
        <p:nvSpPr>
          <p:cNvPr id="2" name="TextBox 1"/>
          <p:cNvSpPr txBox="1"/>
          <p:nvPr/>
        </p:nvSpPr>
        <p:spPr bwMode="auto">
          <a:xfrm>
            <a:off x="1591419" y="3407429"/>
            <a:ext cx="322550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600" dirty="0" smtClean="0">
                <a:solidFill>
                  <a:srgbClr val="002060"/>
                </a:solidFill>
              </a:rPr>
              <a:t>ANG-E REDAC Committee</a:t>
            </a:r>
          </a:p>
          <a:p>
            <a:pPr>
              <a:buFontTx/>
              <a:buNone/>
            </a:pPr>
            <a:r>
              <a:rPr lang="en-US" sz="1600" dirty="0" smtClean="0">
                <a:solidFill>
                  <a:srgbClr val="002060"/>
                </a:solidFill>
              </a:rPr>
              <a:t>Benjamin </a:t>
            </a:r>
            <a:r>
              <a:rPr lang="en-US" sz="1600" dirty="0" err="1" smtClean="0">
                <a:solidFill>
                  <a:srgbClr val="002060"/>
                </a:solidFill>
              </a:rPr>
              <a:t>Mahaffay</a:t>
            </a:r>
            <a:r>
              <a:rPr lang="en-US" sz="1600" dirty="0" smtClean="0">
                <a:solidFill>
                  <a:srgbClr val="002060"/>
                </a:solidFill>
              </a:rPr>
              <a:t>, P.E., PMP</a:t>
            </a:r>
          </a:p>
          <a:p>
            <a:pPr>
              <a:buFontTx/>
              <a:buNone/>
            </a:pPr>
            <a:r>
              <a:rPr lang="en-US" sz="1600" dirty="0" smtClean="0">
                <a:solidFill>
                  <a:srgbClr val="002060"/>
                </a:solidFill>
              </a:rPr>
              <a:t>March 15, 2016</a:t>
            </a:r>
            <a:endParaRPr lang="en-US" sz="1600" dirty="0">
              <a:solidFill>
                <a:srgbClr val="002060"/>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Greater Binghamton Airport</a:t>
            </a:r>
          </a:p>
        </p:txBody>
      </p:sp>
      <p:sp>
        <p:nvSpPr>
          <p:cNvPr id="3" name="Content Placeholder 2"/>
          <p:cNvSpPr>
            <a:spLocks noGrp="1"/>
          </p:cNvSpPr>
          <p:nvPr>
            <p:ph idx="1"/>
          </p:nvPr>
        </p:nvSpPr>
        <p:spPr>
          <a:xfrm>
            <a:off x="135644" y="1228286"/>
            <a:ext cx="2857678" cy="700318"/>
          </a:xfrm>
        </p:spPr>
        <p:txBody>
          <a:bodyPr/>
          <a:lstStyle/>
          <a:p>
            <a:pPr marL="0" indent="0" algn="ctr">
              <a:spcBef>
                <a:spcPts val="0"/>
              </a:spcBef>
              <a:buNone/>
            </a:pPr>
            <a:r>
              <a:rPr lang="en-US" sz="2000" dirty="0">
                <a:latin typeface="Times New Roman" panose="02020603050405020304" pitchFamily="18" charset="0"/>
                <a:cs typeface="Times New Roman" panose="02020603050405020304" pitchFamily="18" charset="0"/>
              </a:rPr>
              <a:t>Interactive Kiosk in the </a:t>
            </a:r>
            <a:endParaRPr lang="en-US" sz="2000" dirty="0" smtClean="0">
              <a:latin typeface="Times New Roman" panose="02020603050405020304" pitchFamily="18" charset="0"/>
              <a:cs typeface="Times New Roman" panose="02020603050405020304" pitchFamily="18" charset="0"/>
            </a:endParaRPr>
          </a:p>
          <a:p>
            <a:pPr marL="0" indent="0" algn="ctr">
              <a:spcBef>
                <a:spcPts val="0"/>
              </a:spcBef>
              <a:buNone/>
            </a:pPr>
            <a:r>
              <a:rPr lang="en-US" sz="2000" dirty="0" smtClean="0">
                <a:latin typeface="Times New Roman" panose="02020603050405020304" pitchFamily="18" charset="0"/>
                <a:cs typeface="Times New Roman" panose="02020603050405020304" pitchFamily="18" charset="0"/>
              </a:rPr>
              <a:t>Secure </a:t>
            </a:r>
            <a:r>
              <a:rPr lang="en-US" sz="2000" dirty="0">
                <a:latin typeface="Times New Roman" panose="02020603050405020304" pitchFamily="18" charset="0"/>
                <a:cs typeface="Times New Roman" panose="02020603050405020304" pitchFamily="18" charset="0"/>
              </a:rPr>
              <a:t>Waiting </a:t>
            </a:r>
            <a:r>
              <a:rPr lang="en-US" sz="2000" dirty="0" smtClean="0">
                <a:latin typeface="Times New Roman" panose="02020603050405020304" pitchFamily="18" charset="0"/>
                <a:cs typeface="Times New Roman" panose="02020603050405020304" pitchFamily="18" charset="0"/>
              </a:rPr>
              <a:t>Lounge</a:t>
            </a:r>
          </a:p>
          <a:p>
            <a:pPr marL="0" indent="0">
              <a:buNone/>
            </a:pP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78D3ABA1-EA94-43C0-B992-7CBCC31144F1}" type="slidenum">
              <a:rPr lang="en-US" smtClean="0"/>
              <a:pPr/>
              <a:t>10</a:t>
            </a:fld>
            <a:endParaRPr lang="en-US" dirty="0"/>
          </a:p>
        </p:txBody>
      </p:sp>
      <p:sp>
        <p:nvSpPr>
          <p:cNvPr id="8" name="Rectangle 10"/>
          <p:cNvSpPr>
            <a:spLocks noGrp="1" noChangeArrowheads="1"/>
          </p:cNvSpPr>
          <p:nvPr>
            <p:ph type="ftr" sz="quarter" idx="11"/>
          </p:nvPr>
        </p:nvSpPr>
        <p:spPr bwMode="auto">
          <a:xfrm>
            <a:off x="271181" y="6219015"/>
            <a:ext cx="2895600" cy="5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a:p>
            <a:r>
              <a:rPr lang="en-US" dirty="0" smtClean="0"/>
              <a:t>March 15, 2016</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40" y="1998322"/>
            <a:ext cx="2528886" cy="3309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4127" y="2124075"/>
            <a:ext cx="2537146" cy="2757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3415" y="2153497"/>
            <a:ext cx="2895340" cy="2698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bwMode="auto">
          <a:xfrm>
            <a:off x="3202775" y="4894938"/>
            <a:ext cx="270272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spcBef>
                <a:spcPts val="0"/>
              </a:spcBef>
              <a:buNone/>
            </a:pPr>
            <a:r>
              <a:rPr lang="en-US" sz="2000" dirty="0" smtClean="0">
                <a:latin typeface="Times New Roman" panose="02020603050405020304" pitchFamily="18" charset="0"/>
                <a:cs typeface="Times New Roman" panose="02020603050405020304" pitchFamily="18" charset="0"/>
              </a:rPr>
              <a:t>Connectors </a:t>
            </a:r>
            <a:r>
              <a:rPr lang="en-US" sz="2000" dirty="0">
                <a:latin typeface="Times New Roman" panose="02020603050405020304" pitchFamily="18" charset="0"/>
                <a:cs typeface="Times New Roman" panose="02020603050405020304" pitchFamily="18" charset="0"/>
              </a:rPr>
              <a:t>to/from the Well-field </a:t>
            </a:r>
            <a:endParaRPr lang="en-US" sz="2000" dirty="0">
              <a:solidFill>
                <a:srgbClr val="C0C0C0"/>
              </a:solidFill>
              <a:latin typeface="Times New Roman" panose="02020603050405020304" pitchFamily="18" charset="0"/>
              <a:cs typeface="Times New Roman" panose="02020603050405020304" pitchFamily="18" charset="0"/>
            </a:endParaRPr>
          </a:p>
        </p:txBody>
      </p:sp>
      <p:sp>
        <p:nvSpPr>
          <p:cNvPr id="6" name="TextBox 5"/>
          <p:cNvSpPr txBox="1"/>
          <p:nvPr/>
        </p:nvSpPr>
        <p:spPr bwMode="auto">
          <a:xfrm>
            <a:off x="3319459" y="1200150"/>
            <a:ext cx="540544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spcBef>
                <a:spcPts val="0"/>
              </a:spcBef>
              <a:buNone/>
            </a:pPr>
            <a:r>
              <a:rPr lang="en-US" sz="2000" b="1" dirty="0" smtClean="0">
                <a:latin typeface="Times New Roman" panose="02020603050405020304" pitchFamily="18" charset="0"/>
                <a:cs typeface="Times New Roman" panose="02020603050405020304" pitchFamily="18" charset="0"/>
              </a:rPr>
              <a:t>Connections </a:t>
            </a:r>
            <a:r>
              <a:rPr lang="en-US" sz="2000" b="1" dirty="0">
                <a:latin typeface="Times New Roman" panose="02020603050405020304" pitchFamily="18" charset="0"/>
                <a:cs typeface="Times New Roman" panose="02020603050405020304" pitchFamily="18" charset="0"/>
              </a:rPr>
              <a:t>providing cooling from the well-field to the terminal building are completed </a:t>
            </a:r>
            <a:endParaRPr lang="en-US" sz="2000" b="1" dirty="0">
              <a:solidFill>
                <a:srgbClr val="C0C0C0"/>
              </a:solidFill>
              <a:latin typeface="Times New Roman" panose="02020603050405020304" pitchFamily="18" charset="0"/>
              <a:cs typeface="Times New Roman" panose="02020603050405020304" pitchFamily="18" charset="0"/>
            </a:endParaRPr>
          </a:p>
        </p:txBody>
      </p:sp>
      <p:sp>
        <p:nvSpPr>
          <p:cNvPr id="7" name="Left-Right Arrow 6"/>
          <p:cNvSpPr/>
          <p:nvPr/>
        </p:nvSpPr>
        <p:spPr bwMode="auto">
          <a:xfrm>
            <a:off x="5381625" y="3352799"/>
            <a:ext cx="981075" cy="600075"/>
          </a:xfrm>
          <a:prstGeom prst="leftRightArrow">
            <a:avLst/>
          </a:prstGeom>
          <a:solidFill>
            <a:srgbClr val="00206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3" name="TextBox 12"/>
          <p:cNvSpPr txBox="1"/>
          <p:nvPr/>
        </p:nvSpPr>
        <p:spPr bwMode="auto">
          <a:xfrm>
            <a:off x="6249725" y="4894938"/>
            <a:ext cx="270272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spcBef>
                <a:spcPts val="0"/>
              </a:spcBef>
              <a:buNone/>
            </a:pPr>
            <a:r>
              <a:rPr lang="en-US" sz="2000" dirty="0">
                <a:latin typeface="Times New Roman" panose="02020603050405020304" pitchFamily="18" charset="0"/>
                <a:cs typeface="Times New Roman" panose="02020603050405020304" pitchFamily="18" charset="0"/>
              </a:rPr>
              <a:t>Connectors inside the terminal building</a:t>
            </a:r>
            <a:endParaRPr lang="en-US" sz="2000" dirty="0">
              <a:solidFill>
                <a:srgbClr val="C0C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96741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Greater Binghamton Airport</a:t>
            </a:r>
          </a:p>
        </p:txBody>
      </p:sp>
      <p:sp>
        <p:nvSpPr>
          <p:cNvPr id="3" name="Content Placeholder 2"/>
          <p:cNvSpPr>
            <a:spLocks noGrp="1"/>
          </p:cNvSpPr>
          <p:nvPr>
            <p:ph idx="1"/>
          </p:nvPr>
        </p:nvSpPr>
        <p:spPr>
          <a:xfrm>
            <a:off x="495300" y="975445"/>
            <a:ext cx="8050213" cy="4391025"/>
          </a:xfrm>
        </p:spPr>
        <p:txBody>
          <a:bodyPr/>
          <a:lstStyle/>
          <a:p>
            <a:r>
              <a:rPr lang="en-US" sz="1600" b="0" dirty="0" smtClean="0">
                <a:latin typeface="Times New Roman" panose="02020603050405020304" pitchFamily="18" charset="0"/>
                <a:cs typeface="Times New Roman" panose="02020603050405020304" pitchFamily="18" charset="0"/>
              </a:rPr>
              <a:t>Heated Pavement System is now fully functional and successful in keeping the pavement surfaces free from snow and ice. </a:t>
            </a:r>
          </a:p>
          <a:p>
            <a:r>
              <a:rPr lang="en-US" sz="1600" b="0" dirty="0" smtClean="0">
                <a:latin typeface="Times New Roman" panose="02020603050405020304" pitchFamily="18" charset="0"/>
                <a:cs typeface="Times New Roman" panose="02020603050405020304" pitchFamily="18" charset="0"/>
              </a:rPr>
              <a:t>Currently collecting data </a:t>
            </a:r>
            <a:r>
              <a:rPr lang="en-US" sz="1600" b="0" dirty="0">
                <a:latin typeface="Times New Roman" panose="02020603050405020304" pitchFamily="18" charset="0"/>
                <a:cs typeface="Times New Roman" panose="02020603050405020304" pitchFamily="18" charset="0"/>
              </a:rPr>
              <a:t>from 46 system sensors, every 15 minutes, 24 hours a day, 365 days per year. The diagram below is a small sample of the ongoing data analysis of what will amount to </a:t>
            </a:r>
            <a:r>
              <a:rPr lang="en" sz="1600" b="0" dirty="0">
                <a:solidFill>
                  <a:schemeClr val="dk1"/>
                </a:solidFill>
                <a:latin typeface="Times New Roman" panose="02020603050405020304" pitchFamily="18" charset="0"/>
                <a:ea typeface="Merriweather"/>
                <a:cs typeface="Times New Roman" panose="02020603050405020304" pitchFamily="18" charset="0"/>
                <a:sym typeface="Merriweather"/>
              </a:rPr>
              <a:t>1,611,840</a:t>
            </a:r>
            <a:r>
              <a:rPr lang="en-US" sz="1600" b="0" dirty="0">
                <a:latin typeface="Times New Roman" panose="02020603050405020304" pitchFamily="18" charset="0"/>
                <a:cs typeface="Times New Roman" panose="02020603050405020304" pitchFamily="18" charset="0"/>
              </a:rPr>
              <a:t> data points </a:t>
            </a:r>
            <a:r>
              <a:rPr lang="en-US" sz="1600" b="0" dirty="0" smtClean="0">
                <a:latin typeface="Times New Roman" panose="02020603050405020304" pitchFamily="18" charset="0"/>
                <a:cs typeface="Times New Roman" panose="02020603050405020304" pitchFamily="18" charset="0"/>
              </a:rPr>
              <a:t>analyzed </a:t>
            </a:r>
            <a:r>
              <a:rPr lang="en-US" sz="1600" b="0" dirty="0">
                <a:latin typeface="Times New Roman" panose="02020603050405020304" pitchFamily="18" charset="0"/>
                <a:cs typeface="Times New Roman" panose="02020603050405020304" pitchFamily="18" charset="0"/>
              </a:rPr>
              <a:t>per </a:t>
            </a:r>
            <a:r>
              <a:rPr lang="en-US" sz="1600" b="0" dirty="0" smtClean="0">
                <a:latin typeface="Times New Roman" panose="02020603050405020304" pitchFamily="18" charset="0"/>
                <a:cs typeface="Times New Roman" panose="02020603050405020304" pitchFamily="18" charset="0"/>
              </a:rPr>
              <a:t>year.</a:t>
            </a:r>
            <a:endParaRPr lang="en-US" sz="1600" b="0" dirty="0">
              <a:latin typeface="Times New Roman" panose="02020603050405020304" pitchFamily="18" charset="0"/>
              <a:cs typeface="Times New Roman" panose="02020603050405020304" pitchFamily="18" charset="0"/>
            </a:endParaRPr>
          </a:p>
          <a:p>
            <a:endParaRPr lang="en-US" sz="16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11</a:t>
            </a:fld>
            <a:endParaRPr lang="en-US" dirty="0"/>
          </a:p>
        </p:txBody>
      </p:sp>
      <p:pic>
        <p:nvPicPr>
          <p:cNvPr id="8" name="Picture 2" descr="F:\TempsPlot.jpg"/>
          <p:cNvPicPr>
            <a:picLocks noChangeAspect="1" noChangeArrowheads="1"/>
          </p:cNvPicPr>
          <p:nvPr/>
        </p:nvPicPr>
        <p:blipFill rotWithShape="1">
          <a:blip r:embed="rId2">
            <a:extLst>
              <a:ext uri="{28A0092B-C50C-407E-A947-70E740481C1C}">
                <a14:useLocalDpi xmlns:a14="http://schemas.microsoft.com/office/drawing/2010/main" val="0"/>
              </a:ext>
            </a:extLst>
          </a:blip>
          <a:srcRect l="4630" t="10017" r="5984" b="26342"/>
          <a:stretch/>
        </p:blipFill>
        <p:spPr bwMode="auto">
          <a:xfrm>
            <a:off x="287537" y="2371883"/>
            <a:ext cx="8696665" cy="362054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0"/>
          <p:cNvSpPr>
            <a:spLocks noGrp="1" noChangeArrowheads="1"/>
          </p:cNvSpPr>
          <p:nvPr>
            <p:ph type="ftr" sz="quarter" idx="11"/>
          </p:nvPr>
        </p:nvSpPr>
        <p:spPr bwMode="auto">
          <a:xfrm>
            <a:off x="271181" y="6219015"/>
            <a:ext cx="2895600" cy="5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a:p>
            <a:r>
              <a:rPr lang="en-US" dirty="0" smtClean="0"/>
              <a:t>March 15, 2016</a:t>
            </a:r>
          </a:p>
        </p:txBody>
      </p:sp>
    </p:spTree>
    <p:extLst>
      <p:ext uri="{BB962C8B-B14F-4D97-AF65-F5344CB8AC3E}">
        <p14:creationId xmlns:p14="http://schemas.microsoft.com/office/powerpoint/2010/main" val="26892975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Task 1-A:  Energy </a:t>
            </a:r>
            <a:r>
              <a:rPr lang="en-US" sz="3200" dirty="0"/>
              <a:t>and Financial Viability</a:t>
            </a:r>
          </a:p>
        </p:txBody>
      </p:sp>
      <p:sp>
        <p:nvSpPr>
          <p:cNvPr id="4" name="Slide Number Placeholder 3"/>
          <p:cNvSpPr>
            <a:spLocks noGrp="1"/>
          </p:cNvSpPr>
          <p:nvPr>
            <p:ph type="sldNum" sz="quarter" idx="12"/>
          </p:nvPr>
        </p:nvSpPr>
        <p:spPr/>
        <p:txBody>
          <a:bodyPr/>
          <a:lstStyle/>
          <a:p>
            <a:fld id="{78D3ABA1-EA94-43C0-B992-7CBCC31144F1}" type="slidenum">
              <a:rPr lang="en-US" smtClean="0"/>
              <a:pPr/>
              <a:t>12</a:t>
            </a:fld>
            <a:endParaRPr lang="en-US" dirty="0"/>
          </a:p>
        </p:txBody>
      </p:sp>
      <p:cxnSp>
        <p:nvCxnSpPr>
          <p:cNvPr id="10" name="Straight Connector 9"/>
          <p:cNvCxnSpPr/>
          <p:nvPr/>
        </p:nvCxnSpPr>
        <p:spPr bwMode="auto">
          <a:xfrm>
            <a:off x="4938712" y="3486150"/>
            <a:ext cx="3938587" cy="0"/>
          </a:xfrm>
          <a:prstGeom prst="line">
            <a:avLst/>
          </a:prstGeom>
          <a:noFill/>
          <a:ln w="25400"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flipV="1">
            <a:off x="4938712" y="3486150"/>
            <a:ext cx="0" cy="2538413"/>
          </a:xfrm>
          <a:prstGeom prst="line">
            <a:avLst/>
          </a:prstGeom>
          <a:noFill/>
          <a:ln w="25400"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Rectangle 18"/>
          <p:cNvSpPr/>
          <p:nvPr/>
        </p:nvSpPr>
        <p:spPr>
          <a:xfrm>
            <a:off x="142874" y="1252537"/>
            <a:ext cx="8734425" cy="4093428"/>
          </a:xfrm>
          <a:prstGeom prst="rect">
            <a:avLst/>
          </a:prstGeom>
        </p:spPr>
        <p:txBody>
          <a:bodyPr wrap="square">
            <a:spAutoFit/>
          </a:bodyPr>
          <a:lstStyle/>
          <a:p>
            <a:pPr>
              <a:buNone/>
            </a:pPr>
            <a:r>
              <a:rPr lang="en-US" sz="2000" b="1" u="sng" dirty="0" smtClean="0"/>
              <a:t>OBJECTIVES:</a:t>
            </a:r>
          </a:p>
          <a:p>
            <a:pPr>
              <a:buNone/>
            </a:pPr>
            <a:r>
              <a:rPr lang="en-US" sz="2000" dirty="0" smtClean="0">
                <a:latin typeface="Times New Roman" panose="02020603050405020304" pitchFamily="18" charset="0"/>
                <a:cs typeface="Times New Roman" panose="02020603050405020304" pitchFamily="18" charset="0"/>
              </a:rPr>
              <a:t>A-1</a:t>
            </a:r>
            <a:r>
              <a:rPr lang="en-US" sz="2000" dirty="0">
                <a:latin typeface="Times New Roman" panose="02020603050405020304" pitchFamily="18" charset="0"/>
                <a:cs typeface="Times New Roman" panose="02020603050405020304" pitchFamily="18" charset="0"/>
              </a:rPr>
              <a:t>:  Identify Potential Airports Sites for Conducting Benefit Analysis.</a:t>
            </a:r>
          </a:p>
          <a:p>
            <a:pPr>
              <a:buNone/>
            </a:pPr>
            <a:r>
              <a:rPr lang="en-US" sz="2000" dirty="0">
                <a:latin typeface="Times New Roman" panose="02020603050405020304" pitchFamily="18" charset="0"/>
                <a:cs typeface="Times New Roman" panose="02020603050405020304" pitchFamily="18" charset="0"/>
              </a:rPr>
              <a:t>A-2:  Collect Data on Energy and Cost Requirements from Identified Airport Sites.</a:t>
            </a:r>
          </a:p>
          <a:p>
            <a:pPr>
              <a:buNone/>
            </a:pPr>
            <a:r>
              <a:rPr lang="en-US" sz="2000" dirty="0">
                <a:latin typeface="Times New Roman" panose="02020603050405020304" pitchFamily="18" charset="0"/>
                <a:cs typeface="Times New Roman" panose="02020603050405020304" pitchFamily="18" charset="0"/>
              </a:rPr>
              <a:t>A-3:  Perform Cost/Benefit Analysis.</a:t>
            </a:r>
          </a:p>
          <a:p>
            <a:pPr>
              <a:spcBef>
                <a:spcPts val="1200"/>
              </a:spcBef>
              <a:buNone/>
            </a:pPr>
            <a:r>
              <a:rPr lang="en-US" sz="2000" dirty="0">
                <a:latin typeface="Times New Roman" panose="02020603050405020304" pitchFamily="18" charset="0"/>
                <a:cs typeface="Times New Roman" panose="02020603050405020304" pitchFamily="18" charset="0"/>
              </a:rPr>
              <a:t>A-4:  Develop a Protocol to Enable Future </a:t>
            </a:r>
            <a:endParaRPr lang="en-US" sz="2000" dirty="0" smtClean="0">
              <a:latin typeface="Times New Roman" panose="02020603050405020304" pitchFamily="18" charset="0"/>
              <a:cs typeface="Times New Roman" panose="02020603050405020304" pitchFamily="18" charset="0"/>
            </a:endParaRPr>
          </a:p>
          <a:p>
            <a:pPr>
              <a:spcBef>
                <a:spcPts val="0"/>
              </a:spcBef>
              <a:buNone/>
            </a:pPr>
            <a:r>
              <a:rPr lang="en-US" sz="2000" dirty="0" smtClean="0">
                <a:latin typeface="Times New Roman" panose="02020603050405020304" pitchFamily="18" charset="0"/>
                <a:cs typeface="Times New Roman" panose="02020603050405020304" pitchFamily="18" charset="0"/>
              </a:rPr>
              <a:t>Heated </a:t>
            </a:r>
            <a:r>
              <a:rPr lang="en-US" sz="2000" dirty="0">
                <a:latin typeface="Times New Roman" panose="02020603050405020304" pitchFamily="18" charset="0"/>
                <a:cs typeface="Times New Roman" panose="02020603050405020304" pitchFamily="18" charset="0"/>
              </a:rPr>
              <a:t>Pavement Systems to be Readily </a:t>
            </a:r>
            <a:endParaRPr lang="en-US" sz="2000" dirty="0" smtClean="0">
              <a:latin typeface="Times New Roman" panose="02020603050405020304" pitchFamily="18" charset="0"/>
              <a:cs typeface="Times New Roman" panose="02020603050405020304" pitchFamily="18" charset="0"/>
            </a:endParaRPr>
          </a:p>
          <a:p>
            <a:pPr>
              <a:spcBef>
                <a:spcPts val="0"/>
              </a:spcBef>
              <a:buNone/>
            </a:pPr>
            <a:r>
              <a:rPr lang="en-US" sz="2000" dirty="0" smtClean="0">
                <a:latin typeface="Times New Roman" panose="02020603050405020304" pitchFamily="18" charset="0"/>
                <a:cs typeface="Times New Roman" panose="02020603050405020304" pitchFamily="18" charset="0"/>
              </a:rPr>
              <a:t>Evaluated </a:t>
            </a:r>
            <a:r>
              <a:rPr lang="en-US" sz="2000" dirty="0">
                <a:latin typeface="Times New Roman" panose="02020603050405020304" pitchFamily="18" charset="0"/>
                <a:cs typeface="Times New Roman" panose="02020603050405020304" pitchFamily="18" charset="0"/>
              </a:rPr>
              <a:t>Based upon the Data Collected </a:t>
            </a:r>
            <a:endParaRPr lang="en-US" sz="2000" dirty="0" smtClean="0">
              <a:latin typeface="Times New Roman" panose="02020603050405020304" pitchFamily="18" charset="0"/>
              <a:cs typeface="Times New Roman" panose="02020603050405020304" pitchFamily="18" charset="0"/>
            </a:endParaRPr>
          </a:p>
          <a:p>
            <a:pPr>
              <a:spcBef>
                <a:spcPts val="0"/>
              </a:spcBef>
              <a:buNone/>
            </a:pPr>
            <a:r>
              <a:rPr lang="en-US" sz="2000" dirty="0" smtClean="0">
                <a:latin typeface="Times New Roman" panose="02020603050405020304" pitchFamily="18" charset="0"/>
                <a:cs typeface="Times New Roman" panose="02020603050405020304" pitchFamily="18" charset="0"/>
              </a:rPr>
              <a:t>during </a:t>
            </a:r>
            <a:r>
              <a:rPr lang="en-US" sz="2000" dirty="0">
                <a:latin typeface="Times New Roman" panose="02020603050405020304" pitchFamily="18" charset="0"/>
                <a:cs typeface="Times New Roman" panose="02020603050405020304" pitchFamily="18" charset="0"/>
              </a:rPr>
              <a:t>the Study.</a:t>
            </a:r>
          </a:p>
          <a:p>
            <a:pPr>
              <a:buNone/>
            </a:pPr>
            <a:r>
              <a:rPr lang="en-US" sz="2000" dirty="0">
                <a:latin typeface="Times New Roman" panose="02020603050405020304" pitchFamily="18" charset="0"/>
                <a:cs typeface="Times New Roman" panose="02020603050405020304" pitchFamily="18" charset="0"/>
              </a:rPr>
              <a:t>A-5:  Submit Final Report Documenting the </a:t>
            </a:r>
            <a:endParaRPr lang="en-US" sz="2000" dirty="0" smtClean="0">
              <a:latin typeface="Times New Roman" panose="02020603050405020304" pitchFamily="18" charset="0"/>
              <a:cs typeface="Times New Roman" panose="02020603050405020304" pitchFamily="18" charset="0"/>
            </a:endParaRPr>
          </a:p>
          <a:p>
            <a:pPr>
              <a:spcBef>
                <a:spcPts val="0"/>
              </a:spcBef>
              <a:buNone/>
            </a:pPr>
            <a:r>
              <a:rPr lang="en-US" sz="2000" dirty="0" smtClean="0">
                <a:latin typeface="Times New Roman" panose="02020603050405020304" pitchFamily="18" charset="0"/>
                <a:cs typeface="Times New Roman" panose="02020603050405020304" pitchFamily="18" charset="0"/>
              </a:rPr>
              <a:t>Entire </a:t>
            </a:r>
            <a:r>
              <a:rPr lang="en-US" sz="2000" dirty="0">
                <a:latin typeface="Times New Roman" panose="02020603050405020304" pitchFamily="18" charset="0"/>
                <a:cs typeface="Times New Roman" panose="02020603050405020304" pitchFamily="18" charset="0"/>
              </a:rPr>
              <a:t>Research Effort. </a:t>
            </a:r>
          </a:p>
        </p:txBody>
      </p:sp>
      <p:sp>
        <p:nvSpPr>
          <p:cNvPr id="24" name="Rectangle 23"/>
          <p:cNvSpPr/>
          <p:nvPr/>
        </p:nvSpPr>
        <p:spPr>
          <a:xfrm>
            <a:off x="5010150" y="3638549"/>
            <a:ext cx="3867150" cy="2062103"/>
          </a:xfrm>
          <a:prstGeom prst="rect">
            <a:avLst/>
          </a:prstGeom>
        </p:spPr>
        <p:txBody>
          <a:bodyPr wrap="square">
            <a:spAutoFit/>
          </a:bodyPr>
          <a:lstStyle/>
          <a:p>
            <a:pPr>
              <a:buNone/>
            </a:pPr>
            <a:r>
              <a:rPr lang="en-US" sz="2000" b="1" u="sng" dirty="0" smtClean="0"/>
              <a:t>PERIOD OF PERFORMANCE:</a:t>
            </a:r>
          </a:p>
          <a:p>
            <a:pPr>
              <a:buNone/>
            </a:pPr>
            <a:endParaRPr lang="en-US" sz="1200" b="1" u="sng" dirty="0" smtClean="0"/>
          </a:p>
          <a:p>
            <a:pPr>
              <a:buNone/>
            </a:pPr>
            <a:r>
              <a:rPr lang="en-US" sz="2000" dirty="0" smtClean="0">
                <a:latin typeface="Times New Roman" panose="02020603050405020304" pitchFamily="18" charset="0"/>
                <a:cs typeface="Times New Roman" panose="02020603050405020304" pitchFamily="18" charset="0"/>
              </a:rPr>
              <a:t>Original: July 2013 – October 2014</a:t>
            </a:r>
          </a:p>
          <a:p>
            <a:pPr>
              <a:buNone/>
            </a:pPr>
            <a:r>
              <a:rPr lang="en-US" sz="2000" dirty="0" smtClean="0">
                <a:latin typeface="Times New Roman" panose="02020603050405020304" pitchFamily="18" charset="0"/>
                <a:cs typeface="Times New Roman" panose="02020603050405020304" pitchFamily="18" charset="0"/>
              </a:rPr>
              <a:t>Extended:  July 2013 – July 2016</a:t>
            </a:r>
          </a:p>
          <a:p>
            <a:pPr>
              <a:buNone/>
            </a:pPr>
            <a:r>
              <a:rPr lang="en-US" sz="2000" dirty="0" smtClean="0">
                <a:latin typeface="Times New Roman" panose="02020603050405020304" pitchFamily="18" charset="0"/>
                <a:cs typeface="Times New Roman" panose="02020603050405020304" pitchFamily="18" charset="0"/>
              </a:rPr>
              <a:t>Completed:  July 2016</a:t>
            </a:r>
          </a:p>
        </p:txBody>
      </p:sp>
      <p:sp>
        <p:nvSpPr>
          <p:cNvPr id="12" name="Rectangle 10"/>
          <p:cNvSpPr>
            <a:spLocks noGrp="1" noChangeArrowheads="1"/>
          </p:cNvSpPr>
          <p:nvPr>
            <p:ph type="ftr" sz="quarter" idx="11"/>
          </p:nvPr>
        </p:nvSpPr>
        <p:spPr bwMode="auto">
          <a:xfrm>
            <a:off x="271181" y="6219015"/>
            <a:ext cx="2895600" cy="5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a:p>
            <a:r>
              <a:rPr lang="en-US" dirty="0" smtClean="0"/>
              <a:t>March 15, 2016</a:t>
            </a:r>
          </a:p>
        </p:txBody>
      </p:sp>
    </p:spTree>
    <p:extLst>
      <p:ext uri="{BB962C8B-B14F-4D97-AF65-F5344CB8AC3E}">
        <p14:creationId xmlns:p14="http://schemas.microsoft.com/office/powerpoint/2010/main" val="9735376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8D3ABA1-EA94-43C0-B992-7CBCC31144F1}" type="slidenum">
              <a:rPr lang="en-US" smtClean="0"/>
              <a:pPr/>
              <a:t>13</a:t>
            </a:fld>
            <a:endParaRPr lang="en-US" dirty="0"/>
          </a:p>
        </p:txBody>
      </p:sp>
      <p:sp>
        <p:nvSpPr>
          <p:cNvPr id="9" name="Title 1"/>
          <p:cNvSpPr txBox="1">
            <a:spLocks/>
          </p:cNvSpPr>
          <p:nvPr/>
        </p:nvSpPr>
        <p:spPr bwMode="auto">
          <a:xfrm>
            <a:off x="342900" y="346079"/>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lgn="ctr">
              <a:buNone/>
            </a:pPr>
            <a:r>
              <a:rPr lang="en-US" sz="3200" kern="0" dirty="0" smtClean="0"/>
              <a:t>Task 1-A: Energy and Financial Viability</a:t>
            </a:r>
            <a:endParaRPr lang="en-US" sz="3200" kern="0" dirty="0"/>
          </a:p>
        </p:txBody>
      </p:sp>
      <p:pic>
        <p:nvPicPr>
          <p:cNvPr id="10" name="Picture 9"/>
          <p:cNvPicPr>
            <a:picLocks noChangeAspect="1"/>
          </p:cNvPicPr>
          <p:nvPr/>
        </p:nvPicPr>
        <p:blipFill>
          <a:blip r:embed="rId2"/>
          <a:stretch>
            <a:fillRect/>
          </a:stretch>
        </p:blipFill>
        <p:spPr>
          <a:xfrm>
            <a:off x="1062930" y="1173742"/>
            <a:ext cx="7032427" cy="4580094"/>
          </a:xfrm>
          <a:prstGeom prst="rect">
            <a:avLst/>
          </a:prstGeom>
        </p:spPr>
      </p:pic>
      <p:sp>
        <p:nvSpPr>
          <p:cNvPr id="12" name="Content Placeholder 2"/>
          <p:cNvSpPr txBox="1">
            <a:spLocks/>
          </p:cNvSpPr>
          <p:nvPr/>
        </p:nvSpPr>
        <p:spPr>
          <a:xfrm>
            <a:off x="152400" y="3883668"/>
            <a:ext cx="4019550" cy="2041618"/>
          </a:xfrm>
          <a:prstGeom prst="rect">
            <a:avLst/>
          </a:prstGeom>
          <a:solidFill>
            <a:schemeClr val="tx2">
              <a:lumMod val="20000"/>
              <a:lumOff val="80000"/>
            </a:schemeClr>
          </a:solidFill>
          <a:ln>
            <a:solidFill>
              <a:schemeClr val="accent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u="sng" dirty="0">
                <a:solidFill>
                  <a:prstClr val="black"/>
                </a:solidFill>
                <a:latin typeface="Times New Roman" panose="02020603050405020304" pitchFamily="18" charset="0"/>
                <a:cs typeface="Times New Roman" panose="02020603050405020304" pitchFamily="18" charset="0"/>
              </a:rPr>
              <a:t>Commercial  Service </a:t>
            </a:r>
            <a:r>
              <a:rPr lang="en-US" sz="1400" u="sng" dirty="0" smtClean="0">
                <a:solidFill>
                  <a:prstClr val="black"/>
                </a:solidFill>
                <a:latin typeface="Times New Roman" panose="02020603050405020304" pitchFamily="18" charset="0"/>
                <a:cs typeface="Times New Roman" panose="02020603050405020304" pitchFamily="18" charset="0"/>
              </a:rPr>
              <a:t>Airports (CS) </a:t>
            </a:r>
            <a:endParaRPr lang="en-US" sz="1400" u="sng" dirty="0">
              <a:solidFill>
                <a:prstClr val="black"/>
              </a:solidFill>
              <a:latin typeface="Times New Roman" panose="02020603050405020304" pitchFamily="18" charset="0"/>
              <a:cs typeface="Times New Roman" panose="02020603050405020304" pitchFamily="18" charset="0"/>
            </a:endParaRPr>
          </a:p>
          <a:p>
            <a:pPr marL="0" indent="0" fontAlgn="base">
              <a:spcAft>
                <a:spcPct val="0"/>
              </a:spcAft>
              <a:buNone/>
            </a:pPr>
            <a:r>
              <a:rPr lang="en-US" sz="1400" b="1" dirty="0" smtClean="0">
                <a:solidFill>
                  <a:prstClr val="black"/>
                </a:solidFill>
                <a:latin typeface="Times New Roman" panose="02020603050405020304" pitchFamily="18" charset="0"/>
                <a:cs typeface="Times New Roman" panose="02020603050405020304" pitchFamily="18" charset="0"/>
              </a:rPr>
              <a:t>1.  MSP</a:t>
            </a:r>
            <a:r>
              <a:rPr lang="en-US" sz="1400" dirty="0" smtClean="0">
                <a:solidFill>
                  <a:prstClr val="black"/>
                </a:solidFill>
                <a:latin typeface="Times New Roman" panose="02020603050405020304" pitchFamily="18" charset="0"/>
                <a:cs typeface="Times New Roman" panose="02020603050405020304" pitchFamily="18" charset="0"/>
              </a:rPr>
              <a:t>: St</a:t>
            </a:r>
            <a:r>
              <a:rPr lang="en-US" sz="1400" dirty="0">
                <a:solidFill>
                  <a:prstClr val="black"/>
                </a:solidFill>
                <a:latin typeface="Times New Roman" panose="02020603050405020304" pitchFamily="18" charset="0"/>
                <a:cs typeface="Times New Roman" panose="02020603050405020304" pitchFamily="18" charset="0"/>
              </a:rPr>
              <a:t>. Paul Intl Airport, </a:t>
            </a:r>
            <a:r>
              <a:rPr lang="en-US" sz="1400" dirty="0" smtClean="0">
                <a:solidFill>
                  <a:prstClr val="black"/>
                </a:solidFill>
                <a:latin typeface="Times New Roman" panose="02020603050405020304" pitchFamily="18" charset="0"/>
                <a:cs typeface="Times New Roman" panose="02020603050405020304" pitchFamily="18" charset="0"/>
              </a:rPr>
              <a:t>Minneapolis</a:t>
            </a:r>
            <a:r>
              <a:rPr lang="en-US" sz="1400" dirty="0">
                <a:solidFill>
                  <a:prstClr val="black"/>
                </a:solidFill>
                <a:latin typeface="Times New Roman" panose="02020603050405020304" pitchFamily="18" charset="0"/>
                <a:cs typeface="Times New Roman" panose="02020603050405020304" pitchFamily="18" charset="0"/>
              </a:rPr>
              <a:t>, </a:t>
            </a:r>
            <a:r>
              <a:rPr lang="en-US" sz="1400" dirty="0" smtClean="0">
                <a:solidFill>
                  <a:prstClr val="black"/>
                </a:solidFill>
                <a:latin typeface="Times New Roman" panose="02020603050405020304" pitchFamily="18" charset="0"/>
                <a:cs typeface="Times New Roman" panose="02020603050405020304" pitchFamily="18" charset="0"/>
              </a:rPr>
              <a:t>MN</a:t>
            </a:r>
          </a:p>
          <a:p>
            <a:pPr marL="0" indent="0">
              <a:buNone/>
            </a:pPr>
            <a:r>
              <a:rPr lang="en-US" sz="1400" b="1" dirty="0" smtClean="0">
                <a:solidFill>
                  <a:prstClr val="black"/>
                </a:solidFill>
                <a:latin typeface="Times New Roman" panose="02020603050405020304" pitchFamily="18" charset="0"/>
                <a:cs typeface="Times New Roman" panose="02020603050405020304" pitchFamily="18" charset="0"/>
              </a:rPr>
              <a:t>2.  CMH</a:t>
            </a:r>
            <a:r>
              <a:rPr lang="en-US" sz="1400" dirty="0">
                <a:solidFill>
                  <a:prstClr val="black"/>
                </a:solidFill>
                <a:latin typeface="Times New Roman" panose="02020603050405020304" pitchFamily="18" charset="0"/>
                <a:cs typeface="Times New Roman" panose="02020603050405020304" pitchFamily="18" charset="0"/>
              </a:rPr>
              <a:t>: Port Columbus International Airport, OH</a:t>
            </a:r>
          </a:p>
          <a:p>
            <a:pPr marL="0" indent="0" fontAlgn="base">
              <a:spcAft>
                <a:spcPct val="0"/>
              </a:spcAft>
              <a:buNone/>
            </a:pPr>
            <a:r>
              <a:rPr lang="en-US" sz="1400" b="1" dirty="0" smtClean="0">
                <a:solidFill>
                  <a:prstClr val="black"/>
                </a:solidFill>
                <a:latin typeface="Times New Roman" panose="02020603050405020304" pitchFamily="18" charset="0"/>
                <a:cs typeface="Times New Roman" panose="02020603050405020304" pitchFamily="18" charset="0"/>
              </a:rPr>
              <a:t>3.  DSM</a:t>
            </a:r>
            <a:r>
              <a:rPr lang="en-US" sz="1400" dirty="0" smtClean="0">
                <a:solidFill>
                  <a:prstClr val="black"/>
                </a:solidFill>
                <a:latin typeface="Times New Roman" panose="02020603050405020304" pitchFamily="18" charset="0"/>
                <a:cs typeface="Times New Roman" panose="02020603050405020304" pitchFamily="18" charset="0"/>
              </a:rPr>
              <a:t>: Des </a:t>
            </a:r>
            <a:r>
              <a:rPr lang="en-US" sz="1400" dirty="0">
                <a:solidFill>
                  <a:prstClr val="black"/>
                </a:solidFill>
                <a:latin typeface="Times New Roman" panose="02020603050405020304" pitchFamily="18" charset="0"/>
                <a:cs typeface="Times New Roman" panose="02020603050405020304" pitchFamily="18" charset="0"/>
              </a:rPr>
              <a:t>Moines Intl Airport, Des Moines, </a:t>
            </a:r>
            <a:r>
              <a:rPr lang="en-US" sz="1400" dirty="0" smtClean="0">
                <a:solidFill>
                  <a:prstClr val="black"/>
                </a:solidFill>
                <a:latin typeface="Times New Roman" panose="02020603050405020304" pitchFamily="18" charset="0"/>
                <a:cs typeface="Times New Roman" panose="02020603050405020304" pitchFamily="18" charset="0"/>
              </a:rPr>
              <a:t>IA</a:t>
            </a:r>
          </a:p>
          <a:p>
            <a:pPr marL="0" indent="0" fontAlgn="base">
              <a:spcAft>
                <a:spcPct val="0"/>
              </a:spcAft>
              <a:buNone/>
            </a:pPr>
            <a:r>
              <a:rPr lang="en-US" sz="1400" u="sng" dirty="0" smtClean="0">
                <a:solidFill>
                  <a:prstClr val="black"/>
                </a:solidFill>
                <a:latin typeface="Times New Roman" panose="02020603050405020304" pitchFamily="18" charset="0"/>
                <a:cs typeface="Times New Roman" panose="02020603050405020304" pitchFamily="18" charset="0"/>
              </a:rPr>
              <a:t>General Aviation Airports (GA)</a:t>
            </a:r>
          </a:p>
          <a:p>
            <a:pPr marL="0" indent="0" fontAlgn="base">
              <a:spcAft>
                <a:spcPct val="0"/>
              </a:spcAft>
              <a:buNone/>
            </a:pPr>
            <a:r>
              <a:rPr lang="en-US" sz="1400" b="1" dirty="0" smtClean="0">
                <a:solidFill>
                  <a:prstClr val="black"/>
                </a:solidFill>
                <a:latin typeface="Times New Roman" panose="02020603050405020304" pitchFamily="18" charset="0"/>
                <a:cs typeface="Times New Roman" panose="02020603050405020304" pitchFamily="18" charset="0"/>
              </a:rPr>
              <a:t>4.  MCW</a:t>
            </a:r>
            <a:r>
              <a:rPr lang="en-US" sz="1400" dirty="0" smtClean="0">
                <a:solidFill>
                  <a:prstClr val="black"/>
                </a:solidFill>
                <a:latin typeface="Times New Roman" panose="02020603050405020304" pitchFamily="18" charset="0"/>
                <a:cs typeface="Times New Roman" panose="02020603050405020304" pitchFamily="18" charset="0"/>
              </a:rPr>
              <a:t>:  Mason City Municipal Airport, Mason City, IA</a:t>
            </a:r>
          </a:p>
          <a:p>
            <a:pPr marL="0" indent="0" fontAlgn="base">
              <a:spcAft>
                <a:spcPct val="0"/>
              </a:spcAft>
              <a:buNone/>
            </a:pPr>
            <a:r>
              <a:rPr lang="en-US" sz="1400" b="1" dirty="0" smtClean="0">
                <a:solidFill>
                  <a:prstClr val="black"/>
                </a:solidFill>
                <a:latin typeface="Times New Roman" panose="02020603050405020304" pitchFamily="18" charset="0"/>
                <a:cs typeface="Times New Roman" panose="02020603050405020304" pitchFamily="18" charset="0"/>
              </a:rPr>
              <a:t>5.  1G3</a:t>
            </a:r>
            <a:r>
              <a:rPr lang="en-US" sz="1400" dirty="0" smtClean="0">
                <a:solidFill>
                  <a:prstClr val="black"/>
                </a:solidFill>
                <a:latin typeface="Times New Roman" panose="02020603050405020304" pitchFamily="18" charset="0"/>
                <a:cs typeface="Times New Roman" panose="02020603050405020304" pitchFamily="18" charset="0"/>
              </a:rPr>
              <a:t>:  Kent State University Airport, Kent, OH</a:t>
            </a:r>
            <a:endParaRPr lang="en-US" sz="1400" dirty="0">
              <a:solidFill>
                <a:prstClr val="black"/>
              </a:solidFill>
              <a:latin typeface="Times New Roman" panose="02020603050405020304" pitchFamily="18" charset="0"/>
              <a:cs typeface="Times New Roman" panose="02020603050405020304" pitchFamily="18" charset="0"/>
            </a:endParaRPr>
          </a:p>
          <a:p>
            <a:pPr marL="514338" indent="-514338" fontAlgn="base">
              <a:spcAft>
                <a:spcPct val="0"/>
              </a:spcAft>
              <a:buFont typeface="+mj-lt"/>
              <a:buAutoNum type="arabicPeriod"/>
            </a:pPr>
            <a:endParaRPr lang="en-US" sz="2000" dirty="0">
              <a:solidFill>
                <a:prstClr val="black"/>
              </a:solidFill>
              <a:latin typeface="Times New Roman" panose="02020603050405020304" pitchFamily="18" charset="0"/>
              <a:cs typeface="Times New Roman" panose="02020603050405020304" pitchFamily="18" charset="0"/>
            </a:endParaRPr>
          </a:p>
          <a:p>
            <a:pPr marL="514338" indent="-514338" fontAlgn="base">
              <a:spcAft>
                <a:spcPct val="0"/>
              </a:spcAft>
              <a:buFont typeface="+mj-lt"/>
              <a:buAutoNum type="arabicPeriod"/>
            </a:pP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11" name="Footer Placeholder 10"/>
          <p:cNvSpPr>
            <a:spLocks noGrp="1" noChangeArrowheads="1"/>
          </p:cNvSpPr>
          <p:nvPr>
            <p:ph type="ftr" sz="quarter" idx="11"/>
          </p:nvPr>
        </p:nvSpPr>
        <p:spPr bwMode="auto">
          <a:xfrm>
            <a:off x="271181" y="6219015"/>
            <a:ext cx="2895600" cy="5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a:p>
            <a:r>
              <a:rPr lang="en-US" dirty="0" smtClean="0"/>
              <a:t>March 15, 2016</a:t>
            </a:r>
          </a:p>
        </p:txBody>
      </p:sp>
    </p:spTree>
    <p:extLst>
      <p:ext uri="{BB962C8B-B14F-4D97-AF65-F5344CB8AC3E}">
        <p14:creationId xmlns:p14="http://schemas.microsoft.com/office/powerpoint/2010/main" val="6902186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8D3ABA1-EA94-43C0-B992-7CBCC31144F1}" type="slidenum">
              <a:rPr lang="en-US" smtClean="0"/>
              <a:pPr/>
              <a:t>14</a:t>
            </a:fld>
            <a:endParaRPr lang="en-US" dirty="0"/>
          </a:p>
        </p:txBody>
      </p:sp>
      <p:sp>
        <p:nvSpPr>
          <p:cNvPr id="9" name="Title 1"/>
          <p:cNvSpPr txBox="1">
            <a:spLocks/>
          </p:cNvSpPr>
          <p:nvPr/>
        </p:nvSpPr>
        <p:spPr bwMode="auto">
          <a:xfrm>
            <a:off x="342900" y="346079"/>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lgn="ctr">
              <a:buNone/>
            </a:pPr>
            <a:r>
              <a:rPr lang="en-US" sz="3200" kern="0" dirty="0" smtClean="0"/>
              <a:t>Task 1-A: Energy and Financial Viability</a:t>
            </a:r>
            <a:endParaRPr lang="en-US" sz="3200" kern="0" dirty="0"/>
          </a:p>
        </p:txBody>
      </p:sp>
      <p:sp>
        <p:nvSpPr>
          <p:cNvPr id="2" name="TextBox 1"/>
          <p:cNvSpPr txBox="1"/>
          <p:nvPr/>
        </p:nvSpPr>
        <p:spPr bwMode="auto">
          <a:xfrm>
            <a:off x="641297" y="1047750"/>
            <a:ext cx="2708378" cy="163121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spcBef>
                <a:spcPts val="0"/>
              </a:spcBef>
              <a:buNone/>
            </a:pPr>
            <a:r>
              <a:rPr lang="en-US" sz="2000" u="sng" dirty="0" smtClean="0">
                <a:latin typeface="Times New Roman" panose="02020603050405020304" pitchFamily="18" charset="0"/>
                <a:cs typeface="Times New Roman" panose="02020603050405020304" pitchFamily="18" charset="0"/>
              </a:rPr>
              <a:t>Data Collection:</a:t>
            </a:r>
          </a:p>
          <a:p>
            <a:pPr marL="285750" indent="-285750">
              <a:spcBef>
                <a:spcPts val="0"/>
              </a:spcBef>
            </a:pPr>
            <a:r>
              <a:rPr lang="en-US" sz="1600" dirty="0" smtClean="0"/>
              <a:t>Site Visits</a:t>
            </a:r>
          </a:p>
          <a:p>
            <a:pPr marL="285750" indent="-285750">
              <a:spcBef>
                <a:spcPts val="0"/>
              </a:spcBef>
            </a:pPr>
            <a:r>
              <a:rPr lang="en-US" sz="1600" dirty="0" smtClean="0"/>
              <a:t>Interviews  </a:t>
            </a:r>
          </a:p>
          <a:p>
            <a:pPr marL="285750" indent="-285750">
              <a:spcBef>
                <a:spcPts val="0"/>
              </a:spcBef>
            </a:pPr>
            <a:r>
              <a:rPr lang="en-US" sz="1600" dirty="0" smtClean="0"/>
              <a:t>E-mail Surveys</a:t>
            </a:r>
          </a:p>
          <a:p>
            <a:pPr marL="285750" indent="-285750">
              <a:spcBef>
                <a:spcPts val="0"/>
              </a:spcBef>
            </a:pPr>
            <a:r>
              <a:rPr lang="en-US" sz="1600" dirty="0" smtClean="0"/>
              <a:t>Prototype Slab Test </a:t>
            </a:r>
          </a:p>
          <a:p>
            <a:pPr marL="285750" indent="-285750">
              <a:spcBef>
                <a:spcPts val="0"/>
              </a:spcBef>
            </a:pPr>
            <a:r>
              <a:rPr lang="en-US" sz="1600" dirty="0" smtClean="0"/>
              <a:t>Literature &amp; Web Search  </a:t>
            </a:r>
            <a:endParaRPr lang="en-US" sz="1600" dirty="0"/>
          </a:p>
        </p:txBody>
      </p:sp>
      <p:sp>
        <p:nvSpPr>
          <p:cNvPr id="3" name="TextBox 2"/>
          <p:cNvSpPr txBox="1"/>
          <p:nvPr/>
        </p:nvSpPr>
        <p:spPr bwMode="auto">
          <a:xfrm>
            <a:off x="4448177" y="3444718"/>
            <a:ext cx="4514848" cy="23698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0" lvl="1" algn="ctr">
              <a:spcBef>
                <a:spcPts val="0"/>
              </a:spcBef>
              <a:buNone/>
            </a:pPr>
            <a:r>
              <a:rPr lang="en-US" sz="2000" u="sng" dirty="0" smtClean="0">
                <a:latin typeface="Times New Roman" panose="02020603050405020304" pitchFamily="18" charset="0"/>
                <a:cs typeface="Times New Roman" panose="02020603050405020304" pitchFamily="18" charset="0"/>
              </a:rPr>
              <a:t>Key Input:</a:t>
            </a:r>
          </a:p>
          <a:p>
            <a:pPr marL="285750" lvl="1" indent="-285750">
              <a:spcBef>
                <a:spcPts val="0"/>
              </a:spcBef>
            </a:pPr>
            <a:r>
              <a:rPr lang="en-US" sz="1600" dirty="0" smtClean="0">
                <a:latin typeface="Times New Roman" panose="02020603050405020304" pitchFamily="18" charset="0"/>
                <a:cs typeface="Times New Roman" panose="02020603050405020304" pitchFamily="18" charset="0"/>
              </a:rPr>
              <a:t>Insufficient </a:t>
            </a:r>
            <a:r>
              <a:rPr lang="en-US" sz="1600" dirty="0">
                <a:latin typeface="Times New Roman" panose="02020603050405020304" pitchFamily="18" charset="0"/>
                <a:cs typeface="Times New Roman" panose="02020603050405020304" pitchFamily="18" charset="0"/>
              </a:rPr>
              <a:t>staffing </a:t>
            </a:r>
            <a:r>
              <a:rPr lang="en-US" sz="1600" dirty="0" smtClean="0">
                <a:latin typeface="Times New Roman" panose="02020603050405020304" pitchFamily="18" charset="0"/>
                <a:cs typeface="Times New Roman" panose="02020603050405020304" pitchFamily="18" charset="0"/>
              </a:rPr>
              <a:t>levels</a:t>
            </a:r>
            <a:endParaRPr lang="en-US" sz="1600" dirty="0">
              <a:latin typeface="Times New Roman" panose="02020603050405020304" pitchFamily="18" charset="0"/>
              <a:cs typeface="Times New Roman" panose="02020603050405020304" pitchFamily="18" charset="0"/>
            </a:endParaRPr>
          </a:p>
          <a:p>
            <a:pPr marL="285750" lvl="1" indent="-285750">
              <a:spcBef>
                <a:spcPts val="0"/>
              </a:spcBef>
            </a:pPr>
            <a:r>
              <a:rPr lang="en-US" sz="1600" dirty="0" smtClean="0">
                <a:latin typeface="Times New Roman" panose="02020603050405020304" pitchFamily="18" charset="0"/>
                <a:cs typeface="Times New Roman" panose="02020603050405020304" pitchFamily="18" charset="0"/>
              </a:rPr>
              <a:t>High cost </a:t>
            </a:r>
            <a:r>
              <a:rPr lang="en-US" sz="1600" dirty="0">
                <a:latin typeface="Times New Roman" panose="02020603050405020304" pitchFamily="18" charset="0"/>
                <a:cs typeface="Times New Roman" panose="02020603050405020304" pitchFamily="18" charset="0"/>
              </a:rPr>
              <a:t>of </a:t>
            </a:r>
            <a:r>
              <a:rPr lang="en-US" sz="1600" dirty="0" smtClean="0">
                <a:latin typeface="Times New Roman" panose="02020603050405020304" pitchFamily="18" charset="0"/>
                <a:cs typeface="Times New Roman" panose="02020603050405020304" pitchFamily="18" charset="0"/>
              </a:rPr>
              <a:t>chemicals</a:t>
            </a:r>
            <a:endParaRPr lang="en-US" sz="1600" dirty="0">
              <a:latin typeface="Times New Roman" panose="02020603050405020304" pitchFamily="18" charset="0"/>
              <a:cs typeface="Times New Roman" panose="02020603050405020304" pitchFamily="18" charset="0"/>
            </a:endParaRPr>
          </a:p>
          <a:p>
            <a:pPr marL="285750" lvl="1" indent="-285750">
              <a:spcBef>
                <a:spcPts val="0"/>
              </a:spcBef>
            </a:pPr>
            <a:r>
              <a:rPr lang="en-US" sz="1600" b="1" dirty="0" smtClean="0">
                <a:latin typeface="Times New Roman" panose="02020603050405020304" pitchFamily="18" charset="0"/>
                <a:cs typeface="Times New Roman" panose="02020603050405020304" pitchFamily="18" charset="0"/>
              </a:rPr>
              <a:t>Ramp </a:t>
            </a:r>
            <a:r>
              <a:rPr lang="en-US" sz="1600" b="1" dirty="0">
                <a:latin typeface="Times New Roman" panose="02020603050405020304" pitchFamily="18" charset="0"/>
                <a:cs typeface="Times New Roman" panose="02020603050405020304" pitchFamily="18" charset="0"/>
              </a:rPr>
              <a:t>clearance times during large events is an </a:t>
            </a:r>
            <a:r>
              <a:rPr lang="en-US" sz="1600" b="1" dirty="0" smtClean="0">
                <a:latin typeface="Times New Roman" panose="02020603050405020304" pitchFamily="18" charset="0"/>
                <a:cs typeface="Times New Roman" panose="02020603050405020304" pitchFamily="18" charset="0"/>
              </a:rPr>
              <a:t>issue</a:t>
            </a:r>
          </a:p>
          <a:p>
            <a:pPr marL="285750" lvl="1" indent="-285750">
              <a:spcBef>
                <a:spcPts val="0"/>
              </a:spcBef>
            </a:pPr>
            <a:r>
              <a:rPr lang="en-US" sz="1600" b="1" dirty="0" smtClean="0">
                <a:latin typeface="Times New Roman" panose="02020603050405020304" pitchFamily="18" charset="0"/>
                <a:cs typeface="Times New Roman" panose="02020603050405020304" pitchFamily="18" charset="0"/>
              </a:rPr>
              <a:t>Aircraft </a:t>
            </a:r>
            <a:r>
              <a:rPr lang="en-US" sz="1600" b="1" dirty="0">
                <a:latin typeface="Times New Roman" panose="02020603050405020304" pitchFamily="18" charset="0"/>
                <a:cs typeface="Times New Roman" panose="02020603050405020304" pitchFamily="18" charset="0"/>
              </a:rPr>
              <a:t>parking position snow removal is the most critical issue; difficult to meet customer expectations for simultaneous snow removal operations in 125 </a:t>
            </a:r>
            <a:r>
              <a:rPr lang="en-US" sz="1600" b="1" dirty="0" smtClean="0">
                <a:latin typeface="Times New Roman" panose="02020603050405020304" pitchFamily="18" charset="0"/>
                <a:cs typeface="Times New Roman" panose="02020603050405020304" pitchFamily="18" charset="0"/>
              </a:rPr>
              <a:t>gates</a:t>
            </a:r>
            <a:endParaRPr lang="en-US" sz="1600" b="1" dirty="0">
              <a:latin typeface="Times New Roman" panose="02020603050405020304" pitchFamily="18" charset="0"/>
              <a:cs typeface="Times New Roman" panose="02020603050405020304" pitchFamily="18" charset="0"/>
            </a:endParaRPr>
          </a:p>
        </p:txBody>
      </p:sp>
      <p:sp>
        <p:nvSpPr>
          <p:cNvPr id="6" name="Right Arrow 5"/>
          <p:cNvSpPr/>
          <p:nvPr/>
        </p:nvSpPr>
        <p:spPr bwMode="auto">
          <a:xfrm rot="1998123">
            <a:off x="3380148" y="2618007"/>
            <a:ext cx="1060228" cy="857250"/>
          </a:xfrm>
          <a:prstGeom prst="rightArrow">
            <a:avLst/>
          </a:prstGeom>
          <a:solidFill>
            <a:srgbClr val="00206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pic>
        <p:nvPicPr>
          <p:cNvPr id="13" name="Picture 12"/>
          <p:cNvPicPr>
            <a:picLocks noChangeAspect="1"/>
          </p:cNvPicPr>
          <p:nvPr/>
        </p:nvPicPr>
        <p:blipFill>
          <a:blip r:embed="rId2"/>
          <a:stretch>
            <a:fillRect/>
          </a:stretch>
        </p:blipFill>
        <p:spPr>
          <a:xfrm>
            <a:off x="4694338" y="1047750"/>
            <a:ext cx="3581852" cy="2156988"/>
          </a:xfrm>
          <a:prstGeom prst="rect">
            <a:avLst/>
          </a:prstGeom>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152" y="3528777"/>
            <a:ext cx="4357276" cy="220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ooter Placeholder 10"/>
          <p:cNvSpPr>
            <a:spLocks noGrp="1" noChangeArrowheads="1"/>
          </p:cNvSpPr>
          <p:nvPr>
            <p:ph type="ftr" sz="quarter" idx="11"/>
          </p:nvPr>
        </p:nvSpPr>
        <p:spPr bwMode="auto">
          <a:xfrm>
            <a:off x="271181" y="6219015"/>
            <a:ext cx="2895600" cy="5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a:p>
            <a:r>
              <a:rPr lang="en-US" dirty="0" smtClean="0"/>
              <a:t>March 15, 2016</a:t>
            </a:r>
          </a:p>
        </p:txBody>
      </p:sp>
    </p:spTree>
    <p:extLst>
      <p:ext uri="{BB962C8B-B14F-4D97-AF65-F5344CB8AC3E}">
        <p14:creationId xmlns:p14="http://schemas.microsoft.com/office/powerpoint/2010/main" val="11067879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8D3ABA1-EA94-43C0-B992-7CBCC31144F1}" type="slidenum">
              <a:rPr lang="en-US" smtClean="0"/>
              <a:pPr/>
              <a:t>15</a:t>
            </a:fld>
            <a:endParaRPr lang="en-US" dirty="0"/>
          </a:p>
        </p:txBody>
      </p:sp>
      <p:sp>
        <p:nvSpPr>
          <p:cNvPr id="5" name="Title 1"/>
          <p:cNvSpPr>
            <a:spLocks noGrp="1"/>
          </p:cNvSpPr>
          <p:nvPr>
            <p:ph type="title"/>
          </p:nvPr>
        </p:nvSpPr>
        <p:spPr/>
        <p:txBody>
          <a:bodyPr/>
          <a:lstStyle/>
          <a:p>
            <a:pPr algn="ctr"/>
            <a:r>
              <a:rPr lang="en-US" sz="3200" dirty="0" smtClean="0"/>
              <a:t>Task 1-A: Energy </a:t>
            </a:r>
            <a:r>
              <a:rPr lang="en-US" sz="3200" dirty="0"/>
              <a:t>and Financial Viability</a:t>
            </a:r>
          </a:p>
        </p:txBody>
      </p:sp>
      <p:pic>
        <p:nvPicPr>
          <p:cNvPr id="6" name="Picture 5"/>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171448" y="1583532"/>
            <a:ext cx="3899931" cy="26543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3375" y="1620440"/>
            <a:ext cx="4720308" cy="3226593"/>
          </a:xfrm>
          <a:prstGeom prst="rect">
            <a:avLst/>
          </a:prstGeom>
        </p:spPr>
      </p:pic>
      <p:cxnSp>
        <p:nvCxnSpPr>
          <p:cNvPr id="9" name="Straight Connector 8"/>
          <p:cNvCxnSpPr/>
          <p:nvPr/>
        </p:nvCxnSpPr>
        <p:spPr bwMode="auto">
          <a:xfrm>
            <a:off x="4143373" y="1044948"/>
            <a:ext cx="2" cy="3669927"/>
          </a:xfrm>
          <a:prstGeom prst="line">
            <a:avLst/>
          </a:prstGeom>
          <a:noFill/>
          <a:ln w="25400"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p:cNvSpPr txBox="1"/>
          <p:nvPr/>
        </p:nvSpPr>
        <p:spPr bwMode="auto">
          <a:xfrm>
            <a:off x="171448" y="1044948"/>
            <a:ext cx="39719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2000" b="1" dirty="0" smtClean="0">
                <a:latin typeface="Times New Roman" panose="02020603050405020304" pitchFamily="18" charset="0"/>
                <a:cs typeface="Times New Roman" panose="02020603050405020304" pitchFamily="18" charset="0"/>
              </a:rPr>
              <a:t>Base Case:  Conventional Methods</a:t>
            </a:r>
            <a:endParaRPr lang="en-US" sz="2000" b="1" dirty="0">
              <a:latin typeface="Times New Roman" panose="02020603050405020304" pitchFamily="18" charset="0"/>
              <a:cs typeface="Times New Roman" panose="02020603050405020304" pitchFamily="18" charset="0"/>
            </a:endParaRPr>
          </a:p>
        </p:txBody>
      </p:sp>
      <p:sp>
        <p:nvSpPr>
          <p:cNvPr id="17" name="TextBox 16"/>
          <p:cNvSpPr txBox="1"/>
          <p:nvPr/>
        </p:nvSpPr>
        <p:spPr bwMode="auto">
          <a:xfrm>
            <a:off x="4143375" y="1044890"/>
            <a:ext cx="472030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2000" b="1" dirty="0" smtClean="0">
                <a:latin typeface="Times New Roman" panose="02020603050405020304" pitchFamily="18" charset="0"/>
                <a:cs typeface="Times New Roman" panose="02020603050405020304" pitchFamily="18" charset="0"/>
              </a:rPr>
              <a:t>Alternative Case:  Hydronic Heated Pavements with Natural Gas Heat Source</a:t>
            </a:r>
            <a:endParaRPr lang="en-US" sz="2000" b="1" dirty="0">
              <a:latin typeface="Times New Roman" panose="02020603050405020304" pitchFamily="18" charset="0"/>
              <a:cs typeface="Times New Roman" panose="02020603050405020304" pitchFamily="18" charset="0"/>
            </a:endParaRPr>
          </a:p>
        </p:txBody>
      </p:sp>
      <p:sp>
        <p:nvSpPr>
          <p:cNvPr id="21" name="TextBox 20"/>
          <p:cNvSpPr txBox="1"/>
          <p:nvPr/>
        </p:nvSpPr>
        <p:spPr bwMode="auto">
          <a:xfrm>
            <a:off x="34008" y="4847033"/>
            <a:ext cx="904875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spcBef>
                <a:spcPts val="600"/>
              </a:spcBef>
              <a:buFontTx/>
              <a:buNone/>
            </a:pPr>
            <a:r>
              <a:rPr lang="en-US" sz="2000" dirty="0" smtClean="0">
                <a:latin typeface="Times New Roman" panose="02020603050405020304" pitchFamily="18" charset="0"/>
                <a:cs typeface="Times New Roman" panose="02020603050405020304" pitchFamily="18" charset="0"/>
              </a:rPr>
              <a:t>Net Present Value (NPV):  </a:t>
            </a:r>
            <a:r>
              <a:rPr lang="en-US" sz="1600" dirty="0" smtClean="0">
                <a:latin typeface="Times New Roman" panose="02020603050405020304" pitchFamily="18" charset="0"/>
                <a:cs typeface="Times New Roman" panose="02020603050405020304" pitchFamily="18" charset="0"/>
              </a:rPr>
              <a:t>Calculate ROI on a Project.  Project is feasible if NPV &gt; 0</a:t>
            </a:r>
          </a:p>
          <a:p>
            <a:pPr algn="ctr">
              <a:spcBef>
                <a:spcPts val="600"/>
              </a:spcBef>
              <a:buFontTx/>
              <a:buNone/>
            </a:pPr>
            <a:r>
              <a:rPr lang="en-US" sz="2000" dirty="0" smtClean="0">
                <a:latin typeface="Times New Roman" panose="02020603050405020304" pitchFamily="18" charset="0"/>
                <a:cs typeface="Times New Roman" panose="02020603050405020304" pitchFamily="18" charset="0"/>
              </a:rPr>
              <a:t>Benefit/Cost Analysis (BCA):  </a:t>
            </a:r>
            <a:r>
              <a:rPr lang="en-US" sz="1600" dirty="0" smtClean="0">
                <a:latin typeface="Times New Roman" panose="02020603050405020304" pitchFamily="18" charset="0"/>
                <a:cs typeface="Times New Roman" panose="02020603050405020304" pitchFamily="18" charset="0"/>
              </a:rPr>
              <a:t>Economic Analysis for Evaluating a Project.  B/C &gt; 1</a:t>
            </a:r>
          </a:p>
          <a:p>
            <a:pPr algn="ctr">
              <a:spcBef>
                <a:spcPts val="600"/>
              </a:spcBef>
              <a:buFontTx/>
              <a:buNone/>
            </a:pPr>
            <a:r>
              <a:rPr lang="en-US" sz="2000" dirty="0" smtClean="0">
                <a:latin typeface="Times New Roman" panose="02020603050405020304" pitchFamily="18" charset="0"/>
                <a:cs typeface="Times New Roman" panose="02020603050405020304" pitchFamily="18" charset="0"/>
              </a:rPr>
              <a:t>Sensitivity Analysis (SA): </a:t>
            </a:r>
            <a:r>
              <a:rPr lang="en-US" sz="1600" dirty="0" smtClean="0">
                <a:latin typeface="Times New Roman" panose="02020603050405020304" pitchFamily="18" charset="0"/>
                <a:cs typeface="Times New Roman" panose="02020603050405020304" pitchFamily="18" charset="0"/>
              </a:rPr>
              <a:t>Method </a:t>
            </a:r>
            <a:r>
              <a:rPr lang="en-US" sz="1600" dirty="0">
                <a:latin typeface="Times New Roman" panose="02020603050405020304" pitchFamily="18" charset="0"/>
                <a:cs typeface="Times New Roman" panose="02020603050405020304" pitchFamily="18" charset="0"/>
              </a:rPr>
              <a:t>to determine how different values of certain </a:t>
            </a:r>
            <a:r>
              <a:rPr lang="en-US" sz="1600" dirty="0" smtClean="0">
                <a:latin typeface="Times New Roman" panose="02020603050405020304" pitchFamily="18" charset="0"/>
                <a:cs typeface="Times New Roman" panose="02020603050405020304" pitchFamily="18" charset="0"/>
              </a:rPr>
              <a:t>variables impact BCA</a:t>
            </a:r>
            <a:endParaRPr lang="en-US" sz="1600" dirty="0">
              <a:latin typeface="Times New Roman" panose="02020603050405020304" pitchFamily="18" charset="0"/>
              <a:cs typeface="Times New Roman" panose="02020603050405020304" pitchFamily="18" charset="0"/>
            </a:endParaRPr>
          </a:p>
        </p:txBody>
      </p:sp>
      <p:sp>
        <p:nvSpPr>
          <p:cNvPr id="10" name="Rectangle 10"/>
          <p:cNvSpPr>
            <a:spLocks noGrp="1" noChangeArrowheads="1"/>
          </p:cNvSpPr>
          <p:nvPr>
            <p:ph type="ftr" sz="quarter" idx="11"/>
          </p:nvPr>
        </p:nvSpPr>
        <p:spPr bwMode="auto">
          <a:xfrm>
            <a:off x="271181" y="6219015"/>
            <a:ext cx="2895600" cy="5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a:p>
            <a:r>
              <a:rPr lang="en-US" dirty="0" smtClean="0"/>
              <a:t>March 15, 2016</a:t>
            </a:r>
          </a:p>
        </p:txBody>
      </p:sp>
    </p:spTree>
    <p:extLst>
      <p:ext uri="{BB962C8B-B14F-4D97-AF65-F5344CB8AC3E}">
        <p14:creationId xmlns:p14="http://schemas.microsoft.com/office/powerpoint/2010/main" val="37975743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63040" y="1015887"/>
            <a:ext cx="2309059" cy="431914"/>
          </a:xfrm>
        </p:spPr>
        <p:txBody>
          <a:bodyPr/>
          <a:lstStyle/>
          <a:p>
            <a:pPr marL="0" indent="0">
              <a:buNone/>
            </a:pPr>
            <a:r>
              <a:rPr lang="en-US" sz="2000" dirty="0" smtClean="0">
                <a:latin typeface="Times New Roman" panose="02020603050405020304" pitchFamily="18" charset="0"/>
                <a:cs typeface="Times New Roman" panose="02020603050405020304" pitchFamily="18" charset="0"/>
              </a:rPr>
              <a:t>Net Present Value</a:t>
            </a:r>
            <a:endParaRPr lang="en-US" sz="20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78D3ABA1-EA94-43C0-B992-7CBCC31144F1}" type="slidenum">
              <a:rPr lang="en-US" smtClean="0"/>
              <a:pPr/>
              <a:t>16</a:t>
            </a:fld>
            <a:endParaRPr lang="en-US" dirty="0"/>
          </a:p>
        </p:txBody>
      </p:sp>
      <p:sp>
        <p:nvSpPr>
          <p:cNvPr id="5" name="Slide Number Placeholder 3"/>
          <p:cNvSpPr txBox="1">
            <a:spLocks/>
          </p:cNvSpPr>
          <p:nvPr/>
        </p:nvSpPr>
        <p:spPr bwMode="auto">
          <a:xfrm>
            <a:off x="7662332" y="6248400"/>
            <a:ext cx="87917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buFontTx/>
              <a:buNone/>
              <a:defRPr sz="1400" b="0" i="0" kern="1200">
                <a:solidFill>
                  <a:schemeClr val="bg1">
                    <a:lumMod val="65000"/>
                  </a:schemeClr>
                </a:solidFill>
                <a:latin typeface="Helvetica Neue Medium"/>
                <a:ea typeface="+mn-ea"/>
                <a:cs typeface="Helvetica Neue Medium"/>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D3ABA1-EA94-43C0-B992-7CBCC31144F1}" type="slidenum">
              <a:rPr lang="en-US" smtClean="0"/>
              <a:pPr/>
              <a:t>16</a:t>
            </a:fld>
            <a:endParaRPr lang="en-US" dirty="0"/>
          </a:p>
        </p:txBody>
      </p:sp>
      <p:sp>
        <p:nvSpPr>
          <p:cNvPr id="10" name="Title 1"/>
          <p:cNvSpPr>
            <a:spLocks noGrp="1"/>
          </p:cNvSpPr>
          <p:nvPr>
            <p:ph type="title"/>
          </p:nvPr>
        </p:nvSpPr>
        <p:spPr>
          <a:xfrm>
            <a:off x="428625" y="344488"/>
            <a:ext cx="8472488" cy="609600"/>
          </a:xfrm>
        </p:spPr>
        <p:txBody>
          <a:bodyPr/>
          <a:lstStyle/>
          <a:p>
            <a:pPr algn="ctr"/>
            <a:r>
              <a:rPr lang="en-US" sz="3200" dirty="0" smtClean="0"/>
              <a:t>Task 1-A: Energy </a:t>
            </a:r>
            <a:r>
              <a:rPr lang="en-US" sz="3200" dirty="0"/>
              <a:t>and Financial Viability</a:t>
            </a:r>
          </a:p>
        </p:txBody>
      </p:sp>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0663" y="1338262"/>
            <a:ext cx="5743575"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ontent Placeholder 2"/>
          <p:cNvSpPr txBox="1">
            <a:spLocks/>
          </p:cNvSpPr>
          <p:nvPr/>
        </p:nvSpPr>
        <p:spPr bwMode="auto">
          <a:xfrm>
            <a:off x="3017420" y="3625567"/>
            <a:ext cx="2309059" cy="431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FontTx/>
              <a:buNone/>
            </a:pPr>
            <a:r>
              <a:rPr lang="en-US" sz="2000" kern="0" dirty="0" smtClean="0">
                <a:latin typeface="Times New Roman" panose="02020603050405020304" pitchFamily="18" charset="0"/>
                <a:cs typeface="Times New Roman" panose="02020603050405020304" pitchFamily="18" charset="0"/>
              </a:rPr>
              <a:t>Benefit Cost Ratio</a:t>
            </a:r>
            <a:endParaRPr lang="en-US" sz="2000" kern="0" dirty="0">
              <a:latin typeface="Times New Roman" panose="02020603050405020304" pitchFamily="18" charset="0"/>
              <a:cs typeface="Times New Roman" panose="02020603050405020304" pitchFamily="18" charset="0"/>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1502648265"/>
              </p:ext>
            </p:extLst>
          </p:nvPr>
        </p:nvGraphicFramePr>
        <p:xfrm>
          <a:off x="1490662" y="3933656"/>
          <a:ext cx="5743575" cy="2066925"/>
        </p:xfrm>
        <a:graphic>
          <a:graphicData uri="http://schemas.openxmlformats.org/presentationml/2006/ole">
            <mc:AlternateContent xmlns:mc="http://schemas.openxmlformats.org/markup-compatibility/2006">
              <mc:Choice xmlns:v="urn:schemas-microsoft-com:vml" Requires="v">
                <p:oleObj spid="_x0000_s9258" name="Worksheet" r:id="rId5" imgW="5743567" imgH="2066850" progId="Excel.Sheet.8">
                  <p:embed/>
                </p:oleObj>
              </mc:Choice>
              <mc:Fallback>
                <p:oleObj name="Worksheet" r:id="rId5" imgW="5743567" imgH="2066850" progId="Excel.Sheet.8">
                  <p:embed/>
                  <p:pic>
                    <p:nvPicPr>
                      <p:cNvPr id="0" name=""/>
                      <p:cNvPicPr/>
                      <p:nvPr/>
                    </p:nvPicPr>
                    <p:blipFill>
                      <a:blip r:embed="rId6"/>
                      <a:stretch>
                        <a:fillRect/>
                      </a:stretch>
                    </p:blipFill>
                    <p:spPr>
                      <a:xfrm>
                        <a:off x="1490662" y="3933656"/>
                        <a:ext cx="5743575" cy="2066925"/>
                      </a:xfrm>
                      <a:prstGeom prst="rect">
                        <a:avLst/>
                      </a:prstGeom>
                    </p:spPr>
                  </p:pic>
                </p:oleObj>
              </mc:Fallback>
            </mc:AlternateContent>
          </a:graphicData>
        </a:graphic>
      </p:graphicFrame>
      <p:sp>
        <p:nvSpPr>
          <p:cNvPr id="11" name="Footer Placeholder 10"/>
          <p:cNvSpPr>
            <a:spLocks noGrp="1" noChangeArrowheads="1"/>
          </p:cNvSpPr>
          <p:nvPr>
            <p:ph type="ftr" sz="quarter" idx="11"/>
          </p:nvPr>
        </p:nvSpPr>
        <p:spPr bwMode="auto">
          <a:xfrm>
            <a:off x="271181" y="6219015"/>
            <a:ext cx="2895600" cy="5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a:p>
            <a:r>
              <a:rPr lang="en-US" dirty="0" smtClean="0"/>
              <a:t>March 15, 2016</a:t>
            </a:r>
          </a:p>
        </p:txBody>
      </p:sp>
    </p:spTree>
    <p:extLst>
      <p:ext uri="{BB962C8B-B14F-4D97-AF65-F5344CB8AC3E}">
        <p14:creationId xmlns:p14="http://schemas.microsoft.com/office/powerpoint/2010/main" val="12436531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1290" y="1038225"/>
            <a:ext cx="8050213" cy="4924425"/>
          </a:xfrm>
        </p:spPr>
        <p:txBody>
          <a:bodyPr/>
          <a:lstStyle/>
          <a:p>
            <a:pPr marL="0" indent="0" algn="ctr">
              <a:buNone/>
            </a:pPr>
            <a:r>
              <a:rPr lang="en-US" sz="2400" b="0" dirty="0" smtClean="0">
                <a:latin typeface="Times New Roman" panose="02020603050405020304" pitchFamily="18" charset="0"/>
                <a:cs typeface="Times New Roman" panose="02020603050405020304" pitchFamily="18" charset="0"/>
              </a:rPr>
              <a:t>Sensitivity Analysis </a:t>
            </a:r>
          </a:p>
          <a:p>
            <a:pPr marL="0" indent="0" algn="ctr">
              <a:buNone/>
            </a:pPr>
            <a:endParaRPr lang="en-US" sz="800" b="0" dirty="0" smtClean="0">
              <a:latin typeface="Times New Roman" panose="02020603050405020304" pitchFamily="18" charset="0"/>
              <a:cs typeface="Times New Roman" panose="02020603050405020304" pitchFamily="18" charset="0"/>
            </a:endParaRPr>
          </a:p>
          <a:p>
            <a:r>
              <a:rPr lang="en-US" sz="2000" b="0" dirty="0">
                <a:latin typeface="Times New Roman" panose="02020603050405020304" pitchFamily="18" charset="0"/>
                <a:cs typeface="Times New Roman" panose="02020603050405020304" pitchFamily="18" charset="0"/>
              </a:rPr>
              <a:t>Heated pavement system (HPS) application is a viable option from an energy or financial viability perspective for achieving pavement surfaces free of ice/snow without using mechanical or chemical snow and ice removal methods.  Benefit-to-cost ratios are greater than 1.0 for a large number of airports</a:t>
            </a:r>
          </a:p>
          <a:p>
            <a:r>
              <a:rPr lang="en-US" sz="2000" b="0" dirty="0" smtClean="0">
                <a:latin typeface="Times New Roman" panose="02020603050405020304" pitchFamily="18" charset="0"/>
                <a:cs typeface="Times New Roman" panose="02020603050405020304" pitchFamily="18" charset="0"/>
              </a:rPr>
              <a:t>The </a:t>
            </a:r>
            <a:r>
              <a:rPr lang="en-US" sz="2000" b="0" dirty="0">
                <a:latin typeface="Times New Roman" panose="02020603050405020304" pitchFamily="18" charset="0"/>
                <a:cs typeface="Times New Roman" panose="02020603050405020304" pitchFamily="18" charset="0"/>
              </a:rPr>
              <a:t>BCR is very sensitive to the duration of delays and percentage of </a:t>
            </a:r>
            <a:r>
              <a:rPr lang="en-US" sz="2000" b="0" dirty="0" smtClean="0">
                <a:latin typeface="Times New Roman" panose="02020603050405020304" pitchFamily="18" charset="0"/>
                <a:cs typeface="Times New Roman" panose="02020603050405020304" pitchFamily="18" charset="0"/>
              </a:rPr>
              <a:t>delays</a:t>
            </a:r>
            <a:endParaRPr lang="en-US" sz="2000" b="0" dirty="0">
              <a:latin typeface="Times New Roman" panose="02020603050405020304" pitchFamily="18" charset="0"/>
              <a:cs typeface="Times New Roman" panose="02020603050405020304" pitchFamily="18" charset="0"/>
            </a:endParaRPr>
          </a:p>
          <a:p>
            <a:r>
              <a:rPr lang="en-US" sz="2000" b="0" dirty="0" smtClean="0">
                <a:latin typeface="Times New Roman" panose="02020603050405020304" pitchFamily="18" charset="0"/>
                <a:cs typeface="Times New Roman" panose="02020603050405020304" pitchFamily="18" charset="0"/>
              </a:rPr>
              <a:t>Increase </a:t>
            </a:r>
            <a:r>
              <a:rPr lang="en-US" sz="2000" b="0" dirty="0">
                <a:latin typeface="Times New Roman" panose="02020603050405020304" pitchFamily="18" charset="0"/>
                <a:cs typeface="Times New Roman" panose="02020603050405020304" pitchFamily="18" charset="0"/>
              </a:rPr>
              <a:t>in the initial cost has a negative effect on the BCR, but as the time period of analysis increases, the BCR witnesses a steep rise, as expected. </a:t>
            </a:r>
          </a:p>
          <a:p>
            <a:r>
              <a:rPr lang="en-US" sz="2000" b="0" dirty="0" smtClean="0">
                <a:latin typeface="Times New Roman" panose="02020603050405020304" pitchFamily="18" charset="0"/>
                <a:cs typeface="Times New Roman" panose="02020603050405020304" pitchFamily="18" charset="0"/>
              </a:rPr>
              <a:t>BCR </a:t>
            </a:r>
            <a:r>
              <a:rPr lang="en-US" sz="2000" b="0" dirty="0">
                <a:latin typeface="Times New Roman" panose="02020603050405020304" pitchFamily="18" charset="0"/>
                <a:cs typeface="Times New Roman" panose="02020603050405020304" pitchFamily="18" charset="0"/>
              </a:rPr>
              <a:t>doesn’t show much variation with the changes in snowfall rates considered in the sensitivity </a:t>
            </a:r>
            <a:r>
              <a:rPr lang="en-US" sz="2000" b="0" dirty="0" smtClean="0">
                <a:latin typeface="Times New Roman" panose="02020603050405020304" pitchFamily="18" charset="0"/>
                <a:cs typeface="Times New Roman" panose="02020603050405020304" pitchFamily="18" charset="0"/>
              </a:rPr>
              <a:t>analysis</a:t>
            </a:r>
          </a:p>
          <a:p>
            <a:r>
              <a:rPr lang="en-US" sz="2000" b="0" dirty="0" smtClean="0">
                <a:latin typeface="Times New Roman" panose="02020603050405020304" pitchFamily="18" charset="0"/>
                <a:cs typeface="Times New Roman" panose="02020603050405020304" pitchFamily="18" charset="0"/>
              </a:rPr>
              <a:t>Natural </a:t>
            </a:r>
            <a:r>
              <a:rPr lang="en-US" sz="2000" b="0" dirty="0">
                <a:latin typeface="Times New Roman" panose="02020603050405020304" pitchFamily="18" charset="0"/>
                <a:cs typeface="Times New Roman" panose="02020603050405020304" pitchFamily="18" charset="0"/>
              </a:rPr>
              <a:t>gas had the highest </a:t>
            </a:r>
            <a:r>
              <a:rPr lang="en-US" sz="2000" b="0" dirty="0" smtClean="0">
                <a:latin typeface="Times New Roman" panose="02020603050405020304" pitchFamily="18" charset="0"/>
                <a:cs typeface="Times New Roman" panose="02020603050405020304" pitchFamily="18" charset="0"/>
              </a:rPr>
              <a:t>BCR</a:t>
            </a:r>
            <a:endParaRPr lang="en-US" sz="2000" b="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78D3ABA1-EA94-43C0-B992-7CBCC31144F1}" type="slidenum">
              <a:rPr lang="en-US" smtClean="0"/>
              <a:pPr/>
              <a:t>17</a:t>
            </a:fld>
            <a:endParaRPr lang="en-US" dirty="0"/>
          </a:p>
        </p:txBody>
      </p:sp>
      <p:sp>
        <p:nvSpPr>
          <p:cNvPr id="5" name="Slide Number Placeholder 3"/>
          <p:cNvSpPr txBox="1">
            <a:spLocks/>
          </p:cNvSpPr>
          <p:nvPr/>
        </p:nvSpPr>
        <p:spPr bwMode="auto">
          <a:xfrm>
            <a:off x="7662332" y="6248400"/>
            <a:ext cx="87917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buFontTx/>
              <a:buNone/>
              <a:defRPr sz="1400" b="0" i="0" kern="1200">
                <a:solidFill>
                  <a:schemeClr val="bg1">
                    <a:lumMod val="65000"/>
                  </a:schemeClr>
                </a:solidFill>
                <a:latin typeface="Helvetica Neue Medium"/>
                <a:ea typeface="+mn-ea"/>
                <a:cs typeface="Helvetica Neue Medium"/>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D3ABA1-EA94-43C0-B992-7CBCC31144F1}" type="slidenum">
              <a:rPr lang="en-US" smtClean="0"/>
              <a:pPr/>
              <a:t>17</a:t>
            </a:fld>
            <a:endParaRPr lang="en-US" dirty="0"/>
          </a:p>
        </p:txBody>
      </p:sp>
      <p:sp>
        <p:nvSpPr>
          <p:cNvPr id="9" name="Title 1"/>
          <p:cNvSpPr>
            <a:spLocks noGrp="1"/>
          </p:cNvSpPr>
          <p:nvPr>
            <p:ph type="title"/>
          </p:nvPr>
        </p:nvSpPr>
        <p:spPr>
          <a:xfrm>
            <a:off x="428625" y="344488"/>
            <a:ext cx="8472488" cy="609600"/>
          </a:xfrm>
        </p:spPr>
        <p:txBody>
          <a:bodyPr/>
          <a:lstStyle/>
          <a:p>
            <a:pPr algn="ctr"/>
            <a:r>
              <a:rPr lang="en-US" sz="3200" dirty="0" smtClean="0"/>
              <a:t>Task 1-A: Energy </a:t>
            </a:r>
            <a:r>
              <a:rPr lang="en-US" sz="3200" dirty="0"/>
              <a:t>and Financial Viability</a:t>
            </a:r>
          </a:p>
        </p:txBody>
      </p:sp>
      <p:sp>
        <p:nvSpPr>
          <p:cNvPr id="8" name="Rectangle 10"/>
          <p:cNvSpPr>
            <a:spLocks noGrp="1" noChangeArrowheads="1"/>
          </p:cNvSpPr>
          <p:nvPr>
            <p:ph type="ftr" sz="quarter" idx="11"/>
          </p:nvPr>
        </p:nvSpPr>
        <p:spPr bwMode="auto">
          <a:xfrm>
            <a:off x="271181" y="6219015"/>
            <a:ext cx="2895600" cy="5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a:p>
            <a:r>
              <a:rPr lang="en-US" dirty="0" smtClean="0"/>
              <a:t>March 15, 2016</a:t>
            </a:r>
          </a:p>
        </p:txBody>
      </p:sp>
    </p:spTree>
    <p:extLst>
      <p:ext uri="{BB962C8B-B14F-4D97-AF65-F5344CB8AC3E}">
        <p14:creationId xmlns:p14="http://schemas.microsoft.com/office/powerpoint/2010/main" val="29193307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8D3ABA1-EA94-43C0-B992-7CBCC31144F1}" type="slidenum">
              <a:rPr lang="en-US" smtClean="0"/>
              <a:pPr/>
              <a:t>18</a:t>
            </a:fld>
            <a:endParaRPr lang="en-US" dirty="0"/>
          </a:p>
        </p:txBody>
      </p:sp>
      <p:sp>
        <p:nvSpPr>
          <p:cNvPr id="5" name="Slide Number Placeholder 3"/>
          <p:cNvSpPr txBox="1">
            <a:spLocks/>
          </p:cNvSpPr>
          <p:nvPr/>
        </p:nvSpPr>
        <p:spPr bwMode="auto">
          <a:xfrm>
            <a:off x="7662332" y="6248400"/>
            <a:ext cx="87917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buFontTx/>
              <a:buNone/>
              <a:defRPr sz="1400" b="0" i="0" kern="1200">
                <a:solidFill>
                  <a:schemeClr val="bg1">
                    <a:lumMod val="65000"/>
                  </a:schemeClr>
                </a:solidFill>
                <a:latin typeface="Helvetica Neue Medium"/>
                <a:ea typeface="+mn-ea"/>
                <a:cs typeface="Helvetica Neue Medium"/>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D3ABA1-EA94-43C0-B992-7CBCC31144F1}" type="slidenum">
              <a:rPr lang="en-US" smtClean="0"/>
              <a:pPr/>
              <a:t>18</a:t>
            </a:fld>
            <a:endParaRPr lang="en-US" dirty="0"/>
          </a:p>
        </p:txBody>
      </p:sp>
      <p:sp>
        <p:nvSpPr>
          <p:cNvPr id="9" name="Title 1"/>
          <p:cNvSpPr>
            <a:spLocks noGrp="1"/>
          </p:cNvSpPr>
          <p:nvPr>
            <p:ph type="title"/>
          </p:nvPr>
        </p:nvSpPr>
        <p:spPr>
          <a:xfrm>
            <a:off x="428625" y="344488"/>
            <a:ext cx="8472488" cy="609600"/>
          </a:xfrm>
        </p:spPr>
        <p:txBody>
          <a:bodyPr/>
          <a:lstStyle/>
          <a:p>
            <a:pPr algn="ctr"/>
            <a:r>
              <a:rPr lang="en-US" sz="3200" dirty="0" smtClean="0"/>
              <a:t>Task 1-A: Energy </a:t>
            </a:r>
            <a:r>
              <a:rPr lang="en-US" sz="3200" dirty="0"/>
              <a:t>and Financial Viability</a:t>
            </a:r>
          </a:p>
        </p:txBody>
      </p:sp>
      <p:sp>
        <p:nvSpPr>
          <p:cNvPr id="8" name="Rectangle 10"/>
          <p:cNvSpPr>
            <a:spLocks noGrp="1" noChangeArrowheads="1"/>
          </p:cNvSpPr>
          <p:nvPr>
            <p:ph type="ftr" sz="quarter" idx="11"/>
          </p:nvPr>
        </p:nvSpPr>
        <p:spPr bwMode="auto">
          <a:xfrm>
            <a:off x="271181" y="6219015"/>
            <a:ext cx="2895600" cy="5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a:p>
            <a:r>
              <a:rPr lang="en-US" dirty="0" smtClean="0"/>
              <a:t>March 15, 2016</a:t>
            </a:r>
          </a:p>
        </p:txBody>
      </p:sp>
      <p:sp>
        <p:nvSpPr>
          <p:cNvPr id="7" name="Content Placeholder 2"/>
          <p:cNvSpPr>
            <a:spLocks noGrp="1"/>
          </p:cNvSpPr>
          <p:nvPr>
            <p:ph idx="1"/>
          </p:nvPr>
        </p:nvSpPr>
        <p:spPr>
          <a:xfrm>
            <a:off x="491290" y="1038226"/>
            <a:ext cx="8050213" cy="3952874"/>
          </a:xfrm>
        </p:spPr>
        <p:txBody>
          <a:bodyPr/>
          <a:lstStyle/>
          <a:p>
            <a:pPr marL="0" indent="0" algn="ctr">
              <a:buNone/>
            </a:pPr>
            <a:r>
              <a:rPr lang="en-US" sz="2400" b="0" dirty="0" smtClean="0">
                <a:latin typeface="Times New Roman" panose="02020603050405020304" pitchFamily="18" charset="0"/>
                <a:cs typeface="Times New Roman" panose="02020603050405020304" pitchFamily="18" charset="0"/>
              </a:rPr>
              <a:t>Potential Benefits</a:t>
            </a:r>
          </a:p>
          <a:p>
            <a:pPr marL="0" indent="0">
              <a:lnSpc>
                <a:spcPct val="80000"/>
              </a:lnSpc>
              <a:buNone/>
            </a:pPr>
            <a:endParaRPr lang="en-US" sz="800" b="0" dirty="0" smtClean="0">
              <a:latin typeface="Times New Roman" panose="02020603050405020304" pitchFamily="18" charset="0"/>
              <a:cs typeface="Times New Roman" panose="02020603050405020304" pitchFamily="18" charset="0"/>
            </a:endParaRPr>
          </a:p>
          <a:p>
            <a:pPr>
              <a:lnSpc>
                <a:spcPct val="80000"/>
              </a:lnSpc>
              <a:spcBef>
                <a:spcPts val="1200"/>
              </a:spcBef>
            </a:pPr>
            <a:r>
              <a:rPr lang="en-US" sz="2000" b="0" dirty="0" smtClean="0">
                <a:latin typeface="Times New Roman" panose="02020603050405020304" pitchFamily="18" charset="0"/>
                <a:cs typeface="Times New Roman" panose="02020603050405020304" pitchFamily="18" charset="0"/>
              </a:rPr>
              <a:t>Reduces </a:t>
            </a:r>
            <a:r>
              <a:rPr lang="en-US" sz="2000" b="0" dirty="0">
                <a:latin typeface="Times New Roman" panose="02020603050405020304" pitchFamily="18" charset="0"/>
                <a:cs typeface="Times New Roman" panose="02020603050405020304" pitchFamily="18" charset="0"/>
              </a:rPr>
              <a:t>the downtime required to clear ice and snow</a:t>
            </a:r>
          </a:p>
          <a:p>
            <a:pPr>
              <a:lnSpc>
                <a:spcPct val="80000"/>
              </a:lnSpc>
              <a:spcBef>
                <a:spcPts val="1200"/>
              </a:spcBef>
            </a:pPr>
            <a:r>
              <a:rPr lang="en-US" sz="2000" b="0" dirty="0" smtClean="0">
                <a:latin typeface="Times New Roman" panose="02020603050405020304" pitchFamily="18" charset="0"/>
                <a:cs typeface="Times New Roman" panose="02020603050405020304" pitchFamily="18" charset="0"/>
              </a:rPr>
              <a:t>Reduces </a:t>
            </a:r>
            <a:r>
              <a:rPr lang="en-US" sz="2000" b="0" dirty="0">
                <a:latin typeface="Times New Roman" panose="02020603050405020304" pitchFamily="18" charset="0"/>
                <a:cs typeface="Times New Roman" panose="02020603050405020304" pitchFamily="18" charset="0"/>
              </a:rPr>
              <a:t>the adverse environmental impacts of using deicing </a:t>
            </a:r>
            <a:r>
              <a:rPr lang="en-US" sz="2000" b="0" dirty="0" smtClean="0">
                <a:latin typeface="Times New Roman" panose="02020603050405020304" pitchFamily="18" charset="0"/>
                <a:cs typeface="Times New Roman" panose="02020603050405020304" pitchFamily="18" charset="0"/>
              </a:rPr>
              <a:t>chemicals</a:t>
            </a:r>
          </a:p>
          <a:p>
            <a:pPr>
              <a:lnSpc>
                <a:spcPct val="80000"/>
              </a:lnSpc>
              <a:spcBef>
                <a:spcPts val="1200"/>
              </a:spcBef>
            </a:pPr>
            <a:r>
              <a:rPr lang="en-US" sz="2000" b="0" dirty="0">
                <a:latin typeface="Times New Roman" panose="02020603050405020304" pitchFamily="18" charset="0"/>
                <a:cs typeface="Times New Roman" panose="02020603050405020304" pitchFamily="18" charset="0"/>
              </a:rPr>
              <a:t>Reduces the amount of labor and equipment costs associated with using/applying deicing methods </a:t>
            </a:r>
          </a:p>
          <a:p>
            <a:pPr>
              <a:lnSpc>
                <a:spcPct val="80000"/>
              </a:lnSpc>
              <a:spcBef>
                <a:spcPts val="1200"/>
              </a:spcBef>
            </a:pPr>
            <a:r>
              <a:rPr lang="en-US" sz="2000" b="0" dirty="0" smtClean="0">
                <a:latin typeface="Times New Roman" panose="02020603050405020304" pitchFamily="18" charset="0"/>
                <a:cs typeface="Times New Roman" panose="02020603050405020304" pitchFamily="18" charset="0"/>
              </a:rPr>
              <a:t>Improves </a:t>
            </a:r>
            <a:r>
              <a:rPr lang="en-US" sz="2000" b="0" dirty="0">
                <a:latin typeface="Times New Roman" panose="02020603050405020304" pitchFamily="18" charset="0"/>
                <a:cs typeface="Times New Roman" panose="02020603050405020304" pitchFamily="18" charset="0"/>
              </a:rPr>
              <a:t>safety for ground crews servicing the aircraft at the gate areas</a:t>
            </a:r>
          </a:p>
          <a:p>
            <a:pPr>
              <a:lnSpc>
                <a:spcPct val="80000"/>
              </a:lnSpc>
              <a:spcBef>
                <a:spcPts val="1200"/>
              </a:spcBef>
            </a:pPr>
            <a:r>
              <a:rPr lang="en-US" sz="2000" b="0" dirty="0">
                <a:latin typeface="Times New Roman" panose="02020603050405020304" pitchFamily="18" charset="0"/>
                <a:cs typeface="Times New Roman" panose="02020603050405020304" pitchFamily="18" charset="0"/>
              </a:rPr>
              <a:t>Mitigates pavement durability related failures due to the use of deicing chemicals </a:t>
            </a:r>
            <a:r>
              <a:rPr lang="en-US" sz="2000" b="0" dirty="0" smtClean="0">
                <a:latin typeface="Times New Roman" panose="02020603050405020304" pitchFamily="18" charset="0"/>
                <a:cs typeface="Times New Roman" panose="02020603050405020304" pitchFamily="18" charset="0"/>
              </a:rPr>
              <a:t>which could increase the </a:t>
            </a:r>
            <a:r>
              <a:rPr lang="en-US" sz="2000" b="0" dirty="0">
                <a:latin typeface="Times New Roman" panose="02020603050405020304" pitchFamily="18" charset="0"/>
                <a:cs typeface="Times New Roman" panose="02020603050405020304" pitchFamily="18" charset="0"/>
              </a:rPr>
              <a:t>life of airfield pavement </a:t>
            </a:r>
            <a:r>
              <a:rPr lang="en-US" sz="2000" b="0" dirty="0" smtClean="0">
                <a:latin typeface="Times New Roman" panose="02020603050405020304" pitchFamily="18" charset="0"/>
                <a:cs typeface="Times New Roman" panose="02020603050405020304" pitchFamily="18" charset="0"/>
              </a:rPr>
              <a:t>systems</a:t>
            </a:r>
          </a:p>
          <a:p>
            <a:pPr>
              <a:lnSpc>
                <a:spcPct val="80000"/>
              </a:lnSpc>
              <a:spcBef>
                <a:spcPts val="1200"/>
              </a:spcBef>
            </a:pPr>
            <a:r>
              <a:rPr lang="en-US" sz="2000" b="0" dirty="0">
                <a:latin typeface="Times New Roman" panose="02020603050405020304" pitchFamily="18" charset="0"/>
                <a:cs typeface="Times New Roman" panose="02020603050405020304" pitchFamily="18" charset="0"/>
              </a:rPr>
              <a:t>Advancements in HPS technology and construction practices are expected to greatly bring down the installation costs</a:t>
            </a:r>
          </a:p>
          <a:p>
            <a:pPr>
              <a:lnSpc>
                <a:spcPct val="80000"/>
              </a:lnSpc>
            </a:pPr>
            <a:endParaRPr lang="en-US" sz="2000" dirty="0"/>
          </a:p>
        </p:txBody>
      </p:sp>
    </p:spTree>
    <p:extLst>
      <p:ext uri="{BB962C8B-B14F-4D97-AF65-F5344CB8AC3E}">
        <p14:creationId xmlns:p14="http://schemas.microsoft.com/office/powerpoint/2010/main" val="17771440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8D3ABA1-EA94-43C0-B992-7CBCC31144F1}" type="slidenum">
              <a:rPr lang="en-US" smtClean="0"/>
              <a:pPr/>
              <a:t>19</a:t>
            </a:fld>
            <a:endParaRPr lang="en-US" dirty="0"/>
          </a:p>
        </p:txBody>
      </p:sp>
      <p:sp>
        <p:nvSpPr>
          <p:cNvPr id="5" name="Slide Number Placeholder 3"/>
          <p:cNvSpPr txBox="1">
            <a:spLocks/>
          </p:cNvSpPr>
          <p:nvPr/>
        </p:nvSpPr>
        <p:spPr bwMode="auto">
          <a:xfrm>
            <a:off x="7662332" y="6248400"/>
            <a:ext cx="87917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buFontTx/>
              <a:buNone/>
              <a:defRPr sz="1400" b="0" i="0" kern="1200">
                <a:solidFill>
                  <a:schemeClr val="bg1">
                    <a:lumMod val="65000"/>
                  </a:schemeClr>
                </a:solidFill>
                <a:latin typeface="Helvetica Neue Medium"/>
                <a:ea typeface="+mn-ea"/>
                <a:cs typeface="Helvetica Neue Medium"/>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D3ABA1-EA94-43C0-B992-7CBCC31144F1}" type="slidenum">
              <a:rPr lang="en-US" smtClean="0"/>
              <a:pPr/>
              <a:t>19</a:t>
            </a:fld>
            <a:endParaRPr lang="en-US" dirty="0"/>
          </a:p>
        </p:txBody>
      </p:sp>
      <p:sp>
        <p:nvSpPr>
          <p:cNvPr id="9" name="Title 1"/>
          <p:cNvSpPr>
            <a:spLocks noGrp="1"/>
          </p:cNvSpPr>
          <p:nvPr>
            <p:ph type="title"/>
          </p:nvPr>
        </p:nvSpPr>
        <p:spPr>
          <a:xfrm>
            <a:off x="428625" y="344488"/>
            <a:ext cx="8472488" cy="609600"/>
          </a:xfrm>
        </p:spPr>
        <p:txBody>
          <a:bodyPr/>
          <a:lstStyle/>
          <a:p>
            <a:pPr algn="ctr"/>
            <a:r>
              <a:rPr lang="en-US" sz="3200" dirty="0" smtClean="0"/>
              <a:t>Task 1-A: Energy </a:t>
            </a:r>
            <a:r>
              <a:rPr lang="en-US" sz="3200" dirty="0"/>
              <a:t>and Financial Viability</a:t>
            </a:r>
          </a:p>
        </p:txBody>
      </p:sp>
      <p:sp>
        <p:nvSpPr>
          <p:cNvPr id="8" name="Rectangle 10"/>
          <p:cNvSpPr>
            <a:spLocks noGrp="1" noChangeArrowheads="1"/>
          </p:cNvSpPr>
          <p:nvPr>
            <p:ph type="ftr" sz="quarter" idx="11"/>
          </p:nvPr>
        </p:nvSpPr>
        <p:spPr bwMode="auto">
          <a:xfrm>
            <a:off x="271181" y="6219015"/>
            <a:ext cx="2895600" cy="5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a:p>
            <a:r>
              <a:rPr lang="en-US" dirty="0" smtClean="0"/>
              <a:t>March 15, 2016</a:t>
            </a:r>
          </a:p>
        </p:txBody>
      </p:sp>
      <p:sp>
        <p:nvSpPr>
          <p:cNvPr id="10" name="Content Placeholder 2"/>
          <p:cNvSpPr>
            <a:spLocks noGrp="1"/>
          </p:cNvSpPr>
          <p:nvPr>
            <p:ph idx="1"/>
          </p:nvPr>
        </p:nvSpPr>
        <p:spPr>
          <a:xfrm>
            <a:off x="447675" y="1019175"/>
            <a:ext cx="8229600" cy="4830763"/>
          </a:xfrm>
        </p:spPr>
        <p:txBody>
          <a:bodyPr>
            <a:normAutofit/>
          </a:bodyPr>
          <a:lstStyle/>
          <a:p>
            <a:pPr marL="0" indent="0" algn="ctr">
              <a:buNone/>
            </a:pPr>
            <a:r>
              <a:rPr lang="en-US" sz="2400" b="0" dirty="0" smtClean="0">
                <a:latin typeface="Times New Roman" panose="02020603050405020304" pitchFamily="18" charset="0"/>
                <a:cs typeface="Times New Roman" panose="02020603050405020304" pitchFamily="18" charset="0"/>
              </a:rPr>
              <a:t>Sustainability Assessment</a:t>
            </a:r>
          </a:p>
          <a:p>
            <a:pPr marL="0" indent="0" algn="ctr">
              <a:buNone/>
            </a:pPr>
            <a:endParaRPr lang="en-US" sz="800" dirty="0" smtClean="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D</a:t>
            </a:r>
            <a:r>
              <a:rPr lang="en-US" sz="2000" dirty="0" smtClean="0">
                <a:latin typeface="Times New Roman" panose="02020603050405020304" pitchFamily="18" charset="0"/>
                <a:cs typeface="Times New Roman" panose="02020603050405020304" pitchFamily="18" charset="0"/>
              </a:rPr>
              <a:t>evelop </a:t>
            </a:r>
            <a:r>
              <a:rPr lang="en-US" sz="2000" dirty="0">
                <a:latin typeface="Times New Roman" panose="02020603050405020304" pitchFamily="18" charset="0"/>
                <a:cs typeface="Times New Roman" panose="02020603050405020304" pitchFamily="18" charset="0"/>
              </a:rPr>
              <a:t>sustainability assessment framework for </a:t>
            </a:r>
            <a:r>
              <a:rPr lang="en-US" sz="2000" dirty="0" smtClean="0">
                <a:latin typeface="Times New Roman" panose="02020603050405020304" pitchFamily="18" charset="0"/>
                <a:cs typeface="Times New Roman" panose="02020603050405020304" pitchFamily="18" charset="0"/>
              </a:rPr>
              <a:t>the operation of airfield heated pavements </a:t>
            </a:r>
            <a:r>
              <a:rPr lang="en-US" sz="2000" dirty="0">
                <a:latin typeface="Times New Roman" panose="02020603050405020304" pitchFamily="18" charset="0"/>
                <a:cs typeface="Times New Roman" panose="02020603050405020304" pitchFamily="18" charset="0"/>
              </a:rPr>
              <a:t>by using </a:t>
            </a:r>
            <a:r>
              <a:rPr lang="en-US" sz="2000" dirty="0" smtClean="0">
                <a:latin typeface="Times New Roman" panose="02020603050405020304" pitchFamily="18" charset="0"/>
                <a:cs typeface="Times New Roman" panose="02020603050405020304" pitchFamily="18" charset="0"/>
              </a:rPr>
              <a:t>life-cycle assessment </a:t>
            </a:r>
            <a:r>
              <a:rPr lang="en-US" sz="2000" dirty="0">
                <a:latin typeface="Times New Roman" panose="02020603050405020304" pitchFamily="18" charset="0"/>
                <a:cs typeface="Times New Roman" panose="02020603050405020304" pitchFamily="18" charset="0"/>
              </a:rPr>
              <a:t>(LCA) and </a:t>
            </a:r>
            <a:r>
              <a:rPr lang="en-US" sz="2000" dirty="0" smtClean="0">
                <a:latin typeface="Times New Roman" panose="02020603050405020304" pitchFamily="18" charset="0"/>
                <a:cs typeface="Times New Roman" panose="02020603050405020304" pitchFamily="18" charset="0"/>
              </a:rPr>
              <a:t>carbon footprint analysis </a:t>
            </a:r>
          </a:p>
          <a:p>
            <a:pPr lvl="1"/>
            <a:r>
              <a:rPr lang="en-US" sz="2000" dirty="0" smtClean="0">
                <a:latin typeface="Times New Roman" panose="02020603050405020304" pitchFamily="18" charset="0"/>
                <a:cs typeface="Times New Roman" panose="02020603050405020304" pitchFamily="18" charset="0"/>
              </a:rPr>
              <a:t>Assess energy </a:t>
            </a:r>
            <a:r>
              <a:rPr lang="en-US" sz="2000" dirty="0">
                <a:latin typeface="Times New Roman" panose="02020603050405020304" pitchFamily="18" charset="0"/>
                <a:cs typeface="Times New Roman" panose="02020603050405020304" pitchFamily="18" charset="0"/>
              </a:rPr>
              <a:t>consumptions and greenhouse gas </a:t>
            </a:r>
            <a:r>
              <a:rPr lang="en-US" sz="2000" dirty="0" smtClean="0">
                <a:latin typeface="Times New Roman" panose="02020603050405020304" pitchFamily="18" charset="0"/>
                <a:cs typeface="Times New Roman" panose="02020603050405020304" pitchFamily="18" charset="0"/>
              </a:rPr>
              <a:t>emissions </a:t>
            </a:r>
          </a:p>
          <a:p>
            <a:pPr lvl="2"/>
            <a:r>
              <a:rPr lang="en-US" dirty="0">
                <a:latin typeface="Times New Roman" panose="02020603050405020304" pitchFamily="18" charset="0"/>
                <a:cs typeface="Times New Roman" panose="02020603050405020304" pitchFamily="18" charset="0"/>
              </a:rPr>
              <a:t>Traditional Snow Removal System (</a:t>
            </a:r>
            <a:r>
              <a:rPr lang="en-US" dirty="0" smtClean="0">
                <a:latin typeface="Times New Roman" panose="02020603050405020304" pitchFamily="18" charset="0"/>
                <a:cs typeface="Times New Roman" panose="02020603050405020304" pitchFamily="18" charset="0"/>
              </a:rPr>
              <a:t>TSRS</a:t>
            </a:r>
            <a:r>
              <a:rPr lang="en-US" dirty="0">
                <a:latin typeface="Times New Roman" panose="02020603050405020304" pitchFamily="18" charset="0"/>
                <a:cs typeface="Times New Roman" panose="02020603050405020304" pitchFamily="18" charset="0"/>
              </a:rPr>
              <a:t>)</a:t>
            </a:r>
            <a:endParaRPr lang="en-US" dirty="0" smtClean="0">
              <a:latin typeface="Times New Roman" panose="02020603050405020304" pitchFamily="18" charset="0"/>
              <a:cs typeface="Times New Roman" panose="02020603050405020304" pitchFamily="18" charset="0"/>
            </a:endParaRPr>
          </a:p>
          <a:p>
            <a:pPr lvl="2"/>
            <a:r>
              <a:rPr lang="en-US" dirty="0" smtClean="0">
                <a:latin typeface="Times New Roman" panose="02020603050405020304" pitchFamily="18" charset="0"/>
                <a:cs typeface="Times New Roman" panose="02020603050405020304" pitchFamily="18" charset="0"/>
              </a:rPr>
              <a:t>Hydronic </a:t>
            </a:r>
            <a:r>
              <a:rPr lang="en-US" dirty="0">
                <a:latin typeface="Times New Roman" panose="02020603050405020304" pitchFamily="18" charset="0"/>
                <a:cs typeface="Times New Roman" panose="02020603050405020304" pitchFamily="18" charset="0"/>
              </a:rPr>
              <a:t>Heated Pavement </a:t>
            </a:r>
            <a:r>
              <a:rPr lang="en-US" dirty="0" smtClean="0">
                <a:latin typeface="Times New Roman" panose="02020603050405020304" pitchFamily="18" charset="0"/>
                <a:cs typeface="Times New Roman" panose="02020603050405020304" pitchFamily="18" charset="0"/>
              </a:rPr>
              <a:t>System using geothermal energy (HHPS-Geothermal - G)</a:t>
            </a:r>
            <a:endParaRPr lang="en-US" dirty="0">
              <a:latin typeface="Times New Roman" panose="02020603050405020304" pitchFamily="18" charset="0"/>
              <a:cs typeface="Times New Roman" panose="02020603050405020304" pitchFamily="18" charset="0"/>
            </a:endParaRPr>
          </a:p>
          <a:p>
            <a:pPr lvl="2"/>
            <a:r>
              <a:rPr lang="en-US" dirty="0" smtClean="0">
                <a:latin typeface="Times New Roman" panose="02020603050405020304" pitchFamily="18" charset="0"/>
                <a:cs typeface="Times New Roman" panose="02020603050405020304" pitchFamily="18" charset="0"/>
              </a:rPr>
              <a:t>Hydronic </a:t>
            </a:r>
            <a:r>
              <a:rPr lang="en-US" dirty="0">
                <a:latin typeface="Times New Roman" panose="02020603050405020304" pitchFamily="18" charset="0"/>
                <a:cs typeface="Times New Roman" panose="02020603050405020304" pitchFamily="18" charset="0"/>
              </a:rPr>
              <a:t>Heated Pavement </a:t>
            </a:r>
            <a:r>
              <a:rPr lang="en-US" dirty="0" smtClean="0">
                <a:latin typeface="Times New Roman" panose="02020603050405020304" pitchFamily="18" charset="0"/>
                <a:cs typeface="Times New Roman" panose="02020603050405020304" pitchFamily="18" charset="0"/>
              </a:rPr>
              <a:t>System using natural gas furnace </a:t>
            </a:r>
            <a:r>
              <a:rPr lang="en-US" dirty="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HHPS-Natural Gas - NG)</a:t>
            </a:r>
            <a:endParaRPr lang="en-US" dirty="0">
              <a:latin typeface="Times New Roman" panose="02020603050405020304" pitchFamily="18" charset="0"/>
              <a:cs typeface="Times New Roman" panose="02020603050405020304" pitchFamily="18" charset="0"/>
            </a:endParaRPr>
          </a:p>
          <a:p>
            <a:pPr lvl="2"/>
            <a:r>
              <a:rPr lang="en-US" dirty="0" smtClean="0">
                <a:latin typeface="Times New Roman" panose="02020603050405020304" pitchFamily="18" charset="0"/>
                <a:cs typeface="Times New Roman" panose="02020603050405020304" pitchFamily="18" charset="0"/>
              </a:rPr>
              <a:t>Electric </a:t>
            </a:r>
            <a:r>
              <a:rPr lang="en-US" dirty="0">
                <a:latin typeface="Times New Roman" panose="02020603050405020304" pitchFamily="18" charset="0"/>
                <a:cs typeface="Times New Roman" panose="02020603050405020304" pitchFamily="18" charset="0"/>
              </a:rPr>
              <a:t>Heated Pavement System (EHPS</a:t>
            </a:r>
            <a:r>
              <a:rPr lang="en-US" dirty="0" smtClean="0">
                <a:latin typeface="Times New Roman" panose="02020603050405020304" pitchFamily="18" charset="0"/>
                <a:cs typeface="Times New Roman" panose="02020603050405020304" pitchFamily="18" charset="0"/>
              </a:rPr>
              <a:t>)</a:t>
            </a:r>
          </a:p>
          <a:p>
            <a:pPr marL="914400" lvl="2" indent="0">
              <a:buNone/>
            </a:pPr>
            <a:endParaRPr lang="en-US" dirty="0" smtClean="0">
              <a:latin typeface="Times New Roman" panose="02020603050405020304" pitchFamily="18" charset="0"/>
              <a:cs typeface="Times New Roman" panose="02020603050405020304" pitchFamily="18" charset="0"/>
            </a:endParaRPr>
          </a:p>
          <a:p>
            <a:endParaRPr lang="en-US" sz="2000" dirty="0" smtClean="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pPr marL="457200" lvl="1"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29658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algn="ctr"/>
            <a:r>
              <a:rPr lang="en-US" dirty="0"/>
              <a:t>Presentation Outline</a:t>
            </a:r>
          </a:p>
        </p:txBody>
      </p:sp>
      <p:sp>
        <p:nvSpPr>
          <p:cNvPr id="80899" name="Rectangle 3"/>
          <p:cNvSpPr>
            <a:spLocks noGrp="1" noChangeArrowheads="1"/>
          </p:cNvSpPr>
          <p:nvPr>
            <p:ph idx="1"/>
          </p:nvPr>
        </p:nvSpPr>
        <p:spPr/>
        <p:txBody>
          <a:bodyPr/>
          <a:lstStyle/>
          <a:p>
            <a:pPr>
              <a:spcBef>
                <a:spcPts val="1800"/>
              </a:spcBef>
            </a:pPr>
            <a:r>
              <a:rPr lang="en-US" dirty="0" smtClean="0"/>
              <a:t>RPD 155 Quad Chart</a:t>
            </a:r>
          </a:p>
          <a:p>
            <a:pPr>
              <a:spcBef>
                <a:spcPts val="1800"/>
              </a:spcBef>
            </a:pPr>
            <a:r>
              <a:rPr lang="en-US" dirty="0" smtClean="0"/>
              <a:t>Current </a:t>
            </a:r>
            <a:r>
              <a:rPr lang="en-US" dirty="0"/>
              <a:t>Projects</a:t>
            </a:r>
          </a:p>
          <a:p>
            <a:pPr>
              <a:spcBef>
                <a:spcPts val="1800"/>
              </a:spcBef>
            </a:pPr>
            <a:r>
              <a:rPr lang="en-US" dirty="0"/>
              <a:t>Future Projects</a:t>
            </a:r>
          </a:p>
          <a:p>
            <a:pPr>
              <a:spcBef>
                <a:spcPts val="1800"/>
              </a:spcBef>
            </a:pPr>
            <a:r>
              <a:rPr lang="en-US" dirty="0"/>
              <a:t>FY </a:t>
            </a:r>
            <a:r>
              <a:rPr lang="en-US" dirty="0" smtClean="0"/>
              <a:t>2017 </a:t>
            </a:r>
            <a:r>
              <a:rPr lang="en-US" dirty="0"/>
              <a:t>Plan</a:t>
            </a:r>
          </a:p>
          <a:p>
            <a:pPr>
              <a:spcBef>
                <a:spcPts val="1800"/>
              </a:spcBef>
            </a:pPr>
            <a:r>
              <a:rPr lang="en-US" dirty="0"/>
              <a:t>FY </a:t>
            </a:r>
            <a:r>
              <a:rPr lang="en-US" dirty="0" smtClean="0"/>
              <a:t>2018 </a:t>
            </a:r>
            <a:r>
              <a:rPr lang="en-US" dirty="0"/>
              <a:t>Plan</a:t>
            </a:r>
          </a:p>
          <a:p>
            <a:pPr>
              <a:spcBef>
                <a:spcPts val="1800"/>
              </a:spcBef>
            </a:pPr>
            <a:r>
              <a:rPr lang="en-US" dirty="0"/>
              <a:t>Questions</a:t>
            </a:r>
          </a:p>
          <a:p>
            <a:pPr marL="0" indent="0">
              <a:buNone/>
            </a:pPr>
            <a:endParaRPr lang="en-US" dirty="0"/>
          </a:p>
        </p:txBody>
      </p:sp>
      <p:sp>
        <p:nvSpPr>
          <p:cNvPr id="4" name="Slide Number Placeholder 5"/>
          <p:cNvSpPr>
            <a:spLocks noGrp="1"/>
          </p:cNvSpPr>
          <p:nvPr>
            <p:ph type="sldNum" sz="quarter" idx="12"/>
          </p:nvPr>
        </p:nvSpPr>
        <p:spPr/>
        <p:txBody>
          <a:bodyPr/>
          <a:lstStyle/>
          <a:p>
            <a:fld id="{B3B1794D-CE01-4982-8A1C-98D478D9AB49}" type="slidenum">
              <a:rPr lang="en-US"/>
              <a:pPr/>
              <a:t>2</a:t>
            </a:fld>
            <a:endParaRPr lang="en-US"/>
          </a:p>
        </p:txBody>
      </p:sp>
      <p:sp>
        <p:nvSpPr>
          <p:cNvPr id="7" name="Rectangle 10"/>
          <p:cNvSpPr>
            <a:spLocks noGrp="1" noChangeArrowheads="1"/>
          </p:cNvSpPr>
          <p:nvPr>
            <p:ph type="ftr" sz="quarter" idx="11"/>
          </p:nvPr>
        </p:nvSpPr>
        <p:spPr bwMode="auto">
          <a:xfrm>
            <a:off x="271181" y="6219015"/>
            <a:ext cx="2895600" cy="5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a:p>
            <a:r>
              <a:rPr lang="en-US" dirty="0" smtClean="0"/>
              <a:t>March 15, 2016</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8D3ABA1-EA94-43C0-B992-7CBCC31144F1}" type="slidenum">
              <a:rPr lang="en-US" smtClean="0"/>
              <a:pPr/>
              <a:t>20</a:t>
            </a:fld>
            <a:endParaRPr lang="en-US" dirty="0"/>
          </a:p>
        </p:txBody>
      </p:sp>
      <p:sp>
        <p:nvSpPr>
          <p:cNvPr id="5" name="Slide Number Placeholder 3"/>
          <p:cNvSpPr txBox="1">
            <a:spLocks/>
          </p:cNvSpPr>
          <p:nvPr/>
        </p:nvSpPr>
        <p:spPr bwMode="auto">
          <a:xfrm>
            <a:off x="7662332" y="6248400"/>
            <a:ext cx="87917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buFontTx/>
              <a:buNone/>
              <a:defRPr sz="1400" b="0" i="0" kern="1200">
                <a:solidFill>
                  <a:schemeClr val="bg1">
                    <a:lumMod val="65000"/>
                  </a:schemeClr>
                </a:solidFill>
                <a:latin typeface="Helvetica Neue Medium"/>
                <a:ea typeface="+mn-ea"/>
                <a:cs typeface="Helvetica Neue Medium"/>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D3ABA1-EA94-43C0-B992-7CBCC31144F1}" type="slidenum">
              <a:rPr lang="en-US" smtClean="0"/>
              <a:pPr/>
              <a:t>20</a:t>
            </a:fld>
            <a:endParaRPr lang="en-US" dirty="0"/>
          </a:p>
        </p:txBody>
      </p:sp>
      <p:sp>
        <p:nvSpPr>
          <p:cNvPr id="9" name="Title 1"/>
          <p:cNvSpPr>
            <a:spLocks noGrp="1"/>
          </p:cNvSpPr>
          <p:nvPr>
            <p:ph type="title"/>
          </p:nvPr>
        </p:nvSpPr>
        <p:spPr>
          <a:xfrm>
            <a:off x="428625" y="344488"/>
            <a:ext cx="8472488" cy="609600"/>
          </a:xfrm>
        </p:spPr>
        <p:txBody>
          <a:bodyPr/>
          <a:lstStyle/>
          <a:p>
            <a:pPr algn="ctr"/>
            <a:r>
              <a:rPr lang="en-US" sz="3200" dirty="0" smtClean="0"/>
              <a:t>Task 1-A: Energy </a:t>
            </a:r>
            <a:r>
              <a:rPr lang="en-US" sz="3200" dirty="0"/>
              <a:t>and Financial Viability</a:t>
            </a:r>
          </a:p>
        </p:txBody>
      </p:sp>
      <p:sp>
        <p:nvSpPr>
          <p:cNvPr id="8" name="Rectangle 10"/>
          <p:cNvSpPr>
            <a:spLocks noGrp="1" noChangeArrowheads="1"/>
          </p:cNvSpPr>
          <p:nvPr>
            <p:ph type="ftr" sz="quarter" idx="11"/>
          </p:nvPr>
        </p:nvSpPr>
        <p:spPr bwMode="auto">
          <a:xfrm>
            <a:off x="271181" y="6219015"/>
            <a:ext cx="2895600" cy="5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a:p>
            <a:r>
              <a:rPr lang="en-US" dirty="0" smtClean="0"/>
              <a:t>March 15, 2016</a:t>
            </a:r>
          </a:p>
        </p:txBody>
      </p:sp>
      <p:sp>
        <p:nvSpPr>
          <p:cNvPr id="10" name="Content Placeholder 2"/>
          <p:cNvSpPr>
            <a:spLocks noGrp="1"/>
          </p:cNvSpPr>
          <p:nvPr>
            <p:ph idx="1"/>
          </p:nvPr>
        </p:nvSpPr>
        <p:spPr>
          <a:xfrm>
            <a:off x="495300" y="885825"/>
            <a:ext cx="8229600" cy="485775"/>
          </a:xfrm>
        </p:spPr>
        <p:txBody>
          <a:bodyPr>
            <a:normAutofit/>
          </a:bodyPr>
          <a:lstStyle/>
          <a:p>
            <a:pPr marL="0" indent="0" algn="ctr">
              <a:buNone/>
            </a:pPr>
            <a:r>
              <a:rPr lang="en-US" sz="2400" b="0" dirty="0" smtClean="0">
                <a:latin typeface="Times New Roman" panose="02020603050405020304" pitchFamily="18" charset="0"/>
                <a:cs typeface="Times New Roman" panose="02020603050405020304" pitchFamily="18" charset="0"/>
              </a:rPr>
              <a:t>Sustainability Assessment</a:t>
            </a:r>
          </a:p>
          <a:p>
            <a:pPr marL="0" indent="0" algn="ctr">
              <a:buNone/>
            </a:pPr>
            <a:endParaRPr lang="en-US" sz="800" dirty="0" smtClean="0">
              <a:latin typeface="Times New Roman" panose="02020603050405020304" pitchFamily="18" charset="0"/>
              <a:cs typeface="Times New Roman" panose="02020603050405020304" pitchFamily="18" charset="0"/>
            </a:endParaRPr>
          </a:p>
          <a:p>
            <a:pPr marL="914400" lvl="2" indent="0">
              <a:buNone/>
            </a:pPr>
            <a:endParaRPr lang="en-US" dirty="0" smtClean="0">
              <a:latin typeface="Times New Roman" panose="02020603050405020304" pitchFamily="18" charset="0"/>
              <a:cs typeface="Times New Roman" panose="02020603050405020304" pitchFamily="18" charset="0"/>
            </a:endParaRPr>
          </a:p>
          <a:p>
            <a:endParaRPr lang="en-US" sz="2000" dirty="0" smtClean="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pPr marL="457200" lvl="1" indent="0">
              <a:buNone/>
            </a:pPr>
            <a:endParaRPr lang="en-US" sz="2000" dirty="0">
              <a:latin typeface="Times New Roman" panose="02020603050405020304" pitchFamily="18" charset="0"/>
              <a:cs typeface="Times New Roman" panose="02020603050405020304" pitchFamily="18"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798" y="1355825"/>
            <a:ext cx="6298018"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282" y="3537049"/>
            <a:ext cx="6115050" cy="234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89989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8D3ABA1-EA94-43C0-B992-7CBCC31144F1}" type="slidenum">
              <a:rPr lang="en-US" smtClean="0"/>
              <a:pPr/>
              <a:t>21</a:t>
            </a:fld>
            <a:endParaRPr lang="en-US" dirty="0"/>
          </a:p>
        </p:txBody>
      </p:sp>
      <p:sp>
        <p:nvSpPr>
          <p:cNvPr id="5" name="Slide Number Placeholder 3"/>
          <p:cNvSpPr txBox="1">
            <a:spLocks/>
          </p:cNvSpPr>
          <p:nvPr/>
        </p:nvSpPr>
        <p:spPr bwMode="auto">
          <a:xfrm>
            <a:off x="7662332" y="6248400"/>
            <a:ext cx="87917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buFontTx/>
              <a:buNone/>
              <a:defRPr sz="1400" b="0" i="0" kern="1200">
                <a:solidFill>
                  <a:schemeClr val="bg1">
                    <a:lumMod val="65000"/>
                  </a:schemeClr>
                </a:solidFill>
                <a:latin typeface="Helvetica Neue Medium"/>
                <a:ea typeface="+mn-ea"/>
                <a:cs typeface="Helvetica Neue Medium"/>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D3ABA1-EA94-43C0-B992-7CBCC31144F1}" type="slidenum">
              <a:rPr lang="en-US" smtClean="0"/>
              <a:pPr/>
              <a:t>21</a:t>
            </a:fld>
            <a:endParaRPr lang="en-US" dirty="0"/>
          </a:p>
        </p:txBody>
      </p:sp>
      <p:sp>
        <p:nvSpPr>
          <p:cNvPr id="9" name="Title 1"/>
          <p:cNvSpPr>
            <a:spLocks noGrp="1"/>
          </p:cNvSpPr>
          <p:nvPr>
            <p:ph type="title"/>
          </p:nvPr>
        </p:nvSpPr>
        <p:spPr>
          <a:xfrm>
            <a:off x="428625" y="344488"/>
            <a:ext cx="8472488" cy="609600"/>
          </a:xfrm>
        </p:spPr>
        <p:txBody>
          <a:bodyPr/>
          <a:lstStyle/>
          <a:p>
            <a:pPr algn="ctr"/>
            <a:r>
              <a:rPr lang="en-US" sz="3200" dirty="0" smtClean="0"/>
              <a:t>Task 1-A: Energy </a:t>
            </a:r>
            <a:r>
              <a:rPr lang="en-US" sz="3200" dirty="0"/>
              <a:t>and Financial Viability</a:t>
            </a:r>
          </a:p>
        </p:txBody>
      </p:sp>
      <p:sp>
        <p:nvSpPr>
          <p:cNvPr id="8" name="Rectangle 10"/>
          <p:cNvSpPr>
            <a:spLocks noGrp="1" noChangeArrowheads="1"/>
          </p:cNvSpPr>
          <p:nvPr>
            <p:ph type="ftr" sz="quarter" idx="11"/>
          </p:nvPr>
        </p:nvSpPr>
        <p:spPr bwMode="auto">
          <a:xfrm>
            <a:off x="271181" y="6219015"/>
            <a:ext cx="2895600" cy="5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a:p>
            <a:r>
              <a:rPr lang="en-US" dirty="0" smtClean="0"/>
              <a:t>March 15, 2016</a:t>
            </a:r>
          </a:p>
        </p:txBody>
      </p:sp>
      <p:sp>
        <p:nvSpPr>
          <p:cNvPr id="10" name="Content Placeholder 2"/>
          <p:cNvSpPr>
            <a:spLocks noGrp="1"/>
          </p:cNvSpPr>
          <p:nvPr>
            <p:ph idx="1"/>
          </p:nvPr>
        </p:nvSpPr>
        <p:spPr>
          <a:xfrm>
            <a:off x="495300" y="885825"/>
            <a:ext cx="8229600" cy="485775"/>
          </a:xfrm>
        </p:spPr>
        <p:txBody>
          <a:bodyPr>
            <a:normAutofit/>
          </a:bodyPr>
          <a:lstStyle/>
          <a:p>
            <a:pPr marL="0" indent="0" algn="ctr">
              <a:buNone/>
            </a:pPr>
            <a:r>
              <a:rPr lang="en-US" sz="2400" b="0" dirty="0" smtClean="0">
                <a:latin typeface="Times New Roman" panose="02020603050405020304" pitchFamily="18" charset="0"/>
                <a:cs typeface="Times New Roman" panose="02020603050405020304" pitchFamily="18" charset="0"/>
              </a:rPr>
              <a:t>Sustainability Assessment – Energy Consumption</a:t>
            </a:r>
          </a:p>
          <a:p>
            <a:pPr marL="0" indent="0" algn="ctr">
              <a:buNone/>
            </a:pPr>
            <a:endParaRPr lang="en-US" sz="800" dirty="0" smtClean="0">
              <a:latin typeface="Times New Roman" panose="02020603050405020304" pitchFamily="18" charset="0"/>
              <a:cs typeface="Times New Roman" panose="02020603050405020304" pitchFamily="18" charset="0"/>
            </a:endParaRPr>
          </a:p>
          <a:p>
            <a:pPr marL="914400" lvl="2" indent="0">
              <a:buNone/>
            </a:pPr>
            <a:endParaRPr lang="en-US" dirty="0" smtClean="0">
              <a:latin typeface="Times New Roman" panose="02020603050405020304" pitchFamily="18" charset="0"/>
              <a:cs typeface="Times New Roman" panose="02020603050405020304" pitchFamily="18" charset="0"/>
            </a:endParaRPr>
          </a:p>
          <a:p>
            <a:endParaRPr lang="en-US" sz="2000" dirty="0" smtClean="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pPr marL="457200" lvl="1" indent="0">
              <a:buNone/>
            </a:pPr>
            <a:endParaRPr lang="en-US" sz="2000"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2"/>
          <a:stretch>
            <a:fillRect/>
          </a:stretch>
        </p:blipFill>
        <p:spPr>
          <a:xfrm>
            <a:off x="277333" y="1661001"/>
            <a:ext cx="4170842" cy="2059622"/>
          </a:xfrm>
          <a:prstGeom prst="rect">
            <a:avLst/>
          </a:prstGeom>
        </p:spPr>
      </p:pic>
      <p:pic>
        <p:nvPicPr>
          <p:cNvPr id="12" name="Picture 11"/>
          <p:cNvPicPr>
            <a:picLocks noChangeAspect="1"/>
          </p:cNvPicPr>
          <p:nvPr/>
        </p:nvPicPr>
        <p:blipFill>
          <a:blip r:embed="rId3"/>
          <a:stretch>
            <a:fillRect/>
          </a:stretch>
        </p:blipFill>
        <p:spPr>
          <a:xfrm>
            <a:off x="4584541" y="1628775"/>
            <a:ext cx="4301363" cy="2124075"/>
          </a:xfrm>
          <a:prstGeom prst="rect">
            <a:avLst/>
          </a:prstGeom>
        </p:spPr>
      </p:pic>
      <p:pic>
        <p:nvPicPr>
          <p:cNvPr id="13" name="Picture 12"/>
          <p:cNvPicPr>
            <a:picLocks noChangeAspect="1"/>
          </p:cNvPicPr>
          <p:nvPr/>
        </p:nvPicPr>
        <p:blipFill>
          <a:blip r:embed="rId4"/>
          <a:stretch>
            <a:fillRect/>
          </a:stretch>
        </p:blipFill>
        <p:spPr>
          <a:xfrm>
            <a:off x="2344396" y="3865848"/>
            <a:ext cx="4207557" cy="2077752"/>
          </a:xfrm>
          <a:prstGeom prst="rect">
            <a:avLst/>
          </a:prstGeom>
        </p:spPr>
      </p:pic>
    </p:spTree>
    <p:extLst>
      <p:ext uri="{BB962C8B-B14F-4D97-AF65-F5344CB8AC3E}">
        <p14:creationId xmlns:p14="http://schemas.microsoft.com/office/powerpoint/2010/main" val="6205312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8D3ABA1-EA94-43C0-B992-7CBCC31144F1}" type="slidenum">
              <a:rPr lang="en-US" smtClean="0"/>
              <a:pPr/>
              <a:t>22</a:t>
            </a:fld>
            <a:endParaRPr lang="en-US" dirty="0"/>
          </a:p>
        </p:txBody>
      </p:sp>
      <p:sp>
        <p:nvSpPr>
          <p:cNvPr id="5" name="Slide Number Placeholder 3"/>
          <p:cNvSpPr txBox="1">
            <a:spLocks/>
          </p:cNvSpPr>
          <p:nvPr/>
        </p:nvSpPr>
        <p:spPr bwMode="auto">
          <a:xfrm>
            <a:off x="7662332" y="6248400"/>
            <a:ext cx="87917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buFontTx/>
              <a:buNone/>
              <a:defRPr sz="1400" b="0" i="0" kern="1200">
                <a:solidFill>
                  <a:schemeClr val="bg1">
                    <a:lumMod val="65000"/>
                  </a:schemeClr>
                </a:solidFill>
                <a:latin typeface="Helvetica Neue Medium"/>
                <a:ea typeface="+mn-ea"/>
                <a:cs typeface="Helvetica Neue Medium"/>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D3ABA1-EA94-43C0-B992-7CBCC31144F1}" type="slidenum">
              <a:rPr lang="en-US" smtClean="0"/>
              <a:pPr/>
              <a:t>22</a:t>
            </a:fld>
            <a:endParaRPr lang="en-US" dirty="0"/>
          </a:p>
        </p:txBody>
      </p:sp>
      <p:sp>
        <p:nvSpPr>
          <p:cNvPr id="9" name="Title 1"/>
          <p:cNvSpPr>
            <a:spLocks noGrp="1"/>
          </p:cNvSpPr>
          <p:nvPr>
            <p:ph type="title"/>
          </p:nvPr>
        </p:nvSpPr>
        <p:spPr>
          <a:xfrm>
            <a:off x="428625" y="344488"/>
            <a:ext cx="8472488" cy="609600"/>
          </a:xfrm>
        </p:spPr>
        <p:txBody>
          <a:bodyPr/>
          <a:lstStyle/>
          <a:p>
            <a:pPr algn="ctr"/>
            <a:r>
              <a:rPr lang="en-US" sz="3200" dirty="0" smtClean="0"/>
              <a:t>Task 1-A: Energy </a:t>
            </a:r>
            <a:r>
              <a:rPr lang="en-US" sz="3200" dirty="0"/>
              <a:t>and Financial Viability</a:t>
            </a:r>
          </a:p>
        </p:txBody>
      </p:sp>
      <p:sp>
        <p:nvSpPr>
          <p:cNvPr id="8" name="Rectangle 10"/>
          <p:cNvSpPr>
            <a:spLocks noGrp="1" noChangeArrowheads="1"/>
          </p:cNvSpPr>
          <p:nvPr>
            <p:ph type="ftr" sz="quarter" idx="11"/>
          </p:nvPr>
        </p:nvSpPr>
        <p:spPr bwMode="auto">
          <a:xfrm>
            <a:off x="271181" y="6219015"/>
            <a:ext cx="2895600" cy="5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a:p>
            <a:r>
              <a:rPr lang="en-US" dirty="0" smtClean="0"/>
              <a:t>March 15, 2016</a:t>
            </a:r>
          </a:p>
        </p:txBody>
      </p:sp>
      <p:sp>
        <p:nvSpPr>
          <p:cNvPr id="10" name="Content Placeholder 2"/>
          <p:cNvSpPr>
            <a:spLocks noGrp="1"/>
          </p:cNvSpPr>
          <p:nvPr>
            <p:ph idx="1"/>
          </p:nvPr>
        </p:nvSpPr>
        <p:spPr>
          <a:xfrm>
            <a:off x="495300" y="885825"/>
            <a:ext cx="8229600" cy="485775"/>
          </a:xfrm>
        </p:spPr>
        <p:txBody>
          <a:bodyPr>
            <a:normAutofit/>
          </a:bodyPr>
          <a:lstStyle/>
          <a:p>
            <a:pPr marL="0" indent="0" algn="ctr">
              <a:buNone/>
            </a:pPr>
            <a:r>
              <a:rPr lang="en-US" sz="2400" b="0" dirty="0" smtClean="0">
                <a:latin typeface="Times New Roman" panose="02020603050405020304" pitchFamily="18" charset="0"/>
                <a:cs typeface="Times New Roman" panose="02020603050405020304" pitchFamily="18" charset="0"/>
              </a:rPr>
              <a:t>Sustainability Assessment – GHG Emissions</a:t>
            </a:r>
            <a:endParaRPr lang="en-US" sz="800" dirty="0" smtClean="0">
              <a:latin typeface="Times New Roman" panose="02020603050405020304" pitchFamily="18" charset="0"/>
              <a:cs typeface="Times New Roman" panose="02020603050405020304" pitchFamily="18" charset="0"/>
            </a:endParaRPr>
          </a:p>
          <a:p>
            <a:pPr marL="914400" lvl="2" indent="0">
              <a:buNone/>
            </a:pPr>
            <a:endParaRPr lang="en-US" dirty="0" smtClean="0">
              <a:latin typeface="Times New Roman" panose="02020603050405020304" pitchFamily="18" charset="0"/>
              <a:cs typeface="Times New Roman" panose="02020603050405020304" pitchFamily="18" charset="0"/>
            </a:endParaRPr>
          </a:p>
          <a:p>
            <a:endParaRPr lang="en-US" sz="2000" dirty="0" smtClean="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pPr marL="457200" lvl="1" indent="0">
              <a:buNone/>
            </a:pPr>
            <a:endParaRPr lang="en-US" sz="20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295721" y="1553006"/>
            <a:ext cx="4217153" cy="1989223"/>
          </a:xfrm>
          <a:prstGeom prst="rect">
            <a:avLst/>
          </a:prstGeom>
        </p:spPr>
      </p:pic>
      <p:pic>
        <p:nvPicPr>
          <p:cNvPr id="11" name="Picture 10"/>
          <p:cNvPicPr>
            <a:picLocks noChangeAspect="1"/>
          </p:cNvPicPr>
          <p:nvPr/>
        </p:nvPicPr>
        <p:blipFill>
          <a:blip r:embed="rId3"/>
          <a:stretch>
            <a:fillRect/>
          </a:stretch>
        </p:blipFill>
        <p:spPr>
          <a:xfrm>
            <a:off x="4512874" y="1553006"/>
            <a:ext cx="4307276" cy="2029607"/>
          </a:xfrm>
          <a:prstGeom prst="rect">
            <a:avLst/>
          </a:prstGeom>
        </p:spPr>
      </p:pic>
      <p:pic>
        <p:nvPicPr>
          <p:cNvPr id="12" name="Picture 11"/>
          <p:cNvPicPr>
            <a:picLocks noChangeAspect="1"/>
          </p:cNvPicPr>
          <p:nvPr/>
        </p:nvPicPr>
        <p:blipFill>
          <a:blip r:embed="rId4"/>
          <a:stretch>
            <a:fillRect/>
          </a:stretch>
        </p:blipFill>
        <p:spPr>
          <a:xfrm>
            <a:off x="2234271" y="3768089"/>
            <a:ext cx="4557205" cy="2149625"/>
          </a:xfrm>
          <a:prstGeom prst="rect">
            <a:avLst/>
          </a:prstGeom>
        </p:spPr>
      </p:pic>
    </p:spTree>
    <p:extLst>
      <p:ext uri="{BB962C8B-B14F-4D97-AF65-F5344CB8AC3E}">
        <p14:creationId xmlns:p14="http://schemas.microsoft.com/office/powerpoint/2010/main" val="10327853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8D3ABA1-EA94-43C0-B992-7CBCC31144F1}" type="slidenum">
              <a:rPr lang="en-US" smtClean="0"/>
              <a:pPr/>
              <a:t>23</a:t>
            </a:fld>
            <a:endParaRPr lang="en-US" dirty="0"/>
          </a:p>
        </p:txBody>
      </p:sp>
      <p:sp>
        <p:nvSpPr>
          <p:cNvPr id="5" name="Slide Number Placeholder 3"/>
          <p:cNvSpPr txBox="1">
            <a:spLocks/>
          </p:cNvSpPr>
          <p:nvPr/>
        </p:nvSpPr>
        <p:spPr bwMode="auto">
          <a:xfrm>
            <a:off x="7662332" y="6248400"/>
            <a:ext cx="87917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buFontTx/>
              <a:buNone/>
              <a:defRPr sz="1400" b="0" i="0" kern="1200">
                <a:solidFill>
                  <a:schemeClr val="bg1">
                    <a:lumMod val="65000"/>
                  </a:schemeClr>
                </a:solidFill>
                <a:latin typeface="Helvetica Neue Medium"/>
                <a:ea typeface="+mn-ea"/>
                <a:cs typeface="Helvetica Neue Medium"/>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D3ABA1-EA94-43C0-B992-7CBCC31144F1}" type="slidenum">
              <a:rPr lang="en-US" smtClean="0"/>
              <a:pPr/>
              <a:t>23</a:t>
            </a:fld>
            <a:endParaRPr lang="en-US" dirty="0"/>
          </a:p>
        </p:txBody>
      </p:sp>
      <p:sp>
        <p:nvSpPr>
          <p:cNvPr id="9" name="Title 1"/>
          <p:cNvSpPr>
            <a:spLocks noGrp="1"/>
          </p:cNvSpPr>
          <p:nvPr>
            <p:ph type="title"/>
          </p:nvPr>
        </p:nvSpPr>
        <p:spPr>
          <a:xfrm>
            <a:off x="428625" y="344488"/>
            <a:ext cx="8472488" cy="609600"/>
          </a:xfrm>
        </p:spPr>
        <p:txBody>
          <a:bodyPr/>
          <a:lstStyle/>
          <a:p>
            <a:pPr algn="ctr"/>
            <a:r>
              <a:rPr lang="en-US" sz="3200" dirty="0" smtClean="0"/>
              <a:t>Task 1-A: Energy </a:t>
            </a:r>
            <a:r>
              <a:rPr lang="en-US" sz="3200" dirty="0"/>
              <a:t>and Financial Viability</a:t>
            </a:r>
          </a:p>
        </p:txBody>
      </p:sp>
      <p:sp>
        <p:nvSpPr>
          <p:cNvPr id="8" name="Rectangle 10"/>
          <p:cNvSpPr>
            <a:spLocks noGrp="1" noChangeArrowheads="1"/>
          </p:cNvSpPr>
          <p:nvPr>
            <p:ph type="ftr" sz="quarter" idx="11"/>
          </p:nvPr>
        </p:nvSpPr>
        <p:spPr bwMode="auto">
          <a:xfrm>
            <a:off x="271181" y="6219015"/>
            <a:ext cx="2895600" cy="5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a:p>
            <a:r>
              <a:rPr lang="en-US" dirty="0" smtClean="0"/>
              <a:t>March 15, 2016</a:t>
            </a:r>
          </a:p>
        </p:txBody>
      </p:sp>
      <p:sp>
        <p:nvSpPr>
          <p:cNvPr id="10" name="Content Placeholder 2"/>
          <p:cNvSpPr>
            <a:spLocks noGrp="1"/>
          </p:cNvSpPr>
          <p:nvPr>
            <p:ph idx="1"/>
          </p:nvPr>
        </p:nvSpPr>
        <p:spPr>
          <a:xfrm>
            <a:off x="447675" y="1019175"/>
            <a:ext cx="8229600" cy="4830763"/>
          </a:xfrm>
        </p:spPr>
        <p:txBody>
          <a:bodyPr>
            <a:normAutofit/>
          </a:bodyPr>
          <a:lstStyle/>
          <a:p>
            <a:pPr marL="0" indent="0" algn="ctr">
              <a:buNone/>
            </a:pPr>
            <a:r>
              <a:rPr lang="en-US" sz="2400" b="0" dirty="0" smtClean="0">
                <a:latin typeface="Times New Roman" panose="02020603050405020304" pitchFamily="18" charset="0"/>
                <a:cs typeface="Times New Roman" panose="02020603050405020304" pitchFamily="18" charset="0"/>
              </a:rPr>
              <a:t>Sustainability Assessment</a:t>
            </a:r>
          </a:p>
          <a:p>
            <a:pPr marL="0" indent="0" algn="ctr">
              <a:buNone/>
            </a:pPr>
            <a:endParaRPr lang="en-US" sz="800" dirty="0" smtClean="0"/>
          </a:p>
          <a:p>
            <a:r>
              <a:rPr lang="en-US" sz="2000" b="0" dirty="0">
                <a:latin typeface="Times New Roman" panose="02020603050405020304" pitchFamily="18" charset="0"/>
                <a:cs typeface="Times New Roman" panose="02020603050405020304" pitchFamily="18" charset="0"/>
              </a:rPr>
              <a:t>The use of heated pavement systems as an alternative to chemical </a:t>
            </a:r>
            <a:r>
              <a:rPr lang="en-US" sz="2000" b="0" dirty="0" err="1">
                <a:latin typeface="Times New Roman" panose="02020603050405020304" pitchFamily="18" charset="0"/>
                <a:cs typeface="Times New Roman" panose="02020603050405020304" pitchFamily="18" charset="0"/>
              </a:rPr>
              <a:t>de-icers</a:t>
            </a:r>
            <a:r>
              <a:rPr lang="en-US" sz="2000" b="0" dirty="0">
                <a:latin typeface="Times New Roman" panose="02020603050405020304" pitchFamily="18" charset="0"/>
                <a:cs typeface="Times New Roman" panose="02020603050405020304" pitchFamily="18" charset="0"/>
              </a:rPr>
              <a:t> enables effective snow removal with reduced energy consumption and GHG emissions</a:t>
            </a:r>
          </a:p>
          <a:p>
            <a:r>
              <a:rPr lang="en-US" sz="2000" b="0" dirty="0" smtClean="0">
                <a:latin typeface="Times New Roman" panose="02020603050405020304" pitchFamily="18" charset="0"/>
                <a:cs typeface="Times New Roman" panose="02020603050405020304" pitchFamily="18" charset="0"/>
              </a:rPr>
              <a:t>Energy </a:t>
            </a:r>
            <a:r>
              <a:rPr lang="en-US" sz="2000" b="0" dirty="0">
                <a:latin typeface="Times New Roman" panose="02020603050405020304" pitchFamily="18" charset="0"/>
                <a:cs typeface="Times New Roman" panose="02020603050405020304" pitchFamily="18" charset="0"/>
              </a:rPr>
              <a:t>demand and GHG emissions from the operation of heated pavement systems are significantly determined by snowfall rate and snow </a:t>
            </a:r>
            <a:r>
              <a:rPr lang="en-US" sz="2000" b="0" dirty="0" smtClean="0">
                <a:latin typeface="Times New Roman" panose="02020603050405020304" pitchFamily="18" charset="0"/>
                <a:cs typeface="Times New Roman" panose="02020603050405020304" pitchFamily="18" charset="0"/>
              </a:rPr>
              <a:t>period</a:t>
            </a:r>
          </a:p>
          <a:p>
            <a:r>
              <a:rPr lang="en-US" sz="2000" b="0" dirty="0">
                <a:latin typeface="Times New Roman" panose="02020603050405020304" pitchFamily="18" charset="0"/>
                <a:cs typeface="Times New Roman" panose="02020603050405020304" pitchFamily="18" charset="0"/>
              </a:rPr>
              <a:t>From an environmental impact perspective, natural gas, with a relatively low emission factor, has the potential to replace electricity or diesel oil as a more environmental-friendly energy </a:t>
            </a:r>
            <a:r>
              <a:rPr lang="en-US" sz="2000" b="0" dirty="0" smtClean="0">
                <a:latin typeface="Times New Roman" panose="02020603050405020304" pitchFamily="18" charset="0"/>
                <a:cs typeface="Times New Roman" panose="02020603050405020304" pitchFamily="18" charset="0"/>
              </a:rPr>
              <a:t>source</a:t>
            </a:r>
          </a:p>
          <a:p>
            <a:r>
              <a:rPr lang="en-US" sz="2000" b="0" dirty="0">
                <a:latin typeface="Times New Roman" panose="02020603050405020304" pitchFamily="18" charset="0"/>
                <a:cs typeface="Times New Roman" panose="02020603050405020304" pitchFamily="18" charset="0"/>
              </a:rPr>
              <a:t>With the availability of more data and studies, the LCA models used in this study could be fully developed and calibrated to reflect realistic airport scenarios and help achieve airport authorities “Airport Sustainability Planning”</a:t>
            </a:r>
          </a:p>
          <a:p>
            <a:endParaRPr lang="en-US" sz="2000" b="0" dirty="0">
              <a:latin typeface="Times New Roman" panose="02020603050405020304" pitchFamily="18" charset="0"/>
              <a:cs typeface="Times New Roman" panose="02020603050405020304" pitchFamily="18" charset="0"/>
            </a:endParaRPr>
          </a:p>
          <a:p>
            <a:endParaRPr lang="en-US" sz="2000" dirty="0"/>
          </a:p>
          <a:p>
            <a:pPr marL="914400" lvl="2" indent="0">
              <a:buNone/>
            </a:pPr>
            <a:endParaRPr lang="en-US" dirty="0" smtClean="0">
              <a:latin typeface="Times New Roman" panose="02020603050405020304" pitchFamily="18" charset="0"/>
              <a:cs typeface="Times New Roman" panose="02020603050405020304" pitchFamily="18" charset="0"/>
            </a:endParaRPr>
          </a:p>
          <a:p>
            <a:endParaRPr lang="en-US" sz="2000" dirty="0" smtClean="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pPr marL="457200" lvl="1"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06976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 y="1312901"/>
            <a:ext cx="3552825" cy="406467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Content Placeholder 2"/>
          <p:cNvSpPr>
            <a:spLocks noGrp="1"/>
          </p:cNvSpPr>
          <p:nvPr>
            <p:ph idx="1"/>
          </p:nvPr>
        </p:nvSpPr>
        <p:spPr>
          <a:xfrm>
            <a:off x="491290" y="890442"/>
            <a:ext cx="8050213" cy="536689"/>
          </a:xfrm>
        </p:spPr>
        <p:txBody>
          <a:bodyPr/>
          <a:lstStyle/>
          <a:p>
            <a:pPr marL="0" indent="0" algn="ctr">
              <a:buNone/>
            </a:pPr>
            <a:r>
              <a:rPr lang="en-US" sz="2000" dirty="0" smtClean="0">
                <a:latin typeface="Times New Roman" panose="02020603050405020304" pitchFamily="18" charset="0"/>
                <a:cs typeface="Times New Roman" panose="02020603050405020304" pitchFamily="18" charset="0"/>
              </a:rPr>
              <a:t>Comprehensive Final Report with User Manual</a:t>
            </a:r>
            <a:endParaRPr lang="en-US" sz="20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78D3ABA1-EA94-43C0-B992-7CBCC31144F1}" type="slidenum">
              <a:rPr lang="en-US" smtClean="0"/>
              <a:pPr/>
              <a:t>24</a:t>
            </a:fld>
            <a:endParaRPr lang="en-US" dirty="0"/>
          </a:p>
        </p:txBody>
      </p:sp>
      <p:sp>
        <p:nvSpPr>
          <p:cNvPr id="5" name="Slide Number Placeholder 3"/>
          <p:cNvSpPr txBox="1">
            <a:spLocks/>
          </p:cNvSpPr>
          <p:nvPr/>
        </p:nvSpPr>
        <p:spPr bwMode="auto">
          <a:xfrm>
            <a:off x="7662332" y="6248400"/>
            <a:ext cx="87917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buFontTx/>
              <a:buNone/>
              <a:defRPr sz="1400" b="0" i="0" kern="1200">
                <a:solidFill>
                  <a:schemeClr val="bg1">
                    <a:lumMod val="65000"/>
                  </a:schemeClr>
                </a:solidFill>
                <a:latin typeface="Helvetica Neue Medium"/>
                <a:ea typeface="+mn-ea"/>
                <a:cs typeface="Helvetica Neue Medium"/>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D3ABA1-EA94-43C0-B992-7CBCC31144F1}" type="slidenum">
              <a:rPr lang="en-US" smtClean="0"/>
              <a:pPr/>
              <a:t>24</a:t>
            </a:fld>
            <a:endParaRPr lang="en-US" dirty="0"/>
          </a:p>
        </p:txBody>
      </p:sp>
      <p:sp>
        <p:nvSpPr>
          <p:cNvPr id="10" name="Title 1"/>
          <p:cNvSpPr>
            <a:spLocks noGrp="1"/>
          </p:cNvSpPr>
          <p:nvPr>
            <p:ph type="title"/>
          </p:nvPr>
        </p:nvSpPr>
        <p:spPr>
          <a:xfrm>
            <a:off x="428625" y="344488"/>
            <a:ext cx="8472488" cy="609600"/>
          </a:xfrm>
        </p:spPr>
        <p:txBody>
          <a:bodyPr/>
          <a:lstStyle/>
          <a:p>
            <a:pPr algn="ctr"/>
            <a:r>
              <a:rPr lang="en-US" sz="3200" dirty="0" smtClean="0"/>
              <a:t>Task 1-A: Energy </a:t>
            </a:r>
            <a:r>
              <a:rPr lang="en-US" sz="3200" dirty="0"/>
              <a:t>and Financial Viability</a:t>
            </a:r>
          </a:p>
        </p:txBody>
      </p:sp>
      <p:pic>
        <p:nvPicPr>
          <p:cNvPr id="13" name="Picture 12"/>
          <p:cNvPicPr>
            <a:picLocks noChangeAspect="1"/>
          </p:cNvPicPr>
          <p:nvPr/>
        </p:nvPicPr>
        <p:blipFill>
          <a:blip r:embed="rId3"/>
          <a:stretch>
            <a:fillRect/>
          </a:stretch>
        </p:blipFill>
        <p:spPr>
          <a:xfrm>
            <a:off x="4338016" y="1581149"/>
            <a:ext cx="3682033" cy="3996004"/>
          </a:xfrm>
          <a:prstGeom prst="rect">
            <a:avLst/>
          </a:prstGeom>
        </p:spPr>
      </p:pic>
      <p:pic>
        <p:nvPicPr>
          <p:cNvPr id="14" name="Picture 13"/>
          <p:cNvPicPr>
            <a:picLocks noChangeAspect="1"/>
          </p:cNvPicPr>
          <p:nvPr/>
        </p:nvPicPr>
        <p:blipFill>
          <a:blip r:embed="rId4"/>
          <a:stretch>
            <a:fillRect/>
          </a:stretch>
        </p:blipFill>
        <p:spPr>
          <a:xfrm>
            <a:off x="4338016" y="1427131"/>
            <a:ext cx="4203487" cy="4557352"/>
          </a:xfrm>
          <a:prstGeom prst="rect">
            <a:avLst/>
          </a:prstGeom>
          <a:ln w="12700">
            <a:solidFill>
              <a:schemeClr val="tx1"/>
            </a:solidFill>
          </a:ln>
        </p:spPr>
      </p:pic>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75" y="2034040"/>
            <a:ext cx="2590800" cy="334353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2704584"/>
            <a:ext cx="3028950" cy="387908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Rectangle 10"/>
          <p:cNvSpPr>
            <a:spLocks noGrp="1" noChangeArrowheads="1"/>
          </p:cNvSpPr>
          <p:nvPr>
            <p:ph type="ftr" sz="quarter" idx="11"/>
          </p:nvPr>
        </p:nvSpPr>
        <p:spPr bwMode="auto">
          <a:xfrm>
            <a:off x="271181" y="6219015"/>
            <a:ext cx="2895600" cy="5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a:p>
            <a:r>
              <a:rPr lang="en-US" dirty="0" smtClean="0"/>
              <a:t>March 15, 2016</a:t>
            </a:r>
          </a:p>
        </p:txBody>
      </p:sp>
    </p:spTree>
    <p:extLst>
      <p:ext uri="{BB962C8B-B14F-4D97-AF65-F5344CB8AC3E}">
        <p14:creationId xmlns:p14="http://schemas.microsoft.com/office/powerpoint/2010/main" val="5635925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 y="373063"/>
            <a:ext cx="8734425" cy="609600"/>
          </a:xfrm>
        </p:spPr>
        <p:txBody>
          <a:bodyPr/>
          <a:lstStyle/>
          <a:p>
            <a:pPr algn="ctr"/>
            <a:r>
              <a:rPr lang="en-US" sz="3200" dirty="0" smtClean="0"/>
              <a:t>Task 1-B:  Hybrid Heated Airport Pavement</a:t>
            </a:r>
            <a:endParaRPr lang="en-US" sz="32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25</a:t>
            </a:fld>
            <a:endParaRPr lang="en-US" dirty="0"/>
          </a:p>
        </p:txBody>
      </p:sp>
      <p:cxnSp>
        <p:nvCxnSpPr>
          <p:cNvPr id="10" name="Straight Connector 9"/>
          <p:cNvCxnSpPr/>
          <p:nvPr/>
        </p:nvCxnSpPr>
        <p:spPr bwMode="auto">
          <a:xfrm>
            <a:off x="4938712" y="3486150"/>
            <a:ext cx="3938587" cy="0"/>
          </a:xfrm>
          <a:prstGeom prst="line">
            <a:avLst/>
          </a:prstGeom>
          <a:noFill/>
          <a:ln w="25400"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flipV="1">
            <a:off x="4938712" y="3486150"/>
            <a:ext cx="0" cy="2538413"/>
          </a:xfrm>
          <a:prstGeom prst="line">
            <a:avLst/>
          </a:prstGeom>
          <a:noFill/>
          <a:ln w="25400"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Rectangle 18"/>
          <p:cNvSpPr/>
          <p:nvPr/>
        </p:nvSpPr>
        <p:spPr>
          <a:xfrm>
            <a:off x="142874" y="1252537"/>
            <a:ext cx="8734425" cy="4093428"/>
          </a:xfrm>
          <a:prstGeom prst="rect">
            <a:avLst/>
          </a:prstGeom>
        </p:spPr>
        <p:txBody>
          <a:bodyPr wrap="square">
            <a:spAutoFit/>
          </a:bodyPr>
          <a:lstStyle/>
          <a:p>
            <a:pPr>
              <a:buNone/>
            </a:pPr>
            <a:r>
              <a:rPr lang="en-US" sz="2000" b="1" u="sng" dirty="0" smtClean="0"/>
              <a:t>OBJECTIVES:</a:t>
            </a:r>
          </a:p>
          <a:p>
            <a:pPr>
              <a:buNone/>
            </a:pPr>
            <a:r>
              <a:rPr lang="en-US" sz="1600" dirty="0">
                <a:latin typeface="Times New Roman" panose="02020603050405020304" pitchFamily="18" charset="0"/>
                <a:cs typeface="Times New Roman" panose="02020603050405020304" pitchFamily="18" charset="0"/>
              </a:rPr>
              <a:t>B-1:  Identify Overall System-level Requirements and Potential Challenges</a:t>
            </a:r>
          </a:p>
          <a:p>
            <a:pPr>
              <a:buNone/>
            </a:pPr>
            <a:r>
              <a:rPr lang="en-US" sz="1600" dirty="0">
                <a:latin typeface="Times New Roman" panose="02020603050405020304" pitchFamily="18" charset="0"/>
                <a:cs typeface="Times New Roman" panose="02020603050405020304" pitchFamily="18" charset="0"/>
              </a:rPr>
              <a:t>B-2:  Construct a Prototype Hybrid Heated Pavement System for Laboratory Testing and Evaluation</a:t>
            </a:r>
          </a:p>
          <a:p>
            <a:pPr>
              <a:buNone/>
            </a:pPr>
            <a:r>
              <a:rPr lang="en-US" sz="1600" dirty="0">
                <a:latin typeface="Times New Roman" panose="02020603050405020304" pitchFamily="18" charset="0"/>
                <a:cs typeface="Times New Roman" panose="02020603050405020304" pitchFamily="18" charset="0"/>
              </a:rPr>
              <a:t>B-3:  Examine the Potential of Nanotechnology in Helping to Improve Overall System Performance and Cost-effectiveness. </a:t>
            </a:r>
          </a:p>
          <a:p>
            <a:pPr>
              <a:buNone/>
            </a:pPr>
            <a:r>
              <a:rPr lang="en-US" sz="1600" dirty="0">
                <a:latin typeface="Times New Roman" panose="02020603050405020304" pitchFamily="18" charset="0"/>
                <a:cs typeface="Times New Roman" panose="02020603050405020304" pitchFamily="18" charset="0"/>
              </a:rPr>
              <a:t>B-4:  Demonstrate Proof-of-Concept and Evaluate Performance of Prototype Hybrid Heated Pavement System in the field under Thermal Cycling. </a:t>
            </a:r>
          </a:p>
          <a:p>
            <a:pPr>
              <a:buNone/>
            </a:pPr>
            <a:r>
              <a:rPr lang="en-US" sz="1600" dirty="0">
                <a:latin typeface="Times New Roman" panose="02020603050405020304" pitchFamily="18" charset="0"/>
                <a:cs typeface="Times New Roman" panose="02020603050405020304" pitchFamily="18" charset="0"/>
              </a:rPr>
              <a:t>B-5:  Investigate Pavements Performance Degradation </a:t>
            </a:r>
            <a:endParaRPr lang="en-US" sz="1600" dirty="0" smtClean="0">
              <a:latin typeface="Times New Roman" panose="02020603050405020304" pitchFamily="18" charset="0"/>
              <a:cs typeface="Times New Roman" panose="02020603050405020304" pitchFamily="18" charset="0"/>
            </a:endParaRPr>
          </a:p>
          <a:p>
            <a:pPr>
              <a:spcBef>
                <a:spcPts val="0"/>
              </a:spcBef>
              <a:buNone/>
            </a:pPr>
            <a:r>
              <a:rPr lang="en-US" sz="1600" dirty="0" smtClean="0">
                <a:latin typeface="Times New Roman" panose="02020603050405020304" pitchFamily="18" charset="0"/>
                <a:cs typeface="Times New Roman" panose="02020603050405020304" pitchFamily="18" charset="0"/>
              </a:rPr>
              <a:t>Issues </a:t>
            </a:r>
            <a:r>
              <a:rPr lang="en-US" sz="1600" dirty="0">
                <a:latin typeface="Times New Roman" panose="02020603050405020304" pitchFamily="18" charset="0"/>
                <a:cs typeface="Times New Roman" panose="02020603050405020304" pitchFamily="18" charset="0"/>
              </a:rPr>
              <a:t>Resulting from Embedded Conductive Material </a:t>
            </a:r>
            <a:endParaRPr lang="en-US" sz="1600" dirty="0" smtClean="0">
              <a:latin typeface="Times New Roman" panose="02020603050405020304" pitchFamily="18" charset="0"/>
              <a:cs typeface="Times New Roman" panose="02020603050405020304" pitchFamily="18" charset="0"/>
            </a:endParaRPr>
          </a:p>
          <a:p>
            <a:pPr>
              <a:spcBef>
                <a:spcPts val="0"/>
              </a:spcBef>
              <a:buNone/>
            </a:pPr>
            <a:r>
              <a:rPr lang="en-US" sz="1600" dirty="0" smtClean="0">
                <a:latin typeface="Times New Roman" panose="02020603050405020304" pitchFamily="18" charset="0"/>
                <a:cs typeface="Times New Roman" panose="02020603050405020304" pitchFamily="18" charset="0"/>
              </a:rPr>
              <a:t>and </a:t>
            </a:r>
            <a:r>
              <a:rPr lang="en-US" sz="1600" dirty="0" err="1">
                <a:latin typeface="Times New Roman" panose="02020603050405020304" pitchFamily="18" charset="0"/>
                <a:cs typeface="Times New Roman" panose="02020603050405020304" pitchFamily="18" charset="0"/>
              </a:rPr>
              <a:t>Superhydrophobic</a:t>
            </a:r>
            <a:r>
              <a:rPr lang="en-US" sz="1600" dirty="0">
                <a:latin typeface="Times New Roman" panose="02020603050405020304" pitchFamily="18" charset="0"/>
                <a:cs typeface="Times New Roman" panose="02020603050405020304" pitchFamily="18" charset="0"/>
              </a:rPr>
              <a:t> Surfaces of the Hybrid Heated </a:t>
            </a:r>
            <a:endParaRPr lang="en-US" sz="1600" dirty="0" smtClean="0">
              <a:latin typeface="Times New Roman" panose="02020603050405020304" pitchFamily="18" charset="0"/>
              <a:cs typeface="Times New Roman" panose="02020603050405020304" pitchFamily="18" charset="0"/>
            </a:endParaRPr>
          </a:p>
          <a:p>
            <a:pPr>
              <a:spcBef>
                <a:spcPts val="0"/>
              </a:spcBef>
              <a:buNone/>
            </a:pPr>
            <a:r>
              <a:rPr lang="en-US" sz="1600" dirty="0" smtClean="0">
                <a:latin typeface="Times New Roman" panose="02020603050405020304" pitchFamily="18" charset="0"/>
                <a:cs typeface="Times New Roman" panose="02020603050405020304" pitchFamily="18" charset="0"/>
              </a:rPr>
              <a:t>Airport </a:t>
            </a:r>
            <a:r>
              <a:rPr lang="en-US" sz="1600" dirty="0">
                <a:latin typeface="Times New Roman" panose="02020603050405020304" pitchFamily="18" charset="0"/>
                <a:cs typeface="Times New Roman" panose="02020603050405020304" pitchFamily="18" charset="0"/>
              </a:rPr>
              <a:t>Pavement System. </a:t>
            </a:r>
          </a:p>
          <a:p>
            <a:pPr>
              <a:buNone/>
            </a:pPr>
            <a:r>
              <a:rPr lang="en-US" sz="1600" dirty="0">
                <a:latin typeface="Times New Roman" panose="02020603050405020304" pitchFamily="18" charset="0"/>
                <a:cs typeface="Times New Roman" panose="02020603050405020304" pitchFamily="18" charset="0"/>
              </a:rPr>
              <a:t>B-6:  Submit Final Report Documenting the Entire </a:t>
            </a:r>
            <a:endParaRPr lang="en-US" sz="1600" dirty="0" smtClean="0">
              <a:latin typeface="Times New Roman" panose="02020603050405020304" pitchFamily="18" charset="0"/>
              <a:cs typeface="Times New Roman" panose="02020603050405020304" pitchFamily="18" charset="0"/>
            </a:endParaRPr>
          </a:p>
          <a:p>
            <a:pPr>
              <a:spcBef>
                <a:spcPts val="0"/>
              </a:spcBef>
              <a:buNone/>
            </a:pPr>
            <a:r>
              <a:rPr lang="en-US" sz="1600" dirty="0" smtClean="0">
                <a:latin typeface="Times New Roman" panose="02020603050405020304" pitchFamily="18" charset="0"/>
                <a:cs typeface="Times New Roman" panose="02020603050405020304" pitchFamily="18" charset="0"/>
              </a:rPr>
              <a:t>Research </a:t>
            </a:r>
            <a:r>
              <a:rPr lang="en-US" sz="1600" dirty="0">
                <a:latin typeface="Times New Roman" panose="02020603050405020304" pitchFamily="18" charset="0"/>
                <a:cs typeface="Times New Roman" panose="02020603050405020304" pitchFamily="18" charset="0"/>
              </a:rPr>
              <a:t>Effort. </a:t>
            </a:r>
          </a:p>
        </p:txBody>
      </p:sp>
      <p:sp>
        <p:nvSpPr>
          <p:cNvPr id="24" name="Rectangle 23"/>
          <p:cNvSpPr/>
          <p:nvPr/>
        </p:nvSpPr>
        <p:spPr>
          <a:xfrm>
            <a:off x="5010150" y="3638549"/>
            <a:ext cx="3867150" cy="2062103"/>
          </a:xfrm>
          <a:prstGeom prst="rect">
            <a:avLst/>
          </a:prstGeom>
        </p:spPr>
        <p:txBody>
          <a:bodyPr wrap="square">
            <a:spAutoFit/>
          </a:bodyPr>
          <a:lstStyle/>
          <a:p>
            <a:pPr>
              <a:buNone/>
            </a:pPr>
            <a:r>
              <a:rPr lang="en-US" sz="2000" b="1" u="sng" dirty="0" smtClean="0"/>
              <a:t>PERIOD OF PERFORMANCE:</a:t>
            </a:r>
          </a:p>
          <a:p>
            <a:pPr>
              <a:buNone/>
            </a:pPr>
            <a:endParaRPr lang="en-US" sz="1200" b="1" u="sng" dirty="0" smtClean="0"/>
          </a:p>
          <a:p>
            <a:pPr>
              <a:buNone/>
            </a:pPr>
            <a:r>
              <a:rPr lang="en-US" sz="2000" dirty="0" smtClean="0">
                <a:latin typeface="Times New Roman" panose="02020603050405020304" pitchFamily="18" charset="0"/>
                <a:cs typeface="Times New Roman" panose="02020603050405020304" pitchFamily="18" charset="0"/>
              </a:rPr>
              <a:t>Original: July 2013 – October 2014</a:t>
            </a:r>
          </a:p>
          <a:p>
            <a:pPr>
              <a:buNone/>
            </a:pPr>
            <a:r>
              <a:rPr lang="en-US" sz="2000" dirty="0" smtClean="0">
                <a:latin typeface="Times New Roman" panose="02020603050405020304" pitchFamily="18" charset="0"/>
                <a:cs typeface="Times New Roman" panose="02020603050405020304" pitchFamily="18" charset="0"/>
              </a:rPr>
              <a:t>Extended:  July 2013 – July 2016</a:t>
            </a:r>
          </a:p>
          <a:p>
            <a:pPr>
              <a:buNone/>
            </a:pPr>
            <a:r>
              <a:rPr lang="en-US" sz="2000" dirty="0" smtClean="0">
                <a:latin typeface="Times New Roman" panose="02020603050405020304" pitchFamily="18" charset="0"/>
                <a:cs typeface="Times New Roman" panose="02020603050405020304" pitchFamily="18" charset="0"/>
              </a:rPr>
              <a:t>Extension to be Requested</a:t>
            </a:r>
          </a:p>
        </p:txBody>
      </p:sp>
      <p:sp>
        <p:nvSpPr>
          <p:cNvPr id="12" name="Rectangle 10"/>
          <p:cNvSpPr>
            <a:spLocks noGrp="1" noChangeArrowheads="1"/>
          </p:cNvSpPr>
          <p:nvPr>
            <p:ph type="ftr" sz="quarter" idx="11"/>
          </p:nvPr>
        </p:nvSpPr>
        <p:spPr bwMode="auto">
          <a:xfrm>
            <a:off x="271181" y="6219015"/>
            <a:ext cx="2895600" cy="5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a:p>
            <a:r>
              <a:rPr lang="en-US" dirty="0" smtClean="0"/>
              <a:t>March 15, 2016</a:t>
            </a:r>
          </a:p>
        </p:txBody>
      </p:sp>
    </p:spTree>
    <p:extLst>
      <p:ext uri="{BB962C8B-B14F-4D97-AF65-F5344CB8AC3E}">
        <p14:creationId xmlns:p14="http://schemas.microsoft.com/office/powerpoint/2010/main" val="18119549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2717" y="1194617"/>
            <a:ext cx="8050213" cy="4391025"/>
          </a:xfrm>
        </p:spPr>
        <p:txBody>
          <a:bodyPr/>
          <a:lstStyle/>
          <a:p>
            <a:pPr marL="0" indent="0">
              <a:buNone/>
            </a:pPr>
            <a:r>
              <a:rPr lang="en-US" dirty="0" smtClean="0"/>
              <a:t>Identify Overall System-Level Requirements</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26</a:t>
            </a:fld>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528" y="1741680"/>
            <a:ext cx="7488072" cy="429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a:spLocks noGrp="1"/>
          </p:cNvSpPr>
          <p:nvPr>
            <p:ph type="title"/>
          </p:nvPr>
        </p:nvSpPr>
        <p:spPr>
          <a:xfrm>
            <a:off x="180975" y="334963"/>
            <a:ext cx="8829675" cy="609600"/>
          </a:xfrm>
        </p:spPr>
        <p:txBody>
          <a:bodyPr/>
          <a:lstStyle/>
          <a:p>
            <a:pPr algn="ctr"/>
            <a:r>
              <a:rPr lang="en-US" sz="3200" dirty="0" smtClean="0"/>
              <a:t>Task 1-B:  Hybrid Heated Airport Pavement</a:t>
            </a:r>
            <a:endParaRPr lang="en-US" sz="3200" dirty="0"/>
          </a:p>
        </p:txBody>
      </p:sp>
      <p:sp>
        <p:nvSpPr>
          <p:cNvPr id="11" name="Footer Placeholder 10"/>
          <p:cNvSpPr>
            <a:spLocks noGrp="1" noChangeArrowheads="1"/>
          </p:cNvSpPr>
          <p:nvPr>
            <p:ph type="ftr" sz="quarter" idx="11"/>
          </p:nvPr>
        </p:nvSpPr>
        <p:spPr bwMode="auto">
          <a:xfrm>
            <a:off x="271181" y="6219015"/>
            <a:ext cx="2895600" cy="5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a:p>
            <a:r>
              <a:rPr lang="en-US" dirty="0" smtClean="0"/>
              <a:t>March 15, 2016</a:t>
            </a:r>
          </a:p>
        </p:txBody>
      </p:sp>
    </p:spTree>
    <p:extLst>
      <p:ext uri="{BB962C8B-B14F-4D97-AF65-F5344CB8AC3E}">
        <p14:creationId xmlns:p14="http://schemas.microsoft.com/office/powerpoint/2010/main" val="5694177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super-beton.com/images/research/P9.jpg"/>
          <p:cNvPicPr>
            <a:picLocks noChangeAspect="1" noChangeArrowheads="1"/>
          </p:cNvPicPr>
          <p:nvPr/>
        </p:nvPicPr>
        <p:blipFill rotWithShape="1">
          <a:blip r:embed="rId2">
            <a:extLst>
              <a:ext uri="{28A0092B-C50C-407E-A947-70E740481C1C}">
                <a14:useLocalDpi xmlns:a14="http://schemas.microsoft.com/office/drawing/2010/main" val="0"/>
              </a:ext>
            </a:extLst>
          </a:blip>
          <a:srcRect l="17984"/>
          <a:stretch/>
        </p:blipFill>
        <p:spPr bwMode="auto">
          <a:xfrm>
            <a:off x="133350" y="874839"/>
            <a:ext cx="8811966" cy="27593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15926" y="1096962"/>
            <a:ext cx="8050213" cy="606425"/>
          </a:xfrm>
        </p:spPr>
        <p:txBody>
          <a:bodyPr/>
          <a:lstStyle/>
          <a:p>
            <a:pPr marL="0" indent="0" algn="ctr">
              <a:buNone/>
            </a:pPr>
            <a:r>
              <a:rPr lang="en-US" sz="2000" dirty="0" smtClean="0">
                <a:latin typeface="Times New Roman" panose="02020603050405020304" pitchFamily="18" charset="0"/>
                <a:cs typeface="Times New Roman" panose="02020603050405020304" pitchFamily="18" charset="0"/>
              </a:rPr>
              <a:t>Defining </a:t>
            </a:r>
            <a:r>
              <a:rPr lang="en-US" sz="2000" dirty="0" err="1" smtClean="0">
                <a:latin typeface="Times New Roman" panose="02020603050405020304" pitchFamily="18" charset="0"/>
                <a:cs typeface="Times New Roman" panose="02020603050405020304" pitchFamily="18" charset="0"/>
              </a:rPr>
              <a:t>Superhydrophobicity</a:t>
            </a:r>
            <a:r>
              <a:rPr lang="en-US" sz="2000" dirty="0" smtClean="0">
                <a:latin typeface="Times New Roman" panose="02020603050405020304" pitchFamily="18" charset="0"/>
                <a:cs typeface="Times New Roman" panose="02020603050405020304" pitchFamily="18" charset="0"/>
              </a:rPr>
              <a:t> and Hydrophobicity</a:t>
            </a:r>
            <a:endParaRPr lang="en-US" sz="20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78D3ABA1-EA94-43C0-B992-7CBCC31144F1}" type="slidenum">
              <a:rPr lang="en-US" smtClean="0"/>
              <a:pPr/>
              <a:t>27</a:t>
            </a:fld>
            <a:endParaRPr lang="en-US" dirty="0"/>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965" y="3648834"/>
            <a:ext cx="4910136" cy="2043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bwMode="auto">
          <a:xfrm>
            <a:off x="352425" y="5628570"/>
            <a:ext cx="842962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1600" b="1" dirty="0" smtClean="0">
                <a:latin typeface="Times New Roman" panose="02020603050405020304" pitchFamily="18" charset="0"/>
                <a:cs typeface="Times New Roman" panose="02020603050405020304" pitchFamily="18" charset="0"/>
              </a:rPr>
              <a:t>From left to right: control, 2% PTFE, and 5% PTFE modified mortar specimens</a:t>
            </a:r>
            <a:endParaRPr lang="en-US" sz="1600" b="1" dirty="0">
              <a:latin typeface="Times New Roman" panose="02020603050405020304" pitchFamily="18" charset="0"/>
              <a:cs typeface="Times New Roman" panose="02020603050405020304" pitchFamily="18" charset="0"/>
            </a:endParaRPr>
          </a:p>
        </p:txBody>
      </p:sp>
      <p:sp>
        <p:nvSpPr>
          <p:cNvPr id="12" name="Title 1"/>
          <p:cNvSpPr>
            <a:spLocks noGrp="1"/>
          </p:cNvSpPr>
          <p:nvPr>
            <p:ph type="title"/>
          </p:nvPr>
        </p:nvSpPr>
        <p:spPr>
          <a:xfrm>
            <a:off x="166687" y="379539"/>
            <a:ext cx="8801100" cy="609600"/>
          </a:xfrm>
        </p:spPr>
        <p:txBody>
          <a:bodyPr/>
          <a:lstStyle/>
          <a:p>
            <a:pPr algn="ctr"/>
            <a:r>
              <a:rPr lang="en-US" sz="3200" dirty="0" smtClean="0"/>
              <a:t>Task 1-B:  Hybrid Heated Airport Pavement</a:t>
            </a:r>
            <a:endParaRPr lang="en-US" sz="3200" dirty="0"/>
          </a:p>
        </p:txBody>
      </p:sp>
      <p:sp>
        <p:nvSpPr>
          <p:cNvPr id="11" name="Footer Placeholder 10"/>
          <p:cNvSpPr>
            <a:spLocks noGrp="1" noChangeArrowheads="1"/>
          </p:cNvSpPr>
          <p:nvPr>
            <p:ph type="ftr" sz="quarter" idx="11"/>
          </p:nvPr>
        </p:nvSpPr>
        <p:spPr bwMode="auto">
          <a:xfrm>
            <a:off x="271181" y="6219015"/>
            <a:ext cx="2895600" cy="5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a:p>
            <a:r>
              <a:rPr lang="en-US" dirty="0" smtClean="0"/>
              <a:t>March 15, 2016</a:t>
            </a:r>
          </a:p>
        </p:txBody>
      </p:sp>
    </p:spTree>
    <p:extLst>
      <p:ext uri="{BB962C8B-B14F-4D97-AF65-F5344CB8AC3E}">
        <p14:creationId xmlns:p14="http://schemas.microsoft.com/office/powerpoint/2010/main" val="18275590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000" dirty="0" smtClean="0"/>
              <a:t>Task 1-C: </a:t>
            </a:r>
            <a:r>
              <a:rPr lang="en-US" sz="2400" dirty="0" smtClean="0"/>
              <a:t> </a:t>
            </a:r>
            <a:r>
              <a:rPr lang="en-US" sz="2400" dirty="0"/>
              <a:t>Investigating the Potential to Use Phase Change Material (PCM) to Store Heat in Concrete Pavement </a:t>
            </a:r>
          </a:p>
        </p:txBody>
      </p:sp>
      <p:sp>
        <p:nvSpPr>
          <p:cNvPr id="4" name="Slide Number Placeholder 3"/>
          <p:cNvSpPr>
            <a:spLocks noGrp="1"/>
          </p:cNvSpPr>
          <p:nvPr>
            <p:ph type="sldNum" sz="quarter" idx="12"/>
          </p:nvPr>
        </p:nvSpPr>
        <p:spPr/>
        <p:txBody>
          <a:bodyPr/>
          <a:lstStyle/>
          <a:p>
            <a:fld id="{78D3ABA1-EA94-43C0-B992-7CBCC31144F1}" type="slidenum">
              <a:rPr lang="en-US" smtClean="0"/>
              <a:pPr/>
              <a:t>28</a:t>
            </a:fld>
            <a:endParaRPr lang="en-US" dirty="0"/>
          </a:p>
        </p:txBody>
      </p:sp>
      <p:cxnSp>
        <p:nvCxnSpPr>
          <p:cNvPr id="10" name="Straight Connector 9"/>
          <p:cNvCxnSpPr/>
          <p:nvPr/>
        </p:nvCxnSpPr>
        <p:spPr bwMode="auto">
          <a:xfrm>
            <a:off x="4938711" y="3905249"/>
            <a:ext cx="3938587" cy="0"/>
          </a:xfrm>
          <a:prstGeom prst="line">
            <a:avLst/>
          </a:prstGeom>
          <a:noFill/>
          <a:ln w="25400"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flipV="1">
            <a:off x="4938712" y="3905249"/>
            <a:ext cx="0" cy="2119316"/>
          </a:xfrm>
          <a:prstGeom prst="line">
            <a:avLst/>
          </a:prstGeom>
          <a:noFill/>
          <a:ln w="25400"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Rectangle 18"/>
          <p:cNvSpPr/>
          <p:nvPr/>
        </p:nvSpPr>
        <p:spPr>
          <a:xfrm>
            <a:off x="142874" y="1252537"/>
            <a:ext cx="8734425" cy="4247317"/>
          </a:xfrm>
          <a:prstGeom prst="rect">
            <a:avLst/>
          </a:prstGeom>
        </p:spPr>
        <p:txBody>
          <a:bodyPr wrap="square">
            <a:spAutoFit/>
          </a:bodyPr>
          <a:lstStyle/>
          <a:p>
            <a:pPr>
              <a:buNone/>
            </a:pPr>
            <a:r>
              <a:rPr lang="en-US" sz="2000" b="1" u="sng" dirty="0" smtClean="0"/>
              <a:t>OBJECTIVES:</a:t>
            </a:r>
          </a:p>
          <a:p>
            <a:pPr>
              <a:spcBef>
                <a:spcPts val="1800"/>
              </a:spcBef>
              <a:buNone/>
            </a:pPr>
            <a:r>
              <a:rPr lang="en-US" sz="2000" dirty="0">
                <a:latin typeface="Times New Roman" panose="02020603050405020304" pitchFamily="18" charset="0"/>
                <a:cs typeface="Times New Roman" panose="02020603050405020304" pitchFamily="18" charset="0"/>
              </a:rPr>
              <a:t>C-1:  Literature Review.</a:t>
            </a:r>
          </a:p>
          <a:p>
            <a:pPr>
              <a:spcBef>
                <a:spcPts val="1800"/>
              </a:spcBef>
              <a:buNone/>
            </a:pPr>
            <a:r>
              <a:rPr lang="en-US" sz="2000" dirty="0">
                <a:latin typeface="Times New Roman" panose="02020603050405020304" pitchFamily="18" charset="0"/>
                <a:cs typeface="Times New Roman" panose="02020603050405020304" pitchFamily="18" charset="0"/>
              </a:rPr>
              <a:t>C-2:  Parametric Assessment of Temperature Response for Application to Anti-icing Performance. </a:t>
            </a:r>
          </a:p>
          <a:p>
            <a:pPr>
              <a:spcBef>
                <a:spcPts val="1800"/>
              </a:spcBef>
              <a:buNone/>
            </a:pPr>
            <a:r>
              <a:rPr lang="en-US" sz="2000" dirty="0">
                <a:latin typeface="Times New Roman" panose="02020603050405020304" pitchFamily="18" charset="0"/>
                <a:cs typeface="Times New Roman" panose="02020603050405020304" pitchFamily="18" charset="0"/>
              </a:rPr>
              <a:t>C-3:  Identification and Evaluation of Low Temperature Phase Change Materials. </a:t>
            </a:r>
          </a:p>
          <a:p>
            <a:pPr>
              <a:spcBef>
                <a:spcPts val="1800"/>
              </a:spcBef>
              <a:buNone/>
            </a:pPr>
            <a:r>
              <a:rPr lang="en-US" sz="2000" dirty="0">
                <a:latin typeface="Times New Roman" panose="02020603050405020304" pitchFamily="18" charset="0"/>
                <a:cs typeface="Times New Roman" panose="02020603050405020304" pitchFamily="18" charset="0"/>
              </a:rPr>
              <a:t>C-4:  Evaluation of the Heat Capacity and </a:t>
            </a:r>
            <a:endParaRPr lang="en-US" sz="2000" dirty="0" smtClean="0">
              <a:latin typeface="Times New Roman" panose="02020603050405020304" pitchFamily="18" charset="0"/>
              <a:cs typeface="Times New Roman" panose="02020603050405020304" pitchFamily="18" charset="0"/>
            </a:endParaRPr>
          </a:p>
          <a:p>
            <a:pPr>
              <a:spcBef>
                <a:spcPts val="0"/>
              </a:spcBef>
              <a:buNone/>
            </a:pPr>
            <a:r>
              <a:rPr lang="en-US" sz="2000" dirty="0" smtClean="0">
                <a:latin typeface="Times New Roman" panose="02020603050405020304" pitchFamily="18" charset="0"/>
                <a:cs typeface="Times New Roman" panose="02020603050405020304" pitchFamily="18" charset="0"/>
              </a:rPr>
              <a:t>Thermal </a:t>
            </a:r>
            <a:r>
              <a:rPr lang="en-US" sz="2000" dirty="0">
                <a:latin typeface="Times New Roman" panose="02020603050405020304" pitchFamily="18" charset="0"/>
                <a:cs typeface="Times New Roman" panose="02020603050405020304" pitchFamily="18" charset="0"/>
              </a:rPr>
              <a:t>Conductivity of Concrete.</a:t>
            </a:r>
          </a:p>
          <a:p>
            <a:pPr>
              <a:spcBef>
                <a:spcPts val="1800"/>
              </a:spcBef>
              <a:buNone/>
            </a:pPr>
            <a:r>
              <a:rPr lang="en-US" sz="2000" dirty="0">
                <a:latin typeface="Times New Roman" panose="02020603050405020304" pitchFamily="18" charset="0"/>
                <a:cs typeface="Times New Roman" panose="02020603050405020304" pitchFamily="18" charset="0"/>
              </a:rPr>
              <a:t>C-5:  Large Section Evaluation. </a:t>
            </a:r>
          </a:p>
          <a:p>
            <a:pPr>
              <a:spcBef>
                <a:spcPts val="1800"/>
              </a:spcBef>
              <a:buNone/>
            </a:pPr>
            <a:r>
              <a:rPr lang="en-US" sz="2000" dirty="0">
                <a:latin typeface="Times New Roman" panose="02020603050405020304" pitchFamily="18" charset="0"/>
                <a:cs typeface="Times New Roman" panose="02020603050405020304" pitchFamily="18" charset="0"/>
              </a:rPr>
              <a:t>C-6:  Final Report. </a:t>
            </a:r>
          </a:p>
        </p:txBody>
      </p:sp>
      <p:sp>
        <p:nvSpPr>
          <p:cNvPr id="24" name="Rectangle 23"/>
          <p:cNvSpPr/>
          <p:nvPr/>
        </p:nvSpPr>
        <p:spPr>
          <a:xfrm>
            <a:off x="4988717" y="4038599"/>
            <a:ext cx="4057651" cy="1785104"/>
          </a:xfrm>
          <a:prstGeom prst="rect">
            <a:avLst/>
          </a:prstGeom>
        </p:spPr>
        <p:txBody>
          <a:bodyPr wrap="square">
            <a:spAutoFit/>
          </a:bodyPr>
          <a:lstStyle/>
          <a:p>
            <a:pPr>
              <a:buNone/>
            </a:pPr>
            <a:r>
              <a:rPr lang="en-US" sz="2000" b="1" u="sng" dirty="0" smtClean="0"/>
              <a:t>PERIOD OF PERFORMANCE:</a:t>
            </a:r>
          </a:p>
          <a:p>
            <a:pPr>
              <a:buNone/>
            </a:pPr>
            <a:r>
              <a:rPr lang="en-US" sz="2000" dirty="0" smtClean="0">
                <a:latin typeface="Times New Roman" panose="02020603050405020304" pitchFamily="18" charset="0"/>
                <a:cs typeface="Times New Roman" panose="02020603050405020304" pitchFamily="18" charset="0"/>
              </a:rPr>
              <a:t>Original: July 2013 – October 2014</a:t>
            </a:r>
          </a:p>
          <a:p>
            <a:pPr>
              <a:buNone/>
            </a:pPr>
            <a:r>
              <a:rPr lang="en-US" sz="2000" dirty="0" smtClean="0">
                <a:latin typeface="Times New Roman" panose="02020603050405020304" pitchFamily="18" charset="0"/>
                <a:cs typeface="Times New Roman" panose="02020603050405020304" pitchFamily="18" charset="0"/>
              </a:rPr>
              <a:t>Extended:  October 2014 – July 2016</a:t>
            </a:r>
          </a:p>
          <a:p>
            <a:pPr>
              <a:buNone/>
            </a:pPr>
            <a:r>
              <a:rPr lang="en-US" sz="2000" dirty="0" smtClean="0">
                <a:latin typeface="Times New Roman" panose="02020603050405020304" pitchFamily="18" charset="0"/>
                <a:cs typeface="Times New Roman" panose="02020603050405020304" pitchFamily="18" charset="0"/>
              </a:rPr>
              <a:t>Complete:  July 2016</a:t>
            </a:r>
          </a:p>
        </p:txBody>
      </p:sp>
      <p:sp>
        <p:nvSpPr>
          <p:cNvPr id="12" name="Rectangle 10"/>
          <p:cNvSpPr>
            <a:spLocks noGrp="1" noChangeArrowheads="1"/>
          </p:cNvSpPr>
          <p:nvPr>
            <p:ph type="ftr" sz="quarter" idx="11"/>
          </p:nvPr>
        </p:nvSpPr>
        <p:spPr bwMode="auto">
          <a:xfrm>
            <a:off x="271181" y="6219015"/>
            <a:ext cx="2895600" cy="5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a:p>
            <a:r>
              <a:rPr lang="en-US" dirty="0" smtClean="0"/>
              <a:t>March 15, 2016</a:t>
            </a:r>
          </a:p>
        </p:txBody>
      </p:sp>
    </p:spTree>
    <p:extLst>
      <p:ext uri="{BB962C8B-B14F-4D97-AF65-F5344CB8AC3E}">
        <p14:creationId xmlns:p14="http://schemas.microsoft.com/office/powerpoint/2010/main" val="39631989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000" dirty="0" smtClean="0"/>
              <a:t>Phase Change Materials for PCC Pavements</a:t>
            </a:r>
            <a:endParaRPr lang="en-US" sz="3000" dirty="0"/>
          </a:p>
        </p:txBody>
      </p:sp>
      <p:sp>
        <p:nvSpPr>
          <p:cNvPr id="3" name="Content Placeholder 2"/>
          <p:cNvSpPr>
            <a:spLocks noGrp="1"/>
          </p:cNvSpPr>
          <p:nvPr>
            <p:ph idx="1"/>
          </p:nvPr>
        </p:nvSpPr>
        <p:spPr>
          <a:xfrm>
            <a:off x="475472" y="1304788"/>
            <a:ext cx="8050213" cy="4391025"/>
          </a:xfrm>
        </p:spPr>
        <p:txBody>
          <a:bodyPr/>
          <a:lstStyle/>
          <a:p>
            <a:pPr marL="0" indent="0">
              <a:buNone/>
            </a:pPr>
            <a:r>
              <a:rPr lang="en-US" altLang="en-US" sz="2400" dirty="0" smtClean="0">
                <a:latin typeface="Times New Roman" panose="02020603050405020304" pitchFamily="18" charset="0"/>
                <a:ea typeface="ＭＳ Ｐゴシック" pitchFamily="34" charset="-128"/>
                <a:cs typeface="Times New Roman" panose="02020603050405020304" pitchFamily="18" charset="0"/>
              </a:rPr>
              <a:t>Main </a:t>
            </a:r>
            <a:r>
              <a:rPr lang="en-US" altLang="en-US" sz="2400" dirty="0">
                <a:latin typeface="Times New Roman" panose="02020603050405020304" pitchFamily="18" charset="0"/>
                <a:ea typeface="ＭＳ Ｐゴシック" pitchFamily="34" charset="-128"/>
                <a:cs typeface="Times New Roman" panose="02020603050405020304" pitchFamily="18" charset="0"/>
              </a:rPr>
              <a:t>objective: </a:t>
            </a:r>
            <a:endParaRPr lang="en-US" altLang="en-US" sz="2400" dirty="0" smtClean="0">
              <a:latin typeface="Times New Roman" panose="02020603050405020304" pitchFamily="18" charset="0"/>
              <a:ea typeface="ＭＳ Ｐゴシック" pitchFamily="34" charset="-128"/>
              <a:cs typeface="Times New Roman" panose="02020603050405020304" pitchFamily="18" charset="0"/>
            </a:endParaRPr>
          </a:p>
          <a:p>
            <a:r>
              <a:rPr lang="en-US" altLang="en-US" sz="2400" dirty="0" smtClean="0">
                <a:latin typeface="Times New Roman" panose="02020603050405020304" pitchFamily="18" charset="0"/>
                <a:ea typeface="ＭＳ Ｐゴシック" pitchFamily="34" charset="-128"/>
                <a:cs typeface="Times New Roman" panose="02020603050405020304" pitchFamily="18" charset="0"/>
              </a:rPr>
              <a:t>To </a:t>
            </a:r>
            <a:r>
              <a:rPr lang="en-US" altLang="en-US" sz="2400" dirty="0">
                <a:latin typeface="Times New Roman" panose="02020603050405020304" pitchFamily="18" charset="0"/>
                <a:ea typeface="ＭＳ Ｐゴシック" pitchFamily="34" charset="-128"/>
                <a:cs typeface="Times New Roman" panose="02020603050405020304" pitchFamily="18" charset="0"/>
              </a:rPr>
              <a:t>examine the role that PCM may have in storing heat in pavements to melt snow and ice at airports </a:t>
            </a:r>
          </a:p>
          <a:p>
            <a:pPr lvl="1" indent="-225425"/>
            <a:r>
              <a:rPr lang="en-US" altLang="en-US" sz="1800" dirty="0">
                <a:latin typeface="Times New Roman" panose="02020603050405020304" pitchFamily="18" charset="0"/>
                <a:ea typeface="ＭＳ Ｐゴシック" pitchFamily="34" charset="-128"/>
                <a:cs typeface="Times New Roman" panose="02020603050405020304" pitchFamily="18" charset="0"/>
              </a:rPr>
              <a:t>PCMs can store thermal energy from the </a:t>
            </a:r>
            <a:r>
              <a:rPr lang="en-US" altLang="en-US" sz="1800" dirty="0" smtClean="0">
                <a:latin typeface="Times New Roman" panose="02020603050405020304" pitchFamily="18" charset="0"/>
                <a:ea typeface="ＭＳ Ｐゴシック" pitchFamily="34" charset="-128"/>
                <a:cs typeface="Times New Roman" panose="02020603050405020304" pitchFamily="18" charset="0"/>
              </a:rPr>
              <a:t>environment</a:t>
            </a:r>
            <a:endParaRPr lang="en-US" altLang="en-US" sz="1800" dirty="0">
              <a:latin typeface="Times New Roman" panose="02020603050405020304" pitchFamily="18" charset="0"/>
              <a:ea typeface="ＭＳ Ｐゴシック" pitchFamily="34" charset="-128"/>
              <a:cs typeface="Times New Roman" panose="02020603050405020304" pitchFamily="18" charset="0"/>
            </a:endParaRPr>
          </a:p>
          <a:p>
            <a:pPr lvl="1" indent="-225425"/>
            <a:r>
              <a:rPr lang="en-US" altLang="en-US" sz="1800" dirty="0">
                <a:latin typeface="Times New Roman" panose="02020603050405020304" pitchFamily="18" charset="0"/>
                <a:ea typeface="ＭＳ Ｐゴシック" pitchFamily="34" charset="-128"/>
                <a:cs typeface="Times New Roman" panose="02020603050405020304" pitchFamily="18" charset="0"/>
              </a:rPr>
              <a:t>Stored energy can be released and melt ice and </a:t>
            </a:r>
            <a:r>
              <a:rPr lang="en-US" altLang="en-US" sz="1800" dirty="0" smtClean="0">
                <a:latin typeface="Times New Roman" panose="02020603050405020304" pitchFamily="18" charset="0"/>
                <a:ea typeface="ＭＳ Ｐゴシック" pitchFamily="34" charset="-128"/>
                <a:cs typeface="Times New Roman" panose="02020603050405020304" pitchFamily="18" charset="0"/>
              </a:rPr>
              <a:t>snow</a:t>
            </a:r>
            <a:endParaRPr lang="en-US" altLang="en-US" sz="1800" dirty="0">
              <a:latin typeface="Times New Roman" panose="02020603050405020304" pitchFamily="18" charset="0"/>
              <a:ea typeface="ＭＳ Ｐゴシック" pitchFamily="34" charset="-128"/>
              <a:cs typeface="Times New Roman" panose="02020603050405020304" pitchFamily="18" charset="0"/>
            </a:endParaRPr>
          </a:p>
          <a:p>
            <a:pPr lvl="1" indent="-225425"/>
            <a:r>
              <a:rPr lang="en-US" altLang="en-US" sz="1800" dirty="0">
                <a:latin typeface="Times New Roman" panose="02020603050405020304" pitchFamily="18" charset="0"/>
                <a:ea typeface="ＭＳ Ｐゴシック" pitchFamily="34" charset="-128"/>
                <a:cs typeface="Times New Roman" panose="02020603050405020304" pitchFamily="18" charset="0"/>
              </a:rPr>
              <a:t>Improves anti-icing practices in airfield pavements</a:t>
            </a:r>
          </a:p>
          <a:p>
            <a:pPr lvl="1" indent="-225425"/>
            <a:r>
              <a:rPr lang="en-US" altLang="en-US" sz="1800" dirty="0">
                <a:latin typeface="Times New Roman" panose="02020603050405020304" pitchFamily="18" charset="0"/>
                <a:ea typeface="ＭＳ Ｐゴシック" pitchFamily="34" charset="-128"/>
                <a:cs typeface="Times New Roman" panose="02020603050405020304" pitchFamily="18" charset="0"/>
              </a:rPr>
              <a:t>Increases the safety of airport </a:t>
            </a:r>
            <a:r>
              <a:rPr lang="en-US" altLang="en-US" sz="1800" dirty="0" smtClean="0">
                <a:latin typeface="Times New Roman" panose="02020603050405020304" pitchFamily="18" charset="0"/>
                <a:ea typeface="ＭＳ Ｐゴシック" pitchFamily="34" charset="-128"/>
                <a:cs typeface="Times New Roman" panose="02020603050405020304" pitchFamily="18" charset="0"/>
              </a:rPr>
              <a:t>pavement</a:t>
            </a:r>
            <a:endParaRPr lang="en-US" altLang="en-US" sz="1800" dirty="0">
              <a:latin typeface="Times New Roman" panose="02020603050405020304" pitchFamily="18" charset="0"/>
              <a:ea typeface="ＭＳ Ｐゴシック" pitchFamily="34" charset="-128"/>
              <a:cs typeface="Times New Roman" panose="02020603050405020304" pitchFamily="18" charset="0"/>
            </a:endParaRPr>
          </a:p>
          <a:p>
            <a:endParaRPr lang="en-US" sz="24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29</a:t>
            </a:fld>
            <a:endParaRPr lang="en-US" dirty="0"/>
          </a:p>
        </p:txBody>
      </p:sp>
      <p:grpSp>
        <p:nvGrpSpPr>
          <p:cNvPr id="7" name="Group 9"/>
          <p:cNvGrpSpPr>
            <a:grpSpLocks/>
          </p:cNvGrpSpPr>
          <p:nvPr/>
        </p:nvGrpSpPr>
        <p:grpSpPr bwMode="auto">
          <a:xfrm>
            <a:off x="582614" y="4411530"/>
            <a:ext cx="8020100" cy="1616353"/>
            <a:chOff x="18924852" y="13626123"/>
            <a:chExt cx="8592880" cy="1490995"/>
          </a:xfrm>
        </p:grpSpPr>
        <p:sp>
          <p:nvSpPr>
            <p:cNvPr id="8" name="Rectangle 7"/>
            <p:cNvSpPr/>
            <p:nvPr/>
          </p:nvSpPr>
          <p:spPr bwMode="auto">
            <a:xfrm>
              <a:off x="18924852" y="14352455"/>
              <a:ext cx="5686030" cy="745368"/>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ln>
                  <a:solidFill>
                    <a:schemeClr val="tx1"/>
                  </a:solidFill>
                </a:ln>
                <a:cs typeface="Arial" panose="020B0604020202020204" pitchFamily="34" charset="0"/>
              </a:endParaRPr>
            </a:p>
          </p:txBody>
        </p:sp>
        <p:sp>
          <p:nvSpPr>
            <p:cNvPr id="9" name="Oval 8"/>
            <p:cNvSpPr/>
            <p:nvPr/>
          </p:nvSpPr>
          <p:spPr bwMode="auto">
            <a:xfrm rot="15553247">
              <a:off x="21898167" y="14815861"/>
              <a:ext cx="191833" cy="243225"/>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10" name="Oval 9"/>
            <p:cNvSpPr/>
            <p:nvPr/>
          </p:nvSpPr>
          <p:spPr bwMode="auto">
            <a:xfrm rot="15553247">
              <a:off x="19237405" y="14605109"/>
              <a:ext cx="184512" cy="241524"/>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11" name="Oval 10"/>
            <p:cNvSpPr/>
            <p:nvPr/>
          </p:nvSpPr>
          <p:spPr bwMode="auto">
            <a:xfrm rot="15553247">
              <a:off x="22738567" y="14685418"/>
              <a:ext cx="225514" cy="192200"/>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12" name="Oval 11"/>
            <p:cNvSpPr/>
            <p:nvPr/>
          </p:nvSpPr>
          <p:spPr bwMode="auto">
            <a:xfrm rot="15553247">
              <a:off x="20317439" y="14873167"/>
              <a:ext cx="194762" cy="166686"/>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13" name="Oval 12"/>
            <p:cNvSpPr/>
            <p:nvPr/>
          </p:nvSpPr>
          <p:spPr bwMode="auto">
            <a:xfrm rot="15553247">
              <a:off x="20459553" y="14496817"/>
              <a:ext cx="153760" cy="219412"/>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14" name="Oval 13"/>
            <p:cNvSpPr/>
            <p:nvPr/>
          </p:nvSpPr>
          <p:spPr bwMode="auto">
            <a:xfrm rot="15553247">
              <a:off x="21521422" y="14853230"/>
              <a:ext cx="191834" cy="200703"/>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15" name="Oval 14"/>
            <p:cNvSpPr/>
            <p:nvPr/>
          </p:nvSpPr>
          <p:spPr bwMode="auto">
            <a:xfrm rot="15553247">
              <a:off x="23078030" y="14899267"/>
              <a:ext cx="164010" cy="159882"/>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16" name="Oval 15"/>
            <p:cNvSpPr/>
            <p:nvPr/>
          </p:nvSpPr>
          <p:spPr bwMode="auto">
            <a:xfrm rot="15553247" flipH="1">
              <a:off x="22233408" y="14850183"/>
              <a:ext cx="225514" cy="202405"/>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17" name="Rectangle 16"/>
            <p:cNvSpPr/>
            <p:nvPr/>
          </p:nvSpPr>
          <p:spPr>
            <a:xfrm>
              <a:off x="18924852" y="14288022"/>
              <a:ext cx="5686030" cy="87863"/>
            </a:xfrm>
            <a:prstGeom prst="rec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7-Point Star 17"/>
            <p:cNvSpPr/>
            <p:nvPr/>
          </p:nvSpPr>
          <p:spPr>
            <a:xfrm>
              <a:off x="19395995" y="13661268"/>
              <a:ext cx="284046" cy="238693"/>
            </a:xfrm>
            <a:prstGeom prst="star7">
              <a:avLst/>
            </a:prstGeom>
            <a:solidFill>
              <a:srgbClr val="33CCFF"/>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7-Point Star 18"/>
            <p:cNvSpPr/>
            <p:nvPr/>
          </p:nvSpPr>
          <p:spPr>
            <a:xfrm>
              <a:off x="20569600" y="13914605"/>
              <a:ext cx="285747" cy="240158"/>
            </a:xfrm>
            <a:prstGeom prst="star7">
              <a:avLst/>
            </a:prstGeom>
            <a:solidFill>
              <a:srgbClr val="33CCFF"/>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p:cNvSpPr/>
            <p:nvPr/>
          </p:nvSpPr>
          <p:spPr bwMode="auto">
            <a:xfrm rot="15553247">
              <a:off x="20694916" y="14772661"/>
              <a:ext cx="193298" cy="243226"/>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21" name="Oval 20"/>
            <p:cNvSpPr/>
            <p:nvPr/>
          </p:nvSpPr>
          <p:spPr bwMode="auto">
            <a:xfrm rot="15553247">
              <a:off x="23481682" y="14451230"/>
              <a:ext cx="191834" cy="243226"/>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22" name="7-Point Star 21"/>
            <p:cNvSpPr/>
            <p:nvPr/>
          </p:nvSpPr>
          <p:spPr>
            <a:xfrm>
              <a:off x="21134291" y="13932178"/>
              <a:ext cx="285747" cy="240158"/>
            </a:xfrm>
            <a:prstGeom prst="star7">
              <a:avLst/>
            </a:prstGeom>
            <a:solidFill>
              <a:srgbClr val="33CCFF"/>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7-Point Star 22"/>
            <p:cNvSpPr/>
            <p:nvPr/>
          </p:nvSpPr>
          <p:spPr>
            <a:xfrm>
              <a:off x="21756811" y="13930714"/>
              <a:ext cx="285747" cy="240158"/>
            </a:xfrm>
            <a:prstGeom prst="star7">
              <a:avLst/>
            </a:prstGeom>
            <a:solidFill>
              <a:srgbClr val="33CCFF"/>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7-Point Star 23"/>
            <p:cNvSpPr/>
            <p:nvPr/>
          </p:nvSpPr>
          <p:spPr>
            <a:xfrm>
              <a:off x="22183731" y="13664197"/>
              <a:ext cx="285747" cy="240158"/>
            </a:xfrm>
            <a:prstGeom prst="star7">
              <a:avLst/>
            </a:prstGeom>
            <a:solidFill>
              <a:srgbClr val="33CCFF"/>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7-Point Star 24"/>
            <p:cNvSpPr/>
            <p:nvPr/>
          </p:nvSpPr>
          <p:spPr>
            <a:xfrm>
              <a:off x="22498394" y="13938035"/>
              <a:ext cx="285747" cy="238694"/>
            </a:xfrm>
            <a:prstGeom prst="star7">
              <a:avLst/>
            </a:prstGeom>
            <a:solidFill>
              <a:srgbClr val="33CCFF"/>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7-Point Star 25"/>
            <p:cNvSpPr/>
            <p:nvPr/>
          </p:nvSpPr>
          <p:spPr>
            <a:xfrm>
              <a:off x="22831765" y="13674447"/>
              <a:ext cx="285747" cy="240158"/>
            </a:xfrm>
            <a:prstGeom prst="star7">
              <a:avLst/>
            </a:prstGeom>
            <a:solidFill>
              <a:srgbClr val="33CCFF"/>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7-Point Star 26"/>
            <p:cNvSpPr/>
            <p:nvPr/>
          </p:nvSpPr>
          <p:spPr>
            <a:xfrm>
              <a:off x="23932232" y="13699342"/>
              <a:ext cx="285747" cy="240158"/>
            </a:xfrm>
            <a:prstGeom prst="star7">
              <a:avLst/>
            </a:prstGeom>
            <a:solidFill>
              <a:srgbClr val="33CCFF"/>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7-Point Star 27"/>
            <p:cNvSpPr/>
            <p:nvPr/>
          </p:nvSpPr>
          <p:spPr>
            <a:xfrm>
              <a:off x="23282497" y="13946821"/>
              <a:ext cx="285747" cy="240158"/>
            </a:xfrm>
            <a:prstGeom prst="star7">
              <a:avLst/>
            </a:prstGeom>
            <a:solidFill>
              <a:srgbClr val="33CCFF"/>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7-Point Star 28"/>
            <p:cNvSpPr/>
            <p:nvPr/>
          </p:nvSpPr>
          <p:spPr>
            <a:xfrm>
              <a:off x="21382619" y="13626123"/>
              <a:ext cx="285747" cy="240158"/>
            </a:xfrm>
            <a:prstGeom prst="star7">
              <a:avLst/>
            </a:prstGeom>
            <a:solidFill>
              <a:srgbClr val="33CCFF"/>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7-Point Star 29"/>
            <p:cNvSpPr/>
            <p:nvPr/>
          </p:nvSpPr>
          <p:spPr>
            <a:xfrm>
              <a:off x="19659631" y="13857495"/>
              <a:ext cx="285747" cy="240158"/>
            </a:xfrm>
            <a:prstGeom prst="star7">
              <a:avLst/>
            </a:prstGeom>
            <a:solidFill>
              <a:srgbClr val="33CCFF"/>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1" name="Group 566"/>
            <p:cNvGrpSpPr>
              <a:grpSpLocks/>
            </p:cNvGrpSpPr>
            <p:nvPr/>
          </p:nvGrpSpPr>
          <p:grpSpPr bwMode="auto">
            <a:xfrm>
              <a:off x="21475259" y="13980934"/>
              <a:ext cx="192684" cy="924349"/>
              <a:chOff x="11879905" y="5489207"/>
              <a:chExt cx="267592" cy="1104228"/>
            </a:xfrm>
          </p:grpSpPr>
          <p:sp>
            <p:nvSpPr>
              <p:cNvPr id="74" name="Freeform 73"/>
              <p:cNvSpPr/>
              <p:nvPr/>
            </p:nvSpPr>
            <p:spPr>
              <a:xfrm rot="10800000">
                <a:off x="11878804" y="5614644"/>
                <a:ext cx="269281" cy="979635"/>
              </a:xfrm>
              <a:custGeom>
                <a:avLst/>
                <a:gdLst>
                  <a:gd name="connsiteX0" fmla="*/ 343269 w 401320"/>
                  <a:gd name="connsiteY0" fmla="*/ 0 h 1466850"/>
                  <a:gd name="connsiteX1" fmla="*/ 369 w 401320"/>
                  <a:gd name="connsiteY1" fmla="*/ 361950 h 1466850"/>
                  <a:gd name="connsiteX2" fmla="*/ 400419 w 401320"/>
                  <a:gd name="connsiteY2" fmla="*/ 609600 h 1466850"/>
                  <a:gd name="connsiteX3" fmla="*/ 114669 w 401320"/>
                  <a:gd name="connsiteY3" fmla="*/ 971550 h 1466850"/>
                  <a:gd name="connsiteX4" fmla="*/ 305169 w 401320"/>
                  <a:gd name="connsiteY4" fmla="*/ 1276350 h 1466850"/>
                  <a:gd name="connsiteX5" fmla="*/ 248019 w 401320"/>
                  <a:gd name="connsiteY5" fmla="*/ 1466850 h 14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320" h="1466850">
                    <a:moveTo>
                      <a:pt x="343269" y="0"/>
                    </a:moveTo>
                    <a:cubicBezTo>
                      <a:pt x="167056" y="130175"/>
                      <a:pt x="-9156" y="260350"/>
                      <a:pt x="369" y="361950"/>
                    </a:cubicBezTo>
                    <a:cubicBezTo>
                      <a:pt x="9894" y="463550"/>
                      <a:pt x="381369" y="508000"/>
                      <a:pt x="400419" y="609600"/>
                    </a:cubicBezTo>
                    <a:cubicBezTo>
                      <a:pt x="419469" y="711200"/>
                      <a:pt x="130544" y="860425"/>
                      <a:pt x="114669" y="971550"/>
                    </a:cubicBezTo>
                    <a:cubicBezTo>
                      <a:pt x="98794" y="1082675"/>
                      <a:pt x="282944" y="1193800"/>
                      <a:pt x="305169" y="1276350"/>
                    </a:cubicBezTo>
                    <a:cubicBezTo>
                      <a:pt x="327394" y="1358900"/>
                      <a:pt x="232144" y="1406525"/>
                      <a:pt x="248019" y="146685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 name="Isosceles Triangle 74"/>
              <p:cNvSpPr/>
              <p:nvPr/>
            </p:nvSpPr>
            <p:spPr>
              <a:xfrm>
                <a:off x="11892977" y="5488691"/>
                <a:ext cx="115743" cy="21691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2" name="Group 567"/>
            <p:cNvGrpSpPr>
              <a:grpSpLocks/>
            </p:cNvGrpSpPr>
            <p:nvPr/>
          </p:nvGrpSpPr>
          <p:grpSpPr bwMode="auto">
            <a:xfrm>
              <a:off x="22946073" y="14052335"/>
              <a:ext cx="170691" cy="757981"/>
              <a:chOff x="11879905" y="5489207"/>
              <a:chExt cx="267592" cy="1104228"/>
            </a:xfrm>
          </p:grpSpPr>
          <p:sp>
            <p:nvSpPr>
              <p:cNvPr id="72" name="Freeform 71"/>
              <p:cNvSpPr/>
              <p:nvPr/>
            </p:nvSpPr>
            <p:spPr>
              <a:xfrm rot="10800000">
                <a:off x="11879357" y="5614959"/>
                <a:ext cx="269314" cy="979189"/>
              </a:xfrm>
              <a:custGeom>
                <a:avLst/>
                <a:gdLst>
                  <a:gd name="connsiteX0" fmla="*/ 343269 w 401320"/>
                  <a:gd name="connsiteY0" fmla="*/ 0 h 1466850"/>
                  <a:gd name="connsiteX1" fmla="*/ 369 w 401320"/>
                  <a:gd name="connsiteY1" fmla="*/ 361950 h 1466850"/>
                  <a:gd name="connsiteX2" fmla="*/ 400419 w 401320"/>
                  <a:gd name="connsiteY2" fmla="*/ 609600 h 1466850"/>
                  <a:gd name="connsiteX3" fmla="*/ 114669 w 401320"/>
                  <a:gd name="connsiteY3" fmla="*/ 971550 h 1466850"/>
                  <a:gd name="connsiteX4" fmla="*/ 305169 w 401320"/>
                  <a:gd name="connsiteY4" fmla="*/ 1276350 h 1466850"/>
                  <a:gd name="connsiteX5" fmla="*/ 248019 w 401320"/>
                  <a:gd name="connsiteY5" fmla="*/ 1466850 h 14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320" h="1466850">
                    <a:moveTo>
                      <a:pt x="343269" y="0"/>
                    </a:moveTo>
                    <a:cubicBezTo>
                      <a:pt x="167056" y="130175"/>
                      <a:pt x="-9156" y="260350"/>
                      <a:pt x="369" y="361950"/>
                    </a:cubicBezTo>
                    <a:cubicBezTo>
                      <a:pt x="9894" y="463550"/>
                      <a:pt x="381369" y="508000"/>
                      <a:pt x="400419" y="609600"/>
                    </a:cubicBezTo>
                    <a:cubicBezTo>
                      <a:pt x="419469" y="711200"/>
                      <a:pt x="130544" y="860425"/>
                      <a:pt x="114669" y="971550"/>
                    </a:cubicBezTo>
                    <a:cubicBezTo>
                      <a:pt x="98794" y="1082675"/>
                      <a:pt x="282944" y="1193800"/>
                      <a:pt x="305169" y="1276350"/>
                    </a:cubicBezTo>
                    <a:cubicBezTo>
                      <a:pt x="327394" y="1358900"/>
                      <a:pt x="232144" y="1406525"/>
                      <a:pt x="248019" y="146685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Isosceles Triangle 72"/>
              <p:cNvSpPr/>
              <p:nvPr/>
            </p:nvSpPr>
            <p:spPr>
              <a:xfrm>
                <a:off x="11892691" y="5489093"/>
                <a:ext cx="114657" cy="21759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 name="Group 568"/>
            <p:cNvGrpSpPr>
              <a:grpSpLocks/>
            </p:cNvGrpSpPr>
            <p:nvPr/>
          </p:nvGrpSpPr>
          <p:grpSpPr bwMode="auto">
            <a:xfrm>
              <a:off x="20134922" y="14061779"/>
              <a:ext cx="157083" cy="832524"/>
              <a:chOff x="11879905" y="5489207"/>
              <a:chExt cx="267592" cy="1104228"/>
            </a:xfrm>
          </p:grpSpPr>
          <p:sp>
            <p:nvSpPr>
              <p:cNvPr id="70" name="Freeform 69"/>
              <p:cNvSpPr/>
              <p:nvPr/>
            </p:nvSpPr>
            <p:spPr>
              <a:xfrm rot="10800000">
                <a:off x="11875734" y="5616422"/>
                <a:ext cx="272361" cy="976975"/>
              </a:xfrm>
              <a:custGeom>
                <a:avLst/>
                <a:gdLst>
                  <a:gd name="connsiteX0" fmla="*/ 343269 w 401320"/>
                  <a:gd name="connsiteY0" fmla="*/ 0 h 1466850"/>
                  <a:gd name="connsiteX1" fmla="*/ 369 w 401320"/>
                  <a:gd name="connsiteY1" fmla="*/ 361950 h 1466850"/>
                  <a:gd name="connsiteX2" fmla="*/ 400419 w 401320"/>
                  <a:gd name="connsiteY2" fmla="*/ 609600 h 1466850"/>
                  <a:gd name="connsiteX3" fmla="*/ 114669 w 401320"/>
                  <a:gd name="connsiteY3" fmla="*/ 971550 h 1466850"/>
                  <a:gd name="connsiteX4" fmla="*/ 305169 w 401320"/>
                  <a:gd name="connsiteY4" fmla="*/ 1276350 h 1466850"/>
                  <a:gd name="connsiteX5" fmla="*/ 248019 w 401320"/>
                  <a:gd name="connsiteY5" fmla="*/ 1466850 h 14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320" h="1466850">
                    <a:moveTo>
                      <a:pt x="343269" y="0"/>
                    </a:moveTo>
                    <a:cubicBezTo>
                      <a:pt x="167056" y="130175"/>
                      <a:pt x="-9156" y="260350"/>
                      <a:pt x="369" y="361950"/>
                    </a:cubicBezTo>
                    <a:cubicBezTo>
                      <a:pt x="9894" y="463550"/>
                      <a:pt x="381369" y="508000"/>
                      <a:pt x="400419" y="609600"/>
                    </a:cubicBezTo>
                    <a:cubicBezTo>
                      <a:pt x="419469" y="711200"/>
                      <a:pt x="130544" y="860425"/>
                      <a:pt x="114669" y="971550"/>
                    </a:cubicBezTo>
                    <a:cubicBezTo>
                      <a:pt x="98794" y="1082675"/>
                      <a:pt x="282944" y="1193800"/>
                      <a:pt x="305169" y="1276350"/>
                    </a:cubicBezTo>
                    <a:cubicBezTo>
                      <a:pt x="327394" y="1358900"/>
                      <a:pt x="232144" y="1406525"/>
                      <a:pt x="248019" y="146685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 name="Isosceles Triangle 70"/>
              <p:cNvSpPr/>
              <p:nvPr/>
            </p:nvSpPr>
            <p:spPr>
              <a:xfrm>
                <a:off x="11893119" y="5490174"/>
                <a:ext cx="113002" cy="21753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 name="Group 569"/>
            <p:cNvGrpSpPr>
              <a:grpSpLocks/>
            </p:cNvGrpSpPr>
            <p:nvPr/>
          </p:nvGrpSpPr>
          <p:grpSpPr bwMode="auto">
            <a:xfrm>
              <a:off x="19458414" y="14076430"/>
              <a:ext cx="111091" cy="762057"/>
              <a:chOff x="11879905" y="5489207"/>
              <a:chExt cx="267592" cy="1104228"/>
            </a:xfrm>
          </p:grpSpPr>
          <p:sp>
            <p:nvSpPr>
              <p:cNvPr id="68" name="Freeform 67"/>
              <p:cNvSpPr/>
              <p:nvPr/>
            </p:nvSpPr>
            <p:spPr>
              <a:xfrm rot="10800000">
                <a:off x="11881141" y="5615444"/>
                <a:ext cx="266307" cy="978196"/>
              </a:xfrm>
              <a:custGeom>
                <a:avLst/>
                <a:gdLst>
                  <a:gd name="connsiteX0" fmla="*/ 343269 w 401320"/>
                  <a:gd name="connsiteY0" fmla="*/ 0 h 1466850"/>
                  <a:gd name="connsiteX1" fmla="*/ 369 w 401320"/>
                  <a:gd name="connsiteY1" fmla="*/ 361950 h 1466850"/>
                  <a:gd name="connsiteX2" fmla="*/ 400419 w 401320"/>
                  <a:gd name="connsiteY2" fmla="*/ 609600 h 1466850"/>
                  <a:gd name="connsiteX3" fmla="*/ 114669 w 401320"/>
                  <a:gd name="connsiteY3" fmla="*/ 971550 h 1466850"/>
                  <a:gd name="connsiteX4" fmla="*/ 305169 w 401320"/>
                  <a:gd name="connsiteY4" fmla="*/ 1276350 h 1466850"/>
                  <a:gd name="connsiteX5" fmla="*/ 248019 w 401320"/>
                  <a:gd name="connsiteY5" fmla="*/ 1466850 h 14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320" h="1466850">
                    <a:moveTo>
                      <a:pt x="343269" y="0"/>
                    </a:moveTo>
                    <a:cubicBezTo>
                      <a:pt x="167056" y="130175"/>
                      <a:pt x="-9156" y="260350"/>
                      <a:pt x="369" y="361950"/>
                    </a:cubicBezTo>
                    <a:cubicBezTo>
                      <a:pt x="9894" y="463550"/>
                      <a:pt x="381369" y="508000"/>
                      <a:pt x="400419" y="609600"/>
                    </a:cubicBezTo>
                    <a:cubicBezTo>
                      <a:pt x="419469" y="711200"/>
                      <a:pt x="130544" y="860425"/>
                      <a:pt x="114669" y="971550"/>
                    </a:cubicBezTo>
                    <a:cubicBezTo>
                      <a:pt x="98794" y="1082675"/>
                      <a:pt x="282944" y="1193800"/>
                      <a:pt x="305169" y="1276350"/>
                    </a:cubicBezTo>
                    <a:cubicBezTo>
                      <a:pt x="327394" y="1358900"/>
                      <a:pt x="232144" y="1406525"/>
                      <a:pt x="248019" y="146685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Isosceles Triangle 68"/>
              <p:cNvSpPr/>
              <p:nvPr/>
            </p:nvSpPr>
            <p:spPr>
              <a:xfrm>
                <a:off x="11893434" y="5490252"/>
                <a:ext cx="114716" cy="21643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 name="Group 570"/>
            <p:cNvGrpSpPr>
              <a:grpSpLocks/>
            </p:cNvGrpSpPr>
            <p:nvPr/>
          </p:nvGrpSpPr>
          <p:grpSpPr bwMode="auto">
            <a:xfrm>
              <a:off x="22236174" y="13980934"/>
              <a:ext cx="199434" cy="835835"/>
              <a:chOff x="11879905" y="5489207"/>
              <a:chExt cx="267592" cy="1104228"/>
            </a:xfrm>
          </p:grpSpPr>
          <p:sp>
            <p:nvSpPr>
              <p:cNvPr id="66" name="Freeform 65"/>
              <p:cNvSpPr/>
              <p:nvPr/>
            </p:nvSpPr>
            <p:spPr>
              <a:xfrm rot="10800000">
                <a:off x="11880287" y="5614385"/>
                <a:ext cx="267013" cy="978908"/>
              </a:xfrm>
              <a:custGeom>
                <a:avLst/>
                <a:gdLst>
                  <a:gd name="connsiteX0" fmla="*/ 343269 w 401320"/>
                  <a:gd name="connsiteY0" fmla="*/ 0 h 1466850"/>
                  <a:gd name="connsiteX1" fmla="*/ 369 w 401320"/>
                  <a:gd name="connsiteY1" fmla="*/ 361950 h 1466850"/>
                  <a:gd name="connsiteX2" fmla="*/ 400419 w 401320"/>
                  <a:gd name="connsiteY2" fmla="*/ 609600 h 1466850"/>
                  <a:gd name="connsiteX3" fmla="*/ 114669 w 401320"/>
                  <a:gd name="connsiteY3" fmla="*/ 971550 h 1466850"/>
                  <a:gd name="connsiteX4" fmla="*/ 305169 w 401320"/>
                  <a:gd name="connsiteY4" fmla="*/ 1276350 h 1466850"/>
                  <a:gd name="connsiteX5" fmla="*/ 248019 w 401320"/>
                  <a:gd name="connsiteY5" fmla="*/ 1466850 h 14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320" h="1466850">
                    <a:moveTo>
                      <a:pt x="343269" y="0"/>
                    </a:moveTo>
                    <a:cubicBezTo>
                      <a:pt x="167056" y="130175"/>
                      <a:pt x="-9156" y="260350"/>
                      <a:pt x="369" y="361950"/>
                    </a:cubicBezTo>
                    <a:cubicBezTo>
                      <a:pt x="9894" y="463550"/>
                      <a:pt x="381369" y="508000"/>
                      <a:pt x="400419" y="609600"/>
                    </a:cubicBezTo>
                    <a:cubicBezTo>
                      <a:pt x="419469" y="711200"/>
                      <a:pt x="130544" y="860425"/>
                      <a:pt x="114669" y="971550"/>
                    </a:cubicBezTo>
                    <a:cubicBezTo>
                      <a:pt x="98794" y="1082675"/>
                      <a:pt x="282944" y="1193800"/>
                      <a:pt x="305169" y="1276350"/>
                    </a:cubicBezTo>
                    <a:cubicBezTo>
                      <a:pt x="327394" y="1358900"/>
                      <a:pt x="232144" y="1406525"/>
                      <a:pt x="248019" y="146685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 name="Isosceles Triangle 66"/>
              <p:cNvSpPr/>
              <p:nvPr/>
            </p:nvSpPr>
            <p:spPr>
              <a:xfrm>
                <a:off x="11893980" y="5488637"/>
                <a:ext cx="114108" cy="21667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6" name="Oval 35"/>
            <p:cNvSpPr/>
            <p:nvPr/>
          </p:nvSpPr>
          <p:spPr bwMode="auto">
            <a:xfrm rot="15553247">
              <a:off x="21974706" y="14427800"/>
              <a:ext cx="191834" cy="243226"/>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37" name="Oval 36"/>
            <p:cNvSpPr/>
            <p:nvPr/>
          </p:nvSpPr>
          <p:spPr bwMode="auto">
            <a:xfrm rot="15553247">
              <a:off x="21149780" y="14846613"/>
              <a:ext cx="191834" cy="243225"/>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38" name="7-Point Star 37"/>
            <p:cNvSpPr/>
            <p:nvPr/>
          </p:nvSpPr>
          <p:spPr>
            <a:xfrm>
              <a:off x="23884607" y="13980503"/>
              <a:ext cx="285747" cy="240158"/>
            </a:xfrm>
            <a:prstGeom prst="star7">
              <a:avLst/>
            </a:prstGeom>
            <a:solidFill>
              <a:srgbClr val="33CCFF"/>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7-Point Star 38"/>
            <p:cNvSpPr/>
            <p:nvPr/>
          </p:nvSpPr>
          <p:spPr>
            <a:xfrm>
              <a:off x="20283853" y="13706663"/>
              <a:ext cx="285747" cy="240158"/>
            </a:xfrm>
            <a:prstGeom prst="star7">
              <a:avLst/>
            </a:prstGeom>
            <a:solidFill>
              <a:srgbClr val="33CCFF"/>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Oval 39"/>
            <p:cNvSpPr/>
            <p:nvPr/>
          </p:nvSpPr>
          <p:spPr bwMode="auto">
            <a:xfrm rot="15553247">
              <a:off x="19772071" y="14530308"/>
              <a:ext cx="191834" cy="243225"/>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41" name="Oval 40"/>
            <p:cNvSpPr/>
            <p:nvPr/>
          </p:nvSpPr>
          <p:spPr bwMode="auto">
            <a:xfrm rot="15553247">
              <a:off x="23276726" y="14721527"/>
              <a:ext cx="191834" cy="241524"/>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42" name="Oval 41"/>
            <p:cNvSpPr/>
            <p:nvPr/>
          </p:nvSpPr>
          <p:spPr bwMode="auto">
            <a:xfrm rot="15553247">
              <a:off x="19107265" y="14846331"/>
              <a:ext cx="194762" cy="226217"/>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43" name="Oval 42"/>
            <p:cNvSpPr/>
            <p:nvPr/>
          </p:nvSpPr>
          <p:spPr bwMode="auto">
            <a:xfrm rot="15553247">
              <a:off x="24277079" y="14876096"/>
              <a:ext cx="194762" cy="166686"/>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44" name="Oval 43"/>
            <p:cNvSpPr/>
            <p:nvPr/>
          </p:nvSpPr>
          <p:spPr bwMode="auto">
            <a:xfrm rot="15553247">
              <a:off x="19037530" y="14457897"/>
              <a:ext cx="194763" cy="168387"/>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45" name="Oval 44"/>
            <p:cNvSpPr/>
            <p:nvPr/>
          </p:nvSpPr>
          <p:spPr bwMode="auto">
            <a:xfrm rot="15553247">
              <a:off x="24086581" y="14537824"/>
              <a:ext cx="194763" cy="166686"/>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46" name="Oval 45"/>
            <p:cNvSpPr/>
            <p:nvPr/>
          </p:nvSpPr>
          <p:spPr bwMode="auto">
            <a:xfrm rot="15553247">
              <a:off x="22448277" y="14459908"/>
              <a:ext cx="137652" cy="139472"/>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47" name="Oval 46"/>
            <p:cNvSpPr/>
            <p:nvPr/>
          </p:nvSpPr>
          <p:spPr bwMode="auto">
            <a:xfrm rot="15553247">
              <a:off x="22675344" y="14919109"/>
              <a:ext cx="137652" cy="137770"/>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48" name="Oval 47"/>
            <p:cNvSpPr/>
            <p:nvPr/>
          </p:nvSpPr>
          <p:spPr bwMode="auto">
            <a:xfrm rot="15553247">
              <a:off x="23647276" y="14875910"/>
              <a:ext cx="136187" cy="137772"/>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49" name="Oval 48"/>
            <p:cNvSpPr/>
            <p:nvPr/>
          </p:nvSpPr>
          <p:spPr bwMode="auto">
            <a:xfrm rot="15553247">
              <a:off x="20841800" y="14419757"/>
              <a:ext cx="137652" cy="137770"/>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50" name="Oval 49"/>
            <p:cNvSpPr/>
            <p:nvPr/>
          </p:nvSpPr>
          <p:spPr bwMode="auto">
            <a:xfrm rot="15553247">
              <a:off x="21207487" y="14577909"/>
              <a:ext cx="137652" cy="137772"/>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51" name="Oval 50"/>
            <p:cNvSpPr/>
            <p:nvPr/>
          </p:nvSpPr>
          <p:spPr bwMode="auto">
            <a:xfrm rot="15553247">
              <a:off x="19814470" y="14916180"/>
              <a:ext cx="137652" cy="137770"/>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52" name="Oval 51"/>
            <p:cNvSpPr/>
            <p:nvPr/>
          </p:nvSpPr>
          <p:spPr bwMode="auto">
            <a:xfrm rot="15553247">
              <a:off x="23774961" y="14596095"/>
              <a:ext cx="137652" cy="139472"/>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53" name="Oval 52"/>
            <p:cNvSpPr/>
            <p:nvPr/>
          </p:nvSpPr>
          <p:spPr bwMode="auto">
            <a:xfrm rot="15553247">
              <a:off x="24068361" y="14914716"/>
              <a:ext cx="137652" cy="137772"/>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54" name="TextBox 56"/>
            <p:cNvSpPr txBox="1">
              <a:spLocks noChangeArrowheads="1"/>
            </p:cNvSpPr>
            <p:nvPr/>
          </p:nvSpPr>
          <p:spPr bwMode="auto">
            <a:xfrm>
              <a:off x="24936235" y="14049282"/>
              <a:ext cx="2537221" cy="31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a:defRPr sz="2000">
                  <a:solidFill>
                    <a:schemeClr val="tx1"/>
                  </a:solidFill>
                  <a:latin typeface="Arial" charset="0"/>
                  <a:ea typeface="ＭＳ Ｐゴシック" pitchFamily="34" charset="-128"/>
                </a:defRPr>
              </a:lvl6pPr>
              <a:lvl7pPr>
                <a:defRPr sz="2000">
                  <a:solidFill>
                    <a:schemeClr val="tx1"/>
                  </a:solidFill>
                  <a:latin typeface="Arial" charset="0"/>
                  <a:ea typeface="ＭＳ Ｐゴシック" pitchFamily="34" charset="-128"/>
                </a:defRPr>
              </a:lvl7pPr>
              <a:lvl8pPr>
                <a:defRPr sz="2000">
                  <a:solidFill>
                    <a:schemeClr val="tx1"/>
                  </a:solidFill>
                  <a:latin typeface="Arial" charset="0"/>
                  <a:ea typeface="ＭＳ Ｐゴシック" pitchFamily="34" charset="-128"/>
                </a:defRPr>
              </a:lvl8pPr>
              <a:lvl9pPr>
                <a:defRPr sz="2000">
                  <a:solidFill>
                    <a:schemeClr val="tx1"/>
                  </a:solidFill>
                  <a:latin typeface="Arial" charset="0"/>
                  <a:ea typeface="ＭＳ Ｐゴシック" pitchFamily="34" charset="-128"/>
                </a:defRPr>
              </a:lvl9pPr>
            </a:lstStyle>
            <a:p>
              <a:pPr>
                <a:buNone/>
              </a:pPr>
              <a:r>
                <a:rPr lang="en-US" altLang="en-US" sz="1600" b="1" dirty="0">
                  <a:latin typeface="Times New Roman" panose="02020603050405020304" pitchFamily="18" charset="0"/>
                  <a:cs typeface="Times New Roman" panose="02020603050405020304" pitchFamily="18" charset="0"/>
                </a:rPr>
                <a:t>Melted Snow and Ice</a:t>
              </a:r>
            </a:p>
          </p:txBody>
        </p:sp>
        <p:sp>
          <p:nvSpPr>
            <p:cNvPr id="55" name="TextBox 57"/>
            <p:cNvSpPr txBox="1">
              <a:spLocks noChangeArrowheads="1"/>
            </p:cNvSpPr>
            <p:nvPr/>
          </p:nvSpPr>
          <p:spPr bwMode="auto">
            <a:xfrm>
              <a:off x="24936235" y="14804821"/>
              <a:ext cx="2581497" cy="31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a:defRPr sz="2000">
                  <a:solidFill>
                    <a:schemeClr val="tx1"/>
                  </a:solidFill>
                  <a:latin typeface="Arial" charset="0"/>
                  <a:ea typeface="ＭＳ Ｐゴシック" pitchFamily="34" charset="-128"/>
                </a:defRPr>
              </a:lvl6pPr>
              <a:lvl7pPr>
                <a:defRPr sz="2000">
                  <a:solidFill>
                    <a:schemeClr val="tx1"/>
                  </a:solidFill>
                  <a:latin typeface="Arial" charset="0"/>
                  <a:ea typeface="ＭＳ Ｐゴシック" pitchFamily="34" charset="-128"/>
                </a:defRPr>
              </a:lvl7pPr>
              <a:lvl8pPr>
                <a:defRPr sz="2000">
                  <a:solidFill>
                    <a:schemeClr val="tx1"/>
                  </a:solidFill>
                  <a:latin typeface="Arial" charset="0"/>
                  <a:ea typeface="ＭＳ Ｐゴシック" pitchFamily="34" charset="-128"/>
                </a:defRPr>
              </a:lvl8pPr>
              <a:lvl9pPr>
                <a:defRPr sz="2000">
                  <a:solidFill>
                    <a:schemeClr val="tx1"/>
                  </a:solidFill>
                  <a:latin typeface="Arial" charset="0"/>
                  <a:ea typeface="ＭＳ Ｐゴシック" pitchFamily="34" charset="-128"/>
                </a:defRPr>
              </a:lvl9pPr>
            </a:lstStyle>
            <a:p>
              <a:pPr>
                <a:buNone/>
              </a:pPr>
              <a:r>
                <a:rPr lang="en-US" altLang="en-US" sz="1600" b="1" dirty="0">
                  <a:latin typeface="Times New Roman" panose="02020603050405020304" pitchFamily="18" charset="0"/>
                  <a:cs typeface="Times New Roman" panose="02020603050405020304" pitchFamily="18" charset="0"/>
                </a:rPr>
                <a:t>Concrete Pavement</a:t>
              </a:r>
            </a:p>
          </p:txBody>
        </p:sp>
        <p:sp>
          <p:nvSpPr>
            <p:cNvPr id="56" name="TextBox 58"/>
            <p:cNvSpPr txBox="1">
              <a:spLocks noChangeArrowheads="1"/>
            </p:cNvSpPr>
            <p:nvPr/>
          </p:nvSpPr>
          <p:spPr bwMode="auto">
            <a:xfrm>
              <a:off x="24905121" y="14440495"/>
              <a:ext cx="1861286" cy="31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a:defRPr sz="2000">
                  <a:solidFill>
                    <a:schemeClr val="tx1"/>
                  </a:solidFill>
                  <a:latin typeface="Arial" charset="0"/>
                  <a:ea typeface="ＭＳ Ｐゴシック" pitchFamily="34" charset="-128"/>
                </a:defRPr>
              </a:lvl6pPr>
              <a:lvl7pPr>
                <a:defRPr sz="2000">
                  <a:solidFill>
                    <a:schemeClr val="tx1"/>
                  </a:solidFill>
                  <a:latin typeface="Arial" charset="0"/>
                  <a:ea typeface="ＭＳ Ｐゴシック" pitchFamily="34" charset="-128"/>
                </a:defRPr>
              </a:lvl7pPr>
              <a:lvl8pPr>
                <a:defRPr sz="2000">
                  <a:solidFill>
                    <a:schemeClr val="tx1"/>
                  </a:solidFill>
                  <a:latin typeface="Arial" charset="0"/>
                  <a:ea typeface="ＭＳ Ｐゴシック" pitchFamily="34" charset="-128"/>
                </a:defRPr>
              </a:lvl8pPr>
              <a:lvl9pPr>
                <a:defRPr sz="2000">
                  <a:solidFill>
                    <a:schemeClr val="tx1"/>
                  </a:solidFill>
                  <a:latin typeface="Arial" charset="0"/>
                  <a:ea typeface="ＭＳ Ｐゴシック" pitchFamily="34" charset="-128"/>
                </a:defRPr>
              </a:lvl9pPr>
            </a:lstStyle>
            <a:p>
              <a:pPr>
                <a:buNone/>
              </a:pPr>
              <a:r>
                <a:rPr lang="en-US" altLang="en-US" sz="1600" b="1" dirty="0">
                  <a:latin typeface="Times New Roman" panose="02020603050405020304" pitchFamily="18" charset="0"/>
                  <a:cs typeface="Times New Roman" panose="02020603050405020304" pitchFamily="18" charset="0"/>
                </a:rPr>
                <a:t>LWA with PCM</a:t>
              </a:r>
            </a:p>
          </p:txBody>
        </p:sp>
        <p:cxnSp>
          <p:nvCxnSpPr>
            <p:cNvPr id="57" name="Straight Arrow Connector 56"/>
            <p:cNvCxnSpPr>
              <a:stCxn id="56" idx="1"/>
            </p:cNvCxnSpPr>
            <p:nvPr/>
          </p:nvCxnSpPr>
          <p:spPr>
            <a:xfrm flipH="1">
              <a:off x="24432290" y="14596644"/>
              <a:ext cx="472831" cy="3137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8" name="TextBox 60"/>
            <p:cNvSpPr txBox="1">
              <a:spLocks noChangeArrowheads="1"/>
            </p:cNvSpPr>
            <p:nvPr/>
          </p:nvSpPr>
          <p:spPr bwMode="auto">
            <a:xfrm>
              <a:off x="24244052" y="13759770"/>
              <a:ext cx="3191151" cy="31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a:defRPr sz="2000">
                  <a:solidFill>
                    <a:schemeClr val="tx1"/>
                  </a:solidFill>
                  <a:latin typeface="Arial" charset="0"/>
                  <a:ea typeface="ＭＳ Ｐゴシック" pitchFamily="34" charset="-128"/>
                </a:defRPr>
              </a:lvl6pPr>
              <a:lvl7pPr>
                <a:defRPr sz="2000">
                  <a:solidFill>
                    <a:schemeClr val="tx1"/>
                  </a:solidFill>
                  <a:latin typeface="Arial" charset="0"/>
                  <a:ea typeface="ＭＳ Ｐゴシック" pitchFamily="34" charset="-128"/>
                </a:defRPr>
              </a:lvl7pPr>
              <a:lvl8pPr>
                <a:defRPr sz="2000">
                  <a:solidFill>
                    <a:schemeClr val="tx1"/>
                  </a:solidFill>
                  <a:latin typeface="Arial" charset="0"/>
                  <a:ea typeface="ＭＳ Ｐゴシック" pitchFamily="34" charset="-128"/>
                </a:defRPr>
              </a:lvl8pPr>
              <a:lvl9pPr>
                <a:defRPr sz="2000">
                  <a:solidFill>
                    <a:schemeClr val="tx1"/>
                  </a:solidFill>
                  <a:latin typeface="Arial" charset="0"/>
                  <a:ea typeface="ＭＳ Ｐゴシック" pitchFamily="34" charset="-128"/>
                </a:defRPr>
              </a:lvl9pPr>
            </a:lstStyle>
            <a:p>
              <a:pPr>
                <a:buNone/>
              </a:pPr>
              <a:r>
                <a:rPr lang="en-US" altLang="en-US" sz="1600" b="1" dirty="0">
                  <a:latin typeface="Times New Roman" panose="02020603050405020304" pitchFamily="18" charset="0"/>
                  <a:cs typeface="Times New Roman" panose="02020603050405020304" pitchFamily="18" charset="0"/>
                </a:rPr>
                <a:t>Energy released from PCM</a:t>
              </a:r>
            </a:p>
          </p:txBody>
        </p:sp>
        <p:sp>
          <p:nvSpPr>
            <p:cNvPr id="59" name="7-Point Star 58"/>
            <p:cNvSpPr/>
            <p:nvPr/>
          </p:nvSpPr>
          <p:spPr>
            <a:xfrm>
              <a:off x="19074529" y="13933642"/>
              <a:ext cx="285747" cy="238693"/>
            </a:xfrm>
            <a:prstGeom prst="star7">
              <a:avLst/>
            </a:prstGeom>
            <a:solidFill>
              <a:srgbClr val="33CCFF"/>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0" name="Group 595"/>
            <p:cNvGrpSpPr>
              <a:grpSpLocks/>
            </p:cNvGrpSpPr>
            <p:nvPr/>
          </p:nvGrpSpPr>
          <p:grpSpPr bwMode="auto">
            <a:xfrm>
              <a:off x="24287699" y="14027586"/>
              <a:ext cx="190500" cy="823564"/>
              <a:chOff x="11879905" y="5489207"/>
              <a:chExt cx="267592" cy="1104228"/>
            </a:xfrm>
          </p:grpSpPr>
          <p:sp>
            <p:nvSpPr>
              <p:cNvPr id="64" name="Freeform 63"/>
              <p:cNvSpPr/>
              <p:nvPr/>
            </p:nvSpPr>
            <p:spPr>
              <a:xfrm rot="10800000">
                <a:off x="11879928" y="5614567"/>
                <a:ext cx="267589" cy="979749"/>
              </a:xfrm>
              <a:custGeom>
                <a:avLst/>
                <a:gdLst>
                  <a:gd name="connsiteX0" fmla="*/ 343269 w 401320"/>
                  <a:gd name="connsiteY0" fmla="*/ 0 h 1466850"/>
                  <a:gd name="connsiteX1" fmla="*/ 369 w 401320"/>
                  <a:gd name="connsiteY1" fmla="*/ 361950 h 1466850"/>
                  <a:gd name="connsiteX2" fmla="*/ 400419 w 401320"/>
                  <a:gd name="connsiteY2" fmla="*/ 609600 h 1466850"/>
                  <a:gd name="connsiteX3" fmla="*/ 114669 w 401320"/>
                  <a:gd name="connsiteY3" fmla="*/ 971550 h 1466850"/>
                  <a:gd name="connsiteX4" fmla="*/ 305169 w 401320"/>
                  <a:gd name="connsiteY4" fmla="*/ 1276350 h 1466850"/>
                  <a:gd name="connsiteX5" fmla="*/ 248019 w 401320"/>
                  <a:gd name="connsiteY5" fmla="*/ 1466850 h 14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320" h="1466850">
                    <a:moveTo>
                      <a:pt x="343269" y="0"/>
                    </a:moveTo>
                    <a:cubicBezTo>
                      <a:pt x="167056" y="130175"/>
                      <a:pt x="-9156" y="260350"/>
                      <a:pt x="369" y="361950"/>
                    </a:cubicBezTo>
                    <a:cubicBezTo>
                      <a:pt x="9894" y="463550"/>
                      <a:pt x="381369" y="508000"/>
                      <a:pt x="400419" y="609600"/>
                    </a:cubicBezTo>
                    <a:cubicBezTo>
                      <a:pt x="419469" y="711200"/>
                      <a:pt x="130544" y="860425"/>
                      <a:pt x="114669" y="971550"/>
                    </a:cubicBezTo>
                    <a:cubicBezTo>
                      <a:pt x="98794" y="1082675"/>
                      <a:pt x="282944" y="1193800"/>
                      <a:pt x="305169" y="1276350"/>
                    </a:cubicBezTo>
                    <a:cubicBezTo>
                      <a:pt x="327394" y="1358900"/>
                      <a:pt x="232144" y="1406525"/>
                      <a:pt x="248019" y="146685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Isosceles Triangle 64"/>
              <p:cNvSpPr/>
              <p:nvPr/>
            </p:nvSpPr>
            <p:spPr>
              <a:xfrm>
                <a:off x="11891873" y="5488908"/>
                <a:ext cx="117071" cy="2179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61" name="Straight Arrow Connector 60"/>
            <p:cNvCxnSpPr>
              <a:stCxn id="54" idx="1"/>
              <a:endCxn id="17" idx="3"/>
            </p:cNvCxnSpPr>
            <p:nvPr/>
          </p:nvCxnSpPr>
          <p:spPr>
            <a:xfrm flipH="1">
              <a:off x="24610882" y="14205431"/>
              <a:ext cx="325353" cy="12652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2" name="Oval 61"/>
            <p:cNvSpPr/>
            <p:nvPr/>
          </p:nvSpPr>
          <p:spPr bwMode="auto">
            <a:xfrm rot="15553247">
              <a:off x="19581450" y="14848819"/>
              <a:ext cx="137652" cy="137772"/>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sp>
          <p:nvSpPr>
            <p:cNvPr id="63" name="Oval 62"/>
            <p:cNvSpPr/>
            <p:nvPr/>
          </p:nvSpPr>
          <p:spPr bwMode="auto">
            <a:xfrm rot="15553247">
              <a:off x="20053444" y="14707388"/>
              <a:ext cx="137652" cy="139472"/>
            </a:xfrm>
            <a:prstGeom prst="ellipse">
              <a:avLst/>
            </a:prstGeom>
            <a:pattFill prst="sphere">
              <a:fgClr>
                <a:srgbClr val="FFE38B"/>
              </a:fgClr>
              <a:bgClr>
                <a:schemeClr val="tx1">
                  <a:lumMod val="50000"/>
                  <a:lumOff val="50000"/>
                </a:schemeClr>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016124" fontAlgn="auto">
                <a:spcBef>
                  <a:spcPts val="0"/>
                </a:spcBef>
                <a:spcAft>
                  <a:spcPts val="0"/>
                </a:spcAft>
                <a:defRPr/>
              </a:pPr>
              <a:endParaRPr lang="en-US">
                <a:cs typeface="Arial" panose="020B0604020202020204" pitchFamily="34" charset="0"/>
              </a:endParaRPr>
            </a:p>
          </p:txBody>
        </p:sp>
      </p:grpSp>
      <p:sp>
        <p:nvSpPr>
          <p:cNvPr id="78" name="Rectangle 10"/>
          <p:cNvSpPr>
            <a:spLocks noGrp="1" noChangeArrowheads="1"/>
          </p:cNvSpPr>
          <p:nvPr>
            <p:ph type="ftr" sz="quarter" idx="11"/>
          </p:nvPr>
        </p:nvSpPr>
        <p:spPr bwMode="auto">
          <a:xfrm>
            <a:off x="271181" y="6219015"/>
            <a:ext cx="2895600" cy="5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a:p>
            <a:r>
              <a:rPr lang="en-US" dirty="0" smtClean="0"/>
              <a:t>March 15, 2016</a:t>
            </a:r>
          </a:p>
        </p:txBody>
      </p:sp>
    </p:spTree>
    <p:extLst>
      <p:ext uri="{BB962C8B-B14F-4D97-AF65-F5344CB8AC3E}">
        <p14:creationId xmlns:p14="http://schemas.microsoft.com/office/powerpoint/2010/main" val="38060077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3"/>
          <p:cNvSpPr>
            <a:spLocks noGrp="1"/>
          </p:cNvSpPr>
          <p:nvPr>
            <p:ph type="sldNum"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20000"/>
              </a:spcBef>
              <a:buChar char="•"/>
              <a:defRPr sz="2800" b="1">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spcBef>
                <a:spcPct val="0"/>
              </a:spcBef>
              <a:buFontTx/>
              <a:buNone/>
              <a:defRPr/>
            </a:pPr>
            <a:fld id="{FCCF4E4E-B8B3-47AF-9F19-0F735260AE01}" type="slidenum">
              <a:rPr lang="en-US" altLang="en-US" sz="1400" b="0" smtClean="0">
                <a:solidFill>
                  <a:schemeClr val="bg1"/>
                </a:solidFill>
              </a:rPr>
              <a:pPr>
                <a:spcBef>
                  <a:spcPct val="0"/>
                </a:spcBef>
                <a:buFontTx/>
                <a:buNone/>
                <a:defRPr/>
              </a:pPr>
              <a:t>3</a:t>
            </a:fld>
            <a:endParaRPr lang="en-US" altLang="en-US" sz="1400" b="0" smtClean="0">
              <a:solidFill>
                <a:schemeClr val="bg1"/>
              </a:solidFill>
            </a:endParaRPr>
          </a:p>
        </p:txBody>
      </p:sp>
      <p:sp>
        <p:nvSpPr>
          <p:cNvPr id="10243" name="Rectangle 2"/>
          <p:cNvSpPr>
            <a:spLocks noGrp="1" noChangeArrowheads="1"/>
          </p:cNvSpPr>
          <p:nvPr>
            <p:ph type="title"/>
          </p:nvPr>
        </p:nvSpPr>
        <p:spPr>
          <a:xfrm>
            <a:off x="330200" y="460375"/>
            <a:ext cx="8472488" cy="609600"/>
          </a:xfrm>
        </p:spPr>
        <p:txBody>
          <a:bodyPr/>
          <a:lstStyle/>
          <a:p>
            <a:pPr algn="ctr" eaLnBrk="1" hangingPunct="1">
              <a:defRPr/>
            </a:pPr>
            <a:r>
              <a:rPr lang="en-US" altLang="en-US" sz="2400" dirty="0" smtClean="0"/>
              <a:t>RPA 155:   Heated Pavements Overview</a:t>
            </a:r>
            <a:endParaRPr lang="en-US" altLang="en-US" sz="2400" dirty="0"/>
          </a:p>
        </p:txBody>
      </p:sp>
      <p:sp>
        <p:nvSpPr>
          <p:cNvPr id="10244" name="Rectangle 3"/>
          <p:cNvSpPr>
            <a:spLocks noChangeArrowheads="1"/>
          </p:cNvSpPr>
          <p:nvPr/>
        </p:nvSpPr>
        <p:spPr bwMode="auto">
          <a:xfrm>
            <a:off x="762000" y="3810000"/>
            <a:ext cx="38100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20000"/>
              </a:spcBef>
              <a:defRPr sz="2800" b="1">
                <a:solidFill>
                  <a:schemeClr val="tx1"/>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buChar char="–"/>
              <a:defRPr>
                <a:solidFill>
                  <a:schemeClr val="tx1"/>
                </a:solidFill>
                <a:latin typeface="Arial" charset="0"/>
              </a:defRPr>
            </a:lvl4pPr>
            <a:lvl5pPr marL="2057400" indent="-228600" eaLnBrk="0" hangingPunct="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eaLnBrk="1" hangingPunct="1">
              <a:defRPr/>
            </a:pPr>
            <a:r>
              <a:rPr lang="en-US" altLang="en-US" sz="1800" u="sng" dirty="0" smtClean="0"/>
              <a:t>FY 2016 Accomplishments</a:t>
            </a:r>
          </a:p>
        </p:txBody>
      </p:sp>
      <p:sp>
        <p:nvSpPr>
          <p:cNvPr id="10245" name="Rectangle 4"/>
          <p:cNvSpPr>
            <a:spLocks noChangeArrowheads="1"/>
          </p:cNvSpPr>
          <p:nvPr/>
        </p:nvSpPr>
        <p:spPr bwMode="auto">
          <a:xfrm>
            <a:off x="4800600" y="1219200"/>
            <a:ext cx="3886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20000"/>
              </a:spcBef>
              <a:defRPr sz="2800" b="1">
                <a:solidFill>
                  <a:schemeClr val="tx1"/>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buChar char="–"/>
              <a:defRPr>
                <a:solidFill>
                  <a:schemeClr val="tx1"/>
                </a:solidFill>
                <a:latin typeface="Arial" charset="0"/>
              </a:defRPr>
            </a:lvl4pPr>
            <a:lvl5pPr marL="2057400" indent="-228600" eaLnBrk="0" hangingPunct="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ctr" eaLnBrk="1" hangingPunct="1">
              <a:defRPr/>
            </a:pPr>
            <a:r>
              <a:rPr lang="en-US" altLang="en-US" sz="1800" u="sng" smtClean="0"/>
              <a:t>Research Goals</a:t>
            </a:r>
          </a:p>
        </p:txBody>
      </p:sp>
      <p:sp>
        <p:nvSpPr>
          <p:cNvPr id="10247" name="Rectangle 6"/>
          <p:cNvSpPr>
            <a:spLocks noChangeArrowheads="1"/>
          </p:cNvSpPr>
          <p:nvPr/>
        </p:nvSpPr>
        <p:spPr bwMode="auto">
          <a:xfrm>
            <a:off x="4800600" y="3810000"/>
            <a:ext cx="40386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20000"/>
              </a:spcBef>
              <a:buChar char="•"/>
              <a:defRPr sz="2800" b="1">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ctr" eaLnBrk="1" hangingPunct="1">
              <a:buFontTx/>
              <a:buNone/>
              <a:defRPr/>
            </a:pPr>
            <a:r>
              <a:rPr lang="en-US" altLang="en-US" sz="1800" u="sng" smtClean="0"/>
              <a:t>Funding Requirements</a:t>
            </a:r>
            <a:r>
              <a:rPr lang="en-US" altLang="en-US" sz="1800" b="0" smtClean="0"/>
              <a:t> </a:t>
            </a:r>
            <a:endParaRPr lang="en-US" altLang="en-US" sz="1800" smtClean="0"/>
          </a:p>
        </p:txBody>
      </p:sp>
      <p:sp>
        <p:nvSpPr>
          <p:cNvPr id="10248" name="Line 7"/>
          <p:cNvSpPr>
            <a:spLocks noChangeShapeType="1"/>
          </p:cNvSpPr>
          <p:nvPr/>
        </p:nvSpPr>
        <p:spPr bwMode="auto">
          <a:xfrm>
            <a:off x="4495800" y="1219200"/>
            <a:ext cx="0" cy="480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50000"/>
              </a:spcBef>
              <a:buFontTx/>
              <a:buChar char="•"/>
              <a:defRPr/>
            </a:pPr>
            <a:endParaRPr lang="en-US"/>
          </a:p>
        </p:txBody>
      </p:sp>
      <p:sp>
        <p:nvSpPr>
          <p:cNvPr id="10249" name="Line 8"/>
          <p:cNvSpPr>
            <a:spLocks noChangeShapeType="1"/>
          </p:cNvSpPr>
          <p:nvPr/>
        </p:nvSpPr>
        <p:spPr bwMode="auto">
          <a:xfrm>
            <a:off x="0" y="35052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50000"/>
              </a:spcBef>
              <a:buFontTx/>
              <a:buChar char="•"/>
              <a:defRPr/>
            </a:pPr>
            <a:endParaRPr lang="en-US"/>
          </a:p>
        </p:txBody>
      </p:sp>
      <p:sp>
        <p:nvSpPr>
          <p:cNvPr id="10250" name="Text Box 10"/>
          <p:cNvSpPr txBox="1">
            <a:spLocks noChangeArrowheads="1"/>
          </p:cNvSpPr>
          <p:nvPr/>
        </p:nvSpPr>
        <p:spPr bwMode="auto">
          <a:xfrm>
            <a:off x="4572000" y="1524000"/>
            <a:ext cx="2460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spcBef>
                <a:spcPct val="20000"/>
              </a:spcBef>
              <a:buChar char="•"/>
              <a:defRPr sz="2800" b="1">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eaLnBrk="1" hangingPunct="1">
              <a:spcBef>
                <a:spcPct val="50000"/>
              </a:spcBef>
              <a:defRPr/>
            </a:pPr>
            <a:endParaRPr lang="en-US" altLang="en-US" sz="1400" b="0" smtClean="0"/>
          </a:p>
        </p:txBody>
      </p:sp>
      <p:sp>
        <p:nvSpPr>
          <p:cNvPr id="10252" name="Rectangle 21"/>
          <p:cNvSpPr>
            <a:spLocks noChangeArrowheads="1"/>
          </p:cNvSpPr>
          <p:nvPr/>
        </p:nvSpPr>
        <p:spPr bwMode="auto">
          <a:xfrm>
            <a:off x="4572000" y="1676400"/>
            <a:ext cx="4419600" cy="1800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27013" indent="-227013">
              <a:spcBef>
                <a:spcPct val="20000"/>
              </a:spcBef>
              <a:buChar char="•"/>
              <a:defRPr sz="2800" b="1">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eaLnBrk="1" hangingPunct="1">
              <a:spcBef>
                <a:spcPts val="600"/>
              </a:spcBef>
              <a:defRPr/>
            </a:pPr>
            <a:r>
              <a:rPr lang="en-US" altLang="en-US" sz="1600" b="0" dirty="0" smtClean="0">
                <a:latin typeface="Times New Roman" panose="02020603050405020304" pitchFamily="18" charset="0"/>
                <a:cs typeface="Times New Roman" panose="02020603050405020304" pitchFamily="18" charset="0"/>
              </a:rPr>
              <a:t>Engineering Study of Hybrid Heated Pavement Systems</a:t>
            </a:r>
          </a:p>
          <a:p>
            <a:pPr eaLnBrk="1" hangingPunct="1">
              <a:spcBef>
                <a:spcPts val="600"/>
              </a:spcBef>
              <a:defRPr/>
            </a:pPr>
            <a:r>
              <a:rPr lang="en-US" altLang="en-US" sz="1600" b="0" dirty="0" smtClean="0">
                <a:latin typeface="Times New Roman" panose="02020603050405020304" pitchFamily="18" charset="0"/>
                <a:cs typeface="Times New Roman" panose="02020603050405020304" pitchFamily="18" charset="0"/>
              </a:rPr>
              <a:t>Evaluate the use of Advanced Materials and Nanotechnology </a:t>
            </a:r>
          </a:p>
          <a:p>
            <a:pPr eaLnBrk="1" hangingPunct="1">
              <a:spcBef>
                <a:spcPts val="600"/>
              </a:spcBef>
              <a:defRPr/>
            </a:pPr>
            <a:r>
              <a:rPr lang="en-US" altLang="en-US" sz="1600" b="0" dirty="0" smtClean="0">
                <a:latin typeface="Times New Roman" panose="02020603050405020304" pitchFamily="18" charset="0"/>
                <a:cs typeface="Times New Roman" panose="02020603050405020304" pitchFamily="18" charset="0"/>
              </a:rPr>
              <a:t>Full-Scale Testing</a:t>
            </a:r>
          </a:p>
          <a:p>
            <a:pPr eaLnBrk="1" hangingPunct="1">
              <a:spcBef>
                <a:spcPts val="600"/>
              </a:spcBef>
              <a:defRPr/>
            </a:pPr>
            <a:r>
              <a:rPr lang="en-US" altLang="en-US" sz="1600" b="0" dirty="0" smtClean="0">
                <a:latin typeface="Times New Roman" panose="02020603050405020304" pitchFamily="18" charset="0"/>
                <a:cs typeface="Times New Roman" panose="02020603050405020304" pitchFamily="18" charset="0"/>
              </a:rPr>
              <a:t>Reports &amp; AC Updates</a:t>
            </a:r>
            <a:endParaRPr lang="en-US" altLang="en-US" sz="1600" b="0" dirty="0" smtClean="0">
              <a:latin typeface="Times New Roman" panose="02020603050405020304" pitchFamily="18" charset="0"/>
              <a:cs typeface="Times New Roman" panose="02020603050405020304" pitchFamily="18" charset="0"/>
            </a:endParaRPr>
          </a:p>
        </p:txBody>
      </p:sp>
      <p:sp>
        <p:nvSpPr>
          <p:cNvPr id="10253" name="Rectangle 22"/>
          <p:cNvSpPr>
            <a:spLocks noChangeArrowheads="1"/>
          </p:cNvSpPr>
          <p:nvPr/>
        </p:nvSpPr>
        <p:spPr bwMode="auto">
          <a:xfrm>
            <a:off x="304800" y="4152900"/>
            <a:ext cx="4191000" cy="1969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27013" indent="-227013" eaLnBrk="0" hangingPunct="0">
              <a:spcBef>
                <a:spcPct val="20000"/>
              </a:spcBef>
              <a:defRPr sz="2800" b="1">
                <a:solidFill>
                  <a:schemeClr val="tx1"/>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buChar char="–"/>
              <a:defRPr>
                <a:solidFill>
                  <a:schemeClr val="tx1"/>
                </a:solidFill>
                <a:latin typeface="Arial" charset="0"/>
              </a:defRPr>
            </a:lvl4pPr>
            <a:lvl5pPr marL="2057400" indent="-228600" eaLnBrk="0" hangingPunct="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eaLnBrk="1" hangingPunct="1">
              <a:spcBef>
                <a:spcPts val="600"/>
              </a:spcBef>
              <a:buFontTx/>
              <a:buChar char="•"/>
              <a:defRPr/>
            </a:pPr>
            <a:r>
              <a:rPr lang="en-US" altLang="en-US" sz="1600" b="0" dirty="0" smtClean="0">
                <a:latin typeface="Times New Roman" panose="02020603050405020304" pitchFamily="18" charset="0"/>
                <a:cs typeface="Times New Roman" panose="02020603050405020304" pitchFamily="18" charset="0"/>
              </a:rPr>
              <a:t>Field Implementation</a:t>
            </a:r>
          </a:p>
          <a:p>
            <a:pPr eaLnBrk="1" hangingPunct="1">
              <a:spcBef>
                <a:spcPts val="600"/>
              </a:spcBef>
              <a:buFontTx/>
              <a:buChar char="•"/>
              <a:defRPr/>
            </a:pPr>
            <a:r>
              <a:rPr lang="en-US" altLang="en-US" sz="1600" b="0" dirty="0" smtClean="0">
                <a:latin typeface="Times New Roman" panose="02020603050405020304" pitchFamily="18" charset="0"/>
                <a:cs typeface="Times New Roman" panose="02020603050405020304" pitchFamily="18" charset="0"/>
              </a:rPr>
              <a:t>Publish Research Papers for Pavements Community</a:t>
            </a:r>
          </a:p>
          <a:p>
            <a:pPr eaLnBrk="1" hangingPunct="1">
              <a:spcBef>
                <a:spcPts val="600"/>
              </a:spcBef>
              <a:buFontTx/>
              <a:buChar char="•"/>
              <a:defRPr/>
            </a:pPr>
            <a:r>
              <a:rPr lang="en-US" altLang="en-US" sz="1600" b="0" dirty="0" smtClean="0">
                <a:latin typeface="Times New Roman" panose="02020603050405020304" pitchFamily="18" charset="0"/>
                <a:cs typeface="Times New Roman" panose="02020603050405020304" pitchFamily="18" charset="0"/>
              </a:rPr>
              <a:t>FAA Financial Viability Report Resulting in Potential Cost Benefits, Greater Operational Safety,  Reduced Environmental Impacts, Improved System Efficiency</a:t>
            </a:r>
          </a:p>
        </p:txBody>
      </p:sp>
      <p:sp>
        <p:nvSpPr>
          <p:cNvPr id="10254" name="Rectangle 26"/>
          <p:cNvSpPr>
            <a:spLocks noChangeArrowheads="1"/>
          </p:cNvSpPr>
          <p:nvPr/>
        </p:nvSpPr>
        <p:spPr bwMode="auto">
          <a:xfrm>
            <a:off x="4648200" y="4152900"/>
            <a:ext cx="44196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227013" indent="-227013" eaLnBrk="0" hangingPunct="0">
              <a:spcBef>
                <a:spcPct val="20000"/>
              </a:spcBef>
              <a:defRPr sz="2800" b="1">
                <a:solidFill>
                  <a:schemeClr val="tx1"/>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buChar char="–"/>
              <a:defRPr>
                <a:solidFill>
                  <a:schemeClr val="tx1"/>
                </a:solidFill>
                <a:latin typeface="Arial" charset="0"/>
              </a:defRPr>
            </a:lvl4pPr>
            <a:lvl5pPr marL="2057400" indent="-228600" eaLnBrk="0" hangingPunct="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eaLnBrk="1" hangingPunct="1">
              <a:spcBef>
                <a:spcPct val="50000"/>
              </a:spcBef>
              <a:buFontTx/>
              <a:buChar char="•"/>
              <a:defRPr/>
            </a:pPr>
            <a:r>
              <a:rPr lang="en-US" altLang="en-US" sz="1600" b="0" dirty="0" smtClean="0">
                <a:latin typeface="Times New Roman" panose="02020603050405020304" pitchFamily="18" charset="0"/>
                <a:cs typeface="Times New Roman" panose="02020603050405020304" pitchFamily="18" charset="0"/>
              </a:rPr>
              <a:t>Projected funding</a:t>
            </a:r>
          </a:p>
        </p:txBody>
      </p:sp>
      <p:sp>
        <p:nvSpPr>
          <p:cNvPr id="10255" name="Rectangle 27"/>
          <p:cNvSpPr>
            <a:spLocks noChangeArrowheads="1"/>
          </p:cNvSpPr>
          <p:nvPr/>
        </p:nvSpPr>
        <p:spPr bwMode="auto">
          <a:xfrm>
            <a:off x="504825" y="1333500"/>
            <a:ext cx="3505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20000"/>
              </a:spcBef>
              <a:defRPr sz="2800" b="1">
                <a:solidFill>
                  <a:schemeClr val="tx1"/>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buChar char="–"/>
              <a:defRPr>
                <a:solidFill>
                  <a:schemeClr val="tx1"/>
                </a:solidFill>
                <a:latin typeface="Arial" charset="0"/>
              </a:defRPr>
            </a:lvl4pPr>
            <a:lvl5pPr marL="2057400" indent="-228600" eaLnBrk="0" hangingPunct="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ctr" eaLnBrk="1" hangingPunct="1">
              <a:defRPr/>
            </a:pPr>
            <a:r>
              <a:rPr lang="en-US" altLang="en-US" sz="1800" u="sng" dirty="0" smtClean="0"/>
              <a:t>Need</a:t>
            </a:r>
          </a:p>
        </p:txBody>
      </p:sp>
      <p:sp>
        <p:nvSpPr>
          <p:cNvPr id="10256" name="Rectangle 28"/>
          <p:cNvSpPr>
            <a:spLocks noChangeArrowheads="1"/>
          </p:cNvSpPr>
          <p:nvPr/>
        </p:nvSpPr>
        <p:spPr bwMode="auto">
          <a:xfrm>
            <a:off x="304800" y="1749346"/>
            <a:ext cx="4191000"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27013" indent="-227013" eaLnBrk="0" hangingPunct="0">
              <a:spcBef>
                <a:spcPct val="20000"/>
              </a:spcBef>
              <a:defRPr sz="2800" b="1">
                <a:solidFill>
                  <a:schemeClr val="tx1"/>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buChar char="–"/>
              <a:defRPr>
                <a:solidFill>
                  <a:schemeClr val="tx1"/>
                </a:solidFill>
                <a:latin typeface="Arial" charset="0"/>
              </a:defRPr>
            </a:lvl4pPr>
            <a:lvl5pPr marL="2057400" indent="-228600" eaLnBrk="0" hangingPunct="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eaLnBrk="1" hangingPunct="1">
              <a:spcBef>
                <a:spcPct val="50000"/>
              </a:spcBef>
              <a:defRPr/>
            </a:pPr>
            <a:r>
              <a:rPr lang="en-US" altLang="en-US" sz="1600" b="0" dirty="0">
                <a:latin typeface="Times New Roman" panose="02020603050405020304" pitchFamily="18" charset="0"/>
                <a:cs typeface="Times New Roman" panose="02020603050405020304" pitchFamily="18" charset="0"/>
              </a:rPr>
              <a:t>The heated pavements program seeks to develop advanced systems, materials, and construction techniques to economically heat airport pavements </a:t>
            </a:r>
            <a:r>
              <a:rPr lang="en-US" altLang="en-US" sz="1600" b="0" dirty="0" smtClean="0">
                <a:latin typeface="Times New Roman" panose="02020603050405020304" pitchFamily="18" charset="0"/>
                <a:cs typeface="Times New Roman" panose="02020603050405020304" pitchFamily="18" charset="0"/>
              </a:rPr>
              <a:t>and increase efficiency during </a:t>
            </a:r>
            <a:r>
              <a:rPr lang="en-US" altLang="en-US" sz="1600" b="0" dirty="0">
                <a:latin typeface="Times New Roman" panose="02020603050405020304" pitchFamily="18" charset="0"/>
                <a:cs typeface="Times New Roman" panose="02020603050405020304" pitchFamily="18" charset="0"/>
              </a:rPr>
              <a:t>winter operations.</a:t>
            </a:r>
          </a:p>
          <a:p>
            <a:pPr marL="0" indent="0" eaLnBrk="1" hangingPunct="1">
              <a:spcBef>
                <a:spcPct val="50000"/>
              </a:spcBef>
              <a:buNone/>
              <a:defRPr/>
            </a:pPr>
            <a:endParaRPr lang="en-US" altLang="en-US" sz="1200" b="0" dirty="0" smtClean="0"/>
          </a:p>
        </p:txBody>
      </p:sp>
      <p:graphicFrame>
        <p:nvGraphicFramePr>
          <p:cNvPr id="276651" name="Group 171"/>
          <p:cNvGraphicFramePr>
            <a:graphicFrameLocks noGrp="1"/>
          </p:cNvGraphicFramePr>
          <p:nvPr>
            <p:ph idx="1"/>
            <p:extLst>
              <p:ext uri="{D42A27DB-BD31-4B8C-83A1-F6EECF244321}">
                <p14:modId xmlns:p14="http://schemas.microsoft.com/office/powerpoint/2010/main" val="372879396"/>
              </p:ext>
            </p:extLst>
          </p:nvPr>
        </p:nvGraphicFramePr>
        <p:xfrm>
          <a:off x="4648200" y="4756690"/>
          <a:ext cx="4343400" cy="762189"/>
        </p:xfrm>
        <a:graphic>
          <a:graphicData uri="http://schemas.openxmlformats.org/drawingml/2006/table">
            <a:tbl>
              <a:tblPr/>
              <a:tblGrid>
                <a:gridCol w="1020763"/>
                <a:gridCol w="676275"/>
                <a:gridCol w="671512"/>
                <a:gridCol w="676275"/>
                <a:gridCol w="615950"/>
                <a:gridCol w="682625"/>
              </a:tblGrid>
              <a:tr h="365397">
                <a:tc>
                  <a:txBody>
                    <a:bodyPr/>
                    <a:lstStyle>
                      <a:lvl1pPr>
                        <a:spcBef>
                          <a:spcPct val="20000"/>
                        </a:spcBef>
                        <a:defRPr sz="2400" b="1">
                          <a:solidFill>
                            <a:schemeClr val="tx1"/>
                          </a:solidFill>
                          <a:latin typeface="Arial" charset="0"/>
                        </a:defRPr>
                      </a:lvl1pPr>
                      <a:lvl2pPr marL="742950" indent="-285750">
                        <a:spcBef>
                          <a:spcPct val="20000"/>
                        </a:spcBef>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eaLnBrk="0" fontAlgn="base" hangingPunct="0">
                        <a:spcBef>
                          <a:spcPct val="20000"/>
                        </a:spcBef>
                        <a:spcAft>
                          <a:spcPct val="0"/>
                        </a:spcAft>
                        <a:defRPr sz="1600">
                          <a:solidFill>
                            <a:schemeClr val="tx1"/>
                          </a:solidFill>
                          <a:latin typeface="Arial" charset="0"/>
                        </a:defRPr>
                      </a:lvl6pPr>
                      <a:lvl7pPr marL="2971800" indent="-228600" eaLnBrk="0" fontAlgn="base" hangingPunct="0">
                        <a:spcBef>
                          <a:spcPct val="20000"/>
                        </a:spcBef>
                        <a:spcAft>
                          <a:spcPct val="0"/>
                        </a:spcAft>
                        <a:defRPr sz="1600">
                          <a:solidFill>
                            <a:schemeClr val="tx1"/>
                          </a:solidFill>
                          <a:latin typeface="Arial" charset="0"/>
                        </a:defRPr>
                      </a:lvl7pPr>
                      <a:lvl8pPr marL="3429000" indent="-228600" eaLnBrk="0" fontAlgn="base" hangingPunct="0">
                        <a:spcBef>
                          <a:spcPct val="20000"/>
                        </a:spcBef>
                        <a:spcAft>
                          <a:spcPct val="0"/>
                        </a:spcAft>
                        <a:defRPr sz="1600">
                          <a:solidFill>
                            <a:schemeClr val="tx1"/>
                          </a:solidFill>
                          <a:latin typeface="Arial" charset="0"/>
                        </a:defRPr>
                      </a:lvl8pPr>
                      <a:lvl9pPr marL="3886200" indent="-228600" eaLnBrk="0" fontAlgn="base" hangingPunct="0">
                        <a:spcBef>
                          <a:spcPct val="20000"/>
                        </a:spcBef>
                        <a:spcAft>
                          <a:spcPct val="0"/>
                        </a:spcAft>
                        <a:defRPr sz="16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000" b="1" i="0" u="none" strike="noStrike" cap="none" normalizeH="0" baseline="0" dirty="0" smtClean="0">
                        <a:ln>
                          <a:noFill/>
                        </a:ln>
                        <a:solidFill>
                          <a:schemeClr val="tx1"/>
                        </a:solidFill>
                        <a:effectLst/>
                        <a:latin typeface="Arial" charset="0"/>
                      </a:endParaRPr>
                    </a:p>
                  </a:txBody>
                  <a:tcPr marT="45633" marB="4563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defRPr sz="2400" b="1">
                          <a:solidFill>
                            <a:schemeClr val="tx1"/>
                          </a:solidFill>
                          <a:latin typeface="Arial" charset="0"/>
                        </a:defRPr>
                      </a:lvl1pPr>
                      <a:lvl2pPr marL="742950" indent="-285750">
                        <a:spcBef>
                          <a:spcPct val="20000"/>
                        </a:spcBef>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eaLnBrk="0" fontAlgn="base" hangingPunct="0">
                        <a:spcBef>
                          <a:spcPct val="20000"/>
                        </a:spcBef>
                        <a:spcAft>
                          <a:spcPct val="0"/>
                        </a:spcAft>
                        <a:defRPr sz="1600">
                          <a:solidFill>
                            <a:schemeClr val="tx1"/>
                          </a:solidFill>
                          <a:latin typeface="Arial" charset="0"/>
                        </a:defRPr>
                      </a:lvl6pPr>
                      <a:lvl7pPr marL="2971800" indent="-228600" eaLnBrk="0" fontAlgn="base" hangingPunct="0">
                        <a:spcBef>
                          <a:spcPct val="20000"/>
                        </a:spcBef>
                        <a:spcAft>
                          <a:spcPct val="0"/>
                        </a:spcAft>
                        <a:defRPr sz="1600">
                          <a:solidFill>
                            <a:schemeClr val="tx1"/>
                          </a:solidFill>
                          <a:latin typeface="Arial" charset="0"/>
                        </a:defRPr>
                      </a:lvl7pPr>
                      <a:lvl8pPr marL="3429000" indent="-228600" eaLnBrk="0" fontAlgn="base" hangingPunct="0">
                        <a:spcBef>
                          <a:spcPct val="20000"/>
                        </a:spcBef>
                        <a:spcAft>
                          <a:spcPct val="0"/>
                        </a:spcAft>
                        <a:defRPr sz="1600">
                          <a:solidFill>
                            <a:schemeClr val="tx1"/>
                          </a:solidFill>
                          <a:latin typeface="Arial" charset="0"/>
                        </a:defRPr>
                      </a:lvl8pPr>
                      <a:lvl9pPr marL="3886200" indent="-228600" eaLnBrk="0" fontAlgn="base" hangingPunct="0">
                        <a:spcBef>
                          <a:spcPct val="20000"/>
                        </a:spcBef>
                        <a:spcAft>
                          <a:spcPct val="0"/>
                        </a:spcAft>
                        <a:defRPr sz="16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900" b="1" i="0" u="none" strike="noStrike" cap="none" normalizeH="0" baseline="0" smtClean="0">
                          <a:ln>
                            <a:noFill/>
                          </a:ln>
                          <a:solidFill>
                            <a:schemeClr val="tx1"/>
                          </a:solidFill>
                          <a:effectLst/>
                          <a:latin typeface="Arial" charset="0"/>
                        </a:rPr>
                        <a:t>FY 2015</a:t>
                      </a:r>
                    </a:p>
                  </a:txBody>
                  <a:tcPr marT="45633" marB="4563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b="1">
                          <a:solidFill>
                            <a:schemeClr val="tx1"/>
                          </a:solidFill>
                          <a:latin typeface="Arial" charset="0"/>
                        </a:defRPr>
                      </a:lvl1pPr>
                      <a:lvl2pPr marL="742950" indent="-285750">
                        <a:spcBef>
                          <a:spcPct val="20000"/>
                        </a:spcBef>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eaLnBrk="0" fontAlgn="base" hangingPunct="0">
                        <a:spcBef>
                          <a:spcPct val="20000"/>
                        </a:spcBef>
                        <a:spcAft>
                          <a:spcPct val="0"/>
                        </a:spcAft>
                        <a:defRPr sz="1600">
                          <a:solidFill>
                            <a:schemeClr val="tx1"/>
                          </a:solidFill>
                          <a:latin typeface="Arial" charset="0"/>
                        </a:defRPr>
                      </a:lvl6pPr>
                      <a:lvl7pPr marL="2971800" indent="-228600" eaLnBrk="0" fontAlgn="base" hangingPunct="0">
                        <a:spcBef>
                          <a:spcPct val="20000"/>
                        </a:spcBef>
                        <a:spcAft>
                          <a:spcPct val="0"/>
                        </a:spcAft>
                        <a:defRPr sz="1600">
                          <a:solidFill>
                            <a:schemeClr val="tx1"/>
                          </a:solidFill>
                          <a:latin typeface="Arial" charset="0"/>
                        </a:defRPr>
                      </a:lvl7pPr>
                      <a:lvl8pPr marL="3429000" indent="-228600" eaLnBrk="0" fontAlgn="base" hangingPunct="0">
                        <a:spcBef>
                          <a:spcPct val="20000"/>
                        </a:spcBef>
                        <a:spcAft>
                          <a:spcPct val="0"/>
                        </a:spcAft>
                        <a:defRPr sz="1600">
                          <a:solidFill>
                            <a:schemeClr val="tx1"/>
                          </a:solidFill>
                          <a:latin typeface="Arial" charset="0"/>
                        </a:defRPr>
                      </a:lvl8pPr>
                      <a:lvl9pPr marL="3886200" indent="-228600" eaLnBrk="0" fontAlgn="base" hangingPunct="0">
                        <a:spcBef>
                          <a:spcPct val="20000"/>
                        </a:spcBef>
                        <a:spcAft>
                          <a:spcPct val="0"/>
                        </a:spcAft>
                        <a:defRPr sz="16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900" b="1" i="0" u="none" strike="noStrike" cap="none" normalizeH="0" baseline="0" smtClean="0">
                          <a:ln>
                            <a:noFill/>
                          </a:ln>
                          <a:solidFill>
                            <a:schemeClr val="tx1"/>
                          </a:solidFill>
                          <a:effectLst/>
                          <a:latin typeface="Arial" charset="0"/>
                        </a:rPr>
                        <a:t>FY 2016</a:t>
                      </a:r>
                    </a:p>
                  </a:txBody>
                  <a:tcPr marT="45633" marB="4563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b="1">
                          <a:solidFill>
                            <a:schemeClr val="tx1"/>
                          </a:solidFill>
                          <a:latin typeface="Arial" charset="0"/>
                        </a:defRPr>
                      </a:lvl1pPr>
                      <a:lvl2pPr marL="742950" indent="-285750">
                        <a:spcBef>
                          <a:spcPct val="20000"/>
                        </a:spcBef>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eaLnBrk="0" fontAlgn="base" hangingPunct="0">
                        <a:spcBef>
                          <a:spcPct val="20000"/>
                        </a:spcBef>
                        <a:spcAft>
                          <a:spcPct val="0"/>
                        </a:spcAft>
                        <a:defRPr sz="1600">
                          <a:solidFill>
                            <a:schemeClr val="tx1"/>
                          </a:solidFill>
                          <a:latin typeface="Arial" charset="0"/>
                        </a:defRPr>
                      </a:lvl6pPr>
                      <a:lvl7pPr marL="2971800" indent="-228600" eaLnBrk="0" fontAlgn="base" hangingPunct="0">
                        <a:spcBef>
                          <a:spcPct val="20000"/>
                        </a:spcBef>
                        <a:spcAft>
                          <a:spcPct val="0"/>
                        </a:spcAft>
                        <a:defRPr sz="1600">
                          <a:solidFill>
                            <a:schemeClr val="tx1"/>
                          </a:solidFill>
                          <a:latin typeface="Arial" charset="0"/>
                        </a:defRPr>
                      </a:lvl7pPr>
                      <a:lvl8pPr marL="3429000" indent="-228600" eaLnBrk="0" fontAlgn="base" hangingPunct="0">
                        <a:spcBef>
                          <a:spcPct val="20000"/>
                        </a:spcBef>
                        <a:spcAft>
                          <a:spcPct val="0"/>
                        </a:spcAft>
                        <a:defRPr sz="1600">
                          <a:solidFill>
                            <a:schemeClr val="tx1"/>
                          </a:solidFill>
                          <a:latin typeface="Arial" charset="0"/>
                        </a:defRPr>
                      </a:lvl8pPr>
                      <a:lvl9pPr marL="3886200" indent="-228600" eaLnBrk="0" fontAlgn="base" hangingPunct="0">
                        <a:spcBef>
                          <a:spcPct val="20000"/>
                        </a:spcBef>
                        <a:spcAft>
                          <a:spcPct val="0"/>
                        </a:spcAft>
                        <a:defRPr sz="16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900" b="1" i="0" u="none" strike="noStrike" cap="none" normalizeH="0" baseline="0" dirty="0" smtClean="0">
                          <a:ln>
                            <a:noFill/>
                          </a:ln>
                          <a:solidFill>
                            <a:schemeClr val="tx1"/>
                          </a:solidFill>
                          <a:effectLst/>
                          <a:latin typeface="Arial" charset="0"/>
                        </a:rPr>
                        <a:t>FY 2017</a:t>
                      </a:r>
                    </a:p>
                  </a:txBody>
                  <a:tcPr marT="45633" marB="4563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b="1">
                          <a:solidFill>
                            <a:schemeClr val="tx1"/>
                          </a:solidFill>
                          <a:latin typeface="Arial" charset="0"/>
                        </a:defRPr>
                      </a:lvl1pPr>
                      <a:lvl2pPr marL="742950" indent="-285750">
                        <a:spcBef>
                          <a:spcPct val="20000"/>
                        </a:spcBef>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eaLnBrk="0" fontAlgn="base" hangingPunct="0">
                        <a:spcBef>
                          <a:spcPct val="20000"/>
                        </a:spcBef>
                        <a:spcAft>
                          <a:spcPct val="0"/>
                        </a:spcAft>
                        <a:defRPr sz="1600">
                          <a:solidFill>
                            <a:schemeClr val="tx1"/>
                          </a:solidFill>
                          <a:latin typeface="Arial" charset="0"/>
                        </a:defRPr>
                      </a:lvl6pPr>
                      <a:lvl7pPr marL="2971800" indent="-228600" eaLnBrk="0" fontAlgn="base" hangingPunct="0">
                        <a:spcBef>
                          <a:spcPct val="20000"/>
                        </a:spcBef>
                        <a:spcAft>
                          <a:spcPct val="0"/>
                        </a:spcAft>
                        <a:defRPr sz="1600">
                          <a:solidFill>
                            <a:schemeClr val="tx1"/>
                          </a:solidFill>
                          <a:latin typeface="Arial" charset="0"/>
                        </a:defRPr>
                      </a:lvl7pPr>
                      <a:lvl8pPr marL="3429000" indent="-228600" eaLnBrk="0" fontAlgn="base" hangingPunct="0">
                        <a:spcBef>
                          <a:spcPct val="20000"/>
                        </a:spcBef>
                        <a:spcAft>
                          <a:spcPct val="0"/>
                        </a:spcAft>
                        <a:defRPr sz="1600">
                          <a:solidFill>
                            <a:schemeClr val="tx1"/>
                          </a:solidFill>
                          <a:latin typeface="Arial" charset="0"/>
                        </a:defRPr>
                      </a:lvl8pPr>
                      <a:lvl9pPr marL="3886200" indent="-228600" eaLnBrk="0" fontAlgn="base" hangingPunct="0">
                        <a:spcBef>
                          <a:spcPct val="20000"/>
                        </a:spcBef>
                        <a:spcAft>
                          <a:spcPct val="0"/>
                        </a:spcAft>
                        <a:defRPr sz="16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900" b="1" i="0" u="none" strike="noStrike" cap="none" normalizeH="0" baseline="0" dirty="0" smtClean="0">
                          <a:ln>
                            <a:noFill/>
                          </a:ln>
                          <a:solidFill>
                            <a:schemeClr val="tx1"/>
                          </a:solidFill>
                          <a:effectLst/>
                          <a:latin typeface="Arial" charset="0"/>
                        </a:rPr>
                        <a:t>FY 2018</a:t>
                      </a:r>
                    </a:p>
                  </a:txBody>
                  <a:tcPr marT="45633" marB="4563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b="1">
                          <a:solidFill>
                            <a:schemeClr val="tx1"/>
                          </a:solidFill>
                          <a:latin typeface="Arial" charset="0"/>
                        </a:defRPr>
                      </a:lvl1pPr>
                      <a:lvl2pPr marL="742950" indent="-285750">
                        <a:spcBef>
                          <a:spcPct val="20000"/>
                        </a:spcBef>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eaLnBrk="0" fontAlgn="base" hangingPunct="0">
                        <a:spcBef>
                          <a:spcPct val="20000"/>
                        </a:spcBef>
                        <a:spcAft>
                          <a:spcPct val="0"/>
                        </a:spcAft>
                        <a:defRPr sz="1600">
                          <a:solidFill>
                            <a:schemeClr val="tx1"/>
                          </a:solidFill>
                          <a:latin typeface="Arial" charset="0"/>
                        </a:defRPr>
                      </a:lvl6pPr>
                      <a:lvl7pPr marL="2971800" indent="-228600" eaLnBrk="0" fontAlgn="base" hangingPunct="0">
                        <a:spcBef>
                          <a:spcPct val="20000"/>
                        </a:spcBef>
                        <a:spcAft>
                          <a:spcPct val="0"/>
                        </a:spcAft>
                        <a:defRPr sz="1600">
                          <a:solidFill>
                            <a:schemeClr val="tx1"/>
                          </a:solidFill>
                          <a:latin typeface="Arial" charset="0"/>
                        </a:defRPr>
                      </a:lvl7pPr>
                      <a:lvl8pPr marL="3429000" indent="-228600" eaLnBrk="0" fontAlgn="base" hangingPunct="0">
                        <a:spcBef>
                          <a:spcPct val="20000"/>
                        </a:spcBef>
                        <a:spcAft>
                          <a:spcPct val="0"/>
                        </a:spcAft>
                        <a:defRPr sz="1600">
                          <a:solidFill>
                            <a:schemeClr val="tx1"/>
                          </a:solidFill>
                          <a:latin typeface="Arial" charset="0"/>
                        </a:defRPr>
                      </a:lvl8pPr>
                      <a:lvl9pPr marL="3886200" indent="-228600" eaLnBrk="0" fontAlgn="base" hangingPunct="0">
                        <a:spcBef>
                          <a:spcPct val="20000"/>
                        </a:spcBef>
                        <a:spcAft>
                          <a:spcPct val="0"/>
                        </a:spcAft>
                        <a:defRPr sz="1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Total</a:t>
                      </a:r>
                    </a:p>
                  </a:txBody>
                  <a:tcPr marT="45633" marB="4563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603">
                <a:tc>
                  <a:txBody>
                    <a:bodyPr/>
                    <a:lstStyle>
                      <a:lvl1pPr>
                        <a:spcBef>
                          <a:spcPct val="20000"/>
                        </a:spcBef>
                        <a:defRPr sz="2400" b="1">
                          <a:solidFill>
                            <a:schemeClr val="tx1"/>
                          </a:solidFill>
                          <a:latin typeface="Arial" charset="0"/>
                        </a:defRPr>
                      </a:lvl1pPr>
                      <a:lvl2pPr marL="742950" indent="-285750">
                        <a:spcBef>
                          <a:spcPct val="20000"/>
                        </a:spcBef>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eaLnBrk="0" fontAlgn="base" hangingPunct="0">
                        <a:spcBef>
                          <a:spcPct val="20000"/>
                        </a:spcBef>
                        <a:spcAft>
                          <a:spcPct val="0"/>
                        </a:spcAft>
                        <a:defRPr sz="1600">
                          <a:solidFill>
                            <a:schemeClr val="tx1"/>
                          </a:solidFill>
                          <a:latin typeface="Arial" charset="0"/>
                        </a:defRPr>
                      </a:lvl6pPr>
                      <a:lvl7pPr marL="2971800" indent="-228600" eaLnBrk="0" fontAlgn="base" hangingPunct="0">
                        <a:spcBef>
                          <a:spcPct val="20000"/>
                        </a:spcBef>
                        <a:spcAft>
                          <a:spcPct val="0"/>
                        </a:spcAft>
                        <a:defRPr sz="1600">
                          <a:solidFill>
                            <a:schemeClr val="tx1"/>
                          </a:solidFill>
                          <a:latin typeface="Arial" charset="0"/>
                        </a:defRPr>
                      </a:lvl7pPr>
                      <a:lvl8pPr marL="3429000" indent="-228600" eaLnBrk="0" fontAlgn="base" hangingPunct="0">
                        <a:spcBef>
                          <a:spcPct val="20000"/>
                        </a:spcBef>
                        <a:spcAft>
                          <a:spcPct val="0"/>
                        </a:spcAft>
                        <a:defRPr sz="1600">
                          <a:solidFill>
                            <a:schemeClr val="tx1"/>
                          </a:solidFill>
                          <a:latin typeface="Arial" charset="0"/>
                        </a:defRPr>
                      </a:lvl8pPr>
                      <a:lvl9pPr marL="3886200" indent="-228600" eaLnBrk="0" fontAlgn="base" hangingPunct="0">
                        <a:spcBef>
                          <a:spcPct val="20000"/>
                        </a:spcBef>
                        <a:spcAft>
                          <a:spcPct val="0"/>
                        </a:spcAft>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Arial" charset="0"/>
                        </a:rPr>
                        <a:t>Funding Target ($000)</a:t>
                      </a:r>
                    </a:p>
                  </a:txBody>
                  <a:tcPr marT="45633" marB="4563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b="1">
                          <a:solidFill>
                            <a:schemeClr val="tx1"/>
                          </a:solidFill>
                          <a:latin typeface="Arial" charset="0"/>
                        </a:defRPr>
                      </a:lvl1pPr>
                      <a:lvl2pPr marL="742950" indent="-285750">
                        <a:spcBef>
                          <a:spcPct val="20000"/>
                        </a:spcBef>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eaLnBrk="0" fontAlgn="base" hangingPunct="0">
                        <a:spcBef>
                          <a:spcPct val="20000"/>
                        </a:spcBef>
                        <a:spcAft>
                          <a:spcPct val="0"/>
                        </a:spcAft>
                        <a:defRPr sz="1600">
                          <a:solidFill>
                            <a:schemeClr val="tx1"/>
                          </a:solidFill>
                          <a:latin typeface="Arial" charset="0"/>
                        </a:defRPr>
                      </a:lvl6pPr>
                      <a:lvl7pPr marL="2971800" indent="-228600" eaLnBrk="0" fontAlgn="base" hangingPunct="0">
                        <a:spcBef>
                          <a:spcPct val="20000"/>
                        </a:spcBef>
                        <a:spcAft>
                          <a:spcPct val="0"/>
                        </a:spcAft>
                        <a:defRPr sz="1600">
                          <a:solidFill>
                            <a:schemeClr val="tx1"/>
                          </a:solidFill>
                          <a:latin typeface="Arial" charset="0"/>
                        </a:defRPr>
                      </a:lvl7pPr>
                      <a:lvl8pPr marL="3429000" indent="-228600" eaLnBrk="0" fontAlgn="base" hangingPunct="0">
                        <a:spcBef>
                          <a:spcPct val="20000"/>
                        </a:spcBef>
                        <a:spcAft>
                          <a:spcPct val="0"/>
                        </a:spcAft>
                        <a:defRPr sz="1600">
                          <a:solidFill>
                            <a:schemeClr val="tx1"/>
                          </a:solidFill>
                          <a:latin typeface="Arial" charset="0"/>
                        </a:defRPr>
                      </a:lvl8pPr>
                      <a:lvl9pPr marL="3886200" indent="-228600" eaLnBrk="0" fontAlgn="base" hangingPunct="0">
                        <a:spcBef>
                          <a:spcPct val="20000"/>
                        </a:spcBef>
                        <a:spcAft>
                          <a:spcPct val="0"/>
                        </a:spcAft>
                        <a:defRPr sz="16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1" i="0" u="none" strike="noStrike" cap="none" normalizeH="0" baseline="0" dirty="0" smtClean="0">
                          <a:ln>
                            <a:noFill/>
                          </a:ln>
                          <a:solidFill>
                            <a:schemeClr val="tx1"/>
                          </a:solidFill>
                          <a:effectLst/>
                          <a:latin typeface="Arial" charset="0"/>
                        </a:rPr>
                        <a:t>$650</a:t>
                      </a:r>
                    </a:p>
                  </a:txBody>
                  <a:tcPr marT="45633" marB="4563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b="1">
                          <a:solidFill>
                            <a:schemeClr val="tx1"/>
                          </a:solidFill>
                          <a:latin typeface="Arial" charset="0"/>
                        </a:defRPr>
                      </a:lvl1pPr>
                      <a:lvl2pPr marL="742950" indent="-285750">
                        <a:spcBef>
                          <a:spcPct val="20000"/>
                        </a:spcBef>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eaLnBrk="0" fontAlgn="base" hangingPunct="0">
                        <a:spcBef>
                          <a:spcPct val="20000"/>
                        </a:spcBef>
                        <a:spcAft>
                          <a:spcPct val="0"/>
                        </a:spcAft>
                        <a:defRPr sz="1600">
                          <a:solidFill>
                            <a:schemeClr val="tx1"/>
                          </a:solidFill>
                          <a:latin typeface="Arial" charset="0"/>
                        </a:defRPr>
                      </a:lvl6pPr>
                      <a:lvl7pPr marL="2971800" indent="-228600" eaLnBrk="0" fontAlgn="base" hangingPunct="0">
                        <a:spcBef>
                          <a:spcPct val="20000"/>
                        </a:spcBef>
                        <a:spcAft>
                          <a:spcPct val="0"/>
                        </a:spcAft>
                        <a:defRPr sz="1600">
                          <a:solidFill>
                            <a:schemeClr val="tx1"/>
                          </a:solidFill>
                          <a:latin typeface="Arial" charset="0"/>
                        </a:defRPr>
                      </a:lvl7pPr>
                      <a:lvl8pPr marL="3429000" indent="-228600" eaLnBrk="0" fontAlgn="base" hangingPunct="0">
                        <a:spcBef>
                          <a:spcPct val="20000"/>
                        </a:spcBef>
                        <a:spcAft>
                          <a:spcPct val="0"/>
                        </a:spcAft>
                        <a:defRPr sz="1600">
                          <a:solidFill>
                            <a:schemeClr val="tx1"/>
                          </a:solidFill>
                          <a:latin typeface="Arial" charset="0"/>
                        </a:defRPr>
                      </a:lvl8pPr>
                      <a:lvl9pPr marL="3886200" indent="-228600" eaLnBrk="0" fontAlgn="base" hangingPunct="0">
                        <a:spcBef>
                          <a:spcPct val="20000"/>
                        </a:spcBef>
                        <a:spcAft>
                          <a:spcPct val="0"/>
                        </a:spcAft>
                        <a:defRPr sz="16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1" i="0" u="none" strike="noStrike" cap="none" normalizeH="0" baseline="0" dirty="0" smtClean="0">
                          <a:ln>
                            <a:noFill/>
                          </a:ln>
                          <a:solidFill>
                            <a:schemeClr val="tx1"/>
                          </a:solidFill>
                          <a:effectLst/>
                          <a:latin typeface="Arial" charset="0"/>
                        </a:rPr>
                        <a:t>$650</a:t>
                      </a:r>
                    </a:p>
                  </a:txBody>
                  <a:tcPr marT="45633" marB="4563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b="1">
                          <a:solidFill>
                            <a:schemeClr val="tx1"/>
                          </a:solidFill>
                          <a:latin typeface="Arial" charset="0"/>
                        </a:defRPr>
                      </a:lvl1pPr>
                      <a:lvl2pPr marL="742950" indent="-285750">
                        <a:spcBef>
                          <a:spcPct val="20000"/>
                        </a:spcBef>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eaLnBrk="0" fontAlgn="base" hangingPunct="0">
                        <a:spcBef>
                          <a:spcPct val="20000"/>
                        </a:spcBef>
                        <a:spcAft>
                          <a:spcPct val="0"/>
                        </a:spcAft>
                        <a:defRPr sz="1600">
                          <a:solidFill>
                            <a:schemeClr val="tx1"/>
                          </a:solidFill>
                          <a:latin typeface="Arial" charset="0"/>
                        </a:defRPr>
                      </a:lvl6pPr>
                      <a:lvl7pPr marL="2971800" indent="-228600" eaLnBrk="0" fontAlgn="base" hangingPunct="0">
                        <a:spcBef>
                          <a:spcPct val="20000"/>
                        </a:spcBef>
                        <a:spcAft>
                          <a:spcPct val="0"/>
                        </a:spcAft>
                        <a:defRPr sz="1600">
                          <a:solidFill>
                            <a:schemeClr val="tx1"/>
                          </a:solidFill>
                          <a:latin typeface="Arial" charset="0"/>
                        </a:defRPr>
                      </a:lvl7pPr>
                      <a:lvl8pPr marL="3429000" indent="-228600" eaLnBrk="0" fontAlgn="base" hangingPunct="0">
                        <a:spcBef>
                          <a:spcPct val="20000"/>
                        </a:spcBef>
                        <a:spcAft>
                          <a:spcPct val="0"/>
                        </a:spcAft>
                        <a:defRPr sz="1600">
                          <a:solidFill>
                            <a:schemeClr val="tx1"/>
                          </a:solidFill>
                          <a:latin typeface="Arial" charset="0"/>
                        </a:defRPr>
                      </a:lvl8pPr>
                      <a:lvl9pPr marL="3886200" indent="-228600" eaLnBrk="0" fontAlgn="base" hangingPunct="0">
                        <a:spcBef>
                          <a:spcPct val="20000"/>
                        </a:spcBef>
                        <a:spcAft>
                          <a:spcPct val="0"/>
                        </a:spcAft>
                        <a:defRPr sz="16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1" i="0" u="none" strike="noStrike" cap="none" normalizeH="0" baseline="0" dirty="0" smtClean="0">
                          <a:ln>
                            <a:noFill/>
                          </a:ln>
                          <a:solidFill>
                            <a:schemeClr val="tx1"/>
                          </a:solidFill>
                          <a:effectLst/>
                          <a:latin typeface="Arial" charset="0"/>
                        </a:rPr>
                        <a:t>$650</a:t>
                      </a:r>
                    </a:p>
                  </a:txBody>
                  <a:tcPr marT="45633" marB="4563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b="1">
                          <a:solidFill>
                            <a:schemeClr val="tx1"/>
                          </a:solidFill>
                          <a:latin typeface="Arial" charset="0"/>
                        </a:defRPr>
                      </a:lvl1pPr>
                      <a:lvl2pPr marL="742950" indent="-285750">
                        <a:spcBef>
                          <a:spcPct val="20000"/>
                        </a:spcBef>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eaLnBrk="0" fontAlgn="base" hangingPunct="0">
                        <a:spcBef>
                          <a:spcPct val="20000"/>
                        </a:spcBef>
                        <a:spcAft>
                          <a:spcPct val="0"/>
                        </a:spcAft>
                        <a:defRPr sz="1600">
                          <a:solidFill>
                            <a:schemeClr val="tx1"/>
                          </a:solidFill>
                          <a:latin typeface="Arial" charset="0"/>
                        </a:defRPr>
                      </a:lvl6pPr>
                      <a:lvl7pPr marL="2971800" indent="-228600" eaLnBrk="0" fontAlgn="base" hangingPunct="0">
                        <a:spcBef>
                          <a:spcPct val="20000"/>
                        </a:spcBef>
                        <a:spcAft>
                          <a:spcPct val="0"/>
                        </a:spcAft>
                        <a:defRPr sz="1600">
                          <a:solidFill>
                            <a:schemeClr val="tx1"/>
                          </a:solidFill>
                          <a:latin typeface="Arial" charset="0"/>
                        </a:defRPr>
                      </a:lvl7pPr>
                      <a:lvl8pPr marL="3429000" indent="-228600" eaLnBrk="0" fontAlgn="base" hangingPunct="0">
                        <a:spcBef>
                          <a:spcPct val="20000"/>
                        </a:spcBef>
                        <a:spcAft>
                          <a:spcPct val="0"/>
                        </a:spcAft>
                        <a:defRPr sz="1600">
                          <a:solidFill>
                            <a:schemeClr val="tx1"/>
                          </a:solidFill>
                          <a:latin typeface="Arial" charset="0"/>
                        </a:defRPr>
                      </a:lvl8pPr>
                      <a:lvl9pPr marL="3886200" indent="-228600" eaLnBrk="0" fontAlgn="base" hangingPunct="0">
                        <a:spcBef>
                          <a:spcPct val="20000"/>
                        </a:spcBef>
                        <a:spcAft>
                          <a:spcPct val="0"/>
                        </a:spcAft>
                        <a:defRPr sz="16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1" i="0" u="none" strike="noStrike" cap="none" normalizeH="0" baseline="0" dirty="0" smtClean="0">
                          <a:ln>
                            <a:noFill/>
                          </a:ln>
                          <a:solidFill>
                            <a:schemeClr val="tx1"/>
                          </a:solidFill>
                          <a:effectLst/>
                          <a:latin typeface="Arial" charset="0"/>
                        </a:rPr>
                        <a:t>$650</a:t>
                      </a:r>
                    </a:p>
                  </a:txBody>
                  <a:tcPr marT="45633" marB="4563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b="1">
                          <a:solidFill>
                            <a:schemeClr val="tx1"/>
                          </a:solidFill>
                          <a:latin typeface="Arial" charset="0"/>
                        </a:defRPr>
                      </a:lvl1pPr>
                      <a:lvl2pPr marL="742950" indent="-285750">
                        <a:spcBef>
                          <a:spcPct val="20000"/>
                        </a:spcBef>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eaLnBrk="0" fontAlgn="base" hangingPunct="0">
                        <a:spcBef>
                          <a:spcPct val="20000"/>
                        </a:spcBef>
                        <a:spcAft>
                          <a:spcPct val="0"/>
                        </a:spcAft>
                        <a:defRPr sz="1600">
                          <a:solidFill>
                            <a:schemeClr val="tx1"/>
                          </a:solidFill>
                          <a:latin typeface="Arial" charset="0"/>
                        </a:defRPr>
                      </a:lvl6pPr>
                      <a:lvl7pPr marL="2971800" indent="-228600" eaLnBrk="0" fontAlgn="base" hangingPunct="0">
                        <a:spcBef>
                          <a:spcPct val="20000"/>
                        </a:spcBef>
                        <a:spcAft>
                          <a:spcPct val="0"/>
                        </a:spcAft>
                        <a:defRPr sz="1600">
                          <a:solidFill>
                            <a:schemeClr val="tx1"/>
                          </a:solidFill>
                          <a:latin typeface="Arial" charset="0"/>
                        </a:defRPr>
                      </a:lvl7pPr>
                      <a:lvl8pPr marL="3429000" indent="-228600" eaLnBrk="0" fontAlgn="base" hangingPunct="0">
                        <a:spcBef>
                          <a:spcPct val="20000"/>
                        </a:spcBef>
                        <a:spcAft>
                          <a:spcPct val="0"/>
                        </a:spcAft>
                        <a:defRPr sz="1600">
                          <a:solidFill>
                            <a:schemeClr val="tx1"/>
                          </a:solidFill>
                          <a:latin typeface="Arial" charset="0"/>
                        </a:defRPr>
                      </a:lvl8pPr>
                      <a:lvl9pPr marL="3886200" indent="-228600" eaLnBrk="0" fontAlgn="base" hangingPunct="0">
                        <a:spcBef>
                          <a:spcPct val="20000"/>
                        </a:spcBef>
                        <a:spcAft>
                          <a:spcPct val="0"/>
                        </a:spcAft>
                        <a:defRPr sz="16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1" i="0" u="none" strike="noStrike" cap="none" normalizeH="0" baseline="0" dirty="0" smtClean="0">
                          <a:ln>
                            <a:noFill/>
                          </a:ln>
                          <a:solidFill>
                            <a:schemeClr val="tx1"/>
                          </a:solidFill>
                          <a:effectLst/>
                          <a:latin typeface="Arial" charset="0"/>
                        </a:rPr>
                        <a:t>$2.6M</a:t>
                      </a:r>
                    </a:p>
                  </a:txBody>
                  <a:tcPr marT="45633" marB="4563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3923211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000" dirty="0" smtClean="0"/>
              <a:t>Phase Change Materials for PCC Pavements</a:t>
            </a:r>
            <a:endParaRPr lang="en-US" sz="30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30</a:t>
            </a:fld>
            <a:endParaRPr lang="en-US" dirty="0"/>
          </a:p>
        </p:txBody>
      </p:sp>
      <p:pic>
        <p:nvPicPr>
          <p:cNvPr id="1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4424" y="3149260"/>
            <a:ext cx="5090251" cy="2734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7"/>
          <p:cNvSpPr>
            <a:spLocks noChangeArrowheads="1"/>
          </p:cNvSpPr>
          <p:nvPr/>
        </p:nvSpPr>
        <p:spPr bwMode="auto">
          <a:xfrm>
            <a:off x="138113" y="1371600"/>
            <a:ext cx="8904287"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1313" indent="-288925" defTabSz="5014913">
              <a:buFontTx/>
              <a:buChar char="•"/>
            </a:pPr>
            <a:r>
              <a:rPr lang="en-US" altLang="en-US" sz="2000" dirty="0">
                <a:latin typeface="Times New Roman" panose="02020603050405020304" pitchFamily="18" charset="0"/>
                <a:cs typeface="Times New Roman" panose="02020603050405020304" pitchFamily="18" charset="0"/>
              </a:rPr>
              <a:t>Ideally the PCM phase transition temperature occurs at 3-6 ºC, has a high latent heat of fusion (</a:t>
            </a:r>
            <a:r>
              <a:rPr lang="el-GR" altLang="en-US" sz="2000" dirty="0">
                <a:latin typeface="Times New Roman" panose="02020603050405020304" pitchFamily="18" charset="0"/>
                <a:cs typeface="Times New Roman" panose="02020603050405020304" pitchFamily="18" charset="0"/>
              </a:rPr>
              <a:t>Δ</a:t>
            </a:r>
            <a:r>
              <a:rPr lang="en-US" altLang="en-US" sz="2000" dirty="0">
                <a:latin typeface="Times New Roman" panose="02020603050405020304" pitchFamily="18" charset="0"/>
                <a:cs typeface="Times New Roman" panose="02020603050405020304" pitchFamily="18" charset="0"/>
              </a:rPr>
              <a:t>H), is chemically compatible with concrete, </a:t>
            </a:r>
            <a:r>
              <a:rPr lang="en-US" altLang="en-US" sz="2000" dirty="0" smtClean="0">
                <a:latin typeface="Times New Roman" panose="02020603050405020304" pitchFamily="18" charset="0"/>
                <a:cs typeface="Times New Roman" panose="02020603050405020304" pitchFamily="18" charset="0"/>
              </a:rPr>
              <a:t>and </a:t>
            </a:r>
            <a:r>
              <a:rPr lang="en-US" altLang="en-US" sz="2000" dirty="0">
                <a:latin typeface="Times New Roman" panose="02020603050405020304" pitchFamily="18" charset="0"/>
                <a:cs typeface="Times New Roman" panose="02020603050405020304" pitchFamily="18" charset="0"/>
              </a:rPr>
              <a:t>is economic/commercially viable</a:t>
            </a:r>
          </a:p>
          <a:p>
            <a:pPr marL="341313" indent="-288925" defTabSz="5014913">
              <a:buFontTx/>
              <a:buChar char="•"/>
            </a:pPr>
            <a:r>
              <a:rPr lang="en-US" altLang="en-US" sz="2000" dirty="0">
                <a:latin typeface="Times New Roman" panose="02020603050405020304" pitchFamily="18" charset="0"/>
                <a:cs typeface="Times New Roman" panose="02020603050405020304" pitchFamily="18" charset="0"/>
              </a:rPr>
              <a:t>Many PCM tested </a:t>
            </a:r>
            <a:r>
              <a:rPr lang="en-US" altLang="en-US" sz="2000" u="sng" dirty="0">
                <a:latin typeface="Times New Roman" panose="02020603050405020304" pitchFamily="18" charset="0"/>
                <a:cs typeface="Times New Roman" panose="02020603050405020304" pitchFamily="18" charset="0"/>
              </a:rPr>
              <a:t>paraffin oil </a:t>
            </a:r>
            <a:r>
              <a:rPr lang="en-US" altLang="en-US" sz="2000" dirty="0">
                <a:latin typeface="Times New Roman" panose="02020603050405020304" pitchFamily="18" charset="0"/>
                <a:cs typeface="Times New Roman" panose="02020603050405020304" pitchFamily="18" charset="0"/>
              </a:rPr>
              <a:t>and </a:t>
            </a:r>
            <a:r>
              <a:rPr lang="en-US" altLang="en-US" sz="2000" u="sng" dirty="0">
                <a:latin typeface="Times New Roman" panose="02020603050405020304" pitchFamily="18" charset="0"/>
                <a:cs typeface="Times New Roman" panose="02020603050405020304" pitchFamily="18" charset="0"/>
              </a:rPr>
              <a:t>methyl </a:t>
            </a:r>
            <a:r>
              <a:rPr lang="en-US" altLang="en-US" sz="2000" u="sng" dirty="0" err="1">
                <a:latin typeface="Times New Roman" panose="02020603050405020304" pitchFamily="18" charset="0"/>
                <a:cs typeface="Times New Roman" panose="02020603050405020304" pitchFamily="18" charset="0"/>
              </a:rPr>
              <a:t>laurate</a:t>
            </a:r>
            <a:r>
              <a:rPr lang="en-US" altLang="en-US" sz="2000" u="sng" dirty="0">
                <a:latin typeface="Times New Roman" panose="02020603050405020304" pitchFamily="18" charset="0"/>
                <a:cs typeface="Times New Roman" panose="02020603050405020304" pitchFamily="18" charset="0"/>
              </a:rPr>
              <a:t> </a:t>
            </a:r>
            <a:r>
              <a:rPr lang="en-US" altLang="en-US" sz="2000" dirty="0">
                <a:latin typeface="Times New Roman" panose="02020603050405020304" pitchFamily="18" charset="0"/>
                <a:cs typeface="Times New Roman" panose="02020603050405020304" pitchFamily="18" charset="0"/>
              </a:rPr>
              <a:t>have a desired thermal behavior for </a:t>
            </a:r>
            <a:r>
              <a:rPr lang="en-US" altLang="en-US" sz="2000" dirty="0" err="1" smtClean="0">
                <a:latin typeface="Times New Roman" panose="02020603050405020304" pitchFamily="18" charset="0"/>
                <a:cs typeface="Times New Roman" panose="02020603050405020304" pitchFamily="18" charset="0"/>
              </a:rPr>
              <a:t>portland</a:t>
            </a:r>
            <a:r>
              <a:rPr lang="en-US" altLang="en-US" sz="2000" dirty="0" smtClean="0">
                <a:latin typeface="Times New Roman" panose="02020603050405020304" pitchFamily="18" charset="0"/>
                <a:cs typeface="Times New Roman" panose="02020603050405020304" pitchFamily="18" charset="0"/>
              </a:rPr>
              <a:t> cement concrete </a:t>
            </a:r>
            <a:r>
              <a:rPr lang="en-US" altLang="en-US" sz="2000" dirty="0">
                <a:latin typeface="Times New Roman" panose="02020603050405020304" pitchFamily="18" charset="0"/>
                <a:cs typeface="Times New Roman" panose="02020603050405020304" pitchFamily="18" charset="0"/>
              </a:rPr>
              <a:t>pavement </a:t>
            </a:r>
            <a:r>
              <a:rPr lang="en-US" altLang="en-US" sz="2000" dirty="0" smtClean="0">
                <a:latin typeface="Times New Roman" panose="02020603050405020304" pitchFamily="18" charset="0"/>
                <a:cs typeface="Times New Roman" panose="02020603050405020304" pitchFamily="18" charset="0"/>
              </a:rPr>
              <a:t>application</a:t>
            </a:r>
            <a:endParaRPr lang="en-US" altLang="en-US" sz="2000" dirty="0">
              <a:latin typeface="Times New Roman" panose="02020603050405020304" pitchFamily="18" charset="0"/>
              <a:cs typeface="Times New Roman" panose="02020603050405020304" pitchFamily="18" charset="0"/>
            </a:endParaRPr>
          </a:p>
        </p:txBody>
      </p:sp>
      <p:cxnSp>
        <p:nvCxnSpPr>
          <p:cNvPr id="16" name="Straight Arrow Connector 20"/>
          <p:cNvCxnSpPr>
            <a:cxnSpLocks noChangeShapeType="1"/>
          </p:cNvCxnSpPr>
          <p:nvPr/>
        </p:nvCxnSpPr>
        <p:spPr bwMode="auto">
          <a:xfrm flipH="1" flipV="1">
            <a:off x="6921501" y="3657601"/>
            <a:ext cx="132442" cy="278673"/>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7" name="TextBox 22"/>
          <p:cNvSpPr txBox="1">
            <a:spLocks noChangeArrowheads="1"/>
          </p:cNvSpPr>
          <p:nvPr/>
        </p:nvSpPr>
        <p:spPr bwMode="auto">
          <a:xfrm>
            <a:off x="7053943" y="3683727"/>
            <a:ext cx="22225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a:defRPr sz="2000">
                <a:solidFill>
                  <a:schemeClr val="tx1"/>
                </a:solidFill>
                <a:latin typeface="Arial" charset="0"/>
                <a:ea typeface="ＭＳ Ｐゴシック" pitchFamily="34" charset="-128"/>
              </a:defRPr>
            </a:lvl6pPr>
            <a:lvl7pPr>
              <a:defRPr sz="2000">
                <a:solidFill>
                  <a:schemeClr val="tx1"/>
                </a:solidFill>
                <a:latin typeface="Arial" charset="0"/>
                <a:ea typeface="ＭＳ Ｐゴシック" pitchFamily="34" charset="-128"/>
              </a:defRPr>
            </a:lvl7pPr>
            <a:lvl8pPr>
              <a:defRPr sz="2000">
                <a:solidFill>
                  <a:schemeClr val="tx1"/>
                </a:solidFill>
                <a:latin typeface="Arial" charset="0"/>
                <a:ea typeface="ＭＳ Ｐゴシック" pitchFamily="34" charset="-128"/>
              </a:defRPr>
            </a:lvl8pPr>
            <a:lvl9pPr>
              <a:defRPr sz="2000">
                <a:solidFill>
                  <a:schemeClr val="tx1"/>
                </a:solidFill>
                <a:latin typeface="Arial" charset="0"/>
                <a:ea typeface="ＭＳ Ｐゴシック" pitchFamily="34" charset="-128"/>
              </a:defRPr>
            </a:lvl9pPr>
          </a:lstStyle>
          <a:p>
            <a:pPr>
              <a:buNone/>
            </a:pPr>
            <a:r>
              <a:rPr lang="en-US" altLang="en-US" sz="1600" dirty="0">
                <a:latin typeface="Times New Roman" pitchFamily="18" charset="0"/>
              </a:rPr>
              <a:t>Area under the curve shows the energy.</a:t>
            </a:r>
          </a:p>
        </p:txBody>
      </p:sp>
      <p:sp>
        <p:nvSpPr>
          <p:cNvPr id="18" name="Rectangle 23"/>
          <p:cNvSpPr>
            <a:spLocks noChangeArrowheads="1"/>
          </p:cNvSpPr>
          <p:nvPr/>
        </p:nvSpPr>
        <p:spPr bwMode="auto">
          <a:xfrm>
            <a:off x="158749" y="3300413"/>
            <a:ext cx="3751399"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1313" indent="-288925" defTabSz="5014913">
              <a:spcBef>
                <a:spcPts val="1800"/>
              </a:spcBef>
              <a:buFontTx/>
              <a:buChar char="•"/>
            </a:pPr>
            <a:r>
              <a:rPr lang="en-US" altLang="en-US" sz="2000" dirty="0">
                <a:latin typeface="Times New Roman" panose="02020603050405020304" pitchFamily="18" charset="0"/>
                <a:cs typeface="Times New Roman" panose="02020603050405020304" pitchFamily="18" charset="0"/>
              </a:rPr>
              <a:t>Developed quick tests to assess optimal PCMs</a:t>
            </a:r>
          </a:p>
          <a:p>
            <a:pPr marL="341313" indent="-288925" defTabSz="5014913">
              <a:spcBef>
                <a:spcPts val="1800"/>
              </a:spcBef>
              <a:buFontTx/>
              <a:buChar char="•"/>
            </a:pPr>
            <a:r>
              <a:rPr lang="en-US" altLang="en-US" sz="2000" dirty="0">
                <a:latin typeface="Times New Roman" panose="02020603050405020304" pitchFamily="18" charset="0"/>
                <a:cs typeface="Times New Roman" panose="02020603050405020304" pitchFamily="18" charset="0"/>
              </a:rPr>
              <a:t>A</a:t>
            </a:r>
            <a:r>
              <a:rPr lang="en-US" altLang="en-US" sz="2000" dirty="0" smtClean="0">
                <a:latin typeface="Times New Roman" panose="02020603050405020304" pitchFamily="18" charset="0"/>
                <a:cs typeface="Times New Roman" panose="02020603050405020304" pitchFamily="18" charset="0"/>
              </a:rPr>
              <a:t>ble </a:t>
            </a:r>
            <a:r>
              <a:rPr lang="en-US" altLang="en-US" sz="2000" dirty="0">
                <a:latin typeface="Times New Roman" panose="02020603050405020304" pitchFamily="18" charset="0"/>
                <a:cs typeface="Times New Roman" panose="02020603050405020304" pitchFamily="18" charset="0"/>
              </a:rPr>
              <a:t>to change PCM  freezing temperature for different climate </a:t>
            </a:r>
            <a:r>
              <a:rPr lang="en-US" altLang="en-US" sz="2000" dirty="0" smtClean="0">
                <a:latin typeface="Times New Roman" panose="02020603050405020304" pitchFamily="18" charset="0"/>
                <a:cs typeface="Times New Roman" panose="02020603050405020304" pitchFamily="18" charset="0"/>
              </a:rPr>
              <a:t>conditions</a:t>
            </a:r>
            <a:endParaRPr lang="en-US" altLang="en-US" sz="2000" dirty="0">
              <a:latin typeface="Times New Roman" panose="02020603050405020304" pitchFamily="18" charset="0"/>
              <a:cs typeface="Times New Roman" panose="02020603050405020304" pitchFamily="18" charset="0"/>
            </a:endParaRPr>
          </a:p>
        </p:txBody>
      </p:sp>
      <p:sp>
        <p:nvSpPr>
          <p:cNvPr id="13" name="Rectangle 10"/>
          <p:cNvSpPr>
            <a:spLocks noGrp="1" noChangeArrowheads="1"/>
          </p:cNvSpPr>
          <p:nvPr>
            <p:ph type="ftr" sz="quarter" idx="11"/>
          </p:nvPr>
        </p:nvSpPr>
        <p:spPr bwMode="auto">
          <a:xfrm>
            <a:off x="271181" y="6219015"/>
            <a:ext cx="2895600" cy="5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a:p>
            <a:r>
              <a:rPr lang="en-US" dirty="0" smtClean="0"/>
              <a:t>March 15, 2016</a:t>
            </a:r>
          </a:p>
        </p:txBody>
      </p:sp>
    </p:spTree>
    <p:extLst>
      <p:ext uri="{BB962C8B-B14F-4D97-AF65-F5344CB8AC3E}">
        <p14:creationId xmlns:p14="http://schemas.microsoft.com/office/powerpoint/2010/main" val="1518626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000" dirty="0" smtClean="0"/>
              <a:t>Phase Change Materials for PCC Pavements</a:t>
            </a:r>
            <a:endParaRPr lang="en-US" sz="30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31</a:t>
            </a:fld>
            <a:endParaRPr lang="en-US" dirty="0"/>
          </a:p>
        </p:txBody>
      </p:sp>
      <p:sp>
        <p:nvSpPr>
          <p:cNvPr id="76" name="Rectangle 17"/>
          <p:cNvSpPr>
            <a:spLocks noChangeArrowheads="1"/>
          </p:cNvSpPr>
          <p:nvPr/>
        </p:nvSpPr>
        <p:spPr bwMode="auto">
          <a:xfrm>
            <a:off x="138113" y="1075494"/>
            <a:ext cx="9005887"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95288" indent="-342900" defTabSz="5014913">
              <a:spcBef>
                <a:spcPts val="600"/>
              </a:spcBef>
            </a:pPr>
            <a:r>
              <a:rPr lang="en-US" altLang="en-US" dirty="0" smtClean="0">
                <a:latin typeface="Times New Roman" panose="02020603050405020304" pitchFamily="18" charset="0"/>
                <a:cs typeface="Times New Roman" panose="02020603050405020304" pitchFamily="18" charset="0"/>
              </a:rPr>
              <a:t>Lightweight </a:t>
            </a:r>
            <a:r>
              <a:rPr lang="en-US" altLang="en-US" dirty="0">
                <a:latin typeface="Times New Roman" panose="02020603050405020304" pitchFamily="18" charset="0"/>
                <a:cs typeface="Times New Roman" panose="02020603050405020304" pitchFamily="18" charset="0"/>
              </a:rPr>
              <a:t>aggregates (LWA) were soaked in PCM and then were used to make concrete.</a:t>
            </a:r>
          </a:p>
          <a:p>
            <a:pPr marL="395288" indent="-342900" defTabSz="5014913">
              <a:spcBef>
                <a:spcPts val="600"/>
              </a:spcBef>
            </a:pPr>
            <a:r>
              <a:rPr lang="en-US" altLang="en-US" dirty="0">
                <a:latin typeface="Times New Roman" panose="02020603050405020304" pitchFamily="18" charset="0"/>
                <a:cs typeface="Times New Roman" panose="02020603050405020304" pitchFamily="18" charset="0"/>
              </a:rPr>
              <a:t>The same procedure can be used in the field to make concrete pavement using conventional paving operations</a:t>
            </a:r>
          </a:p>
          <a:p>
            <a:pPr marL="395288" indent="-342900" defTabSz="5014913">
              <a:spcBef>
                <a:spcPts val="600"/>
              </a:spcBef>
            </a:pPr>
            <a:r>
              <a:rPr lang="en-US" altLang="en-US" dirty="0">
                <a:latin typeface="Times New Roman" panose="02020603050405020304" pitchFamily="18" charset="0"/>
                <a:cs typeface="Times New Roman" panose="02020603050405020304" pitchFamily="18" charset="0"/>
              </a:rPr>
              <a:t>Using lessons learned and tools developed this will be extended to HMA during the coming year (Hard shell </a:t>
            </a:r>
            <a:r>
              <a:rPr lang="en-US" altLang="en-US" dirty="0" err="1">
                <a:latin typeface="Times New Roman" panose="02020603050405020304" pitchFamily="18" charset="0"/>
                <a:cs typeface="Times New Roman" panose="02020603050405020304" pitchFamily="18" charset="0"/>
              </a:rPr>
              <a:t>m&amp;m</a:t>
            </a:r>
            <a:r>
              <a:rPr lang="en-US" altLang="en-US" dirty="0">
                <a:latin typeface="Times New Roman" panose="02020603050405020304" pitchFamily="18" charset="0"/>
                <a:cs typeface="Times New Roman" panose="02020603050405020304" pitchFamily="18" charset="0"/>
              </a:rPr>
              <a:t>)</a:t>
            </a:r>
          </a:p>
        </p:txBody>
      </p:sp>
      <p:pic>
        <p:nvPicPr>
          <p:cNvPr id="77" name="Picture 2" descr="http://www.weber.dk/fileadmin/user_upload/leca_com/images/lec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50" y="4013348"/>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3" descr="C:\Users\Amir\Desktop\WP_20140730_026.jpg"/>
          <p:cNvPicPr>
            <a:picLocks noChangeAspect="1" noChangeArrowheads="1"/>
          </p:cNvPicPr>
          <p:nvPr/>
        </p:nvPicPr>
        <p:blipFill>
          <a:blip r:embed="rId3">
            <a:extLst>
              <a:ext uri="{28A0092B-C50C-407E-A947-70E740481C1C}">
                <a14:useLocalDpi xmlns:a14="http://schemas.microsoft.com/office/drawing/2010/main" val="0"/>
              </a:ext>
            </a:extLst>
          </a:blip>
          <a:srcRect l="17381" r="29057"/>
          <a:stretch>
            <a:fillRect/>
          </a:stretch>
        </p:blipFill>
        <p:spPr bwMode="auto">
          <a:xfrm>
            <a:off x="6708775" y="3541861"/>
            <a:ext cx="2435225" cy="245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TextBox 10"/>
          <p:cNvSpPr txBox="1">
            <a:spLocks noChangeArrowheads="1"/>
          </p:cNvSpPr>
          <p:nvPr/>
        </p:nvSpPr>
        <p:spPr bwMode="auto">
          <a:xfrm>
            <a:off x="6831806" y="5216068"/>
            <a:ext cx="2189162" cy="784830"/>
          </a:xfrm>
          <a:prstGeom prst="rect">
            <a:avLst/>
          </a:prstGeom>
          <a:noFill/>
          <a:ln w="9525">
            <a:noFill/>
            <a:miter lim="800000"/>
            <a:headEnd/>
            <a:tailEnd/>
          </a:ln>
        </p:spPr>
        <p:txBody>
          <a:bodyPr>
            <a:spAutoFit/>
          </a:bodyPr>
          <a:lstStyle>
            <a:lvl1pPr>
              <a:defRPr sz="3200">
                <a:solidFill>
                  <a:schemeClr val="tx1"/>
                </a:solidFill>
                <a:latin typeface="Arial" charset="0"/>
                <a:ea typeface="ＭＳ Ｐゴシック" pitchFamily="34" charset="-128"/>
              </a:defRPr>
            </a:lvl1pPr>
            <a:lvl2pPr>
              <a:defRPr sz="28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000">
                <a:solidFill>
                  <a:schemeClr val="tx1"/>
                </a:solidFill>
                <a:latin typeface="Arial" charset="0"/>
                <a:ea typeface="ＭＳ Ｐゴシック" pitchFamily="34" charset="-128"/>
              </a:defRPr>
            </a:lvl4pPr>
            <a:lvl5pPr>
              <a:defRPr sz="2000">
                <a:solidFill>
                  <a:schemeClr val="tx1"/>
                </a:solidFill>
                <a:latin typeface="Arial" charset="0"/>
                <a:ea typeface="ＭＳ Ｐゴシック" pitchFamily="34" charset="-128"/>
              </a:defRPr>
            </a:lvl5pPr>
            <a:lvl6pPr>
              <a:defRPr sz="2000">
                <a:solidFill>
                  <a:schemeClr val="tx1"/>
                </a:solidFill>
                <a:latin typeface="Arial" charset="0"/>
                <a:ea typeface="ＭＳ Ｐゴシック" pitchFamily="34" charset="-128"/>
              </a:defRPr>
            </a:lvl6pPr>
            <a:lvl7pPr>
              <a:defRPr sz="2000">
                <a:solidFill>
                  <a:schemeClr val="tx1"/>
                </a:solidFill>
                <a:latin typeface="Arial" charset="0"/>
                <a:ea typeface="ＭＳ Ｐゴシック" pitchFamily="34" charset="-128"/>
              </a:defRPr>
            </a:lvl7pPr>
            <a:lvl8pPr>
              <a:defRPr sz="2000">
                <a:solidFill>
                  <a:schemeClr val="tx1"/>
                </a:solidFill>
                <a:latin typeface="Arial" charset="0"/>
                <a:ea typeface="ＭＳ Ｐゴシック" pitchFamily="34" charset="-128"/>
              </a:defRPr>
            </a:lvl8pPr>
            <a:lvl9pPr>
              <a:defRPr sz="2000">
                <a:solidFill>
                  <a:schemeClr val="tx1"/>
                </a:solidFill>
                <a:latin typeface="Arial" charset="0"/>
                <a:ea typeface="ＭＳ Ｐゴシック" pitchFamily="34" charset="-128"/>
              </a:defRPr>
            </a:lvl9pPr>
          </a:lstStyle>
          <a:p>
            <a:pPr algn="ctr">
              <a:buNone/>
            </a:pPr>
            <a:r>
              <a:rPr lang="en-US" altLang="en-US" sz="1800" b="1" dirty="0">
                <a:solidFill>
                  <a:srgbClr val="FF0000"/>
                </a:solidFill>
                <a:latin typeface="Times New Roman" pitchFamily="18" charset="0"/>
              </a:rPr>
              <a:t>Concrete with </a:t>
            </a:r>
          </a:p>
          <a:p>
            <a:pPr algn="ctr">
              <a:buNone/>
            </a:pPr>
            <a:r>
              <a:rPr lang="en-US" altLang="en-US" sz="1800" b="1" dirty="0">
                <a:solidFill>
                  <a:srgbClr val="FF0000"/>
                </a:solidFill>
                <a:latin typeface="Times New Roman" pitchFamily="18" charset="0"/>
              </a:rPr>
              <a:t>LWA + Paraffin Oil</a:t>
            </a:r>
          </a:p>
        </p:txBody>
      </p:sp>
      <p:sp>
        <p:nvSpPr>
          <p:cNvPr id="80" name="Rectangle 16"/>
          <p:cNvSpPr>
            <a:spLocks noChangeArrowheads="1"/>
          </p:cNvSpPr>
          <p:nvPr/>
        </p:nvSpPr>
        <p:spPr bwMode="auto">
          <a:xfrm>
            <a:off x="836613" y="5475436"/>
            <a:ext cx="8572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None/>
            </a:pPr>
            <a:r>
              <a:rPr lang="en-US" altLang="en-US" b="1">
                <a:solidFill>
                  <a:srgbClr val="FF0000"/>
                </a:solidFill>
              </a:rPr>
              <a:t>LWA</a:t>
            </a:r>
            <a:endParaRPr lang="en-US" altLang="en-US"/>
          </a:p>
        </p:txBody>
      </p:sp>
      <p:pic>
        <p:nvPicPr>
          <p:cNvPr id="81" name="Picture 4" descr="C:\Users\Amir\Dropbox\FAA-PCM Project\Leah Pictures\PCM-LWA + water freezer exp\June 19\Photo Jun 19, 11 16 41 AM.jpg"/>
          <p:cNvPicPr>
            <a:picLocks noChangeAspect="1" noChangeArrowheads="1"/>
          </p:cNvPicPr>
          <p:nvPr/>
        </p:nvPicPr>
        <p:blipFill>
          <a:blip r:embed="rId4">
            <a:extLst>
              <a:ext uri="{28A0092B-C50C-407E-A947-70E740481C1C}">
                <a14:useLocalDpi xmlns:a14="http://schemas.microsoft.com/office/drawing/2010/main" val="0"/>
              </a:ext>
            </a:extLst>
          </a:blip>
          <a:srcRect l="52249" r="10541" b="7236"/>
          <a:stretch>
            <a:fillRect/>
          </a:stretch>
        </p:blipFill>
        <p:spPr bwMode="auto">
          <a:xfrm>
            <a:off x="3806825" y="3485883"/>
            <a:ext cx="1573213"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Right Arrow 21"/>
          <p:cNvSpPr>
            <a:spLocks noChangeArrowheads="1"/>
          </p:cNvSpPr>
          <p:nvPr/>
        </p:nvSpPr>
        <p:spPr bwMode="auto">
          <a:xfrm>
            <a:off x="3008313" y="4456261"/>
            <a:ext cx="606425" cy="436562"/>
          </a:xfrm>
          <a:prstGeom prst="rightArrow">
            <a:avLst>
              <a:gd name="adj1" fmla="val 50000"/>
              <a:gd name="adj2" fmla="val 49956"/>
            </a:avLst>
          </a:prstGeom>
          <a:solidFill>
            <a:schemeClr val="accent1"/>
          </a:solidFill>
          <a:ln w="9525" algn="ctr">
            <a:solidFill>
              <a:schemeClr val="tx1"/>
            </a:solidFill>
            <a:round/>
            <a:headEnd/>
            <a:tailEnd/>
          </a:ln>
        </p:spPr>
        <p:txBody>
          <a:bodyPr/>
          <a:lstStyle/>
          <a:p>
            <a:pPr>
              <a:buNone/>
            </a:pPr>
            <a:endParaRPr lang="en-US" altLang="en-US"/>
          </a:p>
        </p:txBody>
      </p:sp>
      <p:sp>
        <p:nvSpPr>
          <p:cNvPr id="83" name="Right Arrow 24"/>
          <p:cNvSpPr>
            <a:spLocks noChangeArrowheads="1"/>
          </p:cNvSpPr>
          <p:nvPr/>
        </p:nvSpPr>
        <p:spPr bwMode="auto">
          <a:xfrm>
            <a:off x="5681663" y="4522936"/>
            <a:ext cx="606425" cy="436562"/>
          </a:xfrm>
          <a:prstGeom prst="rightArrow">
            <a:avLst>
              <a:gd name="adj1" fmla="val 50000"/>
              <a:gd name="adj2" fmla="val 49956"/>
            </a:avLst>
          </a:prstGeom>
          <a:solidFill>
            <a:schemeClr val="accent1"/>
          </a:solidFill>
          <a:ln w="9525" algn="ctr">
            <a:solidFill>
              <a:schemeClr val="tx1"/>
            </a:solidFill>
            <a:round/>
            <a:headEnd/>
            <a:tailEnd/>
          </a:ln>
        </p:spPr>
        <p:txBody>
          <a:bodyPr/>
          <a:lstStyle/>
          <a:p>
            <a:pPr>
              <a:buNone/>
            </a:pPr>
            <a:endParaRPr lang="en-US" altLang="en-US"/>
          </a:p>
        </p:txBody>
      </p:sp>
      <p:sp>
        <p:nvSpPr>
          <p:cNvPr id="16" name="Rectangle 10"/>
          <p:cNvSpPr>
            <a:spLocks noGrp="1" noChangeArrowheads="1"/>
          </p:cNvSpPr>
          <p:nvPr>
            <p:ph type="ftr" sz="quarter" idx="11"/>
          </p:nvPr>
        </p:nvSpPr>
        <p:spPr bwMode="auto">
          <a:xfrm>
            <a:off x="271181" y="6219015"/>
            <a:ext cx="2895600" cy="5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a:p>
            <a:r>
              <a:rPr lang="en-US" dirty="0" smtClean="0"/>
              <a:t>March 15, 2016</a:t>
            </a:r>
          </a:p>
        </p:txBody>
      </p:sp>
    </p:spTree>
    <p:extLst>
      <p:ext uri="{BB962C8B-B14F-4D97-AF65-F5344CB8AC3E}">
        <p14:creationId xmlns:p14="http://schemas.microsoft.com/office/powerpoint/2010/main" val="24741873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Task 1-D:  </a:t>
            </a:r>
            <a:r>
              <a:rPr lang="en-US" sz="3200" dirty="0"/>
              <a:t>Advanced Construction Techniques for Heated Pavements</a:t>
            </a:r>
          </a:p>
        </p:txBody>
      </p:sp>
      <p:sp>
        <p:nvSpPr>
          <p:cNvPr id="4" name="Slide Number Placeholder 3"/>
          <p:cNvSpPr>
            <a:spLocks noGrp="1"/>
          </p:cNvSpPr>
          <p:nvPr>
            <p:ph type="sldNum" sz="quarter" idx="12"/>
          </p:nvPr>
        </p:nvSpPr>
        <p:spPr/>
        <p:txBody>
          <a:bodyPr/>
          <a:lstStyle/>
          <a:p>
            <a:fld id="{78D3ABA1-EA94-43C0-B992-7CBCC31144F1}" type="slidenum">
              <a:rPr lang="en-US" smtClean="0"/>
              <a:pPr/>
              <a:t>32</a:t>
            </a:fld>
            <a:endParaRPr lang="en-US" dirty="0"/>
          </a:p>
        </p:txBody>
      </p:sp>
      <p:cxnSp>
        <p:nvCxnSpPr>
          <p:cNvPr id="10" name="Straight Connector 9"/>
          <p:cNvCxnSpPr/>
          <p:nvPr/>
        </p:nvCxnSpPr>
        <p:spPr bwMode="auto">
          <a:xfrm>
            <a:off x="4938712" y="3486150"/>
            <a:ext cx="3938587" cy="0"/>
          </a:xfrm>
          <a:prstGeom prst="line">
            <a:avLst/>
          </a:prstGeom>
          <a:noFill/>
          <a:ln w="25400"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flipV="1">
            <a:off x="4938712" y="3486150"/>
            <a:ext cx="0" cy="2538413"/>
          </a:xfrm>
          <a:prstGeom prst="line">
            <a:avLst/>
          </a:prstGeom>
          <a:noFill/>
          <a:ln w="25400"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Rectangle 18"/>
          <p:cNvSpPr/>
          <p:nvPr/>
        </p:nvSpPr>
        <p:spPr>
          <a:xfrm>
            <a:off x="142875" y="1299447"/>
            <a:ext cx="8734425" cy="4678204"/>
          </a:xfrm>
          <a:prstGeom prst="rect">
            <a:avLst/>
          </a:prstGeom>
        </p:spPr>
        <p:txBody>
          <a:bodyPr wrap="square">
            <a:spAutoFit/>
          </a:bodyPr>
          <a:lstStyle/>
          <a:p>
            <a:pPr>
              <a:spcBef>
                <a:spcPts val="0"/>
              </a:spcBef>
              <a:buNone/>
            </a:pPr>
            <a:r>
              <a:rPr lang="en-US" sz="1800" b="1" u="sng" dirty="0" smtClean="0"/>
              <a:t>OBJECTIVES:</a:t>
            </a:r>
          </a:p>
          <a:p>
            <a:pPr>
              <a:spcBef>
                <a:spcPts val="0"/>
              </a:spcBef>
            </a:pPr>
            <a:r>
              <a:rPr lang="en-US" sz="1400" dirty="0">
                <a:latin typeface="Times New Roman" panose="02020603050405020304" pitchFamily="18" charset="0"/>
                <a:cs typeface="Times New Roman" panose="02020603050405020304" pitchFamily="18" charset="0"/>
              </a:rPr>
              <a:t>D-1:  Conduct Comprehensive literature review on advanced pavement construction techniques and their potential for heated pavement construction. </a:t>
            </a:r>
            <a:endParaRPr lang="en-US" sz="1400" dirty="0" smtClean="0">
              <a:latin typeface="Times New Roman" panose="02020603050405020304" pitchFamily="18" charset="0"/>
              <a:cs typeface="Times New Roman" panose="02020603050405020304" pitchFamily="18" charset="0"/>
            </a:endParaRPr>
          </a:p>
          <a:p>
            <a:pPr>
              <a:spcBef>
                <a:spcPts val="0"/>
              </a:spcBef>
              <a:buNone/>
            </a:pPr>
            <a:endParaRPr lang="en-US" sz="1400" dirty="0">
              <a:latin typeface="Times New Roman" panose="02020603050405020304" pitchFamily="18" charset="0"/>
              <a:cs typeface="Times New Roman" panose="02020603050405020304" pitchFamily="18" charset="0"/>
            </a:endParaRPr>
          </a:p>
          <a:p>
            <a:pPr>
              <a:spcBef>
                <a:spcPts val="0"/>
              </a:spcBef>
            </a:pPr>
            <a:r>
              <a:rPr lang="en-US" sz="1400" dirty="0">
                <a:latin typeface="Times New Roman" panose="02020603050405020304" pitchFamily="18" charset="0"/>
                <a:cs typeface="Times New Roman" panose="02020603050405020304" pitchFamily="18" charset="0"/>
              </a:rPr>
              <a:t>D-2:  Develop an assessment framework (methodology/matrix/criteria) of advanced pavement construction techniques highlighting their applicability and potential for heated airport pavement construction. </a:t>
            </a:r>
            <a:endParaRPr lang="en-US" sz="1400" dirty="0" smtClean="0">
              <a:latin typeface="Times New Roman" panose="02020603050405020304" pitchFamily="18" charset="0"/>
              <a:cs typeface="Times New Roman" panose="02020603050405020304" pitchFamily="18" charset="0"/>
            </a:endParaRPr>
          </a:p>
          <a:p>
            <a:pPr>
              <a:spcBef>
                <a:spcPts val="0"/>
              </a:spcBef>
            </a:pPr>
            <a:endParaRPr lang="en-US" sz="1400" dirty="0">
              <a:latin typeface="Times New Roman" panose="02020603050405020304" pitchFamily="18" charset="0"/>
              <a:cs typeface="Times New Roman" panose="02020603050405020304" pitchFamily="18" charset="0"/>
            </a:endParaRPr>
          </a:p>
          <a:p>
            <a:pPr>
              <a:spcBef>
                <a:spcPts val="0"/>
              </a:spcBef>
            </a:pPr>
            <a:r>
              <a:rPr lang="en-US" sz="1400" dirty="0">
                <a:latin typeface="Times New Roman" panose="02020603050405020304" pitchFamily="18" charset="0"/>
                <a:cs typeface="Times New Roman" panose="02020603050405020304" pitchFamily="18" charset="0"/>
              </a:rPr>
              <a:t>D-3:  Develop guidance on evaluated the relative cost and benefits of implementing various advanced construction techniques in heated airport pavement </a:t>
            </a:r>
            <a:r>
              <a:rPr lang="en-US" sz="1400" dirty="0" smtClean="0">
                <a:latin typeface="Times New Roman" panose="02020603050405020304" pitchFamily="18" charset="0"/>
                <a:cs typeface="Times New Roman" panose="02020603050405020304" pitchFamily="18" charset="0"/>
              </a:rPr>
              <a:t>construction </a:t>
            </a:r>
            <a:r>
              <a:rPr lang="en-US" sz="1400" dirty="0">
                <a:latin typeface="Times New Roman" panose="02020603050405020304" pitchFamily="18" charset="0"/>
                <a:cs typeface="Times New Roman" panose="02020603050405020304" pitchFamily="18" charset="0"/>
              </a:rPr>
              <a:t>projects. </a:t>
            </a:r>
            <a:endParaRPr lang="en-US" sz="1400" dirty="0" smtClean="0">
              <a:latin typeface="Times New Roman" panose="02020603050405020304" pitchFamily="18" charset="0"/>
              <a:cs typeface="Times New Roman" panose="02020603050405020304" pitchFamily="18" charset="0"/>
            </a:endParaRPr>
          </a:p>
          <a:p>
            <a:pPr>
              <a:spcBef>
                <a:spcPts val="0"/>
              </a:spcBef>
              <a:buNone/>
            </a:pPr>
            <a:endParaRPr lang="en-US" sz="1400" dirty="0">
              <a:latin typeface="Times New Roman" panose="02020603050405020304" pitchFamily="18" charset="0"/>
              <a:cs typeface="Times New Roman" panose="02020603050405020304" pitchFamily="18" charset="0"/>
            </a:endParaRPr>
          </a:p>
          <a:p>
            <a:pPr>
              <a:spcBef>
                <a:spcPts val="0"/>
              </a:spcBef>
            </a:pPr>
            <a:r>
              <a:rPr lang="en-US" sz="1400" dirty="0">
                <a:latin typeface="Times New Roman" panose="02020603050405020304" pitchFamily="18" charset="0"/>
                <a:cs typeface="Times New Roman" panose="02020603050405020304" pitchFamily="18" charset="0"/>
              </a:rPr>
              <a:t>D-4:  Develop framework for 3D visualization of the </a:t>
            </a:r>
            <a:endParaRPr lang="en-US" sz="1400" dirty="0" smtClean="0">
              <a:latin typeface="Times New Roman" panose="02020603050405020304" pitchFamily="18" charset="0"/>
              <a:cs typeface="Times New Roman" panose="02020603050405020304" pitchFamily="18" charset="0"/>
            </a:endParaRPr>
          </a:p>
          <a:p>
            <a:pPr>
              <a:spcBef>
                <a:spcPts val="0"/>
              </a:spcBef>
              <a:buNone/>
            </a:pPr>
            <a:r>
              <a:rPr lang="en-US" sz="1400" dirty="0" smtClean="0">
                <a:latin typeface="Times New Roman" panose="02020603050405020304" pitchFamily="18" charset="0"/>
                <a:cs typeface="Times New Roman" panose="02020603050405020304" pitchFamily="18" charset="0"/>
              </a:rPr>
              <a:t>advanced </a:t>
            </a:r>
            <a:r>
              <a:rPr lang="en-US" sz="1400" dirty="0">
                <a:latin typeface="Times New Roman" panose="02020603050405020304" pitchFamily="18" charset="0"/>
                <a:cs typeface="Times New Roman" panose="02020603050405020304" pitchFamily="18" charset="0"/>
              </a:rPr>
              <a:t>construction techniques for heated pavement </a:t>
            </a:r>
            <a:endParaRPr lang="en-US" sz="1400" dirty="0" smtClean="0">
              <a:latin typeface="Times New Roman" panose="02020603050405020304" pitchFamily="18" charset="0"/>
              <a:cs typeface="Times New Roman" panose="02020603050405020304" pitchFamily="18" charset="0"/>
            </a:endParaRPr>
          </a:p>
          <a:p>
            <a:pPr>
              <a:spcBef>
                <a:spcPts val="0"/>
              </a:spcBef>
              <a:buNone/>
            </a:pPr>
            <a:r>
              <a:rPr lang="en-US" sz="1400" dirty="0" smtClean="0">
                <a:latin typeface="Times New Roman" panose="02020603050405020304" pitchFamily="18" charset="0"/>
                <a:cs typeface="Times New Roman" panose="02020603050405020304" pitchFamily="18" charset="0"/>
              </a:rPr>
              <a:t>systems </a:t>
            </a:r>
            <a:r>
              <a:rPr lang="en-US" sz="1400" dirty="0">
                <a:latin typeface="Times New Roman" panose="02020603050405020304" pitchFamily="18" charset="0"/>
                <a:cs typeface="Times New Roman" panose="02020603050405020304" pitchFamily="18" charset="0"/>
              </a:rPr>
              <a:t>and for monitoring heated airport pavement </a:t>
            </a:r>
            <a:endParaRPr lang="en-US" sz="1400" dirty="0" smtClean="0">
              <a:latin typeface="Times New Roman" panose="02020603050405020304" pitchFamily="18" charset="0"/>
              <a:cs typeface="Times New Roman" panose="02020603050405020304" pitchFamily="18" charset="0"/>
            </a:endParaRPr>
          </a:p>
          <a:p>
            <a:pPr>
              <a:spcBef>
                <a:spcPts val="0"/>
              </a:spcBef>
              <a:buNone/>
            </a:pPr>
            <a:r>
              <a:rPr lang="en-US" sz="1400" dirty="0" smtClean="0">
                <a:latin typeface="Times New Roman" panose="02020603050405020304" pitchFamily="18" charset="0"/>
                <a:cs typeface="Times New Roman" panose="02020603050405020304" pitchFamily="18" charset="0"/>
              </a:rPr>
              <a:t>performance</a:t>
            </a:r>
            <a:r>
              <a:rPr lang="en-US" sz="1400" dirty="0">
                <a:latin typeface="Times New Roman" panose="02020603050405020304" pitchFamily="18" charset="0"/>
                <a:cs typeface="Times New Roman" panose="02020603050405020304" pitchFamily="18" charset="0"/>
              </a:rPr>
              <a:t>. </a:t>
            </a:r>
          </a:p>
          <a:p>
            <a:pPr>
              <a:spcBef>
                <a:spcPts val="0"/>
              </a:spcBef>
              <a:buNone/>
            </a:pPr>
            <a:endParaRPr lang="en-US" sz="1400" dirty="0">
              <a:latin typeface="Times New Roman" panose="02020603050405020304" pitchFamily="18" charset="0"/>
              <a:cs typeface="Times New Roman" panose="02020603050405020304" pitchFamily="18" charset="0"/>
            </a:endParaRPr>
          </a:p>
          <a:p>
            <a:pPr>
              <a:spcBef>
                <a:spcPts val="0"/>
              </a:spcBef>
            </a:pPr>
            <a:r>
              <a:rPr lang="en-US" sz="1400" dirty="0">
                <a:latin typeface="Times New Roman" panose="02020603050405020304" pitchFamily="18" charset="0"/>
                <a:cs typeface="Times New Roman" panose="02020603050405020304" pitchFamily="18" charset="0"/>
              </a:rPr>
              <a:t>D-5:  Develop a collection of advance construction </a:t>
            </a:r>
            <a:endParaRPr lang="en-US" sz="1400" dirty="0" smtClean="0">
              <a:latin typeface="Times New Roman" panose="02020603050405020304" pitchFamily="18" charset="0"/>
              <a:cs typeface="Times New Roman" panose="02020603050405020304" pitchFamily="18" charset="0"/>
            </a:endParaRPr>
          </a:p>
          <a:p>
            <a:pPr>
              <a:spcBef>
                <a:spcPts val="0"/>
              </a:spcBef>
              <a:buNone/>
            </a:pPr>
            <a:r>
              <a:rPr lang="en-US" sz="1400" dirty="0" smtClean="0">
                <a:latin typeface="Times New Roman" panose="02020603050405020304" pitchFamily="18" charset="0"/>
                <a:cs typeface="Times New Roman" panose="02020603050405020304" pitchFamily="18" charset="0"/>
              </a:rPr>
              <a:t>techniques </a:t>
            </a:r>
            <a:r>
              <a:rPr lang="en-US" sz="1400" dirty="0">
                <a:latin typeface="Times New Roman" panose="02020603050405020304" pitchFamily="18" charset="0"/>
                <a:cs typeface="Times New Roman" panose="02020603050405020304" pitchFamily="18" charset="0"/>
              </a:rPr>
              <a:t>and practices for large-scaled heated airport </a:t>
            </a:r>
            <a:endParaRPr lang="en-US" sz="1400" dirty="0" smtClean="0">
              <a:latin typeface="Times New Roman" panose="02020603050405020304" pitchFamily="18" charset="0"/>
              <a:cs typeface="Times New Roman" panose="02020603050405020304" pitchFamily="18" charset="0"/>
            </a:endParaRPr>
          </a:p>
          <a:p>
            <a:pPr>
              <a:spcBef>
                <a:spcPts val="0"/>
              </a:spcBef>
              <a:buNone/>
            </a:pPr>
            <a:r>
              <a:rPr lang="en-US" sz="1400" dirty="0" smtClean="0">
                <a:latin typeface="Times New Roman" panose="02020603050405020304" pitchFamily="18" charset="0"/>
                <a:cs typeface="Times New Roman" panose="02020603050405020304" pitchFamily="18" charset="0"/>
              </a:rPr>
              <a:t>pavement </a:t>
            </a:r>
            <a:r>
              <a:rPr lang="en-US" sz="1400" dirty="0">
                <a:latin typeface="Times New Roman" panose="02020603050405020304" pitchFamily="18" charset="0"/>
                <a:cs typeface="Times New Roman" panose="02020603050405020304" pitchFamily="18" charset="0"/>
              </a:rPr>
              <a:t>construction projects. </a:t>
            </a:r>
            <a:endParaRPr lang="en-US" sz="1400" dirty="0" smtClean="0">
              <a:latin typeface="Times New Roman" panose="02020603050405020304" pitchFamily="18" charset="0"/>
              <a:cs typeface="Times New Roman" panose="02020603050405020304" pitchFamily="18" charset="0"/>
            </a:endParaRPr>
          </a:p>
          <a:p>
            <a:pPr>
              <a:spcBef>
                <a:spcPts val="0"/>
              </a:spcBef>
              <a:buNone/>
            </a:pPr>
            <a:endParaRPr lang="en-US" sz="1400" dirty="0" smtClean="0">
              <a:latin typeface="Times New Roman" panose="02020603050405020304" pitchFamily="18" charset="0"/>
              <a:cs typeface="Times New Roman" panose="02020603050405020304" pitchFamily="18" charset="0"/>
            </a:endParaRPr>
          </a:p>
          <a:p>
            <a:pPr>
              <a:spcBef>
                <a:spcPts val="0"/>
              </a:spcBef>
            </a:pPr>
            <a:r>
              <a:rPr lang="en-US" sz="1400" dirty="0" smtClean="0">
                <a:latin typeface="Times New Roman" panose="02020603050405020304" pitchFamily="18" charset="0"/>
                <a:cs typeface="Times New Roman" panose="02020603050405020304" pitchFamily="18" charset="0"/>
              </a:rPr>
              <a:t>D-6</a:t>
            </a:r>
            <a:r>
              <a:rPr lang="en-US" sz="1400" dirty="0">
                <a:latin typeface="Times New Roman" panose="02020603050405020304" pitchFamily="18" charset="0"/>
                <a:cs typeface="Times New Roman" panose="02020603050405020304" pitchFamily="18" charset="0"/>
              </a:rPr>
              <a:t>:  Submit final report documenting the entire </a:t>
            </a:r>
            <a:endParaRPr lang="en-US" sz="1400" dirty="0" smtClean="0">
              <a:latin typeface="Times New Roman" panose="02020603050405020304" pitchFamily="18" charset="0"/>
              <a:cs typeface="Times New Roman" panose="02020603050405020304" pitchFamily="18" charset="0"/>
            </a:endParaRPr>
          </a:p>
          <a:p>
            <a:pPr>
              <a:spcBef>
                <a:spcPts val="0"/>
              </a:spcBef>
              <a:buNone/>
            </a:pPr>
            <a:r>
              <a:rPr lang="en-US" sz="1400" dirty="0" smtClean="0">
                <a:latin typeface="Times New Roman" panose="02020603050405020304" pitchFamily="18" charset="0"/>
                <a:cs typeface="Times New Roman" panose="02020603050405020304" pitchFamily="18" charset="0"/>
              </a:rPr>
              <a:t>research </a:t>
            </a:r>
            <a:r>
              <a:rPr lang="en-US" sz="1400" dirty="0">
                <a:latin typeface="Times New Roman" panose="02020603050405020304" pitchFamily="18" charset="0"/>
                <a:cs typeface="Times New Roman" panose="02020603050405020304" pitchFamily="18" charset="0"/>
              </a:rPr>
              <a:t>effort. </a:t>
            </a:r>
          </a:p>
        </p:txBody>
      </p:sp>
      <p:sp>
        <p:nvSpPr>
          <p:cNvPr id="24" name="Rectangle 23"/>
          <p:cNvSpPr/>
          <p:nvPr/>
        </p:nvSpPr>
        <p:spPr>
          <a:xfrm>
            <a:off x="5010150" y="3638549"/>
            <a:ext cx="3867150" cy="2062103"/>
          </a:xfrm>
          <a:prstGeom prst="rect">
            <a:avLst/>
          </a:prstGeom>
        </p:spPr>
        <p:txBody>
          <a:bodyPr wrap="square">
            <a:spAutoFit/>
          </a:bodyPr>
          <a:lstStyle/>
          <a:p>
            <a:pPr>
              <a:buNone/>
            </a:pPr>
            <a:r>
              <a:rPr lang="en-US" sz="2000" b="1" u="sng" dirty="0" smtClean="0"/>
              <a:t>PERIOD OF PERFORMANCE:</a:t>
            </a:r>
          </a:p>
          <a:p>
            <a:pPr>
              <a:buNone/>
            </a:pPr>
            <a:endParaRPr lang="en-US" sz="1200" b="1" u="sng" dirty="0" smtClean="0"/>
          </a:p>
          <a:p>
            <a:pPr>
              <a:buNone/>
            </a:pPr>
            <a:r>
              <a:rPr lang="en-US" sz="2000" dirty="0" smtClean="0">
                <a:latin typeface="Times New Roman" panose="02020603050405020304" pitchFamily="18" charset="0"/>
                <a:cs typeface="Times New Roman" panose="02020603050405020304" pitchFamily="18" charset="0"/>
              </a:rPr>
              <a:t>Original: July 2013 – October 2014</a:t>
            </a:r>
          </a:p>
          <a:p>
            <a:pPr>
              <a:buNone/>
            </a:pPr>
            <a:r>
              <a:rPr lang="en-US" sz="2000" dirty="0" smtClean="0">
                <a:latin typeface="Times New Roman" panose="02020603050405020304" pitchFamily="18" charset="0"/>
                <a:cs typeface="Times New Roman" panose="02020603050405020304" pitchFamily="18" charset="0"/>
              </a:rPr>
              <a:t>Extended:  July 2013 – July 2016</a:t>
            </a:r>
          </a:p>
          <a:p>
            <a:pPr>
              <a:buNone/>
            </a:pPr>
            <a:r>
              <a:rPr lang="en-US" sz="2000" dirty="0" smtClean="0">
                <a:latin typeface="Times New Roman" panose="02020603050405020304" pitchFamily="18" charset="0"/>
                <a:cs typeface="Times New Roman" panose="02020603050405020304" pitchFamily="18" charset="0"/>
              </a:rPr>
              <a:t>Extension to be Requested</a:t>
            </a:r>
          </a:p>
        </p:txBody>
      </p:sp>
      <p:sp>
        <p:nvSpPr>
          <p:cNvPr id="12" name="Rectangle 10"/>
          <p:cNvSpPr>
            <a:spLocks noGrp="1" noChangeArrowheads="1"/>
          </p:cNvSpPr>
          <p:nvPr>
            <p:ph type="ftr" sz="quarter" idx="11"/>
          </p:nvPr>
        </p:nvSpPr>
        <p:spPr bwMode="auto">
          <a:xfrm>
            <a:off x="271181" y="6219015"/>
            <a:ext cx="2895600" cy="5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a:p>
            <a:r>
              <a:rPr lang="en-US" dirty="0" smtClean="0"/>
              <a:t>March 15, 2016</a:t>
            </a:r>
          </a:p>
        </p:txBody>
      </p:sp>
    </p:spTree>
    <p:extLst>
      <p:ext uri="{BB962C8B-B14F-4D97-AF65-F5344CB8AC3E}">
        <p14:creationId xmlns:p14="http://schemas.microsoft.com/office/powerpoint/2010/main" val="24954937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342900" lvl="1" indent="-342900">
              <a:buFontTx/>
              <a:buChar char="•"/>
            </a:pPr>
            <a:r>
              <a:rPr lang="en-US" dirty="0" smtClean="0">
                <a:latin typeface="Times New Roman" panose="02020603050405020304" pitchFamily="18" charset="0"/>
                <a:cs typeface="Times New Roman" panose="02020603050405020304" pitchFamily="18" charset="0"/>
              </a:rPr>
              <a:t>Develop </a:t>
            </a:r>
            <a:r>
              <a:rPr lang="en-US" dirty="0">
                <a:latin typeface="Times New Roman" panose="02020603050405020304" pitchFamily="18" charset="0"/>
                <a:cs typeface="Times New Roman" panose="02020603050405020304" pitchFamily="18" charset="0"/>
              </a:rPr>
              <a:t>advanced techniques to best automate and accelerate the construction of large-scale heated pavements at </a:t>
            </a:r>
            <a:r>
              <a:rPr lang="en-US" dirty="0" smtClean="0">
                <a:latin typeface="Times New Roman" panose="02020603050405020304" pitchFamily="18" charset="0"/>
                <a:cs typeface="Times New Roman" panose="02020603050405020304" pitchFamily="18" charset="0"/>
              </a:rPr>
              <a:t>airports</a:t>
            </a:r>
          </a:p>
          <a:p>
            <a:pPr marL="342900" lvl="1" indent="-342900">
              <a:buFontTx/>
              <a:buChar char="•"/>
            </a:pPr>
            <a:r>
              <a:rPr lang="en-US" dirty="0" smtClean="0">
                <a:latin typeface="Times New Roman" panose="02020603050405020304" pitchFamily="18" charset="0"/>
                <a:cs typeface="Times New Roman" panose="02020603050405020304" pitchFamily="18" charset="0"/>
              </a:rPr>
              <a:t>Significant </a:t>
            </a:r>
            <a:r>
              <a:rPr lang="en-US" dirty="0">
                <a:latin typeface="Times New Roman" panose="02020603050405020304" pitchFamily="18" charset="0"/>
                <a:cs typeface="Times New Roman" panose="02020603050405020304" pitchFamily="18" charset="0"/>
              </a:rPr>
              <a:t>problems to be addressed include material selection, joint interfaces, new equipment necessary for installation of heating elements, time factors for installation, and location of ancillary equipment at the </a:t>
            </a:r>
            <a:r>
              <a:rPr lang="en-US" dirty="0" smtClean="0">
                <a:latin typeface="Times New Roman" panose="02020603050405020304" pitchFamily="18" charset="0"/>
                <a:cs typeface="Times New Roman" panose="02020603050405020304" pitchFamily="18" charset="0"/>
              </a:rPr>
              <a:t>airport</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78D3ABA1-EA94-43C0-B992-7CBCC31144F1}" type="slidenum">
              <a:rPr lang="en-US" smtClean="0"/>
              <a:pPr/>
              <a:t>33</a:t>
            </a:fld>
            <a:endParaRPr lang="en-US" dirty="0"/>
          </a:p>
        </p:txBody>
      </p:sp>
      <p:sp>
        <p:nvSpPr>
          <p:cNvPr id="9" name="Title 1"/>
          <p:cNvSpPr>
            <a:spLocks noGrp="1"/>
          </p:cNvSpPr>
          <p:nvPr>
            <p:ph type="title"/>
          </p:nvPr>
        </p:nvSpPr>
        <p:spPr>
          <a:xfrm>
            <a:off x="428625" y="344488"/>
            <a:ext cx="8472488" cy="609600"/>
          </a:xfrm>
        </p:spPr>
        <p:txBody>
          <a:bodyPr/>
          <a:lstStyle/>
          <a:p>
            <a:pPr algn="ctr"/>
            <a:r>
              <a:rPr lang="en-US" sz="3200" dirty="0" smtClean="0"/>
              <a:t>Task 1-D:  </a:t>
            </a:r>
            <a:r>
              <a:rPr lang="en-US" sz="3200" dirty="0"/>
              <a:t>Advanced Construction Techniques for Heated Pavements</a:t>
            </a:r>
          </a:p>
        </p:txBody>
      </p:sp>
      <p:sp>
        <p:nvSpPr>
          <p:cNvPr id="10" name="Rectangle 10"/>
          <p:cNvSpPr>
            <a:spLocks noGrp="1" noChangeArrowheads="1"/>
          </p:cNvSpPr>
          <p:nvPr>
            <p:ph type="ftr" sz="quarter" idx="11"/>
          </p:nvPr>
        </p:nvSpPr>
        <p:spPr bwMode="auto">
          <a:xfrm>
            <a:off x="271181" y="6219015"/>
            <a:ext cx="2895600" cy="5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a:p>
            <a:r>
              <a:rPr lang="en-US" dirty="0" smtClean="0"/>
              <a:t>March 15, 2016</a:t>
            </a:r>
          </a:p>
        </p:txBody>
      </p:sp>
    </p:spTree>
    <p:extLst>
      <p:ext uri="{BB962C8B-B14F-4D97-AF65-F5344CB8AC3E}">
        <p14:creationId xmlns:p14="http://schemas.microsoft.com/office/powerpoint/2010/main" val="16825638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300" y="1508125"/>
            <a:ext cx="8153400" cy="4391025"/>
          </a:xfrm>
        </p:spPr>
        <p:txBody>
          <a:bodyPr/>
          <a:lstStyle/>
          <a:p>
            <a:r>
              <a:rPr lang="en-US" sz="2000" b="0" dirty="0" smtClean="0">
                <a:latin typeface="Times New Roman" panose="02020603050405020304" pitchFamily="18" charset="0"/>
                <a:cs typeface="Times New Roman" panose="02020603050405020304" pitchFamily="18" charset="0"/>
              </a:rPr>
              <a:t>Developing </a:t>
            </a:r>
            <a:r>
              <a:rPr lang="en-US" sz="2000" b="0" dirty="0">
                <a:latin typeface="Times New Roman" panose="02020603050405020304" pitchFamily="18" charset="0"/>
                <a:cs typeface="Times New Roman" panose="02020603050405020304" pitchFamily="18" charset="0"/>
              </a:rPr>
              <a:t>conceptual designs for heated pavement system </a:t>
            </a:r>
            <a:endParaRPr lang="en-US" sz="2000" b="0" dirty="0" smtClean="0">
              <a:latin typeface="Times New Roman" panose="02020603050405020304" pitchFamily="18" charset="0"/>
              <a:cs typeface="Times New Roman" panose="02020603050405020304" pitchFamily="18" charset="0"/>
            </a:endParaRPr>
          </a:p>
          <a:p>
            <a:pPr lvl="1"/>
            <a:r>
              <a:rPr lang="en-US" sz="2000" b="0" dirty="0" err="1" smtClean="0">
                <a:latin typeface="Times New Roman" panose="02020603050405020304" pitchFamily="18" charset="0"/>
                <a:cs typeface="Times New Roman" panose="02020603050405020304" pitchFamily="18" charset="0"/>
              </a:rPr>
              <a:t>Hydronic</a:t>
            </a:r>
            <a:r>
              <a:rPr lang="en-US" sz="2000" b="0" dirty="0" smtClean="0">
                <a:latin typeface="Times New Roman" panose="02020603050405020304" pitchFamily="18" charset="0"/>
                <a:cs typeface="Times New Roman" panose="02020603050405020304" pitchFamily="18" charset="0"/>
              </a:rPr>
              <a:t> </a:t>
            </a:r>
            <a:r>
              <a:rPr lang="en-US" sz="2000" b="0" dirty="0">
                <a:latin typeface="Times New Roman" panose="02020603050405020304" pitchFamily="18" charset="0"/>
                <a:cs typeface="Times New Roman" panose="02020603050405020304" pitchFamily="18" charset="0"/>
              </a:rPr>
              <a:t>heated pavement system </a:t>
            </a:r>
            <a:endParaRPr lang="en-US" sz="2000" b="0" dirty="0" smtClean="0">
              <a:latin typeface="Times New Roman" panose="02020603050405020304" pitchFamily="18" charset="0"/>
              <a:cs typeface="Times New Roman" panose="02020603050405020304" pitchFamily="18" charset="0"/>
            </a:endParaRPr>
          </a:p>
          <a:p>
            <a:pPr lvl="1"/>
            <a:r>
              <a:rPr lang="en-US" sz="2000" b="0" dirty="0" smtClean="0">
                <a:latin typeface="Times New Roman" panose="02020603050405020304" pitchFamily="18" charset="0"/>
                <a:cs typeface="Times New Roman" panose="02020603050405020304" pitchFamily="18" charset="0"/>
              </a:rPr>
              <a:t>Electrically </a:t>
            </a:r>
            <a:r>
              <a:rPr lang="en-US" sz="2000" b="0" dirty="0">
                <a:latin typeface="Times New Roman" panose="02020603050405020304" pitchFamily="18" charset="0"/>
                <a:cs typeface="Times New Roman" panose="02020603050405020304" pitchFamily="18" charset="0"/>
              </a:rPr>
              <a:t>conductive concrete (ECC) based heated pavement </a:t>
            </a:r>
            <a:r>
              <a:rPr lang="en-US" sz="2000" b="0" dirty="0" smtClean="0">
                <a:latin typeface="Times New Roman" panose="02020603050405020304" pitchFamily="18" charset="0"/>
                <a:cs typeface="Times New Roman" panose="02020603050405020304" pitchFamily="18" charset="0"/>
              </a:rPr>
              <a:t>system</a:t>
            </a:r>
          </a:p>
          <a:p>
            <a:pPr marL="457200" lvl="1" indent="0">
              <a:buNone/>
            </a:pPr>
            <a:r>
              <a:rPr lang="en-US" sz="2000" b="0" dirty="0" smtClean="0">
                <a:latin typeface="Times New Roman" panose="02020603050405020304" pitchFamily="18" charset="0"/>
                <a:cs typeface="Times New Roman" panose="02020603050405020304" pitchFamily="18" charset="0"/>
              </a:rPr>
              <a:t> </a:t>
            </a:r>
            <a:endParaRPr lang="en-US" sz="2000" b="0" dirty="0">
              <a:latin typeface="Times New Roman" panose="02020603050405020304" pitchFamily="18" charset="0"/>
              <a:cs typeface="Times New Roman" panose="02020603050405020304" pitchFamily="18" charset="0"/>
            </a:endParaRPr>
          </a:p>
          <a:p>
            <a:r>
              <a:rPr lang="en-US" sz="2000" b="0" dirty="0" smtClean="0">
                <a:latin typeface="Times New Roman" panose="02020603050405020304" pitchFamily="18" charset="0"/>
                <a:cs typeface="Times New Roman" panose="02020603050405020304" pitchFamily="18" charset="0"/>
              </a:rPr>
              <a:t>Developed </a:t>
            </a:r>
            <a:r>
              <a:rPr lang="en-US" sz="2000" b="0" dirty="0">
                <a:latin typeface="Times New Roman" panose="02020603050405020304" pitchFamily="18" charset="0"/>
                <a:cs typeface="Times New Roman" panose="02020603050405020304" pitchFamily="18" charset="0"/>
              </a:rPr>
              <a:t>design for a prototype of ECC slab to be casted in ISU PCC lab </a:t>
            </a:r>
          </a:p>
          <a:p>
            <a:pPr lvl="1"/>
            <a:r>
              <a:rPr lang="en-US" sz="2000" b="0" dirty="0" smtClean="0">
                <a:latin typeface="Times New Roman" panose="02020603050405020304" pitchFamily="18" charset="0"/>
                <a:cs typeface="Times New Roman" panose="02020603050405020304" pitchFamily="18" charset="0"/>
              </a:rPr>
              <a:t>Reviewed </a:t>
            </a:r>
            <a:r>
              <a:rPr lang="en-US" sz="2000" b="0" dirty="0">
                <a:latin typeface="Times New Roman" panose="02020603050405020304" pitchFamily="18" charset="0"/>
                <a:cs typeface="Times New Roman" panose="02020603050405020304" pitchFamily="18" charset="0"/>
              </a:rPr>
              <a:t>electrode types to improve bonding between conductive concrete and electrode </a:t>
            </a:r>
          </a:p>
          <a:p>
            <a:pPr lvl="1"/>
            <a:r>
              <a:rPr lang="en-US" sz="2000" b="0" dirty="0" smtClean="0">
                <a:latin typeface="Times New Roman" panose="02020603050405020304" pitchFamily="18" charset="0"/>
                <a:cs typeface="Times New Roman" panose="02020603050405020304" pitchFamily="18" charset="0"/>
              </a:rPr>
              <a:t>Reviewed </a:t>
            </a:r>
            <a:r>
              <a:rPr lang="en-US" sz="2000" b="0" dirty="0">
                <a:latin typeface="Times New Roman" panose="02020603050405020304" pitchFamily="18" charset="0"/>
                <a:cs typeface="Times New Roman" panose="02020603050405020304" pitchFamily="18" charset="0"/>
              </a:rPr>
              <a:t>slab size design considerations for electrical heated pavement systems </a:t>
            </a:r>
          </a:p>
          <a:p>
            <a:pPr lvl="1"/>
            <a:r>
              <a:rPr lang="en-US" sz="2000" b="0" dirty="0" smtClean="0">
                <a:latin typeface="Times New Roman" panose="02020603050405020304" pitchFamily="18" charset="0"/>
                <a:cs typeface="Times New Roman" panose="02020603050405020304" pitchFamily="18" charset="0"/>
              </a:rPr>
              <a:t>Compared </a:t>
            </a:r>
            <a:r>
              <a:rPr lang="en-US" sz="2000" b="0" dirty="0">
                <a:latin typeface="Times New Roman" panose="02020603050405020304" pitchFamily="18" charset="0"/>
                <a:cs typeface="Times New Roman" panose="02020603050405020304" pitchFamily="18" charset="0"/>
              </a:rPr>
              <a:t>between alternating current (AC) and direct current (DC) </a:t>
            </a:r>
          </a:p>
          <a:p>
            <a:endParaRPr lang="en-US" sz="18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78D3ABA1-EA94-43C0-B992-7CBCC31144F1}" type="slidenum">
              <a:rPr lang="en-US" smtClean="0"/>
              <a:pPr/>
              <a:t>34</a:t>
            </a:fld>
            <a:endParaRPr lang="en-US" dirty="0"/>
          </a:p>
        </p:txBody>
      </p:sp>
      <p:cxnSp>
        <p:nvCxnSpPr>
          <p:cNvPr id="8" name="Straight Arrow Connector 7"/>
          <p:cNvCxnSpPr/>
          <p:nvPr/>
        </p:nvCxnSpPr>
        <p:spPr bwMode="auto">
          <a:xfrm>
            <a:off x="5930020" y="1158844"/>
            <a:ext cx="1367073" cy="1683944"/>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itle 1"/>
          <p:cNvSpPr>
            <a:spLocks noGrp="1"/>
          </p:cNvSpPr>
          <p:nvPr>
            <p:ph type="title"/>
          </p:nvPr>
        </p:nvSpPr>
        <p:spPr>
          <a:xfrm>
            <a:off x="428625" y="344488"/>
            <a:ext cx="8472488" cy="609600"/>
          </a:xfrm>
        </p:spPr>
        <p:txBody>
          <a:bodyPr/>
          <a:lstStyle/>
          <a:p>
            <a:pPr algn="ctr"/>
            <a:r>
              <a:rPr lang="en-US" sz="3200" dirty="0" smtClean="0"/>
              <a:t>Task 1-D:  </a:t>
            </a:r>
            <a:r>
              <a:rPr lang="en-US" sz="3200" dirty="0"/>
              <a:t>Advanced Construction Techniques for Heated Pavements</a:t>
            </a:r>
          </a:p>
        </p:txBody>
      </p:sp>
      <p:sp>
        <p:nvSpPr>
          <p:cNvPr id="10" name="Rectangle 10"/>
          <p:cNvSpPr>
            <a:spLocks noGrp="1" noChangeArrowheads="1"/>
          </p:cNvSpPr>
          <p:nvPr>
            <p:ph type="ftr" sz="quarter" idx="11"/>
          </p:nvPr>
        </p:nvSpPr>
        <p:spPr bwMode="auto">
          <a:xfrm>
            <a:off x="271181" y="6219015"/>
            <a:ext cx="2895600" cy="5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a:p>
            <a:r>
              <a:rPr lang="en-US" dirty="0" smtClean="0"/>
              <a:t>March 15, 2016</a:t>
            </a:r>
          </a:p>
        </p:txBody>
      </p:sp>
    </p:spTree>
    <p:extLst>
      <p:ext uri="{BB962C8B-B14F-4D97-AF65-F5344CB8AC3E}">
        <p14:creationId xmlns:p14="http://schemas.microsoft.com/office/powerpoint/2010/main" val="19826819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300" y="1471913"/>
            <a:ext cx="8050213" cy="4391025"/>
          </a:xfrm>
        </p:spPr>
        <p:txBody>
          <a:bodyPr/>
          <a:lstStyle/>
          <a:p>
            <a:r>
              <a:rPr lang="en-US" sz="2000" b="0" dirty="0" smtClean="0">
                <a:latin typeface="Times New Roman" panose="02020603050405020304" pitchFamily="18" charset="0"/>
                <a:cs typeface="Times New Roman" panose="02020603050405020304" pitchFamily="18" charset="0"/>
              </a:rPr>
              <a:t>Conceptual design of heated pavement systems: 3D artist rendition and visualization of conductive concrete</a:t>
            </a:r>
            <a:endParaRPr lang="en-US" sz="2000" b="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78D3ABA1-EA94-43C0-B992-7CBCC31144F1}" type="slidenum">
              <a:rPr lang="en-US" smtClean="0"/>
              <a:pPr/>
              <a:t>35</a:t>
            </a:fld>
            <a:endParaRPr lang="en-US" dirty="0"/>
          </a:p>
        </p:txBody>
      </p:sp>
      <p:pic>
        <p:nvPicPr>
          <p:cNvPr id="8" name="Content Placeholder 8"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95300" y="2296656"/>
            <a:ext cx="8050213" cy="3737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a:spLocks noGrp="1"/>
          </p:cNvSpPr>
          <p:nvPr>
            <p:ph type="title"/>
          </p:nvPr>
        </p:nvSpPr>
        <p:spPr>
          <a:xfrm>
            <a:off x="428625" y="344488"/>
            <a:ext cx="8472488" cy="609600"/>
          </a:xfrm>
        </p:spPr>
        <p:txBody>
          <a:bodyPr/>
          <a:lstStyle/>
          <a:p>
            <a:pPr algn="ctr"/>
            <a:r>
              <a:rPr lang="en-US" sz="3200" dirty="0" smtClean="0"/>
              <a:t>Task 1-D:  </a:t>
            </a:r>
            <a:r>
              <a:rPr lang="en-US" sz="3200" dirty="0"/>
              <a:t>Advanced Construction Techniques for Heated Pavements</a:t>
            </a:r>
          </a:p>
        </p:txBody>
      </p:sp>
      <p:sp>
        <p:nvSpPr>
          <p:cNvPr id="11" name="Footer Placeholder 10"/>
          <p:cNvSpPr>
            <a:spLocks noGrp="1" noChangeArrowheads="1"/>
          </p:cNvSpPr>
          <p:nvPr>
            <p:ph type="ftr" sz="quarter" idx="11"/>
          </p:nvPr>
        </p:nvSpPr>
        <p:spPr bwMode="auto">
          <a:xfrm>
            <a:off x="271181" y="6219015"/>
            <a:ext cx="2895600" cy="5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a:p>
            <a:r>
              <a:rPr lang="en-US" dirty="0" smtClean="0"/>
              <a:t>March 15, 2016</a:t>
            </a:r>
          </a:p>
        </p:txBody>
      </p:sp>
    </p:spTree>
    <p:extLst>
      <p:ext uri="{BB962C8B-B14F-4D97-AF65-F5344CB8AC3E}">
        <p14:creationId xmlns:p14="http://schemas.microsoft.com/office/powerpoint/2010/main" val="39477023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344488"/>
            <a:ext cx="8715375" cy="609600"/>
          </a:xfrm>
        </p:spPr>
        <p:txBody>
          <a:bodyPr/>
          <a:lstStyle/>
          <a:p>
            <a:pPr algn="ctr"/>
            <a:r>
              <a:rPr lang="en-US" sz="2400" dirty="0" smtClean="0"/>
              <a:t>Task 1-E:  </a:t>
            </a:r>
            <a:r>
              <a:rPr lang="en-US" sz="2400" dirty="0"/>
              <a:t>Investigating the Potential to Use </a:t>
            </a:r>
            <a:r>
              <a:rPr lang="en-US" sz="2400" dirty="0" smtClean="0"/>
              <a:t>Phase </a:t>
            </a:r>
            <a:r>
              <a:rPr lang="en-US" sz="2400" dirty="0"/>
              <a:t>Change Material to Store Heat in Asphalt and Layered Pavement </a:t>
            </a:r>
          </a:p>
        </p:txBody>
      </p:sp>
      <p:sp>
        <p:nvSpPr>
          <p:cNvPr id="4" name="Slide Number Placeholder 3"/>
          <p:cNvSpPr>
            <a:spLocks noGrp="1"/>
          </p:cNvSpPr>
          <p:nvPr>
            <p:ph type="sldNum" sz="quarter" idx="12"/>
          </p:nvPr>
        </p:nvSpPr>
        <p:spPr/>
        <p:txBody>
          <a:bodyPr/>
          <a:lstStyle/>
          <a:p>
            <a:fld id="{78D3ABA1-EA94-43C0-B992-7CBCC31144F1}" type="slidenum">
              <a:rPr lang="en-US" smtClean="0"/>
              <a:pPr/>
              <a:t>36</a:t>
            </a:fld>
            <a:endParaRPr lang="en-US" dirty="0"/>
          </a:p>
        </p:txBody>
      </p:sp>
      <p:cxnSp>
        <p:nvCxnSpPr>
          <p:cNvPr id="10" name="Straight Connector 9"/>
          <p:cNvCxnSpPr/>
          <p:nvPr/>
        </p:nvCxnSpPr>
        <p:spPr bwMode="auto">
          <a:xfrm>
            <a:off x="4938712" y="3486150"/>
            <a:ext cx="3938587" cy="0"/>
          </a:xfrm>
          <a:prstGeom prst="line">
            <a:avLst/>
          </a:prstGeom>
          <a:noFill/>
          <a:ln w="25400"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flipV="1">
            <a:off x="4938712" y="3486150"/>
            <a:ext cx="0" cy="2538413"/>
          </a:xfrm>
          <a:prstGeom prst="line">
            <a:avLst/>
          </a:prstGeom>
          <a:noFill/>
          <a:ln w="25400"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Rectangle 18"/>
          <p:cNvSpPr/>
          <p:nvPr/>
        </p:nvSpPr>
        <p:spPr>
          <a:xfrm>
            <a:off x="142874" y="1252537"/>
            <a:ext cx="8734426" cy="3785652"/>
          </a:xfrm>
          <a:prstGeom prst="rect">
            <a:avLst/>
          </a:prstGeom>
        </p:spPr>
        <p:txBody>
          <a:bodyPr wrap="square">
            <a:spAutoFit/>
          </a:bodyPr>
          <a:lstStyle/>
          <a:p>
            <a:pPr>
              <a:buNone/>
            </a:pPr>
            <a:r>
              <a:rPr lang="en-US" sz="2000" b="1" u="sng" dirty="0" smtClean="0"/>
              <a:t>OBJECTIVES:</a:t>
            </a:r>
          </a:p>
          <a:p>
            <a:pPr>
              <a:buNone/>
            </a:pPr>
            <a:r>
              <a:rPr lang="en-US" sz="2000" dirty="0">
                <a:latin typeface="Times New Roman" panose="02020603050405020304" pitchFamily="18" charset="0"/>
                <a:cs typeface="Times New Roman" panose="02020603050405020304" pitchFamily="18" charset="0"/>
              </a:rPr>
              <a:t>E-1:  Develop approaches to consider the higher processing temperature. </a:t>
            </a:r>
          </a:p>
          <a:p>
            <a:pPr>
              <a:buNone/>
            </a:pPr>
            <a:r>
              <a:rPr lang="en-US" sz="2000" dirty="0">
                <a:latin typeface="Times New Roman" panose="02020603050405020304" pitchFamily="18" charset="0"/>
                <a:cs typeface="Times New Roman" panose="02020603050405020304" pitchFamily="18" charset="0"/>
              </a:rPr>
              <a:t>E-2:  Extend the finite difference model for PCC to asphalt and layered systems. </a:t>
            </a:r>
          </a:p>
          <a:p>
            <a:pPr>
              <a:buNone/>
            </a:pPr>
            <a:r>
              <a:rPr lang="en-US" sz="2000" dirty="0">
                <a:latin typeface="Times New Roman" panose="02020603050405020304" pitchFamily="18" charset="0"/>
                <a:cs typeface="Times New Roman" panose="02020603050405020304" pitchFamily="18" charset="0"/>
              </a:rPr>
              <a:t>E-3:  Review potential PCM based on their effectiveness and cost. </a:t>
            </a:r>
          </a:p>
          <a:p>
            <a:pPr>
              <a:buNone/>
            </a:pPr>
            <a:r>
              <a:rPr lang="en-US" sz="2000" dirty="0">
                <a:latin typeface="Times New Roman" panose="02020603050405020304" pitchFamily="18" charset="0"/>
                <a:cs typeface="Times New Roman" panose="02020603050405020304" pitchFamily="18" charset="0"/>
              </a:rPr>
              <a:t>E-4:  Prepare samples demonstrating how </a:t>
            </a:r>
            <a:endParaRPr lang="en-US" sz="2000" dirty="0" smtClean="0">
              <a:latin typeface="Times New Roman" panose="02020603050405020304" pitchFamily="18" charset="0"/>
              <a:cs typeface="Times New Roman" panose="02020603050405020304" pitchFamily="18" charset="0"/>
            </a:endParaRPr>
          </a:p>
          <a:p>
            <a:pPr>
              <a:spcBef>
                <a:spcPts val="0"/>
              </a:spcBef>
              <a:buNone/>
            </a:pPr>
            <a:r>
              <a:rPr lang="en-US" sz="2000" dirty="0" smtClean="0">
                <a:latin typeface="Times New Roman" panose="02020603050405020304" pitchFamily="18" charset="0"/>
                <a:cs typeface="Times New Roman" panose="02020603050405020304" pitchFamily="18" charset="0"/>
              </a:rPr>
              <a:t>PCM </a:t>
            </a:r>
            <a:r>
              <a:rPr lang="en-US" sz="2000" dirty="0">
                <a:latin typeface="Times New Roman" panose="02020603050405020304" pitchFamily="18" charset="0"/>
                <a:cs typeface="Times New Roman" panose="02020603050405020304" pitchFamily="18" charset="0"/>
              </a:rPr>
              <a:t>can be placed in asphalt</a:t>
            </a:r>
          </a:p>
          <a:p>
            <a:pPr>
              <a:buNone/>
            </a:pPr>
            <a:r>
              <a:rPr lang="en-US" sz="2000" dirty="0">
                <a:latin typeface="Times New Roman" panose="02020603050405020304" pitchFamily="18" charset="0"/>
                <a:cs typeface="Times New Roman" panose="02020603050405020304" pitchFamily="18" charset="0"/>
              </a:rPr>
              <a:t>E-5:  Evaluate the performance of the PCM </a:t>
            </a:r>
            <a:endParaRPr lang="en-US" sz="2000" dirty="0" smtClean="0">
              <a:latin typeface="Times New Roman" panose="02020603050405020304" pitchFamily="18" charset="0"/>
              <a:cs typeface="Times New Roman" panose="02020603050405020304" pitchFamily="18" charset="0"/>
            </a:endParaRPr>
          </a:p>
          <a:p>
            <a:pPr>
              <a:spcBef>
                <a:spcPts val="0"/>
              </a:spcBef>
              <a:buNone/>
            </a:pPr>
            <a:r>
              <a:rPr lang="en-US" sz="2000" dirty="0" smtClean="0">
                <a:latin typeface="Times New Roman" panose="02020603050405020304" pitchFamily="18" charset="0"/>
                <a:cs typeface="Times New Roman" panose="02020603050405020304" pitchFamily="18" charset="0"/>
              </a:rPr>
              <a:t>in </a:t>
            </a:r>
            <a:r>
              <a:rPr lang="en-US" sz="2000" dirty="0">
                <a:latin typeface="Times New Roman" panose="02020603050405020304" pitchFamily="18" charset="0"/>
                <a:cs typeface="Times New Roman" panose="02020603050405020304" pitchFamily="18" charset="0"/>
              </a:rPr>
              <a:t>asphalt pavements. </a:t>
            </a:r>
          </a:p>
          <a:p>
            <a:pPr>
              <a:buNone/>
            </a:pPr>
            <a:r>
              <a:rPr lang="en-US" sz="2000" dirty="0">
                <a:latin typeface="Times New Roman" panose="02020603050405020304" pitchFamily="18" charset="0"/>
                <a:cs typeface="Times New Roman" panose="02020603050405020304" pitchFamily="18" charset="0"/>
              </a:rPr>
              <a:t>E-6:  Final Report. </a:t>
            </a:r>
          </a:p>
        </p:txBody>
      </p:sp>
      <p:sp>
        <p:nvSpPr>
          <p:cNvPr id="24" name="Rectangle 23"/>
          <p:cNvSpPr/>
          <p:nvPr/>
        </p:nvSpPr>
        <p:spPr>
          <a:xfrm>
            <a:off x="5010150" y="3638549"/>
            <a:ext cx="3867150" cy="2062103"/>
          </a:xfrm>
          <a:prstGeom prst="rect">
            <a:avLst/>
          </a:prstGeom>
        </p:spPr>
        <p:txBody>
          <a:bodyPr wrap="square">
            <a:spAutoFit/>
          </a:bodyPr>
          <a:lstStyle/>
          <a:p>
            <a:pPr>
              <a:buNone/>
            </a:pPr>
            <a:r>
              <a:rPr lang="en-US" sz="2000" b="1" u="sng" dirty="0" smtClean="0"/>
              <a:t>PERIOD OF PERFORMANCE:</a:t>
            </a:r>
          </a:p>
          <a:p>
            <a:pPr>
              <a:buNone/>
            </a:pPr>
            <a:endParaRPr lang="en-US" sz="1200" b="1" u="sng" dirty="0" smtClean="0"/>
          </a:p>
          <a:p>
            <a:pPr>
              <a:buNone/>
            </a:pPr>
            <a:r>
              <a:rPr lang="en-US" sz="2000" dirty="0" smtClean="0">
                <a:latin typeface="Times New Roman" panose="02020603050405020304" pitchFamily="18" charset="0"/>
                <a:cs typeface="Times New Roman" panose="02020603050405020304" pitchFamily="18" charset="0"/>
              </a:rPr>
              <a:t>Original: July 2013 – October 2014</a:t>
            </a:r>
          </a:p>
          <a:p>
            <a:pPr>
              <a:buNone/>
            </a:pPr>
            <a:r>
              <a:rPr lang="en-US" sz="2000" dirty="0" smtClean="0">
                <a:latin typeface="Times New Roman" panose="02020603050405020304" pitchFamily="18" charset="0"/>
                <a:cs typeface="Times New Roman" panose="02020603050405020304" pitchFamily="18" charset="0"/>
              </a:rPr>
              <a:t>Extended:  July 2013 – July 2016</a:t>
            </a:r>
          </a:p>
          <a:p>
            <a:pPr>
              <a:buNone/>
            </a:pPr>
            <a:r>
              <a:rPr lang="en-US" sz="2000" dirty="0" smtClean="0">
                <a:latin typeface="Times New Roman" panose="02020603050405020304" pitchFamily="18" charset="0"/>
                <a:cs typeface="Times New Roman" panose="02020603050405020304" pitchFamily="18" charset="0"/>
              </a:rPr>
              <a:t>Completed:  July 2016</a:t>
            </a:r>
          </a:p>
        </p:txBody>
      </p:sp>
      <p:sp>
        <p:nvSpPr>
          <p:cNvPr id="12" name="Rectangle 10"/>
          <p:cNvSpPr>
            <a:spLocks noGrp="1" noChangeArrowheads="1"/>
          </p:cNvSpPr>
          <p:nvPr>
            <p:ph type="ftr" sz="quarter" idx="11"/>
          </p:nvPr>
        </p:nvSpPr>
        <p:spPr bwMode="auto">
          <a:xfrm>
            <a:off x="271181" y="6219015"/>
            <a:ext cx="2895600" cy="5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a:p>
            <a:r>
              <a:rPr lang="en-US" dirty="0" smtClean="0"/>
              <a:t>March 15, 2016</a:t>
            </a:r>
          </a:p>
        </p:txBody>
      </p:sp>
    </p:spTree>
    <p:extLst>
      <p:ext uri="{BB962C8B-B14F-4D97-AF65-F5344CB8AC3E}">
        <p14:creationId xmlns:p14="http://schemas.microsoft.com/office/powerpoint/2010/main" val="7107450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a:solidFill>
                  <a:schemeClr val="tx1"/>
                </a:solidFill>
              </a:rPr>
              <a:t>Phase Change Materials for HMA Pavements</a:t>
            </a:r>
          </a:p>
        </p:txBody>
      </p:sp>
      <p:sp>
        <p:nvSpPr>
          <p:cNvPr id="3" name="Content Placeholder 2"/>
          <p:cNvSpPr>
            <a:spLocks noGrp="1"/>
          </p:cNvSpPr>
          <p:nvPr>
            <p:ph idx="1"/>
          </p:nvPr>
        </p:nvSpPr>
        <p:spPr>
          <a:xfrm>
            <a:off x="495300" y="1203310"/>
            <a:ext cx="8050213" cy="4391025"/>
          </a:xfrm>
        </p:spPr>
        <p:txBody>
          <a:bodyPr/>
          <a:lstStyle/>
          <a:p>
            <a:r>
              <a:rPr lang="en-US" sz="2400" b="0" dirty="0" smtClean="0">
                <a:latin typeface="Times New Roman" panose="02020603050405020304" pitchFamily="18" charset="0"/>
                <a:cs typeface="Times New Roman" panose="02020603050405020304" pitchFamily="18" charset="0"/>
              </a:rPr>
              <a:t>Develop </a:t>
            </a:r>
            <a:r>
              <a:rPr lang="en-US" sz="2400" b="0" dirty="0">
                <a:latin typeface="Times New Roman" panose="02020603050405020304" pitchFamily="18" charset="0"/>
                <a:cs typeface="Times New Roman" panose="02020603050405020304" pitchFamily="18" charset="0"/>
              </a:rPr>
              <a:t>approaches to consider the high processing temperatures used in asphalt pavement </a:t>
            </a:r>
            <a:r>
              <a:rPr lang="en-US" sz="2400" b="0" dirty="0" smtClean="0">
                <a:latin typeface="Times New Roman" panose="02020603050405020304" pitchFamily="18" charset="0"/>
                <a:cs typeface="Times New Roman" panose="02020603050405020304" pitchFamily="18" charset="0"/>
              </a:rPr>
              <a:t>production</a:t>
            </a:r>
            <a:endParaRPr lang="en-US" sz="2400" b="0" dirty="0">
              <a:latin typeface="Times New Roman" panose="02020603050405020304" pitchFamily="18" charset="0"/>
              <a:cs typeface="Times New Roman" panose="02020603050405020304" pitchFamily="18" charset="0"/>
            </a:endParaRPr>
          </a:p>
          <a:p>
            <a:r>
              <a:rPr lang="en-US" sz="2400" b="0" dirty="0" smtClean="0">
                <a:latin typeface="Times New Roman" panose="02020603050405020304" pitchFamily="18" charset="0"/>
                <a:cs typeface="Times New Roman" panose="02020603050405020304" pitchFamily="18" charset="0"/>
              </a:rPr>
              <a:t>Extend </a:t>
            </a:r>
            <a:r>
              <a:rPr lang="en-US" sz="2400" b="0" dirty="0">
                <a:latin typeface="Times New Roman" panose="02020603050405020304" pitchFamily="18" charset="0"/>
                <a:cs typeface="Times New Roman" panose="02020603050405020304" pitchFamily="18" charset="0"/>
              </a:rPr>
              <a:t>the PCC model to asphalt mixtures and identify the ideal properties of the PCM given the impact of solar heating and layered </a:t>
            </a:r>
            <a:r>
              <a:rPr lang="en-US" sz="2400" b="0" dirty="0" smtClean="0">
                <a:latin typeface="Times New Roman" panose="02020603050405020304" pitchFamily="18" charset="0"/>
                <a:cs typeface="Times New Roman" panose="02020603050405020304" pitchFamily="18" charset="0"/>
              </a:rPr>
              <a:t>systems</a:t>
            </a:r>
            <a:endParaRPr lang="en-US" sz="2400" b="0" dirty="0">
              <a:latin typeface="Times New Roman" panose="02020603050405020304" pitchFamily="18" charset="0"/>
              <a:cs typeface="Times New Roman" panose="02020603050405020304" pitchFamily="18" charset="0"/>
            </a:endParaRPr>
          </a:p>
          <a:p>
            <a:r>
              <a:rPr lang="en-US" sz="2400" b="0" dirty="0">
                <a:latin typeface="Times New Roman" panose="02020603050405020304" pitchFamily="18" charset="0"/>
                <a:cs typeface="Times New Roman" panose="02020603050405020304" pitchFamily="18" charset="0"/>
              </a:rPr>
              <a:t>R</a:t>
            </a:r>
            <a:r>
              <a:rPr lang="en-US" sz="2400" b="0" dirty="0" smtClean="0">
                <a:latin typeface="Times New Roman" panose="02020603050405020304" pitchFamily="18" charset="0"/>
                <a:cs typeface="Times New Roman" panose="02020603050405020304" pitchFamily="18" charset="0"/>
              </a:rPr>
              <a:t>eview </a:t>
            </a:r>
            <a:r>
              <a:rPr lang="en-US" sz="2400" b="0" dirty="0">
                <a:latin typeface="Times New Roman" panose="02020603050405020304" pitchFamily="18" charset="0"/>
                <a:cs typeface="Times New Roman" panose="02020603050405020304" pitchFamily="18" charset="0"/>
              </a:rPr>
              <a:t>potential PCM based on their effectiveness and </a:t>
            </a:r>
            <a:r>
              <a:rPr lang="en-US" sz="2400" b="0" dirty="0" smtClean="0">
                <a:latin typeface="Times New Roman" panose="02020603050405020304" pitchFamily="18" charset="0"/>
                <a:cs typeface="Times New Roman" panose="02020603050405020304" pitchFamily="18" charset="0"/>
              </a:rPr>
              <a:t>cost</a:t>
            </a:r>
            <a:endParaRPr lang="en-US" sz="2400" b="0" dirty="0">
              <a:latin typeface="Times New Roman" panose="02020603050405020304" pitchFamily="18" charset="0"/>
              <a:cs typeface="Times New Roman" panose="02020603050405020304" pitchFamily="18" charset="0"/>
            </a:endParaRPr>
          </a:p>
          <a:p>
            <a:r>
              <a:rPr lang="en-US" sz="2400" b="0" dirty="0">
                <a:latin typeface="Times New Roman" panose="02020603050405020304" pitchFamily="18" charset="0"/>
                <a:cs typeface="Times New Roman" panose="02020603050405020304" pitchFamily="18" charset="0"/>
              </a:rPr>
              <a:t>P</a:t>
            </a:r>
            <a:r>
              <a:rPr lang="en-US" sz="2400" b="0" dirty="0" smtClean="0">
                <a:latin typeface="Times New Roman" panose="02020603050405020304" pitchFamily="18" charset="0"/>
                <a:cs typeface="Times New Roman" panose="02020603050405020304" pitchFamily="18" charset="0"/>
              </a:rPr>
              <a:t>repare </a:t>
            </a:r>
            <a:r>
              <a:rPr lang="en-US" sz="2400" b="0" dirty="0">
                <a:latin typeface="Times New Roman" panose="02020603050405020304" pitchFamily="18" charset="0"/>
                <a:cs typeface="Times New Roman" panose="02020603050405020304" pitchFamily="18" charset="0"/>
              </a:rPr>
              <a:t>samples demonstrating how PCM can be placed in asphalt </a:t>
            </a:r>
            <a:r>
              <a:rPr lang="en-US" sz="2400" b="0" dirty="0" smtClean="0">
                <a:latin typeface="Times New Roman" panose="02020603050405020304" pitchFamily="18" charset="0"/>
                <a:cs typeface="Times New Roman" panose="02020603050405020304" pitchFamily="18" charset="0"/>
              </a:rPr>
              <a:t>mixtures</a:t>
            </a:r>
            <a:endParaRPr lang="en-US" sz="2400" b="0" dirty="0">
              <a:latin typeface="Times New Roman" panose="02020603050405020304" pitchFamily="18" charset="0"/>
              <a:cs typeface="Times New Roman" panose="02020603050405020304" pitchFamily="18" charset="0"/>
            </a:endParaRPr>
          </a:p>
          <a:p>
            <a:r>
              <a:rPr lang="en-US" sz="2400" b="0" dirty="0">
                <a:latin typeface="Times New Roman" panose="02020603050405020304" pitchFamily="18" charset="0"/>
                <a:cs typeface="Times New Roman" panose="02020603050405020304" pitchFamily="18" charset="0"/>
              </a:rPr>
              <a:t>E</a:t>
            </a:r>
            <a:r>
              <a:rPr lang="en-US" sz="2400" b="0" dirty="0" smtClean="0">
                <a:latin typeface="Times New Roman" panose="02020603050405020304" pitchFamily="18" charset="0"/>
                <a:cs typeface="Times New Roman" panose="02020603050405020304" pitchFamily="18" charset="0"/>
              </a:rPr>
              <a:t>valuate </a:t>
            </a:r>
            <a:r>
              <a:rPr lang="en-US" sz="2400" b="0" dirty="0">
                <a:latin typeface="Times New Roman" panose="02020603050405020304" pitchFamily="18" charset="0"/>
                <a:cs typeface="Times New Roman" panose="02020603050405020304" pitchFamily="18" charset="0"/>
              </a:rPr>
              <a:t>the performance of the PCM in asphalt </a:t>
            </a:r>
            <a:r>
              <a:rPr lang="en-US" sz="2400" b="0" dirty="0" smtClean="0">
                <a:latin typeface="Times New Roman" panose="02020603050405020304" pitchFamily="18" charset="0"/>
                <a:cs typeface="Times New Roman" panose="02020603050405020304" pitchFamily="18" charset="0"/>
              </a:rPr>
              <a:t>pavements</a:t>
            </a:r>
          </a:p>
          <a:p>
            <a:r>
              <a:rPr lang="en-US" sz="2400" b="0" dirty="0" smtClean="0">
                <a:latin typeface="Times New Roman" panose="02020603050405020304" pitchFamily="18" charset="0"/>
                <a:cs typeface="Times New Roman" panose="02020603050405020304" pitchFamily="18" charset="0"/>
              </a:rPr>
              <a:t>Encapsulation of PCMs from double emulsion</a:t>
            </a:r>
            <a:endParaRPr lang="en-US" sz="2400" b="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78D3ABA1-EA94-43C0-B992-7CBCC31144F1}" type="slidenum">
              <a:rPr lang="en-US" smtClean="0"/>
              <a:pPr/>
              <a:t>37</a:t>
            </a:fld>
            <a:endParaRPr lang="en-US" dirty="0"/>
          </a:p>
        </p:txBody>
      </p:sp>
      <p:sp>
        <p:nvSpPr>
          <p:cNvPr id="9" name="Rectangle 10"/>
          <p:cNvSpPr>
            <a:spLocks noGrp="1" noChangeArrowheads="1"/>
          </p:cNvSpPr>
          <p:nvPr>
            <p:ph type="ftr" sz="quarter" idx="11"/>
          </p:nvPr>
        </p:nvSpPr>
        <p:spPr bwMode="auto">
          <a:xfrm>
            <a:off x="271181" y="6219015"/>
            <a:ext cx="2895600" cy="5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a:p>
            <a:r>
              <a:rPr lang="en-US" dirty="0" smtClean="0"/>
              <a:t>March 15, 2016</a:t>
            </a:r>
          </a:p>
        </p:txBody>
      </p:sp>
    </p:spTree>
    <p:extLst>
      <p:ext uri="{BB962C8B-B14F-4D97-AF65-F5344CB8AC3E}">
        <p14:creationId xmlns:p14="http://schemas.microsoft.com/office/powerpoint/2010/main" val="21010921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812" y="258762"/>
            <a:ext cx="8472488" cy="908049"/>
          </a:xfrm>
        </p:spPr>
        <p:txBody>
          <a:bodyPr/>
          <a:lstStyle/>
          <a:p>
            <a:pPr algn="ctr"/>
            <a:r>
              <a:rPr lang="en-US" sz="3200" dirty="0" smtClean="0"/>
              <a:t>Conductive Concrete for Airfield Heated Pavements - UNL</a:t>
            </a:r>
            <a:endParaRPr lang="en-US" sz="32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38</a:t>
            </a:fld>
            <a:endParaRPr lang="en-US" dirty="0"/>
          </a:p>
        </p:txBody>
      </p:sp>
      <p:cxnSp>
        <p:nvCxnSpPr>
          <p:cNvPr id="10" name="Straight Connector 9"/>
          <p:cNvCxnSpPr/>
          <p:nvPr/>
        </p:nvCxnSpPr>
        <p:spPr bwMode="auto">
          <a:xfrm>
            <a:off x="4938712" y="3714750"/>
            <a:ext cx="3938587" cy="0"/>
          </a:xfrm>
          <a:prstGeom prst="line">
            <a:avLst/>
          </a:prstGeom>
          <a:noFill/>
          <a:ln w="25400"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flipV="1">
            <a:off x="4938712" y="3714750"/>
            <a:ext cx="0" cy="2309814"/>
          </a:xfrm>
          <a:prstGeom prst="line">
            <a:avLst/>
          </a:prstGeom>
          <a:noFill/>
          <a:ln w="25400"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Rectangle 18"/>
          <p:cNvSpPr/>
          <p:nvPr/>
        </p:nvSpPr>
        <p:spPr>
          <a:xfrm>
            <a:off x="142874" y="1252537"/>
            <a:ext cx="8734425" cy="4739759"/>
          </a:xfrm>
          <a:prstGeom prst="rect">
            <a:avLst/>
          </a:prstGeom>
        </p:spPr>
        <p:txBody>
          <a:bodyPr wrap="square">
            <a:spAutoFit/>
          </a:bodyPr>
          <a:lstStyle/>
          <a:p>
            <a:pPr>
              <a:buNone/>
            </a:pPr>
            <a:r>
              <a:rPr lang="en-US" sz="2000" b="1" u="sng" dirty="0" smtClean="0"/>
              <a:t>OBJECTIVES:  Phase I</a:t>
            </a:r>
          </a:p>
          <a:p>
            <a:pPr marL="342900" indent="-342900"/>
            <a:r>
              <a:rPr lang="en-US" sz="2000" dirty="0" smtClean="0">
                <a:latin typeface="Times New Roman" panose="02020603050405020304" pitchFamily="18" charset="0"/>
                <a:cs typeface="Times New Roman" panose="02020603050405020304" pitchFamily="18" charset="0"/>
              </a:rPr>
              <a:t>Previous efforts were focused on using conductive material with the best quality available as opposed to maximizing cost. </a:t>
            </a:r>
          </a:p>
          <a:p>
            <a:pPr>
              <a:buNone/>
            </a:pPr>
            <a:endParaRPr lang="en-US" sz="1400" dirty="0" smtClean="0">
              <a:latin typeface="Times New Roman" panose="02020603050405020304" pitchFamily="18" charset="0"/>
              <a:cs typeface="Times New Roman" panose="02020603050405020304" pitchFamily="18" charset="0"/>
            </a:endParaRPr>
          </a:p>
          <a:p>
            <a:pPr marL="342900" indent="-342900"/>
            <a:r>
              <a:rPr lang="en-US" sz="2000" dirty="0" smtClean="0">
                <a:latin typeface="Times New Roman" panose="02020603050405020304" pitchFamily="18" charset="0"/>
                <a:cs typeface="Times New Roman" panose="02020603050405020304" pitchFamily="18" charset="0"/>
              </a:rPr>
              <a:t>Maximize the benefit/cost ratio for conductive concrete mix the yields the lowest cost while still provide adequate deicing performance and durability. </a:t>
            </a:r>
          </a:p>
          <a:p>
            <a:pPr>
              <a:buNone/>
            </a:pPr>
            <a:endParaRPr lang="en-US" sz="1400" dirty="0" smtClean="0">
              <a:latin typeface="Times New Roman" panose="02020603050405020304" pitchFamily="18" charset="0"/>
              <a:cs typeface="Times New Roman" panose="02020603050405020304" pitchFamily="18" charset="0"/>
            </a:endParaRPr>
          </a:p>
          <a:p>
            <a:pPr marL="342900" indent="-342900"/>
            <a:r>
              <a:rPr lang="en-US" sz="2000" dirty="0" smtClean="0">
                <a:latin typeface="Times New Roman" panose="02020603050405020304" pitchFamily="18" charset="0"/>
                <a:cs typeface="Times New Roman" panose="02020603050405020304" pitchFamily="18" charset="0"/>
              </a:rPr>
              <a:t>Selecting conductive material, conducting </a:t>
            </a:r>
          </a:p>
          <a:p>
            <a:pPr>
              <a:spcBef>
                <a:spcPts val="0"/>
              </a:spcBef>
              <a:buNone/>
            </a:pPr>
            <a:r>
              <a:rPr lang="en-US" sz="2000" dirty="0" smtClean="0">
                <a:latin typeface="Times New Roman" panose="02020603050405020304" pitchFamily="18" charset="0"/>
                <a:cs typeface="Times New Roman" panose="02020603050405020304" pitchFamily="18" charset="0"/>
              </a:rPr>
              <a:t>     mechanical and accelerated durability test </a:t>
            </a:r>
          </a:p>
          <a:p>
            <a:pPr>
              <a:spcBef>
                <a:spcPts val="0"/>
              </a:spcBef>
              <a:buNone/>
            </a:pPr>
            <a:r>
              <a:rPr lang="en-US" sz="2000" dirty="0" smtClean="0">
                <a:latin typeface="Times New Roman" panose="02020603050405020304" pitchFamily="18" charset="0"/>
                <a:cs typeface="Times New Roman" panose="02020603050405020304" pitchFamily="18" charset="0"/>
              </a:rPr>
              <a:t>     on conductive concrete specimens, and </a:t>
            </a:r>
          </a:p>
          <a:p>
            <a:pPr>
              <a:spcBef>
                <a:spcPts val="0"/>
              </a:spcBef>
              <a:buNone/>
            </a:pPr>
            <a:r>
              <a:rPr lang="en-US" sz="2000" dirty="0" smtClean="0">
                <a:latin typeface="Times New Roman" panose="02020603050405020304" pitchFamily="18" charset="0"/>
                <a:cs typeface="Times New Roman" panose="02020603050405020304" pitchFamily="18" charset="0"/>
              </a:rPr>
              <a:t>     evaluating the deicing performance of </a:t>
            </a:r>
          </a:p>
          <a:p>
            <a:pPr>
              <a:spcBef>
                <a:spcPts val="0"/>
              </a:spcBef>
              <a:buNone/>
            </a:pPr>
            <a:r>
              <a:rPr lang="en-US" sz="2000" dirty="0" smtClean="0">
                <a:latin typeface="Times New Roman" panose="02020603050405020304" pitchFamily="18" charset="0"/>
                <a:cs typeface="Times New Roman" panose="02020603050405020304" pitchFamily="18" charset="0"/>
              </a:rPr>
              <a:t>     small slabs. </a:t>
            </a:r>
          </a:p>
          <a:p>
            <a:pPr>
              <a:buNone/>
            </a:pPr>
            <a:endParaRPr lang="en-US" sz="2000" dirty="0" smtClean="0">
              <a:latin typeface="Times New Roman" panose="02020603050405020304" pitchFamily="18" charset="0"/>
              <a:cs typeface="Times New Roman" panose="02020603050405020304" pitchFamily="18" charset="0"/>
            </a:endParaRPr>
          </a:p>
        </p:txBody>
      </p:sp>
      <p:sp>
        <p:nvSpPr>
          <p:cNvPr id="24" name="Rectangle 23"/>
          <p:cNvSpPr/>
          <p:nvPr/>
        </p:nvSpPr>
        <p:spPr>
          <a:xfrm>
            <a:off x="4938712" y="3862804"/>
            <a:ext cx="4090988" cy="1785104"/>
          </a:xfrm>
          <a:prstGeom prst="rect">
            <a:avLst/>
          </a:prstGeom>
        </p:spPr>
        <p:txBody>
          <a:bodyPr wrap="square">
            <a:spAutoFit/>
          </a:bodyPr>
          <a:lstStyle/>
          <a:p>
            <a:pPr>
              <a:buNone/>
            </a:pPr>
            <a:r>
              <a:rPr lang="en-US" sz="2000" b="1" u="sng" dirty="0" smtClean="0"/>
              <a:t>PERIOD OF PERFORMANCE:</a:t>
            </a:r>
          </a:p>
          <a:p>
            <a:pPr>
              <a:buNone/>
            </a:pPr>
            <a:r>
              <a:rPr lang="en-US" sz="2000" dirty="0" smtClean="0">
                <a:latin typeface="Times New Roman" panose="02020603050405020304" pitchFamily="18" charset="0"/>
                <a:cs typeface="Times New Roman" panose="02020603050405020304" pitchFamily="18" charset="0"/>
              </a:rPr>
              <a:t>Original: July 2013 – September 2015</a:t>
            </a:r>
          </a:p>
          <a:p>
            <a:pPr>
              <a:buNone/>
            </a:pPr>
            <a:r>
              <a:rPr lang="en-US" sz="2000" dirty="0" smtClean="0">
                <a:latin typeface="Times New Roman" panose="02020603050405020304" pitchFamily="18" charset="0"/>
                <a:cs typeface="Times New Roman" panose="02020603050405020304" pitchFamily="18" charset="0"/>
              </a:rPr>
              <a:t>Extended:  July 2013 – March 2016</a:t>
            </a:r>
          </a:p>
          <a:p>
            <a:pPr>
              <a:buNone/>
            </a:pPr>
            <a:r>
              <a:rPr lang="en-US" sz="2000" dirty="0" smtClean="0">
                <a:latin typeface="Times New Roman" panose="02020603050405020304" pitchFamily="18" charset="0"/>
                <a:cs typeface="Times New Roman" panose="02020603050405020304" pitchFamily="18" charset="0"/>
              </a:rPr>
              <a:t>Extension to be Requested</a:t>
            </a:r>
          </a:p>
        </p:txBody>
      </p:sp>
      <p:sp>
        <p:nvSpPr>
          <p:cNvPr id="12" name="Rectangle 10"/>
          <p:cNvSpPr>
            <a:spLocks noGrp="1" noChangeArrowheads="1"/>
          </p:cNvSpPr>
          <p:nvPr>
            <p:ph type="ftr" sz="quarter" idx="11"/>
          </p:nvPr>
        </p:nvSpPr>
        <p:spPr bwMode="auto">
          <a:xfrm>
            <a:off x="271181" y="6219015"/>
            <a:ext cx="2895600" cy="5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a:p>
            <a:r>
              <a:rPr lang="en-US" dirty="0" smtClean="0"/>
              <a:t>March 15, 2016</a:t>
            </a:r>
          </a:p>
        </p:txBody>
      </p:sp>
    </p:spTree>
    <p:extLst>
      <p:ext uri="{BB962C8B-B14F-4D97-AF65-F5344CB8AC3E}">
        <p14:creationId xmlns:p14="http://schemas.microsoft.com/office/powerpoint/2010/main" val="3353862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8D3ABA1-EA94-43C0-B992-7CBCC31144F1}" type="slidenum">
              <a:rPr lang="en-US" smtClean="0"/>
              <a:pPr/>
              <a:t>39</a:t>
            </a:fld>
            <a:endParaRPr lang="en-US" dirty="0"/>
          </a:p>
        </p:txBody>
      </p:sp>
      <p:sp>
        <p:nvSpPr>
          <p:cNvPr id="9" name="Title 1"/>
          <p:cNvSpPr>
            <a:spLocks noGrp="1"/>
          </p:cNvSpPr>
          <p:nvPr>
            <p:ph type="title"/>
          </p:nvPr>
        </p:nvSpPr>
        <p:spPr>
          <a:xfrm>
            <a:off x="404812" y="258762"/>
            <a:ext cx="8472488" cy="908049"/>
          </a:xfrm>
        </p:spPr>
        <p:txBody>
          <a:bodyPr/>
          <a:lstStyle/>
          <a:p>
            <a:pPr algn="ctr"/>
            <a:r>
              <a:rPr lang="en-US" sz="3200" dirty="0" smtClean="0"/>
              <a:t>Conductive Concrete for Airfield Heated Pavements - UNL</a:t>
            </a:r>
            <a:endParaRPr lang="en-US" sz="3200" dirty="0"/>
          </a:p>
        </p:txBody>
      </p:sp>
      <p:sp>
        <p:nvSpPr>
          <p:cNvPr id="10" name="Rectangle 10"/>
          <p:cNvSpPr>
            <a:spLocks noGrp="1" noChangeArrowheads="1"/>
          </p:cNvSpPr>
          <p:nvPr>
            <p:ph type="ftr" sz="quarter" idx="11"/>
          </p:nvPr>
        </p:nvSpPr>
        <p:spPr bwMode="auto">
          <a:xfrm>
            <a:off x="271181" y="6219015"/>
            <a:ext cx="2895600" cy="5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a:p>
            <a:r>
              <a:rPr lang="en-US" dirty="0" smtClean="0"/>
              <a:t>March 15, 2016</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8740" y="3706597"/>
            <a:ext cx="3662318" cy="2060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381000" y="1276351"/>
            <a:ext cx="4495801" cy="4622800"/>
          </a:xfrm>
        </p:spPr>
        <p:txBody>
          <a:bodyPr/>
          <a:lstStyle/>
          <a:p>
            <a:pPr>
              <a:spcBef>
                <a:spcPts val="1800"/>
              </a:spcBef>
            </a:pPr>
            <a:r>
              <a:rPr lang="en-US" sz="2000" b="0" dirty="0" smtClean="0">
                <a:latin typeface="Times New Roman" panose="02020603050405020304" pitchFamily="18" charset="0"/>
                <a:cs typeface="Times New Roman" panose="02020603050405020304" pitchFamily="18" charset="0"/>
              </a:rPr>
              <a:t>Test Pad: 20</a:t>
            </a:r>
            <a:r>
              <a:rPr lang="en-US" sz="2000" b="0" dirty="0">
                <a:latin typeface="Times New Roman" panose="02020603050405020304" pitchFamily="18" charset="0"/>
                <a:cs typeface="Times New Roman" panose="02020603050405020304" pitchFamily="18" charset="0"/>
              </a:rPr>
              <a:t> </a:t>
            </a:r>
            <a:r>
              <a:rPr lang="en-US" sz="2000" b="0" dirty="0" smtClean="0">
                <a:latin typeface="Times New Roman" panose="02020603050405020304" pitchFamily="18" charset="0"/>
                <a:cs typeface="Times New Roman" panose="02020603050405020304" pitchFamily="18" charset="0"/>
              </a:rPr>
              <a:t>ft. x 10 ft. x 6 in. </a:t>
            </a:r>
          </a:p>
          <a:p>
            <a:pPr>
              <a:spcBef>
                <a:spcPts val="1800"/>
              </a:spcBef>
            </a:pPr>
            <a:r>
              <a:rPr lang="en-US" sz="2000" b="0" dirty="0" smtClean="0">
                <a:latin typeface="Times New Roman" panose="02020603050405020304" pitchFamily="18" charset="0"/>
                <a:cs typeface="Times New Roman" panose="02020603050405020304" pitchFamily="18" charset="0"/>
              </a:rPr>
              <a:t>5,000 psi reinforced with </a:t>
            </a:r>
            <a:r>
              <a:rPr lang="en-US" sz="2000" b="0" dirty="0">
                <a:latin typeface="Times New Roman" panose="02020603050405020304" pitchFamily="18" charset="0"/>
                <a:cs typeface="Times New Roman" panose="02020603050405020304" pitchFamily="18" charset="0"/>
              </a:rPr>
              <a:t>fiber-reinforced polymer (FRP) rebar</a:t>
            </a:r>
            <a:endParaRPr lang="en-US" sz="2000" b="0" dirty="0" smtClean="0">
              <a:latin typeface="Times New Roman" panose="02020603050405020304" pitchFamily="18" charset="0"/>
              <a:cs typeface="Times New Roman" panose="02020603050405020304" pitchFamily="18" charset="0"/>
            </a:endParaRPr>
          </a:p>
          <a:p>
            <a:pPr>
              <a:spcBef>
                <a:spcPts val="1800"/>
              </a:spcBef>
            </a:pPr>
            <a:r>
              <a:rPr lang="en-US" sz="2000" b="0" dirty="0" smtClean="0">
                <a:latin typeface="Times New Roman" panose="02020603050405020304" pitchFamily="18" charset="0"/>
                <a:cs typeface="Times New Roman" panose="02020603050405020304" pitchFamily="18" charset="0"/>
              </a:rPr>
              <a:t>Weather station: </a:t>
            </a:r>
            <a:r>
              <a:rPr lang="en-US" sz="2000" b="0" dirty="0">
                <a:latin typeface="Times New Roman" panose="02020603050405020304" pitchFamily="18" charset="0"/>
                <a:cs typeface="Times New Roman" panose="02020603050405020304" pitchFamily="18" charset="0"/>
              </a:rPr>
              <a:t>wind speed/direction, </a:t>
            </a:r>
            <a:r>
              <a:rPr lang="en-US" sz="2000" b="0" dirty="0" smtClean="0">
                <a:latin typeface="Times New Roman" panose="02020603050405020304" pitchFamily="18" charset="0"/>
                <a:cs typeface="Times New Roman" panose="02020603050405020304" pitchFamily="18" charset="0"/>
              </a:rPr>
              <a:t>relative humidity</a:t>
            </a:r>
            <a:r>
              <a:rPr lang="en-US" sz="2000" b="0" dirty="0">
                <a:latin typeface="Times New Roman" panose="02020603050405020304" pitchFamily="18" charset="0"/>
                <a:cs typeface="Times New Roman" panose="02020603050405020304" pitchFamily="18" charset="0"/>
              </a:rPr>
              <a:t>, and ambient temperature data</a:t>
            </a:r>
            <a:endParaRPr lang="en-US" sz="2000" b="0" dirty="0" smtClean="0">
              <a:latin typeface="Times New Roman" panose="02020603050405020304" pitchFamily="18" charset="0"/>
              <a:cs typeface="Times New Roman" panose="02020603050405020304" pitchFamily="18" charset="0"/>
            </a:endParaRPr>
          </a:p>
          <a:p>
            <a:pPr>
              <a:spcBef>
                <a:spcPts val="1800"/>
              </a:spcBef>
            </a:pPr>
            <a:r>
              <a:rPr lang="en-US" sz="2000" b="0" dirty="0" smtClean="0">
                <a:latin typeface="Times New Roman" panose="02020603050405020304" pitchFamily="18" charset="0"/>
                <a:cs typeface="Times New Roman" panose="02020603050405020304" pitchFamily="18" charset="0"/>
              </a:rPr>
              <a:t>Energized using 208V power to the two outer electrodes with one circuit</a:t>
            </a:r>
          </a:p>
          <a:p>
            <a:pPr>
              <a:spcBef>
                <a:spcPts val="1800"/>
              </a:spcBef>
            </a:pPr>
            <a:r>
              <a:rPr lang="en-US" sz="2000" b="0" dirty="0" smtClean="0">
                <a:latin typeface="Times New Roman" panose="02020603050405020304" pitchFamily="18" charset="0"/>
                <a:cs typeface="Times New Roman" panose="02020603050405020304" pitchFamily="18" charset="0"/>
              </a:rPr>
              <a:t>Weather station and power data is currently being collected and analyzed.</a:t>
            </a:r>
            <a:endParaRPr lang="en-US" sz="2000" b="0" dirty="0">
              <a:latin typeface="Times New Roman" panose="02020603050405020304" pitchFamily="18" charset="0"/>
              <a:cs typeface="Times New Roman" panose="02020603050405020304" pitchFamily="18" charset="0"/>
            </a:endParaRPr>
          </a:p>
        </p:txBody>
      </p:sp>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496" y="1332193"/>
            <a:ext cx="3738562" cy="2096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90196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579F915-29B1-4ADF-B1F4-B9108899500C}" type="slidenum">
              <a:rPr lang="en-US" smtClean="0"/>
              <a:pPr/>
              <a:t>4</a:t>
            </a:fld>
            <a:endParaRPr lang="en-US"/>
          </a:p>
        </p:txBody>
      </p:sp>
      <p:sp>
        <p:nvSpPr>
          <p:cNvPr id="3" name="Rectangle 2"/>
          <p:cNvSpPr txBox="1">
            <a:spLocks noChangeArrowheads="1"/>
          </p:cNvSpPr>
          <p:nvPr/>
        </p:nvSpPr>
        <p:spPr>
          <a:xfrm>
            <a:off x="428625" y="344488"/>
            <a:ext cx="8472488" cy="609600"/>
          </a:xfrm>
          <a:prstGeom prst="rect">
            <a:avLst/>
          </a:prstGeom>
        </p:spPr>
        <p:txBody>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lgn="ctr">
              <a:buNone/>
            </a:pPr>
            <a:r>
              <a:rPr lang="en-US" kern="0" dirty="0" smtClean="0"/>
              <a:t>Motivation</a:t>
            </a:r>
            <a:endParaRPr lang="en-US" kern="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75" y="2750332"/>
            <a:ext cx="2869746" cy="15699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175" y="741816"/>
            <a:ext cx="2869746" cy="200851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6155" y="954088"/>
            <a:ext cx="3136823" cy="294294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3324" y="1420272"/>
            <a:ext cx="3316411" cy="3106511"/>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175" y="3304843"/>
            <a:ext cx="3286125" cy="2570909"/>
          </a:xfrm>
          <a:prstGeom prst="rect">
            <a:avLst/>
          </a:prstGeom>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02400" y="3514583"/>
            <a:ext cx="3237905" cy="2151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60147" y="4762561"/>
            <a:ext cx="3313815" cy="536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bwMode="auto">
          <a:xfrm>
            <a:off x="257175" y="5706249"/>
            <a:ext cx="858580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1600" b="1" dirty="0" smtClean="0"/>
              <a:t>Every Year Snow Related Incidents at Airports Make Headlines &amp; Cause Delays</a:t>
            </a:r>
            <a:endParaRPr lang="en-US" sz="1600" b="1" dirty="0"/>
          </a:p>
        </p:txBody>
      </p:sp>
      <p:sp>
        <p:nvSpPr>
          <p:cNvPr id="12" name="Rectangle 10"/>
          <p:cNvSpPr>
            <a:spLocks noGrp="1" noChangeArrowheads="1"/>
          </p:cNvSpPr>
          <p:nvPr>
            <p:ph type="ftr" sz="quarter" idx="11"/>
          </p:nvPr>
        </p:nvSpPr>
        <p:spPr bwMode="auto">
          <a:xfrm>
            <a:off x="271181" y="6219015"/>
            <a:ext cx="2895600" cy="5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a:p>
            <a:r>
              <a:rPr lang="en-US" dirty="0" smtClean="0"/>
              <a:t>March 15, 2016</a:t>
            </a:r>
          </a:p>
        </p:txBody>
      </p:sp>
    </p:spTree>
    <p:extLst>
      <p:ext uri="{BB962C8B-B14F-4D97-AF65-F5344CB8AC3E}">
        <p14:creationId xmlns:p14="http://schemas.microsoft.com/office/powerpoint/2010/main" val="25871944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pPr algn="ctr"/>
            <a:r>
              <a:rPr lang="en-US" sz="3200" dirty="0" smtClean="0"/>
              <a:t>Conductive Concrete for Airfield Heated Pavements - UNL</a:t>
            </a:r>
            <a:endParaRPr lang="en-US" sz="3200" dirty="0"/>
          </a:p>
        </p:txBody>
      </p:sp>
      <p:sp>
        <p:nvSpPr>
          <p:cNvPr id="6" name="Rectangle 10"/>
          <p:cNvSpPr>
            <a:spLocks noGrp="1" noChangeArrowheads="1"/>
          </p:cNvSpPr>
          <p:nvPr>
            <p:ph type="ftr" sz="quarter" idx="11"/>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a:p>
            <a:r>
              <a:rPr lang="en-US" dirty="0" smtClean="0"/>
              <a:t>March 15, 2016</a:t>
            </a:r>
          </a:p>
        </p:txBody>
      </p:sp>
      <p:sp>
        <p:nvSpPr>
          <p:cNvPr id="4" name="Slide Number Placeholder 3"/>
          <p:cNvSpPr>
            <a:spLocks noGrp="1"/>
          </p:cNvSpPr>
          <p:nvPr>
            <p:ph type="sldNum" sz="quarter" idx="12"/>
          </p:nvPr>
        </p:nvSpPr>
        <p:spPr/>
        <p:txBody>
          <a:bodyPr/>
          <a:lstStyle/>
          <a:p>
            <a:fld id="{78D3ABA1-EA94-43C0-B992-7CBCC31144F1}" type="slidenum">
              <a:rPr lang="en-US" smtClean="0"/>
              <a:pPr/>
              <a:t>40</a:t>
            </a:fld>
            <a:endParaRPr lang="en-US" dirty="0"/>
          </a:p>
        </p:txBody>
      </p:sp>
      <p:sp>
        <p:nvSpPr>
          <p:cNvPr id="2" name="TextBox 1"/>
          <p:cNvSpPr txBox="1"/>
          <p:nvPr/>
        </p:nvSpPr>
        <p:spPr bwMode="auto">
          <a:xfrm>
            <a:off x="3457576" y="2736770"/>
            <a:ext cx="208597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1800" b="1" dirty="0" smtClean="0">
                <a:latin typeface="Times New Roman" panose="02020603050405020304" pitchFamily="18" charset="0"/>
                <a:cs typeface="Times New Roman" panose="02020603050405020304" pitchFamily="18" charset="0"/>
              </a:rPr>
              <a:t>Insert Video Clip Here. </a:t>
            </a:r>
            <a:endParaRPr lang="en-US" sz="1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36682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44488"/>
            <a:ext cx="8558213" cy="609600"/>
          </a:xfrm>
        </p:spPr>
        <p:txBody>
          <a:bodyPr/>
          <a:lstStyle/>
          <a:p>
            <a:pPr algn="ctr"/>
            <a:r>
              <a:rPr lang="en-US" dirty="0" smtClean="0"/>
              <a:t>Future Heated </a:t>
            </a:r>
            <a:r>
              <a:rPr lang="en-US" dirty="0"/>
              <a:t>Pavement Projects</a:t>
            </a:r>
          </a:p>
        </p:txBody>
      </p:sp>
      <p:sp>
        <p:nvSpPr>
          <p:cNvPr id="3" name="Content Placeholder 2"/>
          <p:cNvSpPr>
            <a:spLocks noGrp="1"/>
          </p:cNvSpPr>
          <p:nvPr>
            <p:ph idx="1"/>
          </p:nvPr>
        </p:nvSpPr>
        <p:spPr>
          <a:xfrm>
            <a:off x="495300" y="1000125"/>
            <a:ext cx="8315325" cy="4899025"/>
          </a:xfrm>
        </p:spPr>
        <p:txBody>
          <a:bodyPr/>
          <a:lstStyle/>
          <a:p>
            <a:r>
              <a:rPr lang="en-US" sz="2000" dirty="0" smtClean="0">
                <a:latin typeface="Times New Roman" panose="02020603050405020304" pitchFamily="18" charset="0"/>
                <a:cs typeface="Times New Roman" panose="02020603050405020304" pitchFamily="18" charset="0"/>
              </a:rPr>
              <a:t>Electrically Conductive Asphalt Concrete for Heated Airfield Pavements</a:t>
            </a:r>
          </a:p>
          <a:p>
            <a:pPr lvl="1"/>
            <a:r>
              <a:rPr lang="en-US" sz="1600" dirty="0" smtClean="0">
                <a:latin typeface="Times New Roman" panose="02020603050405020304" pitchFamily="18" charset="0"/>
                <a:cs typeface="Times New Roman" panose="02020603050405020304" pitchFamily="18" charset="0"/>
              </a:rPr>
              <a:t>Snow </a:t>
            </a:r>
            <a:r>
              <a:rPr lang="en-US" sz="1600" dirty="0">
                <a:latin typeface="Times New Roman" panose="02020603050405020304" pitchFamily="18" charset="0"/>
                <a:cs typeface="Times New Roman" panose="02020603050405020304" pitchFamily="18" charset="0"/>
              </a:rPr>
              <a:t>and ice removal from electrical heating </a:t>
            </a:r>
            <a:endParaRPr lang="en-US" sz="1600" dirty="0" smtClean="0">
              <a:latin typeface="Times New Roman" panose="02020603050405020304" pitchFamily="18" charset="0"/>
              <a:cs typeface="Times New Roman" panose="02020603050405020304" pitchFamily="18" charset="0"/>
            </a:endParaRPr>
          </a:p>
          <a:p>
            <a:pPr lvl="1"/>
            <a:r>
              <a:rPr lang="en-US" sz="1600" dirty="0" smtClean="0">
                <a:latin typeface="Times New Roman" panose="02020603050405020304" pitchFamily="18" charset="0"/>
                <a:cs typeface="Times New Roman" panose="02020603050405020304" pitchFamily="18" charset="0"/>
              </a:rPr>
              <a:t>Health </a:t>
            </a:r>
            <a:r>
              <a:rPr lang="en-US" sz="1600" dirty="0">
                <a:latin typeface="Times New Roman" panose="02020603050405020304" pitchFamily="18" charset="0"/>
                <a:cs typeface="Times New Roman" panose="02020603050405020304" pitchFamily="18" charset="0"/>
              </a:rPr>
              <a:t>monitoring from sensing </a:t>
            </a:r>
            <a:r>
              <a:rPr lang="en-US" sz="1600" dirty="0" smtClean="0">
                <a:latin typeface="Times New Roman" panose="02020603050405020304" pitchFamily="18" charset="0"/>
                <a:cs typeface="Times New Roman" panose="02020603050405020304" pitchFamily="18" charset="0"/>
              </a:rPr>
              <a:t>capacity and self healing from induction heating</a:t>
            </a:r>
          </a:p>
          <a:p>
            <a:r>
              <a:rPr lang="en-US" sz="1800" dirty="0" err="1" smtClean="0">
                <a:latin typeface="Times New Roman" panose="02020603050405020304" pitchFamily="18" charset="0"/>
                <a:cs typeface="Times New Roman" panose="02020603050405020304" pitchFamily="18" charset="0"/>
              </a:rPr>
              <a:t>Superhyrophobic</a:t>
            </a:r>
            <a:r>
              <a:rPr lang="en-US" sz="1800" dirty="0" smtClean="0">
                <a:latin typeface="Times New Roman" panose="02020603050405020304" pitchFamily="18" charset="0"/>
                <a:cs typeface="Times New Roman" panose="02020603050405020304" pitchFamily="18" charset="0"/>
              </a:rPr>
              <a:t> and </a:t>
            </a:r>
            <a:r>
              <a:rPr lang="en-US" sz="1800" dirty="0" err="1" smtClean="0">
                <a:latin typeface="Times New Roman" panose="02020603050405020304" pitchFamily="18" charset="0"/>
                <a:cs typeface="Times New Roman" panose="02020603050405020304" pitchFamily="18" charset="0"/>
              </a:rPr>
              <a:t>Icephobic</a:t>
            </a:r>
            <a:r>
              <a:rPr lang="en-US" sz="1800" dirty="0" smtClean="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Materials for </a:t>
            </a:r>
            <a:r>
              <a:rPr lang="en-US" sz="1800" dirty="0" err="1">
                <a:latin typeface="Times New Roman" panose="02020603050405020304" pitchFamily="18" charset="0"/>
                <a:cs typeface="Times New Roman" panose="02020603050405020304" pitchFamily="18" charset="0"/>
              </a:rPr>
              <a:t>Nano</a:t>
            </a:r>
            <a:r>
              <a:rPr lang="en-US" sz="1800" dirty="0">
                <a:latin typeface="Times New Roman" panose="02020603050405020304" pitchFamily="18" charset="0"/>
                <a:cs typeface="Times New Roman" panose="02020603050405020304" pitchFamily="18" charset="0"/>
              </a:rPr>
              <a:t>-Modified Heated HMA Pavements </a:t>
            </a:r>
            <a:endParaRPr lang="en-US" sz="1800" dirty="0" smtClean="0">
              <a:latin typeface="Times New Roman" panose="02020603050405020304" pitchFamily="18" charset="0"/>
              <a:cs typeface="Times New Roman" panose="02020603050405020304" pitchFamily="18" charset="0"/>
            </a:endParaRPr>
          </a:p>
          <a:p>
            <a:pPr lvl="1">
              <a:lnSpc>
                <a:spcPct val="90000"/>
              </a:lnSpc>
            </a:pPr>
            <a:r>
              <a:rPr lang="en-US" sz="1600" dirty="0">
                <a:latin typeface="Times New Roman" panose="02020603050405020304" pitchFamily="18" charset="0"/>
                <a:cs typeface="Times New Roman" panose="02020603050405020304" pitchFamily="18" charset="0"/>
              </a:rPr>
              <a:t>Mitigate formation of ice crystals by being water-repellent</a:t>
            </a:r>
          </a:p>
          <a:p>
            <a:pPr lvl="1">
              <a:lnSpc>
                <a:spcPct val="90000"/>
              </a:lnSpc>
            </a:pPr>
            <a:r>
              <a:rPr lang="en-US" sz="1600" dirty="0">
                <a:latin typeface="Times New Roman" panose="02020603050405020304" pitchFamily="18" charset="0"/>
                <a:cs typeface="Times New Roman" panose="02020603050405020304" pitchFamily="18" charset="0"/>
              </a:rPr>
              <a:t>Self cleaning of asphalt surface layer</a:t>
            </a:r>
          </a:p>
          <a:p>
            <a:pPr lvl="1">
              <a:lnSpc>
                <a:spcPct val="90000"/>
              </a:lnSpc>
            </a:pPr>
            <a:r>
              <a:rPr lang="en-US" sz="1600" dirty="0">
                <a:latin typeface="Times New Roman" panose="02020603050405020304" pitchFamily="18" charset="0"/>
                <a:cs typeface="Times New Roman" panose="02020603050405020304" pitchFamily="18" charset="0"/>
              </a:rPr>
              <a:t>Mitigate HMA moisture damage (e.g. stripping)</a:t>
            </a:r>
          </a:p>
          <a:p>
            <a:r>
              <a:rPr lang="en-US" sz="2000" dirty="0" smtClean="0">
                <a:latin typeface="Times New Roman" panose="02020603050405020304" pitchFamily="18" charset="0"/>
                <a:cs typeface="Times New Roman" panose="02020603050405020304" pitchFamily="18" charset="0"/>
              </a:rPr>
              <a:t>Heat Wires at Pavement Surface</a:t>
            </a:r>
          </a:p>
          <a:p>
            <a:r>
              <a:rPr lang="en-US" sz="2000" dirty="0" smtClean="0">
                <a:latin typeface="Times New Roman" panose="02020603050405020304" pitchFamily="18" charset="0"/>
                <a:cs typeface="Times New Roman" panose="02020603050405020304" pitchFamily="18" charset="0"/>
              </a:rPr>
              <a:t>Full </a:t>
            </a:r>
            <a:r>
              <a:rPr lang="en-US" sz="2000" dirty="0">
                <a:latin typeface="Times New Roman" panose="02020603050405020304" pitchFamily="18" charset="0"/>
                <a:cs typeface="Times New Roman" panose="02020603050405020304" pitchFamily="18" charset="0"/>
              </a:rPr>
              <a:t>scale airport heated pavement testing </a:t>
            </a:r>
            <a:endParaRPr lang="en-US" sz="2000" dirty="0" smtClean="0">
              <a:latin typeface="Times New Roman" panose="02020603050405020304" pitchFamily="18" charset="0"/>
              <a:cs typeface="Times New Roman" panose="02020603050405020304" pitchFamily="18" charset="0"/>
            </a:endParaRPr>
          </a:p>
          <a:p>
            <a:pPr lvl="1">
              <a:lnSpc>
                <a:spcPct val="90000"/>
              </a:lnSpc>
            </a:pPr>
            <a:r>
              <a:rPr lang="en-US" sz="1600" dirty="0">
                <a:latin typeface="Times New Roman" panose="02020603050405020304" pitchFamily="18" charset="0"/>
                <a:cs typeface="Times New Roman" panose="02020603050405020304" pitchFamily="18" charset="0"/>
              </a:rPr>
              <a:t>Construction based on most cost effective techniques for heating airfield pavement</a:t>
            </a:r>
          </a:p>
          <a:p>
            <a:pPr lvl="1">
              <a:lnSpc>
                <a:spcPct val="90000"/>
              </a:lnSpc>
            </a:pPr>
            <a:r>
              <a:rPr lang="en-US" sz="1600" dirty="0" smtClean="0">
                <a:latin typeface="Times New Roman" panose="02020603050405020304" pitchFamily="18" charset="0"/>
                <a:cs typeface="Times New Roman" panose="02020603050405020304" pitchFamily="18" charset="0"/>
              </a:rPr>
              <a:t>Full </a:t>
            </a:r>
            <a:r>
              <a:rPr lang="en-US" sz="1600" dirty="0">
                <a:latin typeface="Times New Roman" panose="02020603050405020304" pitchFamily="18" charset="0"/>
                <a:cs typeface="Times New Roman" panose="02020603050405020304" pitchFamily="18" charset="0"/>
              </a:rPr>
              <a:t>scale testing on performance evaluation and  structural integrity under actual aircraft loads and tire pressures</a:t>
            </a:r>
          </a:p>
          <a:p>
            <a:pPr lvl="1">
              <a:lnSpc>
                <a:spcPct val="90000"/>
              </a:lnSpc>
            </a:pPr>
            <a:r>
              <a:rPr lang="en-US" sz="1600" dirty="0" smtClean="0">
                <a:latin typeface="Times New Roman" panose="02020603050405020304" pitchFamily="18" charset="0"/>
                <a:cs typeface="Times New Roman" panose="02020603050405020304" pitchFamily="18" charset="0"/>
              </a:rPr>
              <a:t>Full </a:t>
            </a:r>
            <a:r>
              <a:rPr lang="en-US" sz="1600" dirty="0">
                <a:latin typeface="Times New Roman" panose="02020603050405020304" pitchFamily="18" charset="0"/>
                <a:cs typeface="Times New Roman" panose="02020603050405020304" pitchFamily="18" charset="0"/>
              </a:rPr>
              <a:t>economic and sustainability analysis of construction, maintenance and operation costs would be performed</a:t>
            </a:r>
          </a:p>
          <a:p>
            <a:endParaRPr lang="en-US" sz="20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78D3ABA1-EA94-43C0-B992-7CBCC31144F1}" type="slidenum">
              <a:rPr lang="en-US" smtClean="0"/>
              <a:pPr/>
              <a:t>41</a:t>
            </a:fld>
            <a:endParaRPr lang="en-US" dirty="0"/>
          </a:p>
        </p:txBody>
      </p:sp>
      <p:sp>
        <p:nvSpPr>
          <p:cNvPr id="10" name="Rectangle 10"/>
          <p:cNvSpPr>
            <a:spLocks noGrp="1" noChangeArrowheads="1"/>
          </p:cNvSpPr>
          <p:nvPr>
            <p:ph type="ftr" sz="quarter" idx="11"/>
          </p:nvPr>
        </p:nvSpPr>
        <p:spPr bwMode="auto">
          <a:xfrm>
            <a:off x="271181" y="6219015"/>
            <a:ext cx="2895600" cy="5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a:p>
            <a:r>
              <a:rPr lang="en-US" dirty="0" smtClean="0"/>
              <a:t>March 15, 2016</a:t>
            </a:r>
          </a:p>
        </p:txBody>
      </p:sp>
    </p:spTree>
    <p:extLst>
      <p:ext uri="{BB962C8B-B14F-4D97-AF65-F5344CB8AC3E}">
        <p14:creationId xmlns:p14="http://schemas.microsoft.com/office/powerpoint/2010/main" val="42039558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FY 2017 Plan</a:t>
            </a:r>
            <a:endParaRPr lang="en-US" dirty="0"/>
          </a:p>
        </p:txBody>
      </p:sp>
      <p:sp>
        <p:nvSpPr>
          <p:cNvPr id="8" name="Content Placeholder 7"/>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Construction and testing of promising heated pavement technologies at </a:t>
            </a:r>
            <a:r>
              <a:rPr lang="en-US" dirty="0" smtClean="0">
                <a:latin typeface="Times New Roman" panose="02020603050405020304" pitchFamily="18" charset="0"/>
                <a:cs typeface="Times New Roman" panose="02020603050405020304" pitchFamily="18" charset="0"/>
              </a:rPr>
              <a:t>NAPTF/NAPMRC or a participating airport.</a:t>
            </a:r>
          </a:p>
          <a:p>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Research </a:t>
            </a:r>
            <a:r>
              <a:rPr lang="en-US" dirty="0">
                <a:latin typeface="Times New Roman" panose="02020603050405020304" pitchFamily="18" charset="0"/>
                <a:cs typeface="Times New Roman" panose="02020603050405020304" pitchFamily="18" charset="0"/>
              </a:rPr>
              <a:t>alternative energy solutions for heating pavements or </a:t>
            </a:r>
            <a:r>
              <a:rPr lang="en-US" dirty="0" smtClean="0">
                <a:latin typeface="Times New Roman" panose="02020603050405020304" pitchFamily="18" charset="0"/>
                <a:cs typeface="Times New Roman" panose="02020603050405020304" pitchFamily="18" charset="0"/>
              </a:rPr>
              <a:t>facilities.</a:t>
            </a:r>
            <a:endParaRPr lang="en-US" dirty="0">
              <a:latin typeface="Times New Roman" panose="02020603050405020304" pitchFamily="18" charset="0"/>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fld id="{836266C2-23C9-4679-9EA6-D74DA6C8C265}" type="slidenum">
              <a:rPr lang="en-US" smtClean="0"/>
              <a:pPr/>
              <a:t>42</a:t>
            </a:fld>
            <a:endParaRPr lang="en-US"/>
          </a:p>
        </p:txBody>
      </p:sp>
      <p:sp>
        <p:nvSpPr>
          <p:cNvPr id="11" name="Footer Placeholder 10"/>
          <p:cNvSpPr>
            <a:spLocks noGrp="1" noChangeArrowheads="1"/>
          </p:cNvSpPr>
          <p:nvPr>
            <p:ph type="ftr" sz="quarter" idx="11"/>
          </p:nvPr>
        </p:nvSpPr>
        <p:spPr bwMode="auto">
          <a:xfrm>
            <a:off x="271181" y="6219015"/>
            <a:ext cx="2895600" cy="5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a:p>
            <a:r>
              <a:rPr lang="en-US" dirty="0" smtClean="0"/>
              <a:t>March 15, 2016</a:t>
            </a:r>
          </a:p>
        </p:txBody>
      </p:sp>
    </p:spTree>
    <p:extLst>
      <p:ext uri="{BB962C8B-B14F-4D97-AF65-F5344CB8AC3E}">
        <p14:creationId xmlns:p14="http://schemas.microsoft.com/office/powerpoint/2010/main" val="23300023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FY 2018 Plan</a:t>
            </a:r>
            <a:endParaRPr lang="en-US" dirty="0"/>
          </a:p>
        </p:txBody>
      </p:sp>
      <p:sp>
        <p:nvSpPr>
          <p:cNvPr id="7" name="Slide Number Placeholder 6"/>
          <p:cNvSpPr>
            <a:spLocks noGrp="1"/>
          </p:cNvSpPr>
          <p:nvPr>
            <p:ph type="sldNum" sz="quarter" idx="12"/>
          </p:nvPr>
        </p:nvSpPr>
        <p:spPr/>
        <p:txBody>
          <a:bodyPr/>
          <a:lstStyle/>
          <a:p>
            <a:fld id="{836266C2-23C9-4679-9EA6-D74DA6C8C265}" type="slidenum">
              <a:rPr lang="en-US" smtClean="0"/>
              <a:pPr/>
              <a:t>43</a:t>
            </a:fld>
            <a:endParaRPr lang="en-US"/>
          </a:p>
        </p:txBody>
      </p:sp>
      <p:sp>
        <p:nvSpPr>
          <p:cNvPr id="11" name="Footer Placeholder 10"/>
          <p:cNvSpPr>
            <a:spLocks noGrp="1" noChangeArrowheads="1"/>
          </p:cNvSpPr>
          <p:nvPr>
            <p:ph type="ftr" sz="quarter" idx="11"/>
          </p:nvPr>
        </p:nvSpPr>
        <p:spPr bwMode="auto">
          <a:xfrm>
            <a:off x="271181" y="6219015"/>
            <a:ext cx="2895600" cy="5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a:p>
            <a:r>
              <a:rPr lang="en-US" dirty="0" smtClean="0"/>
              <a:t>March 15, 2016</a:t>
            </a:r>
          </a:p>
        </p:txBody>
      </p:sp>
      <p:sp>
        <p:nvSpPr>
          <p:cNvPr id="6" name="Content Placeholder 7"/>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Construction and testing of promising heated pavement technologies at </a:t>
            </a:r>
            <a:r>
              <a:rPr lang="en-US" dirty="0" smtClean="0">
                <a:latin typeface="Times New Roman" panose="02020603050405020304" pitchFamily="18" charset="0"/>
                <a:cs typeface="Times New Roman" panose="02020603050405020304" pitchFamily="18" charset="0"/>
              </a:rPr>
              <a:t>NAPTF/NAPMRC or a participating airport.</a:t>
            </a: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Data collection and analyses on large scale implementation projects. </a:t>
            </a:r>
          </a:p>
          <a:p>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Research </a:t>
            </a:r>
            <a:r>
              <a:rPr lang="en-US" dirty="0">
                <a:latin typeface="Times New Roman" panose="02020603050405020304" pitchFamily="18" charset="0"/>
                <a:cs typeface="Times New Roman" panose="02020603050405020304" pitchFamily="18" charset="0"/>
              </a:rPr>
              <a:t>alternative energy solutions for heating pavements or </a:t>
            </a:r>
            <a:r>
              <a:rPr lang="en-US" dirty="0" smtClean="0">
                <a:latin typeface="Times New Roman" panose="02020603050405020304" pitchFamily="18" charset="0"/>
                <a:cs typeface="Times New Roman" panose="02020603050405020304" pitchFamily="18" charset="0"/>
              </a:rPr>
              <a:t>facilities.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89425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ctr"/>
            <a:r>
              <a:rPr lang="en-US" dirty="0" smtClean="0"/>
              <a:t>Questions?</a:t>
            </a:r>
            <a:endParaRPr lang="en-US" dirty="0"/>
          </a:p>
        </p:txBody>
      </p:sp>
      <p:sp>
        <p:nvSpPr>
          <p:cNvPr id="7" name="Slide Number Placeholder 6"/>
          <p:cNvSpPr>
            <a:spLocks noGrp="1"/>
          </p:cNvSpPr>
          <p:nvPr>
            <p:ph type="sldNum" sz="quarter" idx="12"/>
          </p:nvPr>
        </p:nvSpPr>
        <p:spPr/>
        <p:txBody>
          <a:bodyPr/>
          <a:lstStyle/>
          <a:p>
            <a:fld id="{836266C2-23C9-4679-9EA6-D74DA6C8C265}" type="slidenum">
              <a:rPr lang="en-US" smtClean="0"/>
              <a:pPr/>
              <a:t>44</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288" y="1093482"/>
            <a:ext cx="5957887" cy="4465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ooter Placeholder 10"/>
          <p:cNvSpPr>
            <a:spLocks noGrp="1" noChangeArrowheads="1"/>
          </p:cNvSpPr>
          <p:nvPr>
            <p:ph type="ftr" sz="quarter" idx="11"/>
          </p:nvPr>
        </p:nvSpPr>
        <p:spPr bwMode="auto">
          <a:xfrm>
            <a:off x="271181" y="6219015"/>
            <a:ext cx="2895600" cy="5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a:p>
            <a:r>
              <a:rPr lang="en-US" dirty="0" smtClean="0"/>
              <a:t>March 15, 2016</a:t>
            </a:r>
          </a:p>
        </p:txBody>
      </p:sp>
    </p:spTree>
    <p:extLst>
      <p:ext uri="{BB962C8B-B14F-4D97-AF65-F5344CB8AC3E}">
        <p14:creationId xmlns:p14="http://schemas.microsoft.com/office/powerpoint/2010/main" val="37256277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579F915-29B1-4ADF-B1F4-B9108899500C}" type="slidenum">
              <a:rPr lang="en-US" smtClean="0"/>
              <a:pPr/>
              <a:t>5</a:t>
            </a:fld>
            <a:endParaRPr lang="en-US"/>
          </a:p>
        </p:txBody>
      </p:sp>
      <p:sp>
        <p:nvSpPr>
          <p:cNvPr id="3" name="Rectangle 2"/>
          <p:cNvSpPr txBox="1">
            <a:spLocks noChangeArrowheads="1"/>
          </p:cNvSpPr>
          <p:nvPr/>
        </p:nvSpPr>
        <p:spPr>
          <a:xfrm>
            <a:off x="428625" y="344488"/>
            <a:ext cx="8472488" cy="609600"/>
          </a:xfrm>
          <a:prstGeom prst="rect">
            <a:avLst/>
          </a:prstGeom>
        </p:spPr>
        <p:txBody>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lgn="ctr">
              <a:buNone/>
            </a:pPr>
            <a:r>
              <a:rPr lang="en-US" kern="0" dirty="0" smtClean="0"/>
              <a:t>Motivation</a:t>
            </a:r>
            <a:endParaRPr lang="en-US" kern="0" dirty="0"/>
          </a:p>
        </p:txBody>
      </p:sp>
      <p:sp>
        <p:nvSpPr>
          <p:cNvPr id="13" name="TextBox 12"/>
          <p:cNvSpPr txBox="1"/>
          <p:nvPr/>
        </p:nvSpPr>
        <p:spPr bwMode="auto">
          <a:xfrm>
            <a:off x="257175" y="5706249"/>
            <a:ext cx="858580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1600" b="1" dirty="0" smtClean="0"/>
              <a:t>Every Year Snow Related Incidents at Airports Make Headlines &amp; Cause Delays</a:t>
            </a:r>
            <a:endParaRPr lang="en-US" sz="1600" b="1" dirty="0"/>
          </a:p>
        </p:txBody>
      </p:sp>
      <p:pic>
        <p:nvPicPr>
          <p:cNvPr id="12" name="Picture 11"/>
          <p:cNvPicPr>
            <a:picLocks noChangeAspect="1"/>
          </p:cNvPicPr>
          <p:nvPr/>
        </p:nvPicPr>
        <p:blipFill>
          <a:blip r:embed="rId2"/>
          <a:stretch>
            <a:fillRect/>
          </a:stretch>
        </p:blipFill>
        <p:spPr>
          <a:xfrm>
            <a:off x="333375" y="1234539"/>
            <a:ext cx="8144688" cy="1550266"/>
          </a:xfrm>
          <a:prstGeom prst="rect">
            <a:avLst/>
          </a:prstGeom>
        </p:spPr>
      </p:pic>
      <p:pic>
        <p:nvPicPr>
          <p:cNvPr id="14" name="Picture 13"/>
          <p:cNvPicPr>
            <a:picLocks noChangeAspect="1"/>
          </p:cNvPicPr>
          <p:nvPr/>
        </p:nvPicPr>
        <p:blipFill>
          <a:blip r:embed="rId3"/>
          <a:stretch>
            <a:fillRect/>
          </a:stretch>
        </p:blipFill>
        <p:spPr>
          <a:xfrm>
            <a:off x="257175" y="2784805"/>
            <a:ext cx="4038600" cy="2895932"/>
          </a:xfrm>
          <a:prstGeom prst="rect">
            <a:avLst/>
          </a:prstGeom>
        </p:spPr>
      </p:pic>
      <p:pic>
        <p:nvPicPr>
          <p:cNvPr id="15" name="Picture 14"/>
          <p:cNvPicPr>
            <a:picLocks noChangeAspect="1"/>
          </p:cNvPicPr>
          <p:nvPr/>
        </p:nvPicPr>
        <p:blipFill>
          <a:blip r:embed="rId4"/>
          <a:stretch>
            <a:fillRect/>
          </a:stretch>
        </p:blipFill>
        <p:spPr>
          <a:xfrm>
            <a:off x="211431" y="976524"/>
            <a:ext cx="4338645" cy="882098"/>
          </a:xfrm>
          <a:prstGeom prst="rect">
            <a:avLst/>
          </a:prstGeom>
        </p:spPr>
      </p:pic>
      <p:pic>
        <p:nvPicPr>
          <p:cNvPr id="16" name="Picture 15"/>
          <p:cNvPicPr>
            <a:picLocks noChangeAspect="1"/>
          </p:cNvPicPr>
          <p:nvPr/>
        </p:nvPicPr>
        <p:blipFill>
          <a:blip r:embed="rId5"/>
          <a:stretch>
            <a:fillRect/>
          </a:stretch>
        </p:blipFill>
        <p:spPr>
          <a:xfrm>
            <a:off x="4405719" y="2428557"/>
            <a:ext cx="4254278" cy="3009829"/>
          </a:xfrm>
          <a:prstGeom prst="rect">
            <a:avLst/>
          </a:prstGeom>
        </p:spPr>
      </p:pic>
      <p:pic>
        <p:nvPicPr>
          <p:cNvPr id="17" name="Picture 16"/>
          <p:cNvPicPr>
            <a:picLocks noChangeAspect="1"/>
          </p:cNvPicPr>
          <p:nvPr/>
        </p:nvPicPr>
        <p:blipFill rotWithShape="1">
          <a:blip r:embed="rId6"/>
          <a:srcRect b="14054"/>
          <a:stretch/>
        </p:blipFill>
        <p:spPr>
          <a:xfrm>
            <a:off x="4342108" y="4538469"/>
            <a:ext cx="4830455" cy="1167780"/>
          </a:xfrm>
          <a:prstGeom prst="rect">
            <a:avLst/>
          </a:prstGeom>
        </p:spPr>
      </p:pic>
      <p:sp>
        <p:nvSpPr>
          <p:cNvPr id="10" name="Rectangle 10"/>
          <p:cNvSpPr>
            <a:spLocks noGrp="1" noChangeArrowheads="1"/>
          </p:cNvSpPr>
          <p:nvPr>
            <p:ph type="ftr" sz="quarter" idx="11"/>
          </p:nvPr>
        </p:nvSpPr>
        <p:spPr bwMode="auto">
          <a:xfrm>
            <a:off x="271181" y="6219015"/>
            <a:ext cx="2895600" cy="5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a:p>
            <a:r>
              <a:rPr lang="en-US" dirty="0" smtClean="0"/>
              <a:t>March 15, 2016</a:t>
            </a:r>
          </a:p>
        </p:txBody>
      </p:sp>
    </p:spTree>
    <p:extLst>
      <p:ext uri="{BB962C8B-B14F-4D97-AF65-F5344CB8AC3E}">
        <p14:creationId xmlns:p14="http://schemas.microsoft.com/office/powerpoint/2010/main" val="30136202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Current </a:t>
            </a:r>
            <a:r>
              <a:rPr lang="en-US" dirty="0" smtClean="0"/>
              <a:t>Heated</a:t>
            </a:r>
            <a:r>
              <a:rPr lang="en-US" sz="3600" dirty="0" smtClean="0"/>
              <a:t> Pavement Projects</a:t>
            </a:r>
            <a:endParaRPr lang="en-US" sz="3600" dirty="0"/>
          </a:p>
        </p:txBody>
      </p:sp>
      <p:sp>
        <p:nvSpPr>
          <p:cNvPr id="3" name="Content Placeholder 2"/>
          <p:cNvSpPr>
            <a:spLocks noGrp="1"/>
          </p:cNvSpPr>
          <p:nvPr>
            <p:ph idx="1"/>
          </p:nvPr>
        </p:nvSpPr>
        <p:spPr>
          <a:xfrm>
            <a:off x="503926" y="1084357"/>
            <a:ext cx="8050213" cy="4391025"/>
          </a:xfrm>
        </p:spPr>
        <p:txBody>
          <a:bodyPr/>
          <a:lstStyle/>
          <a:p>
            <a:r>
              <a:rPr lang="en-US" sz="1800" dirty="0" smtClean="0"/>
              <a:t>Radiant Heating (Geothermal) for Airfield Pavements – Greater Binghamton Airport.</a:t>
            </a:r>
          </a:p>
          <a:p>
            <a:pPr lvl="1"/>
            <a:r>
              <a:rPr lang="en-US" sz="1600" dirty="0" smtClean="0"/>
              <a:t>Professor Bill Ziegler, University of Binghamton</a:t>
            </a:r>
          </a:p>
          <a:p>
            <a:pPr>
              <a:spcBef>
                <a:spcPct val="35000"/>
              </a:spcBef>
            </a:pPr>
            <a:r>
              <a:rPr lang="en-US" sz="1800" dirty="0" smtClean="0"/>
              <a:t>Airport Heated Pavement – PEGASAS – Partnership to Enhance General Aviation Safety, Accessibility, &amp; Sustainability.  </a:t>
            </a:r>
          </a:p>
          <a:p>
            <a:pPr lvl="1">
              <a:spcBef>
                <a:spcPct val="35000"/>
              </a:spcBef>
            </a:pPr>
            <a:r>
              <a:rPr lang="en-US" sz="1400" dirty="0" smtClean="0"/>
              <a:t>Task 1-A:  Energy and Financial Viability of Heated Pavement Systems.</a:t>
            </a:r>
          </a:p>
          <a:p>
            <a:pPr lvl="2">
              <a:spcBef>
                <a:spcPct val="35000"/>
              </a:spcBef>
            </a:pPr>
            <a:r>
              <a:rPr lang="en-US" sz="1200" dirty="0" smtClean="0"/>
              <a:t>Dr. Halil Ceylan,  Iowa State University</a:t>
            </a:r>
          </a:p>
          <a:p>
            <a:pPr lvl="1">
              <a:spcBef>
                <a:spcPct val="35000"/>
              </a:spcBef>
            </a:pPr>
            <a:r>
              <a:rPr lang="en-US" sz="1400" dirty="0" smtClean="0"/>
              <a:t>Task 1-B:  Hybrid Heated Airport Pavements.</a:t>
            </a:r>
          </a:p>
          <a:p>
            <a:pPr lvl="2">
              <a:spcBef>
                <a:spcPct val="35000"/>
              </a:spcBef>
            </a:pPr>
            <a:r>
              <a:rPr lang="en-US" sz="1200" dirty="0" smtClean="0"/>
              <a:t>Dr. Halil Ceylan  Iowa State University</a:t>
            </a:r>
          </a:p>
          <a:p>
            <a:pPr lvl="1">
              <a:spcBef>
                <a:spcPct val="35000"/>
              </a:spcBef>
            </a:pPr>
            <a:r>
              <a:rPr lang="en-US" sz="1400" dirty="0" smtClean="0"/>
              <a:t>Task 1-C:  Potential Use of Phase Change Materials (PCM) to Store Heat in PCCP.</a:t>
            </a:r>
          </a:p>
          <a:p>
            <a:pPr lvl="2"/>
            <a:r>
              <a:rPr lang="en-US" sz="1200" dirty="0" smtClean="0"/>
              <a:t>Dr. John Haddock, Purdue University</a:t>
            </a:r>
          </a:p>
          <a:p>
            <a:pPr lvl="1"/>
            <a:r>
              <a:rPr lang="en-US" sz="1400" dirty="0" smtClean="0"/>
              <a:t>Task 1-D:  Advanced Construction Techniques for Heated Pavement Systems.</a:t>
            </a:r>
          </a:p>
          <a:p>
            <a:pPr lvl="2"/>
            <a:r>
              <a:rPr lang="en-US" sz="1200" dirty="0" smtClean="0"/>
              <a:t>Dr. Halil Ceylan, Iowa State University</a:t>
            </a:r>
          </a:p>
          <a:p>
            <a:pPr lvl="1"/>
            <a:r>
              <a:rPr lang="en-US" sz="1400" dirty="0" smtClean="0"/>
              <a:t>Task 1-E:  Potential Use of Phase Change Material to Store Heat in HMA. </a:t>
            </a:r>
          </a:p>
          <a:p>
            <a:pPr lvl="2"/>
            <a:r>
              <a:rPr lang="en-US" sz="1200" dirty="0" smtClean="0"/>
              <a:t>Dr. John Haddock, Purdue University</a:t>
            </a:r>
          </a:p>
          <a:p>
            <a:r>
              <a:rPr lang="en-US" sz="1800" dirty="0" smtClean="0"/>
              <a:t>Conductive Concrete for Airfield Heated Pavement</a:t>
            </a:r>
          </a:p>
          <a:p>
            <a:pPr lvl="1"/>
            <a:r>
              <a:rPr lang="en-US" sz="1600" dirty="0" smtClean="0"/>
              <a:t>Dr. Christopher Tuan, University of Nebraska - Lincoln</a:t>
            </a:r>
            <a:endParaRPr lang="en-US" sz="16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6</a:t>
            </a:fld>
            <a:endParaRPr lang="en-US" dirty="0"/>
          </a:p>
        </p:txBody>
      </p:sp>
      <p:sp>
        <p:nvSpPr>
          <p:cNvPr id="8" name="Rectangle 10"/>
          <p:cNvSpPr>
            <a:spLocks noGrp="1" noChangeArrowheads="1"/>
          </p:cNvSpPr>
          <p:nvPr>
            <p:ph type="ftr" sz="quarter" idx="11"/>
          </p:nvPr>
        </p:nvSpPr>
        <p:spPr bwMode="auto">
          <a:xfrm>
            <a:off x="271181" y="6219015"/>
            <a:ext cx="2895600" cy="5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a:p>
            <a:r>
              <a:rPr lang="en-US" dirty="0" smtClean="0"/>
              <a:t>March 15, 2016</a:t>
            </a:r>
          </a:p>
        </p:txBody>
      </p:sp>
    </p:spTree>
    <p:extLst>
      <p:ext uri="{BB962C8B-B14F-4D97-AF65-F5344CB8AC3E}">
        <p14:creationId xmlns:p14="http://schemas.microsoft.com/office/powerpoint/2010/main" val="24480050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Greater Binghamton Airport</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7</a:t>
            </a:fld>
            <a:endParaRPr lang="en-US" dirty="0"/>
          </a:p>
        </p:txBody>
      </p:sp>
      <p:cxnSp>
        <p:nvCxnSpPr>
          <p:cNvPr id="10" name="Straight Connector 9"/>
          <p:cNvCxnSpPr/>
          <p:nvPr/>
        </p:nvCxnSpPr>
        <p:spPr bwMode="auto">
          <a:xfrm>
            <a:off x="4938711" y="4467225"/>
            <a:ext cx="3938587" cy="0"/>
          </a:xfrm>
          <a:prstGeom prst="line">
            <a:avLst/>
          </a:prstGeom>
          <a:noFill/>
          <a:ln w="25400"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flipV="1">
            <a:off x="4938712" y="4476750"/>
            <a:ext cx="0" cy="1547814"/>
          </a:xfrm>
          <a:prstGeom prst="line">
            <a:avLst/>
          </a:prstGeom>
          <a:noFill/>
          <a:ln w="25400"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Rectangle 18"/>
          <p:cNvSpPr/>
          <p:nvPr/>
        </p:nvSpPr>
        <p:spPr>
          <a:xfrm>
            <a:off x="152399" y="1170471"/>
            <a:ext cx="8553451" cy="4093428"/>
          </a:xfrm>
          <a:prstGeom prst="rect">
            <a:avLst/>
          </a:prstGeom>
        </p:spPr>
        <p:txBody>
          <a:bodyPr wrap="square">
            <a:spAutoFit/>
          </a:bodyPr>
          <a:lstStyle/>
          <a:p>
            <a:pPr>
              <a:buNone/>
            </a:pPr>
            <a:r>
              <a:rPr lang="en-US" sz="2000" b="1" u="sng" dirty="0" smtClean="0"/>
              <a:t>OBJECTIVES: - Phase II Stage II</a:t>
            </a:r>
          </a:p>
          <a:p>
            <a:pPr indent="-285750">
              <a:spcBef>
                <a:spcPts val="0"/>
              </a:spcBef>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Install </a:t>
            </a:r>
            <a:r>
              <a:rPr lang="en-US" sz="1600" dirty="0">
                <a:latin typeface="Times New Roman" panose="02020603050405020304" pitchFamily="18" charset="0"/>
                <a:cs typeface="Times New Roman" panose="02020603050405020304" pitchFamily="18" charset="0"/>
              </a:rPr>
              <a:t>a 450 SF control building with the heat pumps, fluid moving pumps, controls, and </a:t>
            </a:r>
            <a:r>
              <a:rPr lang="en-US" sz="1600" dirty="0" smtClean="0">
                <a:latin typeface="Times New Roman" panose="02020603050405020304" pitchFamily="18" charset="0"/>
                <a:cs typeface="Times New Roman" panose="02020603050405020304" pitchFamily="18" charset="0"/>
              </a:rPr>
              <a:t>power</a:t>
            </a:r>
          </a:p>
          <a:p>
            <a:pPr>
              <a:spcBef>
                <a:spcPts val="0"/>
              </a:spcBef>
              <a:buNone/>
            </a:pPr>
            <a:r>
              <a:rPr lang="en-US" sz="1600" dirty="0" smtClean="0">
                <a:latin typeface="Times New Roman" panose="02020603050405020304" pitchFamily="18" charset="0"/>
                <a:cs typeface="Times New Roman" panose="02020603050405020304" pitchFamily="18" charset="0"/>
              </a:rPr>
              <a:t>      supply.</a:t>
            </a:r>
          </a:p>
          <a:p>
            <a:pPr>
              <a:spcBef>
                <a:spcPts val="0"/>
              </a:spcBef>
              <a:buNone/>
            </a:pPr>
            <a:r>
              <a:rPr lang="en-US" sz="800" dirty="0" smtClean="0">
                <a:latin typeface="Times New Roman" panose="02020603050405020304" pitchFamily="18" charset="0"/>
                <a:cs typeface="Times New Roman" panose="02020603050405020304" pitchFamily="18" charset="0"/>
              </a:rPr>
              <a:t>            </a:t>
            </a:r>
          </a:p>
          <a:p>
            <a:pPr indent="-285750">
              <a:spcBef>
                <a:spcPts val="0"/>
              </a:spcBef>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Install </a:t>
            </a:r>
            <a:r>
              <a:rPr lang="en-US" sz="1600" dirty="0">
                <a:latin typeface="Times New Roman" panose="02020603050405020304" pitchFamily="18" charset="0"/>
                <a:cs typeface="Times New Roman" panose="02020603050405020304" pitchFamily="18" charset="0"/>
              </a:rPr>
              <a:t>the balance of the snow melt piping to the control building, extending piping </a:t>
            </a:r>
            <a:r>
              <a:rPr lang="en-US" sz="1600" dirty="0" smtClean="0">
                <a:latin typeface="Times New Roman" panose="02020603050405020304" pitchFamily="18" charset="0"/>
                <a:cs typeface="Times New Roman" panose="02020603050405020304" pitchFamily="18" charset="0"/>
              </a:rPr>
              <a:t>previously</a:t>
            </a:r>
          </a:p>
          <a:p>
            <a:pPr>
              <a:spcBef>
                <a:spcPts val="0"/>
              </a:spcBef>
              <a:buNone/>
            </a:pPr>
            <a:r>
              <a:rPr lang="en-US" sz="1600" dirty="0" smtClean="0">
                <a:latin typeface="Times New Roman" panose="02020603050405020304" pitchFamily="18" charset="0"/>
                <a:cs typeface="Times New Roman" panose="02020603050405020304" pitchFamily="18" charset="0"/>
              </a:rPr>
              <a:t>      installed </a:t>
            </a:r>
            <a:r>
              <a:rPr lang="en-US" sz="1600" dirty="0">
                <a:latin typeface="Times New Roman" panose="02020603050405020304" pitchFamily="18" charset="0"/>
                <a:cs typeface="Times New Roman" panose="02020603050405020304" pitchFamily="18" charset="0"/>
              </a:rPr>
              <a:t>in Phase I.    </a:t>
            </a:r>
            <a:endParaRPr lang="en-US" sz="1600" dirty="0" smtClean="0">
              <a:latin typeface="Times New Roman" panose="02020603050405020304" pitchFamily="18" charset="0"/>
              <a:cs typeface="Times New Roman" panose="02020603050405020304" pitchFamily="18" charset="0"/>
            </a:endParaRPr>
          </a:p>
          <a:p>
            <a:pPr>
              <a:spcBef>
                <a:spcPts val="0"/>
              </a:spcBef>
              <a:buNone/>
            </a:pPr>
            <a:r>
              <a:rPr lang="en-US" sz="800" dirty="0" smtClean="0">
                <a:latin typeface="Times New Roman" panose="02020603050405020304" pitchFamily="18" charset="0"/>
                <a:cs typeface="Times New Roman" panose="02020603050405020304" pitchFamily="18" charset="0"/>
              </a:rPr>
              <a:t> </a:t>
            </a:r>
          </a:p>
          <a:p>
            <a:pPr indent="-285750">
              <a:spcBef>
                <a:spcPts val="0"/>
              </a:spcBef>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Install </a:t>
            </a:r>
            <a:r>
              <a:rPr lang="en-US" sz="1600" dirty="0">
                <a:latin typeface="Times New Roman" panose="02020603050405020304" pitchFamily="18" charset="0"/>
                <a:cs typeface="Times New Roman" panose="02020603050405020304" pitchFamily="18" charset="0"/>
              </a:rPr>
              <a:t>both vertical and horizontal geothermal field loops including access manholes, valves, </a:t>
            </a:r>
            <a:r>
              <a:rPr lang="en-US" sz="1600" dirty="0" smtClean="0">
                <a:latin typeface="Times New Roman" panose="02020603050405020304" pitchFamily="18" charset="0"/>
                <a:cs typeface="Times New Roman" panose="02020603050405020304" pitchFamily="18" charset="0"/>
              </a:rPr>
              <a:t>and</a:t>
            </a:r>
          </a:p>
          <a:p>
            <a:pPr>
              <a:spcBef>
                <a:spcPts val="0"/>
              </a:spcBef>
              <a:buNone/>
            </a:pPr>
            <a:r>
              <a:rPr lang="en-US" sz="1600" dirty="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     controls.</a:t>
            </a:r>
          </a:p>
          <a:p>
            <a:pPr>
              <a:spcBef>
                <a:spcPts val="0"/>
              </a:spcBef>
              <a:buNone/>
            </a:pPr>
            <a:endParaRPr lang="en-US" sz="800" dirty="0" smtClean="0">
              <a:latin typeface="Times New Roman" panose="02020603050405020304" pitchFamily="18" charset="0"/>
              <a:cs typeface="Times New Roman" panose="02020603050405020304" pitchFamily="18" charset="0"/>
            </a:endParaRPr>
          </a:p>
          <a:p>
            <a:pPr indent="-285750">
              <a:spcBef>
                <a:spcPts val="0"/>
              </a:spcBef>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Install </a:t>
            </a:r>
            <a:r>
              <a:rPr lang="en-US" sz="1600" dirty="0">
                <a:latin typeface="Times New Roman" panose="02020603050405020304" pitchFamily="18" charset="0"/>
                <a:cs typeface="Times New Roman" panose="02020603050405020304" pitchFamily="18" charset="0"/>
              </a:rPr>
              <a:t>new electric service and power distribution </a:t>
            </a:r>
            <a:r>
              <a:rPr lang="en-US" sz="1600" dirty="0" smtClean="0">
                <a:latin typeface="Times New Roman" panose="02020603050405020304" pitchFamily="18" charset="0"/>
                <a:cs typeface="Times New Roman" panose="02020603050405020304" pitchFamily="18" charset="0"/>
              </a:rPr>
              <a:t>system </a:t>
            </a:r>
            <a:r>
              <a:rPr lang="en-US" sz="1600" dirty="0">
                <a:latin typeface="Times New Roman" panose="02020603050405020304" pitchFamily="18" charset="0"/>
                <a:cs typeface="Times New Roman" panose="02020603050405020304" pitchFamily="18" charset="0"/>
              </a:rPr>
              <a:t>to power all </a:t>
            </a:r>
            <a:r>
              <a:rPr lang="en-US" sz="1600" dirty="0" smtClean="0">
                <a:latin typeface="Times New Roman" panose="02020603050405020304" pitchFamily="18" charset="0"/>
                <a:cs typeface="Times New Roman" panose="02020603050405020304" pitchFamily="18" charset="0"/>
              </a:rPr>
              <a:t>equipment.</a:t>
            </a:r>
          </a:p>
          <a:p>
            <a:pPr>
              <a:spcBef>
                <a:spcPts val="0"/>
              </a:spcBef>
              <a:buNone/>
            </a:pPr>
            <a:endParaRPr lang="en-US" sz="800" dirty="0" smtClean="0">
              <a:latin typeface="Times New Roman" panose="02020603050405020304" pitchFamily="18" charset="0"/>
              <a:cs typeface="Times New Roman" panose="02020603050405020304" pitchFamily="18" charset="0"/>
            </a:endParaRPr>
          </a:p>
          <a:p>
            <a:pPr indent="-285750">
              <a:spcBef>
                <a:spcPts val="0"/>
              </a:spcBef>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Install </a:t>
            </a:r>
            <a:r>
              <a:rPr lang="en-US" sz="1600" dirty="0">
                <a:latin typeface="Times New Roman" panose="02020603050405020304" pitchFamily="18" charset="0"/>
                <a:cs typeface="Times New Roman" panose="02020603050405020304" pitchFamily="18" charset="0"/>
              </a:rPr>
              <a:t>the system sensors and controls to operate </a:t>
            </a:r>
            <a:r>
              <a:rPr lang="en-US" sz="1600" dirty="0" smtClean="0">
                <a:latin typeface="Times New Roman" panose="02020603050405020304" pitchFamily="18" charset="0"/>
                <a:cs typeface="Times New Roman" panose="02020603050405020304" pitchFamily="18" charset="0"/>
              </a:rPr>
              <a:t>the </a:t>
            </a:r>
            <a:r>
              <a:rPr lang="en-US" sz="1600" dirty="0">
                <a:latin typeface="Times New Roman" panose="02020603050405020304" pitchFamily="18" charset="0"/>
                <a:cs typeface="Times New Roman" panose="02020603050405020304" pitchFamily="18" charset="0"/>
              </a:rPr>
              <a:t>system and monitor performance. </a:t>
            </a:r>
            <a:endParaRPr lang="en-US" sz="1600" dirty="0" smtClean="0">
              <a:latin typeface="Times New Roman" panose="02020603050405020304" pitchFamily="18" charset="0"/>
              <a:cs typeface="Times New Roman" panose="02020603050405020304" pitchFamily="18" charset="0"/>
            </a:endParaRPr>
          </a:p>
          <a:p>
            <a:pPr>
              <a:spcBef>
                <a:spcPts val="0"/>
              </a:spcBef>
              <a:buNone/>
            </a:pPr>
            <a:endParaRPr lang="en-US" sz="800" dirty="0" smtClean="0">
              <a:latin typeface="Times New Roman" panose="02020603050405020304" pitchFamily="18" charset="0"/>
              <a:cs typeface="Times New Roman" panose="02020603050405020304" pitchFamily="18" charset="0"/>
            </a:endParaRPr>
          </a:p>
          <a:p>
            <a:pPr indent="-285750">
              <a:spcBef>
                <a:spcPts val="0"/>
              </a:spcBef>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Install </a:t>
            </a:r>
            <a:r>
              <a:rPr lang="en-US" sz="1600" dirty="0">
                <a:latin typeface="Times New Roman" panose="02020603050405020304" pitchFamily="18" charset="0"/>
                <a:cs typeface="Times New Roman" panose="02020603050405020304" pitchFamily="18" charset="0"/>
              </a:rPr>
              <a:t>software and programming systems to </a:t>
            </a:r>
            <a:r>
              <a:rPr lang="en-US" sz="1600" dirty="0" smtClean="0">
                <a:latin typeface="Times New Roman" panose="02020603050405020304" pitchFamily="18" charset="0"/>
                <a:cs typeface="Times New Roman" panose="02020603050405020304" pitchFamily="18" charset="0"/>
              </a:rPr>
              <a:t> monitor </a:t>
            </a:r>
            <a:r>
              <a:rPr lang="en-US" sz="1600" dirty="0">
                <a:latin typeface="Times New Roman" panose="02020603050405020304" pitchFamily="18" charset="0"/>
                <a:cs typeface="Times New Roman" panose="02020603050405020304" pitchFamily="18" charset="0"/>
              </a:rPr>
              <a:t>and log system performance. </a:t>
            </a:r>
            <a:endParaRPr lang="en-US" sz="1600" dirty="0" smtClean="0">
              <a:latin typeface="Times New Roman" panose="02020603050405020304" pitchFamily="18" charset="0"/>
              <a:cs typeface="Times New Roman" panose="02020603050405020304" pitchFamily="18" charset="0"/>
            </a:endParaRPr>
          </a:p>
          <a:p>
            <a:pPr>
              <a:spcBef>
                <a:spcPts val="0"/>
              </a:spcBef>
              <a:buNone/>
            </a:pPr>
            <a:endParaRPr lang="en-US" sz="800" dirty="0" smtClean="0">
              <a:latin typeface="Times New Roman" panose="02020603050405020304" pitchFamily="18" charset="0"/>
              <a:cs typeface="Times New Roman" panose="02020603050405020304" pitchFamily="18" charset="0"/>
            </a:endParaRPr>
          </a:p>
          <a:p>
            <a:pPr indent="-285750">
              <a:spcBef>
                <a:spcPts val="0"/>
              </a:spcBef>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Install </a:t>
            </a:r>
            <a:r>
              <a:rPr lang="en-US" sz="1600" dirty="0">
                <a:latin typeface="Times New Roman" panose="02020603050405020304" pitchFamily="18" charset="0"/>
                <a:cs typeface="Times New Roman" panose="02020603050405020304" pitchFamily="18" charset="0"/>
              </a:rPr>
              <a:t>a small display and interactive public kiosk </a:t>
            </a:r>
            <a:endParaRPr lang="en-US" sz="1600" dirty="0" smtClean="0">
              <a:latin typeface="Times New Roman" panose="02020603050405020304" pitchFamily="18" charset="0"/>
              <a:cs typeface="Times New Roman" panose="02020603050405020304" pitchFamily="18" charset="0"/>
            </a:endParaRPr>
          </a:p>
          <a:p>
            <a:pPr>
              <a:spcBef>
                <a:spcPts val="0"/>
              </a:spcBef>
              <a:buNone/>
            </a:pPr>
            <a:r>
              <a:rPr lang="en-US" sz="1600" dirty="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     to </a:t>
            </a:r>
            <a:r>
              <a:rPr lang="en-US" sz="1600" dirty="0">
                <a:latin typeface="Times New Roman" panose="02020603050405020304" pitchFamily="18" charset="0"/>
                <a:cs typeface="Times New Roman" panose="02020603050405020304" pitchFamily="18" charset="0"/>
              </a:rPr>
              <a:t>educate the public in regards to the system and </a:t>
            </a:r>
          </a:p>
          <a:p>
            <a:pPr>
              <a:spcBef>
                <a:spcPts val="0"/>
              </a:spcBef>
              <a:buNone/>
            </a:pPr>
            <a:r>
              <a:rPr lang="en-US" sz="1600" dirty="0" smtClean="0">
                <a:latin typeface="Times New Roman" panose="02020603050405020304" pitchFamily="18" charset="0"/>
                <a:cs typeface="Times New Roman" panose="02020603050405020304" pitchFamily="18" charset="0"/>
              </a:rPr>
              <a:t>      potential </a:t>
            </a:r>
            <a:r>
              <a:rPr lang="en-US" sz="1600" dirty="0">
                <a:latin typeface="Times New Roman" panose="02020603050405020304" pitchFamily="18" charset="0"/>
                <a:cs typeface="Times New Roman" panose="02020603050405020304" pitchFamily="18" charset="0"/>
              </a:rPr>
              <a:t>benefits to airport users. </a:t>
            </a:r>
          </a:p>
        </p:txBody>
      </p:sp>
      <p:sp>
        <p:nvSpPr>
          <p:cNvPr id="24" name="Rectangle 23"/>
          <p:cNvSpPr/>
          <p:nvPr/>
        </p:nvSpPr>
        <p:spPr>
          <a:xfrm>
            <a:off x="5010150" y="4648199"/>
            <a:ext cx="3867150" cy="954107"/>
          </a:xfrm>
          <a:prstGeom prst="rect">
            <a:avLst/>
          </a:prstGeom>
        </p:spPr>
        <p:txBody>
          <a:bodyPr wrap="square">
            <a:spAutoFit/>
          </a:bodyPr>
          <a:lstStyle/>
          <a:p>
            <a:pPr>
              <a:buNone/>
            </a:pPr>
            <a:r>
              <a:rPr lang="en-US" sz="2000" b="1" u="sng" dirty="0" smtClean="0"/>
              <a:t>PERIOD OF PERFORMANCE:</a:t>
            </a:r>
          </a:p>
          <a:p>
            <a:pPr>
              <a:spcBef>
                <a:spcPts val="0"/>
              </a:spcBef>
              <a:buNone/>
            </a:pPr>
            <a:endParaRPr lang="en-US" sz="800" dirty="0" smtClean="0">
              <a:latin typeface="Times New Roman" panose="02020603050405020304" pitchFamily="18" charset="0"/>
              <a:cs typeface="Times New Roman" panose="02020603050405020304" pitchFamily="18" charset="0"/>
            </a:endParaRPr>
          </a:p>
          <a:p>
            <a:pPr>
              <a:spcBef>
                <a:spcPts val="0"/>
              </a:spcBef>
              <a:buNone/>
            </a:pPr>
            <a:endParaRPr lang="en-US" sz="800" dirty="0" smtClean="0">
              <a:latin typeface="Times New Roman" panose="02020603050405020304" pitchFamily="18" charset="0"/>
              <a:cs typeface="Times New Roman" panose="02020603050405020304" pitchFamily="18" charset="0"/>
            </a:endParaRPr>
          </a:p>
          <a:p>
            <a:pPr>
              <a:spcBef>
                <a:spcPts val="0"/>
              </a:spcBef>
              <a:buNone/>
            </a:pPr>
            <a:r>
              <a:rPr lang="en-US" sz="2000" dirty="0" smtClean="0">
                <a:latin typeface="Times New Roman" panose="02020603050405020304" pitchFamily="18" charset="0"/>
                <a:cs typeface="Times New Roman" panose="02020603050405020304" pitchFamily="18" charset="0"/>
              </a:rPr>
              <a:t>Original: July 2010 – March 2015</a:t>
            </a:r>
          </a:p>
        </p:txBody>
      </p:sp>
      <p:sp>
        <p:nvSpPr>
          <p:cNvPr id="12" name="Rectangle 10"/>
          <p:cNvSpPr>
            <a:spLocks noGrp="1" noChangeArrowheads="1"/>
          </p:cNvSpPr>
          <p:nvPr>
            <p:ph type="ftr" sz="quarter" idx="11"/>
          </p:nvPr>
        </p:nvSpPr>
        <p:spPr bwMode="auto">
          <a:xfrm>
            <a:off x="271181" y="6219015"/>
            <a:ext cx="2895600" cy="5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a:p>
            <a:r>
              <a:rPr lang="en-US" dirty="0" smtClean="0"/>
              <a:t>March 15, 2016</a:t>
            </a:r>
          </a:p>
        </p:txBody>
      </p:sp>
    </p:spTree>
    <p:extLst>
      <p:ext uri="{BB962C8B-B14F-4D97-AF65-F5344CB8AC3E}">
        <p14:creationId xmlns:p14="http://schemas.microsoft.com/office/powerpoint/2010/main" val="27817399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smtClean="0"/>
              <a:t>Greater </a:t>
            </a:r>
            <a:r>
              <a:rPr lang="en-US" dirty="0"/>
              <a:t>Binghamton Airport</a:t>
            </a:r>
            <a:endParaRPr lang="en-US" sz="4800" dirty="0"/>
          </a:p>
        </p:txBody>
      </p:sp>
      <p:sp>
        <p:nvSpPr>
          <p:cNvPr id="7" name="Content Placeholder 6"/>
          <p:cNvSpPr>
            <a:spLocks noGrp="1"/>
          </p:cNvSpPr>
          <p:nvPr>
            <p:ph idx="1"/>
          </p:nvPr>
        </p:nvSpPr>
        <p:spPr>
          <a:xfrm>
            <a:off x="225631" y="1098802"/>
            <a:ext cx="8692738" cy="4759073"/>
          </a:xfrm>
        </p:spPr>
        <p:txBody>
          <a:bodyPr/>
          <a:lstStyle/>
          <a:p>
            <a:pPr>
              <a:spcBef>
                <a:spcPts val="800"/>
              </a:spcBef>
              <a:defRPr/>
            </a:pPr>
            <a:r>
              <a:rPr lang="en-US" sz="1700" dirty="0" smtClean="0">
                <a:latin typeface="Times New Roman" panose="02020603050405020304" pitchFamily="18" charset="0"/>
                <a:cs typeface="Times New Roman" panose="02020603050405020304" pitchFamily="18" charset="0"/>
              </a:rPr>
              <a:t>May 2009 – </a:t>
            </a:r>
            <a:r>
              <a:rPr lang="en-US" sz="1700" b="0" dirty="0" smtClean="0">
                <a:latin typeface="Times New Roman" panose="02020603050405020304" pitchFamily="18" charset="0"/>
                <a:cs typeface="Times New Roman" panose="02020603050405020304" pitchFamily="18" charset="0"/>
              </a:rPr>
              <a:t>Binghamton Students Won National Design Competition for Universities</a:t>
            </a:r>
          </a:p>
          <a:p>
            <a:pPr>
              <a:spcBef>
                <a:spcPts val="800"/>
              </a:spcBef>
              <a:defRPr/>
            </a:pPr>
            <a:r>
              <a:rPr lang="en-US" sz="1700" dirty="0" smtClean="0">
                <a:latin typeface="Times New Roman" panose="02020603050405020304" pitchFamily="18" charset="0"/>
                <a:cs typeface="Times New Roman" panose="02020603050405020304" pitchFamily="18" charset="0"/>
              </a:rPr>
              <a:t>July 2010 – </a:t>
            </a:r>
            <a:r>
              <a:rPr lang="en-US" sz="1700" b="0" dirty="0" smtClean="0">
                <a:latin typeface="Times New Roman" panose="02020603050405020304" pitchFamily="18" charset="0"/>
                <a:cs typeface="Times New Roman" panose="02020603050405020304" pitchFamily="18" charset="0"/>
              </a:rPr>
              <a:t>Initial Grant Awarded (10-G-009) to Design &amp; Build Prototype System</a:t>
            </a:r>
          </a:p>
          <a:p>
            <a:pPr>
              <a:spcBef>
                <a:spcPts val="800"/>
              </a:spcBef>
              <a:defRPr/>
            </a:pPr>
            <a:r>
              <a:rPr lang="en-US" sz="1700" dirty="0" smtClean="0">
                <a:latin typeface="Times New Roman" panose="02020603050405020304" pitchFamily="18" charset="0"/>
                <a:cs typeface="Times New Roman" panose="02020603050405020304" pitchFamily="18" charset="0"/>
              </a:rPr>
              <a:t>April 2011 – </a:t>
            </a:r>
            <a:r>
              <a:rPr lang="en-US" sz="1700" b="0" dirty="0" smtClean="0">
                <a:latin typeface="Times New Roman" panose="02020603050405020304" pitchFamily="18" charset="0"/>
                <a:cs typeface="Times New Roman" panose="02020603050405020304" pitchFamily="18" charset="0"/>
              </a:rPr>
              <a:t>Construction Begins on Radiant Heating System &amp; Control Vault</a:t>
            </a:r>
          </a:p>
          <a:p>
            <a:pPr>
              <a:spcBef>
                <a:spcPts val="800"/>
              </a:spcBef>
              <a:defRPr/>
            </a:pPr>
            <a:r>
              <a:rPr lang="en-US" sz="1700" dirty="0" smtClean="0">
                <a:latin typeface="Times New Roman" panose="02020603050405020304" pitchFamily="18" charset="0"/>
                <a:cs typeface="Times New Roman" panose="02020603050405020304" pitchFamily="18" charset="0"/>
              </a:rPr>
              <a:t>2011 – 2012 Winter – </a:t>
            </a:r>
            <a:r>
              <a:rPr lang="en-US" sz="1700" b="0" dirty="0" smtClean="0">
                <a:latin typeface="Times New Roman" panose="02020603050405020304" pitchFamily="18" charset="0"/>
                <a:cs typeface="Times New Roman" panose="02020603050405020304" pitchFamily="18" charset="0"/>
              </a:rPr>
              <a:t>Preliminary Test of System Conducted</a:t>
            </a:r>
          </a:p>
          <a:p>
            <a:pPr>
              <a:spcBef>
                <a:spcPts val="800"/>
              </a:spcBef>
              <a:defRPr/>
            </a:pPr>
            <a:r>
              <a:rPr lang="en-US" sz="1700" dirty="0" smtClean="0">
                <a:latin typeface="Times New Roman" panose="02020603050405020304" pitchFamily="18" charset="0"/>
                <a:cs typeface="Times New Roman" panose="02020603050405020304" pitchFamily="18" charset="0"/>
              </a:rPr>
              <a:t>December 2013 – </a:t>
            </a:r>
            <a:r>
              <a:rPr lang="en-US" sz="1700" b="0" dirty="0" smtClean="0">
                <a:latin typeface="Times New Roman" panose="02020603050405020304" pitchFamily="18" charset="0"/>
                <a:cs typeface="Times New Roman" panose="02020603050405020304" pitchFamily="18" charset="0"/>
              </a:rPr>
              <a:t>Heat Exchange Facility Construction Begins</a:t>
            </a:r>
          </a:p>
          <a:p>
            <a:pPr>
              <a:spcBef>
                <a:spcPts val="800"/>
              </a:spcBef>
              <a:defRPr/>
            </a:pPr>
            <a:r>
              <a:rPr lang="en-US" sz="1700" dirty="0" smtClean="0">
                <a:latin typeface="Times New Roman" panose="02020603050405020304" pitchFamily="18" charset="0"/>
                <a:cs typeface="Times New Roman" panose="02020603050405020304" pitchFamily="18" charset="0"/>
              </a:rPr>
              <a:t>April 2014 – </a:t>
            </a:r>
            <a:r>
              <a:rPr lang="en-US" sz="1700" b="0" dirty="0" smtClean="0">
                <a:latin typeface="Times New Roman" panose="02020603050405020304" pitchFamily="18" charset="0"/>
                <a:cs typeface="Times New Roman" panose="02020603050405020304" pitchFamily="18" charset="0"/>
              </a:rPr>
              <a:t>Geothermal Portion of System Construction Begins</a:t>
            </a:r>
          </a:p>
          <a:p>
            <a:pPr>
              <a:spcBef>
                <a:spcPts val="800"/>
              </a:spcBef>
              <a:defRPr/>
            </a:pPr>
            <a:r>
              <a:rPr lang="en-US" sz="1700" dirty="0" smtClean="0">
                <a:latin typeface="Times New Roman" panose="02020603050405020304" pitchFamily="18" charset="0"/>
                <a:cs typeface="Times New Roman" panose="02020603050405020304" pitchFamily="18" charset="0"/>
              </a:rPr>
              <a:t>July 2014 – </a:t>
            </a:r>
            <a:r>
              <a:rPr lang="en-US" sz="1700" b="0" dirty="0" smtClean="0">
                <a:latin typeface="Times New Roman" panose="02020603050405020304" pitchFamily="18" charset="0"/>
                <a:cs typeface="Times New Roman" panose="02020603050405020304" pitchFamily="18" charset="0"/>
              </a:rPr>
              <a:t>Heat Exchange Equipment is Installed &amp; 500 ft. Wells Drilled</a:t>
            </a:r>
          </a:p>
          <a:p>
            <a:pPr>
              <a:spcBef>
                <a:spcPts val="800"/>
              </a:spcBef>
              <a:defRPr/>
            </a:pPr>
            <a:r>
              <a:rPr lang="en-US" sz="1700" dirty="0" smtClean="0">
                <a:latin typeface="Times New Roman" panose="02020603050405020304" pitchFamily="18" charset="0"/>
                <a:cs typeface="Times New Roman" panose="02020603050405020304" pitchFamily="18" charset="0"/>
              </a:rPr>
              <a:t>August 2014 – </a:t>
            </a:r>
            <a:r>
              <a:rPr lang="en-US" sz="1700" b="0" dirty="0" smtClean="0">
                <a:latin typeface="Times New Roman" panose="02020603050405020304" pitchFamily="18" charset="0"/>
                <a:cs typeface="Times New Roman" panose="02020603050405020304" pitchFamily="18" charset="0"/>
              </a:rPr>
              <a:t>Well Field Control Vault Installed </a:t>
            </a:r>
          </a:p>
          <a:p>
            <a:pPr>
              <a:spcBef>
                <a:spcPts val="800"/>
              </a:spcBef>
              <a:defRPr/>
            </a:pPr>
            <a:r>
              <a:rPr lang="en-US" sz="1700" dirty="0" smtClean="0">
                <a:latin typeface="Times New Roman" panose="02020603050405020304" pitchFamily="18" charset="0"/>
                <a:cs typeface="Times New Roman" panose="02020603050405020304" pitchFamily="18" charset="0"/>
              </a:rPr>
              <a:t>2014 – 2015 Winter – </a:t>
            </a:r>
            <a:r>
              <a:rPr lang="en-US" sz="1700" b="0" dirty="0" smtClean="0">
                <a:latin typeface="Times New Roman" panose="02020603050405020304" pitchFamily="18" charset="0"/>
                <a:cs typeface="Times New Roman" panose="02020603050405020304" pitchFamily="18" charset="0"/>
              </a:rPr>
              <a:t>Prototype Radiant Heating System is Fully Functional</a:t>
            </a:r>
          </a:p>
          <a:p>
            <a:pPr>
              <a:spcBef>
                <a:spcPts val="800"/>
              </a:spcBef>
              <a:defRPr/>
            </a:pPr>
            <a:r>
              <a:rPr lang="en-US" sz="1700" dirty="0" smtClean="0">
                <a:latin typeface="Times New Roman" panose="02020603050405020304" pitchFamily="18" charset="0"/>
                <a:cs typeface="Times New Roman" panose="02020603050405020304" pitchFamily="18" charset="0"/>
              </a:rPr>
              <a:t>March 2015 – </a:t>
            </a:r>
            <a:r>
              <a:rPr lang="en-US" sz="1700" b="0" dirty="0" smtClean="0">
                <a:latin typeface="Times New Roman" panose="02020603050405020304" pitchFamily="18" charset="0"/>
                <a:cs typeface="Times New Roman" panose="02020603050405020304" pitchFamily="18" charset="0"/>
              </a:rPr>
              <a:t>Well-field is Connected to the Terminal Building</a:t>
            </a:r>
          </a:p>
          <a:p>
            <a:pPr>
              <a:spcBef>
                <a:spcPts val="800"/>
              </a:spcBef>
              <a:defRPr/>
            </a:pPr>
            <a:r>
              <a:rPr lang="en-US" sz="1700" dirty="0" smtClean="0">
                <a:latin typeface="Times New Roman" panose="02020603050405020304" pitchFamily="18" charset="0"/>
                <a:cs typeface="Times New Roman" panose="02020603050405020304" pitchFamily="18" charset="0"/>
              </a:rPr>
              <a:t>April 2015 – </a:t>
            </a:r>
            <a:r>
              <a:rPr lang="en-US" sz="1700" b="0" dirty="0" smtClean="0">
                <a:latin typeface="Times New Roman" panose="02020603050405020304" pitchFamily="18" charset="0"/>
                <a:cs typeface="Times New Roman" panose="02020603050405020304" pitchFamily="18" charset="0"/>
              </a:rPr>
              <a:t>Interactive Kiosk install in the Secure Passenger Facility </a:t>
            </a:r>
          </a:p>
          <a:p>
            <a:pPr>
              <a:spcBef>
                <a:spcPts val="800"/>
              </a:spcBef>
              <a:defRPr/>
            </a:pPr>
            <a:r>
              <a:rPr lang="en-US" sz="1700" dirty="0" smtClean="0">
                <a:latin typeface="Times New Roman" panose="02020603050405020304" pitchFamily="18" charset="0"/>
                <a:cs typeface="Times New Roman" panose="02020603050405020304" pitchFamily="18" charset="0"/>
              </a:rPr>
              <a:t>May 2015 – </a:t>
            </a:r>
            <a:r>
              <a:rPr lang="en-US" sz="1700" b="0" dirty="0" smtClean="0">
                <a:latin typeface="Times New Roman" panose="02020603050405020304" pitchFamily="18" charset="0"/>
                <a:cs typeface="Times New Roman" panose="02020603050405020304" pitchFamily="18" charset="0"/>
              </a:rPr>
              <a:t>Geothermal System Assist with Cooling the Terminal Building</a:t>
            </a:r>
          </a:p>
          <a:p>
            <a:pPr>
              <a:spcBef>
                <a:spcPts val="800"/>
              </a:spcBef>
              <a:defRPr/>
            </a:pPr>
            <a:r>
              <a:rPr lang="en-US" sz="1700" dirty="0" smtClean="0">
                <a:latin typeface="Times New Roman" panose="02020603050405020304" pitchFamily="18" charset="0"/>
                <a:cs typeface="Times New Roman" panose="02020603050405020304" pitchFamily="18" charset="0"/>
              </a:rPr>
              <a:t>Present – </a:t>
            </a:r>
            <a:r>
              <a:rPr lang="en-US" sz="1700" b="0" dirty="0" smtClean="0">
                <a:latin typeface="Times New Roman" panose="02020603050405020304" pitchFamily="18" charset="0"/>
                <a:cs typeface="Times New Roman" panose="02020603050405020304" pitchFamily="18" charset="0"/>
              </a:rPr>
              <a:t>Monitoring &amp; Data Collection via Installed Sensors for Further Advancement</a:t>
            </a:r>
          </a:p>
          <a:p>
            <a:pPr marL="0" indent="0">
              <a:buNone/>
              <a:defRPr/>
            </a:pPr>
            <a:endParaRPr lang="en-US" sz="1600" dirty="0" smtClean="0"/>
          </a:p>
        </p:txBody>
      </p:sp>
      <p:sp>
        <p:nvSpPr>
          <p:cNvPr id="9" name="Rectangle 10"/>
          <p:cNvSpPr>
            <a:spLocks noGrp="1" noChangeArrowheads="1"/>
          </p:cNvSpPr>
          <p:nvPr>
            <p:ph type="ftr" sz="quarter" idx="11"/>
          </p:nvPr>
        </p:nvSpPr>
        <p:spPr bwMode="auto">
          <a:xfrm>
            <a:off x="271181" y="6219015"/>
            <a:ext cx="2895600" cy="5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a:p>
            <a:r>
              <a:rPr lang="en-US" dirty="0" smtClean="0"/>
              <a:t>March 15, 2016</a:t>
            </a:r>
          </a:p>
        </p:txBody>
      </p:sp>
      <p:sp>
        <p:nvSpPr>
          <p:cNvPr id="5" name="Slide Number Placeholder 4"/>
          <p:cNvSpPr>
            <a:spLocks noGrp="1"/>
          </p:cNvSpPr>
          <p:nvPr>
            <p:ph type="sldNum" sz="quarter" idx="12"/>
          </p:nvPr>
        </p:nvSpPr>
        <p:spPr/>
        <p:txBody>
          <a:bodyPr/>
          <a:lstStyle/>
          <a:p>
            <a:fld id="{F1F6FF14-FC6A-41B6-B2DC-884C6B7C3F2E}" type="slidenum">
              <a:rPr lang="en-US" smtClean="0"/>
              <a:pPr/>
              <a:t>8</a:t>
            </a:fld>
            <a:endParaRPr lang="en-US"/>
          </a:p>
        </p:txBody>
      </p:sp>
    </p:spTree>
    <p:extLst>
      <p:ext uri="{BB962C8B-B14F-4D97-AF65-F5344CB8AC3E}">
        <p14:creationId xmlns:p14="http://schemas.microsoft.com/office/powerpoint/2010/main" val="31285501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502" y="285749"/>
            <a:ext cx="8472488" cy="609600"/>
          </a:xfrm>
        </p:spPr>
        <p:txBody>
          <a:bodyPr/>
          <a:lstStyle/>
          <a:p>
            <a:pPr algn="ctr"/>
            <a:r>
              <a:rPr lang="en-US" dirty="0" smtClean="0"/>
              <a:t>Greater Binghamton Airport</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9</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792" y="895349"/>
            <a:ext cx="8133908" cy="5018971"/>
          </a:xfrm>
          <a:prstGeom prst="rect">
            <a:avLst/>
          </a:prstGeom>
        </p:spPr>
      </p:pic>
      <p:pic>
        <p:nvPicPr>
          <p:cNvPr id="7" name="Picture 2" descr="P:\Marketing Materials\PowerPoint Presentations\Aviation\2013\Hershey BGM Geothermal - WEV\Presentation Graphics\Presentation Graphics\100_0955.jpg"/>
          <p:cNvPicPr>
            <a:picLocks noChangeAspect="1" noChangeArrowheads="1"/>
          </p:cNvPicPr>
          <p:nvPr/>
        </p:nvPicPr>
        <p:blipFill>
          <a:blip r:embed="rId3" cstate="print">
            <a:lum bright="21000" contrast="27000"/>
          </a:blip>
          <a:srcRect t="3809" b="8571"/>
          <a:stretch>
            <a:fillRect/>
          </a:stretch>
        </p:blipFill>
        <p:spPr bwMode="auto">
          <a:xfrm>
            <a:off x="5716421" y="4101174"/>
            <a:ext cx="3350400" cy="1879821"/>
          </a:xfrm>
          <a:prstGeom prst="rect">
            <a:avLst/>
          </a:prstGeom>
          <a:ln>
            <a:solidFill>
              <a:srgbClr val="0B195D"/>
            </a:solidFill>
          </a:ln>
          <a:effectLst>
            <a:outerShdw blurRad="292100" dist="139700" dir="2700000" algn="tl" rotWithShape="0">
              <a:srgbClr val="333333">
                <a:alpha val="65000"/>
              </a:srgbClr>
            </a:outerShdw>
          </a:effectLst>
        </p:spPr>
      </p:pic>
      <p:sp>
        <p:nvSpPr>
          <p:cNvPr id="8" name="Rectangle 10"/>
          <p:cNvSpPr>
            <a:spLocks noGrp="1" noChangeArrowheads="1"/>
          </p:cNvSpPr>
          <p:nvPr>
            <p:ph type="ftr" sz="quarter" idx="11"/>
          </p:nvPr>
        </p:nvSpPr>
        <p:spPr bwMode="auto">
          <a:xfrm>
            <a:off x="271181" y="6219015"/>
            <a:ext cx="2895600" cy="50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chemeClr val="bg1">
                    <a:lumMod val="65000"/>
                  </a:schemeClr>
                </a:solidFill>
                <a:latin typeface="Times New Roman" pitchFamily="18" charset="0"/>
              </a:defRPr>
            </a:lvl1pPr>
          </a:lstStyle>
          <a:p>
            <a:r>
              <a:rPr lang="en-US" dirty="0" smtClean="0"/>
              <a:t>ANG-E262 REDAC Committee</a:t>
            </a:r>
            <a:endParaRPr lang="en-US" dirty="0"/>
          </a:p>
          <a:p>
            <a:r>
              <a:rPr lang="en-US" dirty="0" smtClean="0"/>
              <a:t>March 15, 2016</a:t>
            </a:r>
          </a:p>
        </p:txBody>
      </p:sp>
    </p:spTree>
    <p:extLst>
      <p:ext uri="{BB962C8B-B14F-4D97-AF65-F5344CB8AC3E}">
        <p14:creationId xmlns:p14="http://schemas.microsoft.com/office/powerpoint/2010/main" val="22363071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A7335E1805E44495268AE629753871" ma:contentTypeVersion="6" ma:contentTypeDescription="Create a new document." ma:contentTypeScope="" ma:versionID="bafd424518a3d855d9383cb3da8610d1">
  <xsd:schema xmlns:xsd="http://www.w3.org/2001/XMLSchema" xmlns:xs="http://www.w3.org/2001/XMLSchema" xmlns:p="http://schemas.microsoft.com/office/2006/metadata/properties" xmlns:ns2="a4c11e10-6fbc-43d3-ac72-3e5fce9ced22" targetNamespace="http://schemas.microsoft.com/office/2006/metadata/properties" ma:root="true" ma:fieldsID="c1e546dc03a8a1795afe111ee3498295" ns2:_="">
    <xsd:import namespace="a4c11e10-6fbc-43d3-ac72-3e5fce9ced2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c11e10-6fbc-43d3-ac72-3e5fce9ced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803EE26-58DF-41A9-A7BE-90C0FBADA97F}"/>
</file>

<file path=customXml/itemProps2.xml><?xml version="1.0" encoding="utf-8"?>
<ds:datastoreItem xmlns:ds="http://schemas.openxmlformats.org/officeDocument/2006/customXml" ds:itemID="{80D9DDCC-C354-491D-B400-3981C9219000}"/>
</file>

<file path=customXml/itemProps3.xml><?xml version="1.0" encoding="utf-8"?>
<ds:datastoreItem xmlns:ds="http://schemas.openxmlformats.org/officeDocument/2006/customXml" ds:itemID="{52C3DDDC-99A7-4726-B01D-03E8EE9B35FD}"/>
</file>

<file path=docProps/app.xml><?xml version="1.0" encoding="utf-8"?>
<Properties xmlns="http://schemas.openxmlformats.org/officeDocument/2006/extended-properties" xmlns:vt="http://schemas.openxmlformats.org/officeDocument/2006/docPropsVTypes">
  <Template/>
  <TotalTime>6708</TotalTime>
  <Words>3230</Words>
  <Application>Microsoft Office PowerPoint</Application>
  <PresentationFormat>On-screen Show (4:3)</PresentationFormat>
  <Paragraphs>509</Paragraphs>
  <Slides>44</Slides>
  <Notes>3</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44</vt:i4>
      </vt:variant>
    </vt:vector>
  </HeadingPairs>
  <TitlesOfParts>
    <vt:vector size="47" baseType="lpstr">
      <vt:lpstr>1_Custom Design</vt:lpstr>
      <vt:lpstr>2_Custom Design</vt:lpstr>
      <vt:lpstr>Worksheet</vt:lpstr>
      <vt:lpstr>RPD 155 - Heated Pavements</vt:lpstr>
      <vt:lpstr>Presentation Outline</vt:lpstr>
      <vt:lpstr>RPA 155:   Heated Pavements Overview</vt:lpstr>
      <vt:lpstr>PowerPoint Presentation</vt:lpstr>
      <vt:lpstr>PowerPoint Presentation</vt:lpstr>
      <vt:lpstr>Current Heated Pavement Projects</vt:lpstr>
      <vt:lpstr>Greater Binghamton Airport</vt:lpstr>
      <vt:lpstr>Greater Binghamton Airport</vt:lpstr>
      <vt:lpstr>Greater Binghamton Airport</vt:lpstr>
      <vt:lpstr>Greater Binghamton Airport</vt:lpstr>
      <vt:lpstr>Greater Binghamton Airport</vt:lpstr>
      <vt:lpstr>Task 1-A:  Energy and Financial Viability</vt:lpstr>
      <vt:lpstr>PowerPoint Presentation</vt:lpstr>
      <vt:lpstr>PowerPoint Presentation</vt:lpstr>
      <vt:lpstr>Task 1-A: Energy and Financial Viability</vt:lpstr>
      <vt:lpstr>Task 1-A: Energy and Financial Viability</vt:lpstr>
      <vt:lpstr>Task 1-A: Energy and Financial Viability</vt:lpstr>
      <vt:lpstr>Task 1-A: Energy and Financial Viability</vt:lpstr>
      <vt:lpstr>Task 1-A: Energy and Financial Viability</vt:lpstr>
      <vt:lpstr>Task 1-A: Energy and Financial Viability</vt:lpstr>
      <vt:lpstr>Task 1-A: Energy and Financial Viability</vt:lpstr>
      <vt:lpstr>Task 1-A: Energy and Financial Viability</vt:lpstr>
      <vt:lpstr>Task 1-A: Energy and Financial Viability</vt:lpstr>
      <vt:lpstr>Task 1-A: Energy and Financial Viability</vt:lpstr>
      <vt:lpstr>Task 1-B:  Hybrid Heated Airport Pavement</vt:lpstr>
      <vt:lpstr>Task 1-B:  Hybrid Heated Airport Pavement</vt:lpstr>
      <vt:lpstr>Task 1-B:  Hybrid Heated Airport Pavement</vt:lpstr>
      <vt:lpstr>Task 1-C:  Investigating the Potential to Use Phase Change Material (PCM) to Store Heat in Concrete Pavement </vt:lpstr>
      <vt:lpstr>Phase Change Materials for PCC Pavements</vt:lpstr>
      <vt:lpstr>Phase Change Materials for PCC Pavements</vt:lpstr>
      <vt:lpstr>Phase Change Materials for PCC Pavements</vt:lpstr>
      <vt:lpstr>Task 1-D:  Advanced Construction Techniques for Heated Pavements</vt:lpstr>
      <vt:lpstr>Task 1-D:  Advanced Construction Techniques for Heated Pavements</vt:lpstr>
      <vt:lpstr>Task 1-D:  Advanced Construction Techniques for Heated Pavements</vt:lpstr>
      <vt:lpstr>Task 1-D:  Advanced Construction Techniques for Heated Pavements</vt:lpstr>
      <vt:lpstr>Task 1-E:  Investigating the Potential to Use Phase Change Material to Store Heat in Asphalt and Layered Pavement </vt:lpstr>
      <vt:lpstr>Phase Change Materials for HMA Pavements</vt:lpstr>
      <vt:lpstr>Conductive Concrete for Airfield Heated Pavements - UNL</vt:lpstr>
      <vt:lpstr>Conductive Concrete for Airfield Heated Pavements - UNL</vt:lpstr>
      <vt:lpstr>Conductive Concrete for Airfield Heated Pavements - UNL</vt:lpstr>
      <vt:lpstr>Future Heated Pavement Projects</vt:lpstr>
      <vt:lpstr>FY 2017 Plan</vt:lpstr>
      <vt:lpstr>FY 2018 Plan</vt:lpstr>
      <vt:lpstr>Questions?</vt:lpstr>
    </vt:vector>
  </TitlesOfParts>
  <Company>FAA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Mahaffay, Benjamin (FAA)</cp:lastModifiedBy>
  <cp:revision>228</cp:revision>
  <cp:lastPrinted>2016-02-19T15:58:46Z</cp:lastPrinted>
  <dcterms:created xsi:type="dcterms:W3CDTF">2005-01-28T20:32:53Z</dcterms:created>
  <dcterms:modified xsi:type="dcterms:W3CDTF">2016-03-02T16:32:40Z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0x0101009DA7335E1805E44495268AE629753871</vt:lpwstr>
  </property>
</Properties>
</file>