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s/slide6.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5.xml" ContentType="application/vnd.openxmlformats-officedocument.presentationml.slide+xml"/>
  <Override PartName="/ppt/slides/slide13.xml" ContentType="application/vnd.openxmlformats-officedocument.presentationml.slide+xml"/>
  <Override PartName="/ppt/slides/slide24.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14.xml" ContentType="application/vnd.openxmlformats-officedocument.presentationml.slide+xml"/>
  <Override PartName="/ppt/slides/slide19.xml" ContentType="application/vnd.openxmlformats-officedocument.presentationml.slide+xml"/>
  <Override PartName="/ppt/slides/slide17.xml" ContentType="application/vnd.openxmlformats-officedocument.presentationml.slide+xml"/>
  <Override PartName="/ppt/slides/slide15.xml" ContentType="application/vnd.openxmlformats-officedocument.presentationml.slide+xml"/>
  <Override PartName="/ppt/slides/slide18.xml" ContentType="application/vnd.openxmlformats-officedocument.presentationml.slide+xml"/>
  <Override PartName="/ppt/slides/slide16.xml" ContentType="application/vnd.openxmlformats-officedocument.presentationml.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handoutMasterIdLst>
    <p:handoutMasterId r:id="rId27"/>
  </p:handoutMasterIdLst>
  <p:sldIdLst>
    <p:sldId id="256" r:id="rId2"/>
    <p:sldId id="399" r:id="rId3"/>
    <p:sldId id="447" r:id="rId4"/>
    <p:sldId id="377" r:id="rId5"/>
    <p:sldId id="378" r:id="rId6"/>
    <p:sldId id="443" r:id="rId7"/>
    <p:sldId id="445" r:id="rId8"/>
    <p:sldId id="316" r:id="rId9"/>
    <p:sldId id="381" r:id="rId10"/>
    <p:sldId id="406" r:id="rId11"/>
    <p:sldId id="427" r:id="rId12"/>
    <p:sldId id="428" r:id="rId13"/>
    <p:sldId id="446" r:id="rId14"/>
    <p:sldId id="449" r:id="rId15"/>
    <p:sldId id="450" r:id="rId16"/>
    <p:sldId id="451" r:id="rId17"/>
    <p:sldId id="411" r:id="rId18"/>
    <p:sldId id="412" r:id="rId19"/>
    <p:sldId id="413" r:id="rId20"/>
    <p:sldId id="415" r:id="rId21"/>
    <p:sldId id="367" r:id="rId22"/>
    <p:sldId id="422" r:id="rId23"/>
    <p:sldId id="448" r:id="rId24"/>
    <p:sldId id="418" r:id="rId25"/>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0815" autoAdjust="0"/>
    <p:restoredTop sz="95827" autoAdjust="0"/>
  </p:normalViewPr>
  <p:slideViewPr>
    <p:cSldViewPr>
      <p:cViewPr varScale="1">
        <p:scale>
          <a:sx n="112" d="100"/>
          <a:sy n="112" d="100"/>
        </p:scale>
        <p:origin x="1128" y="90"/>
      </p:cViewPr>
      <p:guideLst>
        <p:guide orient="horz" pos="2160"/>
        <p:guide pos="2880"/>
      </p:guideLst>
    </p:cSldViewPr>
  </p:slideViewPr>
  <p:notesTextViewPr>
    <p:cViewPr>
      <p:scale>
        <a:sx n="1" d="1"/>
        <a:sy n="1" d="1"/>
      </p:scale>
      <p:origin x="0" y="0"/>
    </p:cViewPr>
  </p:notesTextViewPr>
  <p:sorterViewPr>
    <p:cViewPr>
      <p:scale>
        <a:sx n="100" d="100"/>
        <a:sy n="100" d="100"/>
      </p:scale>
      <p:origin x="0" y="781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829223C8-5B9D-4191-884D-CDA0648A6A9E}" type="datetimeFigureOut">
              <a:rPr lang="en-US" smtClean="0"/>
              <a:t>7/31/2017</a:t>
            </a:fld>
            <a:endParaRPr lang="en-US"/>
          </a:p>
        </p:txBody>
      </p:sp>
      <p:sp>
        <p:nvSpPr>
          <p:cNvPr id="4" name="Footer Placeholder 3"/>
          <p:cNvSpPr>
            <a:spLocks noGrp="1"/>
          </p:cNvSpPr>
          <p:nvPr>
            <p:ph type="ftr" sz="quarter" idx="2"/>
          </p:nvPr>
        </p:nvSpPr>
        <p:spPr>
          <a:xfrm>
            <a:off x="1"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90B444DC-0AD9-4E69-A29E-2F097AA75505}" type="slidenum">
              <a:rPr lang="en-US" smtClean="0"/>
              <a:t>‹#›</a:t>
            </a:fld>
            <a:endParaRPr lang="en-US"/>
          </a:p>
        </p:txBody>
      </p:sp>
    </p:spTree>
    <p:extLst>
      <p:ext uri="{BB962C8B-B14F-4D97-AF65-F5344CB8AC3E}">
        <p14:creationId xmlns:p14="http://schemas.microsoft.com/office/powerpoint/2010/main" val="3036643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76567FB-BDFE-4A7C-844A-CE264A6FCBB8}" type="datetimeFigureOut">
              <a:rPr lang="en-US" smtClean="0"/>
              <a:t>7/31/2017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E5693960-43D9-4986-9132-1195DAAE8FDB}" type="slidenum">
              <a:rPr lang="en-US" smtClean="0"/>
              <a:t>‹#›</a:t>
            </a:fld>
            <a:endParaRPr lang="en-US"/>
          </a:p>
        </p:txBody>
      </p:sp>
    </p:spTree>
    <p:extLst>
      <p:ext uri="{BB962C8B-B14F-4D97-AF65-F5344CB8AC3E}">
        <p14:creationId xmlns:p14="http://schemas.microsoft.com/office/powerpoint/2010/main" val="1148332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31863">
              <a:spcBef>
                <a:spcPct val="30000"/>
              </a:spcBef>
              <a:defRPr sz="1200">
                <a:solidFill>
                  <a:schemeClr val="tx1"/>
                </a:solidFill>
                <a:latin typeface="Arial" charset="0"/>
              </a:defRPr>
            </a:lvl1pPr>
            <a:lvl2pPr marL="742950" indent="-285750" defTabSz="931863">
              <a:spcBef>
                <a:spcPct val="30000"/>
              </a:spcBef>
              <a:defRPr sz="1200">
                <a:solidFill>
                  <a:schemeClr val="tx1"/>
                </a:solidFill>
                <a:latin typeface="Arial" charset="0"/>
              </a:defRPr>
            </a:lvl2pPr>
            <a:lvl3pPr marL="1143000" indent="-228600" defTabSz="931863">
              <a:spcBef>
                <a:spcPct val="30000"/>
              </a:spcBef>
              <a:defRPr sz="1200">
                <a:solidFill>
                  <a:schemeClr val="tx1"/>
                </a:solidFill>
                <a:latin typeface="Arial" charset="0"/>
              </a:defRPr>
            </a:lvl3pPr>
            <a:lvl4pPr marL="1600200" indent="-228600" defTabSz="931863">
              <a:spcBef>
                <a:spcPct val="30000"/>
              </a:spcBef>
              <a:defRPr sz="1200">
                <a:solidFill>
                  <a:schemeClr val="tx1"/>
                </a:solidFill>
                <a:latin typeface="Arial" charset="0"/>
              </a:defRPr>
            </a:lvl4pPr>
            <a:lvl5pPr marL="2057400" indent="-228600" defTabSz="931863">
              <a:spcBef>
                <a:spcPct val="30000"/>
              </a:spcBef>
              <a:defRPr sz="1200">
                <a:solidFill>
                  <a:schemeClr val="tx1"/>
                </a:solidFill>
                <a:latin typeface="Arial" charset="0"/>
              </a:defRPr>
            </a:lvl5pPr>
            <a:lvl6pPr marL="2514600" indent="-228600" defTabSz="931863" eaLnBrk="0" fontAlgn="base" hangingPunct="0">
              <a:spcBef>
                <a:spcPct val="30000"/>
              </a:spcBef>
              <a:spcAft>
                <a:spcPct val="0"/>
              </a:spcAft>
              <a:defRPr sz="1200">
                <a:solidFill>
                  <a:schemeClr val="tx1"/>
                </a:solidFill>
                <a:latin typeface="Arial" charset="0"/>
              </a:defRPr>
            </a:lvl6pPr>
            <a:lvl7pPr marL="2971800" indent="-228600" defTabSz="931863" eaLnBrk="0" fontAlgn="base" hangingPunct="0">
              <a:spcBef>
                <a:spcPct val="30000"/>
              </a:spcBef>
              <a:spcAft>
                <a:spcPct val="0"/>
              </a:spcAft>
              <a:defRPr sz="1200">
                <a:solidFill>
                  <a:schemeClr val="tx1"/>
                </a:solidFill>
                <a:latin typeface="Arial" charset="0"/>
              </a:defRPr>
            </a:lvl7pPr>
            <a:lvl8pPr marL="3429000" indent="-228600" defTabSz="931863" eaLnBrk="0" fontAlgn="base" hangingPunct="0">
              <a:spcBef>
                <a:spcPct val="30000"/>
              </a:spcBef>
              <a:spcAft>
                <a:spcPct val="0"/>
              </a:spcAft>
              <a:defRPr sz="1200">
                <a:solidFill>
                  <a:schemeClr val="tx1"/>
                </a:solidFill>
                <a:latin typeface="Arial" charset="0"/>
              </a:defRPr>
            </a:lvl8pPr>
            <a:lvl9pPr marL="3886200" indent="-228600" defTabSz="931863" eaLnBrk="0" fontAlgn="base" hangingPunct="0">
              <a:spcBef>
                <a:spcPct val="30000"/>
              </a:spcBef>
              <a:spcAft>
                <a:spcPct val="0"/>
              </a:spcAft>
              <a:defRPr sz="1200">
                <a:solidFill>
                  <a:schemeClr val="tx1"/>
                </a:solidFill>
                <a:latin typeface="Arial" charset="0"/>
              </a:defRPr>
            </a:lvl9pPr>
          </a:lstStyle>
          <a:p>
            <a:pPr>
              <a:spcBef>
                <a:spcPct val="50000"/>
              </a:spcBef>
              <a:defRPr/>
            </a:pPr>
            <a:fld id="{A3E0B9C1-9A74-4397-9DA6-3BEBC94CB7B4}" type="slidenum">
              <a:rPr lang="en-US" altLang="en-US" smtClean="0"/>
              <a:pPr>
                <a:spcBef>
                  <a:spcPct val="50000"/>
                </a:spcBef>
                <a:defRPr/>
              </a:pPr>
              <a:t>2</a:t>
            </a:fld>
            <a:endParaRPr lang="en-US" altLang="en-US"/>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xfrm>
            <a:off x="935038" y="4416425"/>
            <a:ext cx="5140325" cy="274638"/>
          </a:xfrm>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66" indent="-291179">
              <a:defRPr>
                <a:solidFill>
                  <a:schemeClr val="tx1"/>
                </a:solidFill>
                <a:latin typeface="Calibri" pitchFamily="34" charset="0"/>
              </a:defRPr>
            </a:lvl2pPr>
            <a:lvl3pPr marL="1164717" indent="-232943">
              <a:defRPr>
                <a:solidFill>
                  <a:schemeClr val="tx1"/>
                </a:solidFill>
                <a:latin typeface="Calibri" pitchFamily="34" charset="0"/>
              </a:defRPr>
            </a:lvl3pPr>
            <a:lvl4pPr marL="1630604" indent="-232943">
              <a:defRPr>
                <a:solidFill>
                  <a:schemeClr val="tx1"/>
                </a:solidFill>
                <a:latin typeface="Calibri" pitchFamily="34" charset="0"/>
              </a:defRPr>
            </a:lvl4pPr>
            <a:lvl5pPr marL="2096491" indent="-232943">
              <a:defRPr>
                <a:solidFill>
                  <a:schemeClr val="tx1"/>
                </a:solidFill>
                <a:latin typeface="Calibri" pitchFamily="34" charset="0"/>
              </a:defRPr>
            </a:lvl5pPr>
            <a:lvl6pPr marL="2562377" indent="-232943" fontAlgn="base">
              <a:spcBef>
                <a:spcPct val="0"/>
              </a:spcBef>
              <a:spcAft>
                <a:spcPct val="0"/>
              </a:spcAft>
              <a:defRPr>
                <a:solidFill>
                  <a:schemeClr val="tx1"/>
                </a:solidFill>
                <a:latin typeface="Calibri" pitchFamily="34" charset="0"/>
              </a:defRPr>
            </a:lvl6pPr>
            <a:lvl7pPr marL="3028264" indent="-232943" fontAlgn="base">
              <a:spcBef>
                <a:spcPct val="0"/>
              </a:spcBef>
              <a:spcAft>
                <a:spcPct val="0"/>
              </a:spcAft>
              <a:defRPr>
                <a:solidFill>
                  <a:schemeClr val="tx1"/>
                </a:solidFill>
                <a:latin typeface="Calibri" pitchFamily="34" charset="0"/>
              </a:defRPr>
            </a:lvl7pPr>
            <a:lvl8pPr marL="3494151" indent="-232943" fontAlgn="base">
              <a:spcBef>
                <a:spcPct val="0"/>
              </a:spcBef>
              <a:spcAft>
                <a:spcPct val="0"/>
              </a:spcAft>
              <a:defRPr>
                <a:solidFill>
                  <a:schemeClr val="tx1"/>
                </a:solidFill>
                <a:latin typeface="Calibri" pitchFamily="34" charset="0"/>
              </a:defRPr>
            </a:lvl8pPr>
            <a:lvl9pPr marL="3960038" indent="-23294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25E89873-95CF-4153-8D95-64CDB7E7CA85}" type="slidenum">
              <a:rPr lang="en-US" altLang="en-US" smtClean="0"/>
              <a:pPr fontAlgn="base">
                <a:spcBef>
                  <a:spcPct val="0"/>
                </a:spcBef>
                <a:spcAft>
                  <a:spcPct val="0"/>
                </a:spcAft>
                <a:defRPr/>
              </a:pPr>
              <a:t>17</a:t>
            </a:fld>
            <a:endParaRPr lang="en-US" altLang="en-US"/>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66" indent="-291179">
              <a:defRPr>
                <a:solidFill>
                  <a:schemeClr val="tx1"/>
                </a:solidFill>
                <a:latin typeface="Calibri" pitchFamily="34" charset="0"/>
              </a:defRPr>
            </a:lvl2pPr>
            <a:lvl3pPr marL="1164717" indent="-232943">
              <a:defRPr>
                <a:solidFill>
                  <a:schemeClr val="tx1"/>
                </a:solidFill>
                <a:latin typeface="Calibri" pitchFamily="34" charset="0"/>
              </a:defRPr>
            </a:lvl3pPr>
            <a:lvl4pPr marL="1630604" indent="-232943">
              <a:defRPr>
                <a:solidFill>
                  <a:schemeClr val="tx1"/>
                </a:solidFill>
                <a:latin typeface="Calibri" pitchFamily="34" charset="0"/>
              </a:defRPr>
            </a:lvl4pPr>
            <a:lvl5pPr marL="2096491" indent="-232943">
              <a:defRPr>
                <a:solidFill>
                  <a:schemeClr val="tx1"/>
                </a:solidFill>
                <a:latin typeface="Calibri" pitchFamily="34" charset="0"/>
              </a:defRPr>
            </a:lvl5pPr>
            <a:lvl6pPr marL="2562377" indent="-232943" fontAlgn="base">
              <a:spcBef>
                <a:spcPct val="0"/>
              </a:spcBef>
              <a:spcAft>
                <a:spcPct val="0"/>
              </a:spcAft>
              <a:defRPr>
                <a:solidFill>
                  <a:schemeClr val="tx1"/>
                </a:solidFill>
                <a:latin typeface="Calibri" pitchFamily="34" charset="0"/>
              </a:defRPr>
            </a:lvl6pPr>
            <a:lvl7pPr marL="3028264" indent="-232943" fontAlgn="base">
              <a:spcBef>
                <a:spcPct val="0"/>
              </a:spcBef>
              <a:spcAft>
                <a:spcPct val="0"/>
              </a:spcAft>
              <a:defRPr>
                <a:solidFill>
                  <a:schemeClr val="tx1"/>
                </a:solidFill>
                <a:latin typeface="Calibri" pitchFamily="34" charset="0"/>
              </a:defRPr>
            </a:lvl7pPr>
            <a:lvl8pPr marL="3494151" indent="-232943" fontAlgn="base">
              <a:spcBef>
                <a:spcPct val="0"/>
              </a:spcBef>
              <a:spcAft>
                <a:spcPct val="0"/>
              </a:spcAft>
              <a:defRPr>
                <a:solidFill>
                  <a:schemeClr val="tx1"/>
                </a:solidFill>
                <a:latin typeface="Calibri" pitchFamily="34" charset="0"/>
              </a:defRPr>
            </a:lvl8pPr>
            <a:lvl9pPr marL="3960038" indent="-23294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FE3C1F7-1A95-453E-B6AF-1E9BD0348C98}" type="slidenum">
              <a:rPr lang="en-US" altLang="en-US" smtClean="0"/>
              <a:pPr fontAlgn="base">
                <a:spcBef>
                  <a:spcPct val="0"/>
                </a:spcBef>
                <a:spcAft>
                  <a:spcPct val="0"/>
                </a:spcAft>
                <a:defRPr/>
              </a:pPr>
              <a:t>18</a:t>
            </a:fld>
            <a:endParaRPr lang="en-US" altLang="en-US"/>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66" indent="-291179">
              <a:defRPr>
                <a:solidFill>
                  <a:schemeClr val="tx1"/>
                </a:solidFill>
                <a:latin typeface="Calibri" pitchFamily="34" charset="0"/>
              </a:defRPr>
            </a:lvl2pPr>
            <a:lvl3pPr marL="1164717" indent="-232943">
              <a:defRPr>
                <a:solidFill>
                  <a:schemeClr val="tx1"/>
                </a:solidFill>
                <a:latin typeface="Calibri" pitchFamily="34" charset="0"/>
              </a:defRPr>
            </a:lvl3pPr>
            <a:lvl4pPr marL="1630604" indent="-232943">
              <a:defRPr>
                <a:solidFill>
                  <a:schemeClr val="tx1"/>
                </a:solidFill>
                <a:latin typeface="Calibri" pitchFamily="34" charset="0"/>
              </a:defRPr>
            </a:lvl4pPr>
            <a:lvl5pPr marL="2096491" indent="-232943">
              <a:defRPr>
                <a:solidFill>
                  <a:schemeClr val="tx1"/>
                </a:solidFill>
                <a:latin typeface="Calibri" pitchFamily="34" charset="0"/>
              </a:defRPr>
            </a:lvl5pPr>
            <a:lvl6pPr marL="2562377" indent="-232943" fontAlgn="base">
              <a:spcBef>
                <a:spcPct val="0"/>
              </a:spcBef>
              <a:spcAft>
                <a:spcPct val="0"/>
              </a:spcAft>
              <a:defRPr>
                <a:solidFill>
                  <a:schemeClr val="tx1"/>
                </a:solidFill>
                <a:latin typeface="Calibri" pitchFamily="34" charset="0"/>
              </a:defRPr>
            </a:lvl6pPr>
            <a:lvl7pPr marL="3028264" indent="-232943" fontAlgn="base">
              <a:spcBef>
                <a:spcPct val="0"/>
              </a:spcBef>
              <a:spcAft>
                <a:spcPct val="0"/>
              </a:spcAft>
              <a:defRPr>
                <a:solidFill>
                  <a:schemeClr val="tx1"/>
                </a:solidFill>
                <a:latin typeface="Calibri" pitchFamily="34" charset="0"/>
              </a:defRPr>
            </a:lvl7pPr>
            <a:lvl8pPr marL="3494151" indent="-232943" fontAlgn="base">
              <a:spcBef>
                <a:spcPct val="0"/>
              </a:spcBef>
              <a:spcAft>
                <a:spcPct val="0"/>
              </a:spcAft>
              <a:defRPr>
                <a:solidFill>
                  <a:schemeClr val="tx1"/>
                </a:solidFill>
                <a:latin typeface="Calibri" pitchFamily="34" charset="0"/>
              </a:defRPr>
            </a:lvl8pPr>
            <a:lvl9pPr marL="3960038" indent="-23294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FE3C1F7-1A95-453E-B6AF-1E9BD0348C98}" type="slidenum">
              <a:rPr lang="en-US" altLang="en-US" smtClean="0"/>
              <a:pPr fontAlgn="base">
                <a:spcBef>
                  <a:spcPct val="0"/>
                </a:spcBef>
                <a:spcAft>
                  <a:spcPct val="0"/>
                </a:spcAft>
                <a:defRPr/>
              </a:pPr>
              <a:t>19</a:t>
            </a:fld>
            <a:endParaRPr lang="en-US" altLang="en-US"/>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066" indent="-291179">
              <a:defRPr>
                <a:solidFill>
                  <a:schemeClr val="tx1"/>
                </a:solidFill>
                <a:latin typeface="Calibri" pitchFamily="34" charset="0"/>
              </a:defRPr>
            </a:lvl2pPr>
            <a:lvl3pPr marL="1164717" indent="-232943">
              <a:defRPr>
                <a:solidFill>
                  <a:schemeClr val="tx1"/>
                </a:solidFill>
                <a:latin typeface="Calibri" pitchFamily="34" charset="0"/>
              </a:defRPr>
            </a:lvl3pPr>
            <a:lvl4pPr marL="1630604" indent="-232943">
              <a:defRPr>
                <a:solidFill>
                  <a:schemeClr val="tx1"/>
                </a:solidFill>
                <a:latin typeface="Calibri" pitchFamily="34" charset="0"/>
              </a:defRPr>
            </a:lvl4pPr>
            <a:lvl5pPr marL="2096491" indent="-232943">
              <a:defRPr>
                <a:solidFill>
                  <a:schemeClr val="tx1"/>
                </a:solidFill>
                <a:latin typeface="Calibri" pitchFamily="34" charset="0"/>
              </a:defRPr>
            </a:lvl5pPr>
            <a:lvl6pPr marL="2562377" indent="-232943" fontAlgn="base">
              <a:spcBef>
                <a:spcPct val="0"/>
              </a:spcBef>
              <a:spcAft>
                <a:spcPct val="0"/>
              </a:spcAft>
              <a:defRPr>
                <a:solidFill>
                  <a:schemeClr val="tx1"/>
                </a:solidFill>
                <a:latin typeface="Calibri" pitchFamily="34" charset="0"/>
              </a:defRPr>
            </a:lvl6pPr>
            <a:lvl7pPr marL="3028264" indent="-232943" fontAlgn="base">
              <a:spcBef>
                <a:spcPct val="0"/>
              </a:spcBef>
              <a:spcAft>
                <a:spcPct val="0"/>
              </a:spcAft>
              <a:defRPr>
                <a:solidFill>
                  <a:schemeClr val="tx1"/>
                </a:solidFill>
                <a:latin typeface="Calibri" pitchFamily="34" charset="0"/>
              </a:defRPr>
            </a:lvl7pPr>
            <a:lvl8pPr marL="3494151" indent="-232943" fontAlgn="base">
              <a:spcBef>
                <a:spcPct val="0"/>
              </a:spcBef>
              <a:spcAft>
                <a:spcPct val="0"/>
              </a:spcAft>
              <a:defRPr>
                <a:solidFill>
                  <a:schemeClr val="tx1"/>
                </a:solidFill>
                <a:latin typeface="Calibri" pitchFamily="34" charset="0"/>
              </a:defRPr>
            </a:lvl8pPr>
            <a:lvl9pPr marL="3960038" indent="-23294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FE3C1F7-1A95-453E-B6AF-1E9BD0348C98}" type="slidenum">
              <a:rPr lang="en-US" altLang="en-US" smtClean="0"/>
              <a:pPr fontAlgn="base">
                <a:spcBef>
                  <a:spcPct val="0"/>
                </a:spcBef>
                <a:spcAft>
                  <a:spcPct val="0"/>
                </a:spcAft>
                <a:defRPr/>
              </a:pPr>
              <a:t>20</a:t>
            </a:fld>
            <a:endParaRPr lang="en-US" altLang="en-US"/>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defRPr>
            </a:lvl1pPr>
            <a:lvl2pPr marL="742909" indent="-285734" eaLnBrk="0" hangingPunct="0">
              <a:defRPr sz="2400">
                <a:solidFill>
                  <a:schemeClr val="tx1"/>
                </a:solidFill>
                <a:latin typeface="Arial" charset="0"/>
              </a:defRPr>
            </a:lvl2pPr>
            <a:lvl3pPr marL="1142937" indent="-228587" eaLnBrk="0" hangingPunct="0">
              <a:defRPr sz="2400">
                <a:solidFill>
                  <a:schemeClr val="tx1"/>
                </a:solidFill>
                <a:latin typeface="Arial" charset="0"/>
              </a:defRPr>
            </a:lvl3pPr>
            <a:lvl4pPr marL="1600111" indent="-228587" eaLnBrk="0" hangingPunct="0">
              <a:defRPr sz="2400">
                <a:solidFill>
                  <a:schemeClr val="tx1"/>
                </a:solidFill>
                <a:latin typeface="Arial" charset="0"/>
              </a:defRPr>
            </a:lvl4pPr>
            <a:lvl5pPr marL="2057287" indent="-228587" eaLnBrk="0" hangingPunct="0">
              <a:defRPr sz="2400">
                <a:solidFill>
                  <a:schemeClr val="tx1"/>
                </a:solidFill>
                <a:latin typeface="Arial" charset="0"/>
              </a:defRPr>
            </a:lvl5pPr>
            <a:lvl6pPr marL="2514461" indent="-228587" eaLnBrk="0" fontAlgn="base" hangingPunct="0">
              <a:spcBef>
                <a:spcPct val="50000"/>
              </a:spcBef>
              <a:spcAft>
                <a:spcPct val="0"/>
              </a:spcAft>
              <a:buChar char="•"/>
              <a:defRPr sz="2400">
                <a:solidFill>
                  <a:schemeClr val="tx1"/>
                </a:solidFill>
                <a:latin typeface="Arial" charset="0"/>
              </a:defRPr>
            </a:lvl6pPr>
            <a:lvl7pPr marL="2971635" indent="-228587" eaLnBrk="0" fontAlgn="base" hangingPunct="0">
              <a:spcBef>
                <a:spcPct val="50000"/>
              </a:spcBef>
              <a:spcAft>
                <a:spcPct val="0"/>
              </a:spcAft>
              <a:buChar char="•"/>
              <a:defRPr sz="2400">
                <a:solidFill>
                  <a:schemeClr val="tx1"/>
                </a:solidFill>
                <a:latin typeface="Arial" charset="0"/>
              </a:defRPr>
            </a:lvl7pPr>
            <a:lvl8pPr marL="3428811" indent="-228587" eaLnBrk="0" fontAlgn="base" hangingPunct="0">
              <a:spcBef>
                <a:spcPct val="50000"/>
              </a:spcBef>
              <a:spcAft>
                <a:spcPct val="0"/>
              </a:spcAft>
              <a:buChar char="•"/>
              <a:defRPr sz="2400">
                <a:solidFill>
                  <a:schemeClr val="tx1"/>
                </a:solidFill>
                <a:latin typeface="Arial" charset="0"/>
              </a:defRPr>
            </a:lvl8pPr>
            <a:lvl9pPr marL="3885985" indent="-228587" eaLnBrk="0" fontAlgn="base" hangingPunct="0">
              <a:spcBef>
                <a:spcPct val="50000"/>
              </a:spcBef>
              <a:spcAft>
                <a:spcPct val="0"/>
              </a:spcAft>
              <a:buChar char="•"/>
              <a:defRPr sz="2400">
                <a:solidFill>
                  <a:schemeClr val="tx1"/>
                </a:solidFill>
                <a:latin typeface="Arial" charset="0"/>
              </a:defRPr>
            </a:lvl9pPr>
          </a:lstStyle>
          <a:p>
            <a:pPr eaLnBrk="1" hangingPunct="1"/>
            <a:fld id="{522561FD-2785-416B-A088-9CAE4B591CD7}" type="slidenum">
              <a:rPr lang="en-US" sz="1200">
                <a:latin typeface="Times New Roman" pitchFamily="18" charset="0"/>
              </a:rPr>
              <a:pPr eaLnBrk="1" hangingPunct="1"/>
              <a:t>21</a:t>
            </a:fld>
            <a:endParaRPr lang="en-US" sz="1200">
              <a:latin typeface="Times New Roman" pitchFamily="18"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ED1020EA-500C-4625-AAB5-56C32924B70C}" type="slidenum">
              <a:rPr lang="en-US"/>
              <a:pPr/>
              <a:t>23</a:t>
            </a:fld>
            <a:endParaRPr lang="en-US"/>
          </a:p>
        </p:txBody>
      </p:sp>
      <p:sp>
        <p:nvSpPr>
          <p:cNvPr id="771074" name="Rectangle 2"/>
          <p:cNvSpPr>
            <a:spLocks noGrp="1" noRot="1" noChangeAspect="1" noChangeArrowheads="1" noTextEdit="1"/>
          </p:cNvSpPr>
          <p:nvPr>
            <p:ph type="sldImg"/>
          </p:nvPr>
        </p:nvSpPr>
        <p:spPr>
          <a:ln/>
        </p:spPr>
      </p:sp>
      <p:sp>
        <p:nvSpPr>
          <p:cNvPr id="77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defRPr>
            </a:lvl1pPr>
            <a:lvl2pPr marL="742909" indent="-285734" eaLnBrk="0" hangingPunct="0">
              <a:defRPr sz="2400">
                <a:solidFill>
                  <a:schemeClr val="tx1"/>
                </a:solidFill>
                <a:latin typeface="Arial" charset="0"/>
              </a:defRPr>
            </a:lvl2pPr>
            <a:lvl3pPr marL="1142937" indent="-228587" eaLnBrk="0" hangingPunct="0">
              <a:defRPr sz="2400">
                <a:solidFill>
                  <a:schemeClr val="tx1"/>
                </a:solidFill>
                <a:latin typeface="Arial" charset="0"/>
              </a:defRPr>
            </a:lvl3pPr>
            <a:lvl4pPr marL="1600111" indent="-228587" eaLnBrk="0" hangingPunct="0">
              <a:defRPr sz="2400">
                <a:solidFill>
                  <a:schemeClr val="tx1"/>
                </a:solidFill>
                <a:latin typeface="Arial" charset="0"/>
              </a:defRPr>
            </a:lvl4pPr>
            <a:lvl5pPr marL="2057287" indent="-228587" eaLnBrk="0" hangingPunct="0">
              <a:defRPr sz="2400">
                <a:solidFill>
                  <a:schemeClr val="tx1"/>
                </a:solidFill>
                <a:latin typeface="Arial" charset="0"/>
              </a:defRPr>
            </a:lvl5pPr>
            <a:lvl6pPr marL="2514461" indent="-228587" eaLnBrk="0" fontAlgn="base" hangingPunct="0">
              <a:spcBef>
                <a:spcPct val="50000"/>
              </a:spcBef>
              <a:spcAft>
                <a:spcPct val="0"/>
              </a:spcAft>
              <a:buChar char="•"/>
              <a:defRPr sz="2400">
                <a:solidFill>
                  <a:schemeClr val="tx1"/>
                </a:solidFill>
                <a:latin typeface="Arial" charset="0"/>
              </a:defRPr>
            </a:lvl6pPr>
            <a:lvl7pPr marL="2971635" indent="-228587" eaLnBrk="0" fontAlgn="base" hangingPunct="0">
              <a:spcBef>
                <a:spcPct val="50000"/>
              </a:spcBef>
              <a:spcAft>
                <a:spcPct val="0"/>
              </a:spcAft>
              <a:buChar char="•"/>
              <a:defRPr sz="2400">
                <a:solidFill>
                  <a:schemeClr val="tx1"/>
                </a:solidFill>
                <a:latin typeface="Arial" charset="0"/>
              </a:defRPr>
            </a:lvl7pPr>
            <a:lvl8pPr marL="3428811" indent="-228587" eaLnBrk="0" fontAlgn="base" hangingPunct="0">
              <a:spcBef>
                <a:spcPct val="50000"/>
              </a:spcBef>
              <a:spcAft>
                <a:spcPct val="0"/>
              </a:spcAft>
              <a:buChar char="•"/>
              <a:defRPr sz="2400">
                <a:solidFill>
                  <a:schemeClr val="tx1"/>
                </a:solidFill>
                <a:latin typeface="Arial" charset="0"/>
              </a:defRPr>
            </a:lvl8pPr>
            <a:lvl9pPr marL="3885985" indent="-228587" eaLnBrk="0" fontAlgn="base" hangingPunct="0">
              <a:spcBef>
                <a:spcPct val="50000"/>
              </a:spcBef>
              <a:spcAft>
                <a:spcPct val="0"/>
              </a:spcAft>
              <a:buChar char="•"/>
              <a:defRPr sz="2400">
                <a:solidFill>
                  <a:schemeClr val="tx1"/>
                </a:solidFill>
                <a:latin typeface="Arial" charset="0"/>
              </a:defRPr>
            </a:lvl9pPr>
          </a:lstStyle>
          <a:p>
            <a:pPr eaLnBrk="1" hangingPunct="1"/>
            <a:fld id="{522561FD-2785-416B-A088-9CAE4B591CD7}" type="slidenum">
              <a:rPr lang="en-US" sz="1200">
                <a:latin typeface="Times New Roman" pitchFamily="18" charset="0"/>
              </a:rPr>
              <a:pPr eaLnBrk="1" hangingPunct="1"/>
              <a:t>3</a:t>
            </a:fld>
            <a:endParaRPr lang="en-US" sz="1200">
              <a:latin typeface="Times New Roman" pitchFamily="18"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50A7304-BC3F-4B97-9B4C-92102E479A83}" type="slidenum">
              <a:rPr lang="en-US"/>
              <a:pPr/>
              <a:t>4</a:t>
            </a:fld>
            <a:endParaRPr lang="en-US"/>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550A7304-BC3F-4B97-9B4C-92102E479A83}" type="slidenum">
              <a:rPr lang="en-US"/>
              <a:pPr/>
              <a:t>5</a:t>
            </a:fld>
            <a:endParaRPr lang="en-US"/>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fld id="{B271517E-F085-4C4A-8699-763EBE864FB5}" type="slidenum">
              <a:rPr lang="en-US" sz="1200">
                <a:latin typeface="Times New Roman" pitchFamily="18" charset="0"/>
              </a:rPr>
              <a:pPr eaLnBrk="1" hangingPunct="1"/>
              <a:t>7</a:t>
            </a:fld>
            <a:endParaRPr lang="en-US" sz="1200" dirty="0">
              <a:latin typeface="Times New Roman" pitchFamily="18"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defRPr>
            </a:lvl1pPr>
            <a:lvl2pPr marL="742909" indent="-285734" eaLnBrk="0" hangingPunct="0">
              <a:defRPr sz="2400">
                <a:solidFill>
                  <a:schemeClr val="tx1"/>
                </a:solidFill>
                <a:latin typeface="Arial" charset="0"/>
              </a:defRPr>
            </a:lvl2pPr>
            <a:lvl3pPr marL="1142937" indent="-228587" eaLnBrk="0" hangingPunct="0">
              <a:defRPr sz="2400">
                <a:solidFill>
                  <a:schemeClr val="tx1"/>
                </a:solidFill>
                <a:latin typeface="Arial" charset="0"/>
              </a:defRPr>
            </a:lvl3pPr>
            <a:lvl4pPr marL="1600111" indent="-228587" eaLnBrk="0" hangingPunct="0">
              <a:defRPr sz="2400">
                <a:solidFill>
                  <a:schemeClr val="tx1"/>
                </a:solidFill>
                <a:latin typeface="Arial" charset="0"/>
              </a:defRPr>
            </a:lvl4pPr>
            <a:lvl5pPr marL="2057287" indent="-228587" eaLnBrk="0" hangingPunct="0">
              <a:defRPr sz="2400">
                <a:solidFill>
                  <a:schemeClr val="tx1"/>
                </a:solidFill>
                <a:latin typeface="Arial" charset="0"/>
              </a:defRPr>
            </a:lvl5pPr>
            <a:lvl6pPr marL="2514461" indent="-228587" eaLnBrk="0" fontAlgn="base" hangingPunct="0">
              <a:spcBef>
                <a:spcPct val="50000"/>
              </a:spcBef>
              <a:spcAft>
                <a:spcPct val="0"/>
              </a:spcAft>
              <a:buChar char="•"/>
              <a:defRPr sz="2400">
                <a:solidFill>
                  <a:schemeClr val="tx1"/>
                </a:solidFill>
                <a:latin typeface="Arial" charset="0"/>
              </a:defRPr>
            </a:lvl6pPr>
            <a:lvl7pPr marL="2971635" indent="-228587" eaLnBrk="0" fontAlgn="base" hangingPunct="0">
              <a:spcBef>
                <a:spcPct val="50000"/>
              </a:spcBef>
              <a:spcAft>
                <a:spcPct val="0"/>
              </a:spcAft>
              <a:buChar char="•"/>
              <a:defRPr sz="2400">
                <a:solidFill>
                  <a:schemeClr val="tx1"/>
                </a:solidFill>
                <a:latin typeface="Arial" charset="0"/>
              </a:defRPr>
            </a:lvl7pPr>
            <a:lvl8pPr marL="3428811" indent="-228587" eaLnBrk="0" fontAlgn="base" hangingPunct="0">
              <a:spcBef>
                <a:spcPct val="50000"/>
              </a:spcBef>
              <a:spcAft>
                <a:spcPct val="0"/>
              </a:spcAft>
              <a:buChar char="•"/>
              <a:defRPr sz="2400">
                <a:solidFill>
                  <a:schemeClr val="tx1"/>
                </a:solidFill>
                <a:latin typeface="Arial" charset="0"/>
              </a:defRPr>
            </a:lvl8pPr>
            <a:lvl9pPr marL="3885985" indent="-228587" eaLnBrk="0" fontAlgn="base" hangingPunct="0">
              <a:spcBef>
                <a:spcPct val="50000"/>
              </a:spcBef>
              <a:spcAft>
                <a:spcPct val="0"/>
              </a:spcAft>
              <a:buChar char="•"/>
              <a:defRPr sz="2400">
                <a:solidFill>
                  <a:schemeClr val="tx1"/>
                </a:solidFill>
                <a:latin typeface="Arial" charset="0"/>
              </a:defRPr>
            </a:lvl9pPr>
          </a:lstStyle>
          <a:p>
            <a:pPr eaLnBrk="1" hangingPunct="1"/>
            <a:fld id="{522561FD-2785-416B-A088-9CAE4B591CD7}" type="slidenum">
              <a:rPr lang="en-US" sz="1200">
                <a:latin typeface="Times New Roman" pitchFamily="18" charset="0"/>
              </a:rPr>
              <a:pPr eaLnBrk="1" hangingPunct="1"/>
              <a:t>8</a:t>
            </a:fld>
            <a:endParaRPr lang="en-US" sz="1200">
              <a:latin typeface="Times New Roman" pitchFamily="18" charset="0"/>
            </a:endParaRPr>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fld id="{B271517E-F085-4C4A-8699-763EBE864FB5}" type="slidenum">
              <a:rPr lang="en-US" sz="1200">
                <a:latin typeface="Times New Roman" pitchFamily="18" charset="0"/>
              </a:rPr>
              <a:pPr eaLnBrk="1" hangingPunct="1"/>
              <a:t>13</a:t>
            </a:fld>
            <a:endParaRPr lang="en-US" sz="1200" dirty="0">
              <a:latin typeface="Times New Roman" pitchFamily="18"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fld id="{B271517E-F085-4C4A-8699-763EBE864FB5}" type="slidenum">
              <a:rPr lang="en-US" sz="1200">
                <a:latin typeface="Times New Roman" pitchFamily="18" charset="0"/>
              </a:rPr>
              <a:pPr eaLnBrk="1" hangingPunct="1"/>
              <a:t>14</a:t>
            </a:fld>
            <a:endParaRPr lang="en-US" sz="1200" dirty="0">
              <a:latin typeface="Times New Roman" pitchFamily="18"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37356299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hangingPunct="1"/>
            <a:fld id="{B271517E-F085-4C4A-8699-763EBE864FB5}" type="slidenum">
              <a:rPr lang="en-US" sz="1200">
                <a:latin typeface="Times New Roman" pitchFamily="18" charset="0"/>
              </a:rPr>
              <a:pPr eaLnBrk="1" hangingPunct="1"/>
              <a:t>15</a:t>
            </a:fld>
            <a:endParaRPr lang="en-US" sz="1200" dirty="0">
              <a:latin typeface="Times New Roman" pitchFamily="18"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endParaRPr lang="en-US" dirty="0" smtClean="0"/>
          </a:p>
        </p:txBody>
      </p:sp>
    </p:spTree>
    <p:extLst>
      <p:ext uri="{BB962C8B-B14F-4D97-AF65-F5344CB8AC3E}">
        <p14:creationId xmlns:p14="http://schemas.microsoft.com/office/powerpoint/2010/main" val="23416448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1D2F68"/>
        </a:solidFill>
        <a:effectLst/>
      </p:bgPr>
    </p:bg>
    <p:spTree>
      <p:nvGrpSpPr>
        <p:cNvPr id="1" name=""/>
        <p:cNvGrpSpPr/>
        <p:nvPr/>
      </p:nvGrpSpPr>
      <p:grpSpPr>
        <a:xfrm>
          <a:off x="0" y="0"/>
          <a:ext cx="0" cy="0"/>
          <a:chOff x="0" y="0"/>
          <a:chExt cx="0" cy="0"/>
        </a:xfrm>
      </p:grpSpPr>
      <p:pic>
        <p:nvPicPr>
          <p:cNvPr id="3" name="Picture 2" descr="title_imagery_nologo"/>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91175" y="0"/>
            <a:ext cx="3552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userDrawn="1"/>
        </p:nvSpPr>
        <p:spPr bwMode="auto">
          <a:xfrm>
            <a:off x="246063" y="4497388"/>
            <a:ext cx="526097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spcBef>
                <a:spcPct val="50000"/>
              </a:spcBef>
              <a:spcAft>
                <a:spcPct val="0"/>
              </a:spcAft>
            </a:pPr>
            <a:r>
              <a:rPr lang="en-US" sz="1600" dirty="0">
                <a:solidFill>
                  <a:srgbClr val="FFFFFF"/>
                </a:solidFill>
              </a:rPr>
              <a:t>Presented to: REDAC</a:t>
            </a:r>
          </a:p>
          <a:p>
            <a:pPr eaLnBrk="1" fontAlgn="base" hangingPunct="1">
              <a:spcBef>
                <a:spcPct val="50000"/>
              </a:spcBef>
              <a:spcAft>
                <a:spcPct val="0"/>
              </a:spcAft>
            </a:pPr>
            <a:r>
              <a:rPr lang="en-US" sz="1600" dirty="0">
                <a:solidFill>
                  <a:srgbClr val="FFFFFF"/>
                </a:solidFill>
              </a:rPr>
              <a:t>By: Navneet Garg, Ph.D.</a:t>
            </a:r>
          </a:p>
          <a:p>
            <a:pPr eaLnBrk="1" fontAlgn="base" hangingPunct="1">
              <a:spcBef>
                <a:spcPct val="50000"/>
              </a:spcBef>
              <a:spcAft>
                <a:spcPct val="0"/>
              </a:spcAft>
            </a:pPr>
            <a:r>
              <a:rPr lang="en-US" sz="1600" dirty="0">
                <a:solidFill>
                  <a:srgbClr val="FFFFFF"/>
                </a:solidFill>
              </a:rPr>
              <a:t>Date: </a:t>
            </a:r>
            <a:r>
              <a:rPr lang="en-US" sz="1600" dirty="0" smtClean="0">
                <a:solidFill>
                  <a:srgbClr val="FFFFFF"/>
                </a:solidFill>
              </a:rPr>
              <a:t>August 16,</a:t>
            </a:r>
            <a:r>
              <a:rPr lang="en-US" sz="1600" baseline="0" dirty="0" smtClean="0">
                <a:solidFill>
                  <a:srgbClr val="FFFFFF"/>
                </a:solidFill>
              </a:rPr>
              <a:t> </a:t>
            </a:r>
            <a:r>
              <a:rPr lang="en-US" sz="1600" baseline="0" dirty="0">
                <a:solidFill>
                  <a:srgbClr val="FFFFFF"/>
                </a:solidFill>
              </a:rPr>
              <a:t>2017</a:t>
            </a:r>
            <a:endParaRPr lang="en-US" sz="1600" dirty="0">
              <a:solidFill>
                <a:srgbClr val="FFFFFF"/>
              </a:solidFill>
            </a:endParaRPr>
          </a:p>
        </p:txBody>
      </p:sp>
      <p:grpSp>
        <p:nvGrpSpPr>
          <p:cNvPr id="5" name="Group 6"/>
          <p:cNvGrpSpPr>
            <a:grpSpLocks/>
          </p:cNvGrpSpPr>
          <p:nvPr userDrawn="1"/>
        </p:nvGrpSpPr>
        <p:grpSpPr bwMode="auto">
          <a:xfrm>
            <a:off x="5873750" y="269875"/>
            <a:ext cx="2895600" cy="911225"/>
            <a:chOff x="3700" y="170"/>
            <a:chExt cx="1824" cy="574"/>
          </a:xfrm>
        </p:grpSpPr>
        <p:pic>
          <p:nvPicPr>
            <p:cNvPr id="6" name="Picture 7" descr="NEW FAA LOGO"/>
            <p:cNvPicPr>
              <a:picLocks noChangeAspect="1" noChangeArrowheads="1"/>
            </p:cNvPicPr>
            <p:nvPr userDrawn="1"/>
          </p:nvPicPr>
          <p:blipFill>
            <a:blip r:embed="rId3" cstate="email">
              <a:clrChange>
                <a:clrFrom>
                  <a:srgbClr val="DF1F06"/>
                </a:clrFrom>
                <a:clrTo>
                  <a:srgbClr val="DF1F06">
                    <a:alpha val="0"/>
                  </a:srgbClr>
                </a:clrTo>
              </a:clrChange>
              <a:extLst>
                <a:ext uri="{28A0092B-C50C-407E-A947-70E740481C1C}">
                  <a14:useLocalDpi xmlns:a14="http://schemas.microsoft.com/office/drawing/2010/main"/>
                </a:ext>
              </a:extLst>
            </a:blip>
            <a:srcRect/>
            <a:stretch>
              <a:fillRect/>
            </a:stretch>
          </p:blipFill>
          <p:spPr bwMode="auto">
            <a:xfrm>
              <a:off x="3700" y="170"/>
              <a:ext cx="573" cy="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lnSpc>
                  <a:spcPct val="85000"/>
                </a:lnSpc>
                <a:spcBef>
                  <a:spcPct val="0"/>
                </a:spcBef>
                <a:spcAft>
                  <a:spcPct val="0"/>
                </a:spcAft>
              </a:pPr>
              <a:r>
                <a:rPr lang="en-US" sz="1800" b="1">
                  <a:solidFill>
                    <a:srgbClr val="FFFFFF"/>
                  </a:solidFill>
                </a:rPr>
                <a:t>Federal Aviation</a:t>
              </a:r>
            </a:p>
            <a:p>
              <a:pPr eaLnBrk="1" fontAlgn="base" hangingPunct="1">
                <a:lnSpc>
                  <a:spcPct val="85000"/>
                </a:lnSpc>
                <a:spcBef>
                  <a:spcPct val="0"/>
                </a:spcBef>
                <a:spcAft>
                  <a:spcPct val="0"/>
                </a:spcAft>
              </a:pPr>
              <a:r>
                <a:rPr lang="en-US" sz="1800" b="1">
                  <a:solidFill>
                    <a:srgbClr val="FFFFFF"/>
                  </a:solidFill>
                </a:rPr>
                <a:t>Administration</a:t>
              </a:r>
            </a:p>
          </p:txBody>
        </p:sp>
      </p:grpSp>
      <p:sp>
        <p:nvSpPr>
          <p:cNvPr id="120835" name="Rectangle 3"/>
          <p:cNvSpPr>
            <a:spLocks noGrp="1" noChangeArrowheads="1"/>
          </p:cNvSpPr>
          <p:nvPr>
            <p:ph type="ctrTitle"/>
          </p:nvPr>
        </p:nvSpPr>
        <p:spPr>
          <a:xfrm>
            <a:off x="131763" y="293688"/>
            <a:ext cx="5487987" cy="3186112"/>
          </a:xfrm>
        </p:spPr>
        <p:txBody>
          <a:bodyPr anchor="t"/>
          <a:lstStyle>
            <a:lvl1pPr>
              <a:spcBef>
                <a:spcPct val="50000"/>
              </a:spcBef>
              <a:buFontTx/>
              <a:buNone/>
              <a:defRPr sz="3600">
                <a:solidFill>
                  <a:schemeClr val="bg1"/>
                </a:solidFill>
              </a:defRPr>
            </a:lvl1pPr>
          </a:lstStyle>
          <a:p>
            <a:pPr lvl="0"/>
            <a:endParaRPr lang="en-US" noProof="0" dirty="0"/>
          </a:p>
        </p:txBody>
      </p:sp>
    </p:spTree>
    <p:extLst>
      <p:ext uri="{BB962C8B-B14F-4D97-AF65-F5344CB8AC3E}">
        <p14:creationId xmlns:p14="http://schemas.microsoft.com/office/powerpoint/2010/main" val="793173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5857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3388" y="344488"/>
            <a:ext cx="2117725" cy="55546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344488"/>
            <a:ext cx="6202363" cy="55546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5038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28625" y="344488"/>
            <a:ext cx="8472488" cy="5554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9483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0737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4076700"/>
            <a:ext cx="1905000" cy="457200"/>
          </a:xfr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513706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762F3F2-3840-420F-9E24-B8834C5C1E91}" type="datetimeFigureOut">
              <a:rPr lang="en-US" smtClean="0"/>
              <a:t>7/31/2017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CD0DFF-A6BE-4137-BE56-9B295CFA23E9}" type="slidenum">
              <a:rPr lang="en-US" smtClean="0"/>
              <a:t>‹#›</a:t>
            </a:fld>
            <a:endParaRPr lang="en-US"/>
          </a:p>
        </p:txBody>
      </p:sp>
    </p:spTree>
    <p:extLst>
      <p:ext uri="{BB962C8B-B14F-4D97-AF65-F5344CB8AC3E}">
        <p14:creationId xmlns:p14="http://schemas.microsoft.com/office/powerpoint/2010/main" val="3874561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7345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08981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6753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3477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35315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121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13563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2009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US"/>
          </a:p>
        </p:txBody>
      </p:sp>
      <p:sp>
        <p:nvSpPr>
          <p:cNvPr id="1027" name="Rectangle 3"/>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a:t>Select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981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smtClean="0">
                <a:latin typeface="Times New Roman" pitchFamily="18" charset="0"/>
              </a:defRPr>
            </a:lvl1pPr>
          </a:lstStyle>
          <a:p>
            <a:pPr fontAlgn="base">
              <a:spcAft>
                <a:spcPct val="0"/>
              </a:spcAft>
              <a:defRPr/>
            </a:pPr>
            <a:endParaRPr lang="en-US">
              <a:solidFill>
                <a:srgbClr val="000000"/>
              </a:solidFill>
            </a:endParaRPr>
          </a:p>
        </p:txBody>
      </p:sp>
      <p:sp>
        <p:nvSpPr>
          <p:cNvPr id="11981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smtClean="0">
                <a:latin typeface="Times New Roman" pitchFamily="18" charset="0"/>
              </a:defRPr>
            </a:lvl1pPr>
          </a:lstStyle>
          <a:p>
            <a:pPr fontAlgn="base">
              <a:spcAft>
                <a:spcPct val="0"/>
              </a:spcAft>
              <a:defRPr/>
            </a:pPr>
            <a:endParaRPr lang="en-US">
              <a:solidFill>
                <a:srgbClr val="000000"/>
              </a:solidFill>
            </a:endParaRPr>
          </a:p>
        </p:txBody>
      </p:sp>
      <p:sp>
        <p:nvSpPr>
          <p:cNvPr id="11981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smtClean="0">
                <a:solidFill>
                  <a:schemeClr val="bg1"/>
                </a:solidFill>
                <a:latin typeface="Times New Roman" pitchFamily="18" charset="0"/>
              </a:defRPr>
            </a:lvl1pPr>
          </a:lstStyle>
          <a:p>
            <a:pPr fontAlgn="base">
              <a:spcAft>
                <a:spcPct val="0"/>
              </a:spcAft>
              <a:defRPr/>
            </a:pPr>
            <a:fld id="{B2F0C419-40A6-4F33-AFBC-CC63D13038E2}" type="slidenum">
              <a:rPr lang="en-US">
                <a:solidFill>
                  <a:srgbClr val="FFFFFF"/>
                </a:solidFill>
              </a:rPr>
              <a:pPr fontAlgn="base">
                <a:spcAft>
                  <a:spcPct val="0"/>
                </a:spcAft>
                <a:defRPr/>
              </a:pPr>
              <a:t>‹#›</a:t>
            </a:fld>
            <a:endParaRPr lang="en-US">
              <a:solidFill>
                <a:srgbClr val="FFFFFF"/>
              </a:solidFill>
            </a:endParaRPr>
          </a:p>
        </p:txBody>
      </p:sp>
      <p:sp>
        <p:nvSpPr>
          <p:cNvPr id="1031" name="Rectangle 7"/>
          <p:cNvSpPr>
            <a:spLocks noChangeArrowheads="1"/>
          </p:cNvSpPr>
          <p:nvPr/>
        </p:nvSpPr>
        <p:spPr bwMode="auto">
          <a:xfrm>
            <a:off x="0" y="6062662"/>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50000"/>
              </a:spcBef>
              <a:spcAft>
                <a:spcPct val="0"/>
              </a:spcAft>
              <a:buFontTx/>
              <a:buChar char="•"/>
            </a:pPr>
            <a:endParaRPr lang="en-US" sz="2400">
              <a:solidFill>
                <a:srgbClr val="000000"/>
              </a:solidFill>
            </a:endParaRPr>
          </a:p>
        </p:txBody>
      </p:sp>
      <p:sp>
        <p:nvSpPr>
          <p:cNvPr id="1032" name="Rectangle 8"/>
          <p:cNvSpPr>
            <a:spLocks noChangeArrowheads="1"/>
          </p:cNvSpPr>
          <p:nvPr/>
        </p:nvSpPr>
        <p:spPr bwMode="auto">
          <a:xfrm>
            <a:off x="6940550" y="630555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spcAft>
                <a:spcPct val="0"/>
              </a:spcAft>
            </a:pPr>
            <a:fld id="{39A4D431-8DC5-487E-A2F8-895E5B5B12B2}" type="slidenum">
              <a:rPr lang="en-US" sz="1200" b="1">
                <a:solidFill>
                  <a:srgbClr val="FFFFFF"/>
                </a:solidFill>
              </a:rPr>
              <a:pPr algn="r" fontAlgn="base">
                <a:spcBef>
                  <a:spcPct val="0"/>
                </a:spcBef>
                <a:spcAft>
                  <a:spcPct val="0"/>
                </a:spcAft>
              </a:pPr>
              <a:t>‹#›</a:t>
            </a:fld>
            <a:endParaRPr lang="en-US" sz="1200" b="1">
              <a:solidFill>
                <a:srgbClr val="FFFFFF"/>
              </a:solidFill>
            </a:endParaRPr>
          </a:p>
        </p:txBody>
      </p:sp>
      <p:grpSp>
        <p:nvGrpSpPr>
          <p:cNvPr id="1033" name="Group 9"/>
          <p:cNvGrpSpPr>
            <a:grpSpLocks/>
          </p:cNvGrpSpPr>
          <p:nvPr userDrawn="1"/>
        </p:nvGrpSpPr>
        <p:grpSpPr bwMode="auto">
          <a:xfrm>
            <a:off x="5965825" y="6196013"/>
            <a:ext cx="2047875" cy="661987"/>
            <a:chOff x="3596" y="3858"/>
            <a:chExt cx="1290" cy="417"/>
          </a:xfrm>
        </p:grpSpPr>
        <p:pic>
          <p:nvPicPr>
            <p:cNvPr id="1036" name="Picture 10" descr="NEW FAA LOGO"/>
            <p:cNvPicPr>
              <a:picLocks noChangeAspect="1" noChangeArrowheads="1"/>
            </p:cNvPicPr>
            <p:nvPr userDrawn="1"/>
          </p:nvPicPr>
          <p:blipFill>
            <a:blip r:embed="rId17" cstate="email">
              <a:clrChange>
                <a:clrFrom>
                  <a:srgbClr val="DF1F06"/>
                </a:clrFrom>
                <a:clrTo>
                  <a:srgbClr val="DF1F06">
                    <a:alpha val="0"/>
                  </a:srgbClr>
                </a:clrTo>
              </a:clrChange>
              <a:extLst>
                <a:ext uri="{28A0092B-C50C-407E-A947-70E740481C1C}">
                  <a14:useLocalDpi xmlns:a14="http://schemas.microsoft.com/office/drawing/2010/main"/>
                </a:ext>
              </a:extLst>
            </a:blip>
            <a:srcRect/>
            <a:stretch>
              <a:fillRect/>
            </a:stretch>
          </p:blipFill>
          <p:spPr bwMode="auto">
            <a:xfrm>
              <a:off x="3596" y="3858"/>
              <a:ext cx="416" cy="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7" name="Text Box 11"/>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lnSpc>
                  <a:spcPct val="85000"/>
                </a:lnSpc>
                <a:spcBef>
                  <a:spcPct val="0"/>
                </a:spcBef>
                <a:spcAft>
                  <a:spcPct val="0"/>
                </a:spcAft>
              </a:pPr>
              <a:r>
                <a:rPr lang="en-US" sz="1200" b="1">
                  <a:solidFill>
                    <a:srgbClr val="FFFFFF"/>
                  </a:solidFill>
                </a:rPr>
                <a:t>Federal Aviation</a:t>
              </a:r>
            </a:p>
            <a:p>
              <a:pPr eaLnBrk="1" fontAlgn="base" hangingPunct="1">
                <a:lnSpc>
                  <a:spcPct val="85000"/>
                </a:lnSpc>
                <a:spcBef>
                  <a:spcPct val="0"/>
                </a:spcBef>
                <a:spcAft>
                  <a:spcPct val="0"/>
                </a:spcAft>
              </a:pPr>
              <a:r>
                <a:rPr lang="en-US" sz="1200" b="1">
                  <a:solidFill>
                    <a:srgbClr val="FFFFFF"/>
                  </a:solidFill>
                </a:rPr>
                <a:t>Administration</a:t>
              </a:r>
            </a:p>
          </p:txBody>
        </p:sp>
      </p:grpSp>
      <p:sp>
        <p:nvSpPr>
          <p:cNvPr id="1034" name="Text Box 12"/>
          <p:cNvSpPr txBox="1">
            <a:spLocks noChangeArrowheads="1"/>
          </p:cNvSpPr>
          <p:nvPr userDrawn="1"/>
        </p:nvSpPr>
        <p:spPr bwMode="auto">
          <a:xfrm>
            <a:off x="0" y="6196013"/>
            <a:ext cx="589121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spcBef>
                <a:spcPct val="50000"/>
              </a:spcBef>
              <a:spcAft>
                <a:spcPct val="0"/>
              </a:spcAft>
            </a:pPr>
            <a:r>
              <a:rPr lang="en-US" sz="1200" b="1" dirty="0">
                <a:solidFill>
                  <a:srgbClr val="C0C0C0"/>
                </a:solidFill>
              </a:rPr>
              <a:t>RPA P2 – NAPMRC</a:t>
            </a:r>
          </a:p>
        </p:txBody>
      </p:sp>
      <p:sp>
        <p:nvSpPr>
          <p:cNvPr id="1035" name="Text Box 13"/>
          <p:cNvSpPr txBox="1">
            <a:spLocks noChangeArrowheads="1"/>
          </p:cNvSpPr>
          <p:nvPr userDrawn="1"/>
        </p:nvSpPr>
        <p:spPr bwMode="auto">
          <a:xfrm>
            <a:off x="0" y="6384925"/>
            <a:ext cx="374015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50000"/>
              </a:spcBef>
              <a:spcAft>
                <a:spcPct val="0"/>
              </a:spcAft>
              <a:buChar char="•"/>
              <a:defRPr sz="2400">
                <a:solidFill>
                  <a:schemeClr val="tx1"/>
                </a:solidFill>
                <a:latin typeface="Arial" charset="0"/>
              </a:defRPr>
            </a:lvl6pPr>
            <a:lvl7pPr marL="2971800" indent="-228600" eaLnBrk="0" fontAlgn="base" hangingPunct="0">
              <a:spcBef>
                <a:spcPct val="50000"/>
              </a:spcBef>
              <a:spcAft>
                <a:spcPct val="0"/>
              </a:spcAft>
              <a:buChar char="•"/>
              <a:defRPr sz="2400">
                <a:solidFill>
                  <a:schemeClr val="tx1"/>
                </a:solidFill>
                <a:latin typeface="Arial" charset="0"/>
              </a:defRPr>
            </a:lvl7pPr>
            <a:lvl8pPr marL="3429000" indent="-228600" eaLnBrk="0" fontAlgn="base" hangingPunct="0">
              <a:spcBef>
                <a:spcPct val="50000"/>
              </a:spcBef>
              <a:spcAft>
                <a:spcPct val="0"/>
              </a:spcAft>
              <a:buChar char="•"/>
              <a:defRPr sz="2400">
                <a:solidFill>
                  <a:schemeClr val="tx1"/>
                </a:solidFill>
                <a:latin typeface="Arial" charset="0"/>
              </a:defRPr>
            </a:lvl8pPr>
            <a:lvl9pPr marL="3886200" indent="-228600" eaLnBrk="0" fontAlgn="base" hangingPunct="0">
              <a:spcBef>
                <a:spcPct val="50000"/>
              </a:spcBef>
              <a:spcAft>
                <a:spcPct val="0"/>
              </a:spcAft>
              <a:buChar char="•"/>
              <a:defRPr sz="2400">
                <a:solidFill>
                  <a:schemeClr val="tx1"/>
                </a:solidFill>
                <a:latin typeface="Arial" charset="0"/>
              </a:defRPr>
            </a:lvl9pPr>
          </a:lstStyle>
          <a:p>
            <a:pPr eaLnBrk="1" fontAlgn="base" hangingPunct="1">
              <a:spcBef>
                <a:spcPct val="50000"/>
              </a:spcBef>
              <a:spcAft>
                <a:spcPct val="0"/>
              </a:spcAft>
            </a:pPr>
            <a:r>
              <a:rPr lang="en-US" sz="1200" dirty="0" smtClean="0">
                <a:solidFill>
                  <a:srgbClr val="C0C0C0"/>
                </a:solidFill>
              </a:rPr>
              <a:t>August 16,</a:t>
            </a:r>
            <a:r>
              <a:rPr lang="en-US" sz="1200" baseline="0" dirty="0" smtClean="0">
                <a:solidFill>
                  <a:srgbClr val="C0C0C0"/>
                </a:solidFill>
              </a:rPr>
              <a:t> </a:t>
            </a:r>
            <a:r>
              <a:rPr lang="en-US" sz="1200" dirty="0" smtClean="0">
                <a:solidFill>
                  <a:srgbClr val="C0C0C0"/>
                </a:solidFill>
              </a:rPr>
              <a:t>2017</a:t>
            </a:r>
            <a:endParaRPr lang="en-US" sz="1200" dirty="0">
              <a:solidFill>
                <a:srgbClr val="C0C0C0"/>
              </a:solidFill>
            </a:endParaRPr>
          </a:p>
        </p:txBody>
      </p:sp>
    </p:spTree>
    <p:extLst>
      <p:ext uri="{BB962C8B-B14F-4D97-AF65-F5344CB8AC3E}">
        <p14:creationId xmlns:p14="http://schemas.microsoft.com/office/powerpoint/2010/main" val="6446653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hdr="0" ftr="0" dt="0"/>
  <p:txStyles>
    <p:title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eaLnBrk="0" fontAlgn="base" hangingPunct="0">
        <a:spcBef>
          <a:spcPct val="20000"/>
        </a:spcBef>
        <a:spcAft>
          <a:spcPct val="0"/>
        </a:spcAft>
        <a:buChar char="•"/>
        <a:defRPr sz="2800" b="1">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2.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3.e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notesSlide" Target="../notesSlides/notesSlide10.xml"/><Relationship Id="rId7" Type="http://schemas.openxmlformats.org/officeDocument/2006/relationships/image" Target="../media/image24.emf"/><Relationship Id="rId12"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30.png"/><Relationship Id="rId5" Type="http://schemas.openxmlformats.org/officeDocument/2006/relationships/image" Target="../media/image26.jpeg"/><Relationship Id="rId10" Type="http://schemas.openxmlformats.org/officeDocument/2006/relationships/image" Target="../media/image29.png"/><Relationship Id="rId4" Type="http://schemas.openxmlformats.org/officeDocument/2006/relationships/image" Target="../media/image25.jpeg"/><Relationship Id="rId9" Type="http://schemas.openxmlformats.org/officeDocument/2006/relationships/image" Target="../media/image28.png"/><Relationship Id="rId1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e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9.jp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u="sng" dirty="0">
                <a:effectLst>
                  <a:outerShdw blurRad="38100" dist="38100" dir="2700000" algn="tl">
                    <a:srgbClr val="000000">
                      <a:alpha val="43137"/>
                    </a:srgbClr>
                  </a:outerShdw>
                </a:effectLst>
              </a:rPr>
              <a:t>RPA - P2</a:t>
            </a:r>
            <a:br>
              <a:rPr lang="en-US" u="sng"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NAPMRC</a:t>
            </a:r>
            <a:br>
              <a:rPr lang="en-US" dirty="0">
                <a:effectLst>
                  <a:outerShdw blurRad="38100" dist="38100" dir="2700000" algn="tl">
                    <a:srgbClr val="000000">
                      <a:alpha val="43137"/>
                    </a:srgbClr>
                  </a:outerShdw>
                </a:effectLst>
              </a:rPr>
            </a:br>
            <a:r>
              <a:rPr lang="en-US" sz="2400" b="0" dirty="0">
                <a:effectLst>
                  <a:outerShdw blurRad="38100" dist="38100" dir="2700000" algn="tl">
                    <a:srgbClr val="000000">
                      <a:alpha val="43137"/>
                    </a:srgbClr>
                  </a:outerShdw>
                </a:effectLst>
              </a:rPr>
              <a:t>(National Airport Pavement &amp; Materials Research Center)</a:t>
            </a:r>
            <a:br>
              <a:rPr lang="en-US" sz="2400" b="0" dirty="0">
                <a:effectLst>
                  <a:outerShdw blurRad="38100" dist="38100" dir="2700000" algn="tl">
                    <a:srgbClr val="000000">
                      <a:alpha val="43137"/>
                    </a:srgbClr>
                  </a:outerShdw>
                </a:effectLst>
              </a:rPr>
            </a:br>
            <a:endParaRPr lang="en-US" sz="2400" b="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58766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214" y="-76200"/>
            <a:ext cx="8802687" cy="6469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28801" y="79375"/>
            <a:ext cx="6172200" cy="369332"/>
          </a:xfrm>
          <a:prstGeom prst="rect">
            <a:avLst/>
          </a:prstGeom>
          <a:solidFill>
            <a:schemeClr val="bg1">
              <a:alpha val="87000"/>
            </a:schemeClr>
          </a:solidFill>
        </p:spPr>
        <p:txBody>
          <a:bodyPr wrap="square">
            <a:spAutoFit/>
          </a:bodyPr>
          <a:lstStyle/>
          <a:p>
            <a:pPr>
              <a:defRPr/>
            </a:pPr>
            <a:r>
              <a:rPr lang="en-US" b="1" u="sng" dirty="0">
                <a:effectLst>
                  <a:outerShdw blurRad="38100" dist="38100" dir="2700000" algn="tl">
                    <a:srgbClr val="000000">
                      <a:alpha val="43137"/>
                    </a:srgbClr>
                  </a:outerShdw>
                </a:effectLst>
              </a:rPr>
              <a:t>NAPMRC-TC1 SOUTH TEST AREA (210-psi; 120</a:t>
            </a:r>
            <a:r>
              <a:rPr lang="en-US" b="1" u="sng" dirty="0">
                <a:effectLst>
                  <a:outerShdw blurRad="38100" dist="38100" dir="2700000" algn="tl">
                    <a:srgbClr val="000000">
                      <a:alpha val="43137"/>
                    </a:srgbClr>
                  </a:outerShdw>
                </a:effectLst>
                <a:sym typeface="Symbol"/>
              </a:rPr>
              <a:t>F)</a:t>
            </a:r>
            <a:endParaRPr lang="en-US"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4579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38105"/>
            <a:ext cx="8304213" cy="615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1295400" y="138105"/>
            <a:ext cx="5723490" cy="369332"/>
          </a:xfrm>
          <a:prstGeom prst="rect">
            <a:avLst/>
          </a:prstGeom>
          <a:solidFill>
            <a:schemeClr val="bg1"/>
          </a:solidFill>
        </p:spPr>
        <p:txBody>
          <a:bodyPr wrap="none" rtlCol="0">
            <a:spAutoFit/>
          </a:bodyPr>
          <a:lstStyle/>
          <a:p>
            <a:pPr>
              <a:buNone/>
            </a:pPr>
            <a:r>
              <a:rPr lang="en-US" b="1" u="sng" dirty="0">
                <a:effectLst>
                  <a:outerShdw blurRad="38100" dist="38100" dir="2700000" algn="tl">
                    <a:srgbClr val="000000">
                      <a:alpha val="43137"/>
                    </a:srgbClr>
                  </a:outerShdw>
                </a:effectLst>
              </a:rPr>
              <a:t>NAPMRC-TC1 NORTH TEST AREA (254-psi; 120</a:t>
            </a:r>
            <a:r>
              <a:rPr lang="en-US" b="1" u="sng" dirty="0">
                <a:effectLst>
                  <a:outerShdw blurRad="38100" dist="38100" dir="2700000" algn="tl">
                    <a:srgbClr val="000000">
                      <a:alpha val="43137"/>
                    </a:srgbClr>
                  </a:outerShdw>
                </a:effectLst>
                <a:sym typeface="Symbol"/>
              </a:rPr>
              <a:t>F)</a:t>
            </a:r>
            <a:endParaRPr lang="en-US"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4286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096" y="140717"/>
            <a:ext cx="8321675" cy="615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00200" y="140717"/>
            <a:ext cx="5723490" cy="369332"/>
          </a:xfrm>
          <a:prstGeom prst="rect">
            <a:avLst/>
          </a:prstGeom>
          <a:solidFill>
            <a:schemeClr val="bg1"/>
          </a:solidFill>
        </p:spPr>
        <p:txBody>
          <a:bodyPr wrap="none" rtlCol="0">
            <a:spAutoFit/>
          </a:bodyPr>
          <a:lstStyle/>
          <a:p>
            <a:pPr>
              <a:buNone/>
            </a:pPr>
            <a:r>
              <a:rPr lang="en-US" b="1" u="sng" dirty="0">
                <a:effectLst>
                  <a:outerShdw blurRad="38100" dist="38100" dir="2700000" algn="tl">
                    <a:srgbClr val="000000">
                      <a:alpha val="43137"/>
                    </a:srgbClr>
                  </a:outerShdw>
                </a:effectLst>
              </a:rPr>
              <a:t>NAPMRC-TC1 CENTER TEST AREA (254-psi; 90</a:t>
            </a:r>
            <a:r>
              <a:rPr lang="en-US" b="1" u="sng" dirty="0">
                <a:effectLst>
                  <a:outerShdw blurRad="38100" dist="38100" dir="2700000" algn="tl">
                    <a:srgbClr val="000000">
                      <a:alpha val="43137"/>
                    </a:srgbClr>
                  </a:outerShdw>
                </a:effectLst>
                <a:sym typeface="Symbol"/>
              </a:rPr>
              <a:t>F)</a:t>
            </a:r>
            <a:endParaRPr lang="en-US" b="1" u="sng"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609834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ChangeArrowheads="1"/>
          </p:cNvSpPr>
          <p:nvPr>
            <p:ph type="title"/>
          </p:nvPr>
        </p:nvSpPr>
        <p:spPr/>
        <p:txBody>
          <a:bodyPr/>
          <a:lstStyle/>
          <a:p>
            <a:pPr eaLnBrk="1" hangingPunct="1">
              <a:defRPr/>
            </a:pPr>
            <a:r>
              <a:rPr lang="en-US" sz="3200" u="sng" dirty="0" smtClean="0">
                <a:effectLst>
                  <a:outerShdw blurRad="38100" dist="38100" dir="2700000" algn="tl">
                    <a:srgbClr val="C0C0C0"/>
                  </a:outerShdw>
                </a:effectLst>
              </a:rPr>
              <a:t>Summary of TC1 Tests</a:t>
            </a:r>
          </a:p>
        </p:txBody>
      </p:sp>
      <p:sp>
        <p:nvSpPr>
          <p:cNvPr id="482307" name="Rectangle 3"/>
          <p:cNvSpPr>
            <a:spLocks noGrp="1" noChangeArrowheads="1"/>
          </p:cNvSpPr>
          <p:nvPr>
            <p:ph type="body" idx="1"/>
          </p:nvPr>
        </p:nvSpPr>
        <p:spPr>
          <a:xfrm>
            <a:off x="304800" y="1371600"/>
            <a:ext cx="8601075" cy="4343400"/>
          </a:xfrm>
        </p:spPr>
        <p:txBody>
          <a:bodyPr/>
          <a:lstStyle/>
          <a:p>
            <a:pPr marL="342900" lvl="2" indent="-285750" eaLnBrk="1" hangingPunct="1">
              <a:buNone/>
              <a:defRPr/>
            </a:pPr>
            <a:r>
              <a:rPr lang="en-US" dirty="0">
                <a:effectLst>
                  <a:outerShdw blurRad="38100" dist="38100" dir="2700000" algn="tl">
                    <a:srgbClr val="C0C0C0"/>
                  </a:outerShdw>
                </a:effectLst>
              </a:rPr>
              <a:t>•	</a:t>
            </a:r>
            <a:r>
              <a:rPr lang="en-US" dirty="0" smtClean="0">
                <a:effectLst>
                  <a:outerShdw blurRad="38100" dist="38100" dir="2700000" algn="tl">
                    <a:srgbClr val="C0C0C0"/>
                  </a:outerShdw>
                </a:effectLst>
              </a:rPr>
              <a:t>Compare Warm </a:t>
            </a:r>
            <a:r>
              <a:rPr lang="en-US" dirty="0">
                <a:effectLst>
                  <a:outerShdw blurRad="38100" dist="38100" dir="2700000" algn="tl">
                    <a:srgbClr val="C0C0C0"/>
                  </a:outerShdw>
                </a:effectLst>
              </a:rPr>
              <a:t>Mix Asphalt (WMA) </a:t>
            </a:r>
            <a:r>
              <a:rPr lang="en-US" dirty="0" smtClean="0">
                <a:effectLst>
                  <a:outerShdw blurRad="38100" dist="38100" dir="2700000" algn="tl">
                    <a:srgbClr val="C0C0C0"/>
                  </a:outerShdw>
                </a:effectLst>
              </a:rPr>
              <a:t>performance with P401 Hot Mix Asphalt (HMA) performance (rutting);</a:t>
            </a:r>
          </a:p>
          <a:p>
            <a:pPr marL="342900" lvl="2" indent="-285750" eaLnBrk="1" hangingPunct="1">
              <a:buNone/>
              <a:defRPr/>
            </a:pPr>
            <a:r>
              <a:rPr lang="en-US" dirty="0">
                <a:effectLst>
                  <a:outerShdw blurRad="38100" dist="38100" dir="2700000" algn="tl">
                    <a:srgbClr val="C0C0C0"/>
                  </a:outerShdw>
                </a:effectLst>
              </a:rPr>
              <a:t>	</a:t>
            </a:r>
            <a:r>
              <a:rPr lang="en-US" dirty="0" smtClean="0">
                <a:effectLst>
                  <a:outerShdw blurRad="38100" dist="38100" dir="2700000" algn="tl">
                    <a:srgbClr val="C0C0C0"/>
                  </a:outerShdw>
                </a:effectLst>
              </a:rPr>
              <a:t>	</a:t>
            </a:r>
            <a:r>
              <a:rPr lang="en-US" dirty="0" smtClean="0">
                <a:solidFill>
                  <a:srgbClr val="FF0000"/>
                </a:solidFill>
                <a:effectLst>
                  <a:outerShdw blurRad="38100" dist="38100" dir="2700000" algn="tl">
                    <a:srgbClr val="C0C0C0"/>
                  </a:outerShdw>
                </a:effectLst>
              </a:rPr>
              <a:t>Comparable Performance in rutting</a:t>
            </a:r>
            <a:r>
              <a:rPr lang="en-US" dirty="0" smtClean="0">
                <a:effectLst>
                  <a:outerShdw blurRad="38100" dist="38100" dir="2700000" algn="tl">
                    <a:srgbClr val="C0C0C0"/>
                  </a:outerShdw>
                </a:effectLst>
              </a:rPr>
              <a:t>.</a:t>
            </a:r>
          </a:p>
          <a:p>
            <a:pPr marL="342900" lvl="2" indent="-285750" eaLnBrk="1" hangingPunct="1">
              <a:buNone/>
              <a:defRPr/>
            </a:pPr>
            <a:r>
              <a:rPr lang="en-US" dirty="0">
                <a:effectLst>
                  <a:outerShdw blurRad="38100" dist="38100" dir="2700000" algn="tl">
                    <a:srgbClr val="C0C0C0"/>
                  </a:outerShdw>
                </a:effectLst>
              </a:rPr>
              <a:t>	</a:t>
            </a:r>
            <a:r>
              <a:rPr lang="en-US" dirty="0" smtClean="0">
                <a:effectLst>
                  <a:outerShdw blurRad="38100" dist="38100" dir="2700000" algn="tl">
                    <a:srgbClr val="C0C0C0"/>
                  </a:outerShdw>
                </a:effectLst>
              </a:rPr>
              <a:t>	</a:t>
            </a:r>
            <a:r>
              <a:rPr lang="en-US" dirty="0" smtClean="0">
                <a:solidFill>
                  <a:schemeClr val="accent2">
                    <a:lumMod val="60000"/>
                    <a:lumOff val="40000"/>
                  </a:schemeClr>
                </a:solidFill>
                <a:effectLst>
                  <a:outerShdw blurRad="38100" dist="38100" dir="2700000" algn="tl">
                    <a:srgbClr val="C0C0C0"/>
                  </a:outerShdw>
                </a:effectLst>
              </a:rPr>
              <a:t>Cracking performance need to be evaluated (TC2)</a:t>
            </a:r>
          </a:p>
          <a:p>
            <a:pPr marL="342900" lvl="2" indent="-285750" eaLnBrk="1" hangingPunct="1">
              <a:buNone/>
              <a:defRPr/>
            </a:pPr>
            <a:r>
              <a:rPr lang="en-US" dirty="0">
                <a:effectLst>
                  <a:outerShdw blurRad="38100" dist="38100" dir="2700000" algn="tl">
                    <a:srgbClr val="C0C0C0"/>
                  </a:outerShdw>
                </a:effectLst>
              </a:rPr>
              <a:t>• </a:t>
            </a:r>
            <a:r>
              <a:rPr lang="en-US" dirty="0" smtClean="0">
                <a:effectLst>
                  <a:outerShdw blurRad="38100" dist="38100" dir="2700000" algn="tl">
                    <a:srgbClr val="C0C0C0"/>
                  </a:outerShdw>
                </a:effectLst>
              </a:rPr>
              <a:t>	Effect of tire pressure </a:t>
            </a:r>
            <a:r>
              <a:rPr lang="en-US" dirty="0">
                <a:effectLst>
                  <a:outerShdw blurRad="38100" dist="38100" dir="2700000" algn="tl">
                    <a:srgbClr val="C0C0C0"/>
                  </a:outerShdw>
                </a:effectLst>
              </a:rPr>
              <a:t>on pavement </a:t>
            </a:r>
            <a:r>
              <a:rPr lang="en-US" dirty="0" smtClean="0">
                <a:effectLst>
                  <a:outerShdw blurRad="38100" dist="38100" dir="2700000" algn="tl">
                    <a:srgbClr val="C0C0C0"/>
                  </a:outerShdw>
                </a:effectLst>
              </a:rPr>
              <a:t>rutting;</a:t>
            </a:r>
          </a:p>
          <a:p>
            <a:pPr marL="342900" lvl="2" indent="-285750" eaLnBrk="1" hangingPunct="1">
              <a:buNone/>
              <a:defRPr/>
            </a:pPr>
            <a:r>
              <a:rPr lang="en-US" dirty="0">
                <a:effectLst>
                  <a:outerShdw blurRad="38100" dist="38100" dir="2700000" algn="tl">
                    <a:srgbClr val="C0C0C0"/>
                  </a:outerShdw>
                </a:effectLst>
              </a:rPr>
              <a:t>	</a:t>
            </a:r>
            <a:r>
              <a:rPr lang="en-US" dirty="0" smtClean="0">
                <a:effectLst>
                  <a:outerShdw blurRad="38100" dist="38100" dir="2700000" algn="tl">
                    <a:srgbClr val="C0C0C0"/>
                  </a:outerShdw>
                </a:effectLst>
              </a:rPr>
              <a:t>	</a:t>
            </a:r>
            <a:r>
              <a:rPr lang="en-US" dirty="0" smtClean="0">
                <a:solidFill>
                  <a:srgbClr val="FF0000"/>
                </a:solidFill>
                <a:effectLst>
                  <a:outerShdw blurRad="38100" dist="38100" dir="2700000" algn="tl">
                    <a:srgbClr val="C0C0C0"/>
                  </a:outerShdw>
                </a:effectLst>
              </a:rPr>
              <a:t>Significant effects on mixes with unmodified binders.</a:t>
            </a:r>
          </a:p>
          <a:p>
            <a:pPr marL="342900" lvl="2" indent="-285750" eaLnBrk="1" hangingPunct="1">
              <a:buNone/>
              <a:defRPr/>
            </a:pPr>
            <a:r>
              <a:rPr lang="en-US" dirty="0">
                <a:solidFill>
                  <a:srgbClr val="FF0000"/>
                </a:solidFill>
                <a:effectLst>
                  <a:outerShdw blurRad="38100" dist="38100" dir="2700000" algn="tl">
                    <a:srgbClr val="C0C0C0"/>
                  </a:outerShdw>
                </a:effectLst>
              </a:rPr>
              <a:t>	</a:t>
            </a:r>
            <a:r>
              <a:rPr lang="en-US" dirty="0" smtClean="0">
                <a:solidFill>
                  <a:srgbClr val="FF0000"/>
                </a:solidFill>
                <a:effectLst>
                  <a:outerShdw blurRad="38100" dist="38100" dir="2700000" algn="tl">
                    <a:srgbClr val="C0C0C0"/>
                  </a:outerShdw>
                </a:effectLst>
              </a:rPr>
              <a:t>	Insignificant effects on mixes with PMA.</a:t>
            </a:r>
            <a:endParaRPr lang="en-US" dirty="0">
              <a:solidFill>
                <a:srgbClr val="FF0000"/>
              </a:solidFill>
              <a:effectLst>
                <a:outerShdw blurRad="38100" dist="38100" dir="2700000" algn="tl">
                  <a:srgbClr val="C0C0C0"/>
                </a:outerShdw>
              </a:effectLst>
            </a:endParaRPr>
          </a:p>
          <a:p>
            <a:pPr marL="342900" lvl="2" indent="-285750" eaLnBrk="1" hangingPunct="1">
              <a:buNone/>
              <a:defRPr/>
            </a:pPr>
            <a:r>
              <a:rPr lang="en-US" dirty="0">
                <a:effectLst>
                  <a:outerShdw blurRad="38100" dist="38100" dir="2700000" algn="tl">
                    <a:srgbClr val="C0C0C0"/>
                  </a:outerShdw>
                </a:effectLst>
              </a:rPr>
              <a:t>•	</a:t>
            </a:r>
            <a:r>
              <a:rPr lang="en-US" dirty="0" smtClean="0">
                <a:effectLst>
                  <a:outerShdw blurRad="38100" dist="38100" dir="2700000" algn="tl">
                    <a:srgbClr val="C0C0C0"/>
                  </a:outerShdw>
                </a:effectLst>
              </a:rPr>
              <a:t>Effect of polymer modified binder (PMA) on pavement rutting;</a:t>
            </a:r>
          </a:p>
          <a:p>
            <a:pPr marL="342900" lvl="2" indent="-285750" eaLnBrk="1" hangingPunct="1">
              <a:buNone/>
              <a:defRPr/>
            </a:pPr>
            <a:r>
              <a:rPr lang="en-US" dirty="0">
                <a:effectLst>
                  <a:outerShdw blurRad="38100" dist="38100" dir="2700000" algn="tl">
                    <a:srgbClr val="C0C0C0"/>
                  </a:outerShdw>
                </a:effectLst>
              </a:rPr>
              <a:t>	</a:t>
            </a:r>
            <a:r>
              <a:rPr lang="en-US" dirty="0" smtClean="0">
                <a:effectLst>
                  <a:outerShdw blurRad="38100" dist="38100" dir="2700000" algn="tl">
                    <a:srgbClr val="C0C0C0"/>
                  </a:outerShdw>
                </a:effectLst>
              </a:rPr>
              <a:t>	</a:t>
            </a:r>
            <a:r>
              <a:rPr lang="en-US" dirty="0" smtClean="0">
                <a:solidFill>
                  <a:srgbClr val="FF0000"/>
                </a:solidFill>
                <a:effectLst>
                  <a:outerShdw blurRad="38100" dist="38100" dir="2700000" algn="tl">
                    <a:srgbClr val="C0C0C0"/>
                  </a:outerShdw>
                </a:effectLst>
              </a:rPr>
              <a:t>Improves rutting performance significantly.</a:t>
            </a:r>
            <a:endParaRPr lang="en-US" dirty="0">
              <a:solidFill>
                <a:srgbClr val="FF0000"/>
              </a:solidFill>
              <a:effectLst>
                <a:outerShdw blurRad="38100" dist="38100" dir="2700000" algn="tl">
                  <a:srgbClr val="C0C0C0"/>
                </a:outerShdw>
              </a:effectLst>
            </a:endParaRPr>
          </a:p>
          <a:p>
            <a:pPr marL="342900" lvl="2" indent="-285750" eaLnBrk="1" hangingPunct="1">
              <a:buNone/>
              <a:defRPr/>
            </a:pPr>
            <a:r>
              <a:rPr lang="en-US" dirty="0">
                <a:effectLst>
                  <a:outerShdw blurRad="38100" dist="38100" dir="2700000" algn="tl">
                    <a:srgbClr val="C0C0C0"/>
                  </a:outerShdw>
                </a:effectLst>
              </a:rPr>
              <a:t>•	</a:t>
            </a:r>
            <a:r>
              <a:rPr lang="en-US" dirty="0" smtClean="0">
                <a:effectLst>
                  <a:outerShdw blurRad="38100" dist="38100" dir="2700000" algn="tl">
                    <a:srgbClr val="C0C0C0"/>
                  </a:outerShdw>
                </a:effectLst>
              </a:rPr>
              <a:t>Effect of temperature on pavement rutting.</a:t>
            </a:r>
          </a:p>
          <a:p>
            <a:pPr marL="342900" lvl="2" indent="-285750" eaLnBrk="1" hangingPunct="1">
              <a:buNone/>
              <a:defRPr/>
            </a:pPr>
            <a:r>
              <a:rPr lang="en-US" dirty="0">
                <a:effectLst>
                  <a:outerShdw blurRad="38100" dist="38100" dir="2700000" algn="tl">
                    <a:srgbClr val="C0C0C0"/>
                  </a:outerShdw>
                </a:effectLst>
              </a:rPr>
              <a:t>	</a:t>
            </a:r>
            <a:r>
              <a:rPr lang="en-US" dirty="0" smtClean="0">
                <a:effectLst>
                  <a:outerShdw blurRad="38100" dist="38100" dir="2700000" algn="tl">
                    <a:srgbClr val="C0C0C0"/>
                  </a:outerShdw>
                </a:effectLst>
              </a:rPr>
              <a:t>	</a:t>
            </a:r>
            <a:r>
              <a:rPr lang="en-US" dirty="0" smtClean="0">
                <a:solidFill>
                  <a:srgbClr val="FF0000"/>
                </a:solidFill>
                <a:effectLst>
                  <a:outerShdw blurRad="38100" dist="38100" dir="2700000" algn="tl">
                    <a:srgbClr val="C0C0C0"/>
                  </a:outerShdw>
                </a:effectLst>
              </a:rPr>
              <a:t>Rutting performance of HMA/WMA is more sensitive to 	temperature than tire pressure. </a:t>
            </a:r>
          </a:p>
        </p:txBody>
      </p:sp>
    </p:spTree>
    <p:extLst>
      <p:ext uri="{BB962C8B-B14F-4D97-AF65-F5344CB8AC3E}">
        <p14:creationId xmlns:p14="http://schemas.microsoft.com/office/powerpoint/2010/main" val="2899208346"/>
      </p:ext>
    </p:extLst>
  </p:cSld>
  <p:clrMapOvr>
    <a:masterClrMapping/>
  </p:clrMapOvr>
  <p:transition advTm="24407"/>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ChangeArrowheads="1"/>
          </p:cNvSpPr>
          <p:nvPr>
            <p:ph type="title"/>
          </p:nvPr>
        </p:nvSpPr>
        <p:spPr/>
        <p:txBody>
          <a:bodyPr/>
          <a:lstStyle/>
          <a:p>
            <a:pPr eaLnBrk="1" hangingPunct="1">
              <a:defRPr/>
            </a:pPr>
            <a:r>
              <a:rPr lang="en-US" sz="3200" u="sng" dirty="0" smtClean="0">
                <a:effectLst>
                  <a:outerShdw blurRad="38100" dist="38100" dir="2700000" algn="tl">
                    <a:srgbClr val="C0C0C0"/>
                  </a:outerShdw>
                </a:effectLst>
              </a:rPr>
              <a:t>TC1 </a:t>
            </a:r>
            <a:r>
              <a:rPr lang="en-US" sz="3200" u="sng" dirty="0" err="1" smtClean="0">
                <a:effectLst>
                  <a:outerShdw blurRad="38100" dist="38100" dir="2700000" algn="tl">
                    <a:srgbClr val="C0C0C0"/>
                  </a:outerShdw>
                </a:effectLst>
              </a:rPr>
              <a:t>Posttraffic</a:t>
            </a:r>
            <a:r>
              <a:rPr lang="en-US" sz="3200" u="sng" dirty="0" smtClean="0">
                <a:effectLst>
                  <a:outerShdw blurRad="38100" dist="38100" dir="2700000" algn="tl">
                    <a:srgbClr val="C0C0C0"/>
                  </a:outerShdw>
                </a:effectLst>
              </a:rPr>
              <a:t> Tests</a:t>
            </a:r>
          </a:p>
        </p:txBody>
      </p:sp>
      <p:graphicFrame>
        <p:nvGraphicFramePr>
          <p:cNvPr id="3" name="Object 2"/>
          <p:cNvGraphicFramePr>
            <a:graphicFrameLocks noChangeAspect="1"/>
          </p:cNvGraphicFramePr>
          <p:nvPr>
            <p:extLst>
              <p:ext uri="{D42A27DB-BD31-4B8C-83A1-F6EECF244321}">
                <p14:modId xmlns:p14="http://schemas.microsoft.com/office/powerpoint/2010/main" val="938786887"/>
              </p:ext>
            </p:extLst>
          </p:nvPr>
        </p:nvGraphicFramePr>
        <p:xfrm>
          <a:off x="304800" y="1676400"/>
          <a:ext cx="8455136" cy="2133600"/>
        </p:xfrm>
        <a:graphic>
          <a:graphicData uri="http://schemas.openxmlformats.org/presentationml/2006/ole">
            <mc:AlternateContent xmlns:mc="http://schemas.openxmlformats.org/markup-compatibility/2006">
              <mc:Choice xmlns:v="urn:schemas-microsoft-com:vml" Requires="v">
                <p:oleObj spid="_x0000_s3075" name="Worksheet" r:id="rId4" imgW="9629699" imgH="2428920" progId="Excel.Sheet.12">
                  <p:embed/>
                </p:oleObj>
              </mc:Choice>
              <mc:Fallback>
                <p:oleObj name="Worksheet" r:id="rId4" imgW="9629699" imgH="2428920" progId="Excel.Sheet.12">
                  <p:embed/>
                  <p:pic>
                    <p:nvPicPr>
                      <p:cNvPr id="0" name=""/>
                      <p:cNvPicPr/>
                      <p:nvPr/>
                    </p:nvPicPr>
                    <p:blipFill>
                      <a:blip r:embed="rId5"/>
                      <a:stretch>
                        <a:fillRect/>
                      </a:stretch>
                    </p:blipFill>
                    <p:spPr>
                      <a:xfrm>
                        <a:off x="304800" y="1676400"/>
                        <a:ext cx="8455136" cy="2133600"/>
                      </a:xfrm>
                      <a:prstGeom prst="rect">
                        <a:avLst/>
                      </a:prstGeom>
                    </p:spPr>
                  </p:pic>
                </p:oleObj>
              </mc:Fallback>
            </mc:AlternateContent>
          </a:graphicData>
        </a:graphic>
      </p:graphicFrame>
    </p:spTree>
    <p:extLst>
      <p:ext uri="{BB962C8B-B14F-4D97-AF65-F5344CB8AC3E}">
        <p14:creationId xmlns:p14="http://schemas.microsoft.com/office/powerpoint/2010/main" val="1661615405"/>
      </p:ext>
    </p:extLst>
  </p:cSld>
  <p:clrMapOvr>
    <a:masterClrMapping/>
  </p:clrMapOvr>
  <p:transition advTm="24407"/>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ChangeArrowheads="1"/>
          </p:cNvSpPr>
          <p:nvPr>
            <p:ph type="title"/>
          </p:nvPr>
        </p:nvSpPr>
        <p:spPr/>
        <p:txBody>
          <a:bodyPr/>
          <a:lstStyle/>
          <a:p>
            <a:pPr eaLnBrk="1" hangingPunct="1">
              <a:defRPr/>
            </a:pPr>
            <a:r>
              <a:rPr lang="en-US" sz="3200" u="sng" dirty="0" smtClean="0">
                <a:effectLst>
                  <a:outerShdw blurRad="38100" dist="38100" dir="2700000" algn="tl">
                    <a:srgbClr val="C0C0C0"/>
                  </a:outerShdw>
                </a:effectLst>
              </a:rPr>
              <a:t>TC1 </a:t>
            </a:r>
            <a:r>
              <a:rPr lang="en-US" sz="3200" u="sng" dirty="0" err="1" smtClean="0">
                <a:effectLst>
                  <a:outerShdw blurRad="38100" dist="38100" dir="2700000" algn="tl">
                    <a:srgbClr val="C0C0C0"/>
                  </a:outerShdw>
                </a:effectLst>
              </a:rPr>
              <a:t>Posttraffic</a:t>
            </a:r>
            <a:r>
              <a:rPr lang="en-US" sz="3200" u="sng" dirty="0" smtClean="0">
                <a:effectLst>
                  <a:outerShdw blurRad="38100" dist="38100" dir="2700000" algn="tl">
                    <a:srgbClr val="C0C0C0"/>
                  </a:outerShdw>
                </a:effectLst>
              </a:rPr>
              <a:t> Tests</a:t>
            </a:r>
          </a:p>
        </p:txBody>
      </p:sp>
      <p:graphicFrame>
        <p:nvGraphicFramePr>
          <p:cNvPr id="2" name="Object 1"/>
          <p:cNvGraphicFramePr>
            <a:graphicFrameLocks noChangeAspect="1"/>
          </p:cNvGraphicFramePr>
          <p:nvPr>
            <p:extLst>
              <p:ext uri="{D42A27DB-BD31-4B8C-83A1-F6EECF244321}">
                <p14:modId xmlns:p14="http://schemas.microsoft.com/office/powerpoint/2010/main" val="3233995338"/>
              </p:ext>
            </p:extLst>
          </p:nvPr>
        </p:nvGraphicFramePr>
        <p:xfrm>
          <a:off x="228600" y="1600200"/>
          <a:ext cx="8564137" cy="1828800"/>
        </p:xfrm>
        <a:graphic>
          <a:graphicData uri="http://schemas.openxmlformats.org/presentationml/2006/ole">
            <mc:AlternateContent xmlns:mc="http://schemas.openxmlformats.org/markup-compatibility/2006">
              <mc:Choice xmlns:v="urn:schemas-microsoft-com:vml" Requires="v">
                <p:oleObj spid="_x0000_s4099" name="Worksheet" r:id="rId4" imgW="9629699" imgH="2057400" progId="Excel.Sheet.12">
                  <p:embed/>
                </p:oleObj>
              </mc:Choice>
              <mc:Fallback>
                <p:oleObj name="Worksheet" r:id="rId4" imgW="9629699" imgH="2057400" progId="Excel.Sheet.12">
                  <p:embed/>
                  <p:pic>
                    <p:nvPicPr>
                      <p:cNvPr id="0" name=""/>
                      <p:cNvPicPr/>
                      <p:nvPr/>
                    </p:nvPicPr>
                    <p:blipFill>
                      <a:blip r:embed="rId5"/>
                      <a:stretch>
                        <a:fillRect/>
                      </a:stretch>
                    </p:blipFill>
                    <p:spPr>
                      <a:xfrm>
                        <a:off x="228600" y="1600200"/>
                        <a:ext cx="8564137" cy="1828800"/>
                      </a:xfrm>
                      <a:prstGeom prst="rect">
                        <a:avLst/>
                      </a:prstGeom>
                    </p:spPr>
                  </p:pic>
                </p:oleObj>
              </mc:Fallback>
            </mc:AlternateContent>
          </a:graphicData>
        </a:graphic>
      </p:graphicFrame>
    </p:spTree>
    <p:extLst>
      <p:ext uri="{BB962C8B-B14F-4D97-AF65-F5344CB8AC3E}">
        <p14:creationId xmlns:p14="http://schemas.microsoft.com/office/powerpoint/2010/main" val="2040197798"/>
      </p:ext>
    </p:extLst>
  </p:cSld>
  <p:clrMapOvr>
    <a:masterClrMapping/>
  </p:clrMapOvr>
  <p:transition advTm="24407"/>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Laboratory test results from </a:t>
            </a:r>
            <a:r>
              <a:rPr lang="en-US" dirty="0" err="1" smtClean="0"/>
              <a:t>posttraffic</a:t>
            </a:r>
            <a:r>
              <a:rPr lang="en-US" dirty="0" smtClean="0"/>
              <a:t> tests will be </a:t>
            </a:r>
            <a:r>
              <a:rPr lang="en-US" dirty="0" err="1" smtClean="0"/>
              <a:t>presentedpresented</a:t>
            </a:r>
            <a:r>
              <a:rPr lang="en-US" dirty="0" smtClean="0"/>
              <a:t>.</a:t>
            </a:r>
            <a:endParaRPr lang="en-US" dirty="0"/>
          </a:p>
        </p:txBody>
      </p:sp>
      <p:sp>
        <p:nvSpPr>
          <p:cNvPr id="4" name="Rectangle 2"/>
          <p:cNvSpPr txBox="1">
            <a:spLocks noChangeArrowheads="1"/>
          </p:cNvSpPr>
          <p:nvPr/>
        </p:nvSpPr>
        <p:spPr bwMode="auto">
          <a:xfrm>
            <a:off x="381000" y="231775"/>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a:solidFill>
                  <a:srgbClr val="1D2F68"/>
                </a:solidFill>
                <a:latin typeface="+mj-lt"/>
                <a:ea typeface="+mj-ea"/>
                <a:cs typeface="+mj-cs"/>
              </a:defRPr>
            </a:lvl1pPr>
            <a:lvl2pPr algn="l" rtl="0" eaLnBrk="0" fontAlgn="base" hangingPunct="0">
              <a:spcBef>
                <a:spcPct val="0"/>
              </a:spcBef>
              <a:spcAft>
                <a:spcPct val="0"/>
              </a:spcAft>
              <a:defRPr sz="4000" b="1">
                <a:solidFill>
                  <a:srgbClr val="1D2F68"/>
                </a:solidFill>
                <a:latin typeface="Arial" charset="0"/>
              </a:defRPr>
            </a:lvl2pPr>
            <a:lvl3pPr algn="l" rtl="0" eaLnBrk="0" fontAlgn="base" hangingPunct="0">
              <a:spcBef>
                <a:spcPct val="0"/>
              </a:spcBef>
              <a:spcAft>
                <a:spcPct val="0"/>
              </a:spcAft>
              <a:defRPr sz="4000" b="1">
                <a:solidFill>
                  <a:srgbClr val="1D2F68"/>
                </a:solidFill>
                <a:latin typeface="Arial" charset="0"/>
              </a:defRPr>
            </a:lvl3pPr>
            <a:lvl4pPr algn="l" rtl="0" eaLnBrk="0" fontAlgn="base" hangingPunct="0">
              <a:spcBef>
                <a:spcPct val="0"/>
              </a:spcBef>
              <a:spcAft>
                <a:spcPct val="0"/>
              </a:spcAft>
              <a:defRPr sz="4000" b="1">
                <a:solidFill>
                  <a:srgbClr val="1D2F68"/>
                </a:solidFill>
                <a:latin typeface="Arial" charset="0"/>
              </a:defRPr>
            </a:lvl4pPr>
            <a:lvl5pPr algn="l" rtl="0" eaLnBrk="0" fontAlgn="base" hangingPunct="0">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r>
              <a:rPr lang="en-US" sz="3200" u="sng" kern="0" dirty="0" smtClean="0">
                <a:solidFill>
                  <a:srgbClr val="002060"/>
                </a:solidFill>
                <a:effectLst>
                  <a:outerShdw blurRad="38100" dist="38100" dir="2700000" algn="tl">
                    <a:srgbClr val="000000">
                      <a:alpha val="43137"/>
                    </a:srgbClr>
                  </a:outerShdw>
                </a:effectLst>
                <a:cs typeface="Times New Roman" panose="02020603050405020304" pitchFamily="18" charset="0"/>
              </a:rPr>
              <a:t>TC1 </a:t>
            </a:r>
            <a:r>
              <a:rPr lang="en-US" sz="3200" u="sng" kern="0" dirty="0" err="1" smtClean="0">
                <a:solidFill>
                  <a:srgbClr val="002060"/>
                </a:solidFill>
                <a:effectLst>
                  <a:outerShdw blurRad="38100" dist="38100" dir="2700000" algn="tl">
                    <a:srgbClr val="000000">
                      <a:alpha val="43137"/>
                    </a:srgbClr>
                  </a:outerShdw>
                </a:effectLst>
                <a:cs typeface="Times New Roman" panose="02020603050405020304" pitchFamily="18" charset="0"/>
              </a:rPr>
              <a:t>Posttraffic</a:t>
            </a:r>
            <a:r>
              <a:rPr lang="en-US" sz="3200" u="sng" kern="0" dirty="0" smtClean="0">
                <a:solidFill>
                  <a:srgbClr val="002060"/>
                </a:solidFill>
                <a:effectLst>
                  <a:outerShdw blurRad="38100" dist="38100" dir="2700000" algn="tl">
                    <a:srgbClr val="000000">
                      <a:alpha val="43137"/>
                    </a:srgbClr>
                  </a:outerShdw>
                </a:effectLst>
                <a:cs typeface="Times New Roman" panose="02020603050405020304" pitchFamily="18" charset="0"/>
              </a:rPr>
              <a:t> Tests</a:t>
            </a:r>
            <a:endParaRPr lang="en-US" sz="3200" u="sng" kern="0" dirty="0">
              <a:solidFill>
                <a:srgbClr val="002060"/>
              </a:solidFill>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3376366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p:cNvSpPr>
            <a:spLocks noChangeArrowheads="1"/>
          </p:cNvSpPr>
          <p:nvPr/>
        </p:nvSpPr>
        <p:spPr bwMode="auto">
          <a:xfrm>
            <a:off x="1343025" y="5353050"/>
            <a:ext cx="5781675" cy="3810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pic>
        <p:nvPicPr>
          <p:cNvPr id="770057" name="Picture 9" descr="DSC_009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57751" y="0"/>
            <a:ext cx="4286250" cy="2727780"/>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8" descr="Picture 017"/>
          <p:cNvPicPr>
            <a:picLocks noChangeAspect="1" noChangeArrowheads="1"/>
          </p:cNvPicPr>
          <p:nvPr/>
        </p:nvPicPr>
        <p:blipFill>
          <a:blip r:embed="rId5"/>
          <a:srcRect/>
          <a:stretch>
            <a:fillRect/>
          </a:stretch>
        </p:blipFill>
        <p:spPr bwMode="auto">
          <a:xfrm>
            <a:off x="107950" y="152400"/>
            <a:ext cx="1612900" cy="24193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9" name="Object 6"/>
          <p:cNvGraphicFramePr>
            <a:graphicFrameLocks noChangeAspect="1"/>
          </p:cNvGraphicFramePr>
          <p:nvPr/>
        </p:nvGraphicFramePr>
        <p:xfrm>
          <a:off x="1390650" y="-7938"/>
          <a:ext cx="2327275" cy="1654176"/>
        </p:xfrm>
        <a:graphic>
          <a:graphicData uri="http://schemas.openxmlformats.org/presentationml/2006/ole">
            <mc:AlternateContent xmlns:mc="http://schemas.openxmlformats.org/markup-compatibility/2006">
              <mc:Choice xmlns:v="urn:schemas-microsoft-com:vml" Requires="v">
                <p:oleObj spid="_x0000_s2091" name="Chart" r:id="rId6" imgW="10610850" imgH="7543800" progId="Excel.Chart.8">
                  <p:embed/>
                </p:oleObj>
              </mc:Choice>
              <mc:Fallback>
                <p:oleObj name="Chart" r:id="rId6" imgW="10610850" imgH="7543800" progId="Excel.Char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90650" y="-7938"/>
                        <a:ext cx="2327275" cy="165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27" name="Picture 3"/>
          <p:cNvPicPr>
            <a:picLocks noChangeAspect="1" noChangeArrowheads="1"/>
          </p:cNvPicPr>
          <p:nvPr/>
        </p:nvPicPr>
        <p:blipFill>
          <a:blip r:embed="rId8"/>
          <a:srcRect/>
          <a:stretch>
            <a:fillRect/>
          </a:stretch>
        </p:blipFill>
        <p:spPr bwMode="auto">
          <a:xfrm>
            <a:off x="107950" y="3687763"/>
            <a:ext cx="2566988" cy="17113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9"/>
          <a:srcRect/>
          <a:stretch>
            <a:fillRect/>
          </a:stretch>
        </p:blipFill>
        <p:spPr bwMode="auto">
          <a:xfrm>
            <a:off x="2357438" y="3592513"/>
            <a:ext cx="1525587" cy="8302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10"/>
          <a:srcRect/>
          <a:stretch>
            <a:fillRect/>
          </a:stretch>
        </p:blipFill>
        <p:spPr bwMode="auto">
          <a:xfrm>
            <a:off x="6119813" y="2871788"/>
            <a:ext cx="2900362" cy="1933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20850" y="1700213"/>
            <a:ext cx="1843088" cy="12858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4"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47863" y="4481513"/>
            <a:ext cx="2344737" cy="159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5"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57725" y="4089400"/>
            <a:ext cx="2924175" cy="1992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56" name="Down Arrow 3"/>
          <p:cNvSpPr>
            <a:spLocks noChangeArrowheads="1"/>
          </p:cNvSpPr>
          <p:nvPr/>
        </p:nvSpPr>
        <p:spPr bwMode="auto">
          <a:xfrm>
            <a:off x="4124325" y="1363663"/>
            <a:ext cx="733425" cy="141287"/>
          </a:xfrm>
          <a:prstGeom prst="downArrow">
            <a:avLst>
              <a:gd name="adj1" fmla="val 50000"/>
              <a:gd name="adj2" fmla="val 5000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50000"/>
              </a:spcBef>
              <a:buFontTx/>
              <a:buChar char="•"/>
            </a:pPr>
            <a:endParaRPr lang="en-US" altLang="en-US" sz="2400">
              <a:latin typeface="Arial" charset="0"/>
            </a:endParaRPr>
          </a:p>
        </p:txBody>
      </p:sp>
      <p:pic>
        <p:nvPicPr>
          <p:cNvPr id="6157"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59225" y="666750"/>
            <a:ext cx="122555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8" name="AutoShape 17"/>
          <p:cNvSpPr>
            <a:spLocks noChangeArrowheads="1"/>
          </p:cNvSpPr>
          <p:nvPr/>
        </p:nvSpPr>
        <p:spPr bwMode="auto">
          <a:xfrm>
            <a:off x="7629525" y="2051050"/>
            <a:ext cx="128588" cy="820738"/>
          </a:xfrm>
          <a:prstGeom prst="downArrow">
            <a:avLst>
              <a:gd name="adj1" fmla="val 50000"/>
              <a:gd name="adj2" fmla="val 173219"/>
            </a:avLst>
          </a:prstGeom>
          <a:solidFill>
            <a:srgbClr val="FF66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
        <p:nvSpPr>
          <p:cNvPr id="2" name="TextBox 1"/>
          <p:cNvSpPr txBox="1"/>
          <p:nvPr/>
        </p:nvSpPr>
        <p:spPr>
          <a:xfrm>
            <a:off x="107950" y="3074988"/>
            <a:ext cx="5554663" cy="461962"/>
          </a:xfrm>
          <a:prstGeom prst="rect">
            <a:avLst/>
          </a:prstGeom>
          <a:solidFill>
            <a:schemeClr val="bg1"/>
          </a:solidFill>
        </p:spPr>
        <p:txBody>
          <a:bodyPr wrap="none">
            <a:spAutoFit/>
          </a:bodyPr>
          <a:lstStyle/>
          <a:p>
            <a:pPr fontAlgn="auto">
              <a:spcBef>
                <a:spcPts val="0"/>
              </a:spcBef>
              <a:spcAft>
                <a:spcPts val="0"/>
              </a:spcAft>
              <a:defRPr/>
            </a:pPr>
            <a:r>
              <a:rPr lang="en-US" b="1" u="sng" dirty="0">
                <a:effectLst>
                  <a:outerShdw blurRad="38100" dist="38100" dir="2700000" algn="tl">
                    <a:srgbClr val="000000">
                      <a:alpha val="43137"/>
                    </a:srgbClr>
                  </a:outerShdw>
                </a:effectLst>
                <a:latin typeface="+mn-lt"/>
                <a:cs typeface="+mn-cs"/>
              </a:rPr>
              <a:t>LABORATORY CHARACTERIZATION</a:t>
            </a:r>
          </a:p>
        </p:txBody>
      </p:sp>
      <p:sp>
        <p:nvSpPr>
          <p:cNvPr id="6160" name="AutoShape 17"/>
          <p:cNvSpPr>
            <a:spLocks noChangeArrowheads="1"/>
          </p:cNvSpPr>
          <p:nvPr/>
        </p:nvSpPr>
        <p:spPr bwMode="auto">
          <a:xfrm rot="2782104">
            <a:off x="4752182" y="2683669"/>
            <a:ext cx="211137" cy="1704975"/>
          </a:xfrm>
          <a:prstGeom prst="downArrow">
            <a:avLst>
              <a:gd name="adj1" fmla="val 50000"/>
              <a:gd name="adj2" fmla="val 172047"/>
            </a:avLst>
          </a:prstGeom>
          <a:solidFill>
            <a:srgbClr val="FF66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en-US" altLang="en-US" sz="1800"/>
          </a:p>
        </p:txBody>
      </p:sp>
    </p:spTree>
    <p:extLst>
      <p:ext uri="{BB962C8B-B14F-4D97-AF65-F5344CB8AC3E}">
        <p14:creationId xmlns:p14="http://schemas.microsoft.com/office/powerpoint/2010/main" val="3862516278"/>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p:txBody>
          <a:bodyPr rtlCol="0">
            <a:normAutofit/>
          </a:bodyPr>
          <a:lstStyle/>
          <a:p>
            <a:pPr eaLnBrk="1" fontAlgn="auto" hangingPunct="1">
              <a:spcAft>
                <a:spcPts val="0"/>
              </a:spcAft>
              <a:defRPr/>
            </a:pPr>
            <a:r>
              <a:rPr lang="en-US" sz="3200" u="sng" dirty="0">
                <a:effectLst>
                  <a:outerShdw blurRad="38100" dist="38100" dir="2700000" algn="tl">
                    <a:srgbClr val="C0C0C0"/>
                  </a:outerShdw>
                </a:effectLst>
              </a:rPr>
              <a:t>Laboratory Characterization</a:t>
            </a:r>
          </a:p>
        </p:txBody>
      </p:sp>
      <p:sp>
        <p:nvSpPr>
          <p:cNvPr id="5" name="Rectangle 4"/>
          <p:cNvSpPr/>
          <p:nvPr/>
        </p:nvSpPr>
        <p:spPr>
          <a:xfrm>
            <a:off x="228600" y="1143000"/>
            <a:ext cx="8686800" cy="4462760"/>
          </a:xfrm>
          <a:prstGeom prst="rect">
            <a:avLst/>
          </a:prstGeom>
        </p:spPr>
        <p:txBody>
          <a:bodyPr wrap="square">
            <a:spAutoFit/>
          </a:bodyPr>
          <a:lstStyle/>
          <a:p>
            <a:r>
              <a:rPr lang="en-US" sz="2400" b="1" dirty="0">
                <a:effectLst>
                  <a:outerShdw blurRad="38100" dist="38100" dir="2700000" algn="tl">
                    <a:srgbClr val="000000">
                      <a:alpha val="43137"/>
                    </a:srgbClr>
                  </a:outerShdw>
                </a:effectLst>
                <a:latin typeface="Calibri (body)"/>
                <a:ea typeface="Tahoma" panose="020B0604030504040204" pitchFamily="34" charset="0"/>
                <a:cs typeface="Calibri (body)"/>
              </a:rPr>
              <a:t>Asphalt Mixtures:</a:t>
            </a:r>
          </a:p>
          <a:p>
            <a:pPr marL="800100" lvl="1" indent="-342900">
              <a:buFont typeface="Wingdings" charset="2"/>
              <a:buChar char="q"/>
            </a:pPr>
            <a:r>
              <a:rPr lang="en-US" sz="2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300" dirty="0">
                <a:effectLst>
                  <a:outerShdw blurRad="38100" dist="38100" dir="2700000" algn="tl">
                    <a:srgbClr val="000000">
                      <a:alpha val="43137"/>
                    </a:srgbClr>
                  </a:outerShdw>
                </a:effectLst>
                <a:latin typeface="Calibri (body)"/>
                <a:ea typeface="Tahoma" panose="020B0604030504040204" pitchFamily="34" charset="0"/>
                <a:cs typeface="Calibri (body)"/>
              </a:rPr>
              <a:t>Dynamic Modulus Test</a:t>
            </a:r>
          </a:p>
          <a:p>
            <a:pPr marL="800100" lvl="1" indent="-342900">
              <a:buFont typeface="Wingdings" charset="2"/>
              <a:buChar char="q"/>
            </a:pPr>
            <a:r>
              <a:rPr lang="en-US" sz="2300" dirty="0">
                <a:effectLst>
                  <a:outerShdw blurRad="38100" dist="38100" dir="2700000" algn="tl">
                    <a:srgbClr val="000000">
                      <a:alpha val="43137"/>
                    </a:srgbClr>
                  </a:outerShdw>
                </a:effectLst>
                <a:latin typeface="Calibri (body)"/>
                <a:ea typeface="Tahoma" panose="020B0604030504040204" pitchFamily="34" charset="0"/>
                <a:cs typeface="Calibri (body)"/>
              </a:rPr>
              <a:t> Repeated Creep-Recovery Tests at Variable Stress Levels</a:t>
            </a:r>
          </a:p>
          <a:p>
            <a:pPr marL="800100" lvl="1" indent="-342900">
              <a:buFont typeface="Wingdings" charset="2"/>
              <a:buChar char="q"/>
            </a:pPr>
            <a:r>
              <a:rPr lang="en-US" sz="2300" dirty="0">
                <a:effectLst>
                  <a:outerShdw blurRad="38100" dist="38100" dir="2700000" algn="tl">
                    <a:srgbClr val="000000">
                      <a:alpha val="43137"/>
                    </a:srgbClr>
                  </a:outerShdw>
                </a:effectLst>
                <a:latin typeface="Calibri (body)"/>
                <a:ea typeface="Tahoma" panose="020B0604030504040204" pitchFamily="34" charset="0"/>
                <a:cs typeface="Calibri (body)"/>
              </a:rPr>
              <a:t> Repeated Creep-Recovery Tests at Variable Rest Periods</a:t>
            </a:r>
          </a:p>
          <a:p>
            <a:endParaRPr lang="en-US" sz="2400" b="1"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r>
              <a:rPr lang="en-US" sz="2400" b="1" dirty="0">
                <a:effectLst>
                  <a:outerShdw blurRad="38100" dist="38100" dir="2700000" algn="tl">
                    <a:srgbClr val="000000">
                      <a:alpha val="43137"/>
                    </a:srgbClr>
                  </a:outerShdw>
                </a:effectLst>
                <a:latin typeface="Calibri (body)"/>
                <a:ea typeface="Tahoma" panose="020B0604030504040204" pitchFamily="34" charset="0"/>
                <a:cs typeface="Calibri (body)"/>
              </a:rPr>
              <a:t>Asphalt Binders:</a:t>
            </a:r>
          </a:p>
          <a:p>
            <a:pPr marL="800100" lvl="2" indent="-342900">
              <a:buFont typeface="Wingdings" charset="2"/>
              <a:buChar char="q"/>
            </a:pPr>
            <a:r>
              <a:rPr lang="en-US" sz="2200" dirty="0">
                <a:effectLst>
                  <a:outerShdw blurRad="38100" dist="38100" dir="2700000" algn="tl">
                    <a:srgbClr val="000000">
                      <a:alpha val="43137"/>
                    </a:srgbClr>
                  </a:outerShdw>
                </a:effectLst>
                <a:latin typeface="Calibri (body)"/>
                <a:ea typeface="Tahoma" panose="020B0604030504040204" pitchFamily="34" charset="0"/>
                <a:cs typeface="Calibri (body)"/>
              </a:rPr>
              <a:t> Multiple Stress Creep-Recovery (MSCR)</a:t>
            </a:r>
          </a:p>
          <a:p>
            <a:pPr marL="457200" lvl="2"/>
            <a:endParaRPr lang="en-US" sz="2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r>
              <a:rPr lang="en-US" sz="2400" b="1" dirty="0">
                <a:effectLst>
                  <a:outerShdw blurRad="38100" dist="38100" dir="2700000" algn="tl">
                    <a:srgbClr val="000000">
                      <a:alpha val="43137"/>
                    </a:srgbClr>
                  </a:outerShdw>
                </a:effectLst>
                <a:latin typeface="Calibri (body)"/>
                <a:ea typeface="Tahoma" panose="020B0604030504040204" pitchFamily="34" charset="0"/>
                <a:cs typeface="Calibri (body)"/>
              </a:rPr>
              <a:t>Granular Materials:</a:t>
            </a:r>
          </a:p>
          <a:p>
            <a:pPr marL="800100" lvl="1" indent="-342900">
              <a:buFont typeface="Wingdings" charset="2"/>
              <a:buChar char="q"/>
            </a:pPr>
            <a:r>
              <a:rPr lang="en-US" sz="24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200" dirty="0">
                <a:effectLst>
                  <a:outerShdw blurRad="38100" dist="38100" dir="2700000" algn="tl">
                    <a:srgbClr val="000000">
                      <a:alpha val="43137"/>
                    </a:srgbClr>
                  </a:outerShdw>
                </a:effectLst>
                <a:latin typeface="Calibri (Body)"/>
                <a:ea typeface="Tahoma" panose="020B0604030504040204" pitchFamily="34" charset="0"/>
                <a:cs typeface="Calibri (Body)"/>
              </a:rPr>
              <a:t>Resilient Modulus Test</a:t>
            </a:r>
          </a:p>
          <a:p>
            <a:pPr marL="800100" lvl="1" indent="-342900">
              <a:buFont typeface="Wingdings" charset="2"/>
              <a:buChar char="q"/>
            </a:pPr>
            <a:r>
              <a:rPr lang="en-US" sz="2200" dirty="0">
                <a:effectLst>
                  <a:outerShdw blurRad="38100" dist="38100" dir="2700000" algn="tl">
                    <a:srgbClr val="000000">
                      <a:alpha val="43137"/>
                    </a:srgbClr>
                  </a:outerShdw>
                </a:effectLst>
                <a:latin typeface="Calibri (Body)"/>
                <a:ea typeface="Tahoma" panose="020B0604030504040204" pitchFamily="34" charset="0"/>
                <a:cs typeface="Calibri (Body)"/>
              </a:rPr>
              <a:t> Repeated Creep-Recovery</a:t>
            </a:r>
          </a:p>
          <a:p>
            <a:pPr marL="800100" lvl="1" indent="-342900">
              <a:buFont typeface="Wingdings" charset="2"/>
              <a:buChar char="q"/>
            </a:pPr>
            <a:r>
              <a:rPr lang="en-US" sz="2200" dirty="0">
                <a:effectLst>
                  <a:outerShdw blurRad="38100" dist="38100" dir="2700000" algn="tl">
                    <a:srgbClr val="000000">
                      <a:alpha val="43137"/>
                    </a:srgbClr>
                  </a:outerShdw>
                </a:effectLst>
                <a:latin typeface="Calibri (Body)"/>
                <a:ea typeface="Tahoma" panose="020B0604030504040204" pitchFamily="34" charset="0"/>
                <a:cs typeface="Calibri (Body)"/>
              </a:rPr>
              <a:t> </a:t>
            </a:r>
            <a:r>
              <a:rPr lang="en-US" sz="2200" dirty="0" err="1">
                <a:effectLst>
                  <a:outerShdw blurRad="38100" dist="38100" dir="2700000" algn="tl">
                    <a:srgbClr val="000000">
                      <a:alpha val="43137"/>
                    </a:srgbClr>
                  </a:outerShdw>
                </a:effectLst>
                <a:latin typeface="Calibri (Body)"/>
                <a:ea typeface="Tahoma" panose="020B0604030504040204" pitchFamily="34" charset="0"/>
                <a:cs typeface="Calibri (Body)"/>
              </a:rPr>
              <a:t>Triaxial</a:t>
            </a:r>
            <a:r>
              <a:rPr lang="en-US" sz="2200" dirty="0">
                <a:effectLst>
                  <a:outerShdw blurRad="38100" dist="38100" dir="2700000" algn="tl">
                    <a:srgbClr val="000000">
                      <a:alpha val="43137"/>
                    </a:srgbClr>
                  </a:outerShdw>
                </a:effectLst>
                <a:latin typeface="Calibri (Body)"/>
                <a:ea typeface="Tahoma" panose="020B0604030504040204" pitchFamily="34" charset="0"/>
                <a:cs typeface="Calibri (Body)"/>
              </a:rPr>
              <a:t> Test to Calibrate CAP Model </a:t>
            </a:r>
          </a:p>
        </p:txBody>
      </p:sp>
    </p:spTree>
    <p:extLst>
      <p:ext uri="{BB962C8B-B14F-4D97-AF65-F5344CB8AC3E}">
        <p14:creationId xmlns:p14="http://schemas.microsoft.com/office/powerpoint/2010/main" val="1906491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p:txBody>
          <a:bodyPr rtlCol="0">
            <a:normAutofit/>
          </a:bodyPr>
          <a:lstStyle/>
          <a:p>
            <a:pPr eaLnBrk="1" fontAlgn="auto" hangingPunct="1">
              <a:spcAft>
                <a:spcPts val="0"/>
              </a:spcAft>
              <a:defRPr/>
            </a:pPr>
            <a:r>
              <a:rPr lang="en-US" sz="3200" u="sng" dirty="0">
                <a:effectLst>
                  <a:outerShdw blurRad="38100" dist="38100" dir="2700000" algn="tl">
                    <a:srgbClr val="C0C0C0"/>
                  </a:outerShdw>
                </a:effectLst>
              </a:rPr>
              <a:t>Modelling – Texas A&amp;M University</a:t>
            </a:r>
          </a:p>
        </p:txBody>
      </p:sp>
      <p:sp>
        <p:nvSpPr>
          <p:cNvPr id="4" name="Rectangle 3"/>
          <p:cNvSpPr/>
          <p:nvPr/>
        </p:nvSpPr>
        <p:spPr>
          <a:xfrm>
            <a:off x="228600" y="1143000"/>
            <a:ext cx="8686800" cy="3077765"/>
          </a:xfrm>
          <a:prstGeom prst="rect">
            <a:avLst/>
          </a:prstGeom>
        </p:spPr>
        <p:txBody>
          <a:bodyPr wrap="square">
            <a:spAutoFit/>
          </a:bodyPr>
          <a:lstStyle/>
          <a:p>
            <a:r>
              <a:rPr lang="en-US" sz="2400" b="1" dirty="0">
                <a:effectLst>
                  <a:outerShdw blurRad="38100" dist="38100" dir="2700000" algn="tl">
                    <a:srgbClr val="000000">
                      <a:alpha val="43137"/>
                    </a:srgbClr>
                  </a:outerShdw>
                </a:effectLst>
                <a:latin typeface="Calibri (body)"/>
                <a:ea typeface="Tahoma" panose="020B0604030504040204" pitchFamily="34" charset="0"/>
                <a:cs typeface="Calibri (body)"/>
              </a:rPr>
              <a:t>Standalone PANDA-AP:</a:t>
            </a:r>
          </a:p>
          <a:p>
            <a:endParaRPr lang="en-US" dirty="0">
              <a:effectLst>
                <a:outerShdw blurRad="38100" dist="38100" dir="2700000" algn="tl">
                  <a:srgbClr val="000000">
                    <a:alpha val="43137"/>
                  </a:srgbClr>
                </a:outerShdw>
              </a:effectLst>
              <a:latin typeface="Calibri (body)"/>
              <a:ea typeface="Tahoma" panose="020B0604030504040204" pitchFamily="34" charset="0"/>
              <a:cs typeface="Calibri (body)"/>
            </a:endParaRPr>
          </a:p>
          <a:p>
            <a:pPr marL="342900" indent="-342900">
              <a:buFont typeface="Wingdings" charset="2"/>
              <a:buChar char="q"/>
            </a:pPr>
            <a:r>
              <a:rPr lang="en-US" sz="2100" dirty="0">
                <a:effectLst>
                  <a:outerShdw blurRad="38100" dist="38100" dir="2700000" algn="tl">
                    <a:srgbClr val="000000">
                      <a:alpha val="43137"/>
                    </a:srgbClr>
                  </a:outerShdw>
                </a:effectLst>
                <a:latin typeface="Calibri (body)"/>
                <a:ea typeface="Tahoma" panose="020B0604030504040204" pitchFamily="34" charset="0"/>
                <a:cs typeface="Calibri (body)"/>
              </a:rPr>
              <a:t> Considers failure mechanisms</a:t>
            </a:r>
          </a:p>
          <a:p>
            <a:pPr marL="342900" indent="-342900">
              <a:buFont typeface="Wingdings" charset="2"/>
              <a:buChar char="q"/>
            </a:pPr>
            <a:r>
              <a:rPr lang="en-US" sz="2100" dirty="0">
                <a:effectLst>
                  <a:outerShdw blurRad="38100" dist="38100" dir="2700000" algn="tl">
                    <a:srgbClr val="000000">
                      <a:alpha val="43137"/>
                    </a:srgbClr>
                  </a:outerShdw>
                </a:effectLst>
                <a:latin typeface="Calibri (body)"/>
                <a:ea typeface="Tahoma" panose="020B0604030504040204" pitchFamily="34" charset="0"/>
                <a:cs typeface="Calibri (body)"/>
              </a:rPr>
              <a:t> Can be used as a </a:t>
            </a:r>
            <a:r>
              <a:rPr lang="en-US" sz="2100" b="1" i="1" dirty="0">
                <a:effectLst>
                  <a:outerShdw blurRad="38100" dist="38100" dir="2700000" algn="tl">
                    <a:srgbClr val="000000">
                      <a:alpha val="43137"/>
                    </a:srgbClr>
                  </a:outerShdw>
                </a:effectLst>
                <a:latin typeface="Calibri (body)"/>
                <a:ea typeface="Tahoma" panose="020B0604030504040204" pitchFamily="34" charset="0"/>
                <a:cs typeface="Calibri (body)"/>
              </a:rPr>
              <a:t>supplement</a:t>
            </a:r>
            <a:r>
              <a:rPr lang="en-US" sz="2100" dirty="0">
                <a:effectLst>
                  <a:outerShdw blurRad="38100" dist="38100" dir="2700000" algn="tl">
                    <a:srgbClr val="000000">
                      <a:alpha val="43137"/>
                    </a:srgbClr>
                  </a:outerShdw>
                </a:effectLst>
                <a:latin typeface="Calibri (body)"/>
                <a:ea typeface="Tahoma" panose="020B0604030504040204" pitchFamily="34" charset="0"/>
                <a:cs typeface="Calibri (body)"/>
              </a:rPr>
              <a:t> to FAARFIELD for refined analysis</a:t>
            </a:r>
          </a:p>
          <a:p>
            <a:pPr marL="342900" indent="-342900">
              <a:buFont typeface="Wingdings" charset="2"/>
              <a:buChar char="q"/>
            </a:pPr>
            <a:r>
              <a:rPr lang="en-US" sz="2200" dirty="0">
                <a:effectLst>
                  <a:outerShdw blurRad="38100" dist="38100" dir="2700000" algn="tl">
                    <a:srgbClr val="000000">
                      <a:alpha val="43137"/>
                    </a:srgbClr>
                  </a:outerShdw>
                </a:effectLst>
                <a:latin typeface="Calibri (body)"/>
                <a:ea typeface="Tahoma" panose="020B0604030504040204" pitchFamily="34" charset="0"/>
                <a:cs typeface="Calibri (body)"/>
              </a:rPr>
              <a:t> Allows for the definition of different gear configurations, loading type, and pavement structure  </a:t>
            </a:r>
          </a:p>
          <a:p>
            <a:pPr marL="342900" indent="-342900">
              <a:buFont typeface="Wingdings" charset="2"/>
              <a:buChar char="q"/>
            </a:pPr>
            <a:r>
              <a:rPr lang="en-US" sz="2200" dirty="0">
                <a:effectLst>
                  <a:outerShdw blurRad="38100" dist="38100" dir="2700000" algn="tl">
                    <a:srgbClr val="000000">
                      <a:alpha val="43137"/>
                    </a:srgbClr>
                  </a:outerShdw>
                </a:effectLst>
                <a:latin typeface="Calibri (body)"/>
                <a:ea typeface="Tahoma" panose="020B0604030504040204" pitchFamily="34" charset="0"/>
                <a:cs typeface="Calibri (body)"/>
              </a:rPr>
              <a:t> User-friendly and customized for airfield pavements</a:t>
            </a:r>
          </a:p>
          <a:p>
            <a:pPr marL="342900" indent="-342900">
              <a:buFont typeface="Wingdings" charset="2"/>
              <a:buChar char="q"/>
            </a:pPr>
            <a:r>
              <a:rPr lang="en-US" sz="2200" dirty="0">
                <a:effectLst>
                  <a:outerShdw blurRad="38100" dist="38100" dir="2700000" algn="tl">
                    <a:srgbClr val="000000">
                      <a:alpha val="43137"/>
                    </a:srgbClr>
                  </a:outerShdw>
                </a:effectLst>
                <a:latin typeface="Calibri (body)"/>
                <a:ea typeface="Tahoma" panose="020B0604030504040204" pitchFamily="34" charset="0"/>
                <a:cs typeface="Calibri (body)"/>
              </a:rPr>
              <a:t> Will be free to public and Independent of commercial FE software, such as </a:t>
            </a:r>
            <a:r>
              <a:rPr lang="en-US" sz="2200" dirty="0" err="1">
                <a:effectLst>
                  <a:outerShdw blurRad="38100" dist="38100" dir="2700000" algn="tl">
                    <a:srgbClr val="000000">
                      <a:alpha val="43137"/>
                    </a:srgbClr>
                  </a:outerShdw>
                </a:effectLst>
                <a:latin typeface="Calibri (body)"/>
                <a:ea typeface="Tahoma" panose="020B0604030504040204" pitchFamily="34" charset="0"/>
                <a:cs typeface="Calibri (body)"/>
              </a:rPr>
              <a:t>Abaqus</a:t>
            </a:r>
            <a:r>
              <a:rPr lang="en-US" sz="2200" dirty="0">
                <a:effectLst>
                  <a:outerShdw blurRad="38100" dist="38100" dir="2700000" algn="tl">
                    <a:srgbClr val="000000">
                      <a:alpha val="43137"/>
                    </a:srgbClr>
                  </a:outerShdw>
                </a:effectLst>
                <a:latin typeface="Calibri (body)"/>
                <a:ea typeface="Tahoma" panose="020B0604030504040204" pitchFamily="34" charset="0"/>
                <a:cs typeface="Calibri (body)"/>
              </a:rPr>
              <a:t> and </a:t>
            </a:r>
            <a:r>
              <a:rPr lang="en-US" sz="2200" dirty="0" err="1">
                <a:effectLst>
                  <a:outerShdw blurRad="38100" dist="38100" dir="2700000" algn="tl">
                    <a:srgbClr val="000000">
                      <a:alpha val="43137"/>
                    </a:srgbClr>
                  </a:outerShdw>
                </a:effectLst>
                <a:latin typeface="Calibri (body)"/>
                <a:ea typeface="Tahoma" panose="020B0604030504040204" pitchFamily="34" charset="0"/>
                <a:cs typeface="Calibri (body)"/>
              </a:rPr>
              <a:t>Ansys</a:t>
            </a:r>
            <a:endParaRPr lang="en-US" sz="2200" dirty="0">
              <a:effectLst>
                <a:outerShdw blurRad="38100" dist="38100" dir="2700000" algn="tl">
                  <a:srgbClr val="000000">
                    <a:alpha val="43137"/>
                  </a:srgbClr>
                </a:outerShdw>
              </a:effectLst>
              <a:latin typeface="Calibri (body)"/>
              <a:ea typeface="Tahoma" panose="020B0604030504040204" pitchFamily="34" charset="0"/>
              <a:cs typeface="Calibri (body)"/>
            </a:endParaRPr>
          </a:p>
        </p:txBody>
      </p:sp>
    </p:spTree>
    <p:extLst>
      <p:ext uri="{BB962C8B-B14F-4D97-AF65-F5344CB8AC3E}">
        <p14:creationId xmlns:p14="http://schemas.microsoft.com/office/powerpoint/2010/main" val="3348831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330200" y="460375"/>
            <a:ext cx="8472488" cy="609600"/>
          </a:xfrm>
        </p:spPr>
        <p:txBody>
          <a:bodyPr/>
          <a:lstStyle/>
          <a:p>
            <a:pPr algn="ctr" eaLnBrk="1" hangingPunct="1">
              <a:defRPr/>
            </a:pPr>
            <a:r>
              <a:rPr lang="en-US" altLang="en-US" sz="2400" u="sng" dirty="0">
                <a:effectLst>
                  <a:outerShdw blurRad="38100" dist="38100" dir="2700000" algn="tl">
                    <a:srgbClr val="000000">
                      <a:alpha val="43137"/>
                    </a:srgbClr>
                  </a:outerShdw>
                </a:effectLst>
              </a:rPr>
              <a:t>RPA P2 Overview - NAPMRC</a:t>
            </a:r>
          </a:p>
        </p:txBody>
      </p:sp>
      <p:sp>
        <p:nvSpPr>
          <p:cNvPr id="10244" name="Rectangle 3"/>
          <p:cNvSpPr>
            <a:spLocks noChangeArrowheads="1"/>
          </p:cNvSpPr>
          <p:nvPr/>
        </p:nvSpPr>
        <p:spPr bwMode="auto">
          <a:xfrm>
            <a:off x="685800" y="3440113"/>
            <a:ext cx="3810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20000"/>
              </a:spcBef>
              <a:defRPr sz="2800" b="1">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eaLnBrk="1" hangingPunct="1">
              <a:defRPr/>
            </a:pPr>
            <a:r>
              <a:rPr lang="en-US" altLang="en-US" sz="1800" u="sng" dirty="0"/>
              <a:t>FY </a:t>
            </a:r>
            <a:r>
              <a:rPr lang="en-US" altLang="en-US" sz="1800" u="sng" dirty="0" smtClean="0"/>
              <a:t>2018 </a:t>
            </a:r>
            <a:r>
              <a:rPr lang="en-US" altLang="en-US" sz="1800" u="sng" dirty="0"/>
              <a:t>Accomplishments</a:t>
            </a:r>
          </a:p>
        </p:txBody>
      </p:sp>
      <p:sp>
        <p:nvSpPr>
          <p:cNvPr id="10245" name="Rectangle 4"/>
          <p:cNvSpPr>
            <a:spLocks noChangeArrowheads="1"/>
          </p:cNvSpPr>
          <p:nvPr/>
        </p:nvSpPr>
        <p:spPr bwMode="auto">
          <a:xfrm>
            <a:off x="4800600" y="1173163"/>
            <a:ext cx="3886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20000"/>
              </a:spcBef>
              <a:defRPr sz="2800" b="1">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eaLnBrk="1" hangingPunct="1">
              <a:defRPr/>
            </a:pPr>
            <a:r>
              <a:rPr lang="en-US" altLang="en-US" sz="1800" u="sng" dirty="0"/>
              <a:t>Research Goals</a:t>
            </a:r>
          </a:p>
        </p:txBody>
      </p:sp>
      <p:sp>
        <p:nvSpPr>
          <p:cNvPr id="10247" name="Rectangle 6"/>
          <p:cNvSpPr>
            <a:spLocks noChangeArrowheads="1"/>
          </p:cNvSpPr>
          <p:nvPr/>
        </p:nvSpPr>
        <p:spPr bwMode="auto">
          <a:xfrm>
            <a:off x="4791075" y="3440113"/>
            <a:ext cx="40386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eaLnBrk="1" hangingPunct="1">
              <a:buFontTx/>
              <a:buNone/>
              <a:defRPr/>
            </a:pPr>
            <a:r>
              <a:rPr lang="en-US" altLang="en-US" sz="1800" u="sng" dirty="0"/>
              <a:t>Funding Requirements</a:t>
            </a:r>
            <a:r>
              <a:rPr lang="en-US" altLang="en-US" sz="1800" b="0" dirty="0"/>
              <a:t> </a:t>
            </a:r>
            <a:endParaRPr lang="en-US" altLang="en-US" sz="1800" dirty="0"/>
          </a:p>
        </p:txBody>
      </p:sp>
      <p:sp>
        <p:nvSpPr>
          <p:cNvPr id="10248" name="Line 7"/>
          <p:cNvSpPr>
            <a:spLocks noChangeShapeType="1"/>
          </p:cNvSpPr>
          <p:nvPr/>
        </p:nvSpPr>
        <p:spPr bwMode="auto">
          <a:xfrm>
            <a:off x="4495800" y="1219200"/>
            <a:ext cx="0" cy="480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buFontTx/>
              <a:buChar char="•"/>
              <a:defRPr/>
            </a:pPr>
            <a:endParaRPr lang="en-US"/>
          </a:p>
        </p:txBody>
      </p:sp>
      <p:sp>
        <p:nvSpPr>
          <p:cNvPr id="10249" name="Line 8"/>
          <p:cNvSpPr>
            <a:spLocks noChangeShapeType="1"/>
          </p:cNvSpPr>
          <p:nvPr/>
        </p:nvSpPr>
        <p:spPr bwMode="auto">
          <a:xfrm>
            <a:off x="0" y="337185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buFontTx/>
              <a:buChar char="•"/>
              <a:defRPr/>
            </a:pPr>
            <a:endParaRPr lang="en-US"/>
          </a:p>
        </p:txBody>
      </p:sp>
      <p:sp>
        <p:nvSpPr>
          <p:cNvPr id="10250" name="Text Box 10"/>
          <p:cNvSpPr txBox="1">
            <a:spLocks noChangeArrowheads="1"/>
          </p:cNvSpPr>
          <p:nvPr/>
        </p:nvSpPr>
        <p:spPr bwMode="auto">
          <a:xfrm>
            <a:off x="4572000" y="1524000"/>
            <a:ext cx="2460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eaLnBrk="1" hangingPunct="1">
              <a:spcBef>
                <a:spcPct val="50000"/>
              </a:spcBef>
              <a:defRPr/>
            </a:pPr>
            <a:endParaRPr lang="en-US" altLang="en-US" sz="1400" b="0"/>
          </a:p>
        </p:txBody>
      </p:sp>
      <p:sp>
        <p:nvSpPr>
          <p:cNvPr id="10252" name="Rectangle 21"/>
          <p:cNvSpPr>
            <a:spLocks noChangeArrowheads="1"/>
          </p:cNvSpPr>
          <p:nvPr/>
        </p:nvSpPr>
        <p:spPr bwMode="auto">
          <a:xfrm>
            <a:off x="4572000" y="1539875"/>
            <a:ext cx="4419600" cy="183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7013" indent="-227013">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eaLnBrk="1" hangingPunct="1">
              <a:spcBef>
                <a:spcPct val="0"/>
              </a:spcBef>
              <a:defRPr/>
            </a:pPr>
            <a:r>
              <a:rPr lang="en-US" altLang="en-US" sz="1200" b="0" dirty="0"/>
              <a:t>Research Goals</a:t>
            </a:r>
          </a:p>
          <a:p>
            <a:pPr eaLnBrk="1" hangingPunct="1">
              <a:spcBef>
                <a:spcPct val="0"/>
              </a:spcBef>
              <a:buFontTx/>
              <a:buNone/>
              <a:defRPr/>
            </a:pPr>
            <a:r>
              <a:rPr lang="en-US" altLang="en-US" sz="1200" b="0" dirty="0"/>
              <a:t>	More durable, long-lived airport pavements, reduced lifecycle costs, better prediction of pavement service life, and accurate assessment of aircraft-pavement compatibility</a:t>
            </a:r>
          </a:p>
          <a:p>
            <a:pPr eaLnBrk="1" hangingPunct="1">
              <a:spcBef>
                <a:spcPct val="0"/>
              </a:spcBef>
              <a:buFontTx/>
              <a:buNone/>
              <a:defRPr/>
            </a:pPr>
            <a:endParaRPr lang="en-US" altLang="en-US" sz="800" b="0" dirty="0"/>
          </a:p>
          <a:p>
            <a:pPr eaLnBrk="1" hangingPunct="1">
              <a:spcBef>
                <a:spcPct val="0"/>
              </a:spcBef>
              <a:buFontTx/>
              <a:buNone/>
              <a:defRPr/>
            </a:pPr>
            <a:r>
              <a:rPr lang="en-US" altLang="en-US" sz="1200" b="0" dirty="0"/>
              <a:t>	Standards/specification for new asphalt technologies such as WMA, SMA, RAP, etc.</a:t>
            </a:r>
          </a:p>
          <a:p>
            <a:pPr eaLnBrk="1" hangingPunct="1">
              <a:spcBef>
                <a:spcPct val="0"/>
              </a:spcBef>
              <a:buFontTx/>
              <a:buNone/>
              <a:defRPr/>
            </a:pPr>
            <a:endParaRPr lang="en-US" altLang="en-US" sz="800" b="0" dirty="0"/>
          </a:p>
          <a:p>
            <a:pPr eaLnBrk="1" hangingPunct="1">
              <a:spcBef>
                <a:spcPct val="0"/>
              </a:spcBef>
              <a:defRPr/>
            </a:pPr>
            <a:r>
              <a:rPr lang="en-US" altLang="en-US" sz="1200" b="0" dirty="0"/>
              <a:t>Deliverables</a:t>
            </a:r>
          </a:p>
          <a:p>
            <a:pPr eaLnBrk="1" hangingPunct="1">
              <a:spcBef>
                <a:spcPct val="0"/>
              </a:spcBef>
              <a:buFontTx/>
              <a:buNone/>
              <a:defRPr/>
            </a:pPr>
            <a:r>
              <a:rPr lang="en-US" altLang="en-US" sz="1200" b="0" dirty="0"/>
              <a:t>	Technical Reports, technical papers.</a:t>
            </a:r>
          </a:p>
        </p:txBody>
      </p:sp>
      <p:sp>
        <p:nvSpPr>
          <p:cNvPr id="10253" name="Rectangle 22"/>
          <p:cNvSpPr>
            <a:spLocks noChangeArrowheads="1"/>
          </p:cNvSpPr>
          <p:nvPr/>
        </p:nvSpPr>
        <p:spPr bwMode="auto">
          <a:xfrm>
            <a:off x="244475" y="3810000"/>
            <a:ext cx="4191000" cy="2954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7013" indent="-227013">
              <a:spcBef>
                <a:spcPct val="20000"/>
              </a:spcBef>
              <a:buChar char="•"/>
              <a:defRPr sz="2800" b="1">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a:solidFill>
                  <a:schemeClr val="tx1"/>
                </a:solidFill>
                <a:latin typeface="Arial" charset="0"/>
              </a:defRPr>
            </a:lvl4pPr>
            <a:lvl5pPr marL="2057400" indent="-22860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eaLnBrk="1" hangingPunct="1">
              <a:spcBef>
                <a:spcPct val="0"/>
              </a:spcBef>
              <a:defRPr/>
            </a:pPr>
            <a:r>
              <a:rPr lang="en-US" altLang="en-US" sz="1200" b="0" dirty="0" smtClean="0"/>
              <a:t>Milestones</a:t>
            </a:r>
            <a:endParaRPr lang="en-US" altLang="en-US" sz="1200" b="0" dirty="0"/>
          </a:p>
          <a:p>
            <a:pPr eaLnBrk="1" hangingPunct="1">
              <a:spcBef>
                <a:spcPct val="0"/>
              </a:spcBef>
              <a:buFontTx/>
              <a:buNone/>
              <a:defRPr/>
            </a:pPr>
            <a:r>
              <a:rPr lang="en-US" altLang="en-US" sz="1200" b="0" dirty="0"/>
              <a:t>	- </a:t>
            </a:r>
            <a:r>
              <a:rPr lang="en-US" altLang="en-US" sz="1200" b="0" dirty="0" smtClean="0"/>
              <a:t>TC1 </a:t>
            </a:r>
            <a:r>
              <a:rPr lang="en-US" altLang="en-US" sz="1200" b="0" dirty="0" err="1" smtClean="0"/>
              <a:t>Posttraffic</a:t>
            </a:r>
            <a:r>
              <a:rPr lang="en-US" altLang="en-US" sz="1200" b="0" dirty="0" smtClean="0"/>
              <a:t> tests – </a:t>
            </a:r>
            <a:r>
              <a:rPr lang="en-US" altLang="en-US" sz="1200" b="0" dirty="0" smtClean="0">
                <a:solidFill>
                  <a:srgbClr val="FF0000"/>
                </a:solidFill>
              </a:rPr>
              <a:t>In Progress</a:t>
            </a:r>
          </a:p>
          <a:p>
            <a:pPr eaLnBrk="1" hangingPunct="1">
              <a:spcBef>
                <a:spcPct val="0"/>
              </a:spcBef>
              <a:buFontTx/>
              <a:buNone/>
              <a:defRPr/>
            </a:pPr>
            <a:r>
              <a:rPr lang="en-US" altLang="en-US" sz="1200" b="0" dirty="0" smtClean="0"/>
              <a:t>	- Completed fatigue tests </a:t>
            </a:r>
            <a:r>
              <a:rPr lang="en-US" altLang="en-US" sz="1200" b="0" dirty="0"/>
              <a:t>on HMA </a:t>
            </a:r>
            <a:r>
              <a:rPr lang="en-US" altLang="en-US" sz="1200" b="0" dirty="0" smtClean="0"/>
              <a:t>(PG76-22) at </a:t>
            </a:r>
            <a:r>
              <a:rPr lang="en-US" altLang="en-US" sz="1200" b="0" dirty="0"/>
              <a:t>214-psi  </a:t>
            </a:r>
            <a:r>
              <a:rPr lang="en-US" altLang="en-US" sz="1200" b="0" dirty="0" smtClean="0"/>
              <a:t>  </a:t>
            </a:r>
          </a:p>
          <a:p>
            <a:pPr eaLnBrk="1" hangingPunct="1">
              <a:spcBef>
                <a:spcPct val="0"/>
              </a:spcBef>
              <a:buFontTx/>
              <a:buNone/>
              <a:defRPr/>
            </a:pPr>
            <a:r>
              <a:rPr lang="en-US" altLang="en-US" sz="1200" b="0" dirty="0"/>
              <a:t> </a:t>
            </a:r>
            <a:r>
              <a:rPr lang="en-US" altLang="en-US" sz="1200" b="0" dirty="0" smtClean="0"/>
              <a:t>       tire </a:t>
            </a:r>
            <a:r>
              <a:rPr lang="en-US" altLang="en-US" sz="1200" b="0" dirty="0"/>
              <a:t>pressure  </a:t>
            </a:r>
            <a:r>
              <a:rPr lang="en-US" altLang="en-US" sz="1200" b="0" dirty="0" smtClean="0"/>
              <a:t>(unplanned)</a:t>
            </a:r>
            <a:r>
              <a:rPr lang="en-US" altLang="en-US" sz="1200" dirty="0" smtClean="0">
                <a:solidFill>
                  <a:srgbClr val="FF0000"/>
                </a:solidFill>
                <a:effectLst>
                  <a:outerShdw blurRad="38100" dist="38100" dir="2700000" algn="tl">
                    <a:srgbClr val="C0C0C0"/>
                  </a:outerShdw>
                </a:effectLst>
                <a:latin typeface="SimSun" pitchFamily="2" charset="-122"/>
                <a:ea typeface="SimSun" pitchFamily="2" charset="-122"/>
              </a:rPr>
              <a:t>√</a:t>
            </a:r>
            <a:endParaRPr lang="en-US" altLang="en-US" sz="1200" dirty="0">
              <a:solidFill>
                <a:srgbClr val="FF0000"/>
              </a:solidFill>
              <a:effectLst>
                <a:outerShdw blurRad="38100" dist="38100" dir="2700000" algn="tl">
                  <a:srgbClr val="C0C0C0"/>
                </a:outerShdw>
              </a:effectLst>
            </a:endParaRPr>
          </a:p>
          <a:p>
            <a:pPr>
              <a:spcBef>
                <a:spcPct val="0"/>
              </a:spcBef>
              <a:buNone/>
              <a:defRPr/>
            </a:pPr>
            <a:r>
              <a:rPr lang="en-US" altLang="en-US" sz="1200" b="0" dirty="0"/>
              <a:t>	- Completed fatigue tests on HMA (PG76-22) at </a:t>
            </a:r>
            <a:r>
              <a:rPr lang="en-US" altLang="en-US" sz="1200" b="0" dirty="0" smtClean="0"/>
              <a:t>254-psi    </a:t>
            </a:r>
            <a:endParaRPr lang="en-US" altLang="en-US" sz="1200" b="0" dirty="0"/>
          </a:p>
          <a:p>
            <a:pPr>
              <a:spcBef>
                <a:spcPct val="0"/>
              </a:spcBef>
              <a:buNone/>
              <a:defRPr/>
            </a:pPr>
            <a:r>
              <a:rPr lang="en-US" altLang="en-US" sz="1200" b="0" dirty="0"/>
              <a:t>        tire pressure  (unplanned)</a:t>
            </a:r>
            <a:r>
              <a:rPr lang="en-US" altLang="en-US" sz="1200" dirty="0">
                <a:solidFill>
                  <a:srgbClr val="FF0000"/>
                </a:solidFill>
                <a:effectLst>
                  <a:outerShdw blurRad="38100" dist="38100" dir="2700000" algn="tl">
                    <a:srgbClr val="C0C0C0"/>
                  </a:outerShdw>
                </a:effectLst>
                <a:latin typeface="SimSun" pitchFamily="2" charset="-122"/>
                <a:ea typeface="SimSun" pitchFamily="2" charset="-122"/>
              </a:rPr>
              <a:t>√</a:t>
            </a:r>
            <a:endParaRPr lang="en-US" altLang="en-US" sz="1200" dirty="0">
              <a:solidFill>
                <a:srgbClr val="FF0000"/>
              </a:solidFill>
              <a:effectLst>
                <a:outerShdw blurRad="38100" dist="38100" dir="2700000" algn="tl">
                  <a:srgbClr val="C0C0C0"/>
                </a:outerShdw>
              </a:effectLst>
            </a:endParaRPr>
          </a:p>
          <a:p>
            <a:pPr>
              <a:spcBef>
                <a:spcPct val="0"/>
              </a:spcBef>
              <a:buNone/>
              <a:defRPr/>
            </a:pPr>
            <a:r>
              <a:rPr lang="en-US" altLang="en-US" sz="1200" b="0" dirty="0"/>
              <a:t>	- </a:t>
            </a:r>
            <a:r>
              <a:rPr lang="en-US" altLang="en-US" sz="1200" b="0" dirty="0" smtClean="0"/>
              <a:t>Complete </a:t>
            </a:r>
            <a:r>
              <a:rPr lang="en-US" altLang="en-US" sz="1200" b="0" dirty="0"/>
              <a:t>fatigue tests on </a:t>
            </a:r>
            <a:r>
              <a:rPr lang="en-US" altLang="en-US" sz="1200" b="0" dirty="0" smtClean="0"/>
              <a:t>WMA </a:t>
            </a:r>
            <a:r>
              <a:rPr lang="en-US" altLang="en-US" sz="1200" b="0" dirty="0"/>
              <a:t>(PG76-22) at </a:t>
            </a:r>
            <a:r>
              <a:rPr lang="en-US" altLang="en-US" sz="1200" b="0" dirty="0" smtClean="0"/>
              <a:t>254-psi    </a:t>
            </a:r>
            <a:endParaRPr lang="en-US" altLang="en-US" sz="1200" b="0" dirty="0"/>
          </a:p>
          <a:p>
            <a:pPr>
              <a:spcBef>
                <a:spcPct val="0"/>
              </a:spcBef>
              <a:buNone/>
              <a:defRPr/>
            </a:pPr>
            <a:r>
              <a:rPr lang="en-US" altLang="en-US" sz="1200" b="0" dirty="0"/>
              <a:t>        tire pressure  (unplanned</a:t>
            </a:r>
            <a:r>
              <a:rPr lang="en-US" altLang="en-US" sz="1200" b="0" dirty="0" smtClean="0"/>
              <a:t>)</a:t>
            </a:r>
            <a:r>
              <a:rPr lang="en-US" altLang="en-US" sz="1200" dirty="0" smtClean="0">
                <a:solidFill>
                  <a:srgbClr val="FF0000"/>
                </a:solidFill>
                <a:effectLst>
                  <a:outerShdw blurRad="38100" dist="38100" dir="2700000" algn="tl">
                    <a:srgbClr val="C0C0C0"/>
                  </a:outerShdw>
                </a:effectLst>
                <a:latin typeface="SimSun" pitchFamily="2" charset="-122"/>
                <a:ea typeface="SimSun" pitchFamily="2" charset="-122"/>
              </a:rPr>
              <a:t> </a:t>
            </a:r>
            <a:r>
              <a:rPr lang="en-US" altLang="en-US" sz="1200" b="0" dirty="0" smtClean="0">
                <a:solidFill>
                  <a:srgbClr val="FF0000"/>
                </a:solidFill>
                <a:effectLst>
                  <a:outerShdw blurRad="38100" dist="38100" dir="2700000" algn="tl">
                    <a:srgbClr val="C0C0C0"/>
                  </a:outerShdw>
                </a:effectLst>
                <a:latin typeface="Arial" panose="020B0604020202020204" pitchFamily="34" charset="0"/>
                <a:ea typeface="SimSun" pitchFamily="2" charset="-122"/>
                <a:cs typeface="Arial" panose="020B0604020202020204" pitchFamily="34" charset="0"/>
              </a:rPr>
              <a:t>– In Progress</a:t>
            </a:r>
            <a:r>
              <a:rPr lang="en-US" altLang="en-US" sz="1200" b="0" dirty="0" smtClean="0">
                <a:latin typeface="Arial" panose="020B0604020202020204" pitchFamily="34" charset="0"/>
                <a:cs typeface="Arial" panose="020B0604020202020204" pitchFamily="34" charset="0"/>
              </a:rPr>
              <a:t> </a:t>
            </a:r>
          </a:p>
          <a:p>
            <a:pPr>
              <a:spcBef>
                <a:spcPct val="0"/>
              </a:spcBef>
              <a:buNone/>
              <a:defRPr/>
            </a:pPr>
            <a:r>
              <a:rPr lang="en-US" altLang="en-US" sz="1200" b="0" dirty="0" smtClean="0"/>
              <a:t>	</a:t>
            </a:r>
            <a:r>
              <a:rPr lang="en-US" altLang="en-US" sz="1200" b="0" dirty="0"/>
              <a:t>- </a:t>
            </a:r>
            <a:r>
              <a:rPr lang="en-US" altLang="en-US" sz="1200" b="0" dirty="0" smtClean="0"/>
              <a:t>Complete </a:t>
            </a:r>
            <a:r>
              <a:rPr lang="en-US" altLang="en-US" sz="1200" b="0" dirty="0"/>
              <a:t>fatigue tests on </a:t>
            </a:r>
            <a:r>
              <a:rPr lang="en-US" altLang="en-US" sz="1200" b="0" dirty="0" smtClean="0"/>
              <a:t>WMA </a:t>
            </a:r>
            <a:r>
              <a:rPr lang="en-US" altLang="en-US" sz="1200" b="0" dirty="0"/>
              <a:t>(PG76-22) at 214-psi    </a:t>
            </a:r>
          </a:p>
          <a:p>
            <a:pPr>
              <a:spcBef>
                <a:spcPct val="0"/>
              </a:spcBef>
              <a:buNone/>
              <a:defRPr/>
            </a:pPr>
            <a:r>
              <a:rPr lang="en-US" altLang="en-US" sz="1200" b="0" dirty="0"/>
              <a:t>        tire pressure  (unplanned</a:t>
            </a:r>
            <a:r>
              <a:rPr lang="en-US" altLang="en-US" sz="1200" b="0" dirty="0" smtClean="0"/>
              <a:t>)</a:t>
            </a:r>
            <a:endParaRPr lang="en-US" altLang="en-US" sz="1200" dirty="0">
              <a:solidFill>
                <a:srgbClr val="FF0000"/>
              </a:solidFill>
              <a:effectLst>
                <a:outerShdw blurRad="38100" dist="38100" dir="2700000" algn="tl">
                  <a:srgbClr val="C0C0C0"/>
                </a:outerShdw>
              </a:effectLst>
            </a:endParaRPr>
          </a:p>
          <a:p>
            <a:pPr>
              <a:spcBef>
                <a:spcPct val="0"/>
              </a:spcBef>
              <a:buNone/>
              <a:defRPr/>
            </a:pPr>
            <a:r>
              <a:rPr lang="en-US" altLang="en-US" sz="1200" b="0" dirty="0">
                <a:solidFill>
                  <a:srgbClr val="FF0000"/>
                </a:solidFill>
                <a:effectLst>
                  <a:outerShdw blurRad="38100" dist="38100" dir="2700000" algn="tl">
                    <a:srgbClr val="C0C0C0"/>
                  </a:outerShdw>
                </a:effectLst>
                <a:latin typeface="SimSun" pitchFamily="2" charset="-122"/>
                <a:ea typeface="SimSun" pitchFamily="2" charset="-122"/>
              </a:rPr>
              <a:t>	</a:t>
            </a:r>
            <a:r>
              <a:rPr lang="en-US" altLang="en-US" sz="1200" b="0" dirty="0"/>
              <a:t>- </a:t>
            </a:r>
            <a:r>
              <a:rPr lang="en-US" altLang="en-US" sz="1200" b="0" dirty="0" smtClean="0"/>
              <a:t>Complete construction of TC2 test sections.</a:t>
            </a:r>
          </a:p>
          <a:p>
            <a:pPr>
              <a:spcBef>
                <a:spcPct val="0"/>
              </a:spcBef>
              <a:buNone/>
              <a:defRPr/>
            </a:pPr>
            <a:r>
              <a:rPr lang="en-US" altLang="en-US" sz="1200" b="0" dirty="0" smtClean="0"/>
              <a:t>	- Start tests on TC2 </a:t>
            </a:r>
            <a:r>
              <a:rPr lang="en-US" altLang="en-US" sz="1200" b="0" dirty="0"/>
              <a:t>test sections.</a:t>
            </a:r>
          </a:p>
          <a:p>
            <a:pPr>
              <a:spcBef>
                <a:spcPct val="0"/>
              </a:spcBef>
              <a:buNone/>
              <a:defRPr/>
            </a:pPr>
            <a:endParaRPr lang="en-US" altLang="en-US" sz="1200" b="0" dirty="0"/>
          </a:p>
          <a:p>
            <a:pPr eaLnBrk="1" hangingPunct="1">
              <a:spcBef>
                <a:spcPct val="0"/>
              </a:spcBef>
              <a:buFontTx/>
              <a:buNone/>
              <a:defRPr/>
            </a:pPr>
            <a:endParaRPr lang="en-US" altLang="en-US" sz="1200" b="0" dirty="0"/>
          </a:p>
          <a:p>
            <a:pPr eaLnBrk="1" hangingPunct="1">
              <a:spcBef>
                <a:spcPct val="50000"/>
              </a:spcBef>
              <a:buFontTx/>
              <a:buNone/>
              <a:defRPr/>
            </a:pPr>
            <a:endParaRPr lang="en-US" altLang="en-US" sz="1200" b="0" dirty="0"/>
          </a:p>
        </p:txBody>
      </p:sp>
      <p:sp>
        <p:nvSpPr>
          <p:cNvPr id="10254" name="Rectangle 26"/>
          <p:cNvSpPr>
            <a:spLocks noChangeArrowheads="1"/>
          </p:cNvSpPr>
          <p:nvPr/>
        </p:nvSpPr>
        <p:spPr bwMode="auto">
          <a:xfrm>
            <a:off x="4676775" y="3829050"/>
            <a:ext cx="42672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7013" indent="-227013" eaLnBrk="0" hangingPunct="0">
              <a:spcBef>
                <a:spcPct val="20000"/>
              </a:spcBef>
              <a:defRPr sz="2800" b="1">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marL="0" indent="0" algn="ctr" eaLnBrk="1" hangingPunct="1">
              <a:spcBef>
                <a:spcPct val="50000"/>
              </a:spcBef>
              <a:defRPr/>
            </a:pPr>
            <a:r>
              <a:rPr lang="en-US" altLang="en-US" sz="1200" b="0" dirty="0"/>
              <a:t>NAPMRC FY 2017 through FY 2019.</a:t>
            </a:r>
          </a:p>
        </p:txBody>
      </p:sp>
      <p:sp>
        <p:nvSpPr>
          <p:cNvPr id="10255" name="Rectangle 27"/>
          <p:cNvSpPr>
            <a:spLocks noChangeArrowheads="1"/>
          </p:cNvSpPr>
          <p:nvPr/>
        </p:nvSpPr>
        <p:spPr bwMode="auto">
          <a:xfrm>
            <a:off x="504825" y="1173163"/>
            <a:ext cx="3505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20000"/>
              </a:spcBef>
              <a:defRPr sz="2800" b="1">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algn="ctr" eaLnBrk="1" hangingPunct="1">
              <a:defRPr/>
            </a:pPr>
            <a:r>
              <a:rPr lang="en-US" altLang="en-US" sz="1800" u="sng" dirty="0"/>
              <a:t>Need</a:t>
            </a:r>
          </a:p>
        </p:txBody>
      </p:sp>
      <p:sp>
        <p:nvSpPr>
          <p:cNvPr id="10256" name="Rectangle 28"/>
          <p:cNvSpPr>
            <a:spLocks noChangeArrowheads="1"/>
          </p:cNvSpPr>
          <p:nvPr/>
        </p:nvSpPr>
        <p:spPr bwMode="auto">
          <a:xfrm>
            <a:off x="381000" y="1697038"/>
            <a:ext cx="4038600" cy="166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marL="227013" indent="-227013" eaLnBrk="0" hangingPunct="0">
              <a:spcBef>
                <a:spcPct val="20000"/>
              </a:spcBef>
              <a:defRPr sz="2800" b="1">
                <a:solidFill>
                  <a:schemeClr val="tx1"/>
                </a:solidFill>
                <a:latin typeface="Arial" charset="0"/>
              </a:defRPr>
            </a:lvl1pPr>
            <a:lvl2pPr marL="742950" indent="-285750" eaLnBrk="0" hangingPunct="0">
              <a:spcBef>
                <a:spcPct val="20000"/>
              </a:spcBef>
              <a:buChar char="–"/>
              <a:defRPr sz="2400">
                <a:solidFill>
                  <a:schemeClr val="tx1"/>
                </a:solidFill>
                <a:latin typeface="Arial" charset="0"/>
              </a:defRPr>
            </a:lvl2pPr>
            <a:lvl3pPr marL="1143000" indent="-228600" eaLnBrk="0" hangingPunct="0">
              <a:spcBef>
                <a:spcPct val="20000"/>
              </a:spcBef>
              <a:defRPr sz="2000">
                <a:solidFill>
                  <a:schemeClr val="tx1"/>
                </a:solidFill>
                <a:latin typeface="Arial" charset="0"/>
              </a:defRPr>
            </a:lvl3pPr>
            <a:lvl4pPr marL="1600200" indent="-228600" eaLnBrk="0" hangingPunct="0">
              <a:spcBef>
                <a:spcPct val="20000"/>
              </a:spcBef>
              <a:buChar char="–"/>
              <a:defRPr>
                <a:solidFill>
                  <a:schemeClr val="tx1"/>
                </a:solidFill>
                <a:latin typeface="Arial" charset="0"/>
              </a:defRPr>
            </a:lvl4pPr>
            <a:lvl5pPr marL="2057400" indent="-228600" eaLnBrk="0" hangingPunct="0">
              <a:spcBef>
                <a:spcPct val="20000"/>
              </a:spcBef>
              <a:buChar char="»"/>
              <a:defRPr>
                <a:solidFill>
                  <a:schemeClr val="tx1"/>
                </a:solidFill>
                <a:latin typeface="Arial" charset="0"/>
              </a:defRPr>
            </a:lvl5pPr>
            <a:lvl6pPr marL="2514600" indent="-228600" eaLnBrk="0" fontAlgn="base" hangingPunct="0">
              <a:spcBef>
                <a:spcPct val="20000"/>
              </a:spcBef>
              <a:spcAft>
                <a:spcPct val="0"/>
              </a:spcAft>
              <a:buChar char="»"/>
              <a:defRPr>
                <a:solidFill>
                  <a:schemeClr val="tx1"/>
                </a:solidFill>
                <a:latin typeface="Arial" charset="0"/>
              </a:defRPr>
            </a:lvl6pPr>
            <a:lvl7pPr marL="2971800" indent="-228600" eaLnBrk="0" fontAlgn="base" hangingPunct="0">
              <a:spcBef>
                <a:spcPct val="20000"/>
              </a:spcBef>
              <a:spcAft>
                <a:spcPct val="0"/>
              </a:spcAft>
              <a:buChar char="»"/>
              <a:defRPr>
                <a:solidFill>
                  <a:schemeClr val="tx1"/>
                </a:solidFill>
                <a:latin typeface="Arial" charset="0"/>
              </a:defRPr>
            </a:lvl7pPr>
            <a:lvl8pPr marL="3429000" indent="-228600" eaLnBrk="0" fontAlgn="base" hangingPunct="0">
              <a:spcBef>
                <a:spcPct val="20000"/>
              </a:spcBef>
              <a:spcAft>
                <a:spcPct val="0"/>
              </a:spcAft>
              <a:buChar char="»"/>
              <a:defRPr>
                <a:solidFill>
                  <a:schemeClr val="tx1"/>
                </a:solidFill>
                <a:latin typeface="Arial" charset="0"/>
              </a:defRPr>
            </a:lvl8pPr>
            <a:lvl9pPr marL="3886200" indent="-228600" eaLnBrk="0" fontAlgn="base" hangingPunct="0">
              <a:spcBef>
                <a:spcPct val="20000"/>
              </a:spcBef>
              <a:spcAft>
                <a:spcPct val="0"/>
              </a:spcAft>
              <a:buChar char="»"/>
              <a:defRPr>
                <a:solidFill>
                  <a:schemeClr val="tx1"/>
                </a:solidFill>
                <a:latin typeface="Arial" charset="0"/>
              </a:defRPr>
            </a:lvl9pPr>
          </a:lstStyle>
          <a:p>
            <a:pPr marL="0">
              <a:spcBef>
                <a:spcPts val="0"/>
              </a:spcBef>
              <a:spcAft>
                <a:spcPts val="0"/>
              </a:spcAft>
              <a:defRPr/>
            </a:pPr>
            <a:r>
              <a:rPr lang="en-US" sz="1200" b="0" dirty="0">
                <a:latin typeface="Times New Roman"/>
                <a:ea typeface="Times New Roman"/>
              </a:rPr>
              <a:t>NAPMRC provides the ability to test the surface layers, pavement materials, and alternative pavement materials. Improved paving materials characterization will conserve airport development funds and reduce the downtime of runways from construction and maintenance activities. Test results will help in developing standards/specification for new asphalt technologies such as WMA, SMA, RAP, etc.</a:t>
            </a:r>
            <a:endParaRPr lang="en-US" sz="1800" b="0" dirty="0">
              <a:latin typeface="Times New Roman"/>
              <a:ea typeface="Times New Roman"/>
            </a:endParaRPr>
          </a:p>
          <a:p>
            <a:pPr marL="0" indent="0" eaLnBrk="1" hangingPunct="1">
              <a:spcBef>
                <a:spcPct val="50000"/>
              </a:spcBef>
              <a:defRPr/>
            </a:pPr>
            <a:endParaRPr lang="en-US" altLang="en-US" sz="1200" b="0" dirty="0"/>
          </a:p>
        </p:txBody>
      </p:sp>
      <p:graphicFrame>
        <p:nvGraphicFramePr>
          <p:cNvPr id="276651" name="Group 171"/>
          <p:cNvGraphicFramePr>
            <a:graphicFrameLocks noGrp="1"/>
          </p:cNvGraphicFramePr>
          <p:nvPr>
            <p:ph idx="1"/>
            <p:extLst>
              <p:ext uri="{D42A27DB-BD31-4B8C-83A1-F6EECF244321}">
                <p14:modId xmlns:p14="http://schemas.microsoft.com/office/powerpoint/2010/main" val="1719196293"/>
              </p:ext>
            </p:extLst>
          </p:nvPr>
        </p:nvGraphicFramePr>
        <p:xfrm>
          <a:off x="4648200" y="4105275"/>
          <a:ext cx="4181474" cy="1749943"/>
        </p:xfrm>
        <a:graphic>
          <a:graphicData uri="http://schemas.openxmlformats.org/drawingml/2006/table">
            <a:tbl>
              <a:tblPr/>
              <a:tblGrid>
                <a:gridCol w="16002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909576">
                  <a:extLst>
                    <a:ext uri="{9D8B030D-6E8A-4147-A177-3AD203B41FA5}">
                      <a16:colId xmlns:a16="http://schemas.microsoft.com/office/drawing/2014/main" val="20002"/>
                    </a:ext>
                  </a:extLst>
                </a:gridCol>
                <a:gridCol w="833498">
                  <a:extLst>
                    <a:ext uri="{9D8B030D-6E8A-4147-A177-3AD203B41FA5}">
                      <a16:colId xmlns:a16="http://schemas.microsoft.com/office/drawing/2014/main" val="20003"/>
                    </a:ext>
                  </a:extLst>
                </a:gridCol>
              </a:tblGrid>
              <a:tr h="238125">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1000" b="1" i="0" u="none" strike="noStrike" cap="none" normalizeH="0" baseline="0" dirty="0">
                        <a:ln>
                          <a:noFill/>
                        </a:ln>
                        <a:solidFill>
                          <a:schemeClr val="tx1"/>
                        </a:solidFill>
                        <a:effectLst/>
                        <a:latin typeface="Arial" charset="0"/>
                      </a:endParaRPr>
                    </a:p>
                  </a:txBody>
                  <a:tcPr marT="45622" marB="456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900" b="1" i="0" u="none" strike="noStrike" cap="none" normalizeH="0" baseline="0" dirty="0">
                          <a:ln>
                            <a:noFill/>
                          </a:ln>
                          <a:solidFill>
                            <a:schemeClr val="tx1"/>
                          </a:solidFill>
                          <a:effectLst/>
                          <a:latin typeface="Arial" charset="0"/>
                        </a:rPr>
                        <a:t>FY 2017</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900" b="1" i="0" u="none" strike="noStrike" cap="none" normalizeH="0" baseline="0" dirty="0">
                          <a:ln>
                            <a:noFill/>
                          </a:ln>
                          <a:solidFill>
                            <a:schemeClr val="tx1"/>
                          </a:solidFill>
                          <a:effectLst/>
                          <a:latin typeface="Arial" charset="0"/>
                        </a:rPr>
                        <a:t>FY 2018</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900" b="1" i="0" u="none" strike="noStrike" cap="none" normalizeH="0" baseline="0" dirty="0">
                          <a:ln>
                            <a:noFill/>
                          </a:ln>
                          <a:solidFill>
                            <a:schemeClr val="tx1"/>
                          </a:solidFill>
                          <a:effectLst/>
                          <a:latin typeface="Arial" charset="0"/>
                        </a:rPr>
                        <a:t>  FY-19</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5481">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a:ln>
                            <a:noFill/>
                          </a:ln>
                          <a:solidFill>
                            <a:schemeClr val="tx1"/>
                          </a:solidFill>
                          <a:effectLst/>
                          <a:latin typeface="Arial" charset="0"/>
                        </a:rPr>
                        <a:t>Funding Target ($000)</a:t>
                      </a:r>
                    </a:p>
                  </a:txBody>
                  <a:tcPr marT="45622" marB="456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dirty="0">
                          <a:ln>
                            <a:noFill/>
                          </a:ln>
                          <a:solidFill>
                            <a:schemeClr val="tx1"/>
                          </a:solidFill>
                          <a:effectLst/>
                          <a:latin typeface="Arial" charset="0"/>
                        </a:rPr>
                        <a:t>$1,700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dirty="0">
                          <a:ln>
                            <a:noFill/>
                          </a:ln>
                          <a:solidFill>
                            <a:schemeClr val="tx1"/>
                          </a:solidFill>
                          <a:effectLst/>
                          <a:latin typeface="Arial" charset="0"/>
                        </a:rPr>
                        <a:t>$1,530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400" b="1">
                          <a:solidFill>
                            <a:schemeClr val="tx1"/>
                          </a:solidFill>
                          <a:latin typeface="Arial" charset="0"/>
                        </a:defRPr>
                      </a:lvl1pPr>
                      <a:lvl2pPr marL="742950" indent="-285750">
                        <a:spcBef>
                          <a:spcPct val="20000"/>
                        </a:spcBef>
                        <a:defRPr sz="2000">
                          <a:solidFill>
                            <a:schemeClr val="tx1"/>
                          </a:solidFill>
                          <a:latin typeface="Arial" charset="0"/>
                        </a:defRPr>
                      </a:lvl2pPr>
                      <a:lvl3pPr marL="1143000" indent="-228600">
                        <a:spcBef>
                          <a:spcPct val="20000"/>
                        </a:spcBef>
                        <a:defRPr>
                          <a:solidFill>
                            <a:schemeClr val="tx1"/>
                          </a:solidFill>
                          <a:latin typeface="Arial" charset="0"/>
                        </a:defRPr>
                      </a:lvl3pPr>
                      <a:lvl4pPr marL="1600200" indent="-228600">
                        <a:spcBef>
                          <a:spcPct val="20000"/>
                        </a:spcBef>
                        <a:defRPr sz="1600">
                          <a:solidFill>
                            <a:schemeClr val="tx1"/>
                          </a:solidFill>
                          <a:latin typeface="Arial" charset="0"/>
                        </a:defRPr>
                      </a:lvl4pPr>
                      <a:lvl5pPr marL="2057400" indent="-228600">
                        <a:spcBef>
                          <a:spcPct val="20000"/>
                        </a:spcBef>
                        <a:defRPr sz="1600">
                          <a:solidFill>
                            <a:schemeClr val="tx1"/>
                          </a:solidFill>
                          <a:latin typeface="Arial" charset="0"/>
                        </a:defRPr>
                      </a:lvl5pPr>
                      <a:lvl6pPr marL="2514600" indent="-228600" eaLnBrk="0" fontAlgn="base" hangingPunct="0">
                        <a:spcBef>
                          <a:spcPct val="20000"/>
                        </a:spcBef>
                        <a:spcAft>
                          <a:spcPct val="0"/>
                        </a:spcAft>
                        <a:defRPr sz="1600">
                          <a:solidFill>
                            <a:schemeClr val="tx1"/>
                          </a:solidFill>
                          <a:latin typeface="Arial" charset="0"/>
                        </a:defRPr>
                      </a:lvl6pPr>
                      <a:lvl7pPr marL="2971800" indent="-228600" eaLnBrk="0" fontAlgn="base" hangingPunct="0">
                        <a:spcBef>
                          <a:spcPct val="20000"/>
                        </a:spcBef>
                        <a:spcAft>
                          <a:spcPct val="0"/>
                        </a:spcAft>
                        <a:defRPr sz="1600">
                          <a:solidFill>
                            <a:schemeClr val="tx1"/>
                          </a:solidFill>
                          <a:latin typeface="Arial" charset="0"/>
                        </a:defRPr>
                      </a:lvl7pPr>
                      <a:lvl8pPr marL="3429000" indent="-228600" eaLnBrk="0" fontAlgn="base" hangingPunct="0">
                        <a:spcBef>
                          <a:spcPct val="20000"/>
                        </a:spcBef>
                        <a:spcAft>
                          <a:spcPct val="0"/>
                        </a:spcAft>
                        <a:defRPr sz="1600">
                          <a:solidFill>
                            <a:schemeClr val="tx1"/>
                          </a:solidFill>
                          <a:latin typeface="Arial" charset="0"/>
                        </a:defRPr>
                      </a:lvl8pPr>
                      <a:lvl9pPr marL="3886200" indent="-228600" eaLnBrk="0" fontAlgn="base" hangingPunct="0">
                        <a:spcBef>
                          <a:spcPct val="20000"/>
                        </a:spcBef>
                        <a:spcAft>
                          <a:spcPct val="0"/>
                        </a:spcAft>
                        <a:defRPr sz="1600">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dirty="0">
                          <a:ln>
                            <a:noFill/>
                          </a:ln>
                          <a:solidFill>
                            <a:schemeClr val="tx1"/>
                          </a:solidFill>
                          <a:effectLst/>
                          <a:latin typeface="Arial" charset="0"/>
                        </a:rPr>
                        <a:t>$1,620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537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charset="0"/>
                        </a:rPr>
                        <a:t>P2.1: Pavement Construction</a:t>
                      </a:r>
                    </a:p>
                  </a:txBody>
                  <a:tcPr marT="45622" marB="456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charset="0"/>
                        </a:rPr>
                        <a:t>$400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charset="0"/>
                        </a:rPr>
                        <a:t>$360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charset="0"/>
                        </a:rPr>
                        <a:t>$270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extLst>
                  <a:ext uri="{0D108BD9-81ED-4DB2-BD59-A6C34878D82A}">
                    <a16:rowId xmlns:a16="http://schemas.microsoft.com/office/drawing/2014/main" val="10002"/>
                  </a:ext>
                </a:extLst>
              </a:tr>
              <a:tr h="33873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charset="0"/>
                        </a:rPr>
                        <a:t>P2.2: Facility Operation</a:t>
                      </a:r>
                    </a:p>
                  </a:txBody>
                  <a:tcPr marT="45622" marB="456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charset="0"/>
                        </a:rPr>
                        <a:t>$1,100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charset="0"/>
                        </a:rPr>
                        <a:t>$950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charset="0"/>
                        </a:rPr>
                        <a:t>$1,010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extLst>
                  <a:ext uri="{0D108BD9-81ED-4DB2-BD59-A6C34878D82A}">
                    <a16:rowId xmlns:a16="http://schemas.microsoft.com/office/drawing/2014/main" val="10003"/>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charset="0"/>
                        </a:rPr>
                        <a:t>P2.3: Facility Maintenance</a:t>
                      </a:r>
                    </a:p>
                  </a:txBody>
                  <a:tcPr marT="45622" marB="456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charset="0"/>
                        </a:rPr>
                        <a:t>$200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charset="0"/>
                        </a:rPr>
                        <a:t>$220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charset="0"/>
                        </a:rPr>
                        <a:t>$340</a:t>
                      </a:r>
                    </a:p>
                  </a:txBody>
                  <a:tcPr marT="45622" marB="456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2">
                        <a:lumMod val="20000"/>
                        <a:lumOff val="80000"/>
                        <a:alpha val="42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965076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p:txBody>
          <a:bodyPr rtlCol="0">
            <a:normAutofit/>
          </a:bodyPr>
          <a:lstStyle/>
          <a:p>
            <a:pPr eaLnBrk="1" fontAlgn="auto" hangingPunct="1">
              <a:spcAft>
                <a:spcPts val="0"/>
              </a:spcAft>
              <a:defRPr/>
            </a:pPr>
            <a:r>
              <a:rPr lang="en-US" sz="3200" u="sng" dirty="0">
                <a:effectLst>
                  <a:outerShdw blurRad="38100" dist="38100" dir="2700000" algn="tl">
                    <a:srgbClr val="C0C0C0"/>
                  </a:outerShdw>
                </a:effectLst>
              </a:rPr>
              <a:t>Modelling – Texas A&amp;M University</a:t>
            </a:r>
          </a:p>
        </p:txBody>
      </p:sp>
      <p:sp>
        <p:nvSpPr>
          <p:cNvPr id="3" name="Rectangle 2"/>
          <p:cNvSpPr/>
          <p:nvPr/>
        </p:nvSpPr>
        <p:spPr>
          <a:xfrm>
            <a:off x="228600" y="1371600"/>
            <a:ext cx="8686800" cy="4616648"/>
          </a:xfrm>
          <a:prstGeom prst="rect">
            <a:avLst/>
          </a:prstGeom>
        </p:spPr>
        <p:txBody>
          <a:bodyPr wrap="square">
            <a:spAutoFit/>
          </a:bodyPr>
          <a:lstStyle/>
          <a:p>
            <a:r>
              <a:rPr lang="en-US" sz="2400" b="1" dirty="0">
                <a:effectLst>
                  <a:outerShdw blurRad="38100" dist="38100" dir="2700000" algn="tl">
                    <a:srgbClr val="000000">
                      <a:alpha val="43137"/>
                    </a:srgbClr>
                  </a:outerShdw>
                </a:effectLst>
                <a:latin typeface="Calibri (body)"/>
                <a:ea typeface="Tahoma" panose="020B0604030504040204" pitchFamily="34" charset="0"/>
                <a:cs typeface="Calibri (body)"/>
              </a:rPr>
              <a:t>Performance Simulations:</a:t>
            </a:r>
          </a:p>
          <a:p>
            <a:endParaRPr lang="en-US"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a:p>
            <a:pPr marL="342900" indent="-342900">
              <a:buFont typeface="Wingdings" charset="2"/>
              <a:buChar char="q"/>
            </a:pPr>
            <a:r>
              <a:rPr lang="en-US" sz="21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sz="2100" dirty="0">
                <a:effectLst>
                  <a:outerShdw blurRad="38100" dist="38100" dir="2700000" algn="tl">
                    <a:srgbClr val="000000">
                      <a:alpha val="43137"/>
                    </a:srgbClr>
                  </a:outerShdw>
                </a:effectLst>
                <a:latin typeface="Calibri (body)"/>
                <a:ea typeface="Tahoma" panose="020B0604030504040204" pitchFamily="34" charset="0"/>
                <a:cs typeface="Calibri (body)"/>
              </a:rPr>
              <a:t>Create 2D and 3D FE representation of airfield pavements subjected to different gear configurations</a:t>
            </a:r>
          </a:p>
          <a:p>
            <a:endParaRPr lang="en-US" sz="2100" dirty="0">
              <a:effectLst>
                <a:outerShdw blurRad="38100" dist="38100" dir="2700000" algn="tl">
                  <a:srgbClr val="000000">
                    <a:alpha val="43137"/>
                  </a:srgbClr>
                </a:outerShdw>
              </a:effectLst>
              <a:latin typeface="Calibri (body)"/>
              <a:ea typeface="Tahoma" panose="020B0604030504040204" pitchFamily="34" charset="0"/>
              <a:cs typeface="Calibri (body)"/>
            </a:endParaRPr>
          </a:p>
          <a:p>
            <a:pPr marL="342900" indent="-342900">
              <a:buFont typeface="Wingdings" charset="2"/>
              <a:buChar char="q"/>
            </a:pPr>
            <a:r>
              <a:rPr lang="en-US" sz="2100" dirty="0">
                <a:effectLst>
                  <a:outerShdw blurRad="38100" dist="38100" dir="2700000" algn="tl">
                    <a:srgbClr val="000000">
                      <a:alpha val="43137"/>
                    </a:srgbClr>
                  </a:outerShdw>
                </a:effectLst>
                <a:latin typeface="Calibri (body)"/>
                <a:ea typeface="Tahoma" panose="020B0604030504040204" pitchFamily="34" charset="0"/>
                <a:cs typeface="Calibri (body)"/>
              </a:rPr>
              <a:t> Analyze available lab experiments on FAA previous NAPTF materials</a:t>
            </a:r>
          </a:p>
          <a:p>
            <a:endParaRPr lang="en-US" sz="2100" dirty="0">
              <a:effectLst>
                <a:outerShdw blurRad="38100" dist="38100" dir="2700000" algn="tl">
                  <a:srgbClr val="000000">
                    <a:alpha val="43137"/>
                  </a:srgbClr>
                </a:outerShdw>
              </a:effectLst>
              <a:latin typeface="Calibri (body)"/>
              <a:ea typeface="Tahoma" panose="020B0604030504040204" pitchFamily="34" charset="0"/>
              <a:cs typeface="Calibri (body)"/>
            </a:endParaRPr>
          </a:p>
          <a:p>
            <a:pPr marL="342900" indent="-342900">
              <a:buFont typeface="Wingdings" charset="2"/>
              <a:buChar char="q"/>
            </a:pPr>
            <a:r>
              <a:rPr lang="en-US" sz="2100" dirty="0">
                <a:effectLst>
                  <a:outerShdw blurRad="38100" dist="38100" dir="2700000" algn="tl">
                    <a:srgbClr val="000000">
                      <a:alpha val="43137"/>
                    </a:srgbClr>
                  </a:outerShdw>
                </a:effectLst>
                <a:latin typeface="Calibri (body)"/>
                <a:ea typeface="Tahoma" panose="020B0604030504040204" pitchFamily="34" charset="0"/>
                <a:cs typeface="Calibri (body)"/>
              </a:rPr>
              <a:t> Conduct performance simulations of NAPTF sites to further validate and refine PANDA-AP	</a:t>
            </a:r>
          </a:p>
          <a:p>
            <a:pPr marL="800100" lvl="1" indent="-342900">
              <a:buFont typeface="Wingdings" panose="05000000000000000000" pitchFamily="2" charset="2"/>
              <a:buChar char="ü"/>
            </a:pPr>
            <a:r>
              <a:rPr lang="en-US" sz="2100" dirty="0">
                <a:effectLst>
                  <a:outerShdw blurRad="38100" dist="38100" dir="2700000" algn="tl">
                    <a:srgbClr val="000000">
                      <a:alpha val="43137"/>
                    </a:srgbClr>
                  </a:outerShdw>
                </a:effectLst>
                <a:latin typeface="Calibri (body)"/>
                <a:ea typeface="Tahoma" panose="020B0604030504040204" pitchFamily="34" charset="0"/>
                <a:cs typeface="Calibri (body)"/>
              </a:rPr>
              <a:t>Compare field rutting of NAPTF-CC3 sections with FE simulations</a:t>
            </a:r>
            <a:endParaRPr lang="en-US" sz="2200" dirty="0">
              <a:effectLst>
                <a:outerShdw blurRad="38100" dist="38100" dir="2700000" algn="tl">
                  <a:srgbClr val="000000">
                    <a:alpha val="43137"/>
                  </a:srgbClr>
                </a:outerShdw>
              </a:effectLst>
              <a:latin typeface="Calibri (body)"/>
              <a:ea typeface="Tahoma" panose="020B0604030504040204" pitchFamily="34" charset="0"/>
              <a:cs typeface="Calibri (body)"/>
            </a:endParaRPr>
          </a:p>
          <a:p>
            <a:pPr lvl="1"/>
            <a:endParaRPr lang="en-US" sz="2100" dirty="0">
              <a:effectLst>
                <a:outerShdw blurRad="38100" dist="38100" dir="2700000" algn="tl">
                  <a:srgbClr val="000000">
                    <a:alpha val="43137"/>
                  </a:srgbClr>
                </a:outerShdw>
              </a:effectLst>
              <a:latin typeface="Calibri (body)"/>
              <a:ea typeface="Tahoma" panose="020B0604030504040204" pitchFamily="34" charset="0"/>
              <a:cs typeface="Calibri (body)"/>
            </a:endParaRPr>
          </a:p>
          <a:p>
            <a:pPr marL="342900" indent="-342900">
              <a:buFont typeface="Wingdings" charset="2"/>
              <a:buChar char="q"/>
            </a:pPr>
            <a:endParaRPr lang="en-US" sz="2100" dirty="0">
              <a:effectLst>
                <a:outerShdw blurRad="38100" dist="38100" dir="2700000" algn="tl">
                  <a:srgbClr val="000000">
                    <a:alpha val="43137"/>
                  </a:srgbClr>
                </a:outerShdw>
              </a:effectLst>
              <a:latin typeface="Calibri (body)"/>
              <a:ea typeface="Tahoma" panose="020B0604030504040204" pitchFamily="34" charset="0"/>
              <a:cs typeface="Calibri (body)"/>
            </a:endParaRPr>
          </a:p>
        </p:txBody>
      </p:sp>
    </p:spTree>
    <p:extLst>
      <p:ext uri="{BB962C8B-B14F-4D97-AF65-F5344CB8AC3E}">
        <p14:creationId xmlns:p14="http://schemas.microsoft.com/office/powerpoint/2010/main" val="155581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8799" y="-114302"/>
            <a:ext cx="5342767" cy="616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40356" y="3896529"/>
            <a:ext cx="512444" cy="400110"/>
          </a:xfrm>
          <a:prstGeom prst="rect">
            <a:avLst/>
          </a:prstGeom>
          <a:noFill/>
        </p:spPr>
        <p:txBody>
          <a:bodyPr wrap="square" rtlCol="0">
            <a:spAutoFit/>
          </a:bodyPr>
          <a:lstStyle/>
          <a:p>
            <a:pPr algn="ctr">
              <a:spcBef>
                <a:spcPts val="0"/>
              </a:spcBef>
              <a:buNone/>
            </a:pPr>
            <a:r>
              <a:rPr lang="en-US" sz="1000" b="1" dirty="0">
                <a:solidFill>
                  <a:schemeClr val="accent2">
                    <a:lumMod val="60000"/>
                    <a:lumOff val="40000"/>
                  </a:schemeClr>
                </a:solidFill>
              </a:rPr>
              <a:t>PG </a:t>
            </a:r>
          </a:p>
          <a:p>
            <a:pPr algn="ctr">
              <a:spcBef>
                <a:spcPts val="0"/>
              </a:spcBef>
              <a:buNone/>
            </a:pPr>
            <a:r>
              <a:rPr lang="en-US" sz="1000" b="1" dirty="0">
                <a:solidFill>
                  <a:schemeClr val="accent2">
                    <a:lumMod val="60000"/>
                    <a:lumOff val="40000"/>
                  </a:schemeClr>
                </a:solidFill>
              </a:rPr>
              <a:t>76-22</a:t>
            </a:r>
          </a:p>
        </p:txBody>
      </p:sp>
      <p:sp>
        <p:nvSpPr>
          <p:cNvPr id="10" name="TextBox 9"/>
          <p:cNvSpPr txBox="1"/>
          <p:nvPr/>
        </p:nvSpPr>
        <p:spPr>
          <a:xfrm>
            <a:off x="3862517" y="3898257"/>
            <a:ext cx="512444" cy="400110"/>
          </a:xfrm>
          <a:prstGeom prst="rect">
            <a:avLst/>
          </a:prstGeom>
          <a:noFill/>
        </p:spPr>
        <p:txBody>
          <a:bodyPr wrap="square" rtlCol="0">
            <a:spAutoFit/>
          </a:bodyPr>
          <a:lstStyle/>
          <a:p>
            <a:pPr algn="ctr">
              <a:spcBef>
                <a:spcPts val="0"/>
              </a:spcBef>
              <a:buNone/>
            </a:pPr>
            <a:r>
              <a:rPr lang="en-US" sz="1000" b="1" dirty="0">
                <a:solidFill>
                  <a:schemeClr val="accent2">
                    <a:lumMod val="60000"/>
                    <a:lumOff val="40000"/>
                  </a:schemeClr>
                </a:solidFill>
              </a:rPr>
              <a:t>PG </a:t>
            </a:r>
          </a:p>
          <a:p>
            <a:pPr algn="ctr">
              <a:spcBef>
                <a:spcPts val="0"/>
              </a:spcBef>
              <a:buNone/>
            </a:pPr>
            <a:r>
              <a:rPr lang="en-US" sz="1000" b="1" dirty="0">
                <a:solidFill>
                  <a:schemeClr val="accent2">
                    <a:lumMod val="60000"/>
                    <a:lumOff val="40000"/>
                  </a:schemeClr>
                </a:solidFill>
              </a:rPr>
              <a:t>76-22</a:t>
            </a:r>
          </a:p>
        </p:txBody>
      </p:sp>
      <p:sp>
        <p:nvSpPr>
          <p:cNvPr id="14" name="TextBox 13"/>
          <p:cNvSpPr txBox="1"/>
          <p:nvPr/>
        </p:nvSpPr>
        <p:spPr>
          <a:xfrm>
            <a:off x="5469256" y="3896529"/>
            <a:ext cx="512444" cy="400110"/>
          </a:xfrm>
          <a:prstGeom prst="rect">
            <a:avLst/>
          </a:prstGeom>
          <a:noFill/>
        </p:spPr>
        <p:txBody>
          <a:bodyPr wrap="square" rtlCol="0">
            <a:spAutoFit/>
          </a:bodyPr>
          <a:lstStyle/>
          <a:p>
            <a:pPr algn="ctr">
              <a:spcBef>
                <a:spcPts val="0"/>
              </a:spcBef>
              <a:buNone/>
            </a:pPr>
            <a:r>
              <a:rPr lang="en-US" sz="1000" b="1" dirty="0">
                <a:solidFill>
                  <a:schemeClr val="accent2">
                    <a:lumMod val="60000"/>
                    <a:lumOff val="40000"/>
                  </a:schemeClr>
                </a:solidFill>
              </a:rPr>
              <a:t>PG </a:t>
            </a:r>
          </a:p>
          <a:p>
            <a:pPr algn="ctr">
              <a:spcBef>
                <a:spcPts val="0"/>
              </a:spcBef>
              <a:buNone/>
            </a:pPr>
            <a:r>
              <a:rPr lang="en-US" sz="1000" b="1" dirty="0">
                <a:solidFill>
                  <a:schemeClr val="accent2">
                    <a:lumMod val="60000"/>
                    <a:lumOff val="40000"/>
                  </a:schemeClr>
                </a:solidFill>
              </a:rPr>
              <a:t>64-22</a:t>
            </a:r>
          </a:p>
        </p:txBody>
      </p:sp>
      <p:sp>
        <p:nvSpPr>
          <p:cNvPr id="15" name="TextBox 14"/>
          <p:cNvSpPr txBox="1"/>
          <p:nvPr/>
        </p:nvSpPr>
        <p:spPr>
          <a:xfrm>
            <a:off x="5973128" y="3897393"/>
            <a:ext cx="512444" cy="400110"/>
          </a:xfrm>
          <a:prstGeom prst="rect">
            <a:avLst/>
          </a:prstGeom>
          <a:noFill/>
        </p:spPr>
        <p:txBody>
          <a:bodyPr wrap="square" rtlCol="0">
            <a:spAutoFit/>
          </a:bodyPr>
          <a:lstStyle/>
          <a:p>
            <a:pPr algn="ctr">
              <a:spcBef>
                <a:spcPts val="0"/>
              </a:spcBef>
              <a:buNone/>
            </a:pPr>
            <a:r>
              <a:rPr lang="en-US" sz="1000" b="1" dirty="0">
                <a:solidFill>
                  <a:schemeClr val="accent2">
                    <a:lumMod val="60000"/>
                    <a:lumOff val="40000"/>
                  </a:schemeClr>
                </a:solidFill>
              </a:rPr>
              <a:t>PG </a:t>
            </a:r>
          </a:p>
          <a:p>
            <a:pPr algn="ctr">
              <a:spcBef>
                <a:spcPts val="0"/>
              </a:spcBef>
              <a:buNone/>
            </a:pPr>
            <a:r>
              <a:rPr lang="en-US" sz="1000" b="1" dirty="0">
                <a:solidFill>
                  <a:schemeClr val="accent2">
                    <a:lumMod val="60000"/>
                    <a:lumOff val="40000"/>
                  </a:schemeClr>
                </a:solidFill>
              </a:rPr>
              <a:t>64-22</a:t>
            </a:r>
          </a:p>
        </p:txBody>
      </p:sp>
      <p:sp>
        <p:nvSpPr>
          <p:cNvPr id="16" name="TextBox 15"/>
          <p:cNvSpPr txBox="1"/>
          <p:nvPr/>
        </p:nvSpPr>
        <p:spPr>
          <a:xfrm>
            <a:off x="4355911" y="3898257"/>
            <a:ext cx="512444" cy="400110"/>
          </a:xfrm>
          <a:prstGeom prst="rect">
            <a:avLst/>
          </a:prstGeom>
          <a:noFill/>
        </p:spPr>
        <p:txBody>
          <a:bodyPr wrap="square" rtlCol="0">
            <a:spAutoFit/>
          </a:bodyPr>
          <a:lstStyle/>
          <a:p>
            <a:pPr algn="ctr">
              <a:spcBef>
                <a:spcPts val="0"/>
              </a:spcBef>
              <a:buNone/>
            </a:pPr>
            <a:r>
              <a:rPr lang="en-US" sz="1000" b="1" dirty="0">
                <a:solidFill>
                  <a:schemeClr val="accent2">
                    <a:lumMod val="60000"/>
                    <a:lumOff val="40000"/>
                  </a:schemeClr>
                </a:solidFill>
              </a:rPr>
              <a:t>PG </a:t>
            </a:r>
          </a:p>
          <a:p>
            <a:pPr algn="ctr">
              <a:spcBef>
                <a:spcPts val="0"/>
              </a:spcBef>
              <a:buNone/>
            </a:pPr>
            <a:r>
              <a:rPr lang="en-US" sz="1000" b="1" dirty="0">
                <a:solidFill>
                  <a:schemeClr val="accent2">
                    <a:lumMod val="60000"/>
                    <a:lumOff val="40000"/>
                  </a:schemeClr>
                </a:solidFill>
              </a:rPr>
              <a:t>76-22</a:t>
            </a:r>
          </a:p>
        </p:txBody>
      </p:sp>
      <p:sp>
        <p:nvSpPr>
          <p:cNvPr id="17" name="TextBox 16"/>
          <p:cNvSpPr txBox="1"/>
          <p:nvPr/>
        </p:nvSpPr>
        <p:spPr>
          <a:xfrm>
            <a:off x="3352800" y="3896529"/>
            <a:ext cx="512444" cy="400110"/>
          </a:xfrm>
          <a:prstGeom prst="rect">
            <a:avLst/>
          </a:prstGeom>
          <a:noFill/>
        </p:spPr>
        <p:txBody>
          <a:bodyPr wrap="square" rtlCol="0">
            <a:spAutoFit/>
          </a:bodyPr>
          <a:lstStyle/>
          <a:p>
            <a:pPr algn="ctr">
              <a:spcBef>
                <a:spcPts val="0"/>
              </a:spcBef>
              <a:buNone/>
            </a:pPr>
            <a:r>
              <a:rPr lang="en-US" sz="1000" b="1" dirty="0">
                <a:solidFill>
                  <a:schemeClr val="accent2">
                    <a:lumMod val="60000"/>
                    <a:lumOff val="40000"/>
                  </a:schemeClr>
                </a:solidFill>
              </a:rPr>
              <a:t>PG </a:t>
            </a:r>
          </a:p>
          <a:p>
            <a:pPr algn="ctr">
              <a:spcBef>
                <a:spcPts val="0"/>
              </a:spcBef>
              <a:buNone/>
            </a:pPr>
            <a:r>
              <a:rPr lang="en-US" sz="1000" b="1" dirty="0">
                <a:solidFill>
                  <a:schemeClr val="accent2">
                    <a:lumMod val="60000"/>
                    <a:lumOff val="40000"/>
                  </a:schemeClr>
                </a:solidFill>
              </a:rPr>
              <a:t>76-22</a:t>
            </a:r>
          </a:p>
        </p:txBody>
      </p:sp>
      <p:sp>
        <p:nvSpPr>
          <p:cNvPr id="18" name="TextBox 17"/>
          <p:cNvSpPr txBox="1"/>
          <p:nvPr/>
        </p:nvSpPr>
        <p:spPr>
          <a:xfrm>
            <a:off x="5460684" y="990600"/>
            <a:ext cx="512444" cy="400110"/>
          </a:xfrm>
          <a:prstGeom prst="rect">
            <a:avLst/>
          </a:prstGeom>
          <a:noFill/>
        </p:spPr>
        <p:txBody>
          <a:bodyPr wrap="square" rtlCol="0">
            <a:spAutoFit/>
          </a:bodyPr>
          <a:lstStyle/>
          <a:p>
            <a:pPr algn="ctr">
              <a:spcBef>
                <a:spcPts val="0"/>
              </a:spcBef>
              <a:buNone/>
            </a:pPr>
            <a:r>
              <a:rPr lang="en-US" sz="1000" b="1" dirty="0">
                <a:solidFill>
                  <a:srgbClr val="FF0000"/>
                </a:solidFill>
              </a:rPr>
              <a:t>RAP</a:t>
            </a:r>
          </a:p>
          <a:p>
            <a:pPr algn="ctr">
              <a:spcBef>
                <a:spcPts val="0"/>
              </a:spcBef>
              <a:buNone/>
            </a:pPr>
            <a:r>
              <a:rPr lang="en-US" sz="1000" b="1" dirty="0">
                <a:solidFill>
                  <a:srgbClr val="FF0000"/>
                </a:solidFill>
              </a:rPr>
              <a:t>1</a:t>
            </a:r>
          </a:p>
        </p:txBody>
      </p:sp>
      <p:sp>
        <p:nvSpPr>
          <p:cNvPr id="19" name="TextBox 18"/>
          <p:cNvSpPr txBox="1"/>
          <p:nvPr/>
        </p:nvSpPr>
        <p:spPr>
          <a:xfrm>
            <a:off x="5973128" y="1001673"/>
            <a:ext cx="512444" cy="400110"/>
          </a:xfrm>
          <a:prstGeom prst="rect">
            <a:avLst/>
          </a:prstGeom>
          <a:noFill/>
        </p:spPr>
        <p:txBody>
          <a:bodyPr wrap="square" rtlCol="0">
            <a:spAutoFit/>
          </a:bodyPr>
          <a:lstStyle/>
          <a:p>
            <a:pPr algn="ctr">
              <a:spcBef>
                <a:spcPts val="0"/>
              </a:spcBef>
              <a:buNone/>
            </a:pPr>
            <a:r>
              <a:rPr lang="en-US" sz="1000" b="1" dirty="0">
                <a:solidFill>
                  <a:srgbClr val="FF0000"/>
                </a:solidFill>
              </a:rPr>
              <a:t>RAP</a:t>
            </a:r>
          </a:p>
          <a:p>
            <a:pPr algn="ctr">
              <a:spcBef>
                <a:spcPts val="0"/>
              </a:spcBef>
              <a:buNone/>
            </a:pPr>
            <a:r>
              <a:rPr lang="en-US" sz="1000" b="1" dirty="0">
                <a:solidFill>
                  <a:srgbClr val="FF0000"/>
                </a:solidFill>
              </a:rPr>
              <a:t>2</a:t>
            </a:r>
          </a:p>
        </p:txBody>
      </p:sp>
      <p:sp>
        <p:nvSpPr>
          <p:cNvPr id="20" name="TextBox 19"/>
          <p:cNvSpPr txBox="1"/>
          <p:nvPr/>
        </p:nvSpPr>
        <p:spPr>
          <a:xfrm>
            <a:off x="3352800" y="1005301"/>
            <a:ext cx="512444" cy="400110"/>
          </a:xfrm>
          <a:prstGeom prst="rect">
            <a:avLst/>
          </a:prstGeom>
          <a:noFill/>
        </p:spPr>
        <p:txBody>
          <a:bodyPr wrap="square" rtlCol="0">
            <a:spAutoFit/>
          </a:bodyPr>
          <a:lstStyle/>
          <a:p>
            <a:pPr algn="ctr">
              <a:spcBef>
                <a:spcPts val="0"/>
              </a:spcBef>
              <a:buNone/>
            </a:pPr>
            <a:r>
              <a:rPr lang="en-US" sz="1000" b="1" dirty="0">
                <a:solidFill>
                  <a:srgbClr val="FF0000"/>
                </a:solidFill>
              </a:rPr>
              <a:t>WMA</a:t>
            </a:r>
          </a:p>
          <a:p>
            <a:pPr algn="ctr">
              <a:spcBef>
                <a:spcPts val="0"/>
              </a:spcBef>
              <a:buNone/>
            </a:pPr>
            <a:r>
              <a:rPr lang="en-US" sz="1000" b="1" dirty="0">
                <a:solidFill>
                  <a:srgbClr val="FF0000"/>
                </a:solidFill>
              </a:rPr>
              <a:t>1</a:t>
            </a:r>
          </a:p>
        </p:txBody>
      </p:sp>
      <p:sp>
        <p:nvSpPr>
          <p:cNvPr id="21" name="TextBox 20"/>
          <p:cNvSpPr txBox="1"/>
          <p:nvPr/>
        </p:nvSpPr>
        <p:spPr>
          <a:xfrm>
            <a:off x="2840356" y="925592"/>
            <a:ext cx="512444" cy="400110"/>
          </a:xfrm>
          <a:prstGeom prst="rect">
            <a:avLst/>
          </a:prstGeom>
          <a:noFill/>
        </p:spPr>
        <p:txBody>
          <a:bodyPr wrap="square" rtlCol="0">
            <a:spAutoFit/>
          </a:bodyPr>
          <a:lstStyle/>
          <a:p>
            <a:pPr algn="ctr">
              <a:spcBef>
                <a:spcPts val="0"/>
              </a:spcBef>
              <a:buNone/>
            </a:pPr>
            <a:r>
              <a:rPr lang="en-US" sz="1000" b="1" dirty="0">
                <a:solidFill>
                  <a:srgbClr val="FF0000"/>
                </a:solidFill>
              </a:rPr>
              <a:t>P401 </a:t>
            </a:r>
          </a:p>
          <a:p>
            <a:pPr algn="ctr">
              <a:spcBef>
                <a:spcPts val="0"/>
              </a:spcBef>
              <a:buNone/>
            </a:pPr>
            <a:r>
              <a:rPr lang="en-US" sz="1000" b="1" dirty="0">
                <a:solidFill>
                  <a:srgbClr val="FF0000"/>
                </a:solidFill>
              </a:rPr>
              <a:t>HMA</a:t>
            </a:r>
          </a:p>
        </p:txBody>
      </p:sp>
      <p:sp>
        <p:nvSpPr>
          <p:cNvPr id="22" name="TextBox 21"/>
          <p:cNvSpPr txBox="1"/>
          <p:nvPr/>
        </p:nvSpPr>
        <p:spPr>
          <a:xfrm>
            <a:off x="4365436" y="1001673"/>
            <a:ext cx="512444" cy="400110"/>
          </a:xfrm>
          <a:prstGeom prst="rect">
            <a:avLst/>
          </a:prstGeom>
          <a:noFill/>
        </p:spPr>
        <p:txBody>
          <a:bodyPr wrap="square" rtlCol="0">
            <a:spAutoFit/>
          </a:bodyPr>
          <a:lstStyle/>
          <a:p>
            <a:pPr algn="ctr">
              <a:spcBef>
                <a:spcPts val="0"/>
              </a:spcBef>
              <a:buNone/>
            </a:pPr>
            <a:r>
              <a:rPr lang="en-US" sz="1000" b="1" dirty="0">
                <a:solidFill>
                  <a:srgbClr val="FF0000"/>
                </a:solidFill>
              </a:rPr>
              <a:t>WMA</a:t>
            </a:r>
          </a:p>
          <a:p>
            <a:pPr algn="ctr">
              <a:spcBef>
                <a:spcPts val="0"/>
              </a:spcBef>
              <a:buNone/>
            </a:pPr>
            <a:r>
              <a:rPr lang="en-US" sz="1000" b="1" dirty="0">
                <a:solidFill>
                  <a:srgbClr val="FF0000"/>
                </a:solidFill>
              </a:rPr>
              <a:t>3</a:t>
            </a:r>
          </a:p>
        </p:txBody>
      </p:sp>
      <p:sp>
        <p:nvSpPr>
          <p:cNvPr id="23" name="TextBox 22"/>
          <p:cNvSpPr txBox="1"/>
          <p:nvPr/>
        </p:nvSpPr>
        <p:spPr>
          <a:xfrm>
            <a:off x="3858578" y="1001673"/>
            <a:ext cx="512444" cy="400110"/>
          </a:xfrm>
          <a:prstGeom prst="rect">
            <a:avLst/>
          </a:prstGeom>
          <a:noFill/>
        </p:spPr>
        <p:txBody>
          <a:bodyPr wrap="square" rtlCol="0">
            <a:spAutoFit/>
          </a:bodyPr>
          <a:lstStyle/>
          <a:p>
            <a:pPr algn="ctr">
              <a:spcBef>
                <a:spcPts val="0"/>
              </a:spcBef>
              <a:buNone/>
            </a:pPr>
            <a:r>
              <a:rPr lang="en-US" sz="1000" b="1" dirty="0">
                <a:solidFill>
                  <a:srgbClr val="FF0000"/>
                </a:solidFill>
              </a:rPr>
              <a:t>WMA</a:t>
            </a:r>
          </a:p>
          <a:p>
            <a:pPr algn="ctr">
              <a:spcBef>
                <a:spcPts val="0"/>
              </a:spcBef>
              <a:buNone/>
            </a:pPr>
            <a:r>
              <a:rPr lang="en-US" sz="1000" b="1" dirty="0">
                <a:solidFill>
                  <a:srgbClr val="FF0000"/>
                </a:solidFill>
              </a:rPr>
              <a:t>2</a:t>
            </a:r>
          </a:p>
        </p:txBody>
      </p:sp>
      <p:sp>
        <p:nvSpPr>
          <p:cNvPr id="5" name="TextBox 4"/>
          <p:cNvSpPr txBox="1"/>
          <p:nvPr/>
        </p:nvSpPr>
        <p:spPr>
          <a:xfrm>
            <a:off x="526326" y="914638"/>
            <a:ext cx="1492909" cy="400110"/>
          </a:xfrm>
          <a:prstGeom prst="rect">
            <a:avLst/>
          </a:prstGeom>
          <a:noFill/>
        </p:spPr>
        <p:txBody>
          <a:bodyPr wrap="none" rtlCol="0">
            <a:spAutoFit/>
          </a:bodyPr>
          <a:lstStyle/>
          <a:p>
            <a:pPr>
              <a:buNone/>
            </a:pPr>
            <a:r>
              <a:rPr lang="en-US" sz="2000" b="1" dirty="0">
                <a:solidFill>
                  <a:srgbClr val="FF0000"/>
                </a:solidFill>
                <a:effectLst>
                  <a:outerShdw blurRad="38100" dist="38100" dir="2700000" algn="tl">
                    <a:srgbClr val="000000">
                      <a:alpha val="43137"/>
                    </a:srgbClr>
                  </a:outerShdw>
                </a:effectLst>
              </a:rPr>
              <a:t>MATERIAL</a:t>
            </a:r>
          </a:p>
        </p:txBody>
      </p:sp>
      <p:sp>
        <p:nvSpPr>
          <p:cNvPr id="36" name="TextBox 35"/>
          <p:cNvSpPr txBox="1"/>
          <p:nvPr/>
        </p:nvSpPr>
        <p:spPr>
          <a:xfrm>
            <a:off x="374047" y="3146819"/>
            <a:ext cx="1664238" cy="1015663"/>
          </a:xfrm>
          <a:prstGeom prst="rect">
            <a:avLst/>
          </a:prstGeom>
          <a:noFill/>
        </p:spPr>
        <p:txBody>
          <a:bodyPr wrap="none" rtlCol="0">
            <a:spAutoFit/>
          </a:bodyPr>
          <a:lstStyle/>
          <a:p>
            <a:pPr algn="ctr">
              <a:buNone/>
            </a:pPr>
            <a:r>
              <a:rPr lang="en-US" sz="2000" b="1" dirty="0">
                <a:solidFill>
                  <a:schemeClr val="accent1">
                    <a:lumMod val="75000"/>
                  </a:schemeClr>
                </a:solidFill>
                <a:effectLst>
                  <a:outerShdw blurRad="38100" dist="38100" dir="2700000" algn="tl">
                    <a:srgbClr val="000000">
                      <a:alpha val="43137"/>
                    </a:srgbClr>
                  </a:outerShdw>
                </a:effectLst>
              </a:rPr>
              <a:t>CRACKING</a:t>
            </a:r>
          </a:p>
          <a:p>
            <a:pPr algn="ctr">
              <a:buNone/>
            </a:pPr>
            <a:r>
              <a:rPr lang="en-US" sz="2000" b="1" dirty="0">
                <a:solidFill>
                  <a:schemeClr val="accent1">
                    <a:lumMod val="75000"/>
                  </a:schemeClr>
                </a:solidFill>
                <a:effectLst>
                  <a:outerShdw blurRad="38100" dist="38100" dir="2700000" algn="tl">
                    <a:srgbClr val="000000">
                      <a:alpha val="43137"/>
                    </a:srgbClr>
                  </a:outerShdw>
                </a:effectLst>
              </a:rPr>
              <a:t>(test during </a:t>
            </a:r>
          </a:p>
          <a:p>
            <a:pPr algn="ctr">
              <a:buNone/>
            </a:pPr>
            <a:r>
              <a:rPr lang="en-US" sz="2000" b="1" dirty="0">
                <a:solidFill>
                  <a:schemeClr val="accent1">
                    <a:lumMod val="75000"/>
                  </a:schemeClr>
                </a:solidFill>
                <a:effectLst>
                  <a:outerShdw blurRad="38100" dist="38100" dir="2700000" algn="tl">
                    <a:srgbClr val="000000">
                      <a:alpha val="43137"/>
                    </a:srgbClr>
                  </a:outerShdw>
                </a:effectLst>
              </a:rPr>
              <a:t>winter)</a:t>
            </a:r>
          </a:p>
        </p:txBody>
      </p:sp>
      <p:sp>
        <p:nvSpPr>
          <p:cNvPr id="39" name="TextBox 38"/>
          <p:cNvSpPr txBox="1"/>
          <p:nvPr/>
        </p:nvSpPr>
        <p:spPr>
          <a:xfrm>
            <a:off x="287485" y="1448300"/>
            <a:ext cx="1750800" cy="1015663"/>
          </a:xfrm>
          <a:prstGeom prst="rect">
            <a:avLst/>
          </a:prstGeom>
          <a:noFill/>
        </p:spPr>
        <p:txBody>
          <a:bodyPr wrap="none" rtlCol="0">
            <a:spAutoFit/>
          </a:bodyPr>
          <a:lstStyle/>
          <a:p>
            <a:pPr algn="ctr">
              <a:buNone/>
            </a:pPr>
            <a:r>
              <a:rPr lang="en-US" sz="2000" b="1" dirty="0">
                <a:solidFill>
                  <a:schemeClr val="accent1">
                    <a:lumMod val="75000"/>
                  </a:schemeClr>
                </a:solidFill>
                <a:effectLst>
                  <a:outerShdw blurRad="38100" dist="38100" dir="2700000" algn="tl">
                    <a:srgbClr val="000000">
                      <a:alpha val="43137"/>
                    </a:srgbClr>
                  </a:outerShdw>
                </a:effectLst>
              </a:rPr>
              <a:t>RUTTING</a:t>
            </a:r>
          </a:p>
          <a:p>
            <a:pPr algn="ctr">
              <a:buNone/>
            </a:pPr>
            <a:r>
              <a:rPr lang="en-US" sz="2000" b="1" dirty="0">
                <a:solidFill>
                  <a:schemeClr val="accent1">
                    <a:lumMod val="75000"/>
                  </a:schemeClr>
                </a:solidFill>
                <a:effectLst>
                  <a:outerShdw blurRad="38100" dist="38100" dir="2700000" algn="tl">
                    <a:srgbClr val="000000">
                      <a:alpha val="43137"/>
                    </a:srgbClr>
                  </a:outerShdw>
                </a:effectLst>
              </a:rPr>
              <a:t>(test at high </a:t>
            </a:r>
          </a:p>
          <a:p>
            <a:pPr algn="ctr">
              <a:buNone/>
            </a:pPr>
            <a:r>
              <a:rPr lang="en-US" sz="2000" b="1" dirty="0">
                <a:solidFill>
                  <a:schemeClr val="accent1">
                    <a:lumMod val="75000"/>
                  </a:schemeClr>
                </a:solidFill>
                <a:effectLst>
                  <a:outerShdw blurRad="38100" dist="38100" dir="2700000" algn="tl">
                    <a:srgbClr val="000000">
                      <a:alpha val="43137"/>
                    </a:srgbClr>
                  </a:outerShdw>
                </a:effectLst>
              </a:rPr>
              <a:t>temperature)</a:t>
            </a:r>
          </a:p>
        </p:txBody>
      </p:sp>
      <p:sp>
        <p:nvSpPr>
          <p:cNvPr id="40" name="TextBox 39"/>
          <p:cNvSpPr txBox="1"/>
          <p:nvPr/>
        </p:nvSpPr>
        <p:spPr>
          <a:xfrm>
            <a:off x="7315200" y="2459203"/>
            <a:ext cx="1675651" cy="1015663"/>
          </a:xfrm>
          <a:prstGeom prst="rect">
            <a:avLst/>
          </a:prstGeom>
          <a:solidFill>
            <a:srgbClr val="FFFF00"/>
          </a:solidFill>
        </p:spPr>
        <p:txBody>
          <a:bodyPr wrap="none" rtlCol="0">
            <a:spAutoFit/>
          </a:bodyPr>
          <a:lstStyle/>
          <a:p>
            <a:pPr algn="ctr"/>
            <a:r>
              <a:rPr lang="en-US" sz="2000" b="1" u="sng" dirty="0">
                <a:effectLst>
                  <a:outerShdw blurRad="38100" dist="38100" dir="2700000" algn="tl">
                    <a:srgbClr val="000000">
                      <a:alpha val="43137"/>
                    </a:srgbClr>
                  </a:outerShdw>
                </a:effectLst>
              </a:rPr>
              <a:t>NAPMRC</a:t>
            </a:r>
          </a:p>
          <a:p>
            <a:pPr algn="ctr"/>
            <a:r>
              <a:rPr lang="en-US" sz="2000" b="1" dirty="0"/>
              <a:t>Test Cycle-2</a:t>
            </a:r>
          </a:p>
          <a:p>
            <a:pPr algn="ctr"/>
            <a:r>
              <a:rPr lang="en-US" sz="2000" b="1" dirty="0"/>
              <a:t>(TC-2)</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0690" y="2539663"/>
            <a:ext cx="231775"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4402" y="2539663"/>
            <a:ext cx="231775"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8912" y="2539663"/>
            <a:ext cx="231775"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2084" y="2539663"/>
            <a:ext cx="231775"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1018" y="2539663"/>
            <a:ext cx="231775"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3462" y="2539663"/>
            <a:ext cx="231775"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Box 29"/>
          <p:cNvSpPr txBox="1"/>
          <p:nvPr/>
        </p:nvSpPr>
        <p:spPr>
          <a:xfrm>
            <a:off x="149435" y="4572000"/>
            <a:ext cx="1888850" cy="707886"/>
          </a:xfrm>
          <a:prstGeom prst="rect">
            <a:avLst/>
          </a:prstGeom>
          <a:noFill/>
        </p:spPr>
        <p:txBody>
          <a:bodyPr wrap="none" rtlCol="0">
            <a:spAutoFit/>
          </a:bodyPr>
          <a:lstStyle/>
          <a:p>
            <a:pPr algn="ctr">
              <a:buNone/>
            </a:pPr>
            <a:r>
              <a:rPr lang="en-US" sz="2000" b="1" dirty="0">
                <a:solidFill>
                  <a:srgbClr val="00B050"/>
                </a:solidFill>
                <a:effectLst>
                  <a:outerShdw blurRad="38100" dist="38100" dir="2700000" algn="tl">
                    <a:srgbClr val="000000">
                      <a:alpha val="43137"/>
                    </a:srgbClr>
                  </a:outerShdw>
                </a:effectLst>
              </a:rPr>
              <a:t>Tire Pressure </a:t>
            </a:r>
          </a:p>
          <a:p>
            <a:pPr algn="ctr">
              <a:buNone/>
            </a:pPr>
            <a:r>
              <a:rPr lang="en-US" sz="2000" b="1" dirty="0">
                <a:solidFill>
                  <a:srgbClr val="00B050"/>
                </a:solidFill>
                <a:effectLst>
                  <a:outerShdw blurRad="38100" dist="38100" dir="2700000" algn="tl">
                    <a:srgbClr val="000000">
                      <a:alpha val="43137"/>
                    </a:srgbClr>
                  </a:outerShdw>
                </a:effectLst>
              </a:rPr>
              <a:t>254 psi</a:t>
            </a:r>
          </a:p>
        </p:txBody>
      </p:sp>
    </p:spTree>
    <p:extLst>
      <p:ext uri="{BB962C8B-B14F-4D97-AF65-F5344CB8AC3E}">
        <p14:creationId xmlns:p14="http://schemas.microsoft.com/office/powerpoint/2010/main" val="1652938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200" u="sng" dirty="0">
                <a:solidFill>
                  <a:schemeClr val="tx1"/>
                </a:solidFill>
                <a:effectLst>
                  <a:outerShdw blurRad="38100" dist="38100" dir="2700000" algn="tl">
                    <a:srgbClr val="000000">
                      <a:alpha val="43137"/>
                    </a:srgbClr>
                  </a:outerShdw>
                </a:effectLst>
              </a:rPr>
              <a:t>Pavement Cross Sections</a:t>
            </a:r>
          </a:p>
        </p:txBody>
      </p:sp>
      <p:grpSp>
        <p:nvGrpSpPr>
          <p:cNvPr id="2" name="Group 4"/>
          <p:cNvGrpSpPr>
            <a:grpSpLocks noChangeAspect="1"/>
          </p:cNvGrpSpPr>
          <p:nvPr/>
        </p:nvGrpSpPr>
        <p:grpSpPr bwMode="auto">
          <a:xfrm>
            <a:off x="2362200" y="1066800"/>
            <a:ext cx="5419726" cy="4979988"/>
            <a:chOff x="1488" y="672"/>
            <a:chExt cx="3414" cy="3137"/>
          </a:xfrm>
        </p:grpSpPr>
        <p:sp>
          <p:nvSpPr>
            <p:cNvPr id="3" name="AutoShape 3"/>
            <p:cNvSpPr>
              <a:spLocks noChangeAspect="1" noChangeArrowheads="1" noTextEdit="1"/>
            </p:cNvSpPr>
            <p:nvPr/>
          </p:nvSpPr>
          <p:spPr bwMode="auto">
            <a:xfrm>
              <a:off x="1488" y="672"/>
              <a:ext cx="3199" cy="3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Rectangle 5"/>
            <p:cNvSpPr>
              <a:spLocks noChangeArrowheads="1"/>
            </p:cNvSpPr>
            <p:nvPr/>
          </p:nvSpPr>
          <p:spPr bwMode="auto">
            <a:xfrm>
              <a:off x="1734" y="672"/>
              <a:ext cx="2953" cy="274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Rectangle 6"/>
            <p:cNvSpPr>
              <a:spLocks noChangeArrowheads="1"/>
            </p:cNvSpPr>
            <p:nvPr/>
          </p:nvSpPr>
          <p:spPr bwMode="auto">
            <a:xfrm>
              <a:off x="1488" y="3414"/>
              <a:ext cx="250" cy="3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Rectangle 7"/>
            <p:cNvSpPr>
              <a:spLocks noChangeArrowheads="1"/>
            </p:cNvSpPr>
            <p:nvPr/>
          </p:nvSpPr>
          <p:spPr bwMode="auto">
            <a:xfrm>
              <a:off x="4437" y="3414"/>
              <a:ext cx="250" cy="3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8"/>
            <p:cNvSpPr>
              <a:spLocks noChangeArrowheads="1"/>
            </p:cNvSpPr>
            <p:nvPr/>
          </p:nvSpPr>
          <p:spPr bwMode="auto">
            <a:xfrm>
              <a:off x="1488" y="3740"/>
              <a:ext cx="3199" cy="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Rectangle 9"/>
            <p:cNvSpPr>
              <a:spLocks noChangeArrowheads="1"/>
            </p:cNvSpPr>
            <p:nvPr/>
          </p:nvSpPr>
          <p:spPr bwMode="auto">
            <a:xfrm>
              <a:off x="1511" y="3287"/>
              <a:ext cx="61"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9" name="Rectangle 10"/>
            <p:cNvSpPr>
              <a:spLocks noChangeArrowheads="1"/>
            </p:cNvSpPr>
            <p:nvPr/>
          </p:nvSpPr>
          <p:spPr bwMode="auto">
            <a:xfrm>
              <a:off x="3224" y="2895"/>
              <a:ext cx="1678"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itchFamily="34" charset="0"/>
                  <a:cs typeface="Arial" pitchFamily="34" charset="0"/>
                </a:rPr>
                <a:t>SANDY SUBGRADE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0" name="Rectangle 11"/>
            <p:cNvSpPr>
              <a:spLocks noChangeArrowheads="1"/>
            </p:cNvSpPr>
            <p:nvPr/>
          </p:nvSpPr>
          <p:spPr bwMode="auto">
            <a:xfrm>
              <a:off x="3224" y="2999"/>
              <a:ext cx="346"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itchFamily="34" charset="0"/>
                  <a:cs typeface="Arial" pitchFamily="34" charset="0"/>
                </a:rPr>
                <a:t>CBR 15</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1" name="Rectangle 12"/>
            <p:cNvSpPr>
              <a:spLocks noChangeArrowheads="1"/>
            </p:cNvSpPr>
            <p:nvPr/>
          </p:nvSpPr>
          <p:spPr bwMode="auto">
            <a:xfrm>
              <a:off x="1803" y="3510"/>
              <a:ext cx="2561"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500" b="1" i="0" u="none" strike="noStrike" cap="none" normalizeH="0" baseline="0" dirty="0">
                  <a:ln>
                    <a:noFill/>
                  </a:ln>
                  <a:solidFill>
                    <a:srgbClr val="000000"/>
                  </a:solidFill>
                  <a:effectLst/>
                  <a:latin typeface="Arial" pitchFamily="34" charset="0"/>
                  <a:cs typeface="Arial" pitchFamily="34" charset="0"/>
                </a:rPr>
                <a:t>NAPMRC TC-2 PAVEMENT CROSS SECTION</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2" name="Rectangle 13"/>
            <p:cNvSpPr>
              <a:spLocks noChangeArrowheads="1"/>
            </p:cNvSpPr>
            <p:nvPr/>
          </p:nvSpPr>
          <p:spPr bwMode="auto">
            <a:xfrm>
              <a:off x="1803" y="3637"/>
              <a:ext cx="2573" cy="1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14"/>
            <p:cNvSpPr>
              <a:spLocks noChangeArrowheads="1"/>
            </p:cNvSpPr>
            <p:nvPr/>
          </p:nvSpPr>
          <p:spPr bwMode="auto">
            <a:xfrm>
              <a:off x="3224" y="806"/>
              <a:ext cx="1375"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itchFamily="34" charset="0"/>
                  <a:cs typeface="Arial" pitchFamily="34" charset="0"/>
                </a:rPr>
                <a:t>P-401 HMA/WMA SURFACE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5" name="Rectangle 15"/>
            <p:cNvSpPr>
              <a:spLocks noChangeArrowheads="1"/>
            </p:cNvSpPr>
            <p:nvPr/>
          </p:nvSpPr>
          <p:spPr bwMode="auto">
            <a:xfrm>
              <a:off x="3224" y="910"/>
              <a:ext cx="29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pitchFamily="34" charset="0"/>
                  <a:cs typeface="Arial" pitchFamily="34" charset="0"/>
                </a:rPr>
                <a:t>9 inches</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6" name="Rectangle 16"/>
            <p:cNvSpPr>
              <a:spLocks noChangeArrowheads="1"/>
            </p:cNvSpPr>
            <p:nvPr/>
          </p:nvSpPr>
          <p:spPr bwMode="auto">
            <a:xfrm>
              <a:off x="3224" y="1329"/>
              <a:ext cx="142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itchFamily="34" charset="0"/>
                  <a:cs typeface="Arial" pitchFamily="34" charset="0"/>
                </a:rPr>
                <a:t>P-209 CRUSHED STONE BASE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7" name="Rectangle 17"/>
            <p:cNvSpPr>
              <a:spLocks noChangeArrowheads="1"/>
            </p:cNvSpPr>
            <p:nvPr/>
          </p:nvSpPr>
          <p:spPr bwMode="auto">
            <a:xfrm>
              <a:off x="3224" y="1432"/>
              <a:ext cx="299"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pitchFamily="34" charset="0"/>
                  <a:cs typeface="Arial" pitchFamily="34" charset="0"/>
                </a:rPr>
                <a:t>8 inches</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18" name="Rectangle 18"/>
            <p:cNvSpPr>
              <a:spLocks noChangeArrowheads="1"/>
            </p:cNvSpPr>
            <p:nvPr/>
          </p:nvSpPr>
          <p:spPr bwMode="auto">
            <a:xfrm>
              <a:off x="3224" y="2112"/>
              <a:ext cx="134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000000"/>
                  </a:solidFill>
                  <a:effectLst/>
                  <a:latin typeface="Arial" pitchFamily="34" charset="0"/>
                  <a:cs typeface="Arial" pitchFamily="34" charset="0"/>
                </a:rPr>
                <a:t>P-154 SUBBASE                          </a:t>
              </a: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19" name="Rectangle 19"/>
            <p:cNvSpPr>
              <a:spLocks noChangeArrowheads="1"/>
            </p:cNvSpPr>
            <p:nvPr/>
          </p:nvSpPr>
          <p:spPr bwMode="auto">
            <a:xfrm>
              <a:off x="3224" y="2216"/>
              <a:ext cx="366"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000000"/>
                  </a:solidFill>
                  <a:effectLst/>
                  <a:latin typeface="Arial" pitchFamily="34" charset="0"/>
                  <a:cs typeface="Arial" pitchFamily="34" charset="0"/>
                </a:rPr>
                <a:t>12 inches </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20" name="Line 20"/>
            <p:cNvSpPr>
              <a:spLocks noChangeShapeType="1"/>
            </p:cNvSpPr>
            <p:nvPr/>
          </p:nvSpPr>
          <p:spPr bwMode="auto">
            <a:xfrm>
              <a:off x="4687" y="672"/>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ectangle 21"/>
            <p:cNvSpPr>
              <a:spLocks noChangeArrowheads="1"/>
            </p:cNvSpPr>
            <p:nvPr/>
          </p:nvSpPr>
          <p:spPr bwMode="auto">
            <a:xfrm>
              <a:off x="4687" y="672"/>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Line 22"/>
            <p:cNvSpPr>
              <a:spLocks noChangeShapeType="1"/>
            </p:cNvSpPr>
            <p:nvPr/>
          </p:nvSpPr>
          <p:spPr bwMode="auto">
            <a:xfrm>
              <a:off x="4687" y="737"/>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Rectangle 23"/>
            <p:cNvSpPr>
              <a:spLocks noChangeArrowheads="1"/>
            </p:cNvSpPr>
            <p:nvPr/>
          </p:nvSpPr>
          <p:spPr bwMode="auto">
            <a:xfrm>
              <a:off x="4687" y="737"/>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Line 24"/>
            <p:cNvSpPr>
              <a:spLocks noChangeShapeType="1"/>
            </p:cNvSpPr>
            <p:nvPr/>
          </p:nvSpPr>
          <p:spPr bwMode="auto">
            <a:xfrm>
              <a:off x="4687" y="80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Rectangle 25"/>
            <p:cNvSpPr>
              <a:spLocks noChangeArrowheads="1"/>
            </p:cNvSpPr>
            <p:nvPr/>
          </p:nvSpPr>
          <p:spPr bwMode="auto">
            <a:xfrm>
              <a:off x="4687" y="803"/>
              <a:ext cx="4" cy="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Line 26"/>
            <p:cNvSpPr>
              <a:spLocks noChangeShapeType="1"/>
            </p:cNvSpPr>
            <p:nvPr/>
          </p:nvSpPr>
          <p:spPr bwMode="auto">
            <a:xfrm>
              <a:off x="4687" y="868"/>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Rectangle 27"/>
            <p:cNvSpPr>
              <a:spLocks noChangeArrowheads="1"/>
            </p:cNvSpPr>
            <p:nvPr/>
          </p:nvSpPr>
          <p:spPr bwMode="auto">
            <a:xfrm>
              <a:off x="4687" y="868"/>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Line 28"/>
            <p:cNvSpPr>
              <a:spLocks noChangeShapeType="1"/>
            </p:cNvSpPr>
            <p:nvPr/>
          </p:nvSpPr>
          <p:spPr bwMode="auto">
            <a:xfrm>
              <a:off x="4687" y="93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Rectangle 29"/>
            <p:cNvSpPr>
              <a:spLocks noChangeArrowheads="1"/>
            </p:cNvSpPr>
            <p:nvPr/>
          </p:nvSpPr>
          <p:spPr bwMode="auto">
            <a:xfrm>
              <a:off x="4687" y="933"/>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Line 30"/>
            <p:cNvSpPr>
              <a:spLocks noChangeShapeType="1"/>
            </p:cNvSpPr>
            <p:nvPr/>
          </p:nvSpPr>
          <p:spPr bwMode="auto">
            <a:xfrm>
              <a:off x="4687" y="998"/>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Rectangle 31"/>
            <p:cNvSpPr>
              <a:spLocks noChangeArrowheads="1"/>
            </p:cNvSpPr>
            <p:nvPr/>
          </p:nvSpPr>
          <p:spPr bwMode="auto">
            <a:xfrm>
              <a:off x="4687" y="998"/>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44" name="Line 32"/>
            <p:cNvSpPr>
              <a:spLocks noChangeShapeType="1"/>
            </p:cNvSpPr>
            <p:nvPr/>
          </p:nvSpPr>
          <p:spPr bwMode="auto">
            <a:xfrm>
              <a:off x="4687" y="1064"/>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45" name="Rectangle 33"/>
            <p:cNvSpPr>
              <a:spLocks noChangeArrowheads="1"/>
            </p:cNvSpPr>
            <p:nvPr/>
          </p:nvSpPr>
          <p:spPr bwMode="auto">
            <a:xfrm>
              <a:off x="4687" y="1064"/>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47" name="Line 34"/>
            <p:cNvSpPr>
              <a:spLocks noChangeShapeType="1"/>
            </p:cNvSpPr>
            <p:nvPr/>
          </p:nvSpPr>
          <p:spPr bwMode="auto">
            <a:xfrm>
              <a:off x="4687" y="1129"/>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48" name="Rectangle 35"/>
            <p:cNvSpPr>
              <a:spLocks noChangeArrowheads="1"/>
            </p:cNvSpPr>
            <p:nvPr/>
          </p:nvSpPr>
          <p:spPr bwMode="auto">
            <a:xfrm>
              <a:off x="4687" y="1129"/>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49" name="Line 36"/>
            <p:cNvSpPr>
              <a:spLocks noChangeShapeType="1"/>
            </p:cNvSpPr>
            <p:nvPr/>
          </p:nvSpPr>
          <p:spPr bwMode="auto">
            <a:xfrm>
              <a:off x="4687" y="1194"/>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50" name="Rectangle 37"/>
            <p:cNvSpPr>
              <a:spLocks noChangeArrowheads="1"/>
            </p:cNvSpPr>
            <p:nvPr/>
          </p:nvSpPr>
          <p:spPr bwMode="auto">
            <a:xfrm>
              <a:off x="4687" y="1194"/>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51" name="Line 38"/>
            <p:cNvSpPr>
              <a:spLocks noChangeShapeType="1"/>
            </p:cNvSpPr>
            <p:nvPr/>
          </p:nvSpPr>
          <p:spPr bwMode="auto">
            <a:xfrm>
              <a:off x="4687" y="1260"/>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52" name="Rectangle 39"/>
            <p:cNvSpPr>
              <a:spLocks noChangeArrowheads="1"/>
            </p:cNvSpPr>
            <p:nvPr/>
          </p:nvSpPr>
          <p:spPr bwMode="auto">
            <a:xfrm>
              <a:off x="4687" y="1260"/>
              <a:ext cx="4" cy="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53" name="Line 40"/>
            <p:cNvSpPr>
              <a:spLocks noChangeShapeType="1"/>
            </p:cNvSpPr>
            <p:nvPr/>
          </p:nvSpPr>
          <p:spPr bwMode="auto">
            <a:xfrm>
              <a:off x="4687" y="1325"/>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54" name="Rectangle 41"/>
            <p:cNvSpPr>
              <a:spLocks noChangeArrowheads="1"/>
            </p:cNvSpPr>
            <p:nvPr/>
          </p:nvSpPr>
          <p:spPr bwMode="auto">
            <a:xfrm>
              <a:off x="4687" y="1325"/>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55" name="Line 42"/>
            <p:cNvSpPr>
              <a:spLocks noChangeShapeType="1"/>
            </p:cNvSpPr>
            <p:nvPr/>
          </p:nvSpPr>
          <p:spPr bwMode="auto">
            <a:xfrm>
              <a:off x="4687" y="1390"/>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56" name="Rectangle 43"/>
            <p:cNvSpPr>
              <a:spLocks noChangeArrowheads="1"/>
            </p:cNvSpPr>
            <p:nvPr/>
          </p:nvSpPr>
          <p:spPr bwMode="auto">
            <a:xfrm>
              <a:off x="4687" y="1390"/>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57" name="Line 44"/>
            <p:cNvSpPr>
              <a:spLocks noChangeShapeType="1"/>
            </p:cNvSpPr>
            <p:nvPr/>
          </p:nvSpPr>
          <p:spPr bwMode="auto">
            <a:xfrm>
              <a:off x="4687" y="1455"/>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58" name="Rectangle 45"/>
            <p:cNvSpPr>
              <a:spLocks noChangeArrowheads="1"/>
            </p:cNvSpPr>
            <p:nvPr/>
          </p:nvSpPr>
          <p:spPr bwMode="auto">
            <a:xfrm>
              <a:off x="4687" y="1455"/>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59" name="Line 46"/>
            <p:cNvSpPr>
              <a:spLocks noChangeShapeType="1"/>
            </p:cNvSpPr>
            <p:nvPr/>
          </p:nvSpPr>
          <p:spPr bwMode="auto">
            <a:xfrm>
              <a:off x="4687" y="1521"/>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60" name="Rectangle 47"/>
            <p:cNvSpPr>
              <a:spLocks noChangeArrowheads="1"/>
            </p:cNvSpPr>
            <p:nvPr/>
          </p:nvSpPr>
          <p:spPr bwMode="auto">
            <a:xfrm>
              <a:off x="4687" y="1521"/>
              <a:ext cx="4" cy="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61" name="Line 48"/>
            <p:cNvSpPr>
              <a:spLocks noChangeShapeType="1"/>
            </p:cNvSpPr>
            <p:nvPr/>
          </p:nvSpPr>
          <p:spPr bwMode="auto">
            <a:xfrm>
              <a:off x="4687" y="1586"/>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62" name="Rectangle 49"/>
            <p:cNvSpPr>
              <a:spLocks noChangeArrowheads="1"/>
            </p:cNvSpPr>
            <p:nvPr/>
          </p:nvSpPr>
          <p:spPr bwMode="auto">
            <a:xfrm>
              <a:off x="4687" y="1586"/>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63" name="Line 50"/>
            <p:cNvSpPr>
              <a:spLocks noChangeShapeType="1"/>
            </p:cNvSpPr>
            <p:nvPr/>
          </p:nvSpPr>
          <p:spPr bwMode="auto">
            <a:xfrm>
              <a:off x="4687" y="1651"/>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64" name="Rectangle 51"/>
            <p:cNvSpPr>
              <a:spLocks noChangeArrowheads="1"/>
            </p:cNvSpPr>
            <p:nvPr/>
          </p:nvSpPr>
          <p:spPr bwMode="auto">
            <a:xfrm>
              <a:off x="4687" y="1651"/>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65" name="Line 52"/>
            <p:cNvSpPr>
              <a:spLocks noChangeShapeType="1"/>
            </p:cNvSpPr>
            <p:nvPr/>
          </p:nvSpPr>
          <p:spPr bwMode="auto">
            <a:xfrm>
              <a:off x="4687" y="1716"/>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66" name="Rectangle 53"/>
            <p:cNvSpPr>
              <a:spLocks noChangeArrowheads="1"/>
            </p:cNvSpPr>
            <p:nvPr/>
          </p:nvSpPr>
          <p:spPr bwMode="auto">
            <a:xfrm>
              <a:off x="4687" y="1716"/>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67" name="Line 54"/>
            <p:cNvSpPr>
              <a:spLocks noChangeShapeType="1"/>
            </p:cNvSpPr>
            <p:nvPr/>
          </p:nvSpPr>
          <p:spPr bwMode="auto">
            <a:xfrm>
              <a:off x="4687" y="1782"/>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68" name="Rectangle 55"/>
            <p:cNvSpPr>
              <a:spLocks noChangeArrowheads="1"/>
            </p:cNvSpPr>
            <p:nvPr/>
          </p:nvSpPr>
          <p:spPr bwMode="auto">
            <a:xfrm>
              <a:off x="4687" y="1782"/>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69" name="Line 56"/>
            <p:cNvSpPr>
              <a:spLocks noChangeShapeType="1"/>
            </p:cNvSpPr>
            <p:nvPr/>
          </p:nvSpPr>
          <p:spPr bwMode="auto">
            <a:xfrm>
              <a:off x="4687" y="1847"/>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70" name="Rectangle 57"/>
            <p:cNvSpPr>
              <a:spLocks noChangeArrowheads="1"/>
            </p:cNvSpPr>
            <p:nvPr/>
          </p:nvSpPr>
          <p:spPr bwMode="auto">
            <a:xfrm>
              <a:off x="4687" y="1847"/>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71" name="Line 58"/>
            <p:cNvSpPr>
              <a:spLocks noChangeShapeType="1"/>
            </p:cNvSpPr>
            <p:nvPr/>
          </p:nvSpPr>
          <p:spPr bwMode="auto">
            <a:xfrm>
              <a:off x="4687" y="1912"/>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72" name="Rectangle 59"/>
            <p:cNvSpPr>
              <a:spLocks noChangeArrowheads="1"/>
            </p:cNvSpPr>
            <p:nvPr/>
          </p:nvSpPr>
          <p:spPr bwMode="auto">
            <a:xfrm>
              <a:off x="4687" y="1912"/>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73" name="Line 60"/>
            <p:cNvSpPr>
              <a:spLocks noChangeShapeType="1"/>
            </p:cNvSpPr>
            <p:nvPr/>
          </p:nvSpPr>
          <p:spPr bwMode="auto">
            <a:xfrm>
              <a:off x="4687" y="1978"/>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74" name="Rectangle 61"/>
            <p:cNvSpPr>
              <a:spLocks noChangeArrowheads="1"/>
            </p:cNvSpPr>
            <p:nvPr/>
          </p:nvSpPr>
          <p:spPr bwMode="auto">
            <a:xfrm>
              <a:off x="4687" y="1978"/>
              <a:ext cx="4" cy="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75" name="Line 62"/>
            <p:cNvSpPr>
              <a:spLocks noChangeShapeType="1"/>
            </p:cNvSpPr>
            <p:nvPr/>
          </p:nvSpPr>
          <p:spPr bwMode="auto">
            <a:xfrm>
              <a:off x="4687" y="204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76" name="Rectangle 63"/>
            <p:cNvSpPr>
              <a:spLocks noChangeArrowheads="1"/>
            </p:cNvSpPr>
            <p:nvPr/>
          </p:nvSpPr>
          <p:spPr bwMode="auto">
            <a:xfrm>
              <a:off x="4687" y="2043"/>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77" name="Line 64"/>
            <p:cNvSpPr>
              <a:spLocks noChangeShapeType="1"/>
            </p:cNvSpPr>
            <p:nvPr/>
          </p:nvSpPr>
          <p:spPr bwMode="auto">
            <a:xfrm>
              <a:off x="4687" y="2108"/>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78" name="Rectangle 65"/>
            <p:cNvSpPr>
              <a:spLocks noChangeArrowheads="1"/>
            </p:cNvSpPr>
            <p:nvPr/>
          </p:nvSpPr>
          <p:spPr bwMode="auto">
            <a:xfrm>
              <a:off x="4687" y="2108"/>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79" name="Line 66"/>
            <p:cNvSpPr>
              <a:spLocks noChangeShapeType="1"/>
            </p:cNvSpPr>
            <p:nvPr/>
          </p:nvSpPr>
          <p:spPr bwMode="auto">
            <a:xfrm>
              <a:off x="4687" y="217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80" name="Rectangle 67"/>
            <p:cNvSpPr>
              <a:spLocks noChangeArrowheads="1"/>
            </p:cNvSpPr>
            <p:nvPr/>
          </p:nvSpPr>
          <p:spPr bwMode="auto">
            <a:xfrm>
              <a:off x="4687" y="2173"/>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81" name="Line 68"/>
            <p:cNvSpPr>
              <a:spLocks noChangeShapeType="1"/>
            </p:cNvSpPr>
            <p:nvPr/>
          </p:nvSpPr>
          <p:spPr bwMode="auto">
            <a:xfrm>
              <a:off x="4687" y="2239"/>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82" name="Rectangle 69"/>
            <p:cNvSpPr>
              <a:spLocks noChangeArrowheads="1"/>
            </p:cNvSpPr>
            <p:nvPr/>
          </p:nvSpPr>
          <p:spPr bwMode="auto">
            <a:xfrm>
              <a:off x="4687" y="2239"/>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83" name="Line 70"/>
            <p:cNvSpPr>
              <a:spLocks noChangeShapeType="1"/>
            </p:cNvSpPr>
            <p:nvPr/>
          </p:nvSpPr>
          <p:spPr bwMode="auto">
            <a:xfrm>
              <a:off x="4687" y="2304"/>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84" name="Rectangle 71"/>
            <p:cNvSpPr>
              <a:spLocks noChangeArrowheads="1"/>
            </p:cNvSpPr>
            <p:nvPr/>
          </p:nvSpPr>
          <p:spPr bwMode="auto">
            <a:xfrm>
              <a:off x="4687" y="2304"/>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85" name="Line 72"/>
            <p:cNvSpPr>
              <a:spLocks noChangeShapeType="1"/>
            </p:cNvSpPr>
            <p:nvPr/>
          </p:nvSpPr>
          <p:spPr bwMode="auto">
            <a:xfrm>
              <a:off x="4687" y="2369"/>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86" name="Rectangle 73"/>
            <p:cNvSpPr>
              <a:spLocks noChangeArrowheads="1"/>
            </p:cNvSpPr>
            <p:nvPr/>
          </p:nvSpPr>
          <p:spPr bwMode="auto">
            <a:xfrm>
              <a:off x="4687" y="2369"/>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87" name="Line 74"/>
            <p:cNvSpPr>
              <a:spLocks noChangeShapeType="1"/>
            </p:cNvSpPr>
            <p:nvPr/>
          </p:nvSpPr>
          <p:spPr bwMode="auto">
            <a:xfrm>
              <a:off x="4687" y="2435"/>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88" name="Rectangle 75"/>
            <p:cNvSpPr>
              <a:spLocks noChangeArrowheads="1"/>
            </p:cNvSpPr>
            <p:nvPr/>
          </p:nvSpPr>
          <p:spPr bwMode="auto">
            <a:xfrm>
              <a:off x="4687" y="2435"/>
              <a:ext cx="4" cy="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89" name="Line 76"/>
            <p:cNvSpPr>
              <a:spLocks noChangeShapeType="1"/>
            </p:cNvSpPr>
            <p:nvPr/>
          </p:nvSpPr>
          <p:spPr bwMode="auto">
            <a:xfrm>
              <a:off x="4687" y="2500"/>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90" name="Rectangle 77"/>
            <p:cNvSpPr>
              <a:spLocks noChangeArrowheads="1"/>
            </p:cNvSpPr>
            <p:nvPr/>
          </p:nvSpPr>
          <p:spPr bwMode="auto">
            <a:xfrm>
              <a:off x="4687" y="2500"/>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91" name="Line 78"/>
            <p:cNvSpPr>
              <a:spLocks noChangeShapeType="1"/>
            </p:cNvSpPr>
            <p:nvPr/>
          </p:nvSpPr>
          <p:spPr bwMode="auto">
            <a:xfrm>
              <a:off x="4687" y="2565"/>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92" name="Rectangle 79"/>
            <p:cNvSpPr>
              <a:spLocks noChangeArrowheads="1"/>
            </p:cNvSpPr>
            <p:nvPr/>
          </p:nvSpPr>
          <p:spPr bwMode="auto">
            <a:xfrm>
              <a:off x="4687" y="2565"/>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93" name="Line 80"/>
            <p:cNvSpPr>
              <a:spLocks noChangeShapeType="1"/>
            </p:cNvSpPr>
            <p:nvPr/>
          </p:nvSpPr>
          <p:spPr bwMode="auto">
            <a:xfrm>
              <a:off x="4687" y="2630"/>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94" name="Rectangle 81"/>
            <p:cNvSpPr>
              <a:spLocks noChangeArrowheads="1"/>
            </p:cNvSpPr>
            <p:nvPr/>
          </p:nvSpPr>
          <p:spPr bwMode="auto">
            <a:xfrm>
              <a:off x="4687" y="2630"/>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95" name="Line 82"/>
            <p:cNvSpPr>
              <a:spLocks noChangeShapeType="1"/>
            </p:cNvSpPr>
            <p:nvPr/>
          </p:nvSpPr>
          <p:spPr bwMode="auto">
            <a:xfrm>
              <a:off x="4687" y="2696"/>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96" name="Rectangle 83"/>
            <p:cNvSpPr>
              <a:spLocks noChangeArrowheads="1"/>
            </p:cNvSpPr>
            <p:nvPr/>
          </p:nvSpPr>
          <p:spPr bwMode="auto">
            <a:xfrm>
              <a:off x="4687" y="2696"/>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97" name="Line 84"/>
            <p:cNvSpPr>
              <a:spLocks noChangeShapeType="1"/>
            </p:cNvSpPr>
            <p:nvPr/>
          </p:nvSpPr>
          <p:spPr bwMode="auto">
            <a:xfrm>
              <a:off x="4687" y="2761"/>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798" name="Rectangle 85"/>
            <p:cNvSpPr>
              <a:spLocks noChangeArrowheads="1"/>
            </p:cNvSpPr>
            <p:nvPr/>
          </p:nvSpPr>
          <p:spPr bwMode="auto">
            <a:xfrm>
              <a:off x="4687" y="2761"/>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799" name="Line 86"/>
            <p:cNvSpPr>
              <a:spLocks noChangeShapeType="1"/>
            </p:cNvSpPr>
            <p:nvPr/>
          </p:nvSpPr>
          <p:spPr bwMode="auto">
            <a:xfrm>
              <a:off x="4687" y="2826"/>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00" name="Rectangle 87"/>
            <p:cNvSpPr>
              <a:spLocks noChangeArrowheads="1"/>
            </p:cNvSpPr>
            <p:nvPr/>
          </p:nvSpPr>
          <p:spPr bwMode="auto">
            <a:xfrm>
              <a:off x="4687" y="2826"/>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01" name="Line 88"/>
            <p:cNvSpPr>
              <a:spLocks noChangeShapeType="1"/>
            </p:cNvSpPr>
            <p:nvPr/>
          </p:nvSpPr>
          <p:spPr bwMode="auto">
            <a:xfrm>
              <a:off x="4687" y="2892"/>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02" name="Rectangle 89"/>
            <p:cNvSpPr>
              <a:spLocks noChangeArrowheads="1"/>
            </p:cNvSpPr>
            <p:nvPr/>
          </p:nvSpPr>
          <p:spPr bwMode="auto">
            <a:xfrm>
              <a:off x="4687" y="2892"/>
              <a:ext cx="4" cy="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03" name="Line 90"/>
            <p:cNvSpPr>
              <a:spLocks noChangeShapeType="1"/>
            </p:cNvSpPr>
            <p:nvPr/>
          </p:nvSpPr>
          <p:spPr bwMode="auto">
            <a:xfrm>
              <a:off x="4687" y="2957"/>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04" name="Rectangle 91"/>
            <p:cNvSpPr>
              <a:spLocks noChangeArrowheads="1"/>
            </p:cNvSpPr>
            <p:nvPr/>
          </p:nvSpPr>
          <p:spPr bwMode="auto">
            <a:xfrm>
              <a:off x="4687" y="2957"/>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05" name="Line 92"/>
            <p:cNvSpPr>
              <a:spLocks noChangeShapeType="1"/>
            </p:cNvSpPr>
            <p:nvPr/>
          </p:nvSpPr>
          <p:spPr bwMode="auto">
            <a:xfrm>
              <a:off x="4687" y="3022"/>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06" name="Rectangle 93"/>
            <p:cNvSpPr>
              <a:spLocks noChangeArrowheads="1"/>
            </p:cNvSpPr>
            <p:nvPr/>
          </p:nvSpPr>
          <p:spPr bwMode="auto">
            <a:xfrm>
              <a:off x="4687" y="3022"/>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07" name="Line 94"/>
            <p:cNvSpPr>
              <a:spLocks noChangeShapeType="1"/>
            </p:cNvSpPr>
            <p:nvPr/>
          </p:nvSpPr>
          <p:spPr bwMode="auto">
            <a:xfrm>
              <a:off x="4687" y="3087"/>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08" name="Rectangle 95"/>
            <p:cNvSpPr>
              <a:spLocks noChangeArrowheads="1"/>
            </p:cNvSpPr>
            <p:nvPr/>
          </p:nvSpPr>
          <p:spPr bwMode="auto">
            <a:xfrm>
              <a:off x="4687" y="3087"/>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09" name="Line 96"/>
            <p:cNvSpPr>
              <a:spLocks noChangeShapeType="1"/>
            </p:cNvSpPr>
            <p:nvPr/>
          </p:nvSpPr>
          <p:spPr bwMode="auto">
            <a:xfrm>
              <a:off x="4687" y="315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10" name="Rectangle 97"/>
            <p:cNvSpPr>
              <a:spLocks noChangeArrowheads="1"/>
            </p:cNvSpPr>
            <p:nvPr/>
          </p:nvSpPr>
          <p:spPr bwMode="auto">
            <a:xfrm>
              <a:off x="4687" y="3153"/>
              <a:ext cx="4" cy="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11" name="Line 98"/>
            <p:cNvSpPr>
              <a:spLocks noChangeShapeType="1"/>
            </p:cNvSpPr>
            <p:nvPr/>
          </p:nvSpPr>
          <p:spPr bwMode="auto">
            <a:xfrm>
              <a:off x="4687" y="3218"/>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12" name="Rectangle 99"/>
            <p:cNvSpPr>
              <a:spLocks noChangeArrowheads="1"/>
            </p:cNvSpPr>
            <p:nvPr/>
          </p:nvSpPr>
          <p:spPr bwMode="auto">
            <a:xfrm>
              <a:off x="4687" y="3218"/>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13" name="Line 100"/>
            <p:cNvSpPr>
              <a:spLocks noChangeShapeType="1"/>
            </p:cNvSpPr>
            <p:nvPr/>
          </p:nvSpPr>
          <p:spPr bwMode="auto">
            <a:xfrm>
              <a:off x="4687" y="3283"/>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14" name="Rectangle 101"/>
            <p:cNvSpPr>
              <a:spLocks noChangeArrowheads="1"/>
            </p:cNvSpPr>
            <p:nvPr/>
          </p:nvSpPr>
          <p:spPr bwMode="auto">
            <a:xfrm>
              <a:off x="4687" y="3283"/>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15" name="Line 102"/>
            <p:cNvSpPr>
              <a:spLocks noChangeShapeType="1"/>
            </p:cNvSpPr>
            <p:nvPr/>
          </p:nvSpPr>
          <p:spPr bwMode="auto">
            <a:xfrm>
              <a:off x="4687" y="3349"/>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16" name="Rectangle 103"/>
            <p:cNvSpPr>
              <a:spLocks noChangeArrowheads="1"/>
            </p:cNvSpPr>
            <p:nvPr/>
          </p:nvSpPr>
          <p:spPr bwMode="auto">
            <a:xfrm>
              <a:off x="4687" y="3349"/>
              <a:ext cx="4" cy="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17" name="Line 104"/>
            <p:cNvSpPr>
              <a:spLocks noChangeShapeType="1"/>
            </p:cNvSpPr>
            <p:nvPr/>
          </p:nvSpPr>
          <p:spPr bwMode="auto">
            <a:xfrm>
              <a:off x="4687" y="3414"/>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18" name="Rectangle 105"/>
            <p:cNvSpPr>
              <a:spLocks noChangeArrowheads="1"/>
            </p:cNvSpPr>
            <p:nvPr/>
          </p:nvSpPr>
          <p:spPr bwMode="auto">
            <a:xfrm>
              <a:off x="4687" y="3414"/>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19" name="Line 106"/>
            <p:cNvSpPr>
              <a:spLocks noChangeShapeType="1"/>
            </p:cNvSpPr>
            <p:nvPr/>
          </p:nvSpPr>
          <p:spPr bwMode="auto">
            <a:xfrm>
              <a:off x="4687" y="3479"/>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20" name="Rectangle 107"/>
            <p:cNvSpPr>
              <a:spLocks noChangeArrowheads="1"/>
            </p:cNvSpPr>
            <p:nvPr/>
          </p:nvSpPr>
          <p:spPr bwMode="auto">
            <a:xfrm>
              <a:off x="4687" y="3479"/>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21" name="Line 108"/>
            <p:cNvSpPr>
              <a:spLocks noChangeShapeType="1"/>
            </p:cNvSpPr>
            <p:nvPr/>
          </p:nvSpPr>
          <p:spPr bwMode="auto">
            <a:xfrm>
              <a:off x="4687" y="3544"/>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22" name="Rectangle 109"/>
            <p:cNvSpPr>
              <a:spLocks noChangeArrowheads="1"/>
            </p:cNvSpPr>
            <p:nvPr/>
          </p:nvSpPr>
          <p:spPr bwMode="auto">
            <a:xfrm>
              <a:off x="4687" y="3544"/>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23" name="Line 110"/>
            <p:cNvSpPr>
              <a:spLocks noChangeShapeType="1"/>
            </p:cNvSpPr>
            <p:nvPr/>
          </p:nvSpPr>
          <p:spPr bwMode="auto">
            <a:xfrm>
              <a:off x="4687" y="3610"/>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24" name="Rectangle 111"/>
            <p:cNvSpPr>
              <a:spLocks noChangeArrowheads="1"/>
            </p:cNvSpPr>
            <p:nvPr/>
          </p:nvSpPr>
          <p:spPr bwMode="auto">
            <a:xfrm>
              <a:off x="4687" y="3610"/>
              <a:ext cx="4" cy="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25" name="Line 112"/>
            <p:cNvSpPr>
              <a:spLocks noChangeShapeType="1"/>
            </p:cNvSpPr>
            <p:nvPr/>
          </p:nvSpPr>
          <p:spPr bwMode="auto">
            <a:xfrm>
              <a:off x="4687" y="3675"/>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26" name="Rectangle 113"/>
            <p:cNvSpPr>
              <a:spLocks noChangeArrowheads="1"/>
            </p:cNvSpPr>
            <p:nvPr/>
          </p:nvSpPr>
          <p:spPr bwMode="auto">
            <a:xfrm>
              <a:off x="4687" y="3675"/>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827" name="Line 114"/>
            <p:cNvSpPr>
              <a:spLocks noChangeShapeType="1"/>
            </p:cNvSpPr>
            <p:nvPr/>
          </p:nvSpPr>
          <p:spPr bwMode="auto">
            <a:xfrm>
              <a:off x="4687" y="3740"/>
              <a:ext cx="1" cy="1"/>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828" name="Rectangle 115"/>
            <p:cNvSpPr>
              <a:spLocks noChangeArrowheads="1"/>
            </p:cNvSpPr>
            <p:nvPr/>
          </p:nvSpPr>
          <p:spPr bwMode="auto">
            <a:xfrm>
              <a:off x="4687" y="3740"/>
              <a:ext cx="4" cy="4"/>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3188" name="Picture 1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4" y="741"/>
              <a:ext cx="1428"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29" name="Rectangle 117"/>
            <p:cNvSpPr>
              <a:spLocks noChangeArrowheads="1"/>
            </p:cNvSpPr>
            <p:nvPr/>
          </p:nvSpPr>
          <p:spPr bwMode="auto">
            <a:xfrm>
              <a:off x="1732" y="739"/>
              <a:ext cx="1428" cy="323"/>
            </a:xfrm>
            <a:prstGeom prst="rect">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90" name="Picture 1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4" y="1326"/>
              <a:ext cx="1428" cy="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30" name="Rectangle 119"/>
            <p:cNvSpPr>
              <a:spLocks noChangeArrowheads="1"/>
            </p:cNvSpPr>
            <p:nvPr/>
          </p:nvSpPr>
          <p:spPr bwMode="auto">
            <a:xfrm>
              <a:off x="1732" y="1062"/>
              <a:ext cx="1428" cy="783"/>
            </a:xfrm>
            <a:prstGeom prst="rect">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92" name="Picture 1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34" y="2630"/>
              <a:ext cx="1428" cy="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31" name="Rectangle 121"/>
            <p:cNvSpPr>
              <a:spLocks noChangeArrowheads="1"/>
            </p:cNvSpPr>
            <p:nvPr/>
          </p:nvSpPr>
          <p:spPr bwMode="auto">
            <a:xfrm>
              <a:off x="1732" y="2628"/>
              <a:ext cx="1428" cy="719"/>
            </a:xfrm>
            <a:prstGeom prst="rect">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194" name="Picture 12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4" y="1847"/>
              <a:ext cx="1428" cy="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32" name="Rectangle 123"/>
            <p:cNvSpPr>
              <a:spLocks noChangeArrowheads="1"/>
            </p:cNvSpPr>
            <p:nvPr/>
          </p:nvSpPr>
          <p:spPr bwMode="auto">
            <a:xfrm>
              <a:off x="1732" y="1845"/>
              <a:ext cx="1428" cy="783"/>
            </a:xfrm>
            <a:prstGeom prst="rect">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46872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2" name="Rectangle 4"/>
          <p:cNvSpPr>
            <a:spLocks noChangeArrowheads="1"/>
          </p:cNvSpPr>
          <p:nvPr/>
        </p:nvSpPr>
        <p:spPr bwMode="auto">
          <a:xfrm>
            <a:off x="1343025" y="5353050"/>
            <a:ext cx="5781675" cy="381000"/>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770056" name="Picture 8" descr="P101001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4035425" cy="24003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770057" name="Picture 9" descr="DSC_009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419725" y="0"/>
            <a:ext cx="3724275" cy="2370138"/>
          </a:xfrm>
          <a:prstGeom prst="rect">
            <a:avLst/>
          </a:prstGeom>
          <a:noFill/>
          <a:ln>
            <a:noFill/>
          </a:ln>
          <a:effectLst>
            <a:softEdge rad="317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0060" name="AutoShape 12"/>
          <p:cNvSpPr>
            <a:spLocks noChangeArrowheads="1"/>
          </p:cNvSpPr>
          <p:nvPr/>
        </p:nvSpPr>
        <p:spPr bwMode="auto">
          <a:xfrm>
            <a:off x="4133850" y="990600"/>
            <a:ext cx="1200150" cy="285750"/>
          </a:xfrm>
          <a:prstGeom prst="leftArrow">
            <a:avLst>
              <a:gd name="adj1" fmla="val 50000"/>
              <a:gd name="adj2" fmla="val 105000"/>
            </a:avLst>
          </a:prstGeom>
          <a:solidFill>
            <a:srgbClr val="FF66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70065" name="AutoShape 17"/>
          <p:cNvSpPr>
            <a:spLocks noChangeArrowheads="1"/>
          </p:cNvSpPr>
          <p:nvPr/>
        </p:nvSpPr>
        <p:spPr bwMode="auto">
          <a:xfrm>
            <a:off x="8677275" y="2438400"/>
            <a:ext cx="257175" cy="1781175"/>
          </a:xfrm>
          <a:prstGeom prst="downArrow">
            <a:avLst>
              <a:gd name="adj1" fmla="val 50000"/>
              <a:gd name="adj2" fmla="val 173148"/>
            </a:avLst>
          </a:prstGeom>
          <a:solidFill>
            <a:srgbClr val="FF66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70066" name="AutoShape 18"/>
          <p:cNvSpPr>
            <a:spLocks noChangeArrowheads="1"/>
          </p:cNvSpPr>
          <p:nvPr/>
        </p:nvSpPr>
        <p:spPr bwMode="auto">
          <a:xfrm rot="20110629">
            <a:off x="1531936" y="2266255"/>
            <a:ext cx="971550" cy="1543050"/>
          </a:xfrm>
          <a:prstGeom prst="curvedRightArrow">
            <a:avLst>
              <a:gd name="adj1" fmla="val 31765"/>
              <a:gd name="adj2" fmla="val 63529"/>
              <a:gd name="adj3" fmla="val 33333"/>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70067" name="AutoShape 19"/>
          <p:cNvSpPr>
            <a:spLocks noChangeArrowheads="1"/>
          </p:cNvSpPr>
          <p:nvPr/>
        </p:nvSpPr>
        <p:spPr bwMode="auto">
          <a:xfrm rot="19724947" flipH="1" flipV="1">
            <a:off x="6616272" y="2201639"/>
            <a:ext cx="971550" cy="1543050"/>
          </a:xfrm>
          <a:prstGeom prst="curvedRightArrow">
            <a:avLst>
              <a:gd name="adj1" fmla="val 31765"/>
              <a:gd name="adj2" fmla="val 63529"/>
              <a:gd name="adj3" fmla="val 33333"/>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770068" name="Picture 20" descr="P101004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300538"/>
            <a:ext cx="2311400" cy="173355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770069" name="AutoShape 21"/>
          <p:cNvSpPr>
            <a:spLocks noChangeArrowheads="1"/>
          </p:cNvSpPr>
          <p:nvPr/>
        </p:nvSpPr>
        <p:spPr bwMode="auto">
          <a:xfrm rot="15020354">
            <a:off x="2869744" y="4120377"/>
            <a:ext cx="1082179" cy="1516794"/>
          </a:xfrm>
          <a:prstGeom prst="curvedRightArrow">
            <a:avLst>
              <a:gd name="adj1" fmla="val 21417"/>
              <a:gd name="adj2" fmla="val 51322"/>
              <a:gd name="adj3" fmla="val 33323"/>
            </a:avLst>
          </a:prstGeom>
          <a:solidFill>
            <a:srgbClr val="99C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5600" y="2206685"/>
            <a:ext cx="3390900" cy="1907382"/>
          </a:xfrm>
          <a:prstGeom prst="rect">
            <a:avLst/>
          </a:prstGeom>
          <a:ln>
            <a:noFill/>
          </a:ln>
          <a:effectLst>
            <a:softEdge rad="112500"/>
          </a:effectLst>
        </p:spPr>
      </p:pic>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35519" y="3733800"/>
            <a:ext cx="3579173" cy="2385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26813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5700" y="2390775"/>
            <a:ext cx="5410200" cy="3606800"/>
          </a:xfrm>
          <a:prstGeom prst="ellipse">
            <a:avLst/>
          </a:prstGeom>
          <a:ln>
            <a:noFill/>
          </a:ln>
          <a:effectLst>
            <a:softEdge rad="112500"/>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825" y="142875"/>
            <a:ext cx="5334000" cy="3556000"/>
          </a:xfrm>
          <a:prstGeom prst="ellipse">
            <a:avLst/>
          </a:prstGeom>
          <a:ln>
            <a:noFill/>
          </a:ln>
          <a:effectLst>
            <a:softEdge rad="112500"/>
          </a:effectLst>
        </p:spPr>
      </p:pic>
    </p:spTree>
    <p:extLst>
      <p:ext uri="{BB962C8B-B14F-4D97-AF65-F5344CB8AC3E}">
        <p14:creationId xmlns:p14="http://schemas.microsoft.com/office/powerpoint/2010/main" val="2209563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4" name="Rectangle 2"/>
          <p:cNvSpPr>
            <a:spLocks noGrp="1" noChangeArrowheads="1"/>
          </p:cNvSpPr>
          <p:nvPr>
            <p:ph type="title"/>
          </p:nvPr>
        </p:nvSpPr>
        <p:spPr>
          <a:xfrm>
            <a:off x="152400" y="152400"/>
            <a:ext cx="8472488" cy="609600"/>
          </a:xfrm>
        </p:spPr>
        <p:txBody>
          <a:bodyPr/>
          <a:lstStyle/>
          <a:p>
            <a:pPr eaLnBrk="1" hangingPunct="1">
              <a:defRPr/>
            </a:pPr>
            <a:r>
              <a:rPr lang="en-US" sz="3200" u="sng" dirty="0" smtClean="0">
                <a:solidFill>
                  <a:schemeClr val="tx1"/>
                </a:solidFill>
                <a:effectLst>
                  <a:outerShdw blurRad="38100" dist="38100" dir="2700000" algn="tl">
                    <a:srgbClr val="000000">
                      <a:alpha val="43137"/>
                    </a:srgbClr>
                  </a:outerShdw>
                </a:effectLst>
              </a:rPr>
              <a:t>Research at NAPMRC</a:t>
            </a:r>
          </a:p>
        </p:txBody>
      </p:sp>
      <p:sp>
        <p:nvSpPr>
          <p:cNvPr id="3" name="TextBox 2"/>
          <p:cNvSpPr txBox="1"/>
          <p:nvPr/>
        </p:nvSpPr>
        <p:spPr>
          <a:xfrm>
            <a:off x="649387" y="1066800"/>
            <a:ext cx="7845225" cy="830997"/>
          </a:xfrm>
          <a:prstGeom prst="rect">
            <a:avLst/>
          </a:prstGeom>
          <a:noFill/>
          <a:ln w="28575">
            <a:solidFill>
              <a:srgbClr val="FF0000"/>
            </a:solidFill>
          </a:ln>
          <a:effectLst>
            <a:outerShdw blurRad="50800" dist="38100" dir="10800000" algn="r" rotWithShape="0">
              <a:prstClr val="black">
                <a:alpha val="40000"/>
              </a:prstClr>
            </a:outerShdw>
          </a:effectLst>
        </p:spPr>
        <p:txBody>
          <a:bodyPr wrap="none" rtlCol="0">
            <a:spAutoFit/>
          </a:bodyPr>
          <a:lstStyle/>
          <a:p>
            <a:r>
              <a:rPr lang="en-US" sz="1600" b="1" u="sng" dirty="0" smtClean="0"/>
              <a:t>EVALUATION OF NEW ASPHALT TECHNOLOGIES FOR AIRFIELD PAVEMENTS</a:t>
            </a:r>
          </a:p>
          <a:p>
            <a:pPr algn="ctr"/>
            <a:r>
              <a:rPr lang="en-US" sz="1600" b="1" dirty="0" smtClean="0"/>
              <a:t>Warm Mix Asphalt, Stone Matrix Asphalt, Polymer Modified Binders, </a:t>
            </a:r>
          </a:p>
          <a:p>
            <a:pPr algn="ctr"/>
            <a:r>
              <a:rPr lang="en-US" sz="1600" b="1" dirty="0" smtClean="0"/>
              <a:t>RAP Mixes, Full-Depth Rehabilitation</a:t>
            </a:r>
            <a:endParaRPr lang="en-US" sz="1600" b="1" dirty="0"/>
          </a:p>
        </p:txBody>
      </p:sp>
      <p:sp>
        <p:nvSpPr>
          <p:cNvPr id="6" name="TextBox 5"/>
          <p:cNvSpPr txBox="1"/>
          <p:nvPr/>
        </p:nvSpPr>
        <p:spPr>
          <a:xfrm>
            <a:off x="1836674" y="2023646"/>
            <a:ext cx="5554726" cy="584775"/>
          </a:xfrm>
          <a:prstGeom prst="rect">
            <a:avLst/>
          </a:prstGeom>
          <a:noFill/>
          <a:ln w="28575">
            <a:solidFill>
              <a:srgbClr val="FF0000"/>
            </a:solidFill>
          </a:ln>
          <a:effectLst>
            <a:outerShdw blurRad="50800" dist="38100" dir="10800000" algn="r" rotWithShape="0">
              <a:prstClr val="black">
                <a:alpha val="40000"/>
              </a:prstClr>
            </a:outerShdw>
          </a:effectLst>
        </p:spPr>
        <p:txBody>
          <a:bodyPr wrap="none" rtlCol="0">
            <a:spAutoFit/>
          </a:bodyPr>
          <a:lstStyle/>
          <a:p>
            <a:r>
              <a:rPr lang="en-US" sz="1600" b="1" dirty="0" smtClean="0"/>
              <a:t>PROBLEM: Lack of Guidance/Standards/Specifications</a:t>
            </a:r>
          </a:p>
          <a:p>
            <a:r>
              <a:rPr lang="en-US" sz="1600" b="1" dirty="0" smtClean="0"/>
              <a:t>	    Lack of Performance Data</a:t>
            </a:r>
            <a:endParaRPr lang="en-US" sz="1600" b="1" dirty="0"/>
          </a:p>
        </p:txBody>
      </p:sp>
      <p:sp>
        <p:nvSpPr>
          <p:cNvPr id="4" name="Down Arrow 3"/>
          <p:cNvSpPr/>
          <p:nvPr/>
        </p:nvSpPr>
        <p:spPr bwMode="auto">
          <a:xfrm>
            <a:off x="2819400" y="1196459"/>
            <a:ext cx="76200" cy="45719"/>
          </a:xfrm>
          <a:prstGeom prst="downArrow">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9" name="TextBox 8"/>
          <p:cNvSpPr txBox="1"/>
          <p:nvPr/>
        </p:nvSpPr>
        <p:spPr>
          <a:xfrm>
            <a:off x="381000" y="2920425"/>
            <a:ext cx="2777363" cy="584775"/>
          </a:xfrm>
          <a:prstGeom prst="rect">
            <a:avLst/>
          </a:prstGeom>
          <a:noFill/>
          <a:ln w="28575">
            <a:solidFill>
              <a:schemeClr val="accent2"/>
            </a:solidFill>
          </a:ln>
        </p:spPr>
        <p:txBody>
          <a:bodyPr wrap="square" rtlCol="0">
            <a:spAutoFit/>
          </a:bodyPr>
          <a:lstStyle/>
          <a:p>
            <a:pPr algn="ctr"/>
            <a:r>
              <a:rPr lang="en-US" sz="1600" b="1" dirty="0" smtClean="0">
                <a:effectLst>
                  <a:outerShdw blurRad="38100" dist="38100" dir="2700000" algn="tl">
                    <a:srgbClr val="000000">
                      <a:alpha val="43137"/>
                    </a:srgbClr>
                  </a:outerShdw>
                </a:effectLst>
              </a:rPr>
              <a:t>Laboratory Performance Evaluation</a:t>
            </a:r>
            <a:endParaRPr lang="en-US" sz="1600" b="1" dirty="0">
              <a:effectLst>
                <a:outerShdw blurRad="38100" dist="38100" dir="2700000" algn="tl">
                  <a:srgbClr val="000000">
                    <a:alpha val="43137"/>
                  </a:srgbClr>
                </a:outerShdw>
              </a:effectLst>
            </a:endParaRPr>
          </a:p>
        </p:txBody>
      </p:sp>
      <p:sp>
        <p:nvSpPr>
          <p:cNvPr id="10" name="TextBox 9"/>
          <p:cNvSpPr txBox="1"/>
          <p:nvPr/>
        </p:nvSpPr>
        <p:spPr>
          <a:xfrm>
            <a:off x="3276600" y="2920425"/>
            <a:ext cx="2777363" cy="584775"/>
          </a:xfrm>
          <a:prstGeom prst="rect">
            <a:avLst/>
          </a:prstGeom>
          <a:noFill/>
          <a:ln w="28575">
            <a:solidFill>
              <a:schemeClr val="accent2"/>
            </a:solidFill>
          </a:ln>
        </p:spPr>
        <p:txBody>
          <a:bodyPr wrap="square" rtlCol="0">
            <a:spAutoFit/>
          </a:bodyPr>
          <a:lstStyle/>
          <a:p>
            <a:pPr algn="ctr"/>
            <a:r>
              <a:rPr lang="en-US" sz="1600" b="1" dirty="0" smtClean="0">
                <a:effectLst>
                  <a:outerShdw blurRad="38100" dist="38100" dir="2700000" algn="tl">
                    <a:srgbClr val="000000">
                      <a:alpha val="43137"/>
                    </a:srgbClr>
                  </a:outerShdw>
                </a:effectLst>
              </a:rPr>
              <a:t>Full-Scale APT</a:t>
            </a:r>
          </a:p>
          <a:p>
            <a:pPr algn="ctr"/>
            <a:r>
              <a:rPr lang="en-US" sz="1600" b="1" dirty="0" smtClean="0">
                <a:effectLst>
                  <a:outerShdw blurRad="38100" dist="38100" dir="2700000" algn="tl">
                    <a:srgbClr val="000000">
                      <a:alpha val="43137"/>
                    </a:srgbClr>
                  </a:outerShdw>
                </a:effectLst>
              </a:rPr>
              <a:t>NAPMRC</a:t>
            </a:r>
            <a:endParaRPr lang="en-US" sz="1600" b="1" dirty="0">
              <a:effectLst>
                <a:outerShdw blurRad="38100" dist="38100" dir="2700000" algn="tl">
                  <a:srgbClr val="000000">
                    <a:alpha val="43137"/>
                  </a:srgbClr>
                </a:outerShdw>
              </a:effectLst>
            </a:endParaRPr>
          </a:p>
        </p:txBody>
      </p:sp>
      <p:sp>
        <p:nvSpPr>
          <p:cNvPr id="11" name="TextBox 10"/>
          <p:cNvSpPr txBox="1"/>
          <p:nvPr/>
        </p:nvSpPr>
        <p:spPr>
          <a:xfrm>
            <a:off x="6172200" y="2920425"/>
            <a:ext cx="2777363" cy="584775"/>
          </a:xfrm>
          <a:prstGeom prst="rect">
            <a:avLst/>
          </a:prstGeom>
          <a:noFill/>
          <a:ln w="28575">
            <a:solidFill>
              <a:schemeClr val="accent2"/>
            </a:solidFill>
          </a:ln>
        </p:spPr>
        <p:txBody>
          <a:bodyPr wrap="square" rtlCol="0">
            <a:spAutoFit/>
          </a:bodyPr>
          <a:lstStyle/>
          <a:p>
            <a:pPr algn="ctr"/>
            <a:r>
              <a:rPr lang="en-US" sz="1600" b="1" dirty="0" smtClean="0">
                <a:effectLst>
                  <a:outerShdw blurRad="38100" dist="38100" dir="2700000" algn="tl">
                    <a:srgbClr val="000000">
                      <a:alpha val="43137"/>
                    </a:srgbClr>
                  </a:outerShdw>
                </a:effectLst>
              </a:rPr>
              <a:t>Field Performance Evaluation</a:t>
            </a:r>
            <a:endParaRPr lang="en-US" sz="1600" b="1" dirty="0">
              <a:effectLst>
                <a:outerShdw blurRad="38100" dist="38100" dir="2700000" algn="tl">
                  <a:srgbClr val="000000">
                    <a:alpha val="43137"/>
                  </a:srgbClr>
                </a:outerShdw>
              </a:effectLst>
            </a:endParaRPr>
          </a:p>
        </p:txBody>
      </p:sp>
      <p:sp>
        <p:nvSpPr>
          <p:cNvPr id="12" name="TextBox 11"/>
          <p:cNvSpPr txBox="1"/>
          <p:nvPr/>
        </p:nvSpPr>
        <p:spPr>
          <a:xfrm>
            <a:off x="380999" y="3810000"/>
            <a:ext cx="2777363" cy="1415772"/>
          </a:xfrm>
          <a:prstGeom prst="rect">
            <a:avLst/>
          </a:prstGeom>
          <a:noFill/>
          <a:ln w="28575">
            <a:solidFill>
              <a:schemeClr val="accent2"/>
            </a:solidFill>
          </a:ln>
        </p:spPr>
        <p:txBody>
          <a:bodyPr wrap="square" rtlCol="0">
            <a:spAutoFit/>
          </a:bodyPr>
          <a:lstStyle/>
          <a:p>
            <a:pPr algn="ctr"/>
            <a:r>
              <a:rPr lang="en-US" sz="1600" b="1" dirty="0" smtClean="0">
                <a:effectLst>
                  <a:outerShdw blurRad="38100" dist="38100" dir="2700000" algn="tl">
                    <a:srgbClr val="000000">
                      <a:alpha val="43137"/>
                    </a:srgbClr>
                  </a:outerShdw>
                </a:effectLst>
              </a:rPr>
              <a:t>Evaluate:</a:t>
            </a:r>
          </a:p>
          <a:p>
            <a:r>
              <a:rPr lang="en-US" sz="1400" b="1" dirty="0" smtClean="0">
                <a:effectLst>
                  <a:outerShdw blurRad="38100" dist="38100" dir="2700000" algn="tl">
                    <a:srgbClr val="000000">
                      <a:alpha val="43137"/>
                    </a:srgbClr>
                  </a:outerShdw>
                </a:effectLst>
              </a:rPr>
              <a:t>Rutting</a:t>
            </a:r>
          </a:p>
          <a:p>
            <a:r>
              <a:rPr lang="en-US" sz="1400" b="1" dirty="0" smtClean="0">
                <a:effectLst>
                  <a:outerShdw blurRad="38100" dist="38100" dir="2700000" algn="tl">
                    <a:srgbClr val="000000">
                      <a:alpha val="43137"/>
                    </a:srgbClr>
                  </a:outerShdw>
                </a:effectLst>
              </a:rPr>
              <a:t>Fatigue</a:t>
            </a:r>
          </a:p>
          <a:p>
            <a:r>
              <a:rPr lang="en-US" sz="1400" b="1" dirty="0" smtClean="0">
                <a:effectLst>
                  <a:outerShdw blurRad="38100" dist="38100" dir="2700000" algn="tl">
                    <a:srgbClr val="000000">
                      <a:alpha val="43137"/>
                    </a:srgbClr>
                  </a:outerShdw>
                </a:effectLst>
              </a:rPr>
              <a:t>Moisture Susceptibility</a:t>
            </a:r>
          </a:p>
          <a:p>
            <a:r>
              <a:rPr lang="en-US" sz="1400" b="1" dirty="0" smtClean="0">
                <a:effectLst>
                  <a:outerShdw blurRad="38100" dist="38100" dir="2700000" algn="tl">
                    <a:srgbClr val="000000">
                      <a:alpha val="43137"/>
                    </a:srgbClr>
                  </a:outerShdw>
                </a:effectLst>
              </a:rPr>
              <a:t>Durability</a:t>
            </a:r>
          </a:p>
          <a:p>
            <a:r>
              <a:rPr lang="en-US" sz="1400" b="1" dirty="0" smtClean="0">
                <a:effectLst>
                  <a:outerShdw blurRad="38100" dist="38100" dir="2700000" algn="tl">
                    <a:srgbClr val="000000">
                      <a:alpha val="43137"/>
                    </a:srgbClr>
                  </a:outerShdw>
                </a:effectLst>
              </a:rPr>
              <a:t>Low Temperature Cracking</a:t>
            </a:r>
            <a:endParaRPr lang="en-US" sz="1400" b="1" dirty="0">
              <a:effectLst>
                <a:outerShdw blurRad="38100" dist="38100" dir="2700000" algn="tl">
                  <a:srgbClr val="000000">
                    <a:alpha val="43137"/>
                  </a:srgbClr>
                </a:outerShdw>
              </a:effectLst>
            </a:endParaRPr>
          </a:p>
        </p:txBody>
      </p:sp>
      <p:sp>
        <p:nvSpPr>
          <p:cNvPr id="13" name="TextBox 12"/>
          <p:cNvSpPr txBox="1"/>
          <p:nvPr/>
        </p:nvSpPr>
        <p:spPr>
          <a:xfrm>
            <a:off x="3263137" y="3792141"/>
            <a:ext cx="2777363" cy="2062103"/>
          </a:xfrm>
          <a:prstGeom prst="rect">
            <a:avLst/>
          </a:prstGeom>
          <a:noFill/>
          <a:ln w="28575">
            <a:solidFill>
              <a:schemeClr val="accent2"/>
            </a:solidFill>
          </a:ln>
        </p:spPr>
        <p:txBody>
          <a:bodyPr wrap="square" rtlCol="0">
            <a:spAutoFit/>
          </a:bodyPr>
          <a:lstStyle/>
          <a:p>
            <a:pPr algn="ctr"/>
            <a:r>
              <a:rPr lang="en-US" sz="1600" b="1" dirty="0" smtClean="0">
                <a:effectLst>
                  <a:outerShdw blurRad="38100" dist="38100" dir="2700000" algn="tl">
                    <a:srgbClr val="000000">
                      <a:alpha val="43137"/>
                    </a:srgbClr>
                  </a:outerShdw>
                </a:effectLst>
              </a:rPr>
              <a:t>Full-Scale APT:</a:t>
            </a:r>
          </a:p>
          <a:p>
            <a:r>
              <a:rPr lang="en-US" sz="1400" b="1" dirty="0" smtClean="0">
                <a:effectLst>
                  <a:outerShdw blurRad="38100" dist="38100" dir="2700000" algn="tl">
                    <a:srgbClr val="000000">
                      <a:alpha val="43137"/>
                    </a:srgbClr>
                  </a:outerShdw>
                </a:effectLst>
              </a:rPr>
              <a:t>Rutting</a:t>
            </a:r>
          </a:p>
          <a:p>
            <a:r>
              <a:rPr lang="en-US" sz="1400" b="1" dirty="0" smtClean="0">
                <a:effectLst>
                  <a:outerShdw blurRad="38100" dist="38100" dir="2700000" algn="tl">
                    <a:srgbClr val="000000">
                      <a:alpha val="43137"/>
                    </a:srgbClr>
                  </a:outerShdw>
                </a:effectLst>
              </a:rPr>
              <a:t>Fatigue</a:t>
            </a:r>
          </a:p>
          <a:p>
            <a:r>
              <a:rPr lang="en-US" sz="1400" b="1" dirty="0" smtClean="0">
                <a:effectLst>
                  <a:outerShdw blurRad="38100" dist="38100" dir="2700000" algn="tl">
                    <a:srgbClr val="000000">
                      <a:alpha val="43137"/>
                    </a:srgbClr>
                  </a:outerShdw>
                </a:effectLst>
              </a:rPr>
              <a:t>Tire Pressure Effects</a:t>
            </a:r>
          </a:p>
          <a:p>
            <a:r>
              <a:rPr lang="en-US" sz="1400" b="1" dirty="0">
                <a:effectLst>
                  <a:outerShdw blurRad="38100" dist="38100" dir="2700000" algn="tl">
                    <a:srgbClr val="000000">
                      <a:alpha val="43137"/>
                    </a:srgbClr>
                  </a:outerShdw>
                </a:effectLst>
              </a:rPr>
              <a:t>WMA</a:t>
            </a:r>
          </a:p>
          <a:p>
            <a:r>
              <a:rPr lang="en-US" sz="1400" b="1" dirty="0">
                <a:effectLst>
                  <a:outerShdw blurRad="38100" dist="38100" dir="2700000" algn="tl">
                    <a:srgbClr val="000000">
                      <a:alpha val="43137"/>
                    </a:srgbClr>
                  </a:outerShdw>
                </a:effectLst>
              </a:rPr>
              <a:t>RAP/RAS</a:t>
            </a:r>
          </a:p>
          <a:p>
            <a:r>
              <a:rPr lang="en-US" sz="1400" b="1" dirty="0">
                <a:effectLst>
                  <a:outerShdw blurRad="38100" dist="38100" dir="2700000" algn="tl">
                    <a:srgbClr val="000000">
                      <a:alpha val="43137"/>
                    </a:srgbClr>
                  </a:outerShdw>
                </a:effectLst>
              </a:rPr>
              <a:t>Full Depth Reclamation</a:t>
            </a:r>
          </a:p>
          <a:p>
            <a:endParaRPr lang="en-US" sz="1400" b="1" dirty="0" smtClean="0">
              <a:effectLst>
                <a:outerShdw blurRad="38100" dist="38100" dir="2700000" algn="tl">
                  <a:srgbClr val="000000">
                    <a:alpha val="43137"/>
                  </a:srgbClr>
                </a:outerShdw>
              </a:effectLst>
            </a:endParaRPr>
          </a:p>
          <a:p>
            <a:r>
              <a:rPr lang="en-US" sz="1400" b="1" dirty="0" smtClean="0">
                <a:solidFill>
                  <a:srgbClr val="FF0000"/>
                </a:solidFill>
                <a:effectLst>
                  <a:outerShdw blurRad="38100" dist="38100" dir="2700000" algn="tl">
                    <a:srgbClr val="000000">
                      <a:alpha val="43137"/>
                    </a:srgbClr>
                  </a:outerShdw>
                </a:effectLst>
              </a:rPr>
              <a:t>Compare to P-401 HMA</a:t>
            </a:r>
          </a:p>
        </p:txBody>
      </p:sp>
      <p:sp>
        <p:nvSpPr>
          <p:cNvPr id="14" name="TextBox 13"/>
          <p:cNvSpPr txBox="1"/>
          <p:nvPr/>
        </p:nvSpPr>
        <p:spPr>
          <a:xfrm>
            <a:off x="6172200" y="3792141"/>
            <a:ext cx="2777363" cy="1846659"/>
          </a:xfrm>
          <a:prstGeom prst="rect">
            <a:avLst/>
          </a:prstGeom>
          <a:noFill/>
          <a:ln w="28575">
            <a:solidFill>
              <a:schemeClr val="accent2"/>
            </a:solidFill>
          </a:ln>
        </p:spPr>
        <p:txBody>
          <a:bodyPr wrap="square" rtlCol="0">
            <a:spAutoFit/>
          </a:bodyPr>
          <a:lstStyle/>
          <a:p>
            <a:pPr algn="ctr"/>
            <a:r>
              <a:rPr lang="en-US" sz="1600" b="1" dirty="0" smtClean="0">
                <a:effectLst>
                  <a:outerShdw blurRad="38100" dist="38100" dir="2700000" algn="tl">
                    <a:srgbClr val="000000">
                      <a:alpha val="43137"/>
                    </a:srgbClr>
                  </a:outerShdw>
                </a:effectLst>
              </a:rPr>
              <a:t>Field Projects:</a:t>
            </a:r>
          </a:p>
          <a:p>
            <a:r>
              <a:rPr lang="en-US" sz="1400" b="1" dirty="0" smtClean="0">
                <a:effectLst>
                  <a:outerShdw blurRad="38100" dist="38100" dir="2700000" algn="tl">
                    <a:srgbClr val="000000">
                      <a:alpha val="43137"/>
                    </a:srgbClr>
                  </a:outerShdw>
                </a:effectLst>
              </a:rPr>
              <a:t>Lab Evaluation of Field Mixes</a:t>
            </a:r>
          </a:p>
          <a:p>
            <a:r>
              <a:rPr lang="en-US" sz="1400" b="1" dirty="0" smtClean="0">
                <a:effectLst>
                  <a:outerShdw blurRad="38100" dist="38100" dir="2700000" algn="tl">
                    <a:srgbClr val="000000">
                      <a:alpha val="43137"/>
                    </a:srgbClr>
                  </a:outerShdw>
                </a:effectLst>
              </a:rPr>
              <a:t>Construction Evaluation</a:t>
            </a:r>
          </a:p>
          <a:p>
            <a:r>
              <a:rPr lang="en-US" sz="1400" b="1" dirty="0" smtClean="0">
                <a:effectLst>
                  <a:outerShdw blurRad="38100" dist="38100" dir="2700000" algn="tl">
                    <a:srgbClr val="000000">
                      <a:alpha val="43137"/>
                    </a:srgbClr>
                  </a:outerShdw>
                </a:effectLst>
              </a:rPr>
              <a:t>Evaluate:</a:t>
            </a:r>
          </a:p>
          <a:p>
            <a:r>
              <a:rPr lang="en-US" sz="1400" b="1" dirty="0">
                <a:effectLst>
                  <a:outerShdw blurRad="38100" dist="38100" dir="2700000" algn="tl">
                    <a:srgbClr val="000000">
                      <a:alpha val="43137"/>
                    </a:srgbClr>
                  </a:outerShdw>
                </a:effectLst>
              </a:rPr>
              <a:t>	</a:t>
            </a:r>
            <a:r>
              <a:rPr lang="en-US" sz="1200" b="1" dirty="0" smtClean="0">
                <a:effectLst>
                  <a:outerShdw blurRad="38100" dist="38100" dir="2700000" algn="tl">
                    <a:srgbClr val="000000">
                      <a:alpha val="43137"/>
                    </a:srgbClr>
                  </a:outerShdw>
                </a:effectLst>
              </a:rPr>
              <a:t>Mix Design 	Production,	Construction </a:t>
            </a:r>
          </a:p>
          <a:p>
            <a:r>
              <a:rPr lang="en-US" sz="1400" b="1" dirty="0" smtClean="0">
                <a:effectLst>
                  <a:outerShdw blurRad="38100" dist="38100" dir="2700000" algn="tl">
                    <a:srgbClr val="000000">
                      <a:alpha val="43137"/>
                    </a:srgbClr>
                  </a:outerShdw>
                </a:effectLst>
              </a:rPr>
              <a:t>Support from AAS-100, ADO</a:t>
            </a:r>
            <a:endParaRPr lang="en-US" sz="1400" b="1" dirty="0">
              <a:effectLst>
                <a:outerShdw blurRad="38100" dist="38100" dir="2700000" algn="tl">
                  <a:srgbClr val="000000">
                    <a:alpha val="43137"/>
                  </a:srgbClr>
                </a:outerShdw>
              </a:effectLst>
            </a:endParaRPr>
          </a:p>
        </p:txBody>
      </p:sp>
      <p:cxnSp>
        <p:nvCxnSpPr>
          <p:cNvPr id="8" name="Elbow Connector 7"/>
          <p:cNvCxnSpPr/>
          <p:nvPr/>
        </p:nvCxnSpPr>
        <p:spPr bwMode="auto">
          <a:xfrm rot="16200000" flipH="1">
            <a:off x="6147410" y="1109411"/>
            <a:ext cx="156001" cy="3158365"/>
          </a:xfrm>
          <a:prstGeom prst="bentConnector2">
            <a:avLst/>
          </a:prstGeom>
          <a:noFill/>
          <a:ln w="254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Elbow Connector 23"/>
          <p:cNvCxnSpPr/>
          <p:nvPr/>
        </p:nvCxnSpPr>
        <p:spPr bwMode="auto">
          <a:xfrm rot="5400000">
            <a:off x="2838617" y="1109410"/>
            <a:ext cx="156001" cy="3158365"/>
          </a:xfrm>
          <a:prstGeom prst="bentConnector2">
            <a:avLst/>
          </a:prstGeom>
          <a:noFill/>
          <a:ln w="254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p:cNvCxnSpPr>
            <a:stCxn id="6" idx="2"/>
            <a:endCxn id="10" idx="0"/>
          </p:cNvCxnSpPr>
          <p:nvPr/>
        </p:nvCxnSpPr>
        <p:spPr bwMode="auto">
          <a:xfrm>
            <a:off x="4614037" y="2608421"/>
            <a:ext cx="51245" cy="312004"/>
          </a:xfrm>
          <a:prstGeom prst="straightConnector1">
            <a:avLst/>
          </a:prstGeom>
          <a:noFill/>
          <a:ln>
            <a:noFill/>
            <a:tailEnd type="arrow"/>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p:cNvCxnSpPr/>
          <p:nvPr/>
        </p:nvCxnSpPr>
        <p:spPr bwMode="auto">
          <a:xfrm>
            <a:off x="4571999" y="2608421"/>
            <a:ext cx="0" cy="309833"/>
          </a:xfrm>
          <a:prstGeom prst="straightConnector1">
            <a:avLst/>
          </a:prstGeom>
          <a:noFill/>
          <a:ln w="25400" cap="flat" cmpd="sng" algn="ctr">
            <a:solidFill>
              <a:schemeClr val="tx1"/>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Arrow Connector 28"/>
          <p:cNvCxnSpPr/>
          <p:nvPr/>
        </p:nvCxnSpPr>
        <p:spPr bwMode="auto">
          <a:xfrm>
            <a:off x="1353477" y="2763337"/>
            <a:ext cx="0" cy="157088"/>
          </a:xfrm>
          <a:prstGeom prst="straightConnector1">
            <a:avLst/>
          </a:prstGeom>
          <a:noFill/>
          <a:ln w="25400" cap="flat" cmpd="sng" algn="ctr">
            <a:solidFill>
              <a:schemeClr val="tx1"/>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Arrow Connector 32"/>
          <p:cNvCxnSpPr/>
          <p:nvPr/>
        </p:nvCxnSpPr>
        <p:spPr bwMode="auto">
          <a:xfrm>
            <a:off x="7798686" y="2766594"/>
            <a:ext cx="0" cy="157088"/>
          </a:xfrm>
          <a:prstGeom prst="straightConnector1">
            <a:avLst/>
          </a:prstGeom>
          <a:noFill/>
          <a:ln w="25400" cap="flat" cmpd="sng" algn="ctr">
            <a:solidFill>
              <a:schemeClr val="tx1"/>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Arrow Connector 33"/>
          <p:cNvCxnSpPr/>
          <p:nvPr/>
        </p:nvCxnSpPr>
        <p:spPr bwMode="auto">
          <a:xfrm>
            <a:off x="4572000" y="3500167"/>
            <a:ext cx="0" cy="309833"/>
          </a:xfrm>
          <a:prstGeom prst="straightConnector1">
            <a:avLst/>
          </a:prstGeom>
          <a:noFill/>
          <a:ln w="25400" cap="flat" cmpd="sng" algn="ctr">
            <a:solidFill>
              <a:schemeClr val="tx1"/>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Arrow Connector 34"/>
          <p:cNvCxnSpPr/>
          <p:nvPr/>
        </p:nvCxnSpPr>
        <p:spPr bwMode="auto">
          <a:xfrm>
            <a:off x="7543800" y="3500167"/>
            <a:ext cx="0" cy="309833"/>
          </a:xfrm>
          <a:prstGeom prst="straightConnector1">
            <a:avLst/>
          </a:prstGeom>
          <a:noFill/>
          <a:ln w="25400" cap="flat" cmpd="sng" algn="ctr">
            <a:solidFill>
              <a:schemeClr val="tx1"/>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Arrow Connector 35"/>
          <p:cNvCxnSpPr/>
          <p:nvPr/>
        </p:nvCxnSpPr>
        <p:spPr bwMode="auto">
          <a:xfrm>
            <a:off x="1676400" y="3505200"/>
            <a:ext cx="0" cy="309833"/>
          </a:xfrm>
          <a:prstGeom prst="straightConnector1">
            <a:avLst/>
          </a:prstGeom>
          <a:noFill/>
          <a:ln w="25400" cap="flat" cmpd="sng" algn="ctr">
            <a:solidFill>
              <a:schemeClr val="tx1"/>
            </a:solidFill>
            <a:prstDash val="solid"/>
            <a:round/>
            <a:headEnd type="none" w="med" len="med"/>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231867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66800"/>
            <a:ext cx="9144000" cy="3914677"/>
          </a:xfrm>
          <a:prstGeom prst="rect">
            <a:avLst/>
          </a:prstGeom>
        </p:spPr>
      </p:pic>
    </p:spTree>
    <p:extLst>
      <p:ext uri="{BB962C8B-B14F-4D97-AF65-F5344CB8AC3E}">
        <p14:creationId xmlns:p14="http://schemas.microsoft.com/office/powerpoint/2010/main" val="41207830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7924800" cy="5943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48033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57201" y="-73199"/>
            <a:ext cx="8001000" cy="6321599"/>
            <a:chOff x="591047" y="-149399"/>
            <a:chExt cx="8284469" cy="6426967"/>
          </a:xfrm>
        </p:grpSpPr>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77783" y="152400"/>
              <a:ext cx="1537964" cy="1025309"/>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511410" y="1284675"/>
              <a:ext cx="2492990" cy="646331"/>
            </a:xfrm>
            <a:prstGeom prst="rect">
              <a:avLst/>
            </a:prstGeom>
            <a:noFill/>
            <a:ln w="19050">
              <a:solidFill>
                <a:schemeClr val="tx1"/>
              </a:solidFill>
            </a:ln>
          </p:spPr>
          <p:txBody>
            <a:bodyPr wrap="none" rtlCol="0">
              <a:spAutoFit/>
            </a:bodyPr>
            <a:lstStyle/>
            <a:p>
              <a:r>
                <a:rPr lang="en-US" dirty="0"/>
                <a:t>Objectives, Pavement </a:t>
              </a:r>
            </a:p>
            <a:p>
              <a:r>
                <a:rPr lang="en-US" dirty="0"/>
                <a:t>Construction, Sensors</a:t>
              </a:r>
            </a:p>
          </p:txBody>
        </p:sp>
        <p:sp>
          <p:nvSpPr>
            <p:cNvPr id="8" name="TextBox 7"/>
            <p:cNvSpPr txBox="1"/>
            <p:nvPr/>
          </p:nvSpPr>
          <p:spPr>
            <a:xfrm>
              <a:off x="5410200" y="1306671"/>
              <a:ext cx="2039982" cy="646331"/>
            </a:xfrm>
            <a:prstGeom prst="rect">
              <a:avLst/>
            </a:prstGeom>
            <a:noFill/>
            <a:ln w="19050">
              <a:solidFill>
                <a:schemeClr val="tx1"/>
              </a:solidFill>
            </a:ln>
          </p:spPr>
          <p:txBody>
            <a:bodyPr wrap="none" rtlCol="0">
              <a:spAutoFit/>
            </a:bodyPr>
            <a:lstStyle/>
            <a:p>
              <a:r>
                <a:rPr lang="en-US" dirty="0"/>
                <a:t>NDT &amp; Pavement </a:t>
              </a:r>
            </a:p>
            <a:p>
              <a:r>
                <a:rPr lang="en-US" dirty="0"/>
                <a:t>Characterization</a:t>
              </a:r>
            </a:p>
          </p:txBody>
        </p:sp>
        <p:sp>
          <p:nvSpPr>
            <p:cNvPr id="9" name="TextBox 8"/>
            <p:cNvSpPr txBox="1"/>
            <p:nvPr/>
          </p:nvSpPr>
          <p:spPr>
            <a:xfrm>
              <a:off x="5247816" y="4154269"/>
              <a:ext cx="2364750" cy="646331"/>
            </a:xfrm>
            <a:prstGeom prst="rect">
              <a:avLst/>
            </a:prstGeom>
            <a:noFill/>
            <a:ln w="19050">
              <a:solidFill>
                <a:schemeClr val="tx1"/>
              </a:solidFill>
            </a:ln>
          </p:spPr>
          <p:txBody>
            <a:bodyPr wrap="none" rtlCol="0">
              <a:spAutoFit/>
            </a:bodyPr>
            <a:lstStyle/>
            <a:p>
              <a:r>
                <a:rPr lang="en-US" dirty="0"/>
                <a:t>Full-Scale APT, </a:t>
              </a:r>
            </a:p>
            <a:p>
              <a:r>
                <a:rPr lang="en-US" dirty="0"/>
                <a:t>Pavement Evaluation</a:t>
              </a:r>
            </a:p>
          </p:txBody>
        </p:sp>
        <p:sp>
          <p:nvSpPr>
            <p:cNvPr id="10" name="TextBox 9"/>
            <p:cNvSpPr txBox="1"/>
            <p:nvPr/>
          </p:nvSpPr>
          <p:spPr>
            <a:xfrm>
              <a:off x="1759202" y="4290516"/>
              <a:ext cx="1997406" cy="369332"/>
            </a:xfrm>
            <a:prstGeom prst="rect">
              <a:avLst/>
            </a:prstGeom>
            <a:noFill/>
            <a:ln w="19050">
              <a:solidFill>
                <a:schemeClr val="tx1"/>
              </a:solidFill>
            </a:ln>
          </p:spPr>
          <p:txBody>
            <a:bodyPr wrap="none" rtlCol="0">
              <a:spAutoFit/>
            </a:bodyPr>
            <a:lstStyle/>
            <a:p>
              <a:r>
                <a:rPr lang="en-US" dirty="0" err="1"/>
                <a:t>Posttraffic</a:t>
              </a:r>
              <a:r>
                <a:rPr lang="en-US" dirty="0"/>
                <a:t> Testing</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52400"/>
              <a:ext cx="1537964" cy="1029947"/>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6674" t="18348" r="10108" b="14174"/>
            <a:stretch/>
          </p:blipFill>
          <p:spPr>
            <a:xfrm rot="5400000">
              <a:off x="2139102" y="3142030"/>
              <a:ext cx="1237606" cy="990602"/>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1492" y="4876800"/>
              <a:ext cx="1524000" cy="1143000"/>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3200" y="4876800"/>
              <a:ext cx="1524000" cy="1143000"/>
            </a:xfrm>
            <a:prstGeom prst="rect">
              <a:avLst/>
            </a:prstGeom>
            <a:ln>
              <a:noFill/>
            </a:ln>
            <a:effectLst>
              <a:outerShdw blurRad="292100" dist="139700" dir="2700000" algn="tl" rotWithShape="0">
                <a:srgbClr val="333333">
                  <a:alpha val="65000"/>
                </a:srgbClr>
              </a:outerShdw>
            </a:effectLst>
          </p:spPr>
        </p:pic>
        <p:pic>
          <p:nvPicPr>
            <p:cNvPr id="2253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36440" y="2971800"/>
              <a:ext cx="1740479" cy="11705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67871" y="2971800"/>
              <a:ext cx="1811241" cy="10714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1720" y="-76200"/>
              <a:ext cx="2030413" cy="1500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4"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15271" y="-149399"/>
              <a:ext cx="2182813" cy="178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5"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34400" y="4525565"/>
              <a:ext cx="2404200" cy="1752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ight Arrow 14"/>
            <p:cNvSpPr/>
            <p:nvPr/>
          </p:nvSpPr>
          <p:spPr bwMode="auto">
            <a:xfrm>
              <a:off x="4114800" y="1524000"/>
              <a:ext cx="1133016" cy="304800"/>
            </a:xfrm>
            <a:prstGeom prst="rightArrow">
              <a:avLst/>
            </a:prstGeom>
            <a:solidFill>
              <a:schemeClr val="accent1">
                <a:lumMod val="7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pic>
          <p:nvPicPr>
            <p:cNvPr id="22536"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3886200" y="4319529"/>
              <a:ext cx="1152525"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Curved Left Arrow 15"/>
            <p:cNvSpPr/>
            <p:nvPr/>
          </p:nvSpPr>
          <p:spPr bwMode="auto">
            <a:xfrm>
              <a:off x="8001000" y="1629836"/>
              <a:ext cx="874516" cy="3142627"/>
            </a:xfrm>
            <a:prstGeom prst="curvedLeftArrow">
              <a:avLst/>
            </a:prstGeom>
            <a:solidFill>
              <a:schemeClr val="accent1">
                <a:lumMod val="7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25" name="Curved Left Arrow 24"/>
            <p:cNvSpPr/>
            <p:nvPr/>
          </p:nvSpPr>
          <p:spPr bwMode="auto">
            <a:xfrm flipH="1" flipV="1">
              <a:off x="591047" y="1347558"/>
              <a:ext cx="874516" cy="3142627"/>
            </a:xfrm>
            <a:prstGeom prst="curvedLeftArrow">
              <a:avLst/>
            </a:prstGeom>
            <a:solidFill>
              <a:schemeClr val="accent1">
                <a:lumMod val="75000"/>
              </a:schemeClr>
            </a:solidFill>
            <a:ln>
              <a:solidFill>
                <a:schemeClr val="tx1"/>
              </a:solid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grpSp>
      <p:sp>
        <p:nvSpPr>
          <p:cNvPr id="17" name="TextBox 16"/>
          <p:cNvSpPr txBox="1"/>
          <p:nvPr/>
        </p:nvSpPr>
        <p:spPr>
          <a:xfrm>
            <a:off x="2026594" y="2286000"/>
            <a:ext cx="5452198" cy="523220"/>
          </a:xfrm>
          <a:prstGeom prst="rect">
            <a:avLst/>
          </a:prstGeom>
          <a:noFill/>
        </p:spPr>
        <p:txBody>
          <a:bodyPr wrap="none" rtlCol="0">
            <a:spAutoFit/>
          </a:bodyPr>
          <a:lstStyle/>
          <a:p>
            <a:r>
              <a:rPr lang="en-US" sz="2800" b="1" u="sng" dirty="0">
                <a:solidFill>
                  <a:srgbClr val="FF0000"/>
                </a:solidFill>
                <a:effectLst>
                  <a:outerShdw blurRad="38100" dist="38100" dir="2700000" algn="tl">
                    <a:srgbClr val="000000">
                      <a:alpha val="43137"/>
                    </a:srgbClr>
                  </a:outerShdw>
                </a:effectLst>
              </a:rPr>
              <a:t>TEST CYCLE (TC) AT NAPMRC</a:t>
            </a:r>
          </a:p>
        </p:txBody>
      </p:sp>
    </p:spTree>
    <p:extLst>
      <p:ext uri="{BB962C8B-B14F-4D97-AF65-F5344CB8AC3E}">
        <p14:creationId xmlns:p14="http://schemas.microsoft.com/office/powerpoint/2010/main" val="212226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2"/>
          <p:cNvSpPr>
            <a:spLocks noGrp="1" noChangeArrowheads="1"/>
          </p:cNvSpPr>
          <p:nvPr>
            <p:ph type="title"/>
          </p:nvPr>
        </p:nvSpPr>
        <p:spPr/>
        <p:txBody>
          <a:bodyPr/>
          <a:lstStyle/>
          <a:p>
            <a:pPr eaLnBrk="1" hangingPunct="1">
              <a:defRPr/>
            </a:pPr>
            <a:r>
              <a:rPr lang="en-US" sz="3200" u="sng" dirty="0" smtClean="0">
                <a:effectLst>
                  <a:outerShdw blurRad="38100" dist="38100" dir="2700000" algn="tl">
                    <a:srgbClr val="C0C0C0"/>
                  </a:outerShdw>
                </a:effectLst>
              </a:rPr>
              <a:t>Test Cycle 1 (TC1) Objectives</a:t>
            </a:r>
          </a:p>
        </p:txBody>
      </p:sp>
      <p:sp>
        <p:nvSpPr>
          <p:cNvPr id="482307" name="Rectangle 3"/>
          <p:cNvSpPr>
            <a:spLocks noGrp="1" noChangeArrowheads="1"/>
          </p:cNvSpPr>
          <p:nvPr>
            <p:ph type="body" idx="1"/>
          </p:nvPr>
        </p:nvSpPr>
        <p:spPr>
          <a:xfrm>
            <a:off x="304800" y="1600200"/>
            <a:ext cx="8601075" cy="2133599"/>
          </a:xfrm>
        </p:spPr>
        <p:txBody>
          <a:bodyPr/>
          <a:lstStyle/>
          <a:p>
            <a:pPr marL="342900" lvl="2" indent="-285750" eaLnBrk="1" hangingPunct="1">
              <a:buNone/>
              <a:defRPr/>
            </a:pPr>
            <a:r>
              <a:rPr lang="en-US" dirty="0">
                <a:effectLst>
                  <a:outerShdw blurRad="38100" dist="38100" dir="2700000" algn="tl">
                    <a:srgbClr val="C0C0C0"/>
                  </a:outerShdw>
                </a:effectLst>
              </a:rPr>
              <a:t>•	</a:t>
            </a:r>
            <a:r>
              <a:rPr lang="en-US" dirty="0" smtClean="0">
                <a:effectLst>
                  <a:outerShdw blurRad="38100" dist="38100" dir="2700000" algn="tl">
                    <a:srgbClr val="C0C0C0"/>
                  </a:outerShdw>
                </a:effectLst>
              </a:rPr>
              <a:t>Compare Warm </a:t>
            </a:r>
            <a:r>
              <a:rPr lang="en-US" dirty="0">
                <a:effectLst>
                  <a:outerShdw blurRad="38100" dist="38100" dir="2700000" algn="tl">
                    <a:srgbClr val="C0C0C0"/>
                  </a:outerShdw>
                </a:effectLst>
              </a:rPr>
              <a:t>Mix Asphalt (WMA) </a:t>
            </a:r>
            <a:r>
              <a:rPr lang="en-US" dirty="0" smtClean="0">
                <a:effectLst>
                  <a:outerShdw blurRad="38100" dist="38100" dir="2700000" algn="tl">
                    <a:srgbClr val="C0C0C0"/>
                  </a:outerShdw>
                </a:effectLst>
              </a:rPr>
              <a:t>performance with P401 Hot Mix Asphalt (HMA) performance (rutting);</a:t>
            </a:r>
          </a:p>
          <a:p>
            <a:pPr marL="342900" lvl="2" indent="-285750" eaLnBrk="1" hangingPunct="1">
              <a:buNone/>
              <a:defRPr/>
            </a:pPr>
            <a:r>
              <a:rPr lang="en-US" dirty="0">
                <a:effectLst>
                  <a:outerShdw blurRad="38100" dist="38100" dir="2700000" algn="tl">
                    <a:srgbClr val="C0C0C0"/>
                  </a:outerShdw>
                </a:effectLst>
              </a:rPr>
              <a:t>• </a:t>
            </a:r>
            <a:r>
              <a:rPr lang="en-US" dirty="0" smtClean="0">
                <a:effectLst>
                  <a:outerShdw blurRad="38100" dist="38100" dir="2700000" algn="tl">
                    <a:srgbClr val="C0C0C0"/>
                  </a:outerShdw>
                </a:effectLst>
              </a:rPr>
              <a:t>	Effect of tire pressure </a:t>
            </a:r>
            <a:r>
              <a:rPr lang="en-US" dirty="0">
                <a:effectLst>
                  <a:outerShdw blurRad="38100" dist="38100" dir="2700000" algn="tl">
                    <a:srgbClr val="C0C0C0"/>
                  </a:outerShdw>
                </a:effectLst>
              </a:rPr>
              <a:t>on pavement </a:t>
            </a:r>
            <a:r>
              <a:rPr lang="en-US" dirty="0" smtClean="0">
                <a:effectLst>
                  <a:outerShdw blurRad="38100" dist="38100" dir="2700000" algn="tl">
                    <a:srgbClr val="C0C0C0"/>
                  </a:outerShdw>
                </a:effectLst>
              </a:rPr>
              <a:t>rutting;</a:t>
            </a:r>
            <a:endParaRPr lang="en-US" dirty="0">
              <a:effectLst>
                <a:outerShdw blurRad="38100" dist="38100" dir="2700000" algn="tl">
                  <a:srgbClr val="C0C0C0"/>
                </a:outerShdw>
              </a:effectLst>
            </a:endParaRPr>
          </a:p>
          <a:p>
            <a:pPr marL="342900" lvl="2" indent="-285750" eaLnBrk="1" hangingPunct="1">
              <a:buNone/>
              <a:defRPr/>
            </a:pPr>
            <a:r>
              <a:rPr lang="en-US" dirty="0">
                <a:effectLst>
                  <a:outerShdw blurRad="38100" dist="38100" dir="2700000" algn="tl">
                    <a:srgbClr val="C0C0C0"/>
                  </a:outerShdw>
                </a:effectLst>
              </a:rPr>
              <a:t>•	</a:t>
            </a:r>
            <a:r>
              <a:rPr lang="en-US" dirty="0" smtClean="0">
                <a:effectLst>
                  <a:outerShdw blurRad="38100" dist="38100" dir="2700000" algn="tl">
                    <a:srgbClr val="C0C0C0"/>
                  </a:outerShdw>
                </a:effectLst>
              </a:rPr>
              <a:t>Effect of polymer modified binder (PMA) on pavement rutting;</a:t>
            </a:r>
            <a:endParaRPr lang="en-US" dirty="0">
              <a:effectLst>
                <a:outerShdw blurRad="38100" dist="38100" dir="2700000" algn="tl">
                  <a:srgbClr val="C0C0C0"/>
                </a:outerShdw>
              </a:effectLst>
            </a:endParaRPr>
          </a:p>
          <a:p>
            <a:pPr marL="342900" lvl="2" indent="-285750" eaLnBrk="1" hangingPunct="1">
              <a:buNone/>
              <a:defRPr/>
            </a:pPr>
            <a:r>
              <a:rPr lang="en-US" dirty="0">
                <a:effectLst>
                  <a:outerShdw blurRad="38100" dist="38100" dir="2700000" algn="tl">
                    <a:srgbClr val="C0C0C0"/>
                  </a:outerShdw>
                </a:effectLst>
              </a:rPr>
              <a:t>•	</a:t>
            </a:r>
            <a:r>
              <a:rPr lang="en-US" dirty="0" smtClean="0">
                <a:effectLst>
                  <a:outerShdw blurRad="38100" dist="38100" dir="2700000" algn="tl">
                    <a:srgbClr val="C0C0C0"/>
                  </a:outerShdw>
                </a:effectLst>
              </a:rPr>
              <a:t>Effect of temperature on pavement rutting.</a:t>
            </a:r>
            <a:endParaRPr lang="en-US" dirty="0">
              <a:effectLst>
                <a:outerShdw blurRad="38100" dist="38100" dir="2700000" algn="tl">
                  <a:srgbClr val="C0C0C0"/>
                </a:outerShdw>
              </a:effectLst>
            </a:endParaRPr>
          </a:p>
          <a:p>
            <a:pPr marL="914400" lvl="2" indent="0" eaLnBrk="1" hangingPunct="1">
              <a:buNone/>
              <a:defRPr/>
            </a:pPr>
            <a:endParaRPr lang="en-US" dirty="0" smtClean="0">
              <a:effectLst>
                <a:outerShdw blurRad="38100" dist="38100" dir="2700000" algn="tl">
                  <a:srgbClr val="C0C0C0"/>
                </a:outerShdw>
              </a:effectLst>
            </a:endParaRPr>
          </a:p>
        </p:txBody>
      </p:sp>
    </p:spTree>
    <p:extLst>
      <p:ext uri="{BB962C8B-B14F-4D97-AF65-F5344CB8AC3E}">
        <p14:creationId xmlns:p14="http://schemas.microsoft.com/office/powerpoint/2010/main" val="3017988916"/>
      </p:ext>
    </p:extLst>
  </p:cSld>
  <p:clrMapOvr>
    <a:masterClrMapping/>
  </p:clrMapOvr>
  <p:transition advTm="24407"/>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8799" y="-114302"/>
            <a:ext cx="5342767" cy="6162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55278" y="3898257"/>
            <a:ext cx="512444" cy="400110"/>
          </a:xfrm>
          <a:prstGeom prst="rect">
            <a:avLst/>
          </a:prstGeom>
          <a:noFill/>
        </p:spPr>
        <p:txBody>
          <a:bodyPr wrap="square" rtlCol="0">
            <a:spAutoFit/>
          </a:bodyPr>
          <a:lstStyle/>
          <a:p>
            <a:pPr algn="ctr">
              <a:spcBef>
                <a:spcPts val="0"/>
              </a:spcBef>
              <a:buNone/>
            </a:pPr>
            <a:r>
              <a:rPr lang="en-US" sz="1000" b="1" dirty="0">
                <a:solidFill>
                  <a:schemeClr val="accent2">
                    <a:lumMod val="60000"/>
                    <a:lumOff val="40000"/>
                  </a:schemeClr>
                </a:solidFill>
              </a:rPr>
              <a:t>PG </a:t>
            </a:r>
          </a:p>
          <a:p>
            <a:pPr algn="ctr">
              <a:spcBef>
                <a:spcPts val="0"/>
              </a:spcBef>
              <a:buNone/>
            </a:pPr>
            <a:r>
              <a:rPr lang="en-US" sz="1000" b="1" dirty="0">
                <a:solidFill>
                  <a:schemeClr val="accent2">
                    <a:lumMod val="60000"/>
                    <a:lumOff val="40000"/>
                  </a:schemeClr>
                </a:solidFill>
              </a:rPr>
              <a:t>64-22</a:t>
            </a:r>
          </a:p>
        </p:txBody>
      </p:sp>
      <p:sp>
        <p:nvSpPr>
          <p:cNvPr id="10" name="TextBox 9"/>
          <p:cNvSpPr txBox="1"/>
          <p:nvPr/>
        </p:nvSpPr>
        <p:spPr>
          <a:xfrm>
            <a:off x="3862517" y="3898257"/>
            <a:ext cx="512444" cy="400110"/>
          </a:xfrm>
          <a:prstGeom prst="rect">
            <a:avLst/>
          </a:prstGeom>
          <a:noFill/>
        </p:spPr>
        <p:txBody>
          <a:bodyPr wrap="square" rtlCol="0">
            <a:spAutoFit/>
          </a:bodyPr>
          <a:lstStyle/>
          <a:p>
            <a:pPr algn="ctr">
              <a:spcBef>
                <a:spcPts val="0"/>
              </a:spcBef>
              <a:buNone/>
            </a:pPr>
            <a:r>
              <a:rPr lang="en-US" sz="1000" b="1" dirty="0">
                <a:solidFill>
                  <a:schemeClr val="accent2">
                    <a:lumMod val="60000"/>
                    <a:lumOff val="40000"/>
                  </a:schemeClr>
                </a:solidFill>
              </a:rPr>
              <a:t>PG </a:t>
            </a:r>
          </a:p>
          <a:p>
            <a:pPr algn="ctr">
              <a:spcBef>
                <a:spcPts val="0"/>
              </a:spcBef>
              <a:buNone/>
            </a:pPr>
            <a:r>
              <a:rPr lang="en-US" sz="1000" b="1" dirty="0">
                <a:solidFill>
                  <a:schemeClr val="accent2">
                    <a:lumMod val="60000"/>
                    <a:lumOff val="40000"/>
                  </a:schemeClr>
                </a:solidFill>
              </a:rPr>
              <a:t>76-22</a:t>
            </a:r>
          </a:p>
        </p:txBody>
      </p:sp>
      <p:sp>
        <p:nvSpPr>
          <p:cNvPr id="14" name="TextBox 13"/>
          <p:cNvSpPr txBox="1"/>
          <p:nvPr/>
        </p:nvSpPr>
        <p:spPr>
          <a:xfrm>
            <a:off x="5469256" y="3896529"/>
            <a:ext cx="512444" cy="400110"/>
          </a:xfrm>
          <a:prstGeom prst="rect">
            <a:avLst/>
          </a:prstGeom>
          <a:noFill/>
        </p:spPr>
        <p:txBody>
          <a:bodyPr wrap="square" rtlCol="0">
            <a:spAutoFit/>
          </a:bodyPr>
          <a:lstStyle/>
          <a:p>
            <a:pPr algn="ctr">
              <a:spcBef>
                <a:spcPts val="0"/>
              </a:spcBef>
              <a:buNone/>
            </a:pPr>
            <a:r>
              <a:rPr lang="en-US" sz="1000" b="1" dirty="0">
                <a:solidFill>
                  <a:schemeClr val="accent2">
                    <a:lumMod val="60000"/>
                    <a:lumOff val="40000"/>
                  </a:schemeClr>
                </a:solidFill>
              </a:rPr>
              <a:t>PG </a:t>
            </a:r>
          </a:p>
          <a:p>
            <a:pPr algn="ctr">
              <a:spcBef>
                <a:spcPts val="0"/>
              </a:spcBef>
              <a:buNone/>
            </a:pPr>
            <a:r>
              <a:rPr lang="en-US" sz="1000" b="1" dirty="0">
                <a:solidFill>
                  <a:schemeClr val="accent2">
                    <a:lumMod val="60000"/>
                    <a:lumOff val="40000"/>
                  </a:schemeClr>
                </a:solidFill>
              </a:rPr>
              <a:t>76-22</a:t>
            </a:r>
          </a:p>
        </p:txBody>
      </p:sp>
      <p:sp>
        <p:nvSpPr>
          <p:cNvPr id="15" name="TextBox 14"/>
          <p:cNvSpPr txBox="1"/>
          <p:nvPr/>
        </p:nvSpPr>
        <p:spPr>
          <a:xfrm>
            <a:off x="5973128" y="3897393"/>
            <a:ext cx="512444" cy="400110"/>
          </a:xfrm>
          <a:prstGeom prst="rect">
            <a:avLst/>
          </a:prstGeom>
          <a:noFill/>
        </p:spPr>
        <p:txBody>
          <a:bodyPr wrap="square" rtlCol="0">
            <a:spAutoFit/>
          </a:bodyPr>
          <a:lstStyle/>
          <a:p>
            <a:pPr algn="ctr">
              <a:spcBef>
                <a:spcPts val="0"/>
              </a:spcBef>
              <a:buNone/>
            </a:pPr>
            <a:r>
              <a:rPr lang="en-US" sz="1000" b="1" dirty="0">
                <a:solidFill>
                  <a:schemeClr val="accent2">
                    <a:lumMod val="60000"/>
                    <a:lumOff val="40000"/>
                  </a:schemeClr>
                </a:solidFill>
              </a:rPr>
              <a:t>PG </a:t>
            </a:r>
          </a:p>
          <a:p>
            <a:pPr algn="ctr">
              <a:spcBef>
                <a:spcPts val="0"/>
              </a:spcBef>
              <a:buNone/>
            </a:pPr>
            <a:r>
              <a:rPr lang="en-US" sz="1000" b="1" dirty="0">
                <a:solidFill>
                  <a:schemeClr val="accent2">
                    <a:lumMod val="60000"/>
                    <a:lumOff val="40000"/>
                  </a:schemeClr>
                </a:solidFill>
              </a:rPr>
              <a:t>76-22</a:t>
            </a:r>
          </a:p>
        </p:txBody>
      </p:sp>
      <p:sp>
        <p:nvSpPr>
          <p:cNvPr id="16" name="TextBox 15"/>
          <p:cNvSpPr txBox="1"/>
          <p:nvPr/>
        </p:nvSpPr>
        <p:spPr>
          <a:xfrm>
            <a:off x="4355911" y="3898257"/>
            <a:ext cx="512444" cy="400110"/>
          </a:xfrm>
          <a:prstGeom prst="rect">
            <a:avLst/>
          </a:prstGeom>
          <a:noFill/>
        </p:spPr>
        <p:txBody>
          <a:bodyPr wrap="square" rtlCol="0">
            <a:spAutoFit/>
          </a:bodyPr>
          <a:lstStyle/>
          <a:p>
            <a:pPr algn="ctr">
              <a:spcBef>
                <a:spcPts val="0"/>
              </a:spcBef>
              <a:buNone/>
            </a:pPr>
            <a:r>
              <a:rPr lang="en-US" sz="1000" b="1" dirty="0">
                <a:solidFill>
                  <a:schemeClr val="accent2">
                    <a:lumMod val="60000"/>
                    <a:lumOff val="40000"/>
                  </a:schemeClr>
                </a:solidFill>
              </a:rPr>
              <a:t>PG </a:t>
            </a:r>
          </a:p>
          <a:p>
            <a:pPr algn="ctr">
              <a:spcBef>
                <a:spcPts val="0"/>
              </a:spcBef>
              <a:buNone/>
            </a:pPr>
            <a:r>
              <a:rPr lang="en-US" sz="1000" b="1" dirty="0">
                <a:solidFill>
                  <a:schemeClr val="accent2">
                    <a:lumMod val="60000"/>
                    <a:lumOff val="40000"/>
                  </a:schemeClr>
                </a:solidFill>
              </a:rPr>
              <a:t>64-22</a:t>
            </a:r>
          </a:p>
        </p:txBody>
      </p:sp>
      <p:sp>
        <p:nvSpPr>
          <p:cNvPr id="17" name="TextBox 16"/>
          <p:cNvSpPr txBox="1"/>
          <p:nvPr/>
        </p:nvSpPr>
        <p:spPr>
          <a:xfrm>
            <a:off x="2836755" y="3896175"/>
            <a:ext cx="512444" cy="400110"/>
          </a:xfrm>
          <a:prstGeom prst="rect">
            <a:avLst/>
          </a:prstGeom>
          <a:noFill/>
        </p:spPr>
        <p:txBody>
          <a:bodyPr wrap="square" rtlCol="0">
            <a:spAutoFit/>
          </a:bodyPr>
          <a:lstStyle/>
          <a:p>
            <a:pPr algn="ctr">
              <a:spcBef>
                <a:spcPts val="0"/>
              </a:spcBef>
              <a:buNone/>
            </a:pPr>
            <a:r>
              <a:rPr lang="en-US" sz="1000" b="1" dirty="0">
                <a:solidFill>
                  <a:schemeClr val="accent2">
                    <a:lumMod val="60000"/>
                    <a:lumOff val="40000"/>
                  </a:schemeClr>
                </a:solidFill>
              </a:rPr>
              <a:t>PG </a:t>
            </a:r>
          </a:p>
          <a:p>
            <a:pPr algn="ctr">
              <a:spcBef>
                <a:spcPts val="0"/>
              </a:spcBef>
              <a:buNone/>
            </a:pPr>
            <a:r>
              <a:rPr lang="en-US" sz="1000" b="1" dirty="0">
                <a:solidFill>
                  <a:schemeClr val="accent2">
                    <a:lumMod val="60000"/>
                    <a:lumOff val="40000"/>
                  </a:schemeClr>
                </a:solidFill>
              </a:rPr>
              <a:t>76-22</a:t>
            </a:r>
          </a:p>
        </p:txBody>
      </p:sp>
      <p:sp>
        <p:nvSpPr>
          <p:cNvPr id="18" name="TextBox 17"/>
          <p:cNvSpPr txBox="1"/>
          <p:nvPr/>
        </p:nvSpPr>
        <p:spPr>
          <a:xfrm>
            <a:off x="5986794" y="913560"/>
            <a:ext cx="512444" cy="400110"/>
          </a:xfrm>
          <a:prstGeom prst="rect">
            <a:avLst/>
          </a:prstGeom>
          <a:noFill/>
        </p:spPr>
        <p:txBody>
          <a:bodyPr wrap="square" rtlCol="0">
            <a:spAutoFit/>
          </a:bodyPr>
          <a:lstStyle/>
          <a:p>
            <a:pPr algn="ctr">
              <a:spcBef>
                <a:spcPts val="0"/>
              </a:spcBef>
              <a:buNone/>
            </a:pPr>
            <a:r>
              <a:rPr lang="en-US" sz="1000" b="1" dirty="0">
                <a:solidFill>
                  <a:srgbClr val="FF0000"/>
                </a:solidFill>
              </a:rPr>
              <a:t>P401 </a:t>
            </a:r>
          </a:p>
          <a:p>
            <a:pPr algn="ctr">
              <a:spcBef>
                <a:spcPts val="0"/>
              </a:spcBef>
              <a:buNone/>
            </a:pPr>
            <a:r>
              <a:rPr lang="en-US" sz="1000" b="1" dirty="0">
                <a:solidFill>
                  <a:srgbClr val="FF0000"/>
                </a:solidFill>
              </a:rPr>
              <a:t>HMA</a:t>
            </a:r>
          </a:p>
        </p:txBody>
      </p:sp>
      <p:sp>
        <p:nvSpPr>
          <p:cNvPr id="19" name="TextBox 18"/>
          <p:cNvSpPr txBox="1"/>
          <p:nvPr/>
        </p:nvSpPr>
        <p:spPr>
          <a:xfrm>
            <a:off x="5474350" y="990504"/>
            <a:ext cx="512444" cy="246221"/>
          </a:xfrm>
          <a:prstGeom prst="rect">
            <a:avLst/>
          </a:prstGeom>
          <a:noFill/>
        </p:spPr>
        <p:txBody>
          <a:bodyPr wrap="square" rtlCol="0">
            <a:spAutoFit/>
          </a:bodyPr>
          <a:lstStyle/>
          <a:p>
            <a:pPr algn="ctr">
              <a:spcBef>
                <a:spcPts val="0"/>
              </a:spcBef>
              <a:buNone/>
            </a:pPr>
            <a:r>
              <a:rPr lang="en-US" sz="1000" b="1" dirty="0">
                <a:solidFill>
                  <a:srgbClr val="FF0000"/>
                </a:solidFill>
              </a:rPr>
              <a:t>WMA</a:t>
            </a:r>
          </a:p>
        </p:txBody>
      </p:sp>
      <p:sp>
        <p:nvSpPr>
          <p:cNvPr id="20" name="TextBox 19"/>
          <p:cNvSpPr txBox="1"/>
          <p:nvPr/>
        </p:nvSpPr>
        <p:spPr>
          <a:xfrm>
            <a:off x="4374961" y="932219"/>
            <a:ext cx="512444" cy="400110"/>
          </a:xfrm>
          <a:prstGeom prst="rect">
            <a:avLst/>
          </a:prstGeom>
          <a:noFill/>
        </p:spPr>
        <p:txBody>
          <a:bodyPr wrap="square" rtlCol="0">
            <a:spAutoFit/>
          </a:bodyPr>
          <a:lstStyle/>
          <a:p>
            <a:pPr algn="ctr">
              <a:spcBef>
                <a:spcPts val="0"/>
              </a:spcBef>
              <a:buNone/>
            </a:pPr>
            <a:r>
              <a:rPr lang="en-US" sz="1000" b="1" dirty="0">
                <a:solidFill>
                  <a:srgbClr val="FF0000"/>
                </a:solidFill>
              </a:rPr>
              <a:t>P401 </a:t>
            </a:r>
          </a:p>
          <a:p>
            <a:pPr algn="ctr">
              <a:spcBef>
                <a:spcPts val="0"/>
              </a:spcBef>
              <a:buNone/>
            </a:pPr>
            <a:r>
              <a:rPr lang="en-US" sz="1000" b="1" dirty="0">
                <a:solidFill>
                  <a:srgbClr val="FF0000"/>
                </a:solidFill>
              </a:rPr>
              <a:t>HMA</a:t>
            </a:r>
          </a:p>
        </p:txBody>
      </p:sp>
      <p:sp>
        <p:nvSpPr>
          <p:cNvPr id="21" name="TextBox 20"/>
          <p:cNvSpPr txBox="1"/>
          <p:nvPr/>
        </p:nvSpPr>
        <p:spPr>
          <a:xfrm>
            <a:off x="3858578" y="913560"/>
            <a:ext cx="512444" cy="400110"/>
          </a:xfrm>
          <a:prstGeom prst="rect">
            <a:avLst/>
          </a:prstGeom>
          <a:noFill/>
        </p:spPr>
        <p:txBody>
          <a:bodyPr wrap="square" rtlCol="0">
            <a:spAutoFit/>
          </a:bodyPr>
          <a:lstStyle/>
          <a:p>
            <a:pPr algn="ctr">
              <a:spcBef>
                <a:spcPts val="0"/>
              </a:spcBef>
              <a:buNone/>
            </a:pPr>
            <a:r>
              <a:rPr lang="en-US" sz="1000" b="1" dirty="0">
                <a:solidFill>
                  <a:srgbClr val="FF0000"/>
                </a:solidFill>
              </a:rPr>
              <a:t>P401 </a:t>
            </a:r>
          </a:p>
          <a:p>
            <a:pPr algn="ctr">
              <a:spcBef>
                <a:spcPts val="0"/>
              </a:spcBef>
              <a:buNone/>
            </a:pPr>
            <a:r>
              <a:rPr lang="en-US" sz="1000" b="1" dirty="0">
                <a:solidFill>
                  <a:srgbClr val="FF0000"/>
                </a:solidFill>
              </a:rPr>
              <a:t>HMA</a:t>
            </a:r>
          </a:p>
        </p:txBody>
      </p:sp>
      <p:sp>
        <p:nvSpPr>
          <p:cNvPr id="22" name="TextBox 21"/>
          <p:cNvSpPr txBox="1"/>
          <p:nvPr/>
        </p:nvSpPr>
        <p:spPr>
          <a:xfrm>
            <a:off x="3350073" y="1009164"/>
            <a:ext cx="512444" cy="246221"/>
          </a:xfrm>
          <a:prstGeom prst="rect">
            <a:avLst/>
          </a:prstGeom>
          <a:noFill/>
        </p:spPr>
        <p:txBody>
          <a:bodyPr wrap="square" rtlCol="0">
            <a:spAutoFit/>
          </a:bodyPr>
          <a:lstStyle/>
          <a:p>
            <a:pPr algn="ctr">
              <a:spcBef>
                <a:spcPts val="0"/>
              </a:spcBef>
              <a:buNone/>
            </a:pPr>
            <a:r>
              <a:rPr lang="en-US" sz="1000" b="1" dirty="0">
                <a:solidFill>
                  <a:srgbClr val="FF0000"/>
                </a:solidFill>
              </a:rPr>
              <a:t>WMA</a:t>
            </a:r>
          </a:p>
        </p:txBody>
      </p:sp>
      <p:sp>
        <p:nvSpPr>
          <p:cNvPr id="23" name="TextBox 22"/>
          <p:cNvSpPr txBox="1"/>
          <p:nvPr/>
        </p:nvSpPr>
        <p:spPr>
          <a:xfrm>
            <a:off x="2842834" y="1001673"/>
            <a:ext cx="512444" cy="246221"/>
          </a:xfrm>
          <a:prstGeom prst="rect">
            <a:avLst/>
          </a:prstGeom>
          <a:noFill/>
        </p:spPr>
        <p:txBody>
          <a:bodyPr wrap="square" rtlCol="0">
            <a:spAutoFit/>
          </a:bodyPr>
          <a:lstStyle/>
          <a:p>
            <a:pPr algn="ctr">
              <a:spcBef>
                <a:spcPts val="0"/>
              </a:spcBef>
              <a:buNone/>
            </a:pPr>
            <a:r>
              <a:rPr lang="en-US" sz="1000" b="1" dirty="0">
                <a:solidFill>
                  <a:srgbClr val="FF0000"/>
                </a:solidFill>
              </a:rPr>
              <a:t>WMA</a:t>
            </a:r>
          </a:p>
        </p:txBody>
      </p:sp>
      <p:sp>
        <p:nvSpPr>
          <p:cNvPr id="24" name="TextBox 23"/>
          <p:cNvSpPr txBox="1"/>
          <p:nvPr/>
        </p:nvSpPr>
        <p:spPr>
          <a:xfrm>
            <a:off x="2842834" y="2766980"/>
            <a:ext cx="512444" cy="400110"/>
          </a:xfrm>
          <a:prstGeom prst="rect">
            <a:avLst/>
          </a:prstGeom>
          <a:noFill/>
        </p:spPr>
        <p:txBody>
          <a:bodyPr wrap="square" rtlCol="0">
            <a:spAutoFit/>
          </a:bodyPr>
          <a:lstStyle/>
          <a:p>
            <a:pPr algn="ctr">
              <a:spcBef>
                <a:spcPts val="0"/>
              </a:spcBef>
              <a:buNone/>
            </a:pPr>
            <a:r>
              <a:rPr lang="en-US" sz="1000" b="1" dirty="0">
                <a:solidFill>
                  <a:srgbClr val="00B050"/>
                </a:solidFill>
              </a:rPr>
              <a:t>210</a:t>
            </a:r>
          </a:p>
          <a:p>
            <a:pPr algn="ctr">
              <a:spcBef>
                <a:spcPts val="0"/>
              </a:spcBef>
              <a:buNone/>
            </a:pPr>
            <a:r>
              <a:rPr lang="en-US" sz="1000" b="1" dirty="0">
                <a:solidFill>
                  <a:srgbClr val="00B050"/>
                </a:solidFill>
              </a:rPr>
              <a:t>psi</a:t>
            </a:r>
          </a:p>
        </p:txBody>
      </p:sp>
      <p:sp>
        <p:nvSpPr>
          <p:cNvPr id="25" name="TextBox 24"/>
          <p:cNvSpPr txBox="1"/>
          <p:nvPr/>
        </p:nvSpPr>
        <p:spPr>
          <a:xfrm>
            <a:off x="5973128" y="2766980"/>
            <a:ext cx="512444" cy="400110"/>
          </a:xfrm>
          <a:prstGeom prst="rect">
            <a:avLst/>
          </a:prstGeom>
          <a:noFill/>
        </p:spPr>
        <p:txBody>
          <a:bodyPr wrap="square" rtlCol="0">
            <a:spAutoFit/>
          </a:bodyPr>
          <a:lstStyle/>
          <a:p>
            <a:pPr algn="ctr">
              <a:spcBef>
                <a:spcPts val="0"/>
              </a:spcBef>
              <a:buNone/>
            </a:pPr>
            <a:r>
              <a:rPr lang="en-US" sz="1000" b="1" dirty="0">
                <a:solidFill>
                  <a:srgbClr val="00B050"/>
                </a:solidFill>
              </a:rPr>
              <a:t>210</a:t>
            </a:r>
          </a:p>
          <a:p>
            <a:pPr algn="ctr">
              <a:spcBef>
                <a:spcPts val="0"/>
              </a:spcBef>
              <a:buNone/>
            </a:pPr>
            <a:r>
              <a:rPr lang="en-US" sz="1000" b="1" dirty="0">
                <a:solidFill>
                  <a:srgbClr val="00B050"/>
                </a:solidFill>
              </a:rPr>
              <a:t>psi</a:t>
            </a:r>
          </a:p>
        </p:txBody>
      </p:sp>
      <p:sp>
        <p:nvSpPr>
          <p:cNvPr id="26" name="TextBox 25"/>
          <p:cNvSpPr txBox="1"/>
          <p:nvPr/>
        </p:nvSpPr>
        <p:spPr>
          <a:xfrm>
            <a:off x="5472687" y="2766980"/>
            <a:ext cx="512444" cy="400110"/>
          </a:xfrm>
          <a:prstGeom prst="rect">
            <a:avLst/>
          </a:prstGeom>
          <a:noFill/>
        </p:spPr>
        <p:txBody>
          <a:bodyPr wrap="square" rtlCol="0">
            <a:spAutoFit/>
          </a:bodyPr>
          <a:lstStyle/>
          <a:p>
            <a:pPr algn="ctr">
              <a:spcBef>
                <a:spcPts val="0"/>
              </a:spcBef>
              <a:buNone/>
            </a:pPr>
            <a:r>
              <a:rPr lang="en-US" sz="1000" b="1" dirty="0">
                <a:solidFill>
                  <a:srgbClr val="00B050"/>
                </a:solidFill>
              </a:rPr>
              <a:t>210</a:t>
            </a:r>
          </a:p>
          <a:p>
            <a:pPr algn="ctr">
              <a:spcBef>
                <a:spcPts val="0"/>
              </a:spcBef>
              <a:buNone/>
            </a:pPr>
            <a:r>
              <a:rPr lang="en-US" sz="1000" b="1" dirty="0">
                <a:solidFill>
                  <a:srgbClr val="00B050"/>
                </a:solidFill>
              </a:rPr>
              <a:t>psi</a:t>
            </a:r>
          </a:p>
        </p:txBody>
      </p:sp>
      <p:sp>
        <p:nvSpPr>
          <p:cNvPr id="27" name="TextBox 26"/>
          <p:cNvSpPr txBox="1"/>
          <p:nvPr/>
        </p:nvSpPr>
        <p:spPr>
          <a:xfrm>
            <a:off x="4355403" y="2766980"/>
            <a:ext cx="512444" cy="400110"/>
          </a:xfrm>
          <a:prstGeom prst="rect">
            <a:avLst/>
          </a:prstGeom>
          <a:noFill/>
        </p:spPr>
        <p:txBody>
          <a:bodyPr wrap="square" rtlCol="0">
            <a:spAutoFit/>
          </a:bodyPr>
          <a:lstStyle/>
          <a:p>
            <a:pPr algn="ctr">
              <a:spcBef>
                <a:spcPts val="0"/>
              </a:spcBef>
              <a:buNone/>
            </a:pPr>
            <a:r>
              <a:rPr lang="en-US" sz="1000" b="1" dirty="0">
                <a:solidFill>
                  <a:srgbClr val="00B050"/>
                </a:solidFill>
              </a:rPr>
              <a:t>210</a:t>
            </a:r>
          </a:p>
          <a:p>
            <a:pPr algn="ctr">
              <a:spcBef>
                <a:spcPts val="0"/>
              </a:spcBef>
              <a:buNone/>
            </a:pPr>
            <a:r>
              <a:rPr lang="en-US" sz="1000" b="1" dirty="0">
                <a:solidFill>
                  <a:srgbClr val="00B050"/>
                </a:solidFill>
              </a:rPr>
              <a:t>psi</a:t>
            </a:r>
          </a:p>
        </p:txBody>
      </p:sp>
      <p:sp>
        <p:nvSpPr>
          <p:cNvPr id="28" name="TextBox 27"/>
          <p:cNvSpPr txBox="1"/>
          <p:nvPr/>
        </p:nvSpPr>
        <p:spPr>
          <a:xfrm>
            <a:off x="3849053" y="2766980"/>
            <a:ext cx="512444" cy="400110"/>
          </a:xfrm>
          <a:prstGeom prst="rect">
            <a:avLst/>
          </a:prstGeom>
          <a:noFill/>
        </p:spPr>
        <p:txBody>
          <a:bodyPr wrap="square" rtlCol="0">
            <a:spAutoFit/>
          </a:bodyPr>
          <a:lstStyle/>
          <a:p>
            <a:pPr algn="ctr">
              <a:spcBef>
                <a:spcPts val="0"/>
              </a:spcBef>
              <a:buNone/>
            </a:pPr>
            <a:r>
              <a:rPr lang="en-US" sz="1000" b="1" dirty="0">
                <a:solidFill>
                  <a:srgbClr val="00B050"/>
                </a:solidFill>
              </a:rPr>
              <a:t>210</a:t>
            </a:r>
          </a:p>
          <a:p>
            <a:pPr algn="ctr">
              <a:spcBef>
                <a:spcPts val="0"/>
              </a:spcBef>
              <a:buNone/>
            </a:pPr>
            <a:r>
              <a:rPr lang="en-US" sz="1000" b="1" dirty="0">
                <a:solidFill>
                  <a:srgbClr val="00B050"/>
                </a:solidFill>
              </a:rPr>
              <a:t>psi</a:t>
            </a:r>
          </a:p>
        </p:txBody>
      </p:sp>
      <p:sp>
        <p:nvSpPr>
          <p:cNvPr id="29" name="TextBox 28"/>
          <p:cNvSpPr txBox="1"/>
          <p:nvPr/>
        </p:nvSpPr>
        <p:spPr>
          <a:xfrm>
            <a:off x="3346134" y="2766980"/>
            <a:ext cx="512444" cy="400110"/>
          </a:xfrm>
          <a:prstGeom prst="rect">
            <a:avLst/>
          </a:prstGeom>
          <a:noFill/>
        </p:spPr>
        <p:txBody>
          <a:bodyPr wrap="square" rtlCol="0">
            <a:spAutoFit/>
          </a:bodyPr>
          <a:lstStyle/>
          <a:p>
            <a:pPr algn="ctr">
              <a:spcBef>
                <a:spcPts val="0"/>
              </a:spcBef>
              <a:buNone/>
            </a:pPr>
            <a:r>
              <a:rPr lang="en-US" sz="1000" b="1" dirty="0">
                <a:solidFill>
                  <a:srgbClr val="00B050"/>
                </a:solidFill>
              </a:rPr>
              <a:t>210</a:t>
            </a:r>
          </a:p>
          <a:p>
            <a:pPr algn="ctr">
              <a:spcBef>
                <a:spcPts val="0"/>
              </a:spcBef>
              <a:buNone/>
            </a:pPr>
            <a:r>
              <a:rPr lang="en-US" sz="1000" b="1" dirty="0">
                <a:solidFill>
                  <a:srgbClr val="00B050"/>
                </a:solidFill>
              </a:rPr>
              <a:t>psi</a:t>
            </a:r>
          </a:p>
        </p:txBody>
      </p:sp>
      <p:sp>
        <p:nvSpPr>
          <p:cNvPr id="30" name="TextBox 29"/>
          <p:cNvSpPr txBox="1"/>
          <p:nvPr/>
        </p:nvSpPr>
        <p:spPr>
          <a:xfrm>
            <a:off x="2833309" y="1338230"/>
            <a:ext cx="512444" cy="400110"/>
          </a:xfrm>
          <a:prstGeom prst="rect">
            <a:avLst/>
          </a:prstGeom>
          <a:noFill/>
        </p:spPr>
        <p:txBody>
          <a:bodyPr wrap="square" rtlCol="0">
            <a:spAutoFit/>
          </a:bodyPr>
          <a:lstStyle/>
          <a:p>
            <a:pPr algn="ctr">
              <a:spcBef>
                <a:spcPts val="0"/>
              </a:spcBef>
              <a:buNone/>
            </a:pPr>
            <a:r>
              <a:rPr lang="en-US" sz="1000" b="1" dirty="0">
                <a:solidFill>
                  <a:srgbClr val="00B050"/>
                </a:solidFill>
              </a:rPr>
              <a:t>254</a:t>
            </a:r>
          </a:p>
          <a:p>
            <a:pPr algn="ctr">
              <a:spcBef>
                <a:spcPts val="0"/>
              </a:spcBef>
              <a:buNone/>
            </a:pPr>
            <a:r>
              <a:rPr lang="en-US" sz="1000" b="1" dirty="0">
                <a:solidFill>
                  <a:srgbClr val="00B050"/>
                </a:solidFill>
              </a:rPr>
              <a:t>psi</a:t>
            </a:r>
          </a:p>
        </p:txBody>
      </p:sp>
      <p:sp>
        <p:nvSpPr>
          <p:cNvPr id="31" name="TextBox 30"/>
          <p:cNvSpPr txBox="1"/>
          <p:nvPr/>
        </p:nvSpPr>
        <p:spPr>
          <a:xfrm>
            <a:off x="5963603" y="1338230"/>
            <a:ext cx="512444" cy="400110"/>
          </a:xfrm>
          <a:prstGeom prst="rect">
            <a:avLst/>
          </a:prstGeom>
          <a:noFill/>
        </p:spPr>
        <p:txBody>
          <a:bodyPr wrap="square" rtlCol="0">
            <a:spAutoFit/>
          </a:bodyPr>
          <a:lstStyle/>
          <a:p>
            <a:pPr algn="ctr">
              <a:spcBef>
                <a:spcPts val="0"/>
              </a:spcBef>
              <a:buNone/>
            </a:pPr>
            <a:r>
              <a:rPr lang="en-US" sz="1000" b="1" dirty="0">
                <a:solidFill>
                  <a:srgbClr val="00B050"/>
                </a:solidFill>
              </a:rPr>
              <a:t>254</a:t>
            </a:r>
          </a:p>
          <a:p>
            <a:pPr algn="ctr">
              <a:spcBef>
                <a:spcPts val="0"/>
              </a:spcBef>
              <a:buNone/>
            </a:pPr>
            <a:r>
              <a:rPr lang="en-US" sz="1000" b="1" dirty="0">
                <a:solidFill>
                  <a:srgbClr val="00B050"/>
                </a:solidFill>
              </a:rPr>
              <a:t>psi</a:t>
            </a:r>
          </a:p>
        </p:txBody>
      </p:sp>
      <p:sp>
        <p:nvSpPr>
          <p:cNvPr id="32" name="TextBox 31"/>
          <p:cNvSpPr txBox="1"/>
          <p:nvPr/>
        </p:nvSpPr>
        <p:spPr>
          <a:xfrm>
            <a:off x="5463162" y="1338230"/>
            <a:ext cx="512444" cy="400110"/>
          </a:xfrm>
          <a:prstGeom prst="rect">
            <a:avLst/>
          </a:prstGeom>
          <a:noFill/>
        </p:spPr>
        <p:txBody>
          <a:bodyPr wrap="square" rtlCol="0">
            <a:spAutoFit/>
          </a:bodyPr>
          <a:lstStyle/>
          <a:p>
            <a:pPr algn="ctr">
              <a:spcBef>
                <a:spcPts val="0"/>
              </a:spcBef>
              <a:buNone/>
            </a:pPr>
            <a:r>
              <a:rPr lang="en-US" sz="1000" b="1" dirty="0">
                <a:solidFill>
                  <a:srgbClr val="00B050"/>
                </a:solidFill>
              </a:rPr>
              <a:t>254</a:t>
            </a:r>
          </a:p>
          <a:p>
            <a:pPr algn="ctr">
              <a:spcBef>
                <a:spcPts val="0"/>
              </a:spcBef>
              <a:buNone/>
            </a:pPr>
            <a:r>
              <a:rPr lang="en-US" sz="1000" b="1" dirty="0">
                <a:solidFill>
                  <a:srgbClr val="00B050"/>
                </a:solidFill>
              </a:rPr>
              <a:t>psi</a:t>
            </a:r>
          </a:p>
        </p:txBody>
      </p:sp>
      <p:sp>
        <p:nvSpPr>
          <p:cNvPr id="33" name="TextBox 32"/>
          <p:cNvSpPr txBox="1"/>
          <p:nvPr/>
        </p:nvSpPr>
        <p:spPr>
          <a:xfrm>
            <a:off x="4345878" y="1338230"/>
            <a:ext cx="512444" cy="400110"/>
          </a:xfrm>
          <a:prstGeom prst="rect">
            <a:avLst/>
          </a:prstGeom>
          <a:noFill/>
        </p:spPr>
        <p:txBody>
          <a:bodyPr wrap="square" rtlCol="0">
            <a:spAutoFit/>
          </a:bodyPr>
          <a:lstStyle/>
          <a:p>
            <a:pPr algn="ctr">
              <a:spcBef>
                <a:spcPts val="0"/>
              </a:spcBef>
              <a:buNone/>
            </a:pPr>
            <a:r>
              <a:rPr lang="en-US" sz="1000" b="1" dirty="0">
                <a:solidFill>
                  <a:srgbClr val="00B050"/>
                </a:solidFill>
              </a:rPr>
              <a:t>254</a:t>
            </a:r>
          </a:p>
          <a:p>
            <a:pPr algn="ctr">
              <a:spcBef>
                <a:spcPts val="0"/>
              </a:spcBef>
              <a:buNone/>
            </a:pPr>
            <a:r>
              <a:rPr lang="en-US" sz="1000" b="1" dirty="0">
                <a:solidFill>
                  <a:srgbClr val="00B050"/>
                </a:solidFill>
              </a:rPr>
              <a:t>psi</a:t>
            </a:r>
          </a:p>
        </p:txBody>
      </p:sp>
      <p:sp>
        <p:nvSpPr>
          <p:cNvPr id="34" name="TextBox 33"/>
          <p:cNvSpPr txBox="1"/>
          <p:nvPr/>
        </p:nvSpPr>
        <p:spPr>
          <a:xfrm>
            <a:off x="3839528" y="1338230"/>
            <a:ext cx="512444" cy="400110"/>
          </a:xfrm>
          <a:prstGeom prst="rect">
            <a:avLst/>
          </a:prstGeom>
          <a:noFill/>
        </p:spPr>
        <p:txBody>
          <a:bodyPr wrap="square" rtlCol="0">
            <a:spAutoFit/>
          </a:bodyPr>
          <a:lstStyle/>
          <a:p>
            <a:pPr algn="ctr">
              <a:spcBef>
                <a:spcPts val="0"/>
              </a:spcBef>
              <a:buNone/>
            </a:pPr>
            <a:r>
              <a:rPr lang="en-US" sz="1000" b="1" dirty="0">
                <a:solidFill>
                  <a:srgbClr val="00B050"/>
                </a:solidFill>
              </a:rPr>
              <a:t>254</a:t>
            </a:r>
          </a:p>
          <a:p>
            <a:pPr algn="ctr">
              <a:spcBef>
                <a:spcPts val="0"/>
              </a:spcBef>
              <a:buNone/>
            </a:pPr>
            <a:r>
              <a:rPr lang="en-US" sz="1000" b="1" dirty="0">
                <a:solidFill>
                  <a:srgbClr val="00B050"/>
                </a:solidFill>
              </a:rPr>
              <a:t>psi</a:t>
            </a:r>
          </a:p>
        </p:txBody>
      </p:sp>
      <p:sp>
        <p:nvSpPr>
          <p:cNvPr id="35" name="TextBox 34"/>
          <p:cNvSpPr txBox="1"/>
          <p:nvPr/>
        </p:nvSpPr>
        <p:spPr>
          <a:xfrm>
            <a:off x="3336609" y="1338230"/>
            <a:ext cx="512444" cy="400110"/>
          </a:xfrm>
          <a:prstGeom prst="rect">
            <a:avLst/>
          </a:prstGeom>
          <a:noFill/>
        </p:spPr>
        <p:txBody>
          <a:bodyPr wrap="square" rtlCol="0">
            <a:spAutoFit/>
          </a:bodyPr>
          <a:lstStyle/>
          <a:p>
            <a:pPr algn="ctr">
              <a:spcBef>
                <a:spcPts val="0"/>
              </a:spcBef>
              <a:buNone/>
            </a:pPr>
            <a:r>
              <a:rPr lang="en-US" sz="1000" b="1" dirty="0">
                <a:solidFill>
                  <a:srgbClr val="00B050"/>
                </a:solidFill>
              </a:rPr>
              <a:t>254</a:t>
            </a:r>
          </a:p>
          <a:p>
            <a:pPr algn="ctr">
              <a:spcBef>
                <a:spcPts val="0"/>
              </a:spcBef>
              <a:buNone/>
            </a:pPr>
            <a:r>
              <a:rPr lang="en-US" sz="1000" b="1" dirty="0">
                <a:solidFill>
                  <a:srgbClr val="00B050"/>
                </a:solidFill>
              </a:rPr>
              <a:t>psi</a:t>
            </a:r>
          </a:p>
        </p:txBody>
      </p:sp>
      <p:sp>
        <p:nvSpPr>
          <p:cNvPr id="5" name="TextBox 4"/>
          <p:cNvSpPr txBox="1"/>
          <p:nvPr/>
        </p:nvSpPr>
        <p:spPr>
          <a:xfrm>
            <a:off x="373150" y="904964"/>
            <a:ext cx="1492909" cy="400110"/>
          </a:xfrm>
          <a:prstGeom prst="rect">
            <a:avLst/>
          </a:prstGeom>
          <a:noFill/>
        </p:spPr>
        <p:txBody>
          <a:bodyPr wrap="none" rtlCol="0">
            <a:spAutoFit/>
          </a:bodyPr>
          <a:lstStyle/>
          <a:p>
            <a:pPr>
              <a:buNone/>
            </a:pPr>
            <a:r>
              <a:rPr lang="en-US" sz="2000" b="1" dirty="0">
                <a:solidFill>
                  <a:srgbClr val="FF0000"/>
                </a:solidFill>
                <a:effectLst>
                  <a:outerShdw blurRad="38100" dist="38100" dir="2700000" algn="tl">
                    <a:srgbClr val="000000">
                      <a:alpha val="43137"/>
                    </a:srgbClr>
                  </a:outerShdw>
                </a:effectLst>
              </a:rPr>
              <a:t>MATERIAL</a:t>
            </a:r>
          </a:p>
        </p:txBody>
      </p:sp>
      <p:sp>
        <p:nvSpPr>
          <p:cNvPr id="37" name="TextBox 36"/>
          <p:cNvSpPr txBox="1"/>
          <p:nvPr/>
        </p:nvSpPr>
        <p:spPr>
          <a:xfrm>
            <a:off x="373150" y="2276410"/>
            <a:ext cx="1600118" cy="707886"/>
          </a:xfrm>
          <a:prstGeom prst="rect">
            <a:avLst/>
          </a:prstGeom>
          <a:noFill/>
        </p:spPr>
        <p:txBody>
          <a:bodyPr wrap="none" rtlCol="0">
            <a:spAutoFit/>
          </a:bodyPr>
          <a:lstStyle/>
          <a:p>
            <a:pPr>
              <a:spcBef>
                <a:spcPts val="0"/>
              </a:spcBef>
              <a:buNone/>
            </a:pPr>
            <a:r>
              <a:rPr lang="en-US" sz="2000" b="1" dirty="0">
                <a:solidFill>
                  <a:srgbClr val="00B050"/>
                </a:solidFill>
                <a:effectLst>
                  <a:outerShdw blurRad="38100" dist="38100" dir="2700000" algn="tl">
                    <a:srgbClr val="000000">
                      <a:alpha val="43137"/>
                    </a:srgbClr>
                  </a:outerShdw>
                </a:effectLst>
              </a:rPr>
              <a:t>TIRE </a:t>
            </a:r>
          </a:p>
          <a:p>
            <a:pPr>
              <a:spcBef>
                <a:spcPts val="0"/>
              </a:spcBef>
              <a:buNone/>
            </a:pPr>
            <a:r>
              <a:rPr lang="en-US" sz="2000" b="1" dirty="0">
                <a:solidFill>
                  <a:srgbClr val="00B050"/>
                </a:solidFill>
                <a:effectLst>
                  <a:outerShdw blurRad="38100" dist="38100" dir="2700000" algn="tl">
                    <a:srgbClr val="000000">
                      <a:alpha val="43137"/>
                    </a:srgbClr>
                  </a:outerShdw>
                </a:effectLst>
              </a:rPr>
              <a:t>PRESSURE</a:t>
            </a:r>
          </a:p>
        </p:txBody>
      </p:sp>
      <p:sp>
        <p:nvSpPr>
          <p:cNvPr id="38" name="TextBox 37"/>
          <p:cNvSpPr txBox="1"/>
          <p:nvPr/>
        </p:nvSpPr>
        <p:spPr>
          <a:xfrm>
            <a:off x="679738" y="3742641"/>
            <a:ext cx="1241045" cy="707886"/>
          </a:xfrm>
          <a:prstGeom prst="rect">
            <a:avLst/>
          </a:prstGeom>
          <a:noFill/>
        </p:spPr>
        <p:txBody>
          <a:bodyPr wrap="none" rtlCol="0">
            <a:spAutoFit/>
          </a:bodyPr>
          <a:lstStyle/>
          <a:p>
            <a:pPr>
              <a:spcBef>
                <a:spcPts val="0"/>
              </a:spcBef>
              <a:buNone/>
            </a:pPr>
            <a:r>
              <a:rPr lang="en-US" sz="2000" b="1" dirty="0">
                <a:solidFill>
                  <a:schemeClr val="accent2">
                    <a:lumMod val="60000"/>
                    <a:lumOff val="40000"/>
                  </a:schemeClr>
                </a:solidFill>
                <a:effectLst>
                  <a:outerShdw blurRad="38100" dist="38100" dir="2700000" algn="tl">
                    <a:srgbClr val="000000">
                      <a:alpha val="43137"/>
                    </a:srgbClr>
                  </a:outerShdw>
                </a:effectLst>
              </a:rPr>
              <a:t>BINDER </a:t>
            </a:r>
          </a:p>
          <a:p>
            <a:pPr>
              <a:spcBef>
                <a:spcPts val="0"/>
              </a:spcBef>
              <a:buNone/>
            </a:pPr>
            <a:r>
              <a:rPr lang="en-US" sz="2000" b="1" dirty="0">
                <a:solidFill>
                  <a:schemeClr val="accent2">
                    <a:lumMod val="60000"/>
                    <a:lumOff val="40000"/>
                  </a:schemeClr>
                </a:solidFill>
                <a:effectLst>
                  <a:outerShdw blurRad="38100" dist="38100" dir="2700000" algn="tl">
                    <a:srgbClr val="000000">
                      <a:alpha val="43137"/>
                    </a:srgbClr>
                  </a:outerShdw>
                </a:effectLst>
              </a:rPr>
              <a:t>TYPE</a:t>
            </a:r>
          </a:p>
        </p:txBody>
      </p:sp>
      <p:sp>
        <p:nvSpPr>
          <p:cNvPr id="2" name="TextBox 1"/>
          <p:cNvSpPr txBox="1"/>
          <p:nvPr/>
        </p:nvSpPr>
        <p:spPr>
          <a:xfrm>
            <a:off x="7315200" y="2459203"/>
            <a:ext cx="1675652" cy="1015663"/>
          </a:xfrm>
          <a:prstGeom prst="rect">
            <a:avLst/>
          </a:prstGeom>
          <a:solidFill>
            <a:srgbClr val="FFFF00"/>
          </a:solidFill>
        </p:spPr>
        <p:txBody>
          <a:bodyPr wrap="none" rtlCol="0">
            <a:spAutoFit/>
          </a:bodyPr>
          <a:lstStyle/>
          <a:p>
            <a:pPr algn="ctr"/>
            <a:r>
              <a:rPr lang="en-US" sz="2000" b="1" u="sng" dirty="0">
                <a:effectLst>
                  <a:outerShdw blurRad="38100" dist="38100" dir="2700000" algn="tl">
                    <a:srgbClr val="000000">
                      <a:alpha val="43137"/>
                    </a:srgbClr>
                  </a:outerShdw>
                </a:effectLst>
              </a:rPr>
              <a:t>NAPMRC</a:t>
            </a:r>
          </a:p>
          <a:p>
            <a:pPr algn="ctr"/>
            <a:r>
              <a:rPr lang="en-US" sz="2000" b="1" dirty="0"/>
              <a:t>Test Cycle-1</a:t>
            </a:r>
          </a:p>
          <a:p>
            <a:pPr algn="ctr"/>
            <a:r>
              <a:rPr lang="en-US" sz="2000" b="1" dirty="0"/>
              <a:t>(TC-1)</a:t>
            </a:r>
          </a:p>
        </p:txBody>
      </p:sp>
      <p:sp>
        <p:nvSpPr>
          <p:cNvPr id="3" name="Rectangle 2"/>
          <p:cNvSpPr/>
          <p:nvPr/>
        </p:nvSpPr>
        <p:spPr bwMode="auto">
          <a:xfrm>
            <a:off x="2984756" y="2470823"/>
            <a:ext cx="228600" cy="319060"/>
          </a:xfrm>
          <a:prstGeom prst="rect">
            <a:avLst/>
          </a:prstGeom>
          <a:solidFill>
            <a:schemeClr val="accent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36" name="Rectangle 35"/>
          <p:cNvSpPr/>
          <p:nvPr/>
        </p:nvSpPr>
        <p:spPr bwMode="auto">
          <a:xfrm>
            <a:off x="3493675" y="2456563"/>
            <a:ext cx="228600" cy="319060"/>
          </a:xfrm>
          <a:prstGeom prst="rect">
            <a:avLst/>
          </a:prstGeom>
          <a:solidFill>
            <a:schemeClr val="accent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39" name="Rectangle 38"/>
          <p:cNvSpPr/>
          <p:nvPr/>
        </p:nvSpPr>
        <p:spPr bwMode="auto">
          <a:xfrm>
            <a:off x="3990975" y="2456563"/>
            <a:ext cx="228600" cy="319060"/>
          </a:xfrm>
          <a:prstGeom prst="rect">
            <a:avLst/>
          </a:prstGeom>
          <a:solidFill>
            <a:schemeClr val="accent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40" name="Rectangle 39"/>
          <p:cNvSpPr/>
          <p:nvPr/>
        </p:nvSpPr>
        <p:spPr bwMode="auto">
          <a:xfrm>
            <a:off x="4500182" y="2470823"/>
            <a:ext cx="228600" cy="319060"/>
          </a:xfrm>
          <a:prstGeom prst="rect">
            <a:avLst/>
          </a:prstGeom>
          <a:solidFill>
            <a:schemeClr val="accent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41" name="Rectangle 40"/>
          <p:cNvSpPr/>
          <p:nvPr/>
        </p:nvSpPr>
        <p:spPr bwMode="auto">
          <a:xfrm>
            <a:off x="6115050" y="2475920"/>
            <a:ext cx="228600" cy="319060"/>
          </a:xfrm>
          <a:prstGeom prst="rect">
            <a:avLst/>
          </a:prstGeom>
          <a:solidFill>
            <a:schemeClr val="accent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
        <p:nvSpPr>
          <p:cNvPr id="42" name="Rectangle 41"/>
          <p:cNvSpPr/>
          <p:nvPr/>
        </p:nvSpPr>
        <p:spPr bwMode="auto">
          <a:xfrm>
            <a:off x="5616272" y="2475920"/>
            <a:ext cx="228600" cy="319060"/>
          </a:xfrm>
          <a:prstGeom prst="rect">
            <a:avLst/>
          </a:prstGeom>
          <a:solidFill>
            <a:schemeClr val="accent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713339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sz="3200" u="sng" dirty="0">
                <a:solidFill>
                  <a:schemeClr val="tx1"/>
                </a:solidFill>
                <a:effectLst>
                  <a:outerShdw blurRad="38100" dist="38100" dir="2700000" algn="tl">
                    <a:srgbClr val="000000">
                      <a:alpha val="43137"/>
                    </a:srgbClr>
                  </a:outerShdw>
                </a:effectLst>
              </a:rPr>
              <a:t>Pavement Cross Sections</a:t>
            </a:r>
          </a:p>
        </p:txBody>
      </p:sp>
      <p:pic>
        <p:nvPicPr>
          <p:cNvPr id="317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362200" y="1066800"/>
            <a:ext cx="5077968"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9375043"/>
      </p:ext>
    </p:extLst>
  </p:cSld>
  <p:clrMapOvr>
    <a:masterClrMapping/>
  </p:clrMapOvr>
</p:sld>
</file>

<file path=ppt/theme/theme1.xml><?xml version="1.0" encoding="utf-8"?>
<a:theme xmlns:a="http://schemas.openxmlformats.org/drawingml/2006/main" name="2_Custom Design">
  <a:themeElements>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2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A7335E1805E44495268AE629753871" ma:contentTypeVersion="6" ma:contentTypeDescription="Create a new document." ma:contentTypeScope="" ma:versionID="bafd424518a3d855d9383cb3da8610d1">
  <xsd:schema xmlns:xsd="http://www.w3.org/2001/XMLSchema" xmlns:xs="http://www.w3.org/2001/XMLSchema" xmlns:p="http://schemas.microsoft.com/office/2006/metadata/properties" xmlns:ns2="a4c11e10-6fbc-43d3-ac72-3e5fce9ced22" targetNamespace="http://schemas.microsoft.com/office/2006/metadata/properties" ma:root="true" ma:fieldsID="c1e546dc03a8a1795afe111ee3498295" ns2:_="">
    <xsd:import namespace="a4c11e10-6fbc-43d3-ac72-3e5fce9ced2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c11e10-6fbc-43d3-ac72-3e5fce9ced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BD4B5ED-7170-4E48-B582-9E8A534755CE}"/>
</file>

<file path=customXml/itemProps2.xml><?xml version="1.0" encoding="utf-8"?>
<ds:datastoreItem xmlns:ds="http://schemas.openxmlformats.org/officeDocument/2006/customXml" ds:itemID="{ADEFEB0D-3D8C-42FD-92CA-296D95BAF8DD}"/>
</file>

<file path=customXml/itemProps3.xml><?xml version="1.0" encoding="utf-8"?>
<ds:datastoreItem xmlns:ds="http://schemas.openxmlformats.org/officeDocument/2006/customXml" ds:itemID="{0CF61F17-BE15-4DB1-9692-337E042E120F}"/>
</file>

<file path=docProps/app.xml><?xml version="1.0" encoding="utf-8"?>
<Properties xmlns="http://schemas.openxmlformats.org/officeDocument/2006/extended-properties" xmlns:vt="http://schemas.openxmlformats.org/officeDocument/2006/docPropsVTypes">
  <Template/>
  <TotalTime>4989</TotalTime>
  <Words>617</Words>
  <Application>Microsoft Office PowerPoint</Application>
  <PresentationFormat>On-screen Show (4:3)</PresentationFormat>
  <Paragraphs>255</Paragraphs>
  <Slides>24</Slides>
  <Notes>15</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24</vt:i4>
      </vt:variant>
    </vt:vector>
  </HeadingPairs>
  <TitlesOfParts>
    <vt:vector size="36" baseType="lpstr">
      <vt:lpstr>SimSun</vt:lpstr>
      <vt:lpstr>Arial</vt:lpstr>
      <vt:lpstr>Calibri</vt:lpstr>
      <vt:lpstr>Calibri (body)</vt:lpstr>
      <vt:lpstr>Calibri (body)</vt:lpstr>
      <vt:lpstr>Symbol</vt:lpstr>
      <vt:lpstr>Tahoma</vt:lpstr>
      <vt:lpstr>Times New Roman</vt:lpstr>
      <vt:lpstr>Wingdings</vt:lpstr>
      <vt:lpstr>2_Custom Design</vt:lpstr>
      <vt:lpstr>Worksheet</vt:lpstr>
      <vt:lpstr>Chart</vt:lpstr>
      <vt:lpstr>RPA - P2 NAPMRC (National Airport Pavement &amp; Materials Research Center) </vt:lpstr>
      <vt:lpstr>RPA P2 Overview - NAPMRC</vt:lpstr>
      <vt:lpstr>Research at NAPMRC</vt:lpstr>
      <vt:lpstr>PowerPoint Presentation</vt:lpstr>
      <vt:lpstr>PowerPoint Presentation</vt:lpstr>
      <vt:lpstr>PowerPoint Presentation</vt:lpstr>
      <vt:lpstr>Test Cycle 1 (TC1) Objectives</vt:lpstr>
      <vt:lpstr>PowerPoint Presentation</vt:lpstr>
      <vt:lpstr>Pavement Cross Sections</vt:lpstr>
      <vt:lpstr>PowerPoint Presentation</vt:lpstr>
      <vt:lpstr>PowerPoint Presentation</vt:lpstr>
      <vt:lpstr>PowerPoint Presentation</vt:lpstr>
      <vt:lpstr>Summary of TC1 Tests</vt:lpstr>
      <vt:lpstr>TC1 Posttraffic Tests</vt:lpstr>
      <vt:lpstr>TC1 Posttraffic Tests</vt:lpstr>
      <vt:lpstr>PowerPoint Presentation</vt:lpstr>
      <vt:lpstr>PowerPoint Presentation</vt:lpstr>
      <vt:lpstr>Laboratory Characterization</vt:lpstr>
      <vt:lpstr>Modelling – Texas A&amp;M University</vt:lpstr>
      <vt:lpstr>Modelling – Texas A&amp;M University</vt:lpstr>
      <vt:lpstr>PowerPoint Presentation</vt:lpstr>
      <vt:lpstr>Pavement Cross Sections</vt:lpstr>
      <vt:lpstr>PowerPoint Presentation</vt:lpstr>
      <vt:lpstr>PowerPoint Presentation</vt:lpstr>
    </vt:vector>
  </TitlesOfParts>
  <Company>Federal Aviation Administration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Construction Update</dc:title>
  <dc:creator>Murphy Flynn</dc:creator>
  <cp:lastModifiedBy>Garg, Navneet (FAA)</cp:lastModifiedBy>
  <cp:revision>281</cp:revision>
  <cp:lastPrinted>2017-02-22T15:30:43Z</cp:lastPrinted>
  <dcterms:created xsi:type="dcterms:W3CDTF">2013-09-06T13:23:18Z</dcterms:created>
  <dcterms:modified xsi:type="dcterms:W3CDTF">2017-07-31T17:29:55Z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0x0101009DA7335E1805E44495268AE629753871</vt:lpwstr>
  </property>
</Properties>
</file>