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399" r:id="rId3"/>
    <p:sldId id="459" r:id="rId4"/>
    <p:sldId id="419" r:id="rId5"/>
    <p:sldId id="426" r:id="rId6"/>
    <p:sldId id="427" r:id="rId7"/>
    <p:sldId id="453" r:id="rId8"/>
    <p:sldId id="460" r:id="rId9"/>
    <p:sldId id="461" r:id="rId10"/>
    <p:sldId id="462" r:id="rId11"/>
    <p:sldId id="463" r:id="rId12"/>
    <p:sldId id="464" r:id="rId13"/>
    <p:sldId id="430" r:id="rId14"/>
    <p:sldId id="432" r:id="rId15"/>
    <p:sldId id="435" r:id="rId16"/>
    <p:sldId id="418" r:id="rId1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15" autoAdjust="0"/>
    <p:restoredTop sz="95827" autoAdjust="0"/>
  </p:normalViewPr>
  <p:slideViewPr>
    <p:cSldViewPr>
      <p:cViewPr varScale="1">
        <p:scale>
          <a:sx n="112" d="100"/>
          <a:sy n="112" d="100"/>
        </p:scale>
        <p:origin x="1128" y="90"/>
      </p:cViewPr>
      <p:guideLst>
        <p:guide orient="horz" pos="2160"/>
        <p:guide pos="2880"/>
      </p:guideLst>
    </p:cSldViewPr>
  </p:slideViewPr>
  <p:notesTextViewPr>
    <p:cViewPr>
      <p:scale>
        <a:sx n="1" d="1"/>
        <a:sy n="1" d="1"/>
      </p:scale>
      <p:origin x="0" y="0"/>
    </p:cViewPr>
  </p:notesTextViewPr>
  <p:sorterViewPr>
    <p:cViewPr>
      <p:scale>
        <a:sx n="100" d="100"/>
        <a:sy n="100" d="100"/>
      </p:scale>
      <p:origin x="0" y="7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829223C8-5B9D-4191-884D-CDA0648A6A9E}" type="datetimeFigureOut">
              <a:rPr lang="en-US" smtClean="0"/>
              <a:t>7/31/2017</a:t>
            </a:fld>
            <a:endParaRPr lang="en-US"/>
          </a:p>
        </p:txBody>
      </p:sp>
      <p:sp>
        <p:nvSpPr>
          <p:cNvPr id="4" name="Footer Placeholder 3"/>
          <p:cNvSpPr>
            <a:spLocks noGrp="1"/>
          </p:cNvSpPr>
          <p:nvPr>
            <p:ph type="ftr" sz="quarter" idx="2"/>
          </p:nvPr>
        </p:nvSpPr>
        <p:spPr>
          <a:xfrm>
            <a:off x="2"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90B444DC-0AD9-4E69-A29E-2F097AA75505}" type="slidenum">
              <a:rPr lang="en-US" smtClean="0"/>
              <a:t>‹#›</a:t>
            </a:fld>
            <a:endParaRPr lang="en-US"/>
          </a:p>
        </p:txBody>
      </p:sp>
    </p:spTree>
    <p:extLst>
      <p:ext uri="{BB962C8B-B14F-4D97-AF65-F5344CB8AC3E}">
        <p14:creationId xmlns:p14="http://schemas.microsoft.com/office/powerpoint/2010/main" val="30366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76567FB-BDFE-4A7C-844A-CE264A6FCBB8}" type="datetimeFigureOut">
              <a:rPr lang="en-US" smtClean="0"/>
              <a:t>7/31/2017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E5693960-43D9-4986-9132-1195DAAE8FDB}" type="slidenum">
              <a:rPr lang="en-US" smtClean="0"/>
              <a:t>‹#›</a:t>
            </a:fld>
            <a:endParaRPr lang="en-US"/>
          </a:p>
        </p:txBody>
      </p:sp>
    </p:spTree>
    <p:extLst>
      <p:ext uri="{BB962C8B-B14F-4D97-AF65-F5344CB8AC3E}">
        <p14:creationId xmlns:p14="http://schemas.microsoft.com/office/powerpoint/2010/main" val="114833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50000"/>
              </a:spcBef>
              <a:defRPr/>
            </a:pPr>
            <a:fld id="{A3E0B9C1-9A74-4397-9DA6-3BEBC94CB7B4}" type="slidenum">
              <a:rPr lang="en-US" altLang="en-US" smtClean="0"/>
              <a:pPr>
                <a:spcBef>
                  <a:spcPct val="50000"/>
                </a:spcBef>
                <a:defRPr/>
              </a:pPr>
              <a:t>2</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239942" y="3330419"/>
            <a:ext cx="6816518" cy="20710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658FEB6A-DFD2-487B-97F7-F99FDD944348}" type="slidenum">
              <a:rPr lang="en-US" sz="1200" smtClean="0">
                <a:latin typeface="Times New Roman" pitchFamily="18" charset="0"/>
              </a:rPr>
              <a:pPr eaLnBrk="1" hangingPunct="1"/>
              <a:t>4</a:t>
            </a:fld>
            <a:endParaRPr lang="en-US" sz="1200" dirty="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2EB017-8C68-41D5-8A40-3628D2A3D433}" type="slidenum">
              <a:rPr lang="en-US"/>
              <a:pPr/>
              <a:t>5</a:t>
            </a:fld>
            <a:endParaRPr lang="en-US" dirty="0"/>
          </a:p>
        </p:txBody>
      </p:sp>
      <p:sp>
        <p:nvSpPr>
          <p:cNvPr id="899074" name="Rectangle 2"/>
          <p:cNvSpPr>
            <a:spLocks noGrp="1" noRot="1" noChangeAspect="1" noChangeArrowheads="1" noTextEdit="1"/>
          </p:cNvSpPr>
          <p:nvPr>
            <p:ph type="sldImg"/>
          </p:nvPr>
        </p:nvSpPr>
        <p:spPr>
          <a:xfrm>
            <a:off x="2897188" y="525463"/>
            <a:ext cx="3505200" cy="2628900"/>
          </a:xfrm>
          <a:ln/>
        </p:spPr>
      </p:sp>
      <p:sp>
        <p:nvSpPr>
          <p:cNvPr id="899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95DBB-4AED-45EF-879B-1FEDDAE415BB}" type="slidenum">
              <a:rPr lang="en-US" smtClean="0"/>
              <a:t>9</a:t>
            </a:fld>
            <a:endParaRPr lang="en-US" dirty="0"/>
          </a:p>
        </p:txBody>
      </p:sp>
    </p:spTree>
    <p:extLst>
      <p:ext uri="{BB962C8B-B14F-4D97-AF65-F5344CB8AC3E}">
        <p14:creationId xmlns:p14="http://schemas.microsoft.com/office/powerpoint/2010/main" val="293834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95DBB-4AED-45EF-879B-1FEDDAE415BB}" type="slidenum">
              <a:rPr lang="en-US" smtClean="0"/>
              <a:t>10</a:t>
            </a:fld>
            <a:endParaRPr lang="en-US" dirty="0"/>
          </a:p>
        </p:txBody>
      </p:sp>
    </p:spTree>
    <p:extLst>
      <p:ext uri="{BB962C8B-B14F-4D97-AF65-F5344CB8AC3E}">
        <p14:creationId xmlns:p14="http://schemas.microsoft.com/office/powerpoint/2010/main" val="216122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F95DBB-4AED-45EF-879B-1FEDDAE415BB}" type="slidenum">
              <a:rPr lang="en-US" smtClean="0"/>
              <a:t>11</a:t>
            </a:fld>
            <a:endParaRPr lang="en-US" dirty="0"/>
          </a:p>
        </p:txBody>
      </p:sp>
    </p:spTree>
    <p:extLst>
      <p:ext uri="{BB962C8B-B14F-4D97-AF65-F5344CB8AC3E}">
        <p14:creationId xmlns:p14="http://schemas.microsoft.com/office/powerpoint/2010/main" val="298752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271517E-F085-4C4A-8699-763EBE864FB5}" type="slidenum">
              <a:rPr lang="en-US" sz="1200">
                <a:latin typeface="Times New Roman" pitchFamily="18" charset="0"/>
              </a:rPr>
              <a:pPr eaLnBrk="1" hangingPunct="1"/>
              <a:t>15</a:t>
            </a:fld>
            <a:endParaRPr lang="en-US" sz="1200" dirty="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3" name="Picture 2"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246063" y="4497388"/>
            <a:ext cx="52609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600" dirty="0">
                <a:solidFill>
                  <a:srgbClr val="FFFFFF"/>
                </a:solidFill>
              </a:rPr>
              <a:t>Presented to: </a:t>
            </a:r>
            <a:r>
              <a:rPr lang="en-US" sz="1600" dirty="0" smtClean="0">
                <a:solidFill>
                  <a:srgbClr val="FFFFFF"/>
                </a:solidFill>
              </a:rPr>
              <a:t>REDAC</a:t>
            </a:r>
          </a:p>
          <a:p>
            <a:pPr eaLnBrk="1" fontAlgn="base" hangingPunct="1">
              <a:spcBef>
                <a:spcPct val="50000"/>
              </a:spcBef>
              <a:spcAft>
                <a:spcPct val="0"/>
              </a:spcAft>
            </a:pPr>
            <a:r>
              <a:rPr lang="en-US" sz="1600" dirty="0" smtClean="0">
                <a:solidFill>
                  <a:srgbClr val="FFFFFF"/>
                </a:solidFill>
              </a:rPr>
              <a:t>By</a:t>
            </a:r>
            <a:r>
              <a:rPr lang="en-US" sz="1600" dirty="0">
                <a:solidFill>
                  <a:srgbClr val="FFFFFF"/>
                </a:solidFill>
              </a:rPr>
              <a:t>: </a:t>
            </a:r>
            <a:r>
              <a:rPr lang="en-US" sz="1600" dirty="0" smtClean="0">
                <a:solidFill>
                  <a:srgbClr val="FFFFFF"/>
                </a:solidFill>
              </a:rPr>
              <a:t>Navneet Garg, Ph.D.</a:t>
            </a:r>
            <a:endParaRPr lang="en-US" sz="1600" dirty="0">
              <a:solidFill>
                <a:srgbClr val="FFFFFF"/>
              </a:solidFill>
            </a:endParaRPr>
          </a:p>
          <a:p>
            <a:pPr eaLnBrk="1" fontAlgn="base" hangingPunct="1">
              <a:spcBef>
                <a:spcPct val="50000"/>
              </a:spcBef>
              <a:spcAft>
                <a:spcPct val="0"/>
              </a:spcAft>
            </a:pPr>
            <a:r>
              <a:rPr lang="en-US" sz="1600" dirty="0">
                <a:solidFill>
                  <a:srgbClr val="FFFFFF"/>
                </a:solidFill>
              </a:rPr>
              <a:t>Date: </a:t>
            </a:r>
            <a:r>
              <a:rPr lang="en-US" sz="1600" dirty="0" smtClean="0">
                <a:solidFill>
                  <a:srgbClr val="FFFFFF"/>
                </a:solidFill>
              </a:rPr>
              <a:t>August 16,</a:t>
            </a:r>
            <a:r>
              <a:rPr lang="en-US" sz="1600" baseline="0" dirty="0" smtClean="0">
                <a:solidFill>
                  <a:srgbClr val="FFFFFF"/>
                </a:solidFill>
              </a:rPr>
              <a:t> 2017</a:t>
            </a:r>
            <a:endParaRPr lang="en-US" sz="1600" dirty="0">
              <a:solidFill>
                <a:srgbClr val="FFFFFF"/>
              </a:solidFill>
            </a:endParaRPr>
          </a:p>
        </p:txBody>
      </p:sp>
      <p:grpSp>
        <p:nvGrpSpPr>
          <p:cNvPr id="5" name="Group 6"/>
          <p:cNvGrpSpPr>
            <a:grpSpLocks/>
          </p:cNvGrpSpPr>
          <p:nvPr userDrawn="1"/>
        </p:nvGrpSpPr>
        <p:grpSpPr bwMode="auto">
          <a:xfrm>
            <a:off x="5873750" y="269875"/>
            <a:ext cx="2895600" cy="911225"/>
            <a:chOff x="3700" y="170"/>
            <a:chExt cx="1824" cy="574"/>
          </a:xfrm>
        </p:grpSpPr>
        <p:pic>
          <p:nvPicPr>
            <p:cNvPr id="6" name="Picture 7" descr="NEW FAA LOGO"/>
            <p:cNvPicPr>
              <a:picLocks noChangeAspect="1" noChangeArrowheads="1"/>
            </p:cNvPicPr>
            <p:nvPr userDrawn="1"/>
          </p:nvPicPr>
          <p:blipFill>
            <a:blip r:embed="rId3" cstate="email">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800" b="1">
                  <a:solidFill>
                    <a:srgbClr val="FFFFFF"/>
                  </a:solidFill>
                </a:rPr>
                <a:t>Federal Aviation</a:t>
              </a:r>
            </a:p>
            <a:p>
              <a:pPr eaLnBrk="1" fontAlgn="base" hangingPunct="1">
                <a:lnSpc>
                  <a:spcPct val="85000"/>
                </a:lnSpc>
                <a:spcBef>
                  <a:spcPct val="0"/>
                </a:spcBef>
                <a:spcAft>
                  <a:spcPct val="0"/>
                </a:spcAft>
              </a:pPr>
              <a:r>
                <a:rPr lang="en-US" sz="1800" b="1">
                  <a:solidFill>
                    <a:srgbClr val="FFFFFF"/>
                  </a:solidFill>
                </a:rPr>
                <a:t>Administration</a:t>
              </a:r>
            </a:p>
          </p:txBody>
        </p:sp>
      </p:grpSp>
      <p:sp>
        <p:nvSpPr>
          <p:cNvPr id="120835" name="Rectangle 3"/>
          <p:cNvSpPr>
            <a:spLocks noGrp="1" noChangeArrowheads="1"/>
          </p:cNvSpPr>
          <p:nvPr>
            <p:ph type="ctrTitle"/>
          </p:nvPr>
        </p:nvSpPr>
        <p:spPr>
          <a:xfrm>
            <a:off x="131763" y="293688"/>
            <a:ext cx="5487987" cy="3186112"/>
          </a:xfrm>
        </p:spPr>
        <p:txBody>
          <a:bodyPr anchor="t"/>
          <a:lstStyle>
            <a:lvl1pPr>
              <a:spcBef>
                <a:spcPct val="50000"/>
              </a:spcBef>
              <a:buFontTx/>
              <a:buNone/>
              <a:defRPr sz="3600">
                <a:solidFill>
                  <a:schemeClr val="bg1"/>
                </a:solidFill>
              </a:defRPr>
            </a:lvl1pPr>
          </a:lstStyle>
          <a:p>
            <a:pPr lvl="0"/>
            <a:endParaRPr lang="en-US" noProof="0" dirty="0" smtClean="0"/>
          </a:p>
        </p:txBody>
      </p:sp>
    </p:spTree>
    <p:extLst>
      <p:ext uri="{BB962C8B-B14F-4D97-AF65-F5344CB8AC3E}">
        <p14:creationId xmlns:p14="http://schemas.microsoft.com/office/powerpoint/2010/main" val="7931736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5857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0384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483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7371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40767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1370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7345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8981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67538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4770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53154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1212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35631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0098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fontAlgn="base">
              <a:spcAft>
                <a:spcPct val="0"/>
              </a:spcAft>
              <a:defRPr/>
            </a:pPr>
            <a:endParaRPr lang="en-US">
              <a:solidFill>
                <a:srgbClr val="000000"/>
              </a:solidFill>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Times New Roman" pitchFamily="18" charset="0"/>
              </a:defRPr>
            </a:lvl1pPr>
          </a:lstStyle>
          <a:p>
            <a:pPr fontAlgn="base">
              <a:spcAft>
                <a:spcPct val="0"/>
              </a:spcAft>
              <a:defRPr/>
            </a:pPr>
            <a:endParaRPr lang="en-US">
              <a:solidFill>
                <a:srgbClr val="000000"/>
              </a:solidFill>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solidFill>
                <a:latin typeface="Times New Roman" pitchFamily="18" charset="0"/>
              </a:defRPr>
            </a:lvl1pPr>
          </a:lstStyle>
          <a:p>
            <a:pPr fontAlgn="base">
              <a:spcAft>
                <a:spcPct val="0"/>
              </a:spcAft>
              <a:defRPr/>
            </a:pPr>
            <a:fld id="{B2F0C419-40A6-4F33-AFBC-CC63D13038E2}" type="slidenum">
              <a:rPr lang="en-US">
                <a:solidFill>
                  <a:srgbClr val="FFFFFF"/>
                </a:solidFill>
              </a:rPr>
              <a:pPr fontAlgn="base">
                <a:spcAft>
                  <a:spcPct val="0"/>
                </a:spcAft>
                <a:defRPr/>
              </a:pPr>
              <a:t>‹#›</a:t>
            </a:fld>
            <a:endParaRPr lang="en-US">
              <a:solidFill>
                <a:srgbClr val="FFFFFF"/>
              </a:solidFill>
            </a:endParaRPr>
          </a:p>
        </p:txBody>
      </p:sp>
      <p:sp>
        <p:nvSpPr>
          <p:cNvPr id="1031" name="Rectangle 7"/>
          <p:cNvSpPr>
            <a:spLocks noChangeArrowheads="1"/>
          </p:cNvSpPr>
          <p:nvPr/>
        </p:nvSpPr>
        <p:spPr bwMode="auto">
          <a:xfrm>
            <a:off x="0" y="6062662"/>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a:solidFill>
                <a:srgbClr val="000000"/>
              </a:solidFill>
            </a:endParaRPr>
          </a:p>
        </p:txBody>
      </p:sp>
      <p:sp>
        <p:nvSpPr>
          <p:cNvPr id="1032"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39A4D431-8DC5-487E-A2F8-895E5B5B12B2}" type="slidenum">
              <a:rPr lang="en-US" sz="1200" b="1">
                <a:solidFill>
                  <a:srgbClr val="FFFFFF"/>
                </a:solidFill>
              </a:rPr>
              <a:pPr algn="r" fontAlgn="base">
                <a:spcBef>
                  <a:spcPct val="0"/>
                </a:spcBef>
                <a:spcAft>
                  <a:spcPct val="0"/>
                </a:spcAft>
              </a:pPr>
              <a:t>‹#›</a:t>
            </a:fld>
            <a:endParaRPr lang="en-US" sz="1200" b="1">
              <a:solidFill>
                <a:srgbClr val="FFFFFF"/>
              </a:solidFill>
            </a:endParaRPr>
          </a:p>
        </p:txBody>
      </p:sp>
      <p:grpSp>
        <p:nvGrpSpPr>
          <p:cNvPr id="1033" name="Group 9"/>
          <p:cNvGrpSpPr>
            <a:grpSpLocks/>
          </p:cNvGrpSpPr>
          <p:nvPr userDrawn="1"/>
        </p:nvGrpSpPr>
        <p:grpSpPr bwMode="auto">
          <a:xfrm>
            <a:off x="5965825" y="6196013"/>
            <a:ext cx="2047875" cy="661987"/>
            <a:chOff x="3596" y="3858"/>
            <a:chExt cx="1290" cy="417"/>
          </a:xfrm>
        </p:grpSpPr>
        <p:pic>
          <p:nvPicPr>
            <p:cNvPr id="1036" name="Picture 10" descr="NEW FAA LOGO"/>
            <p:cNvPicPr>
              <a:picLocks noChangeAspect="1" noChangeArrowheads="1"/>
            </p:cNvPicPr>
            <p:nvPr userDrawn="1"/>
          </p:nvPicPr>
          <p:blipFill>
            <a:blip r:embed="rId16" cstate="email">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1"/>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200" b="1">
                  <a:solidFill>
                    <a:srgbClr val="FFFFFF"/>
                  </a:solidFill>
                </a:rPr>
                <a:t>Federal Aviation</a:t>
              </a:r>
            </a:p>
            <a:p>
              <a:pPr eaLnBrk="1" fontAlgn="base" hangingPunct="1">
                <a:lnSpc>
                  <a:spcPct val="85000"/>
                </a:lnSpc>
                <a:spcBef>
                  <a:spcPct val="0"/>
                </a:spcBef>
                <a:spcAft>
                  <a:spcPct val="0"/>
                </a:spcAft>
              </a:pPr>
              <a:r>
                <a:rPr lang="en-US" sz="1200" b="1">
                  <a:solidFill>
                    <a:srgbClr val="FFFFFF"/>
                  </a:solidFill>
                </a:rPr>
                <a:t>Administration</a:t>
              </a:r>
            </a:p>
          </p:txBody>
        </p:sp>
      </p:grpSp>
      <p:sp>
        <p:nvSpPr>
          <p:cNvPr id="1034" name="Text Box 12"/>
          <p:cNvSpPr txBox="1">
            <a:spLocks noChangeArrowheads="1"/>
          </p:cNvSpPr>
          <p:nvPr userDrawn="1"/>
        </p:nvSpPr>
        <p:spPr bwMode="auto">
          <a:xfrm>
            <a:off x="0" y="6196013"/>
            <a:ext cx="5891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b="1" dirty="0" smtClean="0">
                <a:solidFill>
                  <a:srgbClr val="C0C0C0"/>
                </a:solidFill>
              </a:rPr>
              <a:t>RPA P3 – Field Instrumentation &amp; Testing</a:t>
            </a:r>
            <a:endParaRPr lang="en-US" sz="1200" b="1" dirty="0">
              <a:solidFill>
                <a:srgbClr val="C0C0C0"/>
              </a:solidFill>
            </a:endParaRPr>
          </a:p>
        </p:txBody>
      </p:sp>
      <p:sp>
        <p:nvSpPr>
          <p:cNvPr id="1035" name="Text Box 13"/>
          <p:cNvSpPr txBox="1">
            <a:spLocks noChangeArrowheads="1"/>
          </p:cNvSpPr>
          <p:nvPr userDrawn="1"/>
        </p:nvSpPr>
        <p:spPr bwMode="auto">
          <a:xfrm>
            <a:off x="0" y="6384925"/>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dirty="0" smtClean="0">
                <a:solidFill>
                  <a:srgbClr val="C0C0C0"/>
                </a:solidFill>
              </a:rPr>
              <a:t>August 16, 2017</a:t>
            </a:r>
            <a:endParaRPr lang="en-US" sz="1200" dirty="0">
              <a:solidFill>
                <a:srgbClr val="C0C0C0"/>
              </a:solidFill>
            </a:endParaRPr>
          </a:p>
        </p:txBody>
      </p:sp>
    </p:spTree>
    <p:extLst>
      <p:ext uri="{BB962C8B-B14F-4D97-AF65-F5344CB8AC3E}">
        <p14:creationId xmlns:p14="http://schemas.microsoft.com/office/powerpoint/2010/main" val="644665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u="sng" dirty="0" smtClean="0">
                <a:effectLst>
                  <a:outerShdw blurRad="38100" dist="38100" dir="2700000" algn="tl">
                    <a:srgbClr val="000000">
                      <a:alpha val="43137"/>
                    </a:srgbClr>
                  </a:outerShdw>
                </a:effectLst>
              </a:rPr>
              <a:t>RPA – P3</a:t>
            </a:r>
            <a:br>
              <a:rPr lang="en-US" u="sng"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Field Instrumentation &amp; Testing</a:t>
            </a:r>
            <a:br>
              <a:rPr lang="en-US" dirty="0" smtClean="0">
                <a:effectLst>
                  <a:outerShdw blurRad="38100" dist="38100" dir="2700000" algn="tl">
                    <a:srgbClr val="000000">
                      <a:alpha val="43137"/>
                    </a:srgbClr>
                  </a:outerShdw>
                </a:effectLst>
              </a:rPr>
            </a:br>
            <a:endParaRPr 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876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181754"/>
            <a:ext cx="7977188" cy="502247"/>
          </a:xfrm>
        </p:spPr>
        <p:txBody>
          <a:bodyPr>
            <a:noAutofit/>
          </a:bodyPr>
          <a:lstStyle>
            <a:lvl1pPr>
              <a:defRPr sz="2200" b="1">
                <a:solidFill>
                  <a:srgbClr val="0C3B60"/>
                </a:solidFill>
                <a:latin typeface="Arial" panose="020B0604020202020204" pitchFamily="34" charset="0"/>
                <a:cs typeface="Arial" panose="020B0604020202020204" pitchFamily="34" charset="0"/>
              </a:defRPr>
            </a:lvl1pPr>
          </a:lstStyle>
          <a:p>
            <a:pPr algn="l"/>
            <a:r>
              <a:rPr lang="en-US" sz="2800" dirty="0" smtClean="0"/>
              <a:t>BOS - Boeing 787</a:t>
            </a:r>
            <a:endParaRPr lang="en-US" sz="2800" dirty="0"/>
          </a:p>
        </p:txBody>
      </p:sp>
      <p:pic>
        <p:nvPicPr>
          <p:cNvPr id="10242" name="Picture 2" descr="C:\Users\LiQ\Documents\Documents\DO-24 Field instrumentation and material\BOS\20161219 Delamination Analysis\20161219 Delamination Analysis\Taxiway B_Dynamic Measurements_2016-1108-033-0-787-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711063"/>
            <a:ext cx="4746625" cy="26106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LiQ\Documents\Documents\DO-24 Field instrumentation and material\BOS\20161219 Delamination Analysis\20161219 Delamination Analysis\Taxiway B_Dynamic Measurements_2016-1108-033-1-78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31677"/>
            <a:ext cx="4876800" cy="268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49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0033" y="205642"/>
            <a:ext cx="7977188" cy="502247"/>
          </a:xfrm>
        </p:spPr>
        <p:txBody>
          <a:bodyPr>
            <a:noAutofit/>
          </a:bodyPr>
          <a:lstStyle>
            <a:lvl1pPr>
              <a:defRPr sz="2200" b="1">
                <a:solidFill>
                  <a:srgbClr val="0C3B60"/>
                </a:solidFill>
                <a:latin typeface="Arial" panose="020B0604020202020204" pitchFamily="34" charset="0"/>
                <a:cs typeface="Arial" panose="020B0604020202020204" pitchFamily="34" charset="0"/>
              </a:defRPr>
            </a:lvl1pPr>
          </a:lstStyle>
          <a:p>
            <a:pPr algn="l"/>
            <a:r>
              <a:rPr lang="en-US" sz="2800" dirty="0" smtClean="0"/>
              <a:t>BOS Laboratory Test</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410974853"/>
              </p:ext>
            </p:extLst>
          </p:nvPr>
        </p:nvGraphicFramePr>
        <p:xfrm>
          <a:off x="304800" y="707889"/>
          <a:ext cx="8507413" cy="5105400"/>
        </p:xfrm>
        <a:graphic>
          <a:graphicData uri="http://schemas.openxmlformats.org/drawingml/2006/table">
            <a:tbl>
              <a:tblPr firstRow="1" firstCol="1" bandRow="1">
                <a:tableStyleId>{5C22544A-7EE6-4342-B048-85BDC9FD1C3A}</a:tableStyleId>
              </a:tblPr>
              <a:tblGrid>
                <a:gridCol w="2650003">
                  <a:extLst>
                    <a:ext uri="{9D8B030D-6E8A-4147-A177-3AD203B41FA5}">
                      <a16:colId xmlns:a16="http://schemas.microsoft.com/office/drawing/2014/main" val="20000"/>
                    </a:ext>
                  </a:extLst>
                </a:gridCol>
                <a:gridCol w="2928705">
                  <a:extLst>
                    <a:ext uri="{9D8B030D-6E8A-4147-A177-3AD203B41FA5}">
                      <a16:colId xmlns:a16="http://schemas.microsoft.com/office/drawing/2014/main" val="20001"/>
                    </a:ext>
                  </a:extLst>
                </a:gridCol>
                <a:gridCol w="2928705">
                  <a:extLst>
                    <a:ext uri="{9D8B030D-6E8A-4147-A177-3AD203B41FA5}">
                      <a16:colId xmlns:a16="http://schemas.microsoft.com/office/drawing/2014/main" val="20002"/>
                    </a:ext>
                  </a:extLst>
                </a:gridCol>
              </a:tblGrid>
              <a:tr h="425450">
                <a:tc>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Property</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Test</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smtClean="0">
                          <a:solidFill>
                            <a:schemeClr val="tx1"/>
                          </a:solidFill>
                          <a:effectLst/>
                          <a:latin typeface="Times New Roman" panose="02020603050405020304" pitchFamily="18" charset="0"/>
                          <a:ea typeface="Times New Roman"/>
                          <a:cs typeface="Times New Roman" panose="02020603050405020304" pitchFamily="18" charset="0"/>
                        </a:rPr>
                        <a:t>Status</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5450">
                <a:tc>
                  <a:txBody>
                    <a:bodyPr/>
                    <a:lstStyle/>
                    <a:p>
                      <a:pPr marL="0" marR="0" algn="just">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Modulus</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AMPT Dynamic Modulus</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smtClean="0">
                          <a:effectLst/>
                          <a:latin typeface="Times New Roman" panose="02020603050405020304" pitchFamily="18" charset="0"/>
                          <a:ea typeface="Times New Roman"/>
                          <a:cs typeface="Times New Roman" panose="02020603050405020304" pitchFamily="18" charset="0"/>
                        </a:rPr>
                        <a:t>Completed</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276350">
                <a:tc>
                  <a:txBody>
                    <a:bodyPr/>
                    <a:lstStyle/>
                    <a:p>
                      <a:pPr marL="0" marR="0" algn="just">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Permanent </a:t>
                      </a:r>
                      <a:r>
                        <a:rPr lang="en-US" sz="2000" dirty="0">
                          <a:solidFill>
                            <a:schemeClr val="tx1"/>
                          </a:solidFill>
                          <a:effectLst/>
                          <a:latin typeface="Times New Roman" panose="02020603050405020304" pitchFamily="18" charset="0"/>
                          <a:cs typeface="Times New Roman" panose="02020603050405020304" pitchFamily="18" charset="0"/>
                        </a:rPr>
                        <a:t>deformation</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AMPT Flow Number</a:t>
                      </a:r>
                      <a:r>
                        <a:rPr lang="en-US" sz="2000" baseline="30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High Temperature IDT</a:t>
                      </a:r>
                    </a:p>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APA</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imes New Roman" panose="02020603050405020304" pitchFamily="18" charset="0"/>
                          <a:ea typeface="Times New Roman"/>
                          <a:cs typeface="Times New Roman" panose="02020603050405020304" pitchFamily="18" charset="0"/>
                        </a:rPr>
                        <a:t>Completed</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imes New Roman" panose="02020603050405020304" pitchFamily="18" charset="0"/>
                          <a:ea typeface="Times New Roman"/>
                          <a:cs typeface="Times New Roman" panose="02020603050405020304" pitchFamily="18" charset="0"/>
                        </a:rPr>
                        <a:t>Completed</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imes New Roman" panose="02020603050405020304" pitchFamily="18" charset="0"/>
                          <a:ea typeface="Times New Roman"/>
                          <a:cs typeface="Times New Roman" panose="02020603050405020304" pitchFamily="18" charset="0"/>
                        </a:rPr>
                        <a:t>Completed</a:t>
                      </a:r>
                    </a:p>
                    <a:p>
                      <a:pPr marL="0" marR="0" algn="just">
                        <a:spcBef>
                          <a:spcPts val="0"/>
                        </a:spcBef>
                        <a:spcAft>
                          <a:spcPts val="0"/>
                        </a:spcAft>
                      </a:pPr>
                      <a:endParaRPr lang="en-US" sz="2000" dirty="0" smtClean="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276350">
                <a:tc>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Cracking resistance</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Flexural Beam Fatigue</a:t>
                      </a:r>
                    </a:p>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Semi-Circular Bending</a:t>
                      </a:r>
                    </a:p>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DCT Fracture Energy</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imes New Roman" panose="02020603050405020304" pitchFamily="18" charset="0"/>
                          <a:ea typeface="Times New Roman"/>
                          <a:cs typeface="Times New Roman" panose="02020603050405020304" pitchFamily="18" charset="0"/>
                        </a:rPr>
                        <a:t>Completed</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imes New Roman" panose="02020603050405020304" pitchFamily="18" charset="0"/>
                          <a:ea typeface="Times New Roman"/>
                          <a:cs typeface="Times New Roman" panose="02020603050405020304" pitchFamily="18" charset="0"/>
                        </a:rPr>
                        <a:t>Completed</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imes New Roman" panose="02020603050405020304" pitchFamily="18" charset="0"/>
                          <a:ea typeface="Times New Roman"/>
                          <a:cs typeface="Times New Roman" panose="02020603050405020304" pitchFamily="18" charset="0"/>
                        </a:rPr>
                        <a:t>Completed</a:t>
                      </a:r>
                    </a:p>
                    <a:p>
                      <a:pPr marL="0" marR="0" algn="just">
                        <a:spcBef>
                          <a:spcPts val="0"/>
                        </a:spcBef>
                        <a:spcAft>
                          <a:spcPts val="0"/>
                        </a:spcAft>
                      </a:pP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5450">
                <a:tc>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Moisture sensitivity</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Tensile Strength Ratio</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imes New Roman" panose="02020603050405020304" pitchFamily="18" charset="0"/>
                          <a:ea typeface="Times New Roman"/>
                          <a:cs typeface="Times New Roman" panose="02020603050405020304" pitchFamily="18" charset="0"/>
                        </a:rPr>
                        <a:t>Completed</a:t>
                      </a:r>
                    </a:p>
                  </a:txBody>
                  <a:tcPr marL="68580" marR="68580" marT="0" marB="0"/>
                </a:tc>
                <a:extLst>
                  <a:ext uri="{0D108BD9-81ED-4DB2-BD59-A6C34878D82A}">
                    <a16:rowId xmlns:a16="http://schemas.microsoft.com/office/drawing/2014/main" val="10004"/>
                  </a:ext>
                </a:extLst>
              </a:tr>
              <a:tr h="425450">
                <a:tc>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Air Voids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err="1">
                          <a:effectLst/>
                          <a:latin typeface="Times New Roman" panose="02020603050405020304" pitchFamily="18" charset="0"/>
                          <a:cs typeface="Times New Roman" panose="02020603050405020304" pitchFamily="18" charset="0"/>
                        </a:rPr>
                        <a:t>Gmb</a:t>
                      </a:r>
                      <a:r>
                        <a:rPr lang="en-US" sz="2000" dirty="0">
                          <a:effectLst/>
                          <a:latin typeface="Times New Roman" panose="02020603050405020304" pitchFamily="18" charset="0"/>
                          <a:cs typeface="Times New Roman" panose="02020603050405020304" pitchFamily="18" charset="0"/>
                        </a:rPr>
                        <a:t> and </a:t>
                      </a:r>
                      <a:r>
                        <a:rPr lang="en-US" sz="2000" dirty="0" err="1">
                          <a:effectLst/>
                          <a:latin typeface="Times New Roman" panose="02020603050405020304" pitchFamily="18" charset="0"/>
                          <a:cs typeface="Times New Roman" panose="02020603050405020304" pitchFamily="18" charset="0"/>
                        </a:rPr>
                        <a:t>Gmm</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smtClean="0">
                          <a:effectLst/>
                          <a:latin typeface="Times New Roman" panose="02020603050405020304" pitchFamily="18" charset="0"/>
                          <a:ea typeface="Times New Roman"/>
                          <a:cs typeface="Times New Roman" panose="02020603050405020304" pitchFamily="18" charset="0"/>
                        </a:rPr>
                        <a:t>Completed</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5450">
                <a:tc>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Asphalt Content</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Ignition Method</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smtClean="0">
                          <a:effectLst/>
                          <a:latin typeface="Times New Roman" panose="02020603050405020304" pitchFamily="18" charset="0"/>
                          <a:ea typeface="Times New Roman"/>
                          <a:cs typeface="Times New Roman" panose="02020603050405020304" pitchFamily="18" charset="0"/>
                        </a:rPr>
                        <a:t>Completed</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5450">
                <a:tc>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Gradation</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Sieve analysis</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smtClean="0">
                          <a:effectLst/>
                          <a:latin typeface="Times New Roman" panose="02020603050405020304" pitchFamily="18" charset="0"/>
                          <a:ea typeface="Times New Roman"/>
                          <a:cs typeface="Times New Roman" panose="02020603050405020304" pitchFamily="18" charset="0"/>
                        </a:rPr>
                        <a:t>Completed</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67888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Results from laboratory material characterization tests </a:t>
            </a:r>
            <a:r>
              <a:rPr lang="en-US" dirty="0" smtClean="0"/>
              <a:t>will be presented.</a:t>
            </a:r>
            <a:endParaRPr lang="en-US" dirty="0"/>
          </a:p>
        </p:txBody>
      </p:sp>
      <p:sp>
        <p:nvSpPr>
          <p:cNvPr id="4" name="Rectangle 2"/>
          <p:cNvSpPr txBox="1">
            <a:spLocks noChangeArrowheads="1"/>
          </p:cNvSpPr>
          <p:nvPr/>
        </p:nvSpPr>
        <p:spPr bwMode="auto">
          <a:xfrm>
            <a:off x="381000" y="231775"/>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3200" u="sng" kern="0" dirty="0" smtClean="0">
                <a:solidFill>
                  <a:srgbClr val="002060"/>
                </a:solidFill>
                <a:effectLst>
                  <a:outerShdw blurRad="38100" dist="38100" dir="2700000" algn="tl">
                    <a:srgbClr val="000000">
                      <a:alpha val="43137"/>
                    </a:srgbClr>
                  </a:outerShdw>
                </a:effectLst>
                <a:cs typeface="Times New Roman" panose="02020603050405020304" pitchFamily="18" charset="0"/>
              </a:rPr>
              <a:t>BOS </a:t>
            </a:r>
            <a:r>
              <a:rPr lang="en-US" sz="3200" u="sng" kern="0" dirty="0" smtClean="0">
                <a:solidFill>
                  <a:srgbClr val="002060"/>
                </a:solidFill>
                <a:effectLst>
                  <a:outerShdw blurRad="38100" dist="38100" dir="2700000" algn="tl">
                    <a:srgbClr val="000000">
                      <a:alpha val="43137"/>
                    </a:srgbClr>
                  </a:outerShdw>
                </a:effectLst>
                <a:cs typeface="Times New Roman" panose="02020603050405020304" pitchFamily="18" charset="0"/>
              </a:rPr>
              <a:t>Material Characterization Results</a:t>
            </a:r>
            <a:endParaRPr lang="en-US" sz="3200" u="sng" kern="0"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06780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1371600"/>
            <a:ext cx="5939815" cy="4343400"/>
          </a:xfrm>
          <a:prstGeom prst="rect">
            <a:avLst/>
          </a:prstGeom>
        </p:spPr>
      </p:pic>
      <p:sp>
        <p:nvSpPr>
          <p:cNvPr id="3" name="Donut 2"/>
          <p:cNvSpPr/>
          <p:nvPr/>
        </p:nvSpPr>
        <p:spPr bwMode="auto">
          <a:xfrm>
            <a:off x="3200400" y="3657600"/>
            <a:ext cx="914400" cy="923925"/>
          </a:xfrm>
          <a:prstGeom prst="donut">
            <a:avLst>
              <a:gd name="adj" fmla="val 5563"/>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2"/>
          <p:cNvSpPr>
            <a:spLocks noGrp="1" noChangeArrowheads="1"/>
          </p:cNvSpPr>
          <p:nvPr>
            <p:ph type="title"/>
          </p:nvPr>
        </p:nvSpPr>
        <p:spPr>
          <a:xfrm>
            <a:off x="381000" y="231775"/>
            <a:ext cx="8472488" cy="609600"/>
          </a:xfrm>
        </p:spPr>
        <p:txBody>
          <a:bodyPr/>
          <a:lstStyle/>
          <a:p>
            <a:r>
              <a:rPr lang="en-US" sz="3200" u="sng" dirty="0" smtClean="0">
                <a:solidFill>
                  <a:srgbClr val="002060"/>
                </a:solidFill>
                <a:effectLst>
                  <a:outerShdw blurRad="38100" dist="38100" dir="2700000" algn="tl">
                    <a:srgbClr val="000000">
                      <a:alpha val="43137"/>
                    </a:srgbClr>
                  </a:outerShdw>
                </a:effectLst>
                <a:cs typeface="Times New Roman" panose="02020603050405020304" pitchFamily="18" charset="0"/>
              </a:rPr>
              <a:t>Philadelphia International Airport (PLH)</a:t>
            </a:r>
            <a:endParaRPr lang="en-US" sz="3200" u="sng"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5040816" y="971550"/>
            <a:ext cx="3784832" cy="2381250"/>
          </a:xfrm>
          <a:prstGeom prst="rect">
            <a:avLst/>
          </a:prstGeom>
          <a:ln w="19050">
            <a:solidFill>
              <a:srgbClr val="000000"/>
            </a:solidFill>
          </a:ln>
        </p:spPr>
      </p:pic>
      <p:cxnSp>
        <p:nvCxnSpPr>
          <p:cNvPr id="9" name="Straight Arrow Connector 8"/>
          <p:cNvCxnSpPr/>
          <p:nvPr/>
        </p:nvCxnSpPr>
        <p:spPr bwMode="auto">
          <a:xfrm flipV="1">
            <a:off x="3657600" y="2590800"/>
            <a:ext cx="2133600" cy="1600200"/>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6087135" y="3657600"/>
            <a:ext cx="2861285" cy="2031325"/>
          </a:xfrm>
          <a:prstGeom prst="rect">
            <a:avLst/>
          </a:prstGeom>
          <a:noFill/>
        </p:spPr>
        <p:txBody>
          <a:bodyPr wrap="square" rtlCol="0">
            <a:spAutoFit/>
          </a:bodyPr>
          <a:lstStyle/>
          <a:p>
            <a:pPr algn="ctr"/>
            <a:r>
              <a:rPr lang="en-US" dirty="0" smtClean="0"/>
              <a:t>Runway 27L Extension and Associated Taxiways</a:t>
            </a:r>
          </a:p>
          <a:p>
            <a:pPr algn="ctr"/>
            <a:endParaRPr lang="en-US" dirty="0"/>
          </a:p>
          <a:p>
            <a:pPr algn="ctr"/>
            <a:r>
              <a:rPr lang="en-US" dirty="0" smtClean="0"/>
              <a:t>New Construction on Taxiway P2: </a:t>
            </a:r>
          </a:p>
          <a:p>
            <a:pPr algn="ctr"/>
            <a:r>
              <a:rPr lang="en-US" dirty="0" smtClean="0"/>
              <a:t>- 18” P-501</a:t>
            </a:r>
          </a:p>
          <a:p>
            <a:pPr algn="ctr"/>
            <a:r>
              <a:rPr lang="en-US" dirty="0" smtClean="0"/>
              <a:t>- 17” P-401</a:t>
            </a:r>
          </a:p>
        </p:txBody>
      </p:sp>
    </p:spTree>
    <p:extLst>
      <p:ext uri="{BB962C8B-B14F-4D97-AF65-F5344CB8AC3E}">
        <p14:creationId xmlns:p14="http://schemas.microsoft.com/office/powerpoint/2010/main" val="157410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838200"/>
            <a:ext cx="6949339" cy="5100637"/>
          </a:xfrm>
          <a:prstGeom prst="rect">
            <a:avLst/>
          </a:prstGeom>
          <a:ln w="19050">
            <a:solidFill>
              <a:schemeClr val="tx1"/>
            </a:solidFill>
          </a:ln>
        </p:spPr>
      </p:pic>
      <p:sp>
        <p:nvSpPr>
          <p:cNvPr id="5" name="Rectangle 4"/>
          <p:cNvSpPr/>
          <p:nvPr/>
        </p:nvSpPr>
        <p:spPr bwMode="auto">
          <a:xfrm>
            <a:off x="3886200" y="3388518"/>
            <a:ext cx="533400" cy="573882"/>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3962400" y="4800600"/>
            <a:ext cx="990600" cy="228599"/>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381000" y="231775"/>
            <a:ext cx="8472488" cy="609600"/>
          </a:xfrm>
        </p:spPr>
        <p:txBody>
          <a:bodyPr/>
          <a:lstStyle/>
          <a:p>
            <a:r>
              <a:rPr lang="en-US" sz="3200" u="sng" dirty="0" smtClean="0">
                <a:solidFill>
                  <a:srgbClr val="002060"/>
                </a:solidFill>
                <a:effectLst>
                  <a:outerShdw blurRad="38100" dist="38100" dir="2700000" algn="tl">
                    <a:srgbClr val="000000">
                      <a:alpha val="43137"/>
                    </a:srgbClr>
                  </a:outerShdw>
                </a:effectLst>
                <a:cs typeface="Times New Roman" panose="02020603050405020304" pitchFamily="18" charset="0"/>
              </a:rPr>
              <a:t>PHL Sensor Installation Layout</a:t>
            </a:r>
            <a:endParaRPr lang="en-US" sz="3200" u="sng"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87035" y="838201"/>
            <a:ext cx="3048734" cy="2133600"/>
          </a:xfrm>
          <a:prstGeom prst="rect">
            <a:avLst/>
          </a:prstGeom>
          <a:ln w="15875">
            <a:solidFill>
              <a:schemeClr val="tx1"/>
            </a:solidFill>
          </a:ln>
        </p:spPr>
      </p:pic>
      <p:pic>
        <p:nvPicPr>
          <p:cNvPr id="9" name="Picture 8"/>
          <p:cNvPicPr>
            <a:picLocks noChangeAspect="1"/>
          </p:cNvPicPr>
          <p:nvPr/>
        </p:nvPicPr>
        <p:blipFill>
          <a:blip r:embed="rId4"/>
          <a:stretch>
            <a:fillRect/>
          </a:stretch>
        </p:blipFill>
        <p:spPr>
          <a:xfrm>
            <a:off x="5796821" y="838199"/>
            <a:ext cx="3064523" cy="2151891"/>
          </a:xfrm>
          <a:prstGeom prst="rect">
            <a:avLst/>
          </a:prstGeom>
          <a:ln w="22225">
            <a:solidFill>
              <a:schemeClr val="tx1"/>
            </a:solidFill>
          </a:ln>
        </p:spPr>
      </p:pic>
      <p:sp>
        <p:nvSpPr>
          <p:cNvPr id="10" name="TextBox 9"/>
          <p:cNvSpPr txBox="1"/>
          <p:nvPr/>
        </p:nvSpPr>
        <p:spPr>
          <a:xfrm>
            <a:off x="811302" y="2212896"/>
            <a:ext cx="1627098" cy="738664"/>
          </a:xfrm>
          <a:prstGeom prst="rect">
            <a:avLst/>
          </a:prstGeom>
          <a:solidFill>
            <a:schemeClr val="bg1"/>
          </a:solidFill>
        </p:spPr>
        <p:txBody>
          <a:bodyPr wrap="square" rtlCol="0">
            <a:spAutoFit/>
          </a:bodyPr>
          <a:lstStyle/>
          <a:p>
            <a:pPr algn="ctr"/>
            <a:r>
              <a:rPr lang="en-US" sz="1400" b="1" u="sng" dirty="0" smtClean="0">
                <a:solidFill>
                  <a:srgbClr val="FF0000"/>
                </a:solidFill>
                <a:latin typeface="Times New Roman" panose="02020603050405020304" pitchFamily="18" charset="0"/>
                <a:cs typeface="Times New Roman" panose="02020603050405020304" pitchFamily="18" charset="0"/>
              </a:rPr>
              <a:t>18” P-501 Sections</a:t>
            </a:r>
          </a:p>
          <a:p>
            <a:pPr algn="ctr"/>
            <a:r>
              <a:rPr lang="en-US" sz="1400" b="1" dirty="0" smtClean="0">
                <a:solidFill>
                  <a:srgbClr val="FF0000"/>
                </a:solidFill>
                <a:latin typeface="Times New Roman" panose="02020603050405020304" pitchFamily="18" charset="0"/>
                <a:cs typeface="Times New Roman" panose="02020603050405020304" pitchFamily="18" charset="0"/>
              </a:rPr>
              <a:t>28 Strain Gauges</a:t>
            </a:r>
          </a:p>
          <a:p>
            <a:pPr algn="ctr"/>
            <a:r>
              <a:rPr lang="en-US" sz="1400" b="1" dirty="0" smtClean="0">
                <a:solidFill>
                  <a:srgbClr val="FF0000"/>
                </a:solidFill>
                <a:latin typeface="Times New Roman" panose="02020603050405020304" pitchFamily="18" charset="0"/>
                <a:cs typeface="Times New Roman" panose="02020603050405020304" pitchFamily="18" charset="0"/>
              </a:rPr>
              <a:t>6 Pressure Cells</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515533" y="2212896"/>
            <a:ext cx="1627098" cy="738664"/>
          </a:xfrm>
          <a:prstGeom prst="rect">
            <a:avLst/>
          </a:prstGeom>
          <a:solidFill>
            <a:schemeClr val="bg1"/>
          </a:solidFill>
        </p:spPr>
        <p:txBody>
          <a:bodyPr wrap="square" rtlCol="0">
            <a:spAutoFit/>
          </a:bodyPr>
          <a:lstStyle/>
          <a:p>
            <a:pPr algn="ctr"/>
            <a:r>
              <a:rPr lang="en-US" sz="1400" b="1" u="sng" dirty="0" smtClean="0">
                <a:solidFill>
                  <a:srgbClr val="FF0000"/>
                </a:solidFill>
                <a:latin typeface="Times New Roman" panose="02020603050405020304" pitchFamily="18" charset="0"/>
                <a:cs typeface="Times New Roman" panose="02020603050405020304" pitchFamily="18" charset="0"/>
              </a:rPr>
              <a:t>17” P-401 Sections</a:t>
            </a:r>
          </a:p>
          <a:p>
            <a:pPr algn="ctr"/>
            <a:r>
              <a:rPr lang="en-US" sz="1400" b="1" dirty="0" smtClean="0">
                <a:solidFill>
                  <a:srgbClr val="FF0000"/>
                </a:solidFill>
                <a:latin typeface="Times New Roman" panose="02020603050405020304" pitchFamily="18" charset="0"/>
                <a:cs typeface="Times New Roman" panose="02020603050405020304" pitchFamily="18" charset="0"/>
              </a:rPr>
              <a:t>16 Strain Gauges</a:t>
            </a:r>
          </a:p>
          <a:p>
            <a:pPr algn="ctr"/>
            <a:r>
              <a:rPr lang="en-US" sz="1400" b="1" dirty="0">
                <a:solidFill>
                  <a:srgbClr val="FF0000"/>
                </a:solidFill>
                <a:latin typeface="Times New Roman" panose="02020603050405020304" pitchFamily="18" charset="0"/>
                <a:cs typeface="Times New Roman" panose="02020603050405020304" pitchFamily="18" charset="0"/>
              </a:rPr>
              <a:t>2</a:t>
            </a:r>
            <a:r>
              <a:rPr lang="en-US" sz="1400" b="1" dirty="0" smtClean="0">
                <a:solidFill>
                  <a:srgbClr val="FF0000"/>
                </a:solidFill>
                <a:latin typeface="Times New Roman" panose="02020603050405020304" pitchFamily="18" charset="0"/>
                <a:cs typeface="Times New Roman" panose="02020603050405020304" pitchFamily="18" charset="0"/>
              </a:rPr>
              <a:t> Pressure Cells</a:t>
            </a:r>
            <a:endParaRPr lang="en-US" sz="1400" b="1"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a:stCxn id="6" idx="3"/>
            <a:endCxn id="11" idx="1"/>
          </p:cNvCxnSpPr>
          <p:nvPr/>
        </p:nvCxnSpPr>
        <p:spPr bwMode="auto">
          <a:xfrm flipV="1">
            <a:off x="4953000" y="2582228"/>
            <a:ext cx="1562533" cy="2332672"/>
          </a:xfrm>
          <a:prstGeom prst="straightConnector1">
            <a:avLst/>
          </a:prstGeom>
          <a:noFill/>
          <a:ln w="254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5" idx="1"/>
            <a:endCxn id="10" idx="3"/>
          </p:cNvCxnSpPr>
          <p:nvPr/>
        </p:nvCxnSpPr>
        <p:spPr bwMode="auto">
          <a:xfrm flipH="1" flipV="1">
            <a:off x="2438400" y="2582228"/>
            <a:ext cx="1447800" cy="1093231"/>
          </a:xfrm>
          <a:prstGeom prst="straightConnector1">
            <a:avLst/>
          </a:prstGeom>
          <a:noFill/>
          <a:ln w="254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16"/>
          <p:cNvPicPr>
            <a:picLocks noChangeAspect="1"/>
          </p:cNvPicPr>
          <p:nvPr/>
        </p:nvPicPr>
        <p:blipFill>
          <a:blip r:embed="rId5"/>
          <a:stretch>
            <a:fillRect/>
          </a:stretch>
        </p:blipFill>
        <p:spPr>
          <a:xfrm>
            <a:off x="7121378" y="4361611"/>
            <a:ext cx="1905000" cy="1638300"/>
          </a:xfrm>
          <a:prstGeom prst="rect">
            <a:avLst/>
          </a:prstGeom>
          <a:ln w="22225">
            <a:solidFill>
              <a:schemeClr val="tx1"/>
            </a:solidFill>
          </a:ln>
        </p:spPr>
      </p:pic>
      <p:sp>
        <p:nvSpPr>
          <p:cNvPr id="18" name="Oval 17"/>
          <p:cNvSpPr/>
          <p:nvPr/>
        </p:nvSpPr>
        <p:spPr bwMode="auto">
          <a:xfrm>
            <a:off x="6705600" y="3505200"/>
            <a:ext cx="415778" cy="457200"/>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7604981" y="4053833"/>
            <a:ext cx="1070242" cy="307777"/>
          </a:xfrm>
          <a:prstGeom prst="rect">
            <a:avLst/>
          </a:prstGeom>
          <a:solidFill>
            <a:schemeClr val="bg1"/>
          </a:solidFill>
        </p:spPr>
        <p:txBody>
          <a:bodyPr wrap="square" rtlCol="0">
            <a:spAutoFit/>
          </a:bodyPr>
          <a:lstStyle/>
          <a:p>
            <a:pPr algn="ctr"/>
            <a:r>
              <a:rPr lang="en-US" sz="1400" b="1" u="sng" dirty="0" smtClean="0">
                <a:latin typeface="Times New Roman" panose="02020603050405020304" pitchFamily="18" charset="0"/>
                <a:cs typeface="Times New Roman" panose="02020603050405020304" pitchFamily="18" charset="0"/>
              </a:rPr>
              <a:t>DAQ Unit</a:t>
            </a:r>
            <a:endParaRPr lang="en-US" sz="1400" b="1" dirty="0">
              <a:latin typeface="Times New Roman" panose="02020603050405020304" pitchFamily="18" charset="0"/>
              <a:cs typeface="Times New Roman" panose="02020603050405020304" pitchFamily="18" charset="0"/>
            </a:endParaRPr>
          </a:p>
        </p:txBody>
      </p:sp>
      <p:cxnSp>
        <p:nvCxnSpPr>
          <p:cNvPr id="19" name="Straight Arrow Connector 18"/>
          <p:cNvCxnSpPr>
            <a:stCxn id="18" idx="5"/>
          </p:cNvCxnSpPr>
          <p:nvPr/>
        </p:nvCxnSpPr>
        <p:spPr bwMode="auto">
          <a:xfrm>
            <a:off x="7060489" y="3895445"/>
            <a:ext cx="1013389" cy="822090"/>
          </a:xfrm>
          <a:prstGeom prst="straightConnector1">
            <a:avLst/>
          </a:prstGeom>
          <a:noFill/>
          <a:ln w="158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86305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pPr eaLnBrk="1" hangingPunct="1">
              <a:defRPr/>
            </a:pPr>
            <a:r>
              <a:rPr lang="en-US" sz="3200" u="sng" dirty="0" smtClean="0">
                <a:effectLst>
                  <a:outerShdw blurRad="38100" dist="38100" dir="2700000" algn="tl">
                    <a:srgbClr val="C0C0C0"/>
                  </a:outerShdw>
                </a:effectLst>
              </a:rPr>
              <a:t>PHL Objectives</a:t>
            </a:r>
          </a:p>
        </p:txBody>
      </p:sp>
      <p:sp>
        <p:nvSpPr>
          <p:cNvPr id="482307" name="Rectangle 3"/>
          <p:cNvSpPr>
            <a:spLocks noGrp="1" noChangeArrowheads="1"/>
          </p:cNvSpPr>
          <p:nvPr>
            <p:ph type="body" idx="1"/>
          </p:nvPr>
        </p:nvSpPr>
        <p:spPr>
          <a:xfrm>
            <a:off x="304800" y="1295400"/>
            <a:ext cx="8601075" cy="4390691"/>
          </a:xfrm>
        </p:spPr>
        <p:txBody>
          <a:bodyPr/>
          <a:lstStyle/>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Determine </a:t>
            </a:r>
            <a:r>
              <a:rPr lang="en-US" dirty="0">
                <a:effectLst>
                  <a:outerShdw blurRad="38100" dist="38100" dir="2700000" algn="tl">
                    <a:srgbClr val="C0C0C0"/>
                  </a:outerShdw>
                </a:effectLst>
              </a:rPr>
              <a:t>the response of concrete slabs and asphalt concrete under multi-gear aircraft such as A-350, B-777, etc.</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Compare </a:t>
            </a:r>
            <a:r>
              <a:rPr lang="en-US" dirty="0">
                <a:effectLst>
                  <a:outerShdw blurRad="38100" dist="38100" dir="2700000" algn="tl">
                    <a:srgbClr val="C0C0C0"/>
                  </a:outerShdw>
                </a:effectLst>
              </a:rPr>
              <a:t>the </a:t>
            </a:r>
            <a:r>
              <a:rPr lang="en-US" dirty="0" smtClean="0">
                <a:effectLst>
                  <a:outerShdw blurRad="38100" dist="38100" dir="2700000" algn="tl">
                    <a:srgbClr val="C0C0C0"/>
                  </a:outerShdw>
                </a:effectLst>
              </a:rPr>
              <a:t>performance </a:t>
            </a:r>
            <a:r>
              <a:rPr lang="en-US" dirty="0">
                <a:effectLst>
                  <a:outerShdw blurRad="38100" dist="38100" dir="2700000" algn="tl">
                    <a:srgbClr val="C0C0C0"/>
                  </a:outerShdw>
                </a:effectLst>
              </a:rPr>
              <a:t>of concrete slabs and asphalt concrete under aircraft load.</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Evaluate </a:t>
            </a:r>
            <a:r>
              <a:rPr lang="en-US" dirty="0">
                <a:effectLst>
                  <a:outerShdw blurRad="38100" dist="38100" dir="2700000" algn="tl">
                    <a:srgbClr val="C0C0C0"/>
                  </a:outerShdw>
                </a:effectLst>
              </a:rPr>
              <a:t>the load transfer efficiency of the joint</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Measure </a:t>
            </a:r>
            <a:r>
              <a:rPr lang="en-US" dirty="0">
                <a:effectLst>
                  <a:outerShdw blurRad="38100" dist="38100" dir="2700000" algn="tl">
                    <a:srgbClr val="C0C0C0"/>
                  </a:outerShdw>
                </a:effectLst>
              </a:rPr>
              <a:t>the temperature profile in cement pavement and asphalt pavement. Study the effect of temperature profile on pavement response.</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Evaluate </a:t>
            </a:r>
            <a:r>
              <a:rPr lang="en-US" dirty="0">
                <a:effectLst>
                  <a:outerShdw blurRad="38100" dist="38100" dir="2700000" algn="tl">
                    <a:srgbClr val="C0C0C0"/>
                  </a:outerShdw>
                </a:effectLst>
              </a:rPr>
              <a:t>curling in concrete slabs.</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Measure </a:t>
            </a:r>
            <a:r>
              <a:rPr lang="en-US" dirty="0">
                <a:effectLst>
                  <a:outerShdw blurRad="38100" dist="38100" dir="2700000" algn="tl">
                    <a:srgbClr val="C0C0C0"/>
                  </a:outerShdw>
                </a:effectLst>
              </a:rPr>
              <a:t>the pressure on top of subgrade and base layer under aircraft load for different pavement structure</a:t>
            </a:r>
            <a:r>
              <a:rPr lang="en-US" dirty="0" smtClean="0">
                <a:effectLst>
                  <a:outerShdw blurRad="38100" dist="38100" dir="2700000" algn="tl">
                    <a:srgbClr val="C0C0C0"/>
                  </a:outerShdw>
                </a:effectLst>
              </a:rPr>
              <a:t>.</a:t>
            </a:r>
          </a:p>
          <a:p>
            <a:pPr marL="400050" lvl="2" indent="-342900" eaLnBrk="1" hangingPunct="1">
              <a:buFont typeface="Arial" panose="020B0604020202020204" pitchFamily="34" charset="0"/>
              <a:buChar char="•"/>
              <a:defRPr/>
            </a:pPr>
            <a:r>
              <a:rPr lang="en-US" dirty="0" smtClean="0">
                <a:effectLst>
                  <a:outerShdw blurRad="38100" dist="38100" dir="2700000" algn="tl">
                    <a:srgbClr val="C0C0C0"/>
                  </a:outerShdw>
                </a:effectLst>
              </a:rPr>
              <a:t>Characterize </a:t>
            </a:r>
            <a:r>
              <a:rPr lang="en-US" dirty="0">
                <a:effectLst>
                  <a:outerShdw blurRad="38100" dist="38100" dir="2700000" algn="tl">
                    <a:srgbClr val="C0C0C0"/>
                  </a:outerShdw>
                </a:effectLst>
              </a:rPr>
              <a:t>the subgrade, base, cement concrete and asphalt concrete materials.</a:t>
            </a:r>
          </a:p>
          <a:p>
            <a:pPr marL="57150" lvl="2" indent="0" eaLnBrk="1" hangingPunct="1">
              <a:buNone/>
              <a:defRPr/>
            </a:pPr>
            <a:endParaRPr lang="en-US" dirty="0">
              <a:effectLst>
                <a:outerShdw blurRad="38100" dist="38100" dir="2700000" algn="tl">
                  <a:srgbClr val="C0C0C0"/>
                </a:outerShdw>
              </a:effectLst>
            </a:endParaRPr>
          </a:p>
          <a:p>
            <a:pPr marL="914400" lvl="2" indent="0" eaLnBrk="1" hangingPunct="1">
              <a:buNone/>
              <a:defRPr/>
            </a:pPr>
            <a:endParaRPr lang="en-US" dirty="0" smtClean="0">
              <a:effectLst>
                <a:outerShdw blurRad="38100" dist="38100" dir="2700000" algn="tl">
                  <a:srgbClr val="C0C0C0"/>
                </a:outerShdw>
              </a:effectLst>
            </a:endParaRPr>
          </a:p>
        </p:txBody>
      </p:sp>
      <p:sp>
        <p:nvSpPr>
          <p:cNvPr id="2" name="TextBox 1"/>
          <p:cNvSpPr txBox="1"/>
          <p:nvPr/>
        </p:nvSpPr>
        <p:spPr>
          <a:xfrm>
            <a:off x="428625" y="5727293"/>
            <a:ext cx="8258175" cy="307777"/>
          </a:xfrm>
          <a:prstGeom prst="rect">
            <a:avLst/>
          </a:prstGeom>
          <a:noFill/>
        </p:spPr>
        <p:txBody>
          <a:bodyPr wrap="square" rtlCol="0">
            <a:spAutoFit/>
          </a:bodyPr>
          <a:lstStyle/>
          <a:p>
            <a:r>
              <a:rPr lang="en-US" sz="1400" i="1" dirty="0" smtClean="0">
                <a:solidFill>
                  <a:srgbClr val="FF0000"/>
                </a:solidFill>
              </a:rPr>
              <a:t>FAA Instrumentation team is coordinating with contractors construction schedule to begin installation </a:t>
            </a:r>
            <a:endParaRPr lang="en-US" sz="1400" i="1" dirty="0">
              <a:solidFill>
                <a:srgbClr val="FF0000"/>
              </a:solidFill>
            </a:endParaRPr>
          </a:p>
        </p:txBody>
      </p:sp>
    </p:spTree>
    <p:extLst>
      <p:ext uri="{BB962C8B-B14F-4D97-AF65-F5344CB8AC3E}">
        <p14:creationId xmlns:p14="http://schemas.microsoft.com/office/powerpoint/2010/main" val="3149123550"/>
      </p:ext>
    </p:extLst>
  </p:cSld>
  <p:clrMapOvr>
    <a:masterClrMapping/>
  </p:clrMapOvr>
  <p:transition advTm="2440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4436268" cy="29575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34" y="3276600"/>
            <a:ext cx="4809066" cy="27051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352800"/>
            <a:ext cx="3886200" cy="25908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228600"/>
            <a:ext cx="41148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9563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30200" y="460375"/>
            <a:ext cx="8472488" cy="609600"/>
          </a:xfrm>
        </p:spPr>
        <p:txBody>
          <a:bodyPr/>
          <a:lstStyle/>
          <a:p>
            <a:pPr algn="ctr" eaLnBrk="1" hangingPunct="1">
              <a:defRPr/>
            </a:pPr>
            <a:r>
              <a:rPr lang="en-US" altLang="en-US" sz="2400" u="sng" dirty="0" smtClean="0">
                <a:effectLst>
                  <a:outerShdw blurRad="38100" dist="38100" dir="2700000" algn="tl">
                    <a:srgbClr val="000000">
                      <a:alpha val="43137"/>
                    </a:srgbClr>
                  </a:outerShdw>
                </a:effectLst>
              </a:rPr>
              <a:t>RPA P3 Overview – Field Instrumentation &amp; Testing</a:t>
            </a:r>
            <a:endParaRPr lang="en-US" altLang="en-US" sz="2400" u="sng" dirty="0">
              <a:effectLst>
                <a:outerShdw blurRad="38100" dist="38100" dir="2700000" algn="tl">
                  <a:srgbClr val="000000">
                    <a:alpha val="43137"/>
                  </a:srgbClr>
                </a:outerShdw>
              </a:effectLst>
            </a:endParaRPr>
          </a:p>
        </p:txBody>
      </p:sp>
      <p:sp>
        <p:nvSpPr>
          <p:cNvPr id="10244" name="Rectangle 3"/>
          <p:cNvSpPr>
            <a:spLocks noChangeArrowheads="1"/>
          </p:cNvSpPr>
          <p:nvPr/>
        </p:nvSpPr>
        <p:spPr bwMode="auto">
          <a:xfrm>
            <a:off x="685800" y="3440113"/>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defRPr/>
            </a:pPr>
            <a:r>
              <a:rPr lang="en-US" altLang="en-US" sz="1800" u="sng" dirty="0" smtClean="0"/>
              <a:t>FY 2016-2017 Accomplishments</a:t>
            </a:r>
          </a:p>
        </p:txBody>
      </p:sp>
      <p:sp>
        <p:nvSpPr>
          <p:cNvPr id="10245" name="Rectangle 4"/>
          <p:cNvSpPr>
            <a:spLocks noChangeArrowheads="1"/>
          </p:cNvSpPr>
          <p:nvPr/>
        </p:nvSpPr>
        <p:spPr bwMode="auto">
          <a:xfrm>
            <a:off x="4800600" y="1173163"/>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Research Goals</a:t>
            </a:r>
          </a:p>
        </p:txBody>
      </p:sp>
      <p:sp>
        <p:nvSpPr>
          <p:cNvPr id="10247" name="Rectangle 6"/>
          <p:cNvSpPr>
            <a:spLocks noChangeArrowheads="1"/>
          </p:cNvSpPr>
          <p:nvPr/>
        </p:nvSpPr>
        <p:spPr bwMode="auto">
          <a:xfrm>
            <a:off x="4791075" y="3440113"/>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FontTx/>
              <a:buNone/>
              <a:defRPr/>
            </a:pPr>
            <a:r>
              <a:rPr lang="en-US" altLang="en-US" sz="1800" u="sng" dirty="0" smtClean="0"/>
              <a:t>Funding Requirements</a:t>
            </a:r>
            <a:r>
              <a:rPr lang="en-US" altLang="en-US" sz="1800" b="0" dirty="0" smtClean="0"/>
              <a:t> </a:t>
            </a:r>
            <a:endParaRPr lang="en-US" altLang="en-US" sz="1800" dirty="0" smtClean="0"/>
          </a:p>
        </p:txBody>
      </p:sp>
      <p:sp>
        <p:nvSpPr>
          <p:cNvPr id="10248"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49" name="Line 8"/>
          <p:cNvSpPr>
            <a:spLocks noChangeShapeType="1"/>
          </p:cNvSpPr>
          <p:nvPr/>
        </p:nvSpPr>
        <p:spPr bwMode="auto">
          <a:xfrm>
            <a:off x="0" y="33718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50" name="Text Box 10"/>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endParaRPr lang="en-US" altLang="en-US" sz="1400" b="0" smtClean="0"/>
          </a:p>
        </p:txBody>
      </p:sp>
      <p:sp>
        <p:nvSpPr>
          <p:cNvPr id="10252" name="Rectangle 21"/>
          <p:cNvSpPr>
            <a:spLocks noChangeArrowheads="1"/>
          </p:cNvSpPr>
          <p:nvPr/>
        </p:nvSpPr>
        <p:spPr bwMode="auto">
          <a:xfrm>
            <a:off x="4572000" y="1539875"/>
            <a:ext cx="4419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eaLnBrk="1" hangingPunct="1">
              <a:spcBef>
                <a:spcPct val="0"/>
              </a:spcBef>
              <a:buNone/>
              <a:defRPr/>
            </a:pPr>
            <a:r>
              <a:rPr lang="en-US" altLang="en-US" sz="1200" b="0" dirty="0" smtClean="0"/>
              <a:t>Research Goals</a:t>
            </a:r>
          </a:p>
          <a:p>
            <a:pPr eaLnBrk="1" hangingPunct="1">
              <a:spcBef>
                <a:spcPct val="0"/>
              </a:spcBef>
              <a:buFont typeface="Arial" panose="020B0604020202020204" pitchFamily="34" charset="0"/>
              <a:buChar char="•"/>
              <a:defRPr/>
            </a:pPr>
            <a:r>
              <a:rPr lang="en-US" altLang="en-US" sz="1200" b="0" dirty="0" smtClean="0"/>
              <a:t>More durable, long-lived airport pavements, reduced lifecycle costs, better prediction of pavement service life, and accurate assessment of aircraft-pavement compatibility</a:t>
            </a:r>
          </a:p>
          <a:p>
            <a:pPr eaLnBrk="1" hangingPunct="1">
              <a:spcBef>
                <a:spcPct val="0"/>
              </a:spcBef>
              <a:buFontTx/>
              <a:buNone/>
              <a:defRPr/>
            </a:pPr>
            <a:endParaRPr lang="en-US" altLang="en-US" sz="800" b="0" dirty="0" smtClean="0"/>
          </a:p>
          <a:p>
            <a:pPr eaLnBrk="1" hangingPunct="1">
              <a:spcBef>
                <a:spcPct val="0"/>
              </a:spcBef>
              <a:buFont typeface="Arial" panose="020B0604020202020204" pitchFamily="34" charset="0"/>
              <a:buChar char="•"/>
              <a:defRPr/>
            </a:pPr>
            <a:r>
              <a:rPr lang="en-US" altLang="en-US" sz="1200" b="0" dirty="0" smtClean="0"/>
              <a:t>Pavement performance data under different climatic conditions.</a:t>
            </a:r>
          </a:p>
          <a:p>
            <a:pPr eaLnBrk="1" hangingPunct="1">
              <a:spcBef>
                <a:spcPct val="0"/>
              </a:spcBef>
              <a:buFontTx/>
              <a:buNone/>
              <a:defRPr/>
            </a:pPr>
            <a:endParaRPr lang="en-US" altLang="en-US" sz="800" b="0" dirty="0" smtClean="0"/>
          </a:p>
          <a:p>
            <a:pPr eaLnBrk="1" hangingPunct="1">
              <a:spcBef>
                <a:spcPct val="0"/>
              </a:spcBef>
              <a:defRPr/>
            </a:pPr>
            <a:r>
              <a:rPr lang="en-US" altLang="en-US" sz="1200" b="0" dirty="0" smtClean="0"/>
              <a:t>Deliverables</a:t>
            </a:r>
          </a:p>
          <a:p>
            <a:pPr eaLnBrk="1" hangingPunct="1">
              <a:spcBef>
                <a:spcPct val="0"/>
              </a:spcBef>
              <a:buFontTx/>
              <a:buNone/>
              <a:defRPr/>
            </a:pPr>
            <a:r>
              <a:rPr lang="en-US" altLang="en-US" sz="1200" b="0" dirty="0" smtClean="0"/>
              <a:t>	Technical Reports, technical papers.</a:t>
            </a:r>
          </a:p>
        </p:txBody>
      </p:sp>
      <p:sp>
        <p:nvSpPr>
          <p:cNvPr id="10253" name="Rectangle 22"/>
          <p:cNvSpPr>
            <a:spLocks noChangeArrowheads="1"/>
          </p:cNvSpPr>
          <p:nvPr/>
        </p:nvSpPr>
        <p:spPr bwMode="auto">
          <a:xfrm>
            <a:off x="244475" y="3810000"/>
            <a:ext cx="4191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r>
              <a:rPr lang="en-US" altLang="en-US" sz="1200" b="0" dirty="0" smtClean="0"/>
              <a:t>Finite Element Analysis for JFK project - Underway.</a:t>
            </a:r>
          </a:p>
          <a:p>
            <a:pPr eaLnBrk="1" hangingPunct="1">
              <a:spcBef>
                <a:spcPct val="0"/>
              </a:spcBef>
              <a:defRPr/>
            </a:pPr>
            <a:endParaRPr lang="en-US" altLang="en-US" sz="1200" b="0" dirty="0" smtClean="0"/>
          </a:p>
          <a:p>
            <a:pPr eaLnBrk="1" hangingPunct="1">
              <a:spcBef>
                <a:spcPct val="0"/>
              </a:spcBef>
              <a:defRPr/>
            </a:pPr>
            <a:r>
              <a:rPr lang="en-US" altLang="en-US" sz="1200" b="0" dirty="0" smtClean="0"/>
              <a:t>Milestones</a:t>
            </a:r>
          </a:p>
          <a:p>
            <a:pPr>
              <a:spcBef>
                <a:spcPct val="0"/>
              </a:spcBef>
              <a:buNone/>
              <a:defRPr/>
            </a:pPr>
            <a:r>
              <a:rPr lang="en-US" altLang="en-US" sz="1200" b="0" dirty="0" smtClean="0"/>
              <a:t>	- Completed sensor installation at BOS.</a:t>
            </a:r>
            <a:r>
              <a:rPr lang="en-US" altLang="en-US" sz="1200" dirty="0">
                <a:solidFill>
                  <a:srgbClr val="FF0000"/>
                </a:solidFill>
                <a:effectLst>
                  <a:outerShdw blurRad="38100" dist="38100" dir="2700000" algn="tl">
                    <a:srgbClr val="C0C0C0"/>
                  </a:outerShdw>
                </a:effectLst>
                <a:latin typeface="SimSun" pitchFamily="2" charset="-122"/>
                <a:ea typeface="SimSun" pitchFamily="2" charset="-122"/>
              </a:rPr>
              <a:t> √</a:t>
            </a:r>
            <a:endParaRPr lang="en-US" altLang="en-US" sz="1200" dirty="0" smtClean="0">
              <a:solidFill>
                <a:srgbClr val="FF0000"/>
              </a:solidFill>
              <a:effectLst>
                <a:outerShdw blurRad="38100" dist="38100" dir="2700000" algn="tl">
                  <a:srgbClr val="C0C0C0"/>
                </a:outerShdw>
              </a:effectLst>
            </a:endParaRPr>
          </a:p>
          <a:p>
            <a:pPr>
              <a:spcBef>
                <a:spcPct val="0"/>
              </a:spcBef>
              <a:buNone/>
              <a:defRPr/>
            </a:pPr>
            <a:r>
              <a:rPr lang="en-US" altLang="en-US" sz="1200" b="0" dirty="0" smtClean="0"/>
              <a:t>	- Completed lab tests on materials collected at BOS. </a:t>
            </a:r>
            <a:r>
              <a:rPr lang="en-US" altLang="en-US" sz="1200" dirty="0">
                <a:solidFill>
                  <a:srgbClr val="FF0000"/>
                </a:solidFill>
                <a:effectLst>
                  <a:outerShdw blurRad="38100" dist="38100" dir="2700000" algn="tl">
                    <a:srgbClr val="C0C0C0"/>
                  </a:outerShdw>
                </a:effectLst>
                <a:latin typeface="SimSun" pitchFamily="2" charset="-122"/>
                <a:ea typeface="SimSun" pitchFamily="2" charset="-122"/>
              </a:rPr>
              <a:t>√</a:t>
            </a:r>
            <a:endParaRPr lang="en-US" altLang="en-US" sz="1200" b="0" dirty="0" smtClean="0"/>
          </a:p>
          <a:p>
            <a:pPr>
              <a:spcBef>
                <a:spcPct val="0"/>
              </a:spcBef>
              <a:buNone/>
              <a:defRPr/>
            </a:pPr>
            <a:r>
              <a:rPr lang="en-US" altLang="en-US" sz="1200" b="0" dirty="0" smtClean="0"/>
              <a:t>	- </a:t>
            </a:r>
            <a:r>
              <a:rPr lang="en-US" altLang="en-US" sz="1200" b="0" dirty="0"/>
              <a:t>Complete sensor installation at </a:t>
            </a:r>
            <a:r>
              <a:rPr lang="en-US" altLang="en-US" sz="1200" b="0" dirty="0" smtClean="0"/>
              <a:t>PHL.</a:t>
            </a:r>
            <a:endParaRPr lang="en-US" altLang="en-US" sz="1200" dirty="0">
              <a:solidFill>
                <a:srgbClr val="FF0000"/>
              </a:solidFill>
              <a:effectLst>
                <a:outerShdw blurRad="38100" dist="38100" dir="2700000" algn="tl">
                  <a:srgbClr val="C0C0C0"/>
                </a:outerShdw>
              </a:effectLst>
            </a:endParaRPr>
          </a:p>
          <a:p>
            <a:pPr>
              <a:spcBef>
                <a:spcPct val="0"/>
              </a:spcBef>
              <a:buNone/>
              <a:defRPr/>
            </a:pPr>
            <a:r>
              <a:rPr lang="en-US" altLang="en-US" sz="1200" b="0" dirty="0"/>
              <a:t>	- Complete lab tests on materials collected at </a:t>
            </a:r>
            <a:r>
              <a:rPr lang="en-US" altLang="en-US" sz="1200" b="0" dirty="0" smtClean="0"/>
              <a:t>PHL</a:t>
            </a:r>
          </a:p>
          <a:p>
            <a:pPr>
              <a:spcBef>
                <a:spcPct val="0"/>
              </a:spcBef>
              <a:buNone/>
              <a:defRPr/>
            </a:pPr>
            <a:r>
              <a:rPr lang="en-US" altLang="en-US" sz="1200" b="0" dirty="0"/>
              <a:t>	- Complete </a:t>
            </a:r>
            <a:r>
              <a:rPr lang="en-US" altLang="en-US" sz="1200" b="0" dirty="0" smtClean="0"/>
              <a:t>in-situ tests at PHL.</a:t>
            </a:r>
          </a:p>
          <a:p>
            <a:pPr>
              <a:spcBef>
                <a:spcPct val="0"/>
              </a:spcBef>
              <a:buNone/>
              <a:defRPr/>
            </a:pPr>
            <a:r>
              <a:rPr lang="en-US" altLang="en-US" sz="1200" b="0" dirty="0" smtClean="0"/>
              <a:t>	- Install sensors at FDR project at Davis, CA (tentative).</a:t>
            </a:r>
            <a:endParaRPr lang="en-US" altLang="en-US" sz="1200" b="0" dirty="0"/>
          </a:p>
          <a:p>
            <a:pPr>
              <a:spcBef>
                <a:spcPct val="0"/>
              </a:spcBef>
              <a:buNone/>
              <a:defRPr/>
            </a:pPr>
            <a:endParaRPr lang="en-US" altLang="en-US" sz="1200" b="0" dirty="0"/>
          </a:p>
          <a:p>
            <a:pPr>
              <a:spcBef>
                <a:spcPct val="0"/>
              </a:spcBef>
              <a:buNone/>
              <a:defRPr/>
            </a:pPr>
            <a:endParaRPr lang="en-US" altLang="en-US" sz="1200" b="0" dirty="0"/>
          </a:p>
          <a:p>
            <a:pPr eaLnBrk="1" hangingPunct="1">
              <a:spcBef>
                <a:spcPct val="0"/>
              </a:spcBef>
              <a:buFontTx/>
              <a:buNone/>
              <a:defRPr/>
            </a:pPr>
            <a:endParaRPr lang="en-US" altLang="en-US" sz="1200" b="0" dirty="0" smtClean="0"/>
          </a:p>
          <a:p>
            <a:pPr eaLnBrk="1" hangingPunct="1">
              <a:spcBef>
                <a:spcPct val="0"/>
              </a:spcBef>
              <a:buFontTx/>
              <a:buNone/>
              <a:defRPr/>
            </a:pPr>
            <a:endParaRPr lang="en-US" altLang="en-US" sz="1200" b="0" dirty="0" smtClean="0"/>
          </a:p>
          <a:p>
            <a:pPr eaLnBrk="1" hangingPunct="1">
              <a:spcBef>
                <a:spcPct val="50000"/>
              </a:spcBef>
              <a:buFontTx/>
              <a:buNone/>
              <a:defRPr/>
            </a:pPr>
            <a:endParaRPr lang="en-US" altLang="en-US" sz="1200" b="0" dirty="0" smtClean="0"/>
          </a:p>
        </p:txBody>
      </p:sp>
      <p:sp>
        <p:nvSpPr>
          <p:cNvPr id="10254" name="Rectangle 26"/>
          <p:cNvSpPr>
            <a:spLocks noChangeArrowheads="1"/>
          </p:cNvSpPr>
          <p:nvPr/>
        </p:nvSpPr>
        <p:spPr bwMode="auto">
          <a:xfrm>
            <a:off x="4676775" y="3829050"/>
            <a:ext cx="4267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algn="ctr" eaLnBrk="1" hangingPunct="1">
              <a:spcBef>
                <a:spcPct val="50000"/>
              </a:spcBef>
              <a:defRPr/>
            </a:pPr>
            <a:r>
              <a:rPr lang="en-US" altLang="en-US" sz="1200" b="0" dirty="0" smtClean="0"/>
              <a:t>Field Instrumentation &amp; Testing FY 2017 through FY 2019.</a:t>
            </a:r>
          </a:p>
        </p:txBody>
      </p:sp>
      <p:sp>
        <p:nvSpPr>
          <p:cNvPr id="10255" name="Rectangle 27"/>
          <p:cNvSpPr>
            <a:spLocks noChangeArrowheads="1"/>
          </p:cNvSpPr>
          <p:nvPr/>
        </p:nvSpPr>
        <p:spPr bwMode="auto">
          <a:xfrm>
            <a:off x="504825" y="1173163"/>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Need</a:t>
            </a:r>
          </a:p>
        </p:txBody>
      </p:sp>
      <p:sp>
        <p:nvSpPr>
          <p:cNvPr id="10256" name="Rectangle 28"/>
          <p:cNvSpPr>
            <a:spLocks noChangeArrowheads="1"/>
          </p:cNvSpPr>
          <p:nvPr/>
        </p:nvSpPr>
        <p:spPr bwMode="auto">
          <a:xfrm>
            <a:off x="273050" y="1541463"/>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a:spcBef>
                <a:spcPts val="0"/>
              </a:spcBef>
              <a:spcAft>
                <a:spcPts val="0"/>
              </a:spcAft>
              <a:defRPr/>
            </a:pPr>
            <a:r>
              <a:rPr lang="en-US" sz="1200" b="0" dirty="0" smtClean="0">
                <a:latin typeface="+mn-lt"/>
                <a:ea typeface="Times New Roman"/>
              </a:rPr>
              <a:t>Provides better </a:t>
            </a:r>
            <a:r>
              <a:rPr lang="en-US" sz="1200" b="0" dirty="0">
                <a:latin typeface="+mn-lt"/>
                <a:ea typeface="Times New Roman"/>
              </a:rPr>
              <a:t>understanding of long term pavement behavior in the field under varied climatic and operating conditions, and improved paving materials characterization will conserve airport development funds and reduce the downtime of runways from construction and maintenance activities.</a:t>
            </a:r>
            <a:endParaRPr lang="en-US" altLang="en-US" sz="1200" b="0" dirty="0" smtClean="0">
              <a:latin typeface="+mn-lt"/>
            </a:endParaRPr>
          </a:p>
        </p:txBody>
      </p:sp>
      <p:graphicFrame>
        <p:nvGraphicFramePr>
          <p:cNvPr id="276651" name="Group 171"/>
          <p:cNvGraphicFramePr>
            <a:graphicFrameLocks noGrp="1"/>
          </p:cNvGraphicFramePr>
          <p:nvPr>
            <p:ph idx="1"/>
            <p:extLst>
              <p:ext uri="{D42A27DB-BD31-4B8C-83A1-F6EECF244321}">
                <p14:modId xmlns:p14="http://schemas.microsoft.com/office/powerpoint/2010/main" val="2533988817"/>
              </p:ext>
            </p:extLst>
          </p:nvPr>
        </p:nvGraphicFramePr>
        <p:xfrm>
          <a:off x="4648200" y="4105275"/>
          <a:ext cx="4181474" cy="1616429"/>
        </p:xfrm>
        <a:graphic>
          <a:graphicData uri="http://schemas.openxmlformats.org/drawingml/2006/table">
            <a:tbl>
              <a:tblPr/>
              <a:tblGrid>
                <a:gridCol w="160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09576">
                  <a:extLst>
                    <a:ext uri="{9D8B030D-6E8A-4147-A177-3AD203B41FA5}">
                      <a16:colId xmlns:a16="http://schemas.microsoft.com/office/drawing/2014/main" val="20002"/>
                    </a:ext>
                  </a:extLst>
                </a:gridCol>
                <a:gridCol w="833498">
                  <a:extLst>
                    <a:ext uri="{9D8B030D-6E8A-4147-A177-3AD203B41FA5}">
                      <a16:colId xmlns:a16="http://schemas.microsoft.com/office/drawing/2014/main" val="20003"/>
                    </a:ext>
                  </a:extLst>
                </a:gridCol>
              </a:tblGrid>
              <a:tr h="238125">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2017</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2018</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  FY 2019</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5481">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Funding Target ($000)</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$900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$825</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$865</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3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P3.1: Sensor Installation</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$350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$325</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$350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extLst>
                  <a:ext uri="{0D108BD9-81ED-4DB2-BD59-A6C34878D82A}">
                    <a16:rowId xmlns:a16="http://schemas.microsoft.com/office/drawing/2014/main" val="10002"/>
                  </a:ext>
                </a:extLst>
              </a:tr>
              <a:tr h="338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P3.2: Material Testing</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$300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$250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$265</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P3.3: Data Analysis</a:t>
                      </a:r>
                    </a:p>
                  </a:txBody>
                  <a:tcPr marT="45622" marB="456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$250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$250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charset="0"/>
                        </a:rPr>
                        <a:t>$250</a:t>
                      </a:r>
                    </a:p>
                  </a:txBody>
                  <a:tcPr marT="45622" marB="456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alpha val="42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5076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3841" y="916302"/>
            <a:ext cx="2776817" cy="1701241"/>
          </a:xfrm>
        </p:spPr>
        <p:txBody>
          <a:bodyPr/>
          <a:lstStyle/>
          <a:p>
            <a:pPr marL="0" indent="0">
              <a:spcBef>
                <a:spcPts val="0"/>
              </a:spcBef>
              <a:buNone/>
            </a:pPr>
            <a:r>
              <a:rPr lang="en-US" sz="1800" u="sng" dirty="0" smtClean="0">
                <a:latin typeface="Times New Roman" panose="02020603050405020304" pitchFamily="18" charset="0"/>
                <a:cs typeface="Times New Roman" panose="02020603050405020304" pitchFamily="18" charset="0"/>
              </a:rPr>
              <a:t>Airports Completed</a:t>
            </a:r>
          </a:p>
          <a:p>
            <a:pPr>
              <a:spcBef>
                <a:spcPts val="0"/>
              </a:spcBef>
              <a:buFont typeface="Wingdings" panose="05000000000000000000" pitchFamily="2" charset="2"/>
              <a:buChar char="ü"/>
            </a:pPr>
            <a:r>
              <a:rPr lang="en-US" sz="1800" b="0" dirty="0" smtClean="0">
                <a:latin typeface="Times New Roman" panose="02020603050405020304" pitchFamily="18" charset="0"/>
                <a:cs typeface="Times New Roman" panose="02020603050405020304" pitchFamily="18" charset="0"/>
              </a:rPr>
              <a:t>Denver (DEN)</a:t>
            </a:r>
            <a:endParaRPr lang="en-US" sz="1800" b="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ü"/>
            </a:pPr>
            <a:r>
              <a:rPr lang="en-US" sz="1800" b="0" dirty="0" smtClean="0">
                <a:latin typeface="Times New Roman" panose="02020603050405020304" pitchFamily="18" charset="0"/>
                <a:cs typeface="Times New Roman" panose="02020603050405020304" pitchFamily="18" charset="0"/>
              </a:rPr>
              <a:t>Atlanta (ATL)</a:t>
            </a:r>
            <a:endParaRPr lang="en-US" sz="1800" b="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ü"/>
            </a:pPr>
            <a:r>
              <a:rPr lang="en-US" sz="1800" b="0" dirty="0" smtClean="0">
                <a:latin typeface="Times New Roman" panose="02020603050405020304" pitchFamily="18" charset="0"/>
                <a:cs typeface="Times New Roman" panose="02020603050405020304" pitchFamily="18" charset="0"/>
              </a:rPr>
              <a:t>Newark (EWR)</a:t>
            </a:r>
          </a:p>
          <a:p>
            <a:pPr>
              <a:spcBef>
                <a:spcPts val="0"/>
              </a:spcBef>
              <a:buFont typeface="Wingdings" panose="05000000000000000000" pitchFamily="2" charset="2"/>
              <a:buChar char="ü"/>
            </a:pPr>
            <a:r>
              <a:rPr lang="en-US" sz="1800" b="0" dirty="0" smtClean="0">
                <a:latin typeface="Times New Roman" panose="02020603050405020304" pitchFamily="18" charset="0"/>
                <a:cs typeface="Times New Roman" panose="02020603050405020304" pitchFamily="18" charset="0"/>
              </a:rPr>
              <a:t>New York (JKF)</a:t>
            </a:r>
          </a:p>
          <a:p>
            <a:pPr>
              <a:spcBef>
                <a:spcPts val="0"/>
              </a:spcBef>
              <a:buFont typeface="Wingdings" panose="05000000000000000000" pitchFamily="2" charset="2"/>
              <a:buChar char="ü"/>
            </a:pPr>
            <a:r>
              <a:rPr lang="en-US" sz="1800" b="0" dirty="0" smtClean="0">
                <a:latin typeface="Times New Roman" panose="02020603050405020304" pitchFamily="18" charset="0"/>
                <a:cs typeface="Times New Roman" panose="02020603050405020304" pitchFamily="18" charset="0"/>
              </a:rPr>
              <a:t>Boston (BOS)</a:t>
            </a:r>
            <a:endParaRPr lang="en-US" sz="1800" b="0" dirty="0">
              <a:latin typeface="Times New Roman" panose="02020603050405020304" pitchFamily="18" charset="0"/>
              <a:cs typeface="Times New Roman" panose="02020603050405020304" pitchFamily="18" charset="0"/>
            </a:endParaRPr>
          </a:p>
          <a:p>
            <a:pPr marL="0" indent="0">
              <a:spcBef>
                <a:spcPts val="0"/>
              </a:spcBef>
              <a:buNone/>
            </a:pPr>
            <a:endParaRPr lang="en-US" sz="1800" dirty="0" smtClean="0">
              <a:latin typeface="Times New Roman" panose="02020603050405020304" pitchFamily="18" charset="0"/>
              <a:cs typeface="Times New Roman" panose="02020603050405020304" pitchFamily="18" charset="0"/>
            </a:endParaRPr>
          </a:p>
        </p:txBody>
      </p:sp>
      <p:sp>
        <p:nvSpPr>
          <p:cNvPr id="6" name="Rectangle 2"/>
          <p:cNvSpPr>
            <a:spLocks noGrp="1" noChangeArrowheads="1"/>
          </p:cNvSpPr>
          <p:nvPr>
            <p:ph type="title"/>
          </p:nvPr>
        </p:nvSpPr>
        <p:spPr>
          <a:xfrm>
            <a:off x="381000" y="231775"/>
            <a:ext cx="8472488" cy="609600"/>
          </a:xfrm>
        </p:spPr>
        <p:txBody>
          <a:bodyPr/>
          <a:lstStyle/>
          <a:p>
            <a:r>
              <a:rPr lang="en-US" sz="3200" u="sng" dirty="0" smtClean="0">
                <a:solidFill>
                  <a:srgbClr val="002060"/>
                </a:solidFill>
                <a:effectLst>
                  <a:outerShdw blurRad="38100" dist="38100" dir="2700000" algn="tl">
                    <a:srgbClr val="000000">
                      <a:alpha val="43137"/>
                    </a:srgbClr>
                  </a:outerShdw>
                </a:effectLst>
                <a:cs typeface="Times New Roman" panose="02020603050405020304" pitchFamily="18" charset="0"/>
              </a:rPr>
              <a:t>Field Instrumentation &amp; Testing Program</a:t>
            </a:r>
            <a:endParaRPr lang="en-US" sz="3200" u="sng"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pic>
        <p:nvPicPr>
          <p:cNvPr id="14338" name="Picture 2" descr="C:\Users\Benjamin Mahaffay\Documents\16 - Field Projects\01 - Boston Logon - HMA\Photos\Live Camera\Taxiway B_Dynamic Measurements_2016-1130-009-777-31HE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73" y="2992189"/>
            <a:ext cx="3471791" cy="190948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Benjamin Mahaffay\Documents\16 - Field Projects\01 - Boston Logon - HMA\Photos\Live Camera\Taxiway B_Dynamic Measurements_2016-1130-009-777-31HE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511" y="2933717"/>
            <a:ext cx="3616403" cy="198902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Benjamin Mahaffay\Documents\16 - Field Projects\01 - Boston Logon - HMA\Photos\IMG_75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7871" y="935946"/>
            <a:ext cx="3189723" cy="239229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5468" y="5003811"/>
            <a:ext cx="3982122" cy="97597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bwMode="auto">
          <a:xfrm>
            <a:off x="2590800" y="942944"/>
            <a:ext cx="30182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sz="1800" b="1" u="sng" dirty="0" smtClean="0">
                <a:latin typeface="Times New Roman" panose="02020603050405020304" pitchFamily="18" charset="0"/>
                <a:cs typeface="Times New Roman" panose="02020603050405020304" pitchFamily="18" charset="0"/>
              </a:rPr>
              <a:t>Future Installation</a:t>
            </a:r>
            <a:endParaRPr lang="en-US" b="1" u="sng" dirty="0">
              <a:latin typeface="Times New Roman" panose="02020603050405020304" pitchFamily="18" charset="0"/>
              <a:cs typeface="Times New Roman" panose="02020603050405020304" pitchFamily="18" charset="0"/>
            </a:endParaRPr>
          </a:p>
          <a:p>
            <a:pPr marL="285750" indent="-285750">
              <a:spcBef>
                <a:spcPts val="0"/>
              </a:spcBef>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Philadelphia </a:t>
            </a:r>
            <a:r>
              <a:rPr lang="en-US" sz="1800" dirty="0">
                <a:latin typeface="Times New Roman" panose="02020603050405020304" pitchFamily="18" charset="0"/>
                <a:cs typeface="Times New Roman" panose="02020603050405020304" pitchFamily="18" charset="0"/>
              </a:rPr>
              <a:t>(PHL</a:t>
            </a:r>
            <a:r>
              <a:rPr lang="en-US" sz="1800" dirty="0" smtClean="0">
                <a:latin typeface="Times New Roman" panose="02020603050405020304" pitchFamily="18" charset="0"/>
                <a:cs typeface="Times New Roman" panose="02020603050405020304" pitchFamily="18" charset="0"/>
              </a:rPr>
              <a:t>)</a:t>
            </a:r>
          </a:p>
          <a:p>
            <a:pPr marL="742950" lvl="1" indent="-285750">
              <a:spcBef>
                <a:spcPts val="0"/>
              </a:spcBef>
            </a:pPr>
            <a:endParaRPr lang="en-US" sz="1800" dirty="0">
              <a:latin typeface="Times New Roman" panose="02020603050405020304" pitchFamily="18" charset="0"/>
              <a:cs typeface="Times New Roman" panose="02020603050405020304" pitchFamily="18" charset="0"/>
            </a:endParaRPr>
          </a:p>
          <a:p>
            <a:pPr marL="171450" indent="-171450"/>
            <a:endParaRPr lang="en-US" sz="1200" b="1" dirty="0">
              <a:solidFill>
                <a:srgbClr val="C0C0C0"/>
              </a:solidFill>
            </a:endParaRPr>
          </a:p>
        </p:txBody>
      </p:sp>
      <p:pic>
        <p:nvPicPr>
          <p:cNvPr id="14343" name="Picture 7" descr="C:\Users\Benjamin Mahaffay\Documents\16 - Field Projects\01 - Boston Logon - HMA\Photos\IMG_599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3961" y="3510097"/>
            <a:ext cx="1770379" cy="236050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2235468" y="3921113"/>
            <a:ext cx="1014878" cy="317708"/>
          </a:xfrm>
          <a:prstGeom prst="ellipse">
            <a:avLst/>
          </a:prstGeom>
          <a:noFill/>
          <a:ln w="254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20" name="Straight Arrow Connector 19"/>
          <p:cNvCxnSpPr>
            <a:endCxn id="14343" idx="1"/>
          </p:cNvCxnSpPr>
          <p:nvPr/>
        </p:nvCxnSpPr>
        <p:spPr bwMode="auto">
          <a:xfrm>
            <a:off x="3065929" y="4105785"/>
            <a:ext cx="3278032" cy="584564"/>
          </a:xfrm>
          <a:prstGeom prst="straightConnector1">
            <a:avLst/>
          </a:prstGeom>
          <a:noFill/>
          <a:ln w="2540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5254729" y="1682804"/>
            <a:ext cx="2160363" cy="1622798"/>
          </a:xfrm>
          <a:prstGeom prst="straightConnector1">
            <a:avLst/>
          </a:prstGeom>
          <a:noFill/>
          <a:ln w="2540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Oval 29"/>
          <p:cNvSpPr/>
          <p:nvPr/>
        </p:nvSpPr>
        <p:spPr bwMode="auto">
          <a:xfrm>
            <a:off x="983556" y="3946931"/>
            <a:ext cx="658694" cy="317708"/>
          </a:xfrm>
          <a:prstGeom prst="ellipse">
            <a:avLst/>
          </a:prstGeom>
          <a:noFill/>
          <a:ln w="254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6" name="TextBox 15"/>
          <p:cNvSpPr txBox="1"/>
          <p:nvPr/>
        </p:nvSpPr>
        <p:spPr bwMode="auto">
          <a:xfrm>
            <a:off x="2538549" y="1676960"/>
            <a:ext cx="309445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b="1" u="sng" dirty="0" smtClean="0">
                <a:latin typeface="Times New Roman" panose="02020603050405020304" pitchFamily="18" charset="0"/>
                <a:cs typeface="Times New Roman" panose="02020603050405020304" pitchFamily="18" charset="0"/>
              </a:rPr>
              <a:t>Current Discussions</a:t>
            </a:r>
            <a:endParaRPr lang="en-US" b="1" u="sng" dirty="0">
              <a:latin typeface="Times New Roman" panose="02020603050405020304" pitchFamily="18" charset="0"/>
              <a:cs typeface="Times New Roman" panose="02020603050405020304" pitchFamily="18" charset="0"/>
            </a:endParaRPr>
          </a:p>
          <a:p>
            <a:pPr marL="285750" indent="-285750">
              <a:spcBef>
                <a:spcPts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Seattle-Tacoma (SEA-TAC)</a:t>
            </a:r>
          </a:p>
          <a:p>
            <a:pPr marL="285750" indent="-285750">
              <a:spcBef>
                <a:spcPts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Phoenix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PHX)</a:t>
            </a:r>
          </a:p>
          <a:p>
            <a:pPr marL="285750" indent="-285750">
              <a:spcBef>
                <a:spcPts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San Francisco (SFO)</a:t>
            </a:r>
          </a:p>
          <a:p>
            <a:pPr marL="742950" lvl="1" indent="-285750">
              <a:spcBef>
                <a:spcPts val="0"/>
              </a:spcBef>
            </a:pPr>
            <a:endParaRPr lang="en-US" sz="1800" dirty="0">
              <a:latin typeface="Times New Roman" panose="02020603050405020304" pitchFamily="18" charset="0"/>
              <a:cs typeface="Times New Roman" panose="02020603050405020304" pitchFamily="18" charset="0"/>
            </a:endParaRPr>
          </a:p>
          <a:p>
            <a:pPr marL="171450" indent="-171450"/>
            <a:endParaRPr lang="en-US" sz="1200" b="1" dirty="0">
              <a:solidFill>
                <a:srgbClr val="C0C0C0"/>
              </a:solidFill>
            </a:endParaRPr>
          </a:p>
        </p:txBody>
      </p:sp>
      <p:cxnSp>
        <p:nvCxnSpPr>
          <p:cNvPr id="26" name="Straight Arrow Connector 25"/>
          <p:cNvCxnSpPr>
            <a:endCxn id="14343" idx="1"/>
          </p:cNvCxnSpPr>
          <p:nvPr/>
        </p:nvCxnSpPr>
        <p:spPr bwMode="auto">
          <a:xfrm>
            <a:off x="1312903" y="4129088"/>
            <a:ext cx="5031058" cy="561261"/>
          </a:xfrm>
          <a:prstGeom prst="straightConnector1">
            <a:avLst/>
          </a:prstGeom>
          <a:noFill/>
          <a:ln w="2540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56818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ScreenHunter_01 J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81050"/>
            <a:ext cx="7772400" cy="5128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3" name="Oval 4"/>
          <p:cNvSpPr>
            <a:spLocks noChangeArrowheads="1"/>
          </p:cNvSpPr>
          <p:nvPr/>
        </p:nvSpPr>
        <p:spPr bwMode="auto">
          <a:xfrm>
            <a:off x="7146448" y="3303166"/>
            <a:ext cx="104775" cy="114300"/>
          </a:xfrm>
          <a:prstGeom prst="ellipse">
            <a:avLst/>
          </a:prstGeom>
          <a:solidFill>
            <a:srgbClr val="00B050"/>
          </a:solidFill>
          <a:ln>
            <a:solidFill>
              <a:schemeClr val="tx1"/>
            </a:solidFill>
          </a:ln>
          <a:effectLst/>
          <a:extLst/>
        </p:spPr>
        <p:txBody>
          <a:bodyPr wrap="none" anchor="ctr">
            <a:spAutoFit/>
          </a:bodyPr>
          <a:lstStyle/>
          <a:p>
            <a:endParaRPr lang="en-US" dirty="0"/>
          </a:p>
        </p:txBody>
      </p:sp>
      <p:sp>
        <p:nvSpPr>
          <p:cNvPr id="686092" name="Rectangle 12"/>
          <p:cNvSpPr>
            <a:spLocks noGrp="1" noChangeArrowheads="1"/>
          </p:cNvSpPr>
          <p:nvPr>
            <p:ph type="title"/>
          </p:nvPr>
        </p:nvSpPr>
        <p:spPr>
          <a:xfrm>
            <a:off x="428625" y="171450"/>
            <a:ext cx="8472488" cy="609600"/>
          </a:xfrm>
        </p:spPr>
        <p:txBody>
          <a:bodyPr/>
          <a:lstStyle/>
          <a:p>
            <a:pPr algn="ctr" eaLnBrk="1" hangingPunct="1">
              <a:defRPr/>
            </a:pPr>
            <a:r>
              <a:rPr lang="en-US" sz="2800" u="sng" dirty="0" smtClean="0">
                <a:solidFill>
                  <a:schemeClr val="tx1"/>
                </a:solidFill>
                <a:effectLst>
                  <a:outerShdw blurRad="38100" dist="38100" dir="2700000" algn="tl">
                    <a:srgbClr val="C0C0C0"/>
                  </a:outerShdw>
                </a:effectLst>
              </a:rPr>
              <a:t>Current FAA Airport Instrumentation Projects</a:t>
            </a:r>
          </a:p>
        </p:txBody>
      </p:sp>
      <p:sp>
        <p:nvSpPr>
          <p:cNvPr id="7182" name="Text Box 13"/>
          <p:cNvSpPr txBox="1">
            <a:spLocks noChangeArrowheads="1"/>
          </p:cNvSpPr>
          <p:nvPr/>
        </p:nvSpPr>
        <p:spPr bwMode="auto">
          <a:xfrm>
            <a:off x="5585062" y="3150660"/>
            <a:ext cx="1427464" cy="400110"/>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rPr>
              <a:t>JKF: PCCP</a:t>
            </a:r>
          </a:p>
          <a:p>
            <a:pPr eaLnBrk="1" hangingPunct="1">
              <a:buFontTx/>
              <a:buNone/>
            </a:pPr>
            <a:r>
              <a:rPr lang="en-US" sz="1000" b="1" dirty="0" smtClean="0">
                <a:solidFill>
                  <a:schemeClr val="bg1"/>
                </a:solidFill>
              </a:rPr>
              <a:t>EWR:  HMA Overlay</a:t>
            </a:r>
            <a:endParaRPr lang="en-US" sz="1000" b="1" dirty="0">
              <a:solidFill>
                <a:schemeClr val="bg1"/>
              </a:solidFill>
            </a:endParaRPr>
          </a:p>
        </p:txBody>
      </p:sp>
      <p:sp>
        <p:nvSpPr>
          <p:cNvPr id="7183" name="Line 14"/>
          <p:cNvSpPr>
            <a:spLocks noChangeShapeType="1"/>
          </p:cNvSpPr>
          <p:nvPr/>
        </p:nvSpPr>
        <p:spPr bwMode="auto">
          <a:xfrm flipH="1">
            <a:off x="7797798" y="2783742"/>
            <a:ext cx="50801" cy="219848"/>
          </a:xfrm>
          <a:prstGeom prst="line">
            <a:avLst/>
          </a:prstGeom>
          <a:noFill/>
          <a:ln w="158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12" name="Oval 4"/>
          <p:cNvSpPr>
            <a:spLocks noChangeArrowheads="1"/>
          </p:cNvSpPr>
          <p:nvPr/>
        </p:nvSpPr>
        <p:spPr bwMode="auto">
          <a:xfrm>
            <a:off x="6776083" y="3626805"/>
            <a:ext cx="104775" cy="114300"/>
          </a:xfrm>
          <a:prstGeom prst="ellipse">
            <a:avLst/>
          </a:prstGeom>
          <a:solidFill>
            <a:srgbClr val="FFFF00"/>
          </a:solidFill>
          <a:ln>
            <a:solidFill>
              <a:schemeClr val="tx1"/>
            </a:solidFill>
          </a:ln>
          <a:effectLst/>
          <a:extLst/>
        </p:spPr>
        <p:txBody>
          <a:bodyPr wrap="none" anchor="ctr">
            <a:spAutoFit/>
          </a:bodyPr>
          <a:lstStyle/>
          <a:p>
            <a:endParaRPr lang="en-US" dirty="0"/>
          </a:p>
        </p:txBody>
      </p:sp>
      <p:sp>
        <p:nvSpPr>
          <p:cNvPr id="14" name="Text Box 13"/>
          <p:cNvSpPr txBox="1">
            <a:spLocks noChangeArrowheads="1"/>
          </p:cNvSpPr>
          <p:nvPr/>
        </p:nvSpPr>
        <p:spPr bwMode="auto">
          <a:xfrm>
            <a:off x="5572317" y="3545200"/>
            <a:ext cx="1247775"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PHL: HMA/PCCP</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 Box 13"/>
          <p:cNvSpPr txBox="1">
            <a:spLocks noChangeArrowheads="1"/>
          </p:cNvSpPr>
          <p:nvPr/>
        </p:nvSpPr>
        <p:spPr bwMode="auto">
          <a:xfrm>
            <a:off x="7203500" y="3236935"/>
            <a:ext cx="1454150"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rPr>
              <a:t>BOS:  HMA Overlay</a:t>
            </a:r>
            <a:endParaRPr lang="en-US" sz="1000" b="1" dirty="0">
              <a:solidFill>
                <a:schemeClr val="bg1"/>
              </a:solidFill>
            </a:endParaRPr>
          </a:p>
        </p:txBody>
      </p:sp>
      <p:sp>
        <p:nvSpPr>
          <p:cNvPr id="15" name="Oval 4"/>
          <p:cNvSpPr>
            <a:spLocks noChangeArrowheads="1"/>
          </p:cNvSpPr>
          <p:nvPr/>
        </p:nvSpPr>
        <p:spPr bwMode="auto">
          <a:xfrm>
            <a:off x="3581400" y="3829009"/>
            <a:ext cx="104775" cy="114300"/>
          </a:xfrm>
          <a:prstGeom prst="ellipse">
            <a:avLst/>
          </a:prstGeom>
          <a:solidFill>
            <a:srgbClr val="00B050"/>
          </a:solidFill>
          <a:ln>
            <a:solidFill>
              <a:schemeClr val="tx1"/>
            </a:solidFill>
          </a:ln>
          <a:effectLst/>
          <a:extLst/>
        </p:spPr>
        <p:txBody>
          <a:bodyPr wrap="none" anchor="ctr">
            <a:spAutoFit/>
          </a:bodyPr>
          <a:lstStyle/>
          <a:p>
            <a:endParaRPr lang="en-US" dirty="0"/>
          </a:p>
        </p:txBody>
      </p:sp>
      <p:sp>
        <p:nvSpPr>
          <p:cNvPr id="19" name="Oval 4"/>
          <p:cNvSpPr>
            <a:spLocks noChangeArrowheads="1"/>
          </p:cNvSpPr>
          <p:nvPr/>
        </p:nvSpPr>
        <p:spPr bwMode="auto">
          <a:xfrm>
            <a:off x="5943600" y="4572000"/>
            <a:ext cx="104775" cy="114300"/>
          </a:xfrm>
          <a:prstGeom prst="ellipse">
            <a:avLst/>
          </a:prstGeom>
          <a:solidFill>
            <a:srgbClr val="00B050"/>
          </a:solidFill>
          <a:ln>
            <a:solidFill>
              <a:schemeClr val="tx1"/>
            </a:solidFill>
          </a:ln>
          <a:effectLst/>
          <a:extLst/>
        </p:spPr>
        <p:txBody>
          <a:bodyPr wrap="none" anchor="ctr">
            <a:spAutoFit/>
          </a:bodyPr>
          <a:lstStyle/>
          <a:p>
            <a:endParaRPr lang="en-US" dirty="0"/>
          </a:p>
        </p:txBody>
      </p:sp>
      <p:sp>
        <p:nvSpPr>
          <p:cNvPr id="20" name="Oval 4"/>
          <p:cNvSpPr>
            <a:spLocks noChangeArrowheads="1"/>
          </p:cNvSpPr>
          <p:nvPr/>
        </p:nvSpPr>
        <p:spPr bwMode="auto">
          <a:xfrm>
            <a:off x="6889273" y="3413660"/>
            <a:ext cx="104775" cy="114300"/>
          </a:xfrm>
          <a:prstGeom prst="ellipse">
            <a:avLst/>
          </a:prstGeom>
          <a:solidFill>
            <a:srgbClr val="00B050"/>
          </a:solidFill>
          <a:ln>
            <a:solidFill>
              <a:schemeClr val="tx1"/>
            </a:solidFill>
          </a:ln>
          <a:effectLst/>
          <a:extLst/>
        </p:spPr>
        <p:txBody>
          <a:bodyPr wrap="none" anchor="ctr">
            <a:spAutoFit/>
          </a:bodyPr>
          <a:lstStyle/>
          <a:p>
            <a:endParaRPr lang="en-US" dirty="0"/>
          </a:p>
        </p:txBody>
      </p:sp>
      <p:sp>
        <p:nvSpPr>
          <p:cNvPr id="21" name="Text Box 13"/>
          <p:cNvSpPr txBox="1">
            <a:spLocks noChangeArrowheads="1"/>
          </p:cNvSpPr>
          <p:nvPr/>
        </p:nvSpPr>
        <p:spPr bwMode="auto">
          <a:xfrm>
            <a:off x="5995987" y="4506039"/>
            <a:ext cx="1247775"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ATL: HMA/PCCP</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22" name="Text Box 13"/>
          <p:cNvSpPr txBox="1">
            <a:spLocks noChangeArrowheads="1"/>
          </p:cNvSpPr>
          <p:nvPr/>
        </p:nvSpPr>
        <p:spPr bwMode="auto">
          <a:xfrm>
            <a:off x="3633787" y="3763048"/>
            <a:ext cx="481013"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DEN</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23" name="Oval 4"/>
          <p:cNvSpPr>
            <a:spLocks noChangeArrowheads="1"/>
          </p:cNvSpPr>
          <p:nvPr/>
        </p:nvSpPr>
        <p:spPr bwMode="auto">
          <a:xfrm>
            <a:off x="2743200" y="4457700"/>
            <a:ext cx="104775" cy="114300"/>
          </a:xfrm>
          <a:prstGeom prst="ellipse">
            <a:avLst/>
          </a:prstGeom>
          <a:solidFill>
            <a:srgbClr val="FF0000"/>
          </a:solidFill>
          <a:ln>
            <a:solidFill>
              <a:schemeClr val="tx1"/>
            </a:solidFill>
          </a:ln>
          <a:effectLst/>
          <a:extLst/>
        </p:spPr>
        <p:txBody>
          <a:bodyPr wrap="none" anchor="ctr">
            <a:spAutoFit/>
          </a:bodyPr>
          <a:lstStyle/>
          <a:p>
            <a:endParaRPr lang="en-US" dirty="0"/>
          </a:p>
        </p:txBody>
      </p:sp>
      <p:sp>
        <p:nvSpPr>
          <p:cNvPr id="24" name="Oval 4"/>
          <p:cNvSpPr>
            <a:spLocks noChangeArrowheads="1"/>
          </p:cNvSpPr>
          <p:nvPr/>
        </p:nvSpPr>
        <p:spPr bwMode="auto">
          <a:xfrm>
            <a:off x="1647825" y="3695700"/>
            <a:ext cx="104775" cy="114300"/>
          </a:xfrm>
          <a:prstGeom prst="ellipse">
            <a:avLst/>
          </a:prstGeom>
          <a:solidFill>
            <a:srgbClr val="FF0000"/>
          </a:solidFill>
          <a:ln>
            <a:solidFill>
              <a:schemeClr val="tx1"/>
            </a:solidFill>
          </a:ln>
          <a:effectLst/>
          <a:extLst/>
        </p:spPr>
        <p:txBody>
          <a:bodyPr wrap="none" anchor="ctr">
            <a:spAutoFit/>
          </a:bodyPr>
          <a:lstStyle/>
          <a:p>
            <a:endParaRPr lang="en-US" dirty="0"/>
          </a:p>
        </p:txBody>
      </p:sp>
      <p:sp>
        <p:nvSpPr>
          <p:cNvPr id="25" name="Oval 4"/>
          <p:cNvSpPr>
            <a:spLocks noChangeArrowheads="1"/>
          </p:cNvSpPr>
          <p:nvPr/>
        </p:nvSpPr>
        <p:spPr bwMode="auto">
          <a:xfrm>
            <a:off x="2133600" y="2472094"/>
            <a:ext cx="104775" cy="114300"/>
          </a:xfrm>
          <a:prstGeom prst="ellipse">
            <a:avLst/>
          </a:prstGeom>
          <a:solidFill>
            <a:srgbClr val="FF0000"/>
          </a:solidFill>
          <a:ln>
            <a:solidFill>
              <a:schemeClr val="tx1"/>
            </a:solidFill>
          </a:ln>
          <a:effectLst/>
          <a:extLst/>
        </p:spPr>
        <p:txBody>
          <a:bodyPr wrap="none" anchor="ctr">
            <a:spAutoFit/>
          </a:bodyPr>
          <a:lstStyle/>
          <a:p>
            <a:endParaRPr lang="en-US" dirty="0"/>
          </a:p>
        </p:txBody>
      </p:sp>
      <p:sp>
        <p:nvSpPr>
          <p:cNvPr id="26" name="Text Box 13"/>
          <p:cNvSpPr txBox="1">
            <a:spLocks noChangeArrowheads="1"/>
          </p:cNvSpPr>
          <p:nvPr/>
        </p:nvSpPr>
        <p:spPr bwMode="auto">
          <a:xfrm>
            <a:off x="2795587" y="4403144"/>
            <a:ext cx="1319213"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PHX: HMA/PCCP</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27" name="Text Box 13"/>
          <p:cNvSpPr txBox="1">
            <a:spLocks noChangeArrowheads="1"/>
          </p:cNvSpPr>
          <p:nvPr/>
        </p:nvSpPr>
        <p:spPr bwMode="auto">
          <a:xfrm>
            <a:off x="1733210" y="3586412"/>
            <a:ext cx="481013"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SFO</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28" name="Text Box 13"/>
          <p:cNvSpPr txBox="1">
            <a:spLocks noChangeArrowheads="1"/>
          </p:cNvSpPr>
          <p:nvPr/>
        </p:nvSpPr>
        <p:spPr bwMode="auto">
          <a:xfrm>
            <a:off x="2197893" y="2406133"/>
            <a:ext cx="773907"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SEA-TAC</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29" name="Oval 4"/>
          <p:cNvSpPr>
            <a:spLocks noChangeArrowheads="1"/>
          </p:cNvSpPr>
          <p:nvPr/>
        </p:nvSpPr>
        <p:spPr bwMode="auto">
          <a:xfrm>
            <a:off x="6322187" y="966909"/>
            <a:ext cx="104775" cy="114300"/>
          </a:xfrm>
          <a:prstGeom prst="ellipse">
            <a:avLst/>
          </a:prstGeom>
          <a:solidFill>
            <a:srgbClr val="FF0000"/>
          </a:solidFill>
          <a:ln>
            <a:solidFill>
              <a:schemeClr val="tx1"/>
            </a:solidFill>
          </a:ln>
          <a:effectLst/>
          <a:extLst/>
        </p:spPr>
        <p:txBody>
          <a:bodyPr wrap="none" anchor="ctr">
            <a:spAutoFit/>
          </a:bodyPr>
          <a:lstStyle/>
          <a:p>
            <a:endParaRPr lang="en-US" dirty="0"/>
          </a:p>
        </p:txBody>
      </p:sp>
      <p:sp>
        <p:nvSpPr>
          <p:cNvPr id="30" name="Oval 4"/>
          <p:cNvSpPr>
            <a:spLocks noChangeArrowheads="1"/>
          </p:cNvSpPr>
          <p:nvPr/>
        </p:nvSpPr>
        <p:spPr bwMode="auto">
          <a:xfrm>
            <a:off x="4406014" y="959187"/>
            <a:ext cx="104775" cy="114300"/>
          </a:xfrm>
          <a:prstGeom prst="ellipse">
            <a:avLst/>
          </a:prstGeom>
          <a:solidFill>
            <a:srgbClr val="FFFF00"/>
          </a:solidFill>
          <a:ln>
            <a:solidFill>
              <a:schemeClr val="tx1"/>
            </a:solidFill>
          </a:ln>
          <a:effectLst/>
          <a:extLst/>
        </p:spPr>
        <p:txBody>
          <a:bodyPr wrap="none" anchor="ctr">
            <a:spAutoFit/>
          </a:bodyPr>
          <a:lstStyle/>
          <a:p>
            <a:endParaRPr lang="en-US" dirty="0"/>
          </a:p>
        </p:txBody>
      </p:sp>
      <p:sp>
        <p:nvSpPr>
          <p:cNvPr id="31" name="Text Box 13"/>
          <p:cNvSpPr txBox="1">
            <a:spLocks noChangeArrowheads="1"/>
          </p:cNvSpPr>
          <p:nvPr/>
        </p:nvSpPr>
        <p:spPr bwMode="auto">
          <a:xfrm>
            <a:off x="6375935" y="893226"/>
            <a:ext cx="1554640"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 FAA Consideration</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32" name="Text Box 13"/>
          <p:cNvSpPr txBox="1">
            <a:spLocks noChangeArrowheads="1"/>
          </p:cNvSpPr>
          <p:nvPr/>
        </p:nvSpPr>
        <p:spPr bwMode="auto">
          <a:xfrm>
            <a:off x="4482849" y="895569"/>
            <a:ext cx="1554640"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 Under Construction</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33" name="Oval 4"/>
          <p:cNvSpPr>
            <a:spLocks noChangeArrowheads="1"/>
          </p:cNvSpPr>
          <p:nvPr/>
        </p:nvSpPr>
        <p:spPr bwMode="auto">
          <a:xfrm>
            <a:off x="3059131" y="952267"/>
            <a:ext cx="104775" cy="114300"/>
          </a:xfrm>
          <a:prstGeom prst="ellipse">
            <a:avLst/>
          </a:prstGeom>
          <a:solidFill>
            <a:srgbClr val="00B050"/>
          </a:solidFill>
          <a:ln>
            <a:solidFill>
              <a:schemeClr val="tx1"/>
            </a:solidFill>
          </a:ln>
          <a:effectLst/>
          <a:extLst/>
        </p:spPr>
        <p:txBody>
          <a:bodyPr wrap="none" anchor="ctr">
            <a:spAutoFit/>
          </a:bodyPr>
          <a:lstStyle/>
          <a:p>
            <a:endParaRPr lang="en-US" dirty="0"/>
          </a:p>
        </p:txBody>
      </p:sp>
      <p:sp>
        <p:nvSpPr>
          <p:cNvPr id="34" name="Text Box 13"/>
          <p:cNvSpPr txBox="1">
            <a:spLocks noChangeArrowheads="1"/>
          </p:cNvSpPr>
          <p:nvPr/>
        </p:nvSpPr>
        <p:spPr bwMode="auto">
          <a:xfrm>
            <a:off x="3110229" y="886306"/>
            <a:ext cx="1554640"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 Completed</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35" name="Oval 4"/>
          <p:cNvSpPr>
            <a:spLocks noChangeArrowheads="1"/>
          </p:cNvSpPr>
          <p:nvPr/>
        </p:nvSpPr>
        <p:spPr bwMode="auto">
          <a:xfrm>
            <a:off x="1759171" y="3560430"/>
            <a:ext cx="104775" cy="114300"/>
          </a:xfrm>
          <a:prstGeom prst="ellipse">
            <a:avLst/>
          </a:prstGeom>
          <a:solidFill>
            <a:srgbClr val="FF0000"/>
          </a:solidFill>
          <a:ln>
            <a:solidFill>
              <a:schemeClr val="tx1"/>
            </a:solidFill>
          </a:ln>
          <a:effectLst/>
          <a:extLst/>
        </p:spPr>
        <p:txBody>
          <a:bodyPr wrap="none" anchor="ctr">
            <a:spAutoFit/>
          </a:bodyPr>
          <a:lstStyle/>
          <a:p>
            <a:endParaRPr lang="en-US" dirty="0"/>
          </a:p>
        </p:txBody>
      </p:sp>
      <p:sp>
        <p:nvSpPr>
          <p:cNvPr id="37" name="Text Box 13"/>
          <p:cNvSpPr txBox="1">
            <a:spLocks noChangeArrowheads="1"/>
          </p:cNvSpPr>
          <p:nvPr/>
        </p:nvSpPr>
        <p:spPr bwMode="auto">
          <a:xfrm>
            <a:off x="1679139" y="3364697"/>
            <a:ext cx="962365" cy="246221"/>
          </a:xfrm>
          <a:prstGeom prst="rect">
            <a:avLst/>
          </a:prstGeom>
          <a:no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000" b="1" dirty="0" smtClean="0">
                <a:solidFill>
                  <a:schemeClr val="bg1"/>
                </a:solidFill>
                <a:latin typeface="Times New Roman" panose="02020603050405020304" pitchFamily="18" charset="0"/>
                <a:cs typeface="Times New Roman" panose="02020603050405020304" pitchFamily="18" charset="0"/>
              </a:rPr>
              <a:t>UCD Airport</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383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231775"/>
            <a:ext cx="8472488" cy="609600"/>
          </a:xfrm>
        </p:spPr>
        <p:txBody>
          <a:bodyPr/>
          <a:lstStyle/>
          <a:p>
            <a:r>
              <a:rPr lang="en-US" sz="3200" u="sng" dirty="0" smtClean="0">
                <a:solidFill>
                  <a:srgbClr val="002060"/>
                </a:solidFill>
                <a:effectLst>
                  <a:outerShdw blurRad="38100" dist="38100" dir="2700000" algn="tl">
                    <a:srgbClr val="000000">
                      <a:alpha val="43137"/>
                    </a:srgbClr>
                  </a:outerShdw>
                </a:effectLst>
                <a:cs typeface="Times New Roman" panose="02020603050405020304" pitchFamily="18" charset="0"/>
              </a:rPr>
              <a:t>Boston Logan International Airport (BOS)</a:t>
            </a:r>
            <a:endParaRPr lang="en-US" sz="3200" u="sng"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rot="330615">
            <a:off x="5283992" y="992071"/>
            <a:ext cx="3693350" cy="4929095"/>
          </a:xfrm>
          <a:prstGeom prst="rect">
            <a:avLst/>
          </a:prstGeom>
        </p:spPr>
      </p:pic>
      <p:cxnSp>
        <p:nvCxnSpPr>
          <p:cNvPr id="10" name="Straight Connector 9"/>
          <p:cNvCxnSpPr/>
          <p:nvPr/>
        </p:nvCxnSpPr>
        <p:spPr bwMode="auto">
          <a:xfrm flipV="1">
            <a:off x="6934200" y="914400"/>
            <a:ext cx="196466" cy="1981200"/>
          </a:xfrm>
          <a:prstGeom prst="line">
            <a:avLst/>
          </a:prstGeom>
          <a:noFill/>
          <a:ln w="9525" cap="flat" cmpd="sng" algn="ctr">
            <a:solidFill>
              <a:schemeClr val="tx1"/>
            </a:solidFill>
            <a:prstDash val="solid"/>
            <a:round/>
            <a:headEnd type="none" w="med" len="med"/>
            <a:tailEnd type="none" w="med" len="med"/>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cxnSp>
      <p:pic>
        <p:nvPicPr>
          <p:cNvPr id="2" name="Picture 1"/>
          <p:cNvPicPr>
            <a:picLocks noChangeAspect="1"/>
          </p:cNvPicPr>
          <p:nvPr/>
        </p:nvPicPr>
        <p:blipFill>
          <a:blip r:embed="rId4"/>
          <a:stretch>
            <a:fillRect/>
          </a:stretch>
        </p:blipFill>
        <p:spPr>
          <a:xfrm>
            <a:off x="228600" y="841375"/>
            <a:ext cx="4953000" cy="5059354"/>
          </a:xfrm>
          <a:prstGeom prst="rect">
            <a:avLst/>
          </a:prstGeom>
          <a:ln w="19050">
            <a:solidFill>
              <a:srgbClr val="000000"/>
            </a:solidFill>
          </a:ln>
        </p:spPr>
      </p:pic>
      <p:sp>
        <p:nvSpPr>
          <p:cNvPr id="12" name="Oval 11"/>
          <p:cNvSpPr/>
          <p:nvPr/>
        </p:nvSpPr>
        <p:spPr bwMode="auto">
          <a:xfrm>
            <a:off x="1676400" y="4648200"/>
            <a:ext cx="304800" cy="3048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4" name="Straight Arrow Connector 13"/>
          <p:cNvCxnSpPr/>
          <p:nvPr/>
        </p:nvCxnSpPr>
        <p:spPr bwMode="auto">
          <a:xfrm flipV="1">
            <a:off x="1828800" y="4038600"/>
            <a:ext cx="3962400" cy="762000"/>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rot="5730028">
            <a:off x="5067300" y="1702898"/>
            <a:ext cx="1447800" cy="381000"/>
          </a:xfrm>
          <a:prstGeom prst="rect">
            <a:avLst/>
          </a:prstGeom>
          <a:solidFill>
            <a:schemeClr val="bg1"/>
          </a:solidFill>
        </p:spPr>
        <p:txBody>
          <a:bodyPr wrap="square" rtlCol="0">
            <a:spAutoFit/>
          </a:bodyPr>
          <a:lstStyle/>
          <a:p>
            <a:r>
              <a:rPr lang="en-US" dirty="0" smtClean="0"/>
              <a:t>Taxiway M</a:t>
            </a:r>
            <a:endParaRPr lang="en-US" dirty="0"/>
          </a:p>
        </p:txBody>
      </p:sp>
      <p:sp>
        <p:nvSpPr>
          <p:cNvPr id="17" name="TextBox 16"/>
          <p:cNvSpPr txBox="1"/>
          <p:nvPr/>
        </p:nvSpPr>
        <p:spPr>
          <a:xfrm rot="1236352">
            <a:off x="8092188" y="5200712"/>
            <a:ext cx="1030620" cy="307777"/>
          </a:xfrm>
          <a:prstGeom prst="rect">
            <a:avLst/>
          </a:prstGeom>
          <a:solidFill>
            <a:schemeClr val="bg1"/>
          </a:solidFill>
        </p:spPr>
        <p:txBody>
          <a:bodyPr wrap="square" rtlCol="0">
            <a:spAutoFit/>
          </a:bodyPr>
          <a:lstStyle/>
          <a:p>
            <a:r>
              <a:rPr lang="en-US" sz="1400" dirty="0" smtClean="0"/>
              <a:t>Taxiway B</a:t>
            </a:r>
            <a:endParaRPr lang="en-US" sz="1400" dirty="0"/>
          </a:p>
        </p:txBody>
      </p:sp>
      <p:sp>
        <p:nvSpPr>
          <p:cNvPr id="18" name="Rectangle 17"/>
          <p:cNvSpPr/>
          <p:nvPr/>
        </p:nvSpPr>
        <p:spPr bwMode="auto">
          <a:xfrm rot="19833081">
            <a:off x="5885219" y="3753274"/>
            <a:ext cx="576873" cy="21224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17559373">
            <a:off x="7573521" y="4694477"/>
            <a:ext cx="576873" cy="21224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7635773" y="4648200"/>
            <a:ext cx="517627" cy="369332"/>
          </a:xfrm>
          <a:prstGeom prst="rect">
            <a:avLst/>
          </a:prstGeom>
          <a:noFill/>
        </p:spPr>
        <p:txBody>
          <a:bodyPr wrap="square" rtlCol="0">
            <a:spAutoFit/>
          </a:bodyPr>
          <a:lstStyle/>
          <a:p>
            <a:r>
              <a:rPr lang="en-US" dirty="0" smtClean="0"/>
              <a:t>30</a:t>
            </a:r>
            <a:endParaRPr lang="en-US" dirty="0"/>
          </a:p>
        </p:txBody>
      </p:sp>
      <p:sp>
        <p:nvSpPr>
          <p:cNvPr id="21" name="TextBox 20"/>
          <p:cNvSpPr txBox="1"/>
          <p:nvPr/>
        </p:nvSpPr>
        <p:spPr>
          <a:xfrm>
            <a:off x="5937046" y="3674730"/>
            <a:ext cx="517627" cy="36933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363372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43000"/>
            <a:ext cx="3251200" cy="2438400"/>
          </a:xfrm>
          <a:prstGeom prst="rect">
            <a:avLst/>
          </a:prstGeom>
        </p:spPr>
      </p:pic>
      <p:sp>
        <p:nvSpPr>
          <p:cNvPr id="5" name="Rectangle 2"/>
          <p:cNvSpPr>
            <a:spLocks noGrp="1" noChangeArrowheads="1"/>
          </p:cNvSpPr>
          <p:nvPr>
            <p:ph type="title"/>
          </p:nvPr>
        </p:nvSpPr>
        <p:spPr>
          <a:xfrm>
            <a:off x="381000" y="231775"/>
            <a:ext cx="8472488" cy="609600"/>
          </a:xfrm>
        </p:spPr>
        <p:txBody>
          <a:bodyPr/>
          <a:lstStyle/>
          <a:p>
            <a:r>
              <a:rPr lang="en-US" sz="3200" u="sng" dirty="0" smtClean="0">
                <a:solidFill>
                  <a:srgbClr val="002060"/>
                </a:solidFill>
                <a:effectLst>
                  <a:outerShdw blurRad="38100" dist="38100" dir="2700000" algn="tl">
                    <a:srgbClr val="000000">
                      <a:alpha val="43137"/>
                    </a:srgbClr>
                  </a:outerShdw>
                </a:effectLst>
                <a:cs typeface="Times New Roman" panose="02020603050405020304" pitchFamily="18" charset="0"/>
              </a:rPr>
              <a:t>Boston Logan International Airport (BOS)</a:t>
            </a:r>
            <a:endParaRPr lang="en-US" sz="3200" u="sng"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550" y="920750"/>
            <a:ext cx="2166938" cy="28892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5906" y="920750"/>
            <a:ext cx="2166938" cy="2889250"/>
          </a:xfrm>
          <a:prstGeom prst="rect">
            <a:avLst/>
          </a:prstGeom>
        </p:spPr>
      </p:pic>
      <p:pic>
        <p:nvPicPr>
          <p:cNvPr id="9" name="Picture 8"/>
          <p:cNvPicPr>
            <a:picLocks noChangeAspect="1"/>
          </p:cNvPicPr>
          <p:nvPr/>
        </p:nvPicPr>
        <p:blipFill>
          <a:blip r:embed="rId5"/>
          <a:stretch>
            <a:fillRect/>
          </a:stretch>
        </p:blipFill>
        <p:spPr>
          <a:xfrm>
            <a:off x="2133600" y="4191000"/>
            <a:ext cx="5215255" cy="1589171"/>
          </a:xfrm>
          <a:prstGeom prst="rect">
            <a:avLst/>
          </a:prstGeom>
        </p:spPr>
      </p:pic>
      <p:sp>
        <p:nvSpPr>
          <p:cNvPr id="10" name="TextBox 9"/>
          <p:cNvSpPr txBox="1"/>
          <p:nvPr/>
        </p:nvSpPr>
        <p:spPr>
          <a:xfrm>
            <a:off x="355600" y="3584448"/>
            <a:ext cx="3251200" cy="30777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Data Acquisition Unit</a:t>
            </a:r>
            <a:endParaRPr lang="en-US"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075906" y="3779520"/>
            <a:ext cx="2166938" cy="30777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LWD </a:t>
            </a:r>
            <a:endParaRPr lang="en-US" sz="1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686550" y="3800891"/>
            <a:ext cx="2166938" cy="30777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PSPA </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981200" y="5729985"/>
            <a:ext cx="5562599" cy="30777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Example Strain Gauge Installation at Taxiway M-Taxiway B Intersection</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09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Navneet\PRESENTATIONS\2017\REDAC\March\RPA P3-Field Instrumentation\Bo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4172815" cy="2309042"/>
          </a:xfrm>
          <a:prstGeom prst="rect">
            <a:avLst/>
          </a:prstGeom>
          <a:ln w="19050">
            <a:solidFill>
              <a:srgbClr val="000000"/>
            </a:solidFill>
          </a:ln>
          <a:effectLst/>
          <a:extLst>
            <a:ext uri="{909E8E84-426E-40DD-AFC4-6F175D3DCCD1}">
              <a14:hiddenFill xmlns:a14="http://schemas.microsoft.com/office/drawing/2010/main">
                <a:solidFill>
                  <a:srgbClr val="FFFFFF"/>
                </a:solidFill>
              </a14:hiddenFill>
            </a:ext>
          </a:extLst>
        </p:spPr>
      </p:pic>
      <p:pic>
        <p:nvPicPr>
          <p:cNvPr id="12291" name="Picture 3" descr="C:\Navneet\PRESENTATIONS\2017\REDAC\March\RPA P3-Field Instrumentation\B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14400"/>
            <a:ext cx="4281488" cy="2309042"/>
          </a:xfrm>
          <a:prstGeom prst="rect">
            <a:avLst/>
          </a:prstGeom>
          <a:ln w="19050">
            <a:solidFill>
              <a:srgbClr val="000000"/>
            </a:solidFill>
          </a:ln>
          <a:effectLst/>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381000" y="231775"/>
            <a:ext cx="8472488" cy="609600"/>
          </a:xfrm>
        </p:spPr>
        <p:txBody>
          <a:bodyPr/>
          <a:lstStyle/>
          <a:p>
            <a:r>
              <a:rPr lang="en-US" sz="3200" u="sng" dirty="0" smtClean="0">
                <a:solidFill>
                  <a:srgbClr val="002060"/>
                </a:solidFill>
                <a:effectLst>
                  <a:outerShdw blurRad="38100" dist="38100" dir="2700000" algn="tl">
                    <a:srgbClr val="000000">
                      <a:alpha val="43137"/>
                    </a:srgbClr>
                  </a:outerShdw>
                </a:effectLst>
                <a:cs typeface="Times New Roman" panose="02020603050405020304" pitchFamily="18" charset="0"/>
              </a:rPr>
              <a:t>BOS Data Acquisition Cameras</a:t>
            </a:r>
            <a:endParaRPr lang="en-US" sz="3200" u="sng"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 y="3352800"/>
            <a:ext cx="4157575" cy="2407920"/>
          </a:xfrm>
          <a:prstGeom prst="rect">
            <a:avLst/>
          </a:prstGeom>
          <a:ln w="19050">
            <a:solidFill>
              <a:srgbClr val="000000"/>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480" y="3352800"/>
            <a:ext cx="4276408" cy="2407920"/>
          </a:xfrm>
          <a:prstGeom prst="rect">
            <a:avLst/>
          </a:prstGeom>
          <a:ln w="19050">
            <a:solidFill>
              <a:srgbClr val="000000"/>
            </a:solidFill>
          </a:ln>
        </p:spPr>
      </p:pic>
    </p:spTree>
    <p:extLst>
      <p:ext uri="{BB962C8B-B14F-4D97-AF65-F5344CB8AC3E}">
        <p14:creationId xmlns:p14="http://schemas.microsoft.com/office/powerpoint/2010/main" val="74852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Pavement sensor responses under A380 and B787 will be presented.</a:t>
            </a:r>
            <a:endParaRPr lang="en-US" dirty="0"/>
          </a:p>
        </p:txBody>
      </p:sp>
      <p:sp>
        <p:nvSpPr>
          <p:cNvPr id="4" name="Rectangle 2"/>
          <p:cNvSpPr txBox="1">
            <a:spLocks noChangeArrowheads="1"/>
          </p:cNvSpPr>
          <p:nvPr/>
        </p:nvSpPr>
        <p:spPr bwMode="auto">
          <a:xfrm>
            <a:off x="381000" y="231775"/>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3200" u="sng" kern="0" dirty="0" smtClean="0">
                <a:solidFill>
                  <a:srgbClr val="002060"/>
                </a:solidFill>
                <a:effectLst>
                  <a:outerShdw blurRad="38100" dist="38100" dir="2700000" algn="tl">
                    <a:srgbClr val="000000">
                      <a:alpha val="43137"/>
                    </a:srgbClr>
                  </a:outerShdw>
                </a:effectLst>
                <a:cs typeface="Times New Roman" panose="02020603050405020304" pitchFamily="18" charset="0"/>
              </a:rPr>
              <a:t>BOS Preliminary Data</a:t>
            </a:r>
            <a:endParaRPr lang="en-US" sz="3200" u="sng" kern="0"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20731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7977188" cy="502247"/>
          </a:xfrm>
        </p:spPr>
        <p:txBody>
          <a:bodyPr>
            <a:noAutofit/>
          </a:bodyPr>
          <a:lstStyle>
            <a:lvl1pPr>
              <a:defRPr sz="2200" b="1">
                <a:solidFill>
                  <a:srgbClr val="0C3B60"/>
                </a:solidFill>
                <a:latin typeface="Arial" panose="020B0604020202020204" pitchFamily="34" charset="0"/>
                <a:cs typeface="Arial" panose="020B0604020202020204" pitchFamily="34" charset="0"/>
              </a:defRPr>
            </a:lvl1pPr>
          </a:lstStyle>
          <a:p>
            <a:pPr algn="l"/>
            <a:r>
              <a:rPr lang="en-US" sz="2800" dirty="0" smtClean="0"/>
              <a:t>BOS - A380</a:t>
            </a:r>
            <a:endParaRPr lang="en-US" sz="2800" dirty="0"/>
          </a:p>
        </p:txBody>
      </p:sp>
      <p:pic>
        <p:nvPicPr>
          <p:cNvPr id="11267" name="Picture 3" descr="E:\BOS PICS 20170518\snapshot (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54647"/>
            <a:ext cx="6096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BOS PICS 20170518\snapshot (3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95600"/>
            <a:ext cx="5486400"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330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7F180A-E3A4-4F35-A570-E0408E392DC8}"/>
</file>

<file path=customXml/itemProps2.xml><?xml version="1.0" encoding="utf-8"?>
<ds:datastoreItem xmlns:ds="http://schemas.openxmlformats.org/officeDocument/2006/customXml" ds:itemID="{2F3208DB-7C38-48D0-89F5-9032AD599926}"/>
</file>

<file path=customXml/itemProps3.xml><?xml version="1.0" encoding="utf-8"?>
<ds:datastoreItem xmlns:ds="http://schemas.openxmlformats.org/officeDocument/2006/customXml" ds:itemID="{0CE375A3-6ECA-45FF-BBAD-E773FAB0FE37}"/>
</file>

<file path=docProps/app.xml><?xml version="1.0" encoding="utf-8"?>
<Properties xmlns="http://schemas.openxmlformats.org/officeDocument/2006/extended-properties" xmlns:vt="http://schemas.openxmlformats.org/officeDocument/2006/docPropsVTypes">
  <Template/>
  <TotalTime>6260</TotalTime>
  <Words>551</Words>
  <Application>Microsoft Office PowerPoint</Application>
  <PresentationFormat>On-screen Show (4:3)</PresentationFormat>
  <Paragraphs>153</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SimSun</vt:lpstr>
      <vt:lpstr>Arial</vt:lpstr>
      <vt:lpstr>Calibri</vt:lpstr>
      <vt:lpstr>Times New Roman</vt:lpstr>
      <vt:lpstr>Wingdings</vt:lpstr>
      <vt:lpstr>2_Custom Design</vt:lpstr>
      <vt:lpstr>RPA – P3 Field Instrumentation &amp; Testing </vt:lpstr>
      <vt:lpstr>RPA P3 Overview – Field Instrumentation &amp; Testing</vt:lpstr>
      <vt:lpstr>Field Instrumentation &amp; Testing Program</vt:lpstr>
      <vt:lpstr>Current FAA Airport Instrumentation Projects</vt:lpstr>
      <vt:lpstr>Boston Logan International Airport (BOS)</vt:lpstr>
      <vt:lpstr>Boston Logan International Airport (BOS)</vt:lpstr>
      <vt:lpstr>BOS Data Acquisition Cameras</vt:lpstr>
      <vt:lpstr>PowerPoint Presentation</vt:lpstr>
      <vt:lpstr>BOS - A380</vt:lpstr>
      <vt:lpstr>BOS - Boeing 787</vt:lpstr>
      <vt:lpstr>BOS Laboratory Test</vt:lpstr>
      <vt:lpstr>PowerPoint Presentation</vt:lpstr>
      <vt:lpstr>Philadelphia International Airport (PLH)</vt:lpstr>
      <vt:lpstr>PHL Sensor Installation Layout</vt:lpstr>
      <vt:lpstr>PHL Objectives</vt:lpstr>
      <vt:lpstr>PowerPoint Presentation</vt:lpstr>
    </vt:vector>
  </TitlesOfParts>
  <Company>Federal Aviation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Update</dc:title>
  <dc:creator>Murphy Flynn</dc:creator>
  <cp:lastModifiedBy>Garg, Navneet (FAA)</cp:lastModifiedBy>
  <cp:revision>303</cp:revision>
  <cp:lastPrinted>2016-08-10T20:14:32Z</cp:lastPrinted>
  <dcterms:created xsi:type="dcterms:W3CDTF">2013-09-06T13:23:18Z</dcterms:created>
  <dcterms:modified xsi:type="dcterms:W3CDTF">2017-07-31T17:24:53Z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