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  <p:sldMasterId id="2147483661" r:id="rId2"/>
    <p:sldMasterId id="2147483663" r:id="rId3"/>
  </p:sldMasterIdLst>
  <p:notesMasterIdLst>
    <p:notesMasterId r:id="rId21"/>
  </p:notesMasterIdLst>
  <p:handoutMasterIdLst>
    <p:handoutMasterId r:id="rId22"/>
  </p:handoutMasterIdLst>
  <p:sldIdLst>
    <p:sldId id="373" r:id="rId4"/>
    <p:sldId id="372" r:id="rId5"/>
    <p:sldId id="402" r:id="rId6"/>
    <p:sldId id="413" r:id="rId7"/>
    <p:sldId id="375" r:id="rId8"/>
    <p:sldId id="410" r:id="rId9"/>
    <p:sldId id="409" r:id="rId10"/>
    <p:sldId id="411" r:id="rId11"/>
    <p:sldId id="412" r:id="rId12"/>
    <p:sldId id="416" r:id="rId13"/>
    <p:sldId id="392" r:id="rId14"/>
    <p:sldId id="391" r:id="rId15"/>
    <p:sldId id="395" r:id="rId16"/>
    <p:sldId id="415" r:id="rId17"/>
    <p:sldId id="414" r:id="rId18"/>
    <p:sldId id="398" r:id="rId19"/>
    <p:sldId id="399" r:id="rId2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D0E1773-2C58-4A1C-9F4D-09A126D9EB70}">
          <p14:sldIdLst>
            <p14:sldId id="373"/>
            <p14:sldId id="372"/>
            <p14:sldId id="402"/>
            <p14:sldId id="413"/>
            <p14:sldId id="375"/>
            <p14:sldId id="410"/>
            <p14:sldId id="409"/>
            <p14:sldId id="411"/>
            <p14:sldId id="412"/>
            <p14:sldId id="416"/>
            <p14:sldId id="392"/>
            <p14:sldId id="391"/>
            <p14:sldId id="395"/>
            <p14:sldId id="415"/>
            <p14:sldId id="414"/>
            <p14:sldId id="398"/>
            <p14:sldId id="39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536">
          <p15:clr>
            <a:srgbClr val="A4A3A4"/>
          </p15:clr>
        </p15:guide>
        <p15:guide id="2" pos="3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FFFFCC"/>
    <a:srgbClr val="800000"/>
    <a:srgbClr val="CCECFF"/>
    <a:srgbClr val="FFFF99"/>
    <a:srgbClr val="1D2F68"/>
    <a:srgbClr val="C0C0C0"/>
    <a:srgbClr val="FF00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 autoAdjust="0"/>
    <p:restoredTop sz="94717" autoAdjust="0"/>
  </p:normalViewPr>
  <p:slideViewPr>
    <p:cSldViewPr snapToGrid="0">
      <p:cViewPr varScale="1">
        <p:scale>
          <a:sx n="115" d="100"/>
          <a:sy n="115" d="100"/>
        </p:scale>
        <p:origin x="876" y="108"/>
      </p:cViewPr>
      <p:guideLst>
        <p:guide orient="horz" pos="536"/>
        <p:guide pos="3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Relationship Id="rId27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4"/>
            <a:ext cx="303784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264"/>
            <a:ext cx="303784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87C48A99-3596-4E58-ABE8-9D998A9384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60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6426"/>
            <a:ext cx="514096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4"/>
            <a:ext cx="303784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264"/>
            <a:ext cx="303784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55D68406-F15C-4303-97CE-0E3EE59880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067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45" name="Picture 1081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77840" y="-1832"/>
            <a:ext cx="3566160" cy="68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smtClean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Select to edit master subtitle</a:t>
            </a:r>
          </a:p>
        </p:txBody>
      </p:sp>
      <p:sp>
        <p:nvSpPr>
          <p:cNvPr id="63515" name="Text Box 1051"/>
          <p:cNvSpPr txBox="1">
            <a:spLocks noChangeArrowheads="1"/>
          </p:cNvSpPr>
          <p:nvPr userDrawn="1"/>
        </p:nvSpPr>
        <p:spPr bwMode="auto">
          <a:xfrm>
            <a:off x="427038" y="4497388"/>
            <a:ext cx="4822825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Presented to:</a:t>
            </a:r>
          </a:p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By:</a:t>
            </a:r>
          </a:p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Date:</a:t>
            </a:r>
          </a:p>
        </p:txBody>
      </p:sp>
      <p:grpSp>
        <p:nvGrpSpPr>
          <p:cNvPr id="63544" name="Group 1080"/>
          <p:cNvGrpSpPr>
            <a:grpSpLocks/>
          </p:cNvGrpSpPr>
          <p:nvPr userDrawn="1"/>
        </p:nvGrpSpPr>
        <p:grpSpPr bwMode="auto">
          <a:xfrm>
            <a:off x="5873750" y="271463"/>
            <a:ext cx="2895600" cy="909638"/>
            <a:chOff x="3700" y="171"/>
            <a:chExt cx="1824" cy="573"/>
          </a:xfrm>
        </p:grpSpPr>
        <p:pic>
          <p:nvPicPr>
            <p:cNvPr id="63543" name="Picture 1079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700" y="171"/>
              <a:ext cx="573" cy="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35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>
                  <a:solidFill>
                    <a:schemeClr val="bg1"/>
                  </a:solidFill>
                </a:rPr>
                <a:t>Administration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August 16, 2017</a:t>
            </a:r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Pavement Design &amp; Evaluation</a:t>
            </a:r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266C2-23C9-4679-9EA6-D74DA6C8C265}" type="slidenum">
              <a:rPr lang="en-US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308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August 16, 2017</a:t>
            </a:r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Pavement Design &amp; Evaluation</a:t>
            </a:r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6FF14-FC6A-41B6-B2DC-884C6B7C3F2E}" type="slidenum">
              <a:rPr lang="en-US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86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August 16, 2017</a:t>
            </a:r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Pavement Design &amp; Evaluation</a:t>
            </a:r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9F915-29B1-4ADF-B1F4-B9108899500C}" type="slidenum">
              <a:rPr lang="en-US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598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August 16, 2017</a:t>
            </a:r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Pavement Design &amp; Evaluation</a:t>
            </a:r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7D554-CBC1-41AB-90CF-337CEC897EAA}" type="slidenum">
              <a:rPr lang="en-US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036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3339" y="6248400"/>
            <a:ext cx="1672032" cy="4572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August 16,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96798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Pavement Design &amp; Evaluation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36504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8D3ABA1-EA94-43C0-B992-7CBCC31144F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255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August 16,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Pavement Design &amp; Evaluation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266C2-23C9-4679-9EA6-D74DA6C8C2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09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August 16,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Pavement Design &amp; Evaluation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6FF14-FC6A-41B6-B2DC-884C6B7C3F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31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August 16,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Pavement Design &amp; Evaluation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9F915-29B1-4ADF-B1F4-B910889950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71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August 16,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Pavement Design &amp; Evaluation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7D554-CBC1-41AB-90CF-337CEC897E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21326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2130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August 16,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Pavement Design &amp; Evaluation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266C2-23C9-4679-9EA6-D74DA6C8C26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93776" y="3703320"/>
            <a:ext cx="3948113" cy="21326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599432" y="3704718"/>
            <a:ext cx="3948113" cy="21326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366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45" name="Picture 1081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77840" y="-1832"/>
            <a:ext cx="3566160" cy="68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smtClean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Select to edit master subtitle</a:t>
            </a:r>
          </a:p>
        </p:txBody>
      </p:sp>
      <p:sp>
        <p:nvSpPr>
          <p:cNvPr id="63515" name="Text Box 1051"/>
          <p:cNvSpPr txBox="1">
            <a:spLocks noChangeArrowheads="1"/>
          </p:cNvSpPr>
          <p:nvPr userDrawn="1"/>
        </p:nvSpPr>
        <p:spPr bwMode="auto">
          <a:xfrm>
            <a:off x="427038" y="4497388"/>
            <a:ext cx="4822825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Presented to:</a:t>
            </a:r>
          </a:p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By:</a:t>
            </a:r>
          </a:p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Date:</a:t>
            </a:r>
          </a:p>
        </p:txBody>
      </p:sp>
      <p:grpSp>
        <p:nvGrpSpPr>
          <p:cNvPr id="63544" name="Group 1080"/>
          <p:cNvGrpSpPr>
            <a:grpSpLocks/>
          </p:cNvGrpSpPr>
          <p:nvPr userDrawn="1"/>
        </p:nvGrpSpPr>
        <p:grpSpPr bwMode="auto">
          <a:xfrm>
            <a:off x="5873750" y="271463"/>
            <a:ext cx="2895600" cy="909638"/>
            <a:chOff x="3700" y="171"/>
            <a:chExt cx="1824" cy="573"/>
          </a:xfrm>
        </p:grpSpPr>
        <p:pic>
          <p:nvPicPr>
            <p:cNvPr id="63543" name="Picture 1079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700" y="171"/>
              <a:ext cx="573" cy="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35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>
                  <a:solidFill>
                    <a:srgbClr val="FFFFFF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3911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3339" y="6248400"/>
            <a:ext cx="1672032" cy="4572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75000"/>
                  </a:srgbClr>
                </a:solidFill>
              </a:rPr>
              <a:t>August 16, 2017</a:t>
            </a:r>
            <a:endParaRPr lang="en-US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96798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75000"/>
                  </a:srgbClr>
                </a:solidFill>
              </a:rPr>
              <a:t>Pavement Design &amp; Evaluation</a:t>
            </a:r>
            <a:endParaRPr lang="en-US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36504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8D3ABA1-EA94-43C0-B992-7CBCC31144F1}" type="slidenum">
              <a:rPr lang="en-US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595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r>
              <a:rPr lang="en-US" smtClean="0"/>
              <a:t>August 16, 2017</a:t>
            </a:r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r>
              <a:rPr lang="en-US" smtClean="0"/>
              <a:t>Pavement Design &amp; Evaluation</a:t>
            </a:r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116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6345" name="Group 25"/>
          <p:cNvGrpSpPr>
            <a:grpSpLocks/>
          </p:cNvGrpSpPr>
          <p:nvPr userDrawn="1"/>
        </p:nvGrpSpPr>
        <p:grpSpPr bwMode="auto">
          <a:xfrm>
            <a:off x="5708650" y="6126158"/>
            <a:ext cx="2047875" cy="660400"/>
            <a:chOff x="3596" y="3859"/>
            <a:chExt cx="1290" cy="41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 userDrawn="1"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 userDrawn="1"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5" r:id="rId3"/>
    <p:sldLayoutId id="2147483657" r:id="rId4"/>
    <p:sldLayoutId id="2147483658" r:id="rId5"/>
    <p:sldLayoutId id="2147483660" r:id="rId6"/>
    <p:sldLayoutId id="2147483662" r:id="rId7"/>
  </p:sldLayoutIdLst>
  <p:timing>
    <p:tnLst>
      <p:par>
        <p:cTn id="1" dur="indefinite" restart="never" nodeType="tmRoot"/>
      </p:par>
    </p:tnLst>
  </p:timing>
  <p:hf hdr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Select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accent6"/>
                </a:solidFill>
                <a:latin typeface="Times New Roman" pitchFamily="18" charset="0"/>
              </a:defRPr>
            </a:lvl1pPr>
          </a:lstStyle>
          <a:p>
            <a:r>
              <a:rPr lang="en-US" smtClean="0"/>
              <a:t>August 16, 2017</a:t>
            </a:r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accent6"/>
                </a:solidFill>
                <a:latin typeface="Times New Roman" pitchFamily="18" charset="0"/>
              </a:defRPr>
            </a:lvl1pPr>
          </a:lstStyle>
          <a:p>
            <a:r>
              <a:rPr lang="en-US" smtClean="0"/>
              <a:t>Pavement Design &amp; Evaluation</a:t>
            </a:r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116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accent6"/>
                </a:solidFill>
                <a:latin typeface="Times New Roman" pitchFamily="18" charset="0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6345" name="Group 25"/>
          <p:cNvGrpSpPr>
            <a:grpSpLocks/>
          </p:cNvGrpSpPr>
          <p:nvPr userDrawn="1"/>
        </p:nvGrpSpPr>
        <p:grpSpPr bwMode="auto">
          <a:xfrm>
            <a:off x="5708650" y="6126158"/>
            <a:ext cx="2047875" cy="660400"/>
            <a:chOff x="3596" y="3859"/>
            <a:chExt cx="1290" cy="41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accent6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accent6"/>
                  </a:solidFill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 userDrawn="1"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 userDrawn="1"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</p:spTree>
    <p:extLst>
      <p:ext uri="{BB962C8B-B14F-4D97-AF65-F5344CB8AC3E}">
        <p14:creationId xmlns:p14="http://schemas.microsoft.com/office/powerpoint/2010/main" val="2988165268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August 16, 2017</a:t>
            </a:r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Pavement Design &amp; Evaluation</a:t>
            </a:r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116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fld id="{74438B1A-AF1B-4C8B-993E-1BADE62A245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grpSp>
        <p:nvGrpSpPr>
          <p:cNvPr id="56345" name="Group 25"/>
          <p:cNvGrpSpPr>
            <a:grpSpLocks/>
          </p:cNvGrpSpPr>
          <p:nvPr userDrawn="1"/>
        </p:nvGrpSpPr>
        <p:grpSpPr bwMode="auto">
          <a:xfrm>
            <a:off x="5708650" y="6126158"/>
            <a:ext cx="2047875" cy="660400"/>
            <a:chOff x="3596" y="3859"/>
            <a:chExt cx="1290" cy="41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rgbClr val="FFFFFF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 userDrawn="1"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 userDrawn="1"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</p:spTree>
    <p:extLst>
      <p:ext uri="{BB962C8B-B14F-4D97-AF65-F5344CB8AC3E}">
        <p14:creationId xmlns:p14="http://schemas.microsoft.com/office/powerpoint/2010/main" val="1500507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</p:sldLayoutIdLst>
  <p:timing>
    <p:tnLst>
      <p:par>
        <p:cTn id="1" dur="indefinite" restart="never" nodeType="tmRoot"/>
      </p:par>
    </p:tnLst>
  </p:timing>
  <p:hf hdr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Pavement Design and Evaluation</a:t>
            </a:r>
            <a:endParaRPr lang="en-US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RPA P5</a:t>
            </a:r>
            <a:endParaRPr lang="en-US" dirty="0"/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754188" y="4505593"/>
            <a:ext cx="3465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600" dirty="0" smtClean="0"/>
              <a:t>REDAC Subcommittee on Airports</a:t>
            </a:r>
            <a:endParaRPr lang="en-US" sz="1600" dirty="0"/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788988" y="4875213"/>
            <a:ext cx="3465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600" dirty="0" smtClean="0"/>
              <a:t>David R. Brill, P.E., Ph.D.</a:t>
            </a:r>
            <a:endParaRPr lang="en-US" sz="1600" dirty="0"/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1000125" y="5224463"/>
            <a:ext cx="34655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600" dirty="0" smtClean="0"/>
              <a:t>August 16, 2017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7760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FAARFIELD-Based ACN/PCN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230285"/>
            <a:ext cx="8050213" cy="466886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Accomplishments:</a:t>
            </a:r>
          </a:p>
          <a:p>
            <a:r>
              <a:rPr lang="en-US" sz="2400" dirty="0" smtClean="0"/>
              <a:t>Created Visual Basic class library to compute layered elastic-based ACNs (rigid &amp; flexible).</a:t>
            </a:r>
          </a:p>
          <a:p>
            <a:pPr lvl="1"/>
            <a:r>
              <a:rPr lang="en-US" sz="1800" dirty="0" smtClean="0"/>
              <a:t>Replacement for legacy ICAO ACN computer programs.</a:t>
            </a:r>
          </a:p>
          <a:p>
            <a:pPr lvl="1"/>
            <a:r>
              <a:rPr lang="en-US" sz="1800" dirty="0" smtClean="0"/>
              <a:t>Open source library – supports linking to any PCN program.</a:t>
            </a:r>
          </a:p>
          <a:p>
            <a:pPr lvl="1"/>
            <a:r>
              <a:rPr lang="en-US" sz="1800" dirty="0"/>
              <a:t>Defined </a:t>
            </a:r>
            <a:r>
              <a:rPr lang="en-US" sz="1800" dirty="0" smtClean="0"/>
              <a:t>input </a:t>
            </a:r>
            <a:r>
              <a:rPr lang="en-US" sz="1800" dirty="0"/>
              <a:t>&amp; </a:t>
            </a:r>
            <a:r>
              <a:rPr lang="en-US" sz="1800" dirty="0" smtClean="0"/>
              <a:t>output protocols.</a:t>
            </a:r>
          </a:p>
          <a:p>
            <a:r>
              <a:rPr lang="en-US" sz="2400" dirty="0" smtClean="0"/>
              <a:t>Implemented PCN calculation in FAARFIELD 1.41.</a:t>
            </a:r>
          </a:p>
          <a:p>
            <a:pPr lvl="1"/>
            <a:r>
              <a:rPr lang="en-US" sz="1800" dirty="0" smtClean="0"/>
              <a:t>New algorithm solves problem of computing PCN for mixed traffic (narrow bodies and LR aircraft) without unnecessary operating weight restrictions.</a:t>
            </a:r>
          </a:p>
          <a:p>
            <a:pPr lvl="1"/>
            <a:r>
              <a:rPr lang="en-US" sz="1800" dirty="0" smtClean="0"/>
              <a:t>Seamlessly handles HMA overlays on flexible pavements.</a:t>
            </a:r>
          </a:p>
          <a:p>
            <a:r>
              <a:rPr lang="en-US" sz="2400" dirty="0" smtClean="0"/>
              <a:t>On target for replacement ACN-PCN system with ICAO effective date in 2022.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16,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Pavement Design &amp; Evaluation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515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Legacy Fortran Libraries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Existing Fortran libraries are modified from original 1995 programs.</a:t>
            </a:r>
          </a:p>
          <a:p>
            <a:r>
              <a:rPr lang="en-US" sz="2400" dirty="0" smtClean="0"/>
              <a:t>Still distributed by FAA under a software sharing agreement with Lawrence Livermore National Laboratory, the original NIKE3D developer.</a:t>
            </a:r>
          </a:p>
          <a:p>
            <a:r>
              <a:rPr lang="en-US" sz="2400" dirty="0" smtClean="0"/>
              <a:t>Very significant limitations for .NET programming.</a:t>
            </a:r>
          </a:p>
          <a:p>
            <a:pPr lvl="1"/>
            <a:r>
              <a:rPr lang="en-US" sz="2000" dirty="0" smtClean="0"/>
              <a:t>Unmanaged code.</a:t>
            </a:r>
          </a:p>
          <a:p>
            <a:pPr lvl="1"/>
            <a:r>
              <a:rPr lang="en-US" sz="2000" dirty="0" smtClean="0"/>
              <a:t>Not under the control of .NET memory management services.</a:t>
            </a:r>
          </a:p>
          <a:p>
            <a:pPr lvl="1"/>
            <a:r>
              <a:rPr lang="en-US" sz="2000" dirty="0" smtClean="0"/>
              <a:t>May lead to memory conflicts or crashes at runtime.</a:t>
            </a:r>
            <a:r>
              <a:rPr lang="en-US" sz="2000" dirty="0"/>
              <a:t> </a:t>
            </a:r>
            <a:endParaRPr lang="en-US" sz="2000" dirty="0" smtClean="0"/>
          </a:p>
          <a:p>
            <a:pPr lvl="1"/>
            <a:r>
              <a:rPr lang="en-US" sz="2000" dirty="0" smtClean="0"/>
              <a:t>Obsolete </a:t>
            </a:r>
            <a:r>
              <a:rPr lang="en-US" sz="2000" dirty="0"/>
              <a:t>data storage and </a:t>
            </a:r>
            <a:r>
              <a:rPr lang="en-US" sz="2000" dirty="0" smtClean="0"/>
              <a:t>retrieval methods.</a:t>
            </a:r>
          </a:p>
          <a:p>
            <a:pPr lvl="1"/>
            <a:r>
              <a:rPr lang="en-US" sz="2000" dirty="0" smtClean="0"/>
              <a:t>Few young programmers have knowledge of Fortran.</a:t>
            </a:r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16,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Pavement Design &amp; Evaluation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32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FAARFIELD Calling Structure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16,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Pavement Design &amp; Evaluation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" y="2316473"/>
            <a:ext cx="8050213" cy="2774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 bwMode="auto">
          <a:xfrm>
            <a:off x="3339193" y="4465864"/>
            <a:ext cx="2286000" cy="1107996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200" b="1" dirty="0" smtClean="0">
                <a:solidFill>
                  <a:srgbClr val="C0C0C0"/>
                </a:solidFill>
              </a:rPr>
              <a:t>REPLACED BY:</a:t>
            </a:r>
          </a:p>
          <a:p>
            <a:pPr algn="ctr">
              <a:buFontTx/>
              <a:buNone/>
            </a:pPr>
            <a:r>
              <a:rPr lang="en-US" sz="1600" b="1" dirty="0" err="1" smtClean="0">
                <a:solidFill>
                  <a:srgbClr val="C0C0C0"/>
                </a:solidFill>
              </a:rPr>
              <a:t>FAAMeshClassLib</a:t>
            </a:r>
            <a:endParaRPr lang="en-US" sz="1600" b="1" dirty="0" smtClean="0">
              <a:solidFill>
                <a:srgbClr val="C0C0C0"/>
              </a:solidFill>
            </a:endParaRPr>
          </a:p>
          <a:p>
            <a:pPr>
              <a:buFontTx/>
              <a:buNone/>
            </a:pPr>
            <a:r>
              <a:rPr lang="en-US" sz="1200" b="1" i="1" dirty="0" smtClean="0">
                <a:solidFill>
                  <a:srgbClr val="C0C0C0"/>
                </a:solidFill>
              </a:rPr>
              <a:t>Visual Basic.NET Class Library</a:t>
            </a:r>
            <a:endParaRPr lang="en-US" sz="1200" b="1" i="1" dirty="0">
              <a:solidFill>
                <a:srgbClr val="C0C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5625193" y="4465864"/>
            <a:ext cx="2286000" cy="1107996"/>
          </a:xfrm>
          <a:prstGeom prst="rect">
            <a:avLst/>
          </a:prstGeom>
          <a:solidFill>
            <a:srgbClr val="CCECFF"/>
          </a:solidFill>
          <a:ln w="15875">
            <a:solidFill>
              <a:schemeClr val="accent6"/>
            </a:solidFill>
          </a:ln>
          <a:effectLst/>
          <a:extLst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400" b="1" i="1" dirty="0" smtClean="0">
                <a:solidFill>
                  <a:schemeClr val="accent6"/>
                </a:solidFill>
              </a:rPr>
              <a:t>New Visual Basic.NET Class Library to replace NIKE3D.dll</a:t>
            </a:r>
          </a:p>
          <a:p>
            <a:pPr>
              <a:buFontTx/>
              <a:buNone/>
            </a:pPr>
            <a:r>
              <a:rPr lang="en-US" sz="1600" b="1" dirty="0" smtClean="0">
                <a:solidFill>
                  <a:schemeClr val="accent6"/>
                </a:solidFill>
              </a:rPr>
              <a:t>In Progress (FY18)</a:t>
            </a:r>
          </a:p>
        </p:txBody>
      </p:sp>
    </p:spTree>
    <p:extLst>
      <p:ext uri="{BB962C8B-B14F-4D97-AF65-F5344CB8AC3E}">
        <p14:creationId xmlns:p14="http://schemas.microsoft.com/office/powerpoint/2010/main" val="223527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GUI Modernization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53094" y="1075444"/>
            <a:ext cx="4327070" cy="4543471"/>
          </a:xfrm>
        </p:spPr>
        <p:txBody>
          <a:bodyPr/>
          <a:lstStyle/>
          <a:p>
            <a:r>
              <a:rPr lang="en-US" sz="2000" dirty="0" smtClean="0"/>
              <a:t>Modernize the FAARFIELD graphical user interface (GUI).</a:t>
            </a:r>
          </a:p>
          <a:p>
            <a:pPr lvl="1"/>
            <a:r>
              <a:rPr lang="en-US" sz="1800" dirty="0" smtClean="0"/>
              <a:t>Job and section entry.</a:t>
            </a:r>
          </a:p>
          <a:p>
            <a:pPr lvl="1"/>
            <a:r>
              <a:rPr lang="en-US" sz="1800" dirty="0" smtClean="0"/>
              <a:t>Improved start-up screen.</a:t>
            </a:r>
          </a:p>
          <a:p>
            <a:pPr lvl="1"/>
            <a:r>
              <a:rPr lang="en-US" sz="1800" dirty="0" smtClean="0"/>
              <a:t>Improved screen re-sizing and appearance.</a:t>
            </a:r>
          </a:p>
          <a:p>
            <a:pPr lvl="1"/>
            <a:r>
              <a:rPr lang="en-US" sz="1800" dirty="0" smtClean="0"/>
              <a:t>Improved flow between screens.</a:t>
            </a:r>
          </a:p>
          <a:p>
            <a:pPr lvl="1"/>
            <a:r>
              <a:rPr lang="en-US" sz="1800" dirty="0" smtClean="0"/>
              <a:t>Rationalize data file structure.</a:t>
            </a:r>
          </a:p>
          <a:p>
            <a:pPr lvl="1"/>
            <a:r>
              <a:rPr lang="en-US" sz="1800" dirty="0" smtClean="0"/>
              <a:t>Remove program logic from GUI controls.</a:t>
            </a:r>
          </a:p>
          <a:p>
            <a:r>
              <a:rPr lang="en-US" sz="2000" dirty="0" smtClean="0"/>
              <a:t>Working GUI prototype was demonstrated July 2017.</a:t>
            </a:r>
          </a:p>
          <a:p>
            <a:r>
              <a:rPr lang="en-US" sz="2000" dirty="0" smtClean="0"/>
              <a:t>FAARFIELD 2.0 beta – </a:t>
            </a:r>
            <a:br>
              <a:rPr lang="en-US" sz="2000" dirty="0" smtClean="0"/>
            </a:br>
            <a:r>
              <a:rPr lang="en-US" sz="2000" dirty="0" smtClean="0"/>
              <a:t>Target date July 2018. </a:t>
            </a:r>
            <a:endParaRPr lang="en-US" sz="1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16,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Pavement Design &amp; Evaluation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45443" y="3556508"/>
            <a:ext cx="3949700" cy="20066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5443" y="1083052"/>
            <a:ext cx="1882880" cy="14273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8853" y="1355679"/>
            <a:ext cx="1882880" cy="14273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02" y="1680107"/>
            <a:ext cx="1882880" cy="1427391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 bwMode="auto">
          <a:xfrm>
            <a:off x="6540517" y="3184661"/>
            <a:ext cx="359551" cy="469986"/>
          </a:xfrm>
          <a:prstGeom prst="downArrow">
            <a:avLst/>
          </a:prstGeom>
          <a:solidFill>
            <a:schemeClr val="accent5"/>
          </a:solidFill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43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FAARFIELD 2.0 GUI Screenshot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7188" y="1508125"/>
            <a:ext cx="6566436" cy="4391025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16,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Pavement Design &amp; Evaluation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66C2-23C9-4679-9EA6-D74DA6C8C26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6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of Modernized GUI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95300" y="1088967"/>
            <a:ext cx="7725987" cy="4810183"/>
          </a:xfrm>
        </p:spPr>
        <p:txBody>
          <a:bodyPr/>
          <a:lstStyle/>
          <a:p>
            <a:r>
              <a:rPr lang="en-US" sz="2000" dirty="0" smtClean="0"/>
              <a:t>Multi-display interface.</a:t>
            </a:r>
          </a:p>
          <a:p>
            <a:r>
              <a:rPr lang="en-US" sz="2000" dirty="0" smtClean="0"/>
              <a:t>Highly configurable process flow.</a:t>
            </a:r>
          </a:p>
          <a:p>
            <a:pPr lvl="1"/>
            <a:r>
              <a:rPr lang="en-US" sz="1800" dirty="0" smtClean="0"/>
              <a:t>Consolidated data entry to single screen.</a:t>
            </a:r>
          </a:p>
          <a:p>
            <a:pPr lvl="1"/>
            <a:r>
              <a:rPr lang="en-US" sz="1800" dirty="0" smtClean="0"/>
              <a:t>Open, resize, move, dock/undock, close screens independently.</a:t>
            </a:r>
          </a:p>
          <a:p>
            <a:pPr lvl="1"/>
            <a:r>
              <a:rPr lang="en-US" sz="1800" dirty="0" smtClean="0"/>
              <a:t>Makes use of right-click context menus.</a:t>
            </a:r>
          </a:p>
          <a:p>
            <a:r>
              <a:rPr lang="en-US" sz="2000" dirty="0" smtClean="0"/>
              <a:t>Resizable screens.</a:t>
            </a:r>
          </a:p>
          <a:p>
            <a:r>
              <a:rPr lang="en-US" sz="2000" dirty="0" smtClean="0"/>
              <a:t>Allows working with multiple jobs &amp; sections.</a:t>
            </a:r>
          </a:p>
          <a:p>
            <a:pPr lvl="1"/>
            <a:r>
              <a:rPr lang="en-US" sz="1800" dirty="0" smtClean="0"/>
              <a:t>Switch between jobs/sections/pavement types with 1 click.</a:t>
            </a:r>
          </a:p>
          <a:p>
            <a:pPr lvl="1"/>
            <a:r>
              <a:rPr lang="en-US" sz="1800" dirty="0" smtClean="0"/>
              <a:t>Cut and paste between jobs.</a:t>
            </a:r>
          </a:p>
          <a:p>
            <a:r>
              <a:rPr lang="en-US" sz="2000" dirty="0" smtClean="0"/>
              <a:t>Standard Windows file management.</a:t>
            </a:r>
          </a:p>
          <a:p>
            <a:pPr lvl="1"/>
            <a:r>
              <a:rPr lang="en-US" sz="1800" dirty="0" smtClean="0"/>
              <a:t>Built-in Windows tools for saving/opening jobs.</a:t>
            </a:r>
          </a:p>
          <a:p>
            <a:pPr lvl="1"/>
            <a:r>
              <a:rPr lang="en-US" sz="1800" dirty="0" smtClean="0"/>
              <a:t>Section and job names follow Windows standards.</a:t>
            </a:r>
          </a:p>
          <a:p>
            <a:r>
              <a:rPr lang="en-US" sz="2000" dirty="0" smtClean="0"/>
              <a:t>Built-in standard pavement section library accessible from menu.</a:t>
            </a:r>
            <a:endParaRPr lang="en-US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16,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Pavement Design &amp; Evaluation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66C2-23C9-4679-9EA6-D74DA6C8C26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242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Top-Down Cracking Mode (Rigid)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 smtClean="0"/>
              <a:t>Current efforts are focused on artificial neural networks (ANN) for multi-slab model with curling.</a:t>
            </a:r>
          </a:p>
          <a:p>
            <a:r>
              <a:rPr lang="en-US" sz="2000" dirty="0" smtClean="0"/>
              <a:t>Fast, accurate solutions within the defined problem space.</a:t>
            </a:r>
          </a:p>
          <a:p>
            <a:r>
              <a:rPr lang="en-US" sz="2000" dirty="0" smtClean="0"/>
              <a:t>Grant to Iowa State U.</a:t>
            </a:r>
          </a:p>
          <a:p>
            <a:pPr lvl="1"/>
            <a:r>
              <a:rPr lang="en-US" sz="1800" dirty="0" smtClean="0"/>
              <a:t>P.I. Dr. Halil Ceylan</a:t>
            </a:r>
          </a:p>
          <a:p>
            <a:pPr lvl="1"/>
            <a:r>
              <a:rPr lang="en-US" sz="1800" dirty="0" smtClean="0"/>
              <a:t>2</a:t>
            </a:r>
            <a:r>
              <a:rPr lang="en-US" sz="1800" baseline="30000" dirty="0" smtClean="0"/>
              <a:t>nd</a:t>
            </a:r>
            <a:r>
              <a:rPr lang="en-US" sz="1800" dirty="0" smtClean="0"/>
              <a:t> year of 3-year project.</a:t>
            </a:r>
          </a:p>
          <a:p>
            <a:r>
              <a:rPr lang="en-US" sz="2000" dirty="0" smtClean="0"/>
              <a:t>Paper at 2017 TRB: </a:t>
            </a:r>
          </a:p>
          <a:p>
            <a:pPr lvl="1"/>
            <a:r>
              <a:rPr lang="en-US" sz="1200" i="1" dirty="0" smtClean="0"/>
              <a:t>Neural-Network </a:t>
            </a:r>
            <a:r>
              <a:rPr lang="en-US" sz="1200" i="1" dirty="0"/>
              <a:t>Based Multiple-Slab Response Models for Top-Down Cracking Mode in Rigid Airport Pavements Subjected to Boeing B-777 Loading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16,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Pavement Design &amp; Evaluation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66C2-23C9-4679-9EA6-D74DA6C8C265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175" y="2862242"/>
            <a:ext cx="3949700" cy="2964658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268" y="1353810"/>
            <a:ext cx="4158167" cy="1449959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 bwMode="auto">
          <a:xfrm>
            <a:off x="4435267" y="1034041"/>
            <a:ext cx="415816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400" b="1" dirty="0" smtClean="0"/>
              <a:t>ANN Development: Input Parameters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20485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Questions?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17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August 16, 2017</a:t>
            </a:r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65000"/>
                  </a:srgbClr>
                </a:solidFill>
              </a:rPr>
              <a:t>Pavement Design &amp; Evaluation</a:t>
            </a:r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20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RPA P5 – Pavement Design and Evaluation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005839"/>
            <a:ext cx="3948113" cy="2651760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u="sng" dirty="0" smtClean="0"/>
              <a:t>Need</a:t>
            </a:r>
          </a:p>
          <a:p>
            <a:pPr marL="0" indent="0">
              <a:buNone/>
            </a:pPr>
            <a:r>
              <a:rPr lang="en-US" sz="1600" b="0" dirty="0" smtClean="0"/>
              <a:t>There is a need for advanced, computer-based pavement design &amp; evaluation solutions to protect the FAA’s investment in airport pavement. The FAARFIELD program provides confidence </a:t>
            </a:r>
            <a:r>
              <a:rPr lang="en-US" sz="1600" b="0" dirty="0"/>
              <a:t>that pavements </a:t>
            </a:r>
            <a:r>
              <a:rPr lang="en-US" sz="1600" b="0" dirty="0" smtClean="0"/>
              <a:t>will meet </a:t>
            </a:r>
            <a:r>
              <a:rPr lang="en-US" sz="1600" b="0" dirty="0"/>
              <a:t>the required service </a:t>
            </a:r>
            <a:r>
              <a:rPr lang="en-US" sz="1600" b="0" dirty="0" smtClean="0"/>
              <a:t>life. </a:t>
            </a:r>
            <a:r>
              <a:rPr lang="en-US" sz="1600" b="0" dirty="0"/>
              <a:t>S</a:t>
            </a:r>
            <a:r>
              <a:rPr lang="en-US" sz="1600" b="0" dirty="0" smtClean="0"/>
              <a:t>avings to the AIP will result from reduced construction costs and fewer runway closures.</a:t>
            </a:r>
            <a:endParaRPr lang="en-US" sz="1600" b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2" y="1005840"/>
            <a:ext cx="4090987" cy="2651760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u="sng" dirty="0" smtClean="0"/>
              <a:t>Research Goals</a:t>
            </a:r>
          </a:p>
          <a:p>
            <a:r>
              <a:rPr lang="en-US" sz="1600" b="0" dirty="0" smtClean="0"/>
              <a:t>Continue to update and modernize the FAARFIELD design software.</a:t>
            </a:r>
          </a:p>
          <a:p>
            <a:r>
              <a:rPr lang="en-US" sz="1600" b="0" dirty="0" smtClean="0"/>
              <a:t>New ACN-PCN system of reporting airport pavement strength by FY17.</a:t>
            </a:r>
          </a:p>
          <a:p>
            <a:r>
              <a:rPr lang="en-US" sz="1600" b="0" dirty="0" smtClean="0"/>
              <a:t>Incorporate top-down cracking mode in FAARFIELD rigid design by FY18.</a:t>
            </a:r>
          </a:p>
          <a:p>
            <a:r>
              <a:rPr lang="en-US" sz="1600" b="0" dirty="0" smtClean="0"/>
              <a:t>Fully integrate FAARFIELD thickness design with LCCA procedures by FY22.</a:t>
            </a:r>
            <a:endParaRPr lang="en-US" sz="1400" b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16,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66C2-23C9-4679-9EA6-D74DA6C8C26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13"/>
          </p:nvPr>
        </p:nvSpPr>
        <p:spPr>
          <a:xfrm>
            <a:off x="493776" y="3703320"/>
            <a:ext cx="3948113" cy="2256609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u="sng" dirty="0" smtClean="0"/>
              <a:t>FY 2016-7 Accomplishments</a:t>
            </a:r>
          </a:p>
          <a:p>
            <a:r>
              <a:rPr lang="en-US" sz="1800" b="0" dirty="0" smtClean="0"/>
              <a:t>Released FAARFIELD v. 1.4.</a:t>
            </a:r>
          </a:p>
          <a:p>
            <a:r>
              <a:rPr lang="en-US" sz="1800" b="0" dirty="0" smtClean="0"/>
              <a:t>Test new FAARFIELD-based </a:t>
            </a:r>
            <a:br>
              <a:rPr lang="en-US" sz="1800" b="0" dirty="0" smtClean="0"/>
            </a:br>
            <a:r>
              <a:rPr lang="en-US" sz="1800" b="0" dirty="0" smtClean="0"/>
              <a:t>ACN-PCN method.</a:t>
            </a:r>
          </a:p>
          <a:p>
            <a:r>
              <a:rPr lang="en-US" sz="1800" b="0" dirty="0" smtClean="0"/>
              <a:t>Tech Report: Flexible pavement new subgrade failure model.</a:t>
            </a:r>
          </a:p>
          <a:p>
            <a:r>
              <a:rPr lang="en-US" sz="1800" b="0" dirty="0" smtClean="0"/>
              <a:t>Prototype new </a:t>
            </a:r>
            <a:r>
              <a:rPr lang="en-US" sz="1800" b="0" dirty="0"/>
              <a:t>FAARFIELD </a:t>
            </a:r>
            <a:r>
              <a:rPr lang="en-US" sz="1800" b="0" dirty="0" smtClean="0"/>
              <a:t>GUI</a:t>
            </a:r>
            <a:r>
              <a:rPr lang="en-US" sz="1800" b="0" dirty="0"/>
              <a:t>.</a:t>
            </a:r>
            <a:endParaRPr lang="en-US" sz="1800" b="0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000" u="sng" dirty="0" smtClean="0"/>
              <a:t>Funding Requirements</a:t>
            </a:r>
            <a:endParaRPr lang="en-US" sz="2000" u="sng" dirty="0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4495800" y="1219200"/>
            <a:ext cx="0" cy="480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0" y="36195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/>
          </a:p>
        </p:txBody>
      </p:sp>
      <p:graphicFrame>
        <p:nvGraphicFramePr>
          <p:cNvPr id="12" name="Group 17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8714395"/>
              </p:ext>
            </p:extLst>
          </p:nvPr>
        </p:nvGraphicFramePr>
        <p:xfrm>
          <a:off x="4716567" y="4095540"/>
          <a:ext cx="4099643" cy="1852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4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93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93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67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Project</a:t>
                      </a:r>
                    </a:p>
                  </a:txBody>
                  <a:tcPr marT="45633" marB="45633" horzOverflow="overflow"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Contract Funds ($K)</a:t>
                      </a:r>
                    </a:p>
                  </a:txBody>
                  <a:tcPr marT="45633" marB="45633" horzOverflow="overflow"/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33" marB="45633" horzOverflow="overflow"/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33" marB="45633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2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33" marB="45633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FY 2017</a:t>
                      </a:r>
                      <a:endParaRPr kumimoji="0" lang="en-US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33" marB="45633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FY 2018</a:t>
                      </a:r>
                      <a:endParaRPr kumimoji="0" lang="en-US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33" marB="45633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 b="1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FY 2019</a:t>
                      </a:r>
                      <a:endParaRPr kumimoji="0" lang="en-US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33" marB="45633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5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P5. Pavement Design and Evaluation</a:t>
                      </a:r>
                    </a:p>
                  </a:txBody>
                  <a:tcPr marT="45633" marB="45633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1200</a:t>
                      </a:r>
                    </a:p>
                  </a:txBody>
                  <a:tcPr marT="45633" marB="45633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1190</a:t>
                      </a:r>
                    </a:p>
                  </a:txBody>
                  <a:tcPr marT="45633" marB="45633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1235</a:t>
                      </a:r>
                    </a:p>
                  </a:txBody>
                  <a:tcPr marT="45633" marB="45633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565">
                <a:tc>
                  <a:txBody>
                    <a:bodyPr/>
                    <a:lstStyle/>
                    <a:p>
                      <a:pPr marL="9144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P5.1. Design Improvements</a:t>
                      </a:r>
                    </a:p>
                  </a:txBody>
                  <a:tcPr marT="45633" marB="45633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750</a:t>
                      </a:r>
                    </a:p>
                  </a:txBody>
                  <a:tcPr marT="45633" marB="45633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740</a:t>
                      </a:r>
                    </a:p>
                  </a:txBody>
                  <a:tcPr marT="45633" marB="45633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870</a:t>
                      </a:r>
                    </a:p>
                  </a:txBody>
                  <a:tcPr marT="45633" marB="45633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565">
                <a:tc>
                  <a:txBody>
                    <a:bodyPr/>
                    <a:lstStyle/>
                    <a:p>
                      <a:pPr marL="9144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P5.2. ACN-PCN Improvements</a:t>
                      </a:r>
                    </a:p>
                  </a:txBody>
                  <a:tcPr marT="45633" marB="45633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250</a:t>
                      </a:r>
                    </a:p>
                  </a:txBody>
                  <a:tcPr marT="45633" marB="45633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225</a:t>
                      </a:r>
                    </a:p>
                  </a:txBody>
                  <a:tcPr marT="45633" marB="45633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135</a:t>
                      </a:r>
                    </a:p>
                  </a:txBody>
                  <a:tcPr marT="45633" marB="45633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9565">
                <a:tc>
                  <a:txBody>
                    <a:bodyPr/>
                    <a:lstStyle/>
                    <a:p>
                      <a:pPr marL="9144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P5.3. Analysis</a:t>
                      </a:r>
                    </a:p>
                  </a:txBody>
                  <a:tcPr marT="45633" marB="45633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</a:t>
                      </a:r>
                    </a:p>
                  </a:txBody>
                  <a:tcPr marT="45633" marB="45633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225</a:t>
                      </a:r>
                    </a:p>
                  </a:txBody>
                  <a:tcPr marT="45633" marB="45633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230</a:t>
                      </a:r>
                    </a:p>
                  </a:txBody>
                  <a:tcPr marT="45633" marB="45633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Pavement Design &amp; Evaluation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09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AC 150/5320-6F &amp; FAARFIELD 1.41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16,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Pavement Design &amp; Evaluation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392" y="1508125"/>
            <a:ext cx="7106028" cy="4391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 bwMode="auto">
          <a:xfrm>
            <a:off x="449036" y="971550"/>
            <a:ext cx="76172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b="1" dirty="0" smtClean="0"/>
              <a:t>Released Nov. 10, 2016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9131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FAARFIELD 1.41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286357" y="1508123"/>
            <a:ext cx="4226329" cy="4391025"/>
          </a:xfrm>
        </p:spPr>
        <p:txBody>
          <a:bodyPr/>
          <a:lstStyle/>
          <a:p>
            <a:r>
              <a:rPr lang="en-US" sz="2000" dirty="0" smtClean="0"/>
              <a:t>Released Nov. 10, 2016</a:t>
            </a:r>
          </a:p>
          <a:p>
            <a:r>
              <a:rPr lang="en-US" sz="2000" dirty="0" smtClean="0"/>
              <a:t>Accompanies AC 150/5320-6F</a:t>
            </a:r>
          </a:p>
          <a:p>
            <a:r>
              <a:rPr lang="en-US" sz="2000" dirty="0" smtClean="0"/>
              <a:t>FAARFIELD 1.41 workshops held:</a:t>
            </a:r>
            <a:endParaRPr lang="en-US" sz="1400" dirty="0" smtClean="0"/>
          </a:p>
          <a:p>
            <a:pPr lvl="1"/>
            <a:r>
              <a:rPr lang="en-US" sz="1800" dirty="0" smtClean="0"/>
              <a:t>Seattle, WA (AI)</a:t>
            </a:r>
          </a:p>
          <a:p>
            <a:pPr lvl="1"/>
            <a:r>
              <a:rPr lang="en-US" sz="1800" dirty="0" smtClean="0"/>
              <a:t>Chicago, IL (AI)</a:t>
            </a:r>
          </a:p>
          <a:p>
            <a:pPr lvl="1"/>
            <a:r>
              <a:rPr lang="en-US" sz="1800" dirty="0" smtClean="0"/>
              <a:t>Austin, TX (ISCP)</a:t>
            </a:r>
          </a:p>
          <a:p>
            <a:pPr lvl="1"/>
            <a:r>
              <a:rPr lang="en-US" sz="1800" dirty="0" smtClean="0"/>
              <a:t>International:</a:t>
            </a:r>
          </a:p>
          <a:p>
            <a:pPr lvl="2"/>
            <a:r>
              <a:rPr lang="en-US" sz="1400" dirty="0" smtClean="0"/>
              <a:t>Tel Aviv, Israel</a:t>
            </a:r>
          </a:p>
          <a:p>
            <a:pPr lvl="2"/>
            <a:r>
              <a:rPr lang="en-US" sz="1400" dirty="0" smtClean="0"/>
              <a:t>Athens, Greece</a:t>
            </a:r>
          </a:p>
          <a:p>
            <a:pPr lvl="2"/>
            <a:r>
              <a:rPr lang="en-US" sz="1400" dirty="0" smtClean="0"/>
              <a:t>Seoul, South Korea</a:t>
            </a:r>
          </a:p>
          <a:p>
            <a:pPr lvl="1"/>
            <a:r>
              <a:rPr lang="en-US" sz="1800" dirty="0" smtClean="0"/>
              <a:t>Upcoming: Philadelphia, PA (ASCE T&amp;DI Conference)</a:t>
            </a:r>
          </a:p>
          <a:p>
            <a:endParaRPr lang="en-US" sz="20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12686" y="1508125"/>
            <a:ext cx="3949700" cy="303273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16,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Pavement Design &amp; Evaluation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413" y="2073119"/>
            <a:ext cx="3949700" cy="3261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346" y="4216954"/>
            <a:ext cx="3402218" cy="1360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9828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FAARFIELD 1.4 – What’s New?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Completely revised flexible and rigid failure models based on current NAPTF full-scale test data.</a:t>
            </a:r>
          </a:p>
          <a:p>
            <a:r>
              <a:rPr lang="en-US" sz="2000" dirty="0" smtClean="0"/>
              <a:t>Reduced excess stabilized base thickness requirement.</a:t>
            </a:r>
          </a:p>
          <a:p>
            <a:r>
              <a:rPr lang="en-US" sz="2000" dirty="0" smtClean="0"/>
              <a:t>Improved, more accurate 3D finite element model.</a:t>
            </a:r>
          </a:p>
          <a:p>
            <a:r>
              <a:rPr lang="en-US" sz="2000" dirty="0" smtClean="0"/>
              <a:t>Completely rewritten concrete overlay design procedure.</a:t>
            </a:r>
          </a:p>
          <a:p>
            <a:r>
              <a:rPr lang="en-US" sz="2000" dirty="0" smtClean="0"/>
              <a:t>Automatically generates PDF design report.</a:t>
            </a:r>
          </a:p>
          <a:p>
            <a:r>
              <a:rPr lang="en-US" sz="2000" dirty="0" smtClean="0"/>
              <a:t>Automated, software-based compaction criteria.</a:t>
            </a:r>
          </a:p>
          <a:p>
            <a:r>
              <a:rPr lang="en-US" sz="2000" dirty="0" smtClean="0"/>
              <a:t>Updated aircraft library aligned with COMFAA 3.0.</a:t>
            </a:r>
          </a:p>
          <a:p>
            <a:r>
              <a:rPr lang="en-US" sz="2000" dirty="0" smtClean="0"/>
              <a:t>Include non-airplane vehicles in library (ARFF vehicles, etc.)</a:t>
            </a:r>
          </a:p>
          <a:p>
            <a:r>
              <a:rPr lang="en-US" sz="2000" dirty="0" smtClean="0"/>
              <a:t>Support for user-defined gear configurations.</a:t>
            </a:r>
          </a:p>
          <a:p>
            <a:r>
              <a:rPr lang="en-US" sz="2000" dirty="0" smtClean="0"/>
              <a:t>Advanced, energy-based asphalt fatigue models.</a:t>
            </a:r>
          </a:p>
          <a:p>
            <a:r>
              <a:rPr lang="en-US" sz="2000" dirty="0" smtClean="0"/>
              <a:t>All data files now stored in document directories.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16,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Pavement Design &amp; Evaluation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98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FAARFIELD 1.41 Design Comparisons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16,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Pavement Design &amp; Evaluation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13" y="1508125"/>
            <a:ext cx="2936086" cy="213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Grp="1" noChangeAspect="1" noChangeArrowheads="1"/>
          </p:cNvPicPr>
          <p:nvPr>
            <p:ph sz="half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691" y="3703638"/>
            <a:ext cx="2936155" cy="213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Grp="1" noChangeAspect="1" noChangeArrowheads="1"/>
          </p:cNvPicPr>
          <p:nvPr>
            <p:ph sz="half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180" y="3705225"/>
            <a:ext cx="2941728" cy="213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894" y="1508125"/>
            <a:ext cx="2939537" cy="213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 bwMode="auto">
          <a:xfrm>
            <a:off x="440871" y="849086"/>
            <a:ext cx="858066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400" b="1" dirty="0" smtClean="0"/>
              <a:t>Paper for </a:t>
            </a:r>
            <a:r>
              <a:rPr lang="en-US" sz="1400" b="1" i="1" dirty="0" smtClean="0"/>
              <a:t>ASCE Intl. Conference on Highway Pavements &amp; Airfield Technology</a:t>
            </a:r>
            <a:r>
              <a:rPr lang="en-US" sz="1400" b="1" dirty="0" smtClean="0"/>
              <a:t>, </a:t>
            </a:r>
            <a:r>
              <a:rPr lang="en-US" sz="1400" b="1" dirty="0" err="1" smtClean="0"/>
              <a:t>Phila</a:t>
            </a:r>
            <a:r>
              <a:rPr lang="en-US" sz="1400" b="1" dirty="0" smtClean="0"/>
              <a:t>., August 2017</a:t>
            </a:r>
            <a:endParaRPr lang="en-US" sz="1400" b="1" dirty="0"/>
          </a:p>
        </p:txBody>
      </p:sp>
      <p:sp>
        <p:nvSpPr>
          <p:cNvPr id="16" name="TextBox 15"/>
          <p:cNvSpPr txBox="1"/>
          <p:nvPr/>
        </p:nvSpPr>
        <p:spPr bwMode="auto">
          <a:xfrm>
            <a:off x="987879" y="1156863"/>
            <a:ext cx="295547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600" b="1" dirty="0" smtClean="0"/>
              <a:t>FLEXIBLE PAVEMENTS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 bwMode="auto">
          <a:xfrm>
            <a:off x="5091793" y="1156863"/>
            <a:ext cx="295547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600" b="1" dirty="0" smtClean="0"/>
              <a:t>RIGID PAVEMENTS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18948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68967" y="1508125"/>
            <a:ext cx="3403392" cy="439102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Reports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16,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Pavement Design &amp; Evaluation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66C2-23C9-4679-9EA6-D74DA6C8C265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06" y="1508125"/>
            <a:ext cx="3410100" cy="4391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 bwMode="auto">
          <a:xfrm>
            <a:off x="873579" y="1012371"/>
            <a:ext cx="3233057" cy="1200329"/>
          </a:xfrm>
          <a:prstGeom prst="rect">
            <a:avLst/>
          </a:prstGeom>
          <a:solidFill>
            <a:schemeClr val="accent5">
              <a:alpha val="95000"/>
            </a:schemeClr>
          </a:solidFill>
          <a:ln>
            <a:noFill/>
          </a:ln>
          <a:effectLst/>
          <a:extLst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200" b="1" dirty="0"/>
              <a:t>Replacement of FAARFIELD Tandem Factors with CDF </a:t>
            </a:r>
            <a:r>
              <a:rPr lang="en-US" sz="1200" b="1" dirty="0" smtClean="0"/>
              <a:t>Methodology</a:t>
            </a:r>
          </a:p>
          <a:p>
            <a:pPr marL="171450" indent="-171450">
              <a:buFontTx/>
              <a:buChar char="-"/>
            </a:pPr>
            <a:r>
              <a:rPr lang="en-US" sz="1200" b="1" i="1" dirty="0" smtClean="0"/>
              <a:t>October 2016</a:t>
            </a:r>
          </a:p>
          <a:p>
            <a:pPr marL="171450" indent="-171450">
              <a:buFontTx/>
              <a:buChar char="-"/>
            </a:pPr>
            <a:r>
              <a:rPr lang="en-US" sz="1200" b="1" i="1" dirty="0"/>
              <a:t>Documents changes to evaluation of tandem gear damage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4800600" y="1012371"/>
            <a:ext cx="3535135" cy="1200329"/>
          </a:xfrm>
          <a:prstGeom prst="rect">
            <a:avLst/>
          </a:prstGeom>
          <a:solidFill>
            <a:srgbClr val="FFFFCC">
              <a:alpha val="94902"/>
            </a:srgbClr>
          </a:solidFill>
          <a:ln>
            <a:noFill/>
          </a:ln>
          <a:effectLst/>
          <a:extLst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200" b="1" dirty="0" smtClean="0"/>
              <a:t>Development of New Subgrade Failure Model for Flexible Pavements in FAARFIELD</a:t>
            </a:r>
          </a:p>
          <a:p>
            <a:pPr marL="171450" indent="-171450">
              <a:buFontTx/>
              <a:buChar char="-"/>
            </a:pPr>
            <a:r>
              <a:rPr lang="en-US" sz="1200" b="1" i="1" dirty="0" smtClean="0"/>
              <a:t>May 2017</a:t>
            </a:r>
            <a:endParaRPr lang="en-US" sz="1200" b="1" i="1" dirty="0" smtClean="0"/>
          </a:p>
          <a:p>
            <a:pPr marL="171450" indent="-171450">
              <a:buFontTx/>
              <a:buChar char="-"/>
            </a:pPr>
            <a:r>
              <a:rPr lang="en-US" sz="1200" b="1" i="1" dirty="0"/>
              <a:t>Documents </a:t>
            </a:r>
            <a:r>
              <a:rPr lang="en-US" sz="1200" b="1" i="1" dirty="0" smtClean="0"/>
              <a:t>new FAARFIELD 1.41 design models</a:t>
            </a:r>
            <a:endParaRPr lang="en-US" sz="1200" b="1" i="1" dirty="0"/>
          </a:p>
        </p:txBody>
      </p:sp>
    </p:spTree>
    <p:extLst>
      <p:ext uri="{BB962C8B-B14F-4D97-AF65-F5344CB8AC3E}">
        <p14:creationId xmlns:p14="http://schemas.microsoft.com/office/powerpoint/2010/main" val="321921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FAARFIELD PCN Evaluation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16,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Pavement Design &amp; Evaluation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66C2-23C9-4679-9EA6-D74DA6C8C265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1" y="1206048"/>
            <a:ext cx="4779454" cy="3623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 bwMode="auto">
          <a:xfrm>
            <a:off x="4890407" y="3788229"/>
            <a:ext cx="530679" cy="212271"/>
          </a:xfrm>
          <a:prstGeom prst="ellipse">
            <a:avLst/>
          </a:prstGeom>
          <a:noFill/>
          <a:ln w="31750">
            <a:solidFill>
              <a:srgbClr val="FF0000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Straight Connector 10"/>
          <p:cNvCxnSpPr>
            <a:stCxn id="9" idx="2"/>
          </p:cNvCxnSpPr>
          <p:nvPr/>
        </p:nvCxnSpPr>
        <p:spPr bwMode="auto">
          <a:xfrm flipH="1" flipV="1">
            <a:off x="3682093" y="3894364"/>
            <a:ext cx="1208314" cy="1"/>
          </a:xfrm>
          <a:prstGeom prst="lin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Oval 16"/>
          <p:cNvSpPr/>
          <p:nvPr/>
        </p:nvSpPr>
        <p:spPr bwMode="auto">
          <a:xfrm>
            <a:off x="4890406" y="4169231"/>
            <a:ext cx="530679" cy="212271"/>
          </a:xfrm>
          <a:prstGeom prst="ellipse">
            <a:avLst/>
          </a:prstGeom>
          <a:noFill/>
          <a:ln w="31750">
            <a:solidFill>
              <a:srgbClr val="0070C0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 flipH="1">
            <a:off x="3935185" y="4275368"/>
            <a:ext cx="955222" cy="312961"/>
          </a:xfrm>
          <a:prstGeom prst="line">
            <a:avLst/>
          </a:prstGeom>
          <a:noFill/>
          <a:ln w="317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 bwMode="auto">
          <a:xfrm>
            <a:off x="4155621" y="4972050"/>
            <a:ext cx="4808765" cy="10156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marL="171450" indent="-171450"/>
            <a:r>
              <a:rPr lang="en-US" sz="1200" b="1" dirty="0" smtClean="0"/>
              <a:t>Directly uses FAARFIELD structure and traffic list.</a:t>
            </a:r>
            <a:endParaRPr lang="en-US" sz="1200" b="1" dirty="0"/>
          </a:p>
          <a:p>
            <a:pPr marL="171450" indent="-171450"/>
            <a:r>
              <a:rPr lang="en-US" sz="1200" b="1" dirty="0" smtClean="0"/>
              <a:t>NO alpha factor, layer equivalency factors, top-of-base </a:t>
            </a:r>
            <a:r>
              <a:rPr lang="en-US" sz="1200" b="1" i="1" dirty="0" smtClean="0"/>
              <a:t>k</a:t>
            </a:r>
            <a:r>
              <a:rPr lang="en-US" sz="1200" b="1" dirty="0" smtClean="0"/>
              <a:t>, etc.</a:t>
            </a:r>
          </a:p>
          <a:p>
            <a:pPr marL="171450" indent="-171450"/>
            <a:r>
              <a:rPr lang="en-US" sz="1200" b="1" dirty="0" smtClean="0"/>
              <a:t>Eventual replacement for COMFAA 3.0 &amp; support spreadsheets.</a:t>
            </a:r>
            <a:endParaRPr lang="en-US" sz="1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874" y="927615"/>
            <a:ext cx="3084219" cy="3195636"/>
          </a:xfrm>
          <a:prstGeom prst="rect">
            <a:avLst/>
          </a:prstGeom>
          <a:ln w="31750">
            <a:solidFill>
              <a:srgbClr val="FF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7237" y="4275368"/>
            <a:ext cx="2147948" cy="1693402"/>
          </a:xfrm>
          <a:prstGeom prst="rect">
            <a:avLst/>
          </a:prstGeom>
          <a:ln w="317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42263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Flowchart of PCN Calculation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16,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Pavement Design &amp; Evaluation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11" y="1508125"/>
            <a:ext cx="5611990" cy="43910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 bwMode="auto">
          <a:xfrm>
            <a:off x="483338" y="1305098"/>
            <a:ext cx="3057883" cy="646331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9050">
            <a:solidFill>
              <a:schemeClr val="dk1"/>
            </a:solidFill>
          </a:ln>
          <a:effectLst/>
          <a:extLst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No more looping through all aircraft in the list!</a:t>
            </a:r>
            <a:endParaRPr lang="en-U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27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A7335E1805E44495268AE629753871" ma:contentTypeVersion="6" ma:contentTypeDescription="Create a new document." ma:contentTypeScope="" ma:versionID="bafd424518a3d855d9383cb3da8610d1">
  <xsd:schema xmlns:xsd="http://www.w3.org/2001/XMLSchema" xmlns:xs="http://www.w3.org/2001/XMLSchema" xmlns:p="http://schemas.microsoft.com/office/2006/metadata/properties" xmlns:ns2="a4c11e10-6fbc-43d3-ac72-3e5fce9ced22" targetNamespace="http://schemas.microsoft.com/office/2006/metadata/properties" ma:root="true" ma:fieldsID="c1e546dc03a8a1795afe111ee3498295" ns2:_="">
    <xsd:import namespace="a4c11e10-6fbc-43d3-ac72-3e5fce9ced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c11e10-6fbc-43d3-ac72-3e5fce9ced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3055BDE-CA97-4A91-8FCD-B9337E90278E}"/>
</file>

<file path=customXml/itemProps2.xml><?xml version="1.0" encoding="utf-8"?>
<ds:datastoreItem xmlns:ds="http://schemas.openxmlformats.org/officeDocument/2006/customXml" ds:itemID="{FD163E41-DC86-4857-A0F7-A3C4F47EEA93}"/>
</file>

<file path=customXml/itemProps3.xml><?xml version="1.0" encoding="utf-8"?>
<ds:datastoreItem xmlns:ds="http://schemas.openxmlformats.org/officeDocument/2006/customXml" ds:itemID="{B72866BA-0060-4944-9F5D-96A23CBEAC6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7317</TotalTime>
  <Words>1033</Words>
  <Application>Microsoft Office PowerPoint</Application>
  <PresentationFormat>On-screen Show (4:3)</PresentationFormat>
  <Paragraphs>191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Times New Roman</vt:lpstr>
      <vt:lpstr>1_Custom Design</vt:lpstr>
      <vt:lpstr>2_Custom Design</vt:lpstr>
      <vt:lpstr>3_Custom Design</vt:lpstr>
      <vt:lpstr>Pavement Design and Evaluation</vt:lpstr>
      <vt:lpstr>RPA P5 – Pavement Design and Evaluation</vt:lpstr>
      <vt:lpstr>AC 150/5320-6F &amp; FAARFIELD 1.41</vt:lpstr>
      <vt:lpstr>FAARFIELD 1.41</vt:lpstr>
      <vt:lpstr>FAARFIELD 1.4 – What’s New?</vt:lpstr>
      <vt:lpstr>FAARFIELD 1.41 Design Comparisons</vt:lpstr>
      <vt:lpstr>Technical Reports</vt:lpstr>
      <vt:lpstr>FAARFIELD PCN Evaluation</vt:lpstr>
      <vt:lpstr>Flowchart of PCN Calculation</vt:lpstr>
      <vt:lpstr>FAARFIELD-Based ACN/PCN</vt:lpstr>
      <vt:lpstr>Legacy Fortran Libraries</vt:lpstr>
      <vt:lpstr>FAARFIELD Calling Structure</vt:lpstr>
      <vt:lpstr>GUI Modernization</vt:lpstr>
      <vt:lpstr>FAARFIELD 2.0 GUI Screenshot</vt:lpstr>
      <vt:lpstr>Features of Modernized GUI</vt:lpstr>
      <vt:lpstr>Top-Down Cracking Mode (Rigid)</vt:lpstr>
      <vt:lpstr>Questions?</vt:lpstr>
    </vt:vector>
  </TitlesOfParts>
  <Company>FAA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MTONEY</dc:creator>
  <cp:lastModifiedBy>Brill, David (FAA)</cp:lastModifiedBy>
  <cp:revision>307</cp:revision>
  <cp:lastPrinted>2016-02-25T17:47:22Z</cp:lastPrinted>
  <dcterms:created xsi:type="dcterms:W3CDTF">2005-01-28T20:32:53Z</dcterms:created>
  <dcterms:modified xsi:type="dcterms:W3CDTF">2017-07-26T21:27:24Z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0x0101009DA7335E1805E44495268AE629753871</vt:lpwstr>
  </property>
</Properties>
</file>