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8"/>
  </p:notesMasterIdLst>
  <p:handoutMasterIdLst>
    <p:handoutMasterId r:id="rId19"/>
  </p:handoutMasterIdLst>
  <p:sldIdLst>
    <p:sldId id="373" r:id="rId3"/>
    <p:sldId id="372" r:id="rId4"/>
    <p:sldId id="379" r:id="rId5"/>
    <p:sldId id="378" r:id="rId6"/>
    <p:sldId id="376" r:id="rId7"/>
    <p:sldId id="387" r:id="rId8"/>
    <p:sldId id="398" r:id="rId9"/>
    <p:sldId id="389" r:id="rId10"/>
    <p:sldId id="388" r:id="rId11"/>
    <p:sldId id="391" r:id="rId12"/>
    <p:sldId id="392" r:id="rId13"/>
    <p:sldId id="393" r:id="rId14"/>
    <p:sldId id="394" r:id="rId15"/>
    <p:sldId id="396" r:id="rId16"/>
    <p:sldId id="395" r:id="rId17"/>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73"/>
            <p14:sldId id="372"/>
            <p14:sldId id="379"/>
            <p14:sldId id="378"/>
            <p14:sldId id="376"/>
            <p14:sldId id="387"/>
            <p14:sldId id="398"/>
            <p14:sldId id="389"/>
            <p14:sldId id="388"/>
            <p14:sldId id="391"/>
            <p14:sldId id="392"/>
            <p14:sldId id="393"/>
            <p14:sldId id="394"/>
            <p14:sldId id="396"/>
            <p14:sldId id="395"/>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D2F68"/>
    <a:srgbClr val="C0C0C0"/>
    <a:srgbClr val="DDDDDD"/>
    <a:srgbClr val="FF0000"/>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717" autoAdjust="0"/>
  </p:normalViewPr>
  <p:slideViewPr>
    <p:cSldViewPr snapToGrid="0">
      <p:cViewPr varScale="1">
        <p:scale>
          <a:sx n="115" d="100"/>
          <a:sy n="115" d="100"/>
        </p:scale>
        <p:origin x="1620" y="10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t>August 16, 2017</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Extended Pavement Life</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August 16,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August 16, 2017</a:t>
            </a:r>
            <a:endParaRPr lang="en-US"/>
          </a:p>
        </p:txBody>
      </p:sp>
      <p:sp>
        <p:nvSpPr>
          <p:cNvPr id="4" name="Footer Placeholder 3"/>
          <p:cNvSpPr>
            <a:spLocks noGrp="1"/>
          </p:cNvSpPr>
          <p:nvPr>
            <p:ph type="ftr" sz="quarter" idx="11"/>
          </p:nvPr>
        </p:nvSpPr>
        <p:spPr/>
        <p:txBody>
          <a:bodyPr/>
          <a:lstStyle>
            <a:lvl1pPr>
              <a:defRPr/>
            </a:lvl1pPr>
          </a:lstStyle>
          <a:p>
            <a:r>
              <a:rPr lang="en-US" smtClean="0"/>
              <a:t>Extended Pavement Life</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August 16, 2017</a:t>
            </a:r>
            <a:endParaRPr lang="en-US"/>
          </a:p>
        </p:txBody>
      </p:sp>
      <p:sp>
        <p:nvSpPr>
          <p:cNvPr id="3" name="Footer Placeholder 2"/>
          <p:cNvSpPr>
            <a:spLocks noGrp="1"/>
          </p:cNvSpPr>
          <p:nvPr>
            <p:ph type="ftr" sz="quarter" idx="11"/>
          </p:nvPr>
        </p:nvSpPr>
        <p:spPr/>
        <p:txBody>
          <a:bodyPr/>
          <a:lstStyle>
            <a:lvl1pPr>
              <a:defRPr/>
            </a:lvl1pPr>
          </a:lstStyle>
          <a:p>
            <a:r>
              <a:rPr lang="en-US" smtClean="0"/>
              <a:t>Extended Pavement Life</a:t>
            </a:r>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August 16,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13" y="1508125"/>
            <a:ext cx="3949700" cy="2130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August 16,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
        <p:nvSpPr>
          <p:cNvPr id="8" name="Content Placeholder 2"/>
          <p:cNvSpPr>
            <a:spLocks noGrp="1"/>
          </p:cNvSpPr>
          <p:nvPr>
            <p:ph sz="half" idx="13"/>
          </p:nvPr>
        </p:nvSpPr>
        <p:spPr>
          <a:xfrm>
            <a:off x="493776" y="3703320"/>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4"/>
          </p:nvPr>
        </p:nvSpPr>
        <p:spPr>
          <a:xfrm>
            <a:off x="4599432" y="3704718"/>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13661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t>August 16, 2017</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2" r:id="rId7"/>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r>
              <a:rPr lang="en-US" smtClean="0"/>
              <a:t>August 16, 2017</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Extended Pavement Life</a:t>
            </a:r>
            <a:endParaRPr lang="en-US" dirty="0"/>
          </a:p>
        </p:txBody>
      </p:sp>
      <p:sp>
        <p:nvSpPr>
          <p:cNvPr id="10" name="Subtitle 9"/>
          <p:cNvSpPr>
            <a:spLocks noGrp="1"/>
          </p:cNvSpPr>
          <p:nvPr>
            <p:ph type="subTitle" idx="1"/>
          </p:nvPr>
        </p:nvSpPr>
        <p:spPr/>
        <p:txBody>
          <a:bodyPr/>
          <a:lstStyle/>
          <a:p>
            <a:r>
              <a:rPr lang="en-US" dirty="0" smtClean="0"/>
              <a:t>RPA P8</a:t>
            </a:r>
            <a:endParaRPr lang="en-US" dirty="0"/>
          </a:p>
        </p:txBody>
      </p:sp>
      <p:sp>
        <p:nvSpPr>
          <p:cNvPr id="11" name="Text Box 17"/>
          <p:cNvSpPr txBox="1">
            <a:spLocks noChangeArrowheads="1"/>
          </p:cNvSpPr>
          <p:nvPr/>
        </p:nvSpPr>
        <p:spPr bwMode="auto">
          <a:xfrm>
            <a:off x="1754188" y="450559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REDAC Subcommittee on Airports</a:t>
            </a:r>
            <a:endParaRPr lang="en-US" sz="1600" dirty="0"/>
          </a:p>
        </p:txBody>
      </p:sp>
      <p:sp>
        <p:nvSpPr>
          <p:cNvPr id="12" name="Text Box 18"/>
          <p:cNvSpPr txBox="1">
            <a:spLocks noChangeArrowheads="1"/>
          </p:cNvSpPr>
          <p:nvPr/>
        </p:nvSpPr>
        <p:spPr bwMode="auto">
          <a:xfrm>
            <a:off x="788988" y="487521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David R. Brill, P.E., Ph.D.</a:t>
            </a:r>
            <a:endParaRPr lang="en-US" sz="1600" dirty="0"/>
          </a:p>
        </p:txBody>
      </p:sp>
      <p:sp>
        <p:nvSpPr>
          <p:cNvPr id="13" name="Text Box 19"/>
          <p:cNvSpPr txBox="1">
            <a:spLocks noChangeArrowheads="1"/>
          </p:cNvSpPr>
          <p:nvPr/>
        </p:nvSpPr>
        <p:spPr bwMode="auto">
          <a:xfrm>
            <a:off x="1000125" y="522446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August 16, </a:t>
            </a:r>
            <a:r>
              <a:rPr lang="en-US" sz="1600" dirty="0" smtClean="0"/>
              <a:t>2017</a:t>
            </a:r>
            <a:endParaRPr lang="en-US" sz="1600" dirty="0"/>
          </a:p>
        </p:txBody>
      </p:sp>
    </p:spTree>
    <p:extLst>
      <p:ext uri="{BB962C8B-B14F-4D97-AF65-F5344CB8AC3E}">
        <p14:creationId xmlns:p14="http://schemas.microsoft.com/office/powerpoint/2010/main" val="312037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Serviceability Level Concept</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95300" y="2298418"/>
            <a:ext cx="3948113" cy="281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p:txBody>
          <a:bodyPr/>
          <a:lstStyle/>
          <a:p>
            <a:r>
              <a:rPr lang="en-US" sz="2000" dirty="0" smtClean="0"/>
              <a:t>Points A and B represent rehabilitations to restore serviceability.</a:t>
            </a:r>
          </a:p>
          <a:p>
            <a:r>
              <a:rPr lang="en-US" sz="2000" dirty="0" smtClean="0"/>
              <a:t>Points C and D represent “end of serviceability.”</a:t>
            </a:r>
          </a:p>
          <a:p>
            <a:r>
              <a:rPr lang="en-US" sz="2000" dirty="0" smtClean="0"/>
              <a:t>Point D also represents “end of life” </a:t>
            </a:r>
            <a:r>
              <a:rPr lang="en-US" sz="2000" u="sng" dirty="0" smtClean="0"/>
              <a:t>if</a:t>
            </a:r>
            <a:r>
              <a:rPr lang="en-US" sz="2000" dirty="0" smtClean="0"/>
              <a:t>:</a:t>
            </a:r>
          </a:p>
          <a:p>
            <a:endParaRPr lang="en-US" sz="2000" dirty="0"/>
          </a:p>
          <a:p>
            <a:r>
              <a:rPr lang="en-US" sz="2000" dirty="0" smtClean="0"/>
              <a:t>Goal: find components of </a:t>
            </a:r>
            <a:r>
              <a:rPr lang="en-US" sz="2000" i="1" dirty="0" smtClean="0"/>
              <a:t>SL</a:t>
            </a:r>
            <a:r>
              <a:rPr lang="en-US" sz="2000" dirty="0" smtClean="0"/>
              <a:t>, and parameters </a:t>
            </a:r>
            <a:r>
              <a:rPr lang="en-US" sz="2000" i="1" dirty="0" smtClean="0"/>
              <a:t>SL</a:t>
            </a:r>
            <a:r>
              <a:rPr lang="en-US" sz="2000" i="1" baseline="-25000" dirty="0" smtClean="0"/>
              <a:t>L</a:t>
            </a:r>
            <a:r>
              <a:rPr lang="en-US" sz="2000" dirty="0" smtClean="0"/>
              <a:t>, </a:t>
            </a:r>
            <a:r>
              <a:rPr lang="en-US" sz="2000" i="1" dirty="0" smtClean="0"/>
              <a:t>p</a:t>
            </a:r>
            <a:r>
              <a:rPr lang="en-US" sz="2000" dirty="0" smtClean="0"/>
              <a:t> such that “end of life” agrees with LCCA-based decision to reconstruct. </a:t>
            </a:r>
            <a:endParaRPr lang="en-US" sz="2000"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10</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45" y="3799114"/>
            <a:ext cx="1866219" cy="50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83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Analysis – BWI 10-28</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10243" y="1590010"/>
            <a:ext cx="5094514" cy="366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a:xfrm>
            <a:off x="5282292" y="1508125"/>
            <a:ext cx="3230563" cy="4391025"/>
          </a:xfrm>
        </p:spPr>
        <p:txBody>
          <a:bodyPr/>
          <a:lstStyle/>
          <a:p>
            <a:r>
              <a:rPr lang="en-US" sz="2000" dirty="0" smtClean="0"/>
              <a:t>Flexible runway.</a:t>
            </a:r>
          </a:p>
          <a:p>
            <a:pPr lvl="1"/>
            <a:r>
              <a:rPr lang="en-US" sz="1800" dirty="0" smtClean="0"/>
              <a:t>Central sections originally constructed in 1950’s.</a:t>
            </a:r>
          </a:p>
          <a:p>
            <a:pPr lvl="1"/>
            <a:r>
              <a:rPr lang="en-US" sz="1800" dirty="0" smtClean="0"/>
              <a:t>Extended and reconfigured in 1993.</a:t>
            </a:r>
          </a:p>
          <a:p>
            <a:pPr lvl="1"/>
            <a:r>
              <a:rPr lang="en-US" sz="1800" dirty="0" smtClean="0"/>
              <a:t>Full overlay in 2011.</a:t>
            </a:r>
          </a:p>
          <a:p>
            <a:r>
              <a:rPr lang="en-US" sz="2000" dirty="0" smtClean="0"/>
              <a:t>PCI &lt; 60, but elected to rehabilitate not full reconstruct in 2011.</a:t>
            </a:r>
          </a:p>
          <a:p>
            <a:r>
              <a:rPr lang="en-US" sz="2000" dirty="0" smtClean="0"/>
              <a:t>Some sections exhibited structural distress in PCI.</a:t>
            </a:r>
          </a:p>
          <a:p>
            <a:endParaRPr lang="en-US" dirty="0" smtClean="0"/>
          </a:p>
          <a:p>
            <a:pPr lvl="1"/>
            <a:endParaRPr lang="en-US" dirty="0"/>
          </a:p>
        </p:txBody>
      </p:sp>
      <p:sp>
        <p:nvSpPr>
          <p:cNvPr id="5" name="Date Placeholder 4"/>
          <p:cNvSpPr>
            <a:spLocks noGrp="1"/>
          </p:cNvSpPr>
          <p:nvPr>
            <p:ph type="dt" sz="half" idx="10"/>
          </p:nvPr>
        </p:nvSpPr>
        <p:spPr/>
        <p:txBody>
          <a:bodyPr/>
          <a:lstStyle/>
          <a:p>
            <a:r>
              <a:rPr lang="en-US" smtClean="0"/>
              <a:t>August 16,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11</a:t>
            </a:fld>
            <a:endParaRPr lang="en-US"/>
          </a:p>
        </p:txBody>
      </p:sp>
    </p:spTree>
    <p:extLst>
      <p:ext uri="{BB962C8B-B14F-4D97-AF65-F5344CB8AC3E}">
        <p14:creationId xmlns:p14="http://schemas.microsoft.com/office/powerpoint/2010/main" val="2688831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Analysis – BWI 10-28</a:t>
            </a:r>
            <a:endParaRPr lang="en-US" dirty="0"/>
          </a:p>
        </p:txBody>
      </p:sp>
      <p:sp>
        <p:nvSpPr>
          <p:cNvPr id="4" name="Content Placeholder 3"/>
          <p:cNvSpPr>
            <a:spLocks noGrp="1"/>
          </p:cNvSpPr>
          <p:nvPr>
            <p:ph sz="half" idx="2"/>
          </p:nvPr>
        </p:nvSpPr>
        <p:spPr>
          <a:xfrm>
            <a:off x="4595813" y="1955729"/>
            <a:ext cx="3949700" cy="3943421"/>
          </a:xfrm>
        </p:spPr>
        <p:txBody>
          <a:bodyPr/>
          <a:lstStyle/>
          <a:p>
            <a:r>
              <a:rPr lang="en-US" sz="2400" dirty="0"/>
              <a:t>“Anti-SCI”</a:t>
            </a:r>
          </a:p>
          <a:p>
            <a:r>
              <a:rPr lang="en-US" sz="2400" dirty="0"/>
              <a:t>Groove deterioration</a:t>
            </a:r>
          </a:p>
          <a:p>
            <a:r>
              <a:rPr lang="en-US" sz="2400" dirty="0"/>
              <a:t>Skid resistance</a:t>
            </a:r>
          </a:p>
          <a:p>
            <a:r>
              <a:rPr lang="en-US" sz="2400" dirty="0" smtClean="0"/>
              <a:t>Profile index:</a:t>
            </a:r>
          </a:p>
        </p:txBody>
      </p:sp>
      <p:sp>
        <p:nvSpPr>
          <p:cNvPr id="5" name="Date Placeholder 4"/>
          <p:cNvSpPr>
            <a:spLocks noGrp="1"/>
          </p:cNvSpPr>
          <p:nvPr>
            <p:ph type="dt" sz="half" idx="10"/>
          </p:nvPr>
        </p:nvSpPr>
        <p:spPr/>
        <p:txBody>
          <a:bodyPr/>
          <a:lstStyle/>
          <a:p>
            <a:r>
              <a:rPr lang="en-US" smtClean="0"/>
              <a:t>August 16,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12</a:t>
            </a:fld>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1423" y="1883353"/>
            <a:ext cx="3948113" cy="288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538843" y="1494064"/>
            <a:ext cx="3910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C0C0C0"/>
                </a:solidFill>
              </a:rPr>
              <a:t>Structural Component</a:t>
            </a:r>
            <a:endParaRPr lang="en-US" b="1" dirty="0">
              <a:solidFill>
                <a:srgbClr val="C0C0C0"/>
              </a:solidFill>
            </a:endParaRPr>
          </a:p>
        </p:txBody>
      </p:sp>
      <p:sp>
        <p:nvSpPr>
          <p:cNvPr id="9" name="TextBox 8"/>
          <p:cNvSpPr txBox="1"/>
          <p:nvPr/>
        </p:nvSpPr>
        <p:spPr bwMode="auto">
          <a:xfrm>
            <a:off x="604157" y="4833257"/>
            <a:ext cx="37229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smtClean="0"/>
              <a:t>Flexible “SCI” – Considers only rutting &amp; alligator cracking distresses.</a:t>
            </a:r>
          </a:p>
          <a:p>
            <a:pPr marL="171450" indent="-171450"/>
            <a:r>
              <a:rPr lang="en-US" sz="1200" b="1" dirty="0" smtClean="0"/>
              <a:t>SII – Structural integrity index (ratio of ISM for trafficked &amp; non-trafficked lanes) </a:t>
            </a:r>
            <a:endParaRPr lang="en-US" sz="1200" b="1" dirty="0"/>
          </a:p>
        </p:txBody>
      </p:sp>
      <p:sp>
        <p:nvSpPr>
          <p:cNvPr id="11" name="TextBox 10"/>
          <p:cNvSpPr txBox="1"/>
          <p:nvPr/>
        </p:nvSpPr>
        <p:spPr bwMode="auto">
          <a:xfrm>
            <a:off x="4601936" y="1494063"/>
            <a:ext cx="3910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C0C0C0"/>
                </a:solidFill>
              </a:rPr>
              <a:t>Functional Component</a:t>
            </a:r>
            <a:endParaRPr lang="en-US" b="1" dirty="0">
              <a:solidFill>
                <a:srgbClr val="C0C0C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70" y="3682452"/>
            <a:ext cx="3236194" cy="232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115870" y="4498521"/>
            <a:ext cx="3064744" cy="277586"/>
          </a:xfrm>
          <a:prstGeom prst="rect">
            <a:avLst/>
          </a:prstGeom>
          <a:noFill/>
          <a:ln>
            <a:solidFill>
              <a:srgbClr val="FFFF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6293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Schematic for Generalizing Design Procedures</a:t>
            </a:r>
            <a:endParaRPr lang="en-US" dirty="0"/>
          </a:p>
        </p:txBody>
      </p:sp>
      <p:sp>
        <p:nvSpPr>
          <p:cNvPr id="5" name="Date Placeholder 4"/>
          <p:cNvSpPr>
            <a:spLocks noGrp="1"/>
          </p:cNvSpPr>
          <p:nvPr>
            <p:ph type="dt" sz="half" idx="10"/>
          </p:nvPr>
        </p:nvSpPr>
        <p:spPr/>
        <p:txBody>
          <a:bodyPr/>
          <a:lstStyle/>
          <a:p>
            <a:r>
              <a:rPr lang="en-US" smtClean="0"/>
              <a:t>August 16,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13</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4291" y="1508125"/>
            <a:ext cx="6532231"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86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2017 Papers/Presentations</a:t>
            </a:r>
            <a:endParaRPr lang="en-US" dirty="0"/>
          </a:p>
        </p:txBody>
      </p:sp>
      <p:sp>
        <p:nvSpPr>
          <p:cNvPr id="3" name="Content Placeholder 2"/>
          <p:cNvSpPr>
            <a:spLocks noGrp="1"/>
          </p:cNvSpPr>
          <p:nvPr>
            <p:ph idx="1"/>
          </p:nvPr>
        </p:nvSpPr>
        <p:spPr/>
        <p:txBody>
          <a:bodyPr/>
          <a:lstStyle/>
          <a:p>
            <a:r>
              <a:rPr lang="en-US" sz="2000" dirty="0" smtClean="0"/>
              <a:t>Papers presented </a:t>
            </a:r>
            <a:r>
              <a:rPr lang="en-US" sz="2000" dirty="0"/>
              <a:t>at Bearing Capacity of Roads, Railways &amp; Airfields Conference (BCRRA 2017), </a:t>
            </a:r>
            <a:r>
              <a:rPr lang="en-US" sz="2000" dirty="0" smtClean="0"/>
              <a:t>Athens (June 2017).</a:t>
            </a:r>
            <a:endParaRPr lang="en-US" sz="2000" dirty="0"/>
          </a:p>
          <a:p>
            <a:pPr lvl="1"/>
            <a:r>
              <a:rPr lang="en-US" sz="1800" dirty="0" smtClean="0"/>
              <a:t>Brill </a:t>
            </a:r>
            <a:r>
              <a:rPr lang="en-US" sz="1800" dirty="0"/>
              <a:t>&amp; Parsons: </a:t>
            </a:r>
            <a:r>
              <a:rPr lang="en-US" sz="1800" i="1" dirty="0"/>
              <a:t>Development of </a:t>
            </a:r>
            <a:r>
              <a:rPr lang="en-US" sz="1800" i="1" dirty="0" smtClean="0"/>
              <a:t>New </a:t>
            </a:r>
            <a:r>
              <a:rPr lang="en-US" sz="1800" i="1" dirty="0"/>
              <a:t>FAA </a:t>
            </a:r>
            <a:r>
              <a:rPr lang="en-US" sz="1800" i="1" dirty="0" smtClean="0"/>
              <a:t>Design Procedures </a:t>
            </a:r>
            <a:r>
              <a:rPr lang="en-US" sz="1800" i="1" dirty="0"/>
              <a:t>for </a:t>
            </a:r>
            <a:r>
              <a:rPr lang="en-US" sz="1800" i="1" dirty="0" smtClean="0"/>
              <a:t>Extended Airport Pavement Life</a:t>
            </a:r>
          </a:p>
          <a:p>
            <a:pPr lvl="1"/>
            <a:r>
              <a:rPr lang="en-US" sz="1800" dirty="0" smtClean="0"/>
              <a:t>Parsons </a:t>
            </a:r>
            <a:r>
              <a:rPr lang="en-US" sz="1800" dirty="0"/>
              <a:t>&amp; Brill: </a:t>
            </a:r>
            <a:r>
              <a:rPr lang="en-US" sz="1800" i="1" dirty="0"/>
              <a:t>Preliminary Analysis of Pavement Life Indicators of Large- and Medium-Hub Airport </a:t>
            </a:r>
            <a:r>
              <a:rPr lang="en-US" sz="1800" i="1" dirty="0" smtClean="0"/>
              <a:t>Runways</a:t>
            </a:r>
          </a:p>
          <a:p>
            <a:r>
              <a:rPr lang="en-US" sz="2000" dirty="0" smtClean="0"/>
              <a:t>Presentations for 2017 ASCE T&amp;DI Conference, Philadelphia, PA (August 2017):</a:t>
            </a:r>
          </a:p>
          <a:p>
            <a:pPr lvl="1"/>
            <a:r>
              <a:rPr lang="en-US" sz="1800" dirty="0" smtClean="0"/>
              <a:t>Parsons &amp; Brill: </a:t>
            </a:r>
            <a:r>
              <a:rPr lang="en-US" sz="1800" i="1" dirty="0" smtClean="0"/>
              <a:t>Typical </a:t>
            </a:r>
            <a:r>
              <a:rPr lang="en-US" sz="1800" i="1" dirty="0"/>
              <a:t>Material Properties of Pavements Sampled for the Extended Airfield Pavement Life </a:t>
            </a:r>
            <a:r>
              <a:rPr lang="en-US" sz="1800" i="1" dirty="0" smtClean="0"/>
              <a:t>Program</a:t>
            </a:r>
          </a:p>
          <a:p>
            <a:pPr lvl="1"/>
            <a:r>
              <a:rPr lang="en-US" sz="1800" dirty="0" smtClean="0"/>
              <a:t>Puzin, Mustafa &amp; Speir: </a:t>
            </a:r>
            <a:r>
              <a:rPr lang="en-US" sz="1800" i="1" dirty="0" smtClean="0"/>
              <a:t>Correlation </a:t>
            </a:r>
            <a:r>
              <a:rPr lang="en-US" sz="1800" i="1" dirty="0"/>
              <a:t>Between Friction, Roughness, Foreign Object Damage, and Pavement Condition Indices for Pavement Extended </a:t>
            </a:r>
            <a:r>
              <a:rPr lang="en-US" sz="1800" i="1" dirty="0" smtClean="0"/>
              <a:t>Life</a:t>
            </a:r>
            <a:endParaRPr lang="en-US" sz="1800" i="1" dirty="0" smtClean="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dirty="0"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14</a:t>
            </a:fld>
            <a:endParaRPr lang="en-US" dirty="0"/>
          </a:p>
        </p:txBody>
      </p:sp>
    </p:spTree>
    <p:extLst>
      <p:ext uri="{BB962C8B-B14F-4D97-AF65-F5344CB8AC3E}">
        <p14:creationId xmlns:p14="http://schemas.microsoft.com/office/powerpoint/2010/main" val="3175322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R&amp;D Efforts</a:t>
            </a:r>
            <a:endParaRPr lang="en-US" dirty="0"/>
          </a:p>
        </p:txBody>
      </p:sp>
      <p:sp>
        <p:nvSpPr>
          <p:cNvPr id="3" name="Content Placeholder 2"/>
          <p:cNvSpPr>
            <a:spLocks noGrp="1"/>
          </p:cNvSpPr>
          <p:nvPr>
            <p:ph idx="1"/>
          </p:nvPr>
        </p:nvSpPr>
        <p:spPr>
          <a:xfrm>
            <a:off x="495300" y="1508125"/>
            <a:ext cx="8366689" cy="4391025"/>
          </a:xfrm>
        </p:spPr>
        <p:txBody>
          <a:bodyPr/>
          <a:lstStyle/>
          <a:p>
            <a:r>
              <a:rPr lang="en-US" sz="2400" dirty="0" smtClean="0"/>
              <a:t>Complete population of PA40 (TUS, MCI, ATL, LAX).</a:t>
            </a:r>
          </a:p>
          <a:p>
            <a:r>
              <a:rPr lang="en-US" sz="2400" dirty="0" smtClean="0"/>
              <a:t>Perform field data collection at one additional runway selected from those currently in the PA40 database (LAX 6R-24L).</a:t>
            </a:r>
          </a:p>
          <a:p>
            <a:r>
              <a:rPr lang="en-US" sz="2400" dirty="0" smtClean="0"/>
              <a:t>Link to existing databases with historical runway traffic (TTD) and climatic data.</a:t>
            </a:r>
          </a:p>
          <a:p>
            <a:r>
              <a:rPr lang="en-US" sz="2400" dirty="0" smtClean="0"/>
              <a:t>Develop new sets of family curves in PA40 (coordinate with RPA P7.1 – FAA PAVEAIR).</a:t>
            </a:r>
          </a:p>
          <a:p>
            <a:pPr lvl="1"/>
            <a:r>
              <a:rPr lang="en-US" sz="2000" dirty="0" smtClean="0"/>
              <a:t>“DL versus age”</a:t>
            </a:r>
          </a:p>
          <a:p>
            <a:pPr lvl="1"/>
            <a:r>
              <a:rPr lang="en-US" sz="2000" dirty="0" smtClean="0"/>
              <a:t>“DL versus applied traffic”</a:t>
            </a:r>
          </a:p>
          <a:p>
            <a:pPr lvl="1"/>
            <a:r>
              <a:rPr lang="en-US" sz="2000" dirty="0" smtClean="0"/>
              <a:t>Look at index components of DL to satisfy end of life definition.</a:t>
            </a:r>
          </a:p>
          <a:p>
            <a:pPr lvl="1"/>
            <a:endParaRPr lang="en-US" sz="2000"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Extended Pavement Life</a:t>
            </a:r>
            <a:endParaRPr lang="en-US" dirty="0"/>
          </a:p>
        </p:txBody>
      </p:sp>
    </p:spTree>
    <p:extLst>
      <p:ext uri="{BB962C8B-B14F-4D97-AF65-F5344CB8AC3E}">
        <p14:creationId xmlns:p14="http://schemas.microsoft.com/office/powerpoint/2010/main" val="207063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RPA P8 – Extended Pavement Life</a:t>
            </a:r>
            <a:endParaRPr lang="en-US" sz="2800" dirty="0"/>
          </a:p>
        </p:txBody>
      </p:sp>
      <p:sp>
        <p:nvSpPr>
          <p:cNvPr id="3" name="Content Placeholder 2"/>
          <p:cNvSpPr>
            <a:spLocks noGrp="1"/>
          </p:cNvSpPr>
          <p:nvPr>
            <p:ph sz="half" idx="1"/>
          </p:nvPr>
        </p:nvSpPr>
        <p:spPr>
          <a:xfrm>
            <a:off x="495300" y="1005839"/>
            <a:ext cx="3948113" cy="2651760"/>
          </a:xfrm>
        </p:spPr>
        <p:txBody>
          <a:bodyPr/>
          <a:lstStyle/>
          <a:p>
            <a:pPr marL="0" indent="0" algn="ctr">
              <a:buNone/>
            </a:pPr>
            <a:r>
              <a:rPr lang="en-US" sz="2000" u="sng" dirty="0" smtClean="0"/>
              <a:t>Need</a:t>
            </a:r>
          </a:p>
          <a:p>
            <a:pPr marL="0" indent="0">
              <a:buNone/>
            </a:pPr>
            <a:r>
              <a:rPr lang="en-US" sz="1600" b="0" dirty="0" smtClean="0"/>
              <a:t>Longer design periods for airport pavements, up to double the current standard of 20 years, will provide cost savings to the AIP by reducing lifecycle costs. Extended airport pavement life also provides many green benefits, and minimizes down time at the nation’s busiest airports.</a:t>
            </a:r>
            <a:endParaRPr lang="en-US" sz="1600" b="0" dirty="0"/>
          </a:p>
        </p:txBody>
      </p:sp>
      <p:sp>
        <p:nvSpPr>
          <p:cNvPr id="4" name="Content Placeholder 3"/>
          <p:cNvSpPr>
            <a:spLocks noGrp="1"/>
          </p:cNvSpPr>
          <p:nvPr>
            <p:ph sz="half" idx="2"/>
          </p:nvPr>
        </p:nvSpPr>
        <p:spPr>
          <a:xfrm>
            <a:off x="4595812" y="1005840"/>
            <a:ext cx="4090987" cy="2651760"/>
          </a:xfrm>
        </p:spPr>
        <p:txBody>
          <a:bodyPr/>
          <a:lstStyle/>
          <a:p>
            <a:pPr marL="0" indent="0" algn="ctr">
              <a:buNone/>
            </a:pPr>
            <a:r>
              <a:rPr lang="en-US" sz="2000" u="sng" dirty="0" smtClean="0"/>
              <a:t>Research Goals</a:t>
            </a:r>
          </a:p>
          <a:p>
            <a:r>
              <a:rPr lang="en-US" sz="1600" b="0" dirty="0" smtClean="0"/>
              <a:t>Link PA40 database to historical traffic data sources in ASAIS by FY17.</a:t>
            </a:r>
          </a:p>
          <a:p>
            <a:r>
              <a:rPr lang="en-US" sz="1600" b="0" dirty="0" smtClean="0"/>
              <a:t>Develop performance data models (Age-DL and Traffic-DL) by FY18.</a:t>
            </a:r>
          </a:p>
          <a:p>
            <a:r>
              <a:rPr lang="en-US" sz="1600" b="0" dirty="0" smtClean="0"/>
              <a:t>Next-generation FAARFIELD program incorporating new 40-year life design procedures by FY22.</a:t>
            </a:r>
            <a:endParaRPr lang="en-US" sz="1400" b="0" dirty="0"/>
          </a:p>
        </p:txBody>
      </p:sp>
      <p:sp>
        <p:nvSpPr>
          <p:cNvPr id="5" name="Date Placeholder 4"/>
          <p:cNvSpPr>
            <a:spLocks noGrp="1"/>
          </p:cNvSpPr>
          <p:nvPr>
            <p:ph type="dt" sz="half" idx="10"/>
          </p:nvPr>
        </p:nvSpPr>
        <p:spPr/>
        <p:txBody>
          <a:bodyPr/>
          <a:lstStyle/>
          <a:p>
            <a:r>
              <a:rPr lang="en-US" smtClean="0"/>
              <a:t>August 16, 2017</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2</a:t>
            </a:fld>
            <a:endParaRPr lang="en-US"/>
          </a:p>
        </p:txBody>
      </p:sp>
      <p:sp>
        <p:nvSpPr>
          <p:cNvPr id="8" name="Content Placeholder 7"/>
          <p:cNvSpPr>
            <a:spLocks noGrp="1"/>
          </p:cNvSpPr>
          <p:nvPr>
            <p:ph sz="half" idx="13"/>
          </p:nvPr>
        </p:nvSpPr>
        <p:spPr/>
        <p:txBody>
          <a:bodyPr/>
          <a:lstStyle/>
          <a:p>
            <a:pPr marL="0" indent="0" algn="ctr">
              <a:buNone/>
            </a:pPr>
            <a:r>
              <a:rPr lang="en-US" sz="2000" u="sng" dirty="0" smtClean="0"/>
              <a:t>FY </a:t>
            </a:r>
            <a:r>
              <a:rPr lang="en-US" sz="2000" u="sng" dirty="0" smtClean="0"/>
              <a:t>2017-8 </a:t>
            </a:r>
            <a:r>
              <a:rPr lang="en-US" sz="2000" u="sng" dirty="0" smtClean="0"/>
              <a:t>Accomplishments</a:t>
            </a:r>
          </a:p>
          <a:p>
            <a:r>
              <a:rPr lang="en-US" sz="1800" b="0" dirty="0" smtClean="0"/>
              <a:t>Collect field data at LAX 6R-24L.</a:t>
            </a:r>
            <a:endParaRPr lang="en-US" sz="1800" b="0" dirty="0" smtClean="0"/>
          </a:p>
          <a:p>
            <a:r>
              <a:rPr lang="en-US" sz="1800" b="0" dirty="0" smtClean="0"/>
              <a:t>Update PA40 to PAVEAIR 3.0 standard with active traffic link.</a:t>
            </a:r>
            <a:endParaRPr lang="en-US" sz="1800" b="0" dirty="0" smtClean="0"/>
          </a:p>
          <a:p>
            <a:r>
              <a:rPr lang="en-US" sz="1800" b="0" dirty="0" smtClean="0"/>
              <a:t>Preliminary performance data analysis – papers at BCRRA17.</a:t>
            </a:r>
          </a:p>
          <a:p>
            <a:endParaRPr lang="en-US" sz="1800" b="0" dirty="0" smtClean="0"/>
          </a:p>
        </p:txBody>
      </p:sp>
      <p:sp>
        <p:nvSpPr>
          <p:cNvPr id="9" name="Content Placeholder 8"/>
          <p:cNvSpPr>
            <a:spLocks noGrp="1"/>
          </p:cNvSpPr>
          <p:nvPr>
            <p:ph sz="half" idx="14"/>
          </p:nvPr>
        </p:nvSpPr>
        <p:spPr/>
        <p:txBody>
          <a:bodyPr/>
          <a:lstStyle/>
          <a:p>
            <a:pPr marL="0" indent="0" algn="ctr">
              <a:buNone/>
            </a:pPr>
            <a:r>
              <a:rPr lang="en-US" sz="2000" u="sng" dirty="0" smtClean="0"/>
              <a:t>Funding Requirements</a:t>
            </a:r>
            <a:endParaRPr lang="en-US" sz="2000" u="sng" dirty="0"/>
          </a:p>
        </p:txBody>
      </p:sp>
      <p:sp>
        <p:nvSpPr>
          <p:cNvPr id="10"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1" name="Line 8"/>
          <p:cNvSpPr>
            <a:spLocks noChangeShapeType="1"/>
          </p:cNvSpPr>
          <p:nvPr/>
        </p:nvSpPr>
        <p:spPr bwMode="auto">
          <a:xfrm>
            <a:off x="0" y="36195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graphicFrame>
        <p:nvGraphicFramePr>
          <p:cNvPr id="12" name="Group 171"/>
          <p:cNvGraphicFramePr>
            <a:graphicFrameLocks/>
          </p:cNvGraphicFramePr>
          <p:nvPr>
            <p:extLst>
              <p:ext uri="{D42A27DB-BD31-4B8C-83A1-F6EECF244321}">
                <p14:modId xmlns:p14="http://schemas.microsoft.com/office/powerpoint/2010/main" val="556491724"/>
              </p:ext>
            </p:extLst>
          </p:nvPr>
        </p:nvGraphicFramePr>
        <p:xfrm>
          <a:off x="4648200" y="5105400"/>
          <a:ext cx="4077057" cy="762000"/>
        </p:xfrm>
        <a:graphic>
          <a:graphicData uri="http://schemas.openxmlformats.org/drawingml/2006/table">
            <a:tbl>
              <a:tblPr firstRow="1">
                <a:tableStyleId>{5C22544A-7EE6-4342-B048-85BDC9FD1C3A}</a:tableStyleId>
              </a:tblPr>
              <a:tblGrid>
                <a:gridCol w="1394441">
                  <a:extLst>
                    <a:ext uri="{9D8B030D-6E8A-4147-A177-3AD203B41FA5}">
                      <a16:colId xmlns:a16="http://schemas.microsoft.com/office/drawing/2014/main" val="20000"/>
                    </a:ext>
                  </a:extLst>
                </a:gridCol>
                <a:gridCol w="917337">
                  <a:extLst>
                    <a:ext uri="{9D8B030D-6E8A-4147-A177-3AD203B41FA5}">
                      <a16:colId xmlns:a16="http://schemas.microsoft.com/office/drawing/2014/main" val="20001"/>
                    </a:ext>
                  </a:extLst>
                </a:gridCol>
                <a:gridCol w="923844">
                  <a:extLst>
                    <a:ext uri="{9D8B030D-6E8A-4147-A177-3AD203B41FA5}">
                      <a16:colId xmlns:a16="http://schemas.microsoft.com/office/drawing/2014/main" val="20002"/>
                    </a:ext>
                  </a:extLst>
                </a:gridCol>
                <a:gridCol w="841435">
                  <a:extLst>
                    <a:ext uri="{9D8B030D-6E8A-4147-A177-3AD203B41FA5}">
                      <a16:colId xmlns:a16="http://schemas.microsoft.com/office/drawing/2014/main" val="20003"/>
                    </a:ext>
                  </a:extLst>
                </a:gridCol>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2017</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2018</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2019</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extLst>
                  <a:ext uri="{0D108BD9-81ED-4DB2-BD59-A6C34878D82A}">
                    <a16:rowId xmlns:a16="http://schemas.microsoft.com/office/drawing/2014/main" val="10000"/>
                  </a:ext>
                </a:extLst>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u="none" strike="noStrike" cap="none" normalizeH="0" baseline="0" smtClean="0">
                          <a:ln>
                            <a:noFill/>
                          </a:ln>
                          <a:effectLst/>
                        </a:rPr>
                        <a:t>Funding Target ($000)</a:t>
                      </a:r>
                      <a:endParaRPr kumimoji="0" lang="en-US" altLang="en-US" sz="1000" b="1" i="0" u="none" strike="noStrike" cap="none" normalizeH="0" baseline="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925</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775</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790</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extLst>
                  <a:ext uri="{0D108BD9-81ED-4DB2-BD59-A6C34878D82A}">
                    <a16:rowId xmlns:a16="http://schemas.microsoft.com/office/drawing/2014/main" val="10001"/>
                  </a:ext>
                </a:extLst>
              </a:tr>
            </a:tbl>
          </a:graphicData>
        </a:graphic>
      </p:graphicFrame>
      <p:sp>
        <p:nvSpPr>
          <p:cNvPr id="6" name="Footer Placeholder 5"/>
          <p:cNvSpPr>
            <a:spLocks noGrp="1"/>
          </p:cNvSpPr>
          <p:nvPr>
            <p:ph type="ftr" sz="quarter" idx="11"/>
          </p:nvPr>
        </p:nvSpPr>
        <p:spPr/>
        <p:txBody>
          <a:bodyPr/>
          <a:lstStyle/>
          <a:p>
            <a:r>
              <a:rPr lang="en-US" smtClean="0"/>
              <a:t>Extended Pavement Life</a:t>
            </a:r>
            <a:endParaRPr lang="en-US"/>
          </a:p>
        </p:txBody>
      </p:sp>
    </p:spTree>
    <p:extLst>
      <p:ext uri="{BB962C8B-B14F-4D97-AF65-F5344CB8AC3E}">
        <p14:creationId xmlns:p14="http://schemas.microsoft.com/office/powerpoint/2010/main" val="282509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Pavement Life Extension</a:t>
            </a:r>
            <a:endParaRPr lang="en-US" dirty="0"/>
          </a:p>
        </p:txBody>
      </p:sp>
      <p:sp>
        <p:nvSpPr>
          <p:cNvPr id="6" name="Content Placeholder 5"/>
          <p:cNvSpPr>
            <a:spLocks noGrp="1"/>
          </p:cNvSpPr>
          <p:nvPr>
            <p:ph sz="half" idx="1"/>
          </p:nvPr>
        </p:nvSpPr>
        <p:spPr>
          <a:xfrm>
            <a:off x="495300" y="1110655"/>
            <a:ext cx="4085492" cy="4788496"/>
          </a:xfrm>
        </p:spPr>
        <p:txBody>
          <a:bodyPr/>
          <a:lstStyle/>
          <a:p>
            <a:r>
              <a:rPr lang="en-US" sz="2400" dirty="0" smtClean="0"/>
              <a:t>Runway data collection.</a:t>
            </a:r>
          </a:p>
          <a:p>
            <a:pPr lvl="1"/>
            <a:r>
              <a:rPr lang="en-US" sz="2000" dirty="0" smtClean="0"/>
              <a:t>4-year project – last year.</a:t>
            </a:r>
          </a:p>
          <a:p>
            <a:pPr lvl="1"/>
            <a:r>
              <a:rPr lang="en-US" sz="2000" dirty="0" smtClean="0"/>
              <a:t>Construction and performance data on medium- and large-hub runway pavements.</a:t>
            </a:r>
          </a:p>
          <a:p>
            <a:pPr lvl="1"/>
            <a:r>
              <a:rPr lang="en-US" sz="2000" dirty="0" smtClean="0"/>
              <a:t>Field data collection.</a:t>
            </a:r>
          </a:p>
          <a:p>
            <a:pPr lvl="1"/>
            <a:r>
              <a:rPr lang="en-US" sz="2000" dirty="0" smtClean="0"/>
              <a:t>Current efforts focus on filling known gaps in data. </a:t>
            </a:r>
          </a:p>
          <a:p>
            <a:r>
              <a:rPr lang="en-US" sz="2400" dirty="0" smtClean="0"/>
              <a:t>FAA PAVEAIR database development (PA40).</a:t>
            </a:r>
          </a:p>
          <a:p>
            <a:r>
              <a:rPr lang="en-US" sz="2400" dirty="0"/>
              <a:t>P</a:t>
            </a:r>
            <a:r>
              <a:rPr lang="en-US" sz="2400" dirty="0" smtClean="0"/>
              <a:t>avement life model development.</a:t>
            </a:r>
            <a:endParaRPr lang="en-US" sz="2400" dirty="0"/>
          </a:p>
        </p:txBody>
      </p:sp>
      <p:pic>
        <p:nvPicPr>
          <p:cNvPr id="12" name="Content Placeholder 1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952718" y="1396024"/>
            <a:ext cx="3015436" cy="2261576"/>
          </a:xfrm>
        </p:spPr>
      </p:pic>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9906" y="3648808"/>
            <a:ext cx="3299310" cy="23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9041" y="1110654"/>
            <a:ext cx="1930697" cy="16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ate Placeholder 13"/>
          <p:cNvSpPr>
            <a:spLocks noGrp="1"/>
          </p:cNvSpPr>
          <p:nvPr>
            <p:ph type="dt" sz="half" idx="10"/>
          </p:nvPr>
        </p:nvSpPr>
        <p:spPr/>
        <p:txBody>
          <a:bodyPr/>
          <a:lstStyle/>
          <a:p>
            <a:r>
              <a:rPr lang="en-US" smtClean="0"/>
              <a:t>August 16, 2017</a:t>
            </a:r>
            <a:endParaRPr lang="en-US"/>
          </a:p>
        </p:txBody>
      </p:sp>
      <p:sp>
        <p:nvSpPr>
          <p:cNvPr id="15" name="Footer Placeholder 14"/>
          <p:cNvSpPr>
            <a:spLocks noGrp="1"/>
          </p:cNvSpPr>
          <p:nvPr>
            <p:ph type="ftr" sz="quarter" idx="11"/>
          </p:nvPr>
        </p:nvSpPr>
        <p:spPr/>
        <p:txBody>
          <a:bodyPr/>
          <a:lstStyle/>
          <a:p>
            <a:r>
              <a:rPr lang="fr-FR" smtClean="0"/>
              <a:t>Extended Pavement Life</a:t>
            </a:r>
            <a:endParaRPr lang="en-US"/>
          </a:p>
        </p:txBody>
      </p:sp>
    </p:spTree>
    <p:extLst>
      <p:ext uri="{BB962C8B-B14F-4D97-AF65-F5344CB8AC3E}">
        <p14:creationId xmlns:p14="http://schemas.microsoft.com/office/powerpoint/2010/main" val="5669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Runway List</a:t>
            </a:r>
            <a:endParaRPr lang="en-US"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4</a:t>
            </a:fld>
            <a:endParaRPr lang="en-US" dirty="0"/>
          </a:p>
        </p:txBody>
      </p:sp>
      <p:pic>
        <p:nvPicPr>
          <p:cNvPr id="512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95300" y="1541492"/>
            <a:ext cx="8050213" cy="432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Extended Pavement Life</a:t>
            </a:r>
            <a:endParaRPr lang="en-US" dirty="0"/>
          </a:p>
        </p:txBody>
      </p:sp>
      <p:sp>
        <p:nvSpPr>
          <p:cNvPr id="3" name="TextBox 2"/>
          <p:cNvSpPr txBox="1"/>
          <p:nvPr/>
        </p:nvSpPr>
        <p:spPr bwMode="auto">
          <a:xfrm>
            <a:off x="5441497" y="4131130"/>
            <a:ext cx="416378" cy="123111"/>
          </a:xfrm>
          <a:prstGeom prst="rect">
            <a:avLst/>
          </a:prstGeom>
          <a:solidFill>
            <a:schemeClr val="accent5"/>
          </a:solidFill>
          <a:ln>
            <a:noFill/>
          </a:ln>
          <a:effectLst/>
          <a:extLst/>
        </p:spPr>
        <p:txBody>
          <a:bodyPr wrap="square" lIns="0" tIns="0" rIns="0" bIns="0" rtlCol="0">
            <a:spAutoFit/>
          </a:bodyPr>
          <a:lstStyle/>
          <a:p>
            <a:pPr algn="ctr">
              <a:buFontTx/>
              <a:buNone/>
            </a:pPr>
            <a:r>
              <a:rPr lang="en-US" sz="800" b="1" dirty="0" smtClean="0">
                <a:solidFill>
                  <a:srgbClr val="FF0000"/>
                </a:solidFill>
              </a:rPr>
              <a:t>YES</a:t>
            </a:r>
            <a:endParaRPr lang="en-US" sz="800" b="1" dirty="0">
              <a:solidFill>
                <a:srgbClr val="FF0000"/>
              </a:solidFill>
            </a:endParaRPr>
          </a:p>
        </p:txBody>
      </p:sp>
      <p:sp>
        <p:nvSpPr>
          <p:cNvPr id="8" name="TextBox 7"/>
          <p:cNvSpPr txBox="1"/>
          <p:nvPr/>
        </p:nvSpPr>
        <p:spPr bwMode="auto">
          <a:xfrm>
            <a:off x="7111093" y="4131129"/>
            <a:ext cx="1575707" cy="123111"/>
          </a:xfrm>
          <a:prstGeom prst="rect">
            <a:avLst/>
          </a:prstGeom>
          <a:solidFill>
            <a:schemeClr val="accent5"/>
          </a:solidFill>
          <a:ln>
            <a:noFill/>
          </a:ln>
          <a:effectLst/>
          <a:extLst/>
        </p:spPr>
        <p:txBody>
          <a:bodyPr wrap="square" lIns="0" tIns="0" rIns="0" bIns="0" rtlCol="0">
            <a:spAutoFit/>
          </a:bodyPr>
          <a:lstStyle/>
          <a:p>
            <a:pPr algn="ctr">
              <a:buFontTx/>
              <a:buNone/>
            </a:pPr>
            <a:r>
              <a:rPr lang="en-US" sz="800" b="1" dirty="0" smtClean="0">
                <a:solidFill>
                  <a:srgbClr val="FF0000"/>
                </a:solidFill>
              </a:rPr>
              <a:t>Field work completed 2/23/17</a:t>
            </a:r>
            <a:endParaRPr lang="en-US" sz="800" b="1" dirty="0">
              <a:solidFill>
                <a:srgbClr val="FF0000"/>
              </a:solidFill>
            </a:endParaRPr>
          </a:p>
        </p:txBody>
      </p:sp>
    </p:spTree>
    <p:extLst>
      <p:ext uri="{BB962C8B-B14F-4D97-AF65-F5344CB8AC3E}">
        <p14:creationId xmlns:p14="http://schemas.microsoft.com/office/powerpoint/2010/main" val="411493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975027" y="1508125"/>
            <a:ext cx="7090759" cy="4391025"/>
          </a:xfrm>
          <a:prstGeom prst="rect">
            <a:avLst/>
          </a:prstGeom>
        </p:spPr>
      </p:pic>
      <p:sp>
        <p:nvSpPr>
          <p:cNvPr id="6" name="Title 5"/>
          <p:cNvSpPr>
            <a:spLocks noGrp="1"/>
          </p:cNvSpPr>
          <p:nvPr>
            <p:ph type="title"/>
          </p:nvPr>
        </p:nvSpPr>
        <p:spPr/>
        <p:txBody>
          <a:bodyPr/>
          <a:lstStyle/>
          <a:p>
            <a:r>
              <a:rPr lang="en-US" dirty="0" smtClean="0"/>
              <a:t>LAX 6R-24L Field </a:t>
            </a:r>
            <a:r>
              <a:rPr lang="en-US" dirty="0" smtClean="0"/>
              <a:t>Data Collection</a:t>
            </a:r>
            <a:br>
              <a:rPr lang="en-US" dirty="0" smtClean="0"/>
            </a:br>
            <a:r>
              <a:rPr lang="en-US" sz="2800" dirty="0"/>
              <a:t>R</a:t>
            </a:r>
            <a:r>
              <a:rPr lang="en-US" sz="2800" dirty="0" smtClean="0"/>
              <a:t>escheduled for November 2017</a:t>
            </a:r>
            <a:endParaRPr lang="en-US"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7" name="Footer Placeholder 6"/>
          <p:cNvSpPr>
            <a:spLocks noGrp="1"/>
          </p:cNvSpPr>
          <p:nvPr>
            <p:ph type="ftr" sz="quarter" idx="11"/>
          </p:nvPr>
        </p:nvSpPr>
        <p:spPr/>
        <p:txBody>
          <a:bodyPr/>
          <a:lstStyle/>
          <a:p>
            <a:r>
              <a:rPr lang="en-US" smtClean="0"/>
              <a:t>Extended Pavement Life</a:t>
            </a:r>
            <a:endParaRPr lang="en-US"/>
          </a:p>
        </p:txBody>
      </p:sp>
      <p:sp>
        <p:nvSpPr>
          <p:cNvPr id="5" name="Slide Number Placeholder 4"/>
          <p:cNvSpPr>
            <a:spLocks noGrp="1"/>
          </p:cNvSpPr>
          <p:nvPr>
            <p:ph type="sldNum" sz="quarter" idx="12"/>
          </p:nvPr>
        </p:nvSpPr>
        <p:spPr/>
        <p:txBody>
          <a:bodyPr/>
          <a:lstStyle/>
          <a:p>
            <a:fld id="{78D3ABA1-EA94-43C0-B992-7CBCC31144F1}" type="slidenum">
              <a:rPr lang="en-US" smtClean="0"/>
              <a:pPr/>
              <a:t>5</a:t>
            </a:fld>
            <a:endParaRPr lang="en-US" dirty="0"/>
          </a:p>
        </p:txBody>
      </p:sp>
      <p:sp>
        <p:nvSpPr>
          <p:cNvPr id="12" name="Rectangle 11"/>
          <p:cNvSpPr/>
          <p:nvPr/>
        </p:nvSpPr>
        <p:spPr bwMode="auto">
          <a:xfrm rot="21204160">
            <a:off x="1849610" y="2719920"/>
            <a:ext cx="3595155" cy="63761"/>
          </a:xfrm>
          <a:prstGeom prst="rect">
            <a:avLst/>
          </a:prstGeom>
          <a:noFill/>
          <a:ln>
            <a:solidFill>
              <a:srgbClr val="FFFF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bwMode="auto">
          <a:xfrm>
            <a:off x="5585410" y="2359716"/>
            <a:ext cx="1330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solidFill>
                  <a:srgbClr val="FFFF00"/>
                </a:solidFill>
              </a:rPr>
              <a:t>RWY </a:t>
            </a:r>
            <a:r>
              <a:rPr lang="en-US" sz="1400" b="1" dirty="0" smtClean="0">
                <a:solidFill>
                  <a:srgbClr val="FFFF00"/>
                </a:solidFill>
              </a:rPr>
              <a:t>6R-24L</a:t>
            </a:r>
            <a:endParaRPr lang="en-US" sz="1400" b="1" dirty="0">
              <a:solidFill>
                <a:srgbClr val="FFFF00"/>
              </a:solidFill>
            </a:endParaRPr>
          </a:p>
        </p:txBody>
      </p:sp>
      <p:sp>
        <p:nvSpPr>
          <p:cNvPr id="15" name="TextBox 14"/>
          <p:cNvSpPr txBox="1"/>
          <p:nvPr/>
        </p:nvSpPr>
        <p:spPr bwMode="auto">
          <a:xfrm>
            <a:off x="4890555" y="3859732"/>
            <a:ext cx="4051267" cy="1938992"/>
          </a:xfrm>
          <a:prstGeom prst="rect">
            <a:avLst/>
          </a:prstGeom>
          <a:solidFill>
            <a:srgbClr val="FFFF99">
              <a:alpha val="90000"/>
            </a:srgbClr>
          </a:solidFill>
          <a:ln>
            <a:noFill/>
          </a:ln>
          <a:effectLst/>
          <a:extLst/>
        </p:spPr>
        <p:txBody>
          <a:bodyPr wrap="square" rtlCol="0">
            <a:spAutoFit/>
          </a:bodyPr>
          <a:lstStyle/>
          <a:p>
            <a:pPr marL="171450" indent="-171450"/>
            <a:r>
              <a:rPr lang="en-US" sz="1200" b="1" dirty="0" smtClean="0">
                <a:solidFill>
                  <a:schemeClr val="tx2"/>
                </a:solidFill>
              </a:rPr>
              <a:t>Dry-No Freeze Climate Zone</a:t>
            </a:r>
            <a:endParaRPr lang="en-US" sz="1200" b="1" dirty="0" smtClean="0">
              <a:solidFill>
                <a:schemeClr val="tx2"/>
              </a:solidFill>
            </a:endParaRPr>
          </a:p>
          <a:p>
            <a:pPr marL="171450" indent="-171450"/>
            <a:r>
              <a:rPr lang="en-US" sz="1200" b="1" dirty="0" smtClean="0">
                <a:solidFill>
                  <a:schemeClr val="tx2"/>
                </a:solidFill>
              </a:rPr>
              <a:t>Original construction 1986 (&gt;30 years).</a:t>
            </a:r>
            <a:endParaRPr lang="en-US" sz="1200" b="1" dirty="0" smtClean="0">
              <a:solidFill>
                <a:schemeClr val="tx2"/>
              </a:solidFill>
            </a:endParaRPr>
          </a:p>
          <a:p>
            <a:pPr marL="171450" indent="-171450"/>
            <a:r>
              <a:rPr lang="en-US" sz="1200" b="1" dirty="0" smtClean="0">
                <a:solidFill>
                  <a:schemeClr val="tx2"/>
                </a:solidFill>
              </a:rPr>
              <a:t>Old PCC runway exhibiting distresses and near end of life.</a:t>
            </a:r>
          </a:p>
          <a:p>
            <a:pPr marL="171450" indent="-171450"/>
            <a:r>
              <a:rPr lang="en-US" sz="1200" b="1" dirty="0" smtClean="0">
                <a:solidFill>
                  <a:schemeClr val="tx2"/>
                </a:solidFill>
              </a:rPr>
              <a:t>Main departure runway; heavy use with large percentage of large WB aircraft. </a:t>
            </a:r>
            <a:endParaRPr lang="en-US" sz="1200" b="1" dirty="0" smtClean="0">
              <a:solidFill>
                <a:schemeClr val="tx2"/>
              </a:solidFill>
            </a:endParaRPr>
          </a:p>
          <a:p>
            <a:pPr marL="171450" indent="-171450"/>
            <a:r>
              <a:rPr lang="en-US" sz="1200" b="1" dirty="0" smtClean="0">
                <a:solidFill>
                  <a:schemeClr val="tx2"/>
                </a:solidFill>
              </a:rPr>
              <a:t>Coordinating site visit with LAX Operations and FAA Western Pacific Region.</a:t>
            </a:r>
            <a:endParaRPr lang="en-US" sz="1200" b="1" dirty="0">
              <a:solidFill>
                <a:schemeClr val="tx2"/>
              </a:solidFill>
            </a:endParaRPr>
          </a:p>
        </p:txBody>
      </p:sp>
    </p:spTree>
    <p:extLst>
      <p:ext uri="{BB962C8B-B14F-4D97-AF65-F5344CB8AC3E}">
        <p14:creationId xmlns:p14="http://schemas.microsoft.com/office/powerpoint/2010/main" val="310337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Collected</a:t>
            </a:r>
            <a:endParaRPr lang="en-US" dirty="0"/>
          </a:p>
        </p:txBody>
      </p:sp>
      <p:sp>
        <p:nvSpPr>
          <p:cNvPr id="3" name="Content Placeholder 2"/>
          <p:cNvSpPr>
            <a:spLocks noGrp="1"/>
          </p:cNvSpPr>
          <p:nvPr>
            <p:ph idx="1"/>
          </p:nvPr>
        </p:nvSpPr>
        <p:spPr/>
        <p:txBody>
          <a:bodyPr/>
          <a:lstStyle/>
          <a:p>
            <a:r>
              <a:rPr lang="en-US" sz="2400" dirty="0" smtClean="0"/>
              <a:t>Contractor contacting airports requesting </a:t>
            </a:r>
            <a:r>
              <a:rPr lang="en-US" sz="2400" dirty="0"/>
              <a:t>updated PCI, friction, and roughness records for runways.</a:t>
            </a:r>
          </a:p>
          <a:p>
            <a:r>
              <a:rPr lang="en-US" sz="2400" dirty="0"/>
              <a:t>Also requested traffic counts prior to 2012 that include runway usage data by </a:t>
            </a:r>
            <a:r>
              <a:rPr lang="en-US" sz="2400" dirty="0" smtClean="0"/>
              <a:t>aircraft type</a:t>
            </a:r>
            <a:r>
              <a:rPr lang="en-US" sz="2400" dirty="0"/>
              <a:t>. </a:t>
            </a:r>
            <a:endParaRPr lang="en-US" sz="2400" dirty="0" smtClean="0"/>
          </a:p>
          <a:p>
            <a:r>
              <a:rPr lang="en-US" sz="2400" dirty="0" smtClean="0"/>
              <a:t>New </a:t>
            </a:r>
            <a:r>
              <a:rPr lang="en-US" sz="2400" dirty="0"/>
              <a:t>information received </a:t>
            </a:r>
            <a:r>
              <a:rPr lang="en-US" sz="2400" dirty="0" smtClean="0"/>
              <a:t>to date:</a:t>
            </a:r>
            <a:endParaRPr lang="en-US" sz="2400" dirty="0"/>
          </a:p>
          <a:p>
            <a:pPr lvl="1"/>
            <a:r>
              <a:rPr lang="en-US" sz="2000" dirty="0" smtClean="0"/>
              <a:t>Traffic </a:t>
            </a:r>
            <a:r>
              <a:rPr lang="en-US" sz="2000" dirty="0"/>
              <a:t>counts prior to 2012 from one runway at DEN and 2 runways at SEA.</a:t>
            </a:r>
          </a:p>
          <a:p>
            <a:pPr lvl="1"/>
            <a:r>
              <a:rPr lang="en-US" sz="2000" dirty="0" smtClean="0"/>
              <a:t>Updated </a:t>
            </a:r>
            <a:r>
              <a:rPr lang="en-US" sz="2000" dirty="0"/>
              <a:t>PCI information from 2 runways at SLC and one runway at DEN.</a:t>
            </a:r>
          </a:p>
          <a:p>
            <a:pPr lvl="1"/>
            <a:r>
              <a:rPr lang="en-US" sz="2000" dirty="0" smtClean="0"/>
              <a:t>Friction </a:t>
            </a:r>
            <a:r>
              <a:rPr lang="en-US" sz="2000" dirty="0"/>
              <a:t>data </a:t>
            </a:r>
            <a:r>
              <a:rPr lang="en-US" sz="2000" dirty="0" smtClean="0"/>
              <a:t>for BWI, DFW</a:t>
            </a:r>
            <a:r>
              <a:rPr lang="en-US" sz="2000" dirty="0"/>
              <a:t>, </a:t>
            </a:r>
            <a:r>
              <a:rPr lang="en-US" sz="2000" dirty="0" smtClean="0"/>
              <a:t>GSO, IAD, LAX, MIA.</a:t>
            </a:r>
          </a:p>
          <a:p>
            <a:pPr lvl="2"/>
            <a:r>
              <a:rPr lang="en-US" sz="1600" dirty="0" smtClean="0"/>
              <a:t>Complete quarterly friction test data from BWI (2010 – 2016).</a:t>
            </a:r>
            <a:endParaRPr lang="en-US" sz="1600"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6</a:t>
            </a:fld>
            <a:endParaRPr lang="en-US" dirty="0"/>
          </a:p>
        </p:txBody>
      </p:sp>
    </p:spTree>
    <p:extLst>
      <p:ext uri="{BB962C8B-B14F-4D97-AF65-F5344CB8AC3E}">
        <p14:creationId xmlns:p14="http://schemas.microsoft.com/office/powerpoint/2010/main" val="371311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PA40 Status – August 2017</a:t>
            </a:r>
            <a:endParaRPr lang="en-US"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7</a:t>
            </a:fld>
            <a:endParaRPr lang="en-US" dirty="0"/>
          </a:p>
        </p:txBody>
      </p:sp>
      <p:pic>
        <p:nvPicPr>
          <p:cNvPr id="11" name="Content Placeholder 10"/>
          <p:cNvPicPr>
            <a:picLocks noGrp="1" noChangeAspect="1"/>
          </p:cNvPicPr>
          <p:nvPr>
            <p:ph idx="1"/>
          </p:nvPr>
        </p:nvPicPr>
        <p:blipFill>
          <a:blip r:embed="rId2"/>
          <a:stretch>
            <a:fillRect/>
          </a:stretch>
        </p:blipFill>
        <p:spPr>
          <a:xfrm>
            <a:off x="939442" y="1508125"/>
            <a:ext cx="7161928" cy="4391025"/>
          </a:xfrm>
          <a:prstGeom prst="rect">
            <a:avLst/>
          </a:prstGeom>
        </p:spPr>
      </p:pic>
    </p:spTree>
    <p:extLst>
      <p:ext uri="{BB962C8B-B14F-4D97-AF65-F5344CB8AC3E}">
        <p14:creationId xmlns:p14="http://schemas.microsoft.com/office/powerpoint/2010/main" val="368156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PA40 Traffic Data Integration</a:t>
            </a:r>
            <a:endParaRPr lang="en-US" dirty="0"/>
          </a:p>
        </p:txBody>
      </p:sp>
      <p:sp>
        <p:nvSpPr>
          <p:cNvPr id="3" name="Content Placeholder 2"/>
          <p:cNvSpPr>
            <a:spLocks noGrp="1"/>
          </p:cNvSpPr>
          <p:nvPr>
            <p:ph sz="half" idx="1"/>
          </p:nvPr>
        </p:nvSpPr>
        <p:spPr>
          <a:xfrm>
            <a:off x="495300" y="1508125"/>
            <a:ext cx="3619500" cy="4378325"/>
          </a:xfrm>
        </p:spPr>
        <p:txBody>
          <a:bodyPr/>
          <a:lstStyle/>
          <a:p>
            <a:r>
              <a:rPr lang="en-US" sz="2000" dirty="0"/>
              <a:t>Search runway usage data by:</a:t>
            </a:r>
          </a:p>
          <a:p>
            <a:pPr lvl="1"/>
            <a:r>
              <a:rPr lang="en-US" sz="1800" dirty="0"/>
              <a:t>Aircraft type.</a:t>
            </a:r>
          </a:p>
          <a:p>
            <a:pPr lvl="1"/>
            <a:r>
              <a:rPr lang="en-US" sz="1800" dirty="0"/>
              <a:t>Runway end.</a:t>
            </a:r>
          </a:p>
          <a:p>
            <a:pPr lvl="1"/>
            <a:r>
              <a:rPr lang="en-US" sz="1800" dirty="0"/>
              <a:t>Arrival or departure event.</a:t>
            </a:r>
          </a:p>
          <a:p>
            <a:r>
              <a:rPr lang="en-US" sz="2000" dirty="0" smtClean="0"/>
              <a:t>Designed to return runway traffic since:</a:t>
            </a:r>
          </a:p>
          <a:p>
            <a:pPr lvl="1"/>
            <a:r>
              <a:rPr lang="en-US" sz="1800" dirty="0" smtClean="0"/>
              <a:t>Construction or major work date.</a:t>
            </a:r>
          </a:p>
          <a:p>
            <a:pPr lvl="1"/>
            <a:r>
              <a:rPr lang="en-US" sz="1800" dirty="0" smtClean="0"/>
              <a:t>Previous inspection date.</a:t>
            </a:r>
          </a:p>
          <a:p>
            <a:r>
              <a:rPr lang="en-US" sz="2000" dirty="0" smtClean="0"/>
              <a:t>Access threaded track </a:t>
            </a:r>
            <a:r>
              <a:rPr lang="en-US" sz="2000" dirty="0"/>
              <a:t>data </a:t>
            </a:r>
            <a:r>
              <a:rPr lang="en-US" sz="2000" dirty="0" smtClean="0"/>
              <a:t>(TTD) via </a:t>
            </a:r>
            <a:r>
              <a:rPr lang="en-US" sz="2000" dirty="0"/>
              <a:t>NPN shared services</a:t>
            </a:r>
            <a:r>
              <a:rPr lang="en-US" sz="2000" dirty="0" smtClean="0"/>
              <a:t>.</a:t>
            </a:r>
          </a:p>
          <a:p>
            <a:endParaRPr lang="en-US" dirty="0"/>
          </a:p>
        </p:txBody>
      </p:sp>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8</a:t>
            </a:fld>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33157" y="1480837"/>
            <a:ext cx="4886056" cy="37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187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PA40 Traffic Link Status</a:t>
            </a:r>
            <a:endParaRPr lang="en-US" dirty="0"/>
          </a:p>
        </p:txBody>
      </p:sp>
      <p:sp>
        <p:nvSpPr>
          <p:cNvPr id="7" name="Content Placeholder 6"/>
          <p:cNvSpPr>
            <a:spLocks noGrp="1"/>
          </p:cNvSpPr>
          <p:nvPr>
            <p:ph sz="half" idx="1"/>
          </p:nvPr>
        </p:nvSpPr>
        <p:spPr/>
        <p:txBody>
          <a:bodyPr/>
          <a:lstStyle/>
          <a:p>
            <a:r>
              <a:rPr lang="en-US" sz="2000" dirty="0" smtClean="0"/>
              <a:t>Added </a:t>
            </a:r>
            <a:r>
              <a:rPr lang="en-US" sz="2000" i="1" dirty="0" err="1" smtClean="0"/>
              <a:t>GetTraffic</a:t>
            </a:r>
            <a:r>
              <a:rPr lang="en-US" sz="2000" i="1" dirty="0" smtClean="0"/>
              <a:t>() </a:t>
            </a:r>
            <a:r>
              <a:rPr lang="en-US" sz="2000" dirty="0" smtClean="0"/>
              <a:t>function to system.</a:t>
            </a:r>
          </a:p>
          <a:p>
            <a:r>
              <a:rPr lang="en-US" sz="2000" dirty="0" smtClean="0"/>
              <a:t>Pulls data from data source.</a:t>
            </a:r>
          </a:p>
          <a:p>
            <a:r>
              <a:rPr lang="en-US" sz="2000" dirty="0" smtClean="0"/>
              <a:t>Gives traffic counts for a given runway (location) and date range.</a:t>
            </a:r>
          </a:p>
          <a:p>
            <a:pPr lvl="1"/>
            <a:r>
              <a:rPr lang="en-US" sz="1800" dirty="0" smtClean="0"/>
              <a:t>Handles different data sources.</a:t>
            </a:r>
          </a:p>
          <a:p>
            <a:pPr lvl="1"/>
            <a:r>
              <a:rPr lang="en-US" sz="1800" dirty="0" smtClean="0"/>
              <a:t>Manages “no available data” and “data source not available” conditions.</a:t>
            </a:r>
          </a:p>
          <a:p>
            <a:pPr lvl="1"/>
            <a:r>
              <a:rPr lang="en-US" sz="1800" dirty="0" smtClean="0"/>
              <a:t>Reports on completeness of data set.</a:t>
            </a:r>
            <a:endParaRPr lang="en-US" sz="18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95813" y="1673199"/>
            <a:ext cx="3949700" cy="4060876"/>
          </a:xfrm>
        </p:spPr>
      </p:pic>
      <p:sp>
        <p:nvSpPr>
          <p:cNvPr id="4" name="Date Placeholder 3"/>
          <p:cNvSpPr>
            <a:spLocks noGrp="1"/>
          </p:cNvSpPr>
          <p:nvPr>
            <p:ph type="dt" sz="half" idx="10"/>
          </p:nvPr>
        </p:nvSpPr>
        <p:spPr/>
        <p:txBody>
          <a:bodyPr/>
          <a:lstStyle/>
          <a:p>
            <a:r>
              <a:rPr lang="en-US" smtClean="0"/>
              <a:t>August 16,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9</a:t>
            </a:fld>
            <a:endParaRPr lang="en-US" dirty="0"/>
          </a:p>
        </p:txBody>
      </p:sp>
    </p:spTree>
    <p:extLst>
      <p:ext uri="{BB962C8B-B14F-4D97-AF65-F5344CB8AC3E}">
        <p14:creationId xmlns:p14="http://schemas.microsoft.com/office/powerpoint/2010/main" val="273801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B37318-5FF8-4CD4-A31A-CBFC98B1AF87}"/>
</file>

<file path=customXml/itemProps2.xml><?xml version="1.0" encoding="utf-8"?>
<ds:datastoreItem xmlns:ds="http://schemas.openxmlformats.org/officeDocument/2006/customXml" ds:itemID="{0790CAB0-BEE9-48A1-9F41-23124C65E7EE}"/>
</file>

<file path=customXml/itemProps3.xml><?xml version="1.0" encoding="utf-8"?>
<ds:datastoreItem xmlns:ds="http://schemas.openxmlformats.org/officeDocument/2006/customXml" ds:itemID="{03457473-33B7-4BC6-8CE8-6D87F04943F5}"/>
</file>

<file path=docProps/app.xml><?xml version="1.0" encoding="utf-8"?>
<Properties xmlns="http://schemas.openxmlformats.org/officeDocument/2006/extended-properties" xmlns:vt="http://schemas.openxmlformats.org/officeDocument/2006/docPropsVTypes">
  <Template/>
  <TotalTime>5655</TotalTime>
  <Words>960</Words>
  <Application>Microsoft Office PowerPoint</Application>
  <PresentationFormat>On-screen Show (4:3)</PresentationFormat>
  <Paragraphs>148</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Times New Roman</vt:lpstr>
      <vt:lpstr>1_Custom Design</vt:lpstr>
      <vt:lpstr>2_Custom Design</vt:lpstr>
      <vt:lpstr>Extended Pavement Life</vt:lpstr>
      <vt:lpstr>RPA P8 – Extended Pavement Life</vt:lpstr>
      <vt:lpstr>Pavement Life Extension</vt:lpstr>
      <vt:lpstr>Updated Runway List</vt:lpstr>
      <vt:lpstr>LAX 6R-24L Field Data Collection Rescheduled for November 2017</vt:lpstr>
      <vt:lpstr>Additional Data Collected</vt:lpstr>
      <vt:lpstr>PA40 Status – August 2017</vt:lpstr>
      <vt:lpstr>PA40 Traffic Data Integration</vt:lpstr>
      <vt:lpstr>PA40 Traffic Link Status</vt:lpstr>
      <vt:lpstr>Serviceability Level Concept</vt:lpstr>
      <vt:lpstr>Preliminary Analysis – BWI 10-28</vt:lpstr>
      <vt:lpstr>Preliminary Analysis – BWI 10-28</vt:lpstr>
      <vt:lpstr>Schematic for Generalizing Design Procedures</vt:lpstr>
      <vt:lpstr>FY 2017 Papers/Presentations</vt:lpstr>
      <vt:lpstr>FY17 R&amp;D Efforts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Brill, David (FAA)</cp:lastModifiedBy>
  <cp:revision>294</cp:revision>
  <cp:lastPrinted>2016-02-25T17:47:22Z</cp:lastPrinted>
  <dcterms:created xsi:type="dcterms:W3CDTF">2005-01-28T20:32:53Z</dcterms:created>
  <dcterms:modified xsi:type="dcterms:W3CDTF">2017-07-27T22:06:04Z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