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966" r:id="rId2"/>
    <p:sldId id="1049" r:id="rId3"/>
    <p:sldId id="1022" r:id="rId4"/>
    <p:sldId id="1024" r:id="rId5"/>
    <p:sldId id="1025" r:id="rId6"/>
    <p:sldId id="1051" r:id="rId7"/>
    <p:sldId id="1052" r:id="rId8"/>
    <p:sldId id="1053" r:id="rId9"/>
    <p:sldId id="1054" r:id="rId10"/>
    <p:sldId id="969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88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D2F68"/>
    <a:srgbClr val="FF0000"/>
    <a:srgbClr val="FFFF99"/>
    <a:srgbClr val="FFCC00"/>
    <a:srgbClr val="DDDDDD"/>
    <a:srgbClr val="C0C0C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1866" y="36"/>
      </p:cViewPr>
      <p:guideLst>
        <p:guide orient="horz" pos="4188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C30C510-22CE-45DE-8210-EAB070CEB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95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6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65D3A5E-2836-461E-B796-12ACD8F43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9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54B095-69E7-4E57-973E-D769ED4EA713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8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0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49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4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1800" b="1" smtClean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Transport Airplane Structural Integrity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RPD 515</a:t>
            </a:r>
          </a:p>
        </p:txBody>
      </p:sp>
    </p:spTree>
    <p:extLst>
      <p:ext uri="{BB962C8B-B14F-4D97-AF65-F5344CB8AC3E}">
        <p14:creationId xmlns:p14="http://schemas.microsoft.com/office/powerpoint/2010/main" val="331478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1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508125"/>
            <a:ext cx="3948113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1508125"/>
            <a:ext cx="39497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5300" y="3779838"/>
            <a:ext cx="80502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508125"/>
            <a:ext cx="3948113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1508125"/>
            <a:ext cx="39497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779838"/>
            <a:ext cx="39481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5813" y="3779838"/>
            <a:ext cx="39497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95813" y="1508125"/>
            <a:ext cx="3949700" cy="211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95813" y="3779838"/>
            <a:ext cx="3949700" cy="2119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83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8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29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3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4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0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50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51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0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13"/>
          <p:cNvSpPr txBox="1">
            <a:spLocks noChangeArrowheads="1"/>
          </p:cNvSpPr>
          <p:nvPr/>
        </p:nvSpPr>
        <p:spPr bwMode="auto">
          <a:xfrm>
            <a:off x="449263" y="61674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="1" smtClean="0">
                <a:solidFill>
                  <a:srgbClr val="C0C0C0"/>
                </a:solidFill>
              </a:rPr>
              <a:t>Airport Safety Technology Research</a:t>
            </a:r>
            <a:endParaRPr lang="en-US" sz="1200" smtClean="0">
              <a:solidFill>
                <a:srgbClr val="C0C0C0"/>
              </a:solidFill>
            </a:endParaRPr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0"/>
              </a:spcBef>
              <a:buFontTx/>
              <a:buNone/>
            </a:pPr>
            <a:fld id="{0EB6CE11-5F97-4A89-B259-28AF5E3729BC}" type="slidenum">
              <a:rPr lang="en-US" sz="1200" b="1">
                <a:solidFill>
                  <a:schemeClr val="bg1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  <p:pic>
        <p:nvPicPr>
          <p:cNvPr id="1031" name="Picture 24" descr="NEW FAA LOGO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DF1F06"/>
              </a:clrFrom>
              <a:clrTo>
                <a:srgbClr val="DF1F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 t="3734" r="14973" b="4564"/>
          <a:stretch>
            <a:fillRect/>
          </a:stretch>
        </p:blipFill>
        <p:spPr bwMode="auto">
          <a:xfrm>
            <a:off x="5708650" y="6124575"/>
            <a:ext cx="660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25"/>
          <p:cNvSpPr txBox="1">
            <a:spLocks noChangeArrowheads="1"/>
          </p:cNvSpPr>
          <p:nvPr userDrawn="1"/>
        </p:nvSpPr>
        <p:spPr bwMode="auto">
          <a:xfrm>
            <a:off x="6386513" y="6265863"/>
            <a:ext cx="137001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smtClean="0">
                <a:solidFill>
                  <a:schemeClr val="bg1"/>
                </a:solidFill>
              </a:rPr>
              <a:t>Federal Aviation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smtClean="0">
                <a:solidFill>
                  <a:schemeClr val="bg1"/>
                </a:solidFill>
              </a:rPr>
              <a:t>Administration</a:t>
            </a:r>
          </a:p>
        </p:txBody>
      </p:sp>
      <p:sp>
        <p:nvSpPr>
          <p:cNvPr id="1033" name="Text Box 27"/>
          <p:cNvSpPr txBox="1">
            <a:spLocks noChangeArrowheads="1"/>
          </p:cNvSpPr>
          <p:nvPr userDrawn="1"/>
        </p:nvSpPr>
        <p:spPr bwMode="auto">
          <a:xfrm>
            <a:off x="449263" y="6424612"/>
            <a:ext cx="37401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200" baseline="0" dirty="0" smtClean="0">
                <a:solidFill>
                  <a:srgbClr val="C0C0C0"/>
                </a:solidFill>
              </a:rPr>
              <a:t>August 15, </a:t>
            </a:r>
            <a:r>
              <a:rPr lang="en-US" sz="1200" baseline="0" dirty="0" smtClean="0">
                <a:solidFill>
                  <a:srgbClr val="C0C0C0"/>
                </a:solidFill>
              </a:rPr>
              <a:t>2017</a:t>
            </a:r>
            <a:endParaRPr lang="en-US" sz="1200" dirty="0" smtClean="0">
              <a:solidFill>
                <a:srgbClr val="C0C0C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1200" dirty="0" smtClean="0">
              <a:solidFill>
                <a:srgbClr val="C0C0C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5" y="1809750"/>
            <a:ext cx="5414964" cy="3609976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80" y="5419726"/>
            <a:ext cx="5605463" cy="1647825"/>
          </a:xfrm>
        </p:spPr>
        <p:txBody>
          <a:bodyPr/>
          <a:lstStyle/>
          <a:p>
            <a:pPr algn="ctr" eaLnBrk="1" hangingPunct="1"/>
            <a:r>
              <a:rPr lang="en-US" sz="1800" dirty="0" smtClean="0">
                <a:solidFill>
                  <a:schemeClr val="tx1"/>
                </a:solidFill>
              </a:rPr>
              <a:t>REDAC Briefing </a:t>
            </a:r>
          </a:p>
          <a:p>
            <a:pPr algn="ctr" eaLnBrk="1" hangingPunct="1"/>
            <a:r>
              <a:rPr lang="en-US" sz="1800" dirty="0" smtClean="0">
                <a:solidFill>
                  <a:schemeClr val="tx1"/>
                </a:solidFill>
              </a:rPr>
              <a:t>August 15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2732088" y="2257425"/>
            <a:ext cx="0" cy="41878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28600"/>
            <a:ext cx="56356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RPA S3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Aircraft Rescue and Fire Fighting</a:t>
            </a:r>
          </a:p>
        </p:txBody>
      </p:sp>
    </p:spTree>
    <p:extLst>
      <p:ext uri="{BB962C8B-B14F-4D97-AF65-F5344CB8AC3E}">
        <p14:creationId xmlns:p14="http://schemas.microsoft.com/office/powerpoint/2010/main" val="3007474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5050" y="306388"/>
            <a:ext cx="4414838" cy="609600"/>
          </a:xfrm>
        </p:spPr>
        <p:txBody>
          <a:bodyPr/>
          <a:lstStyle/>
          <a:p>
            <a:pPr algn="ctr" eaLnBrk="1" hangingPunct="1"/>
            <a:r>
              <a:rPr lang="en-US" sz="5400" smtClean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877" y="1212850"/>
            <a:ext cx="6522244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4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RPA S3 </a:t>
            </a:r>
            <a:r>
              <a:rPr lang="en-US" sz="3200" dirty="0" smtClean="0"/>
              <a:t>Aircraft </a:t>
            </a:r>
            <a:r>
              <a:rPr lang="en-US" sz="3200" dirty="0"/>
              <a:t>Rescue and Fire </a:t>
            </a:r>
            <a:r>
              <a:rPr lang="en-US" sz="3200" dirty="0" smtClean="0"/>
              <a:t>Fighting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029" y="1508125"/>
            <a:ext cx="6718754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New Fire Test Building</a:t>
            </a:r>
            <a:endParaRPr lang="en-US" sz="32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45623" y="1324394"/>
            <a:ext cx="4869302" cy="4391025"/>
          </a:xfrm>
        </p:spPr>
        <p:txBody>
          <a:bodyPr/>
          <a:lstStyle/>
          <a:p>
            <a:r>
              <a:rPr lang="en-US" dirty="0" smtClean="0"/>
              <a:t>Tests to be performed:</a:t>
            </a:r>
          </a:p>
          <a:p>
            <a:pPr lvl="1"/>
            <a:r>
              <a:rPr lang="en-US" b="1" dirty="0" smtClean="0"/>
              <a:t>New FF Agents</a:t>
            </a:r>
          </a:p>
          <a:p>
            <a:pPr lvl="2"/>
            <a:r>
              <a:rPr lang="en-US" b="1" dirty="0" smtClean="0"/>
              <a:t>Environmental</a:t>
            </a:r>
          </a:p>
          <a:p>
            <a:pPr lvl="2"/>
            <a:endParaRPr lang="en-US" b="1" dirty="0" smtClean="0"/>
          </a:p>
          <a:p>
            <a:pPr lvl="1"/>
            <a:r>
              <a:rPr lang="en-US" b="1" dirty="0" smtClean="0"/>
              <a:t>Alternative Fuels</a:t>
            </a:r>
          </a:p>
          <a:p>
            <a:pPr lvl="2"/>
            <a:r>
              <a:rPr lang="en-US" b="1" dirty="0" smtClean="0"/>
              <a:t>Heat Release Rate (HRR)</a:t>
            </a:r>
          </a:p>
          <a:p>
            <a:pPr lvl="2"/>
            <a:endParaRPr lang="en-US" b="1" dirty="0" smtClean="0"/>
          </a:p>
          <a:p>
            <a:pPr lvl="1"/>
            <a:r>
              <a:rPr lang="en-US" b="1" dirty="0" smtClean="0"/>
              <a:t>Composite Materials</a:t>
            </a:r>
          </a:p>
          <a:p>
            <a:pPr lvl="2"/>
            <a:r>
              <a:rPr lang="en-US" b="1" dirty="0" smtClean="0"/>
              <a:t>Agent Quantities</a:t>
            </a:r>
          </a:p>
          <a:p>
            <a:pPr lvl="2"/>
            <a:endParaRPr lang="en-US" b="1" dirty="0"/>
          </a:p>
          <a:p>
            <a:pPr lvl="1"/>
            <a:r>
              <a:rPr lang="en-US" b="1" dirty="0" smtClean="0"/>
              <a:t>Mil Spec / ICAO Protocols</a:t>
            </a:r>
          </a:p>
          <a:p>
            <a:endParaRPr lang="en-US" sz="1600" b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609" y="1391069"/>
            <a:ext cx="4126355" cy="219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75" y="3807401"/>
            <a:ext cx="3476625" cy="221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4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675" y="1306506"/>
            <a:ext cx="84296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The </a:t>
            </a:r>
            <a:r>
              <a:rPr lang="en-US" sz="2000" dirty="0"/>
              <a:t>instrumented section shall consist </a:t>
            </a:r>
            <a:r>
              <a:rPr lang="en-US" sz="2000" dirty="0" smtClean="0"/>
              <a:t>of:</a:t>
            </a:r>
          </a:p>
          <a:p>
            <a:pPr lvl="1"/>
            <a:r>
              <a:rPr lang="en-US" sz="2000" dirty="0" smtClean="0"/>
              <a:t> gas </a:t>
            </a:r>
            <a:r>
              <a:rPr lang="en-US" sz="2000" dirty="0"/>
              <a:t>temperature </a:t>
            </a:r>
            <a:r>
              <a:rPr lang="en-US" sz="2000" dirty="0" smtClean="0"/>
              <a:t>thermocouples</a:t>
            </a:r>
          </a:p>
          <a:p>
            <a:pPr lvl="1"/>
            <a:r>
              <a:rPr lang="en-US" sz="2000" dirty="0" smtClean="0"/>
              <a:t> calorimeters</a:t>
            </a:r>
          </a:p>
          <a:p>
            <a:pPr lvl="1"/>
            <a:r>
              <a:rPr lang="en-US" sz="2000" dirty="0" smtClean="0"/>
              <a:t> pressure probe</a:t>
            </a:r>
          </a:p>
          <a:p>
            <a:pPr lvl="1"/>
            <a:r>
              <a:rPr lang="en-US" sz="2000" dirty="0" smtClean="0"/>
              <a:t> gas </a:t>
            </a:r>
            <a:r>
              <a:rPr lang="en-US" sz="2000" dirty="0"/>
              <a:t>sampling </a:t>
            </a:r>
            <a:r>
              <a:rPr lang="en-US" sz="2000" dirty="0" smtClean="0"/>
              <a:t>probe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smoke </a:t>
            </a:r>
            <a:r>
              <a:rPr lang="en-US" sz="2000" dirty="0"/>
              <a:t>density </a:t>
            </a:r>
            <a:r>
              <a:rPr lang="en-US" sz="2000" dirty="0" smtClean="0"/>
              <a:t>meter. </a:t>
            </a:r>
          </a:p>
          <a:p>
            <a:pPr lvl="1"/>
            <a:endParaRPr lang="en-US" sz="1000" dirty="0" smtClean="0"/>
          </a:p>
          <a:p>
            <a:r>
              <a:rPr lang="en-US" sz="2000" dirty="0" smtClean="0"/>
              <a:t> The </a:t>
            </a:r>
            <a:r>
              <a:rPr lang="en-US" sz="2000" dirty="0"/>
              <a:t>hood calorimeter </a:t>
            </a:r>
            <a:r>
              <a:rPr lang="en-US" sz="2000" dirty="0" smtClean="0"/>
              <a:t>will </a:t>
            </a:r>
            <a:r>
              <a:rPr lang="en-US" sz="2000" dirty="0"/>
              <a:t>be capable of accurately measuring the heat release rate of a 15 MW hydrocarbon pool </a:t>
            </a:r>
            <a:r>
              <a:rPr lang="en-US" sz="2000" dirty="0" smtClean="0"/>
              <a:t>fire (10’ Dia., ICAO Level C).</a:t>
            </a:r>
          </a:p>
          <a:p>
            <a:endParaRPr lang="en-US" sz="1000" dirty="0"/>
          </a:p>
          <a:p>
            <a:r>
              <a:rPr lang="en-US" sz="2000" dirty="0" smtClean="0"/>
              <a:t>  Building will have color and FLIR video camera array.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333399">
                    <a:lumMod val="75000"/>
                  </a:srgbClr>
                </a:solidFill>
              </a:rPr>
              <a:t>New Fire </a:t>
            </a:r>
            <a:r>
              <a:rPr lang="en-US" sz="3200" dirty="0">
                <a:solidFill>
                  <a:srgbClr val="333399">
                    <a:lumMod val="75000"/>
                  </a:srgbClr>
                </a:solidFill>
              </a:rPr>
              <a:t>Test </a:t>
            </a:r>
            <a:r>
              <a:rPr lang="en-US" sz="3200" dirty="0" smtClean="0">
                <a:solidFill>
                  <a:srgbClr val="333399">
                    <a:lumMod val="75000"/>
                  </a:srgbClr>
                </a:solidFill>
              </a:rPr>
              <a:t>Building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7" y="2044700"/>
            <a:ext cx="382905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6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6180" y="197707"/>
            <a:ext cx="4491878" cy="5617815"/>
          </a:xfrm>
        </p:spPr>
      </p:pic>
      <p:sp>
        <p:nvSpPr>
          <p:cNvPr id="18" name="Oval 17"/>
          <p:cNvSpPr/>
          <p:nvPr/>
        </p:nvSpPr>
        <p:spPr>
          <a:xfrm>
            <a:off x="6886550" y="4722593"/>
            <a:ext cx="1262672" cy="111409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5" name="TextBox 21"/>
          <p:cNvSpPr txBox="1">
            <a:spLocks noChangeArrowheads="1"/>
          </p:cNvSpPr>
          <p:nvPr/>
        </p:nvSpPr>
        <p:spPr bwMode="auto">
          <a:xfrm rot="-4925615">
            <a:off x="6221191" y="2487339"/>
            <a:ext cx="15218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200" dirty="0" smtClean="0"/>
              <a:t>1011 </a:t>
            </a:r>
            <a:r>
              <a:rPr lang="en-US" sz="1200" dirty="0"/>
              <a:t>Test Aircraft</a:t>
            </a:r>
          </a:p>
        </p:txBody>
      </p:sp>
      <p:sp>
        <p:nvSpPr>
          <p:cNvPr id="2056" name="TextBox 22"/>
          <p:cNvSpPr txBox="1">
            <a:spLocks noChangeArrowheads="1"/>
          </p:cNvSpPr>
          <p:nvPr/>
        </p:nvSpPr>
        <p:spPr bwMode="auto">
          <a:xfrm rot="-5623396">
            <a:off x="5159021" y="4223812"/>
            <a:ext cx="1043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000" dirty="0"/>
              <a:t>Office Trailer</a:t>
            </a:r>
          </a:p>
        </p:txBody>
      </p:sp>
      <p:sp>
        <p:nvSpPr>
          <p:cNvPr id="2057" name="TextBox 23"/>
          <p:cNvSpPr txBox="1">
            <a:spLocks noChangeArrowheads="1"/>
          </p:cNvSpPr>
          <p:nvPr/>
        </p:nvSpPr>
        <p:spPr bwMode="auto">
          <a:xfrm rot="-5244588">
            <a:off x="4433597" y="4532005"/>
            <a:ext cx="9417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000" dirty="0"/>
              <a:t>Storage Shed</a:t>
            </a:r>
          </a:p>
        </p:txBody>
      </p:sp>
      <p:sp>
        <p:nvSpPr>
          <p:cNvPr id="2058" name="TextBox 24"/>
          <p:cNvSpPr txBox="1">
            <a:spLocks noChangeArrowheads="1"/>
          </p:cNvSpPr>
          <p:nvPr/>
        </p:nvSpPr>
        <p:spPr bwMode="auto">
          <a:xfrm>
            <a:off x="5860381" y="5036212"/>
            <a:ext cx="10261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000" dirty="0" smtClean="0"/>
              <a:t>Pump House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71449" y="120764"/>
            <a:ext cx="458875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/>
              <a:t>Status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 FAA TC MPSB approval received May 19, 2015.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 FAA 7460 obstruction evaluation approved July 22, 2015.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 Completed study on potential emission control levels and state permitting December 2015. </a:t>
            </a:r>
            <a:endParaRPr lang="en-US" sz="1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 NJ DEP ruled no emission control system required March 24, 2016.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 </a:t>
            </a:r>
            <a:r>
              <a:rPr lang="en-US" sz="2000" dirty="0" smtClean="0"/>
              <a:t>Completed architectural </a:t>
            </a:r>
            <a:r>
              <a:rPr lang="en-US" sz="2000" dirty="0" smtClean="0"/>
              <a:t>design </a:t>
            </a:r>
            <a:r>
              <a:rPr lang="en-US" sz="2000" dirty="0" smtClean="0"/>
              <a:t>April 2017.</a:t>
            </a: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 Anticipate construction contract award </a:t>
            </a:r>
            <a:r>
              <a:rPr lang="en-US" sz="2000" dirty="0" smtClean="0"/>
              <a:t>FY18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6334125" y="6196782"/>
            <a:ext cx="2743200" cy="4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Compressed Air Foam</a:t>
            </a:r>
            <a:endParaRPr lang="en-US" sz="32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45623" y="1170565"/>
            <a:ext cx="5154513" cy="4391025"/>
          </a:xfrm>
        </p:spPr>
        <p:txBody>
          <a:bodyPr/>
          <a:lstStyle/>
          <a:p>
            <a:r>
              <a:rPr lang="en-US" dirty="0" smtClean="0"/>
              <a:t>Tyndall shut down AFFF Ops due to PFCs</a:t>
            </a:r>
          </a:p>
          <a:p>
            <a:endParaRPr lang="en-US" dirty="0"/>
          </a:p>
          <a:p>
            <a:r>
              <a:rPr lang="en-US" dirty="0" smtClean="0"/>
              <a:t>Tyndall Reinstated June 2017</a:t>
            </a:r>
          </a:p>
          <a:p>
            <a:endParaRPr lang="en-US" dirty="0"/>
          </a:p>
          <a:p>
            <a:r>
              <a:rPr lang="en-US" dirty="0" smtClean="0"/>
              <a:t>Small Scale Testing Resumed</a:t>
            </a:r>
          </a:p>
          <a:p>
            <a:endParaRPr lang="en-US" dirty="0"/>
          </a:p>
          <a:p>
            <a:r>
              <a:rPr lang="en-US" dirty="0" smtClean="0"/>
              <a:t>Full Scale Pending</a:t>
            </a:r>
            <a:endParaRPr lang="en-US" sz="1600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760" y="952014"/>
            <a:ext cx="3390181" cy="254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23" y="3495317"/>
            <a:ext cx="3386518" cy="253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Clean Agent Fire Testing</a:t>
            </a:r>
            <a:endParaRPr lang="en-US" sz="32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90347" y="1171622"/>
            <a:ext cx="4860145" cy="4391025"/>
          </a:xfrm>
        </p:spPr>
        <p:txBody>
          <a:bodyPr/>
          <a:lstStyle/>
          <a:p>
            <a:r>
              <a:rPr lang="en-US" sz="2000" dirty="0" smtClean="0"/>
              <a:t>Part 139.5 defines a clean agent as </a:t>
            </a:r>
            <a:r>
              <a:rPr lang="en-US" sz="2000" dirty="0"/>
              <a:t>one that has shown </a:t>
            </a:r>
            <a:r>
              <a:rPr lang="en-US" sz="2000" dirty="0" smtClean="0"/>
              <a:t>to provide </a:t>
            </a:r>
            <a:r>
              <a:rPr lang="en-US" sz="2000" dirty="0"/>
              <a:t>extinguishing action equivalent to halon 1211 under test protocols of </a:t>
            </a:r>
            <a:r>
              <a:rPr lang="en-US" sz="2000" dirty="0" smtClean="0"/>
              <a:t>FAA Technical </a:t>
            </a:r>
            <a:r>
              <a:rPr lang="en-US" sz="2000" dirty="0"/>
              <a:t>Report DOT/FAA/AR-95/87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Evaluating 3M NOVEC 1230 as alternate clean agent</a:t>
            </a:r>
          </a:p>
          <a:p>
            <a:endParaRPr lang="en-US" sz="2000" dirty="0"/>
          </a:p>
          <a:p>
            <a:r>
              <a:rPr lang="en-US" sz="2000" dirty="0" smtClean="0"/>
              <a:t>Testing Complete</a:t>
            </a:r>
          </a:p>
          <a:p>
            <a:endParaRPr lang="en-US" sz="2000" dirty="0"/>
          </a:p>
          <a:p>
            <a:r>
              <a:rPr lang="en-US" sz="2000" dirty="0" smtClean="0"/>
              <a:t>Draft report being reviewed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492" y="1037043"/>
            <a:ext cx="4193509" cy="277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92" y="3736425"/>
            <a:ext cx="4193508" cy="234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Vehicle Performance Testing Standards</a:t>
            </a:r>
            <a:endParaRPr lang="en-US" sz="32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85238" y="1361845"/>
            <a:ext cx="5154513" cy="4391025"/>
          </a:xfrm>
        </p:spPr>
        <p:txBody>
          <a:bodyPr/>
          <a:lstStyle/>
          <a:p>
            <a:r>
              <a:rPr lang="en-US" dirty="0" smtClean="0"/>
              <a:t>Identify discrepancies in performance testing.</a:t>
            </a:r>
          </a:p>
          <a:p>
            <a:endParaRPr lang="en-US" dirty="0"/>
          </a:p>
          <a:p>
            <a:r>
              <a:rPr lang="en-US" dirty="0" smtClean="0"/>
              <a:t>Identify potential 3</a:t>
            </a:r>
            <a:r>
              <a:rPr lang="en-US" baseline="30000" dirty="0" smtClean="0"/>
              <a:t>rd</a:t>
            </a:r>
            <a:r>
              <a:rPr lang="en-US" dirty="0" smtClean="0"/>
              <a:t> party test requirements.</a:t>
            </a:r>
          </a:p>
          <a:p>
            <a:endParaRPr lang="en-US" dirty="0"/>
          </a:p>
          <a:p>
            <a:r>
              <a:rPr lang="en-US" dirty="0" smtClean="0"/>
              <a:t>Identify specific products improvements which warrant Prototype testing.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28" y="1057007"/>
            <a:ext cx="3501780" cy="2626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28" y="3683342"/>
            <a:ext cx="3501780" cy="23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3517" y="344488"/>
            <a:ext cx="8928339" cy="6096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Thermal Balance During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Fire Extinguishment</a:t>
            </a:r>
            <a:endParaRPr lang="en-US" sz="32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85238" y="1057007"/>
            <a:ext cx="5154513" cy="4391025"/>
          </a:xfrm>
        </p:spPr>
        <p:txBody>
          <a:bodyPr/>
          <a:lstStyle/>
          <a:p>
            <a:pPr lvl="0"/>
            <a:r>
              <a:rPr lang="en-US" sz="2000" dirty="0"/>
              <a:t>Determine and quantify the effects of ASPN stream pattern and discharge strategy on thermal balance and fire extinguishment efficiency.</a:t>
            </a:r>
          </a:p>
          <a:p>
            <a:endParaRPr lang="en-US" sz="2000" dirty="0" smtClean="0"/>
          </a:p>
          <a:p>
            <a:r>
              <a:rPr lang="en-US" sz="2000" dirty="0"/>
              <a:t>Evaluate the interior conditions with regard to victim safety and survivability before, during, and after ASPN discharge.</a:t>
            </a:r>
          </a:p>
          <a:p>
            <a:endParaRPr lang="en-US" sz="2000" dirty="0" smtClean="0"/>
          </a:p>
          <a:p>
            <a:r>
              <a:rPr lang="en-US" sz="2000" dirty="0"/>
              <a:t>Develop and test tactics intended to control thermal balance disruption without adversely affecting extinguishment efficiency.</a:t>
            </a:r>
          </a:p>
          <a:p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750" y="954088"/>
            <a:ext cx="3804249" cy="2687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412" y="3597215"/>
            <a:ext cx="3988587" cy="23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FA7D2F-4D00-4227-8A5E-1C6989B570CC}"/>
</file>

<file path=customXml/itemProps2.xml><?xml version="1.0" encoding="utf-8"?>
<ds:datastoreItem xmlns:ds="http://schemas.openxmlformats.org/officeDocument/2006/customXml" ds:itemID="{44A5EBE5-F0E2-4A58-8D76-25800297A706}"/>
</file>

<file path=customXml/itemProps3.xml><?xml version="1.0" encoding="utf-8"?>
<ds:datastoreItem xmlns:ds="http://schemas.openxmlformats.org/officeDocument/2006/customXml" ds:itemID="{ABF3D595-40EB-4551-A89A-8BD333AE6C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26549</TotalTime>
  <Words>347</Words>
  <Application>Microsoft Office PowerPoint</Application>
  <PresentationFormat>On-screen Show (4:3)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1_Custom Design</vt:lpstr>
      <vt:lpstr>PowerPoint Presentation</vt:lpstr>
      <vt:lpstr>RPA S3 Aircraft Rescue and Fire Fighting</vt:lpstr>
      <vt:lpstr>New Fire Test Building</vt:lpstr>
      <vt:lpstr>New Fire Test Building</vt:lpstr>
      <vt:lpstr>PowerPoint Presentation</vt:lpstr>
      <vt:lpstr>Compressed Air Foam</vt:lpstr>
      <vt:lpstr>Clean Agent Fire Testing</vt:lpstr>
      <vt:lpstr>Vehicle Performance Testing Standards</vt:lpstr>
      <vt:lpstr>Thermal Balance During Fire Extinguishment</vt:lpstr>
      <vt:lpstr>Questions?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Bagot, Keith (FAA)</cp:lastModifiedBy>
  <cp:revision>653</cp:revision>
  <cp:lastPrinted>2015-03-20T17:50:22Z</cp:lastPrinted>
  <dcterms:created xsi:type="dcterms:W3CDTF">2005-01-28T20:32:53Z</dcterms:created>
  <dcterms:modified xsi:type="dcterms:W3CDTF">2017-07-28T17:45:14Z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