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Lst>
  <p:notesMasterIdLst>
    <p:notesMasterId r:id="rId42"/>
  </p:notesMasterIdLst>
  <p:sldIdLst>
    <p:sldId id="268" r:id="rId4"/>
    <p:sldId id="351" r:id="rId5"/>
    <p:sldId id="352" r:id="rId6"/>
    <p:sldId id="371" r:id="rId7"/>
    <p:sldId id="372" r:id="rId8"/>
    <p:sldId id="348" r:id="rId9"/>
    <p:sldId id="353" r:id="rId10"/>
    <p:sldId id="375" r:id="rId11"/>
    <p:sldId id="381" r:id="rId12"/>
    <p:sldId id="338" r:id="rId13"/>
    <p:sldId id="357" r:id="rId14"/>
    <p:sldId id="339" r:id="rId15"/>
    <p:sldId id="340" r:id="rId16"/>
    <p:sldId id="355" r:id="rId17"/>
    <p:sldId id="341" r:id="rId18"/>
    <p:sldId id="373" r:id="rId19"/>
    <p:sldId id="344" r:id="rId20"/>
    <p:sldId id="345" r:id="rId21"/>
    <p:sldId id="346" r:id="rId22"/>
    <p:sldId id="354" r:id="rId23"/>
    <p:sldId id="379" r:id="rId24"/>
    <p:sldId id="377" r:id="rId25"/>
    <p:sldId id="378" r:id="rId26"/>
    <p:sldId id="380" r:id="rId27"/>
    <p:sldId id="358" r:id="rId28"/>
    <p:sldId id="363" r:id="rId29"/>
    <p:sldId id="359" r:id="rId30"/>
    <p:sldId id="362" r:id="rId31"/>
    <p:sldId id="361" r:id="rId32"/>
    <p:sldId id="360" r:id="rId33"/>
    <p:sldId id="365" r:id="rId34"/>
    <p:sldId id="364" r:id="rId35"/>
    <p:sldId id="337" r:id="rId36"/>
    <p:sldId id="333" r:id="rId37"/>
    <p:sldId id="330" r:id="rId38"/>
    <p:sldId id="336" r:id="rId39"/>
    <p:sldId id="347" r:id="rId40"/>
    <p:sldId id="37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003300"/>
    <a:srgbClr val="006600"/>
    <a:srgbClr val="CCFFC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35E05-EDE2-4478-B65C-970217D9418C}" type="datetimeFigureOut">
              <a:rPr lang="en-US" smtClean="0"/>
              <a:t>7/28/2017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297A7-1B5B-47E0-8E2A-E6C446A8F42A}" type="slidenum">
              <a:rPr lang="en-US" smtClean="0"/>
              <a:t>‹#›</a:t>
            </a:fld>
            <a:endParaRPr lang="en-US" dirty="0"/>
          </a:p>
        </p:txBody>
      </p:sp>
    </p:spTree>
    <p:extLst>
      <p:ext uri="{BB962C8B-B14F-4D97-AF65-F5344CB8AC3E}">
        <p14:creationId xmlns:p14="http://schemas.microsoft.com/office/powerpoint/2010/main" val="105765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solidFill>
                  <a:prstClr val="black"/>
                </a:solidFill>
              </a:rPr>
              <a:pPr/>
              <a:t>1</a:t>
            </a:fld>
            <a:endParaRPr lang="en-US" dirty="0">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650875"/>
            <a:ext cx="4116387"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CB2970-0FF7-47E9-A52C-82CF164DCC1B}" type="slidenum">
              <a:rPr lang="en-US" smtClean="0"/>
              <a:t>35</a:t>
            </a:fld>
            <a:endParaRPr lang="en-US" dirty="0"/>
          </a:p>
        </p:txBody>
      </p:sp>
    </p:spTree>
    <p:extLst>
      <p:ext uri="{BB962C8B-B14F-4D97-AF65-F5344CB8AC3E}">
        <p14:creationId xmlns:p14="http://schemas.microsoft.com/office/powerpoint/2010/main" val="368918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Task 1 – Operational Activities </a:t>
            </a:r>
          </a:p>
          <a:p>
            <a:pPr marL="171450" indent="-171450">
              <a:buFont typeface="Arial" panose="020B0604020202020204" pitchFamily="34" charset="0"/>
              <a:buChar char="•"/>
              <a:defRPr/>
            </a:pPr>
            <a:r>
              <a:rPr lang="en-US" dirty="0" smtClean="0"/>
              <a:t>Activity 6 – special projects related to wildlife hazard </a:t>
            </a:r>
            <a:r>
              <a:rPr lang="en-US" dirty="0" err="1" smtClean="0"/>
              <a:t>mgnt</a:t>
            </a:r>
            <a:r>
              <a:rPr lang="en-US" dirty="0" smtClean="0"/>
              <a:t>. </a:t>
            </a:r>
          </a:p>
          <a:p>
            <a:pPr>
              <a:defRPr/>
            </a:pPr>
            <a:endParaRPr lang="en-US" dirty="0" smtClean="0"/>
          </a:p>
          <a:p>
            <a:pPr>
              <a:defRPr/>
            </a:pPr>
            <a:r>
              <a:rPr lang="en-US" dirty="0" smtClean="0"/>
              <a:t>Task 2 – Research  </a:t>
            </a:r>
          </a:p>
          <a:p>
            <a:pPr marL="171450" indent="-171450">
              <a:buFont typeface="Arial" panose="020B0604020202020204" pitchFamily="34" charset="0"/>
              <a:buChar char="•"/>
              <a:defRPr/>
            </a:pPr>
            <a:r>
              <a:rPr lang="en-US" b="1" dirty="0" smtClean="0"/>
              <a:t>Activity 1</a:t>
            </a:r>
            <a:r>
              <a:rPr lang="en-US" dirty="0" smtClean="0"/>
              <a:t> – </a:t>
            </a:r>
          </a:p>
          <a:p>
            <a:pPr marL="628650" lvl="1" indent="-171450">
              <a:buFont typeface="Arial" panose="020B0604020202020204" pitchFamily="34" charset="0"/>
              <a:buChar char="•"/>
              <a:defRPr/>
            </a:pPr>
            <a:r>
              <a:rPr lang="en-US" dirty="0" smtClean="0"/>
              <a:t>Research on how wildlife use vegetation, structures, and food resources at airports (tagging)  </a:t>
            </a:r>
          </a:p>
          <a:p>
            <a:pPr marL="1085850" lvl="2" indent="-171450">
              <a:buFont typeface="Arial" panose="020B0604020202020204" pitchFamily="34" charset="0"/>
              <a:buChar char="•"/>
              <a:defRPr/>
            </a:pPr>
            <a:r>
              <a:rPr lang="en-US" dirty="0" smtClean="0"/>
              <a:t>Evaluate WL hazards and management programs at small GA Airports, as needed.</a:t>
            </a:r>
          </a:p>
          <a:p>
            <a:pPr marL="171450" indent="-171450">
              <a:buFont typeface="Arial" panose="020B0604020202020204" pitchFamily="34" charset="0"/>
              <a:buChar char="•"/>
              <a:defRPr/>
            </a:pPr>
            <a:r>
              <a:rPr lang="en-US" b="1" dirty="0" smtClean="0"/>
              <a:t>Activity 2 </a:t>
            </a:r>
            <a:r>
              <a:rPr lang="en-US" dirty="0" smtClean="0"/>
              <a:t>– </a:t>
            </a:r>
          </a:p>
          <a:p>
            <a:pPr marL="628650" lvl="1" indent="-171450">
              <a:buFont typeface="Arial" panose="020B0604020202020204" pitchFamily="34" charset="0"/>
              <a:buChar char="•"/>
              <a:defRPr/>
            </a:pPr>
            <a:r>
              <a:rPr lang="en-US" dirty="0" smtClean="0"/>
              <a:t>Evaluation (analysis) of translocation as a management tool </a:t>
            </a:r>
          </a:p>
          <a:p>
            <a:pPr marL="1085850" lvl="2" indent="-171450">
              <a:buFont typeface="Arial" panose="020B0604020202020204" pitchFamily="34" charset="0"/>
              <a:buChar char="•"/>
              <a:defRPr/>
            </a:pPr>
            <a:r>
              <a:rPr lang="en-US" dirty="0" smtClean="0"/>
              <a:t>American Kestrel – preparations for relocating American kestrels in airports in all four fly ways (20 states, possibly more). Coordination with permits </a:t>
            </a:r>
          </a:p>
          <a:p>
            <a:pPr marL="1543050" lvl="3" indent="-171450">
              <a:buFont typeface="Arial" panose="020B0604020202020204" pitchFamily="34" charset="0"/>
              <a:buChar char="•"/>
              <a:defRPr/>
            </a:pPr>
            <a:r>
              <a:rPr lang="en-US" dirty="0" smtClean="0"/>
              <a:t>One of top bird strikes reported to WL Strike DB</a:t>
            </a:r>
          </a:p>
          <a:p>
            <a:pPr marL="1543050" lvl="3" indent="-171450">
              <a:buFont typeface="Arial" panose="020B0604020202020204" pitchFamily="34" charset="0"/>
              <a:buChar char="•"/>
              <a:defRPr/>
            </a:pPr>
            <a:r>
              <a:rPr lang="en-US" dirty="0" smtClean="0"/>
              <a:t>Movement patterns - Red-tail hawks – re-located 75 mi west of ORD; tagged; several hawks returned to airport</a:t>
            </a:r>
          </a:p>
          <a:p>
            <a:pPr marL="1543050" lvl="3" indent="-171450">
              <a:buFont typeface="Arial" panose="020B0604020202020204" pitchFamily="34" charset="0"/>
              <a:buChar char="•"/>
              <a:defRPr/>
            </a:pPr>
            <a:endParaRPr lang="en-US" dirty="0" smtClean="0"/>
          </a:p>
          <a:p>
            <a:pPr marL="1543050" lvl="3" indent="-171450">
              <a:buFont typeface="Arial" panose="020B0604020202020204" pitchFamily="34" charset="0"/>
              <a:buChar char="•"/>
              <a:defRPr/>
            </a:pPr>
            <a:endParaRPr lang="en-US" dirty="0" smtClean="0"/>
          </a:p>
          <a:p>
            <a:pPr marL="171450" indent="-171450">
              <a:buFont typeface="Arial" panose="020B0604020202020204" pitchFamily="34" charset="0"/>
              <a:buChar char="•"/>
              <a:defRPr/>
            </a:pPr>
            <a:r>
              <a:rPr lang="en-US" b="1" dirty="0" smtClean="0"/>
              <a:t>Activity 3 –</a:t>
            </a:r>
            <a:r>
              <a:rPr lang="en-US" dirty="0" smtClean="0"/>
              <a:t> </a:t>
            </a:r>
          </a:p>
          <a:p>
            <a:pPr marL="628650" lvl="1" indent="-171450">
              <a:buFont typeface="Arial" panose="020B0604020202020204" pitchFamily="34" charset="0"/>
              <a:buChar char="•"/>
              <a:defRPr/>
            </a:pPr>
            <a:endParaRPr lang="en-US" dirty="0"/>
          </a:p>
        </p:txBody>
      </p:sp>
      <p:sp>
        <p:nvSpPr>
          <p:cNvPr id="24580"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C968C00C-3200-4374-A0B3-A250BA3D1E6A}" type="slidenum">
              <a:rPr lang="en-US" altLang="en-US" sz="1200"/>
              <a:pPr/>
              <a:t>10</a:t>
            </a:fld>
            <a:endParaRPr lang="en-US" altLang="en-US" sz="1200"/>
          </a:p>
        </p:txBody>
      </p:sp>
    </p:spTree>
    <p:extLst>
      <p:ext uri="{BB962C8B-B14F-4D97-AF65-F5344CB8AC3E}">
        <p14:creationId xmlns:p14="http://schemas.microsoft.com/office/powerpoint/2010/main" val="283623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Task 1 – Operational Activities</a:t>
            </a:r>
          </a:p>
          <a:p>
            <a:pPr marL="171450" indent="-171450">
              <a:buFont typeface="Arial" panose="020B0604020202020204" pitchFamily="34" charset="0"/>
              <a:buChar char="•"/>
              <a:defRPr/>
            </a:pPr>
            <a:r>
              <a:rPr lang="en-US" dirty="0" smtClean="0"/>
              <a:t>Activity 1 – WL Strike Validation (DB) </a:t>
            </a:r>
          </a:p>
          <a:p>
            <a:pPr marL="171450" indent="-171450">
              <a:buFont typeface="Arial" panose="020B0604020202020204" pitchFamily="34" charset="0"/>
              <a:buChar char="•"/>
              <a:defRPr/>
            </a:pPr>
            <a:r>
              <a:rPr lang="en-US" dirty="0" smtClean="0"/>
              <a:t>Activity 5 – Educational Outreach – Conferences – Promote DB</a:t>
            </a:r>
          </a:p>
          <a:p>
            <a:pPr marL="171450" indent="-171450">
              <a:buFont typeface="Arial" panose="020B0604020202020204" pitchFamily="34" charset="0"/>
              <a:buChar char="•"/>
              <a:defRPr/>
            </a:pPr>
            <a:endParaRPr lang="en-US" dirty="0" smtClean="0"/>
          </a:p>
          <a:p>
            <a:pPr>
              <a:buFont typeface="Arial" panose="020B0604020202020204" pitchFamily="34" charset="0"/>
              <a:buNone/>
              <a:defRPr/>
            </a:pPr>
            <a:r>
              <a:rPr lang="en-US" dirty="0" smtClean="0"/>
              <a:t>Task 2 – Research Activities </a:t>
            </a:r>
          </a:p>
          <a:p>
            <a:pPr marL="171450" indent="-171450">
              <a:buFont typeface="Arial" panose="020B0604020202020204" pitchFamily="34" charset="0"/>
              <a:buChar char="•"/>
              <a:defRPr/>
            </a:pPr>
            <a:r>
              <a:rPr lang="en-US" dirty="0" smtClean="0"/>
              <a:t>Activity 4 -  Study to develop a method and model to calculate WL risk at individual airports based on WL Strike data.  Organizing and analyzing data. </a:t>
            </a:r>
            <a:endParaRPr lang="en-US" dirty="0"/>
          </a:p>
        </p:txBody>
      </p:sp>
      <p:sp>
        <p:nvSpPr>
          <p:cNvPr id="25604"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748A368D-578A-4A58-8876-17E0F0B52896}" type="slidenum">
              <a:rPr lang="en-US" altLang="en-US" sz="1200"/>
              <a:pPr/>
              <a:t>12</a:t>
            </a:fld>
            <a:endParaRPr lang="en-US" altLang="en-US" sz="1200"/>
          </a:p>
        </p:txBody>
      </p:sp>
    </p:spTree>
    <p:extLst>
      <p:ext uri="{BB962C8B-B14F-4D97-AF65-F5344CB8AC3E}">
        <p14:creationId xmlns:p14="http://schemas.microsoft.com/office/powerpoint/2010/main" val="302784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6627" name="Notes Placeholder 2"/>
          <p:cNvSpPr>
            <a:spLocks noGrp="1"/>
          </p:cNvSpPr>
          <p:nvPr>
            <p:ph type="body" idx="1"/>
          </p:nvPr>
        </p:nvSpPr>
        <p:spPr/>
        <p:txBody>
          <a:bodyPr/>
          <a:lstStyle/>
          <a:p>
            <a:pPr>
              <a:defRPr/>
            </a:pPr>
            <a:r>
              <a:rPr lang="en-US" altLang="en-US" dirty="0" smtClean="0"/>
              <a:t>Web interface</a:t>
            </a:r>
          </a:p>
          <a:p>
            <a:pPr marL="171450" indent="-171450">
              <a:buFontTx/>
              <a:buChar char="-"/>
              <a:defRPr/>
            </a:pPr>
            <a:r>
              <a:rPr lang="en-US" altLang="en-US" dirty="0" smtClean="0"/>
              <a:t>Same as 5200-7 form</a:t>
            </a:r>
          </a:p>
          <a:p>
            <a:pPr marL="171450" indent="-171450">
              <a:buFontTx/>
              <a:buChar char="-"/>
              <a:defRPr/>
            </a:pPr>
            <a:r>
              <a:rPr lang="en-US" altLang="en-US" dirty="0" smtClean="0"/>
              <a:t>Less free text – more standardized  </a:t>
            </a:r>
          </a:p>
          <a:p>
            <a:pPr marL="171450" indent="-171450">
              <a:buFontTx/>
              <a:buChar char="-"/>
              <a:defRPr/>
            </a:pPr>
            <a:endParaRPr lang="en-US" altLang="en-US" dirty="0" smtClean="0"/>
          </a:p>
          <a:p>
            <a:pPr>
              <a:defRPr/>
            </a:pPr>
            <a:r>
              <a:rPr lang="en-US" altLang="en-US" dirty="0" smtClean="0"/>
              <a:t>Custom Dashboards – Workflow (more streamlined)</a:t>
            </a:r>
          </a:p>
          <a:p>
            <a:pPr marL="171450" indent="-171450">
              <a:buFont typeface="Arial" panose="020B0604020202020204" pitchFamily="34" charset="0"/>
              <a:buChar char="•"/>
              <a:defRPr/>
            </a:pPr>
            <a:r>
              <a:rPr lang="en-US" altLang="en-US" dirty="0" smtClean="0"/>
              <a:t>Info not accessible to public – strike report # / PII</a:t>
            </a:r>
          </a:p>
          <a:p>
            <a:pPr marL="171450" indent="-171450">
              <a:buFont typeface="Arial" panose="020B0604020202020204" pitchFamily="34" charset="0"/>
              <a:buChar char="•"/>
              <a:defRPr/>
            </a:pPr>
            <a:r>
              <a:rPr lang="en-US" altLang="en-US" dirty="0" smtClean="0"/>
              <a:t>More streamlined </a:t>
            </a:r>
          </a:p>
          <a:p>
            <a:pPr marL="628650" lvl="1" indent="-171450">
              <a:buFont typeface="Arial" panose="020B0604020202020204" pitchFamily="34" charset="0"/>
              <a:buChar char="•"/>
              <a:defRPr/>
            </a:pPr>
            <a:r>
              <a:rPr lang="en-US" altLang="en-US" dirty="0" smtClean="0"/>
              <a:t> Report – USDA/SI (print and enter to access DB) – ERAU (prep for public DB) – CSRA – DB (several month backlog)</a:t>
            </a:r>
          </a:p>
          <a:p>
            <a:pPr marL="171450" indent="-171450">
              <a:buFont typeface="Arial" panose="020B0604020202020204" pitchFamily="34" charset="0"/>
              <a:buChar char="•"/>
              <a:defRPr/>
            </a:pPr>
            <a:r>
              <a:rPr lang="en-US" altLang="en-US" dirty="0" smtClean="0"/>
              <a:t>Algorithm to check for duplicate reports based on various parameters  </a:t>
            </a:r>
          </a:p>
          <a:p>
            <a:pPr marL="171450" indent="-171450">
              <a:buFont typeface="Arial" panose="020B0604020202020204" pitchFamily="34" charset="0"/>
              <a:buChar char="•"/>
              <a:defRPr/>
            </a:pPr>
            <a:endParaRPr lang="en-US" altLang="en-US" dirty="0" smtClean="0"/>
          </a:p>
          <a:p>
            <a:pPr>
              <a:defRPr/>
            </a:pPr>
            <a:r>
              <a:rPr lang="en-US" altLang="en-US" dirty="0" smtClean="0"/>
              <a:t>Database Architecture Redesign</a:t>
            </a:r>
          </a:p>
          <a:p>
            <a:pPr marL="171450" indent="-171450">
              <a:buFont typeface="Arial" panose="020B0604020202020204" pitchFamily="34" charset="0"/>
              <a:buChar char="•"/>
              <a:defRPr/>
            </a:pPr>
            <a:r>
              <a:rPr lang="en-US" altLang="en-US" dirty="0" smtClean="0"/>
              <a:t>Database of submitter reports and web searches </a:t>
            </a:r>
          </a:p>
          <a:p>
            <a:pPr marL="171450" indent="-171450">
              <a:buFont typeface="Arial" panose="020B0604020202020204" pitchFamily="34" charset="0"/>
              <a:buChar char="•"/>
              <a:defRPr/>
            </a:pPr>
            <a:endParaRPr lang="en-US" altLang="en-US" dirty="0" smtClean="0"/>
          </a:p>
        </p:txBody>
      </p:sp>
      <p:sp>
        <p:nvSpPr>
          <p:cNvPr id="26628"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39C52EBF-F61C-40B0-ADA6-3F2B1EB6B118}" type="slidenum">
              <a:rPr lang="en-US" altLang="en-US" sz="1200"/>
              <a:pPr/>
              <a:t>13</a:t>
            </a:fld>
            <a:endParaRPr lang="en-US" altLang="en-US" sz="1200"/>
          </a:p>
        </p:txBody>
      </p:sp>
    </p:spTree>
    <p:extLst>
      <p:ext uri="{BB962C8B-B14F-4D97-AF65-F5344CB8AC3E}">
        <p14:creationId xmlns:p14="http://schemas.microsoft.com/office/powerpoint/2010/main" val="264484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27651" name="Notes Placeholder 2"/>
          <p:cNvSpPr>
            <a:spLocks noGrp="1"/>
          </p:cNvSpPr>
          <p:nvPr>
            <p:ph type="body" idx="1"/>
          </p:nvPr>
        </p:nvSpPr>
        <p:spPr>
          <a:noFill/>
        </p:spPr>
        <p:txBody>
          <a:bodyPr/>
          <a:lstStyle/>
          <a:p>
            <a:r>
              <a:rPr lang="en-US" altLang="en-US" smtClean="0">
                <a:latin typeface="Arial" panose="020B0604020202020204" pitchFamily="34" charset="0"/>
              </a:rPr>
              <a:t>Activity 2 – Aircraft Lighting – Biology of birds eye to see diff light wave lengths.  Top five most damaging species. Identify what is most conspicuous wave length to birds and engineer light source to put that light out to increase conspicuity of a/c.   </a:t>
            </a:r>
          </a:p>
          <a:p>
            <a:pPr marL="0" lvl="1"/>
            <a:r>
              <a:rPr lang="en-US" altLang="en-US" smtClean="0">
                <a:latin typeface="Arial" panose="020B0604020202020204" pitchFamily="34" charset="0"/>
              </a:rPr>
              <a:t/>
            </a:r>
            <a:br>
              <a:rPr lang="en-US" altLang="en-US" smtClean="0">
                <a:latin typeface="Arial" panose="020B0604020202020204" pitchFamily="34" charset="0"/>
              </a:rPr>
            </a:br>
            <a:r>
              <a:rPr lang="en-US" altLang="en-US" smtClean="0">
                <a:latin typeface="Arial" panose="020B0604020202020204" pitchFamily="34" charset="0"/>
              </a:rPr>
              <a:t>Activity 2 – AHD – WL deterrent ; Savannah River Ecology Lab – Manuscript to “Journal of WL Management”</a:t>
            </a:r>
          </a:p>
          <a:p>
            <a:endParaRPr lang="en-US" altLang="en-US" smtClean="0">
              <a:latin typeface="Arial" panose="020B0604020202020204" pitchFamily="34" charset="0"/>
            </a:endParaRPr>
          </a:p>
          <a:p>
            <a:r>
              <a:rPr lang="en-US" altLang="en-US" smtClean="0">
                <a:latin typeface="Arial" panose="020B0604020202020204" pitchFamily="34" charset="0"/>
              </a:rPr>
              <a:t>Once engineer light source = field testing. </a:t>
            </a:r>
          </a:p>
          <a:p>
            <a:endParaRPr lang="en-US" altLang="en-US" smtClean="0">
              <a:latin typeface="Arial" panose="020B0604020202020204" pitchFamily="34" charset="0"/>
            </a:endParaRPr>
          </a:p>
          <a:p>
            <a:r>
              <a:rPr lang="en-US" altLang="en-US" smtClean="0">
                <a:latin typeface="Arial" panose="020B0604020202020204" pitchFamily="34" charset="0"/>
              </a:rPr>
              <a:t>Pharaoh vision – limitations with range, alerting capability, scan rate, etc. (useful supplement to other technologies)</a:t>
            </a:r>
          </a:p>
        </p:txBody>
      </p:sp>
      <p:sp>
        <p:nvSpPr>
          <p:cNvPr id="27652"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DFF9814A-04F4-4DF6-A182-4B5B4CC56A29}" type="slidenum">
              <a:rPr lang="en-US" altLang="en-US" sz="1200"/>
              <a:pPr/>
              <a:t>15</a:t>
            </a:fld>
            <a:endParaRPr lang="en-US" altLang="en-US" sz="1200"/>
          </a:p>
        </p:txBody>
      </p:sp>
    </p:spTree>
    <p:extLst>
      <p:ext uri="{BB962C8B-B14F-4D97-AF65-F5344CB8AC3E}">
        <p14:creationId xmlns:p14="http://schemas.microsoft.com/office/powerpoint/2010/main" val="101942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0723" name="Notes Placeholder 2"/>
          <p:cNvSpPr>
            <a:spLocks noGrp="1"/>
          </p:cNvSpPr>
          <p:nvPr>
            <p:ph type="body" idx="1"/>
          </p:nvPr>
        </p:nvSpPr>
        <p:spPr>
          <a:noFill/>
        </p:spPr>
        <p:txBody>
          <a:bodyPr/>
          <a:lstStyle/>
          <a:p>
            <a:pPr marL="171450" indent="-171450">
              <a:spcBef>
                <a:spcPct val="0"/>
              </a:spcBef>
              <a:buFontTx/>
              <a:buChar char="•"/>
            </a:pPr>
            <a:r>
              <a:rPr lang="en-US" altLang="en-US" smtClean="0">
                <a:latin typeface="Arial" panose="020B0604020202020204" pitchFamily="34" charset="0"/>
              </a:rPr>
              <a:t>Study began in 2013 – Jim White (AAS-2) asked if it is feasible to integrate bird radar info into the ATCT</a:t>
            </a:r>
          </a:p>
          <a:p>
            <a:pPr marL="171450" indent="-171450">
              <a:spcBef>
                <a:spcPct val="0"/>
              </a:spcBef>
              <a:buFontTx/>
              <a:buChar char="•"/>
            </a:pPr>
            <a:endParaRPr lang="en-US" altLang="en-US" smtClean="0">
              <a:latin typeface="Arial" panose="020B0604020202020204" pitchFamily="34" charset="0"/>
            </a:endParaRPr>
          </a:p>
          <a:p>
            <a:pPr marL="171450" indent="-171450">
              <a:spcBef>
                <a:spcPct val="0"/>
              </a:spcBef>
              <a:buFontTx/>
              <a:buChar char="•"/>
            </a:pPr>
            <a:r>
              <a:rPr lang="en-US" altLang="en-US" smtClean="0">
                <a:latin typeface="Arial" panose="020B0604020202020204" pitchFamily="34" charset="0"/>
              </a:rPr>
              <a:t>Phases 1 and 2 – Initial</a:t>
            </a:r>
          </a:p>
          <a:p>
            <a:pPr marL="171450" indent="-171450">
              <a:spcBef>
                <a:spcPct val="0"/>
              </a:spcBef>
              <a:buFontTx/>
              <a:buChar char="•"/>
            </a:pPr>
            <a:endParaRPr lang="en-US" altLang="en-US" smtClean="0">
              <a:latin typeface="Arial" panose="020B0604020202020204" pitchFamily="34" charset="0"/>
            </a:endParaRPr>
          </a:p>
          <a:p>
            <a:pPr marL="171450" indent="-171450">
              <a:spcBef>
                <a:spcPct val="0"/>
              </a:spcBef>
              <a:buFontTx/>
              <a:buChar char="•"/>
            </a:pPr>
            <a:r>
              <a:rPr lang="en-US" altLang="en-US" smtClean="0">
                <a:latin typeface="Arial" panose="020B0604020202020204" pitchFamily="34" charset="0"/>
              </a:rPr>
              <a:t>KEA 1 – Discussions with certified controllers on how bird radar info was handled in operational environment; discussed different scenarios and began discussions on bird radar interfaces (graphical and text).  Workload discussions</a:t>
            </a:r>
          </a:p>
          <a:p>
            <a:pPr marL="171450" indent="-171450">
              <a:spcBef>
                <a:spcPct val="0"/>
              </a:spcBef>
              <a:buFontTx/>
              <a:buChar char="•"/>
            </a:pPr>
            <a:r>
              <a:rPr lang="en-US" altLang="en-US" smtClean="0">
                <a:latin typeface="Arial" panose="020B0604020202020204" pitchFamily="34" charset="0"/>
              </a:rPr>
              <a:t>KEA 2 –DFW and SEA site visit – discussions focused on avian radar technology and bird threats. </a:t>
            </a:r>
          </a:p>
          <a:p>
            <a:pPr marL="171450" indent="-171450">
              <a:spcBef>
                <a:spcPct val="0"/>
              </a:spcBef>
              <a:buFontTx/>
              <a:buChar char="•"/>
            </a:pPr>
            <a:r>
              <a:rPr lang="en-US" altLang="en-US" smtClean="0">
                <a:latin typeface="Arial" panose="020B0604020202020204" pitchFamily="34" charset="0"/>
              </a:rPr>
              <a:t>Shortfall Analysis – ANG-C54 requirement for new concept.  Inability to ID bird threats and prevent WL strikes. $337 mil/yr</a:t>
            </a:r>
          </a:p>
          <a:p>
            <a:pPr marL="171450" indent="-171450">
              <a:spcBef>
                <a:spcPct val="0"/>
              </a:spcBef>
              <a:buFontTx/>
              <a:buChar char="•"/>
            </a:pPr>
            <a:r>
              <a:rPr lang="en-US" altLang="en-US" smtClean="0">
                <a:latin typeface="Arial" panose="020B0604020202020204" pitchFamily="34" charset="0"/>
              </a:rPr>
              <a:t>CONOPS</a:t>
            </a:r>
          </a:p>
          <a:p>
            <a:pPr marL="171450" indent="-171450">
              <a:spcBef>
                <a:spcPct val="0"/>
              </a:spcBef>
              <a:buFontTx/>
              <a:buChar char="•"/>
            </a:pPr>
            <a:r>
              <a:rPr lang="en-US" altLang="en-US" smtClean="0">
                <a:latin typeface="Arial" panose="020B0604020202020204" pitchFamily="34" charset="0"/>
              </a:rPr>
              <a:t>HITL – controllers in HF LAB control traffic; 3 ways to provide BR info (text, graphic, and SUP hand delivered to controller). Results favorable (liked graphic best)</a:t>
            </a:r>
          </a:p>
          <a:p>
            <a:pPr marL="171450" indent="-171450">
              <a:spcBef>
                <a:spcPct val="0"/>
              </a:spcBef>
              <a:buFontTx/>
              <a:buChar char="•"/>
            </a:pPr>
            <a:endParaRPr lang="en-US" altLang="en-US" smtClean="0">
              <a:latin typeface="Arial" panose="020B0604020202020204" pitchFamily="34" charset="0"/>
            </a:endParaRPr>
          </a:p>
        </p:txBody>
      </p:sp>
      <p:sp>
        <p:nvSpPr>
          <p:cNvPr id="30724"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969A6835-560E-42CD-8CEA-403611C9EF85}" type="slidenum">
              <a:rPr lang="en-US" altLang="en-US" sz="1200"/>
              <a:pPr/>
              <a:t>17</a:t>
            </a:fld>
            <a:endParaRPr lang="en-US" altLang="en-US" sz="1200"/>
          </a:p>
        </p:txBody>
      </p:sp>
    </p:spTree>
    <p:extLst>
      <p:ext uri="{BB962C8B-B14F-4D97-AF65-F5344CB8AC3E}">
        <p14:creationId xmlns:p14="http://schemas.microsoft.com/office/powerpoint/2010/main" val="191917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1747" name="Notes Placeholder 2"/>
          <p:cNvSpPr>
            <a:spLocks noGrp="1"/>
          </p:cNvSpPr>
          <p:nvPr>
            <p:ph type="body" idx="1"/>
          </p:nvPr>
        </p:nvSpPr>
        <p:spPr>
          <a:noFill/>
        </p:spPr>
        <p:txBody>
          <a:bodyPr/>
          <a:lstStyle/>
          <a:p>
            <a:pPr marL="171450" indent="-171450">
              <a:spcBef>
                <a:spcPct val="0"/>
              </a:spcBef>
              <a:buFontTx/>
              <a:buChar char="•"/>
            </a:pPr>
            <a:r>
              <a:rPr lang="en-US" altLang="en-US" smtClean="0">
                <a:latin typeface="Arial" panose="020B0604020202020204" pitchFamily="34" charset="0"/>
              </a:rPr>
              <a:t>Site Validation – visit 5 ATCT facilities; interview controllers and FLM; validate previous results from phase 1 and 2.</a:t>
            </a:r>
          </a:p>
          <a:p>
            <a:pPr marL="171450" indent="-171450">
              <a:spcBef>
                <a:spcPct val="0"/>
              </a:spcBef>
              <a:buFontTx/>
              <a:buChar char="•"/>
            </a:pPr>
            <a:r>
              <a:rPr lang="en-US" altLang="en-US" smtClean="0">
                <a:latin typeface="Arial" panose="020B0604020202020204" pitchFamily="34" charset="0"/>
              </a:rPr>
              <a:t>Business/benefits case – external benefits analysis vendor</a:t>
            </a:r>
          </a:p>
          <a:p>
            <a:pPr marL="171450" indent="-171450">
              <a:spcBef>
                <a:spcPct val="0"/>
              </a:spcBef>
              <a:buFontTx/>
              <a:buChar char="•"/>
            </a:pPr>
            <a:r>
              <a:rPr lang="en-US" altLang="en-US" smtClean="0">
                <a:latin typeface="Arial" panose="020B0604020202020204" pitchFamily="34" charset="0"/>
              </a:rPr>
              <a:t>Refine CONOPS</a:t>
            </a:r>
          </a:p>
        </p:txBody>
      </p:sp>
      <p:sp>
        <p:nvSpPr>
          <p:cNvPr id="31748"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35D37F21-C2F3-459F-A8D8-B39BDFDFA27C}" type="slidenum">
              <a:rPr lang="en-US" altLang="en-US" sz="1200"/>
              <a:pPr/>
              <a:t>18</a:t>
            </a:fld>
            <a:endParaRPr lang="en-US" altLang="en-US" sz="1200"/>
          </a:p>
        </p:txBody>
      </p:sp>
    </p:spTree>
    <p:extLst>
      <p:ext uri="{BB962C8B-B14F-4D97-AF65-F5344CB8AC3E}">
        <p14:creationId xmlns:p14="http://schemas.microsoft.com/office/powerpoint/2010/main" val="286443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2771" name="Notes Placeholder 2"/>
          <p:cNvSpPr>
            <a:spLocks noGrp="1"/>
          </p:cNvSpPr>
          <p:nvPr>
            <p:ph type="body" idx="1"/>
          </p:nvPr>
        </p:nvSpPr>
        <p:spPr>
          <a:noFill/>
        </p:spPr>
        <p:txBody>
          <a:bodyPr/>
          <a:lstStyle/>
          <a:p>
            <a:r>
              <a:rPr lang="en-US" altLang="en-US" smtClean="0">
                <a:latin typeface="Arial" panose="020B0604020202020204" pitchFamily="34" charset="0"/>
              </a:rPr>
              <a:t>Comm chanels </a:t>
            </a:r>
          </a:p>
        </p:txBody>
      </p:sp>
      <p:sp>
        <p:nvSpPr>
          <p:cNvPr id="32772" name="Slide Number Placeholder 3"/>
          <p:cNvSpPr>
            <a:spLocks noGrp="1"/>
          </p:cNvSpPr>
          <p:nvPr>
            <p:ph type="sldNum" sz="quarter" idx="5"/>
          </p:nvPr>
        </p:nvSpPr>
        <p:spPr>
          <a:noFill/>
        </p:spPr>
        <p:txBody>
          <a:bodyPr/>
          <a:lstStyle>
            <a:lvl1pPr defTabSz="931863">
              <a:defRPr sz="2400">
                <a:solidFill>
                  <a:schemeClr val="tx1"/>
                </a:solidFill>
                <a:latin typeface="Arial" panose="020B0604020202020204" pitchFamily="34" charset="0"/>
              </a:defRPr>
            </a:lvl1pPr>
            <a:lvl2pPr marL="742950" indent="-285750" defTabSz="931863">
              <a:defRPr sz="2400">
                <a:solidFill>
                  <a:schemeClr val="tx1"/>
                </a:solidFill>
                <a:latin typeface="Arial" panose="020B0604020202020204" pitchFamily="34" charset="0"/>
              </a:defRPr>
            </a:lvl2pPr>
            <a:lvl3pPr marL="1143000" indent="-228600" defTabSz="931863">
              <a:defRPr sz="2400">
                <a:solidFill>
                  <a:schemeClr val="tx1"/>
                </a:solidFill>
                <a:latin typeface="Arial" panose="020B0604020202020204" pitchFamily="34" charset="0"/>
              </a:defRPr>
            </a:lvl3pPr>
            <a:lvl4pPr marL="1600200" indent="-228600" defTabSz="931863">
              <a:defRPr sz="2400">
                <a:solidFill>
                  <a:schemeClr val="tx1"/>
                </a:solidFill>
                <a:latin typeface="Arial" panose="020B0604020202020204" pitchFamily="34" charset="0"/>
              </a:defRPr>
            </a:lvl4pPr>
            <a:lvl5pPr marL="2057400" indent="-228600" defTabSz="931863">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fld id="{1EFFFA58-4196-46B9-8A4E-2EC18F6BDAFA}" type="slidenum">
              <a:rPr lang="en-US" altLang="en-US" sz="1200"/>
              <a:pPr/>
              <a:t>19</a:t>
            </a:fld>
            <a:endParaRPr lang="en-US" altLang="en-US" sz="1200"/>
          </a:p>
        </p:txBody>
      </p:sp>
    </p:spTree>
    <p:extLst>
      <p:ext uri="{BB962C8B-B14F-4D97-AF65-F5344CB8AC3E}">
        <p14:creationId xmlns:p14="http://schemas.microsoft.com/office/powerpoint/2010/main" val="279201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50000"/>
              </a:spcBef>
            </a:pPr>
            <a:fld id="{923D7C10-05C1-4B34-93A7-CEA8CB2E2E74}" type="slidenum">
              <a:rPr lang="en-US" altLang="en-US"/>
              <a:pPr>
                <a:spcBef>
                  <a:spcPct val="50000"/>
                </a:spcBef>
              </a:pPr>
              <a:t>33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xfrm>
            <a:off x="935038" y="4416425"/>
            <a:ext cx="5140325" cy="27463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dirty="0" smtClean="0"/>
          </a:p>
        </p:txBody>
      </p:sp>
    </p:spTree>
    <p:extLst>
      <p:ext uri="{BB962C8B-B14F-4D97-AF65-F5344CB8AC3E}">
        <p14:creationId xmlns:p14="http://schemas.microsoft.com/office/powerpoint/2010/main" val="950605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a:solidFill>
                  <a:srgbClr val="1D2F68"/>
                </a:solidFill>
              </a:rPr>
              <a:t>Presented to:</a:t>
            </a:r>
          </a:p>
          <a:p>
            <a:pPr fontAlgn="base">
              <a:spcBef>
                <a:spcPct val="50000"/>
              </a:spcBef>
              <a:spcAft>
                <a:spcPct val="0"/>
              </a:spcAft>
            </a:pPr>
            <a:r>
              <a:rPr lang="en-US" sz="1600" dirty="0">
                <a:solidFill>
                  <a:srgbClr val="1D2F68"/>
                </a:solidFill>
              </a:rPr>
              <a:t>By:</a:t>
            </a:r>
          </a:p>
          <a:p>
            <a:pPr fontAlgn="base">
              <a:spcBef>
                <a:spcPct val="50000"/>
              </a:spcBef>
              <a:spcAft>
                <a:spcPct val="0"/>
              </a:spcAft>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2921239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5E217D8-2C38-4A62-B525-D14389C1C03B}" type="datetime10">
              <a:rPr lang="en-US" smtClean="0">
                <a:solidFill>
                  <a:srgbClr val="FFFFFF">
                    <a:lumMod val="65000"/>
                  </a:srgbClr>
                </a:solidFill>
              </a:rPr>
              <a:t>17:09</a:t>
            </a:fld>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3380376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852FB5D-8A7F-4362-ABCE-9C49BB7453A4}" type="datetime10">
              <a:rPr lang="en-US" smtClean="0">
                <a:solidFill>
                  <a:srgbClr val="FFFFFF">
                    <a:lumMod val="65000"/>
                  </a:srgbClr>
                </a:solidFill>
              </a:rPr>
              <a:t>17:09</a:t>
            </a:fld>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5762599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8114542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449263" y="1754188"/>
            <a:ext cx="4951412" cy="1752600"/>
          </a:xfrm>
        </p:spPr>
        <p:txBody>
          <a:bodyPr/>
          <a:lstStyle>
            <a:lvl1pPr marL="0" indent="0">
              <a:buFontTx/>
              <a:buNone/>
              <a:defRPr sz="3200">
                <a:solidFill>
                  <a:schemeClr val="bg2"/>
                </a:solidFill>
              </a:defRPr>
            </a:lvl1pPr>
          </a:lstStyle>
          <a:p>
            <a:pPr lvl="0"/>
            <a:r>
              <a:rPr lang="en-US" noProof="0" smtClean="0"/>
              <a:t>Select to edit master subtitle</a:t>
            </a:r>
          </a:p>
        </p:txBody>
      </p:sp>
      <p:sp>
        <p:nvSpPr>
          <p:cNvPr id="63515" name="Text Box 1051"/>
          <p:cNvSpPr txBox="1">
            <a:spLocks noChangeArrowheads="1"/>
          </p:cNvSpPr>
          <p:nvPr userDrawn="1"/>
        </p:nvSpPr>
        <p:spPr bwMode="auto">
          <a:xfrm>
            <a:off x="427038" y="4497388"/>
            <a:ext cx="4822825"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a:solidFill>
                  <a:srgbClr val="1D2F68"/>
                </a:solidFill>
              </a:rPr>
              <a:t>Presented to:</a:t>
            </a:r>
          </a:p>
          <a:p>
            <a:pPr fontAlgn="base">
              <a:spcBef>
                <a:spcPct val="50000"/>
              </a:spcBef>
              <a:spcAft>
                <a:spcPct val="0"/>
              </a:spcAft>
            </a:pPr>
            <a:r>
              <a:rPr lang="en-US" sz="1600" dirty="0">
                <a:solidFill>
                  <a:srgbClr val="1D2F68"/>
                </a:solidFill>
              </a:rPr>
              <a:t>By:</a:t>
            </a:r>
          </a:p>
          <a:p>
            <a:pPr fontAlgn="base">
              <a:spcBef>
                <a:spcPct val="50000"/>
              </a:spcBef>
              <a:spcAft>
                <a:spcPct val="0"/>
              </a:spcAft>
            </a:pPr>
            <a:r>
              <a:rPr lang="en-US" sz="1600" dirty="0">
                <a:solidFill>
                  <a:srgbClr val="1D2F68"/>
                </a:solidFill>
              </a:rPr>
              <a:t>Date:</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16831638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179" y="233471"/>
            <a:ext cx="8472488" cy="609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sz="1200" i="1">
                <a:solidFill>
                  <a:schemeClr val="bg1"/>
                </a:solidFill>
              </a:defRPr>
            </a:lvl1pPr>
          </a:lstStyle>
          <a:p>
            <a:fld id="{BF4183B3-8B1C-4147-AC03-4F111B4CFFA1}" type="datetime10">
              <a:rPr lang="en-US" smtClean="0">
                <a:solidFill>
                  <a:srgbClr val="FFFFFF"/>
                </a:solidFill>
              </a:rPr>
              <a:t>17:09</a:t>
            </a:fld>
            <a:endParaRPr lang="en-US" dirty="0">
              <a:solidFill>
                <a:srgbClr val="FFFFFF"/>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7653147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0486FCA-BC7B-4C5B-B376-BC0B110DD719}" type="datetime10">
              <a:rPr lang="en-US" smtClean="0">
                <a:solidFill>
                  <a:srgbClr val="FFFFFF">
                    <a:lumMod val="65000"/>
                  </a:srgbClr>
                </a:solidFill>
              </a:rPr>
              <a:t>17:09</a:t>
            </a:fld>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3947396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DDD7A89-1F1A-4CBD-9F5C-104ADAACCE24}" type="datetime10">
              <a:rPr lang="en-US" smtClean="0">
                <a:solidFill>
                  <a:srgbClr val="FFFFFF">
                    <a:lumMod val="65000"/>
                  </a:srgbClr>
                </a:solidFill>
              </a:rPr>
              <a:t>17:09</a:t>
            </a:fld>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8839159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A2ACB1E-E188-47C1-B2FA-027A7C2AF37C}" type="datetime10">
              <a:rPr lang="en-US" smtClean="0">
                <a:solidFill>
                  <a:srgbClr val="FFFFFF">
                    <a:lumMod val="65000"/>
                  </a:srgbClr>
                </a:solidFill>
              </a:rPr>
              <a:t>17:09</a:t>
            </a:fld>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5142731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5A0C28D-D021-4A47-9377-CDBC147BF2C4}" type="datetime10">
              <a:rPr lang="en-US" smtClean="0">
                <a:solidFill>
                  <a:srgbClr val="FFFFFF">
                    <a:lumMod val="65000"/>
                  </a:srgbClr>
                </a:solidFill>
              </a:rPr>
              <a:t>17:09</a:t>
            </a:fld>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3692590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179" y="233471"/>
            <a:ext cx="8472488" cy="6096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83339" y="6248400"/>
            <a:ext cx="1672032" cy="457200"/>
          </a:xfrm>
        </p:spPr>
        <p:txBody>
          <a:bodyPr/>
          <a:lstStyle>
            <a:lvl1pPr>
              <a:defRPr sz="1200" i="1">
                <a:solidFill>
                  <a:schemeClr val="bg1"/>
                </a:solidFill>
              </a:defRPr>
            </a:lvl1pPr>
          </a:lstStyle>
          <a:p>
            <a:fld id="{05FBA0AE-F241-4D9D-841C-EAF5B397B171}" type="datetime10">
              <a:rPr lang="en-US" smtClean="0">
                <a:solidFill>
                  <a:srgbClr val="FFFFFF"/>
                </a:solidFill>
              </a:rPr>
              <a:t>17:09</a:t>
            </a:fld>
            <a:endParaRPr lang="en-US" dirty="0">
              <a:solidFill>
                <a:srgbClr val="FFFFFF"/>
              </a:solidFill>
            </a:endParaRPr>
          </a:p>
        </p:txBody>
      </p:sp>
      <p:sp>
        <p:nvSpPr>
          <p:cNvPr id="5" name="Footer Placeholder 4"/>
          <p:cNvSpPr>
            <a:spLocks noGrp="1"/>
          </p:cNvSpPr>
          <p:nvPr>
            <p:ph type="ftr" sz="quarter" idx="11"/>
          </p:nvPr>
        </p:nvSpPr>
        <p:spPr>
          <a:xfrm>
            <a:off x="2196798" y="6248400"/>
            <a:ext cx="2895600" cy="457200"/>
          </a:xfrm>
        </p:spPr>
        <p:txBody>
          <a:bodyPr/>
          <a:lstStyle>
            <a:lvl1pPr>
              <a:defRPr>
                <a:solidFill>
                  <a:schemeClr val="bg1">
                    <a:lumMod val="75000"/>
                  </a:schemeClr>
                </a:solidFill>
              </a:defRPr>
            </a:lvl1pPr>
          </a:lstStyle>
          <a:p>
            <a:r>
              <a:rPr lang="en-US" smtClean="0">
                <a:solidFill>
                  <a:srgbClr val="FFFFFF">
                    <a:lumMod val="75000"/>
                  </a:srgbClr>
                </a:solidFill>
              </a:rPr>
              <a:t>1. Dolbeer et al. 2014b</a:t>
            </a:r>
            <a:endParaRPr lang="en-US" dirty="0">
              <a:solidFill>
                <a:srgbClr val="FFFFFF">
                  <a:lumMod val="75000"/>
                </a:srgbClr>
              </a:solidFill>
            </a:endParaRPr>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39037" y="283423"/>
            <a:ext cx="1235630" cy="81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0358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2F199CD-FCA1-4A17-83FB-A8905566A4A7}" type="datetime10">
              <a:rPr lang="en-US" smtClean="0">
                <a:solidFill>
                  <a:srgbClr val="FFFFFF">
                    <a:lumMod val="65000"/>
                  </a:srgbClr>
                </a:solidFill>
              </a:rPr>
              <a:t>17:09</a:t>
            </a:fld>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39952221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AA9767C-AA25-45D5-881F-3C2CEE3ECDD9}" type="datetime10">
              <a:rPr lang="en-US" smtClean="0">
                <a:solidFill>
                  <a:srgbClr val="FFFFFF">
                    <a:lumMod val="65000"/>
                  </a:srgbClr>
                </a:solidFill>
              </a:rPr>
              <a:t>17:09</a:t>
            </a:fld>
            <a:endParaRPr lang="en-US" dirty="0">
              <a:solidFill>
                <a:srgbClr val="FFFFFF">
                  <a:lumMod val="65000"/>
                </a:srgbClr>
              </a:solidFill>
            </a:endParaRPr>
          </a:p>
        </p:txBody>
      </p:sp>
      <p:sp>
        <p:nvSpPr>
          <p:cNvPr id="4" name="Footer Placeholder 3"/>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590406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ED3DDFA-C504-4926-AEDA-288203A07A3A}" type="datetime10">
              <a:rPr lang="en-US" smtClean="0">
                <a:solidFill>
                  <a:srgbClr val="FFFFFF">
                    <a:lumMod val="65000"/>
                  </a:srgbClr>
                </a:solidFill>
              </a:rPr>
              <a:t>17:09</a:t>
            </a:fld>
            <a:endParaRPr lang="en-US" dirty="0">
              <a:solidFill>
                <a:srgbClr val="FFFFFF">
                  <a:lumMod val="65000"/>
                </a:srgbClr>
              </a:solidFill>
            </a:endParaRPr>
          </a:p>
        </p:txBody>
      </p:sp>
      <p:sp>
        <p:nvSpPr>
          <p:cNvPr id="3" name="Footer Placeholder 2"/>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22697770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92F2F10-544D-4190-BCC4-E96ABEA4A34E}" type="datetime10">
              <a:rPr lang="en-US" smtClean="0">
                <a:solidFill>
                  <a:srgbClr val="FFFFFF">
                    <a:lumMod val="65000"/>
                  </a:srgbClr>
                </a:solidFill>
              </a:rPr>
              <a:t>17:09</a:t>
            </a:fld>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984085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3545" name="Picture 1081"/>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49" r="31892"/>
          <a:stretch/>
        </p:blipFill>
        <p:spPr bwMode="auto">
          <a:xfrm>
            <a:off x="5577840" y="-1832"/>
            <a:ext cx="3566160" cy="6861665"/>
          </a:xfrm>
          <a:prstGeom prst="rect">
            <a:avLst/>
          </a:prstGeom>
          <a:noFill/>
          <a:extLst>
            <a:ext uri="{909E8E84-426E-40DD-AFC4-6F175D3DCCD1}">
              <a14:hiddenFill xmlns:a14="http://schemas.microsoft.com/office/drawing/2010/main">
                <a:solidFill>
                  <a:srgbClr val="FFFFFF"/>
                </a:solidFill>
              </a14:hiddenFill>
            </a:ext>
          </a:extLst>
        </p:spPr>
      </p:pic>
      <p:sp>
        <p:nvSpPr>
          <p:cNvPr id="63490" name="Rectangle 1026"/>
          <p:cNvSpPr>
            <a:spLocks noGrp="1" noChangeArrowheads="1"/>
          </p:cNvSpPr>
          <p:nvPr>
            <p:ph type="ctrTitle"/>
          </p:nvPr>
        </p:nvSpPr>
        <p:spPr>
          <a:xfrm>
            <a:off x="306388" y="312738"/>
            <a:ext cx="4983162" cy="1395412"/>
          </a:xfrm>
        </p:spPr>
        <p:txBody>
          <a:bodyPr anchor="t"/>
          <a:lstStyle>
            <a:lvl1pPr>
              <a:defRPr/>
            </a:lvl1pPr>
          </a:lstStyle>
          <a:p>
            <a:pPr lvl="0"/>
            <a:r>
              <a:rPr lang="en-US" noProof="0" smtClean="0"/>
              <a:t>Select to edit master title</a:t>
            </a:r>
          </a:p>
        </p:txBody>
      </p:sp>
      <p:sp>
        <p:nvSpPr>
          <p:cNvPr id="63491" name="Rectangle 1027"/>
          <p:cNvSpPr>
            <a:spLocks noGrp="1" noChangeArrowheads="1"/>
          </p:cNvSpPr>
          <p:nvPr>
            <p:ph type="subTitle" idx="1"/>
          </p:nvPr>
        </p:nvSpPr>
        <p:spPr>
          <a:xfrm>
            <a:off x="309563" y="1754188"/>
            <a:ext cx="4951412" cy="1752600"/>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87338" y="5181600"/>
            <a:ext cx="482282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sz="1200" b="1" i="1" dirty="0">
              <a:solidFill>
                <a:srgbClr val="1D2F68"/>
              </a:solidFill>
            </a:endParaRPr>
          </a:p>
          <a:p>
            <a:pPr fontAlgn="base">
              <a:spcBef>
                <a:spcPct val="50000"/>
              </a:spcBef>
              <a:spcAft>
                <a:spcPct val="0"/>
              </a:spcAft>
            </a:pPr>
            <a:endParaRPr lang="en-US" sz="1200" b="1" i="1" dirty="0" smtClean="0">
              <a:solidFill>
                <a:srgbClr val="1D2F68"/>
              </a:solidFill>
            </a:endParaRPr>
          </a:p>
          <a:p>
            <a:pPr fontAlgn="base">
              <a:spcBef>
                <a:spcPct val="50000"/>
              </a:spcBef>
              <a:spcAft>
                <a:spcPct val="0"/>
              </a:spcAft>
            </a:pPr>
            <a:r>
              <a:rPr lang="en-US" sz="1200" b="1" i="1" dirty="0" smtClean="0">
                <a:solidFill>
                  <a:srgbClr val="1D2F68"/>
                </a:solidFill>
              </a:rPr>
              <a:t>By</a:t>
            </a:r>
            <a:r>
              <a:rPr lang="en-US" sz="1200" b="1" i="1" dirty="0">
                <a:solidFill>
                  <a:srgbClr val="1D2F68"/>
                </a:solidFill>
              </a:rPr>
              <a:t>:</a:t>
            </a:r>
          </a:p>
          <a:p>
            <a:pPr fontAlgn="base">
              <a:spcBef>
                <a:spcPct val="50000"/>
              </a:spcBef>
              <a:spcAft>
                <a:spcPct val="0"/>
              </a:spcAft>
            </a:pPr>
            <a:endParaRPr lang="en-US" sz="1200" b="1" i="1" dirty="0" smtClean="0">
              <a:solidFill>
                <a:srgbClr val="1D2F68"/>
              </a:solidFill>
            </a:endParaRPr>
          </a:p>
          <a:p>
            <a:pPr fontAlgn="base">
              <a:spcBef>
                <a:spcPct val="50000"/>
              </a:spcBef>
              <a:spcAft>
                <a:spcPct val="0"/>
              </a:spcAft>
            </a:pPr>
            <a:r>
              <a:rPr lang="en-US" sz="1200" b="1" i="1" dirty="0" smtClean="0">
                <a:solidFill>
                  <a:srgbClr val="1D2F68"/>
                </a:solidFill>
              </a:rPr>
              <a:t>Date</a:t>
            </a:r>
            <a:r>
              <a:rPr lang="en-US" sz="1200" b="1" i="1" dirty="0">
                <a:solidFill>
                  <a:srgbClr val="1D2F68"/>
                </a:solidFill>
              </a:rPr>
              <a:t>:</a:t>
            </a:r>
          </a:p>
        </p:txBody>
      </p:sp>
      <p:grpSp>
        <p:nvGrpSpPr>
          <p:cNvPr id="63544" name="Group 1080"/>
          <p:cNvGrpSpPr>
            <a:grpSpLocks/>
          </p:cNvGrpSpPr>
          <p:nvPr userDrawn="1"/>
        </p:nvGrpSpPr>
        <p:grpSpPr bwMode="auto">
          <a:xfrm>
            <a:off x="5873750" y="271463"/>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b="1" dirty="0">
                  <a:solidFill>
                    <a:srgbClr val="FFFFFF"/>
                  </a:solidFill>
                </a:rPr>
                <a:t>Federal Aviation</a:t>
              </a:r>
            </a:p>
            <a:p>
              <a:pPr fontAlgn="base">
                <a:lnSpc>
                  <a:spcPct val="85000"/>
                </a:lnSpc>
                <a:spcBef>
                  <a:spcPct val="0"/>
                </a:spcBef>
                <a:spcAft>
                  <a:spcPct val="0"/>
                </a:spcAft>
              </a:pPr>
              <a:r>
                <a:rPr lang="en-US" b="1" dirty="0">
                  <a:solidFill>
                    <a:srgbClr val="FFFFFF"/>
                  </a:solidFill>
                </a:rPr>
                <a:t>Administration</a:t>
              </a:r>
            </a:p>
          </p:txBody>
        </p:sp>
      </p:grpSp>
    </p:spTree>
    <p:extLst>
      <p:ext uri="{BB962C8B-B14F-4D97-AF65-F5344CB8AC3E}">
        <p14:creationId xmlns:p14="http://schemas.microsoft.com/office/powerpoint/2010/main" val="32874369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5300" y="1384301"/>
            <a:ext cx="8420100" cy="4514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36504" y="6248400"/>
            <a:ext cx="1905000" cy="457200"/>
          </a:xfrm>
        </p:spPr>
        <p:txBody>
          <a:bodyPr/>
          <a:lstStyle>
            <a:lvl1pPr>
              <a:defRPr/>
            </a:lvl1pPr>
          </a:lstStyle>
          <a:p>
            <a:fld id="{78D3ABA1-EA94-43C0-B992-7CBCC31144F1}"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12475018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554217D-BABF-4B03-9C8C-AD87FCD3759D}" type="datetime10">
              <a:rPr lang="en-US" smtClean="0">
                <a:solidFill>
                  <a:srgbClr val="FFFFFF">
                    <a:lumMod val="65000"/>
                  </a:srgbClr>
                </a:solidFill>
              </a:rPr>
              <a:t>17:09</a:t>
            </a:fld>
            <a:endParaRPr lang="en-US" dirty="0">
              <a:solidFill>
                <a:srgbClr val="FFFFFF">
                  <a:lumMod val="65000"/>
                </a:srgbClr>
              </a:solidFill>
            </a:endParaRPr>
          </a:p>
        </p:txBody>
      </p:sp>
      <p:sp>
        <p:nvSpPr>
          <p:cNvPr id="6" name="Footer Placeholder 5"/>
          <p:cNvSpPr>
            <a:spLocks noGrp="1"/>
          </p:cNvSpPr>
          <p:nvPr>
            <p:ph type="ftr" sz="quarter" idx="11"/>
          </p:nvPr>
        </p:nvSpPr>
        <p:spPr/>
        <p:txBody>
          <a:bodyPr/>
          <a:lstStyle>
            <a:lvl1pPr>
              <a:defRPr/>
            </a:lvl1pPr>
          </a:lstStyle>
          <a:p>
            <a:r>
              <a:rPr lang="en-US" smtClean="0">
                <a:solidFill>
                  <a:srgbClr val="FFFFFF">
                    <a:lumMod val="65000"/>
                  </a:srgbClr>
                </a:solidFill>
              </a:rPr>
              <a:t>1. Dolbeer et al. 2014b</a:t>
            </a:r>
            <a:endParaRPr lang="en-US" dirty="0">
              <a:solidFill>
                <a:srgbClr val="FFFFFF">
                  <a:lumMod val="65000"/>
                </a:srgbClr>
              </a:solidFill>
            </a:endParaRPr>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solidFill>
                  <a:srgbClr val="FFFFFF">
                    <a:lumMod val="65000"/>
                  </a:srgbClr>
                </a:solidFill>
              </a:rPr>
              <a:pPr/>
              <a:t>‹#›</a:t>
            </a:fld>
            <a:endParaRPr lang="en-US" dirty="0">
              <a:solidFill>
                <a:srgbClr val="FFFFFF">
                  <a:lumMod val="65000"/>
                </a:srgbClr>
              </a:solidFill>
            </a:endParaRPr>
          </a:p>
        </p:txBody>
      </p:sp>
    </p:spTree>
    <p:extLst>
      <p:ext uri="{BB962C8B-B14F-4D97-AF65-F5344CB8AC3E}">
        <p14:creationId xmlns:p14="http://schemas.microsoft.com/office/powerpoint/2010/main" val="639201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fontAlgn="base">
              <a:spcAft>
                <a:spcPct val="0"/>
              </a:spcAft>
            </a:pPr>
            <a:fld id="{D6B5C81F-F7F4-4885-8B4E-C0141DD97AC6}" type="datetime10">
              <a:rPr lang="en-US" smtClean="0">
                <a:solidFill>
                  <a:srgbClr val="FFFFFF">
                    <a:lumMod val="65000"/>
                  </a:srgbClr>
                </a:solidFill>
              </a:rPr>
              <a:t>17:09</a:t>
            </a:fld>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fontAlgn="base">
              <a:spcAft>
                <a:spcPct val="0"/>
              </a:spcAft>
            </a:pPr>
            <a:r>
              <a:rPr lang="en-US" smtClean="0">
                <a:solidFill>
                  <a:srgbClr val="FFFFFF">
                    <a:lumMod val="65000"/>
                  </a:srgbClr>
                </a:solidFill>
              </a:rPr>
              <a:t>1. Dolbeer et al. 2014b</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743874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Select to edit master title</a:t>
            </a:r>
          </a:p>
        </p:txBody>
      </p:sp>
      <p:sp>
        <p:nvSpPr>
          <p:cNvPr id="56328" name="Rectangle 8"/>
          <p:cNvSpPr>
            <a:spLocks noGrp="1" noChangeArrowheads="1"/>
          </p:cNvSpPr>
          <p:nvPr>
            <p:ph type="body" idx="1"/>
          </p:nvPr>
        </p:nvSpPr>
        <p:spPr bwMode="auto">
          <a:xfrm>
            <a:off x="495300" y="1384300"/>
            <a:ext cx="8050213" cy="451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fontAlgn="base">
              <a:spcAft>
                <a:spcPct val="0"/>
              </a:spcAft>
            </a:pPr>
            <a:fld id="{9FBC912C-68AB-4217-A541-5540692D4BF0}" type="datetime10">
              <a:rPr lang="en-US" smtClean="0">
                <a:solidFill>
                  <a:srgbClr val="FFFFFF">
                    <a:lumMod val="65000"/>
                  </a:srgbClr>
                </a:solidFill>
              </a:rPr>
              <a:t>17:09</a:t>
            </a:fld>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fontAlgn="base">
              <a:spcAft>
                <a:spcPct val="0"/>
              </a:spcAft>
            </a:pPr>
            <a:r>
              <a:rPr lang="en-US" smtClean="0">
                <a:solidFill>
                  <a:srgbClr val="FFFFFF">
                    <a:lumMod val="65000"/>
                  </a:srgbClr>
                </a:solidFill>
              </a:rPr>
              <a:t>1. Dolbeer et al. 2014b</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C0C0C0"/>
                </a:solidFill>
              </a:rPr>
              <a:t>&lt;Date of Presentation – Change on Master Slide&gt;</a:t>
            </a:r>
          </a:p>
        </p:txBody>
      </p:sp>
      <p:pic>
        <p:nvPicPr>
          <p:cNvPr id="13" name="Picture 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4788" t="3225" r="14344" b="42234"/>
          <a:stretch/>
        </p:blipFill>
        <p:spPr bwMode="auto">
          <a:xfrm>
            <a:off x="7692833" y="306745"/>
            <a:ext cx="1274608" cy="65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2656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iming>
    <p:tnLst>
      <p:par>
        <p:cTn id="1" dur="indefinite" restart="never" nodeType="tmRoot"/>
      </p:par>
    </p:tnLst>
  </p:timing>
  <p:hf hdr="0" dt="0"/>
  <p:txStyles>
    <p:titleStyle>
      <a:lvl1pPr algn="l" rtl="0" fontAlgn="base">
        <a:spcBef>
          <a:spcPct val="0"/>
        </a:spcBef>
        <a:spcAft>
          <a:spcPct val="0"/>
        </a:spcAft>
        <a:defRPr sz="4000" b="1">
          <a:solidFill>
            <a:srgbClr val="1D2F68"/>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50000"/>
              </a:spcBef>
              <a:spcAft>
                <a:spcPct val="0"/>
              </a:spcAft>
              <a:buFontTx/>
              <a:buChar char="•"/>
            </a:pPr>
            <a:endParaRPr lang="en-US" sz="2400" dirty="0">
              <a:solidFill>
                <a:srgbClr val="000000"/>
              </a:solidFill>
            </a:endParaRPr>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bg1">
                    <a:lumMod val="65000"/>
                  </a:schemeClr>
                </a:solidFill>
                <a:latin typeface="Times New Roman" pitchFamily="18" charset="0"/>
              </a:defRPr>
            </a:lvl1pPr>
          </a:lstStyle>
          <a:p>
            <a:pPr fontAlgn="base">
              <a:spcAft>
                <a:spcPct val="0"/>
              </a:spcAft>
            </a:pPr>
            <a:fld id="{DC5772C9-8FF9-4D26-9A36-07207EA8F284}" type="datetime10">
              <a:rPr lang="en-US" smtClean="0">
                <a:solidFill>
                  <a:srgbClr val="FFFFFF">
                    <a:lumMod val="65000"/>
                  </a:srgbClr>
                </a:solidFill>
              </a:rPr>
              <a:t>17:09</a:t>
            </a:fld>
            <a:endParaRPr lang="en-US" dirty="0">
              <a:solidFill>
                <a:srgbClr val="FFFFFF">
                  <a:lumMod val="65000"/>
                </a:srgbClr>
              </a:solidFill>
            </a:endParaRPr>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bg1">
                    <a:lumMod val="65000"/>
                  </a:schemeClr>
                </a:solidFill>
                <a:latin typeface="Times New Roman" pitchFamily="18" charset="0"/>
              </a:defRPr>
            </a:lvl1pPr>
          </a:lstStyle>
          <a:p>
            <a:pPr fontAlgn="base">
              <a:spcAft>
                <a:spcPct val="0"/>
              </a:spcAft>
            </a:pPr>
            <a:r>
              <a:rPr lang="en-US" smtClean="0">
                <a:solidFill>
                  <a:srgbClr val="FFFFFF">
                    <a:lumMod val="65000"/>
                  </a:srgbClr>
                </a:solidFill>
              </a:rPr>
              <a:t>1. Dolbeer et al. 2014b</a:t>
            </a:r>
            <a:endParaRPr lang="en-US" dirty="0">
              <a:solidFill>
                <a:srgbClr val="FFFFFF">
                  <a:lumMod val="65000"/>
                </a:srgbClr>
              </a:solidFill>
            </a:endParaRPr>
          </a:p>
        </p:txBody>
      </p:sp>
      <p:sp>
        <p:nvSpPr>
          <p:cNvPr id="56331" name="Rectangle 11"/>
          <p:cNvSpPr>
            <a:spLocks noGrp="1" noChangeArrowheads="1"/>
          </p:cNvSpPr>
          <p:nvPr>
            <p:ph type="sldNum" sz="quarter" idx="4"/>
          </p:nvPr>
        </p:nvSpPr>
        <p:spPr bwMode="auto">
          <a:xfrm>
            <a:off x="6651165"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lumMod val="65000"/>
                  </a:schemeClr>
                </a:solidFill>
                <a:latin typeface="Times New Roman" pitchFamily="18" charset="0"/>
              </a:defRPr>
            </a:lvl1pPr>
          </a:lstStyle>
          <a:p>
            <a:pPr fontAlgn="base">
              <a:spcAft>
                <a:spcPct val="0"/>
              </a:spcAft>
            </a:pPr>
            <a:fld id="{74438B1A-AF1B-4C8B-993E-1BADE62A2451}" type="slidenum">
              <a:rPr lang="en-US" smtClean="0">
                <a:solidFill>
                  <a:srgbClr val="FFFFFF">
                    <a:lumMod val="65000"/>
                  </a:srgbClr>
                </a:solidFill>
              </a:rPr>
              <a:pPr fontAlgn="base">
                <a:spcAft>
                  <a:spcPct val="0"/>
                </a:spcAft>
              </a:pPr>
              <a:t>‹#›</a:t>
            </a:fld>
            <a:endParaRPr lang="en-US" dirty="0">
              <a:solidFill>
                <a:srgbClr val="FFFFFF">
                  <a:lumMod val="65000"/>
                </a:srgbClr>
              </a:solidFill>
            </a:endParaRPr>
          </a:p>
        </p:txBody>
      </p:sp>
      <p:grpSp>
        <p:nvGrpSpPr>
          <p:cNvPr id="56345" name="Group 25"/>
          <p:cNvGrpSpPr>
            <a:grpSpLocks/>
          </p:cNvGrpSpPr>
          <p:nvPr userDrawn="1"/>
        </p:nvGrpSpPr>
        <p:grpSpPr bwMode="auto">
          <a:xfrm>
            <a:off x="57086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85000"/>
                </a:lnSpc>
                <a:spcBef>
                  <a:spcPct val="0"/>
                </a:spcBef>
                <a:spcAft>
                  <a:spcPct val="0"/>
                </a:spcAft>
              </a:pPr>
              <a:r>
                <a:rPr lang="en-US" sz="1200" b="1" dirty="0">
                  <a:solidFill>
                    <a:srgbClr val="FFFFFF"/>
                  </a:solidFill>
                </a:rPr>
                <a:t>Federal Aviation</a:t>
              </a:r>
            </a:p>
            <a:p>
              <a:pPr fontAlgn="base">
                <a:lnSpc>
                  <a:spcPct val="85000"/>
                </a:lnSpc>
                <a:spcBef>
                  <a:spcPct val="0"/>
                </a:spcBef>
                <a:spcAft>
                  <a:spcPct val="0"/>
                </a:spcAft>
              </a:pPr>
              <a:r>
                <a:rPr lang="en-US" sz="1200" b="1" dirty="0">
                  <a:solidFill>
                    <a:srgbClr val="FFFFFF"/>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950474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iming>
    <p:tnLst>
      <p:par>
        <p:cTn id="1" dur="indefinite" restart="never" nodeType="tmRoot"/>
      </p:par>
    </p:tnLst>
  </p:timing>
  <p:hf hd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wildlife.faa.gov/"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hyperlink" Target="http://www.google.com/url?sa=i&amp;rct=j&amp;q=&amp;esrc=s&amp;source=images&amp;cd=&amp;cad=rja&amp;uact=8&amp;ved=0ahUKEwjctISivabSAhVq64MKHdWwCNwQjRwIBw&amp;url=http://www.charlotteobserver.com/news/local/article132868979.html&amp;psig=AFQjCNFYFZWdjogLyOpcLpKDWn75on3N6Q&amp;ust=1487948228397142"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a:xfrm>
            <a:off x="381000" y="312738"/>
            <a:ext cx="5048250" cy="2049462"/>
          </a:xfrm>
        </p:spPr>
        <p:txBody>
          <a:bodyPr/>
          <a:lstStyle/>
          <a:p>
            <a:pPr algn="ctr"/>
            <a:r>
              <a:rPr lang="en-US" sz="3600" dirty="0">
                <a:effectLst>
                  <a:outerShdw blurRad="38100" dist="38100" dir="2700000" algn="tl">
                    <a:srgbClr val="000000">
                      <a:alpha val="43137"/>
                    </a:srgbClr>
                  </a:outerShdw>
                </a:effectLst>
              </a:rPr>
              <a:t>RPA S4 </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Wildlife Hazard Mitigation</a:t>
            </a:r>
            <a:endParaRPr lang="en-US" sz="2800" dirty="0">
              <a:effectLst>
                <a:outerShdw blurRad="38100" dist="38100" dir="2700000" algn="tl">
                  <a:srgbClr val="000000">
                    <a:alpha val="43137"/>
                  </a:srgbClr>
                </a:outerShdw>
              </a:effectLst>
            </a:endParaRPr>
          </a:p>
        </p:txBody>
      </p:sp>
      <p:sp>
        <p:nvSpPr>
          <p:cNvPr id="32785" name="Text Box 17"/>
          <p:cNvSpPr txBox="1">
            <a:spLocks noChangeArrowheads="1"/>
          </p:cNvSpPr>
          <p:nvPr/>
        </p:nvSpPr>
        <p:spPr bwMode="auto">
          <a:xfrm>
            <a:off x="1792288" y="4501077"/>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REDAC</a:t>
            </a:r>
            <a:endParaRPr lang="en-US" sz="1600" dirty="0">
              <a:solidFill>
                <a:srgbClr val="000000"/>
              </a:solidFill>
            </a:endParaRPr>
          </a:p>
        </p:txBody>
      </p:sp>
      <p:sp>
        <p:nvSpPr>
          <p:cNvPr id="32786" name="Text Box 18"/>
          <p:cNvSpPr txBox="1">
            <a:spLocks noChangeArrowheads="1"/>
          </p:cNvSpPr>
          <p:nvPr/>
        </p:nvSpPr>
        <p:spPr bwMode="auto">
          <a:xfrm>
            <a:off x="1797865" y="4857107"/>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Mike Talotta (ANG-E261)</a:t>
            </a:r>
            <a:endParaRPr lang="en-US" sz="1600" dirty="0">
              <a:solidFill>
                <a:srgbClr val="000000"/>
              </a:solidFill>
            </a:endParaRPr>
          </a:p>
        </p:txBody>
      </p:sp>
      <p:sp>
        <p:nvSpPr>
          <p:cNvPr id="32787" name="Text Box 19"/>
          <p:cNvSpPr txBox="1">
            <a:spLocks noChangeArrowheads="1"/>
          </p:cNvSpPr>
          <p:nvPr/>
        </p:nvSpPr>
        <p:spPr bwMode="auto">
          <a:xfrm>
            <a:off x="1805116" y="5234129"/>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1600" dirty="0" smtClean="0">
                <a:solidFill>
                  <a:srgbClr val="000000"/>
                </a:solidFill>
              </a:rPr>
              <a:t>August 15, 2017</a:t>
            </a:r>
            <a:endParaRPr lang="en-US" sz="1600" dirty="0">
              <a:solidFill>
                <a:srgbClr val="000000"/>
              </a:solidFill>
            </a:endParaRPr>
          </a:p>
        </p:txBody>
      </p:sp>
    </p:spTree>
    <p:extLst>
      <p:ext uri="{BB962C8B-B14F-4D97-AF65-F5344CB8AC3E}">
        <p14:creationId xmlns:p14="http://schemas.microsoft.com/office/powerpoint/2010/main" val="34969651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effectLst>
                  <a:outerShdw blurRad="38100" dist="38100" dir="2700000" algn="tl">
                    <a:srgbClr val="000000">
                      <a:alpha val="43137"/>
                    </a:srgbClr>
                  </a:outerShdw>
                </a:effectLst>
              </a:rPr>
              <a:t>S4.1 - Airport Wildlife Management (1 of 2)</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13316" y="1031135"/>
            <a:ext cx="8050213" cy="5029200"/>
          </a:xfrm>
          <a:noFill/>
        </p:spPr>
        <p:txBody>
          <a:bodyPr/>
          <a:lstStyle/>
          <a:p>
            <a:pPr>
              <a:defRPr/>
            </a:pPr>
            <a:r>
              <a:rPr lang="en-US" sz="2000" dirty="0" smtClean="0"/>
              <a:t>USDA/APHIS/Wildlife Services Interagency Agreement</a:t>
            </a:r>
          </a:p>
          <a:p>
            <a:pPr lvl="1">
              <a:defRPr/>
            </a:pPr>
            <a:r>
              <a:rPr lang="en-US" sz="1800" dirty="0" smtClean="0"/>
              <a:t>Task 1 – Operational Activities on Wildlife Hazards to Aviation</a:t>
            </a:r>
          </a:p>
          <a:p>
            <a:pPr lvl="2">
              <a:defRPr/>
            </a:pPr>
            <a:r>
              <a:rPr lang="en-US" sz="1400" dirty="0" smtClean="0"/>
              <a:t>Activity 6 - General operational activities </a:t>
            </a:r>
            <a:r>
              <a:rPr lang="en-US" sz="1400" dirty="0"/>
              <a:t>and </a:t>
            </a:r>
            <a:r>
              <a:rPr lang="en-US" sz="1400" dirty="0" smtClean="0"/>
              <a:t>special projects</a:t>
            </a:r>
            <a:endParaRPr lang="en-US" sz="1400" dirty="0"/>
          </a:p>
          <a:p>
            <a:pPr lvl="1">
              <a:defRPr/>
            </a:pPr>
            <a:r>
              <a:rPr lang="en-US" sz="1800" dirty="0"/>
              <a:t>Task </a:t>
            </a:r>
            <a:r>
              <a:rPr lang="en-US" sz="1800" dirty="0" smtClean="0"/>
              <a:t>2 – Research Activities on Wildlife Hazards to Aviation</a:t>
            </a:r>
            <a:endParaRPr lang="en-US" sz="1600" dirty="0" smtClean="0"/>
          </a:p>
          <a:p>
            <a:r>
              <a:rPr lang="en-US" sz="1600" dirty="0" smtClean="0"/>
              <a:t>Examples of Task 2 USDA research activities</a:t>
            </a:r>
          </a:p>
          <a:p>
            <a:pPr lvl="1"/>
            <a:r>
              <a:rPr lang="en-US" sz="1600" dirty="0" smtClean="0"/>
              <a:t>USDA </a:t>
            </a:r>
            <a:r>
              <a:rPr lang="en-US" sz="1600" dirty="0"/>
              <a:t>research sponsored by the FAA </a:t>
            </a:r>
            <a:r>
              <a:rPr lang="en-US" sz="1600" dirty="0" smtClean="0"/>
              <a:t>has </a:t>
            </a:r>
            <a:r>
              <a:rPr lang="en-US" sz="1600" dirty="0"/>
              <a:t>implications for other branches of the FAA.  For example, </a:t>
            </a:r>
            <a:r>
              <a:rPr lang="en-US" sz="1600" dirty="0" smtClean="0"/>
              <a:t>USDA </a:t>
            </a:r>
            <a:r>
              <a:rPr lang="en-US" sz="1600" dirty="0"/>
              <a:t>research on aircraft lighting, tuned to the visual systems of birds hazardous to aircraft, has </a:t>
            </a:r>
            <a:r>
              <a:rPr lang="en-US" sz="1600" dirty="0" smtClean="0"/>
              <a:t>implications </a:t>
            </a:r>
            <a:r>
              <a:rPr lang="en-US" sz="1600" dirty="0"/>
              <a:t>for AVS.  </a:t>
            </a:r>
            <a:r>
              <a:rPr lang="en-US" sz="1600" dirty="0" smtClean="0"/>
              <a:t>USDA has </a:t>
            </a:r>
            <a:r>
              <a:rPr lang="en-US" sz="1600" dirty="0"/>
              <a:t>briefed </a:t>
            </a:r>
            <a:r>
              <a:rPr lang="en-US" sz="1600" dirty="0" err="1"/>
              <a:t>Dorenda</a:t>
            </a:r>
            <a:r>
              <a:rPr lang="en-US" sz="1600" dirty="0"/>
              <a:t> Baker’s group on multiple occasions on this research.  </a:t>
            </a:r>
          </a:p>
          <a:p>
            <a:pPr lvl="1"/>
            <a:r>
              <a:rPr lang="en-US" sz="1600" dirty="0"/>
              <a:t>Travis DeVault (USDA) was asked to serve as a consulting member on the ARAC Rotorcraft Bird Strike Working Group.  This committee was assembled to develop new regulations for </a:t>
            </a:r>
            <a:r>
              <a:rPr lang="en-US" sz="1600" dirty="0" err="1"/>
              <a:t>birdstrike</a:t>
            </a:r>
            <a:r>
              <a:rPr lang="en-US" sz="1600" dirty="0"/>
              <a:t> protection of civil helicopters regulated by the </a:t>
            </a:r>
            <a:r>
              <a:rPr lang="en-US" sz="1600" dirty="0" smtClean="0"/>
              <a:t>FAA</a:t>
            </a:r>
          </a:p>
          <a:p>
            <a:pPr lvl="1"/>
            <a:r>
              <a:rPr lang="en-US" sz="1600" dirty="0" smtClean="0"/>
              <a:t>John Weller consulted </a:t>
            </a:r>
            <a:r>
              <a:rPr lang="en-US" sz="1600" dirty="0"/>
              <a:t>with </a:t>
            </a:r>
            <a:r>
              <a:rPr lang="en-US" sz="1600" dirty="0" smtClean="0"/>
              <a:t>USDA </a:t>
            </a:r>
            <a:r>
              <a:rPr lang="en-US" sz="1600" dirty="0"/>
              <a:t>to draft guidance for Advisory Circular 33 on Hazardous Wildlife </a:t>
            </a:r>
            <a:r>
              <a:rPr lang="en-US" sz="1600" dirty="0" smtClean="0"/>
              <a:t>Attractant</a:t>
            </a:r>
          </a:p>
          <a:p>
            <a:pPr lvl="1"/>
            <a:r>
              <a:rPr lang="en-US" sz="1600" dirty="0" smtClean="0"/>
              <a:t>John Weller consulted with USDA </a:t>
            </a:r>
            <a:r>
              <a:rPr lang="en-US" sz="1600" dirty="0"/>
              <a:t>on alternative land uses at airports.  Specifically, the section on agriculture </a:t>
            </a:r>
            <a:r>
              <a:rPr lang="en-US" sz="1600" dirty="0" smtClean="0"/>
              <a:t>being </a:t>
            </a:r>
            <a:r>
              <a:rPr lang="en-US" sz="1600" dirty="0"/>
              <a:t>revised with </a:t>
            </a:r>
            <a:r>
              <a:rPr lang="en-US" sz="1600" dirty="0" smtClean="0"/>
              <a:t>USDA </a:t>
            </a:r>
            <a:r>
              <a:rPr lang="en-US" sz="1600" dirty="0"/>
              <a:t>input and based on </a:t>
            </a:r>
            <a:r>
              <a:rPr lang="en-US" sz="1600" dirty="0" smtClean="0"/>
              <a:t>USDA research</a:t>
            </a:r>
          </a:p>
        </p:txBody>
      </p:sp>
      <p:sp>
        <p:nvSpPr>
          <p:cNvPr id="5124"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B227F926-6B5E-4425-9E21-7FE278D55289}" type="slidenum">
              <a:rPr lang="en-US" altLang="en-US" sz="1400" b="0">
                <a:solidFill>
                  <a:schemeClr val="bg1"/>
                </a:solidFill>
              </a:rPr>
              <a:pPr>
                <a:spcBef>
                  <a:spcPct val="0"/>
                </a:spcBef>
                <a:buFontTx/>
                <a:buNone/>
              </a:pPr>
              <a:t>10</a:t>
            </a:fld>
            <a:endParaRPr lang="en-US" altLang="en-US" sz="1400" b="0">
              <a:solidFill>
                <a:schemeClr val="bg1"/>
              </a:solidFill>
            </a:endParaRPr>
          </a:p>
        </p:txBody>
      </p:sp>
    </p:spTree>
    <p:extLst>
      <p:ext uri="{BB962C8B-B14F-4D97-AF65-F5344CB8AC3E}">
        <p14:creationId xmlns:p14="http://schemas.microsoft.com/office/powerpoint/2010/main" val="3449288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outerShdw blurRad="38100" dist="38100" dir="2700000" algn="tl">
                    <a:srgbClr val="000000">
                      <a:alpha val="43137"/>
                    </a:srgbClr>
                  </a:outerShdw>
                </a:effectLst>
              </a:rPr>
              <a:t>S4.1 - Airport Wildlife Management </a:t>
            </a:r>
            <a:r>
              <a:rPr lang="en-US" sz="2400" dirty="0" smtClean="0">
                <a:effectLst>
                  <a:outerShdw blurRad="38100" dist="38100" dir="2700000" algn="tl">
                    <a:srgbClr val="000000">
                      <a:alpha val="43137"/>
                    </a:srgbClr>
                  </a:outerShdw>
                </a:effectLst>
              </a:rPr>
              <a:t>(2 of 2)</a:t>
            </a:r>
            <a:endParaRPr lang="en-US" dirty="0"/>
          </a:p>
        </p:txBody>
      </p:sp>
      <p:sp>
        <p:nvSpPr>
          <p:cNvPr id="3" name="Content Placeholder 2"/>
          <p:cNvSpPr>
            <a:spLocks noGrp="1"/>
          </p:cNvSpPr>
          <p:nvPr>
            <p:ph idx="1"/>
          </p:nvPr>
        </p:nvSpPr>
        <p:spPr>
          <a:xfrm>
            <a:off x="502179" y="1295400"/>
            <a:ext cx="8184621" cy="4391025"/>
          </a:xfrm>
        </p:spPr>
        <p:txBody>
          <a:bodyPr/>
          <a:lstStyle/>
          <a:p>
            <a:r>
              <a:rPr lang="en-US" sz="2200" dirty="0" smtClean="0"/>
              <a:t>IA </a:t>
            </a:r>
            <a:r>
              <a:rPr lang="en-US" sz="2200" dirty="0"/>
              <a:t>Agreement expires </a:t>
            </a:r>
            <a:r>
              <a:rPr lang="en-US" sz="2200" dirty="0" smtClean="0"/>
              <a:t>6/20/18</a:t>
            </a:r>
          </a:p>
          <a:p>
            <a:pPr lvl="1"/>
            <a:r>
              <a:rPr lang="en-US" sz="2000" dirty="0" smtClean="0"/>
              <a:t>USDA requests </a:t>
            </a:r>
            <a:r>
              <a:rPr lang="en-US" sz="2000" dirty="0"/>
              <a:t>new IA be signed in 9/2017 (suggest 2/2018)</a:t>
            </a:r>
          </a:p>
          <a:p>
            <a:endParaRPr lang="en-US" sz="2200" dirty="0"/>
          </a:p>
          <a:p>
            <a:pPr>
              <a:defRPr/>
            </a:pPr>
            <a:r>
              <a:rPr lang="en-US" sz="2200" dirty="0"/>
              <a:t>Financial</a:t>
            </a:r>
          </a:p>
          <a:p>
            <a:pPr lvl="1">
              <a:defRPr/>
            </a:pPr>
            <a:r>
              <a:rPr lang="en-US" sz="2000" dirty="0"/>
              <a:t>$1.7M currently allocated and not invoiced on IA Agreement</a:t>
            </a:r>
          </a:p>
          <a:p>
            <a:pPr lvl="1">
              <a:defRPr/>
            </a:pPr>
            <a:r>
              <a:rPr lang="en-US" sz="2000" dirty="0"/>
              <a:t>USDA having difficult time for past 2 years tracking down </a:t>
            </a:r>
            <a:r>
              <a:rPr lang="en-US" sz="2000" dirty="0" smtClean="0"/>
              <a:t>discrepancy</a:t>
            </a:r>
          </a:p>
          <a:p>
            <a:pPr lvl="1">
              <a:defRPr/>
            </a:pPr>
            <a:r>
              <a:rPr lang="en-US" dirty="0" smtClean="0"/>
              <a:t>As of 7/26/17:  </a:t>
            </a:r>
          </a:p>
          <a:p>
            <a:pPr lvl="2">
              <a:defRPr/>
            </a:pPr>
            <a:r>
              <a:rPr lang="en-US" dirty="0" smtClean="0"/>
              <a:t>According to Mike Begier, USDA </a:t>
            </a:r>
            <a:r>
              <a:rPr lang="en-US" dirty="0"/>
              <a:t>currently has approximately $625K </a:t>
            </a:r>
            <a:r>
              <a:rPr lang="en-US" dirty="0" smtClean="0"/>
              <a:t>($</a:t>
            </a:r>
            <a:r>
              <a:rPr lang="en-US" dirty="0"/>
              <a:t>425K research and $200K ops</a:t>
            </a:r>
            <a:r>
              <a:rPr lang="en-US" dirty="0" smtClean="0"/>
              <a:t>)</a:t>
            </a:r>
          </a:p>
          <a:p>
            <a:pPr lvl="2">
              <a:defRPr/>
            </a:pPr>
            <a:r>
              <a:rPr lang="en-US" dirty="0" smtClean="0"/>
              <a:t>USDA is in receipt of new $355k contract; processing 7/28</a:t>
            </a:r>
          </a:p>
          <a:p>
            <a:pPr lvl="2">
              <a:defRPr/>
            </a:pPr>
            <a:r>
              <a:rPr lang="en-US" dirty="0" smtClean="0"/>
              <a:t>USDA budget team is reviewing IPACs for discrepancies</a:t>
            </a:r>
            <a:endParaRPr lang="en-US" dirty="0"/>
          </a:p>
          <a:p>
            <a:pPr lvl="2">
              <a:defRPr/>
            </a:pPr>
            <a:endParaRPr lang="en-US" sz="1600" dirty="0"/>
          </a:p>
          <a:p>
            <a:pPr lvl="1">
              <a:defRPr/>
            </a:pPr>
            <a:endParaRPr lang="en-US" sz="1800" dirty="0" smtClean="0"/>
          </a:p>
          <a:p>
            <a:pPr marL="914400" lvl="2" indent="0">
              <a:buFontTx/>
              <a:buNone/>
              <a:defRPr/>
            </a:pPr>
            <a:endParaRPr lang="en-US" sz="1400" dirty="0"/>
          </a:p>
          <a:p>
            <a:endParaRPr lang="en-US" dirty="0"/>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11</a:t>
            </a:fld>
            <a:endParaRPr lang="en-US" dirty="0">
              <a:solidFill>
                <a:srgbClr val="FFFFFF">
                  <a:lumMod val="65000"/>
                </a:srgbClr>
              </a:solidFill>
            </a:endParaRPr>
          </a:p>
        </p:txBody>
      </p:sp>
    </p:spTree>
    <p:extLst>
      <p:ext uri="{BB962C8B-B14F-4D97-AF65-F5344CB8AC3E}">
        <p14:creationId xmlns:p14="http://schemas.microsoft.com/office/powerpoint/2010/main" val="421646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effectLst>
                  <a:outerShdw blurRad="38100" dist="38100" dir="2700000" algn="tl">
                    <a:srgbClr val="000000">
                      <a:alpha val="43137"/>
                    </a:srgbClr>
                  </a:outerShdw>
                </a:effectLst>
              </a:rPr>
              <a:t>S4.2 </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Wildlife Strike Data Collection/Analysis (1 of </a:t>
            </a:r>
            <a:r>
              <a:rPr lang="en-US" sz="2400" dirty="0">
                <a:effectLst>
                  <a:outerShdw blurRad="38100" dist="38100" dir="2700000" algn="tl">
                    <a:srgbClr val="000000">
                      <a:alpha val="43137"/>
                    </a:srgbClr>
                  </a:outerShdw>
                </a:effectLst>
              </a:rPr>
              <a:t>3</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6844" y="1295400"/>
            <a:ext cx="8077200" cy="3581400"/>
          </a:xfrm>
        </p:spPr>
        <p:txBody>
          <a:bodyPr/>
          <a:lstStyle/>
          <a:p>
            <a:pPr>
              <a:defRPr/>
            </a:pPr>
            <a:r>
              <a:rPr lang="en-US" sz="2000" dirty="0" smtClean="0"/>
              <a:t>USDA/APHIS/Wildlife Services Interagency Agreement</a:t>
            </a:r>
          </a:p>
          <a:p>
            <a:pPr lvl="1">
              <a:defRPr/>
            </a:pPr>
            <a:r>
              <a:rPr lang="en-US" sz="1800" dirty="0" smtClean="0"/>
              <a:t>Task 1 – Operational Activities on Wildlife Hazards to Aviation</a:t>
            </a:r>
          </a:p>
          <a:p>
            <a:pPr lvl="2">
              <a:defRPr/>
            </a:pPr>
            <a:r>
              <a:rPr lang="en-US" sz="1400" dirty="0" smtClean="0"/>
              <a:t>Activity 1 – National Wildlife Strike Database </a:t>
            </a:r>
            <a:r>
              <a:rPr lang="en-US" sz="1400" dirty="0"/>
              <a:t>Quality and </a:t>
            </a:r>
            <a:r>
              <a:rPr lang="en-US" sz="1400" dirty="0" smtClean="0"/>
              <a:t>Validation</a:t>
            </a:r>
          </a:p>
          <a:p>
            <a:pPr lvl="2">
              <a:defRPr/>
            </a:pPr>
            <a:r>
              <a:rPr lang="en-US" sz="1400" dirty="0" smtClean="0"/>
              <a:t>Activity 5 – Educational Outreach Program</a:t>
            </a:r>
          </a:p>
          <a:p>
            <a:pPr lvl="1">
              <a:defRPr/>
            </a:pPr>
            <a:r>
              <a:rPr lang="en-US" sz="1800" dirty="0"/>
              <a:t>Task </a:t>
            </a:r>
            <a:r>
              <a:rPr lang="en-US" sz="1800" dirty="0" smtClean="0"/>
              <a:t>2 – Research Activities on Wildlife Hazards to Aviation </a:t>
            </a:r>
            <a:endParaRPr lang="en-US" sz="1800" dirty="0"/>
          </a:p>
          <a:p>
            <a:pPr lvl="2">
              <a:defRPr/>
            </a:pPr>
            <a:r>
              <a:rPr lang="en-US" sz="1400" dirty="0"/>
              <a:t>Activity </a:t>
            </a:r>
            <a:r>
              <a:rPr lang="en-US" sz="1400" dirty="0" smtClean="0"/>
              <a:t>4 – Developing risk assessments associated with wildlife-aircraft collisions relative to management efforts at airports.</a:t>
            </a:r>
            <a:endParaRPr lang="en-US" sz="1400" dirty="0"/>
          </a:p>
          <a:p>
            <a:pPr>
              <a:defRPr/>
            </a:pPr>
            <a:endParaRPr lang="en-US" sz="2000" dirty="0" smtClean="0"/>
          </a:p>
          <a:p>
            <a:pPr>
              <a:defRPr/>
            </a:pPr>
            <a:r>
              <a:rPr lang="en-US" sz="2000" dirty="0" smtClean="0"/>
              <a:t>Contractor Support (CSRA)</a:t>
            </a:r>
          </a:p>
          <a:p>
            <a:pPr lvl="1">
              <a:defRPr/>
            </a:pPr>
            <a:r>
              <a:rPr lang="en-US" sz="1800" dirty="0" smtClean="0"/>
              <a:t>FAA Wildlife Strike Website and Database Enhancements and </a:t>
            </a:r>
            <a:r>
              <a:rPr lang="en-US" sz="1800" dirty="0"/>
              <a:t>Maintenance </a:t>
            </a:r>
            <a:r>
              <a:rPr lang="en-US" sz="1800" dirty="0" smtClean="0"/>
              <a:t>(</a:t>
            </a:r>
            <a:r>
              <a:rPr lang="en-US" sz="1800" dirty="0" smtClean="0">
                <a:hlinkClick r:id="rId3"/>
              </a:rPr>
              <a:t>http</a:t>
            </a:r>
            <a:r>
              <a:rPr lang="en-US" sz="1800" dirty="0">
                <a:hlinkClick r:id="rId3"/>
              </a:rPr>
              <a:t>://wildlife.faa.gov</a:t>
            </a:r>
            <a:r>
              <a:rPr lang="en-US" sz="1800" dirty="0" smtClean="0">
                <a:hlinkClick r:id="rId3"/>
              </a:rPr>
              <a:t>/</a:t>
            </a:r>
            <a:r>
              <a:rPr lang="en-US" sz="1800" dirty="0" smtClean="0"/>
              <a:t>)</a:t>
            </a:r>
          </a:p>
          <a:p>
            <a:pPr lvl="1">
              <a:defRPr/>
            </a:pPr>
            <a:endParaRPr lang="en-US" sz="1800" dirty="0"/>
          </a:p>
          <a:p>
            <a:pPr>
              <a:defRPr/>
            </a:pPr>
            <a:r>
              <a:rPr lang="en-US" sz="2200" dirty="0" smtClean="0"/>
              <a:t>CSRA doing agile development</a:t>
            </a:r>
          </a:p>
          <a:p>
            <a:pPr>
              <a:defRPr/>
            </a:pPr>
            <a:r>
              <a:rPr lang="en-US" sz="2200" dirty="0" smtClean="0"/>
              <a:t>Great USDA and Smithsonian user engagement</a:t>
            </a:r>
            <a:endParaRPr lang="en-US" sz="2200" dirty="0"/>
          </a:p>
          <a:p>
            <a:pPr>
              <a:defRPr/>
            </a:pPr>
            <a:endParaRPr lang="en-US" sz="1600" b="0" dirty="0"/>
          </a:p>
        </p:txBody>
      </p:sp>
      <p:sp>
        <p:nvSpPr>
          <p:cNvPr id="6148"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EEE7CE76-A450-4400-A1B9-601AD28EA6A4}" type="slidenum">
              <a:rPr lang="en-US" altLang="en-US" sz="1400" b="0">
                <a:solidFill>
                  <a:schemeClr val="bg1"/>
                </a:solidFill>
              </a:rPr>
              <a:pPr>
                <a:spcBef>
                  <a:spcPct val="0"/>
                </a:spcBef>
                <a:buFontTx/>
                <a:buNone/>
              </a:pPr>
              <a:t>12</a:t>
            </a:fld>
            <a:endParaRPr lang="en-US" altLang="en-US" sz="1400" b="0">
              <a:solidFill>
                <a:schemeClr val="bg1"/>
              </a:solidFill>
            </a:endParaRPr>
          </a:p>
        </p:txBody>
      </p:sp>
    </p:spTree>
    <p:extLst>
      <p:ext uri="{BB962C8B-B14F-4D97-AF65-F5344CB8AC3E}">
        <p14:creationId xmlns:p14="http://schemas.microsoft.com/office/powerpoint/2010/main" val="2983006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ctr">
              <a:defRPr/>
            </a:pPr>
            <a:r>
              <a:rPr lang="en-US" sz="2400" dirty="0" smtClean="0">
                <a:effectLst>
                  <a:outerShdw blurRad="38100" dist="38100" dir="2700000" algn="tl">
                    <a:srgbClr val="000000">
                      <a:alpha val="43137"/>
                    </a:srgbClr>
                  </a:outerShdw>
                </a:effectLst>
              </a:rPr>
              <a:t>S4.2 - Wildlife Strike Data</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Collection/Analysis (2 of </a:t>
            </a:r>
            <a:r>
              <a:rPr lang="en-US" sz="2400" dirty="0">
                <a:effectLst>
                  <a:outerShdw blurRad="38100" dist="38100" dir="2700000" algn="tl">
                    <a:srgbClr val="000000">
                      <a:alpha val="43137"/>
                    </a:srgbClr>
                  </a:outerShdw>
                </a:effectLst>
              </a:rPr>
              <a:t>3</a:t>
            </a:r>
            <a:r>
              <a:rPr lang="en-US" sz="2400" dirty="0" smtClean="0">
                <a:effectLst>
                  <a:outerShdw blurRad="38100" dist="38100" dir="2700000" algn="tl">
                    <a:srgbClr val="000000">
                      <a:alpha val="43137"/>
                    </a:srgbClr>
                  </a:outerShdw>
                </a:effectLst>
              </a:rPr>
              <a:t>)</a:t>
            </a:r>
            <a:br>
              <a:rPr lang="en-US" sz="2400" dirty="0" smtClean="0">
                <a:effectLst>
                  <a:outerShdw blurRad="38100" dist="38100" dir="2700000" algn="tl">
                    <a:srgbClr val="000000">
                      <a:alpha val="43137"/>
                    </a:srgbClr>
                  </a:outerShdw>
                </a:effectLst>
              </a:rPr>
            </a:br>
            <a:endParaRPr lang="en-US" sz="2400" b="0" dirty="0">
              <a:solidFill>
                <a:srgbClr val="000000"/>
              </a:solidFill>
              <a:effectLst>
                <a:outerShdw blurRad="38100" dist="38100" dir="2700000" algn="tl">
                  <a:srgbClr val="000000">
                    <a:alpha val="43137"/>
                  </a:srgbClr>
                </a:outerShdw>
              </a:effectLst>
              <a:latin typeface="Calibri"/>
            </a:endParaRPr>
          </a:p>
        </p:txBody>
      </p:sp>
      <p:sp>
        <p:nvSpPr>
          <p:cNvPr id="3" name="Content Placeholder 2"/>
          <p:cNvSpPr>
            <a:spLocks noGrp="1"/>
          </p:cNvSpPr>
          <p:nvPr>
            <p:ph idx="1"/>
          </p:nvPr>
        </p:nvSpPr>
        <p:spPr>
          <a:xfrm>
            <a:off x="502179" y="1066800"/>
            <a:ext cx="8050213" cy="4391025"/>
          </a:xfrm>
        </p:spPr>
        <p:txBody>
          <a:bodyPr/>
          <a:lstStyle/>
          <a:p>
            <a:pPr marL="0" indent="0">
              <a:buFontTx/>
              <a:buNone/>
              <a:defRPr/>
            </a:pPr>
            <a:r>
              <a:rPr lang="en-US" sz="2000" dirty="0">
                <a:effectLst>
                  <a:outerShdw blurRad="38100" dist="38100" dir="2700000" algn="tl">
                    <a:srgbClr val="000000">
                      <a:alpha val="43137"/>
                    </a:srgbClr>
                  </a:outerShdw>
                </a:effectLst>
              </a:rPr>
              <a:t>FAA Wildlife Strike Database – Version </a:t>
            </a:r>
            <a:r>
              <a:rPr lang="en-US" sz="2000" dirty="0" smtClean="0">
                <a:effectLst>
                  <a:outerShdw blurRad="38100" dist="38100" dir="2700000" algn="tl">
                    <a:srgbClr val="000000">
                      <a:alpha val="43137"/>
                    </a:srgbClr>
                  </a:outerShdw>
                </a:effectLst>
              </a:rPr>
              <a:t>4.0</a:t>
            </a:r>
          </a:p>
          <a:p>
            <a:pPr>
              <a:defRPr/>
            </a:pPr>
            <a:r>
              <a:rPr lang="en-US" sz="1800" dirty="0" smtClean="0"/>
              <a:t>Web Interface Enhancements </a:t>
            </a:r>
            <a:endParaRPr lang="en-US" sz="1800" dirty="0" smtClean="0">
              <a:solidFill>
                <a:srgbClr val="00B050"/>
              </a:solidFill>
            </a:endParaRPr>
          </a:p>
          <a:p>
            <a:pPr lvl="1">
              <a:defRPr/>
            </a:pPr>
            <a:r>
              <a:rPr lang="en-US" sz="1400" dirty="0" smtClean="0"/>
              <a:t>Adheres to FAA template requirements</a:t>
            </a:r>
            <a:endParaRPr lang="en-US" sz="1400" dirty="0"/>
          </a:p>
          <a:p>
            <a:pPr lvl="1">
              <a:defRPr/>
            </a:pPr>
            <a:r>
              <a:rPr lang="en-US" sz="1400" dirty="0" smtClean="0"/>
              <a:t>More dropdowns and text extenders </a:t>
            </a:r>
          </a:p>
          <a:p>
            <a:pPr marL="457200" lvl="1" indent="0">
              <a:buFontTx/>
              <a:buNone/>
              <a:defRPr/>
            </a:pPr>
            <a:r>
              <a:rPr lang="en-US" sz="1400" dirty="0"/>
              <a:t> </a:t>
            </a:r>
            <a:r>
              <a:rPr lang="en-US" sz="1400" dirty="0" smtClean="0"/>
              <a:t>     (e.g. auto populated fields)</a:t>
            </a:r>
          </a:p>
          <a:p>
            <a:pPr lvl="1">
              <a:defRPr/>
            </a:pPr>
            <a:r>
              <a:rPr lang="en-US" sz="1400" dirty="0" smtClean="0"/>
              <a:t>Enables image uploads</a:t>
            </a:r>
          </a:p>
          <a:p>
            <a:pPr>
              <a:defRPr/>
            </a:pPr>
            <a:r>
              <a:rPr lang="en-US" sz="1800" dirty="0" smtClean="0"/>
              <a:t>Custom Dashboards</a:t>
            </a:r>
            <a:endParaRPr lang="en-US" sz="1800" dirty="0" smtClean="0">
              <a:solidFill>
                <a:srgbClr val="FF0000"/>
              </a:solidFill>
            </a:endParaRPr>
          </a:p>
          <a:p>
            <a:pPr lvl="1">
              <a:defRPr/>
            </a:pPr>
            <a:r>
              <a:rPr lang="en-US" sz="1400" dirty="0" smtClean="0"/>
              <a:t>USDA – Wildlife Services</a:t>
            </a:r>
            <a:endParaRPr lang="en-US" sz="1400" dirty="0"/>
          </a:p>
          <a:p>
            <a:pPr lvl="1">
              <a:defRPr/>
            </a:pPr>
            <a:r>
              <a:rPr lang="en-US" sz="1400" dirty="0" smtClean="0"/>
              <a:t>Smithsonian Institution</a:t>
            </a:r>
          </a:p>
          <a:p>
            <a:pPr lvl="1">
              <a:defRPr/>
            </a:pPr>
            <a:r>
              <a:rPr lang="en-US" sz="1400" dirty="0" smtClean="0"/>
              <a:t>FAA Administrator (Tech Center)</a:t>
            </a:r>
            <a:endParaRPr lang="en-US" sz="1400" dirty="0"/>
          </a:p>
          <a:p>
            <a:pPr>
              <a:defRPr/>
            </a:pPr>
            <a:r>
              <a:rPr lang="en-US" sz="1800" dirty="0" smtClean="0"/>
              <a:t>Database Architecture Redesign </a:t>
            </a:r>
            <a:endParaRPr lang="en-US" sz="1800" dirty="0" smtClean="0">
              <a:solidFill>
                <a:srgbClr val="FF0000"/>
              </a:solidFill>
            </a:endParaRPr>
          </a:p>
          <a:p>
            <a:pPr lvl="1">
              <a:defRPr/>
            </a:pPr>
            <a:r>
              <a:rPr lang="en-US" sz="1400" dirty="0" smtClean="0"/>
              <a:t>Consolidates multiple strike reports (databases)</a:t>
            </a:r>
          </a:p>
          <a:p>
            <a:pPr marL="457200" lvl="1" indent="0">
              <a:buFontTx/>
              <a:buNone/>
              <a:defRPr/>
            </a:pPr>
            <a:r>
              <a:rPr lang="en-US" sz="1400" dirty="0"/>
              <a:t> </a:t>
            </a:r>
            <a:r>
              <a:rPr lang="en-US" sz="1400" dirty="0" smtClean="0"/>
              <a:t>     into </a:t>
            </a:r>
            <a:r>
              <a:rPr lang="en-US" sz="1400" dirty="0"/>
              <a:t>single </a:t>
            </a:r>
            <a:r>
              <a:rPr lang="en-US" sz="1400" dirty="0" smtClean="0"/>
              <a:t>repository</a:t>
            </a:r>
          </a:p>
          <a:p>
            <a:pPr marL="0" indent="0">
              <a:buFontTx/>
              <a:buNone/>
              <a:defRPr/>
            </a:pPr>
            <a:endParaRPr lang="en-US" sz="1800" i="1" u="sng" dirty="0" smtClean="0"/>
          </a:p>
          <a:p>
            <a:pPr marL="0" indent="0">
              <a:buFontTx/>
              <a:buNone/>
              <a:defRPr/>
            </a:pPr>
            <a:r>
              <a:rPr lang="en-US" sz="2000" i="1" u="sng" dirty="0" smtClean="0">
                <a:effectLst>
                  <a:outerShdw blurRad="38100" dist="38100" dir="2700000" algn="tl">
                    <a:srgbClr val="000000">
                      <a:alpha val="43137"/>
                    </a:srgbClr>
                  </a:outerShdw>
                </a:effectLst>
              </a:rPr>
              <a:t>Planned Release :  August  2017</a:t>
            </a:r>
          </a:p>
          <a:p>
            <a:pPr marL="0" indent="0">
              <a:buFontTx/>
              <a:buNone/>
              <a:defRPr/>
            </a:pPr>
            <a:endParaRPr lang="en-US" sz="2400" u="sng" dirty="0"/>
          </a:p>
          <a:p>
            <a:pPr marL="0" indent="0">
              <a:buFontTx/>
              <a:buNone/>
              <a:defRPr/>
            </a:pPr>
            <a:endParaRPr lang="en-US" sz="1800" dirty="0" smtClean="0"/>
          </a:p>
          <a:p>
            <a:pPr marL="0" indent="0">
              <a:buFontTx/>
              <a:buNone/>
              <a:defRPr/>
            </a:pPr>
            <a:endParaRPr lang="en-US" sz="1800" dirty="0"/>
          </a:p>
          <a:p>
            <a:pPr marL="0" indent="0">
              <a:buFontTx/>
              <a:buNone/>
              <a:defRPr/>
            </a:pPr>
            <a:endParaRPr lang="en-US" sz="1800" dirty="0" smtClean="0"/>
          </a:p>
        </p:txBody>
      </p:sp>
      <p:sp>
        <p:nvSpPr>
          <p:cNvPr id="7172"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E6476DF1-6521-43DC-8500-196881584EBC}" type="slidenum">
              <a:rPr lang="en-US" altLang="en-US" sz="1400" b="0">
                <a:solidFill>
                  <a:schemeClr val="bg1"/>
                </a:solidFill>
              </a:rPr>
              <a:pPr>
                <a:spcBef>
                  <a:spcPct val="0"/>
                </a:spcBef>
                <a:buFontTx/>
                <a:buNone/>
              </a:pPr>
              <a:t>13</a:t>
            </a:fld>
            <a:endParaRPr lang="en-US" altLang="en-US" sz="1400" b="0">
              <a:solidFill>
                <a:schemeClr val="bg1"/>
              </a:solidFill>
            </a:endParaRPr>
          </a:p>
        </p:txBody>
      </p:sp>
    </p:spTree>
    <p:extLst>
      <p:ext uri="{BB962C8B-B14F-4D97-AF65-F5344CB8AC3E}">
        <p14:creationId xmlns:p14="http://schemas.microsoft.com/office/powerpoint/2010/main" val="50990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outerShdw blurRad="38100" dist="38100" dir="2700000" algn="tl">
                    <a:srgbClr val="000000">
                      <a:alpha val="43137"/>
                    </a:srgbClr>
                  </a:outerShdw>
                </a:effectLst>
              </a:rPr>
              <a:t>S4.2 - Wildlife Strike Data Collection/Analysis </a:t>
            </a:r>
            <a:r>
              <a:rPr lang="en-US" sz="2400" dirty="0" smtClean="0">
                <a:effectLst>
                  <a:outerShdw blurRad="38100" dist="38100" dir="2700000" algn="tl">
                    <a:srgbClr val="000000">
                      <a:alpha val="43137"/>
                    </a:srgbClr>
                  </a:outerShdw>
                </a:effectLst>
              </a:rPr>
              <a:t>(3 of 3)</a:t>
            </a:r>
            <a:endParaRPr lang="en-US" dirty="0"/>
          </a:p>
        </p:txBody>
      </p:sp>
      <p:sp>
        <p:nvSpPr>
          <p:cNvPr id="3" name="Content Placeholder 2"/>
          <p:cNvSpPr>
            <a:spLocks noGrp="1"/>
          </p:cNvSpPr>
          <p:nvPr>
            <p:ph idx="1"/>
          </p:nvPr>
        </p:nvSpPr>
        <p:spPr>
          <a:xfrm>
            <a:off x="512570" y="1066800"/>
            <a:ext cx="8050213" cy="4391025"/>
          </a:xfrm>
        </p:spPr>
        <p:txBody>
          <a:bodyPr/>
          <a:lstStyle/>
          <a:p>
            <a:pPr>
              <a:defRPr/>
            </a:pPr>
            <a:r>
              <a:rPr lang="en-US" sz="2200" dirty="0" smtClean="0"/>
              <a:t>The </a:t>
            </a:r>
            <a:r>
              <a:rPr lang="en-US" sz="2200" dirty="0"/>
              <a:t>Wildlife Strike Database </a:t>
            </a:r>
            <a:r>
              <a:rPr lang="en-US" sz="2200" dirty="0" smtClean="0"/>
              <a:t>is now a mature, operational capability with many public users </a:t>
            </a:r>
          </a:p>
          <a:p>
            <a:pPr lvl="1">
              <a:defRPr/>
            </a:pPr>
            <a:r>
              <a:rPr lang="en-US" sz="2000" dirty="0" smtClean="0"/>
              <a:t>Support should shift to “FAA Operational” capability mindset</a:t>
            </a:r>
          </a:p>
          <a:p>
            <a:pPr>
              <a:defRPr/>
            </a:pPr>
            <a:endParaRPr lang="en-US" sz="2200" dirty="0" smtClean="0"/>
          </a:p>
          <a:p>
            <a:pPr>
              <a:defRPr/>
            </a:pPr>
            <a:r>
              <a:rPr lang="en-US" sz="2200" dirty="0" smtClean="0"/>
              <a:t>USDA Request:  CSRA software support for backlog of data (6 to 9 months effective August 1</a:t>
            </a:r>
            <a:r>
              <a:rPr lang="en-US" sz="2200" baseline="30000" dirty="0" smtClean="0"/>
              <a:t>st</a:t>
            </a:r>
            <a:r>
              <a:rPr lang="en-US" sz="2200" dirty="0" smtClean="0"/>
              <a:t>)</a:t>
            </a:r>
            <a:endParaRPr lang="en-US" sz="2200" dirty="0"/>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14</a:t>
            </a:fld>
            <a:endParaRPr lang="en-US" dirty="0">
              <a:solidFill>
                <a:srgbClr val="FFFFFF">
                  <a:lumMod val="65000"/>
                </a:srgbClr>
              </a:solidFill>
            </a:endParaRPr>
          </a:p>
        </p:txBody>
      </p:sp>
    </p:spTree>
    <p:extLst>
      <p:ext uri="{BB962C8B-B14F-4D97-AF65-F5344CB8AC3E}">
        <p14:creationId xmlns:p14="http://schemas.microsoft.com/office/powerpoint/2010/main" val="3941065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effectLst>
                  <a:outerShdw blurRad="38100" dist="38100" dir="2700000" algn="tl">
                    <a:srgbClr val="000000">
                      <a:alpha val="43137"/>
                    </a:srgbClr>
                  </a:outerShdw>
                </a:effectLst>
              </a:rPr>
              <a:t>S4.3 – Technology – Surveillance and Deterrence</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19200"/>
            <a:ext cx="8153400" cy="4648200"/>
          </a:xfrm>
        </p:spPr>
        <p:txBody>
          <a:bodyPr/>
          <a:lstStyle/>
          <a:p>
            <a:pPr>
              <a:defRPr/>
            </a:pPr>
            <a:r>
              <a:rPr lang="en-US" sz="2000" dirty="0" smtClean="0"/>
              <a:t>USDA/APHIS/WS Interagency Agreement (Task 2)</a:t>
            </a:r>
          </a:p>
          <a:p>
            <a:pPr lvl="1">
              <a:defRPr/>
            </a:pPr>
            <a:r>
              <a:rPr lang="en-US" sz="1800" dirty="0" smtClean="0"/>
              <a:t>Activity 2 </a:t>
            </a:r>
          </a:p>
          <a:p>
            <a:pPr lvl="2">
              <a:defRPr/>
            </a:pPr>
            <a:r>
              <a:rPr lang="en-US" sz="1400" dirty="0" smtClean="0"/>
              <a:t>Evaluation of Acoustic Hailing Devices (AHD) for bird dispersal</a:t>
            </a:r>
          </a:p>
          <a:p>
            <a:pPr lvl="3">
              <a:defRPr/>
            </a:pPr>
            <a:r>
              <a:rPr lang="en-US" sz="1200" dirty="0" smtClean="0"/>
              <a:t>Complete</a:t>
            </a:r>
          </a:p>
          <a:p>
            <a:pPr lvl="3">
              <a:defRPr/>
            </a:pPr>
            <a:r>
              <a:rPr lang="en-US" sz="1200" b="1" i="1" dirty="0" smtClean="0"/>
              <a:t>Final Report delivered to FAA in early July</a:t>
            </a:r>
          </a:p>
          <a:p>
            <a:pPr lvl="3">
              <a:defRPr/>
            </a:pPr>
            <a:r>
              <a:rPr lang="en-US" sz="1200" dirty="0" smtClean="0"/>
              <a:t>Manuscript on study is “in press” at the Wildlife Society Bulletin</a:t>
            </a:r>
          </a:p>
          <a:p>
            <a:pPr lvl="2">
              <a:defRPr/>
            </a:pPr>
            <a:r>
              <a:rPr lang="en-US" sz="1400" dirty="0"/>
              <a:t>Aircraft Lighting (Year 3 and 4</a:t>
            </a:r>
            <a:r>
              <a:rPr lang="en-US" sz="1400" dirty="0" smtClean="0"/>
              <a:t>)</a:t>
            </a:r>
          </a:p>
          <a:p>
            <a:pPr lvl="3">
              <a:defRPr/>
            </a:pPr>
            <a:r>
              <a:rPr lang="en-US" sz="1200" dirty="0" smtClean="0"/>
              <a:t>Multi-year, multifaceted study</a:t>
            </a:r>
          </a:p>
          <a:p>
            <a:pPr lvl="3">
              <a:defRPr/>
            </a:pPr>
            <a:r>
              <a:rPr lang="en-US" sz="1200" dirty="0" smtClean="0"/>
              <a:t>Recent report titled, “</a:t>
            </a:r>
            <a:r>
              <a:rPr lang="en-US" sz="1200" b="1" i="1" dirty="0" smtClean="0"/>
              <a:t>Aircraft Lighting Properties that Enable Bird</a:t>
            </a:r>
          </a:p>
          <a:p>
            <a:pPr marL="1371600" lvl="3" indent="0">
              <a:buNone/>
              <a:defRPr/>
            </a:pPr>
            <a:r>
              <a:rPr lang="en-US" sz="1200" b="1" i="1" dirty="0" smtClean="0"/>
              <a:t>     Detection and Avoidance of Aircraft“ delivered in early July</a:t>
            </a:r>
          </a:p>
          <a:p>
            <a:pPr marL="1371600" lvl="3" indent="0">
              <a:buNone/>
              <a:defRPr/>
            </a:pPr>
            <a:endParaRPr lang="en-US" sz="2000" dirty="0" smtClean="0"/>
          </a:p>
          <a:p>
            <a:pPr>
              <a:defRPr/>
            </a:pPr>
            <a:r>
              <a:rPr lang="en-US" sz="2000" dirty="0" smtClean="0"/>
              <a:t>University of Illinois – Center </a:t>
            </a:r>
            <a:r>
              <a:rPr lang="en-US" sz="2000" dirty="0"/>
              <a:t>of Excellence Airport </a:t>
            </a:r>
            <a:r>
              <a:rPr lang="en-US" sz="2000" dirty="0" smtClean="0"/>
              <a:t>Technology </a:t>
            </a:r>
            <a:r>
              <a:rPr lang="en-US" sz="2000" dirty="0"/>
              <a:t>(CEAT) </a:t>
            </a:r>
            <a:r>
              <a:rPr lang="en-US" sz="2000" dirty="0" smtClean="0"/>
              <a:t>Grant*</a:t>
            </a:r>
            <a:endParaRPr lang="en-US" sz="2000" dirty="0"/>
          </a:p>
          <a:p>
            <a:pPr lvl="1">
              <a:defRPr/>
            </a:pPr>
            <a:r>
              <a:rPr lang="en-US" sz="1800" dirty="0" smtClean="0"/>
              <a:t>Funding (Grant 12-G-015)</a:t>
            </a:r>
          </a:p>
          <a:p>
            <a:pPr lvl="2">
              <a:defRPr/>
            </a:pPr>
            <a:r>
              <a:rPr lang="en-US" sz="1400" dirty="0" smtClean="0"/>
              <a:t>2012 to present:  </a:t>
            </a:r>
            <a:r>
              <a:rPr lang="en-US" sz="1400" b="1" dirty="0" smtClean="0"/>
              <a:t>$6,532,451.53 </a:t>
            </a:r>
            <a:r>
              <a:rPr lang="en-US" sz="1400" dirty="0" smtClean="0"/>
              <a:t>Obligated</a:t>
            </a:r>
          </a:p>
          <a:p>
            <a:pPr lvl="2">
              <a:defRPr/>
            </a:pPr>
            <a:r>
              <a:rPr lang="en-US" sz="1400" dirty="0" smtClean="0"/>
              <a:t>Not Invoiced:  </a:t>
            </a:r>
            <a:r>
              <a:rPr lang="en-US" sz="1400" b="1" dirty="0" smtClean="0"/>
              <a:t>$350,000</a:t>
            </a:r>
          </a:p>
          <a:p>
            <a:pPr lvl="1">
              <a:defRPr/>
            </a:pPr>
            <a:r>
              <a:rPr lang="en-US" sz="2200" b="1" dirty="0" smtClean="0"/>
              <a:t>Question of how to use CEAT in future</a:t>
            </a:r>
          </a:p>
          <a:p>
            <a:pPr lvl="2">
              <a:defRPr/>
            </a:pPr>
            <a:endParaRPr lang="en-US" sz="1400" dirty="0" smtClean="0"/>
          </a:p>
          <a:p>
            <a:pPr lvl="2">
              <a:defRPr/>
            </a:pPr>
            <a:endParaRPr lang="en-US" sz="1400" dirty="0"/>
          </a:p>
          <a:p>
            <a:pPr lvl="2">
              <a:defRPr/>
            </a:pPr>
            <a:endParaRPr lang="en-US" sz="1400" dirty="0"/>
          </a:p>
          <a:p>
            <a:pPr>
              <a:defRPr/>
            </a:pPr>
            <a:endParaRPr lang="en-US" sz="1600" b="0" dirty="0"/>
          </a:p>
        </p:txBody>
      </p:sp>
      <p:sp>
        <p:nvSpPr>
          <p:cNvPr id="8196"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48FEADD4-D282-427B-AAAF-F16836E60F4C}" type="slidenum">
              <a:rPr lang="en-US" altLang="en-US" sz="1400" b="0">
                <a:solidFill>
                  <a:schemeClr val="bg1"/>
                </a:solidFill>
              </a:rPr>
              <a:pPr>
                <a:spcBef>
                  <a:spcPct val="0"/>
                </a:spcBef>
                <a:buFontTx/>
                <a:buNone/>
              </a:pPr>
              <a:t>15</a:t>
            </a:fld>
            <a:endParaRPr lang="en-US" altLang="en-US" sz="1400" b="0">
              <a:solidFill>
                <a:schemeClr val="bg1"/>
              </a:solidFill>
            </a:endParaRPr>
          </a:p>
        </p:txBody>
      </p:sp>
      <p:pic>
        <p:nvPicPr>
          <p:cNvPr id="8214" name="Picture 22" descr="C:\Users\Michael DiPilato\Desktop\12722383.jpg"/>
          <p:cNvPicPr>
            <a:picLocks noChangeAspect="1" noChangeArrowheads="1"/>
          </p:cNvPicPr>
          <p:nvPr/>
        </p:nvPicPr>
        <p:blipFill>
          <a:blip r:embed="rId3">
            <a:extLst>
              <a:ext uri="{28A0092B-C50C-407E-A947-70E740481C1C}">
                <a14:useLocalDpi xmlns:a14="http://schemas.microsoft.com/office/drawing/2010/main" val="0"/>
              </a:ext>
            </a:extLst>
          </a:blip>
          <a:srcRect l="41307" t="7639" r="7433" b="14584"/>
          <a:stretch>
            <a:fillRect/>
          </a:stretch>
        </p:blipFill>
        <p:spPr bwMode="auto">
          <a:xfrm>
            <a:off x="6938131" y="2154716"/>
            <a:ext cx="2025650" cy="1397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215" name="TextBox 40"/>
          <p:cNvSpPr txBox="1">
            <a:spLocks noChangeArrowheads="1"/>
          </p:cNvSpPr>
          <p:nvPr/>
        </p:nvSpPr>
        <p:spPr bwMode="auto">
          <a:xfrm>
            <a:off x="6677393" y="3551716"/>
            <a:ext cx="230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FontTx/>
              <a:buNone/>
            </a:pPr>
            <a:r>
              <a:rPr lang="en-US" altLang="en-US" sz="1400" b="0" dirty="0"/>
              <a:t>AHD Research</a:t>
            </a:r>
          </a:p>
        </p:txBody>
      </p:sp>
    </p:spTree>
    <p:extLst>
      <p:ext uri="{BB962C8B-B14F-4D97-AF65-F5344CB8AC3E}">
        <p14:creationId xmlns:p14="http://schemas.microsoft.com/office/powerpoint/2010/main" val="2971058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outerShdw blurRad="38100" dist="38100" dir="2700000" algn="tl">
                    <a:srgbClr val="000000">
                      <a:alpha val="43137"/>
                    </a:srgbClr>
                  </a:outerShdw>
                </a:effectLst>
              </a:rPr>
              <a:t>S4.4 Bird Remains </a:t>
            </a:r>
            <a:r>
              <a:rPr lang="en-US" sz="2400" dirty="0" smtClean="0">
                <a:effectLst>
                  <a:outerShdw blurRad="38100" dist="38100" dir="2700000" algn="tl">
                    <a:srgbClr val="000000">
                      <a:alpha val="43137"/>
                    </a:srgbClr>
                  </a:outerShdw>
                </a:effectLst>
              </a:rPr>
              <a:t>Identification</a:t>
            </a:r>
            <a:endParaRPr lang="en-US" dirty="0"/>
          </a:p>
        </p:txBody>
      </p:sp>
      <p:sp>
        <p:nvSpPr>
          <p:cNvPr id="3" name="Content Placeholder 2"/>
          <p:cNvSpPr>
            <a:spLocks noGrp="1"/>
          </p:cNvSpPr>
          <p:nvPr>
            <p:ph idx="1"/>
          </p:nvPr>
        </p:nvSpPr>
        <p:spPr/>
        <p:txBody>
          <a:bodyPr/>
          <a:lstStyle/>
          <a:p>
            <a:r>
              <a:rPr lang="en-US" dirty="0" smtClean="0"/>
              <a:t>Smithsonian</a:t>
            </a:r>
          </a:p>
          <a:p>
            <a:pPr lvl="1"/>
            <a:r>
              <a:rPr lang="en-US" dirty="0" smtClean="0"/>
              <a:t>Bird remains identification</a:t>
            </a:r>
          </a:p>
          <a:p>
            <a:pPr lvl="1"/>
            <a:r>
              <a:rPr lang="en-US" dirty="0" smtClean="0"/>
              <a:t>Level of FAA related work has increased exponentially, while FAA funding level has been flat</a:t>
            </a:r>
          </a:p>
          <a:p>
            <a:pPr lvl="1"/>
            <a:endParaRPr lang="en-US" dirty="0" smtClean="0"/>
          </a:p>
          <a:p>
            <a:r>
              <a:rPr lang="en-US" dirty="0" smtClean="0"/>
              <a:t>Development of new IA planned for late FY18</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16</a:t>
            </a:fld>
            <a:endParaRPr lang="en-US" dirty="0">
              <a:solidFill>
                <a:srgbClr val="FFFFFF">
                  <a:lumMod val="65000"/>
                </a:srgbClr>
              </a:solidFill>
            </a:endParaRPr>
          </a:p>
        </p:txBody>
      </p:sp>
    </p:spTree>
    <p:extLst>
      <p:ext uri="{BB962C8B-B14F-4D97-AF65-F5344CB8AC3E}">
        <p14:creationId xmlns:p14="http://schemas.microsoft.com/office/powerpoint/2010/main" val="1243654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effectLst>
                  <a:outerShdw blurRad="38100" dist="38100" dir="2700000" algn="tl">
                    <a:srgbClr val="000000">
                      <a:alpha val="43137"/>
                    </a:srgbClr>
                  </a:outerShdw>
                </a:effectLst>
              </a:rPr>
              <a:t>S4.5</a:t>
            </a:r>
            <a:br>
              <a:rPr lang="en-US" sz="2400" dirty="0" smtClean="0">
                <a:effectLst>
                  <a:outerShdw blurRad="38100" dist="38100" dir="2700000" algn="tl">
                    <a:srgbClr val="000000">
                      <a:alpha val="43137"/>
                    </a:srgbClr>
                  </a:outerShdw>
                </a:effectLst>
              </a:rPr>
            </a:br>
            <a:r>
              <a:rPr lang="en-US" sz="2400" dirty="0" smtClean="0">
                <a:effectLst>
                  <a:outerShdw blurRad="38100" dist="38100" dir="2700000" algn="tl">
                    <a:srgbClr val="000000">
                      <a:alpha val="43137"/>
                    </a:srgbClr>
                  </a:outerShdw>
                </a:effectLst>
              </a:rPr>
              <a:t>Wildlife Surveillance Concept (</a:t>
            </a:r>
            <a:r>
              <a:rPr lang="en-US" sz="2400" dirty="0" err="1" smtClean="0">
                <a:effectLst>
                  <a:outerShdw blurRad="38100" dist="38100" dir="2700000" algn="tl">
                    <a:srgbClr val="000000">
                      <a:alpha val="43137"/>
                    </a:srgbClr>
                  </a:outerShdw>
                </a:effectLst>
              </a:rPr>
              <a:t>WiSC</a:t>
            </a:r>
            <a:r>
              <a:rPr lang="en-US" sz="2400" dirty="0" smtClean="0">
                <a:effectLst>
                  <a:outerShdw blurRad="38100" dist="38100" dir="2700000" algn="tl">
                    <a:srgbClr val="000000">
                      <a:alpha val="43137"/>
                    </a:srgbClr>
                  </a:outerShdw>
                </a:effectLst>
              </a:rPr>
              <a:t>) (1 of 2)</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5289" y="1038333"/>
            <a:ext cx="8001000" cy="4010025"/>
          </a:xfrm>
        </p:spPr>
        <p:txBody>
          <a:bodyPr/>
          <a:lstStyle/>
          <a:p>
            <a:pPr>
              <a:defRPr/>
            </a:pPr>
            <a:r>
              <a:rPr lang="en-US" sz="2000" dirty="0" smtClean="0"/>
              <a:t>Service Level Agreement with FAA NextGen’s Advanced Concepts Branch (ANG-C54)</a:t>
            </a:r>
          </a:p>
          <a:p>
            <a:pPr lvl="1">
              <a:defRPr/>
            </a:pPr>
            <a:r>
              <a:rPr lang="en-US" sz="1800" dirty="0" smtClean="0"/>
              <a:t>Phases 1 &amp; 2 - </a:t>
            </a:r>
            <a:r>
              <a:rPr lang="en-US" sz="1800" i="1" u="sng" dirty="0" smtClean="0"/>
              <a:t>Completed</a:t>
            </a:r>
          </a:p>
          <a:p>
            <a:pPr lvl="2">
              <a:defRPr/>
            </a:pPr>
            <a:r>
              <a:rPr lang="en-US" sz="1400" i="1" dirty="0" smtClean="0"/>
              <a:t>Knowledge </a:t>
            </a:r>
            <a:r>
              <a:rPr lang="en-US" sz="1400" i="1" dirty="0"/>
              <a:t>Elicitation </a:t>
            </a:r>
            <a:r>
              <a:rPr lang="en-US" sz="1400" i="1" dirty="0" smtClean="0"/>
              <a:t>Activity (KEA 1) – ATC SME Panel</a:t>
            </a:r>
          </a:p>
          <a:p>
            <a:pPr lvl="2">
              <a:defRPr/>
            </a:pPr>
            <a:r>
              <a:rPr lang="en-US" sz="1400" i="1" dirty="0" smtClean="0"/>
              <a:t>Knowledge Elicitation Activity (KEA 2) – Avian Radar Site Visits</a:t>
            </a:r>
          </a:p>
          <a:p>
            <a:pPr lvl="2">
              <a:defRPr/>
            </a:pPr>
            <a:r>
              <a:rPr lang="en-US" sz="1400" i="1" dirty="0" smtClean="0"/>
              <a:t>Quantified </a:t>
            </a:r>
            <a:r>
              <a:rPr lang="en-US" sz="1400" i="1" dirty="0"/>
              <a:t>Shortfall </a:t>
            </a:r>
            <a:r>
              <a:rPr lang="en-US" sz="1400" i="1" dirty="0" smtClean="0"/>
              <a:t>Analysis </a:t>
            </a:r>
          </a:p>
          <a:p>
            <a:pPr lvl="2">
              <a:defRPr/>
            </a:pPr>
            <a:r>
              <a:rPr lang="en-US" sz="1400" i="1" dirty="0" smtClean="0"/>
              <a:t>Concept of Operation </a:t>
            </a:r>
            <a:r>
              <a:rPr lang="en-US" sz="1400" i="1" dirty="0"/>
              <a:t>for application of Airport Avian Radar use by Civil </a:t>
            </a:r>
            <a:r>
              <a:rPr lang="en-US" sz="1400" i="1" dirty="0" smtClean="0"/>
              <a:t>ATC</a:t>
            </a:r>
          </a:p>
          <a:p>
            <a:pPr lvl="2">
              <a:defRPr/>
            </a:pPr>
            <a:r>
              <a:rPr lang="en-US" sz="1400" i="1" dirty="0" smtClean="0"/>
              <a:t>Human-in-the-Loop Laboratory Demonstration </a:t>
            </a:r>
          </a:p>
          <a:p>
            <a:pPr lvl="2">
              <a:defRPr/>
            </a:pPr>
            <a:r>
              <a:rPr lang="en-US" sz="1400" dirty="0" smtClean="0"/>
              <a:t>FAA Publications </a:t>
            </a:r>
            <a:endParaRPr lang="en-US" sz="1400" dirty="0"/>
          </a:p>
          <a:p>
            <a:pPr lvl="3">
              <a:buFont typeface="Courier New" panose="02070309020205020404" pitchFamily="49" charset="0"/>
              <a:buChar char="o"/>
              <a:defRPr/>
            </a:pPr>
            <a:r>
              <a:rPr lang="en-US" sz="1200" dirty="0" smtClean="0"/>
              <a:t>FAA </a:t>
            </a:r>
            <a:r>
              <a:rPr lang="en-US" sz="1200" dirty="0"/>
              <a:t>Technical </a:t>
            </a:r>
            <a:r>
              <a:rPr lang="en-US" sz="1200" dirty="0" smtClean="0"/>
              <a:t>Note: WiSC </a:t>
            </a:r>
            <a:r>
              <a:rPr lang="en-US" sz="1200" dirty="0"/>
              <a:t>– Avian Radar KEA Activity 1 (April 2016)</a:t>
            </a:r>
          </a:p>
          <a:p>
            <a:pPr lvl="3">
              <a:buFont typeface="Courier New" panose="02070309020205020404" pitchFamily="49" charset="0"/>
              <a:buChar char="o"/>
              <a:defRPr/>
            </a:pPr>
            <a:r>
              <a:rPr lang="en-US" sz="1200" dirty="0" smtClean="0"/>
              <a:t>FAA </a:t>
            </a:r>
            <a:r>
              <a:rPr lang="en-US" sz="1200" dirty="0"/>
              <a:t>Technical </a:t>
            </a:r>
            <a:r>
              <a:rPr lang="en-US" sz="1200" dirty="0" smtClean="0"/>
              <a:t>Note: WiSC </a:t>
            </a:r>
            <a:r>
              <a:rPr lang="en-US" sz="1200" dirty="0"/>
              <a:t>– </a:t>
            </a:r>
            <a:r>
              <a:rPr lang="en-US" sz="1200" dirty="0" smtClean="0"/>
              <a:t>Human-in-the-Loop Laboratory Demonstration (Oct 2016)</a:t>
            </a:r>
            <a:endParaRPr lang="en-US" sz="1200" dirty="0"/>
          </a:p>
          <a:p>
            <a:pPr lvl="2">
              <a:defRPr/>
            </a:pPr>
            <a:endParaRPr lang="en-US" sz="1400" dirty="0" smtClean="0"/>
          </a:p>
          <a:p>
            <a:pPr lvl="3">
              <a:defRPr/>
            </a:pPr>
            <a:endParaRPr lang="en-US" sz="1200" dirty="0"/>
          </a:p>
          <a:p>
            <a:pPr>
              <a:defRPr/>
            </a:pPr>
            <a:endParaRPr lang="en-US" sz="1600" b="0" dirty="0"/>
          </a:p>
          <a:p>
            <a:pPr>
              <a:defRPr/>
            </a:pPr>
            <a:endParaRPr lang="en-US" sz="1600" b="0" dirty="0"/>
          </a:p>
          <a:p>
            <a:pPr>
              <a:defRPr/>
            </a:pPr>
            <a:endParaRPr lang="en-US" sz="1600" b="0" dirty="0"/>
          </a:p>
        </p:txBody>
      </p:sp>
      <p:sp>
        <p:nvSpPr>
          <p:cNvPr id="11268"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FE02A5D6-206D-4C1A-8B44-916FECED50D7}" type="slidenum">
              <a:rPr lang="en-US" altLang="en-US" sz="1400" b="0">
                <a:solidFill>
                  <a:schemeClr val="bg1"/>
                </a:solidFill>
              </a:rPr>
              <a:pPr>
                <a:spcBef>
                  <a:spcPct val="0"/>
                </a:spcBef>
                <a:buFontTx/>
                <a:buNone/>
              </a:pPr>
              <a:t>17</a:t>
            </a:fld>
            <a:endParaRPr lang="en-US" altLang="en-US" sz="1400" b="0">
              <a:solidFill>
                <a:schemeClr val="bg1"/>
              </a:solidFill>
            </a:endParaRPr>
          </a:p>
        </p:txBody>
      </p:sp>
      <p:sp>
        <p:nvSpPr>
          <p:cNvPr id="11286" name="TextBox 3"/>
          <p:cNvSpPr txBox="1">
            <a:spLocks noChangeArrowheads="1"/>
          </p:cNvSpPr>
          <p:nvPr/>
        </p:nvSpPr>
        <p:spPr bwMode="auto">
          <a:xfrm>
            <a:off x="841375" y="5514975"/>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200" b="0" i="1"/>
              <a:t>Tower simulator used for Human-in-the-Loop Demonstration </a:t>
            </a:r>
          </a:p>
        </p:txBody>
      </p:sp>
      <p:pic>
        <p:nvPicPr>
          <p:cNvPr id="1128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67241"/>
            <a:ext cx="4097337" cy="148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3743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effectLst>
                  <a:outerShdw blurRad="38100" dist="38100" dir="2700000" algn="tl">
                    <a:srgbClr val="000000">
                      <a:alpha val="43137"/>
                    </a:srgbClr>
                  </a:outerShdw>
                </a:effectLst>
              </a:rPr>
              <a:t>S4.5 – WISC (2 of 2)</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066800"/>
            <a:ext cx="8001000" cy="4191000"/>
          </a:xfrm>
        </p:spPr>
        <p:txBody>
          <a:bodyPr/>
          <a:lstStyle/>
          <a:p>
            <a:pPr>
              <a:defRPr/>
            </a:pPr>
            <a:r>
              <a:rPr lang="en-US" sz="2200" dirty="0"/>
              <a:t>Phase 3 (FY17)</a:t>
            </a:r>
          </a:p>
          <a:p>
            <a:pPr lvl="1">
              <a:defRPr/>
            </a:pPr>
            <a:r>
              <a:rPr lang="en-US" sz="1800" dirty="0" smtClean="0"/>
              <a:t>Site </a:t>
            </a:r>
            <a:r>
              <a:rPr lang="en-US" sz="1800" dirty="0"/>
              <a:t>Validation </a:t>
            </a:r>
            <a:r>
              <a:rPr lang="en-US" sz="1800" dirty="0" smtClean="0"/>
              <a:t>Activity (ongoing)</a:t>
            </a:r>
          </a:p>
          <a:p>
            <a:pPr lvl="1">
              <a:defRPr/>
            </a:pPr>
            <a:r>
              <a:rPr lang="en-US" sz="1800" dirty="0" smtClean="0"/>
              <a:t>Concept of Operation 2.0</a:t>
            </a:r>
          </a:p>
          <a:p>
            <a:pPr lvl="1">
              <a:defRPr/>
            </a:pPr>
            <a:r>
              <a:rPr lang="en-US" sz="1800" dirty="0" smtClean="0"/>
              <a:t>Socialization/Publications </a:t>
            </a:r>
            <a:endParaRPr lang="en-US" sz="1800" dirty="0"/>
          </a:p>
          <a:p>
            <a:pPr lvl="2">
              <a:buFont typeface="Courier New" panose="02070309020205020404" pitchFamily="49" charset="0"/>
              <a:buChar char="o"/>
              <a:defRPr/>
            </a:pPr>
            <a:r>
              <a:rPr lang="en-US" sz="1600" i="1" dirty="0" smtClean="0"/>
              <a:t>Incorporating Avian Radar Information in the Airport Traffic Control Tower</a:t>
            </a:r>
          </a:p>
          <a:p>
            <a:pPr lvl="3">
              <a:buFont typeface="Courier New" panose="02070309020205020404" pitchFamily="49" charset="0"/>
              <a:buChar char="o"/>
              <a:defRPr/>
            </a:pPr>
            <a:r>
              <a:rPr lang="en-US" sz="1400" dirty="0" smtClean="0"/>
              <a:t>Journal of Air Traffic Control Paper (Spring 2017)</a:t>
            </a:r>
          </a:p>
          <a:p>
            <a:pPr lvl="2">
              <a:buFont typeface="Courier New" panose="02070309020205020404" pitchFamily="49" charset="0"/>
              <a:buChar char="o"/>
              <a:defRPr/>
            </a:pPr>
            <a:r>
              <a:rPr lang="en-US" sz="1600" i="1" dirty="0" smtClean="0"/>
              <a:t>Evaluating the Design and Suitability of the Wildlife Surveillance Concept (WISC)</a:t>
            </a:r>
          </a:p>
          <a:p>
            <a:pPr lvl="3">
              <a:buFont typeface="Courier New" panose="02070309020205020404" pitchFamily="49" charset="0"/>
              <a:buChar char="o"/>
              <a:defRPr/>
            </a:pPr>
            <a:r>
              <a:rPr lang="en-US" sz="1400" dirty="0" smtClean="0"/>
              <a:t>Integrated </a:t>
            </a:r>
            <a:r>
              <a:rPr lang="en-US" sz="1400" dirty="0"/>
              <a:t>Communication Navigation Surveillance </a:t>
            </a:r>
            <a:r>
              <a:rPr lang="en-US" sz="1400" dirty="0" smtClean="0"/>
              <a:t>Conference  Paper (April 2017)</a:t>
            </a:r>
          </a:p>
          <a:p>
            <a:pPr lvl="2">
              <a:buFont typeface="Courier New" panose="02070309020205020404" pitchFamily="49" charset="0"/>
              <a:buChar char="o"/>
              <a:defRPr/>
            </a:pPr>
            <a:r>
              <a:rPr lang="en-US" sz="1600" dirty="0"/>
              <a:t>Wildlife Surveillance Concept: Validation of Bird Threat Information Requirements for Air Traffic Controllers </a:t>
            </a:r>
            <a:endParaRPr lang="en-US" sz="1600" dirty="0" smtClean="0"/>
          </a:p>
          <a:p>
            <a:pPr lvl="3">
              <a:buFont typeface="Courier New" panose="02070309020205020404" pitchFamily="49" charset="0"/>
              <a:buChar char="o"/>
              <a:defRPr/>
            </a:pPr>
            <a:r>
              <a:rPr lang="en-US" sz="1400" dirty="0" smtClean="0"/>
              <a:t>Bird Strike Committee Conference Dallas </a:t>
            </a:r>
            <a:r>
              <a:rPr lang="en-US" sz="1400" i="1" dirty="0" smtClean="0"/>
              <a:t>(planned – August 2017)</a:t>
            </a:r>
            <a:endParaRPr lang="en-US" sz="1400" i="1" dirty="0"/>
          </a:p>
          <a:p>
            <a:pPr lvl="1">
              <a:defRPr/>
            </a:pPr>
            <a:endParaRPr lang="en-US" sz="1200" dirty="0" smtClean="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a:p>
            <a:pPr>
              <a:defRPr/>
            </a:pPr>
            <a:endParaRPr lang="en-US" sz="1600" b="0" dirty="0"/>
          </a:p>
        </p:txBody>
      </p:sp>
      <p:sp>
        <p:nvSpPr>
          <p:cNvPr id="12292"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88D5CCD3-6EE1-46AE-AB52-B11D2B115EAD}" type="slidenum">
              <a:rPr lang="en-US" altLang="en-US" sz="1400" b="0">
                <a:solidFill>
                  <a:schemeClr val="bg1"/>
                </a:solidFill>
              </a:rPr>
              <a:pPr>
                <a:spcBef>
                  <a:spcPct val="0"/>
                </a:spcBef>
                <a:buFontTx/>
                <a:buNone/>
              </a:pPr>
              <a:t>18</a:t>
            </a:fld>
            <a:endParaRPr lang="en-US" altLang="en-US" sz="1400" b="0">
              <a:solidFill>
                <a:schemeClr val="bg1"/>
              </a:solidFill>
            </a:endParaRPr>
          </a:p>
        </p:txBody>
      </p:sp>
    </p:spTree>
    <p:extLst>
      <p:ext uri="{BB962C8B-B14F-4D97-AF65-F5344CB8AC3E}">
        <p14:creationId xmlns:p14="http://schemas.microsoft.com/office/powerpoint/2010/main" val="682321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smtClean="0">
                <a:effectLst>
                  <a:outerShdw blurRad="38100" dist="38100" dir="2700000" algn="tl">
                    <a:srgbClr val="000000">
                      <a:alpha val="43137"/>
                    </a:srgbClr>
                  </a:outerShdw>
                </a:effectLst>
              </a:rPr>
              <a:t>S4.6 – Avian Radar Data Transmission Studies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3339" y="990600"/>
            <a:ext cx="8001000" cy="1524000"/>
          </a:xfrm>
        </p:spPr>
        <p:txBody>
          <a:bodyPr/>
          <a:lstStyle/>
          <a:p>
            <a:pPr>
              <a:defRPr/>
            </a:pPr>
            <a:r>
              <a:rPr lang="en-US" sz="2000" dirty="0" smtClean="0"/>
              <a:t>Grant via Joint University Program (JUP) – Ohio University</a:t>
            </a:r>
          </a:p>
          <a:p>
            <a:pPr lvl="1">
              <a:defRPr/>
            </a:pPr>
            <a:r>
              <a:rPr lang="en-US" sz="1800" dirty="0" smtClean="0"/>
              <a:t>Research Plan: Use ground based avian radar and target categorization to transmit bird information to ATC tower and aircraft</a:t>
            </a:r>
          </a:p>
          <a:p>
            <a:pPr lvl="1">
              <a:defRPr/>
            </a:pPr>
            <a:r>
              <a:rPr lang="en-US" sz="1800" dirty="0" smtClean="0"/>
              <a:t>Status:</a:t>
            </a:r>
          </a:p>
          <a:p>
            <a:pPr lvl="2">
              <a:defRPr/>
            </a:pPr>
            <a:r>
              <a:rPr lang="en-US" sz="1400" dirty="0" smtClean="0"/>
              <a:t>Reviewed 10 RTCA Documents on for Avian Messages</a:t>
            </a:r>
          </a:p>
          <a:p>
            <a:pPr lvl="2">
              <a:defRPr/>
            </a:pPr>
            <a:r>
              <a:rPr lang="en-US" sz="1400" dirty="0" smtClean="0"/>
              <a:t>Receiving BSTAR radar data; assessment is limited usefulness</a:t>
            </a:r>
          </a:p>
          <a:p>
            <a:pPr lvl="2">
              <a:defRPr/>
            </a:pPr>
            <a:r>
              <a:rPr lang="en-US" sz="1400" dirty="0" smtClean="0"/>
              <a:t>Looking into auxiliary sensors – particularly the Ultra-HD camera</a:t>
            </a:r>
          </a:p>
          <a:p>
            <a:pPr lvl="2">
              <a:defRPr/>
            </a:pPr>
            <a:r>
              <a:rPr lang="en-US" sz="1400" dirty="0" smtClean="0"/>
              <a:t>Refining target processor algorithms</a:t>
            </a:r>
          </a:p>
          <a:p>
            <a:pPr lvl="2">
              <a:defRPr/>
            </a:pPr>
            <a:endParaRPr lang="en-US" sz="1400" dirty="0" smtClean="0"/>
          </a:p>
          <a:p>
            <a:pPr lvl="2">
              <a:defRPr/>
            </a:pPr>
            <a:endParaRPr lang="en-US" sz="1400" dirty="0" smtClean="0"/>
          </a:p>
          <a:p>
            <a:pPr>
              <a:defRPr/>
            </a:pPr>
            <a:endParaRPr lang="en-US" sz="1600" b="0" dirty="0"/>
          </a:p>
        </p:txBody>
      </p:sp>
      <p:sp>
        <p:nvSpPr>
          <p:cNvPr id="13316" name="Slide Number Placeholder 3"/>
          <p:cNvSpPr>
            <a:spLocks noGrp="1"/>
          </p:cNvSpPr>
          <p:nvPr>
            <p:ph type="sldNum" sz="quarter" idx="10"/>
          </p:nvPr>
        </p:nvSpPr>
        <p:spPr>
          <a:noFill/>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222EED65-0D37-4343-A1A8-32EEC92D055C}" type="slidenum">
              <a:rPr lang="en-US" altLang="en-US" sz="1400" b="0">
                <a:solidFill>
                  <a:schemeClr val="bg1"/>
                </a:solidFill>
              </a:rPr>
              <a:pPr>
                <a:spcBef>
                  <a:spcPct val="0"/>
                </a:spcBef>
                <a:buFontTx/>
                <a:buNone/>
              </a:pPr>
              <a:t>19</a:t>
            </a:fld>
            <a:endParaRPr lang="en-US" altLang="en-US" sz="1400" b="0">
              <a:solidFill>
                <a:schemeClr val="bg1"/>
              </a:solidFill>
            </a:endParaRPr>
          </a:p>
        </p:txBody>
      </p:sp>
      <p:pic>
        <p:nvPicPr>
          <p:cNvPr id="6" name="Picture 5"/>
          <p:cNvPicPr>
            <a:picLocks noChangeAspect="1"/>
          </p:cNvPicPr>
          <p:nvPr/>
        </p:nvPicPr>
        <p:blipFill>
          <a:blip r:embed="rId3"/>
          <a:stretch>
            <a:fillRect/>
          </a:stretch>
        </p:blipFill>
        <p:spPr>
          <a:xfrm>
            <a:off x="914400" y="3363635"/>
            <a:ext cx="4953000" cy="2575201"/>
          </a:xfrm>
          <a:prstGeom prst="rect">
            <a:avLst/>
          </a:prstGeom>
          <a:ln>
            <a:solidFill>
              <a:schemeClr val="tx1"/>
            </a:solidFill>
          </a:ln>
          <a:effectLst>
            <a:outerShdw blurRad="292100" dist="139700" dir="2700000" algn="tl" rotWithShape="0">
              <a:srgbClr val="333333">
                <a:alpha val="65000"/>
              </a:srgbClr>
            </a:outerShdw>
          </a:effectLst>
        </p:spPr>
      </p:pic>
      <p:sp>
        <p:nvSpPr>
          <p:cNvPr id="7" name="TextBox 6"/>
          <p:cNvSpPr txBox="1"/>
          <p:nvPr/>
        </p:nvSpPr>
        <p:spPr bwMode="auto">
          <a:xfrm>
            <a:off x="6477000" y="4156499"/>
            <a:ext cx="23452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r>
              <a:rPr lang="en-US" sz="1200" b="1" dirty="0" smtClean="0"/>
              <a:t>Funding:</a:t>
            </a:r>
          </a:p>
          <a:p>
            <a:pPr marL="171450" indent="-171450">
              <a:buFontTx/>
              <a:buChar char="-"/>
            </a:pPr>
            <a:r>
              <a:rPr lang="en-US" sz="1200" b="1" dirty="0" smtClean="0"/>
              <a:t>$100k July 2016</a:t>
            </a:r>
          </a:p>
          <a:p>
            <a:pPr marL="171450" indent="-171450">
              <a:buFontTx/>
              <a:buChar char="-"/>
            </a:pPr>
            <a:r>
              <a:rPr lang="en-US" sz="1200" b="1" dirty="0" smtClean="0"/>
              <a:t>$75k July 2017</a:t>
            </a:r>
          </a:p>
          <a:p>
            <a:pPr marL="171450" indent="-171450">
              <a:buFontTx/>
              <a:buChar char="-"/>
            </a:pPr>
            <a:r>
              <a:rPr lang="en-US" sz="1200" b="1" dirty="0" smtClean="0"/>
              <a:t>Incremental Funding 2018</a:t>
            </a:r>
            <a:endParaRPr lang="en-US" sz="1200" b="1" dirty="0"/>
          </a:p>
        </p:txBody>
      </p:sp>
    </p:spTree>
    <p:extLst>
      <p:ext uri="{BB962C8B-B14F-4D97-AF65-F5344CB8AC3E}">
        <p14:creationId xmlns:p14="http://schemas.microsoft.com/office/powerpoint/2010/main" val="951846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33470"/>
            <a:ext cx="8288868" cy="1179407"/>
          </a:xfrm>
        </p:spPr>
        <p:txBody>
          <a:bodyPr/>
          <a:lstStyle/>
          <a:p>
            <a:r>
              <a:rPr lang="en-US" dirty="0" smtClean="0"/>
              <a:t>RPA S4</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a:t>
            </a:fld>
            <a:endParaRPr lang="en-US" dirty="0">
              <a:solidFill>
                <a:srgbClr val="FFFFFF">
                  <a:lumMod val="6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138166569"/>
              </p:ext>
            </p:extLst>
          </p:nvPr>
        </p:nvGraphicFramePr>
        <p:xfrm>
          <a:off x="1143001" y="1412880"/>
          <a:ext cx="6553199" cy="4530720"/>
        </p:xfrm>
        <a:graphic>
          <a:graphicData uri="http://schemas.openxmlformats.org/drawingml/2006/table">
            <a:tbl>
              <a:tblPr/>
              <a:tblGrid>
                <a:gridCol w="4082885">
                  <a:extLst>
                    <a:ext uri="{9D8B030D-6E8A-4147-A177-3AD203B41FA5}">
                      <a16:colId xmlns:a16="http://schemas.microsoft.com/office/drawing/2014/main" val="3014982992"/>
                    </a:ext>
                  </a:extLst>
                </a:gridCol>
                <a:gridCol w="823438">
                  <a:extLst>
                    <a:ext uri="{9D8B030D-6E8A-4147-A177-3AD203B41FA5}">
                      <a16:colId xmlns:a16="http://schemas.microsoft.com/office/drawing/2014/main" val="963515928"/>
                    </a:ext>
                  </a:extLst>
                </a:gridCol>
                <a:gridCol w="823438">
                  <a:extLst>
                    <a:ext uri="{9D8B030D-6E8A-4147-A177-3AD203B41FA5}">
                      <a16:colId xmlns:a16="http://schemas.microsoft.com/office/drawing/2014/main" val="2195634310"/>
                    </a:ext>
                  </a:extLst>
                </a:gridCol>
                <a:gridCol w="823438">
                  <a:extLst>
                    <a:ext uri="{9D8B030D-6E8A-4147-A177-3AD203B41FA5}">
                      <a16:colId xmlns:a16="http://schemas.microsoft.com/office/drawing/2014/main" val="491723326"/>
                    </a:ext>
                  </a:extLst>
                </a:gridCol>
              </a:tblGrid>
              <a:tr h="548792">
                <a:tc>
                  <a:txBody>
                    <a:bodyPr/>
                    <a:lstStyle/>
                    <a:p>
                      <a:pPr algn="l" fontAlgn="b"/>
                      <a:r>
                        <a:rPr lang="en-US" sz="1600" b="0" i="0" u="none" strike="noStrike">
                          <a:solidFill>
                            <a:srgbClr val="000000"/>
                          </a:solidFill>
                          <a:effectLst/>
                          <a:latin typeface="Calibri" panose="020F0502020204030204" pitchFamily="34" charset="0"/>
                        </a:rPr>
                        <a:t>RPA S4 - Wildlife Hazard Mitigation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FY17 $1.55M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FY18   $1.43M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none" strike="noStrike">
                          <a:solidFill>
                            <a:srgbClr val="000000"/>
                          </a:solidFill>
                          <a:effectLst/>
                          <a:latin typeface="Calibri" panose="020F0502020204030204" pitchFamily="34" charset="0"/>
                        </a:rPr>
                        <a:t>FY19    $1.5M</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8611266"/>
                  </a:ext>
                </a:extLst>
              </a:tr>
              <a:tr h="497741">
                <a:tc>
                  <a:txBody>
                    <a:bodyPr/>
                    <a:lstStyle/>
                    <a:p>
                      <a:pPr algn="l" fontAlgn="b"/>
                      <a:r>
                        <a:rPr lang="en-US" sz="1100" b="1" i="0" u="none" strike="noStrike">
                          <a:solidFill>
                            <a:srgbClr val="000000"/>
                          </a:solidFill>
                          <a:effectLst/>
                          <a:latin typeface="Calibri" panose="020F0502020204030204" pitchFamily="34" charset="0"/>
                        </a:rPr>
                        <a:t>S4.1 Airport Wildlife Management</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924121691"/>
                  </a:ext>
                </a:extLst>
              </a:tr>
              <a:tr h="497741">
                <a:tc>
                  <a:txBody>
                    <a:bodyPr/>
                    <a:lstStyle/>
                    <a:p>
                      <a:pPr algn="l" fontAlgn="b"/>
                      <a:r>
                        <a:rPr lang="en-US" sz="1100" b="1" i="0" u="none" strike="noStrike">
                          <a:solidFill>
                            <a:srgbClr val="000000"/>
                          </a:solidFill>
                          <a:effectLst/>
                          <a:latin typeface="Calibri" panose="020F0502020204030204" pitchFamily="34" charset="0"/>
                        </a:rPr>
                        <a:t>S4.2 Wildlife Strike Data Collection / Analysis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327426721"/>
                  </a:ext>
                </a:extLst>
              </a:tr>
              <a:tr h="497741">
                <a:tc>
                  <a:txBody>
                    <a:bodyPr/>
                    <a:lstStyle/>
                    <a:p>
                      <a:pPr algn="l" fontAlgn="b"/>
                      <a:r>
                        <a:rPr lang="en-US" sz="1100" b="1" i="0" u="none" strike="noStrike">
                          <a:solidFill>
                            <a:srgbClr val="000000"/>
                          </a:solidFill>
                          <a:effectLst/>
                          <a:latin typeface="Calibri" panose="020F0502020204030204" pitchFamily="34" charset="0"/>
                        </a:rPr>
                        <a:t>S4.3 Technology -- Surveillance and Deterrence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FBFBF"/>
                    </a:solidFill>
                  </a:tcPr>
                </a:tc>
                <a:extLst>
                  <a:ext uri="{0D108BD9-81ED-4DB2-BD59-A6C34878D82A}">
                    <a16:rowId xmlns:a16="http://schemas.microsoft.com/office/drawing/2014/main" val="1857012869"/>
                  </a:ext>
                </a:extLst>
              </a:tr>
              <a:tr h="497741">
                <a:tc>
                  <a:txBody>
                    <a:bodyPr/>
                    <a:lstStyle/>
                    <a:p>
                      <a:pPr algn="l" fontAlgn="b"/>
                      <a:r>
                        <a:rPr lang="en-US" sz="1100" b="0" i="0" u="none" strike="noStrike">
                          <a:solidFill>
                            <a:srgbClr val="000000"/>
                          </a:solidFill>
                          <a:effectLst/>
                          <a:latin typeface="Calibri" panose="020F0502020204030204" pitchFamily="34" charset="0"/>
                        </a:rPr>
                        <a:t>   Evaluation of Avian Radar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88520840"/>
                  </a:ext>
                </a:extLst>
              </a:tr>
              <a:tr h="497741">
                <a:tc>
                  <a:txBody>
                    <a:bodyPr/>
                    <a:lstStyle/>
                    <a:p>
                      <a:pPr algn="l" fontAlgn="b"/>
                      <a:r>
                        <a:rPr lang="en-US" sz="1100" b="0" i="0" u="none" strike="noStrike" dirty="0">
                          <a:solidFill>
                            <a:srgbClr val="000000"/>
                          </a:solidFill>
                          <a:effectLst/>
                          <a:latin typeface="Calibri" panose="020F0502020204030204" pitchFamily="34" charset="0"/>
                        </a:rPr>
                        <a:t>   Evaluation of NEXRAD Radar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301298963"/>
                  </a:ext>
                </a:extLst>
              </a:tr>
              <a:tr h="497741">
                <a:tc>
                  <a:txBody>
                    <a:bodyPr/>
                    <a:lstStyle/>
                    <a:p>
                      <a:pPr algn="l" fontAlgn="b"/>
                      <a:r>
                        <a:rPr lang="en-US" sz="1100" b="1" i="0" u="none" strike="noStrike">
                          <a:solidFill>
                            <a:srgbClr val="000000"/>
                          </a:solidFill>
                          <a:effectLst/>
                          <a:latin typeface="Calibri" panose="020F0502020204030204" pitchFamily="34" charset="0"/>
                        </a:rPr>
                        <a:t>S4.4 Bird Remains Identification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29031002"/>
                  </a:ext>
                </a:extLst>
              </a:tr>
              <a:tr h="497741">
                <a:tc>
                  <a:txBody>
                    <a:bodyPr/>
                    <a:lstStyle/>
                    <a:p>
                      <a:pPr algn="l" fontAlgn="b"/>
                      <a:r>
                        <a:rPr lang="en-US" sz="1100" b="1" i="0" u="none" strike="noStrike">
                          <a:solidFill>
                            <a:srgbClr val="000000"/>
                          </a:solidFill>
                          <a:effectLst/>
                          <a:latin typeface="Calibri" panose="020F0502020204030204" pitchFamily="34" charset="0"/>
                        </a:rPr>
                        <a:t>S4.5 Wildlife Surveillance Concept (WISC)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0622702"/>
                  </a:ext>
                </a:extLst>
              </a:tr>
              <a:tr h="497741">
                <a:tc>
                  <a:txBody>
                    <a:bodyPr/>
                    <a:lstStyle/>
                    <a:p>
                      <a:pPr algn="l" fontAlgn="b"/>
                      <a:r>
                        <a:rPr lang="en-US" sz="1100" b="1" i="0" u="none" strike="noStrike">
                          <a:solidFill>
                            <a:srgbClr val="000000"/>
                          </a:solidFill>
                          <a:effectLst/>
                          <a:latin typeface="Calibri" panose="020F0502020204030204" pitchFamily="34" charset="0"/>
                        </a:rPr>
                        <a:t>S4.6 Data Transmission Studies (JUP)</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1714807"/>
                  </a:ext>
                </a:extLst>
              </a:tr>
            </a:tbl>
          </a:graphicData>
        </a:graphic>
      </p:graphicFrame>
    </p:spTree>
    <p:extLst>
      <p:ext uri="{BB962C8B-B14F-4D97-AF65-F5344CB8AC3E}">
        <p14:creationId xmlns:p14="http://schemas.microsoft.com/office/powerpoint/2010/main" val="2291152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95600"/>
            <a:ext cx="8050213" cy="1311275"/>
          </a:xfrm>
        </p:spPr>
        <p:txBody>
          <a:bodyPr/>
          <a:lstStyle/>
          <a:p>
            <a:pPr marL="0" indent="0" algn="ctr">
              <a:buNone/>
            </a:pPr>
            <a:r>
              <a:rPr lang="en-US" dirty="0" smtClean="0"/>
              <a:t>BACKUP</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20</a:t>
            </a:fld>
            <a:endParaRPr lang="en-US" dirty="0">
              <a:solidFill>
                <a:srgbClr val="FFFFFF">
                  <a:lumMod val="65000"/>
                </a:srgbClr>
              </a:solidFill>
            </a:endParaRPr>
          </a:p>
        </p:txBody>
      </p:sp>
    </p:spTree>
    <p:extLst>
      <p:ext uri="{BB962C8B-B14F-4D97-AF65-F5344CB8AC3E}">
        <p14:creationId xmlns:p14="http://schemas.microsoft.com/office/powerpoint/2010/main" val="220481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New Work:  </a:t>
            </a:r>
            <a:br>
              <a:rPr lang="en-US" sz="3200" dirty="0" smtClean="0"/>
            </a:br>
            <a:r>
              <a:rPr lang="en-US" sz="3200" dirty="0" smtClean="0"/>
              <a:t>NEXRAD Bird Identification and Advisory</a:t>
            </a:r>
            <a:endParaRPr lang="en-US" sz="320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21</a:t>
            </a:fld>
            <a:endParaRPr lang="en-US" dirty="0">
              <a:solidFill>
                <a:srgbClr val="FFFFFF">
                  <a:lumMod val="65000"/>
                </a:srgbClr>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80883"/>
            <a:ext cx="5105400" cy="4124717"/>
          </a:xfrm>
          <a:prstGeom prst="rect">
            <a:avLst/>
          </a:prstGeom>
          <a:noFill/>
          <a:ln>
            <a:noFill/>
          </a:ln>
        </p:spPr>
      </p:pic>
      <p:sp>
        <p:nvSpPr>
          <p:cNvPr id="7" name="Rectangle 6"/>
          <p:cNvSpPr/>
          <p:nvPr/>
        </p:nvSpPr>
        <p:spPr>
          <a:xfrm>
            <a:off x="609600" y="1113794"/>
            <a:ext cx="8153400" cy="1600438"/>
          </a:xfrm>
          <a:prstGeom prst="rect">
            <a:avLst/>
          </a:prstGeom>
        </p:spPr>
        <p:txBody>
          <a:bodyPr wrap="square">
            <a:spAutoFit/>
          </a:bodyPr>
          <a:lstStyle/>
          <a:p>
            <a:r>
              <a:rPr lang="en-US" sz="1400" dirty="0">
                <a:latin typeface="Arial" panose="020B0604020202020204" pitchFamily="34" charset="0"/>
                <a:ea typeface="Arial" panose="020B0604020202020204" pitchFamily="34" charset="0"/>
                <a:cs typeface="Times New Roman" panose="02020603050405020304" pitchFamily="18" charset="0"/>
              </a:rPr>
              <a:t>Background:  CEAT has confirmed a capability to differentiate bird targets from other </a:t>
            </a:r>
            <a:r>
              <a:rPr lang="en-US" sz="1400" dirty="0" err="1">
                <a:latin typeface="Arial" panose="020B0604020202020204" pitchFamily="34" charset="0"/>
                <a:ea typeface="Arial" panose="020B0604020202020204" pitchFamily="34" charset="0"/>
                <a:cs typeface="Times New Roman" panose="02020603050405020304" pitchFamily="18" charset="0"/>
              </a:rPr>
              <a:t>scatterers</a:t>
            </a:r>
            <a:r>
              <a:rPr lang="en-US" sz="1400" dirty="0">
                <a:latin typeface="Arial" panose="020B0604020202020204" pitchFamily="34" charset="0"/>
                <a:ea typeface="Arial" panose="020B0604020202020204" pitchFamily="34" charset="0"/>
                <a:cs typeface="Times New Roman" panose="02020603050405020304" pitchFamily="18" charset="0"/>
              </a:rPr>
              <a:t> in NEXRAD </a:t>
            </a:r>
            <a:r>
              <a:rPr lang="en-US" sz="1400" dirty="0" smtClean="0">
                <a:latin typeface="Arial" panose="020B0604020202020204" pitchFamily="34" charset="0"/>
                <a:ea typeface="Arial" panose="020B0604020202020204" pitchFamily="34" charset="0"/>
                <a:cs typeface="Times New Roman" panose="02020603050405020304" pitchFamily="18" charset="0"/>
              </a:rPr>
              <a:t>data.  CEAT </a:t>
            </a:r>
            <a:r>
              <a:rPr lang="en-US" sz="1400" dirty="0">
                <a:latin typeface="Arial" panose="020B0604020202020204" pitchFamily="34" charset="0"/>
                <a:ea typeface="Arial" panose="020B0604020202020204" pitchFamily="34" charset="0"/>
                <a:cs typeface="Times New Roman" panose="02020603050405020304" pitchFamily="18" charset="0"/>
              </a:rPr>
              <a:t>has completed statistical analyses of NEXRAD signal return from different types of validated </a:t>
            </a:r>
            <a:r>
              <a:rPr lang="en-US" sz="1400" dirty="0" err="1">
                <a:latin typeface="Arial" panose="020B0604020202020204" pitchFamily="34" charset="0"/>
                <a:ea typeface="Arial" panose="020B0604020202020204" pitchFamily="34" charset="0"/>
                <a:cs typeface="Times New Roman" panose="02020603050405020304" pitchFamily="18" charset="0"/>
              </a:rPr>
              <a:t>scatterers</a:t>
            </a:r>
            <a:r>
              <a:rPr lang="en-US" sz="1400" dirty="0">
                <a:latin typeface="Arial" panose="020B0604020202020204" pitchFamily="34" charset="0"/>
                <a:ea typeface="Arial" panose="020B0604020202020204" pitchFamily="34" charset="0"/>
                <a:cs typeface="Times New Roman" panose="02020603050405020304" pitchFamily="18" charset="0"/>
              </a:rPr>
              <a:t> (weather, different types of birds, insects and bats) using all NEXRAD variables (original moments: base reflectivity, base velocity, spectrum width; and dual-polarization moments: differential reflectivity, cross-correlation coefficient, and differential phase). Results indicate excellent discrimination between meteorological and biological </a:t>
            </a:r>
            <a:r>
              <a:rPr lang="en-US" sz="1400" dirty="0" err="1">
                <a:latin typeface="Arial" panose="020B0604020202020204" pitchFamily="34" charset="0"/>
                <a:ea typeface="Arial" panose="020B0604020202020204" pitchFamily="34" charset="0"/>
                <a:cs typeface="Times New Roman" panose="02020603050405020304" pitchFamily="18" charset="0"/>
              </a:rPr>
              <a:t>scatterers</a:t>
            </a:r>
            <a:r>
              <a:rPr lang="en-US" sz="1400" dirty="0">
                <a:latin typeface="Arial" panose="020B0604020202020204" pitchFamily="34" charset="0"/>
                <a:ea typeface="Arial" panose="020B0604020202020204" pitchFamily="34" charset="0"/>
                <a:cs typeface="Times New Roman" panose="02020603050405020304" pitchFamily="18" charset="0"/>
              </a:rPr>
              <a:t> and between birds and </a:t>
            </a:r>
            <a:r>
              <a:rPr lang="en-US" sz="1400" dirty="0" smtClean="0">
                <a:latin typeface="Arial" panose="020B0604020202020204" pitchFamily="34" charset="0"/>
                <a:ea typeface="Arial" panose="020B0604020202020204" pitchFamily="34" charset="0"/>
                <a:cs typeface="Times New Roman" panose="02020603050405020304" pitchFamily="18" charset="0"/>
              </a:rPr>
              <a:t>insects.</a:t>
            </a:r>
            <a:endParaRPr lang="en-US" sz="1400" dirty="0"/>
          </a:p>
        </p:txBody>
      </p:sp>
      <p:sp>
        <p:nvSpPr>
          <p:cNvPr id="8" name="Oval 7"/>
          <p:cNvSpPr/>
          <p:nvPr/>
        </p:nvSpPr>
        <p:spPr bwMode="auto">
          <a:xfrm>
            <a:off x="2667000" y="3124200"/>
            <a:ext cx="1371600" cy="21336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ounded Rectangular Callout 8"/>
          <p:cNvSpPr/>
          <p:nvPr/>
        </p:nvSpPr>
        <p:spPr bwMode="auto">
          <a:xfrm>
            <a:off x="7636933" y="0"/>
            <a:ext cx="1430867" cy="510778"/>
          </a:xfrm>
          <a:prstGeom prst="wedgeRoundRect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sz="2400" dirty="0" smtClean="0">
                <a:latin typeface="Arial" charset="0"/>
              </a:rPr>
              <a:t>SO: 2</a:t>
            </a:r>
            <a:endParaRPr kumimoji="0" lang="en-US"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41003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3471"/>
            <a:ext cx="8763000" cy="609600"/>
          </a:xfrm>
        </p:spPr>
        <p:txBody>
          <a:bodyPr/>
          <a:lstStyle/>
          <a:p>
            <a:r>
              <a:rPr lang="en-US" sz="2400" dirty="0" smtClean="0"/>
              <a:t>NEXRAD </a:t>
            </a:r>
            <a:r>
              <a:rPr lang="en-US" sz="2400" dirty="0"/>
              <a:t>Bird Identification and </a:t>
            </a:r>
            <a:r>
              <a:rPr lang="en-US" sz="2400" dirty="0" smtClean="0"/>
              <a:t>Advisory Research (1 of 2)</a:t>
            </a:r>
            <a:endParaRPr lang="en-US" dirty="0"/>
          </a:p>
        </p:txBody>
      </p:sp>
      <p:sp>
        <p:nvSpPr>
          <p:cNvPr id="3" name="Content Placeholder 2"/>
          <p:cNvSpPr>
            <a:spLocks noGrp="1"/>
          </p:cNvSpPr>
          <p:nvPr>
            <p:ph idx="1"/>
          </p:nvPr>
        </p:nvSpPr>
        <p:spPr>
          <a:xfrm>
            <a:off x="502179" y="990600"/>
            <a:ext cx="8050213" cy="4391025"/>
          </a:xfrm>
        </p:spPr>
        <p:txBody>
          <a:bodyPr/>
          <a:lstStyle/>
          <a:p>
            <a:pPr marL="0" indent="0">
              <a:buNone/>
            </a:pPr>
            <a:r>
              <a:rPr lang="en-US" sz="1800" dirty="0"/>
              <a:t>Output 1 – </a:t>
            </a:r>
            <a:r>
              <a:rPr lang="en-US" sz="1800" b="0" dirty="0"/>
              <a:t>Applied research on NEXRAD bird detection capability.  This capability will form the basis for bird concentration in the atmosphere advisories to pilots and controllers at airports and in terminal and </a:t>
            </a:r>
            <a:r>
              <a:rPr lang="en-US" sz="1800" b="0" dirty="0" err="1"/>
              <a:t>en</a:t>
            </a:r>
            <a:r>
              <a:rPr lang="en-US" sz="1800" b="0" dirty="0"/>
              <a:t>-route airspace..  This is a multi-year project with the objective of producing output that can be used by the FAA to write an RFP to implement  a pilot and controller bird flock advisory capability from the existing network of  NEXRAD weather radars (currently 160+ NEXRAD radars). This will be achieved by providing NEXRAD generated data to the terminal STARS system and directly to pilots via ADS-B FIS-B.</a:t>
            </a:r>
          </a:p>
          <a:p>
            <a:r>
              <a:rPr lang="en-US" sz="1400" dirty="0" smtClean="0"/>
              <a:t>FY18</a:t>
            </a:r>
          </a:p>
          <a:p>
            <a:pPr lvl="1"/>
            <a:r>
              <a:rPr lang="en-US" sz="1400" dirty="0" smtClean="0"/>
              <a:t>Develop </a:t>
            </a:r>
            <a:r>
              <a:rPr lang="en-US" sz="1400" dirty="0"/>
              <a:t>a classification algorithm for NEXRAD reflectivity and dual polarization data to support bird biomass in the atmosphere estimation.</a:t>
            </a:r>
          </a:p>
          <a:p>
            <a:pPr lvl="1"/>
            <a:r>
              <a:rPr lang="en-US" sz="1400" dirty="0" err="1"/>
              <a:t>Refiine</a:t>
            </a:r>
            <a:r>
              <a:rPr lang="en-US" sz="1400" dirty="0"/>
              <a:t> methods to filter NEXRAD data to eliminate non-hazardous </a:t>
            </a:r>
            <a:r>
              <a:rPr lang="en-US" sz="1400" dirty="0" err="1"/>
              <a:t>scatterer</a:t>
            </a:r>
            <a:r>
              <a:rPr lang="en-US" sz="1400" dirty="0"/>
              <a:t> types. </a:t>
            </a:r>
          </a:p>
          <a:p>
            <a:pPr lvl="1"/>
            <a:r>
              <a:rPr lang="en-US" sz="1400" dirty="0"/>
              <a:t>Refine methods to provide altitude specific biomass estimates.</a:t>
            </a:r>
          </a:p>
          <a:p>
            <a:pPr lvl="1"/>
            <a:r>
              <a:rPr lang="en-US" sz="1400" dirty="0"/>
              <a:t>Refine methods to address bird size and multiple bird flocks. </a:t>
            </a:r>
          </a:p>
          <a:p>
            <a:pPr lvl="1"/>
            <a:r>
              <a:rPr lang="en-US" sz="1400" dirty="0"/>
              <a:t>Develop validation requirements for NEXRAD avian targets.</a:t>
            </a:r>
          </a:p>
          <a:p>
            <a:pPr lvl="1"/>
            <a:r>
              <a:rPr lang="en-US" sz="1400" dirty="0"/>
              <a:t>Develop criteria for data reliability considering aspect to target and bird movement in relation to the radar</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22</a:t>
            </a:fld>
            <a:endParaRPr lang="en-US" dirty="0">
              <a:solidFill>
                <a:srgbClr val="FFFFFF">
                  <a:lumMod val="65000"/>
                </a:srgbClr>
              </a:solidFill>
            </a:endParaRPr>
          </a:p>
        </p:txBody>
      </p:sp>
    </p:spTree>
    <p:extLst>
      <p:ext uri="{BB962C8B-B14F-4D97-AF65-F5344CB8AC3E}">
        <p14:creationId xmlns:p14="http://schemas.microsoft.com/office/powerpoint/2010/main" val="349806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179" y="990600"/>
            <a:ext cx="8050213" cy="4391025"/>
          </a:xfrm>
        </p:spPr>
        <p:txBody>
          <a:bodyPr/>
          <a:lstStyle/>
          <a:p>
            <a:pPr lvl="1"/>
            <a:r>
              <a:rPr lang="en-US" sz="1400" dirty="0"/>
              <a:t>Applied research to develop implementation options for airport and regional hazard advisories</a:t>
            </a:r>
          </a:p>
          <a:p>
            <a:pPr lvl="1"/>
            <a:r>
              <a:rPr lang="en-US" sz="1400" dirty="0"/>
              <a:t>Develop method for implementation of airport and </a:t>
            </a:r>
            <a:r>
              <a:rPr lang="en-US" sz="1400" dirty="0" err="1"/>
              <a:t>en</a:t>
            </a:r>
            <a:r>
              <a:rPr lang="en-US" sz="1400" dirty="0"/>
              <a:t>-route (including arrival and departure zones) bird biomass in the atmosphere estimation</a:t>
            </a:r>
          </a:p>
          <a:p>
            <a:pPr lvl="1"/>
            <a:r>
              <a:rPr lang="en-US" sz="1400" dirty="0"/>
              <a:t>Develop method for integration of multiple radar coverage to enhance </a:t>
            </a:r>
            <a:r>
              <a:rPr lang="en-US" sz="1400" dirty="0" err="1"/>
              <a:t>en</a:t>
            </a:r>
            <a:r>
              <a:rPr lang="en-US" sz="1400" dirty="0"/>
              <a:t>-route information (modeled after NEXRAD weather displays) and demonstrate the analytical approach for regional/local coverage and multiple radar integration using examples from DFW, ORD, SLC, and SEA. </a:t>
            </a:r>
          </a:p>
          <a:p>
            <a:pPr lvl="1"/>
            <a:r>
              <a:rPr lang="en-US" sz="1400" dirty="0"/>
              <a:t>Identify the critical NOAA NEXRAD site location information providing information on location, coverage, and coverage limits and individual location operational information needed for program implementation.</a:t>
            </a:r>
          </a:p>
          <a:p>
            <a:r>
              <a:rPr lang="en-US" sz="1800" dirty="0"/>
              <a:t>FY19</a:t>
            </a:r>
          </a:p>
          <a:p>
            <a:pPr lvl="1"/>
            <a:r>
              <a:rPr lang="en-US" sz="1400" dirty="0"/>
              <a:t>Technical research on NEXRAD dual polarization radar</a:t>
            </a:r>
          </a:p>
          <a:p>
            <a:pPr lvl="1"/>
            <a:r>
              <a:rPr lang="en-US" sz="1400" dirty="0"/>
              <a:t>Refine methods to address bird size, bird concentration, and flock issues in detection</a:t>
            </a:r>
          </a:p>
          <a:p>
            <a:pPr lvl="1"/>
            <a:r>
              <a:rPr lang="en-US" sz="1400" dirty="0"/>
              <a:t>Proof of Concept completed using known bird target data</a:t>
            </a:r>
          </a:p>
          <a:p>
            <a:pPr lvl="1"/>
            <a:r>
              <a:rPr lang="en-US" sz="1400" dirty="0"/>
              <a:t>Conduct shortfall analysis of bird strikes in the NAS related to NEXRAD estimates of bird concentration</a:t>
            </a:r>
            <a:r>
              <a:rPr lang="en-US" sz="1400" dirty="0" smtClean="0"/>
              <a:t>.</a:t>
            </a:r>
            <a:endParaRPr lang="en-US" sz="1400" dirty="0"/>
          </a:p>
          <a:p>
            <a:pPr lvl="1"/>
            <a:r>
              <a:rPr lang="en-US" sz="1400" dirty="0"/>
              <a:t>Applied research to develop implementation options for airport and regional hazard advisories</a:t>
            </a:r>
          </a:p>
          <a:p>
            <a:pPr lvl="1"/>
            <a:r>
              <a:rPr lang="en-US" sz="1400" dirty="0"/>
              <a:t>Refine airport use of NEXRAD data using ongoing wildlife observations and avian radar (if available e.g. DFW and SEA)</a:t>
            </a:r>
          </a:p>
          <a:p>
            <a:pPr marL="0" indent="0">
              <a:buNone/>
            </a:pPr>
            <a:endParaRPr lang="en-US" sz="1400" dirty="0"/>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23</a:t>
            </a:fld>
            <a:endParaRPr lang="en-US" dirty="0">
              <a:solidFill>
                <a:srgbClr val="FFFFFF">
                  <a:lumMod val="65000"/>
                </a:srgbClr>
              </a:solidFill>
            </a:endParaRPr>
          </a:p>
        </p:txBody>
      </p:sp>
      <p:sp>
        <p:nvSpPr>
          <p:cNvPr id="6" name="Title 1"/>
          <p:cNvSpPr>
            <a:spLocks noGrp="1"/>
          </p:cNvSpPr>
          <p:nvPr>
            <p:ph type="title"/>
          </p:nvPr>
        </p:nvSpPr>
        <p:spPr>
          <a:xfrm>
            <a:off x="304800" y="233471"/>
            <a:ext cx="8763000" cy="609600"/>
          </a:xfrm>
        </p:spPr>
        <p:txBody>
          <a:bodyPr/>
          <a:lstStyle/>
          <a:p>
            <a:r>
              <a:rPr lang="en-US" sz="2400" dirty="0" smtClean="0"/>
              <a:t>NEXRAD </a:t>
            </a:r>
            <a:r>
              <a:rPr lang="en-US" sz="2400" dirty="0"/>
              <a:t>Bird Identification and </a:t>
            </a:r>
            <a:r>
              <a:rPr lang="en-US" sz="2400" dirty="0" smtClean="0"/>
              <a:t>Advisory Research (2 of 2)</a:t>
            </a:r>
            <a:endParaRPr lang="en-US" dirty="0"/>
          </a:p>
        </p:txBody>
      </p:sp>
    </p:spTree>
    <p:extLst>
      <p:ext uri="{BB962C8B-B14F-4D97-AF65-F5344CB8AC3E}">
        <p14:creationId xmlns:p14="http://schemas.microsoft.com/office/powerpoint/2010/main" val="148814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smtClean="0"/>
              <a:t>Work request for NEXRAD bird identification research</a:t>
            </a:r>
          </a:p>
          <a:p>
            <a:r>
              <a:rPr lang="en-US" dirty="0" smtClean="0"/>
              <a:t>Funding </a:t>
            </a:r>
          </a:p>
          <a:p>
            <a:r>
              <a:rPr lang="en-US" dirty="0" smtClean="0"/>
              <a:t>CEAT roles </a:t>
            </a:r>
            <a:r>
              <a:rPr lang="en-US" smtClean="0"/>
              <a:t>&amp; responsibilities</a:t>
            </a:r>
          </a:p>
          <a:p>
            <a:r>
              <a:rPr lang="en-US" smtClean="0"/>
              <a:t>Schedule</a:t>
            </a:r>
            <a:endParaRPr lang="en-US" dirty="0"/>
          </a:p>
          <a:p>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24</a:t>
            </a:fld>
            <a:endParaRPr lang="en-US" dirty="0">
              <a:solidFill>
                <a:srgbClr val="FFFFFF">
                  <a:lumMod val="65000"/>
                </a:srgbClr>
              </a:solidFill>
            </a:endParaRPr>
          </a:p>
        </p:txBody>
      </p:sp>
    </p:spTree>
    <p:extLst>
      <p:ext uri="{BB962C8B-B14F-4D97-AF65-F5344CB8AC3E}">
        <p14:creationId xmlns:p14="http://schemas.microsoft.com/office/powerpoint/2010/main" val="925427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CEAT (1 of 8)</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25</a:t>
            </a:fld>
            <a:endParaRPr lang="en-US" dirty="0">
              <a:solidFill>
                <a:srgbClr val="FFFFFF">
                  <a:lumMod val="65000"/>
                </a:srgbClr>
              </a:solidFill>
            </a:endParaRPr>
          </a:p>
        </p:txBody>
      </p:sp>
      <p:sp>
        <p:nvSpPr>
          <p:cNvPr id="5" name="TextBox 4">
            <a:extLst>
              <a:ext uri="{FF2B5EF4-FFF2-40B4-BE49-F238E27FC236}">
                <a16:creationId xmlns:a16="http://schemas.microsoft.com/office/drawing/2014/main" id="{51F667DD-0378-42DE-8C94-388216CADF25}"/>
              </a:ext>
            </a:extLst>
          </p:cNvPr>
          <p:cNvSpPr txBox="1"/>
          <p:nvPr/>
        </p:nvSpPr>
        <p:spPr>
          <a:xfrm>
            <a:off x="502179" y="1120478"/>
            <a:ext cx="8337021" cy="2677656"/>
          </a:xfrm>
          <a:prstGeom prst="rect">
            <a:avLst/>
          </a:prstGeom>
          <a:noFill/>
        </p:spPr>
        <p:txBody>
          <a:bodyPr wrap="square" rtlCol="0">
            <a:spAutoFit/>
          </a:bodyPr>
          <a:lstStyle/>
          <a:p>
            <a:pPr fontAlgn="base"/>
            <a:r>
              <a:rPr lang="en-US" sz="1600" b="1" dirty="0"/>
              <a:t>Wildlife Strategic Objective 1 </a:t>
            </a:r>
            <a:r>
              <a:rPr lang="en-US" sz="1400" dirty="0"/>
              <a:t>(to partially meet NARP Objective 5b) – Enhance and maintain the FAA’s National Wildlife Strike Database to provide the aerospace community the ability to collect, aggregate, analyze and share bird strike data in the NAS and to improve system-wide safety</a:t>
            </a:r>
            <a:r>
              <a:rPr lang="en-US" sz="1400" dirty="0" smtClean="0"/>
              <a:t>.</a:t>
            </a:r>
          </a:p>
          <a:p>
            <a:pPr fontAlgn="base"/>
            <a:endParaRPr lang="en-US" sz="1400" b="1" dirty="0"/>
          </a:p>
          <a:p>
            <a:pPr fontAlgn="base"/>
            <a:r>
              <a:rPr lang="en-US" sz="1600" b="1" dirty="0"/>
              <a:t>Research Description</a:t>
            </a:r>
            <a:r>
              <a:rPr lang="en-US" sz="1600" dirty="0"/>
              <a:t>:</a:t>
            </a:r>
          </a:p>
          <a:p>
            <a:pPr fontAlgn="base"/>
            <a:r>
              <a:rPr lang="en-US" sz="1400" i="1" dirty="0"/>
              <a:t>Take advantage of a wide range of data resources (WHA’s, NERAD, avian radars, and airport reporting) and develop methods to </a:t>
            </a:r>
            <a:r>
              <a:rPr lang="en-US" sz="1400" i="1" dirty="0" smtClean="0"/>
              <a:t>aggregate </a:t>
            </a:r>
            <a:r>
              <a:rPr lang="en-US" sz="1400" i="1" dirty="0"/>
              <a:t>and analyze data resources to better define wildlife hazards.</a:t>
            </a:r>
          </a:p>
          <a:p>
            <a:pPr fontAlgn="base"/>
            <a:endParaRPr lang="en-US" sz="1600" b="1" dirty="0"/>
          </a:p>
          <a:p>
            <a:r>
              <a:rPr lang="en-US" sz="1600" b="1" dirty="0"/>
              <a:t>Driving Factor</a:t>
            </a:r>
            <a:r>
              <a:rPr lang="en-US" sz="1600" dirty="0"/>
              <a:t>: </a:t>
            </a:r>
            <a:r>
              <a:rPr lang="en-US" sz="1400" dirty="0"/>
              <a:t>Need for analysis and interpretation </a:t>
            </a:r>
            <a:r>
              <a:rPr lang="en-US" sz="1600" dirty="0"/>
              <a:t>of wildlife strike data that is airport specific.</a:t>
            </a:r>
          </a:p>
          <a:p>
            <a:endParaRPr lang="en-US" dirty="0"/>
          </a:p>
        </p:txBody>
      </p:sp>
      <p:sp>
        <p:nvSpPr>
          <p:cNvPr id="6" name="TextBox 5">
            <a:extLst>
              <a:ext uri="{FF2B5EF4-FFF2-40B4-BE49-F238E27FC236}">
                <a16:creationId xmlns:a16="http://schemas.microsoft.com/office/drawing/2014/main" id="{CB1AEDA5-F3E8-44E8-8078-F4C201153CDB}"/>
              </a:ext>
            </a:extLst>
          </p:cNvPr>
          <p:cNvSpPr txBox="1"/>
          <p:nvPr/>
        </p:nvSpPr>
        <p:spPr>
          <a:xfrm>
            <a:off x="330546" y="3447225"/>
            <a:ext cx="8508654" cy="2246769"/>
          </a:xfrm>
          <a:prstGeom prst="rect">
            <a:avLst/>
          </a:prstGeom>
          <a:noFill/>
        </p:spPr>
        <p:txBody>
          <a:bodyPr wrap="square" rtlCol="0">
            <a:spAutoFit/>
          </a:bodyPr>
          <a:lstStyle/>
          <a:p>
            <a:pPr lvl="2" indent="-738188" eaLnBrk="0" fontAlgn="base" hangingPunct="0"/>
            <a:r>
              <a:rPr lang="en-US" sz="1400" i="1" dirty="0"/>
              <a:t>Vision Element </a:t>
            </a:r>
            <a:r>
              <a:rPr lang="en-US" sz="1400" dirty="0"/>
              <a:t>– Develop a common set of analytical tools that could be used by airports or their consultants to maximize utility of wildlife strike data. </a:t>
            </a:r>
          </a:p>
          <a:p>
            <a:pPr lvl="2" indent="-738188" eaLnBrk="0" fontAlgn="base" hangingPunct="0"/>
            <a:r>
              <a:rPr lang="en-US" sz="1400" i="1" dirty="0"/>
              <a:t>Strategy Element</a:t>
            </a:r>
            <a:r>
              <a:rPr lang="en-US" sz="1400" dirty="0"/>
              <a:t> – Establishes a SOP approach that will support integration of strike information to support national safety programs.</a:t>
            </a:r>
          </a:p>
          <a:p>
            <a:pPr lvl="2" indent="-738188" eaLnBrk="0" fontAlgn="base" hangingPunct="0"/>
            <a:r>
              <a:rPr lang="en-US" sz="1400" i="1" dirty="0"/>
              <a:t>Prioritization</a:t>
            </a:r>
            <a:r>
              <a:rPr lang="en-US" sz="1400" dirty="0"/>
              <a:t> - Ongoing </a:t>
            </a:r>
          </a:p>
          <a:p>
            <a:pPr lvl="2" indent="-738188" eaLnBrk="0" fontAlgn="base" hangingPunct="0"/>
            <a:r>
              <a:rPr lang="en-US" sz="1400" i="1" dirty="0"/>
              <a:t>Leverages</a:t>
            </a:r>
            <a:r>
              <a:rPr lang="en-US" sz="1400" dirty="0"/>
              <a:t> – Leverages public/private partnerships to enhance understanding of bird hazard timing and location supporting mitigation.</a:t>
            </a:r>
          </a:p>
          <a:p>
            <a:pPr lvl="2" indent="-738188" eaLnBrk="0" fontAlgn="base" hangingPunct="0"/>
            <a:r>
              <a:rPr lang="en-US" sz="1400" i="1" dirty="0"/>
              <a:t>Identification of technology, emerging technologies, and knowledge gaps</a:t>
            </a:r>
            <a:r>
              <a:rPr lang="en-US" sz="1400" dirty="0"/>
              <a:t> -  Will consider new approaches to data mining incorporating sophisticated tools such as genetic algorithms.</a:t>
            </a:r>
          </a:p>
          <a:p>
            <a:pPr lvl="2" indent="-738188" eaLnBrk="0" fontAlgn="base" hangingPunct="0"/>
            <a:r>
              <a:rPr lang="en-US" sz="1400" dirty="0"/>
              <a:t>Budget impact on research – budget requirement for maintenance of trained specialist.</a:t>
            </a:r>
          </a:p>
        </p:txBody>
      </p:sp>
    </p:spTree>
    <p:extLst>
      <p:ext uri="{BB962C8B-B14F-4D97-AF65-F5344CB8AC3E}">
        <p14:creationId xmlns:p14="http://schemas.microsoft.com/office/powerpoint/2010/main" val="294641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CEAT (2 of 8) </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26</a:t>
            </a:fld>
            <a:endParaRPr lang="en-US" dirty="0">
              <a:solidFill>
                <a:srgbClr val="FFFFFF">
                  <a:lumMod val="65000"/>
                </a:srgbClr>
              </a:solidFill>
            </a:endParaRPr>
          </a:p>
        </p:txBody>
      </p:sp>
      <p:sp>
        <p:nvSpPr>
          <p:cNvPr id="5" name="TextBox 4">
            <a:extLst>
              <a:ext uri="{FF2B5EF4-FFF2-40B4-BE49-F238E27FC236}">
                <a16:creationId xmlns:a16="http://schemas.microsoft.com/office/drawing/2014/main" id="{51F667DD-0378-42DE-8C94-388216CADF25}"/>
              </a:ext>
            </a:extLst>
          </p:cNvPr>
          <p:cNvSpPr txBox="1"/>
          <p:nvPr/>
        </p:nvSpPr>
        <p:spPr>
          <a:xfrm>
            <a:off x="383689" y="888382"/>
            <a:ext cx="8709467" cy="3385542"/>
          </a:xfrm>
          <a:prstGeom prst="rect">
            <a:avLst/>
          </a:prstGeom>
          <a:noFill/>
        </p:spPr>
        <p:txBody>
          <a:bodyPr wrap="square" rtlCol="0">
            <a:spAutoFit/>
          </a:bodyPr>
          <a:lstStyle/>
          <a:p>
            <a:pPr fontAlgn="base"/>
            <a:r>
              <a:rPr lang="en-US" b="1" dirty="0"/>
              <a:t>Wildlife Strategic Objective 2</a:t>
            </a:r>
            <a:r>
              <a:rPr lang="en-US" dirty="0"/>
              <a:t> </a:t>
            </a:r>
            <a:r>
              <a:rPr lang="en-US" sz="1600" dirty="0"/>
              <a:t>(to partially meet NARP Objective 2a) – Increase airport and terminal safety by reducing the number of damaging and potentially fatal bird strikes by providing pilots and controllers with bird concentration advisories</a:t>
            </a:r>
            <a:r>
              <a:rPr lang="en-US" sz="1600" dirty="0" smtClean="0"/>
              <a:t>.</a:t>
            </a:r>
          </a:p>
          <a:p>
            <a:pPr fontAlgn="base"/>
            <a:endParaRPr lang="en-US" sz="1600" b="1" dirty="0"/>
          </a:p>
          <a:p>
            <a:pPr fontAlgn="base"/>
            <a:r>
              <a:rPr lang="en-US" b="1" dirty="0"/>
              <a:t>Research Description</a:t>
            </a:r>
            <a:r>
              <a:rPr lang="en-US" dirty="0"/>
              <a:t>:</a:t>
            </a:r>
          </a:p>
          <a:p>
            <a:pPr fontAlgn="base"/>
            <a:r>
              <a:rPr lang="en-US" sz="1600" i="1" dirty="0"/>
              <a:t>Concentration advisories must be available on scales that include the airport, arrival and departure paths, and regional.  This research will have two elements.  First, we will continue optical/thermal with new developments in avian radar and demonstrate capability of identifying bird concentration and timing.  The second element will be the development of a nationwide system based on NEXRAD to provide information at airport to regional scales. </a:t>
            </a:r>
          </a:p>
          <a:p>
            <a:pPr fontAlgn="base"/>
            <a:endParaRPr lang="en-US" sz="1600" dirty="0"/>
          </a:p>
          <a:p>
            <a:r>
              <a:rPr lang="en-US" b="1" dirty="0"/>
              <a:t>Driving Factor #1</a:t>
            </a:r>
            <a:r>
              <a:rPr lang="en-US" dirty="0"/>
              <a:t>: </a:t>
            </a:r>
            <a:r>
              <a:rPr lang="en-US" sz="1600" dirty="0"/>
              <a:t>Need for identification of bird concentrations on, and near, airports using bird detection technologies. that is airport specific.</a:t>
            </a:r>
          </a:p>
        </p:txBody>
      </p:sp>
      <p:sp>
        <p:nvSpPr>
          <p:cNvPr id="6" name="TextBox 5">
            <a:extLst>
              <a:ext uri="{FF2B5EF4-FFF2-40B4-BE49-F238E27FC236}">
                <a16:creationId xmlns:a16="http://schemas.microsoft.com/office/drawing/2014/main" id="{CB1AEDA5-F3E8-44E8-8078-F4C201153CDB}"/>
              </a:ext>
            </a:extLst>
          </p:cNvPr>
          <p:cNvSpPr txBox="1"/>
          <p:nvPr/>
        </p:nvSpPr>
        <p:spPr>
          <a:xfrm>
            <a:off x="383689" y="4319235"/>
            <a:ext cx="8096940" cy="1384995"/>
          </a:xfrm>
          <a:prstGeom prst="rect">
            <a:avLst/>
          </a:prstGeom>
          <a:noFill/>
        </p:spPr>
        <p:txBody>
          <a:bodyPr wrap="square" rtlCol="0">
            <a:spAutoFit/>
          </a:bodyPr>
          <a:lstStyle/>
          <a:p>
            <a:pPr lvl="2" indent="-914400" eaLnBrk="0" fontAlgn="base" hangingPunct="0"/>
            <a:r>
              <a:rPr lang="en-US" sz="1400" i="1" dirty="0"/>
              <a:t>Vision Element </a:t>
            </a:r>
            <a:r>
              <a:rPr lang="en-US" sz="1400" dirty="0"/>
              <a:t>– Develop a common set of analytical tools that could be used by airports or their consultants to maximize utility of wildlife strike data. </a:t>
            </a:r>
          </a:p>
          <a:p>
            <a:pPr lvl="2" indent="-914400" eaLnBrk="0" fontAlgn="base" hangingPunct="0"/>
            <a:r>
              <a:rPr lang="en-US" sz="1400" i="1" dirty="0"/>
              <a:t>Strategy Element</a:t>
            </a:r>
            <a:r>
              <a:rPr lang="en-US" sz="1400" dirty="0"/>
              <a:t> – Establishes a SOP approach that will support integration of strike information to support national safety programs.</a:t>
            </a:r>
          </a:p>
          <a:p>
            <a:pPr lvl="2" indent="-914400" eaLnBrk="0" fontAlgn="base" hangingPunct="0"/>
            <a:r>
              <a:rPr lang="en-US" sz="1400" i="1" dirty="0" smtClean="0"/>
              <a:t>Leverages</a:t>
            </a:r>
            <a:r>
              <a:rPr lang="en-US" sz="1400" dirty="0" smtClean="0"/>
              <a:t> </a:t>
            </a:r>
            <a:r>
              <a:rPr lang="en-US" sz="1400" dirty="0"/>
              <a:t>– Leverages public/private partnerships to enhance understanding of bird hazard timing and location supporting mitigation</a:t>
            </a:r>
            <a:r>
              <a:rPr lang="en-US" sz="1400" dirty="0" smtClean="0"/>
              <a:t>.</a:t>
            </a:r>
            <a:endParaRPr lang="en-US" sz="1400" dirty="0"/>
          </a:p>
        </p:txBody>
      </p:sp>
    </p:spTree>
    <p:extLst>
      <p:ext uri="{BB962C8B-B14F-4D97-AF65-F5344CB8AC3E}">
        <p14:creationId xmlns:p14="http://schemas.microsoft.com/office/powerpoint/2010/main" val="302192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CEAT (3 of 8)</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27</a:t>
            </a:fld>
            <a:endParaRPr lang="en-US" dirty="0">
              <a:solidFill>
                <a:srgbClr val="FFFFFF">
                  <a:lumMod val="65000"/>
                </a:srgbClr>
              </a:solidFill>
            </a:endParaRPr>
          </a:p>
        </p:txBody>
      </p:sp>
      <p:sp>
        <p:nvSpPr>
          <p:cNvPr id="5" name="TextBox 4">
            <a:extLst>
              <a:ext uri="{FF2B5EF4-FFF2-40B4-BE49-F238E27FC236}">
                <a16:creationId xmlns:a16="http://schemas.microsoft.com/office/drawing/2014/main" id="{51F667DD-0378-42DE-8C94-388216CADF25}"/>
              </a:ext>
            </a:extLst>
          </p:cNvPr>
          <p:cNvSpPr txBox="1"/>
          <p:nvPr/>
        </p:nvSpPr>
        <p:spPr>
          <a:xfrm>
            <a:off x="152400" y="998150"/>
            <a:ext cx="9267092" cy="1323439"/>
          </a:xfrm>
          <a:prstGeom prst="rect">
            <a:avLst/>
          </a:prstGeom>
          <a:noFill/>
        </p:spPr>
        <p:txBody>
          <a:bodyPr wrap="square" rtlCol="0">
            <a:spAutoFit/>
          </a:bodyPr>
          <a:lstStyle/>
          <a:p>
            <a:pPr lvl="2" indent="-914400" eaLnBrk="0" fontAlgn="base" hangingPunct="0"/>
            <a:r>
              <a:rPr lang="en-US" sz="1400" i="1" dirty="0"/>
              <a:t>Identification of technology, emerging technologies, and knowledge gaps</a:t>
            </a:r>
            <a:r>
              <a:rPr lang="en-US" sz="1400" dirty="0"/>
              <a:t> -  Will consider new approaches to data mining incorporating sophisticated tools such as genetic algorithms.</a:t>
            </a:r>
          </a:p>
          <a:p>
            <a:pPr eaLnBrk="0" fontAlgn="base" hangingPunct="0"/>
            <a:endParaRPr lang="en-US" b="1" dirty="0" smtClean="0"/>
          </a:p>
          <a:p>
            <a:pPr eaLnBrk="0" fontAlgn="base" hangingPunct="0"/>
            <a:r>
              <a:rPr lang="en-US" b="1" dirty="0" smtClean="0"/>
              <a:t>Driving </a:t>
            </a:r>
            <a:r>
              <a:rPr lang="en-US" b="1" dirty="0"/>
              <a:t>Factor #2</a:t>
            </a:r>
            <a:r>
              <a:rPr lang="en-US" dirty="0"/>
              <a:t>: </a:t>
            </a:r>
            <a:r>
              <a:rPr lang="en-US" sz="1600" dirty="0"/>
              <a:t>Need for identification of bird concentrations on, and near, airports, in approach and departure areas, and </a:t>
            </a:r>
            <a:r>
              <a:rPr lang="en-US" sz="1600" dirty="0" err="1"/>
              <a:t>en</a:t>
            </a:r>
            <a:r>
              <a:rPr lang="en-US" sz="1600" dirty="0"/>
              <a:t> route using NEXRAD information.</a:t>
            </a:r>
          </a:p>
        </p:txBody>
      </p:sp>
      <p:sp>
        <p:nvSpPr>
          <p:cNvPr id="6" name="TextBox 5">
            <a:extLst>
              <a:ext uri="{FF2B5EF4-FFF2-40B4-BE49-F238E27FC236}">
                <a16:creationId xmlns:a16="http://schemas.microsoft.com/office/drawing/2014/main" id="{CB1AEDA5-F3E8-44E8-8078-F4C201153CDB}"/>
              </a:ext>
            </a:extLst>
          </p:cNvPr>
          <p:cNvSpPr txBox="1"/>
          <p:nvPr/>
        </p:nvSpPr>
        <p:spPr>
          <a:xfrm>
            <a:off x="152400" y="2407557"/>
            <a:ext cx="8812406" cy="3754874"/>
          </a:xfrm>
          <a:prstGeom prst="rect">
            <a:avLst/>
          </a:prstGeom>
          <a:noFill/>
        </p:spPr>
        <p:txBody>
          <a:bodyPr wrap="square" rtlCol="0">
            <a:spAutoFit/>
          </a:bodyPr>
          <a:lstStyle/>
          <a:p>
            <a:pPr lvl="1" indent="-457200" eaLnBrk="0" fontAlgn="base" hangingPunct="0"/>
            <a:r>
              <a:rPr lang="en-US" sz="1400" i="1" dirty="0"/>
              <a:t>Vision Element</a:t>
            </a:r>
            <a:r>
              <a:rPr lang="en-US" sz="1400" dirty="0"/>
              <a:t> – Take advantage of upgrades to the NEXRAD system that support classification of birds from other atmospheric </a:t>
            </a:r>
            <a:r>
              <a:rPr lang="en-US" sz="1400" dirty="0" err="1"/>
              <a:t>scatterers</a:t>
            </a:r>
            <a:r>
              <a:rPr lang="en-US" sz="1400" dirty="0"/>
              <a:t> providing the capability to provide a national bird biomass in the atmosphere based hazard warning system. </a:t>
            </a:r>
          </a:p>
          <a:p>
            <a:pPr lvl="1" indent="-457200" eaLnBrk="0" fontAlgn="base" hangingPunct="0"/>
            <a:r>
              <a:rPr lang="en-US" sz="1400" i="1" dirty="0"/>
              <a:t>Strategy Element</a:t>
            </a:r>
            <a:r>
              <a:rPr lang="en-US" sz="1400" dirty="0"/>
              <a:t> – Uses an existing radar system with national coverage to extract bird hazard data 24/7 and use an understanding of individual radar coverage to provide airport and approach/departure zone advisories.  Multiple radars provide the opportunity for integration across the US to provide a comprehensive hazard warning for all aircraft movements.  This effort is intended to develop the needed specifications for FAA implementation contracting.</a:t>
            </a:r>
          </a:p>
          <a:p>
            <a:pPr lvl="1" indent="-457200" eaLnBrk="0" fontAlgn="base" hangingPunct="0"/>
            <a:r>
              <a:rPr lang="en-US" sz="1400" i="1" dirty="0"/>
              <a:t>Prioritization</a:t>
            </a:r>
            <a:r>
              <a:rPr lang="en-US" sz="1400" dirty="0"/>
              <a:t> - Highest</a:t>
            </a:r>
          </a:p>
          <a:p>
            <a:pPr lvl="1" indent="-457200" eaLnBrk="0" fontAlgn="base" hangingPunct="0"/>
            <a:r>
              <a:rPr lang="en-US" sz="1400" i="1" dirty="0"/>
              <a:t>Leverages </a:t>
            </a:r>
            <a:r>
              <a:rPr lang="en-US" sz="1400" dirty="0"/>
              <a:t>– Takes advantage of the FAA’s existing investment in NEXRAD radars to now utilize upgraded capabilities to provide bird specific information to pilots and controllers.  </a:t>
            </a:r>
          </a:p>
          <a:p>
            <a:pPr lvl="1" indent="-457200" eaLnBrk="0" fontAlgn="base" hangingPunct="0"/>
            <a:r>
              <a:rPr lang="en-US" sz="1400" i="1" dirty="0"/>
              <a:t>Identification of technology and knowledge gaps emerging technologies and knowledge gaps</a:t>
            </a:r>
            <a:r>
              <a:rPr lang="en-US" sz="1400" dirty="0"/>
              <a:t> – This research will identify actual capability to address bird targets meeting the critical data gap of information from approach/departure areas and </a:t>
            </a:r>
            <a:r>
              <a:rPr lang="en-US" sz="1400" dirty="0" err="1"/>
              <a:t>en</a:t>
            </a:r>
            <a:r>
              <a:rPr lang="en-US" sz="1400" dirty="0"/>
              <a:t> route.  </a:t>
            </a:r>
          </a:p>
          <a:p>
            <a:pPr lvl="1" indent="-457200" eaLnBrk="0" fontAlgn="base" hangingPunct="0"/>
            <a:r>
              <a:rPr lang="en-US" sz="1400" i="1" dirty="0"/>
              <a:t>Budget impact on research</a:t>
            </a:r>
            <a:r>
              <a:rPr lang="en-US" sz="1400" dirty="0"/>
              <a:t> – Will require establishment of a new project area with funding for a 24-36 month program.</a:t>
            </a:r>
          </a:p>
          <a:p>
            <a:pPr fontAlgn="base"/>
            <a:r>
              <a:rPr lang="en-US" sz="1400" dirty="0"/>
              <a:t> </a:t>
            </a:r>
          </a:p>
        </p:txBody>
      </p:sp>
    </p:spTree>
    <p:extLst>
      <p:ext uri="{BB962C8B-B14F-4D97-AF65-F5344CB8AC3E}">
        <p14:creationId xmlns:p14="http://schemas.microsoft.com/office/powerpoint/2010/main" val="3506917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CEAT (4 of 8)</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28</a:t>
            </a:fld>
            <a:endParaRPr lang="en-US" dirty="0">
              <a:solidFill>
                <a:srgbClr val="FFFFFF">
                  <a:lumMod val="65000"/>
                </a:srgbClr>
              </a:solidFill>
            </a:endParaRPr>
          </a:p>
        </p:txBody>
      </p:sp>
      <p:sp>
        <p:nvSpPr>
          <p:cNvPr id="5" name="TextBox 4">
            <a:extLst>
              <a:ext uri="{FF2B5EF4-FFF2-40B4-BE49-F238E27FC236}">
                <a16:creationId xmlns:a16="http://schemas.microsoft.com/office/drawing/2014/main" id="{51F667DD-0378-42DE-8C94-388216CADF25}"/>
              </a:ext>
            </a:extLst>
          </p:cNvPr>
          <p:cNvSpPr txBox="1"/>
          <p:nvPr/>
        </p:nvSpPr>
        <p:spPr>
          <a:xfrm>
            <a:off x="381000" y="857067"/>
            <a:ext cx="8382000" cy="3447098"/>
          </a:xfrm>
          <a:prstGeom prst="rect">
            <a:avLst/>
          </a:prstGeom>
          <a:noFill/>
        </p:spPr>
        <p:txBody>
          <a:bodyPr wrap="square" rtlCol="0">
            <a:spAutoFit/>
          </a:bodyPr>
          <a:lstStyle/>
          <a:p>
            <a:pPr fontAlgn="base"/>
            <a:r>
              <a:rPr lang="en-US" sz="1600" b="1" dirty="0" smtClean="0"/>
              <a:t>Wildlife Strategic Objective 3</a:t>
            </a:r>
            <a:r>
              <a:rPr lang="en-US" sz="1600" dirty="0" smtClean="0"/>
              <a:t> </a:t>
            </a:r>
            <a:r>
              <a:rPr lang="en-US" sz="1400" dirty="0" smtClean="0"/>
              <a:t>(to partially meet NARP Objective 2a) – Research, evaluate and communicate the effectiveness of various habitat management and wildlife control techniques for minimizing wildlife strikes with aircraft at and away from all airports nationwide.  These research activities provide a scientific basis for FAA policies, regulatory decisions and recommendations regarding airport safety and wildlife.</a:t>
            </a:r>
          </a:p>
          <a:p>
            <a:pPr fontAlgn="base"/>
            <a:endParaRPr lang="en-US" sz="1400" dirty="0" smtClean="0"/>
          </a:p>
          <a:p>
            <a:pPr fontAlgn="base"/>
            <a:r>
              <a:rPr lang="en-US" sz="1600" b="1" dirty="0" smtClean="0"/>
              <a:t>Research </a:t>
            </a:r>
            <a:r>
              <a:rPr lang="en-US" sz="1600" b="1" dirty="0"/>
              <a:t>Description</a:t>
            </a:r>
            <a:r>
              <a:rPr lang="en-US" sz="1600" dirty="0"/>
              <a:t>:</a:t>
            </a:r>
          </a:p>
          <a:p>
            <a:pPr fontAlgn="base"/>
            <a:r>
              <a:rPr lang="en-US" sz="1400" i="1" dirty="0"/>
              <a:t>Habitat is clearly an ecological issue related to the attraction and maintenance of bird concentrations.  There are two elements to this research area.  The first is connecting site specific hazards with habitat issues.  The second is developing tools for habitat analysis/identification specific to airport bird hazard analysis based on modern remote sensing, </a:t>
            </a:r>
            <a:r>
              <a:rPr lang="en-US" sz="1400" i="1" dirty="0" err="1"/>
              <a:t>GiS</a:t>
            </a:r>
            <a:r>
              <a:rPr lang="en-US" sz="1400" i="1" dirty="0"/>
              <a:t>, and multispectral imaging.  It is suggested that this be a DC led effort involving CEAT, USDA, and others.</a:t>
            </a:r>
          </a:p>
          <a:p>
            <a:pPr fontAlgn="base"/>
            <a:r>
              <a:rPr lang="en-US" sz="1600" i="1" dirty="0"/>
              <a:t>  </a:t>
            </a:r>
            <a:endParaRPr lang="en-US" sz="1600" dirty="0"/>
          </a:p>
          <a:p>
            <a:pPr eaLnBrk="0" fontAlgn="base" hangingPunct="0"/>
            <a:r>
              <a:rPr lang="en-US" sz="1600" b="1" dirty="0"/>
              <a:t>Driving Factor #1</a:t>
            </a:r>
            <a:r>
              <a:rPr lang="en-US" sz="1600" dirty="0"/>
              <a:t>: </a:t>
            </a:r>
            <a:r>
              <a:rPr lang="en-US" sz="1400" dirty="0"/>
              <a:t>Need for integration of a wide range of remote sensing capabilities in the identification of habitat attractive to birds that contribute to aircraft hazards.  </a:t>
            </a:r>
          </a:p>
        </p:txBody>
      </p:sp>
      <p:sp>
        <p:nvSpPr>
          <p:cNvPr id="6" name="TextBox 5">
            <a:extLst>
              <a:ext uri="{FF2B5EF4-FFF2-40B4-BE49-F238E27FC236}">
                <a16:creationId xmlns:a16="http://schemas.microsoft.com/office/drawing/2014/main" id="{CB1AEDA5-F3E8-44E8-8078-F4C201153CDB}"/>
              </a:ext>
            </a:extLst>
          </p:cNvPr>
          <p:cNvSpPr txBox="1"/>
          <p:nvPr/>
        </p:nvSpPr>
        <p:spPr>
          <a:xfrm>
            <a:off x="399085" y="4191000"/>
            <a:ext cx="8160504" cy="1954381"/>
          </a:xfrm>
          <a:prstGeom prst="rect">
            <a:avLst/>
          </a:prstGeom>
          <a:noFill/>
        </p:spPr>
        <p:txBody>
          <a:bodyPr wrap="square" rtlCol="0">
            <a:spAutoFit/>
          </a:bodyPr>
          <a:lstStyle/>
          <a:p>
            <a:pPr lvl="1" indent="-457200" eaLnBrk="0" fontAlgn="base" hangingPunct="0"/>
            <a:r>
              <a:rPr lang="en-US" sz="1100" i="1" dirty="0"/>
              <a:t>Vision Element</a:t>
            </a:r>
            <a:r>
              <a:rPr lang="en-US" sz="1100" dirty="0"/>
              <a:t> – Take advantage research conducted by CEAT since 2000, including recent use of high resolution multispectral imaging to report on methods of habitat assessment and identification of critical areas for management and/or mitigation.  </a:t>
            </a:r>
          </a:p>
          <a:p>
            <a:pPr lvl="1" indent="-457200" eaLnBrk="0" fontAlgn="base" hangingPunct="0"/>
            <a:r>
              <a:rPr lang="en-US" sz="1100" i="1" dirty="0"/>
              <a:t>Strategy Element</a:t>
            </a:r>
            <a:r>
              <a:rPr lang="en-US" sz="1100" dirty="0"/>
              <a:t> – The availability of WHA and WHMP documents at primary airports along with an array of </a:t>
            </a:r>
            <a:r>
              <a:rPr lang="en-US" sz="1100" dirty="0" err="1"/>
              <a:t>publically</a:t>
            </a:r>
            <a:r>
              <a:rPr lang="en-US" sz="1100" dirty="0"/>
              <a:t> available remote sensing data provides new opportunities for wildlife hazard management for areas on, and around airports. </a:t>
            </a:r>
          </a:p>
          <a:p>
            <a:pPr lvl="1" indent="-457200" eaLnBrk="0" fontAlgn="base" hangingPunct="0"/>
            <a:r>
              <a:rPr lang="en-US" sz="1100" i="1" dirty="0"/>
              <a:t>Prioritization</a:t>
            </a:r>
            <a:r>
              <a:rPr lang="en-US" sz="1100" dirty="0"/>
              <a:t> - Ongoing</a:t>
            </a:r>
          </a:p>
          <a:p>
            <a:pPr lvl="1" indent="-457200" eaLnBrk="0" fontAlgn="base" hangingPunct="0"/>
            <a:r>
              <a:rPr lang="en-US" sz="1100" i="1" dirty="0"/>
              <a:t>Leverages</a:t>
            </a:r>
            <a:r>
              <a:rPr lang="en-US" sz="1100" dirty="0"/>
              <a:t> – Takes advantage of primary airports existing investment in bird hazard assessment to expand coverage to off-airport locations to reduce airport wildlife strike hazards.</a:t>
            </a:r>
          </a:p>
          <a:p>
            <a:pPr lvl="1" indent="-457200" eaLnBrk="0" fontAlgn="base" hangingPunct="0"/>
            <a:r>
              <a:rPr lang="en-US" sz="1100" i="1" dirty="0"/>
              <a:t>Identification of technology and knowledge gaps emerging technologies and knowledge gaps</a:t>
            </a:r>
            <a:r>
              <a:rPr lang="en-US" sz="1100" dirty="0"/>
              <a:t> – Identify new data availability from improved remote sensing.</a:t>
            </a:r>
          </a:p>
          <a:p>
            <a:r>
              <a:rPr lang="en-US" sz="1100" i="1" dirty="0"/>
              <a:t>Budget impact on research</a:t>
            </a:r>
            <a:r>
              <a:rPr lang="en-US" sz="1100" dirty="0"/>
              <a:t> – Continues the assessment of new optical and thermal bird detection systems recognizing personnel needs in funding.</a:t>
            </a:r>
          </a:p>
        </p:txBody>
      </p:sp>
    </p:spTree>
    <p:extLst>
      <p:ext uri="{BB962C8B-B14F-4D97-AF65-F5344CB8AC3E}">
        <p14:creationId xmlns:p14="http://schemas.microsoft.com/office/powerpoint/2010/main" val="2429325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CEAT (5 of 8) </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29</a:t>
            </a:fld>
            <a:endParaRPr lang="en-US" dirty="0">
              <a:solidFill>
                <a:srgbClr val="FFFFFF">
                  <a:lumMod val="65000"/>
                </a:srgbClr>
              </a:solidFill>
            </a:endParaRPr>
          </a:p>
        </p:txBody>
      </p:sp>
      <p:sp>
        <p:nvSpPr>
          <p:cNvPr id="5" name="TextBox 4">
            <a:extLst>
              <a:ext uri="{FF2B5EF4-FFF2-40B4-BE49-F238E27FC236}">
                <a16:creationId xmlns:a16="http://schemas.microsoft.com/office/drawing/2014/main" id="{51F667DD-0378-42DE-8C94-388216CADF25}"/>
              </a:ext>
            </a:extLst>
          </p:cNvPr>
          <p:cNvSpPr txBox="1"/>
          <p:nvPr/>
        </p:nvSpPr>
        <p:spPr>
          <a:xfrm>
            <a:off x="502179" y="1074350"/>
            <a:ext cx="8260821" cy="923330"/>
          </a:xfrm>
          <a:prstGeom prst="rect">
            <a:avLst/>
          </a:prstGeom>
          <a:noFill/>
        </p:spPr>
        <p:txBody>
          <a:bodyPr wrap="square" rtlCol="0">
            <a:spAutoFit/>
          </a:bodyPr>
          <a:lstStyle/>
          <a:p>
            <a:pPr eaLnBrk="0" fontAlgn="base" hangingPunct="0"/>
            <a:r>
              <a:rPr lang="en-US" b="1" dirty="0"/>
              <a:t>Driving Factor #2</a:t>
            </a:r>
            <a:r>
              <a:rPr lang="en-US" dirty="0"/>
              <a:t>: As an add on to general remote sensing consider site and problem specificity where a significant hazard exists with defined habitat associations.  </a:t>
            </a:r>
          </a:p>
        </p:txBody>
      </p:sp>
      <p:sp>
        <p:nvSpPr>
          <p:cNvPr id="6" name="TextBox 5">
            <a:extLst>
              <a:ext uri="{FF2B5EF4-FFF2-40B4-BE49-F238E27FC236}">
                <a16:creationId xmlns:a16="http://schemas.microsoft.com/office/drawing/2014/main" id="{CB1AEDA5-F3E8-44E8-8078-F4C201153CDB}"/>
              </a:ext>
            </a:extLst>
          </p:cNvPr>
          <p:cNvSpPr txBox="1"/>
          <p:nvPr/>
        </p:nvSpPr>
        <p:spPr>
          <a:xfrm>
            <a:off x="76201" y="2133600"/>
            <a:ext cx="8624100" cy="3785652"/>
          </a:xfrm>
          <a:prstGeom prst="rect">
            <a:avLst/>
          </a:prstGeom>
          <a:noFill/>
        </p:spPr>
        <p:txBody>
          <a:bodyPr wrap="square" rtlCol="0">
            <a:spAutoFit/>
          </a:bodyPr>
          <a:lstStyle/>
          <a:p>
            <a:pPr lvl="1" eaLnBrk="0" fontAlgn="base" hangingPunct="0"/>
            <a:r>
              <a:rPr lang="en-US" sz="1600" i="1" dirty="0"/>
              <a:t>Vision Element</a:t>
            </a:r>
            <a:r>
              <a:rPr lang="en-US" sz="1600" dirty="0"/>
              <a:t> – Take advantage research conducted by CEAT at Salt Lake City Airport where American White Pelicans regularly congregate in the airport flight path in high numbers distributed over altitudes to 10,000 ft. creating a major hazard that has already resulted in serious bird strike damage.  CEAT has already identified remote sensing data and has high resolution </a:t>
            </a:r>
            <a:r>
              <a:rPr lang="en-US" sz="1600" dirty="0" err="1"/>
              <a:t>multispectrum</a:t>
            </a:r>
            <a:r>
              <a:rPr lang="en-US" sz="1600" dirty="0"/>
              <a:t> imagery in place.  </a:t>
            </a:r>
          </a:p>
          <a:p>
            <a:pPr lvl="1" eaLnBrk="0" fontAlgn="base" hangingPunct="0"/>
            <a:r>
              <a:rPr lang="en-US" sz="1600" i="1" dirty="0"/>
              <a:t>Strategy Element</a:t>
            </a:r>
            <a:r>
              <a:rPr lang="en-US" sz="1600" dirty="0"/>
              <a:t> – Use the availability of existing radar and habitat data supplemented by additional data acquisition (observational, avian radar, and NEXRAD/TDWR) to develop hazard advisories.</a:t>
            </a:r>
          </a:p>
          <a:p>
            <a:pPr lvl="1" eaLnBrk="0" fontAlgn="base" hangingPunct="0"/>
            <a:r>
              <a:rPr lang="en-US" sz="1600" i="1" dirty="0"/>
              <a:t>Prioritization</a:t>
            </a:r>
            <a:r>
              <a:rPr lang="en-US" sz="1600" dirty="0"/>
              <a:t> - High</a:t>
            </a:r>
          </a:p>
          <a:p>
            <a:pPr lvl="1" eaLnBrk="0" fontAlgn="base" hangingPunct="0"/>
            <a:r>
              <a:rPr lang="en-US" sz="1600" i="1" dirty="0"/>
              <a:t>Leverages</a:t>
            </a:r>
            <a:r>
              <a:rPr lang="en-US" sz="1600" dirty="0"/>
              <a:t> – Takes advantage of ongoing airport and Utah Division of Wildlife programs direct to pelican research.  </a:t>
            </a:r>
          </a:p>
          <a:p>
            <a:pPr lvl="1" eaLnBrk="0" fontAlgn="base" hangingPunct="0"/>
            <a:r>
              <a:rPr lang="en-US" sz="1600" i="1" dirty="0"/>
              <a:t>Identification of technology and knowledge gaps emerging technologies and knowledge gaps</a:t>
            </a:r>
            <a:r>
              <a:rPr lang="en-US" sz="1600" dirty="0"/>
              <a:t> – Major gap is consolidation of data to develop a threat advisory for SLC airport.</a:t>
            </a:r>
          </a:p>
          <a:p>
            <a:pPr lvl="1" eaLnBrk="0" fontAlgn="base" hangingPunct="0"/>
            <a:r>
              <a:rPr lang="en-US" sz="1600" i="1" dirty="0"/>
              <a:t>Budget impact on research</a:t>
            </a:r>
            <a:r>
              <a:rPr lang="en-US" sz="1600" dirty="0"/>
              <a:t> – Continues a cooperative effort with airport and state agencies with primary impact related to personnel funding.</a:t>
            </a:r>
          </a:p>
        </p:txBody>
      </p:sp>
    </p:spTree>
    <p:extLst>
      <p:ext uri="{BB962C8B-B14F-4D97-AF65-F5344CB8AC3E}">
        <p14:creationId xmlns:p14="http://schemas.microsoft.com/office/powerpoint/2010/main" val="377627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FY17 Funding</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a:t>
            </a:fld>
            <a:endParaRPr lang="en-US" dirty="0">
              <a:solidFill>
                <a:srgbClr val="FFFFFF">
                  <a:lumMod val="65000"/>
                </a:srgb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97209562"/>
              </p:ext>
            </p:extLst>
          </p:nvPr>
        </p:nvGraphicFramePr>
        <p:xfrm>
          <a:off x="152399" y="915910"/>
          <a:ext cx="8822268" cy="4913712"/>
        </p:xfrm>
        <a:graphic>
          <a:graphicData uri="http://schemas.openxmlformats.org/drawingml/2006/table">
            <a:tbl>
              <a:tblPr firstRow="1" bandRow="1">
                <a:tableStyleId>{5C22544A-7EE6-4342-B048-85BDC9FD1C3A}</a:tableStyleId>
              </a:tblPr>
              <a:tblGrid>
                <a:gridCol w="1254027">
                  <a:extLst>
                    <a:ext uri="{9D8B030D-6E8A-4147-A177-3AD203B41FA5}">
                      <a16:colId xmlns:a16="http://schemas.microsoft.com/office/drawing/2014/main" val="991993654"/>
                    </a:ext>
                  </a:extLst>
                </a:gridCol>
                <a:gridCol w="1793974">
                  <a:extLst>
                    <a:ext uri="{9D8B030D-6E8A-4147-A177-3AD203B41FA5}">
                      <a16:colId xmlns:a16="http://schemas.microsoft.com/office/drawing/2014/main" val="1901536594"/>
                    </a:ext>
                  </a:extLst>
                </a:gridCol>
                <a:gridCol w="1676400">
                  <a:extLst>
                    <a:ext uri="{9D8B030D-6E8A-4147-A177-3AD203B41FA5}">
                      <a16:colId xmlns:a16="http://schemas.microsoft.com/office/drawing/2014/main" val="1893233515"/>
                    </a:ext>
                  </a:extLst>
                </a:gridCol>
                <a:gridCol w="1371600">
                  <a:extLst>
                    <a:ext uri="{9D8B030D-6E8A-4147-A177-3AD203B41FA5}">
                      <a16:colId xmlns:a16="http://schemas.microsoft.com/office/drawing/2014/main" val="4038842760"/>
                    </a:ext>
                  </a:extLst>
                </a:gridCol>
                <a:gridCol w="1371600">
                  <a:extLst>
                    <a:ext uri="{9D8B030D-6E8A-4147-A177-3AD203B41FA5}">
                      <a16:colId xmlns:a16="http://schemas.microsoft.com/office/drawing/2014/main" val="2403567307"/>
                    </a:ext>
                  </a:extLst>
                </a:gridCol>
                <a:gridCol w="1354667">
                  <a:extLst>
                    <a:ext uri="{9D8B030D-6E8A-4147-A177-3AD203B41FA5}">
                      <a16:colId xmlns:a16="http://schemas.microsoft.com/office/drawing/2014/main" val="2323561327"/>
                    </a:ext>
                  </a:extLst>
                </a:gridCol>
              </a:tblGrid>
              <a:tr h="1065290">
                <a:tc>
                  <a:txBody>
                    <a:bodyPr/>
                    <a:lstStyle/>
                    <a:p>
                      <a:endParaRPr lang="en-US" dirty="0">
                        <a:solidFill>
                          <a:schemeClr val="tx1"/>
                        </a:solidFill>
                      </a:endParaRPr>
                    </a:p>
                  </a:txBody>
                  <a:tcPr/>
                </a:tc>
                <a:tc>
                  <a:txBody>
                    <a:bodyPr/>
                    <a:lstStyle/>
                    <a:p>
                      <a:pPr algn="ctr"/>
                      <a:r>
                        <a:rPr lang="en-US" dirty="0" smtClean="0">
                          <a:solidFill>
                            <a:schemeClr val="tx1"/>
                          </a:solidFill>
                        </a:rPr>
                        <a:t>Contract /</a:t>
                      </a:r>
                      <a:r>
                        <a:rPr lang="en-US" baseline="0" dirty="0" smtClean="0">
                          <a:solidFill>
                            <a:schemeClr val="tx1"/>
                          </a:solidFill>
                        </a:rPr>
                        <a:t> Agreement /</a:t>
                      </a:r>
                    </a:p>
                    <a:p>
                      <a:pPr algn="ctr"/>
                      <a:r>
                        <a:rPr lang="en-US" baseline="0" dirty="0" smtClean="0">
                          <a:solidFill>
                            <a:schemeClr val="tx1"/>
                          </a:solidFill>
                        </a:rPr>
                        <a:t>Grant</a:t>
                      </a:r>
                      <a:endParaRPr lang="en-US" dirty="0">
                        <a:solidFill>
                          <a:schemeClr val="tx1"/>
                        </a:solidFill>
                      </a:endParaRPr>
                    </a:p>
                  </a:txBody>
                  <a:tcPr/>
                </a:tc>
                <a:tc>
                  <a:txBody>
                    <a:bodyPr/>
                    <a:lstStyle/>
                    <a:p>
                      <a:pPr algn="ctr"/>
                      <a:r>
                        <a:rPr lang="en-US" sz="1600" dirty="0" smtClean="0">
                          <a:solidFill>
                            <a:schemeClr val="tx1"/>
                          </a:solidFill>
                        </a:rPr>
                        <a:t>Period </a:t>
                      </a:r>
                    </a:p>
                    <a:p>
                      <a:pPr algn="ctr"/>
                      <a:r>
                        <a:rPr lang="en-US" sz="1600" dirty="0" smtClean="0">
                          <a:solidFill>
                            <a:schemeClr val="tx1"/>
                          </a:solidFill>
                        </a:rPr>
                        <a:t>Of</a:t>
                      </a:r>
                    </a:p>
                    <a:p>
                      <a:pPr algn="ctr"/>
                      <a:r>
                        <a:rPr lang="en-US" sz="1600" dirty="0" smtClean="0">
                          <a:solidFill>
                            <a:schemeClr val="tx1"/>
                          </a:solidFill>
                        </a:rPr>
                        <a:t>Performance</a:t>
                      </a:r>
                      <a:endParaRPr lang="en-US" sz="1600" dirty="0">
                        <a:solidFill>
                          <a:schemeClr val="tx1"/>
                        </a:solidFill>
                      </a:endParaRPr>
                    </a:p>
                  </a:txBody>
                  <a:tcPr/>
                </a:tc>
                <a:tc>
                  <a:txBody>
                    <a:bodyPr/>
                    <a:lstStyle/>
                    <a:p>
                      <a:pPr algn="ctr"/>
                      <a:r>
                        <a:rPr lang="en-US" dirty="0" smtClean="0">
                          <a:solidFill>
                            <a:schemeClr val="tx1"/>
                          </a:solidFill>
                        </a:rPr>
                        <a:t>FY17 </a:t>
                      </a:r>
                    </a:p>
                    <a:p>
                      <a:pPr algn="ctr"/>
                      <a:r>
                        <a:rPr lang="en-US" dirty="0" smtClean="0">
                          <a:solidFill>
                            <a:schemeClr val="tx1"/>
                          </a:solidFill>
                        </a:rPr>
                        <a:t>Plan</a:t>
                      </a:r>
                    </a:p>
                    <a:p>
                      <a:pPr algn="ctr"/>
                      <a:r>
                        <a:rPr lang="en-US" dirty="0" smtClean="0">
                          <a:solidFill>
                            <a:schemeClr val="tx1"/>
                          </a:solidFill>
                        </a:rPr>
                        <a:t>$1,960,000</a:t>
                      </a:r>
                      <a:endParaRPr lang="en-US" dirty="0">
                        <a:solidFill>
                          <a:schemeClr val="tx1"/>
                        </a:solidFill>
                      </a:endParaRPr>
                    </a:p>
                  </a:txBody>
                  <a:tcPr/>
                </a:tc>
                <a:tc>
                  <a:txBody>
                    <a:bodyPr/>
                    <a:lstStyle/>
                    <a:p>
                      <a:pPr algn="ctr"/>
                      <a:r>
                        <a:rPr lang="en-US" dirty="0" smtClean="0">
                          <a:solidFill>
                            <a:schemeClr val="tx1"/>
                          </a:solidFill>
                        </a:rPr>
                        <a:t>FY17 Actual</a:t>
                      </a:r>
                    </a:p>
                    <a:p>
                      <a:pPr algn="ctr"/>
                      <a:r>
                        <a:rPr lang="en-US" dirty="0" smtClean="0">
                          <a:solidFill>
                            <a:schemeClr val="tx1"/>
                          </a:solidFill>
                        </a:rPr>
                        <a:t>$947,243</a:t>
                      </a:r>
                    </a:p>
                  </a:txBody>
                  <a:tcPr/>
                </a:tc>
                <a:tc>
                  <a:txBody>
                    <a:bodyPr/>
                    <a:lstStyle/>
                    <a:p>
                      <a:pPr algn="ctr"/>
                      <a:r>
                        <a:rPr lang="en-US" dirty="0" smtClean="0">
                          <a:solidFill>
                            <a:schemeClr val="tx1"/>
                          </a:solidFill>
                        </a:rPr>
                        <a:t>Delta</a:t>
                      </a:r>
                    </a:p>
                    <a:p>
                      <a:pPr algn="ctr"/>
                      <a:endParaRPr lang="en-US" dirty="0" smtClean="0">
                        <a:solidFill>
                          <a:schemeClr val="tx1"/>
                        </a:solidFill>
                      </a:endParaRPr>
                    </a:p>
                    <a:p>
                      <a:pPr algn="ctr"/>
                      <a:r>
                        <a:rPr lang="en-US" dirty="0" smtClean="0">
                          <a:solidFill>
                            <a:schemeClr val="tx1"/>
                          </a:solidFill>
                        </a:rPr>
                        <a:t>$1,012,757</a:t>
                      </a:r>
                    </a:p>
                  </a:txBody>
                  <a:tcPr/>
                </a:tc>
                <a:extLst>
                  <a:ext uri="{0D108BD9-81ED-4DB2-BD59-A6C34878D82A}">
                    <a16:rowId xmlns:a16="http://schemas.microsoft.com/office/drawing/2014/main" val="1168834380"/>
                  </a:ext>
                </a:extLst>
              </a:tr>
              <a:tr h="646244">
                <a:tc>
                  <a:txBody>
                    <a:bodyPr/>
                    <a:lstStyle/>
                    <a:p>
                      <a:r>
                        <a:rPr lang="en-US" sz="1400" dirty="0" smtClean="0"/>
                        <a:t>USDA</a:t>
                      </a:r>
                      <a:endParaRPr lang="en-US"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IA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DTFACT-14-X-0007</a:t>
                      </a:r>
                    </a:p>
                  </a:txBody>
                  <a:tcPr/>
                </a:tc>
                <a:tc>
                  <a:txBody>
                    <a:bodyPr/>
                    <a:lstStyle/>
                    <a:p>
                      <a:pPr algn="ctr"/>
                      <a:r>
                        <a:rPr lang="en-US" sz="1400" dirty="0" smtClean="0"/>
                        <a:t>6/20/14 – 6/20/18</a:t>
                      </a:r>
                    </a:p>
                    <a:p>
                      <a:pPr algn="ctr"/>
                      <a:r>
                        <a:rPr lang="en-US" sz="1400" dirty="0" smtClean="0"/>
                        <a:t>(4 years)</a:t>
                      </a:r>
                    </a:p>
                    <a:p>
                      <a:pPr algn="ctr"/>
                      <a:endParaRPr lang="en-US" sz="1400" dirty="0"/>
                    </a:p>
                  </a:txBody>
                  <a:tcPr/>
                </a:tc>
                <a:tc>
                  <a:txBody>
                    <a:bodyPr/>
                    <a:lstStyle/>
                    <a:p>
                      <a:pPr algn="r"/>
                      <a:r>
                        <a:rPr lang="en-US" sz="1400" dirty="0" smtClean="0"/>
                        <a:t>$718.117</a:t>
                      </a:r>
                    </a:p>
                    <a:p>
                      <a:pPr algn="r"/>
                      <a:r>
                        <a:rPr lang="en-US" sz="1400" dirty="0" smtClean="0"/>
                        <a:t>$208,883</a:t>
                      </a:r>
                      <a:r>
                        <a:rPr lang="en-US" sz="1400" b="1" baseline="30000" dirty="0" smtClean="0"/>
                        <a:t>1</a:t>
                      </a:r>
                      <a:endParaRPr lang="en-US" sz="1400" b="1" baseline="30000" dirty="0"/>
                    </a:p>
                  </a:txBody>
                  <a:tcPr/>
                </a:tc>
                <a:tc>
                  <a:txBody>
                    <a:bodyPr/>
                    <a:lstStyle/>
                    <a:p>
                      <a:pPr algn="r"/>
                      <a:r>
                        <a:rPr lang="en-US" sz="1400" dirty="0" smtClean="0"/>
                        <a:t>$355,000</a:t>
                      </a:r>
                    </a:p>
                    <a:p>
                      <a:pPr algn="r"/>
                      <a:r>
                        <a:rPr lang="en-US" sz="1400" dirty="0" smtClean="0"/>
                        <a:t>$0</a:t>
                      </a:r>
                    </a:p>
                  </a:txBody>
                  <a:tcPr/>
                </a:tc>
                <a:tc>
                  <a:txBody>
                    <a:bodyPr/>
                    <a:lstStyle/>
                    <a:p>
                      <a:pPr algn="r"/>
                      <a:r>
                        <a:rPr lang="en-US" sz="1400" dirty="0" smtClean="0"/>
                        <a:t>$363.117</a:t>
                      </a:r>
                    </a:p>
                    <a:p>
                      <a:pPr algn="r"/>
                      <a:r>
                        <a:rPr lang="en-US" sz="1400" dirty="0" smtClean="0"/>
                        <a:t>$208,883</a:t>
                      </a:r>
                    </a:p>
                  </a:txBody>
                  <a:tcPr/>
                </a:tc>
                <a:extLst>
                  <a:ext uri="{0D108BD9-81ED-4DB2-BD59-A6C34878D82A}">
                    <a16:rowId xmlns:a16="http://schemas.microsoft.com/office/drawing/2014/main" val="1856311760"/>
                  </a:ext>
                </a:extLst>
              </a:tr>
              <a:tr h="820674">
                <a:tc>
                  <a:txBody>
                    <a:bodyPr/>
                    <a:lstStyle/>
                    <a:p>
                      <a:r>
                        <a:rPr lang="en-US" sz="1400" dirty="0" smtClean="0"/>
                        <a:t>Smithsonian</a:t>
                      </a:r>
                      <a:endParaRPr lang="en-US" sz="1400" dirty="0"/>
                    </a:p>
                  </a:txBody>
                  <a:tcPr/>
                </a:tc>
                <a:tc>
                  <a:txBody>
                    <a:bodyPr/>
                    <a:lstStyle/>
                    <a:p>
                      <a:pPr algn="ctr"/>
                      <a:r>
                        <a:rPr lang="en-US" sz="1400" dirty="0" smtClean="0"/>
                        <a:t>IA </a:t>
                      </a:r>
                    </a:p>
                    <a:p>
                      <a:pPr algn="ctr"/>
                      <a:r>
                        <a:rPr lang="en-US" sz="1400" dirty="0" smtClean="0"/>
                        <a:t>DTFACT-14-X-0001</a:t>
                      </a:r>
                      <a:endParaRPr lang="en-US" sz="1400" dirty="0"/>
                    </a:p>
                  </a:txBody>
                  <a:tcPr/>
                </a:tc>
                <a:tc>
                  <a:txBody>
                    <a:bodyPr/>
                    <a:lstStyle/>
                    <a:p>
                      <a:pPr marL="0" indent="0" algn="ctr">
                        <a:buFontTx/>
                        <a:buNone/>
                      </a:pPr>
                      <a:r>
                        <a:rPr lang="en-US" sz="1400" dirty="0" smtClean="0"/>
                        <a:t>4/18/14</a:t>
                      </a:r>
                      <a:r>
                        <a:rPr lang="en-US" sz="1400" baseline="0" dirty="0" smtClean="0"/>
                        <a:t> - </a:t>
                      </a:r>
                      <a:r>
                        <a:rPr lang="en-US" sz="1400" dirty="0" smtClean="0"/>
                        <a:t>4/18/19</a:t>
                      </a:r>
                    </a:p>
                    <a:p>
                      <a:pPr marL="0" indent="0" algn="ctr">
                        <a:buFontTx/>
                        <a:buNone/>
                      </a:pPr>
                      <a:r>
                        <a:rPr lang="en-US" sz="1400" dirty="0" smtClean="0"/>
                        <a:t>(5</a:t>
                      </a:r>
                      <a:r>
                        <a:rPr lang="en-US" sz="1400" baseline="0" dirty="0" smtClean="0"/>
                        <a:t> years)</a:t>
                      </a:r>
                    </a:p>
                    <a:p>
                      <a:pPr marL="0" indent="0" algn="ctr">
                        <a:buFontTx/>
                        <a:buNone/>
                      </a:pPr>
                      <a:endParaRPr lang="en-US" sz="1400" dirty="0" smtClean="0"/>
                    </a:p>
                  </a:txBody>
                  <a:tcPr/>
                </a:tc>
                <a:tc>
                  <a:txBody>
                    <a:bodyPr/>
                    <a:lstStyle/>
                    <a:p>
                      <a:pPr algn="r"/>
                      <a:r>
                        <a:rPr lang="en-US" sz="1400" dirty="0" smtClean="0"/>
                        <a:t>$113,000</a:t>
                      </a:r>
                    </a:p>
                    <a:p>
                      <a:pPr algn="r"/>
                      <a:r>
                        <a:rPr lang="en-US" sz="1400" dirty="0" smtClean="0"/>
                        <a:t>$206,117</a:t>
                      </a:r>
                      <a:r>
                        <a:rPr lang="en-US" sz="1400" b="1" baseline="30000" dirty="0" smtClean="0"/>
                        <a:t>1</a:t>
                      </a:r>
                      <a:endParaRPr lang="en-US" sz="1400" b="1" baseline="30000" dirty="0"/>
                    </a:p>
                  </a:txBody>
                  <a:tcPr/>
                </a:tc>
                <a:tc>
                  <a:txBody>
                    <a:bodyPr/>
                    <a:lstStyle/>
                    <a:p>
                      <a:pPr algn="r"/>
                      <a:r>
                        <a:rPr lang="en-US" sz="1400" dirty="0" smtClean="0"/>
                        <a:t>$113,243</a:t>
                      </a:r>
                    </a:p>
                    <a:p>
                      <a:pPr algn="r"/>
                      <a:r>
                        <a:rPr lang="en-US" sz="1400" dirty="0" smtClean="0"/>
                        <a:t>$0</a:t>
                      </a:r>
                    </a:p>
                  </a:txBody>
                  <a:tcPr/>
                </a:tc>
                <a:tc>
                  <a:txBody>
                    <a:bodyPr/>
                    <a:lstStyle/>
                    <a:p>
                      <a:pPr algn="r"/>
                      <a:r>
                        <a:rPr lang="en-US" sz="1400" dirty="0" smtClean="0">
                          <a:solidFill>
                            <a:srgbClr val="FF0000"/>
                          </a:solidFill>
                        </a:rPr>
                        <a:t>$243</a:t>
                      </a:r>
                    </a:p>
                    <a:p>
                      <a:pPr algn="r"/>
                      <a:r>
                        <a:rPr lang="en-US" sz="1400" dirty="0" smtClean="0"/>
                        <a:t>$206,117</a:t>
                      </a:r>
                    </a:p>
                  </a:txBody>
                  <a:tcPr/>
                </a:tc>
                <a:extLst>
                  <a:ext uri="{0D108BD9-81ED-4DB2-BD59-A6C34878D82A}">
                    <a16:rowId xmlns:a16="http://schemas.microsoft.com/office/drawing/2014/main" val="200710393"/>
                  </a:ext>
                </a:extLst>
              </a:tr>
              <a:tr h="450850">
                <a:tc>
                  <a:txBody>
                    <a:bodyPr/>
                    <a:lstStyle/>
                    <a:p>
                      <a:r>
                        <a:rPr lang="en-US" sz="1400" dirty="0" smtClean="0"/>
                        <a:t>CSRA</a:t>
                      </a:r>
                      <a:endParaRPr lang="en-US" sz="1400" dirty="0"/>
                    </a:p>
                  </a:txBody>
                  <a:tcPr/>
                </a:tc>
                <a:tc>
                  <a:txBody>
                    <a:bodyPr/>
                    <a:lstStyle/>
                    <a:p>
                      <a:pPr algn="ctr"/>
                      <a:r>
                        <a:rPr lang="en-US" sz="1400" dirty="0" smtClean="0"/>
                        <a:t>Delivery Order </a:t>
                      </a:r>
                    </a:p>
                    <a:p>
                      <a:pPr algn="ctr"/>
                      <a:r>
                        <a:rPr lang="en-US" sz="1400" dirty="0" smtClean="0"/>
                        <a:t>Mod 020</a:t>
                      </a:r>
                      <a:endParaRPr lang="en-US" sz="1400" dirty="0"/>
                    </a:p>
                  </a:txBody>
                  <a:tcPr/>
                </a:tc>
                <a:tc>
                  <a:txBody>
                    <a:bodyPr/>
                    <a:lstStyle/>
                    <a:p>
                      <a:pPr algn="ctr"/>
                      <a:endParaRPr lang="en-US" sz="1400" dirty="0" smtClean="0"/>
                    </a:p>
                    <a:p>
                      <a:pPr algn="ctr"/>
                      <a:r>
                        <a:rPr lang="en-US" sz="1400" dirty="0" smtClean="0"/>
                        <a:t>(5 years)</a:t>
                      </a:r>
                      <a:endParaRPr lang="en-US" sz="1400" dirty="0"/>
                    </a:p>
                  </a:txBody>
                  <a:tcPr/>
                </a:tc>
                <a:tc>
                  <a:txBody>
                    <a:bodyPr/>
                    <a:lstStyle/>
                    <a:p>
                      <a:pPr algn="r"/>
                      <a:r>
                        <a:rPr lang="en-US" sz="1400" dirty="0" smtClean="0"/>
                        <a:t>$325,000</a:t>
                      </a:r>
                      <a:endParaRPr lang="en-US" sz="1400" dirty="0"/>
                    </a:p>
                  </a:txBody>
                  <a:tcPr/>
                </a:tc>
                <a:tc>
                  <a:txBody>
                    <a:bodyPr/>
                    <a:lstStyle/>
                    <a:p>
                      <a:pPr algn="r"/>
                      <a:r>
                        <a:rPr lang="en-US" sz="1400" dirty="0" smtClean="0"/>
                        <a:t>$200,000</a:t>
                      </a:r>
                    </a:p>
                  </a:txBody>
                  <a:tcPr/>
                </a:tc>
                <a:tc>
                  <a:txBody>
                    <a:bodyPr/>
                    <a:lstStyle/>
                    <a:p>
                      <a:pPr algn="r"/>
                      <a:r>
                        <a:rPr lang="en-US" sz="1400" dirty="0" smtClean="0"/>
                        <a:t>$125,000</a:t>
                      </a:r>
                    </a:p>
                  </a:txBody>
                  <a:tcPr/>
                </a:tc>
                <a:extLst>
                  <a:ext uri="{0D108BD9-81ED-4DB2-BD59-A6C34878D82A}">
                    <a16:rowId xmlns:a16="http://schemas.microsoft.com/office/drawing/2014/main" val="3156201943"/>
                  </a:ext>
                </a:extLst>
              </a:tr>
              <a:tr h="629954">
                <a:tc>
                  <a:txBody>
                    <a:bodyPr/>
                    <a:lstStyle/>
                    <a:p>
                      <a:r>
                        <a:rPr lang="en-US" sz="1400" dirty="0" smtClean="0"/>
                        <a:t>CEAT</a:t>
                      </a:r>
                      <a:endParaRPr lang="en-US" sz="1400" dirty="0"/>
                    </a:p>
                  </a:txBody>
                  <a:tcPr/>
                </a:tc>
                <a:tc>
                  <a:txBody>
                    <a:bodyPr/>
                    <a:lstStyle/>
                    <a:p>
                      <a:pPr algn="ctr"/>
                      <a:r>
                        <a:rPr lang="en-US" sz="1400" dirty="0" smtClean="0"/>
                        <a:t>Grant</a:t>
                      </a:r>
                      <a:endParaRPr lang="en-US" sz="1400" baseline="0" dirty="0" smtClean="0"/>
                    </a:p>
                    <a:p>
                      <a:pPr algn="ctr"/>
                      <a:r>
                        <a:rPr lang="en-US" sz="1400" baseline="0" dirty="0" smtClean="0"/>
                        <a:t>12-G-015</a:t>
                      </a:r>
                      <a:endParaRPr lang="en-US" sz="1400" dirty="0"/>
                    </a:p>
                  </a:txBody>
                  <a:tcPr/>
                </a:tc>
                <a:tc>
                  <a:txBody>
                    <a:bodyPr/>
                    <a:lstStyle/>
                    <a:p>
                      <a:pPr algn="ctr"/>
                      <a:r>
                        <a:rPr lang="en-US" sz="1400" dirty="0" smtClean="0"/>
                        <a:t>7/26/14 - POP End</a:t>
                      </a:r>
                      <a:r>
                        <a:rPr lang="en-US" sz="1400" baseline="0" dirty="0" smtClean="0"/>
                        <a:t> Date 9/6/17</a:t>
                      </a:r>
                      <a:endParaRPr lang="en-US" sz="1400" dirty="0" smtClean="0"/>
                    </a:p>
                  </a:txBody>
                  <a:tcPr/>
                </a:tc>
                <a:tc>
                  <a:txBody>
                    <a:bodyPr/>
                    <a:lstStyle/>
                    <a:p>
                      <a:pPr algn="r"/>
                      <a:r>
                        <a:rPr lang="en-US" sz="1400" dirty="0" smtClean="0"/>
                        <a:t>$88,883</a:t>
                      </a:r>
                      <a:endParaRPr lang="en-US" sz="1400" dirty="0"/>
                    </a:p>
                  </a:txBody>
                  <a:tcPr/>
                </a:tc>
                <a:tc>
                  <a:txBody>
                    <a:bodyPr/>
                    <a:lstStyle/>
                    <a:p>
                      <a:pPr algn="r"/>
                      <a:r>
                        <a:rPr lang="en-US" sz="1400" dirty="0" smtClean="0"/>
                        <a:t>$0</a:t>
                      </a:r>
                    </a:p>
                    <a:p>
                      <a:pPr algn="r"/>
                      <a:endParaRPr lang="en-US" sz="1400" dirty="0" smtClean="0"/>
                    </a:p>
                  </a:txBody>
                  <a:tcPr/>
                </a:tc>
                <a:tc>
                  <a:txBody>
                    <a:bodyPr/>
                    <a:lstStyle/>
                    <a:p>
                      <a:pPr algn="r"/>
                      <a:r>
                        <a:rPr lang="en-US" sz="1400" dirty="0" smtClean="0"/>
                        <a:t>$88,883</a:t>
                      </a:r>
                    </a:p>
                  </a:txBody>
                  <a:tcPr/>
                </a:tc>
                <a:extLst>
                  <a:ext uri="{0D108BD9-81ED-4DB2-BD59-A6C34878D82A}">
                    <a16:rowId xmlns:a16="http://schemas.microsoft.com/office/drawing/2014/main" val="352670172"/>
                  </a:ext>
                </a:extLst>
              </a:tr>
              <a:tr h="629954">
                <a:tc>
                  <a:txBody>
                    <a:bodyPr/>
                    <a:lstStyle/>
                    <a:p>
                      <a:r>
                        <a:rPr lang="en-US" sz="1400" dirty="0" smtClean="0"/>
                        <a:t>JUP</a:t>
                      </a:r>
                      <a:endParaRPr lang="en-US" sz="1400" dirty="0"/>
                    </a:p>
                  </a:txBody>
                  <a:tcPr/>
                </a:tc>
                <a:tc>
                  <a:txBody>
                    <a:bodyPr/>
                    <a:lstStyle/>
                    <a:p>
                      <a:pPr algn="ctr"/>
                      <a:r>
                        <a:rPr lang="en-US" sz="1400" dirty="0" smtClean="0"/>
                        <a:t>Grant</a:t>
                      </a:r>
                    </a:p>
                    <a:p>
                      <a:pPr algn="ctr"/>
                      <a:r>
                        <a:rPr lang="en-US" sz="1400" dirty="0" smtClean="0"/>
                        <a:t>16-G-012</a:t>
                      </a:r>
                      <a:endParaRPr lang="en-US" sz="1400" dirty="0"/>
                    </a:p>
                  </a:txBody>
                  <a:tcPr/>
                </a:tc>
                <a:tc>
                  <a:txBody>
                    <a:bodyPr/>
                    <a:lstStyle/>
                    <a:p>
                      <a:pPr algn="ctr"/>
                      <a:r>
                        <a:rPr lang="en-US" sz="1400" dirty="0" smtClean="0"/>
                        <a:t>8/22/16 – 8/22/18</a:t>
                      </a:r>
                    </a:p>
                    <a:p>
                      <a:pPr algn="ctr"/>
                      <a:r>
                        <a:rPr lang="en-US" sz="1400" dirty="0" smtClean="0"/>
                        <a:t>(2 years)</a:t>
                      </a:r>
                      <a:endParaRPr lang="en-US" sz="1400" dirty="0"/>
                    </a:p>
                  </a:txBody>
                  <a:tcPr/>
                </a:tc>
                <a:tc>
                  <a:txBody>
                    <a:bodyPr/>
                    <a:lstStyle/>
                    <a:p>
                      <a:pPr algn="r"/>
                      <a:r>
                        <a:rPr lang="en-US" sz="1400" dirty="0" smtClean="0"/>
                        <a:t>$100,000</a:t>
                      </a:r>
                      <a:endParaRPr lang="en-US" sz="1400" dirty="0"/>
                    </a:p>
                  </a:txBody>
                  <a:tcPr/>
                </a:tc>
                <a:tc>
                  <a:txBody>
                    <a:bodyPr/>
                    <a:lstStyle/>
                    <a:p>
                      <a:pPr algn="r"/>
                      <a:r>
                        <a:rPr lang="en-US" sz="1400" dirty="0" smtClean="0"/>
                        <a:t>$75,000</a:t>
                      </a:r>
                    </a:p>
                  </a:txBody>
                  <a:tcPr/>
                </a:tc>
                <a:tc>
                  <a:txBody>
                    <a:bodyPr/>
                    <a:lstStyle/>
                    <a:p>
                      <a:pPr algn="r"/>
                      <a:r>
                        <a:rPr lang="en-US" sz="1400" dirty="0" smtClean="0"/>
                        <a:t>$25,000</a:t>
                      </a:r>
                    </a:p>
                  </a:txBody>
                  <a:tcPr/>
                </a:tc>
                <a:extLst>
                  <a:ext uri="{0D108BD9-81ED-4DB2-BD59-A6C34878D82A}">
                    <a16:rowId xmlns:a16="http://schemas.microsoft.com/office/drawing/2014/main" val="2297817344"/>
                  </a:ext>
                </a:extLst>
              </a:tr>
              <a:tr h="450850">
                <a:tc>
                  <a:txBody>
                    <a:bodyPr/>
                    <a:lstStyle/>
                    <a:p>
                      <a:r>
                        <a:rPr lang="en-US" sz="1400" dirty="0" smtClean="0"/>
                        <a:t>WISC</a:t>
                      </a:r>
                      <a:endParaRPr lang="en-US" sz="1400" dirty="0"/>
                    </a:p>
                  </a:txBody>
                  <a:tcPr/>
                </a:tc>
                <a:tc>
                  <a:txBody>
                    <a:bodyPr/>
                    <a:lstStyle/>
                    <a:p>
                      <a:pPr algn="ctr"/>
                      <a:r>
                        <a:rPr lang="en-US" sz="1400" dirty="0" smtClean="0"/>
                        <a:t>Service </a:t>
                      </a:r>
                      <a:r>
                        <a:rPr lang="en-US" sz="1400" smtClean="0"/>
                        <a:t>Level Agreement</a:t>
                      </a:r>
                      <a:r>
                        <a:rPr lang="en-US" sz="1400" baseline="0" smtClean="0"/>
                        <a:t> </a:t>
                      </a:r>
                      <a:endParaRPr lang="en-US" sz="1400" dirty="0"/>
                    </a:p>
                  </a:txBody>
                  <a:tcPr/>
                </a:tc>
                <a:tc>
                  <a:txBody>
                    <a:bodyPr/>
                    <a:lstStyle/>
                    <a:p>
                      <a:pPr algn="ctr"/>
                      <a:r>
                        <a:rPr lang="en-US" sz="1400" dirty="0" smtClean="0"/>
                        <a:t>FY17</a:t>
                      </a:r>
                      <a:endParaRPr lang="en-US" sz="1400" dirty="0"/>
                    </a:p>
                  </a:txBody>
                  <a:tcPr/>
                </a:tc>
                <a:tc>
                  <a:txBody>
                    <a:bodyPr/>
                    <a:lstStyle/>
                    <a:p>
                      <a:pPr algn="r"/>
                      <a:r>
                        <a:rPr lang="en-US" sz="1400" dirty="0" smtClean="0"/>
                        <a:t>$200,000</a:t>
                      </a:r>
                      <a:endParaRPr lang="en-US" sz="1400" dirty="0"/>
                    </a:p>
                  </a:txBody>
                  <a:tcPr/>
                </a:tc>
                <a:tc>
                  <a:txBody>
                    <a:bodyPr/>
                    <a:lstStyle/>
                    <a:p>
                      <a:pPr algn="r"/>
                      <a:r>
                        <a:rPr lang="en-US" sz="1400" dirty="0" smtClean="0"/>
                        <a:t>$204,000</a:t>
                      </a:r>
                    </a:p>
                  </a:txBody>
                  <a:tcPr/>
                </a:tc>
                <a:tc>
                  <a:txBody>
                    <a:bodyPr/>
                    <a:lstStyle/>
                    <a:p>
                      <a:pPr algn="r"/>
                      <a:r>
                        <a:rPr lang="en-US" sz="1400" dirty="0" smtClean="0">
                          <a:solidFill>
                            <a:srgbClr val="FF0000"/>
                          </a:solidFill>
                        </a:rPr>
                        <a:t>$4,000</a:t>
                      </a:r>
                    </a:p>
                  </a:txBody>
                  <a:tcPr/>
                </a:tc>
                <a:extLst>
                  <a:ext uri="{0D108BD9-81ED-4DB2-BD59-A6C34878D82A}">
                    <a16:rowId xmlns:a16="http://schemas.microsoft.com/office/drawing/2014/main" val="2410606314"/>
                  </a:ext>
                </a:extLst>
              </a:tr>
            </a:tbl>
          </a:graphicData>
        </a:graphic>
      </p:graphicFrame>
      <p:sp>
        <p:nvSpPr>
          <p:cNvPr id="6" name="TextBox 5"/>
          <p:cNvSpPr txBox="1"/>
          <p:nvPr/>
        </p:nvSpPr>
        <p:spPr bwMode="auto">
          <a:xfrm>
            <a:off x="5105400" y="5762011"/>
            <a:ext cx="13099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t>1. Ops Funding</a:t>
            </a:r>
            <a:endParaRPr lang="en-US" sz="1200" b="1" dirty="0"/>
          </a:p>
        </p:txBody>
      </p:sp>
    </p:spTree>
    <p:extLst>
      <p:ext uri="{BB962C8B-B14F-4D97-AF65-F5344CB8AC3E}">
        <p14:creationId xmlns:p14="http://schemas.microsoft.com/office/powerpoint/2010/main" val="1746088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CEAT (6 of 8)</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30</a:t>
            </a:fld>
            <a:endParaRPr lang="en-US" dirty="0">
              <a:solidFill>
                <a:srgbClr val="FFFFFF">
                  <a:lumMod val="65000"/>
                </a:srgbClr>
              </a:solidFill>
            </a:endParaRPr>
          </a:p>
        </p:txBody>
      </p:sp>
      <p:sp>
        <p:nvSpPr>
          <p:cNvPr id="5" name="TextBox 4">
            <a:extLst>
              <a:ext uri="{FF2B5EF4-FFF2-40B4-BE49-F238E27FC236}">
                <a16:creationId xmlns:a16="http://schemas.microsoft.com/office/drawing/2014/main" id="{51F667DD-0378-42DE-8C94-388216CADF25}"/>
              </a:ext>
            </a:extLst>
          </p:cNvPr>
          <p:cNvSpPr txBox="1"/>
          <p:nvPr/>
        </p:nvSpPr>
        <p:spPr>
          <a:xfrm>
            <a:off x="396558" y="946740"/>
            <a:ext cx="8529782" cy="2585323"/>
          </a:xfrm>
          <a:prstGeom prst="rect">
            <a:avLst/>
          </a:prstGeom>
          <a:noFill/>
        </p:spPr>
        <p:txBody>
          <a:bodyPr wrap="square" rtlCol="0">
            <a:spAutoFit/>
          </a:bodyPr>
          <a:lstStyle/>
          <a:p>
            <a:pPr fontAlgn="base"/>
            <a:r>
              <a:rPr lang="en-US" sz="1600" b="1" dirty="0"/>
              <a:t>Wildlife Strategic Objective 4</a:t>
            </a:r>
            <a:r>
              <a:rPr lang="en-US" sz="1600" dirty="0"/>
              <a:t> </a:t>
            </a:r>
            <a:r>
              <a:rPr lang="en-US" sz="1400" dirty="0"/>
              <a:t>(to partially meet NARP Objective 5a) Assess and validate new avian detection technology to support standardization and guidance for airport sponsors. </a:t>
            </a:r>
            <a:endParaRPr lang="en-US" sz="1400" dirty="0" smtClean="0"/>
          </a:p>
          <a:p>
            <a:pPr fontAlgn="base"/>
            <a:endParaRPr lang="en-US" sz="1400" dirty="0"/>
          </a:p>
          <a:p>
            <a:pPr fontAlgn="base"/>
            <a:r>
              <a:rPr lang="en-US" sz="1600" b="1" dirty="0"/>
              <a:t>Research Description</a:t>
            </a:r>
            <a:r>
              <a:rPr lang="en-US" sz="1600" dirty="0"/>
              <a:t>:</a:t>
            </a:r>
          </a:p>
          <a:p>
            <a:pPr fontAlgn="base"/>
            <a:r>
              <a:rPr lang="en-US" sz="1400" i="1" dirty="0"/>
              <a:t>This project identifies the need to sustain the capability and experience of CEAT to assess new technology.  In the past new technology assessment has proceeded through a three stage process conducted by CEAT that eventually resulted in airport trials.  There is a need to define the regulatory focus and identify needed Advisory Circulars that will be supported by technical analysis provided by CEAT.</a:t>
            </a:r>
            <a:endParaRPr lang="en-US" sz="1400" dirty="0"/>
          </a:p>
          <a:p>
            <a:pPr fontAlgn="base"/>
            <a:r>
              <a:rPr lang="en-US" sz="1600" dirty="0"/>
              <a:t> </a:t>
            </a:r>
          </a:p>
          <a:p>
            <a:pPr eaLnBrk="0" fontAlgn="base" hangingPunct="0"/>
            <a:r>
              <a:rPr lang="en-US" sz="1600" b="1" dirty="0"/>
              <a:t>Driving Factor #1</a:t>
            </a:r>
            <a:r>
              <a:rPr lang="en-US" sz="1600" dirty="0"/>
              <a:t>: </a:t>
            </a:r>
            <a:r>
              <a:rPr lang="en-US" sz="1400" dirty="0"/>
              <a:t>The continuing need to identify and assess new technologies that can contribute to airport safety.</a:t>
            </a:r>
          </a:p>
        </p:txBody>
      </p:sp>
      <p:sp>
        <p:nvSpPr>
          <p:cNvPr id="6" name="TextBox 5">
            <a:extLst>
              <a:ext uri="{FF2B5EF4-FFF2-40B4-BE49-F238E27FC236}">
                <a16:creationId xmlns:a16="http://schemas.microsoft.com/office/drawing/2014/main" id="{CB1AEDA5-F3E8-44E8-8078-F4C201153CDB}"/>
              </a:ext>
            </a:extLst>
          </p:cNvPr>
          <p:cNvSpPr txBox="1"/>
          <p:nvPr/>
        </p:nvSpPr>
        <p:spPr>
          <a:xfrm>
            <a:off x="152400" y="3512623"/>
            <a:ext cx="8465040" cy="2462213"/>
          </a:xfrm>
          <a:prstGeom prst="rect">
            <a:avLst/>
          </a:prstGeom>
          <a:noFill/>
        </p:spPr>
        <p:txBody>
          <a:bodyPr wrap="square" rtlCol="0">
            <a:spAutoFit/>
          </a:bodyPr>
          <a:lstStyle/>
          <a:p>
            <a:pPr lvl="1" eaLnBrk="0" fontAlgn="base" hangingPunct="0"/>
            <a:r>
              <a:rPr lang="en-US" sz="1400" i="1" dirty="0"/>
              <a:t>Vision Element</a:t>
            </a:r>
            <a:r>
              <a:rPr lang="en-US" sz="1400" dirty="0"/>
              <a:t> – Sustain a capability to test new technologies in an environment where bird presence is known and birds are abundant.</a:t>
            </a:r>
          </a:p>
          <a:p>
            <a:pPr lvl="1" eaLnBrk="0" fontAlgn="base" hangingPunct="0"/>
            <a:r>
              <a:rPr lang="en-US" sz="1400" i="1" dirty="0"/>
              <a:t>Strategy Element</a:t>
            </a:r>
            <a:r>
              <a:rPr lang="en-US" sz="1400" dirty="0"/>
              <a:t> – Use a test site equipped with a range of technologies that supports comprehensive testing of new safety, detection, and surveillance technologies.  </a:t>
            </a:r>
            <a:r>
              <a:rPr lang="en-US" sz="1400" i="1" dirty="0"/>
              <a:t>Prioritization</a:t>
            </a:r>
            <a:r>
              <a:rPr lang="en-US" sz="1400" dirty="0"/>
              <a:t> - High</a:t>
            </a:r>
          </a:p>
          <a:p>
            <a:pPr lvl="1" eaLnBrk="0" fontAlgn="base" hangingPunct="0"/>
            <a:r>
              <a:rPr lang="en-US" sz="1400" i="1" dirty="0"/>
              <a:t>Leverages</a:t>
            </a:r>
            <a:r>
              <a:rPr lang="en-US" sz="1400" dirty="0"/>
              <a:t> – Takes advantage of an existing field test range that has already accommodated testing of a range of sensor and bird detection system types.  </a:t>
            </a:r>
          </a:p>
          <a:p>
            <a:pPr lvl="1" eaLnBrk="0" fontAlgn="base" hangingPunct="0"/>
            <a:r>
              <a:rPr lang="en-US" sz="1400" i="1" dirty="0"/>
              <a:t>Identification of technology and knowledge gaps emerging technologies and knowledge gaps</a:t>
            </a:r>
            <a:r>
              <a:rPr lang="en-US" sz="1400" dirty="0"/>
              <a:t> – Identifies new technologies and provides test data for FAA evaluations.</a:t>
            </a:r>
          </a:p>
          <a:p>
            <a:pPr lvl="1" eaLnBrk="0" fontAlgn="base" hangingPunct="0"/>
            <a:r>
              <a:rPr lang="en-US" sz="1400" i="1" dirty="0"/>
              <a:t>Budget impact on research</a:t>
            </a:r>
            <a:r>
              <a:rPr lang="en-US" sz="1400" dirty="0"/>
              <a:t> – Continues test range operation with primary impact related to personnel funding.</a:t>
            </a:r>
          </a:p>
          <a:p>
            <a:pPr lvl="2" indent="-914400" eaLnBrk="0" fontAlgn="base" hangingPunct="0"/>
            <a:endParaRPr lang="en-US" sz="1200" dirty="0"/>
          </a:p>
        </p:txBody>
      </p:sp>
    </p:spTree>
    <p:extLst>
      <p:ext uri="{BB962C8B-B14F-4D97-AF65-F5344CB8AC3E}">
        <p14:creationId xmlns:p14="http://schemas.microsoft.com/office/powerpoint/2010/main" val="962557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CEAT (7 of 8)</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31</a:t>
            </a:fld>
            <a:endParaRPr lang="en-US" dirty="0">
              <a:solidFill>
                <a:srgbClr val="FFFFFF">
                  <a:lumMod val="65000"/>
                </a:srgbClr>
              </a:solidFill>
            </a:endParaRPr>
          </a:p>
        </p:txBody>
      </p:sp>
      <p:sp>
        <p:nvSpPr>
          <p:cNvPr id="5" name="TextBox 4">
            <a:extLst>
              <a:ext uri="{FF2B5EF4-FFF2-40B4-BE49-F238E27FC236}">
                <a16:creationId xmlns:a16="http://schemas.microsoft.com/office/drawing/2014/main" id="{51F667DD-0378-42DE-8C94-388216CADF25}"/>
              </a:ext>
            </a:extLst>
          </p:cNvPr>
          <p:cNvSpPr txBox="1"/>
          <p:nvPr/>
        </p:nvSpPr>
        <p:spPr>
          <a:xfrm>
            <a:off x="502179" y="1226750"/>
            <a:ext cx="8400784" cy="615553"/>
          </a:xfrm>
          <a:prstGeom prst="rect">
            <a:avLst/>
          </a:prstGeom>
          <a:noFill/>
        </p:spPr>
        <p:txBody>
          <a:bodyPr wrap="square" rtlCol="0">
            <a:spAutoFit/>
          </a:bodyPr>
          <a:lstStyle/>
          <a:p>
            <a:pPr eaLnBrk="0" fontAlgn="base" hangingPunct="0"/>
            <a:r>
              <a:rPr lang="en-US" b="1" dirty="0"/>
              <a:t>Driving Factor #2</a:t>
            </a:r>
            <a:r>
              <a:rPr lang="en-US" dirty="0"/>
              <a:t>: </a:t>
            </a:r>
            <a:r>
              <a:rPr lang="en-US" sz="1600" dirty="0"/>
              <a:t>The need to provide technical guidance with technology requirements and standards in Advisory Circulars. </a:t>
            </a:r>
          </a:p>
        </p:txBody>
      </p:sp>
      <p:sp>
        <p:nvSpPr>
          <p:cNvPr id="6" name="TextBox 5">
            <a:extLst>
              <a:ext uri="{FF2B5EF4-FFF2-40B4-BE49-F238E27FC236}">
                <a16:creationId xmlns:a16="http://schemas.microsoft.com/office/drawing/2014/main" id="{CB1AEDA5-F3E8-44E8-8078-F4C201153CDB}"/>
              </a:ext>
            </a:extLst>
          </p:cNvPr>
          <p:cNvSpPr txBox="1"/>
          <p:nvPr/>
        </p:nvSpPr>
        <p:spPr>
          <a:xfrm>
            <a:off x="486043" y="2057400"/>
            <a:ext cx="8337021" cy="3785652"/>
          </a:xfrm>
          <a:prstGeom prst="rect">
            <a:avLst/>
          </a:prstGeom>
          <a:noFill/>
        </p:spPr>
        <p:txBody>
          <a:bodyPr wrap="square" rtlCol="0">
            <a:spAutoFit/>
          </a:bodyPr>
          <a:lstStyle/>
          <a:p>
            <a:pPr lvl="1" indent="-457200" eaLnBrk="0" fontAlgn="base" hangingPunct="0"/>
            <a:r>
              <a:rPr lang="en-US" sz="1600" i="1" dirty="0"/>
              <a:t>Vision Element</a:t>
            </a:r>
            <a:r>
              <a:rPr lang="en-US" sz="1600" dirty="0"/>
              <a:t> – In the past CEAT has conducted technology assessments and contributed directly to the drafting of Advisory Circulars.  This has developed capability and provided experience in this critical support role for FAA personnel.  This capability will be sustained and efforts focused on a potential avian radar AC update and an AC on optical/thermal systems. </a:t>
            </a:r>
          </a:p>
          <a:p>
            <a:pPr lvl="1" indent="-457200" eaLnBrk="0" fontAlgn="base" hangingPunct="0"/>
            <a:r>
              <a:rPr lang="en-US" sz="1600" i="1" dirty="0"/>
              <a:t>Strategy Element</a:t>
            </a:r>
            <a:r>
              <a:rPr lang="en-US" sz="1600" dirty="0"/>
              <a:t> – Sustain a high level technology assessment capability to identify appropriate requirements and standards for airport safety technologies.  </a:t>
            </a:r>
          </a:p>
          <a:p>
            <a:pPr lvl="1" indent="-457200" eaLnBrk="0" fontAlgn="base" hangingPunct="0"/>
            <a:r>
              <a:rPr lang="en-US" sz="1600" i="1" dirty="0"/>
              <a:t>Prioritization</a:t>
            </a:r>
            <a:r>
              <a:rPr lang="en-US" sz="1600" dirty="0"/>
              <a:t> - High</a:t>
            </a:r>
          </a:p>
          <a:p>
            <a:pPr lvl="1" indent="-457200" eaLnBrk="0" fontAlgn="base" hangingPunct="0"/>
            <a:r>
              <a:rPr lang="en-US" sz="1600" i="1" dirty="0"/>
              <a:t>Leverages</a:t>
            </a:r>
            <a:r>
              <a:rPr lang="en-US" sz="1600" dirty="0"/>
              <a:t> – Takes advantage of existing experience and proven capability that has demonstrated integration of multiple resources in AC development.    </a:t>
            </a:r>
          </a:p>
          <a:p>
            <a:pPr lvl="1" indent="-457200" eaLnBrk="0" fontAlgn="base" hangingPunct="0"/>
            <a:r>
              <a:rPr lang="en-US" sz="1600" i="1" dirty="0"/>
              <a:t>Identification of technology and knowledge gaps emerging technologies and knowledge gaps</a:t>
            </a:r>
            <a:r>
              <a:rPr lang="en-US" sz="1600" dirty="0"/>
              <a:t> – Provides needed technology understanding in development and drafting of Advisory Circulars.</a:t>
            </a:r>
          </a:p>
          <a:p>
            <a:pPr lvl="1" indent="-457200" eaLnBrk="0" fontAlgn="base" hangingPunct="0"/>
            <a:r>
              <a:rPr lang="en-US" sz="1600" i="1" dirty="0"/>
              <a:t>Budget impact on research</a:t>
            </a:r>
            <a:r>
              <a:rPr lang="en-US" sz="1600" dirty="0"/>
              <a:t> – Minor budget impact in sustaining mode that may shift based on need.</a:t>
            </a:r>
          </a:p>
        </p:txBody>
      </p:sp>
    </p:spTree>
    <p:extLst>
      <p:ext uri="{BB962C8B-B14F-4D97-AF65-F5344CB8AC3E}">
        <p14:creationId xmlns:p14="http://schemas.microsoft.com/office/powerpoint/2010/main" val="3047390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CEAT (8 of 8)</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32</a:t>
            </a:fld>
            <a:endParaRPr lang="en-US" dirty="0">
              <a:solidFill>
                <a:srgbClr val="FFFFFF">
                  <a:lumMod val="65000"/>
                </a:srgbClr>
              </a:solidFill>
            </a:endParaRPr>
          </a:p>
        </p:txBody>
      </p:sp>
      <p:sp>
        <p:nvSpPr>
          <p:cNvPr id="5" name="TextBox 4">
            <a:extLst>
              <a:ext uri="{FF2B5EF4-FFF2-40B4-BE49-F238E27FC236}">
                <a16:creationId xmlns:a16="http://schemas.microsoft.com/office/drawing/2014/main" id="{51F667DD-0378-42DE-8C94-388216CADF25}"/>
              </a:ext>
            </a:extLst>
          </p:cNvPr>
          <p:cNvSpPr txBox="1"/>
          <p:nvPr/>
        </p:nvSpPr>
        <p:spPr>
          <a:xfrm>
            <a:off x="228600" y="980744"/>
            <a:ext cx="8746066" cy="3385542"/>
          </a:xfrm>
          <a:prstGeom prst="rect">
            <a:avLst/>
          </a:prstGeom>
          <a:noFill/>
        </p:spPr>
        <p:txBody>
          <a:bodyPr wrap="square" rtlCol="0">
            <a:spAutoFit/>
          </a:bodyPr>
          <a:lstStyle/>
          <a:p>
            <a:pPr fontAlgn="base"/>
            <a:r>
              <a:rPr lang="en-US" sz="1600" b="1" dirty="0"/>
              <a:t>Wildlife Strategic Objective 2</a:t>
            </a:r>
            <a:r>
              <a:rPr lang="en-US" sz="1600" dirty="0"/>
              <a:t> (to partially meet NARP Objective 2a) – Increase airport and terminal safety by reducing the number of damaging and potentially fatal bird strikes by providing pilots and controllers with bird concentration advisories.</a:t>
            </a:r>
          </a:p>
          <a:p>
            <a:pPr fontAlgn="base"/>
            <a:endParaRPr lang="en-US" sz="1600" b="1" dirty="0"/>
          </a:p>
          <a:p>
            <a:pPr fontAlgn="base"/>
            <a:r>
              <a:rPr lang="en-US" sz="1600" b="1" dirty="0"/>
              <a:t>Research Description</a:t>
            </a:r>
            <a:r>
              <a:rPr lang="en-US" sz="1600" dirty="0"/>
              <a:t>:</a:t>
            </a:r>
          </a:p>
          <a:p>
            <a:pPr fontAlgn="base"/>
            <a:r>
              <a:rPr lang="en-US" sz="1600" i="1" dirty="0"/>
              <a:t>Concentration advisories must be available on scales that include the airport, arrival and departure paths, and regional.  This research will have two elements.  First, we will continue optical/thermal with new developments in avian radar and demonstrate capability of identifying bird concentration and timing.  The second element will be the development of a nationwide system based on NEXRAD to provide information at airport to regional scales. </a:t>
            </a:r>
            <a:endParaRPr lang="en-US" sz="1600" dirty="0"/>
          </a:p>
          <a:p>
            <a:endParaRPr lang="en-US" sz="1600" b="1" dirty="0"/>
          </a:p>
          <a:p>
            <a:r>
              <a:rPr lang="en-US" sz="1600" b="1" dirty="0"/>
              <a:t>Driving Factor</a:t>
            </a:r>
            <a:r>
              <a:rPr lang="en-US" sz="1600" dirty="0"/>
              <a:t>: Need for identification of bird concentrations on, and near, airports using bird detection technologies. that is airport specific.</a:t>
            </a:r>
          </a:p>
        </p:txBody>
      </p:sp>
      <p:sp>
        <p:nvSpPr>
          <p:cNvPr id="6" name="TextBox 5">
            <a:extLst>
              <a:ext uri="{FF2B5EF4-FFF2-40B4-BE49-F238E27FC236}">
                <a16:creationId xmlns:a16="http://schemas.microsoft.com/office/drawing/2014/main" id="{CB1AEDA5-F3E8-44E8-8078-F4C201153CDB}"/>
              </a:ext>
            </a:extLst>
          </p:cNvPr>
          <p:cNvSpPr txBox="1"/>
          <p:nvPr/>
        </p:nvSpPr>
        <p:spPr>
          <a:xfrm>
            <a:off x="228600" y="4114800"/>
            <a:ext cx="8746067" cy="1938992"/>
          </a:xfrm>
          <a:prstGeom prst="rect">
            <a:avLst/>
          </a:prstGeom>
          <a:noFill/>
        </p:spPr>
        <p:txBody>
          <a:bodyPr wrap="square" rtlCol="0">
            <a:spAutoFit/>
          </a:bodyPr>
          <a:lstStyle/>
          <a:p>
            <a:pPr lvl="2" indent="-914400" eaLnBrk="0" fontAlgn="base" hangingPunct="0"/>
            <a:r>
              <a:rPr lang="en-US" sz="1200" i="1" dirty="0"/>
              <a:t>Vision Element </a:t>
            </a:r>
            <a:r>
              <a:rPr lang="en-US" sz="1200" dirty="0"/>
              <a:t>– Develop a common set of analytical tools that could be used by airports or their consultants to maximize utility of wildlife strike data. </a:t>
            </a:r>
          </a:p>
          <a:p>
            <a:pPr lvl="2" indent="-914400" eaLnBrk="0" fontAlgn="base" hangingPunct="0"/>
            <a:r>
              <a:rPr lang="en-US" sz="1200" i="1" dirty="0"/>
              <a:t>Strategy Element</a:t>
            </a:r>
            <a:r>
              <a:rPr lang="en-US" sz="1200" dirty="0"/>
              <a:t> – Establishes a SOP approach that will support integration of strike information to support national safety programs.</a:t>
            </a:r>
          </a:p>
          <a:p>
            <a:pPr lvl="2" indent="-914400" eaLnBrk="0" fontAlgn="base" hangingPunct="0"/>
            <a:r>
              <a:rPr lang="en-US" sz="1200" i="1" dirty="0"/>
              <a:t>Prioritization</a:t>
            </a:r>
            <a:r>
              <a:rPr lang="en-US" sz="1200" dirty="0"/>
              <a:t> - Ongoing </a:t>
            </a:r>
          </a:p>
          <a:p>
            <a:pPr lvl="2" indent="-914400" eaLnBrk="0" fontAlgn="base" hangingPunct="0"/>
            <a:r>
              <a:rPr lang="en-US" sz="1200" i="1" dirty="0"/>
              <a:t>Leverages</a:t>
            </a:r>
            <a:r>
              <a:rPr lang="en-US" sz="1200" dirty="0"/>
              <a:t> – Leverages public/private partnerships to enhance understanding of bird hazard timing and location supporting mitigation.</a:t>
            </a:r>
          </a:p>
          <a:p>
            <a:pPr lvl="2" indent="-914400" eaLnBrk="0" fontAlgn="base" hangingPunct="0"/>
            <a:r>
              <a:rPr lang="en-US" sz="1200" i="1" dirty="0"/>
              <a:t>Identification of technology, emerging technologies, and knowledge gaps</a:t>
            </a:r>
            <a:r>
              <a:rPr lang="en-US" sz="1200" dirty="0"/>
              <a:t> -  Will consider new approaches to data mining incorporating sophisticated tools such as genetic algorithms.</a:t>
            </a:r>
          </a:p>
          <a:p>
            <a:pPr lvl="2" indent="-914400" eaLnBrk="0" fontAlgn="base" hangingPunct="0"/>
            <a:r>
              <a:rPr lang="en-US" sz="1200" dirty="0"/>
              <a:t>Budget impact on research – budget requirement for maintenance of trained specialist.</a:t>
            </a:r>
          </a:p>
        </p:txBody>
      </p:sp>
    </p:spTree>
    <p:extLst>
      <p:ext uri="{BB962C8B-B14F-4D97-AF65-F5344CB8AC3E}">
        <p14:creationId xmlns:p14="http://schemas.microsoft.com/office/powerpoint/2010/main" val="3540450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fld id="{13C8AC29-5A59-44A9-9C8F-BE92B7D201D9}" type="slidenum">
              <a:rPr lang="en-US" altLang="en-US" sz="1400" b="0">
                <a:solidFill>
                  <a:schemeClr val="bg1"/>
                </a:solidFill>
              </a:rPr>
              <a:pPr>
                <a:spcBef>
                  <a:spcPct val="0"/>
                </a:spcBef>
                <a:buFontTx/>
                <a:buNone/>
              </a:pPr>
              <a:t>33</a:t>
            </a:fld>
            <a:endParaRPr lang="en-US" altLang="en-US" sz="1400" b="0">
              <a:solidFill>
                <a:schemeClr val="bg1"/>
              </a:solidFill>
            </a:endParaRPr>
          </a:p>
        </p:txBody>
      </p:sp>
      <p:sp>
        <p:nvSpPr>
          <p:cNvPr id="10243" name="Rectangle 2"/>
          <p:cNvSpPr>
            <a:spLocks noGrp="1" noChangeArrowheads="1"/>
          </p:cNvSpPr>
          <p:nvPr>
            <p:ph type="title"/>
          </p:nvPr>
        </p:nvSpPr>
        <p:spPr>
          <a:xfrm>
            <a:off x="330200" y="228600"/>
            <a:ext cx="8472488" cy="609600"/>
          </a:xfrm>
        </p:spPr>
        <p:txBody>
          <a:bodyPr/>
          <a:lstStyle/>
          <a:p>
            <a:pPr algn="ctr" eaLnBrk="1" hangingPunct="1">
              <a:defRPr/>
            </a:pPr>
            <a:r>
              <a:rPr lang="en-US" sz="2400" dirty="0">
                <a:effectLst>
                  <a:outerShdw blurRad="38100" dist="38100" dir="2700000" algn="tl">
                    <a:srgbClr val="000000">
                      <a:alpha val="43137"/>
                    </a:srgbClr>
                  </a:outerShdw>
                </a:effectLst>
              </a:rPr>
              <a:t>RPA </a:t>
            </a:r>
            <a:r>
              <a:rPr lang="en-US" sz="2400" dirty="0" smtClean="0">
                <a:effectLst>
                  <a:outerShdw blurRad="38100" dist="38100" dir="2700000" algn="tl">
                    <a:srgbClr val="000000">
                      <a:alpha val="43137"/>
                    </a:srgbClr>
                  </a:outerShdw>
                </a:effectLst>
              </a:rPr>
              <a:t>S4 </a:t>
            </a:r>
            <a:r>
              <a:rPr lang="en-US" sz="2400" dirty="0">
                <a:effectLst>
                  <a:outerShdw blurRad="38100" dist="38100" dir="2700000" algn="tl">
                    <a:srgbClr val="000000">
                      <a:alpha val="43137"/>
                    </a:srgbClr>
                  </a:outerShdw>
                </a:effectLst>
              </a:rPr>
              <a:t>Wildlife Hazard Mitigation </a:t>
            </a:r>
            <a:r>
              <a:rPr lang="en-US" altLang="en-US" sz="2400" dirty="0" smtClean="0">
                <a:effectLst>
                  <a:outerShdw blurRad="38100" dist="38100" dir="2700000" algn="tl">
                    <a:srgbClr val="000000">
                      <a:alpha val="43137"/>
                    </a:srgbClr>
                  </a:outerShdw>
                </a:effectLst>
              </a:rPr>
              <a:t>Overview</a:t>
            </a:r>
            <a:endParaRPr lang="en-US" altLang="en-US" sz="2400" dirty="0">
              <a:effectLst>
                <a:outerShdw blurRad="38100" dist="38100" dir="2700000" algn="tl">
                  <a:srgbClr val="000000">
                    <a:alpha val="43137"/>
                  </a:srgbClr>
                </a:outerShdw>
              </a:effectLst>
            </a:endParaRPr>
          </a:p>
        </p:txBody>
      </p:sp>
      <p:sp>
        <p:nvSpPr>
          <p:cNvPr id="10244" name="Rectangle 3"/>
          <p:cNvSpPr>
            <a:spLocks noChangeArrowheads="1"/>
          </p:cNvSpPr>
          <p:nvPr/>
        </p:nvSpPr>
        <p:spPr bwMode="auto">
          <a:xfrm>
            <a:off x="762000" y="3657600"/>
            <a:ext cx="3810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defRPr/>
            </a:pPr>
            <a:r>
              <a:rPr lang="en-US" altLang="en-US" sz="1800" u="sng" dirty="0" smtClean="0"/>
              <a:t>FY 2017 Accomplishments</a:t>
            </a:r>
          </a:p>
        </p:txBody>
      </p:sp>
      <p:sp>
        <p:nvSpPr>
          <p:cNvPr id="10245" name="Rectangle 4"/>
          <p:cNvSpPr>
            <a:spLocks noChangeArrowheads="1"/>
          </p:cNvSpPr>
          <p:nvPr/>
        </p:nvSpPr>
        <p:spPr bwMode="auto">
          <a:xfrm>
            <a:off x="4800600" y="914400"/>
            <a:ext cx="3886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Research Goals</a:t>
            </a:r>
          </a:p>
        </p:txBody>
      </p:sp>
      <p:sp>
        <p:nvSpPr>
          <p:cNvPr id="10247" name="Rectangle 6"/>
          <p:cNvSpPr>
            <a:spLocks noChangeArrowheads="1"/>
          </p:cNvSpPr>
          <p:nvPr/>
        </p:nvSpPr>
        <p:spPr bwMode="auto">
          <a:xfrm>
            <a:off x="4800600" y="3657600"/>
            <a:ext cx="4038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buFontTx/>
              <a:buNone/>
              <a:defRPr/>
            </a:pPr>
            <a:r>
              <a:rPr lang="en-US" altLang="en-US" sz="1800" u="sng" dirty="0" smtClean="0"/>
              <a:t>Funding Requirements</a:t>
            </a:r>
            <a:r>
              <a:rPr lang="en-US" altLang="en-US" sz="1800" b="0" dirty="0" smtClean="0"/>
              <a:t> </a:t>
            </a:r>
            <a:endParaRPr lang="en-US" altLang="en-US" sz="1800" dirty="0" smtClean="0"/>
          </a:p>
        </p:txBody>
      </p:sp>
      <p:sp>
        <p:nvSpPr>
          <p:cNvPr id="10248" name="Line 7"/>
          <p:cNvSpPr>
            <a:spLocks noChangeShapeType="1"/>
          </p:cNvSpPr>
          <p:nvPr/>
        </p:nvSpPr>
        <p:spPr bwMode="auto">
          <a:xfrm>
            <a:off x="4495800" y="838200"/>
            <a:ext cx="0" cy="51816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latin typeface="Arial" charset="0"/>
            </a:endParaRPr>
          </a:p>
        </p:txBody>
      </p:sp>
      <p:sp>
        <p:nvSpPr>
          <p:cNvPr id="10249" name="Line 8"/>
          <p:cNvSpPr>
            <a:spLocks noChangeShapeType="1"/>
          </p:cNvSpPr>
          <p:nvPr/>
        </p:nvSpPr>
        <p:spPr bwMode="auto">
          <a:xfrm>
            <a:off x="0" y="3505200"/>
            <a:ext cx="9144000"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buFontTx/>
              <a:buChar char="•"/>
              <a:defRPr/>
            </a:pPr>
            <a:endParaRPr lang="en-US">
              <a:latin typeface="Arial" charset="0"/>
            </a:endParaRPr>
          </a:p>
        </p:txBody>
      </p:sp>
      <p:sp>
        <p:nvSpPr>
          <p:cNvPr id="10250" name="Text Box 10"/>
          <p:cNvSpPr txBox="1">
            <a:spLocks noChangeArrowheads="1"/>
          </p:cNvSpPr>
          <p:nvPr/>
        </p:nvSpPr>
        <p:spPr bwMode="auto">
          <a:xfrm>
            <a:off x="4572000" y="1524000"/>
            <a:ext cx="246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defRPr/>
            </a:pPr>
            <a:endParaRPr lang="en-US" altLang="en-US" sz="1400" b="0" smtClean="0"/>
          </a:p>
        </p:txBody>
      </p:sp>
      <p:sp>
        <p:nvSpPr>
          <p:cNvPr id="10252" name="Rectangle 21"/>
          <p:cNvSpPr>
            <a:spLocks noChangeArrowheads="1"/>
          </p:cNvSpPr>
          <p:nvPr/>
        </p:nvSpPr>
        <p:spPr bwMode="auto">
          <a:xfrm>
            <a:off x="4572000" y="1228725"/>
            <a:ext cx="44196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indent="0" fontAlgn="auto">
              <a:spcBef>
                <a:spcPts val="0"/>
              </a:spcBef>
              <a:spcAft>
                <a:spcPts val="0"/>
              </a:spcAft>
              <a:buFontTx/>
              <a:buNone/>
              <a:defRPr/>
            </a:pPr>
            <a:r>
              <a:rPr lang="en-US" sz="1200" dirty="0"/>
              <a:t>Minimize collisions between </a:t>
            </a:r>
            <a:r>
              <a:rPr lang="en-US" sz="1200" dirty="0" smtClean="0"/>
              <a:t>wildlife </a:t>
            </a:r>
            <a:r>
              <a:rPr lang="en-US" sz="1200" dirty="0"/>
              <a:t>and aircraft on and near airports</a:t>
            </a:r>
          </a:p>
          <a:p>
            <a:pPr eaLnBrk="1" hangingPunct="1">
              <a:spcBef>
                <a:spcPct val="50000"/>
              </a:spcBef>
              <a:defRPr/>
            </a:pPr>
            <a:r>
              <a:rPr lang="en-US" altLang="en-US" sz="1000" b="0" dirty="0" smtClean="0"/>
              <a:t>Research enhanced methods and techniques for habitat management at airports</a:t>
            </a:r>
          </a:p>
          <a:p>
            <a:pPr eaLnBrk="1" hangingPunct="1">
              <a:spcBef>
                <a:spcPct val="50000"/>
              </a:spcBef>
              <a:defRPr/>
            </a:pPr>
            <a:r>
              <a:rPr lang="en-US" altLang="en-US" sz="1000" b="0" dirty="0" smtClean="0"/>
              <a:t>Collect and analyze wildlife strike data</a:t>
            </a:r>
          </a:p>
          <a:p>
            <a:pPr eaLnBrk="1" hangingPunct="1">
              <a:spcBef>
                <a:spcPct val="50000"/>
              </a:spcBef>
              <a:defRPr/>
            </a:pPr>
            <a:r>
              <a:rPr lang="en-US" altLang="en-US" sz="1000" b="0" dirty="0" smtClean="0"/>
              <a:t>Assess and validate new detection technology to support standardization and guidance for airport sponsors</a:t>
            </a:r>
          </a:p>
          <a:p>
            <a:pPr eaLnBrk="1" hangingPunct="1">
              <a:spcBef>
                <a:spcPct val="50000"/>
              </a:spcBef>
              <a:defRPr/>
            </a:pPr>
            <a:r>
              <a:rPr lang="en-US" altLang="en-US" sz="1000" b="0" dirty="0" smtClean="0"/>
              <a:t>Develop concepts for delivery of bird hazard information to key stakeholders (e.g. ATC and pilots)</a:t>
            </a:r>
          </a:p>
        </p:txBody>
      </p:sp>
      <p:sp>
        <p:nvSpPr>
          <p:cNvPr id="10253" name="Rectangle 22"/>
          <p:cNvSpPr>
            <a:spLocks noChangeArrowheads="1"/>
          </p:cNvSpPr>
          <p:nvPr/>
        </p:nvSpPr>
        <p:spPr bwMode="auto">
          <a:xfrm>
            <a:off x="209550" y="4038600"/>
            <a:ext cx="41910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Char char="•"/>
              <a:defRPr/>
            </a:pPr>
            <a:r>
              <a:rPr lang="en-US" altLang="en-US" sz="1000" b="0" dirty="0" smtClean="0"/>
              <a:t>Performed ongoing research on habitat management methods</a:t>
            </a:r>
          </a:p>
          <a:p>
            <a:pPr eaLnBrk="1" hangingPunct="1">
              <a:spcBef>
                <a:spcPct val="50000"/>
              </a:spcBef>
              <a:buFontTx/>
              <a:buChar char="•"/>
              <a:defRPr/>
            </a:pPr>
            <a:r>
              <a:rPr lang="en-US" altLang="en-US" sz="1000" b="0" dirty="0" smtClean="0"/>
              <a:t>Published: Wildlife Strikes to Civil Aircraft in the United States, 1990 - 2015 </a:t>
            </a:r>
            <a:r>
              <a:rPr lang="en-US" altLang="en-US" sz="1000" b="0" i="1" dirty="0" smtClean="0"/>
              <a:t>(December 2016).</a:t>
            </a:r>
          </a:p>
          <a:p>
            <a:pPr eaLnBrk="1" hangingPunct="1">
              <a:spcBef>
                <a:spcPct val="50000"/>
              </a:spcBef>
              <a:buFontTx/>
              <a:buChar char="•"/>
              <a:defRPr/>
            </a:pPr>
            <a:r>
              <a:rPr lang="en-US" altLang="en-US" sz="1000" b="0" dirty="0" smtClean="0"/>
              <a:t>Ongoing development to the FAA Wildlife Strike Database, Version 4.0 </a:t>
            </a:r>
          </a:p>
          <a:p>
            <a:pPr eaLnBrk="1" hangingPunct="1">
              <a:spcBef>
                <a:spcPct val="50000"/>
              </a:spcBef>
              <a:buFontTx/>
              <a:buChar char="•"/>
              <a:defRPr/>
            </a:pPr>
            <a:r>
              <a:rPr lang="en-US" altLang="en-US" sz="1000" b="0" dirty="0" smtClean="0"/>
              <a:t>Published: Wildlife Surveillance Concept (WiSC) Human-in-the-loop (HITL) Demonstration Tech Note (</a:t>
            </a:r>
            <a:r>
              <a:rPr lang="en-US" altLang="en-US" sz="1000" b="0" i="1" dirty="0" smtClean="0"/>
              <a:t>October 12, 2016)</a:t>
            </a:r>
          </a:p>
        </p:txBody>
      </p:sp>
      <p:sp>
        <p:nvSpPr>
          <p:cNvPr id="10255" name="Rectangle 27"/>
          <p:cNvSpPr>
            <a:spLocks noChangeArrowheads="1"/>
          </p:cNvSpPr>
          <p:nvPr/>
        </p:nvSpPr>
        <p:spPr bwMode="auto">
          <a:xfrm>
            <a:off x="504825" y="914400"/>
            <a:ext cx="350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defRPr/>
            </a:pPr>
            <a:r>
              <a:rPr lang="en-US" altLang="en-US" sz="1800" u="sng" dirty="0" smtClean="0"/>
              <a:t>Need</a:t>
            </a:r>
          </a:p>
        </p:txBody>
      </p:sp>
      <p:sp>
        <p:nvSpPr>
          <p:cNvPr id="10256" name="Rectangle 28"/>
          <p:cNvSpPr>
            <a:spLocks noChangeArrowheads="1"/>
          </p:cNvSpPr>
          <p:nvPr/>
        </p:nvSpPr>
        <p:spPr bwMode="auto">
          <a:xfrm>
            <a:off x="161925" y="1219200"/>
            <a:ext cx="4191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227013" indent="-227013">
              <a:spcBef>
                <a:spcPct val="20000"/>
              </a:spcBef>
              <a:buChar char="•"/>
              <a:defRPr sz="2800" b="1">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defRPr/>
            </a:pPr>
            <a:r>
              <a:rPr lang="en-US" altLang="en-US" sz="1200" dirty="0" smtClean="0"/>
              <a:t>Reduction in Wildlife Strikes with Aircraft</a:t>
            </a:r>
          </a:p>
          <a:p>
            <a:pPr>
              <a:spcBef>
                <a:spcPct val="0"/>
              </a:spcBef>
              <a:buFontTx/>
              <a:buNone/>
              <a:defRPr/>
            </a:pPr>
            <a:endParaRPr lang="en-US" altLang="en-US" sz="1200" b="0" u="sng" dirty="0" smtClean="0"/>
          </a:p>
          <a:p>
            <a:pPr>
              <a:spcBef>
                <a:spcPct val="0"/>
              </a:spcBef>
              <a:buFontTx/>
              <a:buNone/>
              <a:defRPr/>
            </a:pPr>
            <a:r>
              <a:rPr lang="en-US" altLang="en-US" sz="1000" b="0" u="sng" dirty="0" smtClean="0"/>
              <a:t>Cost of Wildlife Strikes:</a:t>
            </a:r>
          </a:p>
          <a:p>
            <a:pPr>
              <a:spcBef>
                <a:spcPct val="0"/>
              </a:spcBef>
              <a:defRPr/>
            </a:pPr>
            <a:r>
              <a:rPr lang="en-US" altLang="en-US" sz="1000" b="0" dirty="0" smtClean="0"/>
              <a:t>$937 million/year in U.S</a:t>
            </a:r>
          </a:p>
          <a:p>
            <a:pPr>
              <a:spcBef>
                <a:spcPct val="0"/>
              </a:spcBef>
              <a:defRPr/>
            </a:pPr>
            <a:r>
              <a:rPr lang="en-US" altLang="en-US" sz="1000" b="0" dirty="0" smtClean="0"/>
              <a:t>$1.3 billion/year Worldwide</a:t>
            </a:r>
          </a:p>
          <a:p>
            <a:pPr>
              <a:spcBef>
                <a:spcPct val="0"/>
              </a:spcBef>
              <a:defRPr/>
            </a:pPr>
            <a:r>
              <a:rPr lang="en-US" altLang="en-US" sz="1000" b="0" dirty="0" smtClean="0"/>
              <a:t>255 fatalities worldwide</a:t>
            </a:r>
            <a:endParaRPr lang="en-US" altLang="en-US" sz="1200" dirty="0" smtClean="0"/>
          </a:p>
        </p:txBody>
      </p:sp>
      <p:graphicFrame>
        <p:nvGraphicFramePr>
          <p:cNvPr id="16" name="Content Placeholder 4"/>
          <p:cNvGraphicFramePr>
            <a:graphicFrameLocks/>
          </p:cNvGraphicFramePr>
          <p:nvPr/>
        </p:nvGraphicFramePr>
        <p:xfrm>
          <a:off x="4710113" y="4114800"/>
          <a:ext cx="4191000" cy="1717675"/>
        </p:xfrm>
        <a:graphic>
          <a:graphicData uri="http://schemas.openxmlformats.org/drawingml/2006/table">
            <a:tbl>
              <a:tblPr>
                <a:tableStyleId>{D7AC3CCA-C797-4891-BE02-D94E43425B78}</a:tableStyleId>
              </a:tblPr>
              <a:tblGrid>
                <a:gridCol w="2362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207567">
                <a:tc rowSpan="2">
                  <a:txBody>
                    <a:bodyPr/>
                    <a:lstStyle/>
                    <a:p>
                      <a:pPr algn="ctr" fontAlgn="ctr"/>
                      <a:r>
                        <a:rPr lang="en-US" sz="800" b="1" u="none" strike="noStrike" dirty="0">
                          <a:solidFill>
                            <a:schemeClr val="tx1"/>
                          </a:solidFill>
                          <a:effectLst/>
                        </a:rPr>
                        <a:t>RPA S4 – Wildlife Hazard Mitigation</a:t>
                      </a:r>
                      <a:endParaRPr lang="en-US" sz="800" b="1" i="0" u="none" strike="noStrike" dirty="0">
                        <a:solidFill>
                          <a:schemeClr val="tx1"/>
                        </a:solidFill>
                        <a:effectLst/>
                        <a:latin typeface="Calibri"/>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a:txBody>
                    <a:bodyPr/>
                    <a:lstStyle/>
                    <a:p>
                      <a:pPr algn="ctr" fontAlgn="b"/>
                      <a:r>
                        <a:rPr lang="en-US" sz="800" b="1" u="none" strike="noStrike" dirty="0">
                          <a:solidFill>
                            <a:schemeClr val="tx1"/>
                          </a:solidFill>
                          <a:effectLst/>
                        </a:rPr>
                        <a:t>FY17</a:t>
                      </a:r>
                      <a:endParaRPr lang="en-US" sz="800" b="1" i="0" u="none" strike="noStrike" dirty="0">
                        <a:solidFill>
                          <a:schemeClr val="tx1"/>
                        </a:solidFill>
                        <a:effectLst/>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a:txBody>
                    <a:bodyPr/>
                    <a:lstStyle/>
                    <a:p>
                      <a:pPr algn="ctr" fontAlgn="b"/>
                      <a:r>
                        <a:rPr lang="en-US" sz="800" b="1" u="none" strike="noStrike" dirty="0">
                          <a:solidFill>
                            <a:schemeClr val="tx1"/>
                          </a:solidFill>
                          <a:effectLst/>
                        </a:rPr>
                        <a:t>FY18</a:t>
                      </a:r>
                      <a:endParaRPr lang="en-US" sz="800" b="1" i="0" u="none" strike="noStrike" dirty="0">
                        <a:solidFill>
                          <a:schemeClr val="tx1"/>
                        </a:solidFill>
                        <a:effectLst/>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a:txBody>
                    <a:bodyPr/>
                    <a:lstStyle/>
                    <a:p>
                      <a:pPr algn="ctr" fontAlgn="b"/>
                      <a:r>
                        <a:rPr lang="en-US" sz="800" b="1" u="none" strike="noStrike" dirty="0" smtClean="0">
                          <a:solidFill>
                            <a:schemeClr val="tx1"/>
                          </a:solidFill>
                          <a:effectLst/>
                        </a:rPr>
                        <a:t>FY19</a:t>
                      </a:r>
                      <a:endParaRPr lang="en-US" sz="800" b="1" i="0" u="none" strike="noStrike" dirty="0">
                        <a:solidFill>
                          <a:schemeClr val="tx1"/>
                        </a:solidFill>
                        <a:effectLst/>
                        <a:latin typeface="Calibri"/>
                      </a:endParaRPr>
                    </a:p>
                  </a:txBody>
                  <a:tcPr marL="9525" marR="9525" marT="95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extLst>
                  <a:ext uri="{0D108BD9-81ED-4DB2-BD59-A6C34878D82A}">
                    <a16:rowId xmlns:a16="http://schemas.microsoft.com/office/drawing/2014/main" val="10000"/>
                  </a:ext>
                </a:extLst>
              </a:tr>
              <a:tr h="206019">
                <a:tc vMerge="1">
                  <a:txBody>
                    <a:bodyPr/>
                    <a:lstStyle/>
                    <a:p>
                      <a:endParaRPr lang="en-US"/>
                    </a:p>
                  </a:txBody>
                  <a:tcPr/>
                </a:tc>
                <a:tc>
                  <a:txBody>
                    <a:bodyPr/>
                    <a:lstStyle/>
                    <a:p>
                      <a:pPr algn="l" fontAlgn="b"/>
                      <a:r>
                        <a:rPr lang="en-US" sz="800" b="1" u="none" strike="noStrike" dirty="0">
                          <a:solidFill>
                            <a:schemeClr val="tx1"/>
                          </a:solidFill>
                          <a:effectLst/>
                        </a:rPr>
                        <a:t> </a:t>
                      </a:r>
                      <a:r>
                        <a:rPr lang="en-US" sz="800" b="1" u="none" strike="noStrike" dirty="0" smtClean="0">
                          <a:solidFill>
                            <a:schemeClr val="tx1"/>
                          </a:solidFill>
                          <a:effectLst/>
                        </a:rPr>
                        <a:t>$ 1,545,000 </a:t>
                      </a:r>
                      <a:endParaRPr lang="en-US" sz="800" b="1" i="0" u="none" strike="noStrike" dirty="0">
                        <a:solidFill>
                          <a:schemeClr val="tx1"/>
                        </a:solidFill>
                        <a:effectLst/>
                        <a:latin typeface="Calibri"/>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a:txBody>
                    <a:bodyPr/>
                    <a:lstStyle/>
                    <a:p>
                      <a:pPr algn="l" fontAlgn="b"/>
                      <a:r>
                        <a:rPr lang="en-US" sz="800" b="1" u="none" strike="noStrike" dirty="0">
                          <a:solidFill>
                            <a:schemeClr val="tx1"/>
                          </a:solidFill>
                          <a:effectLst/>
                        </a:rPr>
                        <a:t> </a:t>
                      </a:r>
                      <a:r>
                        <a:rPr lang="en-US" sz="800" b="1" u="none" strike="noStrike" dirty="0" smtClean="0">
                          <a:solidFill>
                            <a:schemeClr val="tx1"/>
                          </a:solidFill>
                          <a:effectLst/>
                        </a:rPr>
                        <a:t>$ 1,425,000 </a:t>
                      </a:r>
                      <a:endParaRPr lang="en-US" sz="800" b="1" i="0" u="none" strike="noStrike" dirty="0">
                        <a:solidFill>
                          <a:schemeClr val="tx1"/>
                        </a:solidFill>
                        <a:effectLst/>
                        <a:latin typeface="Calibri"/>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tc>
                  <a:txBody>
                    <a:bodyPr/>
                    <a:lstStyle/>
                    <a:p>
                      <a:pPr algn="l" fontAlgn="b"/>
                      <a:r>
                        <a:rPr lang="en-US" sz="800" b="1" u="none" strike="noStrike" dirty="0">
                          <a:solidFill>
                            <a:schemeClr val="tx1"/>
                          </a:solidFill>
                          <a:effectLst/>
                        </a:rPr>
                        <a:t> </a:t>
                      </a:r>
                      <a:r>
                        <a:rPr lang="en-US" sz="800" b="1" u="none" strike="noStrike" dirty="0" smtClean="0">
                          <a:solidFill>
                            <a:schemeClr val="tx1"/>
                          </a:solidFill>
                          <a:effectLst/>
                        </a:rPr>
                        <a:t>$ 1,450,000 </a:t>
                      </a:r>
                      <a:endParaRPr lang="en-US" sz="800" b="1" i="0" u="none" strike="noStrike" dirty="0">
                        <a:solidFill>
                          <a:schemeClr val="tx1"/>
                        </a:solidFill>
                        <a:effectLst/>
                        <a:latin typeface="Calibri"/>
                      </a:endParaRPr>
                    </a:p>
                  </a:txBody>
                  <a:tcPr marL="9525" marR="9525" marT="952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2B2B2"/>
                    </a:solidFill>
                  </a:tcPr>
                </a:tc>
                <a:extLst>
                  <a:ext uri="{0D108BD9-81ED-4DB2-BD59-A6C34878D82A}">
                    <a16:rowId xmlns:a16="http://schemas.microsoft.com/office/drawing/2014/main" val="10001"/>
                  </a:ext>
                </a:extLst>
              </a:tr>
              <a:tr h="219614">
                <a:tc>
                  <a:txBody>
                    <a:bodyPr/>
                    <a:lstStyle/>
                    <a:p>
                      <a:pPr algn="l" fontAlgn="ctr"/>
                      <a:r>
                        <a:rPr lang="en-US" sz="800" u="none" strike="noStrike" dirty="0" smtClean="0">
                          <a:effectLst/>
                        </a:rPr>
                        <a:t>S4.1 </a:t>
                      </a:r>
                      <a:r>
                        <a:rPr lang="en-US" sz="800" u="none" strike="noStrike" dirty="0">
                          <a:effectLst/>
                        </a:rPr>
                        <a:t>- Airport Wildlife Management </a:t>
                      </a:r>
                      <a:endParaRPr lang="en-US" sz="800" b="0" i="0" u="none" strike="noStrike" dirty="0">
                        <a:solidFill>
                          <a:srgbClr val="000000"/>
                        </a:solidFill>
                        <a:effectLst/>
                        <a:latin typeface="Calibri"/>
                      </a:endParaRPr>
                    </a:p>
                  </a:txBody>
                  <a:tcPr marL="85725" marR="9525" marT="9521"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r>
                        <a:rPr lang="en-US" sz="800" u="none" strike="noStrike" dirty="0">
                          <a:effectLst/>
                        </a:rPr>
                        <a:t> $   </a:t>
                      </a:r>
                      <a:r>
                        <a:rPr lang="en-US" sz="800" u="none" strike="noStrike" dirty="0" smtClean="0">
                          <a:effectLst/>
                        </a:rPr>
                        <a:t> </a:t>
                      </a:r>
                      <a:r>
                        <a:rPr lang="en-US" sz="800" u="none" strike="noStrike" dirty="0">
                          <a:effectLst/>
                        </a:rPr>
                        <a:t>595,000 </a:t>
                      </a:r>
                      <a:endParaRPr lang="en-US" sz="800" b="0" i="0" u="none" strike="noStrike" dirty="0">
                        <a:solidFill>
                          <a:srgbClr val="000000"/>
                        </a:solidFill>
                        <a:effectLst/>
                        <a:latin typeface="Calibri"/>
                      </a:endParaRPr>
                    </a:p>
                  </a:txBody>
                  <a:tcPr marL="9525" marR="9525" marT="9521"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r>
                        <a:rPr lang="en-US" sz="800" u="none" strike="noStrike" dirty="0">
                          <a:effectLst/>
                        </a:rPr>
                        <a:t> $   </a:t>
                      </a:r>
                      <a:r>
                        <a:rPr lang="en-US" sz="800" u="none" strike="noStrike" dirty="0" smtClean="0">
                          <a:effectLst/>
                        </a:rPr>
                        <a:t> 600,000 </a:t>
                      </a:r>
                      <a:endParaRPr lang="en-US" sz="800" b="0" i="0" u="none" strike="noStrike" dirty="0">
                        <a:solidFill>
                          <a:srgbClr val="000000"/>
                        </a:solidFill>
                        <a:effectLst/>
                        <a:latin typeface="Calibri"/>
                      </a:endParaRPr>
                    </a:p>
                  </a:txBody>
                  <a:tcPr marL="9525" marR="9525" marT="9521" marB="0" anchor="ctr">
                    <a:lnT w="12700" cap="flat" cmpd="sng" algn="ctr">
                      <a:solidFill>
                        <a:schemeClr val="tx1"/>
                      </a:solidFill>
                      <a:prstDash val="solid"/>
                      <a:round/>
                      <a:headEnd type="none" w="med" len="med"/>
                      <a:tailEnd type="none" w="med" len="med"/>
                    </a:lnT>
                    <a:solidFill>
                      <a:schemeClr val="bg1"/>
                    </a:solidFill>
                  </a:tcPr>
                </a:tc>
                <a:tc>
                  <a:txBody>
                    <a:bodyPr/>
                    <a:lstStyle/>
                    <a:p>
                      <a:pPr algn="l" fontAlgn="ctr"/>
                      <a:r>
                        <a:rPr lang="en-US" sz="800" u="none" strike="noStrike" dirty="0">
                          <a:effectLst/>
                        </a:rPr>
                        <a:t> $ </a:t>
                      </a:r>
                      <a:r>
                        <a:rPr lang="en-US" sz="800" u="none" strike="noStrike" dirty="0" smtClean="0">
                          <a:effectLst/>
                        </a:rPr>
                        <a:t>   600,000 </a:t>
                      </a:r>
                      <a:endParaRPr lang="en-US" sz="800" b="0" i="0" u="none" strike="noStrike" dirty="0">
                        <a:solidFill>
                          <a:srgbClr val="000000"/>
                        </a:solidFill>
                        <a:effectLst/>
                        <a:latin typeface="Calibri"/>
                      </a:endParaRPr>
                    </a:p>
                  </a:txBody>
                  <a:tcPr marL="9525" marR="9525" marT="9521"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219614">
                <a:tc>
                  <a:txBody>
                    <a:bodyPr/>
                    <a:lstStyle/>
                    <a:p>
                      <a:pPr algn="l" fontAlgn="ctr"/>
                      <a:r>
                        <a:rPr lang="en-US" sz="800" u="none" strike="noStrike" dirty="0" smtClean="0">
                          <a:effectLst/>
                        </a:rPr>
                        <a:t>S4.2 </a:t>
                      </a:r>
                      <a:r>
                        <a:rPr lang="en-US" sz="800" u="none" strike="noStrike" dirty="0">
                          <a:effectLst/>
                        </a:rPr>
                        <a:t>- Wildlife Strike </a:t>
                      </a:r>
                      <a:r>
                        <a:rPr lang="en-US" sz="800" u="none" strike="noStrike" dirty="0" smtClean="0">
                          <a:effectLst/>
                        </a:rPr>
                        <a:t>Data</a:t>
                      </a:r>
                      <a:r>
                        <a:rPr lang="en-US" sz="800" u="none" strike="noStrike" baseline="0" dirty="0" smtClean="0">
                          <a:effectLst/>
                        </a:rPr>
                        <a:t> </a:t>
                      </a:r>
                      <a:r>
                        <a:rPr lang="en-US" sz="800" u="none" strike="noStrike" dirty="0" smtClean="0">
                          <a:effectLst/>
                        </a:rPr>
                        <a:t>Collection/Analysis</a:t>
                      </a:r>
                      <a:endParaRPr lang="en-US" sz="800" b="0" i="0" u="none" strike="noStrike" dirty="0">
                        <a:solidFill>
                          <a:srgbClr val="000000"/>
                        </a:solidFill>
                        <a:effectLst/>
                        <a:latin typeface="Calibri"/>
                      </a:endParaRPr>
                    </a:p>
                  </a:txBody>
                  <a:tcPr marL="857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a:t>
                      </a:r>
                      <a:r>
                        <a:rPr lang="en-US" sz="800" u="none" strike="noStrike" dirty="0">
                          <a:effectLst/>
                        </a:rPr>
                        <a:t>425,000 </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a:t>
                      </a:r>
                      <a:r>
                        <a:rPr lang="en-US" sz="800" u="none" strike="noStrike" dirty="0">
                          <a:effectLst/>
                        </a:rPr>
                        <a:t>4</a:t>
                      </a:r>
                      <a:r>
                        <a:rPr lang="en-US" sz="800" u="none" strike="noStrike" dirty="0" smtClean="0">
                          <a:effectLst/>
                        </a:rPr>
                        <a:t>25,000 </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425,000 </a:t>
                      </a:r>
                      <a:endParaRPr lang="en-US" sz="800" b="0" i="0" u="none" strike="noStrike" dirty="0">
                        <a:solidFill>
                          <a:srgbClr val="000000"/>
                        </a:solidFill>
                        <a:effectLst/>
                        <a:latin typeface="Calibri"/>
                      </a:endParaRPr>
                    </a:p>
                  </a:txBody>
                  <a:tcPr marL="9525" marR="9525" marT="9521" marB="0" anchor="ctr">
                    <a:solidFill>
                      <a:schemeClr val="bg1"/>
                    </a:solidFill>
                  </a:tcPr>
                </a:tc>
                <a:extLst>
                  <a:ext uri="{0D108BD9-81ED-4DB2-BD59-A6C34878D82A}">
                    <a16:rowId xmlns:a16="http://schemas.microsoft.com/office/drawing/2014/main" val="10003"/>
                  </a:ext>
                </a:extLst>
              </a:tr>
              <a:tr h="219614">
                <a:tc>
                  <a:txBody>
                    <a:bodyPr/>
                    <a:lstStyle/>
                    <a:p>
                      <a:pPr algn="l" fontAlgn="ctr"/>
                      <a:r>
                        <a:rPr lang="en-US" sz="800" u="none" strike="noStrike" dirty="0" smtClean="0">
                          <a:effectLst/>
                        </a:rPr>
                        <a:t>S4.3 </a:t>
                      </a:r>
                      <a:r>
                        <a:rPr lang="en-US" sz="800" u="none" strike="noStrike" dirty="0">
                          <a:effectLst/>
                        </a:rPr>
                        <a:t>- Technology - Surveillance and Deterrence</a:t>
                      </a:r>
                      <a:endParaRPr lang="en-US" sz="800" b="0" i="0" u="none" strike="noStrike" dirty="0">
                        <a:solidFill>
                          <a:srgbClr val="000000"/>
                        </a:solidFill>
                        <a:effectLst/>
                        <a:latin typeface="Calibri"/>
                      </a:endParaRPr>
                    </a:p>
                  </a:txBody>
                  <a:tcPr marL="85725" marR="9525" marT="9521" marB="0" anchor="ctr">
                    <a:solidFill>
                      <a:schemeClr val="bg1"/>
                    </a:solidFill>
                  </a:tcPr>
                </a:tc>
                <a:tc>
                  <a:txBody>
                    <a:bodyPr/>
                    <a:lstStyle/>
                    <a:p>
                      <a:pPr algn="l" fontAlgn="ctr"/>
                      <a:r>
                        <a:rPr lang="en-US" sz="800" u="none" strike="noStrike" dirty="0">
                          <a:effectLst/>
                        </a:rPr>
                        <a:t> </a:t>
                      </a:r>
                      <a:r>
                        <a:rPr lang="en-US" sz="800" u="none" strike="noStrike" dirty="0" smtClean="0">
                          <a:effectLst/>
                        </a:rPr>
                        <a:t>$    225,000</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225,000 </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250,000 </a:t>
                      </a:r>
                      <a:endParaRPr lang="en-US" sz="800" b="0" i="0" u="none" strike="noStrike" dirty="0">
                        <a:solidFill>
                          <a:srgbClr val="000000"/>
                        </a:solidFill>
                        <a:effectLst/>
                        <a:latin typeface="Calibri"/>
                      </a:endParaRPr>
                    </a:p>
                  </a:txBody>
                  <a:tcPr marL="9525" marR="9525" marT="9521" marB="0" anchor="ctr">
                    <a:solidFill>
                      <a:schemeClr val="bg1"/>
                    </a:solidFill>
                  </a:tcPr>
                </a:tc>
                <a:extLst>
                  <a:ext uri="{0D108BD9-81ED-4DB2-BD59-A6C34878D82A}">
                    <a16:rowId xmlns:a16="http://schemas.microsoft.com/office/drawing/2014/main" val="10004"/>
                  </a:ext>
                </a:extLst>
              </a:tr>
              <a:tr h="219614">
                <a:tc>
                  <a:txBody>
                    <a:bodyPr/>
                    <a:lstStyle/>
                    <a:p>
                      <a:pPr algn="l" fontAlgn="ctr"/>
                      <a:r>
                        <a:rPr lang="en-US" sz="800" u="none" strike="noStrike" dirty="0" smtClean="0">
                          <a:effectLst/>
                        </a:rPr>
                        <a:t>S4.4 </a:t>
                      </a:r>
                      <a:r>
                        <a:rPr lang="en-US" sz="800" u="none" strike="noStrike" dirty="0">
                          <a:effectLst/>
                        </a:rPr>
                        <a:t>- Bird Remains Identification (</a:t>
                      </a:r>
                      <a:r>
                        <a:rPr lang="en-US" sz="800" u="none" strike="noStrike" dirty="0" smtClean="0">
                          <a:effectLst/>
                        </a:rPr>
                        <a:t>Non-ATR $$)</a:t>
                      </a:r>
                      <a:endParaRPr lang="en-US" sz="800" b="0" i="0" u="none" strike="noStrike" dirty="0">
                        <a:solidFill>
                          <a:srgbClr val="000000"/>
                        </a:solidFill>
                        <a:effectLst/>
                        <a:latin typeface="Calibri"/>
                      </a:endParaRPr>
                    </a:p>
                  </a:txBody>
                  <a:tcPr marL="85725" marR="9525" marT="9521" marB="0" anchor="ctr">
                    <a:solidFill>
                      <a:schemeClr val="bg1"/>
                    </a:solidFill>
                  </a:tcPr>
                </a:tc>
                <a:tc>
                  <a:txBody>
                    <a:bodyPr/>
                    <a:lstStyle/>
                    <a:p>
                      <a:pPr algn="l" fontAlgn="ctr"/>
                      <a:r>
                        <a:rPr lang="en-US" sz="800" u="none" strike="noStrike" dirty="0">
                          <a:effectLst/>
                        </a:rPr>
                        <a:t> $                -   </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   </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   </a:t>
                      </a:r>
                      <a:endParaRPr lang="en-US" sz="800" b="0" i="0" u="none" strike="noStrike" dirty="0">
                        <a:solidFill>
                          <a:srgbClr val="000000"/>
                        </a:solidFill>
                        <a:effectLst/>
                        <a:latin typeface="Calibri"/>
                      </a:endParaRPr>
                    </a:p>
                  </a:txBody>
                  <a:tcPr marL="9525" marR="9525" marT="9521" marB="0" anchor="ctr">
                    <a:solidFill>
                      <a:schemeClr val="bg1"/>
                    </a:solidFill>
                  </a:tcPr>
                </a:tc>
                <a:extLst>
                  <a:ext uri="{0D108BD9-81ED-4DB2-BD59-A6C34878D82A}">
                    <a16:rowId xmlns:a16="http://schemas.microsoft.com/office/drawing/2014/main" val="10005"/>
                  </a:ext>
                </a:extLst>
              </a:tr>
              <a:tr h="206019">
                <a:tc>
                  <a:txBody>
                    <a:bodyPr/>
                    <a:lstStyle/>
                    <a:p>
                      <a:pPr algn="l" fontAlgn="b"/>
                      <a:r>
                        <a:rPr lang="en-US" sz="800" u="none" strike="noStrike" dirty="0" smtClean="0">
                          <a:effectLst/>
                        </a:rPr>
                        <a:t>S4.5 </a:t>
                      </a:r>
                      <a:r>
                        <a:rPr lang="en-US" sz="800" u="none" strike="noStrike" dirty="0">
                          <a:effectLst/>
                        </a:rPr>
                        <a:t>- Wildlife Surveillance Concept (WiSC)</a:t>
                      </a:r>
                      <a:endParaRPr lang="en-US" sz="800" b="0" i="0" u="none" strike="noStrike" dirty="0">
                        <a:solidFill>
                          <a:srgbClr val="000000"/>
                        </a:solidFill>
                        <a:effectLst/>
                        <a:latin typeface="Calibri"/>
                      </a:endParaRPr>
                    </a:p>
                  </a:txBody>
                  <a:tcPr marL="85725" marR="9525" marT="9521" marB="0" anchor="ctr">
                    <a:solidFill>
                      <a:schemeClr val="bg1"/>
                    </a:solidFill>
                  </a:tcPr>
                </a:tc>
                <a:tc>
                  <a:txBody>
                    <a:bodyPr/>
                    <a:lstStyle/>
                    <a:p>
                      <a:pPr algn="l" fontAlgn="ctr"/>
                      <a:r>
                        <a:rPr lang="en-US" sz="800" u="none" strike="noStrike" dirty="0">
                          <a:effectLst/>
                        </a:rPr>
                        <a:t> </a:t>
                      </a:r>
                      <a:r>
                        <a:rPr lang="en-US" sz="800" u="none" strike="noStrike" dirty="0" smtClean="0">
                          <a:effectLst/>
                        </a:rPr>
                        <a:t>$    200,000</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100,000 </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100,000 </a:t>
                      </a:r>
                      <a:endParaRPr lang="en-US" sz="800" b="0" i="0" u="none" strike="noStrike" dirty="0">
                        <a:solidFill>
                          <a:srgbClr val="000000"/>
                        </a:solidFill>
                        <a:effectLst/>
                        <a:latin typeface="Calibri"/>
                      </a:endParaRPr>
                    </a:p>
                  </a:txBody>
                  <a:tcPr marL="9525" marR="9525" marT="9521" marB="0" anchor="ctr">
                    <a:solidFill>
                      <a:schemeClr val="bg1"/>
                    </a:solidFill>
                  </a:tcPr>
                </a:tc>
                <a:extLst>
                  <a:ext uri="{0D108BD9-81ED-4DB2-BD59-A6C34878D82A}">
                    <a16:rowId xmlns:a16="http://schemas.microsoft.com/office/drawing/2014/main" val="10006"/>
                  </a:ext>
                </a:extLst>
              </a:tr>
              <a:tr h="219614">
                <a:tc>
                  <a:txBody>
                    <a:bodyPr/>
                    <a:lstStyle/>
                    <a:p>
                      <a:pPr algn="l" fontAlgn="ctr"/>
                      <a:r>
                        <a:rPr lang="en-US" sz="800" u="none" strike="noStrike" dirty="0" smtClean="0">
                          <a:effectLst/>
                        </a:rPr>
                        <a:t>S4.6 </a:t>
                      </a:r>
                      <a:r>
                        <a:rPr lang="en-US" sz="800" u="none" strike="noStrike" dirty="0">
                          <a:effectLst/>
                        </a:rPr>
                        <a:t>- Data Transmission Studies (JUP)</a:t>
                      </a:r>
                      <a:endParaRPr lang="en-US" sz="800" b="0" i="0" u="none" strike="noStrike" dirty="0">
                        <a:solidFill>
                          <a:srgbClr val="000000"/>
                        </a:solidFill>
                        <a:effectLst/>
                        <a:latin typeface="Calibri"/>
                      </a:endParaRPr>
                    </a:p>
                  </a:txBody>
                  <a:tcPr marL="857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100,000 </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a:t>
                      </a:r>
                      <a:r>
                        <a:rPr lang="en-US" sz="800" u="none" strike="noStrike" dirty="0" smtClean="0">
                          <a:effectLst/>
                        </a:rPr>
                        <a:t>$    100,000 </a:t>
                      </a:r>
                      <a:endParaRPr lang="en-US" sz="800" b="0" i="0" u="none" strike="noStrike" dirty="0">
                        <a:solidFill>
                          <a:srgbClr val="000000"/>
                        </a:solidFill>
                        <a:effectLst/>
                        <a:latin typeface="Calibri"/>
                      </a:endParaRPr>
                    </a:p>
                  </a:txBody>
                  <a:tcPr marL="9525" marR="9525" marT="9521" marB="0" anchor="ctr">
                    <a:solidFill>
                      <a:schemeClr val="bg1"/>
                    </a:solidFill>
                  </a:tcPr>
                </a:tc>
                <a:tc>
                  <a:txBody>
                    <a:bodyPr/>
                    <a:lstStyle/>
                    <a:p>
                      <a:pPr algn="l" fontAlgn="ctr"/>
                      <a:r>
                        <a:rPr lang="en-US" sz="800" u="none" strike="noStrike" dirty="0">
                          <a:effectLst/>
                        </a:rPr>
                        <a:t> $ </a:t>
                      </a:r>
                      <a:r>
                        <a:rPr lang="en-US" sz="800" u="none" strike="noStrike" dirty="0" smtClean="0">
                          <a:effectLst/>
                        </a:rPr>
                        <a:t>   75,000</a:t>
                      </a:r>
                      <a:endParaRPr lang="en-US" sz="800" b="0" i="0" u="none" strike="noStrike" dirty="0">
                        <a:solidFill>
                          <a:srgbClr val="000000"/>
                        </a:solidFill>
                        <a:effectLst/>
                        <a:latin typeface="Calibri"/>
                      </a:endParaRPr>
                    </a:p>
                  </a:txBody>
                  <a:tcPr marL="9525" marR="9525" marT="9521" marB="0" anchor="ctr">
                    <a:solidFill>
                      <a:schemeClr val="bg1"/>
                    </a:solidFill>
                  </a:tcPr>
                </a:tc>
                <a:extLst>
                  <a:ext uri="{0D108BD9-81ED-4DB2-BD59-A6C34878D82A}">
                    <a16:rowId xmlns:a16="http://schemas.microsoft.com/office/drawing/2014/main" val="10007"/>
                  </a:ext>
                </a:extLst>
              </a:tr>
            </a:tbl>
          </a:graphicData>
        </a:graphic>
      </p:graphicFrame>
      <p:pic>
        <p:nvPicPr>
          <p:cNvPr id="19" name="Picture 18"/>
          <p:cNvPicPr>
            <a:picLocks noChangeAspect="1"/>
          </p:cNvPicPr>
          <p:nvPr/>
        </p:nvPicPr>
        <p:blipFill>
          <a:blip r:embed="rId3"/>
          <a:stretch>
            <a:fillRect/>
          </a:stretch>
        </p:blipFill>
        <p:spPr>
          <a:xfrm>
            <a:off x="222250" y="2454275"/>
            <a:ext cx="2409825" cy="88741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cxnSp>
        <p:nvCxnSpPr>
          <p:cNvPr id="4162" name="Straight Connector 2"/>
          <p:cNvCxnSpPr>
            <a:cxnSpLocks noChangeShapeType="1"/>
          </p:cNvCxnSpPr>
          <p:nvPr/>
        </p:nvCxnSpPr>
        <p:spPr bwMode="auto">
          <a:xfrm>
            <a:off x="0" y="838200"/>
            <a:ext cx="9144000"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163" name="Picture 64" descr="Image result for deer strike CLT">
            <a:hlinkClick r:id="rId4"/>
          </p:cNvPr>
          <p:cNvPicPr>
            <a:picLocks noChangeAspect="1" noChangeArrowheads="1"/>
          </p:cNvPicPr>
          <p:nvPr/>
        </p:nvPicPr>
        <p:blipFill>
          <a:blip r:embed="rId5"/>
          <a:srcRect/>
          <a:stretch>
            <a:fillRect/>
          </a:stretch>
        </p:blipFill>
        <p:spPr bwMode="auto">
          <a:xfrm>
            <a:off x="2733675" y="1471613"/>
            <a:ext cx="1682750" cy="946150"/>
          </a:xfrm>
          <a:prstGeom prst="rect">
            <a:avLst/>
          </a:prstGeom>
          <a:noFill/>
          <a:ln w="25400">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4294967295"/>
          </p:nvPr>
        </p:nvSpPr>
        <p:spPr>
          <a:xfrm>
            <a:off x="2196798" y="6248400"/>
            <a:ext cx="2895600" cy="457200"/>
          </a:xfrm>
        </p:spPr>
        <p:txBody>
          <a:bodyPr/>
          <a:lstStyle/>
          <a:p>
            <a:r>
              <a:rPr lang="en-US" dirty="0" smtClean="0">
                <a:solidFill>
                  <a:srgbClr val="FFFFFF">
                    <a:lumMod val="75000"/>
                  </a:srgbClr>
                </a:solidFill>
              </a:rPr>
              <a:t>1. </a:t>
            </a:r>
            <a:r>
              <a:rPr lang="en-US" dirty="0" err="1" smtClean="0">
                <a:solidFill>
                  <a:srgbClr val="FFFFFF">
                    <a:lumMod val="75000"/>
                  </a:srgbClr>
                </a:solidFill>
              </a:rPr>
              <a:t>Dolbeer</a:t>
            </a:r>
            <a:r>
              <a:rPr lang="en-US" dirty="0" smtClean="0">
                <a:solidFill>
                  <a:srgbClr val="FFFFFF">
                    <a:lumMod val="75000"/>
                  </a:srgbClr>
                </a:solidFill>
              </a:rPr>
              <a:t> et al. 2014b</a:t>
            </a:r>
            <a:endParaRPr lang="en-US" dirty="0">
              <a:solidFill>
                <a:srgbClr val="FFFFFF">
                  <a:lumMod val="75000"/>
                </a:srgbClr>
              </a:solidFill>
            </a:endParaRPr>
          </a:p>
        </p:txBody>
      </p:sp>
    </p:spTree>
    <p:extLst>
      <p:ext uri="{BB962C8B-B14F-4D97-AF65-F5344CB8AC3E}">
        <p14:creationId xmlns:p14="http://schemas.microsoft.com/office/powerpoint/2010/main" val="400033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Wildlife Program Strategic Objectives</a:t>
            </a:r>
          </a:p>
        </p:txBody>
      </p:sp>
      <p:sp>
        <p:nvSpPr>
          <p:cNvPr id="3" name="Content Placeholder 2"/>
          <p:cNvSpPr>
            <a:spLocks noGrp="1"/>
          </p:cNvSpPr>
          <p:nvPr>
            <p:ph idx="1"/>
          </p:nvPr>
        </p:nvSpPr>
        <p:spPr>
          <a:xfrm>
            <a:off x="491788" y="1066800"/>
            <a:ext cx="8337021" cy="4876800"/>
          </a:xfrm>
        </p:spPr>
        <p:txBody>
          <a:bodyPr/>
          <a:lstStyle/>
          <a:p>
            <a:pPr>
              <a:spcBef>
                <a:spcPts val="0"/>
              </a:spcBef>
            </a:pPr>
            <a:r>
              <a:rPr lang="en-US" sz="1400" dirty="0"/>
              <a:t>Wildlife Strategic Objective </a:t>
            </a:r>
            <a:r>
              <a:rPr lang="en-US" sz="1400" dirty="0" smtClean="0"/>
              <a:t>1 </a:t>
            </a:r>
            <a:r>
              <a:rPr lang="en-US" sz="1400" b="0" dirty="0"/>
              <a:t>(to partially meet NARP Objective 5b) – Enhance and maintain the FAA’s National Wildlife Strike Database to provide the aerospace community the ability to collect, aggregate, analyze and share bird strike data in the NAS and to improve system-wide safety. </a:t>
            </a:r>
            <a:r>
              <a:rPr lang="en-US" sz="1400" b="0" dirty="0" smtClean="0"/>
              <a:t> (RPA S4.2)</a:t>
            </a:r>
          </a:p>
          <a:p>
            <a:pPr>
              <a:spcBef>
                <a:spcPts val="0"/>
              </a:spcBef>
            </a:pPr>
            <a:endParaRPr lang="en-US" sz="1400" b="0" dirty="0"/>
          </a:p>
          <a:p>
            <a:pPr>
              <a:spcBef>
                <a:spcPts val="0"/>
              </a:spcBef>
            </a:pPr>
            <a:r>
              <a:rPr lang="en-US" sz="1400" dirty="0" smtClean="0"/>
              <a:t>Wildlife </a:t>
            </a:r>
            <a:r>
              <a:rPr lang="en-US" sz="1400" dirty="0"/>
              <a:t>Strategic Objective </a:t>
            </a:r>
            <a:r>
              <a:rPr lang="en-US" sz="1400" dirty="0" smtClean="0"/>
              <a:t>2 </a:t>
            </a:r>
            <a:r>
              <a:rPr lang="en-US" sz="1400" b="0" dirty="0" smtClean="0"/>
              <a:t>(</a:t>
            </a:r>
            <a:r>
              <a:rPr lang="en-US" sz="1400" b="0" dirty="0"/>
              <a:t>to partially meet NARP Objective 2a) – Increase </a:t>
            </a:r>
            <a:r>
              <a:rPr lang="en-US" sz="1400" b="0" dirty="0" smtClean="0"/>
              <a:t>airport, terminal and </a:t>
            </a:r>
            <a:r>
              <a:rPr lang="en-US" sz="1400" b="0" dirty="0" err="1" smtClean="0"/>
              <a:t>en</a:t>
            </a:r>
            <a:r>
              <a:rPr lang="en-US" sz="1400" b="0" dirty="0" smtClean="0"/>
              <a:t>-route </a:t>
            </a:r>
            <a:r>
              <a:rPr lang="en-US" sz="1400" b="0" dirty="0"/>
              <a:t>safety by reducing the number of damaging and potentially fatal bird strikes by providing pilots and controllers with bird concentration advisories. </a:t>
            </a:r>
            <a:r>
              <a:rPr lang="en-US" sz="1400" dirty="0"/>
              <a:t> </a:t>
            </a:r>
            <a:r>
              <a:rPr lang="en-US" sz="1400" b="0" dirty="0" smtClean="0"/>
              <a:t>(RPA S4.3, S4.5)</a:t>
            </a:r>
          </a:p>
          <a:p>
            <a:pPr>
              <a:spcBef>
                <a:spcPts val="0"/>
              </a:spcBef>
            </a:pPr>
            <a:endParaRPr lang="en-US" sz="1400" dirty="0" smtClean="0"/>
          </a:p>
          <a:p>
            <a:pPr>
              <a:spcBef>
                <a:spcPts val="0"/>
              </a:spcBef>
            </a:pPr>
            <a:r>
              <a:rPr lang="en-US" sz="1400" dirty="0" smtClean="0"/>
              <a:t>Wildlife </a:t>
            </a:r>
            <a:r>
              <a:rPr lang="en-US" sz="1400" dirty="0"/>
              <a:t>Strategic Objective 3</a:t>
            </a:r>
            <a:r>
              <a:rPr lang="en-US" sz="1400" dirty="0" smtClean="0"/>
              <a:t> </a:t>
            </a:r>
            <a:r>
              <a:rPr lang="en-US" sz="1400" b="0" dirty="0"/>
              <a:t>(to partially meet NARP Objective </a:t>
            </a:r>
            <a:r>
              <a:rPr lang="en-US" sz="1400" b="0" dirty="0" smtClean="0"/>
              <a:t>2a) </a:t>
            </a:r>
            <a:r>
              <a:rPr lang="en-US" sz="1400" b="0" dirty="0"/>
              <a:t>– </a:t>
            </a:r>
            <a:r>
              <a:rPr lang="en-US" sz="1400" b="0" dirty="0" smtClean="0"/>
              <a:t>Research, evaluate and communicate the effectiveness of various habitat management and wildlife control techniques for minimizing wildlife strikes with aircraft at and away from all airports nationwide.  These research activities provide a scientific basis for FAA policies, regulatory decisions and recommendations regarding airport safety and wildlife. (RPA S4.1)</a:t>
            </a:r>
          </a:p>
          <a:p>
            <a:pPr>
              <a:spcBef>
                <a:spcPts val="0"/>
              </a:spcBef>
            </a:pPr>
            <a:endParaRPr lang="en-US" sz="1400" dirty="0"/>
          </a:p>
          <a:p>
            <a:pPr>
              <a:spcBef>
                <a:spcPts val="0"/>
              </a:spcBef>
            </a:pPr>
            <a:r>
              <a:rPr lang="en-US" sz="1400" dirty="0" smtClean="0"/>
              <a:t>Wildlife </a:t>
            </a:r>
            <a:r>
              <a:rPr lang="en-US" sz="1400" dirty="0"/>
              <a:t>Strategic Objective </a:t>
            </a:r>
            <a:r>
              <a:rPr lang="en-US" sz="1400" dirty="0" smtClean="0"/>
              <a:t>4 </a:t>
            </a:r>
            <a:r>
              <a:rPr lang="en-US" sz="1400" b="0" dirty="0"/>
              <a:t>(to partially meet NARP Objective </a:t>
            </a:r>
            <a:r>
              <a:rPr lang="en-US" sz="1400" b="0" dirty="0" smtClean="0"/>
              <a:t>5a) </a:t>
            </a:r>
            <a:r>
              <a:rPr lang="en-US" altLang="en-US" sz="1400" b="0" dirty="0" smtClean="0"/>
              <a:t>Assess </a:t>
            </a:r>
            <a:r>
              <a:rPr lang="en-US" altLang="en-US" sz="1400" b="0" dirty="0"/>
              <a:t>and validate </a:t>
            </a:r>
            <a:r>
              <a:rPr lang="en-US" altLang="en-US" sz="1400" b="0" dirty="0" smtClean="0"/>
              <a:t>new avian </a:t>
            </a:r>
            <a:r>
              <a:rPr lang="en-US" altLang="en-US" sz="1400" b="0" dirty="0"/>
              <a:t>detection technology to support standardization and guidance for airport </a:t>
            </a:r>
            <a:r>
              <a:rPr lang="en-US" altLang="en-US" sz="1400" b="0" dirty="0" smtClean="0"/>
              <a:t>sponsors (RPA S4.3)</a:t>
            </a:r>
          </a:p>
          <a:p>
            <a:pPr>
              <a:spcBef>
                <a:spcPts val="0"/>
              </a:spcBef>
            </a:pPr>
            <a:endParaRPr lang="en-US" altLang="en-US" sz="1400" b="0" dirty="0"/>
          </a:p>
          <a:p>
            <a:pPr>
              <a:spcBef>
                <a:spcPts val="0"/>
              </a:spcBef>
            </a:pPr>
            <a:r>
              <a:rPr lang="en-US" sz="1400" dirty="0"/>
              <a:t>Wildlife Strategic Objective </a:t>
            </a:r>
            <a:r>
              <a:rPr lang="en-US" sz="1400" dirty="0" smtClean="0"/>
              <a:t>5 </a:t>
            </a:r>
            <a:r>
              <a:rPr lang="en-US" sz="1400" b="0" dirty="0"/>
              <a:t>(to partially meet NARP Objective </a:t>
            </a:r>
            <a:r>
              <a:rPr lang="en-US" sz="1400" b="0" dirty="0" smtClean="0"/>
              <a:t>2a) </a:t>
            </a:r>
            <a:r>
              <a:rPr lang="en-US" sz="1400" b="0" dirty="0"/>
              <a:t>Research the integration of sensory ecology, physiology, and behavior to understand animal reactions to vehicles, with the goal of developing onboard systems that elicit earlier alert and escape behaviors in response to high-speed aircraft. </a:t>
            </a:r>
            <a:r>
              <a:rPr lang="en-US" sz="1400" b="0" dirty="0" smtClean="0"/>
              <a:t>(RPA S4.1)</a:t>
            </a: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34</a:t>
            </a:fld>
            <a:endParaRPr lang="en-US" dirty="0">
              <a:solidFill>
                <a:srgbClr val="FFFFFF">
                  <a:lumMod val="65000"/>
                </a:srgbClr>
              </a:solidFill>
            </a:endParaRPr>
          </a:p>
        </p:txBody>
      </p:sp>
    </p:spTree>
    <p:extLst>
      <p:ext uri="{BB962C8B-B14F-4D97-AF65-F5344CB8AC3E}">
        <p14:creationId xmlns:p14="http://schemas.microsoft.com/office/powerpoint/2010/main" val="2967749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sz="3600" dirty="0" smtClean="0"/>
              <a:t>Connection to NARP Objectives</a:t>
            </a:r>
            <a:endParaRPr lang="en-US" sz="3600" dirty="0"/>
          </a:p>
        </p:txBody>
      </p:sp>
      <p:sp>
        <p:nvSpPr>
          <p:cNvPr id="5" name="Content Placeholder 6"/>
          <p:cNvSpPr>
            <a:spLocks noGrp="1"/>
          </p:cNvSpPr>
          <p:nvPr>
            <p:ph idx="1"/>
          </p:nvPr>
        </p:nvSpPr>
        <p:spPr>
          <a:xfrm>
            <a:off x="152401" y="963559"/>
            <a:ext cx="8924224" cy="4948868"/>
          </a:xfrm>
        </p:spPr>
        <p:txBody>
          <a:bodyPr>
            <a:noAutofit/>
          </a:bodyPr>
          <a:lstStyle/>
          <a:p>
            <a:r>
              <a:rPr lang="en-US" sz="2000" dirty="0" smtClean="0"/>
              <a:t>National </a:t>
            </a:r>
            <a:r>
              <a:rPr lang="en-US" sz="2000" dirty="0"/>
              <a:t>Aviation Research Plan (NARP) </a:t>
            </a:r>
            <a:endParaRPr lang="en-US" sz="2000" dirty="0" smtClean="0"/>
          </a:p>
          <a:p>
            <a:endParaRPr lang="en-US" sz="2000" dirty="0" smtClean="0"/>
          </a:p>
          <a:p>
            <a:pPr lvl="1"/>
            <a:r>
              <a:rPr lang="en-US" sz="1600" b="1" dirty="0" smtClean="0"/>
              <a:t>NARP </a:t>
            </a:r>
            <a:r>
              <a:rPr lang="en-US" sz="1600" b="1" dirty="0"/>
              <a:t>Goal 2:  </a:t>
            </a:r>
            <a:r>
              <a:rPr lang="en-US" sz="1600" dirty="0"/>
              <a:t>Accelerate use of new technologies for aerospace vehicles, airports and </a:t>
            </a:r>
            <a:r>
              <a:rPr lang="en-US" sz="1600" dirty="0" smtClean="0"/>
              <a:t>spaceports</a:t>
            </a:r>
            <a:endParaRPr lang="en-US" sz="1600" dirty="0"/>
          </a:p>
          <a:p>
            <a:pPr lvl="2"/>
            <a:r>
              <a:rPr lang="en-US" sz="1600" b="1" dirty="0" smtClean="0"/>
              <a:t>NARP Objective 2a:</a:t>
            </a:r>
            <a:r>
              <a:rPr lang="en-US" sz="1600" dirty="0" smtClean="0"/>
              <a:t>  </a:t>
            </a:r>
            <a:r>
              <a:rPr lang="en-US" sz="1600" b="1" dirty="0" smtClean="0"/>
              <a:t>Applied Innovation.</a:t>
            </a:r>
            <a:r>
              <a:rPr lang="en-US" sz="1600" dirty="0" smtClean="0"/>
              <a:t>  Identify and demonstrate new aerospace vehicle and airport/spaceport technologies that could be adopted by the aerospace community to improve safety, increase efficiency, and reduce environmental impacts</a:t>
            </a:r>
          </a:p>
          <a:p>
            <a:pPr lvl="2"/>
            <a:endParaRPr lang="en-US" sz="1600" dirty="0" smtClean="0"/>
          </a:p>
          <a:p>
            <a:pPr lvl="1"/>
            <a:r>
              <a:rPr lang="en-US" sz="1600" b="1" dirty="0" smtClean="0"/>
              <a:t>NARP </a:t>
            </a:r>
            <a:r>
              <a:rPr lang="en-US" sz="1600" b="1" dirty="0"/>
              <a:t>Goal 5:</a:t>
            </a:r>
            <a:r>
              <a:rPr lang="en-US" sz="1600" dirty="0"/>
              <a:t>  Improve integrated modeling capabilities and system-wide </a:t>
            </a:r>
            <a:r>
              <a:rPr lang="en-US" sz="1600" dirty="0" smtClean="0"/>
              <a:t>analysis</a:t>
            </a:r>
            <a:endParaRPr lang="en-US" sz="1600" dirty="0"/>
          </a:p>
          <a:p>
            <a:pPr lvl="2"/>
            <a:r>
              <a:rPr lang="en-US" sz="1600" b="1" dirty="0"/>
              <a:t>NARP Objective </a:t>
            </a:r>
            <a:r>
              <a:rPr lang="en-US" sz="1600" b="1" dirty="0" smtClean="0"/>
              <a:t>5a:</a:t>
            </a:r>
            <a:r>
              <a:rPr lang="en-US" sz="1600" dirty="0"/>
              <a:t> </a:t>
            </a:r>
            <a:r>
              <a:rPr lang="en-US" sz="1600" b="1" dirty="0"/>
              <a:t> </a:t>
            </a:r>
            <a:r>
              <a:rPr lang="en-US" sz="1600" b="1" dirty="0" smtClean="0"/>
              <a:t>Aerospace System</a:t>
            </a:r>
            <a:r>
              <a:rPr lang="en-US" sz="1600" dirty="0" smtClean="0"/>
              <a:t>.  Identify and develop a sufficient scientific understanding of aerospace systems to enable aerospace community’s development of solutions to enhance safety, improve efficiency, and reduce environmental impacts. </a:t>
            </a:r>
          </a:p>
          <a:p>
            <a:pPr lvl="2"/>
            <a:r>
              <a:rPr lang="en-US" sz="1600" b="1" dirty="0" smtClean="0"/>
              <a:t>NARP </a:t>
            </a:r>
            <a:r>
              <a:rPr lang="en-US" sz="1600" b="1" dirty="0"/>
              <a:t>Objective 5b:</a:t>
            </a:r>
            <a:r>
              <a:rPr lang="en-US" sz="1600" dirty="0"/>
              <a:t>  </a:t>
            </a:r>
            <a:r>
              <a:rPr lang="en-US" sz="1600" b="1" dirty="0"/>
              <a:t>Data Engineering</a:t>
            </a:r>
            <a:r>
              <a:rPr lang="en-US" sz="1600" dirty="0"/>
              <a:t>.  Identify, develop and validate new methods and analytical and predictive capabilities for the aerospace community to collect, aggregate, analyze and share NAS data to effectively monitor and improve system-wide performance.</a:t>
            </a:r>
          </a:p>
          <a:p>
            <a:pPr lvl="1"/>
            <a:endParaRPr lang="en-US" sz="1600" dirty="0" smtClean="0"/>
          </a:p>
          <a:p>
            <a:pPr marL="0" indent="0">
              <a:buNone/>
            </a:pPr>
            <a:endParaRPr lang="en-US" sz="2200" dirty="0" smtClean="0">
              <a:solidFill>
                <a:schemeClr val="tx2"/>
              </a:solidFill>
            </a:endParaRPr>
          </a:p>
        </p:txBody>
      </p:sp>
      <p:sp>
        <p:nvSpPr>
          <p:cNvPr id="3" name="Footer Placeholder 2"/>
          <p:cNvSpPr>
            <a:spLocks noGrp="1"/>
          </p:cNvSpPr>
          <p:nvPr>
            <p:ph type="ftr" sz="quarter" idx="4294967295"/>
          </p:nvPr>
        </p:nvSpPr>
        <p:spPr>
          <a:xfrm>
            <a:off x="2196798" y="6248400"/>
            <a:ext cx="2895600" cy="457200"/>
          </a:xfrm>
        </p:spPr>
        <p:txBody>
          <a:bodyPr/>
          <a:lstStyle/>
          <a:p>
            <a:r>
              <a:rPr lang="en-US" dirty="0" smtClean="0">
                <a:solidFill>
                  <a:srgbClr val="FFFFFF">
                    <a:lumMod val="75000"/>
                  </a:srgbClr>
                </a:solidFill>
              </a:rPr>
              <a:t>1. </a:t>
            </a:r>
            <a:r>
              <a:rPr lang="en-US" dirty="0" err="1" smtClean="0">
                <a:solidFill>
                  <a:srgbClr val="FFFFFF">
                    <a:lumMod val="75000"/>
                  </a:srgbClr>
                </a:solidFill>
              </a:rPr>
              <a:t>Dolbeer</a:t>
            </a:r>
            <a:r>
              <a:rPr lang="en-US" dirty="0" smtClean="0">
                <a:solidFill>
                  <a:srgbClr val="FFFFFF">
                    <a:lumMod val="75000"/>
                  </a:srgbClr>
                </a:solidFill>
              </a:rPr>
              <a:t> et al. 2014b</a:t>
            </a:r>
            <a:endParaRPr lang="en-US" dirty="0">
              <a:solidFill>
                <a:srgbClr val="FFFFFF">
                  <a:lumMod val="75000"/>
                </a:srgbClr>
              </a:solidFill>
            </a:endParaRPr>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35</a:t>
            </a:fld>
            <a:endParaRPr lang="en-US" dirty="0">
              <a:solidFill>
                <a:srgbClr val="FFFFFF">
                  <a:lumMod val="65000"/>
                </a:srgbClr>
              </a:solidFill>
            </a:endParaRPr>
          </a:p>
        </p:txBody>
      </p:sp>
    </p:spTree>
    <p:extLst>
      <p:ext uri="{BB962C8B-B14F-4D97-AF65-F5344CB8AC3E}">
        <p14:creationId xmlns:p14="http://schemas.microsoft.com/office/powerpoint/2010/main" val="32390446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28600"/>
            <a:ext cx="8683360" cy="1219200"/>
          </a:xfrm>
        </p:spPr>
        <p:txBody>
          <a:bodyPr/>
          <a:lstStyle/>
          <a:p>
            <a:r>
              <a:rPr lang="en-US" sz="3600" dirty="0" smtClean="0"/>
              <a:t>Problem Statement:</a:t>
            </a:r>
            <a:br>
              <a:rPr lang="en-US" sz="3600" dirty="0" smtClean="0"/>
            </a:br>
            <a:r>
              <a:rPr lang="en-US" sz="3600" dirty="0" smtClean="0"/>
              <a:t>Reduction of Bird Strikes with Aircraft</a:t>
            </a:r>
            <a:endParaRPr lang="en-US" sz="3600" dirty="0"/>
          </a:p>
        </p:txBody>
      </p:sp>
      <p:sp>
        <p:nvSpPr>
          <p:cNvPr id="3" name="Content Placeholder 2"/>
          <p:cNvSpPr>
            <a:spLocks noGrp="1"/>
          </p:cNvSpPr>
          <p:nvPr>
            <p:ph idx="1"/>
          </p:nvPr>
        </p:nvSpPr>
        <p:spPr>
          <a:xfrm>
            <a:off x="495299" y="1676400"/>
            <a:ext cx="8343900" cy="3933825"/>
          </a:xfrm>
        </p:spPr>
        <p:txBody>
          <a:bodyPr/>
          <a:lstStyle/>
          <a:p>
            <a:r>
              <a:rPr lang="en-US" dirty="0" smtClean="0"/>
              <a:t>$1.2B per year for commercial carriers worldwide</a:t>
            </a:r>
            <a:r>
              <a:rPr lang="en-US" dirty="0"/>
              <a:t> </a:t>
            </a:r>
            <a:r>
              <a:rPr lang="en-US" baseline="30000" dirty="0" smtClean="0"/>
              <a:t>1</a:t>
            </a:r>
          </a:p>
          <a:p>
            <a:r>
              <a:rPr lang="en-US" dirty="0" smtClean="0"/>
              <a:t>$33M per year for the US Air Force </a:t>
            </a:r>
            <a:r>
              <a:rPr lang="en-US" baseline="30000" dirty="0" smtClean="0"/>
              <a:t>2</a:t>
            </a:r>
          </a:p>
          <a:p>
            <a:r>
              <a:rPr lang="en-US" dirty="0" smtClean="0"/>
              <a:t>3.7 fatalities/year in the United States </a:t>
            </a:r>
            <a:r>
              <a:rPr lang="en-US" baseline="30000" dirty="0" smtClean="0"/>
              <a:t>3</a:t>
            </a:r>
          </a:p>
          <a:p>
            <a:r>
              <a:rPr lang="en-US" dirty="0" smtClean="0"/>
              <a:t>Destruction of &gt;210 aircraft and &gt;229 deaths worldwide between 1988 and 2000 </a:t>
            </a:r>
            <a:r>
              <a:rPr lang="en-US" baseline="30000" dirty="0" smtClean="0"/>
              <a:t>4</a:t>
            </a:r>
            <a:endParaRPr lang="en-US" baseline="3000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36</a:t>
            </a:fld>
            <a:endParaRPr lang="en-US" dirty="0">
              <a:solidFill>
                <a:srgbClr val="FFFFFF">
                  <a:lumMod val="65000"/>
                </a:srgbClr>
              </a:solidFill>
            </a:endParaRPr>
          </a:p>
        </p:txBody>
      </p:sp>
      <p:sp>
        <p:nvSpPr>
          <p:cNvPr id="5" name="Footer Placeholder 4"/>
          <p:cNvSpPr>
            <a:spLocks noGrp="1"/>
          </p:cNvSpPr>
          <p:nvPr>
            <p:ph type="ftr" sz="quarter" idx="4294967295"/>
          </p:nvPr>
        </p:nvSpPr>
        <p:spPr>
          <a:xfrm>
            <a:off x="1066800" y="5029200"/>
            <a:ext cx="4876800" cy="990600"/>
          </a:xfrm>
        </p:spPr>
        <p:txBody>
          <a:bodyPr/>
          <a:lstStyle/>
          <a:p>
            <a:pPr marL="342900" indent="-342900" algn="l">
              <a:buAutoNum type="arabicPeriod"/>
            </a:pPr>
            <a:r>
              <a:rPr lang="en-US" dirty="0" err="1" smtClean="0">
                <a:solidFill>
                  <a:schemeClr val="tx1"/>
                </a:solidFill>
              </a:rPr>
              <a:t>Dolbeer</a:t>
            </a:r>
            <a:r>
              <a:rPr lang="en-US" dirty="0" smtClean="0">
                <a:solidFill>
                  <a:schemeClr val="tx1"/>
                </a:solidFill>
              </a:rPr>
              <a:t> et al. 2014b</a:t>
            </a:r>
          </a:p>
          <a:p>
            <a:pPr marL="342900" indent="-342900" algn="l">
              <a:buAutoNum type="arabicPeriod"/>
            </a:pPr>
            <a:r>
              <a:rPr lang="en-US" dirty="0" smtClean="0">
                <a:solidFill>
                  <a:schemeClr val="tx1"/>
                </a:solidFill>
              </a:rPr>
              <a:t>Allan and </a:t>
            </a:r>
            <a:r>
              <a:rPr lang="en-US" dirty="0" err="1" smtClean="0">
                <a:solidFill>
                  <a:schemeClr val="tx1"/>
                </a:solidFill>
              </a:rPr>
              <a:t>Orosz</a:t>
            </a:r>
            <a:r>
              <a:rPr lang="en-US" dirty="0" smtClean="0">
                <a:solidFill>
                  <a:schemeClr val="tx1"/>
                </a:solidFill>
              </a:rPr>
              <a:t> (2001) and </a:t>
            </a:r>
            <a:r>
              <a:rPr lang="en-US" dirty="0" err="1" smtClean="0">
                <a:solidFill>
                  <a:schemeClr val="tx1"/>
                </a:solidFill>
              </a:rPr>
              <a:t>Zakrajsek</a:t>
            </a:r>
            <a:r>
              <a:rPr lang="en-US" dirty="0" smtClean="0">
                <a:solidFill>
                  <a:schemeClr val="tx1"/>
                </a:solidFill>
              </a:rPr>
              <a:t> and </a:t>
            </a:r>
            <a:r>
              <a:rPr lang="en-US" dirty="0" err="1" smtClean="0">
                <a:solidFill>
                  <a:schemeClr val="tx1"/>
                </a:solidFill>
              </a:rPr>
              <a:t>Bissonette</a:t>
            </a:r>
            <a:r>
              <a:rPr lang="en-US" dirty="0" smtClean="0">
                <a:solidFill>
                  <a:schemeClr val="tx1"/>
                </a:solidFill>
              </a:rPr>
              <a:t> (2005)</a:t>
            </a:r>
          </a:p>
          <a:p>
            <a:pPr marL="342900" indent="-342900" algn="l">
              <a:buAutoNum type="arabicPeriod"/>
            </a:pPr>
            <a:r>
              <a:rPr lang="en-US" dirty="0" smtClean="0">
                <a:solidFill>
                  <a:schemeClr val="tx1"/>
                </a:solidFill>
              </a:rPr>
              <a:t>Conover et al. (1995)</a:t>
            </a:r>
          </a:p>
          <a:p>
            <a:pPr marL="342900" indent="-342900" algn="l">
              <a:buAutoNum type="arabicPeriod"/>
            </a:pPr>
            <a:r>
              <a:rPr lang="en-US" dirty="0" smtClean="0">
                <a:solidFill>
                  <a:schemeClr val="tx1"/>
                </a:solidFill>
              </a:rPr>
              <a:t>Richardson and West (2000)</a:t>
            </a:r>
          </a:p>
        </p:txBody>
      </p:sp>
    </p:spTree>
    <p:extLst>
      <p:ext uri="{BB962C8B-B14F-4D97-AF65-F5344CB8AC3E}">
        <p14:creationId xmlns:p14="http://schemas.microsoft.com/office/powerpoint/2010/main" val="575433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92" y="233470"/>
            <a:ext cx="8483376" cy="1294319"/>
          </a:xfrm>
        </p:spPr>
        <p:txBody>
          <a:bodyPr/>
          <a:lstStyle/>
          <a:p>
            <a:r>
              <a:rPr lang="en-US" dirty="0" smtClean="0"/>
              <a:t>Bird Strikes are Trending Upward</a:t>
            </a:r>
            <a:endParaRPr lang="en-US" dirty="0"/>
          </a:p>
        </p:txBody>
      </p:sp>
      <p:sp>
        <p:nvSpPr>
          <p:cNvPr id="3" name="Content Placeholder 2"/>
          <p:cNvSpPr>
            <a:spLocks noGrp="1"/>
          </p:cNvSpPr>
          <p:nvPr>
            <p:ph idx="1"/>
          </p:nvPr>
        </p:nvSpPr>
        <p:spPr>
          <a:xfrm>
            <a:off x="491291" y="1857375"/>
            <a:ext cx="8050213" cy="4391025"/>
          </a:xfrm>
        </p:spPr>
        <p:txBody>
          <a:bodyPr/>
          <a:lstStyle/>
          <a:p>
            <a:r>
              <a:rPr lang="en-US" dirty="0" smtClean="0"/>
              <a:t>Increase of bird-aircraft collisions during recent decades</a:t>
            </a:r>
          </a:p>
          <a:p>
            <a:pPr lvl="1"/>
            <a:r>
              <a:rPr lang="en-US" dirty="0" smtClean="0"/>
              <a:t>Increasing air traffic </a:t>
            </a:r>
            <a:r>
              <a:rPr lang="en-US" baseline="30000" dirty="0" smtClean="0"/>
              <a:t>1</a:t>
            </a:r>
          </a:p>
          <a:p>
            <a:pPr lvl="1"/>
            <a:r>
              <a:rPr lang="en-US" dirty="0" smtClean="0"/>
              <a:t>Quieter aircraft with fewer engines </a:t>
            </a:r>
            <a:r>
              <a:rPr lang="en-US" baseline="30000" dirty="0" smtClean="0"/>
              <a:t>2</a:t>
            </a:r>
          </a:p>
          <a:p>
            <a:pPr lvl="1"/>
            <a:r>
              <a:rPr lang="en-US" dirty="0" smtClean="0"/>
              <a:t>Increasing population of larger birds </a:t>
            </a:r>
            <a:r>
              <a:rPr lang="en-US" baseline="30000" dirty="0" smtClean="0"/>
              <a:t>3</a:t>
            </a:r>
          </a:p>
          <a:p>
            <a:pPr lvl="1"/>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37</a:t>
            </a:fld>
            <a:endParaRPr lang="en-US" dirty="0">
              <a:solidFill>
                <a:srgbClr val="FFFFFF">
                  <a:lumMod val="65000"/>
                </a:srgbClr>
              </a:solidFill>
            </a:endParaRPr>
          </a:p>
        </p:txBody>
      </p:sp>
      <p:sp>
        <p:nvSpPr>
          <p:cNvPr id="8" name="Footer Placeholder 7"/>
          <p:cNvSpPr>
            <a:spLocks noGrp="1"/>
          </p:cNvSpPr>
          <p:nvPr>
            <p:ph type="ftr" sz="quarter" idx="4294967295"/>
          </p:nvPr>
        </p:nvSpPr>
        <p:spPr>
          <a:xfrm>
            <a:off x="1066800" y="5161473"/>
            <a:ext cx="3886200" cy="757342"/>
          </a:xfrm>
        </p:spPr>
        <p:txBody>
          <a:bodyPr/>
          <a:lstStyle/>
          <a:p>
            <a:pPr marL="342900" indent="-342900" algn="l">
              <a:buAutoNum type="arabicPeriod"/>
            </a:pPr>
            <a:r>
              <a:rPr lang="en-US" dirty="0" err="1" smtClean="0">
                <a:solidFill>
                  <a:schemeClr val="tx1"/>
                </a:solidFill>
              </a:rPr>
              <a:t>Dolbeer</a:t>
            </a:r>
            <a:r>
              <a:rPr lang="en-US" dirty="0" smtClean="0">
                <a:solidFill>
                  <a:schemeClr val="tx1"/>
                </a:solidFill>
              </a:rPr>
              <a:t> et al. (2014)</a:t>
            </a:r>
          </a:p>
          <a:p>
            <a:pPr marL="342900" indent="-342900" algn="l">
              <a:buAutoNum type="arabicPeriod"/>
            </a:pPr>
            <a:r>
              <a:rPr lang="en-US" dirty="0" smtClean="0">
                <a:solidFill>
                  <a:schemeClr val="tx1"/>
                </a:solidFill>
              </a:rPr>
              <a:t>Burger (1983) and Kelly et al. (1999)</a:t>
            </a:r>
          </a:p>
          <a:p>
            <a:pPr marL="342900" indent="-342900" algn="l">
              <a:buAutoNum type="arabicPeriod"/>
            </a:pPr>
            <a:r>
              <a:rPr lang="en-US" dirty="0" err="1" smtClean="0">
                <a:solidFill>
                  <a:schemeClr val="tx1"/>
                </a:solidFill>
              </a:rPr>
              <a:t>Dolbeer</a:t>
            </a:r>
            <a:r>
              <a:rPr lang="en-US" dirty="0" smtClean="0">
                <a:solidFill>
                  <a:schemeClr val="tx1"/>
                </a:solidFill>
              </a:rPr>
              <a:t> and </a:t>
            </a:r>
            <a:r>
              <a:rPr lang="en-US" dirty="0" err="1" smtClean="0">
                <a:solidFill>
                  <a:schemeClr val="tx1"/>
                </a:solidFill>
              </a:rPr>
              <a:t>Eschenfelder</a:t>
            </a:r>
            <a:r>
              <a:rPr lang="en-US" dirty="0" smtClean="0">
                <a:solidFill>
                  <a:schemeClr val="tx1"/>
                </a:solidFill>
              </a:rPr>
              <a:t> (2003)</a:t>
            </a:r>
            <a:endParaRPr lang="en-US" dirty="0">
              <a:solidFill>
                <a:schemeClr val="tx1"/>
              </a:solidFill>
            </a:endParaRPr>
          </a:p>
        </p:txBody>
      </p:sp>
    </p:spTree>
    <p:extLst>
      <p:ext uri="{BB962C8B-B14F-4D97-AF65-F5344CB8AC3E}">
        <p14:creationId xmlns:p14="http://schemas.microsoft.com/office/powerpoint/2010/main" val="2437055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outerShdw blurRad="38100" dist="38100" dir="2700000" algn="tl">
                    <a:srgbClr val="000000">
                      <a:alpha val="43137"/>
                    </a:srgbClr>
                  </a:outerShdw>
                </a:effectLst>
              </a:rPr>
              <a:t>S4.5 – WISC </a:t>
            </a:r>
            <a:r>
              <a:rPr lang="en-US" sz="2400" dirty="0" smtClean="0">
                <a:effectLst>
                  <a:outerShdw blurRad="38100" dist="38100" dir="2700000" algn="tl">
                    <a:srgbClr val="000000">
                      <a:alpha val="43137"/>
                    </a:srgbClr>
                  </a:outerShdw>
                </a:effectLst>
              </a:rPr>
              <a:t>(3 </a:t>
            </a:r>
            <a:r>
              <a:rPr lang="en-US" sz="2400" dirty="0">
                <a:effectLst>
                  <a:outerShdw blurRad="38100" dist="38100" dir="2700000" algn="tl">
                    <a:srgbClr val="000000">
                      <a:alpha val="43137"/>
                    </a:srgbClr>
                  </a:outerShdw>
                </a:effectLst>
              </a:rPr>
              <a:t>of 3)</a:t>
            </a:r>
            <a:endParaRPr lang="en-US" sz="2400" dirty="0"/>
          </a:p>
        </p:txBody>
      </p:sp>
      <p:sp>
        <p:nvSpPr>
          <p:cNvPr id="3" name="Content Placeholder 2"/>
          <p:cNvSpPr>
            <a:spLocks noGrp="1"/>
          </p:cNvSpPr>
          <p:nvPr>
            <p:ph idx="1"/>
          </p:nvPr>
        </p:nvSpPr>
        <p:spPr/>
        <p:txBody>
          <a:bodyPr/>
          <a:lstStyle/>
          <a:p>
            <a:pPr>
              <a:defRPr/>
            </a:pPr>
            <a:r>
              <a:rPr lang="en-US" sz="2200" dirty="0"/>
              <a:t>Phase 4 </a:t>
            </a:r>
            <a:r>
              <a:rPr lang="en-US" sz="2200" i="1" dirty="0" smtClean="0"/>
              <a:t>(FY18 Proposed)</a:t>
            </a:r>
            <a:endParaRPr lang="en-US" sz="2200" i="1" dirty="0"/>
          </a:p>
          <a:p>
            <a:pPr lvl="1">
              <a:defRPr/>
            </a:pPr>
            <a:r>
              <a:rPr lang="en-US" sz="1800" i="1" dirty="0" smtClean="0"/>
              <a:t>“Wrap Up” all WISC work and package to be used at future date when avian radars are viable for flock advisories</a:t>
            </a:r>
          </a:p>
          <a:p>
            <a:pPr lvl="1">
              <a:defRPr/>
            </a:pPr>
            <a:endParaRPr lang="en-US" sz="1800" i="1" dirty="0"/>
          </a:p>
          <a:p>
            <a:pPr lvl="1">
              <a:defRPr/>
            </a:pPr>
            <a:r>
              <a:rPr lang="en-US" sz="1800" i="1" dirty="0" smtClean="0"/>
              <a:t>Final Concept Work Package	$150k</a:t>
            </a:r>
          </a:p>
          <a:p>
            <a:pPr lvl="2">
              <a:defRPr/>
            </a:pPr>
            <a:r>
              <a:rPr lang="en-US" sz="1400" i="1" dirty="0" smtClean="0"/>
              <a:t>ATC Qualitative Benefits</a:t>
            </a:r>
          </a:p>
          <a:p>
            <a:pPr lvl="2">
              <a:defRPr/>
            </a:pPr>
            <a:r>
              <a:rPr lang="en-US" sz="1400" i="1" dirty="0" smtClean="0"/>
              <a:t>Information Requirements</a:t>
            </a:r>
          </a:p>
          <a:p>
            <a:pPr lvl="2">
              <a:defRPr/>
            </a:pPr>
            <a:r>
              <a:rPr lang="en-US" sz="1400" i="1" dirty="0" smtClean="0"/>
              <a:t>Concept Validation Summary</a:t>
            </a:r>
          </a:p>
          <a:p>
            <a:pPr lvl="2">
              <a:defRPr/>
            </a:pPr>
            <a:r>
              <a:rPr lang="en-US" sz="1400" i="1" dirty="0" err="1" smtClean="0"/>
              <a:t>ConOps</a:t>
            </a:r>
            <a:r>
              <a:rPr lang="en-US" sz="1400" i="1" dirty="0" smtClean="0"/>
              <a:t> Update</a:t>
            </a:r>
          </a:p>
          <a:p>
            <a:pPr lvl="2">
              <a:defRPr/>
            </a:pPr>
            <a:endParaRPr lang="en-US" sz="1400" i="1" dirty="0"/>
          </a:p>
          <a:p>
            <a:pPr lvl="1">
              <a:defRPr/>
            </a:pPr>
            <a:r>
              <a:rPr lang="en-US" sz="1800" i="1" dirty="0" smtClean="0"/>
              <a:t>Socialization Activities</a:t>
            </a:r>
          </a:p>
          <a:p>
            <a:pPr lvl="2">
              <a:defRPr/>
            </a:pPr>
            <a:r>
              <a:rPr lang="en-US" sz="1400" i="1" dirty="0" smtClean="0"/>
              <a:t>ICNS 2018 Technical paper(s)</a:t>
            </a:r>
          </a:p>
          <a:p>
            <a:pPr lvl="2">
              <a:defRPr/>
            </a:pPr>
            <a:r>
              <a:rPr lang="en-US" sz="1400" i="1" dirty="0" smtClean="0"/>
              <a:t>Bird Strike Conference 2018 Update</a:t>
            </a:r>
          </a:p>
          <a:p>
            <a:pPr lvl="2">
              <a:defRPr/>
            </a:pPr>
            <a:endParaRPr lang="en-US" sz="1400" i="1" dirty="0"/>
          </a:p>
          <a:p>
            <a:pPr lvl="1">
              <a:defRPr/>
            </a:pPr>
            <a:r>
              <a:rPr lang="en-US" sz="1800" i="1" dirty="0" smtClean="0"/>
              <a:t>Airport Ops Business Case		$175k</a:t>
            </a:r>
            <a:endParaRPr lang="en-US" sz="1800" i="1"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38</a:t>
            </a:fld>
            <a:endParaRPr lang="en-US" dirty="0">
              <a:solidFill>
                <a:srgbClr val="FFFFFF">
                  <a:lumMod val="65000"/>
                </a:srgbClr>
              </a:solidFill>
            </a:endParaRPr>
          </a:p>
        </p:txBody>
      </p:sp>
    </p:spTree>
    <p:extLst>
      <p:ext uri="{BB962C8B-B14F-4D97-AF65-F5344CB8AC3E}">
        <p14:creationId xmlns:p14="http://schemas.microsoft.com/office/powerpoint/2010/main" val="360616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Turn Arrow 3"/>
          <p:cNvSpPr/>
          <p:nvPr/>
        </p:nvSpPr>
        <p:spPr>
          <a:xfrm rot="10800000">
            <a:off x="2262188" y="2160588"/>
            <a:ext cx="2574925" cy="3675062"/>
          </a:xfrm>
          <a:prstGeom prst="uturnArrow">
            <a:avLst>
              <a:gd name="adj1" fmla="val 7460"/>
              <a:gd name="adj2" fmla="val 6929"/>
              <a:gd name="adj3" fmla="val 10329"/>
              <a:gd name="adj4" fmla="val 25000"/>
              <a:gd name="adj5" fmla="val 28671"/>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Rectangle 11"/>
          <p:cNvSpPr/>
          <p:nvPr/>
        </p:nvSpPr>
        <p:spPr>
          <a:xfrm>
            <a:off x="2992438" y="278501"/>
            <a:ext cx="4816475" cy="108357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1"/>
                </a:solidFill>
              </a:rPr>
              <a:t>FY17 BUDGET $1246K</a:t>
            </a:r>
          </a:p>
        </p:txBody>
      </p:sp>
      <p:pic>
        <p:nvPicPr>
          <p:cNvPr id="307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639763"/>
            <a:ext cx="1465263" cy="15160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3490913"/>
            <a:ext cx="10890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4127500"/>
            <a:ext cx="1635125" cy="1160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Bent Arrow 8"/>
          <p:cNvSpPr/>
          <p:nvPr/>
        </p:nvSpPr>
        <p:spPr bwMode="auto">
          <a:xfrm rot="10800000" flipH="1">
            <a:off x="3937000" y="2170113"/>
            <a:ext cx="1373188" cy="2770187"/>
          </a:xfrm>
          <a:prstGeom prst="bentArrow">
            <a:avLst>
              <a:gd name="adj1" fmla="val 13895"/>
              <a:gd name="adj2" fmla="val 14179"/>
              <a:gd name="adj3" fmla="val 20067"/>
              <a:gd name="adj4" fmla="val 40292"/>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Bent Arrow 9"/>
          <p:cNvSpPr/>
          <p:nvPr/>
        </p:nvSpPr>
        <p:spPr bwMode="auto">
          <a:xfrm flipH="1" flipV="1">
            <a:off x="2922588" y="2155825"/>
            <a:ext cx="852487" cy="2095500"/>
          </a:xfrm>
          <a:prstGeom prst="bentArrow">
            <a:avLst>
              <a:gd name="adj1" fmla="val 22064"/>
              <a:gd name="adj2" fmla="val 25000"/>
              <a:gd name="adj3" fmla="val 25000"/>
              <a:gd name="adj4" fmla="val 43750"/>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Rectangle 12"/>
          <p:cNvSpPr/>
          <p:nvPr/>
        </p:nvSpPr>
        <p:spPr>
          <a:xfrm>
            <a:off x="2992438" y="1362075"/>
            <a:ext cx="1543050" cy="808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$415K</a:t>
            </a:r>
          </a:p>
          <a:p>
            <a:pPr algn="ctr">
              <a:defRPr/>
            </a:pPr>
            <a:r>
              <a:rPr lang="en-US" dirty="0">
                <a:solidFill>
                  <a:schemeClr val="tx1"/>
                </a:solidFill>
              </a:rPr>
              <a:t>(OPS)</a:t>
            </a:r>
          </a:p>
        </p:txBody>
      </p:sp>
      <p:sp>
        <p:nvSpPr>
          <p:cNvPr id="14" name="Rectangle 13"/>
          <p:cNvSpPr/>
          <p:nvPr/>
        </p:nvSpPr>
        <p:spPr>
          <a:xfrm>
            <a:off x="4535488" y="1362075"/>
            <a:ext cx="3273425" cy="80803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solidFill>
              </a:rPr>
              <a:t>$831K</a:t>
            </a:r>
          </a:p>
          <a:p>
            <a:pPr algn="ctr">
              <a:defRPr/>
            </a:pPr>
            <a:r>
              <a:rPr lang="en-US" dirty="0">
                <a:solidFill>
                  <a:schemeClr val="tx1"/>
                </a:solidFill>
              </a:rPr>
              <a:t>(ATR/AIP)</a:t>
            </a:r>
          </a:p>
        </p:txBody>
      </p:sp>
      <p:sp>
        <p:nvSpPr>
          <p:cNvPr id="15" name="Down Arrow 14"/>
          <p:cNvSpPr/>
          <p:nvPr/>
        </p:nvSpPr>
        <p:spPr>
          <a:xfrm>
            <a:off x="6191250" y="2168525"/>
            <a:ext cx="425450" cy="1911350"/>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84" name="Picture 2" descr="C:\Users\Ryan King\AppData\Local\Microsoft\Windows\Temporary Internet Files\Content.IE5\G3DREV2K\medium-Roped-label-0-10882[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635336">
            <a:off x="2873376" y="2119312"/>
            <a:ext cx="5524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 descr="C:\Users\Ryan King\AppData\Local\Microsoft\Windows\Temporary Internet Files\Content.IE5\G3DREV2K\medium-Roped-label-0-10882[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27212">
            <a:off x="3377407" y="4290219"/>
            <a:ext cx="55245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Box 1"/>
          <p:cNvSpPr txBox="1">
            <a:spLocks noChangeArrowheads="1"/>
          </p:cNvSpPr>
          <p:nvPr/>
        </p:nvSpPr>
        <p:spPr bwMode="auto">
          <a:xfrm rot="-1717793">
            <a:off x="2568575" y="2579688"/>
            <a:ext cx="846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$296K</a:t>
            </a:r>
          </a:p>
        </p:txBody>
      </p:sp>
      <p:sp>
        <p:nvSpPr>
          <p:cNvPr id="3087" name="TextBox 17"/>
          <p:cNvSpPr txBox="1">
            <a:spLocks noChangeArrowheads="1"/>
          </p:cNvSpPr>
          <p:nvPr/>
        </p:nvSpPr>
        <p:spPr bwMode="auto">
          <a:xfrm rot="-1568170">
            <a:off x="3033713" y="4752975"/>
            <a:ext cx="846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$119K</a:t>
            </a:r>
          </a:p>
        </p:txBody>
      </p:sp>
      <p:pic>
        <p:nvPicPr>
          <p:cNvPr id="19" name="Picture 2" descr="C:\Users\Ryan King\AppData\Local\Microsoft\Windows\Temporary Internet Files\Content.IE5\G3DREV2K\medium-Roped-label-0-10882[1].gif"/>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3827212">
            <a:off x="5528438" y="2025708"/>
            <a:ext cx="552560" cy="1145641"/>
          </a:xfrm>
          <a:prstGeom prst="rect">
            <a:avLst/>
          </a:prstGeom>
          <a:noFill/>
        </p:spPr>
      </p:pic>
      <p:sp>
        <p:nvSpPr>
          <p:cNvPr id="3089" name="TextBox 19"/>
          <p:cNvSpPr txBox="1">
            <a:spLocks noChangeArrowheads="1"/>
          </p:cNvSpPr>
          <p:nvPr/>
        </p:nvSpPr>
        <p:spPr bwMode="auto">
          <a:xfrm rot="-1604368">
            <a:off x="5213350" y="2481263"/>
            <a:ext cx="8461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$271K</a:t>
            </a:r>
          </a:p>
        </p:txBody>
      </p:sp>
      <p:pic>
        <p:nvPicPr>
          <p:cNvPr id="21" name="Picture 2" descr="C:\Users\Ryan King\AppData\Local\Microsoft\Windows\Temporary Internet Files\Content.IE5\G3DREV2K\medium-Roped-label-0-10882[1].gif"/>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9073940">
            <a:off x="7443067" y="4146958"/>
            <a:ext cx="552560" cy="1145641"/>
          </a:xfrm>
          <a:prstGeom prst="rect">
            <a:avLst/>
          </a:prstGeom>
          <a:noFill/>
        </p:spPr>
      </p:pic>
      <p:sp>
        <p:nvSpPr>
          <p:cNvPr id="3091" name="TextBox 21"/>
          <p:cNvSpPr txBox="1">
            <a:spLocks noChangeArrowheads="1"/>
          </p:cNvSpPr>
          <p:nvPr/>
        </p:nvSpPr>
        <p:spPr bwMode="auto">
          <a:xfrm rot="2866648">
            <a:off x="7419975" y="4641850"/>
            <a:ext cx="84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$515K</a:t>
            </a:r>
          </a:p>
        </p:txBody>
      </p:sp>
      <p:sp>
        <p:nvSpPr>
          <p:cNvPr id="3092" name="TextBox 22"/>
          <p:cNvSpPr txBox="1">
            <a:spLocks noChangeArrowheads="1"/>
          </p:cNvSpPr>
          <p:nvPr/>
        </p:nvSpPr>
        <p:spPr bwMode="auto">
          <a:xfrm rot="-5400000">
            <a:off x="5636419" y="2897982"/>
            <a:ext cx="1508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Task1 </a:t>
            </a:r>
            <a:r>
              <a:rPr lang="en-US" altLang="en-US" sz="1600"/>
              <a:t>Research</a:t>
            </a:r>
          </a:p>
        </p:txBody>
      </p:sp>
      <p:sp>
        <p:nvSpPr>
          <p:cNvPr id="24" name="Bent Arrow 23"/>
          <p:cNvSpPr/>
          <p:nvPr/>
        </p:nvSpPr>
        <p:spPr bwMode="auto">
          <a:xfrm flipH="1" flipV="1">
            <a:off x="6985000" y="2168525"/>
            <a:ext cx="735013" cy="2254250"/>
          </a:xfrm>
          <a:prstGeom prst="bentArrow">
            <a:avLst>
              <a:gd name="adj1" fmla="val 26658"/>
              <a:gd name="adj2" fmla="val 25000"/>
              <a:gd name="adj3" fmla="val 25000"/>
              <a:gd name="adj4" fmla="val 4375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094" name="TextBox 2"/>
          <p:cNvSpPr txBox="1">
            <a:spLocks noChangeArrowheads="1"/>
          </p:cNvSpPr>
          <p:nvPr/>
        </p:nvSpPr>
        <p:spPr bwMode="auto">
          <a:xfrm rot="-5400000">
            <a:off x="6806407" y="2934494"/>
            <a:ext cx="16113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Task</a:t>
            </a:r>
            <a:r>
              <a:rPr lang="en-US" altLang="en-US" sz="1800"/>
              <a:t> 2 Research</a:t>
            </a:r>
          </a:p>
        </p:txBody>
      </p:sp>
      <p:pic>
        <p:nvPicPr>
          <p:cNvPr id="25" name="Picture 2" descr="C:\Users\Ryan King\AppData\Local\Microsoft\Windows\Temporary Internet Files\Content.IE5\G3DREV2K\medium-Roped-label-0-10882[1].gif"/>
          <p:cNvPicPr>
            <a:picLocks noChangeAspect="1" noChangeArrowheads="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75565">
            <a:off x="1550777" y="4887824"/>
            <a:ext cx="552560" cy="1145641"/>
          </a:xfrm>
          <a:prstGeom prst="rect">
            <a:avLst/>
          </a:prstGeom>
          <a:noFill/>
        </p:spPr>
      </p:pic>
      <p:sp>
        <p:nvSpPr>
          <p:cNvPr id="3096" name="TextBox 25"/>
          <p:cNvSpPr txBox="1">
            <a:spLocks noChangeArrowheads="1"/>
          </p:cNvSpPr>
          <p:nvPr/>
        </p:nvSpPr>
        <p:spPr bwMode="auto">
          <a:xfrm rot="-588862">
            <a:off x="1244600" y="5199063"/>
            <a:ext cx="715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b="1"/>
              <a:t>$23K</a:t>
            </a:r>
          </a:p>
        </p:txBody>
      </p:sp>
      <p:sp>
        <p:nvSpPr>
          <p:cNvPr id="3097" name="TextBox 4"/>
          <p:cNvSpPr txBox="1">
            <a:spLocks noChangeArrowheads="1"/>
          </p:cNvSpPr>
          <p:nvPr/>
        </p:nvSpPr>
        <p:spPr bwMode="auto">
          <a:xfrm rot="-583305">
            <a:off x="1238250" y="5475288"/>
            <a:ext cx="642938"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a:t>of $112K</a:t>
            </a:r>
          </a:p>
        </p:txBody>
      </p:sp>
      <p:sp>
        <p:nvSpPr>
          <p:cNvPr id="3098" name="TextBox 29"/>
          <p:cNvSpPr txBox="1">
            <a:spLocks noChangeArrowheads="1"/>
          </p:cNvSpPr>
          <p:nvPr/>
        </p:nvSpPr>
        <p:spPr bwMode="auto">
          <a:xfrm rot="-5400000">
            <a:off x="3268663" y="2933700"/>
            <a:ext cx="1525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solidFill>
                  <a:schemeClr val="bg1"/>
                </a:solidFill>
              </a:rPr>
              <a:t>Task</a:t>
            </a:r>
            <a:r>
              <a:rPr lang="en-US" altLang="en-US" sz="1800">
                <a:solidFill>
                  <a:schemeClr val="bg1"/>
                </a:solidFill>
              </a:rPr>
              <a:t> 1 Services</a:t>
            </a:r>
          </a:p>
        </p:txBody>
      </p:sp>
    </p:spTree>
    <p:extLst>
      <p:ext uri="{BB962C8B-B14F-4D97-AF65-F5344CB8AC3E}">
        <p14:creationId xmlns:p14="http://schemas.microsoft.com/office/powerpoint/2010/main" val="346343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1"/>
          <p:cNvGrpSpPr>
            <a:grpSpLocks/>
          </p:cNvGrpSpPr>
          <p:nvPr/>
        </p:nvGrpSpPr>
        <p:grpSpPr bwMode="auto">
          <a:xfrm>
            <a:off x="1066800" y="0"/>
            <a:ext cx="4589463" cy="3622675"/>
            <a:chOff x="1168951" y="398324"/>
            <a:chExt cx="6887912" cy="5437326"/>
          </a:xfrm>
        </p:grpSpPr>
        <p:sp>
          <p:nvSpPr>
            <p:cNvPr id="4" name="U-Turn Arrow 3"/>
            <p:cNvSpPr/>
            <p:nvPr/>
          </p:nvSpPr>
          <p:spPr>
            <a:xfrm rot="10800000">
              <a:off x="2262536" y="2161523"/>
              <a:ext cx="2575521" cy="3674127"/>
            </a:xfrm>
            <a:prstGeom prst="uturnArrow">
              <a:avLst>
                <a:gd name="adj1" fmla="val 7460"/>
                <a:gd name="adj2" fmla="val 6929"/>
                <a:gd name="adj3" fmla="val 10329"/>
                <a:gd name="adj4" fmla="val 25000"/>
                <a:gd name="adj5" fmla="val 28671"/>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Rectangle 11"/>
            <p:cNvSpPr/>
            <p:nvPr/>
          </p:nvSpPr>
          <p:spPr>
            <a:xfrm>
              <a:off x="2991592" y="398324"/>
              <a:ext cx="4817488" cy="9626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FY17 BUDGET $1246K</a:t>
              </a:r>
            </a:p>
          </p:txBody>
        </p:sp>
        <p:pic>
          <p:nvPicPr>
            <p:cNvPr id="223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639763"/>
              <a:ext cx="1465263" cy="151606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3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7213" y="3490913"/>
              <a:ext cx="10890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4"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0188" y="4127500"/>
              <a:ext cx="1635125" cy="1160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Bent Arrow 8"/>
            <p:cNvSpPr/>
            <p:nvPr/>
          </p:nvSpPr>
          <p:spPr bwMode="auto">
            <a:xfrm rot="10800000" flipH="1">
              <a:off x="3937458" y="2171054"/>
              <a:ext cx="1372341" cy="2768700"/>
            </a:xfrm>
            <a:prstGeom prst="bentArrow">
              <a:avLst>
                <a:gd name="adj1" fmla="val 13895"/>
                <a:gd name="adj2" fmla="val 14179"/>
                <a:gd name="adj3" fmla="val 20067"/>
                <a:gd name="adj4" fmla="val 40292"/>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Bent Arrow 9"/>
            <p:cNvSpPr/>
            <p:nvPr/>
          </p:nvSpPr>
          <p:spPr bwMode="auto">
            <a:xfrm flipH="1" flipV="1">
              <a:off x="2922497" y="2156758"/>
              <a:ext cx="852948" cy="2094396"/>
            </a:xfrm>
            <a:prstGeom prst="bentArrow">
              <a:avLst>
                <a:gd name="adj1" fmla="val 22064"/>
                <a:gd name="adj2" fmla="val 25000"/>
                <a:gd name="adj3" fmla="val 25000"/>
                <a:gd name="adj4" fmla="val 43750"/>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Rectangle 12"/>
            <p:cNvSpPr/>
            <p:nvPr/>
          </p:nvSpPr>
          <p:spPr>
            <a:xfrm>
              <a:off x="2991592" y="1360935"/>
              <a:ext cx="1543883" cy="81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$415K</a:t>
              </a:r>
            </a:p>
            <a:p>
              <a:pPr algn="ctr">
                <a:defRPr/>
              </a:pPr>
              <a:r>
                <a:rPr lang="en-US" sz="1400" dirty="0">
                  <a:solidFill>
                    <a:schemeClr val="tx1"/>
                  </a:solidFill>
                </a:rPr>
                <a:t>(OPS)</a:t>
              </a:r>
            </a:p>
          </p:txBody>
        </p:sp>
        <p:sp>
          <p:nvSpPr>
            <p:cNvPr id="14" name="Rectangle 13"/>
            <p:cNvSpPr/>
            <p:nvPr/>
          </p:nvSpPr>
          <p:spPr>
            <a:xfrm>
              <a:off x="4535475" y="1360935"/>
              <a:ext cx="3273604" cy="8101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smtClean="0">
                  <a:solidFill>
                    <a:schemeClr val="tx1"/>
                  </a:solidFill>
                </a:rPr>
                <a:t>$831K</a:t>
              </a:r>
              <a:endParaRPr lang="en-US" sz="2000" b="1" dirty="0">
                <a:solidFill>
                  <a:schemeClr val="tx1"/>
                </a:solidFill>
              </a:endParaRPr>
            </a:p>
            <a:p>
              <a:pPr algn="ctr">
                <a:defRPr/>
              </a:pPr>
              <a:r>
                <a:rPr lang="en-US" sz="1400" dirty="0">
                  <a:solidFill>
                    <a:schemeClr val="tx1"/>
                  </a:solidFill>
                </a:rPr>
                <a:t>(ATR/AIP)</a:t>
              </a:r>
            </a:p>
          </p:txBody>
        </p:sp>
        <p:sp>
          <p:nvSpPr>
            <p:cNvPr id="15" name="Down Arrow 14"/>
            <p:cNvSpPr/>
            <p:nvPr/>
          </p:nvSpPr>
          <p:spPr>
            <a:xfrm>
              <a:off x="6191337" y="2168672"/>
              <a:ext cx="426475" cy="1910927"/>
            </a:xfrm>
            <a:prstGeom prst="down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40" name="Picture 2" descr="C:\Users\Ryan King\AppData\Local\Microsoft\Windows\Temporary Internet Files\Content.IE5\G3DREV2K\medium-Roped-label-0-10882[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635336">
              <a:off x="2873376" y="2119312"/>
              <a:ext cx="5524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1" name="Picture 2" descr="C:\Users\Ryan King\AppData\Local\Microsoft\Windows\Temporary Internet Files\Content.IE5\G3DREV2K\medium-Roped-label-0-10882[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827212">
              <a:off x="3377407" y="4290219"/>
              <a:ext cx="552450"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 name="TextBox 1"/>
            <p:cNvSpPr txBox="1">
              <a:spLocks noChangeArrowheads="1"/>
            </p:cNvSpPr>
            <p:nvPr/>
          </p:nvSpPr>
          <p:spPr bwMode="auto">
            <a:xfrm rot="-1717793">
              <a:off x="2539843" y="2565101"/>
              <a:ext cx="903604" cy="4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t>$206K</a:t>
              </a:r>
            </a:p>
          </p:txBody>
        </p:sp>
        <p:sp>
          <p:nvSpPr>
            <p:cNvPr id="2243" name="TextBox 17"/>
            <p:cNvSpPr txBox="1">
              <a:spLocks noChangeArrowheads="1"/>
            </p:cNvSpPr>
            <p:nvPr/>
          </p:nvSpPr>
          <p:spPr bwMode="auto">
            <a:xfrm rot="-1568170">
              <a:off x="3004979" y="4738388"/>
              <a:ext cx="903604" cy="4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t>$209K</a:t>
              </a:r>
            </a:p>
          </p:txBody>
        </p:sp>
        <p:pic>
          <p:nvPicPr>
            <p:cNvPr id="19" name="Picture 2" descr="C:\Users\Ryan King\AppData\Local\Microsoft\Windows\Temporary Internet Files\Content.IE5\G3DREV2K\medium-Roped-label-0-10882[1].gif"/>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3827212">
              <a:off x="5528438" y="2025708"/>
              <a:ext cx="552560" cy="1145641"/>
            </a:xfrm>
            <a:prstGeom prst="rect">
              <a:avLst/>
            </a:prstGeom>
            <a:noFill/>
          </p:spPr>
        </p:pic>
        <p:sp>
          <p:nvSpPr>
            <p:cNvPr id="2245" name="TextBox 19"/>
            <p:cNvSpPr txBox="1">
              <a:spLocks noChangeArrowheads="1"/>
            </p:cNvSpPr>
            <p:nvPr/>
          </p:nvSpPr>
          <p:spPr bwMode="auto">
            <a:xfrm rot="-1604368">
              <a:off x="5184793" y="2467364"/>
              <a:ext cx="903604" cy="4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t>$203K</a:t>
              </a:r>
            </a:p>
          </p:txBody>
        </p:sp>
        <p:pic>
          <p:nvPicPr>
            <p:cNvPr id="21" name="Picture 2" descr="C:\Users\Ryan King\AppData\Local\Microsoft\Windows\Temporary Internet Files\Content.IE5\G3DREV2K\medium-Roped-label-0-10882[1].gif"/>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19073940">
              <a:off x="7443067" y="4146958"/>
              <a:ext cx="552560" cy="1145641"/>
            </a:xfrm>
            <a:prstGeom prst="rect">
              <a:avLst/>
            </a:prstGeom>
            <a:noFill/>
          </p:spPr>
        </p:pic>
        <p:sp>
          <p:nvSpPr>
            <p:cNvPr id="2247" name="TextBox 21"/>
            <p:cNvSpPr txBox="1">
              <a:spLocks noChangeArrowheads="1"/>
            </p:cNvSpPr>
            <p:nvPr/>
          </p:nvSpPr>
          <p:spPr bwMode="auto">
            <a:xfrm rot="2866648">
              <a:off x="7390449" y="4627264"/>
              <a:ext cx="903604" cy="4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t>$515K</a:t>
              </a:r>
            </a:p>
          </p:txBody>
        </p:sp>
        <p:sp>
          <p:nvSpPr>
            <p:cNvPr id="2248" name="TextBox 22"/>
            <p:cNvSpPr txBox="1">
              <a:spLocks noChangeArrowheads="1"/>
            </p:cNvSpPr>
            <p:nvPr/>
          </p:nvSpPr>
          <p:spPr bwMode="auto">
            <a:xfrm rot="-5400000">
              <a:off x="5728709" y="2911237"/>
              <a:ext cx="1373068" cy="34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Task1 Research</a:t>
              </a:r>
            </a:p>
          </p:txBody>
        </p:sp>
        <p:sp>
          <p:nvSpPr>
            <p:cNvPr id="24" name="Bent Arrow 23"/>
            <p:cNvSpPr/>
            <p:nvPr/>
          </p:nvSpPr>
          <p:spPr bwMode="auto">
            <a:xfrm flipH="1" flipV="1">
              <a:off x="6984722" y="2168672"/>
              <a:ext cx="736203" cy="2254036"/>
            </a:xfrm>
            <a:prstGeom prst="bentArrow">
              <a:avLst>
                <a:gd name="adj1" fmla="val 26658"/>
                <a:gd name="adj2" fmla="val 25000"/>
                <a:gd name="adj3" fmla="val 25000"/>
                <a:gd name="adj4" fmla="val 4375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50" name="TextBox 2"/>
            <p:cNvSpPr txBox="1">
              <a:spLocks noChangeArrowheads="1"/>
            </p:cNvSpPr>
            <p:nvPr/>
          </p:nvSpPr>
          <p:spPr bwMode="auto">
            <a:xfrm rot="-5400000">
              <a:off x="6917791" y="2946955"/>
              <a:ext cx="1413307" cy="34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t>Task 2 Research</a:t>
              </a:r>
            </a:p>
          </p:txBody>
        </p:sp>
        <p:pic>
          <p:nvPicPr>
            <p:cNvPr id="25" name="Picture 2" descr="C:\Users\Ryan King\AppData\Local\Microsoft\Windows\Temporary Internet Files\Content.IE5\G3DREV2K\medium-Roped-label-0-10882[1].gif"/>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4875565">
              <a:off x="1550777" y="4887824"/>
              <a:ext cx="552560" cy="1145641"/>
            </a:xfrm>
            <a:prstGeom prst="rect">
              <a:avLst/>
            </a:prstGeom>
            <a:noFill/>
            <a:ln>
              <a:noFill/>
            </a:ln>
          </p:spPr>
        </p:pic>
        <p:sp>
          <p:nvSpPr>
            <p:cNvPr id="2252" name="TextBox 25"/>
            <p:cNvSpPr txBox="1">
              <a:spLocks noChangeArrowheads="1"/>
            </p:cNvSpPr>
            <p:nvPr/>
          </p:nvSpPr>
          <p:spPr bwMode="auto">
            <a:xfrm rot="-588862">
              <a:off x="1168951" y="5276513"/>
              <a:ext cx="903604" cy="4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a:t>$113K</a:t>
              </a:r>
            </a:p>
          </p:txBody>
        </p:sp>
        <p:sp>
          <p:nvSpPr>
            <p:cNvPr id="2253" name="TextBox 29"/>
            <p:cNvSpPr txBox="1">
              <a:spLocks noChangeArrowheads="1"/>
            </p:cNvSpPr>
            <p:nvPr/>
          </p:nvSpPr>
          <p:spPr bwMode="auto">
            <a:xfrm rot="-5400000">
              <a:off x="3360571" y="2946954"/>
              <a:ext cx="1341770" cy="34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a:solidFill>
                    <a:schemeClr val="bg1"/>
                  </a:solidFill>
                </a:rPr>
                <a:t>Task 1 Services</a:t>
              </a:r>
            </a:p>
          </p:txBody>
        </p:sp>
      </p:grpSp>
      <p:graphicFrame>
        <p:nvGraphicFramePr>
          <p:cNvPr id="3" name="Table 2"/>
          <p:cNvGraphicFramePr>
            <a:graphicFrameLocks noGrp="1"/>
          </p:cNvGraphicFramePr>
          <p:nvPr>
            <p:extLst>
              <p:ext uri="{D42A27DB-BD31-4B8C-83A1-F6EECF244321}">
                <p14:modId xmlns:p14="http://schemas.microsoft.com/office/powerpoint/2010/main" val="2706394947"/>
              </p:ext>
            </p:extLst>
          </p:nvPr>
        </p:nvGraphicFramePr>
        <p:xfrm>
          <a:off x="403225" y="2862263"/>
          <a:ext cx="8229600" cy="3065459"/>
        </p:xfrm>
        <a:graphic>
          <a:graphicData uri="http://schemas.openxmlformats.org/drawingml/2006/table">
            <a:tbl>
              <a:tblPr/>
              <a:tblGrid>
                <a:gridCol w="495014">
                  <a:extLst>
                    <a:ext uri="{9D8B030D-6E8A-4147-A177-3AD203B41FA5}">
                      <a16:colId xmlns:a16="http://schemas.microsoft.com/office/drawing/2014/main" val="20000"/>
                    </a:ext>
                  </a:extLst>
                </a:gridCol>
                <a:gridCol w="5328271">
                  <a:extLst>
                    <a:ext uri="{9D8B030D-6E8A-4147-A177-3AD203B41FA5}">
                      <a16:colId xmlns:a16="http://schemas.microsoft.com/office/drawing/2014/main" val="20001"/>
                    </a:ext>
                  </a:extLst>
                </a:gridCol>
                <a:gridCol w="591266">
                  <a:extLst>
                    <a:ext uri="{9D8B030D-6E8A-4147-A177-3AD203B41FA5}">
                      <a16:colId xmlns:a16="http://schemas.microsoft.com/office/drawing/2014/main" val="20002"/>
                    </a:ext>
                  </a:extLst>
                </a:gridCol>
                <a:gridCol w="591266">
                  <a:extLst>
                    <a:ext uri="{9D8B030D-6E8A-4147-A177-3AD203B41FA5}">
                      <a16:colId xmlns:a16="http://schemas.microsoft.com/office/drawing/2014/main" val="20003"/>
                    </a:ext>
                  </a:extLst>
                </a:gridCol>
                <a:gridCol w="41251">
                  <a:extLst>
                    <a:ext uri="{9D8B030D-6E8A-4147-A177-3AD203B41FA5}">
                      <a16:colId xmlns:a16="http://schemas.microsoft.com/office/drawing/2014/main" val="20004"/>
                    </a:ext>
                  </a:extLst>
                </a:gridCol>
                <a:gridCol w="591266">
                  <a:extLst>
                    <a:ext uri="{9D8B030D-6E8A-4147-A177-3AD203B41FA5}">
                      <a16:colId xmlns:a16="http://schemas.microsoft.com/office/drawing/2014/main" val="20005"/>
                    </a:ext>
                  </a:extLst>
                </a:gridCol>
                <a:gridCol w="591266">
                  <a:extLst>
                    <a:ext uri="{9D8B030D-6E8A-4147-A177-3AD203B41FA5}">
                      <a16:colId xmlns:a16="http://schemas.microsoft.com/office/drawing/2014/main" val="20006"/>
                    </a:ext>
                  </a:extLst>
                </a:gridCol>
              </a:tblGrid>
              <a:tr h="356695">
                <a:tc>
                  <a:txBody>
                    <a:bodyPr/>
                    <a:lstStyle/>
                    <a:p>
                      <a:pPr algn="ctr" fontAlgn="b"/>
                      <a:r>
                        <a:rPr lang="en-US" sz="700" b="0" i="0" u="none" strike="noStrike" dirty="0" smtClean="0">
                          <a:effectLst/>
                          <a:latin typeface="Arial"/>
                        </a:rPr>
                        <a:t>Should </a:t>
                      </a:r>
                      <a:endParaRPr lang="en-US" sz="700" b="0" i="0" u="none" strike="noStrike" dirty="0">
                        <a:effectLst/>
                        <a:latin typeface="Arial"/>
                      </a:endParaRPr>
                    </a:p>
                  </a:txBody>
                  <a:tcPr marL="6858" marR="6858" marT="6859" marB="0" anchor="b">
                    <a:lnL>
                      <a:noFill/>
                    </a:lnL>
                    <a:lnR>
                      <a:noFill/>
                    </a:lnR>
                    <a:lnT>
                      <a:noFill/>
                    </a:lnT>
                    <a:lnB>
                      <a:noFill/>
                    </a:lnB>
                  </a:tcPr>
                </a:tc>
                <a:tc>
                  <a:txBody>
                    <a:bodyPr/>
                    <a:lstStyle/>
                    <a:p>
                      <a:pPr algn="l" fontAlgn="b"/>
                      <a:endParaRPr lang="en-US" sz="700" b="0" i="0" u="none" strike="noStrike">
                        <a:effectLst/>
                        <a:latin typeface="Arial"/>
                      </a:endParaRPr>
                    </a:p>
                  </a:txBody>
                  <a:tcPr marL="6858" marR="6858" marT="6859" marB="0" anchor="b">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US" sz="1000" b="0" i="0" u="none" strike="noStrike">
                          <a:solidFill>
                            <a:srgbClr val="FFFFFF"/>
                          </a:solidFill>
                          <a:effectLst/>
                          <a:latin typeface="Arial"/>
                        </a:rPr>
                        <a:t>FY17 BUDGET for USDA and SI IAAs = $1,246,117.00</a:t>
                      </a:r>
                    </a:p>
                  </a:txBody>
                  <a:tcPr marL="6858" marR="6858" marT="685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976">
                <a:tc>
                  <a:txBody>
                    <a:bodyPr/>
                    <a:lstStyle/>
                    <a:p>
                      <a:pPr algn="ctr" fontAlgn="b"/>
                      <a:endParaRPr lang="en-US" sz="700" b="0" i="0" u="none" strike="noStrike">
                        <a:effectLst/>
                        <a:latin typeface="Arial"/>
                      </a:endParaRPr>
                    </a:p>
                  </a:txBody>
                  <a:tcPr marL="6858" marR="6858" marT="6859" marB="0" anchor="b">
                    <a:lnL>
                      <a:noFill/>
                    </a:lnL>
                    <a:lnR>
                      <a:noFill/>
                    </a:lnR>
                    <a:lnT>
                      <a:noFill/>
                    </a:lnT>
                    <a:lnB>
                      <a:noFill/>
                    </a:lnB>
                  </a:tcPr>
                </a:tc>
                <a:tc>
                  <a:txBody>
                    <a:bodyPr/>
                    <a:lstStyle/>
                    <a:p>
                      <a:pPr algn="l" fontAlgn="b"/>
                      <a:endParaRPr lang="en-US" sz="700" b="0" i="0" u="none" strike="noStrike" dirty="0">
                        <a:effectLst/>
                        <a:latin typeface="Arial"/>
                      </a:endParaRPr>
                    </a:p>
                  </a:txBody>
                  <a:tcPr marL="6858" marR="6858" marT="6859"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da-DK" sz="700" b="1" i="0" u="none" strike="noStrike">
                          <a:solidFill>
                            <a:srgbClr val="FFFFFF"/>
                          </a:solidFill>
                          <a:effectLst/>
                          <a:latin typeface="Arial"/>
                        </a:rPr>
                        <a:t>FAA OPS BUDGET for SERVICES $415,000</a:t>
                      </a:r>
                    </a:p>
                  </a:txBody>
                  <a:tcPr marL="6858" marR="6858" marT="6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tc>
                  <a:txBody>
                    <a:bodyPr/>
                    <a:lstStyle/>
                    <a:p>
                      <a:pPr algn="l" fontAlgn="ctr"/>
                      <a:r>
                        <a:rPr lang="en-US" sz="700" b="1" i="0" u="none" strike="noStrike">
                          <a:effectLst/>
                          <a:latin typeface="Arial"/>
                        </a:rPr>
                        <a:t> </a:t>
                      </a:r>
                    </a:p>
                  </a:txBody>
                  <a:tcPr marL="6858" marR="6858" marT="6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030A0"/>
                    </a:solidFill>
                  </a:tcPr>
                </a:tc>
                <a:tc gridSpan="2">
                  <a:txBody>
                    <a:bodyPr/>
                    <a:lstStyle/>
                    <a:p>
                      <a:pPr algn="ctr" fontAlgn="ctr"/>
                      <a:r>
                        <a:rPr lang="en-US" sz="700" b="1" i="0" u="none" strike="noStrike" dirty="0">
                          <a:effectLst/>
                          <a:latin typeface="Arial"/>
                        </a:rPr>
                        <a:t>FAA ATR BUDGET for RESEARCH $831,117</a:t>
                      </a:r>
                    </a:p>
                  </a:txBody>
                  <a:tcPr marL="6858" marR="6858" marT="6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val="10001"/>
                  </a:ext>
                </a:extLst>
              </a:tr>
              <a:tr h="116611">
                <a:tc>
                  <a:txBody>
                    <a:bodyPr/>
                    <a:lstStyle/>
                    <a:p>
                      <a:pPr algn="ctr" fontAlgn="b"/>
                      <a:endParaRPr lang="en-US" sz="700" b="0" i="0" u="none" strike="noStrike">
                        <a:effectLst/>
                        <a:latin typeface="Arial"/>
                      </a:endParaRPr>
                    </a:p>
                  </a:txBody>
                  <a:tcPr marL="6858" marR="6858" marT="6859" marB="0" anchor="b">
                    <a:lnL>
                      <a:noFill/>
                    </a:lnL>
                    <a:lnR>
                      <a:noFill/>
                    </a:lnR>
                    <a:lnT>
                      <a:noFill/>
                    </a:lnT>
                    <a:lnB>
                      <a:noFill/>
                    </a:lnB>
                  </a:tcPr>
                </a:tc>
                <a:tc>
                  <a:txBody>
                    <a:bodyPr/>
                    <a:lstStyle/>
                    <a:p>
                      <a:pPr algn="l" fontAlgn="b"/>
                      <a:endParaRPr lang="en-US" sz="700" b="0" i="0" u="none" strike="noStrike" dirty="0">
                        <a:effectLst/>
                        <a:latin typeface="Arial"/>
                      </a:endParaRPr>
                    </a:p>
                  </a:txBody>
                  <a:tcPr marL="6858" marR="6858" marT="6859"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a:effectLst/>
                          <a:latin typeface="Arial"/>
                        </a:rPr>
                        <a:t>USDA</a:t>
                      </a:r>
                    </a:p>
                  </a:txBody>
                  <a:tcPr marL="6858" marR="6858" marT="685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a:rPr>
                        <a:t>SI</a:t>
                      </a:r>
                    </a:p>
                  </a:txBody>
                  <a:tcPr marL="6858" marR="6858" marT="6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7030A0"/>
                    </a:solidFill>
                  </a:tcPr>
                </a:tc>
                <a:tc rowSpan="2">
                  <a:txBody>
                    <a:bodyPr/>
                    <a:lstStyle/>
                    <a:p>
                      <a:pPr algn="ctr" fontAlgn="ctr"/>
                      <a:r>
                        <a:rPr lang="en-US" sz="700" b="1" i="0" u="none" strike="noStrike">
                          <a:effectLst/>
                          <a:latin typeface="Arial"/>
                        </a:rPr>
                        <a:t>USDA</a:t>
                      </a:r>
                    </a:p>
                  </a:txBody>
                  <a:tcPr marL="6858" marR="6858" marT="68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dirty="0">
                          <a:effectLst/>
                          <a:latin typeface="Arial"/>
                        </a:rPr>
                        <a:t>SI</a:t>
                      </a:r>
                    </a:p>
                  </a:txBody>
                  <a:tcPr marL="6858" marR="6858" marT="685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3471">
                <a:tc>
                  <a:txBody>
                    <a:bodyPr/>
                    <a:lstStyle/>
                    <a:p>
                      <a:pPr algn="ctr" fontAlgn="b"/>
                      <a:endParaRPr lang="en-US" sz="700" b="0" i="0" u="none" strike="noStrike">
                        <a:effectLst/>
                        <a:latin typeface="Arial"/>
                      </a:endParaRPr>
                    </a:p>
                  </a:txBody>
                  <a:tcPr marL="6858" marR="6858" marT="685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700" b="0" i="0" u="none" strike="noStrike">
                          <a:effectLst/>
                          <a:latin typeface="Arial"/>
                        </a:rPr>
                        <a:t>Item</a:t>
                      </a:r>
                    </a:p>
                  </a:txBody>
                  <a:tcPr marL="6858" marR="6858" marT="685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7030A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r h="116611">
                <a:tc gridSpan="2">
                  <a:txBody>
                    <a:bodyPr/>
                    <a:lstStyle/>
                    <a:p>
                      <a:pPr algn="ctr" fontAlgn="b"/>
                      <a:r>
                        <a:rPr lang="en-US" sz="700" b="1" i="0" u="none" strike="noStrike">
                          <a:effectLst/>
                          <a:latin typeface="Arial"/>
                        </a:rPr>
                        <a:t>USDA IAA TASK 1</a:t>
                      </a:r>
                    </a:p>
                  </a:txBody>
                  <a:tcPr marL="6858"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a:txBody>
                    <a:bodyPr/>
                    <a:lstStyle/>
                    <a:p>
                      <a:pPr algn="l" fontAlgn="b"/>
                      <a:r>
                        <a:rPr lang="en-US" sz="700" b="0" i="0" u="none" strike="noStrike">
                          <a:effectLst/>
                          <a:latin typeface="Arial"/>
                        </a:rPr>
                        <a:t> $208,883.00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004"/>
                  </a:ext>
                </a:extLst>
              </a:tr>
              <a:tr h="116611">
                <a:tc>
                  <a:txBody>
                    <a:bodyPr/>
                    <a:lstStyle/>
                    <a:p>
                      <a:pPr algn="l" fontAlgn="b"/>
                      <a:r>
                        <a:rPr lang="en-US" sz="700" b="0" i="0" u="none" strike="noStrike">
                          <a:effectLst/>
                          <a:latin typeface="Arial"/>
                        </a:rPr>
                        <a:t>Activity 1</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NWSD Data Validation and Quality Management</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6611">
                <a:tc>
                  <a:txBody>
                    <a:bodyPr/>
                    <a:lstStyle/>
                    <a:p>
                      <a:pPr algn="l" fontAlgn="b"/>
                      <a:r>
                        <a:rPr lang="en-US" sz="700" b="0" i="0" u="none" strike="noStrike">
                          <a:effectLst/>
                          <a:latin typeface="Arial"/>
                        </a:rPr>
                        <a:t>Activity 2</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NWSD Analysis and Annual Report</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6611">
                <a:tc>
                  <a:txBody>
                    <a:bodyPr/>
                    <a:lstStyle/>
                    <a:p>
                      <a:pPr algn="l" fontAlgn="b"/>
                      <a:r>
                        <a:rPr lang="en-US" sz="700" b="0" i="0" u="none" strike="noStrike">
                          <a:effectLst/>
                          <a:latin typeface="Arial"/>
                        </a:rPr>
                        <a:t>Activity 3</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Database Formats and Consolidation</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6611">
                <a:tc>
                  <a:txBody>
                    <a:bodyPr/>
                    <a:lstStyle/>
                    <a:p>
                      <a:pPr algn="l" fontAlgn="b"/>
                      <a:r>
                        <a:rPr lang="en-US" sz="700" b="0" i="0" u="none" strike="noStrike">
                          <a:effectLst/>
                          <a:latin typeface="Arial"/>
                        </a:rPr>
                        <a:t>Activity 4</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Attend Meetings and Conferences related to NWSD and Strike Reporting</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16611">
                <a:tc>
                  <a:txBody>
                    <a:bodyPr/>
                    <a:lstStyle/>
                    <a:p>
                      <a:pPr algn="l" fontAlgn="b"/>
                      <a:r>
                        <a:rPr lang="en-US" sz="700" b="0" i="0" u="none" strike="noStrike">
                          <a:effectLst/>
                          <a:latin typeface="Arial"/>
                        </a:rPr>
                        <a:t>Activity 5</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Educational Outreach Program</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$125,117.00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16611">
                <a:tc>
                  <a:txBody>
                    <a:bodyPr/>
                    <a:lstStyle/>
                    <a:p>
                      <a:pPr algn="l" fontAlgn="b"/>
                      <a:r>
                        <a:rPr lang="en-US" sz="700" b="0" i="0" u="none" strike="noStrike">
                          <a:effectLst/>
                          <a:latin typeface="Arial"/>
                        </a:rPr>
                        <a:t>Activity 6</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General Operational Activities and Sepcial Projects</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  78,000.00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16611">
                <a:tc gridSpan="2">
                  <a:txBody>
                    <a:bodyPr/>
                    <a:lstStyle/>
                    <a:p>
                      <a:pPr algn="ctr" fontAlgn="b"/>
                      <a:r>
                        <a:rPr lang="en-US" sz="700" b="1" i="0" u="none" strike="noStrike">
                          <a:effectLst/>
                          <a:latin typeface="Arial"/>
                        </a:rPr>
                        <a:t>USDA IAA TASK 2</a:t>
                      </a:r>
                    </a:p>
                  </a:txBody>
                  <a:tcPr marL="6858"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lang="en-US"/>
                    </a:p>
                  </a:txBody>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$515,000.00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011"/>
                  </a:ext>
                </a:extLst>
              </a:tr>
              <a:tr h="116611">
                <a:tc>
                  <a:txBody>
                    <a:bodyPr/>
                    <a:lstStyle/>
                    <a:p>
                      <a:pPr algn="l" fontAlgn="b"/>
                      <a:r>
                        <a:rPr lang="en-US" sz="700" b="0" i="0" u="none" strike="noStrike">
                          <a:effectLst/>
                          <a:latin typeface="Arial"/>
                        </a:rPr>
                        <a:t>Activity 1</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Habitat use, movements and foraging strategies of hazardous wildlife on and near airports</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16611">
                <a:tc>
                  <a:txBody>
                    <a:bodyPr/>
                    <a:lstStyle/>
                    <a:p>
                      <a:pPr algn="l" fontAlgn="b"/>
                      <a:r>
                        <a:rPr lang="en-US" sz="700" b="0" i="0" u="none" strike="noStrike">
                          <a:effectLst/>
                          <a:latin typeface="Arial"/>
                        </a:rPr>
                        <a:t>Activity 2</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Research in basic wildlife biology and ecology</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6459">
                <a:tc>
                  <a:txBody>
                    <a:bodyPr/>
                    <a:lstStyle/>
                    <a:p>
                      <a:pPr algn="l" fontAlgn="b"/>
                      <a:r>
                        <a:rPr lang="en-US" sz="700" b="0" i="0" u="none" strike="noStrike" dirty="0">
                          <a:effectLst/>
                          <a:latin typeface="Arial"/>
                        </a:rPr>
                        <a:t>Activity 3</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Developing methids and tools to reduce and inform management of wildlife food, water, and cover  atractands on and near airports</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16611">
                <a:tc>
                  <a:txBody>
                    <a:bodyPr/>
                    <a:lstStyle/>
                    <a:p>
                      <a:pPr algn="l" fontAlgn="b"/>
                      <a:r>
                        <a:rPr lang="en-US" sz="700" b="0" i="0" u="none" strike="noStrike">
                          <a:effectLst/>
                          <a:latin typeface="Arial"/>
                        </a:rPr>
                        <a:t>Activity 4</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Developing risk assessments associated with wildlife-aircraft collistions relateive to management efforts at airports</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16611">
                <a:tc>
                  <a:txBody>
                    <a:bodyPr/>
                    <a:lstStyle/>
                    <a:p>
                      <a:pPr algn="l" fontAlgn="b"/>
                      <a:r>
                        <a:rPr lang="en-US" sz="700" b="0" i="0" u="none" strike="noStrike">
                          <a:effectLst/>
                          <a:latin typeface="Arial"/>
                        </a:rPr>
                        <a:t>Activity 5</a:t>
                      </a:r>
                    </a:p>
                  </a:txBody>
                  <a:tcPr marL="82296"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General Research Activities and Special Projects</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16611">
                <a:tc gridSpan="2">
                  <a:txBody>
                    <a:bodyPr/>
                    <a:lstStyle/>
                    <a:p>
                      <a:pPr algn="ctr" fontAlgn="b"/>
                      <a:r>
                        <a:rPr lang="en-US" sz="700" b="1" i="0" u="none" strike="noStrike">
                          <a:effectLst/>
                          <a:latin typeface="Arial"/>
                        </a:rPr>
                        <a:t>SI IAA</a:t>
                      </a:r>
                    </a:p>
                  </a:txBody>
                  <a:tcPr marL="6858"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16611">
                <a:tc>
                  <a:txBody>
                    <a:bodyPr/>
                    <a:lstStyle/>
                    <a:p>
                      <a:pPr algn="ctr" fontAlgn="b"/>
                      <a:r>
                        <a:rPr lang="en-US" sz="700" b="0" i="0" u="none" strike="noStrike">
                          <a:effectLst/>
                          <a:latin typeface="Arial"/>
                        </a:rPr>
                        <a:t> </a:t>
                      </a:r>
                    </a:p>
                  </a:txBody>
                  <a:tcPr marL="6858"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Bird Strike Remains Identification with current staff level (Carla, Faridah, Jim, Marcy)</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$206,117.00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16611">
                <a:tc>
                  <a:txBody>
                    <a:bodyPr/>
                    <a:lstStyle/>
                    <a:p>
                      <a:pPr algn="ctr" fontAlgn="b"/>
                      <a:r>
                        <a:rPr lang="en-US" sz="700" b="0" i="0" u="none" strike="noStrike">
                          <a:effectLst/>
                          <a:latin typeface="Arial"/>
                        </a:rPr>
                        <a:t> </a:t>
                      </a:r>
                    </a:p>
                  </a:txBody>
                  <a:tcPr marL="6858"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Additional staff (This $90K comes from a reduction in USDA/ERAU OPS funding) OR is it ATR Funding??</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  90,000.00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16611">
                <a:tc>
                  <a:txBody>
                    <a:bodyPr/>
                    <a:lstStyle/>
                    <a:p>
                      <a:pPr algn="ctr" fontAlgn="b"/>
                      <a:r>
                        <a:rPr lang="en-US" sz="700" b="0" i="0" u="none" strike="noStrike">
                          <a:effectLst/>
                          <a:latin typeface="Arial"/>
                        </a:rPr>
                        <a:t> </a:t>
                      </a:r>
                    </a:p>
                  </a:txBody>
                  <a:tcPr marL="6858" marR="6858" marT="685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Research Activities of additional staff </a:t>
                      </a:r>
                    </a:p>
                  </a:txBody>
                  <a:tcPr marL="82296"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  23,000.00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23471">
                <a:tc>
                  <a:txBody>
                    <a:bodyPr/>
                    <a:lstStyle/>
                    <a:p>
                      <a:pPr algn="ctr" fontAlgn="b"/>
                      <a:r>
                        <a:rPr lang="en-US" sz="700" b="0" i="0" u="none" strike="noStrike">
                          <a:effectLst/>
                          <a:latin typeface="Arial"/>
                        </a:rPr>
                        <a:t> </a:t>
                      </a:r>
                    </a:p>
                  </a:txBody>
                  <a:tcPr marL="6858" marR="6858" marT="6859"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a:rPr>
                        <a:t>Totals</a:t>
                      </a:r>
                    </a:p>
                  </a:txBody>
                  <a:tcPr marL="6858" marR="82296" marT="685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700" b="0" i="0" u="none" strike="noStrike">
                          <a:effectLst/>
                          <a:latin typeface="Arial"/>
                        </a:rPr>
                        <a:t> $208,883.00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a:rPr>
                        <a:t> $206,117.00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a:effectLst/>
                          <a:latin typeface="Arial"/>
                        </a:rPr>
                        <a:t>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fontAlgn="b"/>
                      <a:r>
                        <a:rPr lang="en-US" sz="700" b="0" i="0" u="none" strike="noStrike">
                          <a:effectLst/>
                          <a:latin typeface="Arial"/>
                        </a:rPr>
                        <a:t> $718,117.00 </a:t>
                      </a:r>
                    </a:p>
                  </a:txBody>
                  <a:tcPr marL="6858" marR="6858" marT="685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700" b="0" i="0" u="none" strike="noStrike" dirty="0">
                          <a:effectLst/>
                          <a:latin typeface="Arial"/>
                        </a:rPr>
                        <a:t> $113,000.00 </a:t>
                      </a:r>
                    </a:p>
                  </a:txBody>
                  <a:tcPr marL="6858" marR="6858" marT="685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21"/>
                  </a:ext>
                </a:extLst>
              </a:tr>
            </a:tbl>
          </a:graphicData>
        </a:graphic>
      </p:graphicFrame>
      <p:sp>
        <p:nvSpPr>
          <p:cNvPr id="5" name="Rectangle 4"/>
          <p:cNvSpPr/>
          <p:nvPr/>
        </p:nvSpPr>
        <p:spPr>
          <a:xfrm>
            <a:off x="403225" y="0"/>
            <a:ext cx="56388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9" name="TextBox 5"/>
          <p:cNvSpPr txBox="1">
            <a:spLocks noChangeArrowheads="1"/>
          </p:cNvSpPr>
          <p:nvPr/>
        </p:nvSpPr>
        <p:spPr bwMode="auto">
          <a:xfrm>
            <a:off x="6270625" y="1152525"/>
            <a:ext cx="2312988" cy="646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USDA Total = $927,000</a:t>
            </a:r>
          </a:p>
          <a:p>
            <a:pPr eaLnBrk="1" hangingPunct="1">
              <a:spcBef>
                <a:spcPct val="0"/>
              </a:spcBef>
              <a:buFontTx/>
              <a:buNone/>
            </a:pPr>
            <a:r>
              <a:rPr lang="en-US" altLang="en-US" sz="1800"/>
              <a:t>       SI Total = $319,117</a:t>
            </a:r>
          </a:p>
        </p:txBody>
      </p:sp>
    </p:spTree>
    <p:extLst>
      <p:ext uri="{BB962C8B-B14F-4D97-AF65-F5344CB8AC3E}">
        <p14:creationId xmlns:p14="http://schemas.microsoft.com/office/powerpoint/2010/main" val="253591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HQ Work Request(s)</a:t>
            </a:r>
            <a:endParaRPr lang="en-US" dirty="0"/>
          </a:p>
        </p:txBody>
      </p:sp>
      <p:sp>
        <p:nvSpPr>
          <p:cNvPr id="5" name="Slide Number Placeholder 4"/>
          <p:cNvSpPr>
            <a:spLocks noGrp="1"/>
          </p:cNvSpPr>
          <p:nvPr>
            <p:ph type="sldNum" sz="quarter" idx="12"/>
          </p:nvPr>
        </p:nvSpPr>
        <p:spPr/>
        <p:txBody>
          <a:bodyPr/>
          <a:lstStyle/>
          <a:p>
            <a:fld id="{78D3ABA1-EA94-43C0-B992-7CBCC31144F1}" type="slidenum">
              <a:rPr lang="en-US" smtClean="0">
                <a:solidFill>
                  <a:srgbClr val="FFFFFF">
                    <a:lumMod val="65000"/>
                  </a:srgbClr>
                </a:solidFill>
              </a:rPr>
              <a:pPr/>
              <a:t>6</a:t>
            </a:fld>
            <a:endParaRPr lang="en-US" dirty="0">
              <a:solidFill>
                <a:srgbClr val="FFFFFF">
                  <a:lumMod val="65000"/>
                </a:srgb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97477938"/>
              </p:ext>
            </p:extLst>
          </p:nvPr>
        </p:nvGraphicFramePr>
        <p:xfrm>
          <a:off x="533400" y="1066800"/>
          <a:ext cx="8039325" cy="4389120"/>
        </p:xfrm>
        <a:graphic>
          <a:graphicData uri="http://schemas.openxmlformats.org/drawingml/2006/table">
            <a:tbl>
              <a:tblPr firstRow="1" bandRow="1">
                <a:tableStyleId>{5C22544A-7EE6-4342-B048-85BDC9FD1C3A}</a:tableStyleId>
              </a:tblPr>
              <a:tblGrid>
                <a:gridCol w="1406882">
                  <a:extLst>
                    <a:ext uri="{9D8B030D-6E8A-4147-A177-3AD203B41FA5}">
                      <a16:colId xmlns:a16="http://schemas.microsoft.com/office/drawing/2014/main" val="3453505513"/>
                    </a:ext>
                  </a:extLst>
                </a:gridCol>
                <a:gridCol w="4622612">
                  <a:extLst>
                    <a:ext uri="{9D8B030D-6E8A-4147-A177-3AD203B41FA5}">
                      <a16:colId xmlns:a16="http://schemas.microsoft.com/office/drawing/2014/main" val="1152258486"/>
                    </a:ext>
                  </a:extLst>
                </a:gridCol>
                <a:gridCol w="2009831">
                  <a:extLst>
                    <a:ext uri="{9D8B030D-6E8A-4147-A177-3AD203B41FA5}">
                      <a16:colId xmlns:a16="http://schemas.microsoft.com/office/drawing/2014/main" val="2406900507"/>
                    </a:ext>
                  </a:extLst>
                </a:gridCol>
              </a:tblGrid>
              <a:tr h="351609">
                <a:tc>
                  <a:txBody>
                    <a:bodyPr/>
                    <a:lstStyle/>
                    <a:p>
                      <a:r>
                        <a:rPr lang="en-US" dirty="0" smtClean="0"/>
                        <a:t>Date</a:t>
                      </a:r>
                      <a:endParaRPr lang="en-US" dirty="0"/>
                    </a:p>
                  </a:txBody>
                  <a:tcPr/>
                </a:tc>
                <a:tc>
                  <a:txBody>
                    <a:bodyPr/>
                    <a:lstStyle/>
                    <a:p>
                      <a:r>
                        <a:rPr lang="en-US" dirty="0" smtClean="0"/>
                        <a:t>Work</a:t>
                      </a:r>
                      <a:r>
                        <a:rPr lang="en-US" baseline="0" dirty="0" smtClean="0"/>
                        <a:t> Request</a:t>
                      </a:r>
                      <a:endParaRPr lang="en-US" dirty="0"/>
                    </a:p>
                  </a:txBody>
                  <a:tcPr/>
                </a:tc>
                <a:tc>
                  <a:txBody>
                    <a:bodyPr/>
                    <a:lstStyle/>
                    <a:p>
                      <a:r>
                        <a:rPr lang="en-US" dirty="0" smtClean="0"/>
                        <a:t>Status</a:t>
                      </a:r>
                      <a:endParaRPr lang="en-US" dirty="0"/>
                    </a:p>
                  </a:txBody>
                  <a:tcPr/>
                </a:tc>
                <a:extLst>
                  <a:ext uri="{0D108BD9-81ED-4DB2-BD59-A6C34878D82A}">
                    <a16:rowId xmlns:a16="http://schemas.microsoft.com/office/drawing/2014/main" val="3452823343"/>
                  </a:ext>
                </a:extLst>
              </a:tr>
              <a:tr h="716725">
                <a:tc>
                  <a:txBody>
                    <a:bodyPr/>
                    <a:lstStyle/>
                    <a:p>
                      <a:r>
                        <a:rPr lang="en-US" dirty="0" smtClean="0"/>
                        <a:t>7/2007</a:t>
                      </a:r>
                      <a:endParaRPr lang="en-US" dirty="0"/>
                    </a:p>
                  </a:txBody>
                  <a:tcPr/>
                </a:tc>
                <a:tc>
                  <a:txBody>
                    <a:bodyPr/>
                    <a:lstStyle/>
                    <a:p>
                      <a:r>
                        <a:rPr lang="en-US" dirty="0" smtClean="0"/>
                        <a:t>Research of </a:t>
                      </a:r>
                      <a:r>
                        <a:rPr lang="en-US" dirty="0" err="1" smtClean="0"/>
                        <a:t>Stormwater</a:t>
                      </a:r>
                      <a:r>
                        <a:rPr lang="en-US" dirty="0" smtClean="0"/>
                        <a:t> Management Pond Design Characteristics Affecting Bird Use in the SE USA</a:t>
                      </a:r>
                      <a:endParaRPr lang="en-US" dirty="0"/>
                    </a:p>
                  </a:txBody>
                  <a:tcPr/>
                </a:tc>
                <a:tc>
                  <a:txBody>
                    <a:bodyPr/>
                    <a:lstStyle/>
                    <a:p>
                      <a:r>
                        <a:rPr lang="en-US" dirty="0" smtClean="0"/>
                        <a:t>Complete</a:t>
                      </a:r>
                      <a:endParaRPr lang="en-US" dirty="0"/>
                    </a:p>
                  </a:txBody>
                  <a:tcPr/>
                </a:tc>
                <a:extLst>
                  <a:ext uri="{0D108BD9-81ED-4DB2-BD59-A6C34878D82A}">
                    <a16:rowId xmlns:a16="http://schemas.microsoft.com/office/drawing/2014/main" val="559357733"/>
                  </a:ext>
                </a:extLst>
              </a:tr>
              <a:tr h="501707">
                <a:tc>
                  <a:txBody>
                    <a:bodyPr/>
                    <a:lstStyle/>
                    <a:p>
                      <a:r>
                        <a:rPr lang="en-US" dirty="0" smtClean="0"/>
                        <a:t>4/22/2013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Request for Research Study of Mitigation Strategies for Gopher</a:t>
                      </a:r>
                      <a:r>
                        <a:rPr lang="en-US" baseline="0" dirty="0" smtClean="0"/>
                        <a:t> Tortoises</a:t>
                      </a:r>
                      <a:endParaRPr lang="en-US" dirty="0" smtClean="0"/>
                    </a:p>
                  </a:txBody>
                  <a:tcPr/>
                </a:tc>
                <a:tc>
                  <a:txBody>
                    <a:bodyPr/>
                    <a:lstStyle/>
                    <a:p>
                      <a:r>
                        <a:rPr lang="en-US" dirty="0" smtClean="0"/>
                        <a:t>Complete</a:t>
                      </a:r>
                      <a:endParaRPr lang="en-US" dirty="0"/>
                    </a:p>
                  </a:txBody>
                  <a:tcPr/>
                </a:tc>
                <a:extLst>
                  <a:ext uri="{0D108BD9-81ED-4DB2-BD59-A6C34878D82A}">
                    <a16:rowId xmlns:a16="http://schemas.microsoft.com/office/drawing/2014/main" val="2400214442"/>
                  </a:ext>
                </a:extLst>
              </a:tr>
              <a:tr h="501707">
                <a:tc>
                  <a:txBody>
                    <a:bodyPr/>
                    <a:lstStyle/>
                    <a:p>
                      <a:r>
                        <a:rPr lang="en-US" dirty="0" smtClean="0"/>
                        <a:t>9/17/2013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Strike Analysis Study on FAA National Wildlife Strike Database</a:t>
                      </a:r>
                    </a:p>
                  </a:txBody>
                  <a:tcPr/>
                </a:tc>
                <a:tc>
                  <a:txBody>
                    <a:bodyPr/>
                    <a:lstStyle/>
                    <a:p>
                      <a:r>
                        <a:rPr lang="en-US" dirty="0" smtClean="0"/>
                        <a:t>Complete</a:t>
                      </a:r>
                      <a:endParaRPr lang="en-US" dirty="0"/>
                    </a:p>
                  </a:txBody>
                  <a:tcPr/>
                </a:tc>
                <a:extLst>
                  <a:ext uri="{0D108BD9-81ED-4DB2-BD59-A6C34878D82A}">
                    <a16:rowId xmlns:a16="http://schemas.microsoft.com/office/drawing/2014/main" val="2394201248"/>
                  </a:ext>
                </a:extLst>
              </a:tr>
              <a:tr h="716725">
                <a:tc>
                  <a:txBody>
                    <a:bodyPr/>
                    <a:lstStyle/>
                    <a:p>
                      <a:r>
                        <a:rPr lang="en-US" dirty="0" smtClean="0"/>
                        <a:t>3/17/2011</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Request</a:t>
                      </a:r>
                      <a:r>
                        <a:rPr lang="en-US" baseline="0" dirty="0" smtClean="0"/>
                        <a:t> for Research and Development Support:  Directed Energy Systems for Mitigating Airport Wildlife Hazards</a:t>
                      </a:r>
                      <a:endParaRPr lang="en-US" dirty="0" smtClean="0"/>
                    </a:p>
                  </a:txBody>
                  <a:tcPr/>
                </a:tc>
                <a:tc>
                  <a:txBody>
                    <a:bodyPr/>
                    <a:lstStyle/>
                    <a:p>
                      <a:r>
                        <a:rPr lang="en-US" dirty="0" smtClean="0"/>
                        <a:t>Complete</a:t>
                      </a:r>
                      <a:endParaRPr lang="en-US" dirty="0"/>
                    </a:p>
                  </a:txBody>
                  <a:tcPr/>
                </a:tc>
                <a:extLst>
                  <a:ext uri="{0D108BD9-81ED-4DB2-BD59-A6C34878D82A}">
                    <a16:rowId xmlns:a16="http://schemas.microsoft.com/office/drawing/2014/main" val="7765474"/>
                  </a:ext>
                </a:extLst>
              </a:tr>
              <a:tr h="716725">
                <a:tc>
                  <a:txBody>
                    <a:bodyPr/>
                    <a:lstStyle/>
                    <a:p>
                      <a:r>
                        <a:rPr lang="en-US" dirty="0" smtClean="0"/>
                        <a:t>2/2/2011</a:t>
                      </a:r>
                      <a:endParaRPr lang="en-US" dirty="0"/>
                    </a:p>
                  </a:txBody>
                  <a:tcPr/>
                </a:tc>
                <a:tc>
                  <a:txBody>
                    <a:bodyPr/>
                    <a:lstStyle/>
                    <a:p>
                      <a:r>
                        <a:rPr lang="en-US" dirty="0" smtClean="0"/>
                        <a:t>Request for Research and Development Support.  Research on bird radar to provide useful information to controllers.</a:t>
                      </a:r>
                      <a:endParaRPr lang="en-US" dirty="0"/>
                    </a:p>
                  </a:txBody>
                  <a:tcPr/>
                </a:tc>
                <a:tc>
                  <a:txBody>
                    <a:bodyPr/>
                    <a:lstStyle/>
                    <a:p>
                      <a:r>
                        <a:rPr lang="en-US" dirty="0" smtClean="0"/>
                        <a:t>Complete</a:t>
                      </a:r>
                      <a:endParaRPr lang="en-US" dirty="0"/>
                    </a:p>
                  </a:txBody>
                  <a:tcPr/>
                </a:tc>
                <a:extLst>
                  <a:ext uri="{0D108BD9-81ED-4DB2-BD59-A6C34878D82A}">
                    <a16:rowId xmlns:a16="http://schemas.microsoft.com/office/drawing/2014/main" val="2885974154"/>
                  </a:ext>
                </a:extLst>
              </a:tr>
            </a:tbl>
          </a:graphicData>
        </a:graphic>
      </p:graphicFrame>
      <p:sp>
        <p:nvSpPr>
          <p:cNvPr id="3" name="TextBox 2"/>
          <p:cNvSpPr txBox="1"/>
          <p:nvPr/>
        </p:nvSpPr>
        <p:spPr bwMode="auto">
          <a:xfrm>
            <a:off x="914400" y="5645618"/>
            <a:ext cx="73152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600" b="1" dirty="0" smtClean="0"/>
              <a:t>Challenge:  Do not have any open Research Requirements from HQ </a:t>
            </a:r>
            <a:endParaRPr lang="en-US" sz="1600" b="1" dirty="0"/>
          </a:p>
        </p:txBody>
      </p:sp>
    </p:spTree>
    <p:extLst>
      <p:ext uri="{BB962C8B-B14F-4D97-AF65-F5344CB8AC3E}">
        <p14:creationId xmlns:p14="http://schemas.microsoft.com/office/powerpoint/2010/main" val="182811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a:t>
            </a:r>
            <a:endParaRPr lang="en-US" dirty="0"/>
          </a:p>
        </p:txBody>
      </p:sp>
      <p:sp>
        <p:nvSpPr>
          <p:cNvPr id="3" name="Content Placeholder 2"/>
          <p:cNvSpPr>
            <a:spLocks noGrp="1"/>
          </p:cNvSpPr>
          <p:nvPr>
            <p:ph idx="1"/>
          </p:nvPr>
        </p:nvSpPr>
        <p:spPr>
          <a:xfrm>
            <a:off x="524481" y="1143000"/>
            <a:ext cx="8483376" cy="4391025"/>
          </a:xfrm>
        </p:spPr>
        <p:txBody>
          <a:bodyPr/>
          <a:lstStyle/>
          <a:p>
            <a:r>
              <a:rPr lang="en-US" dirty="0" smtClean="0"/>
              <a:t>No current HQ research requests</a:t>
            </a:r>
          </a:p>
          <a:p>
            <a:r>
              <a:rPr lang="en-US" dirty="0" smtClean="0"/>
              <a:t>No current ANG-E261 project plans</a:t>
            </a:r>
          </a:p>
          <a:p>
            <a:pPr lvl="1"/>
            <a:r>
              <a:rPr lang="en-US" dirty="0" smtClean="0"/>
              <a:t>No SOWs, no milestones, no deliverables defined</a:t>
            </a:r>
            <a:endParaRPr lang="en-US" dirty="0"/>
          </a:p>
          <a:p>
            <a:r>
              <a:rPr lang="en-US" dirty="0" smtClean="0"/>
              <a:t>Proposed Solution</a:t>
            </a:r>
          </a:p>
          <a:p>
            <a:pPr lvl="1"/>
            <a:r>
              <a:rPr lang="en-US" dirty="0" smtClean="0"/>
              <a:t>Met with AAS-300 management on 7/26/17</a:t>
            </a:r>
          </a:p>
          <a:p>
            <a:pPr lvl="2"/>
            <a:r>
              <a:rPr lang="en-US" dirty="0" smtClean="0"/>
              <a:t>Discussed existing funding, work, status</a:t>
            </a:r>
          </a:p>
          <a:p>
            <a:pPr lvl="1"/>
            <a:r>
              <a:rPr lang="en-US" dirty="0" smtClean="0"/>
              <a:t>Agreed AAS-300 will generate research requests</a:t>
            </a:r>
          </a:p>
          <a:p>
            <a:pPr lvl="1"/>
            <a:r>
              <a:rPr lang="en-US" dirty="0" smtClean="0"/>
              <a:t>Agreed existing Wildlife work is generally aligned with HQ desires</a:t>
            </a:r>
          </a:p>
          <a:p>
            <a:pPr lvl="1"/>
            <a:r>
              <a:rPr lang="en-US" dirty="0" smtClean="0"/>
              <a:t>Action to decide what to continue, what to delay, what to start</a:t>
            </a:r>
          </a:p>
          <a:p>
            <a:pPr lvl="1"/>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7</a:t>
            </a:fld>
            <a:endParaRPr lang="en-US" dirty="0">
              <a:solidFill>
                <a:srgbClr val="FFFFFF">
                  <a:lumMod val="65000"/>
                </a:srgbClr>
              </a:solidFill>
            </a:endParaRPr>
          </a:p>
        </p:txBody>
      </p:sp>
    </p:spTree>
    <p:extLst>
      <p:ext uri="{BB962C8B-B14F-4D97-AF65-F5344CB8AC3E}">
        <p14:creationId xmlns:p14="http://schemas.microsoft.com/office/powerpoint/2010/main" val="2584257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 Program Framework</a:t>
            </a:r>
            <a:endParaRPr lang="en-US"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8</a:t>
            </a:fld>
            <a:endParaRPr lang="en-US" dirty="0">
              <a:solidFill>
                <a:srgbClr val="FFFFFF">
                  <a:lumMod val="65000"/>
                </a:srgbClr>
              </a:solidFill>
            </a:endParaRPr>
          </a:p>
        </p:txBody>
      </p:sp>
      <p:sp>
        <p:nvSpPr>
          <p:cNvPr id="5" name="Notched Right Arrow 4"/>
          <p:cNvSpPr/>
          <p:nvPr/>
        </p:nvSpPr>
        <p:spPr bwMode="auto">
          <a:xfrm>
            <a:off x="762000" y="1073030"/>
            <a:ext cx="7010400" cy="1650742"/>
          </a:xfrm>
          <a:prstGeom prst="notchedRightArrow">
            <a:avLst/>
          </a:prstGeom>
          <a:solidFill>
            <a:schemeClr val="accent1"/>
          </a:solidFill>
          <a:ln>
            <a:solidFill>
              <a:schemeClr val="accent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Aft>
                <a:spcPct val="0"/>
              </a:spcAft>
              <a:buClrTx/>
              <a:buSzTx/>
              <a:tabLst/>
            </a:pPr>
            <a:r>
              <a:rPr kumimoji="0" lang="en-US" sz="2400" b="0" i="0" u="none" strike="noStrike" cap="none" normalizeH="0" baseline="0" dirty="0" smtClean="0">
                <a:ln>
                  <a:noFill/>
                </a:ln>
                <a:effectLst/>
                <a:latin typeface="Arial" charset="0"/>
              </a:rPr>
              <a:t>Strategic</a:t>
            </a:r>
          </a:p>
          <a:p>
            <a:pPr marL="0" marR="0" indent="0" algn="l" defTabSz="914400" rtl="0" eaLnBrk="1" fontAlgn="base" latinLnBrk="0" hangingPunct="1">
              <a:lnSpc>
                <a:spcPct val="100000"/>
              </a:lnSpc>
              <a:spcAft>
                <a:spcPct val="0"/>
              </a:spcAft>
              <a:buClrTx/>
              <a:buSzTx/>
              <a:tabLst/>
            </a:pPr>
            <a:r>
              <a:rPr kumimoji="0" lang="en-US" sz="2400" b="0" i="0" u="none" strike="noStrike" cap="none" normalizeH="0" baseline="0" dirty="0" smtClean="0">
                <a:ln>
                  <a:noFill/>
                </a:ln>
                <a:effectLst/>
                <a:latin typeface="Arial" charset="0"/>
              </a:rPr>
              <a:t>Objectives</a:t>
            </a:r>
          </a:p>
        </p:txBody>
      </p:sp>
      <p:sp>
        <p:nvSpPr>
          <p:cNvPr id="6" name="Pentagon 5"/>
          <p:cNvSpPr/>
          <p:nvPr/>
        </p:nvSpPr>
        <p:spPr bwMode="auto">
          <a:xfrm>
            <a:off x="1143000" y="1380509"/>
            <a:ext cx="6096000" cy="609600"/>
          </a:xfrm>
          <a:prstGeom prst="homePlat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TextBox 6"/>
          <p:cNvSpPr txBox="1"/>
          <p:nvPr/>
        </p:nvSpPr>
        <p:spPr bwMode="auto">
          <a:xfrm>
            <a:off x="3653089" y="1659778"/>
            <a:ext cx="13308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2400" dirty="0" smtClean="0"/>
              <a:t>Strategy</a:t>
            </a:r>
            <a:endParaRPr lang="en-US" sz="2400" dirty="0"/>
          </a:p>
        </p:txBody>
      </p:sp>
      <p:sp>
        <p:nvSpPr>
          <p:cNvPr id="9" name="TextBox 8"/>
          <p:cNvSpPr txBox="1"/>
          <p:nvPr/>
        </p:nvSpPr>
        <p:spPr bwMode="auto">
          <a:xfrm>
            <a:off x="6201578" y="1567931"/>
            <a:ext cx="122501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ctr">
              <a:buFontTx/>
              <a:buNone/>
            </a:pPr>
            <a:r>
              <a:rPr lang="en-US" sz="2000" dirty="0" smtClean="0"/>
              <a:t>Realized</a:t>
            </a:r>
          </a:p>
          <a:p>
            <a:pPr algn="ctr">
              <a:buFontTx/>
              <a:buNone/>
            </a:pPr>
            <a:r>
              <a:rPr lang="en-US" sz="2000" dirty="0" smtClean="0"/>
              <a:t>Value</a:t>
            </a:r>
            <a:endParaRPr lang="en-US" sz="2000" dirty="0"/>
          </a:p>
        </p:txBody>
      </p:sp>
      <p:sp>
        <p:nvSpPr>
          <p:cNvPr id="10" name="Pentagon 9"/>
          <p:cNvSpPr/>
          <p:nvPr/>
        </p:nvSpPr>
        <p:spPr bwMode="auto">
          <a:xfrm>
            <a:off x="876300" y="2944552"/>
            <a:ext cx="6781800" cy="461665"/>
          </a:xfrm>
          <a:prstGeom prst="homePlate">
            <a:avLst/>
          </a:prstGeom>
          <a:solidFill>
            <a:schemeClr val="accent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r" defTabSz="914400" rtl="0" eaLnBrk="1" fontAlgn="base" latinLnBrk="0" hangingPunct="1">
              <a:lnSpc>
                <a:spcPct val="100000"/>
              </a:lnSpc>
              <a:spcAft>
                <a:spcPct val="0"/>
              </a:spcAft>
              <a:buClrTx/>
              <a:buSzTx/>
              <a:tabLst/>
            </a:pPr>
            <a:r>
              <a:rPr kumimoji="0" lang="en-US" sz="2400" b="0" i="0" u="none" strike="noStrike" cap="none" normalizeH="0" baseline="0" dirty="0" smtClean="0">
                <a:ln>
                  <a:noFill/>
                </a:ln>
                <a:solidFill>
                  <a:schemeClr val="tx1"/>
                </a:solidFill>
                <a:effectLst/>
                <a:latin typeface="Arial" charset="0"/>
              </a:rPr>
              <a:t>Benefits</a:t>
            </a:r>
          </a:p>
        </p:txBody>
      </p:sp>
      <p:sp>
        <p:nvSpPr>
          <p:cNvPr id="11" name="TextBox 10"/>
          <p:cNvSpPr txBox="1"/>
          <p:nvPr/>
        </p:nvSpPr>
        <p:spPr bwMode="auto">
          <a:xfrm>
            <a:off x="876300" y="3006107"/>
            <a:ext cx="15616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lgn="ctr" fontAlgn="base">
              <a:spcAft>
                <a:spcPct val="0"/>
              </a:spcAft>
            </a:pPr>
            <a:r>
              <a:rPr lang="en-US" sz="1600" dirty="0" smtClean="0">
                <a:latin typeface="Arial" charset="0"/>
              </a:rPr>
              <a:t>Business Need</a:t>
            </a:r>
            <a:endParaRPr lang="en-US" sz="1600" dirty="0">
              <a:latin typeface="Arial" charset="0"/>
            </a:endParaRPr>
          </a:p>
        </p:txBody>
      </p:sp>
      <p:sp>
        <p:nvSpPr>
          <p:cNvPr id="12" name="Down Arrow 11"/>
          <p:cNvSpPr/>
          <p:nvPr/>
        </p:nvSpPr>
        <p:spPr bwMode="auto">
          <a:xfrm>
            <a:off x="1657123" y="2371109"/>
            <a:ext cx="400277" cy="573443"/>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Up Arrow 12"/>
          <p:cNvSpPr/>
          <p:nvPr/>
        </p:nvSpPr>
        <p:spPr bwMode="auto">
          <a:xfrm>
            <a:off x="6430632" y="2371109"/>
            <a:ext cx="427368" cy="573443"/>
          </a:xfrm>
          <a:prstGeom prst="up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4" name="Pentagon 13"/>
          <p:cNvSpPr/>
          <p:nvPr/>
        </p:nvSpPr>
        <p:spPr bwMode="auto">
          <a:xfrm>
            <a:off x="897731" y="3999088"/>
            <a:ext cx="1235869" cy="2020712"/>
          </a:xfrm>
          <a:prstGeom prst="homePlate">
            <a:avLst>
              <a:gd name="adj" fmla="val 51225"/>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extLst/>
        </p:spPr>
        <p:txBody>
          <a:bodyPr vert="vert270"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2400" dirty="0" smtClean="0">
                <a:latin typeface="Arial" charset="0"/>
              </a:rPr>
              <a:t>Program Definition</a:t>
            </a:r>
            <a:endParaRPr kumimoji="0" lang="en-US" sz="2400" b="0" i="0" u="none" strike="noStrike" cap="none" normalizeH="0" baseline="0" dirty="0" smtClean="0">
              <a:ln>
                <a:noFill/>
              </a:ln>
              <a:solidFill>
                <a:schemeClr val="tx1"/>
              </a:solidFill>
              <a:effectLst/>
              <a:latin typeface="Arial" charset="0"/>
            </a:endParaRPr>
          </a:p>
        </p:txBody>
      </p:sp>
      <p:sp>
        <p:nvSpPr>
          <p:cNvPr id="15" name="Pentagon 14"/>
          <p:cNvSpPr/>
          <p:nvPr/>
        </p:nvSpPr>
        <p:spPr bwMode="auto">
          <a:xfrm>
            <a:off x="6612731" y="3976947"/>
            <a:ext cx="1483043" cy="2020712"/>
          </a:xfrm>
          <a:prstGeom prst="homePlate">
            <a:avLst>
              <a:gd name="adj" fmla="val 51225"/>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extLst/>
        </p:spPr>
        <p:txBody>
          <a:bodyPr vert="vert270"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tabLst/>
            </a:pPr>
            <a:r>
              <a:rPr lang="en-US" sz="2400" dirty="0" smtClean="0">
                <a:latin typeface="Arial" charset="0"/>
              </a:rPr>
              <a:t>Program</a:t>
            </a:r>
          </a:p>
          <a:p>
            <a:pPr marL="0" marR="0" indent="0" algn="ctr" defTabSz="914400" rtl="0" eaLnBrk="1" fontAlgn="base" latinLnBrk="0" hangingPunct="1">
              <a:lnSpc>
                <a:spcPct val="100000"/>
              </a:lnSpc>
              <a:spcBef>
                <a:spcPct val="50000"/>
              </a:spcBef>
              <a:spcAft>
                <a:spcPct val="0"/>
              </a:spcAft>
              <a:buClrTx/>
              <a:buSzTx/>
              <a:tabLst/>
            </a:pPr>
            <a:r>
              <a:rPr kumimoji="0" lang="en-US" sz="2400" b="0" i="0" u="none" strike="noStrike" cap="none" normalizeH="0" baseline="0" dirty="0" smtClean="0">
                <a:ln>
                  <a:noFill/>
                </a:ln>
                <a:solidFill>
                  <a:schemeClr val="tx1"/>
                </a:solidFill>
                <a:effectLst/>
                <a:latin typeface="Arial" charset="0"/>
              </a:rPr>
              <a:t>Closure</a:t>
            </a:r>
          </a:p>
        </p:txBody>
      </p:sp>
      <p:sp>
        <p:nvSpPr>
          <p:cNvPr id="16" name="TextBox 15"/>
          <p:cNvSpPr txBox="1"/>
          <p:nvPr/>
        </p:nvSpPr>
        <p:spPr bwMode="auto">
          <a:xfrm>
            <a:off x="3647479" y="4267200"/>
            <a:ext cx="12394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2000" b="1" dirty="0" smtClean="0"/>
              <a:t>Projects</a:t>
            </a:r>
            <a:r>
              <a:rPr lang="en-US" sz="1200" b="1" dirty="0" smtClean="0">
                <a:solidFill>
                  <a:srgbClr val="C0C0C0"/>
                </a:solidFill>
              </a:rPr>
              <a:t> </a:t>
            </a:r>
            <a:endParaRPr lang="en-US" sz="1200" b="1" dirty="0">
              <a:solidFill>
                <a:srgbClr val="C0C0C0"/>
              </a:solidFill>
            </a:endParaRPr>
          </a:p>
        </p:txBody>
      </p:sp>
      <p:sp>
        <p:nvSpPr>
          <p:cNvPr id="17" name="Down Arrow 16"/>
          <p:cNvSpPr/>
          <p:nvPr/>
        </p:nvSpPr>
        <p:spPr bwMode="auto">
          <a:xfrm>
            <a:off x="1066800" y="3415931"/>
            <a:ext cx="400277" cy="573443"/>
          </a:xfrm>
          <a:prstGeom prst="down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8" name="Up Arrow 17"/>
          <p:cNvSpPr/>
          <p:nvPr/>
        </p:nvSpPr>
        <p:spPr bwMode="auto">
          <a:xfrm>
            <a:off x="6661669" y="3377565"/>
            <a:ext cx="439721" cy="573443"/>
          </a:xfrm>
          <a:prstGeom prst="up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9" name="Pentagon 18"/>
          <p:cNvSpPr/>
          <p:nvPr/>
        </p:nvSpPr>
        <p:spPr bwMode="auto">
          <a:xfrm>
            <a:off x="2667000" y="4754880"/>
            <a:ext cx="3763632" cy="232423"/>
          </a:xfrm>
          <a:prstGeom prst="homePlate">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0" name="Pentagon 19"/>
          <p:cNvSpPr/>
          <p:nvPr/>
        </p:nvSpPr>
        <p:spPr bwMode="auto">
          <a:xfrm>
            <a:off x="2898037" y="5203867"/>
            <a:ext cx="3763632" cy="232423"/>
          </a:xfrm>
          <a:prstGeom prst="homePlate">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1" name="Pentagon 20"/>
          <p:cNvSpPr/>
          <p:nvPr/>
        </p:nvSpPr>
        <p:spPr bwMode="auto">
          <a:xfrm>
            <a:off x="1986194" y="5765236"/>
            <a:ext cx="3763632" cy="232423"/>
          </a:xfrm>
          <a:prstGeom prst="homePlate">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22" name="Right Arrow 21"/>
          <p:cNvSpPr/>
          <p:nvPr/>
        </p:nvSpPr>
        <p:spPr bwMode="auto">
          <a:xfrm>
            <a:off x="1828801" y="3664286"/>
            <a:ext cx="4571428" cy="550247"/>
          </a:xfrm>
          <a:prstGeom prst="rightArrow">
            <a:avLst/>
          </a:prstGeom>
          <a:solidFill>
            <a:srgbClr val="FFFF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tabLst/>
            </a:pPr>
            <a:r>
              <a:rPr lang="en-US" sz="1200" dirty="0" smtClean="0">
                <a:latin typeface="Arial" charset="0"/>
              </a:rPr>
              <a:t>Requirements	Deliverables	              Capabilities</a:t>
            </a:r>
            <a:endParaRPr kumimoji="0" lang="en-US" sz="1200" b="0" i="0" u="none" strike="noStrike" cap="none" normalizeH="0" baseline="0" dirty="0" smtClean="0">
              <a:ln>
                <a:noFill/>
              </a:ln>
              <a:effectLst/>
              <a:latin typeface="Arial" charset="0"/>
            </a:endParaRPr>
          </a:p>
        </p:txBody>
      </p:sp>
    </p:spTree>
    <p:extLst>
      <p:ext uri="{BB962C8B-B14F-4D97-AF65-F5344CB8AC3E}">
        <p14:creationId xmlns:p14="http://schemas.microsoft.com/office/powerpoint/2010/main" val="417632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604" y="276225"/>
            <a:ext cx="8472488" cy="609600"/>
          </a:xfrm>
        </p:spPr>
        <p:txBody>
          <a:bodyPr/>
          <a:lstStyle/>
          <a:p>
            <a:r>
              <a:rPr lang="en-US" dirty="0" smtClean="0"/>
              <a:t>Wildlife Research Objectives</a:t>
            </a:r>
            <a:endParaRPr lang="en-US" dirty="0"/>
          </a:p>
        </p:txBody>
      </p:sp>
      <p:sp>
        <p:nvSpPr>
          <p:cNvPr id="3" name="Content Placeholder 2"/>
          <p:cNvSpPr>
            <a:spLocks noGrp="1"/>
          </p:cNvSpPr>
          <p:nvPr>
            <p:ph idx="1"/>
          </p:nvPr>
        </p:nvSpPr>
        <p:spPr>
          <a:xfrm>
            <a:off x="526604" y="1143000"/>
            <a:ext cx="8271709" cy="4238625"/>
          </a:xfrm>
        </p:spPr>
        <p:txBody>
          <a:bodyPr/>
          <a:lstStyle/>
          <a:p>
            <a:pPr>
              <a:spcBef>
                <a:spcPts val="0"/>
              </a:spcBef>
              <a:defRPr/>
            </a:pPr>
            <a:r>
              <a:rPr lang="en-US" sz="1600" b="0" dirty="0" smtClean="0"/>
              <a:t>Enhance </a:t>
            </a:r>
            <a:r>
              <a:rPr lang="en-US" sz="1600" b="0" dirty="0"/>
              <a:t>and maintain the FAA’s National Wildlife Strike Database to provide the aerospace community the ability to collect, aggregate, analyze and share bird strike data in the NAS and to improve system-wide </a:t>
            </a:r>
            <a:r>
              <a:rPr lang="en-US" sz="1600" b="0" dirty="0" smtClean="0"/>
              <a:t>safety</a:t>
            </a:r>
          </a:p>
          <a:p>
            <a:pPr>
              <a:spcBef>
                <a:spcPts val="0"/>
              </a:spcBef>
              <a:defRPr/>
            </a:pPr>
            <a:endParaRPr lang="en-US" altLang="en-US" sz="1600" b="0" dirty="0"/>
          </a:p>
          <a:p>
            <a:pPr eaLnBrk="1" hangingPunct="1">
              <a:spcBef>
                <a:spcPts val="0"/>
              </a:spcBef>
              <a:defRPr/>
            </a:pPr>
            <a:r>
              <a:rPr lang="en-US" sz="1600" b="0" dirty="0" smtClean="0"/>
              <a:t>Research</a:t>
            </a:r>
            <a:r>
              <a:rPr lang="en-US" sz="1600" b="0" dirty="0"/>
              <a:t>, evaluate and communicate the effectiveness of various habitat management and wildlife control techniques for minimizing wildlife strikes with aircraft at and away from all airports nationwide.  These research activities </a:t>
            </a:r>
            <a:r>
              <a:rPr lang="en-US" sz="1600" b="0" dirty="0" smtClean="0"/>
              <a:t>are to provide </a:t>
            </a:r>
            <a:r>
              <a:rPr lang="en-US" sz="1600" b="0" dirty="0"/>
              <a:t>a scientific basis for FAA policies, regulatory decisions and recommendations regarding airport safety and </a:t>
            </a:r>
            <a:r>
              <a:rPr lang="en-US" sz="1600" b="0" dirty="0" smtClean="0"/>
              <a:t>wildlife</a:t>
            </a:r>
          </a:p>
          <a:p>
            <a:pPr eaLnBrk="1" hangingPunct="1">
              <a:spcBef>
                <a:spcPts val="0"/>
              </a:spcBef>
              <a:defRPr/>
            </a:pPr>
            <a:endParaRPr lang="en-US" altLang="en-US" sz="1600" b="0" dirty="0"/>
          </a:p>
          <a:p>
            <a:pPr eaLnBrk="1" hangingPunct="1">
              <a:spcBef>
                <a:spcPts val="0"/>
              </a:spcBef>
              <a:defRPr/>
            </a:pPr>
            <a:r>
              <a:rPr lang="en-US" altLang="en-US" sz="1600" b="0" dirty="0" smtClean="0"/>
              <a:t>Assess </a:t>
            </a:r>
            <a:r>
              <a:rPr lang="en-US" altLang="en-US" sz="1600" b="0" dirty="0"/>
              <a:t>and validate new avian detection technology to support standardization and guidance for airport sponsors </a:t>
            </a:r>
            <a:endParaRPr lang="en-US" altLang="en-US" sz="1600" b="0" dirty="0" smtClean="0"/>
          </a:p>
          <a:p>
            <a:pPr eaLnBrk="1" hangingPunct="1">
              <a:spcBef>
                <a:spcPts val="0"/>
              </a:spcBef>
              <a:defRPr/>
            </a:pPr>
            <a:endParaRPr lang="en-US" altLang="en-US" sz="1600" b="0" dirty="0" smtClean="0"/>
          </a:p>
          <a:p>
            <a:pPr eaLnBrk="1" hangingPunct="1">
              <a:spcBef>
                <a:spcPts val="0"/>
              </a:spcBef>
              <a:defRPr/>
            </a:pPr>
            <a:r>
              <a:rPr lang="en-US" sz="1600" b="0" dirty="0" smtClean="0"/>
              <a:t>Increase </a:t>
            </a:r>
            <a:r>
              <a:rPr lang="en-US" sz="1600" b="0" dirty="0"/>
              <a:t>airport, terminal and </a:t>
            </a:r>
            <a:r>
              <a:rPr lang="en-US" sz="1600" b="0" dirty="0" err="1"/>
              <a:t>en</a:t>
            </a:r>
            <a:r>
              <a:rPr lang="en-US" sz="1600" b="0" dirty="0"/>
              <a:t>-route safety by reducing the number of damaging and potentially fatal bird strikes by providing pilots and controllers with bird </a:t>
            </a:r>
            <a:r>
              <a:rPr lang="en-US" sz="1600" b="0" dirty="0" smtClean="0"/>
              <a:t>advisories.</a:t>
            </a:r>
          </a:p>
          <a:p>
            <a:pPr eaLnBrk="1" hangingPunct="1">
              <a:spcBef>
                <a:spcPts val="0"/>
              </a:spcBef>
              <a:defRPr/>
            </a:pPr>
            <a:endParaRPr lang="en-US" sz="1600" b="0" dirty="0" smtClean="0"/>
          </a:p>
          <a:p>
            <a:pPr eaLnBrk="1" hangingPunct="1">
              <a:spcBef>
                <a:spcPts val="0"/>
              </a:spcBef>
              <a:defRPr/>
            </a:pPr>
            <a:r>
              <a:rPr lang="en-US" sz="1600" b="0" dirty="0"/>
              <a:t>Research the integration of sensory ecology, physiology, and behavior to understand animal reactions to vehicles, with the goal of developing onboard systems that elicit earlier alert and escape behaviors in response to high-speed </a:t>
            </a:r>
            <a:r>
              <a:rPr lang="en-US" sz="1600" b="0" dirty="0" smtClean="0"/>
              <a:t>aircraft</a:t>
            </a:r>
            <a:endParaRPr lang="en-US" altLang="en-US" sz="1600" b="0" dirty="0"/>
          </a:p>
        </p:txBody>
      </p:sp>
      <p:sp>
        <p:nvSpPr>
          <p:cNvPr id="4" name="Slide Number Placeholder 3"/>
          <p:cNvSpPr>
            <a:spLocks noGrp="1"/>
          </p:cNvSpPr>
          <p:nvPr>
            <p:ph type="sldNum" sz="quarter" idx="12"/>
          </p:nvPr>
        </p:nvSpPr>
        <p:spPr/>
        <p:txBody>
          <a:bodyPr/>
          <a:lstStyle/>
          <a:p>
            <a:fld id="{78D3ABA1-EA94-43C0-B992-7CBCC31144F1}" type="slidenum">
              <a:rPr lang="en-US" smtClean="0">
                <a:solidFill>
                  <a:srgbClr val="FFFFFF">
                    <a:lumMod val="65000"/>
                  </a:srgbClr>
                </a:solidFill>
              </a:rPr>
              <a:pPr/>
              <a:t>9</a:t>
            </a:fld>
            <a:endParaRPr lang="en-US" dirty="0">
              <a:solidFill>
                <a:srgbClr val="FFFFFF">
                  <a:lumMod val="65000"/>
                </a:srgbClr>
              </a:solidFill>
            </a:endParaRPr>
          </a:p>
        </p:txBody>
      </p:sp>
    </p:spTree>
    <p:extLst>
      <p:ext uri="{BB962C8B-B14F-4D97-AF65-F5344CB8AC3E}">
        <p14:creationId xmlns:p14="http://schemas.microsoft.com/office/powerpoint/2010/main" val="885681401"/>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BD086F-8602-4560-B82B-DFC528A62989}"/>
</file>

<file path=customXml/itemProps2.xml><?xml version="1.0" encoding="utf-8"?>
<ds:datastoreItem xmlns:ds="http://schemas.openxmlformats.org/officeDocument/2006/customXml" ds:itemID="{81A95ED1-4427-4ED1-B556-FF2E66E04F77}"/>
</file>

<file path=customXml/itemProps3.xml><?xml version="1.0" encoding="utf-8"?>
<ds:datastoreItem xmlns:ds="http://schemas.openxmlformats.org/officeDocument/2006/customXml" ds:itemID="{72363B67-80F7-4B42-9217-6C5158DDF844}"/>
</file>

<file path=docProps/app.xml><?xml version="1.0" encoding="utf-8"?>
<Properties xmlns="http://schemas.openxmlformats.org/officeDocument/2006/extended-properties" xmlns:vt="http://schemas.openxmlformats.org/officeDocument/2006/docPropsVTypes">
  <TotalTime>23722</TotalTime>
  <Words>5046</Words>
  <Application>Microsoft Office PowerPoint</Application>
  <PresentationFormat>On-screen Show (4:3)</PresentationFormat>
  <Paragraphs>773</Paragraphs>
  <Slides>38</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38</vt:i4>
      </vt:variant>
    </vt:vector>
  </HeadingPairs>
  <TitlesOfParts>
    <vt:vector size="45" baseType="lpstr">
      <vt:lpstr>Arial</vt:lpstr>
      <vt:lpstr>Calibri</vt:lpstr>
      <vt:lpstr>Courier New</vt:lpstr>
      <vt:lpstr>Times New Roman</vt:lpstr>
      <vt:lpstr>1_Custom Design</vt:lpstr>
      <vt:lpstr>5_Custom Design</vt:lpstr>
      <vt:lpstr>2_Custom Design</vt:lpstr>
      <vt:lpstr>RPA S4  Wildlife Hazard Mitigation</vt:lpstr>
      <vt:lpstr>RPA S4</vt:lpstr>
      <vt:lpstr>FY17 Funding</vt:lpstr>
      <vt:lpstr>PowerPoint Presentation</vt:lpstr>
      <vt:lpstr>PowerPoint Presentation</vt:lpstr>
      <vt:lpstr>HQ Work Request(s)</vt:lpstr>
      <vt:lpstr>Challenge</vt:lpstr>
      <vt:lpstr>Wildlife Program Framework</vt:lpstr>
      <vt:lpstr>Wildlife Research Objectives</vt:lpstr>
      <vt:lpstr>S4.1 - Airport Wildlife Management (1 of 2)</vt:lpstr>
      <vt:lpstr>S4.1 - Airport Wildlife Management (2 of 2)</vt:lpstr>
      <vt:lpstr>S4.2  Wildlife Strike Data Collection/Analysis (1 of 3)</vt:lpstr>
      <vt:lpstr>S4.2 - Wildlife Strike Data Collection/Analysis (2 of 3) </vt:lpstr>
      <vt:lpstr>S4.2 - Wildlife Strike Data Collection/Analysis (3 of 3)</vt:lpstr>
      <vt:lpstr>S4.3 – Technology – Surveillance and Deterrence</vt:lpstr>
      <vt:lpstr>S4.4 Bird Remains Identification</vt:lpstr>
      <vt:lpstr>S4.5 Wildlife Surveillance Concept (WiSC) (1 of 2)</vt:lpstr>
      <vt:lpstr>S4.5 – WISC (2 of 2)</vt:lpstr>
      <vt:lpstr>S4.6 – Avian Radar Data Transmission Studies</vt:lpstr>
      <vt:lpstr>PowerPoint Presentation</vt:lpstr>
      <vt:lpstr>New Work:   NEXRAD Bird Identification and Advisory</vt:lpstr>
      <vt:lpstr>NEXRAD Bird Identification and Advisory Research (1 of 2)</vt:lpstr>
      <vt:lpstr>NEXRAD Bird Identification and Advisory Research (2 of 2)</vt:lpstr>
      <vt:lpstr>Discussion </vt:lpstr>
      <vt:lpstr>CEAT (1 of 8)</vt:lpstr>
      <vt:lpstr>CEAT (2 of 8) </vt:lpstr>
      <vt:lpstr>CEAT (3 of 8)</vt:lpstr>
      <vt:lpstr>CEAT (4 of 8)</vt:lpstr>
      <vt:lpstr>CEAT (5 of 8) </vt:lpstr>
      <vt:lpstr>CEAT (6 of 8)</vt:lpstr>
      <vt:lpstr>CEAT (7 of 8)</vt:lpstr>
      <vt:lpstr>CEAT (8 of 8)</vt:lpstr>
      <vt:lpstr>RPA S4 Wildlife Hazard Mitigation Overview</vt:lpstr>
      <vt:lpstr>Wildlife Program Strategic Objectives</vt:lpstr>
      <vt:lpstr>Connection to NARP Objectives</vt:lpstr>
      <vt:lpstr>Problem Statement: Reduction of Bird Strikes with Aircraft</vt:lpstr>
      <vt:lpstr>Bird Strikes are Trending Upward</vt:lpstr>
      <vt:lpstr>S4.5 – WISC (3 of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Wildlife Surveillance  Concept (WiSC)</dc:title>
  <dc:creator>Hale, Mark CTR (FAA)</dc:creator>
  <cp:lastModifiedBy>Talotta, Michael (FAA)</cp:lastModifiedBy>
  <cp:revision>254</cp:revision>
  <dcterms:created xsi:type="dcterms:W3CDTF">2006-08-16T00:00:00Z</dcterms:created>
  <dcterms:modified xsi:type="dcterms:W3CDTF">2017-07-28T21:10:11Z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