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961" r:id="rId5"/>
    <p:sldMasterId id="2147483973" r:id="rId6"/>
  </p:sldMasterIdLst>
  <p:notesMasterIdLst>
    <p:notesMasterId r:id="rId44"/>
  </p:notesMasterIdLst>
  <p:handoutMasterIdLst>
    <p:handoutMasterId r:id="rId45"/>
  </p:handoutMasterIdLst>
  <p:sldIdLst>
    <p:sldId id="420" r:id="rId7"/>
    <p:sldId id="482" r:id="rId8"/>
    <p:sldId id="454" r:id="rId9"/>
    <p:sldId id="467" r:id="rId10"/>
    <p:sldId id="464" r:id="rId11"/>
    <p:sldId id="465" r:id="rId12"/>
    <p:sldId id="466" r:id="rId13"/>
    <p:sldId id="461" r:id="rId14"/>
    <p:sldId id="463" r:id="rId15"/>
    <p:sldId id="459" r:id="rId16"/>
    <p:sldId id="468" r:id="rId17"/>
    <p:sldId id="470" r:id="rId18"/>
    <p:sldId id="471" r:id="rId19"/>
    <p:sldId id="472" r:id="rId20"/>
    <p:sldId id="473" r:id="rId21"/>
    <p:sldId id="474" r:id="rId22"/>
    <p:sldId id="475" r:id="rId23"/>
    <p:sldId id="477" r:id="rId24"/>
    <p:sldId id="478" r:id="rId25"/>
    <p:sldId id="476" r:id="rId26"/>
    <p:sldId id="480" r:id="rId27"/>
    <p:sldId id="481" r:id="rId28"/>
    <p:sldId id="479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27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AFF"/>
    <a:srgbClr val="FF9900"/>
    <a:srgbClr val="333399"/>
    <a:srgbClr val="2D2D88"/>
    <a:srgbClr val="1D2F68"/>
    <a:srgbClr val="DDDDDD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5704" autoAdjust="0"/>
  </p:normalViewPr>
  <p:slideViewPr>
    <p:cSldViewPr>
      <p:cViewPr varScale="1">
        <p:scale>
          <a:sx n="120" d="100"/>
          <a:sy n="120" d="100"/>
        </p:scale>
        <p:origin x="486" y="108"/>
      </p:cViewPr>
      <p:guideLst>
        <p:guide orient="horz" pos="81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Retro-Reflectivity Comparison</a:t>
            </a:r>
          </a:p>
        </c:rich>
      </c:tx>
      <c:layout>
        <c:manualLayout>
          <c:xMode val="edge"/>
          <c:yMode val="edge"/>
          <c:x val="0.20172431894289075"/>
          <c:y val="2.09973753280839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206910195742016"/>
          <c:y val="0.15748071860830515"/>
          <c:w val="0.6775867773326183"/>
          <c:h val="0.51968637140740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No Bead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Sheet1!$B$5:$B$18</c:f>
              <c:numCache>
                <c:formatCode>General</c:formatCode>
                <c:ptCount val="14"/>
                <c:pt idx="0">
                  <c:v>50</c:v>
                </c:pt>
                <c:pt idx="1">
                  <c:v>47</c:v>
                </c:pt>
                <c:pt idx="2">
                  <c:v>48</c:v>
                </c:pt>
                <c:pt idx="3">
                  <c:v>48</c:v>
                </c:pt>
                <c:pt idx="4">
                  <c:v>20</c:v>
                </c:pt>
                <c:pt idx="5">
                  <c:v>24</c:v>
                </c:pt>
                <c:pt idx="6">
                  <c:v>26</c:v>
                </c:pt>
                <c:pt idx="7">
                  <c:v>20</c:v>
                </c:pt>
                <c:pt idx="8">
                  <c:v>19</c:v>
                </c:pt>
                <c:pt idx="9">
                  <c:v>18</c:v>
                </c:pt>
                <c:pt idx="10">
                  <c:v>16</c:v>
                </c:pt>
                <c:pt idx="1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52-4EAB-8427-CC1426D97B1C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Type I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352</c:v>
                </c:pt>
                <c:pt idx="1">
                  <c:v>373</c:v>
                </c:pt>
                <c:pt idx="2">
                  <c:v>371</c:v>
                </c:pt>
                <c:pt idx="3">
                  <c:v>390</c:v>
                </c:pt>
                <c:pt idx="4">
                  <c:v>94</c:v>
                </c:pt>
                <c:pt idx="5">
                  <c:v>65</c:v>
                </c:pt>
                <c:pt idx="6">
                  <c:v>53</c:v>
                </c:pt>
                <c:pt idx="7">
                  <c:v>56</c:v>
                </c:pt>
                <c:pt idx="8">
                  <c:v>57</c:v>
                </c:pt>
                <c:pt idx="9">
                  <c:v>44</c:v>
                </c:pt>
                <c:pt idx="10">
                  <c:v>38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52-4EAB-8427-CC1426D97B1C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Type III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Sheet1!$D$5:$D$18</c:f>
              <c:numCache>
                <c:formatCode>General</c:formatCode>
                <c:ptCount val="14"/>
                <c:pt idx="0">
                  <c:v>813</c:v>
                </c:pt>
                <c:pt idx="1">
                  <c:v>837</c:v>
                </c:pt>
                <c:pt idx="2">
                  <c:v>820</c:v>
                </c:pt>
                <c:pt idx="3">
                  <c:v>843</c:v>
                </c:pt>
                <c:pt idx="4">
                  <c:v>287</c:v>
                </c:pt>
                <c:pt idx="5">
                  <c:v>180</c:v>
                </c:pt>
                <c:pt idx="6">
                  <c:v>115</c:v>
                </c:pt>
                <c:pt idx="7">
                  <c:v>143</c:v>
                </c:pt>
                <c:pt idx="8">
                  <c:v>143</c:v>
                </c:pt>
                <c:pt idx="9">
                  <c:v>117</c:v>
                </c:pt>
                <c:pt idx="10">
                  <c:v>101</c:v>
                </c:pt>
                <c:pt idx="11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52-4EAB-8427-CC1426D97B1C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Type IV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Sheet1!$E$5:$E$18</c:f>
              <c:numCache>
                <c:formatCode>General</c:formatCode>
                <c:ptCount val="14"/>
                <c:pt idx="0">
                  <c:v>392</c:v>
                </c:pt>
                <c:pt idx="1">
                  <c:v>370</c:v>
                </c:pt>
                <c:pt idx="2">
                  <c:v>380</c:v>
                </c:pt>
                <c:pt idx="3">
                  <c:v>402</c:v>
                </c:pt>
                <c:pt idx="4">
                  <c:v>194</c:v>
                </c:pt>
                <c:pt idx="5">
                  <c:v>176</c:v>
                </c:pt>
                <c:pt idx="6">
                  <c:v>108</c:v>
                </c:pt>
                <c:pt idx="7">
                  <c:v>147</c:v>
                </c:pt>
                <c:pt idx="8">
                  <c:v>146</c:v>
                </c:pt>
                <c:pt idx="9">
                  <c:v>130</c:v>
                </c:pt>
                <c:pt idx="10">
                  <c:v>122</c:v>
                </c:pt>
                <c:pt idx="11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52-4EAB-8427-CC1426D97B1C}"/>
            </c:ext>
          </c:extLst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Line 5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Sheet1!$F$5:$F$18</c:f>
              <c:numCache>
                <c:formatCode>General</c:formatCode>
                <c:ptCount val="14"/>
                <c:pt idx="0">
                  <c:v>390</c:v>
                </c:pt>
                <c:pt idx="1">
                  <c:v>363</c:v>
                </c:pt>
                <c:pt idx="2">
                  <c:v>340</c:v>
                </c:pt>
                <c:pt idx="3">
                  <c:v>340</c:v>
                </c:pt>
                <c:pt idx="4">
                  <c:v>266</c:v>
                </c:pt>
                <c:pt idx="5">
                  <c:v>233</c:v>
                </c:pt>
                <c:pt idx="6">
                  <c:v>146</c:v>
                </c:pt>
                <c:pt idx="7">
                  <c:v>210</c:v>
                </c:pt>
                <c:pt idx="8">
                  <c:v>206</c:v>
                </c:pt>
                <c:pt idx="9">
                  <c:v>187</c:v>
                </c:pt>
                <c:pt idx="10">
                  <c:v>177</c:v>
                </c:pt>
                <c:pt idx="11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52-4EAB-8427-CC1426D97B1C}"/>
            </c:ext>
          </c:extLst>
        </c:ser>
        <c:ser>
          <c:idx val="5"/>
          <c:order val="5"/>
          <c:tx>
            <c:strRef>
              <c:f>Sheet1!$G$4</c:f>
              <c:strCache>
                <c:ptCount val="1"/>
                <c:pt idx="0">
                  <c:v>Line 6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Sheet1!$G$5:$G$16</c:f>
              <c:numCache>
                <c:formatCode>General</c:formatCode>
                <c:ptCount val="12"/>
                <c:pt idx="0">
                  <c:v>293</c:v>
                </c:pt>
                <c:pt idx="1">
                  <c:v>274</c:v>
                </c:pt>
                <c:pt idx="2">
                  <c:v>263</c:v>
                </c:pt>
                <c:pt idx="3">
                  <c:v>263</c:v>
                </c:pt>
                <c:pt idx="4">
                  <c:v>212</c:v>
                </c:pt>
                <c:pt idx="5">
                  <c:v>188</c:v>
                </c:pt>
                <c:pt idx="6">
                  <c:v>138</c:v>
                </c:pt>
                <c:pt idx="7">
                  <c:v>174</c:v>
                </c:pt>
                <c:pt idx="8">
                  <c:v>163</c:v>
                </c:pt>
                <c:pt idx="9">
                  <c:v>155</c:v>
                </c:pt>
                <c:pt idx="10">
                  <c:v>145</c:v>
                </c:pt>
                <c:pt idx="11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F52-4EAB-8427-CC1426D97B1C}"/>
            </c:ext>
          </c:extLst>
        </c:ser>
        <c:ser>
          <c:idx val="6"/>
          <c:order val="6"/>
          <c:tx>
            <c:strRef>
              <c:f>Sheet1!$H$4</c:f>
              <c:strCache>
                <c:ptCount val="1"/>
                <c:pt idx="0">
                  <c:v>Line 7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Sheet1!$H$5:$H$16</c:f>
              <c:numCache>
                <c:formatCode>General</c:formatCode>
                <c:ptCount val="12"/>
                <c:pt idx="0">
                  <c:v>246</c:v>
                </c:pt>
                <c:pt idx="1">
                  <c:v>247</c:v>
                </c:pt>
                <c:pt idx="2">
                  <c:v>240</c:v>
                </c:pt>
                <c:pt idx="3">
                  <c:v>240</c:v>
                </c:pt>
                <c:pt idx="4">
                  <c:v>201</c:v>
                </c:pt>
                <c:pt idx="5">
                  <c:v>188</c:v>
                </c:pt>
                <c:pt idx="6">
                  <c:v>129</c:v>
                </c:pt>
                <c:pt idx="7">
                  <c:v>165</c:v>
                </c:pt>
                <c:pt idx="8">
                  <c:v>162</c:v>
                </c:pt>
                <c:pt idx="9">
                  <c:v>144</c:v>
                </c:pt>
                <c:pt idx="10">
                  <c:v>133</c:v>
                </c:pt>
                <c:pt idx="11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52-4EAB-8427-CC1426D9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3520"/>
        <c:axId val="215586304"/>
      </c:lineChart>
      <c:catAx>
        <c:axId val="21540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44310381029957463"/>
              <c:y val="0.863519264816307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58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586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
Retro-Reflectivity</a:t>
                </a:r>
              </a:p>
            </c:rich>
          </c:tx>
          <c:layout>
            <c:manualLayout>
              <c:xMode val="edge"/>
              <c:yMode val="edge"/>
              <c:x val="8.6206896551724137E-3"/>
              <c:y val="0.194226272896990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4035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862141370259748"/>
          <c:y val="0.54593313631071716"/>
          <c:w val="0.12758638790840804"/>
          <c:h val="0.3884525457939804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Retro-Reflectivity Comparison</a:t>
            </a:r>
          </a:p>
        </c:rich>
      </c:tx>
      <c:layout>
        <c:manualLayout>
          <c:xMode val="edge"/>
          <c:yMode val="edge"/>
          <c:x val="0.20172431894289075"/>
          <c:y val="2.09973753280839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206910195742016"/>
          <c:y val="0.15748071860830515"/>
          <c:w val="0.6775867773326183"/>
          <c:h val="0.51968637140740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No Bead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11-Apr</c:v>
                </c:pt>
                <c:pt idx="1">
                  <c:v>28-Apr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Sheet1!$B$5:$B$18</c:f>
              <c:numCache>
                <c:formatCode>General</c:formatCode>
                <c:ptCount val="14"/>
                <c:pt idx="0">
                  <c:v>22</c:v>
                </c:pt>
                <c:pt idx="1">
                  <c:v>19</c:v>
                </c:pt>
                <c:pt idx="2">
                  <c:v>8</c:v>
                </c:pt>
                <c:pt idx="3">
                  <c:v>11</c:v>
                </c:pt>
                <c:pt idx="4">
                  <c:v>6</c:v>
                </c:pt>
                <c:pt idx="5">
                  <c:v>24</c:v>
                </c:pt>
                <c:pt idx="6">
                  <c:v>26</c:v>
                </c:pt>
                <c:pt idx="7">
                  <c:v>20</c:v>
                </c:pt>
                <c:pt idx="8">
                  <c:v>19</c:v>
                </c:pt>
                <c:pt idx="9">
                  <c:v>18</c:v>
                </c:pt>
                <c:pt idx="10">
                  <c:v>16</c:v>
                </c:pt>
                <c:pt idx="1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77-4148-A9C5-B1F7D65CB0D5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Type I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11-Apr</c:v>
                </c:pt>
                <c:pt idx="1">
                  <c:v>28-Apr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152</c:v>
                </c:pt>
                <c:pt idx="1">
                  <c:v>83</c:v>
                </c:pt>
                <c:pt idx="2">
                  <c:v>29</c:v>
                </c:pt>
                <c:pt idx="3">
                  <c:v>84</c:v>
                </c:pt>
                <c:pt idx="4">
                  <c:v>33</c:v>
                </c:pt>
                <c:pt idx="5">
                  <c:v>65</c:v>
                </c:pt>
                <c:pt idx="6">
                  <c:v>53</c:v>
                </c:pt>
                <c:pt idx="7">
                  <c:v>56</c:v>
                </c:pt>
                <c:pt idx="8">
                  <c:v>57</c:v>
                </c:pt>
                <c:pt idx="9">
                  <c:v>44</c:v>
                </c:pt>
                <c:pt idx="10">
                  <c:v>38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77-4148-A9C5-B1F7D65CB0D5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Type III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11-Apr</c:v>
                </c:pt>
                <c:pt idx="1">
                  <c:v>28-Apr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Sheet1!$D$5:$D$18</c:f>
              <c:numCache>
                <c:formatCode>General</c:formatCode>
                <c:ptCount val="14"/>
                <c:pt idx="0">
                  <c:v>614</c:v>
                </c:pt>
                <c:pt idx="1">
                  <c:v>58</c:v>
                </c:pt>
                <c:pt idx="2">
                  <c:v>21</c:v>
                </c:pt>
                <c:pt idx="3">
                  <c:v>52</c:v>
                </c:pt>
                <c:pt idx="4">
                  <c:v>16</c:v>
                </c:pt>
                <c:pt idx="5">
                  <c:v>180</c:v>
                </c:pt>
                <c:pt idx="6">
                  <c:v>115</c:v>
                </c:pt>
                <c:pt idx="7">
                  <c:v>143</c:v>
                </c:pt>
                <c:pt idx="8">
                  <c:v>143</c:v>
                </c:pt>
                <c:pt idx="9">
                  <c:v>117</c:v>
                </c:pt>
                <c:pt idx="10">
                  <c:v>101</c:v>
                </c:pt>
                <c:pt idx="11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77-4148-A9C5-B1F7D65CB0D5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Type IV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11-Apr</c:v>
                </c:pt>
                <c:pt idx="1">
                  <c:v>28-Apr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Sheet1!$E$5:$E$18</c:f>
              <c:numCache>
                <c:formatCode>General</c:formatCode>
                <c:ptCount val="14"/>
                <c:pt idx="0">
                  <c:v>260</c:v>
                </c:pt>
                <c:pt idx="1">
                  <c:v>71</c:v>
                </c:pt>
                <c:pt idx="2">
                  <c:v>20</c:v>
                </c:pt>
                <c:pt idx="3">
                  <c:v>46</c:v>
                </c:pt>
                <c:pt idx="4">
                  <c:v>17</c:v>
                </c:pt>
                <c:pt idx="5">
                  <c:v>176</c:v>
                </c:pt>
                <c:pt idx="6">
                  <c:v>108</c:v>
                </c:pt>
                <c:pt idx="7">
                  <c:v>147</c:v>
                </c:pt>
                <c:pt idx="8">
                  <c:v>146</c:v>
                </c:pt>
                <c:pt idx="9">
                  <c:v>130</c:v>
                </c:pt>
                <c:pt idx="10">
                  <c:v>122</c:v>
                </c:pt>
                <c:pt idx="11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77-4148-A9C5-B1F7D65CB0D5}"/>
            </c:ext>
          </c:extLst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Line 5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11-Apr</c:v>
                </c:pt>
                <c:pt idx="1">
                  <c:v>28-Apr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Sheet1!$F$5:$F$18</c:f>
              <c:numCache>
                <c:formatCode>General</c:formatCode>
                <c:ptCount val="14"/>
                <c:pt idx="0">
                  <c:v>390</c:v>
                </c:pt>
                <c:pt idx="1">
                  <c:v>363</c:v>
                </c:pt>
                <c:pt idx="2">
                  <c:v>340</c:v>
                </c:pt>
                <c:pt idx="3">
                  <c:v>340</c:v>
                </c:pt>
                <c:pt idx="4">
                  <c:v>266</c:v>
                </c:pt>
                <c:pt idx="5">
                  <c:v>233</c:v>
                </c:pt>
                <c:pt idx="6">
                  <c:v>146</c:v>
                </c:pt>
                <c:pt idx="7">
                  <c:v>210</c:v>
                </c:pt>
                <c:pt idx="8">
                  <c:v>206</c:v>
                </c:pt>
                <c:pt idx="9">
                  <c:v>187</c:v>
                </c:pt>
                <c:pt idx="10">
                  <c:v>177</c:v>
                </c:pt>
                <c:pt idx="11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77-4148-A9C5-B1F7D65CB0D5}"/>
            </c:ext>
          </c:extLst>
        </c:ser>
        <c:ser>
          <c:idx val="5"/>
          <c:order val="5"/>
          <c:tx>
            <c:strRef>
              <c:f>Sheet1!$G$4</c:f>
              <c:strCache>
                <c:ptCount val="1"/>
                <c:pt idx="0">
                  <c:v>Line 6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11-Apr</c:v>
                </c:pt>
                <c:pt idx="1">
                  <c:v>28-Apr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Sheet1!$G$5:$G$16</c:f>
              <c:numCache>
                <c:formatCode>General</c:formatCode>
                <c:ptCount val="12"/>
                <c:pt idx="0">
                  <c:v>293</c:v>
                </c:pt>
                <c:pt idx="1">
                  <c:v>274</c:v>
                </c:pt>
                <c:pt idx="2">
                  <c:v>263</c:v>
                </c:pt>
                <c:pt idx="3">
                  <c:v>263</c:v>
                </c:pt>
                <c:pt idx="4">
                  <c:v>212</c:v>
                </c:pt>
                <c:pt idx="5">
                  <c:v>188</c:v>
                </c:pt>
                <c:pt idx="6">
                  <c:v>138</c:v>
                </c:pt>
                <c:pt idx="7">
                  <c:v>174</c:v>
                </c:pt>
                <c:pt idx="8">
                  <c:v>163</c:v>
                </c:pt>
                <c:pt idx="9">
                  <c:v>155</c:v>
                </c:pt>
                <c:pt idx="10">
                  <c:v>145</c:v>
                </c:pt>
                <c:pt idx="11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77-4148-A9C5-B1F7D65CB0D5}"/>
            </c:ext>
          </c:extLst>
        </c:ser>
        <c:ser>
          <c:idx val="6"/>
          <c:order val="6"/>
          <c:tx>
            <c:strRef>
              <c:f>Sheet1!$H$4</c:f>
              <c:strCache>
                <c:ptCount val="1"/>
                <c:pt idx="0">
                  <c:v>Line 7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cat>
            <c:strRef>
              <c:f>Sheet1!$A$5:$A$18</c:f>
              <c:strCache>
                <c:ptCount val="14"/>
                <c:pt idx="0">
                  <c:v>11-Apr</c:v>
                </c:pt>
                <c:pt idx="1">
                  <c:v>28-Apr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 </c:v>
                </c:pt>
              </c:strCache>
            </c:strRef>
          </c:cat>
          <c:val>
            <c:numRef>
              <c:f>Sheet1!$H$5:$H$16</c:f>
              <c:numCache>
                <c:formatCode>General</c:formatCode>
                <c:ptCount val="12"/>
                <c:pt idx="0">
                  <c:v>246</c:v>
                </c:pt>
                <c:pt idx="1">
                  <c:v>247</c:v>
                </c:pt>
                <c:pt idx="2">
                  <c:v>240</c:v>
                </c:pt>
                <c:pt idx="3">
                  <c:v>240</c:v>
                </c:pt>
                <c:pt idx="4">
                  <c:v>201</c:v>
                </c:pt>
                <c:pt idx="5">
                  <c:v>188</c:v>
                </c:pt>
                <c:pt idx="6">
                  <c:v>129</c:v>
                </c:pt>
                <c:pt idx="7">
                  <c:v>165</c:v>
                </c:pt>
                <c:pt idx="8">
                  <c:v>162</c:v>
                </c:pt>
                <c:pt idx="9">
                  <c:v>144</c:v>
                </c:pt>
                <c:pt idx="10">
                  <c:v>133</c:v>
                </c:pt>
                <c:pt idx="11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F77-4148-A9C5-B1F7D65C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243648"/>
        <c:axId val="219255168"/>
      </c:lineChart>
      <c:catAx>
        <c:axId val="21924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44310381029957463"/>
              <c:y val="0.863519264816307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925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255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
Retro-Reflectivity</a:t>
                </a:r>
              </a:p>
            </c:rich>
          </c:tx>
          <c:layout>
            <c:manualLayout>
              <c:xMode val="edge"/>
              <c:yMode val="edge"/>
              <c:x val="8.6206896551724137E-3"/>
              <c:y val="0.194226272896990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92436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862141370259748"/>
          <c:y val="0.54593313631071716"/>
          <c:w val="0.12758638790840804"/>
          <c:h val="0.3884525457939804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252F8C-63F5-4E9A-990B-FCA9C446D0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 eaLnBrk="1" hangingPunct="1">
              <a:spcBef>
                <a:spcPct val="5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 eaLnBrk="1" hangingPunct="1">
              <a:spcBef>
                <a:spcPct val="5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21763"/>
            <a:ext cx="3038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 eaLnBrk="1" hangingPunct="1">
              <a:spcBef>
                <a:spcPct val="5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9021763"/>
            <a:ext cx="3038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 eaLnBrk="1" hangingPunct="1">
              <a:spcBef>
                <a:spcPct val="50000"/>
              </a:spcBef>
              <a:buFontTx/>
              <a:buChar char="•"/>
              <a:defRPr sz="1200"/>
            </a:lvl1pPr>
          </a:lstStyle>
          <a:p>
            <a:fld id="{E93B8957-7724-4031-8CBE-7459E37189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2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55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0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73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6300"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6300"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6300"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6300"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1863" algn="l"/>
                <a:tab pos="1865313" algn="l"/>
                <a:tab pos="2798763" algn="l"/>
                <a:tab pos="3732213" algn="l"/>
                <a:tab pos="4665663" algn="l"/>
                <a:tab pos="5599113" algn="l"/>
                <a:tab pos="6532563" algn="l"/>
                <a:tab pos="7466013" algn="l"/>
                <a:tab pos="8399463" algn="l"/>
                <a:tab pos="9332913" algn="l"/>
                <a:tab pos="10266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F337A-A717-42C5-9DE4-2E50D42BE69E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37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51375" cy="3489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2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9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1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3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7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9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5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70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37D20-81A4-4864-98AB-88E25ADC4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8FE78-4251-4C53-8D3A-FC7A6D946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16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242CB-D1BC-44B6-8DA3-5576D18AD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40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  <p:sp>
        <p:nvSpPr>
          <p:cNvPr id="340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9572618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502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86131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A61EBD86-6CF9-44E5-A97B-2040799AB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8539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6A58B1D5-31F2-4100-822C-B456C62B6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14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FB6CE08C-515D-4979-A3C9-76A74F986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29920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06772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EB418-3D27-4652-A688-FAA6D970F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347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98919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13043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9295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177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  <p:sp>
        <p:nvSpPr>
          <p:cNvPr id="340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486532101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8385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3150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5DD24EE6-2F48-452B-8737-81B96967C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2340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35935789-00F4-4A75-B778-A2C8DB8AE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0972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44BD1714-6586-4A6E-A013-54113F5A8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45865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10FFB-9E44-4B88-8A68-69447E68C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625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97367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27481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23530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482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828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1DB97-38B4-4D8C-9930-04EE7475F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01C64-54E8-406F-829A-AC6F0C207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4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AB055-10EE-4676-8DB0-F2B77D254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5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20E9E-51D9-495E-95B9-839D7BED4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85904-3ACC-4C2C-A28A-C7487F452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1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17EA5-FF13-43D9-8BF3-86E29313F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90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FB724098-0633-4A55-B004-1E77B6D8C7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4202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450 V, AC Parallel Circuit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Pros</a:t>
            </a:r>
          </a:p>
          <a:p>
            <a:pPr lvl="0"/>
            <a:endParaRPr lang="en-US" altLang="en-US" smtClean="0"/>
          </a:p>
          <a:p>
            <a:pPr lvl="1"/>
            <a:r>
              <a:rPr lang="en-US" altLang="en-US" smtClean="0"/>
              <a:t>Safer due to low voltage rated cable</a:t>
            </a:r>
          </a:p>
          <a:p>
            <a:pPr lvl="1"/>
            <a:r>
              <a:rPr lang="en-US" altLang="en-US" smtClean="0"/>
              <a:t>Reliable due to low voltage to earth hence cables should last longer</a:t>
            </a:r>
          </a:p>
          <a:p>
            <a:pPr lvl="1"/>
            <a:r>
              <a:rPr lang="en-US" altLang="en-US" smtClean="0"/>
              <a:t>Good overall efficiency and power factor due to no isolation transformers</a:t>
            </a:r>
          </a:p>
          <a:p>
            <a:pPr lvl="1"/>
            <a:r>
              <a:rPr lang="en-US" altLang="en-US" smtClean="0"/>
              <a:t>Less expensive power source, cable and connectors</a:t>
            </a:r>
          </a:p>
          <a:p>
            <a:pPr lvl="1"/>
            <a:r>
              <a:rPr lang="en-US" altLang="en-US" smtClean="0"/>
              <a:t>Monitoring/Individual control is less complex and easy to implement</a:t>
            </a:r>
          </a:p>
          <a:p>
            <a:pPr lvl="1"/>
            <a:endParaRPr lang="en-US" altLang="en-US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2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054" name="Group 7"/>
          <p:cNvGrpSpPr>
            <a:grpSpLocks/>
          </p:cNvGrpSpPr>
          <p:nvPr userDrawn="1"/>
        </p:nvGrpSpPr>
        <p:grpSpPr bwMode="auto">
          <a:xfrm>
            <a:off x="5708650" y="6124575"/>
            <a:ext cx="2749550" cy="661988"/>
            <a:chOff x="3596" y="3858"/>
            <a:chExt cx="1354" cy="417"/>
          </a:xfrm>
        </p:grpSpPr>
        <p:pic>
          <p:nvPicPr>
            <p:cNvPr id="2055" name="Picture 8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9977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9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11" r:id="rId2"/>
    <p:sldLayoutId id="2147484312" r:id="rId3"/>
    <p:sldLayoutId id="2147484327" r:id="rId4"/>
    <p:sldLayoutId id="2147484328" r:id="rId5"/>
    <p:sldLayoutId id="2147484329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4202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450 V, AC Parallel Circuit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Pros</a:t>
            </a:r>
          </a:p>
          <a:p>
            <a:pPr lvl="0"/>
            <a:endParaRPr lang="en-US" altLang="en-US" smtClean="0"/>
          </a:p>
          <a:p>
            <a:pPr lvl="1"/>
            <a:r>
              <a:rPr lang="en-US" altLang="en-US" smtClean="0"/>
              <a:t>Safer due to low voltage rated cable</a:t>
            </a:r>
          </a:p>
          <a:p>
            <a:pPr lvl="1"/>
            <a:r>
              <a:rPr lang="en-US" altLang="en-US" smtClean="0"/>
              <a:t>Reliable due to low voltage to earth hence cables should last longer</a:t>
            </a:r>
          </a:p>
          <a:p>
            <a:pPr lvl="1"/>
            <a:r>
              <a:rPr lang="en-US" altLang="en-US" smtClean="0"/>
              <a:t>Good overall efficiency and power factor due to no isolation transformers</a:t>
            </a:r>
          </a:p>
          <a:p>
            <a:pPr lvl="1"/>
            <a:r>
              <a:rPr lang="en-US" altLang="en-US" smtClean="0"/>
              <a:t>Less expensive power source, cable and connectors</a:t>
            </a:r>
          </a:p>
          <a:p>
            <a:pPr lvl="1"/>
            <a:r>
              <a:rPr lang="en-US" altLang="en-US" smtClean="0"/>
              <a:t>Monitoring/Individual control is less complex and easy to implement</a:t>
            </a:r>
          </a:p>
          <a:p>
            <a:pPr lvl="1"/>
            <a:endParaRPr lang="en-US" altLang="en-US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2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3078" name="Group 7"/>
          <p:cNvGrpSpPr>
            <a:grpSpLocks/>
          </p:cNvGrpSpPr>
          <p:nvPr userDrawn="1"/>
        </p:nvGrpSpPr>
        <p:grpSpPr bwMode="auto">
          <a:xfrm>
            <a:off x="5708650" y="6124575"/>
            <a:ext cx="2749550" cy="661988"/>
            <a:chOff x="3596" y="3858"/>
            <a:chExt cx="1354" cy="417"/>
          </a:xfrm>
        </p:grpSpPr>
        <p:pic>
          <p:nvPicPr>
            <p:cNvPr id="3079" name="Picture 8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9977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9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18" r:id="rId2"/>
    <p:sldLayoutId id="2147484319" r:id="rId3"/>
    <p:sldLayoutId id="2147484331" r:id="rId4"/>
    <p:sldLayoutId id="2147484332" r:id="rId5"/>
    <p:sldLayoutId id="2147484333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ransition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onald.Gallagher@fa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5487988" cy="318611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 – S5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Guidance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09600" y="4876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bg1"/>
                </a:solidFill>
              </a:rPr>
              <a:t>Presented To:  REDAC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bg1"/>
              </a:solidFill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316935" y="5126831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chemeClr val="bg1"/>
                </a:solidFill>
              </a:rPr>
              <a:t>By:  Donald W. </a:t>
            </a:r>
            <a:r>
              <a:rPr lang="en-US" altLang="en-US" sz="1200" b="0" dirty="0" smtClean="0">
                <a:solidFill>
                  <a:schemeClr val="bg1"/>
                </a:solidFill>
              </a:rPr>
              <a:t>Gallagher &amp; Holly Cyrus</a:t>
            </a:r>
            <a:endParaRPr lang="en-US" altLang="en-US" sz="1200" b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333500" y="5357813"/>
            <a:ext cx="179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chemeClr val="bg1"/>
                </a:solidFill>
              </a:rPr>
              <a:t>Date:  </a:t>
            </a:r>
            <a:r>
              <a:rPr lang="en-US" altLang="en-US" sz="1200" b="0" dirty="0" smtClean="0">
                <a:solidFill>
                  <a:schemeClr val="bg1"/>
                </a:solidFill>
              </a:rPr>
              <a:t>August </a:t>
            </a:r>
            <a:r>
              <a:rPr lang="en-US" altLang="en-US" sz="1200" b="0" dirty="0">
                <a:solidFill>
                  <a:schemeClr val="bg1"/>
                </a:solidFill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Safety Issues (SSI)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An </a:t>
            </a:r>
            <a:r>
              <a:rPr lang="en-US" sz="2400" dirty="0">
                <a:solidFill>
                  <a:srgbClr val="00B050"/>
                </a:solidFill>
              </a:rPr>
              <a:t>FAA SSI team was formed to develop a process to collect and prioritize the LOB/SO lists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By </a:t>
            </a:r>
            <a:r>
              <a:rPr lang="en-US" sz="2400" dirty="0">
                <a:solidFill>
                  <a:srgbClr val="00B050"/>
                </a:solidFill>
              </a:rPr>
              <a:t>the end of fiscal year (FY) 2015, the SSI team identified a prioritized list of 10 FAA-level, cross-organizational SSI’s.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Safety Issues (SSI)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Three that involved ARP are: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FY15 SSI LED 01</a:t>
            </a:r>
            <a:r>
              <a:rPr lang="en-US" sz="2400" dirty="0">
                <a:solidFill>
                  <a:srgbClr val="00B050"/>
                </a:solidFill>
              </a:rPr>
              <a:t>: LED-Lit Obstacle Detection (with Night Vision Goggles (NVGs))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FY15 SSI LED 05</a:t>
            </a:r>
            <a:r>
              <a:rPr lang="en-US" sz="2400" dirty="0">
                <a:solidFill>
                  <a:srgbClr val="00B050"/>
                </a:solidFill>
              </a:rPr>
              <a:t>: Stroboscopic Effect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FY15 SSI LED 06</a:t>
            </a:r>
            <a:r>
              <a:rPr lang="en-US" sz="2400" dirty="0">
                <a:solidFill>
                  <a:srgbClr val="00B050"/>
                </a:solidFill>
              </a:rPr>
              <a:t>: Loss of Sight of LED Airport </a:t>
            </a:r>
            <a:r>
              <a:rPr lang="en-US" sz="2400" dirty="0" smtClean="0">
                <a:solidFill>
                  <a:srgbClr val="00B050"/>
                </a:solidFill>
              </a:rPr>
              <a:t>Lighting 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56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05: Stroboscopic Effect  </a:t>
            </a:r>
            <a:endParaRPr lang="en-US" sz="3200" dirty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LED Runway </a:t>
            </a:r>
            <a:r>
              <a:rPr lang="en-US" sz="2000" b="1" dirty="0">
                <a:solidFill>
                  <a:srgbClr val="00B050"/>
                </a:solidFill>
              </a:rPr>
              <a:t>Edge Lights </a:t>
            </a:r>
            <a:r>
              <a:rPr lang="en-US" sz="2000" b="1" dirty="0" smtClean="0">
                <a:solidFill>
                  <a:srgbClr val="00B050"/>
                </a:solidFill>
              </a:rPr>
              <a:t>were reported as causing, </a:t>
            </a:r>
            <a:r>
              <a:rPr lang="en-US" sz="2000" b="1" dirty="0">
                <a:solidFill>
                  <a:srgbClr val="00B050"/>
                </a:solidFill>
              </a:rPr>
              <a:t>a “strobing” effect </a:t>
            </a:r>
            <a:r>
              <a:rPr lang="en-US" sz="2000" b="1" dirty="0" smtClean="0">
                <a:solidFill>
                  <a:srgbClr val="00B050"/>
                </a:solidFill>
              </a:rPr>
              <a:t>when </a:t>
            </a:r>
            <a:r>
              <a:rPr lang="en-US" sz="2000" b="1" dirty="0">
                <a:solidFill>
                  <a:srgbClr val="00B050"/>
                </a:solidFill>
              </a:rPr>
              <a:t>viewed through the propeller of </a:t>
            </a:r>
            <a:r>
              <a:rPr lang="en-US" sz="2000" b="1" dirty="0" smtClean="0">
                <a:solidFill>
                  <a:srgbClr val="00B050"/>
                </a:solidFill>
              </a:rPr>
              <a:t>certain </a:t>
            </a:r>
            <a:r>
              <a:rPr lang="en-US" sz="2000" b="1" dirty="0" smtClean="0">
                <a:solidFill>
                  <a:srgbClr val="FF0000"/>
                </a:solidFill>
              </a:rPr>
              <a:t>3 blade single engine</a:t>
            </a:r>
            <a:r>
              <a:rPr lang="en-US" sz="2000" b="1" dirty="0" smtClean="0">
                <a:solidFill>
                  <a:srgbClr val="00B050"/>
                </a:solidFill>
              </a:rPr>
              <a:t> aircraft. </a:t>
            </a:r>
            <a:r>
              <a:rPr lang="en-US" sz="2000" b="1" dirty="0" smtClean="0">
                <a:solidFill>
                  <a:srgbClr val="FF0000"/>
                </a:solidFill>
              </a:rPr>
              <a:t>3 separate instances </a:t>
            </a:r>
            <a:r>
              <a:rPr lang="en-US" sz="2000" b="1" dirty="0" smtClean="0">
                <a:solidFill>
                  <a:srgbClr val="00B050"/>
                </a:solidFill>
              </a:rPr>
              <a:t>were documented.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Flight tests were performed. At </a:t>
            </a:r>
            <a:r>
              <a:rPr lang="en-US" sz="2000" b="1" dirty="0">
                <a:solidFill>
                  <a:srgbClr val="00B050"/>
                </a:solidFill>
              </a:rPr>
              <a:t>the conclusion of this effort, there </a:t>
            </a:r>
            <a:r>
              <a:rPr lang="en-US" sz="2000" b="1" dirty="0">
                <a:solidFill>
                  <a:srgbClr val="FF0000"/>
                </a:solidFill>
              </a:rPr>
              <a:t>does not appear to be a safety concern</a:t>
            </a:r>
            <a:r>
              <a:rPr lang="en-US" sz="2000" b="1" dirty="0">
                <a:solidFill>
                  <a:srgbClr val="00B050"/>
                </a:solidFill>
              </a:rPr>
              <a:t>. Pilots were able to </a:t>
            </a:r>
            <a:r>
              <a:rPr lang="en-US" sz="2000" b="1" dirty="0">
                <a:solidFill>
                  <a:srgbClr val="FF0000"/>
                </a:solidFill>
              </a:rPr>
              <a:t>complete their operations safely</a:t>
            </a:r>
            <a:r>
              <a:rPr lang="en-US" sz="2000" b="1" dirty="0">
                <a:solidFill>
                  <a:srgbClr val="00B050"/>
                </a:solidFill>
              </a:rPr>
              <a:t>. 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However</a:t>
            </a:r>
            <a:r>
              <a:rPr lang="en-US" sz="2000" b="1" dirty="0">
                <a:solidFill>
                  <a:srgbClr val="00B050"/>
                </a:solidFill>
              </a:rPr>
              <a:t>, the oscillating or </a:t>
            </a:r>
            <a:r>
              <a:rPr lang="en-US" sz="2000" b="1" dirty="0">
                <a:solidFill>
                  <a:srgbClr val="FF0000"/>
                </a:solidFill>
              </a:rPr>
              <a:t>flickering can be annoying</a:t>
            </a:r>
            <a:r>
              <a:rPr lang="en-US" sz="2000" b="1" dirty="0">
                <a:solidFill>
                  <a:srgbClr val="00B050"/>
                </a:solidFill>
              </a:rPr>
              <a:t>. Knowing the circumstances under which the phenomenon appears validates previous research that had been performed on flicker. 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59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05: Stroboscopic Effect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This </a:t>
            </a:r>
            <a:r>
              <a:rPr lang="en-US" sz="2000" b="1" dirty="0">
                <a:solidFill>
                  <a:srgbClr val="00B050"/>
                </a:solidFill>
              </a:rPr>
              <a:t>phenomenon only appears when the </a:t>
            </a:r>
            <a:r>
              <a:rPr lang="en-US" sz="2000" b="1" dirty="0">
                <a:solidFill>
                  <a:srgbClr val="FF0000"/>
                </a:solidFill>
              </a:rPr>
              <a:t>right aircraft </a:t>
            </a:r>
            <a:r>
              <a:rPr lang="en-US" sz="2000" b="1" dirty="0">
                <a:solidFill>
                  <a:srgbClr val="00B050"/>
                </a:solidFill>
              </a:rPr>
              <a:t>at the </a:t>
            </a:r>
            <a:r>
              <a:rPr lang="en-US" sz="2000" b="1" dirty="0">
                <a:solidFill>
                  <a:srgbClr val="FF0000"/>
                </a:solidFill>
              </a:rPr>
              <a:t>right propeller speed</a:t>
            </a:r>
            <a:r>
              <a:rPr lang="en-US" sz="2000" b="1" dirty="0">
                <a:solidFill>
                  <a:srgbClr val="00B050"/>
                </a:solidFill>
              </a:rPr>
              <a:t> interacts with a </a:t>
            </a:r>
            <a:r>
              <a:rPr lang="en-US" sz="2000" b="1" dirty="0">
                <a:solidFill>
                  <a:srgbClr val="FF0000"/>
                </a:solidFill>
              </a:rPr>
              <a:t>LED lighting fixture </a:t>
            </a:r>
            <a:r>
              <a:rPr lang="en-US" sz="2000" b="1" dirty="0">
                <a:solidFill>
                  <a:srgbClr val="00B050"/>
                </a:solidFill>
              </a:rPr>
              <a:t>operating at </a:t>
            </a:r>
            <a:r>
              <a:rPr lang="en-US" sz="2000" b="1" dirty="0">
                <a:solidFill>
                  <a:srgbClr val="FF0000"/>
                </a:solidFill>
              </a:rPr>
              <a:t>medium or low step </a:t>
            </a:r>
            <a:r>
              <a:rPr lang="en-US" sz="2000" b="1" dirty="0">
                <a:solidFill>
                  <a:srgbClr val="00B050"/>
                </a:solidFill>
              </a:rPr>
              <a:t>utilizing a PWM frequency of </a:t>
            </a:r>
            <a:r>
              <a:rPr lang="en-US" sz="2000" b="1" dirty="0">
                <a:solidFill>
                  <a:srgbClr val="FF0000"/>
                </a:solidFill>
              </a:rPr>
              <a:t>less than </a:t>
            </a:r>
            <a:r>
              <a:rPr lang="en-US" sz="2000" b="1" dirty="0" smtClean="0">
                <a:solidFill>
                  <a:srgbClr val="FF0000"/>
                </a:solidFill>
              </a:rPr>
              <a:t>200Hz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The phenomenon </a:t>
            </a:r>
            <a:r>
              <a:rPr lang="en-US" sz="2000" b="1" dirty="0">
                <a:solidFill>
                  <a:srgbClr val="FF0000"/>
                </a:solidFill>
              </a:rPr>
              <a:t>may only occur </a:t>
            </a:r>
            <a:r>
              <a:rPr lang="en-US" sz="2000" b="1" dirty="0">
                <a:solidFill>
                  <a:srgbClr val="00B050"/>
                </a:solidFill>
              </a:rPr>
              <a:t>for an instant while </a:t>
            </a:r>
            <a:r>
              <a:rPr lang="en-US" sz="2000" b="1" dirty="0">
                <a:solidFill>
                  <a:srgbClr val="FF0000"/>
                </a:solidFill>
              </a:rPr>
              <a:t>all</a:t>
            </a:r>
            <a:r>
              <a:rPr lang="en-US" sz="2000" b="1" dirty="0">
                <a:solidFill>
                  <a:srgbClr val="00B050"/>
                </a:solidFill>
              </a:rPr>
              <a:t> the aforementioned </a:t>
            </a:r>
            <a:r>
              <a:rPr lang="en-US" sz="2000" b="1" dirty="0">
                <a:solidFill>
                  <a:srgbClr val="FF0000"/>
                </a:solidFill>
              </a:rPr>
              <a:t>criteria exist</a:t>
            </a:r>
            <a:r>
              <a:rPr lang="en-US" sz="2000" b="1" dirty="0" smtClean="0">
                <a:solidFill>
                  <a:srgbClr val="00B050"/>
                </a:solidFill>
              </a:rPr>
              <a:t>.</a:t>
            </a:r>
          </a:p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4000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Only </a:t>
            </a:r>
            <a:r>
              <a:rPr lang="en-US" sz="2000" b="1" dirty="0" smtClean="0">
                <a:solidFill>
                  <a:srgbClr val="FF0000"/>
                </a:solidFill>
              </a:rPr>
              <a:t>one company </a:t>
            </a:r>
            <a:r>
              <a:rPr lang="en-US" sz="2000" b="1" dirty="0" smtClean="0">
                <a:solidFill>
                  <a:srgbClr val="00B050"/>
                </a:solidFill>
              </a:rPr>
              <a:t>manufactured these fixtures </a:t>
            </a:r>
            <a:r>
              <a:rPr lang="en-US" sz="2000" b="1" dirty="0" smtClean="0">
                <a:solidFill>
                  <a:srgbClr val="FF0000"/>
                </a:solidFill>
              </a:rPr>
              <a:t>under 200Hz</a:t>
            </a:r>
            <a:r>
              <a:rPr lang="en-US" sz="2000" b="1" dirty="0" smtClean="0">
                <a:solidFill>
                  <a:srgbClr val="00B050"/>
                </a:solidFill>
              </a:rPr>
              <a:t>, which they have </a:t>
            </a:r>
            <a:r>
              <a:rPr lang="en-US" sz="2000" b="1" dirty="0" smtClean="0">
                <a:solidFill>
                  <a:srgbClr val="FF0000"/>
                </a:solidFill>
              </a:rPr>
              <a:t>since changed</a:t>
            </a:r>
            <a:r>
              <a:rPr lang="en-US" sz="2000" b="1" dirty="0" smtClean="0">
                <a:solidFill>
                  <a:srgbClr val="00B050"/>
                </a:solidFill>
              </a:rPr>
              <a:t>.</a:t>
            </a:r>
          </a:p>
          <a:p>
            <a:pPr marL="457200" lvl="1" indent="0"/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05: Stroboscopic </a:t>
            </a:r>
            <a:r>
              <a:rPr lang="en-US" sz="32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endParaRPr lang="en-US" sz="3200" dirty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Addition was made to </a:t>
            </a:r>
            <a:r>
              <a:rPr lang="en-US" sz="2000" u="sng" dirty="0" smtClean="0">
                <a:solidFill>
                  <a:srgbClr val="00B050"/>
                </a:solidFill>
              </a:rPr>
              <a:t>Engineering </a:t>
            </a:r>
            <a:r>
              <a:rPr lang="en-US" sz="2000" u="sng" dirty="0">
                <a:solidFill>
                  <a:srgbClr val="00B050"/>
                </a:solidFill>
              </a:rPr>
              <a:t>BriefNo.67D Light Sources Other Than Incandescent and Xenon For Airport and Obstruction Lighting Fixtures </a:t>
            </a:r>
            <a:r>
              <a:rPr lang="en-US" sz="2000" dirty="0" smtClean="0">
                <a:solidFill>
                  <a:srgbClr val="00B050"/>
                </a:solidFill>
              </a:rPr>
              <a:t>:</a:t>
            </a:r>
            <a:r>
              <a:rPr lang="en-US" sz="2000" b="0" dirty="0"/>
              <a:t>	</a:t>
            </a:r>
            <a:endParaRPr lang="en-US" sz="2000" b="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b="0" dirty="0"/>
          </a:p>
          <a:p>
            <a:pPr marL="457200" lvl="1" indent="0"/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b="0" i="1" dirty="0" smtClean="0"/>
              <a:t>“2.15 </a:t>
            </a:r>
            <a:r>
              <a:rPr lang="en-US" sz="2000" b="0" i="1" dirty="0"/>
              <a:t>Light Fixture Flicker - All light fixtures that use pulse width modulation (PWM) to facilitate LED brightness changes must not cause perceptible flicker to a moving human observer (example: pilot in an aircraft) throughout the range of brightness steps</a:t>
            </a:r>
            <a:r>
              <a:rPr lang="en-US" sz="2000" b="0" i="1" dirty="0" smtClean="0"/>
              <a:t>.” </a:t>
            </a:r>
            <a:endParaRPr lang="en-US" sz="2000" b="0" i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42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06:  Loss of Sight of LED Airport Lighting.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This </a:t>
            </a:r>
            <a:r>
              <a:rPr lang="en-US" sz="2000" b="1" dirty="0">
                <a:solidFill>
                  <a:srgbClr val="00B050"/>
                </a:solidFill>
              </a:rPr>
              <a:t>hazard description states “LED directionality is more focused than incandescent lighting.  During night VFR (e.g., VFR traffic pattern, circling approach), flight </a:t>
            </a:r>
            <a:r>
              <a:rPr lang="en-US" sz="2000" b="1" dirty="0">
                <a:solidFill>
                  <a:srgbClr val="FF0000"/>
                </a:solidFill>
              </a:rPr>
              <a:t>crew loses sight of segments of LED airport lights</a:t>
            </a:r>
            <a:r>
              <a:rPr lang="en-US" sz="2000" b="1" dirty="0" smtClean="0">
                <a:solidFill>
                  <a:srgbClr val="00B050"/>
                </a:solidFill>
              </a:rPr>
              <a:t>.”</a:t>
            </a:r>
          </a:p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4000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Tasked to measure the </a:t>
            </a:r>
            <a:r>
              <a:rPr lang="en-US" sz="2000" dirty="0">
                <a:solidFill>
                  <a:srgbClr val="00B050"/>
                </a:solidFill>
              </a:rPr>
              <a:t>elevated omnidirectional medium intensity runway edge lights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MIRLs</a:t>
            </a:r>
            <a:r>
              <a:rPr lang="en-US" sz="2000" dirty="0" smtClean="0">
                <a:solidFill>
                  <a:srgbClr val="00B050"/>
                </a:solidFill>
              </a:rPr>
              <a:t>) and </a:t>
            </a:r>
            <a:r>
              <a:rPr lang="en-US" sz="2000" dirty="0">
                <a:solidFill>
                  <a:srgbClr val="00B050"/>
                </a:solidFill>
              </a:rPr>
              <a:t>directional high intensity runway edge lights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HIRLs</a:t>
            </a:r>
            <a:r>
              <a:rPr lang="en-US" sz="2000" dirty="0" smtClean="0">
                <a:solidFill>
                  <a:srgbClr val="00B050"/>
                </a:solidFill>
              </a:rPr>
              <a:t>) (L-861 </a:t>
            </a:r>
            <a:r>
              <a:rPr lang="en-US" sz="2000" dirty="0">
                <a:solidFill>
                  <a:srgbClr val="00B050"/>
                </a:solidFill>
              </a:rPr>
              <a:t>and L-862 respectively) </a:t>
            </a:r>
            <a:r>
              <a:rPr lang="en-US" sz="2000" dirty="0">
                <a:solidFill>
                  <a:srgbClr val="FF0000"/>
                </a:solidFill>
              </a:rPr>
              <a:t>luminous intensity </a:t>
            </a:r>
            <a:r>
              <a:rPr lang="en-US" sz="2000" dirty="0">
                <a:solidFill>
                  <a:srgbClr val="00B050"/>
                </a:solidFill>
              </a:rPr>
              <a:t>output from legacy incandescent lights in vertical areas </a:t>
            </a:r>
            <a:r>
              <a:rPr lang="en-US" sz="2000" dirty="0">
                <a:solidFill>
                  <a:srgbClr val="FF0000"/>
                </a:solidFill>
              </a:rPr>
              <a:t>between 15-90 degrees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05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06:  Loss of Sight of LED Airport Lighting.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534400" cy="4603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Standard Airport Traffic Pattern “</a:t>
            </a:r>
            <a:r>
              <a:rPr lang="en-US" sz="2400" dirty="0" smtClean="0">
                <a:solidFill>
                  <a:srgbClr val="FF0000"/>
                </a:solidFill>
              </a:rPr>
              <a:t>Airplane </a:t>
            </a:r>
            <a:r>
              <a:rPr lang="en-US" sz="2400" dirty="0">
                <a:solidFill>
                  <a:srgbClr val="FF0000"/>
                </a:solidFill>
              </a:rPr>
              <a:t>Flying Handbook </a:t>
            </a:r>
            <a:r>
              <a:rPr lang="en-US" sz="2400" dirty="0" smtClean="0">
                <a:solidFill>
                  <a:srgbClr val="FF0000"/>
                </a:solidFill>
              </a:rPr>
              <a:t>2016</a:t>
            </a:r>
            <a:r>
              <a:rPr lang="en-US" sz="2400" dirty="0" smtClean="0">
                <a:solidFill>
                  <a:srgbClr val="00B050"/>
                </a:solidFill>
              </a:rPr>
              <a:t>” </a:t>
            </a:r>
            <a:r>
              <a:rPr lang="en-US" sz="2400" dirty="0">
                <a:solidFill>
                  <a:srgbClr val="00B050"/>
                </a:solidFill>
              </a:rPr>
              <a:t>published by the Flight Standards Service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6831"/>
            <a:ext cx="5943600" cy="332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87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06:  Loss of Sight of LED Airport Lighting.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B050"/>
                </a:solidFill>
              </a:rPr>
              <a:t>Given a standard approach pattern of </a:t>
            </a:r>
            <a:r>
              <a:rPr lang="en-US" sz="2000" dirty="0">
                <a:solidFill>
                  <a:srgbClr val="FF0000"/>
                </a:solidFill>
              </a:rPr>
              <a:t>1,000 feet Altitude </a:t>
            </a:r>
            <a:r>
              <a:rPr lang="en-US" sz="2000" dirty="0">
                <a:solidFill>
                  <a:srgbClr val="00B050"/>
                </a:solidFill>
              </a:rPr>
              <a:t>at within </a:t>
            </a:r>
            <a:r>
              <a:rPr lang="en-US" sz="2000" dirty="0">
                <a:solidFill>
                  <a:srgbClr val="FF0000"/>
                </a:solidFill>
              </a:rPr>
              <a:t>1 to ½ mile </a:t>
            </a:r>
            <a:r>
              <a:rPr lang="en-US" sz="2000" dirty="0">
                <a:solidFill>
                  <a:srgbClr val="00B050"/>
                </a:solidFill>
              </a:rPr>
              <a:t>from runway the angle is </a:t>
            </a:r>
            <a:r>
              <a:rPr lang="en-US" sz="2000" dirty="0" smtClean="0">
                <a:solidFill>
                  <a:srgbClr val="FF0000"/>
                </a:solidFill>
              </a:rPr>
              <a:t>13°to </a:t>
            </a:r>
            <a:r>
              <a:rPr lang="en-US" sz="2000" dirty="0">
                <a:solidFill>
                  <a:srgbClr val="FF0000"/>
                </a:solidFill>
              </a:rPr>
              <a:t>20°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This </a:t>
            </a:r>
            <a:r>
              <a:rPr lang="en-US" sz="2000" dirty="0">
                <a:solidFill>
                  <a:srgbClr val="00B050"/>
                </a:solidFill>
              </a:rPr>
              <a:t>could result at losing the runway edge lights </a:t>
            </a:r>
            <a:r>
              <a:rPr lang="en-US" sz="2000" dirty="0">
                <a:solidFill>
                  <a:srgbClr val="FF0000"/>
                </a:solidFill>
              </a:rPr>
              <a:t>momentarily </a:t>
            </a:r>
            <a:r>
              <a:rPr lang="en-US" sz="2000" dirty="0">
                <a:solidFill>
                  <a:srgbClr val="00B050"/>
                </a:solidFill>
              </a:rPr>
              <a:t>at a </a:t>
            </a:r>
            <a:r>
              <a:rPr lang="en-US" sz="2000" dirty="0">
                <a:solidFill>
                  <a:srgbClr val="FF0000"/>
                </a:solidFill>
              </a:rPr>
              <a:t>given point </a:t>
            </a:r>
            <a:r>
              <a:rPr lang="en-US" sz="2000" dirty="0">
                <a:solidFill>
                  <a:srgbClr val="00B050"/>
                </a:solidFill>
              </a:rPr>
              <a:t>during the pattern at </a:t>
            </a:r>
            <a:r>
              <a:rPr lang="en-US" sz="2000" dirty="0">
                <a:solidFill>
                  <a:srgbClr val="FF0000"/>
                </a:solidFill>
              </a:rPr>
              <a:t>angles above </a:t>
            </a:r>
            <a:r>
              <a:rPr lang="en-US" sz="2000" dirty="0" smtClean="0">
                <a:solidFill>
                  <a:srgbClr val="FF0000"/>
                </a:solidFill>
              </a:rPr>
              <a:t>specified 15°</a:t>
            </a:r>
            <a:r>
              <a:rPr lang="en-US" sz="2000" dirty="0" smtClean="0">
                <a:solidFill>
                  <a:srgbClr val="00B050"/>
                </a:solidFill>
              </a:rPr>
              <a:t>for </a:t>
            </a:r>
            <a:r>
              <a:rPr lang="en-US" sz="2000" dirty="0">
                <a:solidFill>
                  <a:srgbClr val="00B050"/>
                </a:solidFill>
              </a:rPr>
              <a:t>an L-861 fixture.  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At </a:t>
            </a:r>
            <a:r>
              <a:rPr lang="en-US" sz="2000" dirty="0">
                <a:solidFill>
                  <a:srgbClr val="00B050"/>
                </a:solidFill>
              </a:rPr>
              <a:t>that same point, </a:t>
            </a:r>
            <a:r>
              <a:rPr lang="en-US" sz="2000" dirty="0">
                <a:solidFill>
                  <a:srgbClr val="FF0000"/>
                </a:solidFill>
              </a:rPr>
              <a:t>runway lights further down the runway </a:t>
            </a:r>
            <a:r>
              <a:rPr lang="en-US" sz="2000" dirty="0">
                <a:solidFill>
                  <a:srgbClr val="00B050"/>
                </a:solidFill>
              </a:rPr>
              <a:t>such as </a:t>
            </a:r>
            <a:r>
              <a:rPr lang="en-US" sz="2000" dirty="0">
                <a:solidFill>
                  <a:srgbClr val="FF0000"/>
                </a:solidFill>
              </a:rPr>
              <a:t>1½ to 2 miles </a:t>
            </a:r>
            <a:r>
              <a:rPr lang="en-US" sz="2000" dirty="0">
                <a:solidFill>
                  <a:srgbClr val="00B050"/>
                </a:solidFill>
              </a:rPr>
              <a:t>would be at </a:t>
            </a:r>
            <a:r>
              <a:rPr lang="en-US" sz="2000" dirty="0">
                <a:solidFill>
                  <a:srgbClr val="FF0000"/>
                </a:solidFill>
              </a:rPr>
              <a:t>angles </a:t>
            </a:r>
            <a:r>
              <a:rPr lang="en-US" sz="2000" dirty="0" smtClean="0">
                <a:solidFill>
                  <a:srgbClr val="FF0000"/>
                </a:solidFill>
              </a:rPr>
              <a:t>10°to 8°</a:t>
            </a:r>
            <a:r>
              <a:rPr lang="en-US" sz="2000" dirty="0" smtClean="0">
                <a:solidFill>
                  <a:srgbClr val="00B050"/>
                </a:solidFill>
              </a:rPr>
              <a:t>respectively </a:t>
            </a:r>
            <a:r>
              <a:rPr lang="en-US" sz="2000" dirty="0">
                <a:solidFill>
                  <a:srgbClr val="00B050"/>
                </a:solidFill>
              </a:rPr>
              <a:t>which is within the specified </a:t>
            </a:r>
            <a:r>
              <a:rPr lang="en-US" sz="2000" dirty="0" smtClean="0">
                <a:solidFill>
                  <a:srgbClr val="00B050"/>
                </a:solidFill>
              </a:rPr>
              <a:t>15°beam </a:t>
            </a:r>
            <a:r>
              <a:rPr lang="en-US" sz="2000" dirty="0">
                <a:solidFill>
                  <a:srgbClr val="00B050"/>
                </a:solidFill>
              </a:rPr>
              <a:t>pattern.</a:t>
            </a:r>
          </a:p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51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06:  Loss of Sight of LED Airport Lighting.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0" y="5085080"/>
            <a:ext cx="8534400" cy="439102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05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42722"/>
              </p:ext>
            </p:extLst>
          </p:nvPr>
        </p:nvGraphicFramePr>
        <p:xfrm>
          <a:off x="1219200" y="1508125"/>
          <a:ext cx="64198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Worksheet" r:id="rId3" imgW="5981824" imgH="1628910" progId="Excel.Sheet.12">
                  <p:embed/>
                </p:oleObj>
              </mc:Choice>
              <mc:Fallback>
                <p:oleObj name="Worksheet" r:id="rId3" imgW="5981824" imgH="1628910" progId="Excel.Shee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08125"/>
                        <a:ext cx="641985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576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21504"/>
              </p:ext>
            </p:extLst>
          </p:nvPr>
        </p:nvGraphicFramePr>
        <p:xfrm>
          <a:off x="1219200" y="3576955"/>
          <a:ext cx="64198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Worksheet" r:id="rId5" imgW="5981824" imgH="1628910" progId="Excel.Sheet.12">
                  <p:embed/>
                </p:oleObj>
              </mc:Choice>
              <mc:Fallback>
                <p:oleObj name="Worksheet" r:id="rId5" imgW="5981824" imgH="1628910" progId="Excel.Sheet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76955"/>
                        <a:ext cx="641985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291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0" y="5085080"/>
            <a:ext cx="8534400" cy="439102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05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576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8068004" cy="58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68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20E9E-51D9-495E-95B9-839D7BED4731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53685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9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0" y="5085080"/>
            <a:ext cx="8534400" cy="439102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05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576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8172063" cy="5932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124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flipH="1">
            <a:off x="1371600" y="3324255"/>
            <a:ext cx="1143000" cy="180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25463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0" y="5085080"/>
            <a:ext cx="8534400" cy="439102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05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576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8181722" cy="59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7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0" y="5085080"/>
            <a:ext cx="8534400" cy="439102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05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576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"/>
            <a:ext cx="8229600" cy="59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16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SSI LED 06:  Loss of Sight of LED Airport Lighting.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STATUS: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B050"/>
                </a:solidFill>
              </a:rPr>
              <a:t>Memorandum dated July 19, 2017 sent to Sponsor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B050"/>
                </a:solidFill>
              </a:rPr>
              <a:t>Technical Note in process to be published </a:t>
            </a:r>
            <a:endParaRPr lang="en-US" sz="1600" b="1" dirty="0">
              <a:solidFill>
                <a:srgbClr val="00B050"/>
              </a:solidFill>
            </a:endParaRPr>
          </a:p>
          <a:p>
            <a:pPr marL="40005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811" y="2286000"/>
            <a:ext cx="2894672" cy="37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8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50213" cy="439102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altLang="en-US" sz="3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en-US" altLang="en-US" sz="3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sz="40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 </a:t>
            </a:r>
            <a:r>
              <a:rPr lang="en-US" altLang="en-US" sz="40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 Projects</a:t>
            </a:r>
            <a:r>
              <a:rPr lang="en-US" altLang="en-US" sz="40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dirty="0" smtClean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842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SMMA Manchester Airport (KMHT)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2"/>
            <a:ext cx="9144000" cy="52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77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SMMA Manchester Airport (KMHT)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1"/>
            <a:ext cx="9144000" cy="52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248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SMMA Manchester Airport (KMHT)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1"/>
            <a:ext cx="9144000" cy="52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8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SMMA Hanscom/Bedford Airport (KBED)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28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2"/>
            <a:ext cx="9144000" cy="53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73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SMMA Hanscom/Bedford Airport (KBED)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29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1"/>
            <a:ext cx="9144000" cy="52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646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50213" cy="439102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altLang="en-US" sz="3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en-US" altLang="en-US" sz="3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sz="40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Infra-Red Requirements for developing a Elevated LED HIRL with IR emitter</a:t>
            </a:r>
            <a:br>
              <a:rPr lang="en-US" altLang="en-US" sz="40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dirty="0" smtClean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SMMA Hanscom/Bedford Airport (KBED)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30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" y="750571"/>
            <a:ext cx="9144000" cy="52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3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Pavement Marking Durability (KEWR)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31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3"/>
            <a:ext cx="9144000" cy="52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96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Pavement Marking Durability (KEWR)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32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1"/>
            <a:ext cx="9144000" cy="52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10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Pavement Marking Durability (KEWR)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33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809750" y="1614487"/>
          <a:ext cx="552450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3235569" y="1204546"/>
            <a:ext cx="19523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Waterborne Type 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502552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Pavement Marking Durability (KACY)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34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1"/>
            <a:ext cx="9144000" cy="5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55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Pavement Marking Durability (KACY)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35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70"/>
            <a:ext cx="9144000" cy="52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8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53" y="165796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srgbClr val="FFFFFF">
                    <a:lumMod val="40000"/>
                    <a:lumOff val="60000"/>
                  </a:srgbClr>
                </a:solidFill>
                <a:latin typeface="Calibri" pitchFamily="34" charset="0"/>
              </a:rPr>
              <a:t>Pavement Marking Durability (KACY) </a:t>
            </a:r>
            <a:endParaRPr lang="en-US" sz="3200" b="1" dirty="0">
              <a:solidFill>
                <a:srgbClr val="FFFFFF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8D2534-4F29-4D6A-99CA-34A9E7D541B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36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809750" y="1614487"/>
          <a:ext cx="552450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481755" y="1072662"/>
            <a:ext cx="27172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b="1" dirty="0" smtClean="0"/>
              <a:t>Waterborne Type 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155913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66800" y="1676400"/>
            <a:ext cx="6934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800"/>
              </a:spcBef>
              <a:defRPr/>
            </a:pPr>
            <a:endParaRPr lang="en-GB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ts val="800"/>
              </a:spcBef>
              <a:defRPr/>
            </a:pPr>
            <a:endParaRPr lang="en-GB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ts val="800"/>
              </a:spcBef>
              <a:defRPr/>
            </a:pPr>
            <a:r>
              <a:rPr lang="en-GB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hlinkClick r:id="rId3"/>
              </a:rPr>
              <a:t>Donald.Gallagher@faa.gov</a:t>
            </a:r>
            <a:endParaRPr lang="en-GB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ts val="800"/>
              </a:spcBef>
              <a:defRPr/>
            </a:pPr>
            <a:r>
              <a:rPr lang="en-GB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609-485-4583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endParaRPr lang="en-GB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www.airporttech.tc.faa.gov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7620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solidFill>
                  <a:srgbClr val="306AFF"/>
                </a:solidFill>
                <a:latin typeface="Arial"/>
                <a:ea typeface="+mj-ea"/>
                <a:cs typeface="+mj-cs"/>
              </a:rPr>
              <a:t>Questions/Comments?</a:t>
            </a:r>
          </a:p>
          <a:p>
            <a:pPr>
              <a:buClr>
                <a:srgbClr val="009900"/>
              </a:buClr>
              <a:defRPr/>
            </a:pPr>
            <a:endParaRPr lang="en-US" b="1" dirty="0">
              <a:solidFill>
                <a:srgbClr val="0099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I: Broad Agency Announcement (BAA)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BAA Announcement posted			     2/02/16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BAA Announcement closed		                  2/19/16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Evaluation period				     2/22/16 to 3/10/16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Candidates picked for Request For Proposal	     4/20/16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RFP Proposal submission period	                  4/21/16 to 7/31/16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RFP Evaluation period				     8/1/16 to 8/19/16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Contracts </a:t>
            </a:r>
            <a:r>
              <a:rPr lang="en-US" altLang="en-US" sz="2000" smtClean="0">
                <a:solidFill>
                  <a:srgbClr val="FF0000"/>
                </a:solidFill>
                <a:cs typeface="Arial" panose="020B0604020202020204" pitchFamily="34" charset="0"/>
              </a:rPr>
              <a:t>Award</a:t>
            </a: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 notification </a:t>
            </a:r>
            <a:r>
              <a:rPr lang="en-US" altLang="en-US" sz="2000" smtClean="0">
                <a:solidFill>
                  <a:srgbClr val="FF0000"/>
                </a:solidFill>
                <a:cs typeface="Arial" panose="020B0604020202020204" pitchFamily="34" charset="0"/>
              </a:rPr>
              <a:t>2 companies </a:t>
            </a:r>
            <a:r>
              <a:rPr lang="en-US" altLang="en-US" sz="2000" smtClean="0">
                <a:solidFill>
                  <a:schemeClr val="accent2"/>
                </a:solidFill>
                <a:cs typeface="Arial" panose="020B0604020202020204" pitchFamily="34" charset="0"/>
              </a:rPr>
              <a:t>	     9/19/16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cs typeface="Arial" panose="020B0604020202020204" pitchFamily="34" charset="0"/>
              </a:rPr>
              <a:t>Period Of Performance			     10/01/16 to 4/03/17</a:t>
            </a:r>
          </a:p>
          <a:p>
            <a:pPr marL="0" indent="0">
              <a:buFontTx/>
              <a:buNone/>
            </a:pPr>
            <a:endParaRPr lang="en-US" altLang="en-US" sz="200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2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41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3200" dirty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Neither </a:t>
            </a:r>
            <a:r>
              <a:rPr lang="en-US" sz="2000" dirty="0">
                <a:solidFill>
                  <a:srgbClr val="FF0000"/>
                </a:solidFill>
              </a:rPr>
              <a:t>company </a:t>
            </a:r>
            <a:r>
              <a:rPr lang="en-US" sz="2000" dirty="0">
                <a:solidFill>
                  <a:srgbClr val="00B050"/>
                </a:solidFill>
              </a:rPr>
              <a:t>could </a:t>
            </a:r>
            <a:r>
              <a:rPr lang="en-US" sz="2000" dirty="0">
                <a:solidFill>
                  <a:srgbClr val="FF0000"/>
                </a:solidFill>
              </a:rPr>
              <a:t>duplicate</a:t>
            </a:r>
            <a:r>
              <a:rPr lang="en-US" sz="2000" dirty="0">
                <a:solidFill>
                  <a:srgbClr val="00B050"/>
                </a:solidFill>
              </a:rPr>
              <a:t> the complete IR signature of the </a:t>
            </a:r>
            <a:r>
              <a:rPr lang="en-US" sz="2000" dirty="0">
                <a:solidFill>
                  <a:srgbClr val="FF0000"/>
                </a:solidFill>
              </a:rPr>
              <a:t>legacy incandescent </a:t>
            </a:r>
            <a:r>
              <a:rPr lang="en-US" sz="2000" dirty="0" smtClean="0">
                <a:solidFill>
                  <a:srgbClr val="00B050"/>
                </a:solidFill>
              </a:rPr>
              <a:t>HIRL.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Each </a:t>
            </a:r>
            <a:r>
              <a:rPr lang="en-US" sz="2000" dirty="0">
                <a:solidFill>
                  <a:srgbClr val="00B050"/>
                </a:solidFill>
              </a:rPr>
              <a:t>company </a:t>
            </a:r>
            <a:r>
              <a:rPr lang="en-US" sz="2000" dirty="0" smtClean="0">
                <a:solidFill>
                  <a:srgbClr val="00B050"/>
                </a:solidFill>
              </a:rPr>
              <a:t>however, provided </a:t>
            </a:r>
            <a:r>
              <a:rPr lang="en-US" sz="2000" dirty="0">
                <a:solidFill>
                  <a:srgbClr val="FF0000"/>
                </a:solidFill>
              </a:rPr>
              <a:t>technical and test documentation </a:t>
            </a:r>
            <a:r>
              <a:rPr lang="en-US" sz="2000" dirty="0">
                <a:solidFill>
                  <a:srgbClr val="00B050"/>
                </a:solidFill>
              </a:rPr>
              <a:t>to support their assertion that </a:t>
            </a:r>
            <a:r>
              <a:rPr lang="en-US" sz="2000" dirty="0">
                <a:solidFill>
                  <a:srgbClr val="FF0000"/>
                </a:solidFill>
              </a:rPr>
              <a:t>the prototypes meet or exceed </a:t>
            </a:r>
            <a:r>
              <a:rPr lang="en-US" sz="2000" dirty="0">
                <a:solidFill>
                  <a:srgbClr val="00B05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IR output used </a:t>
            </a:r>
            <a:r>
              <a:rPr lang="en-US" sz="2000" dirty="0">
                <a:solidFill>
                  <a:srgbClr val="00B050"/>
                </a:solidFill>
              </a:rPr>
              <a:t>by </a:t>
            </a:r>
            <a:r>
              <a:rPr lang="en-US" sz="2000" dirty="0">
                <a:solidFill>
                  <a:srgbClr val="FF0000"/>
                </a:solidFill>
              </a:rPr>
              <a:t>EFVS</a:t>
            </a:r>
            <a:r>
              <a:rPr lang="en-US" sz="2000" dirty="0">
                <a:solidFill>
                  <a:srgbClr val="00B050"/>
                </a:solidFill>
              </a:rPr>
              <a:t> to acquire the legacy HIRL IR signature.</a:t>
            </a:r>
          </a:p>
          <a:p>
            <a:pPr marL="0" indent="0">
              <a:buFontTx/>
              <a:buNone/>
            </a:pPr>
            <a:endParaRPr lang="en-US" altLang="en-US" sz="2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2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34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3200" dirty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08125"/>
            <a:ext cx="85344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400" u="sng" dirty="0">
                <a:solidFill>
                  <a:schemeClr val="accent2"/>
                </a:solidFill>
                <a:cs typeface="Arial" panose="020B0604020202020204" pitchFamily="34" charset="0"/>
              </a:rPr>
              <a:t>Company 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B050"/>
                </a:solidFill>
              </a:rPr>
              <a:t>Selected an </a:t>
            </a:r>
            <a:r>
              <a:rPr lang="en-US" sz="1800" b="1" dirty="0">
                <a:solidFill>
                  <a:srgbClr val="FF0000"/>
                </a:solidFill>
              </a:rPr>
              <a:t>incandescent source </a:t>
            </a:r>
            <a:r>
              <a:rPr lang="en-US" sz="1800" b="1" dirty="0">
                <a:solidFill>
                  <a:srgbClr val="00B050"/>
                </a:solidFill>
              </a:rPr>
              <a:t>for the IR </a:t>
            </a:r>
            <a:r>
              <a:rPr lang="en-US" sz="1800" b="1" dirty="0" smtClean="0">
                <a:solidFill>
                  <a:srgbClr val="00B050"/>
                </a:solidFill>
              </a:rPr>
              <a:t>output consisting of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two bulbs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00B050"/>
                </a:solidFill>
              </a:rPr>
              <a:t>rated at a nominal input </a:t>
            </a:r>
            <a:r>
              <a:rPr lang="en-US" sz="1800" b="1" dirty="0" smtClean="0">
                <a:solidFill>
                  <a:srgbClr val="00B050"/>
                </a:solidFill>
              </a:rPr>
              <a:t>20W that </a:t>
            </a:r>
            <a:r>
              <a:rPr lang="en-US" sz="1800" b="1" dirty="0">
                <a:solidFill>
                  <a:srgbClr val="00B050"/>
                </a:solidFill>
              </a:rPr>
              <a:t>can supply a minimum average radiant intensity </a:t>
            </a:r>
            <a:r>
              <a:rPr lang="en-US" sz="1800" b="1" dirty="0">
                <a:solidFill>
                  <a:srgbClr val="FF0000"/>
                </a:solidFill>
              </a:rPr>
              <a:t>matching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B050"/>
                </a:solidFill>
              </a:rPr>
              <a:t>that of a </a:t>
            </a:r>
            <a:r>
              <a:rPr lang="en-US" sz="1800" b="1" dirty="0">
                <a:solidFill>
                  <a:srgbClr val="FF0000"/>
                </a:solidFill>
              </a:rPr>
              <a:t>legacy L-862 fixture </a:t>
            </a:r>
            <a:r>
              <a:rPr lang="en-US" sz="1800" b="1" dirty="0">
                <a:solidFill>
                  <a:srgbClr val="00B050"/>
                </a:solidFill>
              </a:rPr>
              <a:t>in the range of </a:t>
            </a:r>
            <a:r>
              <a:rPr lang="en-US" sz="1800" b="1" dirty="0">
                <a:solidFill>
                  <a:srgbClr val="FF0000"/>
                </a:solidFill>
              </a:rPr>
              <a:t>1450-1850 </a:t>
            </a:r>
            <a:r>
              <a:rPr lang="en-US" sz="1800" b="1" dirty="0" smtClean="0">
                <a:solidFill>
                  <a:srgbClr val="FF0000"/>
                </a:solidFill>
              </a:rPr>
              <a:t>nm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18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u="sng" dirty="0" smtClean="0">
                <a:solidFill>
                  <a:schemeClr val="accent2"/>
                </a:solidFill>
                <a:cs typeface="Arial" panose="020B0604020202020204" pitchFamily="34" charset="0"/>
              </a:rPr>
              <a:t>Company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B050"/>
                </a:solidFill>
              </a:rPr>
              <a:t>Selected an </a:t>
            </a:r>
            <a:r>
              <a:rPr lang="en-US" sz="1800" b="1" dirty="0" smtClean="0">
                <a:solidFill>
                  <a:srgbClr val="FF0000"/>
                </a:solidFill>
              </a:rPr>
              <a:t>IR igniter </a:t>
            </a:r>
            <a:r>
              <a:rPr lang="en-US" sz="1800" b="1" dirty="0" smtClean="0">
                <a:solidFill>
                  <a:srgbClr val="00B050"/>
                </a:solidFill>
              </a:rPr>
              <a:t>for the IR output rated at a nominal input of 45W that can supply a minimum average radiant intensity </a:t>
            </a:r>
            <a:r>
              <a:rPr lang="en-US" sz="1800" b="1" dirty="0" smtClean="0">
                <a:solidFill>
                  <a:srgbClr val="FF0000"/>
                </a:solidFill>
              </a:rPr>
              <a:t>matching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B050"/>
                </a:solidFill>
              </a:rPr>
              <a:t>that of a </a:t>
            </a:r>
            <a:r>
              <a:rPr lang="en-US" sz="1800" b="1" dirty="0" smtClean="0">
                <a:solidFill>
                  <a:srgbClr val="FF0000"/>
                </a:solidFill>
              </a:rPr>
              <a:t>legacy L-862 fixture </a:t>
            </a:r>
            <a:r>
              <a:rPr lang="en-US" sz="1800" b="1" dirty="0" smtClean="0">
                <a:solidFill>
                  <a:srgbClr val="00B050"/>
                </a:solidFill>
              </a:rPr>
              <a:t>in the range of </a:t>
            </a:r>
            <a:r>
              <a:rPr lang="en-US" sz="1800" b="1" dirty="0" smtClean="0">
                <a:solidFill>
                  <a:srgbClr val="FF0000"/>
                </a:solidFill>
              </a:rPr>
              <a:t>1400-2500 nm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  <a:endParaRPr lang="en-US" altLang="en-US" sz="18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2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63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72488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3200" dirty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954088"/>
            <a:ext cx="85344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B050"/>
                </a:solidFill>
              </a:rPr>
              <a:t>Each </a:t>
            </a:r>
            <a:r>
              <a:rPr lang="en-US" sz="2000" dirty="0">
                <a:solidFill>
                  <a:srgbClr val="00B050"/>
                </a:solidFill>
              </a:rPr>
              <a:t>company contends that current </a:t>
            </a:r>
            <a:r>
              <a:rPr lang="en-US" sz="2000" dirty="0">
                <a:solidFill>
                  <a:srgbClr val="FF0000"/>
                </a:solidFill>
              </a:rPr>
              <a:t>EFVS cameras </a:t>
            </a:r>
            <a:r>
              <a:rPr lang="en-US" sz="2000" dirty="0">
                <a:solidFill>
                  <a:srgbClr val="00B050"/>
                </a:solidFill>
              </a:rPr>
              <a:t>are designed to operate in the </a:t>
            </a:r>
            <a:r>
              <a:rPr lang="en-US" sz="2000" dirty="0">
                <a:solidFill>
                  <a:srgbClr val="FF0000"/>
                </a:solidFill>
              </a:rPr>
              <a:t>IR range </a:t>
            </a:r>
            <a:r>
              <a:rPr lang="en-US" sz="2000" dirty="0" smtClean="0">
                <a:solidFill>
                  <a:srgbClr val="FF0000"/>
                </a:solidFill>
              </a:rPr>
              <a:t>greater than 1300 nm </a:t>
            </a:r>
            <a:r>
              <a:rPr lang="en-US" sz="2000" dirty="0" smtClean="0">
                <a:solidFill>
                  <a:srgbClr val="00B050"/>
                </a:solidFill>
              </a:rPr>
              <a:t>and limited to a </a:t>
            </a:r>
            <a:r>
              <a:rPr lang="en-US" sz="2000" dirty="0" smtClean="0">
                <a:solidFill>
                  <a:srgbClr val="FF0000"/>
                </a:solidFill>
              </a:rPr>
              <a:t>maximum of 2400nm </a:t>
            </a:r>
            <a:r>
              <a:rPr lang="en-US" sz="2000" dirty="0" smtClean="0">
                <a:solidFill>
                  <a:srgbClr val="00B050"/>
                </a:solidFill>
              </a:rPr>
              <a:t>due to the </a:t>
            </a:r>
            <a:r>
              <a:rPr lang="en-US" sz="2000" dirty="0" smtClean="0">
                <a:solidFill>
                  <a:srgbClr val="FF0000"/>
                </a:solidFill>
              </a:rPr>
              <a:t>glass covers </a:t>
            </a:r>
            <a:r>
              <a:rPr lang="en-US" sz="2000" dirty="0" smtClean="0">
                <a:solidFill>
                  <a:srgbClr val="00B050"/>
                </a:solidFill>
              </a:rPr>
              <a:t>used in the legacy fixture.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Company 1</a:t>
            </a:r>
            <a:r>
              <a:rPr lang="en-US" sz="2000" dirty="0" smtClean="0">
                <a:solidFill>
                  <a:srgbClr val="00B050"/>
                </a:solidFill>
              </a:rPr>
              <a:t>’s prototype </a:t>
            </a:r>
            <a:r>
              <a:rPr lang="en-US" sz="2000" dirty="0">
                <a:solidFill>
                  <a:srgbClr val="00B050"/>
                </a:solidFill>
              </a:rPr>
              <a:t>fixture </a:t>
            </a:r>
            <a:r>
              <a:rPr lang="en-US" sz="2000" dirty="0">
                <a:solidFill>
                  <a:srgbClr val="FF0000"/>
                </a:solidFill>
              </a:rPr>
              <a:t>combines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an </a:t>
            </a:r>
            <a:r>
              <a:rPr lang="en-US" sz="2000" dirty="0" smtClean="0">
                <a:solidFill>
                  <a:srgbClr val="FF0000"/>
                </a:solidFill>
              </a:rPr>
              <a:t>LED light module and a IR module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into a </a:t>
            </a:r>
            <a:r>
              <a:rPr lang="en-US" sz="2000" dirty="0">
                <a:solidFill>
                  <a:srgbClr val="FF0000"/>
                </a:solidFill>
              </a:rPr>
              <a:t>single </a:t>
            </a:r>
            <a:r>
              <a:rPr lang="en-US" sz="2000" dirty="0" smtClean="0">
                <a:solidFill>
                  <a:srgbClr val="FF0000"/>
                </a:solidFill>
              </a:rPr>
              <a:t>fixture</a:t>
            </a:r>
            <a:r>
              <a:rPr lang="en-US" sz="2000" dirty="0">
                <a:solidFill>
                  <a:srgbClr val="00B050"/>
                </a:solidFill>
              </a:rPr>
              <a:t>.  Neither module is certified for operational use.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Company 2</a:t>
            </a:r>
            <a:r>
              <a:rPr lang="en-US" sz="2000" dirty="0" smtClean="0">
                <a:solidFill>
                  <a:srgbClr val="00B050"/>
                </a:solidFill>
              </a:rPr>
              <a:t>’s  </a:t>
            </a:r>
            <a:r>
              <a:rPr lang="en-US" sz="2000" dirty="0">
                <a:solidFill>
                  <a:srgbClr val="00B050"/>
                </a:solidFill>
              </a:rPr>
              <a:t>prototype fixture integrates a </a:t>
            </a:r>
            <a:r>
              <a:rPr lang="en-US" sz="2000" dirty="0">
                <a:solidFill>
                  <a:srgbClr val="FF0000"/>
                </a:solidFill>
              </a:rPr>
              <a:t>separate </a:t>
            </a:r>
            <a:r>
              <a:rPr lang="en-US" sz="2000" dirty="0" smtClean="0">
                <a:solidFill>
                  <a:srgbClr val="FF0000"/>
                </a:solidFill>
              </a:rPr>
              <a:t>IR </a:t>
            </a:r>
            <a:r>
              <a:rPr lang="en-US" sz="2000" dirty="0">
                <a:solidFill>
                  <a:srgbClr val="FF0000"/>
                </a:solidFill>
              </a:rPr>
              <a:t>emitter </a:t>
            </a:r>
            <a:r>
              <a:rPr lang="en-US" sz="2000" dirty="0">
                <a:solidFill>
                  <a:srgbClr val="00B050"/>
                </a:solidFill>
              </a:rPr>
              <a:t>to an already</a:t>
            </a:r>
            <a:r>
              <a:rPr lang="en-US" sz="2000" dirty="0">
                <a:solidFill>
                  <a:srgbClr val="FF0000"/>
                </a:solidFill>
              </a:rPr>
              <a:t> certified </a:t>
            </a:r>
            <a:r>
              <a:rPr lang="en-US" sz="2000" dirty="0" smtClean="0">
                <a:solidFill>
                  <a:srgbClr val="FF0000"/>
                </a:solidFill>
              </a:rPr>
              <a:t>LED light </a:t>
            </a:r>
            <a:r>
              <a:rPr lang="en-US" sz="2000" dirty="0">
                <a:solidFill>
                  <a:srgbClr val="FF0000"/>
                </a:solidFill>
              </a:rPr>
              <a:t>fixture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US" altLang="en-US" sz="2000" dirty="0" smtClean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5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endParaRPr lang="en-US" sz="3200" dirty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8050213" cy="4756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000" u="sng" dirty="0" smtClean="0">
                <a:solidFill>
                  <a:schemeClr val="accent2"/>
                </a:solidFill>
                <a:cs typeface="Arial" panose="020B0604020202020204" pitchFamily="34" charset="0"/>
              </a:rPr>
              <a:t>Company 1: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9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5332574" cy="325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44" y="1752600"/>
            <a:ext cx="1637937" cy="2609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1752600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Legacy L-862 </a:t>
            </a:r>
            <a:r>
              <a:rPr lang="en-US" sz="1100" dirty="0" smtClean="0">
                <a:solidFill>
                  <a:srgbClr val="FF9900"/>
                </a:solidFill>
              </a:rPr>
              <a:t>Orange</a:t>
            </a:r>
            <a:r>
              <a:rPr lang="en-US" sz="1100" dirty="0" smtClean="0">
                <a:solidFill>
                  <a:schemeClr val="bg1"/>
                </a:solidFill>
              </a:rPr>
              <a:t> Line versus Chosen Prototype IR Emitter </a:t>
            </a:r>
            <a:r>
              <a:rPr lang="en-US" sz="1100" dirty="0" smtClean="0">
                <a:solidFill>
                  <a:srgbClr val="FFFF00"/>
                </a:solidFill>
              </a:rPr>
              <a:t>Yellow</a:t>
            </a:r>
            <a:r>
              <a:rPr lang="en-US" sz="1100" dirty="0" smtClean="0">
                <a:solidFill>
                  <a:schemeClr val="bg1"/>
                </a:solidFill>
              </a:rPr>
              <a:t> Line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72488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306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endParaRPr lang="en-US" sz="3200" dirty="0">
              <a:solidFill>
                <a:srgbClr val="306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000" u="sng" dirty="0" smtClean="0">
                <a:solidFill>
                  <a:schemeClr val="accent2"/>
                </a:solidFill>
                <a:cs typeface="Arial" panose="020B0604020202020204" pitchFamily="34" charset="0"/>
              </a:rPr>
              <a:t>Company 2: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altLang="en-US" sz="2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9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9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9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905000"/>
            <a:ext cx="2024800" cy="269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57400"/>
            <a:ext cx="4953000" cy="3568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5022" y="2042160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Legacy L-862 </a:t>
            </a:r>
            <a:r>
              <a:rPr lang="en-US" sz="1100" dirty="0" smtClean="0"/>
              <a:t>Black</a:t>
            </a:r>
            <a:r>
              <a:rPr lang="en-US" sz="1100" dirty="0" smtClean="0">
                <a:solidFill>
                  <a:schemeClr val="bg1"/>
                </a:solidFill>
              </a:rPr>
              <a:t> Line versus Chosen Prototype IR Emitter </a:t>
            </a:r>
            <a:r>
              <a:rPr lang="en-US" sz="1100" dirty="0" smtClean="0">
                <a:solidFill>
                  <a:srgbClr val="FFFF00"/>
                </a:solidFill>
              </a:rPr>
              <a:t>Yellow</a:t>
            </a:r>
            <a:r>
              <a:rPr lang="en-US" sz="1100" dirty="0" smtClean="0">
                <a:solidFill>
                  <a:schemeClr val="bg1"/>
                </a:solidFill>
              </a:rPr>
              <a:t> Line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828800" y="2209800"/>
            <a:ext cx="12192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048000" y="2438400"/>
            <a:ext cx="10668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1C489-258E-4C22-93B1-9730F4C0A55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FD6B485-912F-448A-A4D6-16F5F8F9D6DC}"/>
</file>

<file path=customXml/itemProps3.xml><?xml version="1.0" encoding="utf-8"?>
<ds:datastoreItem xmlns:ds="http://schemas.openxmlformats.org/officeDocument/2006/customXml" ds:itemID="{A130D49A-5EDB-4DA9-A0A2-6EBD1D4D7DBF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DB27114-171A-4BD9-98E1-8B9EC5EDF602}"/>
</file>

<file path=docProps/app.xml><?xml version="1.0" encoding="utf-8"?>
<Properties xmlns="http://schemas.openxmlformats.org/officeDocument/2006/extended-properties" xmlns:vt="http://schemas.openxmlformats.org/officeDocument/2006/docPropsVTypes">
  <TotalTime>6123</TotalTime>
  <Words>976</Words>
  <Application>Microsoft Office PowerPoint</Application>
  <PresentationFormat>On-screen Show (4:3)</PresentationFormat>
  <Paragraphs>152</Paragraphs>
  <Slides>37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FAA_slide_template_whitecover_whitebackground</vt:lpstr>
      <vt:lpstr>2_Custom Design</vt:lpstr>
      <vt:lpstr>3_Custom Design</vt:lpstr>
      <vt:lpstr>Worksheet</vt:lpstr>
      <vt:lpstr>RPA – S5  Visual Guidance   </vt:lpstr>
      <vt:lpstr>PowerPoint Presentation</vt:lpstr>
      <vt:lpstr>PowerPoint Presentation</vt:lpstr>
      <vt:lpstr>Phase I: Broad Agency Announcement (BAA)</vt:lpstr>
      <vt:lpstr>Results</vt:lpstr>
      <vt:lpstr>Results</vt:lpstr>
      <vt:lpstr>Results</vt:lpstr>
      <vt:lpstr>Status</vt:lpstr>
      <vt:lpstr>Status</vt:lpstr>
      <vt:lpstr>Significant Safety Issues (SSI)</vt:lpstr>
      <vt:lpstr>Significant Safety Issues (SSI)</vt:lpstr>
      <vt:lpstr>FY15 SSI LED 05: Stroboscopic Effect  </vt:lpstr>
      <vt:lpstr>FY15 SSI LED 05: Stroboscopic Effect </vt:lpstr>
      <vt:lpstr>FY15 SSI LED 05: Stroboscopic Effect</vt:lpstr>
      <vt:lpstr>FY15 SSI LED 06:  Loss of Sight of LED Airport Lighting.</vt:lpstr>
      <vt:lpstr>FY15 SSI LED 06:  Loss of Sight of LED Airport Lighting.</vt:lpstr>
      <vt:lpstr>FY15 SSI LED 06:  Loss of Sight of LED Airport Lighting.</vt:lpstr>
      <vt:lpstr>FY15 SSI LED 06:  Loss of Sight of LED Airport Lighting.</vt:lpstr>
      <vt:lpstr>PowerPoint Presentation</vt:lpstr>
      <vt:lpstr>PowerPoint Presentation</vt:lpstr>
      <vt:lpstr>PowerPoint Presentation</vt:lpstr>
      <vt:lpstr>PowerPoint Presentation</vt:lpstr>
      <vt:lpstr>FY15 SSI LED 06:  Loss of Sight of LED Airport Lighting.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Cathy Bigelow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RPA Overview</dc:title>
  <dc:subject>REB</dc:subject>
  <dc:creator>Michel HOvan</dc:creator>
  <cp:lastModifiedBy>Gallagher, Donald (FAA)</cp:lastModifiedBy>
  <cp:revision>208</cp:revision>
  <cp:lastPrinted>2016-08-08T18:15:07Z</cp:lastPrinted>
  <dcterms:created xsi:type="dcterms:W3CDTF">2016-02-22T17:24:00Z</dcterms:created>
  <dcterms:modified xsi:type="dcterms:W3CDTF">2017-08-01T11:56:02Z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John Reinhardt/AWA/FAA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Robert J McGuire/ACT/FAA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0x0101009DA7335E1805E44495268AE629753871</vt:lpwstr>
  </property>
</Properties>
</file>