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73" r:id="rId3"/>
    <p:sldId id="277" r:id="rId4"/>
    <p:sldId id="315" r:id="rId5"/>
    <p:sldId id="294" r:id="rId6"/>
    <p:sldId id="299" r:id="rId7"/>
    <p:sldId id="308" r:id="rId8"/>
    <p:sldId id="313" r:id="rId9"/>
    <p:sldId id="311" r:id="rId10"/>
    <p:sldId id="309" r:id="rId11"/>
    <p:sldId id="314" r:id="rId12"/>
    <p:sldId id="312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7"/>
            <p14:sldId id="315"/>
            <p14:sldId id="294"/>
            <p14:sldId id="299"/>
            <p14:sldId id="308"/>
            <p14:sldId id="313"/>
            <p14:sldId id="311"/>
            <p14:sldId id="309"/>
            <p14:sldId id="314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F67D1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039" autoAdjust="0"/>
    <p:restoredTop sz="85284" autoAdjust="0"/>
  </p:normalViewPr>
  <p:slideViewPr>
    <p:cSldViewPr snapToGrid="0">
      <p:cViewPr varScale="1">
        <p:scale>
          <a:sx n="79" d="100"/>
          <a:sy n="79" d="100"/>
        </p:scale>
        <p:origin x="1013" y="77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Friction: </a:t>
            </a:r>
          </a:p>
          <a:p>
            <a:pPr lvl="2"/>
            <a:r>
              <a:rPr lang="en-US" dirty="0" smtClean="0"/>
              <a:t>Evaluation of various pavement surfaces over time</a:t>
            </a:r>
          </a:p>
          <a:p>
            <a:pPr lvl="2"/>
            <a:r>
              <a:rPr lang="en-US" dirty="0" smtClean="0"/>
              <a:t>Testing of various devices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dipilato@fa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2994450"/>
          </a:xfrm>
        </p:spPr>
        <p:txBody>
          <a:bodyPr/>
          <a:lstStyle/>
          <a:p>
            <a:r>
              <a:rPr lang="en-US" sz="3600" dirty="0" smtClean="0"/>
              <a:t>FAA Research Taxiway - RPA S9</a:t>
            </a:r>
            <a:br>
              <a:rPr lang="en-US" sz="3600" dirty="0" smtClean="0"/>
            </a:br>
            <a:r>
              <a:rPr lang="en-US" sz="3600" dirty="0" smtClean="0"/>
              <a:t>&amp; </a:t>
            </a:r>
            <a:br>
              <a:rPr lang="en-US" sz="3600" dirty="0" smtClean="0"/>
            </a:br>
            <a:r>
              <a:rPr lang="en-US" sz="3600" dirty="0" smtClean="0"/>
              <a:t>Obstruction Light with IR Testing</a:t>
            </a:r>
            <a:endParaRPr lang="en-US" sz="3600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639863" y="3392142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REDAC August 2017 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627220" y="3772004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Mike DiPilato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633503" y="4141740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August 15, 2017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53" y="344488"/>
            <a:ext cx="8472488" cy="609600"/>
          </a:xfrm>
        </p:spPr>
        <p:txBody>
          <a:bodyPr/>
          <a:lstStyle/>
          <a:p>
            <a:r>
              <a:rPr lang="en-US" dirty="0" smtClean="0"/>
              <a:t>Incandescent L-810 Flight Testing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7" b="13593"/>
          <a:stretch/>
        </p:blipFill>
        <p:spPr bwMode="auto">
          <a:xfrm>
            <a:off x="1182851" y="1537308"/>
            <a:ext cx="6383280" cy="443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090160" y="4673600"/>
            <a:ext cx="518160" cy="4267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Mike DiPilato </a:t>
            </a:r>
          </a:p>
          <a:p>
            <a:pPr marL="0" indent="0" algn="ctr">
              <a:buNone/>
            </a:pPr>
            <a:r>
              <a:rPr lang="en-US" dirty="0" smtClean="0"/>
              <a:t>Airport Research Specialist </a:t>
            </a:r>
          </a:p>
          <a:p>
            <a:pPr marL="0" indent="0" algn="ctr">
              <a:buNone/>
            </a:pPr>
            <a:r>
              <a:rPr lang="en-US" dirty="0" smtClean="0"/>
              <a:t>609-485-7249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michael.dipilato@faa.gov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Research Taxiway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52" y="1405731"/>
            <a:ext cx="8050213" cy="4391025"/>
          </a:xfrm>
        </p:spPr>
        <p:txBody>
          <a:bodyPr/>
          <a:lstStyle/>
          <a:p>
            <a:r>
              <a:rPr lang="en-US" altLang="en-US" sz="2400" dirty="0"/>
              <a:t>Single site to design, test, evaluate, monitor, and report on the performance of state-of-the-art airport safety and pavement </a:t>
            </a:r>
            <a:r>
              <a:rPr lang="en-US" altLang="en-US" sz="2400" dirty="0" smtClean="0"/>
              <a:t>technologies.</a:t>
            </a:r>
          </a:p>
          <a:p>
            <a:endParaRPr lang="en-US" sz="2400" dirty="0" smtClean="0"/>
          </a:p>
          <a:p>
            <a:r>
              <a:rPr lang="en-US" sz="2400" dirty="0" smtClean="0"/>
              <a:t>Memorandum </a:t>
            </a:r>
            <a:r>
              <a:rPr lang="en-US" sz="2400" dirty="0"/>
              <a:t>of Agreement </a:t>
            </a:r>
            <a:r>
              <a:rPr lang="en-US" sz="2400" dirty="0" smtClean="0"/>
              <a:t>between FAA and Delaware </a:t>
            </a:r>
            <a:r>
              <a:rPr lang="en-US" sz="2400" dirty="0"/>
              <a:t>River and Bay Authority (DRBA). </a:t>
            </a:r>
            <a:endParaRPr lang="en-US" sz="2400" dirty="0" smtClean="0"/>
          </a:p>
          <a:p>
            <a:pPr lvl="1"/>
            <a:r>
              <a:rPr lang="en-US" altLang="en-US" sz="2000" dirty="0" smtClean="0"/>
              <a:t>November </a:t>
            </a:r>
            <a:r>
              <a:rPr lang="en-US" altLang="en-US" sz="2000" dirty="0"/>
              <a:t>15, 2010 through September 30, 2030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 lvl="1"/>
            <a:r>
              <a:rPr lang="en-US" sz="2000" dirty="0" smtClean="0"/>
              <a:t>Grants </a:t>
            </a:r>
            <a:r>
              <a:rPr lang="en-US" sz="2000" dirty="0"/>
              <a:t>the FAA the “right to construct, operate and maintain Research Infrastructure” at Cape May County Airport (WWD) in </a:t>
            </a:r>
            <a:r>
              <a:rPr lang="en-US" sz="2000" dirty="0" smtClean="0"/>
              <a:t>Erma, </a:t>
            </a:r>
            <a:r>
              <a:rPr lang="en-US" sz="2000" dirty="0" smtClean="0"/>
              <a:t>NJ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Taxiway opened in April 2017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FAA Research Taxiway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Taxiway C </a:t>
            </a:r>
          </a:p>
          <a:p>
            <a:r>
              <a:rPr lang="en-US" sz="2400" dirty="0" smtClean="0"/>
              <a:t>Length – </a:t>
            </a:r>
            <a:r>
              <a:rPr lang="en-US" sz="2400" dirty="0" smtClean="0"/>
              <a:t>3250’</a:t>
            </a:r>
            <a:endParaRPr lang="en-US" sz="2400" dirty="0" smtClean="0"/>
          </a:p>
          <a:p>
            <a:r>
              <a:rPr lang="en-US" sz="2400" dirty="0" smtClean="0"/>
              <a:t>Width – 50’ (TDG III)</a:t>
            </a:r>
          </a:p>
          <a:p>
            <a:r>
              <a:rPr lang="en-US" sz="2400" dirty="0" smtClean="0"/>
              <a:t>Pavement Width - 150’</a:t>
            </a:r>
          </a:p>
          <a:p>
            <a:r>
              <a:rPr lang="en-US" sz="2400" dirty="0" smtClean="0"/>
              <a:t>Full array of Taxiway </a:t>
            </a:r>
            <a:r>
              <a:rPr lang="en-US" sz="2400" u="sng" dirty="0" smtClean="0"/>
              <a:t>and</a:t>
            </a:r>
            <a:r>
              <a:rPr lang="en-US" sz="2400" dirty="0" smtClean="0"/>
              <a:t> Runway Lights</a:t>
            </a:r>
          </a:p>
          <a:p>
            <a:r>
              <a:rPr lang="en-US" sz="2400" dirty="0" smtClean="0"/>
              <a:t>State-of-the-art Lighting Vault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4642" y="1508125"/>
            <a:ext cx="4305300" cy="2928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 rot="18861229">
            <a:off x="6084834" y="2463871"/>
            <a:ext cx="1128623" cy="527221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6" t="47180" r="18848" b="18261"/>
          <a:stretch/>
        </p:blipFill>
        <p:spPr bwMode="auto">
          <a:xfrm>
            <a:off x="5065485" y="4546018"/>
            <a:ext cx="3263614" cy="13531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Research Taxiway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3" y="1478942"/>
            <a:ext cx="7806266" cy="4391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Research Taxiway: </a:t>
            </a:r>
            <a:br>
              <a:rPr lang="en-US" dirty="0" smtClean="0"/>
            </a:br>
            <a:r>
              <a:rPr lang="en-US" dirty="0" smtClean="0"/>
              <a:t>Research Plans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Safety Projects</a:t>
            </a:r>
          </a:p>
          <a:p>
            <a:pPr lvl="1"/>
            <a:r>
              <a:rPr lang="en-US" sz="2000" dirty="0" smtClean="0"/>
              <a:t>Obstruction lights with IR testing </a:t>
            </a:r>
          </a:p>
          <a:p>
            <a:pPr lvl="1"/>
            <a:r>
              <a:rPr lang="en-US" sz="2000" dirty="0" smtClean="0"/>
              <a:t>Electrical infrastructure testing </a:t>
            </a:r>
          </a:p>
          <a:p>
            <a:pPr lvl="1"/>
            <a:r>
              <a:rPr lang="en-US" sz="2000" dirty="0" smtClean="0"/>
              <a:t>Runway surface friction</a:t>
            </a:r>
          </a:p>
          <a:p>
            <a:pPr lvl="1"/>
            <a:r>
              <a:rPr lang="en-US" sz="2000" dirty="0" smtClean="0"/>
              <a:t>UAS integration at airports</a:t>
            </a:r>
          </a:p>
          <a:p>
            <a:pPr lvl="1"/>
            <a:r>
              <a:rPr lang="en-US" sz="2000" dirty="0" smtClean="0"/>
              <a:t>Future LED research efforts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Pavement Projects</a:t>
            </a:r>
          </a:p>
          <a:p>
            <a:pPr lvl="1"/>
            <a:r>
              <a:rPr lang="en-US" sz="2000" dirty="0" smtClean="0"/>
              <a:t>Nondestructive Testing</a:t>
            </a:r>
          </a:p>
          <a:p>
            <a:pPr lvl="1"/>
            <a:r>
              <a:rPr lang="en-US" sz="2000" dirty="0" smtClean="0"/>
              <a:t>Field and Laboratory Characterization of Pavement Materials</a:t>
            </a:r>
          </a:p>
          <a:p>
            <a:pPr lvl="1"/>
            <a:r>
              <a:rPr lang="en-US" sz="2000" dirty="0" smtClean="0"/>
              <a:t>Long Term Aging Study of Various Paving Mixes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1349" y="2552667"/>
            <a:ext cx="8472488" cy="609600"/>
          </a:xfrm>
        </p:spPr>
        <p:txBody>
          <a:bodyPr/>
          <a:lstStyle/>
          <a:p>
            <a:pPr algn="ctr"/>
            <a:r>
              <a:rPr lang="en-US" dirty="0" smtClean="0"/>
              <a:t>Obstruction Light with IR Testing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Obstruction Light with IR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8718" y="1154197"/>
            <a:ext cx="8050213" cy="43910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Conduct </a:t>
            </a:r>
            <a:r>
              <a:rPr lang="en-US" dirty="0" smtClean="0"/>
              <a:t>research </a:t>
            </a:r>
            <a:r>
              <a:rPr lang="en-US" dirty="0" smtClean="0"/>
              <a:t>to </a:t>
            </a:r>
            <a:r>
              <a:rPr lang="en-US" dirty="0" smtClean="0"/>
              <a:t>develop performance specifications </a:t>
            </a:r>
            <a:r>
              <a:rPr lang="en-US" dirty="0"/>
              <a:t>for infrared (IR) emitters to be incorporated into L-810 and L-864 obstruction light </a:t>
            </a:r>
            <a:r>
              <a:rPr lang="en-US" dirty="0" smtClean="0"/>
              <a:t>fixtures. 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223133" y="5745331"/>
            <a:ext cx="1828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200" b="1" dirty="0" smtClean="0"/>
              <a:t>L-810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691465" y="5758311"/>
            <a:ext cx="21490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1200" b="1" dirty="0" smtClean="0"/>
              <a:t>L-864</a:t>
            </a:r>
            <a:endParaRPr lang="en-US" sz="1200" b="1" dirty="0"/>
          </a:p>
        </p:txBody>
      </p:sp>
      <p:pic>
        <p:nvPicPr>
          <p:cNvPr id="13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27" y="3148265"/>
            <a:ext cx="3859340" cy="250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69" y="3177800"/>
            <a:ext cx="3890242" cy="2476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t="42104" r="25620"/>
          <a:stretch/>
        </p:blipFill>
        <p:spPr>
          <a:xfrm>
            <a:off x="7674180" y="3265350"/>
            <a:ext cx="1040859" cy="90271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253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Obstruction Light with IR </a:t>
            </a:r>
            <a:r>
              <a:rPr lang="en-US" dirty="0" smtClean="0"/>
              <a:t>Testing: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Timeline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518042"/>
              </p:ext>
            </p:extLst>
          </p:nvPr>
        </p:nvGraphicFramePr>
        <p:xfrm>
          <a:off x="495300" y="1508125"/>
          <a:ext cx="8050214" cy="25958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025107">
                  <a:extLst>
                    <a:ext uri="{9D8B030D-6E8A-4147-A177-3AD203B41FA5}">
                      <a16:colId xmlns:a16="http://schemas.microsoft.com/office/drawing/2014/main" val="402849600"/>
                    </a:ext>
                  </a:extLst>
                </a:gridCol>
                <a:gridCol w="4025107">
                  <a:extLst>
                    <a:ext uri="{9D8B030D-6E8A-4147-A177-3AD203B41FA5}">
                      <a16:colId xmlns:a16="http://schemas.microsoft.com/office/drawing/2014/main" val="1246258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Completion 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960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 Request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February</a:t>
                      </a:r>
                      <a:r>
                        <a:rPr lang="en-US" baseline="0" dirty="0" smtClean="0"/>
                        <a:t> 7, 2017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23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Plan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 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51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Interim Report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88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Laboratory Testing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 26 – July 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0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Flight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r>
                        <a:rPr lang="en-US" baseline="0" dirty="0" smtClean="0"/>
                        <a:t> 26 - </a:t>
                      </a:r>
                      <a:r>
                        <a:rPr lang="en-US" dirty="0" smtClean="0"/>
                        <a:t>July 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0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Report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6755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and IR Lighting Fixtures seen Through NVGs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8718" y="1154197"/>
            <a:ext cx="8050213" cy="43910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1275" r="26241" b="34493"/>
          <a:stretch/>
        </p:blipFill>
        <p:spPr>
          <a:xfrm rot="5400000">
            <a:off x="-11820" y="2541373"/>
            <a:ext cx="3190164" cy="2523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11418" r="28369" b="27873"/>
          <a:stretch/>
        </p:blipFill>
        <p:spPr>
          <a:xfrm rot="5400000">
            <a:off x="2907715" y="2468588"/>
            <a:ext cx="3190164" cy="2701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1"/>
          <a:stretch/>
        </p:blipFill>
        <p:spPr>
          <a:xfrm rot="5400000">
            <a:off x="5943548" y="2440779"/>
            <a:ext cx="3190165" cy="2724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635643" y="5445162"/>
            <a:ext cx="1828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200" b="1" dirty="0" smtClean="0"/>
              <a:t>Visible LED Light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119041" y="5445162"/>
            <a:ext cx="2629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200" b="1" dirty="0" smtClean="0"/>
              <a:t>Visible LED </a:t>
            </a:r>
            <a:r>
              <a:rPr lang="en-US" sz="1200" b="1" dirty="0" smtClean="0"/>
              <a:t>Light seen through </a:t>
            </a:r>
            <a:r>
              <a:rPr lang="en-US" sz="1200" b="1" dirty="0" smtClean="0"/>
              <a:t>NVGs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982511" y="5445162"/>
            <a:ext cx="3161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1200" b="1" dirty="0" smtClean="0"/>
              <a:t>Visible LED </a:t>
            </a:r>
            <a:r>
              <a:rPr lang="en-US" sz="1200" b="1" dirty="0" smtClean="0"/>
              <a:t>Light (left) IR Light (Right)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1200" b="1" dirty="0"/>
              <a:t>s</a:t>
            </a:r>
            <a:r>
              <a:rPr lang="en-US" sz="1200" b="1" dirty="0" smtClean="0"/>
              <a:t>een through </a:t>
            </a:r>
            <a:r>
              <a:rPr lang="en-US" sz="1200" b="1" dirty="0" smtClean="0"/>
              <a:t>NVGs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699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_Office_2010_powerpoint_template_C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4842C0-61C7-4829-A329-87ECF198F5AE}"/>
</file>

<file path=customXml/itemProps2.xml><?xml version="1.0" encoding="utf-8"?>
<ds:datastoreItem xmlns:ds="http://schemas.openxmlformats.org/officeDocument/2006/customXml" ds:itemID="{6C0D4EC1-6D71-45B6-9223-8B6E7FF32D19}"/>
</file>

<file path=customXml/itemProps3.xml><?xml version="1.0" encoding="utf-8"?>
<ds:datastoreItem xmlns:ds="http://schemas.openxmlformats.org/officeDocument/2006/customXml" ds:itemID="{4670719D-B3E2-47AA-A3BB-2641B7DCC2ED}"/>
</file>

<file path=docProps/app.xml><?xml version="1.0" encoding="utf-8"?>
<Properties xmlns="http://schemas.openxmlformats.org/officeDocument/2006/extended-properties" xmlns:vt="http://schemas.openxmlformats.org/officeDocument/2006/docPropsVTypes">
  <Template>FAA_Office_2010_powerpoint_template_C</Template>
  <TotalTime>1157</TotalTime>
  <Words>316</Words>
  <Application>Microsoft Office PowerPoint</Application>
  <PresentationFormat>On-screen Show (4:3)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Helvetica Neue Medium</vt:lpstr>
      <vt:lpstr>Times New Roman</vt:lpstr>
      <vt:lpstr>FAA_Office_2010_powerpoint_template_C</vt:lpstr>
      <vt:lpstr>2_Custom Design</vt:lpstr>
      <vt:lpstr>FAA Research Taxiway - RPA S9 &amp;  Obstruction Light with IR Testing</vt:lpstr>
      <vt:lpstr>FAA Research Taxiway</vt:lpstr>
      <vt:lpstr>FAA Research Taxiway</vt:lpstr>
      <vt:lpstr>FAA Research Taxiway</vt:lpstr>
      <vt:lpstr>FAA Research Taxiway:  Research Plans</vt:lpstr>
      <vt:lpstr>Obstruction Light with IR Testing </vt:lpstr>
      <vt:lpstr>Obstruction Light with IR Testing</vt:lpstr>
      <vt:lpstr> Obstruction Light with IR Testing: Project Timeline </vt:lpstr>
      <vt:lpstr>LED and IR Lighting Fixtures seen Through NVGs</vt:lpstr>
      <vt:lpstr>Incandescent L-810 Flight Testing </vt:lpstr>
      <vt:lpstr>Questions?</vt:lpstr>
    </vt:vector>
  </TitlesOfParts>
  <Company>Federal Aviation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RPA S9 Cape May Research Taxiway</dc:title>
  <dc:creator>DiPilato, Michael (FAA)</dc:creator>
  <cp:lastModifiedBy>DiPilato, Michael (FAA)</cp:lastModifiedBy>
  <cp:revision>96</cp:revision>
  <cp:lastPrinted>2017-02-24T20:09:04Z</cp:lastPrinted>
  <dcterms:created xsi:type="dcterms:W3CDTF">2017-02-24T13:17:46Z</dcterms:created>
  <dcterms:modified xsi:type="dcterms:W3CDTF">2017-08-01T16:49:18Z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