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theme/theme5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  <p:sldMasterId id="2147483664" r:id="rId3"/>
  </p:sldMasterIdLst>
  <p:notesMasterIdLst>
    <p:notesMasterId r:id="rId13"/>
  </p:notesMasterIdLst>
  <p:handoutMasterIdLst>
    <p:handoutMasterId r:id="rId14"/>
  </p:handoutMasterIdLst>
  <p:sldIdLst>
    <p:sldId id="273" r:id="rId4"/>
    <p:sldId id="469" r:id="rId5"/>
    <p:sldId id="431" r:id="rId6"/>
    <p:sldId id="311" r:id="rId7"/>
    <p:sldId id="312" r:id="rId8"/>
    <p:sldId id="470" r:id="rId9"/>
    <p:sldId id="471" r:id="rId10"/>
    <p:sldId id="472" r:id="rId11"/>
    <p:sldId id="408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469"/>
            <p14:sldId id="431"/>
            <p14:sldId id="311"/>
            <p14:sldId id="312"/>
            <p14:sldId id="470"/>
            <p14:sldId id="471"/>
            <p14:sldId id="472"/>
            <p14:sldId id="4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White" initials="JW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06FA0C"/>
    <a:srgbClr val="FF3399"/>
    <a:srgbClr val="00FFFF"/>
    <a:srgbClr val="9933FF"/>
    <a:srgbClr val="FCA904"/>
    <a:srgbClr val="FFFF66"/>
    <a:srgbClr val="E39803"/>
    <a:srgbClr val="D6A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2" autoAdjust="0"/>
    <p:restoredTop sz="89878" autoAdjust="0"/>
  </p:normalViewPr>
  <p:slideViewPr>
    <p:cSldViewPr snapToGrid="0">
      <p:cViewPr varScale="1">
        <p:scale>
          <a:sx n="108" d="100"/>
          <a:sy n="108" d="100"/>
        </p:scale>
        <p:origin x="1812" y="108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4" d="100"/>
        <a:sy n="194" d="100"/>
      </p:scale>
      <p:origin x="0" y="-334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guy\Documents\FAA\NOTAM\FICON%20NOTAMs%20-%2010-1-16%20to%204-30-17%20PIREP%20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408349519630466"/>
          <c:y val="4.864316829520849E-2"/>
          <c:w val="0.70098706539684652"/>
          <c:h val="0.92679009490299269"/>
        </c:manualLayout>
      </c:layout>
      <c:pieChart>
        <c:varyColors val="1"/>
        <c:ser>
          <c:idx val="0"/>
          <c:order val="0"/>
          <c:dPt>
            <c:idx val="1"/>
            <c:bubble3D val="0"/>
            <c:spPr>
              <a:solidFill>
                <a:srgbClr val="E39803"/>
              </a:solidFill>
            </c:spPr>
            <c:extLst>
              <c:ext xmlns:c16="http://schemas.microsoft.com/office/drawing/2014/chart" uri="{C3380CC4-5D6E-409C-BE32-E72D297353CC}">
                <c16:uniqueId val="{00000001-68E9-4B2A-A0B4-DEF9F56B220F}"/>
              </c:ext>
            </c:extLst>
          </c:dPt>
          <c:dPt>
            <c:idx val="2"/>
            <c:bubble3D val="0"/>
            <c:explosion val="1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68E9-4B2A-A0B4-DEF9F56B220F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68E9-4B2A-A0B4-DEF9F56B220F}"/>
              </c:ext>
            </c:extLst>
          </c:dPt>
          <c:dPt>
            <c:idx val="4"/>
            <c:bubble3D val="0"/>
            <c:spPr>
              <a:solidFill>
                <a:srgbClr val="00823B"/>
              </a:solidFill>
            </c:spPr>
            <c:extLst>
              <c:ext xmlns:c16="http://schemas.microsoft.com/office/drawing/2014/chart" uri="{C3380CC4-5D6E-409C-BE32-E72D297353CC}">
                <c16:uniqueId val="{00000007-68E9-4B2A-A0B4-DEF9F56B220F}"/>
              </c:ext>
            </c:extLst>
          </c:dPt>
          <c:dPt>
            <c:idx val="5"/>
            <c:bubble3D val="0"/>
            <c:spPr>
              <a:solidFill>
                <a:srgbClr val="9933FF"/>
              </a:solidFill>
            </c:spPr>
            <c:extLst>
              <c:ext xmlns:c16="http://schemas.microsoft.com/office/drawing/2014/chart" uri="{C3380CC4-5D6E-409C-BE32-E72D297353CC}">
                <c16:uniqueId val="{00000009-68E9-4B2A-A0B4-DEF9F56B220F}"/>
              </c:ext>
            </c:extLst>
          </c:dPt>
          <c:dPt>
            <c:idx val="6"/>
            <c:bubble3D val="0"/>
            <c:spPr>
              <a:solidFill>
                <a:srgbClr val="06FA0C"/>
              </a:solidFill>
            </c:spPr>
            <c:extLst>
              <c:ext xmlns:c16="http://schemas.microsoft.com/office/drawing/2014/chart" uri="{C3380CC4-5D6E-409C-BE32-E72D297353CC}">
                <c16:uniqueId val="{0000000B-68E9-4B2A-A0B4-DEF9F56B220F}"/>
              </c:ext>
            </c:extLst>
          </c:dPt>
          <c:dPt>
            <c:idx val="7"/>
            <c:bubble3D val="0"/>
            <c:spPr>
              <a:solidFill>
                <a:srgbClr val="FF3399"/>
              </a:solidFill>
            </c:spPr>
            <c:extLst>
              <c:ext xmlns:c16="http://schemas.microsoft.com/office/drawing/2014/chart" uri="{C3380CC4-5D6E-409C-BE32-E72D297353CC}">
                <c16:uniqueId val="{0000000D-68E9-4B2A-A0B4-DEF9F56B220F}"/>
              </c:ext>
            </c:extLst>
          </c:dPt>
          <c:dPt>
            <c:idx val="8"/>
            <c:bubble3D val="0"/>
            <c:spPr>
              <a:solidFill>
                <a:srgbClr val="FFFF66"/>
              </a:solidFill>
            </c:spPr>
            <c:extLst>
              <c:ext xmlns:c16="http://schemas.microsoft.com/office/drawing/2014/chart" uri="{C3380CC4-5D6E-409C-BE32-E72D297353CC}">
                <c16:uniqueId val="{0000000F-68E9-4B2A-A0B4-DEF9F56B220F}"/>
              </c:ext>
            </c:extLst>
          </c:dPt>
          <c:cat>
            <c:strRef>
              <c:f>'Statistical Summary'!$C$58:$C$66</c:f>
              <c:strCache>
                <c:ptCount val="9"/>
                <c:pt idx="0">
                  <c:v>AAL</c:v>
                </c:pt>
                <c:pt idx="1">
                  <c:v>ACE</c:v>
                </c:pt>
                <c:pt idx="2">
                  <c:v>AEA</c:v>
                </c:pt>
                <c:pt idx="3">
                  <c:v>AGL</c:v>
                </c:pt>
                <c:pt idx="4">
                  <c:v>ANE</c:v>
                </c:pt>
                <c:pt idx="5">
                  <c:v>ANM</c:v>
                </c:pt>
                <c:pt idx="6">
                  <c:v>ASO</c:v>
                </c:pt>
                <c:pt idx="7">
                  <c:v>ASW</c:v>
                </c:pt>
                <c:pt idx="8">
                  <c:v>AWP</c:v>
                </c:pt>
              </c:strCache>
            </c:strRef>
          </c:cat>
          <c:val>
            <c:numRef>
              <c:f>'Statistical Summary'!$D$58:$D$66</c:f>
              <c:numCache>
                <c:formatCode>_(* #,##0_);_(* \(#,##0\);_(* "-"??_);_(@_)</c:formatCode>
                <c:ptCount val="9"/>
                <c:pt idx="0">
                  <c:v>26059</c:v>
                </c:pt>
                <c:pt idx="1">
                  <c:v>6619</c:v>
                </c:pt>
                <c:pt idx="2">
                  <c:v>17021</c:v>
                </c:pt>
                <c:pt idx="3">
                  <c:v>45517</c:v>
                </c:pt>
                <c:pt idx="4">
                  <c:v>13358</c:v>
                </c:pt>
                <c:pt idx="5">
                  <c:v>20507</c:v>
                </c:pt>
                <c:pt idx="6">
                  <c:v>3396</c:v>
                </c:pt>
                <c:pt idx="7">
                  <c:v>2000</c:v>
                </c:pt>
                <c:pt idx="8">
                  <c:v>1951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8E9-4B2A-A0B4-DEF9F56B2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2.3557192236427667E-2"/>
          <c:y val="7.2974041785358559E-2"/>
          <c:w val="0.25894987758829002"/>
          <c:h val="0.87331265663922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6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24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34708429-4DDC-4149-9C1F-CF3B1CD34EC6}" type="slidenum">
              <a:rPr lang="en-US" altLang="en-US" smtClean="0"/>
              <a:pPr>
                <a:spcBef>
                  <a:spcPct val="50000"/>
                </a:spcBef>
                <a:defRPr/>
              </a:pPr>
              <a:t>2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2746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/>
              <a:t>General Hi-Level</a:t>
            </a:r>
            <a:r>
              <a:rPr lang="en-US" altLang="en-US" b="1" baseline="0" dirty="0" smtClean="0"/>
              <a:t> </a:t>
            </a:r>
            <a:r>
              <a:rPr lang="en-US" altLang="en-US" b="1" dirty="0" smtClean="0"/>
              <a:t>Overview</a:t>
            </a:r>
          </a:p>
          <a:p>
            <a:pPr eaLnBrk="1" hangingPunct="1">
              <a:defRPr/>
            </a:pPr>
            <a:endParaRPr lang="en-US" altLang="en-US" b="1" baseline="0" dirty="0" smtClean="0"/>
          </a:p>
          <a:p>
            <a:pPr eaLnBrk="1" hangingPunct="1">
              <a:defRPr/>
            </a:pPr>
            <a:r>
              <a:rPr lang="en-US" altLang="en-US" b="1" baseline="0" dirty="0" smtClean="0"/>
              <a:t>Can be read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47671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RCAM – Airport Operator</a:t>
            </a:r>
            <a:r>
              <a:rPr lang="en-US" b="1" baseline="0" dirty="0" smtClean="0"/>
              <a:t> Version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6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baseline="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Objectives – Can be read</a:t>
            </a:r>
          </a:p>
          <a:p>
            <a:endParaRPr lang="en-US" sz="1200" baseline="0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sz="1200" b="1" baseline="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If interested:  The analytical toolset included a combination of Excel, SQL Server Management Studio, and LabVIEW.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13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General Aggregate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12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Regional</a:t>
            </a:r>
            <a:r>
              <a:rPr lang="en-US" b="1" baseline="0" dirty="0" smtClean="0"/>
              <a:t> breakdown of Airports Reporting and Number of FICONs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57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Majority of FICONs came from Part-139 airports.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59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1" dirty="0" smtClean="0">
                <a:solidFill>
                  <a:schemeClr val="accent2"/>
                </a:solidFill>
              </a:rPr>
              <a:t>Great Interest in the numbers with</a:t>
            </a:r>
            <a:r>
              <a:rPr lang="en-US" sz="1200" b="1" baseline="0" dirty="0" smtClean="0">
                <a:solidFill>
                  <a:schemeClr val="accent2"/>
                </a:solidFill>
              </a:rPr>
              <a:t> WET being reported as a contaminant.  See table for breakdown.</a:t>
            </a:r>
            <a:endParaRPr lang="en-US" sz="12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27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FINAL REPORT will be delivered to AAS Aug/Sept.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late photo_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31" y="10411"/>
            <a:ext cx="4761999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3"/>
            <a:ext cx="4134369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2" y="1795831"/>
            <a:ext cx="4108027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70886" y="3393861"/>
            <a:ext cx="40597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 smtClean="0">
                <a:solidFill>
                  <a:srgbClr val="1D2F68"/>
                </a:solidFill>
              </a:rPr>
              <a:t>Pre</a:t>
            </a:r>
            <a:r>
              <a:rPr lang="en-US" sz="1600" baseline="0" dirty="0" smtClean="0">
                <a:solidFill>
                  <a:srgbClr val="1D2F68"/>
                </a:solidFill>
              </a:rPr>
              <a:t>pared </a:t>
            </a:r>
            <a:r>
              <a:rPr lang="en-US" sz="1600" dirty="0" smtClean="0">
                <a:solidFill>
                  <a:srgbClr val="1D2F68"/>
                </a:solidFill>
              </a:rPr>
              <a:t>By</a:t>
            </a:r>
            <a:r>
              <a:rPr lang="en-US" sz="1600" dirty="0">
                <a:solidFill>
                  <a:srgbClr val="1D2F68"/>
                </a:solidFill>
              </a:rPr>
              <a:t>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977852" y="177768"/>
            <a:ext cx="2895600" cy="909639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 userDrawn="1"/>
        </p:nvGrpSpPr>
        <p:grpSpPr bwMode="auto">
          <a:xfrm>
            <a:off x="6997475" y="6097958"/>
            <a:ext cx="2047875" cy="660400"/>
            <a:chOff x="3596" y="3859"/>
            <a:chExt cx="1290" cy="416"/>
          </a:xfrm>
        </p:grpSpPr>
        <p:pic>
          <p:nvPicPr>
            <p:cNvPr id="10" name="Picture 26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7" y="1508139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39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9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30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62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4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33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33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824" y="2587423"/>
            <a:ext cx="8189108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0824" y="521667"/>
            <a:ext cx="8189108" cy="1828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 rot="5400000" flipH="1">
            <a:off x="5777348" y="869001"/>
            <a:ext cx="755651" cy="449263"/>
          </a:xfrm>
          <a:prstGeom prst="triangl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Isosceles Triangle 9"/>
          <p:cNvSpPr/>
          <p:nvPr userDrawn="1"/>
        </p:nvSpPr>
        <p:spPr>
          <a:xfrm rot="5400000" flipH="1">
            <a:off x="5777348" y="869001"/>
            <a:ext cx="755651" cy="449263"/>
          </a:xfrm>
          <a:prstGeom prst="triangl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E1657-B2CE-DF49-8C24-138AB03992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3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814" y="2513160"/>
            <a:ext cx="9102852" cy="4334256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85032" y="333573"/>
            <a:ext cx="6941611" cy="1190441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85012" y="1542176"/>
            <a:ext cx="6904622" cy="966089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1061018" y="2831075"/>
            <a:ext cx="5746201" cy="142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spcBef>
                <a:spcPts val="3000"/>
              </a:spcBef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spcBef>
                <a:spcPts val="1600"/>
              </a:spcBef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pic>
        <p:nvPicPr>
          <p:cNvPr id="10" name="Picture 9" descr="FAA logo&amp;text_white_d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5271263"/>
            <a:ext cx="3397250" cy="1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4188" y="6248400"/>
            <a:ext cx="1707316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0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83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508133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92301" y="6126182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4" y="6205546"/>
            <a:ext cx="4784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33"/>
            <a:ext cx="3740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  <p:sldLayoutId id="214748366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83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508133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7122" y="6248400"/>
            <a:ext cx="10490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92301" y="6126182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4" y="6205546"/>
            <a:ext cx="4784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33"/>
            <a:ext cx="3740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90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22" y="1508139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9125" y="6248400"/>
            <a:ext cx="1587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6" y="6205553"/>
            <a:ext cx="4784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39"/>
            <a:ext cx="3740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pic>
        <p:nvPicPr>
          <p:cNvPr id="2" name="Picture 1" descr="FAA logo&amp;text_white_ds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4" y="6116533"/>
            <a:ext cx="1587500" cy="74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3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0" y="1520220"/>
            <a:ext cx="4150830" cy="1381303"/>
          </a:xfrm>
        </p:spPr>
        <p:txBody>
          <a:bodyPr/>
          <a:lstStyle/>
          <a:p>
            <a:pPr algn="ctr"/>
            <a:r>
              <a:rPr lang="en-US" sz="3600" dirty="0"/>
              <a:t>RPA 6.6 – TALPA RCAM Analysis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1669050" y="3408499"/>
            <a:ext cx="26928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b="1" dirty="0" smtClean="0"/>
              <a:t>REDAC</a:t>
            </a:r>
            <a:endParaRPr lang="en-US" sz="1600" b="1" dirty="0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1669050" y="3761451"/>
            <a:ext cx="24935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b="1" dirty="0" smtClean="0"/>
              <a:t>Nick Subbotin</a:t>
            </a:r>
            <a:endParaRPr lang="en-US" sz="1600" b="1" dirty="0"/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1669050" y="4100005"/>
            <a:ext cx="20606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b="1" dirty="0" smtClean="0"/>
              <a:t>August 15, 2017</a:t>
            </a:r>
            <a:endParaRPr lang="en-US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2" y="313203"/>
            <a:ext cx="8472488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smtClean="0"/>
              <a:t>TALPA RCAM Analysis</a:t>
            </a:r>
            <a:endParaRPr lang="en-US" altLang="en-US" sz="3600" dirty="0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04800" y="3539936"/>
            <a:ext cx="3810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  <a:defRPr/>
            </a:pPr>
            <a:r>
              <a:rPr lang="en-US" altLang="en-US" sz="1800" u="sng" dirty="0" smtClean="0"/>
              <a:t>FY 2017 R&amp;D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4818063" y="1126086"/>
            <a:ext cx="388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  <a:defRPr/>
            </a:pPr>
            <a:r>
              <a:rPr lang="en-US" altLang="en-US" sz="1800" u="sng" dirty="0" smtClean="0"/>
              <a:t>Research Goals</a:t>
            </a: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4741863" y="3497264"/>
            <a:ext cx="40386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1800" u="sng" dirty="0" smtClean="0"/>
              <a:t>Funding Requirements</a:t>
            </a:r>
            <a:r>
              <a:rPr lang="en-US" altLang="en-US" sz="1800" b="0" dirty="0" smtClean="0"/>
              <a:t> </a:t>
            </a:r>
            <a:endParaRPr lang="en-US" altLang="en-US" sz="1800" dirty="0" smtClean="0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>
            <a:off x="4495800" y="12192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10249" name="Line 8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572000" y="1524000"/>
            <a:ext cx="246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1400" b="0" smtClean="0"/>
          </a:p>
        </p:txBody>
      </p:sp>
      <p:sp>
        <p:nvSpPr>
          <p:cNvPr id="10252" name="Rectangle 21"/>
          <p:cNvSpPr>
            <a:spLocks noChangeArrowheads="1"/>
          </p:cNvSpPr>
          <p:nvPr/>
        </p:nvSpPr>
        <p:spPr bwMode="auto">
          <a:xfrm>
            <a:off x="4572000" y="1635344"/>
            <a:ext cx="4572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1400" b="0" dirty="0" smtClean="0"/>
              <a:t>Import available FICON data from NOTAM System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1400" b="0" dirty="0" smtClean="0"/>
              <a:t>Create “Database Analysis Tool”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1400" b="0" dirty="0" smtClean="0"/>
              <a:t>Present at TALPA Update Meeting in Washington DC, July 11 &amp; 12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1400" b="0" dirty="0" smtClean="0"/>
              <a:t>Perform in-depth data analysis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1400" b="0" dirty="0" smtClean="0"/>
              <a:t>Final Report</a:t>
            </a:r>
          </a:p>
        </p:txBody>
      </p:sp>
      <p:sp>
        <p:nvSpPr>
          <p:cNvPr id="10253" name="Rectangle 22"/>
          <p:cNvSpPr>
            <a:spLocks noChangeArrowheads="1"/>
          </p:cNvSpPr>
          <p:nvPr/>
        </p:nvSpPr>
        <p:spPr bwMode="auto">
          <a:xfrm>
            <a:off x="0" y="3882836"/>
            <a:ext cx="4495800" cy="228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1400" b="0" dirty="0" smtClean="0"/>
              <a:t>Imported over 136K FICONS from Oct 1, 2016 to Apr 30, 2017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1400" b="0" dirty="0" smtClean="0"/>
              <a:t>Created Database Analysis Tool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1400" b="0" dirty="0" smtClean="0"/>
              <a:t>Presented general </a:t>
            </a:r>
            <a:r>
              <a:rPr lang="en-US" altLang="en-US" sz="1400" b="0" dirty="0"/>
              <a:t>a</a:t>
            </a:r>
            <a:r>
              <a:rPr lang="en-US" altLang="en-US" sz="1400" b="0" dirty="0" smtClean="0"/>
              <a:t>ggregate </a:t>
            </a:r>
            <a:r>
              <a:rPr lang="en-US" altLang="en-US" sz="1400" b="0" dirty="0"/>
              <a:t>a</a:t>
            </a:r>
            <a:r>
              <a:rPr lang="en-US" altLang="en-US" sz="1400" b="0" dirty="0" smtClean="0"/>
              <a:t>nalysis at TALPA Update Meeting in Washington DC</a:t>
            </a:r>
            <a:endParaRPr lang="en-US" altLang="en-US" sz="1200" b="0" dirty="0"/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1400" b="0" dirty="0" smtClean="0"/>
              <a:t>Currently working on in-depth data analysis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1400" b="0" dirty="0" smtClean="0"/>
              <a:t>Currently working on Final Report </a:t>
            </a:r>
            <a:endParaRPr lang="en-US" altLang="en-US" sz="1400" b="0" dirty="0"/>
          </a:p>
          <a:p>
            <a:pPr algn="l" eaLnBrk="1" hangingPunct="1">
              <a:spcBef>
                <a:spcPct val="50000"/>
              </a:spcBef>
              <a:defRPr/>
            </a:pPr>
            <a:endParaRPr lang="en-US" altLang="en-US" sz="1100" b="0" i="1" dirty="0"/>
          </a:p>
        </p:txBody>
      </p:sp>
      <p:sp>
        <p:nvSpPr>
          <p:cNvPr id="10255" name="Rectangle 27"/>
          <p:cNvSpPr>
            <a:spLocks noChangeArrowheads="1"/>
          </p:cNvSpPr>
          <p:nvPr/>
        </p:nvSpPr>
        <p:spPr bwMode="auto">
          <a:xfrm>
            <a:off x="495300" y="1101481"/>
            <a:ext cx="350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  <a:defRPr/>
            </a:pPr>
            <a:r>
              <a:rPr lang="en-US" altLang="en-US" sz="1800" u="sng" dirty="0" smtClean="0"/>
              <a:t>Need</a:t>
            </a:r>
          </a:p>
        </p:txBody>
      </p:sp>
      <p:sp>
        <p:nvSpPr>
          <p:cNvPr id="10256" name="Rectangle 28"/>
          <p:cNvSpPr>
            <a:spLocks noChangeArrowheads="1"/>
          </p:cNvSpPr>
          <p:nvPr/>
        </p:nvSpPr>
        <p:spPr bwMode="auto">
          <a:xfrm>
            <a:off x="266701" y="1531712"/>
            <a:ext cx="4191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b="0" dirty="0" smtClean="0"/>
              <a:t>FAA Airport </a:t>
            </a:r>
            <a:r>
              <a:rPr lang="en-US" altLang="en-US" sz="1600" b="0" dirty="0"/>
              <a:t>Safety and Standards (AAS) </a:t>
            </a:r>
            <a:r>
              <a:rPr lang="en-US" altLang="en-US" sz="1600" b="0" dirty="0" smtClean="0"/>
              <a:t>requested </a:t>
            </a:r>
            <a:r>
              <a:rPr lang="en-US" altLang="en-US" sz="1600" b="0" dirty="0"/>
              <a:t>an analysis of Field Conditions (FICON) reports </a:t>
            </a:r>
            <a:r>
              <a:rPr lang="en-US" altLang="en-US" sz="1600" b="0" dirty="0" smtClean="0"/>
              <a:t>reported using </a:t>
            </a:r>
            <a:r>
              <a:rPr lang="en-US" altLang="en-US" sz="1600" b="0" dirty="0"/>
              <a:t>the Federal NOTAM </a:t>
            </a:r>
            <a:r>
              <a:rPr lang="en-US" altLang="en-US" sz="1600" b="0" dirty="0" smtClean="0"/>
              <a:t>System.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1600" b="0" dirty="0"/>
              <a:t>Results of the analysis </a:t>
            </a:r>
            <a:r>
              <a:rPr lang="en-US" altLang="en-US" sz="1600" b="0" dirty="0" smtClean="0"/>
              <a:t>will allow AAS to assess how airports are using the RCAM.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922948"/>
              </p:ext>
            </p:extLst>
          </p:nvPr>
        </p:nvGraphicFramePr>
        <p:xfrm>
          <a:off x="4741865" y="4132263"/>
          <a:ext cx="4097337" cy="16589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5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97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TALPA RCAM Analysis</a:t>
                      </a:r>
                    </a:p>
                  </a:txBody>
                  <a:tcPr marT="45633" marB="45633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FY 2017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FY 2018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FY 2019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200K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300K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300K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7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E1657-B2CE-DF49-8C24-138AB039925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699" y="37081"/>
            <a:ext cx="6589301" cy="682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1787764"/>
            <a:ext cx="2583366" cy="2968454"/>
            <a:chOff x="244848" y="564452"/>
            <a:chExt cx="2583366" cy="2968454"/>
          </a:xfrm>
        </p:grpSpPr>
        <p:sp>
          <p:nvSpPr>
            <p:cNvPr id="6" name="Rectangle 5"/>
            <p:cNvSpPr/>
            <p:nvPr/>
          </p:nvSpPr>
          <p:spPr>
            <a:xfrm>
              <a:off x="244848" y="2609576"/>
              <a:ext cx="76174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buNone/>
              </a:pPr>
              <a:r>
                <a:rPr lang="en-US" sz="5400" b="1" cap="none" spc="0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M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0644" y="1933054"/>
              <a:ext cx="684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buNone/>
              </a:pPr>
              <a:r>
                <a:rPr lang="en-US" sz="5400" b="1" cap="none" spc="0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A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3090" y="1246902"/>
              <a:ext cx="684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buNone/>
              </a:pPr>
              <a:r>
                <a:rPr lang="en-US" sz="5400" b="1" cap="none" spc="0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3091" y="564452"/>
              <a:ext cx="684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buNone/>
              </a:pPr>
              <a:r>
                <a:rPr lang="en-US" sz="5400" b="1" cap="none" spc="0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R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923795" y="873321"/>
              <a:ext cx="122501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en-US" sz="28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unway</a:t>
              </a: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918977" y="1520272"/>
              <a:ext cx="144623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lvl="0">
                <a:buNone/>
              </a:pPr>
              <a:r>
                <a:rPr lang="en-US" sz="28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ondition</a:t>
              </a: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925129" y="2221535"/>
              <a:ext cx="190308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lvl="0">
                <a:buNone/>
              </a:pPr>
              <a:r>
                <a:rPr lang="en-US" sz="28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ssessment</a:t>
              </a:r>
              <a:endParaRPr lang="en-US" sz="2800" dirty="0"/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931367" y="2888828"/>
              <a:ext cx="86433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lvl="0">
                <a:buNone/>
              </a:pPr>
              <a:r>
                <a:rPr lang="en-US" sz="28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atrix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0710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Objectives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3" y="1231908"/>
            <a:ext cx="8515349" cy="511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u="sng" kern="0" dirty="0" smtClean="0"/>
              <a:t>Primary Objective </a:t>
            </a:r>
            <a:r>
              <a:rPr lang="en-US" sz="2000" b="0" kern="0" dirty="0" smtClean="0">
                <a:solidFill>
                  <a:srgbClr val="002060"/>
                </a:solidFill>
              </a:rPr>
              <a:t>–</a:t>
            </a:r>
            <a:r>
              <a:rPr lang="en-US" sz="2000" kern="0" dirty="0" smtClean="0">
                <a:solidFill>
                  <a:srgbClr val="002060"/>
                </a:solidFill>
              </a:rPr>
              <a:t> </a:t>
            </a:r>
            <a:r>
              <a:rPr lang="en-US" sz="2000" kern="0" dirty="0">
                <a:solidFill>
                  <a:srgbClr val="C00000"/>
                </a:solidFill>
              </a:rPr>
              <a:t>Data analysis of </a:t>
            </a:r>
            <a:r>
              <a:rPr lang="en-US" sz="2000" kern="0" dirty="0" smtClean="0">
                <a:solidFill>
                  <a:srgbClr val="C00000"/>
                </a:solidFill>
              </a:rPr>
              <a:t>2016/17 </a:t>
            </a:r>
            <a:r>
              <a:rPr lang="en-US" sz="2000" kern="0" dirty="0">
                <a:solidFill>
                  <a:srgbClr val="C00000"/>
                </a:solidFill>
              </a:rPr>
              <a:t>implementation of the </a:t>
            </a:r>
            <a:r>
              <a:rPr lang="en-US" sz="2000" kern="0" dirty="0" smtClean="0">
                <a:solidFill>
                  <a:srgbClr val="C00000"/>
                </a:solidFill>
              </a:rPr>
              <a:t>Runway </a:t>
            </a:r>
            <a:r>
              <a:rPr lang="en-US" sz="2000" kern="0" dirty="0">
                <a:solidFill>
                  <a:srgbClr val="C00000"/>
                </a:solidFill>
              </a:rPr>
              <a:t>Condition Assessment Matrix (RCAM) and revised winter operations field condition reporting process.</a:t>
            </a:r>
          </a:p>
          <a:p>
            <a:pPr marL="0" indent="0">
              <a:buFontTx/>
              <a:buNone/>
            </a:pPr>
            <a:endParaRPr lang="en-US" sz="2000" u="sng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 smtClean="0"/>
              <a:t>Acquire </a:t>
            </a:r>
            <a:r>
              <a:rPr lang="en-US" sz="1800" b="0" kern="0" dirty="0"/>
              <a:t>a</a:t>
            </a:r>
            <a:r>
              <a:rPr lang="en-US" sz="1800" b="0" kern="0" dirty="0" smtClean="0"/>
              <a:t>ll FICONs from the NOTAM System (Oct 1, 2016 – Apr 30, 2017)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 smtClean="0"/>
              <a:t>Develop </a:t>
            </a:r>
            <a:r>
              <a:rPr lang="en-US" sz="1800" b="0" kern="0" dirty="0"/>
              <a:t>an analytical toolset/database to accomplish the </a:t>
            </a:r>
            <a:r>
              <a:rPr lang="en-US" sz="1800" b="0" kern="0" dirty="0" smtClean="0"/>
              <a:t>objective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 smtClean="0"/>
              <a:t>Import METAR weather data into the database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 smtClean="0"/>
              <a:t>Perform statistical analysis of all available information (contaminants, </a:t>
            </a:r>
            <a:r>
              <a:rPr lang="en-US" sz="1800" b="0" kern="0" dirty="0" err="1" smtClean="0"/>
              <a:t>RwyCCs</a:t>
            </a:r>
            <a:r>
              <a:rPr lang="en-US" sz="1800" b="0" kern="0" dirty="0" smtClean="0"/>
              <a:t>, PIREPs, comparisons,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 smtClean="0"/>
              <a:t>In-depth analysis in key areas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 smtClean="0"/>
              <a:t>Explore areas of interest, identify data irregularities, and considerations for improvement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0" kern="0" dirty="0" smtClean="0"/>
          </a:p>
          <a:p>
            <a:pPr marL="0" indent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2013 FAA Technical Note (DOT/FAA/TC-TN13/22) provided an overview of the Runway Condition Assessment Matrix (RCAM) validation efforts conducted during 2009-2011</a:t>
            </a:r>
            <a:endParaRPr lang="en-US" sz="1600" b="0" kern="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2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General Aggregate Data</a:t>
            </a:r>
            <a:endParaRPr lang="en-US" sz="3600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277910"/>
              </p:ext>
            </p:extLst>
          </p:nvPr>
        </p:nvGraphicFramePr>
        <p:xfrm>
          <a:off x="582125" y="1557955"/>
          <a:ext cx="8166355" cy="1174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All FICONs                                                             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136,428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FICONs with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RwyCCs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107,889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FICONs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without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RwyCCs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28,539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41695"/>
              </p:ext>
            </p:extLst>
          </p:nvPr>
        </p:nvGraphicFramePr>
        <p:xfrm>
          <a:off x="533397" y="3492500"/>
          <a:ext cx="8134352" cy="143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FICONs with PIREPs                                       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2,809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FICONs with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RwyCCs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&amp;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PIREPs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2,473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FICONs without </a:t>
                      </a: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RwyCCs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&amp; with PIREPs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58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9" y="560163"/>
            <a:ext cx="3966737" cy="268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824" y="0"/>
            <a:ext cx="8189108" cy="692984"/>
          </a:xfrm>
        </p:spPr>
        <p:txBody>
          <a:bodyPr/>
          <a:lstStyle/>
          <a:p>
            <a:pPr algn="ctr"/>
            <a:r>
              <a:rPr lang="en-US" dirty="0" smtClean="0"/>
              <a:t>Regional FICON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E1657-B2CE-DF49-8C24-138AB0399259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329720" y="3494621"/>
          <a:ext cx="5688705" cy="249120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801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7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12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Total FICONs </a:t>
                      </a:r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by region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Alaska Region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AAL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       26,059 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Central Region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ACE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         6,619 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Eastern Region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AEA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       17,021 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Great </a:t>
                      </a:r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Lakes Region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AGL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       45,517 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New England Region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ANE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       13,358 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Northwest Mountain Region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ANM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       20,507 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Southern Region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ASO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         3,396 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Southwest Region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ASW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         2,000 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Western Pacific Region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AWP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              1,951 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5280" marR="5280" marT="52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5519813" y="724892"/>
          <a:ext cx="3487003" cy="2637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70929" y="3255993"/>
          <a:ext cx="2245678" cy="266509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14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Airports that submitted</a:t>
                      </a:r>
                      <a:r>
                        <a:rPr lang="en-US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FICONs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REGION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COUNT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AAL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ACE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AEA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AGL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ANE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ANM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ASO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ASW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AWP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96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0702" y="288666"/>
            <a:ext cx="8189108" cy="529211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FICONs at Airports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E1657-B2CE-DF49-8C24-138AB039925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1347" y="1454803"/>
            <a:ext cx="7518606" cy="2037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endParaRPr lang="en-US" sz="1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14325" y="1458177"/>
          <a:ext cx="8515349" cy="290564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575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6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45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Total Number of FICONs</a:t>
                      </a:r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          136,428 </a:t>
                      </a:r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284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45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baseline="0" dirty="0" smtClean="0">
                          <a:solidFill>
                            <a:srgbClr val="000000"/>
                          </a:solidFill>
                          <a:effectLst/>
                        </a:rPr>
                        <a:t>Part-139 </a:t>
                      </a:r>
                      <a:r>
                        <a:rPr lang="en-US" sz="2000" b="1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  <a:r>
                        <a:rPr lang="en-US" sz="2000" b="1" u="none" strike="noStrike" baseline="0" dirty="0" smtClean="0">
                          <a:solidFill>
                            <a:srgbClr val="000000"/>
                          </a:solidFill>
                          <a:effectLst/>
                        </a:rPr>
                        <a:t>irports</a:t>
                      </a:r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          100,220 </a:t>
                      </a:r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45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baseline="0" dirty="0" smtClean="0">
                          <a:solidFill>
                            <a:srgbClr val="000000"/>
                          </a:solidFill>
                          <a:effectLst/>
                        </a:rPr>
                        <a:t>Non-Part-139 Airports</a:t>
                      </a:r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            36,208 </a:t>
                      </a:r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3011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45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Number of Airports reporting FICONs</a:t>
                      </a:r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1,435</a:t>
                      </a:r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sng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45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Part-139 Airports</a:t>
                      </a:r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427</a:t>
                      </a:r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45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Non-Part-139 Airports</a:t>
                      </a:r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1,008</a:t>
                      </a:r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7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5720" y="667510"/>
            <a:ext cx="8189108" cy="7909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Breakdown of Wet Contaminant </a:t>
            </a:r>
            <a:br>
              <a:rPr lang="en-US" dirty="0" smtClean="0"/>
            </a:br>
            <a:r>
              <a:rPr lang="en-US" dirty="0" smtClean="0"/>
              <a:t>reported in FICONs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E1657-B2CE-DF49-8C24-138AB0399259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27904"/>
              </p:ext>
            </p:extLst>
          </p:nvPr>
        </p:nvGraphicFramePr>
        <p:xfrm>
          <a:off x="347472" y="2580843"/>
          <a:ext cx="8467343" cy="201973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444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0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8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FICONs with a WET contaminant reported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60,899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FICONs with WET on all runway thirds reported*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47,726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 FICONS with WET</a:t>
                      </a:r>
                      <a:r>
                        <a:rPr lang="en-US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000" b="1" u="none" strike="noStrike" dirty="0" smtClean="0">
                          <a:effectLst/>
                        </a:rPr>
                        <a:t>100%</a:t>
                      </a:r>
                      <a:r>
                        <a:rPr lang="en-US" sz="2000" b="1" u="none" strike="noStrike" baseline="0" dirty="0" smtClean="0">
                          <a:effectLst/>
                        </a:rPr>
                        <a:t> runway coverage reported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41,860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FICONs with WET 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less than 100% coverage reported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5,866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171749" y="1886892"/>
            <a:ext cx="4453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FICON Total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136,428 Entries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1171575" y="5143500"/>
            <a:ext cx="59912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*554 Airports reported WET on all runway thirds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57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400052" y="993783"/>
            <a:ext cx="8050213" cy="43910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en-US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All the latest TALPA information can be found at the following website:</a:t>
            </a:r>
          </a:p>
          <a:p>
            <a:pPr algn="ctr" eaLnBrk="1" hangingPunct="1">
              <a:buFontTx/>
              <a:buNone/>
              <a:defRPr/>
            </a:pP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https://www.faa.gov/about/initiatives/talpa/</a:t>
            </a:r>
            <a:endParaRPr lang="en-US" u="sng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buNone/>
              <a:defRPr/>
            </a:pPr>
            <a:endParaRPr lang="en-US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32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Nick.Subbotin@faa.gov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algn="ctr" eaLnBrk="1" hangingPunct="1">
              <a:buFontTx/>
              <a:buNone/>
              <a:defRPr/>
            </a:pP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609-485-8034</a:t>
            </a:r>
          </a:p>
          <a:p>
            <a:pPr algn="ctr" eaLnBrk="1" hangingPunct="1">
              <a:buFontTx/>
              <a:buNone/>
              <a:defRPr/>
            </a:pPr>
            <a:endParaRPr lang="en-US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www.airporttech.tc.faa.gov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Questions or Comments?</a:t>
            </a:r>
          </a:p>
        </p:txBody>
      </p:sp>
    </p:spTree>
    <p:extLst>
      <p:ext uri="{BB962C8B-B14F-4D97-AF65-F5344CB8AC3E}">
        <p14:creationId xmlns:p14="http://schemas.microsoft.com/office/powerpoint/2010/main" val="41405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ADCE9E-9B6C-4467-AF9B-6DA04EA9CDEA}"/>
</file>

<file path=customXml/itemProps2.xml><?xml version="1.0" encoding="utf-8"?>
<ds:datastoreItem xmlns:ds="http://schemas.openxmlformats.org/officeDocument/2006/customXml" ds:itemID="{417F6733-C89E-49A5-ADF0-1F92F3DB6CC2}"/>
</file>

<file path=customXml/itemProps3.xml><?xml version="1.0" encoding="utf-8"?>
<ds:datastoreItem xmlns:ds="http://schemas.openxmlformats.org/officeDocument/2006/customXml" ds:itemID="{D1AF29BA-6A23-4BAF-84CA-7FFA37AFA46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7240</TotalTime>
  <Words>616</Words>
  <Application>Microsoft Office PowerPoint</Application>
  <PresentationFormat>On-screen Show (4:3)</PresentationFormat>
  <Paragraphs>180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Helvetica Neue Medium</vt:lpstr>
      <vt:lpstr>Times New Roman</vt:lpstr>
      <vt:lpstr>1_Custom Design</vt:lpstr>
      <vt:lpstr>2_Custom Design</vt:lpstr>
      <vt:lpstr>3_Custom Design</vt:lpstr>
      <vt:lpstr>RPA 6.6 – TALPA RCAM Analysis </vt:lpstr>
      <vt:lpstr>TALPA RCAM Analysis</vt:lpstr>
      <vt:lpstr>PowerPoint Presentation</vt:lpstr>
      <vt:lpstr>Objectives</vt:lpstr>
      <vt:lpstr>General Aggregate Data</vt:lpstr>
      <vt:lpstr>Regional FICON Distribution</vt:lpstr>
      <vt:lpstr>FICONs at Airports</vt:lpstr>
      <vt:lpstr>Breakdown of Wet Contaminant  reported in FICONs</vt:lpstr>
      <vt:lpstr>Questions or Comments?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Subbotin, Nick (FAA)</cp:lastModifiedBy>
  <cp:revision>557</cp:revision>
  <cp:lastPrinted>2017-06-28T19:49:33Z</cp:lastPrinted>
  <dcterms:created xsi:type="dcterms:W3CDTF">2005-01-28T20:32:53Z</dcterms:created>
  <dcterms:modified xsi:type="dcterms:W3CDTF">2017-07-28T13:48:33Z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