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slides/slide11.xml" ContentType="application/vnd.openxmlformats-officedocument.presentationml.slide+xml"/>
  <Override PartName="/ppt/diagrams/data1.xml" ContentType="application/vnd.openxmlformats-officedocument.drawingml.diagramData+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notesSlides/notesSlide6.xml" ContentType="application/vnd.openxmlformats-officedocument.presentationml.notesSlide+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59.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74.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75.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72.xml" ContentType="application/vnd.openxmlformats-officedocument.presentationml.slideLayout+xml"/>
  <Override PartName="/ppt/slideLayouts/slideLayout64.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drawing1.xml" ContentType="application/vnd.ms-office.drawingml.diagramDrawing+xml"/>
  <Override PartName="/ppt/theme/theme8.xml" ContentType="application/vnd.openxmlformats-officedocument.theme+xml"/>
  <Override PartName="/ppt/diagrams/colors1.xml" ContentType="application/vnd.openxmlformats-officedocument.drawingml.diagramColors+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80" r:id="rId2"/>
    <p:sldMasterId id="2147483690" r:id="rId3"/>
    <p:sldMasterId id="2147483698" r:id="rId4"/>
    <p:sldMasterId id="2147483708" r:id="rId5"/>
    <p:sldMasterId id="2147483718" r:id="rId6"/>
    <p:sldMasterId id="2147483725" r:id="rId7"/>
    <p:sldMasterId id="2147483732" r:id="rId8"/>
    <p:sldMasterId id="2147483739" r:id="rId9"/>
    <p:sldMasterId id="2147483746" r:id="rId10"/>
    <p:sldMasterId id="2147483758" r:id="rId11"/>
    <p:sldMasterId id="2147483770" r:id="rId12"/>
  </p:sldMasterIdLst>
  <p:notesMasterIdLst>
    <p:notesMasterId r:id="rId27"/>
  </p:notesMasterIdLst>
  <p:handoutMasterIdLst>
    <p:handoutMasterId r:id="rId28"/>
  </p:handoutMasterIdLst>
  <p:sldIdLst>
    <p:sldId id="629" r:id="rId13"/>
    <p:sldId id="638" r:id="rId14"/>
    <p:sldId id="618" r:id="rId15"/>
    <p:sldId id="635" r:id="rId16"/>
    <p:sldId id="632" r:id="rId17"/>
    <p:sldId id="620" r:id="rId18"/>
    <p:sldId id="641" r:id="rId19"/>
    <p:sldId id="625" r:id="rId20"/>
    <p:sldId id="626" r:id="rId21"/>
    <p:sldId id="627" r:id="rId22"/>
    <p:sldId id="628" r:id="rId23"/>
    <p:sldId id="643" r:id="rId24"/>
    <p:sldId id="642" r:id="rId25"/>
    <p:sldId id="630" r:id="rId26"/>
  </p:sldIdLst>
  <p:sldSz cx="9144000" cy="6858000" type="screen4x3"/>
  <p:notesSz cx="7010400" cy="9296400"/>
  <p:defaultTextStyle>
    <a:defPPr>
      <a:defRPr lang="en-GB"/>
    </a:defPPr>
    <a:lvl1pPr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6556"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3108"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69663"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6217"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2768" algn="l" defTabSz="913108" rtl="0" eaLnBrk="1" latinLnBrk="0" hangingPunct="1">
      <a:defRPr sz="2400" kern="1200">
        <a:solidFill>
          <a:schemeClr val="bg1"/>
        </a:solidFill>
        <a:latin typeface="Times New Roman" pitchFamily="18" charset="0"/>
        <a:ea typeface="+mn-ea"/>
        <a:cs typeface="+mn-cs"/>
      </a:defRPr>
    </a:lvl6pPr>
    <a:lvl7pPr marL="2739322" algn="l" defTabSz="913108" rtl="0" eaLnBrk="1" latinLnBrk="0" hangingPunct="1">
      <a:defRPr sz="2400" kern="1200">
        <a:solidFill>
          <a:schemeClr val="bg1"/>
        </a:solidFill>
        <a:latin typeface="Times New Roman" pitchFamily="18" charset="0"/>
        <a:ea typeface="+mn-ea"/>
        <a:cs typeface="+mn-cs"/>
      </a:defRPr>
    </a:lvl7pPr>
    <a:lvl8pPr marL="3195878" algn="l" defTabSz="913108" rtl="0" eaLnBrk="1" latinLnBrk="0" hangingPunct="1">
      <a:defRPr sz="2400" kern="1200">
        <a:solidFill>
          <a:schemeClr val="bg1"/>
        </a:solidFill>
        <a:latin typeface="Times New Roman" pitchFamily="18" charset="0"/>
        <a:ea typeface="+mn-ea"/>
        <a:cs typeface="+mn-cs"/>
      </a:defRPr>
    </a:lvl8pPr>
    <a:lvl9pPr marL="3652434" algn="l" defTabSz="913108"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699FF"/>
    <a:srgbClr val="0033CC"/>
    <a:srgbClr val="00CC00"/>
    <a:srgbClr val="669900"/>
    <a:srgbClr val="172977"/>
    <a:srgbClr val="33CC33"/>
    <a:srgbClr val="3333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076" autoAdjust="0"/>
    <p:restoredTop sz="77988" autoAdjust="0"/>
  </p:normalViewPr>
  <p:slideViewPr>
    <p:cSldViewPr showGuides="1">
      <p:cViewPr>
        <p:scale>
          <a:sx n="90" d="100"/>
          <a:sy n="90" d="100"/>
        </p:scale>
        <p:origin x="-1032" y="-462"/>
      </p:cViewPr>
      <p:guideLst>
        <p:guide orient="horz" pos="2160"/>
        <p:guide pos="1488"/>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624"/>
    </p:cViewPr>
  </p:sorterViewPr>
  <p:notesViewPr>
    <p:cSldViewPr showGuides="1">
      <p:cViewPr varScale="1">
        <p:scale>
          <a:sx n="59" d="100"/>
          <a:sy n="59" d="100"/>
        </p:scale>
        <p:origin x="-1752" y="-72"/>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E88B7-362B-4BC7-B502-D0D6C216A26C}" type="doc">
      <dgm:prSet loTypeId="urn:microsoft.com/office/officeart/2005/8/layout/radial4" loCatId="relationship" qsTypeId="urn:microsoft.com/office/officeart/2005/8/quickstyle/simple2" qsCatId="simple" csTypeId="urn:microsoft.com/office/officeart/2005/8/colors/accent2_5" csCatId="accent2" phldr="1"/>
      <dgm:spPr/>
      <dgm:t>
        <a:bodyPr/>
        <a:lstStyle/>
        <a:p>
          <a:endParaRPr lang="en-US"/>
        </a:p>
      </dgm:t>
    </dgm:pt>
    <dgm:pt modelId="{99E72636-58CE-46CC-8918-FF81D331EA4F}">
      <dgm:prSet phldrT="[Text]" custT="1"/>
      <dgm:spPr/>
      <dgm:t>
        <a:bodyPr/>
        <a:lstStyle/>
        <a:p>
          <a:r>
            <a:rPr lang="en-US" sz="1400" dirty="0" smtClean="0"/>
            <a:t>Improve aviation safety</a:t>
          </a:r>
          <a:endParaRPr lang="en-US" sz="1400" dirty="0"/>
        </a:p>
      </dgm:t>
    </dgm:pt>
    <dgm:pt modelId="{BE32018F-2E05-4E86-B043-5E48705545E0}" type="parTrans" cxnId="{0C03DD3B-2C04-4D7E-998D-F9F0E0F8117A}">
      <dgm:prSet/>
      <dgm:spPr/>
      <dgm:t>
        <a:bodyPr/>
        <a:lstStyle/>
        <a:p>
          <a:endParaRPr lang="en-US" sz="1600"/>
        </a:p>
      </dgm:t>
    </dgm:pt>
    <dgm:pt modelId="{A10399B0-B11E-4032-8394-39EDD8285BC3}" type="sibTrans" cxnId="{0C03DD3B-2C04-4D7E-998D-F9F0E0F8117A}">
      <dgm:prSet/>
      <dgm:spPr/>
      <dgm:t>
        <a:bodyPr/>
        <a:lstStyle/>
        <a:p>
          <a:endParaRPr lang="en-US" sz="1600"/>
        </a:p>
      </dgm:t>
    </dgm:pt>
    <dgm:pt modelId="{3C22C421-94CE-4311-A83D-7AD5E86A8A98}">
      <dgm:prSet phldrT="[Text]" custT="1"/>
      <dgm:spPr>
        <a:solidFill>
          <a:schemeClr val="accent2">
            <a:hueOff val="0"/>
            <a:satOff val="0"/>
            <a:lumOff val="0"/>
            <a:alpha val="85000"/>
          </a:schemeClr>
        </a:solidFill>
      </dgm:spPr>
      <dgm:t>
        <a:bodyPr/>
        <a:lstStyle/>
        <a:p>
          <a:r>
            <a:rPr lang="en-US" sz="1400" dirty="0" smtClean="0"/>
            <a:t>Improve efficiency</a:t>
          </a:r>
          <a:endParaRPr lang="en-US" sz="1400" dirty="0"/>
        </a:p>
      </dgm:t>
    </dgm:pt>
    <dgm:pt modelId="{3DC309CA-8DE8-4EAF-BE74-260B635BED9B}" type="parTrans" cxnId="{41C63C27-727C-40B1-856D-F8346E1126B6}">
      <dgm:prSet/>
      <dgm:spPr/>
      <dgm:t>
        <a:bodyPr/>
        <a:lstStyle/>
        <a:p>
          <a:endParaRPr lang="en-US" sz="1600"/>
        </a:p>
      </dgm:t>
    </dgm:pt>
    <dgm:pt modelId="{9211B7BC-3923-4B8E-82EE-331C1F32FB1D}" type="sibTrans" cxnId="{41C63C27-727C-40B1-856D-F8346E1126B6}">
      <dgm:prSet/>
      <dgm:spPr/>
      <dgm:t>
        <a:bodyPr/>
        <a:lstStyle/>
        <a:p>
          <a:endParaRPr lang="en-US" sz="1600"/>
        </a:p>
      </dgm:t>
    </dgm:pt>
    <dgm:pt modelId="{6D6B759C-F472-43AF-9701-8E17886E3409}">
      <dgm:prSet phldrT="[Text]" custT="1"/>
      <dgm:spPr>
        <a:solidFill>
          <a:schemeClr val="accent2">
            <a:hueOff val="0"/>
            <a:satOff val="0"/>
            <a:lumOff val="0"/>
            <a:alpha val="85000"/>
          </a:schemeClr>
        </a:solidFill>
      </dgm:spPr>
      <dgm:t>
        <a:bodyPr/>
        <a:lstStyle/>
        <a:p>
          <a:r>
            <a:rPr lang="en-US" sz="1400" dirty="0" smtClean="0"/>
            <a:t>Environmental responsibility</a:t>
          </a:r>
          <a:endParaRPr lang="en-US" sz="1400" dirty="0"/>
        </a:p>
      </dgm:t>
    </dgm:pt>
    <dgm:pt modelId="{1543626C-0A17-4B00-83D5-439CF1472EA7}" type="parTrans" cxnId="{DE6A6AA5-F2BD-47F5-B0AF-866DB61E8666}">
      <dgm:prSet/>
      <dgm:spPr/>
      <dgm:t>
        <a:bodyPr/>
        <a:lstStyle/>
        <a:p>
          <a:endParaRPr lang="en-US" sz="1600"/>
        </a:p>
      </dgm:t>
    </dgm:pt>
    <dgm:pt modelId="{04B5E3AF-383B-4934-9A8E-FA4879229FF9}" type="sibTrans" cxnId="{DE6A6AA5-F2BD-47F5-B0AF-866DB61E8666}">
      <dgm:prSet/>
      <dgm:spPr/>
      <dgm:t>
        <a:bodyPr/>
        <a:lstStyle/>
        <a:p>
          <a:endParaRPr lang="en-US" sz="1600"/>
        </a:p>
      </dgm:t>
    </dgm:pt>
    <dgm:pt modelId="{2F942754-A633-4A56-8CE0-731E63EE47F2}">
      <dgm:prSet phldrT="[Text]" custT="1"/>
      <dgm:spPr/>
      <dgm:t>
        <a:bodyPr/>
        <a:lstStyle/>
        <a:p>
          <a:r>
            <a:rPr lang="en-US" sz="1600" dirty="0" smtClean="0"/>
            <a:t>FAA Vision</a:t>
          </a:r>
          <a:endParaRPr lang="en-US" sz="1600" dirty="0"/>
        </a:p>
      </dgm:t>
    </dgm:pt>
    <dgm:pt modelId="{64E3847F-6D24-41FF-95FF-0F6850BE00C5}" type="parTrans" cxnId="{C474EEA8-45D7-4930-A954-E748E40FF01D}">
      <dgm:prSet/>
      <dgm:spPr/>
      <dgm:t>
        <a:bodyPr/>
        <a:lstStyle/>
        <a:p>
          <a:endParaRPr lang="en-US"/>
        </a:p>
      </dgm:t>
    </dgm:pt>
    <dgm:pt modelId="{DEE33C95-E79F-41E0-8926-30EB46226895}" type="sibTrans" cxnId="{C474EEA8-45D7-4930-A954-E748E40FF01D}">
      <dgm:prSet/>
      <dgm:spPr/>
      <dgm:t>
        <a:bodyPr/>
        <a:lstStyle/>
        <a:p>
          <a:endParaRPr lang="en-US"/>
        </a:p>
      </dgm:t>
    </dgm:pt>
    <dgm:pt modelId="{B428AF86-1DD7-4E77-9207-038943221A66}">
      <dgm:prSet phldrT="[Text]" custT="1"/>
      <dgm:spPr>
        <a:solidFill>
          <a:schemeClr val="accent2">
            <a:hueOff val="0"/>
            <a:satOff val="0"/>
            <a:lumOff val="0"/>
            <a:alpha val="85000"/>
          </a:schemeClr>
        </a:solidFill>
      </dgm:spPr>
      <dgm:t>
        <a:bodyPr/>
        <a:lstStyle/>
        <a:p>
          <a:r>
            <a:rPr lang="en-US" sz="1400" dirty="0" smtClean="0"/>
            <a:t>Global Leadership</a:t>
          </a:r>
          <a:endParaRPr lang="en-US" sz="1400" dirty="0"/>
        </a:p>
      </dgm:t>
    </dgm:pt>
    <dgm:pt modelId="{12D23A01-CCC2-4468-A6B4-E151CBFBD77A}" type="parTrans" cxnId="{CF49184B-2D71-40EB-8BC2-45AE896A0602}">
      <dgm:prSet/>
      <dgm:spPr/>
      <dgm:t>
        <a:bodyPr/>
        <a:lstStyle/>
        <a:p>
          <a:endParaRPr lang="en-US"/>
        </a:p>
      </dgm:t>
    </dgm:pt>
    <dgm:pt modelId="{592B7C98-27E5-4866-9507-643228C28E3D}" type="sibTrans" cxnId="{CF49184B-2D71-40EB-8BC2-45AE896A0602}">
      <dgm:prSet/>
      <dgm:spPr/>
      <dgm:t>
        <a:bodyPr/>
        <a:lstStyle/>
        <a:p>
          <a:endParaRPr lang="en-US"/>
        </a:p>
      </dgm:t>
    </dgm:pt>
    <dgm:pt modelId="{1EF32958-860C-4059-97F5-3DA218631B8D}" type="pres">
      <dgm:prSet presAssocID="{870E88B7-362B-4BC7-B502-D0D6C216A26C}" presName="cycle" presStyleCnt="0">
        <dgm:presLayoutVars>
          <dgm:chMax val="1"/>
          <dgm:dir/>
          <dgm:animLvl val="ctr"/>
          <dgm:resizeHandles val="exact"/>
        </dgm:presLayoutVars>
      </dgm:prSet>
      <dgm:spPr/>
      <dgm:t>
        <a:bodyPr/>
        <a:lstStyle/>
        <a:p>
          <a:endParaRPr lang="en-US"/>
        </a:p>
      </dgm:t>
    </dgm:pt>
    <dgm:pt modelId="{8A97BC7F-F608-432D-9BA5-00364DDCA1E9}" type="pres">
      <dgm:prSet presAssocID="{2F942754-A633-4A56-8CE0-731E63EE47F2}" presName="centerShape" presStyleLbl="node0" presStyleIdx="0" presStyleCnt="1"/>
      <dgm:spPr/>
      <dgm:t>
        <a:bodyPr/>
        <a:lstStyle/>
        <a:p>
          <a:endParaRPr lang="en-US"/>
        </a:p>
      </dgm:t>
    </dgm:pt>
    <dgm:pt modelId="{9E9A9214-C834-416A-933A-C4A01A4A0090}" type="pres">
      <dgm:prSet presAssocID="{BE32018F-2E05-4E86-B043-5E48705545E0}" presName="parTrans" presStyleLbl="bgSibTrans2D1" presStyleIdx="0" presStyleCnt="4"/>
      <dgm:spPr/>
      <dgm:t>
        <a:bodyPr/>
        <a:lstStyle/>
        <a:p>
          <a:endParaRPr lang="en-US"/>
        </a:p>
      </dgm:t>
    </dgm:pt>
    <dgm:pt modelId="{6F02FB13-D019-49C8-8D32-74A4EF8D9690}" type="pres">
      <dgm:prSet presAssocID="{99E72636-58CE-46CC-8918-FF81D331EA4F}" presName="node" presStyleLbl="node1" presStyleIdx="0" presStyleCnt="4" custRadScaleRad="103144" custRadScaleInc="3775">
        <dgm:presLayoutVars>
          <dgm:bulletEnabled val="1"/>
        </dgm:presLayoutVars>
      </dgm:prSet>
      <dgm:spPr/>
      <dgm:t>
        <a:bodyPr/>
        <a:lstStyle/>
        <a:p>
          <a:endParaRPr lang="en-US"/>
        </a:p>
      </dgm:t>
    </dgm:pt>
    <dgm:pt modelId="{4FB8A9D1-0A51-4CAE-8A4C-D3923466B993}" type="pres">
      <dgm:prSet presAssocID="{3DC309CA-8DE8-4EAF-BE74-260B635BED9B}" presName="parTrans" presStyleLbl="bgSibTrans2D1" presStyleIdx="1" presStyleCnt="4"/>
      <dgm:spPr/>
      <dgm:t>
        <a:bodyPr/>
        <a:lstStyle/>
        <a:p>
          <a:endParaRPr lang="en-US"/>
        </a:p>
      </dgm:t>
    </dgm:pt>
    <dgm:pt modelId="{87A33B84-893C-49EB-9E8B-C8B08324F2D0}" type="pres">
      <dgm:prSet presAssocID="{3C22C421-94CE-4311-A83D-7AD5E86A8A98}" presName="node" presStyleLbl="node1" presStyleIdx="1" presStyleCnt="4">
        <dgm:presLayoutVars>
          <dgm:bulletEnabled val="1"/>
        </dgm:presLayoutVars>
      </dgm:prSet>
      <dgm:spPr/>
      <dgm:t>
        <a:bodyPr/>
        <a:lstStyle/>
        <a:p>
          <a:endParaRPr lang="en-US"/>
        </a:p>
      </dgm:t>
    </dgm:pt>
    <dgm:pt modelId="{03C6331B-A269-444A-950E-71280C60D46F}" type="pres">
      <dgm:prSet presAssocID="{1543626C-0A17-4B00-83D5-439CF1472EA7}" presName="parTrans" presStyleLbl="bgSibTrans2D1" presStyleIdx="2" presStyleCnt="4"/>
      <dgm:spPr/>
      <dgm:t>
        <a:bodyPr/>
        <a:lstStyle/>
        <a:p>
          <a:endParaRPr lang="en-US"/>
        </a:p>
      </dgm:t>
    </dgm:pt>
    <dgm:pt modelId="{11479D74-DD14-467F-AB73-90B4150A2D24}" type="pres">
      <dgm:prSet presAssocID="{6D6B759C-F472-43AF-9701-8E17886E3409}" presName="node" presStyleLbl="node1" presStyleIdx="2" presStyleCnt="4" custScaleX="129690" custRadScaleRad="102033" custRadScaleInc="-2396">
        <dgm:presLayoutVars>
          <dgm:bulletEnabled val="1"/>
        </dgm:presLayoutVars>
      </dgm:prSet>
      <dgm:spPr/>
      <dgm:t>
        <a:bodyPr/>
        <a:lstStyle/>
        <a:p>
          <a:endParaRPr lang="en-US"/>
        </a:p>
      </dgm:t>
    </dgm:pt>
    <dgm:pt modelId="{5E7F8987-2336-45B0-B7DA-EA1E357ECE97}" type="pres">
      <dgm:prSet presAssocID="{12D23A01-CCC2-4468-A6B4-E151CBFBD77A}" presName="parTrans" presStyleLbl="bgSibTrans2D1" presStyleIdx="3" presStyleCnt="4"/>
      <dgm:spPr/>
      <dgm:t>
        <a:bodyPr/>
        <a:lstStyle/>
        <a:p>
          <a:endParaRPr lang="en-US"/>
        </a:p>
      </dgm:t>
    </dgm:pt>
    <dgm:pt modelId="{8D9A476B-EB08-47E8-8F5D-517378921141}" type="pres">
      <dgm:prSet presAssocID="{B428AF86-1DD7-4E77-9207-038943221A66}" presName="node" presStyleLbl="node1" presStyleIdx="3" presStyleCnt="4">
        <dgm:presLayoutVars>
          <dgm:bulletEnabled val="1"/>
        </dgm:presLayoutVars>
      </dgm:prSet>
      <dgm:spPr/>
      <dgm:t>
        <a:bodyPr/>
        <a:lstStyle/>
        <a:p>
          <a:endParaRPr lang="en-US"/>
        </a:p>
      </dgm:t>
    </dgm:pt>
  </dgm:ptLst>
  <dgm:cxnLst>
    <dgm:cxn modelId="{E28ECD66-CFB7-431F-897B-63B0B44B0DA5}" type="presOf" srcId="{BE32018F-2E05-4E86-B043-5E48705545E0}" destId="{9E9A9214-C834-416A-933A-C4A01A4A0090}" srcOrd="0" destOrd="0" presId="urn:microsoft.com/office/officeart/2005/8/layout/radial4"/>
    <dgm:cxn modelId="{3F8E1923-256F-4283-9CF0-AD392BF93F80}" type="presOf" srcId="{12D23A01-CCC2-4468-A6B4-E151CBFBD77A}" destId="{5E7F8987-2336-45B0-B7DA-EA1E357ECE97}" srcOrd="0" destOrd="0" presId="urn:microsoft.com/office/officeart/2005/8/layout/radial4"/>
    <dgm:cxn modelId="{0C03DD3B-2C04-4D7E-998D-F9F0E0F8117A}" srcId="{2F942754-A633-4A56-8CE0-731E63EE47F2}" destId="{99E72636-58CE-46CC-8918-FF81D331EA4F}" srcOrd="0" destOrd="0" parTransId="{BE32018F-2E05-4E86-B043-5E48705545E0}" sibTransId="{A10399B0-B11E-4032-8394-39EDD8285BC3}"/>
    <dgm:cxn modelId="{C474EEA8-45D7-4930-A954-E748E40FF01D}" srcId="{870E88B7-362B-4BC7-B502-D0D6C216A26C}" destId="{2F942754-A633-4A56-8CE0-731E63EE47F2}" srcOrd="0" destOrd="0" parTransId="{64E3847F-6D24-41FF-95FF-0F6850BE00C5}" sibTransId="{DEE33C95-E79F-41E0-8926-30EB46226895}"/>
    <dgm:cxn modelId="{40A9B01B-9447-467E-8A59-BA4030B22990}" type="presOf" srcId="{870E88B7-362B-4BC7-B502-D0D6C216A26C}" destId="{1EF32958-860C-4059-97F5-3DA218631B8D}" srcOrd="0" destOrd="0" presId="urn:microsoft.com/office/officeart/2005/8/layout/radial4"/>
    <dgm:cxn modelId="{E77C7D98-B455-4C87-AE1F-7B50BE2C6C98}" type="presOf" srcId="{99E72636-58CE-46CC-8918-FF81D331EA4F}" destId="{6F02FB13-D019-49C8-8D32-74A4EF8D9690}" srcOrd="0" destOrd="0" presId="urn:microsoft.com/office/officeart/2005/8/layout/radial4"/>
    <dgm:cxn modelId="{E96CEE76-34AE-465C-BB99-F219EAD7610B}" type="presOf" srcId="{3DC309CA-8DE8-4EAF-BE74-260B635BED9B}" destId="{4FB8A9D1-0A51-4CAE-8A4C-D3923466B993}" srcOrd="0" destOrd="0" presId="urn:microsoft.com/office/officeart/2005/8/layout/radial4"/>
    <dgm:cxn modelId="{41C63C27-727C-40B1-856D-F8346E1126B6}" srcId="{2F942754-A633-4A56-8CE0-731E63EE47F2}" destId="{3C22C421-94CE-4311-A83D-7AD5E86A8A98}" srcOrd="1" destOrd="0" parTransId="{3DC309CA-8DE8-4EAF-BE74-260B635BED9B}" sibTransId="{9211B7BC-3923-4B8E-82EE-331C1F32FB1D}"/>
    <dgm:cxn modelId="{F34055C9-BA7B-4799-ABC5-C83FBFB45E16}" type="presOf" srcId="{2F942754-A633-4A56-8CE0-731E63EE47F2}" destId="{8A97BC7F-F608-432D-9BA5-00364DDCA1E9}" srcOrd="0" destOrd="0" presId="urn:microsoft.com/office/officeart/2005/8/layout/radial4"/>
    <dgm:cxn modelId="{DE6A6AA5-F2BD-47F5-B0AF-866DB61E8666}" srcId="{2F942754-A633-4A56-8CE0-731E63EE47F2}" destId="{6D6B759C-F472-43AF-9701-8E17886E3409}" srcOrd="2" destOrd="0" parTransId="{1543626C-0A17-4B00-83D5-439CF1472EA7}" sibTransId="{04B5E3AF-383B-4934-9A8E-FA4879229FF9}"/>
    <dgm:cxn modelId="{6606C5DA-A3CA-469F-804C-329E872D7A3A}" type="presOf" srcId="{6D6B759C-F472-43AF-9701-8E17886E3409}" destId="{11479D74-DD14-467F-AB73-90B4150A2D24}" srcOrd="0" destOrd="0" presId="urn:microsoft.com/office/officeart/2005/8/layout/radial4"/>
    <dgm:cxn modelId="{CF49184B-2D71-40EB-8BC2-45AE896A0602}" srcId="{2F942754-A633-4A56-8CE0-731E63EE47F2}" destId="{B428AF86-1DD7-4E77-9207-038943221A66}" srcOrd="3" destOrd="0" parTransId="{12D23A01-CCC2-4468-A6B4-E151CBFBD77A}" sibTransId="{592B7C98-27E5-4866-9507-643228C28E3D}"/>
    <dgm:cxn modelId="{43A612CE-5D43-48C1-95E7-390AF7F80076}" type="presOf" srcId="{1543626C-0A17-4B00-83D5-439CF1472EA7}" destId="{03C6331B-A269-444A-950E-71280C60D46F}" srcOrd="0" destOrd="0" presId="urn:microsoft.com/office/officeart/2005/8/layout/radial4"/>
    <dgm:cxn modelId="{6C3A844D-25E3-4C9E-93B6-70C4367640FA}" type="presOf" srcId="{B428AF86-1DD7-4E77-9207-038943221A66}" destId="{8D9A476B-EB08-47E8-8F5D-517378921141}" srcOrd="0" destOrd="0" presId="urn:microsoft.com/office/officeart/2005/8/layout/radial4"/>
    <dgm:cxn modelId="{EB8D8FB6-87C2-4052-88C5-BD48E58337F9}" type="presOf" srcId="{3C22C421-94CE-4311-A83D-7AD5E86A8A98}" destId="{87A33B84-893C-49EB-9E8B-C8B08324F2D0}" srcOrd="0" destOrd="0" presId="urn:microsoft.com/office/officeart/2005/8/layout/radial4"/>
    <dgm:cxn modelId="{7F58319F-53F2-42C0-8CC8-0BE83ED6FE8D}" type="presParOf" srcId="{1EF32958-860C-4059-97F5-3DA218631B8D}" destId="{8A97BC7F-F608-432D-9BA5-00364DDCA1E9}" srcOrd="0" destOrd="0" presId="urn:microsoft.com/office/officeart/2005/8/layout/radial4"/>
    <dgm:cxn modelId="{F8105575-660A-4908-86B5-77354856DD7C}" type="presParOf" srcId="{1EF32958-860C-4059-97F5-3DA218631B8D}" destId="{9E9A9214-C834-416A-933A-C4A01A4A0090}" srcOrd="1" destOrd="0" presId="urn:microsoft.com/office/officeart/2005/8/layout/radial4"/>
    <dgm:cxn modelId="{3C18909C-A6D1-4FFE-914E-AB477D4CCD03}" type="presParOf" srcId="{1EF32958-860C-4059-97F5-3DA218631B8D}" destId="{6F02FB13-D019-49C8-8D32-74A4EF8D9690}" srcOrd="2" destOrd="0" presId="urn:microsoft.com/office/officeart/2005/8/layout/radial4"/>
    <dgm:cxn modelId="{78A1DDE7-44D4-4253-AEFE-DA69C5CAE886}" type="presParOf" srcId="{1EF32958-860C-4059-97F5-3DA218631B8D}" destId="{4FB8A9D1-0A51-4CAE-8A4C-D3923466B993}" srcOrd="3" destOrd="0" presId="urn:microsoft.com/office/officeart/2005/8/layout/radial4"/>
    <dgm:cxn modelId="{A0BAA70C-8885-4A35-944F-92E4DA85E0E5}" type="presParOf" srcId="{1EF32958-860C-4059-97F5-3DA218631B8D}" destId="{87A33B84-893C-49EB-9E8B-C8B08324F2D0}" srcOrd="4" destOrd="0" presId="urn:microsoft.com/office/officeart/2005/8/layout/radial4"/>
    <dgm:cxn modelId="{4053322C-1183-49B6-9F5B-2174598A404D}" type="presParOf" srcId="{1EF32958-860C-4059-97F5-3DA218631B8D}" destId="{03C6331B-A269-444A-950E-71280C60D46F}" srcOrd="5" destOrd="0" presId="urn:microsoft.com/office/officeart/2005/8/layout/radial4"/>
    <dgm:cxn modelId="{23F12FCC-C65F-410A-9864-9053AB3B5182}" type="presParOf" srcId="{1EF32958-860C-4059-97F5-3DA218631B8D}" destId="{11479D74-DD14-467F-AB73-90B4150A2D24}" srcOrd="6" destOrd="0" presId="urn:microsoft.com/office/officeart/2005/8/layout/radial4"/>
    <dgm:cxn modelId="{921CCF5A-DE66-4C44-9288-8B8A11EDC726}" type="presParOf" srcId="{1EF32958-860C-4059-97F5-3DA218631B8D}" destId="{5E7F8987-2336-45B0-B7DA-EA1E357ECE97}" srcOrd="7" destOrd="0" presId="urn:microsoft.com/office/officeart/2005/8/layout/radial4"/>
    <dgm:cxn modelId="{9E546FAF-DDC5-4F47-84B6-784CA5252B1A}" type="presParOf" srcId="{1EF32958-860C-4059-97F5-3DA218631B8D}" destId="{8D9A476B-EB08-47E8-8F5D-51737892114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BC7F-F608-432D-9BA5-00364DDCA1E9}">
      <dsp:nvSpPr>
        <dsp:cNvPr id="0" name=""/>
        <dsp:cNvSpPr/>
      </dsp:nvSpPr>
      <dsp:spPr>
        <a:xfrm>
          <a:off x="1671959" y="2117602"/>
          <a:ext cx="1236791" cy="1236791"/>
        </a:xfrm>
        <a:prstGeom prst="ellipse">
          <a:avLst/>
        </a:prstGeom>
        <a:solidFill>
          <a:schemeClr val="accent2">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FAA Vision</a:t>
          </a:r>
          <a:endParaRPr lang="en-US" sz="1600" kern="1200" dirty="0"/>
        </a:p>
      </dsp:txBody>
      <dsp:txXfrm>
        <a:off x="1853083" y="2298726"/>
        <a:ext cx="874543" cy="874543"/>
      </dsp:txXfrm>
    </dsp:sp>
    <dsp:sp modelId="{9E9A9214-C834-416A-933A-C4A01A4A0090}">
      <dsp:nvSpPr>
        <dsp:cNvPr id="0" name=""/>
        <dsp:cNvSpPr/>
      </dsp:nvSpPr>
      <dsp:spPr>
        <a:xfrm rot="11823015">
          <a:off x="563328" y="2198592"/>
          <a:ext cx="1098816" cy="352485"/>
        </a:xfrm>
        <a:prstGeom prst="leftArrow">
          <a:avLst>
            <a:gd name="adj1" fmla="val 60000"/>
            <a:gd name="adj2" fmla="val 50000"/>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F02FB13-D019-49C8-8D32-74A4EF8D9690}">
      <dsp:nvSpPr>
        <dsp:cNvPr id="0" name=""/>
        <dsp:cNvSpPr/>
      </dsp:nvSpPr>
      <dsp:spPr>
        <a:xfrm>
          <a:off x="0" y="1743762"/>
          <a:ext cx="1174952" cy="939961"/>
        </a:xfrm>
        <a:prstGeom prst="roundRect">
          <a:avLst>
            <a:gd name="adj" fmla="val 10000"/>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Improve aviation safety</a:t>
          </a:r>
          <a:endParaRPr lang="en-US" sz="1400" kern="1200" dirty="0"/>
        </a:p>
      </dsp:txBody>
      <dsp:txXfrm>
        <a:off x="27531" y="1771293"/>
        <a:ext cx="1119890" cy="884899"/>
      </dsp:txXfrm>
    </dsp:sp>
    <dsp:sp modelId="{4FB8A9D1-0A51-4CAE-8A4C-D3923466B993}">
      <dsp:nvSpPr>
        <dsp:cNvPr id="0" name=""/>
        <dsp:cNvSpPr/>
      </dsp:nvSpPr>
      <dsp:spPr>
        <a:xfrm rot="14700000">
          <a:off x="1233604" y="1452494"/>
          <a:ext cx="1080850" cy="352485"/>
        </a:xfrm>
        <a:prstGeom prst="leftArrow">
          <a:avLst>
            <a:gd name="adj1" fmla="val 60000"/>
            <a:gd name="adj2" fmla="val 50000"/>
          </a:avLst>
        </a:prstGeom>
        <a:solidFill>
          <a:schemeClr val="accent2">
            <a:shade val="90000"/>
            <a:hueOff val="0"/>
            <a:satOff val="-10000"/>
            <a:lumOff val="1361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A33B84-893C-49EB-9E8B-C8B08324F2D0}">
      <dsp:nvSpPr>
        <dsp:cNvPr id="0" name=""/>
        <dsp:cNvSpPr/>
      </dsp:nvSpPr>
      <dsp:spPr>
        <a:xfrm>
          <a:off x="958160" y="668964"/>
          <a:ext cx="1174952" cy="939961"/>
        </a:xfrm>
        <a:prstGeom prst="roundRect">
          <a:avLst>
            <a:gd name="adj" fmla="val 10000"/>
          </a:avLst>
        </a:prstGeom>
        <a:solidFill>
          <a:schemeClr val="accent2">
            <a:hueOff val="0"/>
            <a:satOff val="0"/>
            <a:lumOff val="0"/>
            <a:alpha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Improve efficiency</a:t>
          </a:r>
          <a:endParaRPr lang="en-US" sz="1400" kern="1200" dirty="0"/>
        </a:p>
      </dsp:txBody>
      <dsp:txXfrm>
        <a:off x="985691" y="696495"/>
        <a:ext cx="1119890" cy="884899"/>
      </dsp:txXfrm>
    </dsp:sp>
    <dsp:sp modelId="{03C6331B-A269-444A-950E-71280C60D46F}">
      <dsp:nvSpPr>
        <dsp:cNvPr id="0" name=""/>
        <dsp:cNvSpPr/>
      </dsp:nvSpPr>
      <dsp:spPr>
        <a:xfrm rot="17635308">
          <a:off x="2236062" y="1425700"/>
          <a:ext cx="1114705" cy="352485"/>
        </a:xfrm>
        <a:prstGeom prst="leftArrow">
          <a:avLst>
            <a:gd name="adj1" fmla="val 60000"/>
            <a:gd name="adj2" fmla="val 50000"/>
          </a:avLst>
        </a:prstGeom>
        <a:solidFill>
          <a:schemeClr val="accent2">
            <a:shade val="90000"/>
            <a:hueOff val="0"/>
            <a:satOff val="-19999"/>
            <a:lumOff val="272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1479D74-DD14-467F-AB73-90B4150A2D24}">
      <dsp:nvSpPr>
        <dsp:cNvPr id="0" name=""/>
        <dsp:cNvSpPr/>
      </dsp:nvSpPr>
      <dsp:spPr>
        <a:xfrm>
          <a:off x="2257518" y="622486"/>
          <a:ext cx="1523795" cy="939961"/>
        </a:xfrm>
        <a:prstGeom prst="roundRect">
          <a:avLst>
            <a:gd name="adj" fmla="val 10000"/>
          </a:avLst>
        </a:prstGeom>
        <a:solidFill>
          <a:schemeClr val="accent2">
            <a:hueOff val="0"/>
            <a:satOff val="0"/>
            <a:lumOff val="0"/>
            <a:alpha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Environmental responsibility</a:t>
          </a:r>
          <a:endParaRPr lang="en-US" sz="1400" kern="1200" dirty="0"/>
        </a:p>
      </dsp:txBody>
      <dsp:txXfrm>
        <a:off x="2285049" y="650017"/>
        <a:ext cx="1468733" cy="884899"/>
      </dsp:txXfrm>
    </dsp:sp>
    <dsp:sp modelId="{5E7F8987-2336-45B0-B7DA-EA1E357ECE97}">
      <dsp:nvSpPr>
        <dsp:cNvPr id="0" name=""/>
        <dsp:cNvSpPr/>
      </dsp:nvSpPr>
      <dsp:spPr>
        <a:xfrm rot="20700000">
          <a:off x="2930028" y="2243549"/>
          <a:ext cx="1080850" cy="352485"/>
        </a:xfrm>
        <a:prstGeom prst="leftArrow">
          <a:avLst>
            <a:gd name="adj1" fmla="val 60000"/>
            <a:gd name="adj2" fmla="val 50000"/>
          </a:avLst>
        </a:prstGeom>
        <a:solidFill>
          <a:schemeClr val="accent2">
            <a:shade val="90000"/>
            <a:hueOff val="0"/>
            <a:satOff val="-29999"/>
            <a:lumOff val="408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D9A476B-EB08-47E8-8F5D-517378921141}">
      <dsp:nvSpPr>
        <dsp:cNvPr id="0" name=""/>
        <dsp:cNvSpPr/>
      </dsp:nvSpPr>
      <dsp:spPr>
        <a:xfrm>
          <a:off x="3404988" y="1809938"/>
          <a:ext cx="1174952" cy="939961"/>
        </a:xfrm>
        <a:prstGeom prst="roundRect">
          <a:avLst>
            <a:gd name="adj" fmla="val 10000"/>
          </a:avLst>
        </a:prstGeom>
        <a:solidFill>
          <a:schemeClr val="accent2">
            <a:hueOff val="0"/>
            <a:satOff val="0"/>
            <a:lumOff val="0"/>
            <a:alpha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Global Leadership</a:t>
          </a:r>
          <a:endParaRPr lang="en-US" sz="1400" kern="1200" dirty="0"/>
        </a:p>
      </dsp:txBody>
      <dsp:txXfrm>
        <a:off x="3432519" y="1837469"/>
        <a:ext cx="1119890" cy="884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rgbClr val="000000"/>
                </a:solidFill>
              </a:defRPr>
            </a:lvl1pPr>
          </a:lstStyle>
          <a:p>
            <a:pPr>
              <a:defRPr/>
            </a:pPr>
            <a:endParaRPr lang="en-US"/>
          </a:p>
        </p:txBody>
      </p:sp>
      <p:sp>
        <p:nvSpPr>
          <p:cNvPr id="176131" name="Rectangle 3"/>
          <p:cNvSpPr>
            <a:spLocks noGrp="1" noChangeArrowheads="1"/>
          </p:cNvSpPr>
          <p:nvPr>
            <p:ph type="dt" sz="quarter"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defRPr>
            </a:lvl1pPr>
          </a:lstStyle>
          <a:p>
            <a:pPr>
              <a:defRPr/>
            </a:pPr>
            <a:endParaRPr lang="en-US"/>
          </a:p>
        </p:txBody>
      </p:sp>
      <p:sp>
        <p:nvSpPr>
          <p:cNvPr id="176132" name="Rectangle 4"/>
          <p:cNvSpPr>
            <a:spLocks noGrp="1" noChangeArrowheads="1"/>
          </p:cNvSpPr>
          <p:nvPr>
            <p:ph type="ftr" sz="quarter" idx="2"/>
          </p:nvPr>
        </p:nvSpPr>
        <p:spPr bwMode="auto">
          <a:xfrm>
            <a:off x="0"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rgbClr val="000000"/>
                </a:solidFill>
              </a:defRPr>
            </a:lvl1pPr>
          </a:lstStyle>
          <a:p>
            <a:pPr>
              <a:defRPr/>
            </a:pPr>
            <a:endParaRPr lang="en-US"/>
          </a:p>
        </p:txBody>
      </p:sp>
      <p:sp>
        <p:nvSpPr>
          <p:cNvPr id="176133" name="Rectangle 5"/>
          <p:cNvSpPr>
            <a:spLocks noGrp="1" noChangeArrowheads="1"/>
          </p:cNvSpPr>
          <p:nvPr>
            <p:ph type="sldNum" sz="quarter" idx="3"/>
          </p:nvPr>
        </p:nvSpPr>
        <p:spPr bwMode="auto">
          <a:xfrm>
            <a:off x="3970938"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rgbClr val="000000"/>
                </a:solidFill>
              </a:defRPr>
            </a:lvl1pPr>
          </a:lstStyle>
          <a:p>
            <a:pPr>
              <a:defRPr/>
            </a:pPr>
            <a:fld id="{979A3E8F-6F24-4E36-B60D-BBA161218D7B}" type="slidenum">
              <a:rPr lang="en-US"/>
              <a:pPr>
                <a:defRPr/>
              </a:pPr>
              <a:t>‹#›</a:t>
            </a:fld>
            <a:endParaRPr lang="en-US"/>
          </a:p>
        </p:txBody>
      </p:sp>
    </p:spTree>
    <p:extLst>
      <p:ext uri="{BB962C8B-B14F-4D97-AF65-F5344CB8AC3E}">
        <p14:creationId xmlns:p14="http://schemas.microsoft.com/office/powerpoint/2010/main" val="30912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9" name="AutoShape 2"/>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0" name="AutoShape 3"/>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1" name="AutoShape 4"/>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Rectangle 5"/>
          <p:cNvSpPr>
            <a:spLocks noGrp="1" noChangeArrowheads="1"/>
          </p:cNvSpPr>
          <p:nvPr>
            <p:ph type="hdr"/>
          </p:nvPr>
        </p:nvSpPr>
        <p:spPr bwMode="auto">
          <a:xfrm>
            <a:off x="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78" name="Rectangle 6"/>
          <p:cNvSpPr>
            <a:spLocks noGrp="1" noChangeArrowheads="1"/>
          </p:cNvSpPr>
          <p:nvPr>
            <p:ph type="dt"/>
          </p:nvPr>
        </p:nvSpPr>
        <p:spPr bwMode="auto">
          <a:xfrm>
            <a:off x="397256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9944" name="Rectangle 7"/>
          <p:cNvSpPr>
            <a:spLocks noGrp="1" noRot="1" noChangeAspect="1" noChangeArrowheads="1"/>
          </p:cNvSpPr>
          <p:nvPr>
            <p:ph type="sldImg"/>
          </p:nvPr>
        </p:nvSpPr>
        <p:spPr bwMode="auto">
          <a:xfrm>
            <a:off x="1189038" y="696913"/>
            <a:ext cx="4638675" cy="34798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0" name="Rectangle 8"/>
          <p:cNvSpPr>
            <a:spLocks noGrp="1" noChangeArrowheads="1"/>
          </p:cNvSpPr>
          <p:nvPr>
            <p:ph type="body"/>
          </p:nvPr>
        </p:nvSpPr>
        <p:spPr bwMode="auto">
          <a:xfrm>
            <a:off x="934720" y="4416425"/>
            <a:ext cx="5136092" cy="417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p>
            <a:pPr lvl="0"/>
            <a:endParaRPr lang="en-US" noProof="0" smtClean="0"/>
          </a:p>
        </p:txBody>
      </p:sp>
      <p:sp>
        <p:nvSpPr>
          <p:cNvPr id="3081" name="Rectangle 9"/>
          <p:cNvSpPr>
            <a:spLocks noGrp="1" noChangeArrowheads="1"/>
          </p:cNvSpPr>
          <p:nvPr>
            <p:ph type="ftr"/>
          </p:nvPr>
        </p:nvSpPr>
        <p:spPr bwMode="auto">
          <a:xfrm>
            <a:off x="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82" name="Rectangle 10"/>
          <p:cNvSpPr>
            <a:spLocks noGrp="1" noChangeArrowheads="1"/>
          </p:cNvSpPr>
          <p:nvPr>
            <p:ph type="sldNum"/>
          </p:nvPr>
        </p:nvSpPr>
        <p:spPr bwMode="auto">
          <a:xfrm>
            <a:off x="397256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fld id="{8DD159BF-E751-4496-ADBB-65A197284F71}" type="slidenum">
              <a:rPr lang="en-US"/>
              <a:pPr>
                <a:defRPr/>
              </a:pPr>
              <a:t>‹#›</a:t>
            </a:fld>
            <a:endParaRPr lang="en-US"/>
          </a:p>
        </p:txBody>
      </p:sp>
    </p:spTree>
    <p:extLst>
      <p:ext uri="{BB962C8B-B14F-4D97-AF65-F5344CB8AC3E}">
        <p14:creationId xmlns:p14="http://schemas.microsoft.com/office/powerpoint/2010/main" val="2104882916"/>
      </p:ext>
    </p:extLst>
  </p:cSld>
  <p:clrMap bg1="lt1" tx1="dk1" bg2="lt2" tx2="dk2" accent1="accent1" accent2="accent2" accent3="accent3" accent4="accent4" accent5="accent5" accent6="accent6" hlink="hlink" folHlink="folHlink"/>
  <p:notesStyle>
    <a:lvl1pPr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1900" indent="-285344"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1382"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597939"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4494"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2768" algn="l" defTabSz="913108" rtl="0" eaLnBrk="1" latinLnBrk="0" hangingPunct="1">
      <a:defRPr sz="1200" kern="1200">
        <a:solidFill>
          <a:schemeClr val="tx1"/>
        </a:solidFill>
        <a:latin typeface="+mn-lt"/>
        <a:ea typeface="+mn-ea"/>
        <a:cs typeface="+mn-cs"/>
      </a:defRPr>
    </a:lvl6pPr>
    <a:lvl7pPr marL="2739322" algn="l" defTabSz="913108" rtl="0" eaLnBrk="1" latinLnBrk="0" hangingPunct="1">
      <a:defRPr sz="1200" kern="1200">
        <a:solidFill>
          <a:schemeClr val="tx1"/>
        </a:solidFill>
        <a:latin typeface="+mn-lt"/>
        <a:ea typeface="+mn-ea"/>
        <a:cs typeface="+mn-cs"/>
      </a:defRPr>
    </a:lvl7pPr>
    <a:lvl8pPr marL="3195878" algn="l" defTabSz="913108" rtl="0" eaLnBrk="1" latinLnBrk="0" hangingPunct="1">
      <a:defRPr sz="1200" kern="1200">
        <a:solidFill>
          <a:schemeClr val="tx1"/>
        </a:solidFill>
        <a:latin typeface="+mn-lt"/>
        <a:ea typeface="+mn-ea"/>
        <a:cs typeface="+mn-cs"/>
      </a:defRPr>
    </a:lvl8pPr>
    <a:lvl9pPr marL="3652434" algn="l" defTabSz="9131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solidFill>
                  <a:prstClr val="black"/>
                </a:solidFill>
              </a:rPr>
              <a:pPr/>
              <a:t>4</a:t>
            </a:fld>
            <a:endParaRPr lang="en-US">
              <a:solidFill>
                <a:prstClr val="black"/>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ts val="80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Support environmental goals by pursuing technical aspects of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air quality and noise mitigation</a:t>
            </a:r>
          </a:p>
          <a:p>
            <a:pPr marL="342900" marR="0" lvl="0" indent="-342900" algn="l" defTabSz="914400" rtl="0" eaLnBrk="1" fontAlgn="base" latinLnBrk="0" hangingPunct="1">
              <a:lnSpc>
                <a:spcPct val="100000"/>
              </a:lnSpc>
              <a:spcBef>
                <a:spcPct val="20000"/>
              </a:spcBef>
              <a:spcAft>
                <a:spcPts val="80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Mitigating most airport environmental impacts comes down to interactions and tradeoffs, making it imperative to advance environmental planning within a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sustainability</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 framework that balances the lifecycle of cost and effect over time</a:t>
            </a:r>
          </a:p>
          <a:p>
            <a:pPr marL="342900" marR="0" lvl="0" indent="-342900" algn="l" defTabSz="914400" rtl="0" eaLnBrk="1" fontAlgn="base" latinLnBrk="0" hangingPunct="1">
              <a:lnSpc>
                <a:spcPct val="100000"/>
              </a:lnSpc>
              <a:spcBef>
                <a:spcPct val="20000"/>
              </a:spcBef>
              <a:spcAft>
                <a:spcPts val="80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Effective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analytical capabilities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will explore how to use technical information and digital tools for maximum benefit in the environmental process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Land use planning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is where research is put to work in a decision-making context to improve airport management through better integration of plans, design criteria, and data.</a:t>
            </a:r>
          </a:p>
          <a:p>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5</a:t>
            </a:fld>
            <a:endParaRPr lang="en-US"/>
          </a:p>
        </p:txBody>
      </p:sp>
    </p:spTree>
    <p:extLst>
      <p:ext uri="{BB962C8B-B14F-4D97-AF65-F5344CB8AC3E}">
        <p14:creationId xmlns:p14="http://schemas.microsoft.com/office/powerpoint/2010/main" val="172311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Evaluating Fixed dB Values used in Determining Noise Level Reduction Requirements</a:t>
            </a:r>
            <a:endParaRPr lang="en-US" altLang="en-US" smtClean="0"/>
          </a:p>
          <a:p>
            <a:pPr eaLnBrk="1" hangingPunct="1">
              <a:spcBef>
                <a:spcPct val="0"/>
              </a:spcBef>
              <a:buFontTx/>
              <a:buChar char="•"/>
            </a:pPr>
            <a:r>
              <a:rPr lang="en-US" altLang="en-US" smtClean="0"/>
              <a:t>The current research being completed is funded through ARP Admin Funds {from Jim Byers}</a:t>
            </a:r>
            <a:r>
              <a:rPr lang="en-US" altLang="en-US" sz="900"/>
              <a:t> </a:t>
            </a:r>
            <a:r>
              <a:rPr lang="en-US" altLang="en-US" smtClean="0"/>
              <a:t>secured last  year to examine two aspects used to determine noise level reduction (how much noise penetrates the building envelope), one being the spectral class used and the other being the modeling methodology.  </a:t>
            </a:r>
          </a:p>
          <a:p>
            <a:pPr eaLnBrk="1" hangingPunct="1">
              <a:spcBef>
                <a:spcPct val="0"/>
              </a:spcBef>
              <a:buFontTx/>
              <a:buChar char="•"/>
            </a:pPr>
            <a:endParaRPr lang="en-US" altLang="en-US" smtClean="0"/>
          </a:p>
          <a:p>
            <a:pPr>
              <a:buClr>
                <a:srgbClr val="000000"/>
              </a:buClr>
              <a:buFontTx/>
              <a:buChar char="•"/>
            </a:pPr>
            <a:r>
              <a:rPr lang="en-US" altLang="en-US" smtClean="0"/>
              <a:t>Approximations for aircraft noise are challenging for single family homes which are in sound insulation programs.  The acoustic baffle effect is often weak due to a variety of technical and contextual factors.  As a result,  decibel adjustment values can become significantly lower, particularly at low frequencies. </a:t>
            </a:r>
          </a:p>
          <a:p>
            <a:pPr eaLnBrk="1" hangingPunct="1">
              <a:spcBef>
                <a:spcPct val="0"/>
              </a:spcBef>
              <a:buFontTx/>
              <a:buChar char="•"/>
            </a:pPr>
            <a:r>
              <a:rPr lang="en-US" altLang="en-US" smtClean="0"/>
              <a:t>This research would analyze and validate an appropriate fixed decibel adjustment used for noise level reduction for aircraft as the current values are oriented to non-aviation noise types.</a:t>
            </a:r>
          </a:p>
          <a:p>
            <a:pPr eaLnBrk="1" hangingPunct="1">
              <a:spcBef>
                <a:spcPct val="0"/>
              </a:spcBef>
              <a:buFontTx/>
              <a:buChar char="•"/>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C17D1A6F-5287-4D59-8584-329C7A16A149}" type="slidenum">
              <a:rPr lang="en-US" altLang="en-US">
                <a:solidFill>
                  <a:srgbClr val="000000"/>
                </a:solidFill>
                <a:latin typeface="Calibri" pitchFamily="34" charset="0"/>
              </a:rPr>
              <a:pPr eaLnBrk="1" hangingPunct="1"/>
              <a:t>7</a:t>
            </a:fld>
            <a:endParaRPr lang="en-US"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Noise Dispersion with Equivalent Lateral Spacing Operations (ELSO) PBN Departures</a:t>
            </a:r>
            <a:endParaRPr lang="en-US" dirty="0"/>
          </a:p>
          <a:p>
            <a:pPr marL="171844" indent="-171844">
              <a:buFont typeface="Arial" panose="020B0604020202020204" pitchFamily="34" charset="0"/>
              <a:buChar char="•"/>
              <a:defRPr/>
            </a:pPr>
            <a:r>
              <a:rPr lang="en-US" dirty="0"/>
              <a:t>AEE research focuses on metrics</a:t>
            </a:r>
          </a:p>
          <a:p>
            <a:pPr marL="171844" indent="-171844">
              <a:buFont typeface="Arial" panose="020B0604020202020204" pitchFamily="34" charset="0"/>
              <a:buChar char="•"/>
              <a:defRPr/>
            </a:pPr>
            <a:r>
              <a:rPr lang="en-US" dirty="0"/>
              <a:t>This research would use applicable metrics to identify the minimum divergent heading needed between two PBN departure tracks that can provide a quantifiable reduction in community noise perceptions on the ground.  It would also evaluate the safety and efficiency of divergent headings</a:t>
            </a:r>
            <a:r>
              <a:rPr lang="en-US" dirty="0" smtClean="0"/>
              <a:t>.</a:t>
            </a:r>
          </a:p>
          <a:p>
            <a:pPr marL="171844" indent="-171844">
              <a:buFont typeface="Arial" panose="020B0604020202020204" pitchFamily="34" charset="0"/>
              <a:buChar char="•"/>
              <a:defRPr/>
            </a:pPr>
            <a:endParaRPr lang="en-US" dirty="0" smtClean="0"/>
          </a:p>
          <a:p>
            <a:pPr marL="171844" marR="0" indent="-171844" algn="l" defTabSz="45655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US" sz="1200" dirty="0" smtClean="0"/>
              <a:t>For example, a preferred divergent heading could be selected to avoid a noise sensitive area instead of an alternative heading available through ELSO.  Or for a runway with departure noise issues, a single PBN track could be replaced with two PBN tracks in order to reduce noise focusing.</a:t>
            </a:r>
          </a:p>
          <a:p>
            <a:pPr marL="171844" indent="-171844">
              <a:buFont typeface="Arial" panose="020B0604020202020204" pitchFamily="34" charset="0"/>
              <a:buChar char="•"/>
              <a:defRPr/>
            </a:pPr>
            <a:endParaRPr lang="en-US" dirty="0"/>
          </a:p>
          <a:p>
            <a:pPr>
              <a:defRPr/>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53B8BD-B163-4F44-9688-C45D00CA4595}" type="slidenum">
              <a:rPr lang="en-US" altLang="en-US"/>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Airport Air Quality Screening Methods</a:t>
            </a:r>
            <a:endParaRPr lang="en-US" dirty="0"/>
          </a:p>
          <a:p>
            <a:pPr marL="171844" indent="-171844">
              <a:buFont typeface="Arial" panose="020B0604020202020204" pitchFamily="34" charset="0"/>
              <a:buChar char="•"/>
              <a:defRPr/>
            </a:pPr>
            <a:r>
              <a:rPr lang="en-US" dirty="0"/>
              <a:t>AEE develops the FAA Air Quality Handbook, which does not include a screening method for airport air quality analysis.</a:t>
            </a:r>
          </a:p>
          <a:p>
            <a:pPr marL="171844" indent="-171844">
              <a:buFont typeface="Arial" panose="020B0604020202020204" pitchFamily="34" charset="0"/>
              <a:buChar char="•"/>
              <a:defRPr/>
            </a:pPr>
            <a:r>
              <a:rPr lang="en-US" dirty="0"/>
              <a:t>This research would develop a screening method to be used by airports, which could be incorporated into the Handbook and other airport guidance.</a:t>
            </a:r>
          </a:p>
          <a:p>
            <a:pPr>
              <a:defRPr/>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D7E93A-7C97-4233-BB81-236C25FFF220}" type="slidenum">
              <a:rPr lang="en-US" altLang="en-US"/>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Review of Airport Standards, AC/Orders, Design Criteria for Climate Adaptation and Resiliency</a:t>
            </a:r>
            <a:endParaRPr lang="en-US" dirty="0"/>
          </a:p>
          <a:p>
            <a:pPr marL="171844" indent="-171844">
              <a:buFont typeface="Arial" panose="020B0604020202020204" pitchFamily="34" charset="0"/>
              <a:buChar char="•"/>
              <a:defRPr/>
            </a:pPr>
            <a:r>
              <a:rPr lang="en-US" dirty="0"/>
              <a:t>AEE research focuses on scientific understanding of climate change and aviation impacts to inform adaptation and resiliency decisions by FAA (e.g., ATO Tech Ops decisions regarding navigational infrastructure) and airports.</a:t>
            </a:r>
          </a:p>
          <a:p>
            <a:pPr marL="171844" indent="-171844">
              <a:buFont typeface="Arial" panose="020B0604020202020204" pitchFamily="34" charset="0"/>
              <a:buChar char="•"/>
              <a:defRPr/>
            </a:pPr>
            <a:r>
              <a:rPr lang="en-US" dirty="0"/>
              <a:t>This research would use scientific understanding to identify climate change impacts on existing infrastructure and how to update advisory circulars/Orders, standards, design criteria, etc. to ensure that an adequate level of resiliency is built into future standards.  </a:t>
            </a:r>
          </a:p>
          <a:p>
            <a:pPr eaLnBrk="1" hangingPunct="1">
              <a:spcBef>
                <a:spcPct val="0"/>
              </a:spcBef>
              <a:defRPr/>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22A0F31-1402-43F3-B2B9-09341FFC2293}" type="slidenum">
              <a:rPr lang="en-US" altLang="en-US"/>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Research on Airport Environmental Concerns and Mitigation Measures</a:t>
            </a:r>
            <a:endParaRPr lang="en-US" dirty="0"/>
          </a:p>
          <a:p>
            <a:pPr marL="171844" indent="-171844">
              <a:buFont typeface="Arial" panose="020B0604020202020204" pitchFamily="34" charset="0"/>
              <a:buChar char="•"/>
              <a:defRPr/>
            </a:pPr>
            <a:r>
              <a:rPr lang="en-US" dirty="0"/>
              <a:t>AEE research focuses on aircraft technology, operational and policy measures to mitigate environmental impacts.</a:t>
            </a:r>
          </a:p>
          <a:p>
            <a:pPr marL="171844" indent="-171844">
              <a:buFont typeface="Arial" panose="020B0604020202020204" pitchFamily="34" charset="0"/>
              <a:buChar char="•"/>
              <a:defRPr/>
            </a:pPr>
            <a:r>
              <a:rPr lang="en-US" dirty="0"/>
              <a:t>This research would be a focused synthesis and analysis of environmental issues and community concerns regarding airport actions and a prioritized list of solutions that can help airports and the FAA to engage with the community to address their concerns.</a:t>
            </a:r>
          </a:p>
          <a:p>
            <a:pPr>
              <a:defRPr/>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4C20AD-4FFB-404F-9244-54A1FBC4E409}"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28"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108">
                <a:lnSpc>
                  <a:spcPct val="85000"/>
                </a:lnSpc>
                <a:buClrTx/>
                <a:buSzTx/>
                <a:buFontTx/>
                <a:buNone/>
              </a:pPr>
              <a:r>
                <a:rPr lang="en-US" sz="1800" b="1">
                  <a:solidFill>
                    <a:srgbClr val="FFFFFF"/>
                  </a:solidFill>
                  <a:latin typeface="Arial" charset="0"/>
                </a:rPr>
                <a:t>Federal Aviation</a:t>
              </a:r>
            </a:p>
            <a:p>
              <a:pPr defTabSz="913108">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3728951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516055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lvl1pPr>
            <a:lvl2pPr marL="455866" indent="0">
              <a:buNone/>
              <a:defRPr sz="1800"/>
            </a:lvl2pPr>
            <a:lvl3pPr marL="911728" indent="0">
              <a:buNone/>
              <a:defRPr sz="1600"/>
            </a:lvl3pPr>
            <a:lvl4pPr marL="1367591" indent="0">
              <a:buNone/>
              <a:defRPr sz="1400"/>
            </a:lvl4pPr>
            <a:lvl5pPr marL="1823451" indent="0">
              <a:buNone/>
              <a:defRPr sz="1400"/>
            </a:lvl5pPr>
            <a:lvl6pPr marL="2279312" indent="0">
              <a:buNone/>
              <a:defRPr sz="1400"/>
            </a:lvl6pPr>
            <a:lvl7pPr marL="2735173" indent="0">
              <a:buNone/>
              <a:defRPr sz="1400"/>
            </a:lvl7pPr>
            <a:lvl8pPr marL="3191034" indent="0">
              <a:buNone/>
              <a:defRPr sz="1400"/>
            </a:lvl8pPr>
            <a:lvl9pPr marL="3646901"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65556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9"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0120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05"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198">
                <a:lnSpc>
                  <a:spcPct val="85000"/>
                </a:lnSpc>
                <a:buClrTx/>
                <a:buSzTx/>
                <a:buFontTx/>
                <a:buNone/>
              </a:pPr>
              <a:r>
                <a:rPr lang="en-US" sz="1800" b="1" dirty="0">
                  <a:solidFill>
                    <a:srgbClr val="FFFFFF"/>
                  </a:solidFill>
                  <a:latin typeface="Arial"/>
                </a:rPr>
                <a:t>Federal Aviation</a:t>
              </a:r>
            </a:p>
            <a:p>
              <a:pPr defTabSz="560198">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244617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56590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950272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172684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607056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686835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765347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6088" y="312738"/>
            <a:ext cx="4976812" cy="1389062"/>
          </a:xfrm>
        </p:spPr>
        <p:txBody>
          <a:bodyPr/>
          <a:lstStyle/>
          <a:p>
            <a:r>
              <a:rPr lang="en-US" smtClean="0"/>
              <a:t>Click to edit Master title style</a:t>
            </a:r>
            <a:endParaRPr lang="en-US"/>
          </a:p>
        </p:txBody>
      </p:sp>
    </p:spTree>
    <p:extLst>
      <p:ext uri="{BB962C8B-B14F-4D97-AF65-F5344CB8AC3E}">
        <p14:creationId xmlns:p14="http://schemas.microsoft.com/office/powerpoint/2010/main" val="3245181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16"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820">
                <a:lnSpc>
                  <a:spcPct val="85000"/>
                </a:lnSpc>
                <a:buClrTx/>
                <a:buSzTx/>
                <a:buFontTx/>
                <a:buNone/>
              </a:pPr>
              <a:r>
                <a:rPr lang="en-US" sz="1800" b="1" dirty="0">
                  <a:solidFill>
                    <a:srgbClr val="FFFFFF"/>
                  </a:solidFill>
                  <a:latin typeface="Arial"/>
                </a:rPr>
                <a:t>Federal Aviation</a:t>
              </a:r>
            </a:p>
            <a:p>
              <a:pPr defTabSz="560820">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5429394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36404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2"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465844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892442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218627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2" indent="0">
              <a:buNone/>
              <a:defRPr sz="2400"/>
            </a:lvl3pPr>
            <a:lvl4pPr marL="1368557" indent="0">
              <a:buNone/>
              <a:defRPr sz="2000"/>
            </a:lvl4pPr>
            <a:lvl5pPr marL="1824740" indent="0">
              <a:buNone/>
              <a:defRPr sz="2000"/>
            </a:lvl5pPr>
            <a:lvl6pPr marL="2280923" indent="0">
              <a:buNone/>
              <a:defRPr sz="2000"/>
            </a:lvl6pPr>
            <a:lvl7pPr marL="2737108" indent="0">
              <a:buNone/>
              <a:defRPr sz="2000"/>
            </a:lvl7pPr>
            <a:lvl8pPr marL="3193294" indent="0">
              <a:buNone/>
              <a:defRPr sz="2000"/>
            </a:lvl8pPr>
            <a:lvl9pPr marL="364948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2" indent="0">
              <a:buNone/>
              <a:defRPr sz="1000"/>
            </a:lvl3pPr>
            <a:lvl4pPr marL="1368557" indent="0">
              <a:buNone/>
              <a:defRPr sz="900"/>
            </a:lvl4pPr>
            <a:lvl5pPr marL="1824740" indent="0">
              <a:buNone/>
              <a:defRPr sz="900"/>
            </a:lvl5pPr>
            <a:lvl6pPr marL="2280923" indent="0">
              <a:buNone/>
              <a:defRPr sz="900"/>
            </a:lvl6pPr>
            <a:lvl7pPr marL="2737108" indent="0">
              <a:buNone/>
              <a:defRPr sz="900"/>
            </a:lvl7pPr>
            <a:lvl8pPr marL="3193294" indent="0">
              <a:buNone/>
              <a:defRPr sz="900"/>
            </a:lvl8pPr>
            <a:lvl9pPr marL="36494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930155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1032673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5"/>
            <a:ext cx="7772400" cy="1500187"/>
          </a:xfrm>
        </p:spPr>
        <p:txBody>
          <a:bodyPr anchor="b"/>
          <a:lstStyle>
            <a:lvl1pPr marL="0" indent="0">
              <a:buNone/>
              <a:defRPr sz="2000"/>
            </a:lvl1pPr>
            <a:lvl2pPr marL="456188" indent="0">
              <a:buNone/>
              <a:defRPr sz="1800"/>
            </a:lvl2pPr>
            <a:lvl3pPr marL="912372" indent="0">
              <a:buNone/>
              <a:defRPr sz="1600"/>
            </a:lvl3pPr>
            <a:lvl4pPr marL="1368557" indent="0">
              <a:buNone/>
              <a:defRPr sz="1400"/>
            </a:lvl4pPr>
            <a:lvl5pPr marL="1824740" indent="0">
              <a:buNone/>
              <a:defRPr sz="1400"/>
            </a:lvl5pPr>
            <a:lvl6pPr marL="2280923" indent="0">
              <a:buNone/>
              <a:defRPr sz="1400"/>
            </a:lvl6pPr>
            <a:lvl7pPr marL="2737108" indent="0">
              <a:buNone/>
              <a:defRPr sz="1400"/>
            </a:lvl7pPr>
            <a:lvl8pPr marL="3193294" indent="0">
              <a:buNone/>
              <a:defRPr sz="1400"/>
            </a:lvl8pPr>
            <a:lvl9pPr marL="3649482"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487974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2"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027177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23"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102">
                <a:lnSpc>
                  <a:spcPct val="85000"/>
                </a:lnSpc>
                <a:buClrTx/>
                <a:buSzTx/>
                <a:buFontTx/>
                <a:buNone/>
              </a:pPr>
              <a:r>
                <a:rPr lang="en-US" sz="1800" b="1" dirty="0">
                  <a:solidFill>
                    <a:srgbClr val="FFFFFF"/>
                  </a:solidFill>
                  <a:latin typeface="Arial"/>
                </a:rPr>
                <a:t>Federal Aviation</a:t>
              </a:r>
            </a:p>
            <a:p>
              <a:pPr defTabSz="561102">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104463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pPr>
                <a:defRPr/>
              </a:pPr>
              <a:t>‹#›</a:t>
            </a:fld>
            <a:endParaRPr lang="en-US"/>
          </a:p>
        </p:txBody>
      </p:sp>
    </p:spTree>
    <p:extLst>
      <p:ext uri="{BB962C8B-B14F-4D97-AF65-F5344CB8AC3E}">
        <p14:creationId xmlns:p14="http://schemas.microsoft.com/office/powerpoint/2010/main" val="197455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321820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17"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960610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19251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710941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2" indent="0">
              <a:buNone/>
              <a:defRPr sz="2400"/>
            </a:lvl3pPr>
            <a:lvl4pPr marL="1369248" indent="0">
              <a:buNone/>
              <a:defRPr sz="2000"/>
            </a:lvl4pPr>
            <a:lvl5pPr marL="1825663" indent="0">
              <a:buNone/>
              <a:defRPr sz="2000"/>
            </a:lvl5pPr>
            <a:lvl6pPr marL="2282077" indent="0">
              <a:buNone/>
              <a:defRPr sz="2000"/>
            </a:lvl6pPr>
            <a:lvl7pPr marL="2738492" indent="0">
              <a:buNone/>
              <a:defRPr sz="2000"/>
            </a:lvl7pPr>
            <a:lvl8pPr marL="3194909" indent="0">
              <a:buNone/>
              <a:defRPr sz="2000"/>
            </a:lvl8pPr>
            <a:lvl9pPr marL="365132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2" indent="0">
              <a:buNone/>
              <a:defRPr sz="1000"/>
            </a:lvl3pPr>
            <a:lvl4pPr marL="1369248" indent="0">
              <a:buNone/>
              <a:defRPr sz="900"/>
            </a:lvl4pPr>
            <a:lvl5pPr marL="1825663" indent="0">
              <a:buNone/>
              <a:defRPr sz="900"/>
            </a:lvl5pPr>
            <a:lvl6pPr marL="2282077" indent="0">
              <a:buNone/>
              <a:defRPr sz="900"/>
            </a:lvl6pPr>
            <a:lvl7pPr marL="2738492" indent="0">
              <a:buNone/>
              <a:defRPr sz="900"/>
            </a:lvl7pPr>
            <a:lvl8pPr marL="3194909" indent="0">
              <a:buNone/>
              <a:defRPr sz="900"/>
            </a:lvl8pPr>
            <a:lvl9pPr marL="365132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141399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05"/>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05"/>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0765132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418" indent="0">
              <a:buNone/>
              <a:defRPr sz="1800"/>
            </a:lvl2pPr>
            <a:lvl3pPr marL="912832" indent="0">
              <a:buNone/>
              <a:defRPr sz="1600"/>
            </a:lvl3pPr>
            <a:lvl4pPr marL="1369248" indent="0">
              <a:buNone/>
              <a:defRPr sz="1400"/>
            </a:lvl4pPr>
            <a:lvl5pPr marL="1825663" indent="0">
              <a:buNone/>
              <a:defRPr sz="1400"/>
            </a:lvl5pPr>
            <a:lvl6pPr marL="2282077" indent="0">
              <a:buNone/>
              <a:defRPr sz="1400"/>
            </a:lvl6pPr>
            <a:lvl7pPr marL="2738492" indent="0">
              <a:buNone/>
              <a:defRPr sz="1400"/>
            </a:lvl7pPr>
            <a:lvl8pPr marL="3194909" indent="0">
              <a:buNone/>
              <a:defRPr sz="1400"/>
            </a:lvl8pPr>
            <a:lvl9pPr marL="3651327"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50423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17"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934589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13536737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37807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05"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424">
                <a:lnSpc>
                  <a:spcPct val="85000"/>
                </a:lnSpc>
                <a:buClrTx/>
                <a:buSzTx/>
                <a:buFontTx/>
                <a:buNone/>
              </a:pPr>
              <a:r>
                <a:rPr lang="en-US" sz="1800" b="1" dirty="0">
                  <a:solidFill>
                    <a:srgbClr val="FFFFFF"/>
                  </a:solidFill>
                  <a:latin typeface="Arial"/>
                </a:rPr>
                <a:t>Federal Aviation</a:t>
              </a:r>
            </a:p>
            <a:p>
              <a:pPr defTabSz="560424">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94252452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6977376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0506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8040101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1493129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22747496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932129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381515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8015904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3422193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311678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7208359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157883287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848257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2718946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681941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51156883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65727284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39899244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997545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355548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651012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9977236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395077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2058586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12910391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0491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C31DB5-17D4-46ED-8899-74ED9E46E4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6803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495DE5-07FC-4825-8933-37F08DF94E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653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B1F7D1-2122-4304-949C-D207E7956B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6591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7C9D56-2E9B-4E37-B32B-F5F5B7DE9A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1136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9CA2E2-8E35-4380-B3B9-FE83803B88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4158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983674-EF1A-487E-A574-47CBF69FA5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064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4238360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FBD54E-83E2-4CDE-AD02-81960CB047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2532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B5C181-E393-458E-8873-63653E23B0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2416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32B3BB-1781-40BB-AC3B-45929C56DF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0440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1068687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930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C31DB5-17D4-46ED-8899-74ED9E46E4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9178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495DE5-07FC-4825-8933-37F08DF94E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921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B1F7D1-2122-4304-949C-D207E7956B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35874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7C9D56-2E9B-4E37-B32B-F5F5B7DE9A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0564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9CA2E2-8E35-4380-B3B9-FE83803B88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312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4724491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983674-EF1A-487E-A574-47CBF69FA5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2235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FBD54E-83E2-4CDE-AD02-81960CB047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440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B5C181-E393-458E-8873-63653E23B0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5895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32B3BB-1781-40BB-AC3B-45929C56DF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2873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lnSpc>
                  <a:spcPct val="85000"/>
                </a:lnSpc>
                <a:buClrTx/>
                <a:buSzTx/>
                <a:buFontTx/>
                <a:buNone/>
                <a:defRPr/>
              </a:pPr>
              <a:r>
                <a:rPr lang="en-US" sz="1800" b="1" smtClean="0">
                  <a:solidFill>
                    <a:srgbClr val="FFFFFF"/>
                  </a:solidFill>
                  <a:cs typeface="Arial" charset="0"/>
                </a:rPr>
                <a:t>Federal Aviation</a:t>
              </a:r>
            </a:p>
            <a:p>
              <a:pPr>
                <a:lnSpc>
                  <a:spcPct val="85000"/>
                </a:lnSpc>
                <a:buClrTx/>
                <a:buSzTx/>
                <a:buFontTx/>
                <a:buNone/>
                <a:defRPr/>
              </a:pPr>
              <a:r>
                <a:rPr lang="en-US" sz="1800" b="1"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3047843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defTabSz="914400"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defTabSz="914400"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defTabSz="914400" fontAlgn="auto">
              <a:spcAft>
                <a:spcPts val="0"/>
              </a:spcAft>
              <a:defRPr/>
            </a:lvl1pPr>
          </a:lstStyle>
          <a:p>
            <a:pPr>
              <a:defRPr/>
            </a:pPr>
            <a:fld id="{CE513C99-FBBA-4BDF-A531-E3423615D9FE}" type="slidenum">
              <a:rPr lang="en-US"/>
              <a:pPr>
                <a:defRPr/>
              </a:pPr>
              <a:t>‹#›</a:t>
            </a:fld>
            <a:endParaRPr lang="en-US" dirty="0"/>
          </a:p>
        </p:txBody>
      </p:sp>
    </p:spTree>
    <p:extLst>
      <p:ext uri="{BB962C8B-B14F-4D97-AF65-F5344CB8AC3E}">
        <p14:creationId xmlns:p14="http://schemas.microsoft.com/office/powerpoint/2010/main" val="1978020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auto">
              <a:spcAft>
                <a:spcPts val="0"/>
              </a:spcAft>
              <a:defRPr/>
            </a:lvl1pPr>
          </a:lstStyle>
          <a:p>
            <a:pPr>
              <a:defRPr/>
            </a:pPr>
            <a:fld id="{B5DA76BC-E3E9-4EE7-94BB-ED3F64A1A42F}" type="slidenum">
              <a:rPr lang="en-US"/>
              <a:pPr>
                <a:defRPr/>
              </a:pPr>
              <a:t>‹#›</a:t>
            </a:fld>
            <a:endParaRPr lang="en-US" dirty="0"/>
          </a:p>
        </p:txBody>
      </p:sp>
    </p:spTree>
    <p:extLst>
      <p:ext uri="{BB962C8B-B14F-4D97-AF65-F5344CB8AC3E}">
        <p14:creationId xmlns:p14="http://schemas.microsoft.com/office/powerpoint/2010/main" val="2163190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auto">
              <a:spcAft>
                <a:spcPts val="0"/>
              </a:spcAft>
              <a:defRPr/>
            </a:lvl1pPr>
          </a:lstStyle>
          <a:p>
            <a:pPr>
              <a:defRPr/>
            </a:pPr>
            <a:fld id="{BDB279F4-7AC9-440D-84E2-F5D15B877BF1}" type="slidenum">
              <a:rPr lang="en-US"/>
              <a:pPr>
                <a:defRPr/>
              </a:pPr>
              <a:t>‹#›</a:t>
            </a:fld>
            <a:endParaRPr lang="en-US" dirty="0"/>
          </a:p>
        </p:txBody>
      </p:sp>
    </p:spTree>
    <p:extLst>
      <p:ext uri="{BB962C8B-B14F-4D97-AF65-F5344CB8AC3E}">
        <p14:creationId xmlns:p14="http://schemas.microsoft.com/office/powerpoint/2010/main" val="3907344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auto">
              <a:spcAft>
                <a:spcPts val="0"/>
              </a:spcAft>
              <a:defRPr/>
            </a:lvl1pPr>
          </a:lstStyle>
          <a:p>
            <a:pPr>
              <a:defRPr/>
            </a:pPr>
            <a:fld id="{B2A32722-17E4-45E9-A332-6599CBFEF3F3}" type="slidenum">
              <a:rPr lang="en-US"/>
              <a:pPr>
                <a:defRPr/>
              </a:pPr>
              <a:t>‹#›</a:t>
            </a:fld>
            <a:endParaRPr lang="en-US" dirty="0"/>
          </a:p>
        </p:txBody>
      </p:sp>
    </p:spTree>
    <p:extLst>
      <p:ext uri="{BB962C8B-B14F-4D97-AF65-F5344CB8AC3E}">
        <p14:creationId xmlns:p14="http://schemas.microsoft.com/office/powerpoint/2010/main" val="1437224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auto">
              <a:spcAft>
                <a:spcPts val="0"/>
              </a:spcAft>
              <a:defRPr/>
            </a:lvl1pPr>
          </a:lstStyle>
          <a:p>
            <a:pPr>
              <a:defRPr/>
            </a:pPr>
            <a:fld id="{5D913F19-C7C3-4EB0-97DF-D1C16CB246AD}" type="slidenum">
              <a:rPr lang="en-US"/>
              <a:pPr>
                <a:defRPr/>
              </a:pPr>
              <a:t>‹#›</a:t>
            </a:fld>
            <a:endParaRPr lang="en-US" dirty="0"/>
          </a:p>
        </p:txBody>
      </p:sp>
    </p:spTree>
    <p:extLst>
      <p:ext uri="{BB962C8B-B14F-4D97-AF65-F5344CB8AC3E}">
        <p14:creationId xmlns:p14="http://schemas.microsoft.com/office/powerpoint/2010/main" val="255901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9568502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defTabSz="914400"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defTabSz="914400"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defTabSz="914400" fontAlgn="auto">
              <a:spcAft>
                <a:spcPts val="0"/>
              </a:spcAft>
              <a:defRPr/>
            </a:lvl1pPr>
          </a:lstStyle>
          <a:p>
            <a:pPr>
              <a:defRPr/>
            </a:pPr>
            <a:fld id="{F485A37C-6741-4FAD-8C96-391BADE040EA}" type="slidenum">
              <a:rPr lang="en-US"/>
              <a:pPr>
                <a:defRPr/>
              </a:pPr>
              <a:t>‹#›</a:t>
            </a:fld>
            <a:endParaRPr lang="en-US" dirty="0"/>
          </a:p>
        </p:txBody>
      </p:sp>
    </p:spTree>
    <p:extLst>
      <p:ext uri="{BB962C8B-B14F-4D97-AF65-F5344CB8AC3E}">
        <p14:creationId xmlns:p14="http://schemas.microsoft.com/office/powerpoint/2010/main" val="3094668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lvl1pPr>
            <a:lvl2pPr marL="455866" indent="0">
              <a:buNone/>
              <a:defRPr sz="1800"/>
            </a:lvl2pPr>
            <a:lvl3pPr marL="911728" indent="0">
              <a:buNone/>
              <a:defRPr sz="1600"/>
            </a:lvl3pPr>
            <a:lvl4pPr marL="1367591" indent="0">
              <a:buNone/>
              <a:defRPr sz="1400"/>
            </a:lvl4pPr>
            <a:lvl5pPr marL="1823451" indent="0">
              <a:buNone/>
              <a:defRPr sz="1400"/>
            </a:lvl5pPr>
            <a:lvl6pPr marL="2279312" indent="0">
              <a:buNone/>
              <a:defRPr sz="1400"/>
            </a:lvl6pPr>
            <a:lvl7pPr marL="2735173" indent="0">
              <a:buNone/>
              <a:defRPr sz="1400"/>
            </a:lvl7pPr>
            <a:lvl8pPr marL="3191034" indent="0">
              <a:buNone/>
              <a:defRPr sz="1400"/>
            </a:lvl8pPr>
            <a:lvl9pPr marL="3646901"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defTabSz="914400" fontAlgn="auto">
              <a:spcAft>
                <a:spcPts val="0"/>
              </a:spcAft>
              <a:defRPr/>
            </a:lvl1pPr>
          </a:lstStyle>
          <a:p>
            <a:pPr>
              <a:defRPr/>
            </a:pPr>
            <a:fld id="{C7BF1555-E1F0-42A2-9053-455338E75545}" type="slidenum">
              <a:rPr lang="en-US"/>
              <a:pPr>
                <a:defRPr/>
              </a:pPr>
              <a:t>‹#›</a:t>
            </a:fld>
            <a:endParaRPr lang="en-US" dirty="0"/>
          </a:p>
        </p:txBody>
      </p:sp>
    </p:spTree>
    <p:extLst>
      <p:ext uri="{BB962C8B-B14F-4D97-AF65-F5344CB8AC3E}">
        <p14:creationId xmlns:p14="http://schemas.microsoft.com/office/powerpoint/2010/main" val="40573433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9"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p:txBody>
          <a:bodyPr/>
          <a:lstStyle>
            <a:lvl1pPr defTabSz="914400" fontAlgn="auto">
              <a:spcAft>
                <a:spcPts val="0"/>
              </a:spcAft>
              <a:defRPr/>
            </a:lvl1pPr>
          </a:lstStyle>
          <a:p>
            <a:pPr>
              <a:defRPr/>
            </a:pPr>
            <a:fld id="{7A1C73CE-EB8D-4716-A635-1A3595133585}" type="slidenum">
              <a:rPr lang="en-US"/>
              <a:pPr>
                <a:defRPr/>
              </a:pPr>
              <a:t>‹#›</a:t>
            </a:fld>
            <a:endParaRPr lang="en-US" dirty="0"/>
          </a:p>
        </p:txBody>
      </p:sp>
    </p:spTree>
    <p:extLst>
      <p:ext uri="{BB962C8B-B14F-4D97-AF65-F5344CB8AC3E}">
        <p14:creationId xmlns:p14="http://schemas.microsoft.com/office/powerpoint/2010/main" val="1532767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1.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wmf"/><Relationship Id="rId5" Type="http://schemas.openxmlformats.org/officeDocument/2006/relationships/slideLayout" Target="../slideLayouts/slideLayout88.xml"/><Relationship Id="rId10" Type="http://schemas.openxmlformats.org/officeDocument/2006/relationships/theme" Target="../theme/theme12.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wmf"/><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wmf"/><Relationship Id="rId5" Type="http://schemas.openxmlformats.org/officeDocument/2006/relationships/slideLayout" Target="../slideLayouts/slideLayout33.xml"/><Relationship Id="rId10"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46.xml"/><Relationship Id="rId7"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52.xml"/><Relationship Id="rId7"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58.xml"/><Relationship Id="rId7" Type="http://schemas.openxmlformats.org/officeDocument/2006/relationships/theme" Target="../theme/theme9.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8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3" tIns="45653" rIns="91313" bIns="45653" anchor="ctr"/>
          <a:lstStyle/>
          <a:p>
            <a:pPr defTabSz="913108">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14" y="150812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3108">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3108">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3108">
              <a:buClrTx/>
              <a:buSzTx/>
            </a:pPr>
            <a:fld id="{74438B1A-AF1B-4C8B-993E-1BADE62A2451}" type="slidenum">
              <a:rPr lang="en-US" smtClean="0">
                <a:solidFill>
                  <a:srgbClr val="FFFFFF">
                    <a:lumMod val="65000"/>
                  </a:srgbClr>
                </a:solidFill>
              </a:rPr>
              <a:pPr defTabSz="913108">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64" y="6126158"/>
            <a:ext cx="2047875" cy="660400"/>
            <a:chOff x="3596" y="3859"/>
            <a:chExt cx="1290" cy="416"/>
          </a:xfrm>
        </p:grpSpPr>
        <p:pic>
          <p:nvPicPr>
            <p:cNvPr id="56346" name="Picture 26"/>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108">
                <a:lnSpc>
                  <a:spcPct val="85000"/>
                </a:lnSpc>
                <a:buClrTx/>
                <a:buSzTx/>
                <a:buFontTx/>
                <a:buNone/>
              </a:pPr>
              <a:r>
                <a:rPr lang="en-US" sz="1200" b="1" dirty="0">
                  <a:solidFill>
                    <a:srgbClr val="FFFFFF"/>
                  </a:solidFill>
                  <a:latin typeface="Arial" charset="0"/>
                </a:rPr>
                <a:t>Federal Aviation</a:t>
              </a:r>
            </a:p>
            <a:p>
              <a:pPr defTabSz="913108">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77" y="6205545"/>
            <a:ext cx="4784725" cy="2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spAutoFit/>
          </a:bodyPr>
          <a:lstStyle/>
          <a:p>
            <a:pPr defTabSz="913108">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6" y="6384933"/>
            <a:ext cx="3740150" cy="2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spAutoFit/>
          </a:bodyPr>
          <a:lstStyle/>
          <a:p>
            <a:pPr defTabSz="913108">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277702810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556" algn="l" rtl="0" fontAlgn="base">
        <a:spcBef>
          <a:spcPct val="0"/>
        </a:spcBef>
        <a:spcAft>
          <a:spcPct val="0"/>
        </a:spcAft>
        <a:defRPr sz="4000" b="1">
          <a:solidFill>
            <a:srgbClr val="1D2F68"/>
          </a:solidFill>
          <a:latin typeface="Arial" charset="0"/>
        </a:defRPr>
      </a:lvl6pPr>
      <a:lvl7pPr marL="913108" algn="l" rtl="0" fontAlgn="base">
        <a:spcBef>
          <a:spcPct val="0"/>
        </a:spcBef>
        <a:spcAft>
          <a:spcPct val="0"/>
        </a:spcAft>
        <a:defRPr sz="4000" b="1">
          <a:solidFill>
            <a:srgbClr val="1D2F68"/>
          </a:solidFill>
          <a:latin typeface="Arial" charset="0"/>
        </a:defRPr>
      </a:lvl7pPr>
      <a:lvl8pPr marL="1369663" algn="l" rtl="0" fontAlgn="base">
        <a:spcBef>
          <a:spcPct val="0"/>
        </a:spcBef>
        <a:spcAft>
          <a:spcPct val="0"/>
        </a:spcAft>
        <a:defRPr sz="4000" b="1">
          <a:solidFill>
            <a:srgbClr val="1D2F68"/>
          </a:solidFill>
          <a:latin typeface="Arial" charset="0"/>
        </a:defRPr>
      </a:lvl8pPr>
      <a:lvl9pPr marL="1826217" algn="l" rtl="0" fontAlgn="base">
        <a:spcBef>
          <a:spcPct val="0"/>
        </a:spcBef>
        <a:spcAft>
          <a:spcPct val="0"/>
        </a:spcAft>
        <a:defRPr sz="4000" b="1">
          <a:solidFill>
            <a:srgbClr val="1D2F68"/>
          </a:solidFill>
          <a:latin typeface="Arial" charset="0"/>
        </a:defRPr>
      </a:lvl9pPr>
    </p:titleStyle>
    <p:bodyStyle>
      <a:lvl1pPr marL="342411" indent="-342411" algn="l" rtl="0" fontAlgn="base">
        <a:spcBef>
          <a:spcPct val="20000"/>
        </a:spcBef>
        <a:spcAft>
          <a:spcPct val="0"/>
        </a:spcAft>
        <a:buChar char="•"/>
        <a:defRPr sz="2800" b="1">
          <a:solidFill>
            <a:schemeClr val="tx1"/>
          </a:solidFill>
          <a:latin typeface="+mn-lt"/>
          <a:ea typeface="+mn-ea"/>
          <a:cs typeface="+mn-cs"/>
        </a:defRPr>
      </a:lvl1pPr>
      <a:lvl2pPr marL="741900" indent="-285344" algn="l" rtl="0" fontAlgn="base">
        <a:spcBef>
          <a:spcPct val="20000"/>
        </a:spcBef>
        <a:spcAft>
          <a:spcPct val="0"/>
        </a:spcAft>
        <a:buChar char="–"/>
        <a:defRPr sz="2400">
          <a:solidFill>
            <a:schemeClr val="tx1"/>
          </a:solidFill>
          <a:latin typeface="+mn-lt"/>
        </a:defRPr>
      </a:lvl2pPr>
      <a:lvl3pPr marL="1141382" indent="-228278" algn="l" rtl="0" fontAlgn="base">
        <a:spcBef>
          <a:spcPct val="20000"/>
        </a:spcBef>
        <a:spcAft>
          <a:spcPct val="0"/>
        </a:spcAft>
        <a:buChar char="•"/>
        <a:defRPr sz="2000">
          <a:solidFill>
            <a:schemeClr val="tx1"/>
          </a:solidFill>
          <a:latin typeface="+mn-lt"/>
        </a:defRPr>
      </a:lvl3pPr>
      <a:lvl4pPr marL="1597939" indent="-228278" algn="l" rtl="0" fontAlgn="base">
        <a:spcBef>
          <a:spcPct val="20000"/>
        </a:spcBef>
        <a:spcAft>
          <a:spcPct val="0"/>
        </a:spcAft>
        <a:buChar char="–"/>
        <a:defRPr>
          <a:solidFill>
            <a:schemeClr val="tx1"/>
          </a:solidFill>
          <a:latin typeface="+mn-lt"/>
        </a:defRPr>
      </a:lvl4pPr>
      <a:lvl5pPr marL="2054494" indent="-228278" algn="l" rtl="0" fontAlgn="base">
        <a:spcBef>
          <a:spcPct val="20000"/>
        </a:spcBef>
        <a:spcAft>
          <a:spcPct val="0"/>
        </a:spcAft>
        <a:buChar char="»"/>
        <a:defRPr>
          <a:solidFill>
            <a:schemeClr val="tx1"/>
          </a:solidFill>
          <a:latin typeface="+mn-lt"/>
        </a:defRPr>
      </a:lvl5pPr>
      <a:lvl6pPr marL="2511044" indent="-228278" algn="l" rtl="0" fontAlgn="base">
        <a:spcBef>
          <a:spcPct val="20000"/>
        </a:spcBef>
        <a:spcAft>
          <a:spcPct val="0"/>
        </a:spcAft>
        <a:buChar char="»"/>
        <a:defRPr>
          <a:solidFill>
            <a:schemeClr val="tx1"/>
          </a:solidFill>
          <a:latin typeface="+mn-lt"/>
        </a:defRPr>
      </a:lvl6pPr>
      <a:lvl7pPr marL="2967600" indent="-228278" algn="l" rtl="0" fontAlgn="base">
        <a:spcBef>
          <a:spcPct val="20000"/>
        </a:spcBef>
        <a:spcAft>
          <a:spcPct val="0"/>
        </a:spcAft>
        <a:buChar char="»"/>
        <a:defRPr>
          <a:solidFill>
            <a:schemeClr val="tx1"/>
          </a:solidFill>
          <a:latin typeface="+mn-lt"/>
        </a:defRPr>
      </a:lvl7pPr>
      <a:lvl8pPr marL="3424156" indent="-228278" algn="l" rtl="0" fontAlgn="base">
        <a:spcBef>
          <a:spcPct val="20000"/>
        </a:spcBef>
        <a:spcAft>
          <a:spcPct val="0"/>
        </a:spcAft>
        <a:buChar char="»"/>
        <a:defRPr>
          <a:solidFill>
            <a:schemeClr val="tx1"/>
          </a:solidFill>
          <a:latin typeface="+mn-lt"/>
        </a:defRPr>
      </a:lvl8pPr>
      <a:lvl9pPr marL="3880707" indent="-228278" algn="l" rtl="0" fontAlgn="base">
        <a:spcBef>
          <a:spcPct val="20000"/>
        </a:spcBef>
        <a:spcAft>
          <a:spcPct val="0"/>
        </a:spcAft>
        <a:buChar char="»"/>
        <a:defRPr>
          <a:solidFill>
            <a:schemeClr val="tx1"/>
          </a:solidFill>
          <a:latin typeface="+mn-lt"/>
        </a:defRPr>
      </a:lvl9pPr>
    </p:bodyStyle>
    <p:otherStyle>
      <a:defPPr>
        <a:defRPr lang="en-US"/>
      </a:defPPr>
      <a:lvl1pPr marL="0" algn="l" defTabSz="913108" rtl="0" eaLnBrk="1" latinLnBrk="0" hangingPunct="1">
        <a:defRPr sz="1800" kern="1200">
          <a:solidFill>
            <a:schemeClr val="tx1"/>
          </a:solidFill>
          <a:latin typeface="+mn-lt"/>
          <a:ea typeface="+mn-ea"/>
          <a:cs typeface="+mn-cs"/>
        </a:defRPr>
      </a:lvl1pPr>
      <a:lvl2pPr marL="456556"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3" algn="l" defTabSz="913108" rtl="0" eaLnBrk="1" latinLnBrk="0" hangingPunct="1">
        <a:defRPr sz="1800" kern="1200">
          <a:solidFill>
            <a:schemeClr val="tx1"/>
          </a:solidFill>
          <a:latin typeface="+mn-lt"/>
          <a:ea typeface="+mn-ea"/>
          <a:cs typeface="+mn-cs"/>
        </a:defRPr>
      </a:lvl4pPr>
      <a:lvl5pPr marL="1826217" algn="l" defTabSz="913108" rtl="0" eaLnBrk="1" latinLnBrk="0" hangingPunct="1">
        <a:defRPr sz="1800" kern="1200">
          <a:solidFill>
            <a:schemeClr val="tx1"/>
          </a:solidFill>
          <a:latin typeface="+mn-lt"/>
          <a:ea typeface="+mn-ea"/>
          <a:cs typeface="+mn-cs"/>
        </a:defRPr>
      </a:lvl5pPr>
      <a:lvl6pPr marL="2282768" algn="l" defTabSz="913108" rtl="0" eaLnBrk="1" latinLnBrk="0" hangingPunct="1">
        <a:defRPr sz="1800" kern="1200">
          <a:solidFill>
            <a:schemeClr val="tx1"/>
          </a:solidFill>
          <a:latin typeface="+mn-lt"/>
          <a:ea typeface="+mn-ea"/>
          <a:cs typeface="+mn-cs"/>
        </a:defRPr>
      </a:lvl6pPr>
      <a:lvl7pPr marL="2739322" algn="l" defTabSz="913108" rtl="0" eaLnBrk="1" latinLnBrk="0" hangingPunct="1">
        <a:defRPr sz="1800" kern="1200">
          <a:solidFill>
            <a:schemeClr val="tx1"/>
          </a:solidFill>
          <a:latin typeface="+mn-lt"/>
          <a:ea typeface="+mn-ea"/>
          <a:cs typeface="+mn-cs"/>
        </a:defRPr>
      </a:lvl7pPr>
      <a:lvl8pPr marL="3195878" algn="l" defTabSz="913108" rtl="0" eaLnBrk="1" latinLnBrk="0" hangingPunct="1">
        <a:defRPr sz="1800" kern="1200">
          <a:solidFill>
            <a:schemeClr val="tx1"/>
          </a:solidFill>
          <a:latin typeface="+mn-lt"/>
          <a:ea typeface="+mn-ea"/>
          <a:cs typeface="+mn-cs"/>
        </a:defRPr>
      </a:lvl8pPr>
      <a:lvl9pPr marL="3652434" algn="l" defTabSz="91310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defTabSz="914400">
              <a:buClrTx/>
              <a:buSzTx/>
            </a:pPr>
            <a:fld id="{CA1BF10A-CD9A-42F8-8255-CB9E8670E438}" type="slidenum">
              <a:rPr lang="en-US">
                <a:solidFill>
                  <a:srgbClr val="FFFFFF"/>
                </a:solidFill>
              </a:rPr>
              <a:pPr defTabSz="914400">
                <a:buClrTx/>
                <a:buSzTx/>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914400">
              <a:buClrTx/>
              <a:buSzTx/>
              <a:buFontTx/>
              <a:buNone/>
            </a:pPr>
            <a:fld id="{08872F9E-3961-496F-B013-2E3702686F0D}" type="slidenum">
              <a:rPr lang="en-US" sz="1200" b="1">
                <a:solidFill>
                  <a:srgbClr val="FFFFFF"/>
                </a:solidFill>
                <a:latin typeface="Arial" charset="0"/>
              </a:rPr>
              <a:pPr algn="r" defTabSz="914400">
                <a:buClrTx/>
                <a:buSzTx/>
                <a:buFontTx/>
                <a:buNone/>
              </a:pPr>
              <a:t>‹#›</a:t>
            </a:fld>
            <a:endParaRPr lang="en-US" sz="1200" b="1">
              <a:solidFill>
                <a:srgbClr val="FFFFFF"/>
              </a:solidFill>
              <a:latin typeface="Arial" charset="0"/>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a:solidFill>
                    <a:srgbClr val="FFFFFF"/>
                  </a:solidFill>
                  <a:latin typeface="Arial" charset="0"/>
                </a:rPr>
                <a:t>Federal Aviation</a:t>
              </a:r>
            </a:p>
            <a:p>
              <a:pPr defTabSz="914400">
                <a:lnSpc>
                  <a:spcPct val="85000"/>
                </a:lnSpc>
                <a:buClrTx/>
                <a:buSzTx/>
                <a:buFontTx/>
                <a:buNone/>
              </a:pPr>
              <a:r>
                <a:rPr lang="en-US" sz="1200" b="1">
                  <a:solidFill>
                    <a:srgbClr val="FFFFFF"/>
                  </a:solidFill>
                  <a:latin typeface="Arial" charset="0"/>
                </a:rPr>
                <a:t>Administration</a:t>
              </a:r>
            </a:p>
          </p:txBody>
        </p:sp>
      </p:grpSp>
    </p:spTree>
    <p:extLst>
      <p:ext uri="{BB962C8B-B14F-4D97-AF65-F5344CB8AC3E}">
        <p14:creationId xmlns:p14="http://schemas.microsoft.com/office/powerpoint/2010/main" val="419849776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defTabSz="914400">
              <a:buClrTx/>
              <a:buSzTx/>
            </a:pPr>
            <a:fld id="{CA1BF10A-CD9A-42F8-8255-CB9E8670E438}" type="slidenum">
              <a:rPr lang="en-US">
                <a:solidFill>
                  <a:srgbClr val="FFFFFF"/>
                </a:solidFill>
              </a:rPr>
              <a:pPr defTabSz="914400">
                <a:buClrTx/>
                <a:buSzTx/>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914400">
              <a:buClrTx/>
              <a:buSzTx/>
              <a:buFontTx/>
              <a:buNone/>
            </a:pPr>
            <a:fld id="{08872F9E-3961-496F-B013-2E3702686F0D}" type="slidenum">
              <a:rPr lang="en-US" sz="1200" b="1">
                <a:solidFill>
                  <a:srgbClr val="FFFFFF"/>
                </a:solidFill>
                <a:latin typeface="Arial" charset="0"/>
              </a:rPr>
              <a:pPr algn="r" defTabSz="914400">
                <a:buClrTx/>
                <a:buSzTx/>
                <a:buFontTx/>
                <a:buNone/>
              </a:pPr>
              <a:t>‹#›</a:t>
            </a:fld>
            <a:endParaRPr lang="en-US" sz="1200" b="1">
              <a:solidFill>
                <a:srgbClr val="FFFFFF"/>
              </a:solidFill>
              <a:latin typeface="Arial" charset="0"/>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a:solidFill>
                    <a:srgbClr val="FFFFFF"/>
                  </a:solidFill>
                  <a:latin typeface="Arial" charset="0"/>
                </a:rPr>
                <a:t>Federal Aviation</a:t>
              </a:r>
            </a:p>
            <a:p>
              <a:pPr defTabSz="914400">
                <a:lnSpc>
                  <a:spcPct val="85000"/>
                </a:lnSpc>
                <a:buClrTx/>
                <a:buSzTx/>
                <a:buFontTx/>
                <a:buNone/>
              </a:pPr>
              <a:r>
                <a:rPr lang="en-US" sz="1200" b="1">
                  <a:solidFill>
                    <a:srgbClr val="FFFFFF"/>
                  </a:solidFill>
                  <a:latin typeface="Arial" charset="0"/>
                </a:rPr>
                <a:t>Administration</a:t>
              </a:r>
            </a:p>
          </p:txBody>
        </p:sp>
      </p:grpSp>
    </p:spTree>
    <p:extLst>
      <p:ext uri="{BB962C8B-B14F-4D97-AF65-F5344CB8AC3E}">
        <p14:creationId xmlns:p14="http://schemas.microsoft.com/office/powerpoint/2010/main" val="62818336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lvl1pPr defTabSz="560388" eaLnBrk="0" hangingPunct="0">
              <a:defRPr>
                <a:solidFill>
                  <a:schemeClr val="tx1"/>
                </a:solidFill>
                <a:latin typeface="Arial" charset="0"/>
                <a:cs typeface="Arial" charset="0"/>
              </a:defRPr>
            </a:lvl1pPr>
            <a:lvl2pPr marL="742950" indent="-285750" defTabSz="560388" eaLnBrk="0" hangingPunct="0">
              <a:defRPr>
                <a:solidFill>
                  <a:schemeClr val="tx1"/>
                </a:solidFill>
                <a:latin typeface="Arial" charset="0"/>
                <a:cs typeface="Arial" charset="0"/>
              </a:defRPr>
            </a:lvl2pPr>
            <a:lvl3pPr marL="1143000" indent="-228600" defTabSz="560388" eaLnBrk="0" hangingPunct="0">
              <a:defRPr>
                <a:solidFill>
                  <a:schemeClr val="tx1"/>
                </a:solidFill>
                <a:latin typeface="Arial" charset="0"/>
                <a:cs typeface="Arial" charset="0"/>
              </a:defRPr>
            </a:lvl3pPr>
            <a:lvl4pPr marL="1600200" indent="-228600" defTabSz="560388" eaLnBrk="0" hangingPunct="0">
              <a:defRPr>
                <a:solidFill>
                  <a:schemeClr val="tx1"/>
                </a:solidFill>
                <a:latin typeface="Arial" charset="0"/>
                <a:cs typeface="Arial" charset="0"/>
              </a:defRPr>
            </a:lvl4pPr>
            <a:lvl5pPr marL="2057400" indent="-228600" defTabSz="560388" eaLnBrk="0" hangingPunct="0">
              <a:defRPr>
                <a:solidFill>
                  <a:schemeClr val="tx1"/>
                </a:solidFill>
                <a:latin typeface="Arial" charset="0"/>
                <a:cs typeface="Arial" charset="0"/>
              </a:defRPr>
            </a:lvl5pPr>
            <a:lvl6pPr marL="2514600" indent="-228600" defTabSz="560388" eaLnBrk="0" fontAlgn="base" hangingPunct="0">
              <a:spcBef>
                <a:spcPct val="0"/>
              </a:spcBef>
              <a:spcAft>
                <a:spcPct val="0"/>
              </a:spcAft>
              <a:defRPr>
                <a:solidFill>
                  <a:schemeClr val="tx1"/>
                </a:solidFill>
                <a:latin typeface="Arial" charset="0"/>
                <a:cs typeface="Arial" charset="0"/>
              </a:defRPr>
            </a:lvl6pPr>
            <a:lvl7pPr marL="2971800" indent="-228600" defTabSz="560388" eaLnBrk="0" fontAlgn="base" hangingPunct="0">
              <a:spcBef>
                <a:spcPct val="0"/>
              </a:spcBef>
              <a:spcAft>
                <a:spcPct val="0"/>
              </a:spcAft>
              <a:defRPr>
                <a:solidFill>
                  <a:schemeClr val="tx1"/>
                </a:solidFill>
                <a:latin typeface="Arial" charset="0"/>
                <a:cs typeface="Arial" charset="0"/>
              </a:defRPr>
            </a:lvl7pPr>
            <a:lvl8pPr marL="3429000" indent="-228600" defTabSz="560388" eaLnBrk="0" fontAlgn="base" hangingPunct="0">
              <a:spcBef>
                <a:spcPct val="0"/>
              </a:spcBef>
              <a:spcAft>
                <a:spcPct val="0"/>
              </a:spcAft>
              <a:defRPr>
                <a:solidFill>
                  <a:schemeClr val="tx1"/>
                </a:solidFill>
                <a:latin typeface="Arial" charset="0"/>
                <a:cs typeface="Arial" charset="0"/>
              </a:defRPr>
            </a:lvl8pPr>
            <a:lvl9pPr marL="3886200" indent="-228600" defTabSz="560388"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Tx/>
              <a:buSzTx/>
              <a:buFontTx/>
              <a:buChar char="•"/>
            </a:pPr>
            <a:endParaRPr lang="en-US" altLang="en-US" smtClean="0">
              <a:solidFill>
                <a:srgbClr val="000000"/>
              </a:solidFill>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defTabSz="560424">
              <a:spcBef>
                <a:spcPct val="0"/>
              </a:spcBef>
              <a:buFontTx/>
              <a:buNone/>
              <a:defRPr sz="1400">
                <a:solidFill>
                  <a:srgbClr val="FFFFFF">
                    <a:lumMod val="65000"/>
                  </a:srgbClr>
                </a:solidFill>
                <a:latin typeface="Times New Roman" pitchFamily="18" charset="0"/>
                <a:cs typeface="+mn-cs"/>
              </a:defRPr>
            </a:lvl1pPr>
          </a:lstStyle>
          <a:p>
            <a:pPr>
              <a:buClrTx/>
              <a:buSzTx/>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defTabSz="560424">
              <a:spcBef>
                <a:spcPct val="0"/>
              </a:spcBef>
              <a:buFontTx/>
              <a:buNone/>
              <a:defRPr sz="1400">
                <a:solidFill>
                  <a:srgbClr val="FFFFFF">
                    <a:lumMod val="65000"/>
                  </a:srgbClr>
                </a:solidFill>
                <a:latin typeface="Times New Roman" pitchFamily="18" charset="0"/>
                <a:cs typeface="+mn-cs"/>
              </a:defRPr>
            </a:lvl1pPr>
          </a:lstStyle>
          <a:p>
            <a:pPr>
              <a:buClrTx/>
              <a:buSzTx/>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defTabSz="560424">
              <a:spcBef>
                <a:spcPct val="0"/>
              </a:spcBef>
              <a:buFontTx/>
              <a:buNone/>
              <a:defRPr sz="1400">
                <a:solidFill>
                  <a:srgbClr val="FFFFFF">
                    <a:lumMod val="65000"/>
                  </a:srgbClr>
                </a:solidFill>
                <a:latin typeface="Times New Roman" pitchFamily="18" charset="0"/>
                <a:cs typeface="+mn-cs"/>
              </a:defRPr>
            </a:lvl1pPr>
          </a:lstStyle>
          <a:p>
            <a:pPr>
              <a:buClrTx/>
              <a:buSzTx/>
              <a:defRPr/>
            </a:pPr>
            <a:fld id="{D797A22E-B991-4D24-B33E-D61A36347B49}" type="slidenum">
              <a:rPr lang="en-US"/>
              <a:pPr>
                <a:buClrTx/>
                <a:buSzTx/>
                <a:defRPr/>
              </a:pPr>
              <a:t>‹#›</a:t>
            </a:fld>
            <a:endParaRPr lang="en-US" dirty="0"/>
          </a:p>
        </p:txBody>
      </p:sp>
      <p:grpSp>
        <p:nvGrpSpPr>
          <p:cNvPr id="1032"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lnSpc>
                  <a:spcPct val="85000"/>
                </a:lnSpc>
                <a:buClrTx/>
                <a:buSzTx/>
                <a:buFontTx/>
                <a:buNone/>
                <a:defRPr/>
              </a:pPr>
              <a:r>
                <a:rPr lang="en-US" sz="1200" b="1" smtClean="0">
                  <a:solidFill>
                    <a:srgbClr val="FFFFFF"/>
                  </a:solidFill>
                  <a:cs typeface="Arial" charset="0"/>
                </a:rPr>
                <a:t>Federal Aviation</a:t>
              </a:r>
            </a:p>
            <a:p>
              <a:pPr>
                <a:lnSpc>
                  <a:spcPct val="85000"/>
                </a:lnSpc>
                <a:buClrTx/>
                <a:buSzTx/>
                <a:buFontTx/>
                <a:buNone/>
                <a:defRPr/>
              </a:pPr>
              <a:r>
                <a:rPr lang="en-US" sz="1200" b="1" smtClean="0">
                  <a:solidFill>
                    <a:srgbClr val="FFFFFF"/>
                  </a:solidFill>
                  <a:cs typeface="Arial" charset="0"/>
                </a:rPr>
                <a:t>Administration</a:t>
              </a:r>
            </a:p>
          </p:txBody>
        </p:sp>
      </p:grpSp>
      <p:sp>
        <p:nvSpPr>
          <p:cNvPr id="1033" name="Text Box 29" hidden="1"/>
          <p:cNvSpPr txBox="1">
            <a:spLocks noChangeArrowheads="1"/>
          </p:cNvSpPr>
          <p:nvPr userDrawn="1"/>
        </p:nvSpPr>
        <p:spPr bwMode="auto">
          <a:xfrm>
            <a:off x="449263" y="6205538"/>
            <a:ext cx="47847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spcBef>
                <a:spcPct val="50000"/>
              </a:spcBef>
              <a:buClrTx/>
              <a:buSzTx/>
              <a:buFontTx/>
              <a:buNone/>
              <a:defRPr/>
            </a:pPr>
            <a:r>
              <a:rPr lang="en-US" sz="1200" b="1" smtClean="0">
                <a:solidFill>
                  <a:srgbClr val="C0C0C0"/>
                </a:solidFill>
                <a:cs typeface="Arial" charset="0"/>
              </a:rPr>
              <a:t>&lt;Presentation Title – Change on Master Slide&gt;</a:t>
            </a:r>
            <a:endParaRPr lang="en-US" sz="1200" smtClean="0">
              <a:solidFill>
                <a:srgbClr val="C0C0C0"/>
              </a:solidFill>
              <a:cs typeface="Arial" charset="0"/>
            </a:endParaRPr>
          </a:p>
        </p:txBody>
      </p:sp>
      <p:sp>
        <p:nvSpPr>
          <p:cNvPr id="1034" name="Text Box 30" hidden="1"/>
          <p:cNvSpPr txBox="1">
            <a:spLocks noChangeArrowheads="1"/>
          </p:cNvSpPr>
          <p:nvPr userDrawn="1"/>
        </p:nvSpPr>
        <p:spPr bwMode="auto">
          <a:xfrm>
            <a:off x="441325" y="6384925"/>
            <a:ext cx="3740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spcBef>
                <a:spcPct val="50000"/>
              </a:spcBef>
              <a:buClrTx/>
              <a:buSzTx/>
              <a:buFontTx/>
              <a:buNone/>
              <a:defRPr/>
            </a:pPr>
            <a:r>
              <a:rPr lang="en-US" sz="1200" smtClean="0">
                <a:solidFill>
                  <a:srgbClr val="C0C0C0"/>
                </a:solidFill>
                <a:cs typeface="Arial" charset="0"/>
              </a:rPr>
              <a:t>&lt;Date of Presentation – Change on Master Slide&gt;</a:t>
            </a:r>
          </a:p>
        </p:txBody>
      </p:sp>
    </p:spTree>
    <p:extLst>
      <p:ext uri="{BB962C8B-B14F-4D97-AF65-F5344CB8AC3E}">
        <p14:creationId xmlns:p14="http://schemas.microsoft.com/office/powerpoint/2010/main" val="393019593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313" indent="-341313" algn="l" rtl="0" eaLnBrk="0" fontAlgn="base" hangingPunct="0">
        <a:spcBef>
          <a:spcPct val="20000"/>
        </a:spcBef>
        <a:spcAft>
          <a:spcPct val="0"/>
        </a:spcAft>
        <a:buChar char="•"/>
        <a:defRPr sz="2800" b="1">
          <a:solidFill>
            <a:schemeClr val="tx1"/>
          </a:solidFill>
          <a:latin typeface="+mn-lt"/>
          <a:ea typeface="+mn-ea"/>
          <a:cs typeface="+mn-cs"/>
        </a:defRPr>
      </a:lvl1pPr>
      <a:lvl2pPr marL="739775" indent="-284163" algn="l" rtl="0" eaLnBrk="0" fontAlgn="base" hangingPunct="0">
        <a:spcBef>
          <a:spcPct val="20000"/>
        </a:spcBef>
        <a:spcAft>
          <a:spcPct val="0"/>
        </a:spcAft>
        <a:buChar char="–"/>
        <a:defRPr sz="2400">
          <a:solidFill>
            <a:schemeClr val="tx1"/>
          </a:solidFill>
          <a:latin typeface="+mn-lt"/>
        </a:defRPr>
      </a:lvl2pPr>
      <a:lvl3pPr marL="1138238" indent="-227013" algn="l" rtl="0" eaLnBrk="0" fontAlgn="base" hangingPunct="0">
        <a:spcBef>
          <a:spcPct val="20000"/>
        </a:spcBef>
        <a:spcAft>
          <a:spcPct val="0"/>
        </a:spcAft>
        <a:buChar char="•"/>
        <a:defRPr sz="2000">
          <a:solidFill>
            <a:schemeClr val="tx1"/>
          </a:solidFill>
          <a:latin typeface="+mn-lt"/>
        </a:defRPr>
      </a:lvl3pPr>
      <a:lvl4pPr marL="1595438" indent="-227013" algn="l" rtl="0" eaLnBrk="0" fontAlgn="base" hangingPunct="0">
        <a:spcBef>
          <a:spcPct val="20000"/>
        </a:spcBef>
        <a:spcAft>
          <a:spcPct val="0"/>
        </a:spcAft>
        <a:buChar char="–"/>
        <a:defRPr>
          <a:solidFill>
            <a:schemeClr val="tx1"/>
          </a:solidFill>
          <a:latin typeface="+mn-lt"/>
        </a:defRPr>
      </a:lvl4pPr>
      <a:lvl5pPr marL="2051050" indent="-227013" algn="l" rtl="0" eaLnBrk="0" fontAlgn="base" hangingPunct="0">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70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p>
            <a:pPr defTabSz="560424">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424">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424">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424">
              <a:buClrTx/>
              <a:buSzTx/>
            </a:pPr>
            <a:fld id="{74438B1A-AF1B-4C8B-993E-1BADE62A2451}" type="slidenum">
              <a:rPr lang="en-US" smtClean="0">
                <a:solidFill>
                  <a:srgbClr val="FFFFFF">
                    <a:lumMod val="65000"/>
                  </a:srgbClr>
                </a:solidFill>
              </a:rPr>
              <a:pPr defTabSz="560424">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9"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424">
                <a:lnSpc>
                  <a:spcPct val="85000"/>
                </a:lnSpc>
                <a:buClrTx/>
                <a:buSzTx/>
                <a:buFontTx/>
                <a:buNone/>
              </a:pPr>
              <a:r>
                <a:rPr lang="en-US" sz="1200" b="1" dirty="0">
                  <a:solidFill>
                    <a:srgbClr val="FFFFFF"/>
                  </a:solidFill>
                  <a:latin typeface="Arial"/>
                </a:rPr>
                <a:t>Federal Aviation</a:t>
              </a:r>
            </a:p>
            <a:p>
              <a:pPr defTabSz="560424">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92" y="6205556"/>
            <a:ext cx="4784725"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424">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44"/>
            <a:ext cx="3740150"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424">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9793665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886" indent="-341886" algn="l" rtl="0" fontAlgn="base">
        <a:spcBef>
          <a:spcPct val="20000"/>
        </a:spcBef>
        <a:spcAft>
          <a:spcPct val="0"/>
        </a:spcAft>
        <a:buChar char="•"/>
        <a:defRPr sz="2800" b="1">
          <a:solidFill>
            <a:schemeClr val="tx1"/>
          </a:solidFill>
          <a:latin typeface="+mn-lt"/>
          <a:ea typeface="+mn-ea"/>
          <a:cs typeface="+mn-cs"/>
        </a:defRPr>
      </a:lvl1pPr>
      <a:lvl2pPr marL="740775" indent="-284910" algn="l" rtl="0" fontAlgn="base">
        <a:spcBef>
          <a:spcPct val="20000"/>
        </a:spcBef>
        <a:spcAft>
          <a:spcPct val="0"/>
        </a:spcAft>
        <a:buChar char="–"/>
        <a:defRPr sz="2400">
          <a:solidFill>
            <a:schemeClr val="tx1"/>
          </a:solidFill>
          <a:latin typeface="+mn-lt"/>
        </a:defRPr>
      </a:lvl2pPr>
      <a:lvl3pPr marL="1139656" indent="-227933" algn="l" rtl="0" fontAlgn="base">
        <a:spcBef>
          <a:spcPct val="20000"/>
        </a:spcBef>
        <a:spcAft>
          <a:spcPct val="0"/>
        </a:spcAft>
        <a:buChar char="•"/>
        <a:defRPr sz="2000">
          <a:solidFill>
            <a:schemeClr val="tx1"/>
          </a:solidFill>
          <a:latin typeface="+mn-lt"/>
        </a:defRPr>
      </a:lvl3pPr>
      <a:lvl4pPr marL="1595519" indent="-227933" algn="l" rtl="0" fontAlgn="base">
        <a:spcBef>
          <a:spcPct val="20000"/>
        </a:spcBef>
        <a:spcAft>
          <a:spcPct val="0"/>
        </a:spcAft>
        <a:buChar char="–"/>
        <a:defRPr>
          <a:solidFill>
            <a:schemeClr val="tx1"/>
          </a:solidFill>
          <a:latin typeface="+mn-lt"/>
        </a:defRPr>
      </a:lvl4pPr>
      <a:lvl5pPr marL="2051385" indent="-227933" algn="l" rtl="0" fontAlgn="base">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70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p>
            <a:pPr defTabSz="560198">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198">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198">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198">
              <a:buClrTx/>
              <a:buSzTx/>
            </a:pPr>
            <a:fld id="{74438B1A-AF1B-4C8B-993E-1BADE62A2451}" type="slidenum">
              <a:rPr lang="en-US" smtClean="0">
                <a:solidFill>
                  <a:srgbClr val="FFFFFF">
                    <a:lumMod val="65000"/>
                  </a:srgbClr>
                </a:solidFill>
              </a:rPr>
              <a:pPr defTabSz="560198">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9"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198">
                <a:lnSpc>
                  <a:spcPct val="85000"/>
                </a:lnSpc>
                <a:buClrTx/>
                <a:buSzTx/>
                <a:buFontTx/>
                <a:buNone/>
              </a:pPr>
              <a:r>
                <a:rPr lang="en-US" sz="1200" b="1" dirty="0">
                  <a:solidFill>
                    <a:srgbClr val="FFFFFF"/>
                  </a:solidFill>
                  <a:latin typeface="Arial"/>
                </a:rPr>
                <a:t>Federal Aviation</a:t>
              </a:r>
            </a:p>
            <a:p>
              <a:pPr defTabSz="560198">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92" y="6205556"/>
            <a:ext cx="4784725"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198">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44"/>
            <a:ext cx="3740150"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198">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8834702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886" indent="-341886" algn="l" rtl="0" fontAlgn="base">
        <a:spcBef>
          <a:spcPct val="20000"/>
        </a:spcBef>
        <a:spcAft>
          <a:spcPct val="0"/>
        </a:spcAft>
        <a:buChar char="•"/>
        <a:defRPr sz="2800" b="1">
          <a:solidFill>
            <a:schemeClr val="tx1"/>
          </a:solidFill>
          <a:latin typeface="+mn-lt"/>
          <a:ea typeface="+mn-ea"/>
          <a:cs typeface="+mn-cs"/>
        </a:defRPr>
      </a:lvl1pPr>
      <a:lvl2pPr marL="740775" indent="-284910" algn="l" rtl="0" fontAlgn="base">
        <a:spcBef>
          <a:spcPct val="20000"/>
        </a:spcBef>
        <a:spcAft>
          <a:spcPct val="0"/>
        </a:spcAft>
        <a:buChar char="–"/>
        <a:defRPr sz="2400">
          <a:solidFill>
            <a:schemeClr val="tx1"/>
          </a:solidFill>
          <a:latin typeface="+mn-lt"/>
        </a:defRPr>
      </a:lvl2pPr>
      <a:lvl3pPr marL="1139656" indent="-227933" algn="l" rtl="0" fontAlgn="base">
        <a:spcBef>
          <a:spcPct val="20000"/>
        </a:spcBef>
        <a:spcAft>
          <a:spcPct val="0"/>
        </a:spcAft>
        <a:buChar char="•"/>
        <a:defRPr sz="2000">
          <a:solidFill>
            <a:schemeClr val="tx1"/>
          </a:solidFill>
          <a:latin typeface="+mn-lt"/>
        </a:defRPr>
      </a:lvl3pPr>
      <a:lvl4pPr marL="1595519" indent="-227933" algn="l" rtl="0" fontAlgn="base">
        <a:spcBef>
          <a:spcPct val="20000"/>
        </a:spcBef>
        <a:spcAft>
          <a:spcPct val="0"/>
        </a:spcAft>
        <a:buChar char="–"/>
        <a:defRPr>
          <a:solidFill>
            <a:schemeClr val="tx1"/>
          </a:solidFill>
          <a:latin typeface="+mn-lt"/>
        </a:defRPr>
      </a:lvl4pPr>
      <a:lvl5pPr marL="2051385" indent="-227933" algn="l" rtl="0" fontAlgn="base">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9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41" tIns="45615" rIns="91241" bIns="45615" anchor="ctr"/>
          <a:lstStyle/>
          <a:p>
            <a:pPr defTabSz="560820">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82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82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820">
              <a:buClrTx/>
              <a:buSzTx/>
            </a:pPr>
            <a:fld id="{74438B1A-AF1B-4C8B-993E-1BADE62A2451}" type="slidenum">
              <a:rPr lang="en-US" smtClean="0">
                <a:solidFill>
                  <a:srgbClr val="FFFFFF">
                    <a:lumMod val="65000"/>
                  </a:srgbClr>
                </a:solidFill>
              </a:rPr>
              <a:pPr defTabSz="56082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2"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820">
                <a:lnSpc>
                  <a:spcPct val="85000"/>
                </a:lnSpc>
                <a:buClrTx/>
                <a:buSzTx/>
                <a:buFontTx/>
                <a:buNone/>
              </a:pPr>
              <a:r>
                <a:rPr lang="en-US" sz="1200" b="1" dirty="0">
                  <a:solidFill>
                    <a:srgbClr val="FFFFFF"/>
                  </a:solidFill>
                  <a:latin typeface="Arial"/>
                </a:rPr>
                <a:t>Federal Aviation</a:t>
              </a:r>
            </a:p>
            <a:p>
              <a:pPr defTabSz="560820">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85" y="6205551"/>
            <a:ext cx="4784725" cy="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1" tIns="45615" rIns="91241" bIns="45615">
            <a:spAutoFit/>
          </a:bodyPr>
          <a:lstStyle/>
          <a:p>
            <a:pPr defTabSz="560820">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39"/>
            <a:ext cx="3740150" cy="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1" tIns="45615" rIns="91241" bIns="45615">
            <a:spAutoFit/>
          </a:bodyPr>
          <a:lstStyle/>
          <a:p>
            <a:pPr defTabSz="560820">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2951491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188" algn="l" rtl="0" fontAlgn="base">
        <a:spcBef>
          <a:spcPct val="0"/>
        </a:spcBef>
        <a:spcAft>
          <a:spcPct val="0"/>
        </a:spcAft>
        <a:defRPr sz="4000" b="1">
          <a:solidFill>
            <a:srgbClr val="1D2F68"/>
          </a:solidFill>
          <a:latin typeface="Arial" charset="0"/>
        </a:defRPr>
      </a:lvl6pPr>
      <a:lvl7pPr marL="912372" algn="l" rtl="0" fontAlgn="base">
        <a:spcBef>
          <a:spcPct val="0"/>
        </a:spcBef>
        <a:spcAft>
          <a:spcPct val="0"/>
        </a:spcAft>
        <a:defRPr sz="4000" b="1">
          <a:solidFill>
            <a:srgbClr val="1D2F68"/>
          </a:solidFill>
          <a:latin typeface="Arial" charset="0"/>
        </a:defRPr>
      </a:lvl7pPr>
      <a:lvl8pPr marL="1368557" algn="l" rtl="0" fontAlgn="base">
        <a:spcBef>
          <a:spcPct val="0"/>
        </a:spcBef>
        <a:spcAft>
          <a:spcPct val="0"/>
        </a:spcAft>
        <a:defRPr sz="4000" b="1">
          <a:solidFill>
            <a:srgbClr val="1D2F68"/>
          </a:solidFill>
          <a:latin typeface="Arial" charset="0"/>
        </a:defRPr>
      </a:lvl8pPr>
      <a:lvl9pPr marL="1824740" algn="l" rtl="0" fontAlgn="base">
        <a:spcBef>
          <a:spcPct val="0"/>
        </a:spcBef>
        <a:spcAft>
          <a:spcPct val="0"/>
        </a:spcAft>
        <a:defRPr sz="4000" b="1">
          <a:solidFill>
            <a:srgbClr val="1D2F68"/>
          </a:solidFill>
          <a:latin typeface="Arial" charset="0"/>
        </a:defRPr>
      </a:lvl9pPr>
    </p:titleStyle>
    <p:bodyStyle>
      <a:lvl1pPr marL="342131" indent="-342131" algn="l" rtl="0" fontAlgn="base">
        <a:spcBef>
          <a:spcPct val="20000"/>
        </a:spcBef>
        <a:spcAft>
          <a:spcPct val="0"/>
        </a:spcAft>
        <a:buChar char="•"/>
        <a:defRPr sz="2800" b="1">
          <a:solidFill>
            <a:schemeClr val="tx1"/>
          </a:solidFill>
          <a:latin typeface="+mn-lt"/>
          <a:ea typeface="+mn-ea"/>
          <a:cs typeface="+mn-cs"/>
        </a:defRPr>
      </a:lvl1pPr>
      <a:lvl2pPr marL="741300" indent="-285112" algn="l" rtl="0" fontAlgn="base">
        <a:spcBef>
          <a:spcPct val="20000"/>
        </a:spcBef>
        <a:spcAft>
          <a:spcPct val="0"/>
        </a:spcAft>
        <a:buChar char="–"/>
        <a:defRPr sz="2400">
          <a:solidFill>
            <a:schemeClr val="tx1"/>
          </a:solidFill>
          <a:latin typeface="+mn-lt"/>
        </a:defRPr>
      </a:lvl2pPr>
      <a:lvl3pPr marL="1140461" indent="-228094" algn="l" rtl="0" fontAlgn="base">
        <a:spcBef>
          <a:spcPct val="20000"/>
        </a:spcBef>
        <a:spcAft>
          <a:spcPct val="0"/>
        </a:spcAft>
        <a:buChar char="•"/>
        <a:defRPr sz="2000">
          <a:solidFill>
            <a:schemeClr val="tx1"/>
          </a:solidFill>
          <a:latin typeface="+mn-lt"/>
        </a:defRPr>
      </a:lvl3pPr>
      <a:lvl4pPr marL="1596647" indent="-228094" algn="l" rtl="0" fontAlgn="base">
        <a:spcBef>
          <a:spcPct val="20000"/>
        </a:spcBef>
        <a:spcAft>
          <a:spcPct val="0"/>
        </a:spcAft>
        <a:buChar char="–"/>
        <a:defRPr>
          <a:solidFill>
            <a:schemeClr val="tx1"/>
          </a:solidFill>
          <a:latin typeface="+mn-lt"/>
        </a:defRPr>
      </a:lvl4pPr>
      <a:lvl5pPr marL="2052836" indent="-228094" algn="l" rtl="0" fontAlgn="base">
        <a:spcBef>
          <a:spcPct val="20000"/>
        </a:spcBef>
        <a:spcAft>
          <a:spcPct val="0"/>
        </a:spcAft>
        <a:buChar char="»"/>
        <a:defRPr>
          <a:solidFill>
            <a:schemeClr val="tx1"/>
          </a:solidFill>
          <a:latin typeface="+mn-lt"/>
        </a:defRPr>
      </a:lvl5pPr>
      <a:lvl6pPr marL="2509018" indent="-228094" algn="l" rtl="0" fontAlgn="base">
        <a:spcBef>
          <a:spcPct val="20000"/>
        </a:spcBef>
        <a:spcAft>
          <a:spcPct val="0"/>
        </a:spcAft>
        <a:buChar char="»"/>
        <a:defRPr>
          <a:solidFill>
            <a:schemeClr val="tx1"/>
          </a:solidFill>
          <a:latin typeface="+mn-lt"/>
        </a:defRPr>
      </a:lvl6pPr>
      <a:lvl7pPr marL="2965206" indent="-228094" algn="l" rtl="0" fontAlgn="base">
        <a:spcBef>
          <a:spcPct val="20000"/>
        </a:spcBef>
        <a:spcAft>
          <a:spcPct val="0"/>
        </a:spcAft>
        <a:buChar char="»"/>
        <a:defRPr>
          <a:solidFill>
            <a:schemeClr val="tx1"/>
          </a:solidFill>
          <a:latin typeface="+mn-lt"/>
        </a:defRPr>
      </a:lvl7pPr>
      <a:lvl8pPr marL="3421389" indent="-228094" algn="l" rtl="0" fontAlgn="base">
        <a:spcBef>
          <a:spcPct val="20000"/>
        </a:spcBef>
        <a:spcAft>
          <a:spcPct val="0"/>
        </a:spcAft>
        <a:buChar char="»"/>
        <a:defRPr>
          <a:solidFill>
            <a:schemeClr val="tx1"/>
          </a:solidFill>
          <a:latin typeface="+mn-lt"/>
        </a:defRPr>
      </a:lvl8pPr>
      <a:lvl9pPr marL="3877571" indent="-228094" algn="l" rtl="0" fontAlgn="base">
        <a:spcBef>
          <a:spcPct val="20000"/>
        </a:spcBef>
        <a:spcAft>
          <a:spcPct val="0"/>
        </a:spcAft>
        <a:buChar char="»"/>
        <a:defRPr>
          <a:solidFill>
            <a:schemeClr val="tx1"/>
          </a:solidFill>
          <a:latin typeface="+mn-lt"/>
        </a:defRPr>
      </a:lvl9pPr>
    </p:bodyStyle>
    <p:otherStyle>
      <a:defPPr>
        <a:defRPr lang="en-US"/>
      </a:defPPr>
      <a:lvl1pPr marL="0" algn="l" defTabSz="912372" rtl="0" eaLnBrk="1" latinLnBrk="0" hangingPunct="1">
        <a:defRPr sz="1800" kern="1200">
          <a:solidFill>
            <a:schemeClr val="tx1"/>
          </a:solidFill>
          <a:latin typeface="+mn-lt"/>
          <a:ea typeface="+mn-ea"/>
          <a:cs typeface="+mn-cs"/>
        </a:defRPr>
      </a:lvl1pPr>
      <a:lvl2pPr marL="456188" algn="l" defTabSz="912372" rtl="0" eaLnBrk="1" latinLnBrk="0" hangingPunct="1">
        <a:defRPr sz="1800" kern="1200">
          <a:solidFill>
            <a:schemeClr val="tx1"/>
          </a:solidFill>
          <a:latin typeface="+mn-lt"/>
          <a:ea typeface="+mn-ea"/>
          <a:cs typeface="+mn-cs"/>
        </a:defRPr>
      </a:lvl2pPr>
      <a:lvl3pPr marL="912372" algn="l" defTabSz="912372" rtl="0" eaLnBrk="1" latinLnBrk="0" hangingPunct="1">
        <a:defRPr sz="1800" kern="1200">
          <a:solidFill>
            <a:schemeClr val="tx1"/>
          </a:solidFill>
          <a:latin typeface="+mn-lt"/>
          <a:ea typeface="+mn-ea"/>
          <a:cs typeface="+mn-cs"/>
        </a:defRPr>
      </a:lvl3pPr>
      <a:lvl4pPr marL="1368557" algn="l" defTabSz="912372" rtl="0" eaLnBrk="1" latinLnBrk="0" hangingPunct="1">
        <a:defRPr sz="1800" kern="1200">
          <a:solidFill>
            <a:schemeClr val="tx1"/>
          </a:solidFill>
          <a:latin typeface="+mn-lt"/>
          <a:ea typeface="+mn-ea"/>
          <a:cs typeface="+mn-cs"/>
        </a:defRPr>
      </a:lvl4pPr>
      <a:lvl5pPr marL="1824740" algn="l" defTabSz="912372" rtl="0" eaLnBrk="1" latinLnBrk="0" hangingPunct="1">
        <a:defRPr sz="1800" kern="1200">
          <a:solidFill>
            <a:schemeClr val="tx1"/>
          </a:solidFill>
          <a:latin typeface="+mn-lt"/>
          <a:ea typeface="+mn-ea"/>
          <a:cs typeface="+mn-cs"/>
        </a:defRPr>
      </a:lvl5pPr>
      <a:lvl6pPr marL="2280923" algn="l" defTabSz="912372" rtl="0" eaLnBrk="1" latinLnBrk="0" hangingPunct="1">
        <a:defRPr sz="1800" kern="1200">
          <a:solidFill>
            <a:schemeClr val="tx1"/>
          </a:solidFill>
          <a:latin typeface="+mn-lt"/>
          <a:ea typeface="+mn-ea"/>
          <a:cs typeface="+mn-cs"/>
        </a:defRPr>
      </a:lvl6pPr>
      <a:lvl7pPr marL="2737108" algn="l" defTabSz="912372" rtl="0" eaLnBrk="1" latinLnBrk="0" hangingPunct="1">
        <a:defRPr sz="1800" kern="1200">
          <a:solidFill>
            <a:schemeClr val="tx1"/>
          </a:solidFill>
          <a:latin typeface="+mn-lt"/>
          <a:ea typeface="+mn-ea"/>
          <a:cs typeface="+mn-cs"/>
        </a:defRPr>
      </a:lvl7pPr>
      <a:lvl8pPr marL="3193294" algn="l" defTabSz="912372" rtl="0" eaLnBrk="1" latinLnBrk="0" hangingPunct="1">
        <a:defRPr sz="1800" kern="1200">
          <a:solidFill>
            <a:schemeClr val="tx1"/>
          </a:solidFill>
          <a:latin typeface="+mn-lt"/>
          <a:ea typeface="+mn-ea"/>
          <a:cs typeface="+mn-cs"/>
        </a:defRPr>
      </a:lvl8pPr>
      <a:lvl9pPr marL="3649482" algn="l" defTabSz="9123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9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86" tIns="45639" rIns="91286" bIns="45639" anchor="ctr"/>
          <a:lstStyle/>
          <a:p>
            <a:pPr defTabSz="561102">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1102">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1102">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1102">
              <a:buClrTx/>
              <a:buSzTx/>
            </a:pPr>
            <a:fld id="{74438B1A-AF1B-4C8B-993E-1BADE62A2451}" type="slidenum">
              <a:rPr lang="en-US" smtClean="0">
                <a:solidFill>
                  <a:srgbClr val="FFFFFF">
                    <a:lumMod val="65000"/>
                  </a:srgbClr>
                </a:solidFill>
              </a:rPr>
              <a:pPr defTabSz="561102">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67"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102">
                <a:lnSpc>
                  <a:spcPct val="85000"/>
                </a:lnSpc>
                <a:buClrTx/>
                <a:buSzTx/>
                <a:buFontTx/>
                <a:buNone/>
              </a:pPr>
              <a:r>
                <a:rPr lang="en-US" sz="1200" b="1" dirty="0">
                  <a:solidFill>
                    <a:srgbClr val="FFFFFF"/>
                  </a:solidFill>
                  <a:latin typeface="Arial"/>
                </a:rPr>
                <a:t>Federal Aviation</a:t>
              </a:r>
            </a:p>
            <a:p>
              <a:pPr defTabSz="561102">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80" y="6205547"/>
            <a:ext cx="4784725"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6" tIns="45639" rIns="91286" bIns="45639">
            <a:spAutoFit/>
          </a:bodyPr>
          <a:lstStyle/>
          <a:p>
            <a:pPr defTabSz="561102">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35"/>
            <a:ext cx="3740150"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6" tIns="45639" rIns="91286" bIns="45639">
            <a:spAutoFit/>
          </a:bodyPr>
          <a:lstStyle/>
          <a:p>
            <a:pPr defTabSz="561102">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6287229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418" algn="l" rtl="0" fontAlgn="base">
        <a:spcBef>
          <a:spcPct val="0"/>
        </a:spcBef>
        <a:spcAft>
          <a:spcPct val="0"/>
        </a:spcAft>
        <a:defRPr sz="4000" b="1">
          <a:solidFill>
            <a:srgbClr val="1D2F68"/>
          </a:solidFill>
          <a:latin typeface="Arial" charset="0"/>
        </a:defRPr>
      </a:lvl6pPr>
      <a:lvl7pPr marL="912832" algn="l" rtl="0" fontAlgn="base">
        <a:spcBef>
          <a:spcPct val="0"/>
        </a:spcBef>
        <a:spcAft>
          <a:spcPct val="0"/>
        </a:spcAft>
        <a:defRPr sz="4000" b="1">
          <a:solidFill>
            <a:srgbClr val="1D2F68"/>
          </a:solidFill>
          <a:latin typeface="Arial" charset="0"/>
        </a:defRPr>
      </a:lvl7pPr>
      <a:lvl8pPr marL="1369248" algn="l" rtl="0" fontAlgn="base">
        <a:spcBef>
          <a:spcPct val="0"/>
        </a:spcBef>
        <a:spcAft>
          <a:spcPct val="0"/>
        </a:spcAft>
        <a:defRPr sz="4000" b="1">
          <a:solidFill>
            <a:srgbClr val="1D2F68"/>
          </a:solidFill>
          <a:latin typeface="Arial" charset="0"/>
        </a:defRPr>
      </a:lvl8pPr>
      <a:lvl9pPr marL="1825663" algn="l" rtl="0" fontAlgn="base">
        <a:spcBef>
          <a:spcPct val="0"/>
        </a:spcBef>
        <a:spcAft>
          <a:spcPct val="0"/>
        </a:spcAft>
        <a:defRPr sz="4000" b="1">
          <a:solidFill>
            <a:srgbClr val="1D2F68"/>
          </a:solidFill>
          <a:latin typeface="Arial" charset="0"/>
        </a:defRPr>
      </a:lvl9pPr>
    </p:titleStyle>
    <p:bodyStyle>
      <a:lvl1pPr marL="342306" indent="-342306" algn="l" rtl="0" fontAlgn="base">
        <a:spcBef>
          <a:spcPct val="20000"/>
        </a:spcBef>
        <a:spcAft>
          <a:spcPct val="0"/>
        </a:spcAft>
        <a:buChar char="•"/>
        <a:defRPr sz="2800" b="1">
          <a:solidFill>
            <a:schemeClr val="tx1"/>
          </a:solidFill>
          <a:latin typeface="+mn-lt"/>
          <a:ea typeface="+mn-ea"/>
          <a:cs typeface="+mn-cs"/>
        </a:defRPr>
      </a:lvl1pPr>
      <a:lvl2pPr marL="741675" indent="-285257" algn="l" rtl="0" fontAlgn="base">
        <a:spcBef>
          <a:spcPct val="20000"/>
        </a:spcBef>
        <a:spcAft>
          <a:spcPct val="0"/>
        </a:spcAft>
        <a:buChar char="–"/>
        <a:defRPr sz="2400">
          <a:solidFill>
            <a:schemeClr val="tx1"/>
          </a:solidFill>
          <a:latin typeface="+mn-lt"/>
        </a:defRPr>
      </a:lvl2pPr>
      <a:lvl3pPr marL="1141037" indent="-228209" algn="l" rtl="0" fontAlgn="base">
        <a:spcBef>
          <a:spcPct val="20000"/>
        </a:spcBef>
        <a:spcAft>
          <a:spcPct val="0"/>
        </a:spcAft>
        <a:buChar char="•"/>
        <a:defRPr sz="2000">
          <a:solidFill>
            <a:schemeClr val="tx1"/>
          </a:solidFill>
          <a:latin typeface="+mn-lt"/>
        </a:defRPr>
      </a:lvl3pPr>
      <a:lvl4pPr marL="1597455" indent="-228209" algn="l" rtl="0" fontAlgn="base">
        <a:spcBef>
          <a:spcPct val="20000"/>
        </a:spcBef>
        <a:spcAft>
          <a:spcPct val="0"/>
        </a:spcAft>
        <a:buChar char="–"/>
        <a:defRPr>
          <a:solidFill>
            <a:schemeClr val="tx1"/>
          </a:solidFill>
          <a:latin typeface="+mn-lt"/>
        </a:defRPr>
      </a:lvl4pPr>
      <a:lvl5pPr marL="2053872" indent="-228209" algn="l" rtl="0" fontAlgn="base">
        <a:spcBef>
          <a:spcPct val="20000"/>
        </a:spcBef>
        <a:spcAft>
          <a:spcPct val="0"/>
        </a:spcAft>
        <a:buChar char="»"/>
        <a:defRPr>
          <a:solidFill>
            <a:schemeClr val="tx1"/>
          </a:solidFill>
          <a:latin typeface="+mn-lt"/>
        </a:defRPr>
      </a:lvl5pPr>
      <a:lvl6pPr marL="2510284" indent="-228209" algn="l" rtl="0" fontAlgn="base">
        <a:spcBef>
          <a:spcPct val="20000"/>
        </a:spcBef>
        <a:spcAft>
          <a:spcPct val="0"/>
        </a:spcAft>
        <a:buChar char="»"/>
        <a:defRPr>
          <a:solidFill>
            <a:schemeClr val="tx1"/>
          </a:solidFill>
          <a:latin typeface="+mn-lt"/>
        </a:defRPr>
      </a:lvl6pPr>
      <a:lvl7pPr marL="2966702" indent="-228209" algn="l" rtl="0" fontAlgn="base">
        <a:spcBef>
          <a:spcPct val="20000"/>
        </a:spcBef>
        <a:spcAft>
          <a:spcPct val="0"/>
        </a:spcAft>
        <a:buChar char="»"/>
        <a:defRPr>
          <a:solidFill>
            <a:schemeClr val="tx1"/>
          </a:solidFill>
          <a:latin typeface="+mn-lt"/>
        </a:defRPr>
      </a:lvl7pPr>
      <a:lvl8pPr marL="3423118" indent="-228209" algn="l" rtl="0" fontAlgn="base">
        <a:spcBef>
          <a:spcPct val="20000"/>
        </a:spcBef>
        <a:spcAft>
          <a:spcPct val="0"/>
        </a:spcAft>
        <a:buChar char="»"/>
        <a:defRPr>
          <a:solidFill>
            <a:schemeClr val="tx1"/>
          </a:solidFill>
          <a:latin typeface="+mn-lt"/>
        </a:defRPr>
      </a:lvl8pPr>
      <a:lvl9pPr marL="3879531" indent="-228209" algn="l" rtl="0" fontAlgn="base">
        <a:spcBef>
          <a:spcPct val="20000"/>
        </a:spcBef>
        <a:spcAft>
          <a:spcPct val="0"/>
        </a:spcAft>
        <a:buChar char="»"/>
        <a:defRPr>
          <a:solidFill>
            <a:schemeClr val="tx1"/>
          </a:solidFill>
          <a:latin typeface="+mn-lt"/>
        </a:defRPr>
      </a:lvl9pPr>
    </p:bodyStyle>
    <p:otherStyle>
      <a:defPPr>
        <a:defRPr lang="en-US"/>
      </a:defPPr>
      <a:lvl1pPr marL="0" algn="l" defTabSz="912832" rtl="0" eaLnBrk="1" latinLnBrk="0" hangingPunct="1">
        <a:defRPr sz="1800" kern="1200">
          <a:solidFill>
            <a:schemeClr val="tx1"/>
          </a:solidFill>
          <a:latin typeface="+mn-lt"/>
          <a:ea typeface="+mn-ea"/>
          <a:cs typeface="+mn-cs"/>
        </a:defRPr>
      </a:lvl1pPr>
      <a:lvl2pPr marL="456418" algn="l" defTabSz="912832" rtl="0" eaLnBrk="1" latinLnBrk="0" hangingPunct="1">
        <a:defRPr sz="1800" kern="1200">
          <a:solidFill>
            <a:schemeClr val="tx1"/>
          </a:solidFill>
          <a:latin typeface="+mn-lt"/>
          <a:ea typeface="+mn-ea"/>
          <a:cs typeface="+mn-cs"/>
        </a:defRPr>
      </a:lvl2pPr>
      <a:lvl3pPr marL="912832" algn="l" defTabSz="912832" rtl="0" eaLnBrk="1" latinLnBrk="0" hangingPunct="1">
        <a:defRPr sz="1800" kern="1200">
          <a:solidFill>
            <a:schemeClr val="tx1"/>
          </a:solidFill>
          <a:latin typeface="+mn-lt"/>
          <a:ea typeface="+mn-ea"/>
          <a:cs typeface="+mn-cs"/>
        </a:defRPr>
      </a:lvl3pPr>
      <a:lvl4pPr marL="1369248" algn="l" defTabSz="912832" rtl="0" eaLnBrk="1" latinLnBrk="0" hangingPunct="1">
        <a:defRPr sz="1800" kern="1200">
          <a:solidFill>
            <a:schemeClr val="tx1"/>
          </a:solidFill>
          <a:latin typeface="+mn-lt"/>
          <a:ea typeface="+mn-ea"/>
          <a:cs typeface="+mn-cs"/>
        </a:defRPr>
      </a:lvl4pPr>
      <a:lvl5pPr marL="1825663" algn="l" defTabSz="912832" rtl="0" eaLnBrk="1" latinLnBrk="0" hangingPunct="1">
        <a:defRPr sz="1800" kern="1200">
          <a:solidFill>
            <a:schemeClr val="tx1"/>
          </a:solidFill>
          <a:latin typeface="+mn-lt"/>
          <a:ea typeface="+mn-ea"/>
          <a:cs typeface="+mn-cs"/>
        </a:defRPr>
      </a:lvl5pPr>
      <a:lvl6pPr marL="2282077" algn="l" defTabSz="912832" rtl="0" eaLnBrk="1" latinLnBrk="0" hangingPunct="1">
        <a:defRPr sz="1800" kern="1200">
          <a:solidFill>
            <a:schemeClr val="tx1"/>
          </a:solidFill>
          <a:latin typeface="+mn-lt"/>
          <a:ea typeface="+mn-ea"/>
          <a:cs typeface="+mn-cs"/>
        </a:defRPr>
      </a:lvl6pPr>
      <a:lvl7pPr marL="2738492" algn="l" defTabSz="912832" rtl="0" eaLnBrk="1" latinLnBrk="0" hangingPunct="1">
        <a:defRPr sz="1800" kern="1200">
          <a:solidFill>
            <a:schemeClr val="tx1"/>
          </a:solidFill>
          <a:latin typeface="+mn-lt"/>
          <a:ea typeface="+mn-ea"/>
          <a:cs typeface="+mn-cs"/>
        </a:defRPr>
      </a:lvl7pPr>
      <a:lvl8pPr marL="3194909" algn="l" defTabSz="912832" rtl="0" eaLnBrk="1" latinLnBrk="0" hangingPunct="1">
        <a:defRPr sz="1800" kern="1200">
          <a:solidFill>
            <a:schemeClr val="tx1"/>
          </a:solidFill>
          <a:latin typeface="+mn-lt"/>
          <a:ea typeface="+mn-ea"/>
          <a:cs typeface="+mn-cs"/>
        </a:defRPr>
      </a:lvl8pPr>
      <a:lvl9pPr marL="3651327" algn="l" defTabSz="9128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4678853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7916462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4426650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156123153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hyperlink" Target="mailto:James.Hileman@faa.gov" TargetMode="External"/><Relationship Id="rId2" Type="http://schemas.openxmlformats.org/officeDocument/2006/relationships/hyperlink" Target="mailto:Lauren.Collins@faa.gov" TargetMode="External"/><Relationship Id="rId1" Type="http://schemas.openxmlformats.org/officeDocument/2006/relationships/slideLayout" Target="../slideLayouts/slideLayout14.xml"/><Relationship Id="rId4" Type="http://schemas.openxmlformats.org/officeDocument/2006/relationships/hyperlink" Target="mailto:Thomas.Cuddy@f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088" y="312750"/>
            <a:ext cx="4983162" cy="3641641"/>
          </a:xfrm>
        </p:spPr>
        <p:txBody>
          <a:bodyPr/>
          <a:lstStyle/>
          <a:p>
            <a:r>
              <a:rPr lang="en-US" sz="3200" dirty="0"/>
              <a:t/>
            </a:r>
            <a:br>
              <a:rPr lang="en-US" sz="3200" dirty="0"/>
            </a:br>
            <a:r>
              <a:rPr lang="en-US" sz="3200" dirty="0"/>
              <a:t>Environmental Research </a:t>
            </a:r>
            <a:br>
              <a:rPr lang="en-US" sz="3200" dirty="0"/>
            </a:br>
            <a:r>
              <a:rPr lang="en-US" sz="3200" dirty="0" smtClean="0"/>
              <a:t>under the Airport Technical Research (ATR) Program </a:t>
            </a:r>
            <a:br>
              <a:rPr lang="en-US" sz="3200" dirty="0" smtClean="0"/>
            </a:br>
            <a:endParaRPr lang="en-US" sz="3200" dirty="0"/>
          </a:p>
        </p:txBody>
      </p:sp>
      <p:sp>
        <p:nvSpPr>
          <p:cNvPr id="5" name="Text Box 4"/>
          <p:cNvSpPr txBox="1">
            <a:spLocks noChangeArrowheads="1"/>
          </p:cNvSpPr>
          <p:nvPr/>
        </p:nvSpPr>
        <p:spPr bwMode="auto">
          <a:xfrm>
            <a:off x="544037" y="4347953"/>
            <a:ext cx="4847507" cy="128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047" tIns="28018" rIns="56047" bIns="2801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560424" eaLnBrk="1" hangingPunct="1">
              <a:spcBef>
                <a:spcPct val="50000"/>
              </a:spcBef>
            </a:pPr>
            <a:r>
              <a:rPr lang="en-US" sz="1600" b="1" kern="0" dirty="0">
                <a:solidFill>
                  <a:srgbClr val="1D2F68"/>
                </a:solidFill>
              </a:rPr>
              <a:t>To:	REDAC E&amp;E Subcommittee</a:t>
            </a:r>
          </a:p>
          <a:p>
            <a:pPr defTabSz="560424" eaLnBrk="1" hangingPunct="1">
              <a:spcBef>
                <a:spcPct val="50000"/>
              </a:spcBef>
            </a:pPr>
            <a:r>
              <a:rPr lang="en-US" sz="1600" b="1" kern="0" dirty="0">
                <a:solidFill>
                  <a:srgbClr val="1D2F68"/>
                </a:solidFill>
              </a:rPr>
              <a:t>By: 	</a:t>
            </a:r>
            <a:r>
              <a:rPr lang="en-US" sz="1600" b="1" kern="0" dirty="0" smtClean="0">
                <a:solidFill>
                  <a:srgbClr val="1D2F68"/>
                </a:solidFill>
              </a:rPr>
              <a:t>Tom Cuddy, Airport Planning and 	Programming (APP-400)</a:t>
            </a:r>
            <a:endParaRPr lang="en-US" sz="1600" b="1" kern="0" dirty="0">
              <a:solidFill>
                <a:srgbClr val="1D2F68"/>
              </a:solidFill>
            </a:endParaRPr>
          </a:p>
          <a:p>
            <a:pPr defTabSz="560424" eaLnBrk="1" hangingPunct="1">
              <a:spcBef>
                <a:spcPct val="50000"/>
              </a:spcBef>
            </a:pPr>
            <a:r>
              <a:rPr lang="en-US" sz="1600" b="1" kern="0" dirty="0">
                <a:solidFill>
                  <a:srgbClr val="1D2F68"/>
                </a:solidFill>
              </a:rPr>
              <a:t>Date:	</a:t>
            </a:r>
            <a:r>
              <a:rPr lang="en-US" sz="1600" b="1" kern="0" dirty="0" smtClean="0">
                <a:solidFill>
                  <a:srgbClr val="1D2F68"/>
                </a:solidFill>
              </a:rPr>
              <a:t>March 1, 2017</a:t>
            </a:r>
            <a:endParaRPr lang="en-US" sz="1600" b="1" kern="0" dirty="0">
              <a:solidFill>
                <a:srgbClr val="1D2F68"/>
              </a:solidFill>
            </a:endParaRPr>
          </a:p>
        </p:txBody>
      </p:sp>
    </p:spTree>
    <p:extLst>
      <p:ext uri="{BB962C8B-B14F-4D97-AF65-F5344CB8AC3E}">
        <p14:creationId xmlns:p14="http://schemas.microsoft.com/office/powerpoint/2010/main" val="124462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0"/>
            <a:ext cx="8458200" cy="990600"/>
          </a:xfrm>
        </p:spPr>
        <p:txBody>
          <a:bodyPr/>
          <a:lstStyle/>
          <a:p>
            <a:r>
              <a:rPr lang="en-US" altLang="en-US" dirty="0" smtClean="0"/>
              <a:t>Airport Climate Resiliency</a:t>
            </a:r>
            <a:endParaRPr lang="en-US" altLang="en-US" dirty="0"/>
          </a:p>
        </p:txBody>
      </p:sp>
      <p:sp>
        <p:nvSpPr>
          <p:cNvPr id="5" name="Content Placeholder 2"/>
          <p:cNvSpPr>
            <a:spLocks noGrp="1"/>
          </p:cNvSpPr>
          <p:nvPr>
            <p:ph idx="1"/>
          </p:nvPr>
        </p:nvSpPr>
        <p:spPr>
          <a:xfrm>
            <a:off x="152400" y="1143000"/>
            <a:ext cx="8763000" cy="4495800"/>
          </a:xfrm>
        </p:spPr>
        <p:txBody>
          <a:bodyPr rtlCol="0">
            <a:noAutofit/>
          </a:bodyPr>
          <a:lstStyle/>
          <a:p>
            <a:pPr>
              <a:spcAft>
                <a:spcPts val="600"/>
              </a:spcAft>
              <a:defRPr/>
            </a:pPr>
            <a:r>
              <a:rPr lang="en-US" sz="1600" u="sng" dirty="0"/>
              <a:t>Issue:</a:t>
            </a:r>
            <a:r>
              <a:rPr lang="en-US" sz="1600" dirty="0"/>
              <a:t>  </a:t>
            </a:r>
            <a:r>
              <a:rPr lang="en-US" sz="1600" b="0" dirty="0" smtClean="0"/>
              <a:t>Consideration </a:t>
            </a:r>
            <a:r>
              <a:rPr lang="en-US" sz="1600" b="0" dirty="0"/>
              <a:t>of climate changes and future conditions is </a:t>
            </a:r>
            <a:r>
              <a:rPr lang="en-US" sz="1600" b="0" dirty="0" smtClean="0"/>
              <a:t>built </a:t>
            </a:r>
            <a:r>
              <a:rPr lang="en-US" sz="1600" b="0" dirty="0"/>
              <a:t>into several ARP programs.  However, many questions remain about airports and </a:t>
            </a:r>
            <a:r>
              <a:rPr lang="en-US" sz="1600" b="0" dirty="0" smtClean="0"/>
              <a:t>effects of climate </a:t>
            </a:r>
            <a:r>
              <a:rPr lang="en-US" sz="1600" b="0" dirty="0"/>
              <a:t>change. </a:t>
            </a:r>
            <a:endParaRPr lang="en-US" sz="1600" b="0" dirty="0" smtClean="0"/>
          </a:p>
          <a:p>
            <a:pPr>
              <a:spcAft>
                <a:spcPts val="600"/>
              </a:spcAft>
              <a:defRPr/>
            </a:pPr>
            <a:r>
              <a:rPr lang="en-US" sz="1600" b="0" dirty="0"/>
              <a:t>The goal of this </a:t>
            </a:r>
            <a:r>
              <a:rPr lang="en-US" sz="1600" b="0" dirty="0" smtClean="0"/>
              <a:t>project </a:t>
            </a:r>
            <a:r>
              <a:rPr lang="en-US" sz="1600" b="0" dirty="0"/>
              <a:t>is to better understand how ARP can use its programs to strengthen airport resilience and climate preparedness. </a:t>
            </a:r>
            <a:endParaRPr lang="en-US" sz="1600" b="0" dirty="0" smtClean="0"/>
          </a:p>
          <a:p>
            <a:pPr>
              <a:spcAft>
                <a:spcPts val="600"/>
              </a:spcAft>
              <a:defRPr/>
            </a:pPr>
            <a:r>
              <a:rPr lang="en-US" sz="1600" u="sng" dirty="0" smtClean="0"/>
              <a:t>Deliverables</a:t>
            </a:r>
            <a:r>
              <a:rPr lang="en-US" sz="1600" dirty="0"/>
              <a:t>:  </a:t>
            </a:r>
          </a:p>
          <a:p>
            <a:pPr lvl="1">
              <a:spcAft>
                <a:spcPts val="300"/>
              </a:spcAft>
              <a:defRPr/>
            </a:pPr>
            <a:r>
              <a:rPr lang="en-US" sz="1500" dirty="0" smtClean="0"/>
              <a:t>Identify </a:t>
            </a:r>
            <a:r>
              <a:rPr lang="en-US" sz="1500" dirty="0"/>
              <a:t>updates to programs, Orders, Advisory Circulars, and program guidance, or recommend follow up research, that will facilitate FAA’s role in ensuring airport climate resilience. </a:t>
            </a:r>
          </a:p>
          <a:p>
            <a:pPr lvl="0">
              <a:spcAft>
                <a:spcPts val="600"/>
              </a:spcAft>
              <a:defRPr/>
            </a:pPr>
            <a:r>
              <a:rPr lang="en-US" sz="1600" u="sng" dirty="0">
                <a:solidFill>
                  <a:srgbClr val="000000"/>
                </a:solidFill>
              </a:rPr>
              <a:t>Progress to Date:</a:t>
            </a:r>
          </a:p>
          <a:p>
            <a:pPr marL="740348" lvl="1" indent="-341886">
              <a:spcAft>
                <a:spcPts val="300"/>
              </a:spcAft>
              <a:buFont typeface="Arial" panose="020B0604020202020204" pitchFamily="34" charset="0"/>
              <a:buChar char="–"/>
              <a:defRPr/>
            </a:pPr>
            <a:r>
              <a:rPr lang="en-US" sz="1500" dirty="0"/>
              <a:t>Conducted literature review and research into federal directives on climate and </a:t>
            </a:r>
            <a:r>
              <a:rPr lang="en-US" sz="1500" dirty="0" smtClean="0"/>
              <a:t>resilience</a:t>
            </a:r>
          </a:p>
          <a:p>
            <a:pPr marL="740348" lvl="1" indent="-341886">
              <a:spcAft>
                <a:spcPts val="300"/>
              </a:spcAft>
              <a:buFont typeface="Arial" panose="020B0604020202020204" pitchFamily="34" charset="0"/>
              <a:buChar char="–"/>
              <a:defRPr/>
            </a:pPr>
            <a:r>
              <a:rPr lang="en-US" sz="1500" dirty="0" smtClean="0"/>
              <a:t>Identified some recommendations for implementing resilience measures</a:t>
            </a:r>
          </a:p>
          <a:p>
            <a:pPr marL="740348" lvl="1" indent="-341886">
              <a:spcAft>
                <a:spcPts val="300"/>
              </a:spcAft>
              <a:buFont typeface="Arial" panose="020B0604020202020204" pitchFamily="34" charset="0"/>
              <a:buChar char="–"/>
              <a:defRPr/>
            </a:pPr>
            <a:r>
              <a:rPr lang="en-US" sz="1500" dirty="0" smtClean="0"/>
              <a:t>Developed outreach plan to assess current airport responses to resilience/preparedness issues</a:t>
            </a:r>
          </a:p>
          <a:p>
            <a:pPr marL="740348" lvl="1" indent="-341886">
              <a:spcAft>
                <a:spcPts val="300"/>
              </a:spcAft>
              <a:buFont typeface="Arial" panose="020B0604020202020204" pitchFamily="34" charset="0"/>
              <a:buChar char="–"/>
              <a:defRPr/>
            </a:pPr>
            <a:r>
              <a:rPr lang="en-US" sz="1500" dirty="0" smtClean="0"/>
              <a:t>Ready to begin outreach to airports to gather input</a:t>
            </a:r>
            <a:endParaRPr lang="en-US" sz="1500" dirty="0"/>
          </a:p>
          <a:p>
            <a:pPr>
              <a:buFont typeface="Arial" panose="020B0604020202020204" pitchFamily="34" charset="0"/>
              <a:buChar char="•"/>
              <a:defRPr/>
            </a:pPr>
            <a:endParaRPr lang="en-US" sz="1500" b="0" dirty="0"/>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AB6A3CB3-DD73-4B3D-BEBF-EC308F64A096}" type="slidenum">
              <a:rPr lang="en-US" altLang="en-US">
                <a:solidFill>
                  <a:schemeClr val="bg1"/>
                </a:solidFill>
              </a:rPr>
              <a:pPr/>
              <a:t>10</a:t>
            </a:fld>
            <a:endParaRPr lang="en-US" altLang="en-US" dirty="0">
              <a:solidFill>
                <a:schemeClr val="bg1"/>
              </a:solidFill>
            </a:endParaRPr>
          </a:p>
        </p:txBody>
      </p:sp>
    </p:spTree>
    <p:extLst>
      <p:ext uri="{BB962C8B-B14F-4D97-AF65-F5344CB8AC3E}">
        <p14:creationId xmlns:p14="http://schemas.microsoft.com/office/powerpoint/2010/main" val="336305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534400" cy="990600"/>
          </a:xfrm>
        </p:spPr>
        <p:txBody>
          <a:bodyPr/>
          <a:lstStyle/>
          <a:p>
            <a:pPr eaLnBrk="1" hangingPunct="1"/>
            <a:r>
              <a:rPr lang="en-US" altLang="en-US" dirty="0"/>
              <a:t>Airport </a:t>
            </a:r>
            <a:r>
              <a:rPr lang="en-US" altLang="en-US" dirty="0" smtClean="0"/>
              <a:t>Planning and </a:t>
            </a:r>
            <a:r>
              <a:rPr lang="en-US" altLang="en-US" dirty="0"/>
              <a:t>Environmental </a:t>
            </a:r>
            <a:r>
              <a:rPr lang="en-US" altLang="en-US" dirty="0" smtClean="0"/>
              <a:t>10-Year Framework</a:t>
            </a:r>
            <a:endParaRPr lang="en-US" altLang="en-US" dirty="0"/>
          </a:p>
        </p:txBody>
      </p:sp>
      <p:sp>
        <p:nvSpPr>
          <p:cNvPr id="3" name="Content Placeholder 2"/>
          <p:cNvSpPr>
            <a:spLocks noGrp="1"/>
          </p:cNvSpPr>
          <p:nvPr>
            <p:ph idx="1"/>
          </p:nvPr>
        </p:nvSpPr>
        <p:spPr>
          <a:xfrm>
            <a:off x="228600" y="1447800"/>
            <a:ext cx="8610600" cy="4800600"/>
          </a:xfrm>
        </p:spPr>
        <p:txBody>
          <a:bodyPr rtlCol="0">
            <a:noAutofit/>
          </a:bodyPr>
          <a:lstStyle/>
          <a:p>
            <a:pPr>
              <a:spcAft>
                <a:spcPts val="600"/>
              </a:spcAft>
              <a:defRPr/>
            </a:pPr>
            <a:r>
              <a:rPr lang="en-US" sz="1600" u="sng" dirty="0"/>
              <a:t>Issue</a:t>
            </a:r>
            <a:r>
              <a:rPr lang="en-US" sz="1600" dirty="0"/>
              <a:t>: </a:t>
            </a:r>
            <a:r>
              <a:rPr lang="en-US" sz="1600" b="0" dirty="0" smtClean="0"/>
              <a:t>To </a:t>
            </a:r>
            <a:r>
              <a:rPr lang="en-US" sz="1600" b="0" dirty="0"/>
              <a:t>derive the greatest benefit from the Airport Technology Research Program </a:t>
            </a:r>
            <a:r>
              <a:rPr lang="en-US" sz="1600" b="0" dirty="0" smtClean="0"/>
              <a:t>it </a:t>
            </a:r>
            <a:r>
              <a:rPr lang="en-US" sz="1600" b="0" dirty="0"/>
              <a:t>is important to develop </a:t>
            </a:r>
            <a:r>
              <a:rPr lang="en-US" sz="1600" b="0" dirty="0" smtClean="0"/>
              <a:t>an overarching plan that looks at gaps </a:t>
            </a:r>
            <a:r>
              <a:rPr lang="en-US" sz="1600" b="0" dirty="0"/>
              <a:t>in knowledge and guidance </a:t>
            </a:r>
            <a:r>
              <a:rPr lang="en-US" sz="1600" b="0" dirty="0" smtClean="0"/>
              <a:t>and develop goals and objectives for future research. This task will </a:t>
            </a:r>
            <a:r>
              <a:rPr lang="en-US" sz="1600" b="0" dirty="0"/>
              <a:t>develop the rationale and needs to guide a research program </a:t>
            </a:r>
            <a:r>
              <a:rPr lang="en-US" sz="1600" b="0" dirty="0" smtClean="0"/>
              <a:t>through </a:t>
            </a:r>
            <a:r>
              <a:rPr lang="en-US" sz="1600" b="0" dirty="0"/>
              <a:t>the next 10 </a:t>
            </a:r>
            <a:r>
              <a:rPr lang="en-US" sz="1600" b="0" dirty="0" smtClean="0"/>
              <a:t>years.  </a:t>
            </a:r>
          </a:p>
          <a:p>
            <a:pPr>
              <a:spcAft>
                <a:spcPts val="300"/>
              </a:spcAft>
              <a:defRPr/>
            </a:pPr>
            <a:r>
              <a:rPr lang="en-US" sz="1600" u="sng" dirty="0" smtClean="0"/>
              <a:t>Deliverables</a:t>
            </a:r>
            <a:r>
              <a:rPr lang="en-US" sz="1600" dirty="0"/>
              <a:t>:</a:t>
            </a:r>
          </a:p>
          <a:p>
            <a:pPr lvl="1">
              <a:spcAft>
                <a:spcPts val="300"/>
              </a:spcAft>
              <a:defRPr/>
            </a:pPr>
            <a:r>
              <a:rPr lang="en-US" sz="1500" dirty="0" smtClean="0"/>
              <a:t>Coordinate with internal – AEE, AGC – and external – AAAE, </a:t>
            </a:r>
            <a:r>
              <a:rPr lang="en-US" sz="1500" dirty="0"/>
              <a:t>ACI, </a:t>
            </a:r>
            <a:r>
              <a:rPr lang="en-US" sz="1500" dirty="0" smtClean="0"/>
              <a:t>NASAO, and others – for input </a:t>
            </a:r>
            <a:r>
              <a:rPr lang="en-US" sz="1500" dirty="0"/>
              <a:t>on current and emerging </a:t>
            </a:r>
            <a:r>
              <a:rPr lang="en-US" sz="1500" dirty="0" smtClean="0"/>
              <a:t>issues affecting airport sustainability.</a:t>
            </a:r>
            <a:endParaRPr lang="en-US" sz="1500" dirty="0"/>
          </a:p>
          <a:p>
            <a:pPr lvl="1">
              <a:spcAft>
                <a:spcPts val="300"/>
              </a:spcAft>
              <a:defRPr/>
            </a:pPr>
            <a:r>
              <a:rPr lang="en-US" sz="1500" dirty="0"/>
              <a:t>Provide a prioritized list of research </a:t>
            </a:r>
            <a:r>
              <a:rPr lang="en-US" sz="1500" dirty="0" smtClean="0"/>
              <a:t>areas.</a:t>
            </a:r>
            <a:endParaRPr lang="en-US" sz="1500" dirty="0"/>
          </a:p>
          <a:p>
            <a:pPr lvl="1">
              <a:spcAft>
                <a:spcPts val="300"/>
              </a:spcAft>
              <a:defRPr/>
            </a:pPr>
            <a:r>
              <a:rPr lang="en-US" sz="1500" dirty="0" smtClean="0"/>
              <a:t>Develop rationale and criteria </a:t>
            </a:r>
            <a:r>
              <a:rPr lang="en-US" sz="1500" dirty="0"/>
              <a:t>for selecting </a:t>
            </a:r>
            <a:r>
              <a:rPr lang="en-US" sz="1500" dirty="0" smtClean="0"/>
              <a:t>future year topics </a:t>
            </a:r>
            <a:r>
              <a:rPr lang="en-US" sz="1500" dirty="0"/>
              <a:t>for ATR </a:t>
            </a:r>
            <a:r>
              <a:rPr lang="en-US" sz="1500" dirty="0" smtClean="0"/>
              <a:t>research.</a:t>
            </a:r>
            <a:endParaRPr lang="en-US" sz="1500" dirty="0"/>
          </a:p>
          <a:p>
            <a:pPr>
              <a:spcAft>
                <a:spcPts val="300"/>
              </a:spcAft>
              <a:defRPr/>
            </a:pPr>
            <a:r>
              <a:rPr lang="en-US" sz="1500" u="sng" dirty="0">
                <a:solidFill>
                  <a:srgbClr val="000000"/>
                </a:solidFill>
              </a:rPr>
              <a:t>Progress to Date </a:t>
            </a:r>
            <a:r>
              <a:rPr lang="en-US" sz="1500" dirty="0" smtClean="0"/>
              <a:t>: </a:t>
            </a:r>
          </a:p>
          <a:p>
            <a:pPr marL="740348" lvl="1" indent="-341886">
              <a:spcAft>
                <a:spcPts val="300"/>
              </a:spcAft>
              <a:buFont typeface="Arial" panose="020B0604020202020204" pitchFamily="34" charset="0"/>
              <a:buChar char="–"/>
              <a:defRPr/>
            </a:pPr>
            <a:r>
              <a:rPr lang="en-US" sz="1500" dirty="0"/>
              <a:t>Conducted series of webinars with FAA staff representatives on issues they have experienced in airport planning and environmental </a:t>
            </a:r>
            <a:r>
              <a:rPr lang="en-US" sz="1500" dirty="0" smtClean="0"/>
              <a:t>work</a:t>
            </a:r>
            <a:endParaRPr lang="en-US" sz="1500" dirty="0"/>
          </a:p>
          <a:p>
            <a:pPr marL="740348" lvl="1" indent="-341886">
              <a:spcAft>
                <a:spcPts val="300"/>
              </a:spcAft>
              <a:buFont typeface="Arial" panose="020B0604020202020204" pitchFamily="34" charset="0"/>
              <a:buChar char="–"/>
              <a:defRPr/>
            </a:pPr>
            <a:r>
              <a:rPr lang="en-US" sz="1500" dirty="0" smtClean="0"/>
              <a:t>Planning similar webinars with aviation industry organizations</a:t>
            </a:r>
          </a:p>
          <a:p>
            <a:pPr marL="740348" lvl="1" indent="-341886">
              <a:spcAft>
                <a:spcPts val="300"/>
              </a:spcAft>
              <a:buFont typeface="Arial" panose="020B0604020202020204" pitchFamily="34" charset="0"/>
              <a:buChar char="–"/>
              <a:defRPr/>
            </a:pPr>
            <a:r>
              <a:rPr lang="en-US" sz="1500" dirty="0" smtClean="0"/>
              <a:t>Began developing initial draft plan</a:t>
            </a:r>
            <a:endParaRPr lang="en-US" sz="1500" dirty="0"/>
          </a:p>
          <a:p>
            <a:pPr lvl="1">
              <a:spcAft>
                <a:spcPts val="300"/>
              </a:spcAft>
              <a:defRPr/>
            </a:pPr>
            <a:endParaRPr lang="en-US" sz="1200" dirty="0"/>
          </a:p>
          <a:p>
            <a:pPr lvl="1">
              <a:defRPr/>
            </a:pPr>
            <a:endParaRPr lang="en-US" sz="1200" dirty="0"/>
          </a:p>
          <a:p>
            <a:pPr>
              <a:defRPr/>
            </a:pPr>
            <a:endParaRPr lang="en-US" sz="1200" dirty="0"/>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85C39FA4-0D65-4670-B4BE-9B443B01EF5A}" type="slidenum">
              <a:rPr lang="en-US" altLang="en-US">
                <a:solidFill>
                  <a:schemeClr val="bg1"/>
                </a:solidFill>
              </a:rPr>
              <a:pPr/>
              <a:t>11</a:t>
            </a:fld>
            <a:endParaRPr lang="en-US" altLang="en-US" dirty="0">
              <a:solidFill>
                <a:schemeClr val="bg1"/>
              </a:solidFill>
            </a:endParaRPr>
          </a:p>
        </p:txBody>
      </p:sp>
    </p:spTree>
    <p:extLst>
      <p:ext uri="{BB962C8B-B14F-4D97-AF65-F5344CB8AC3E}">
        <p14:creationId xmlns:p14="http://schemas.microsoft.com/office/powerpoint/2010/main" val="47290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30217"/>
            <a:ext cx="8050213" cy="4560983"/>
          </a:xfrm>
        </p:spPr>
        <p:txBody>
          <a:bodyPr/>
          <a:lstStyle/>
          <a:p>
            <a:r>
              <a:rPr lang="en-US" sz="1800" dirty="0" smtClean="0"/>
              <a:t>NLR Review of Test Methods (300k)</a:t>
            </a:r>
          </a:p>
          <a:p>
            <a:pPr lvl="1">
              <a:spcBef>
                <a:spcPts val="600"/>
              </a:spcBef>
              <a:spcAft>
                <a:spcPts val="600"/>
              </a:spcAft>
            </a:pPr>
            <a:r>
              <a:rPr lang="en-US" sz="1500" dirty="0" smtClean="0"/>
              <a:t>Understand </a:t>
            </a:r>
            <a:r>
              <a:rPr lang="en-US" sz="1500" dirty="0"/>
              <a:t>differences between Noise Level Reduction </a:t>
            </a:r>
            <a:r>
              <a:rPr lang="en-US" sz="1500" dirty="0" smtClean="0"/>
              <a:t>(NLR) measurement </a:t>
            </a:r>
            <a:r>
              <a:rPr lang="en-US" sz="1500" dirty="0"/>
              <a:t>procedures </a:t>
            </a:r>
            <a:r>
              <a:rPr lang="en-US" sz="1500" dirty="0" smtClean="0"/>
              <a:t>that rely on aircraft flyovers and artificial noise source</a:t>
            </a:r>
            <a:endParaRPr lang="en-US" sz="1500" dirty="0"/>
          </a:p>
          <a:p>
            <a:r>
              <a:rPr lang="en-US" sz="1800" dirty="0"/>
              <a:t>Noise Abatement Procedure Usage and Effectiveness (</a:t>
            </a:r>
            <a:r>
              <a:rPr lang="en-US" sz="1800" dirty="0" smtClean="0"/>
              <a:t>250k)</a:t>
            </a:r>
          </a:p>
          <a:p>
            <a:pPr lvl="1">
              <a:spcBef>
                <a:spcPts val="600"/>
              </a:spcBef>
              <a:spcAft>
                <a:spcPts val="600"/>
              </a:spcAft>
              <a:buFontTx/>
              <a:buChar char="–"/>
            </a:pPr>
            <a:r>
              <a:rPr lang="en-US" sz="1500" dirty="0" smtClean="0"/>
              <a:t>Examine existing noise abatement procedures </a:t>
            </a:r>
            <a:endParaRPr lang="en-US" sz="1500" dirty="0"/>
          </a:p>
          <a:p>
            <a:r>
              <a:rPr lang="en-US" sz="1800" dirty="0"/>
              <a:t>Steeper Noise Abatement Approach Operational Feasibility (</a:t>
            </a:r>
            <a:r>
              <a:rPr lang="en-US" sz="1800" dirty="0" smtClean="0"/>
              <a:t>200k)</a:t>
            </a:r>
          </a:p>
          <a:p>
            <a:pPr lvl="1">
              <a:spcBef>
                <a:spcPts val="600"/>
              </a:spcBef>
              <a:spcAft>
                <a:spcPts val="600"/>
              </a:spcAft>
            </a:pPr>
            <a:r>
              <a:rPr lang="en-US" sz="1500" dirty="0" smtClean="0"/>
              <a:t>Evaluate feasibility of steeper approaches in terms of performance, </a:t>
            </a:r>
            <a:r>
              <a:rPr lang="en-US" sz="1600" dirty="0" smtClean="0"/>
              <a:t>terminal instrument procedures</a:t>
            </a:r>
            <a:r>
              <a:rPr lang="en-US" sz="1500" dirty="0" smtClean="0"/>
              <a:t>, and Flight Management System (FMS) dependencies</a:t>
            </a:r>
            <a:endParaRPr lang="en-US" sz="1500" dirty="0"/>
          </a:p>
          <a:p>
            <a:r>
              <a:rPr lang="en-US" sz="1800" dirty="0" smtClean="0"/>
              <a:t>Geospatial </a:t>
            </a:r>
            <a:r>
              <a:rPr lang="en-US" sz="1800" dirty="0"/>
              <a:t>data library scoping/requirements (150K</a:t>
            </a:r>
            <a:r>
              <a:rPr lang="en-US" sz="1800" dirty="0" smtClean="0"/>
              <a:t>)</a:t>
            </a:r>
          </a:p>
          <a:p>
            <a:pPr lvl="1">
              <a:spcBef>
                <a:spcPts val="600"/>
              </a:spcBef>
              <a:spcAft>
                <a:spcPts val="600"/>
              </a:spcAft>
              <a:buFontTx/>
              <a:buChar char="–"/>
            </a:pPr>
            <a:r>
              <a:rPr lang="en-US" sz="1500" dirty="0" smtClean="0"/>
              <a:t>Want to develop tools to better link environmental data with planning</a:t>
            </a:r>
            <a:endParaRPr lang="en-US" sz="1800" dirty="0"/>
          </a:p>
          <a:p>
            <a:r>
              <a:rPr lang="en-US" sz="1800" dirty="0" smtClean="0"/>
              <a:t>Severe Weather [Climate] Resiliency – Phase 2 (TBD)</a:t>
            </a:r>
          </a:p>
        </p:txBody>
      </p:sp>
      <p:sp>
        <p:nvSpPr>
          <p:cNvPr id="4" name="Slide Number Placeholder 1"/>
          <p:cNvSpPr>
            <a:spLocks noGrp="1"/>
          </p:cNvSpPr>
          <p:nvPr>
            <p:ph type="sldNum" sz="quarter" idx="12"/>
          </p:nvPr>
        </p:nvSpPr>
        <p:spPr bwMode="auto">
          <a:xfrm>
            <a:off x="6636504"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85C39FA4-0D65-4670-B4BE-9B443B01EF5A}" type="slidenum">
              <a:rPr lang="en-US" altLang="en-US">
                <a:solidFill>
                  <a:schemeClr val="bg1"/>
                </a:solidFill>
              </a:rPr>
              <a:pPr/>
              <a:t>12</a:t>
            </a:fld>
            <a:endParaRPr lang="en-US" altLang="en-US" dirty="0">
              <a:solidFill>
                <a:schemeClr val="bg1"/>
              </a:solidFill>
            </a:endParaRPr>
          </a:p>
        </p:txBody>
      </p:sp>
      <p:sp>
        <p:nvSpPr>
          <p:cNvPr id="5" name="Title 1"/>
          <p:cNvSpPr txBox="1">
            <a:spLocks/>
          </p:cNvSpPr>
          <p:nvPr/>
        </p:nvSpPr>
        <p:spPr bwMode="auto">
          <a:xfrm>
            <a:off x="457200" y="457200"/>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a:lstStyle>
          <a:p>
            <a:pPr defTabSz="914400">
              <a:buClrTx/>
              <a:buSzTx/>
              <a:buFontTx/>
            </a:pPr>
            <a:r>
              <a:rPr lang="en-US" kern="0" dirty="0" smtClean="0"/>
              <a:t>FY17 Airport Environmental Research Projects</a:t>
            </a:r>
            <a:endParaRPr lang="en-US" kern="0" dirty="0"/>
          </a:p>
        </p:txBody>
      </p:sp>
    </p:spTree>
    <p:extLst>
      <p:ext uri="{BB962C8B-B14F-4D97-AF65-F5344CB8AC3E}">
        <p14:creationId xmlns:p14="http://schemas.microsoft.com/office/powerpoint/2010/main" val="129062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78" y="304800"/>
            <a:ext cx="8818324" cy="609600"/>
          </a:xfrm>
        </p:spPr>
        <p:txBody>
          <a:bodyPr/>
          <a:lstStyle/>
          <a:p>
            <a:r>
              <a:rPr lang="en-US" dirty="0" smtClean="0"/>
              <a:t>Anticipated distribution of E1 Environmental research funding FY16 – FY19</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13</a:t>
            </a:fld>
            <a:endParaRPr lang="en-US" dirty="0">
              <a:solidFill>
                <a:srgbClr val="FFFFFF">
                  <a:lumMod val="65000"/>
                </a:srgb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22405834"/>
              </p:ext>
            </p:extLst>
          </p:nvPr>
        </p:nvGraphicFramePr>
        <p:xfrm>
          <a:off x="300834" y="1447800"/>
          <a:ext cx="8645444" cy="4267200"/>
        </p:xfrm>
        <a:graphic>
          <a:graphicData uri="http://schemas.openxmlformats.org/presentationml/2006/ole">
            <mc:AlternateContent xmlns:mc="http://schemas.openxmlformats.org/markup-compatibility/2006">
              <mc:Choice xmlns:v="urn:schemas-microsoft-com:vml" Requires="v">
                <p:oleObj spid="_x0000_s1082" name="Worksheet" r:id="rId3" imgW="7943792" imgH="3467190" progId="Excel.Sheet.8">
                  <p:embed/>
                </p:oleObj>
              </mc:Choice>
              <mc:Fallback>
                <p:oleObj name="Worksheet" r:id="rId3" imgW="7943792" imgH="3467190" progId="Excel.Sheet.8">
                  <p:embed/>
                  <p:pic>
                    <p:nvPicPr>
                      <p:cNvPr id="0" name=""/>
                      <p:cNvPicPr/>
                      <p:nvPr/>
                    </p:nvPicPr>
                    <p:blipFill>
                      <a:blip r:embed="rId4"/>
                      <a:stretch>
                        <a:fillRect/>
                      </a:stretch>
                    </p:blipFill>
                    <p:spPr>
                      <a:xfrm>
                        <a:off x="300834" y="1447800"/>
                        <a:ext cx="8645444" cy="4267200"/>
                      </a:xfrm>
                      <a:prstGeom prst="rect">
                        <a:avLst/>
                      </a:prstGeom>
                    </p:spPr>
                  </p:pic>
                </p:oleObj>
              </mc:Fallback>
            </mc:AlternateContent>
          </a:graphicData>
        </a:graphic>
      </p:graphicFrame>
    </p:spTree>
    <p:extLst>
      <p:ext uri="{BB962C8B-B14F-4D97-AF65-F5344CB8AC3E}">
        <p14:creationId xmlns:p14="http://schemas.microsoft.com/office/powerpoint/2010/main" val="153983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57200" y="1066800"/>
            <a:ext cx="8229600" cy="49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4" tIns="45564" rIns="91144" bIns="45564">
            <a:spAutoFit/>
          </a:bodyPr>
          <a:lstStyle/>
          <a:p>
            <a:pPr defTabSz="912188" fontAlgn="auto">
              <a:lnSpc>
                <a:spcPts val="3000"/>
              </a:lnSpc>
              <a:spcBef>
                <a:spcPts val="2400"/>
              </a:spcBef>
              <a:spcAft>
                <a:spcPts val="0"/>
              </a:spcAft>
              <a:buClrTx/>
              <a:buSzTx/>
            </a:pPr>
            <a:r>
              <a:rPr lang="en-US" sz="3600" b="1" dirty="0" smtClean="0">
                <a:solidFill>
                  <a:srgbClr val="1D2F68"/>
                </a:solidFill>
                <a:latin typeface="+mj-lt"/>
                <a:ea typeface="+mj-ea"/>
                <a:cs typeface="+mj-cs"/>
              </a:rPr>
              <a:t>			</a:t>
            </a:r>
          </a:p>
          <a:p>
            <a:pPr algn="ctr" defTabSz="912188" fontAlgn="auto">
              <a:lnSpc>
                <a:spcPts val="3000"/>
              </a:lnSpc>
              <a:spcBef>
                <a:spcPts val="2400"/>
              </a:spcBef>
              <a:spcAft>
                <a:spcPts val="0"/>
              </a:spcAft>
              <a:buClrTx/>
              <a:buSzTx/>
            </a:pPr>
            <a:r>
              <a:rPr lang="en-US" sz="3600" b="1" dirty="0" smtClean="0">
                <a:solidFill>
                  <a:srgbClr val="1D2F68"/>
                </a:solidFill>
                <a:latin typeface="+mj-lt"/>
                <a:ea typeface="+mj-ea"/>
                <a:cs typeface="+mj-cs"/>
              </a:rPr>
              <a:t>Questions?</a:t>
            </a:r>
          </a:p>
          <a:p>
            <a:pPr defTabSz="912188" fontAlgn="auto">
              <a:lnSpc>
                <a:spcPts val="3000"/>
              </a:lnSpc>
              <a:spcBef>
                <a:spcPts val="2400"/>
              </a:spcBef>
              <a:spcAft>
                <a:spcPts val="0"/>
              </a:spcAft>
              <a:buClrTx/>
              <a:buSzTx/>
            </a:pPr>
            <a:endParaRPr lang="en-US" sz="3600" b="1" dirty="0" smtClean="0">
              <a:solidFill>
                <a:srgbClr val="1D2F68"/>
              </a:solidFill>
              <a:latin typeface="+mj-lt"/>
              <a:ea typeface="+mj-ea"/>
              <a:cs typeface="+mj-cs"/>
            </a:endParaRP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t>
            </a:r>
            <a:r>
              <a:rPr lang="en-US" dirty="0">
                <a:solidFill>
                  <a:prstClr val="black"/>
                </a:solidFill>
                <a:latin typeface="Calibri" pitchFamily="34" charset="0"/>
                <a:cs typeface="Calibri" pitchFamily="34" charset="0"/>
              </a:rPr>
              <a:t>Lauren </a:t>
            </a:r>
            <a:r>
              <a:rPr lang="en-US" dirty="0" smtClean="0">
                <a:solidFill>
                  <a:prstClr val="black"/>
                </a:solidFill>
                <a:latin typeface="Calibri" pitchFamily="34" charset="0"/>
                <a:cs typeface="Calibri" pitchFamily="34" charset="0"/>
              </a:rPr>
              <a:t>Collins			Jim </a:t>
            </a:r>
            <a:r>
              <a:rPr lang="en-US" dirty="0">
                <a:solidFill>
                  <a:prstClr val="black"/>
                </a:solidFill>
                <a:latin typeface="Calibri" pitchFamily="34" charset="0"/>
                <a:cs typeface="Calibri" pitchFamily="34" charset="0"/>
              </a:rPr>
              <a:t>Hileman	</a:t>
            </a: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ANG-E261</a:t>
            </a:r>
            <a:r>
              <a:rPr lang="en-US" dirty="0" smtClean="0"/>
              <a:t>ANG-E261</a:t>
            </a:r>
            <a:r>
              <a:rPr lang="en-US" dirty="0" smtClean="0">
                <a:solidFill>
                  <a:prstClr val="black"/>
                </a:solidFill>
                <a:latin typeface="Calibri" pitchFamily="34" charset="0"/>
                <a:cs typeface="Calibri" pitchFamily="34" charset="0"/>
              </a:rPr>
              <a:t>		</a:t>
            </a:r>
            <a:r>
              <a:rPr lang="en-US" dirty="0">
                <a:solidFill>
                  <a:prstClr val="black"/>
                </a:solidFill>
                <a:latin typeface="Calibri" pitchFamily="34" charset="0"/>
                <a:cs typeface="Calibri" pitchFamily="34" charset="0"/>
              </a:rPr>
              <a:t>AEE-3</a:t>
            </a:r>
            <a:r>
              <a:rPr lang="en-US" dirty="0" smtClean="0">
                <a:solidFill>
                  <a:prstClr val="black"/>
                </a:solidFill>
                <a:latin typeface="Calibri" pitchFamily="34" charset="0"/>
                <a:cs typeface="Calibri" pitchFamily="34" charset="0"/>
              </a:rPr>
              <a:t>		</a:t>
            </a:r>
            <a:r>
              <a:rPr lang="en-US">
                <a:solidFill>
                  <a:prstClr val="black"/>
                </a:solidFill>
                <a:latin typeface="Calibri" pitchFamily="34" charset="0"/>
                <a:cs typeface="Calibri" pitchFamily="34" charset="0"/>
              </a:rPr>
              <a:t>	</a:t>
            </a:r>
            <a:r>
              <a:rPr lang="en-US" smtClean="0">
                <a:solidFill>
                  <a:prstClr val="black"/>
                </a:solidFill>
                <a:latin typeface="Calibri" pitchFamily="34" charset="0"/>
                <a:cs typeface="Calibri" pitchFamily="34" charset="0"/>
                <a:hlinkClick r:id="rId2"/>
              </a:rPr>
              <a:t>Lauren.Collins@faa.gov</a:t>
            </a:r>
            <a:r>
              <a:rPr lang="en-US"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hlinkClick r:id="rId3"/>
              </a:rPr>
              <a:t>James.Hileman@faa.gov</a:t>
            </a:r>
            <a:r>
              <a:rPr lang="en-US" dirty="0">
                <a:solidFill>
                  <a:prstClr val="black"/>
                </a:solidFill>
                <a:latin typeface="Calibri" pitchFamily="34" charset="0"/>
                <a:cs typeface="Calibri" pitchFamily="34" charset="0"/>
              </a:rPr>
              <a:t>		</a:t>
            </a:r>
            <a:endParaRPr lang="en-US" dirty="0" smtClean="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Tom Cuddy</a:t>
            </a:r>
          </a:p>
          <a:p>
            <a:pPr defTabSz="912188" fontAlgn="auto">
              <a:lnSpc>
                <a:spcPts val="3000"/>
              </a:lnSpc>
              <a:spcBef>
                <a:spcPts val="0"/>
              </a:spcBef>
              <a:spcAft>
                <a:spcPts val="0"/>
              </a:spcAft>
              <a:buClrTx/>
              <a:buSzTx/>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APP-400</a:t>
            </a: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hlinkClick r:id="rId4"/>
              </a:rPr>
              <a:t>Thomas.Cuddy@faa.gov</a:t>
            </a:r>
            <a:r>
              <a:rPr lang="en-US" dirty="0" smtClean="0">
                <a:solidFill>
                  <a:prstClr val="black"/>
                </a:solidFill>
                <a:latin typeface="Calibri" pitchFamily="34" charset="0"/>
                <a:cs typeface="Calibri" pitchFamily="34" charset="0"/>
              </a:rPr>
              <a:t> </a:t>
            </a:r>
            <a:endParaRPr lang="en-US" dirty="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endParaRPr lang="en-US" dirty="0">
              <a:solidFill>
                <a:prstClr val="black"/>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sz="3600" dirty="0" smtClean="0"/>
              <a:t>Airport </a:t>
            </a:r>
            <a:r>
              <a:rPr lang="en-US" sz="3600" dirty="0"/>
              <a:t>Environmental </a:t>
            </a:r>
            <a:r>
              <a:rPr lang="en-US" sz="3600" dirty="0" smtClean="0"/>
              <a:t>Research</a:t>
            </a:r>
            <a:endParaRPr lang="en-US" sz="3600" dirty="0"/>
          </a:p>
        </p:txBody>
      </p:sp>
      <p:sp>
        <p:nvSpPr>
          <p:cNvPr id="9"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271946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72488" cy="636013"/>
          </a:xfrm>
        </p:spPr>
        <p:txBody>
          <a:bodyPr/>
          <a:lstStyle/>
          <a:p>
            <a:r>
              <a:rPr lang="en-US" sz="3600" dirty="0" smtClean="0"/>
              <a:t/>
            </a:r>
            <a:br>
              <a:rPr lang="en-US" sz="3600" dirty="0" smtClean="0"/>
            </a:br>
            <a:r>
              <a:rPr lang="en-US" sz="3600" dirty="0" smtClean="0"/>
              <a:t/>
            </a:r>
            <a:br>
              <a:rPr lang="en-US" sz="3600" dirty="0" smtClean="0"/>
            </a:br>
            <a:r>
              <a:rPr lang="en-US" dirty="0" smtClean="0"/>
              <a:t>Airport </a:t>
            </a:r>
            <a:r>
              <a:rPr lang="en-US" dirty="0"/>
              <a:t>Environmental </a:t>
            </a:r>
            <a:r>
              <a:rPr lang="en-US" dirty="0" smtClean="0"/>
              <a:t>Research </a:t>
            </a:r>
            <a:r>
              <a:rPr lang="en-US" sz="3600" dirty="0" smtClean="0"/>
              <a:t/>
            </a:r>
            <a:br>
              <a:rPr lang="en-US" sz="3600" dirty="0" smtClean="0"/>
            </a:br>
            <a:r>
              <a:rPr lang="en-US" sz="3600" dirty="0"/>
              <a:t>	</a:t>
            </a:r>
            <a:br>
              <a:rPr lang="en-US" sz="3600" dirty="0"/>
            </a:br>
            <a:endParaRPr lang="en-US" sz="3600" dirty="0"/>
          </a:p>
        </p:txBody>
      </p:sp>
      <p:sp>
        <p:nvSpPr>
          <p:cNvPr id="3" name="Content Placeholder 2"/>
          <p:cNvSpPr>
            <a:spLocks noGrp="1"/>
          </p:cNvSpPr>
          <p:nvPr>
            <p:ph idx="1"/>
          </p:nvPr>
        </p:nvSpPr>
        <p:spPr>
          <a:xfrm>
            <a:off x="164645" y="1233889"/>
            <a:ext cx="8615054" cy="2576111"/>
          </a:xfrm>
        </p:spPr>
        <p:txBody>
          <a:bodyPr/>
          <a:lstStyle/>
          <a:p>
            <a:pPr lvl="1"/>
            <a:r>
              <a:rPr lang="en-US" sz="2000" dirty="0" smtClean="0"/>
              <a:t>Collaborative </a:t>
            </a:r>
            <a:r>
              <a:rPr lang="en-US" sz="2000" dirty="0"/>
              <a:t>effort among ARP, AEE and Tech Center</a:t>
            </a:r>
          </a:p>
          <a:p>
            <a:pPr lvl="1"/>
            <a:r>
              <a:rPr lang="en-US" sz="2000" dirty="0" smtClean="0"/>
              <a:t>Began with 5 projects with FY16 </a:t>
            </a:r>
            <a:r>
              <a:rPr lang="en-US" sz="2000" dirty="0"/>
              <a:t>funds</a:t>
            </a:r>
          </a:p>
          <a:p>
            <a:pPr lvl="1"/>
            <a:r>
              <a:rPr lang="en-US" sz="2000" dirty="0"/>
              <a:t>Developing </a:t>
            </a:r>
            <a:r>
              <a:rPr lang="en-US" sz="2000" dirty="0" smtClean="0"/>
              <a:t>10-Year research plan to guide efforts</a:t>
            </a:r>
          </a:p>
          <a:p>
            <a:pPr lvl="1"/>
            <a:endParaRPr lang="en-US" sz="2000" dirty="0"/>
          </a:p>
          <a:p>
            <a:r>
              <a:rPr lang="en-US" sz="2400" b="0" dirty="0"/>
              <a:t>Important funding source to develop environmental solutions to help airports and surrounding communities</a:t>
            </a:r>
          </a:p>
        </p:txBody>
      </p:sp>
      <p:graphicFrame>
        <p:nvGraphicFramePr>
          <p:cNvPr id="6" name="Table 5"/>
          <p:cNvGraphicFramePr>
            <a:graphicFrameLocks noGrp="1"/>
          </p:cNvGraphicFramePr>
          <p:nvPr>
            <p:extLst>
              <p:ext uri="{D42A27DB-BD31-4B8C-83A1-F6EECF244321}">
                <p14:modId xmlns:p14="http://schemas.microsoft.com/office/powerpoint/2010/main" val="3530717395"/>
              </p:ext>
            </p:extLst>
          </p:nvPr>
        </p:nvGraphicFramePr>
        <p:xfrm>
          <a:off x="243985" y="4148159"/>
          <a:ext cx="8320106" cy="1407160"/>
        </p:xfrm>
        <a:graphic>
          <a:graphicData uri="http://schemas.openxmlformats.org/drawingml/2006/table">
            <a:tbl>
              <a:tblPr firstRow="1" bandRow="1">
                <a:tableStyleId>{21E4AEA4-8DFA-4A89-87EB-49C32662AFE0}</a:tableStyleId>
              </a:tblPr>
              <a:tblGrid>
                <a:gridCol w="2338310"/>
                <a:gridCol w="1495449"/>
                <a:gridCol w="1495449"/>
                <a:gridCol w="1495449"/>
                <a:gridCol w="1495449"/>
              </a:tblGrid>
              <a:tr h="386080">
                <a:tc>
                  <a:txBody>
                    <a:bodyPr/>
                    <a:lstStyle/>
                    <a:p>
                      <a:pPr algn="ctr"/>
                      <a:endParaRPr lang="en-US" sz="2100" dirty="0"/>
                    </a:p>
                  </a:txBody>
                  <a:tcPr marL="53009" marR="53009" marT="30480" marB="30480"/>
                </a:tc>
                <a:tc>
                  <a:txBody>
                    <a:bodyPr/>
                    <a:lstStyle/>
                    <a:p>
                      <a:pPr algn="ctr"/>
                      <a:r>
                        <a:rPr lang="en-US" sz="2100" dirty="0" smtClean="0"/>
                        <a:t>FY16</a:t>
                      </a:r>
                      <a:endParaRPr lang="en-US" sz="2100" dirty="0"/>
                    </a:p>
                  </a:txBody>
                  <a:tcPr marL="53009" marR="53009" marT="30480" marB="30480"/>
                </a:tc>
                <a:tc>
                  <a:txBody>
                    <a:bodyPr/>
                    <a:lstStyle/>
                    <a:p>
                      <a:pPr algn="ctr"/>
                      <a:r>
                        <a:rPr lang="en-US" sz="2100" dirty="0" smtClean="0"/>
                        <a:t>FY17</a:t>
                      </a:r>
                      <a:endParaRPr lang="en-US" sz="2100" dirty="0"/>
                    </a:p>
                  </a:txBody>
                  <a:tcPr marL="53009" marR="53009" marT="30480" marB="30480"/>
                </a:tc>
                <a:tc>
                  <a:txBody>
                    <a:bodyPr/>
                    <a:lstStyle/>
                    <a:p>
                      <a:pPr algn="ctr"/>
                      <a:r>
                        <a:rPr lang="en-US" sz="2100" dirty="0" smtClean="0"/>
                        <a:t>FY18</a:t>
                      </a:r>
                      <a:endParaRPr lang="en-US" sz="2100" dirty="0"/>
                    </a:p>
                  </a:txBody>
                  <a:tcPr marL="53009" marR="53009" marT="30480" marB="30480"/>
                </a:tc>
                <a:tc>
                  <a:txBody>
                    <a:bodyPr/>
                    <a:lstStyle/>
                    <a:p>
                      <a:pPr algn="ctr"/>
                      <a:r>
                        <a:rPr lang="en-US" sz="2100" dirty="0" smtClean="0"/>
                        <a:t>FY19</a:t>
                      </a:r>
                      <a:endParaRPr lang="en-US" sz="2100" dirty="0"/>
                    </a:p>
                  </a:txBody>
                  <a:tcPr marL="53009" marR="53009" marT="30480" marB="30480"/>
                </a:tc>
              </a:tr>
              <a:tr h="711200">
                <a:tc>
                  <a:txBody>
                    <a:bodyPr/>
                    <a:lstStyle/>
                    <a:p>
                      <a:pPr algn="l"/>
                      <a:r>
                        <a:rPr lang="en-US" sz="2100" dirty="0" smtClean="0"/>
                        <a:t>Airport Environmental Research</a:t>
                      </a:r>
                      <a:endParaRPr lang="en-US" sz="2100" dirty="0"/>
                    </a:p>
                  </a:txBody>
                  <a:tcPr marL="53009" marR="53009" marT="30480" marB="30480"/>
                </a:tc>
                <a:tc>
                  <a:txBody>
                    <a:bodyPr/>
                    <a:lstStyle/>
                    <a:p>
                      <a:pPr algn="ctr"/>
                      <a:r>
                        <a:rPr lang="en-US" sz="2100" dirty="0" smtClean="0"/>
                        <a:t>$1.0M</a:t>
                      </a:r>
                      <a:endParaRPr lang="en-US" sz="2100" dirty="0"/>
                    </a:p>
                  </a:txBody>
                  <a:tcPr marL="53009" marR="53009" marT="30480" marB="30480"/>
                </a:tc>
                <a:tc>
                  <a:txBody>
                    <a:bodyPr/>
                    <a:lstStyle/>
                    <a:p>
                      <a:pPr algn="ctr"/>
                      <a:r>
                        <a:rPr lang="en-US" sz="2100" dirty="0" smtClean="0"/>
                        <a:t>$1.0M</a:t>
                      </a:r>
                      <a:endParaRPr lang="en-US" sz="2100" dirty="0"/>
                    </a:p>
                  </a:txBody>
                  <a:tcPr marL="53009" marR="53009" marT="30480" marB="30480"/>
                </a:tc>
                <a:tc>
                  <a:txBody>
                    <a:bodyPr/>
                    <a:lstStyle/>
                    <a:p>
                      <a:pPr algn="ctr"/>
                      <a:r>
                        <a:rPr lang="en-US" sz="2100" dirty="0" smtClean="0"/>
                        <a:t>$1.1M</a:t>
                      </a:r>
                      <a:endParaRPr lang="en-US" sz="2100" dirty="0"/>
                    </a:p>
                  </a:txBody>
                  <a:tcPr marL="53009" marR="53009" marT="30480" marB="304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0000"/>
                          </a:solidFill>
                          <a:effectLst/>
                          <a:uLnTx/>
                          <a:uFillTx/>
                          <a:latin typeface="+mn-lt"/>
                          <a:ea typeface="+mn-ea"/>
                          <a:cs typeface="+mn-cs"/>
                        </a:rPr>
                        <a:t>$1.2M</a:t>
                      </a:r>
                    </a:p>
                    <a:p>
                      <a:pPr algn="ctr"/>
                      <a:endParaRPr lang="en-US" sz="1600" i="1" dirty="0" smtClean="0"/>
                    </a:p>
                  </a:txBody>
                  <a:tcPr marL="53009" marR="53009" marT="30480" marB="30480"/>
                </a:tc>
              </a:tr>
            </a:tbl>
          </a:graphicData>
        </a:graphic>
      </p:graphicFrame>
    </p:spTree>
    <p:extLst>
      <p:ext uri="{BB962C8B-B14F-4D97-AF65-F5344CB8AC3E}">
        <p14:creationId xmlns:p14="http://schemas.microsoft.com/office/powerpoint/2010/main" val="3770789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Airport Environmental Research</a:t>
            </a:r>
            <a:endParaRPr lang="en-US" sz="3600" dirty="0"/>
          </a:p>
        </p:txBody>
      </p:sp>
      <p:sp>
        <p:nvSpPr>
          <p:cNvPr id="3" name="Content Placeholder 2"/>
          <p:cNvSpPr>
            <a:spLocks noGrp="1"/>
          </p:cNvSpPr>
          <p:nvPr>
            <p:ph idx="1"/>
          </p:nvPr>
        </p:nvSpPr>
        <p:spPr/>
        <p:txBody>
          <a:bodyPr/>
          <a:lstStyle/>
          <a:p>
            <a:pPr>
              <a:spcAft>
                <a:spcPts val="600"/>
              </a:spcAft>
            </a:pPr>
            <a:r>
              <a:rPr lang="en-US" sz="2000" b="0" dirty="0" smtClean="0">
                <a:latin typeface="+mj-lt"/>
              </a:rPr>
              <a:t>Extends model </a:t>
            </a:r>
            <a:r>
              <a:rPr lang="en-US" sz="2000" b="0" dirty="0">
                <a:latin typeface="+mj-lt"/>
              </a:rPr>
              <a:t>of airport technology research programs on pavement and airport safety to improve </a:t>
            </a:r>
            <a:r>
              <a:rPr lang="en-US" sz="2000" b="0" dirty="0" smtClean="0">
                <a:latin typeface="+mj-lt"/>
              </a:rPr>
              <a:t>performance </a:t>
            </a:r>
            <a:r>
              <a:rPr lang="en-US" sz="2000" b="0" dirty="0">
                <a:latin typeface="+mj-lt"/>
              </a:rPr>
              <a:t>of airports in reducing </a:t>
            </a:r>
            <a:r>
              <a:rPr lang="en-US" sz="2000" b="0" dirty="0" smtClean="0">
                <a:latin typeface="+mj-lt"/>
              </a:rPr>
              <a:t>environmental </a:t>
            </a:r>
            <a:r>
              <a:rPr lang="en-US" sz="2000" b="0" dirty="0">
                <a:latin typeface="+mj-lt"/>
              </a:rPr>
              <a:t>impacts while responding to community needs for transportation services</a:t>
            </a:r>
          </a:p>
          <a:p>
            <a:pPr>
              <a:spcAft>
                <a:spcPts val="600"/>
              </a:spcAft>
            </a:pPr>
            <a:r>
              <a:rPr lang="en-US" sz="2000" b="0" dirty="0" smtClean="0"/>
              <a:t>Follows collaborative </a:t>
            </a:r>
            <a:r>
              <a:rPr lang="en-US" sz="2000" b="0" dirty="0"/>
              <a:t>model used for community noise survey - coordinated effort among Office of Airports, Tech Center, and Office of Environment and </a:t>
            </a:r>
            <a:r>
              <a:rPr lang="en-US" sz="2000" b="0" dirty="0" smtClean="0"/>
              <a:t>Energy</a:t>
            </a:r>
            <a:endParaRPr lang="en-US" sz="2000" b="0" dirty="0">
              <a:latin typeface="+mj-lt"/>
            </a:endParaRPr>
          </a:p>
          <a:p>
            <a:pPr>
              <a:spcAft>
                <a:spcPts val="600"/>
              </a:spcAft>
            </a:pPr>
            <a:r>
              <a:rPr lang="en-US" sz="2000" b="0" dirty="0">
                <a:latin typeface="+mj-lt"/>
              </a:rPr>
              <a:t>Initiated with five projects using FY16 funding </a:t>
            </a:r>
            <a:endParaRPr lang="en-US" sz="2000" b="0" dirty="0" smtClean="0">
              <a:latin typeface="+mj-lt"/>
            </a:endParaRPr>
          </a:p>
          <a:p>
            <a:pPr>
              <a:spcAft>
                <a:spcPts val="600"/>
              </a:spcAft>
            </a:pPr>
            <a:r>
              <a:rPr lang="en-US" sz="2000" b="0" dirty="0" smtClean="0">
                <a:latin typeface="+mj-lt"/>
              </a:rPr>
              <a:t>Each project has a technical lead from ARP and AEE</a:t>
            </a:r>
            <a:endParaRPr lang="en-US" sz="2000" b="0" dirty="0">
              <a:latin typeface="+mj-lt"/>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68483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5082" y="414157"/>
            <a:ext cx="8472488" cy="609600"/>
          </a:xfrm>
        </p:spPr>
        <p:txBody>
          <a:bodyPr/>
          <a:lstStyle/>
          <a:p>
            <a:r>
              <a:rPr lang="en-US" sz="3200" dirty="0" smtClean="0"/>
              <a:t>Framework for Research Program</a:t>
            </a:r>
            <a:br>
              <a:rPr lang="en-US" sz="3200" dirty="0" smtClean="0"/>
            </a:br>
            <a:r>
              <a:rPr lang="en-US" sz="1200" dirty="0" smtClean="0"/>
              <a:t/>
            </a:r>
            <a:br>
              <a:rPr lang="en-US" sz="1200" dirty="0" smtClean="0"/>
            </a:br>
            <a:r>
              <a:rPr lang="en-US" sz="2000" dirty="0" smtClean="0">
                <a:solidFill>
                  <a:schemeClr val="accent4">
                    <a:lumMod val="75000"/>
                    <a:lumOff val="25000"/>
                  </a:schemeClr>
                </a:solidFill>
              </a:rPr>
              <a:t>Introduction</a:t>
            </a:r>
            <a:endParaRPr lang="en-US" dirty="0">
              <a:solidFill>
                <a:schemeClr val="accent4">
                  <a:lumMod val="75000"/>
                  <a:lumOff val="25000"/>
                </a:schemeClr>
              </a:solidFill>
            </a:endParaRPr>
          </a:p>
        </p:txBody>
      </p:sp>
      <p:sp>
        <p:nvSpPr>
          <p:cNvPr id="80899" name="Rectangle 3"/>
          <p:cNvSpPr>
            <a:spLocks noGrp="1" noChangeArrowheads="1"/>
          </p:cNvSpPr>
          <p:nvPr>
            <p:ph idx="1"/>
          </p:nvPr>
        </p:nvSpPr>
        <p:spPr>
          <a:xfrm>
            <a:off x="261257" y="1255596"/>
            <a:ext cx="4397829" cy="4239513"/>
          </a:xfrm>
        </p:spPr>
        <p:txBody>
          <a:bodyPr/>
          <a:lstStyle/>
          <a:p>
            <a:r>
              <a:rPr lang="en-US" sz="1600" b="0" dirty="0" smtClean="0"/>
              <a:t>ARP </a:t>
            </a:r>
            <a:r>
              <a:rPr lang="en-US" sz="1600" b="0" dirty="0"/>
              <a:t>is committed to </a:t>
            </a:r>
            <a:r>
              <a:rPr lang="en-US" sz="1600" b="0" dirty="0" smtClean="0"/>
              <a:t>a research program that:</a:t>
            </a:r>
          </a:p>
          <a:p>
            <a:pPr lvl="1"/>
            <a:r>
              <a:rPr lang="en-US" sz="1400" b="0" dirty="0" smtClean="0"/>
              <a:t>Informs a sustainable</a:t>
            </a:r>
            <a:r>
              <a:rPr lang="en-US" sz="1400" b="0" dirty="0"/>
              <a:t>, smart growth strategy for US airports </a:t>
            </a:r>
            <a:endParaRPr lang="en-US" sz="1400" b="0" dirty="0" smtClean="0"/>
          </a:p>
          <a:p>
            <a:pPr lvl="1"/>
            <a:r>
              <a:rPr lang="en-US" sz="1400" b="0" dirty="0" smtClean="0"/>
              <a:t>Enhances incorporation of technology and data synthesis in the interest of efficient </a:t>
            </a:r>
            <a:r>
              <a:rPr lang="en-US" sz="1400" b="0" dirty="0"/>
              <a:t>airport </a:t>
            </a:r>
            <a:r>
              <a:rPr lang="en-US" sz="1400" b="0" dirty="0" smtClean="0"/>
              <a:t>development </a:t>
            </a:r>
          </a:p>
          <a:p>
            <a:pPr lvl="1"/>
            <a:r>
              <a:rPr lang="en-US" sz="1400" dirty="0" smtClean="0"/>
              <a:t>Prioritizes practical research with </a:t>
            </a:r>
            <a:br>
              <a:rPr lang="en-US" sz="1400" dirty="0" smtClean="0"/>
            </a:br>
            <a:r>
              <a:rPr lang="en-US" sz="1400" dirty="0" smtClean="0"/>
              <a:t>results that can be of direct use to the airport industry</a:t>
            </a:r>
            <a:endParaRPr lang="en-US" sz="1400" b="0" dirty="0" smtClean="0"/>
          </a:p>
          <a:p>
            <a:pPr lvl="0"/>
            <a:r>
              <a:rPr lang="en-US" sz="1600" b="0" dirty="0" smtClean="0"/>
              <a:t>Purpose </a:t>
            </a:r>
            <a:r>
              <a:rPr lang="en-US" sz="1600" b="0" dirty="0"/>
              <a:t>of the Environmental and Planning Research </a:t>
            </a:r>
            <a:r>
              <a:rPr lang="en-US" sz="1600" b="0" dirty="0" smtClean="0"/>
              <a:t>Program:</a:t>
            </a:r>
          </a:p>
          <a:p>
            <a:pPr lvl="1"/>
            <a:r>
              <a:rPr lang="en-US" sz="1400" b="0" dirty="0"/>
              <a:t>Ensure concepts and ideas for planning and environment are effectively integrated into the airport community through application of modern tools and </a:t>
            </a:r>
            <a:r>
              <a:rPr lang="en-US" sz="1400" b="0" dirty="0" smtClean="0"/>
              <a:t>processes</a:t>
            </a:r>
          </a:p>
          <a:p>
            <a:pPr lvl="1"/>
            <a:r>
              <a:rPr lang="en-US" sz="1400" b="0" dirty="0" smtClean="0"/>
              <a:t>Improve </a:t>
            </a:r>
            <a:r>
              <a:rPr lang="en-US" sz="1400" b="0" dirty="0"/>
              <a:t>the performance of airports in reducing their environmental impacts while responding to community needs for transportation services</a:t>
            </a:r>
          </a:p>
          <a:p>
            <a:pPr lvl="0"/>
            <a:endParaRPr lang="en-US" sz="1600" b="0" dirty="0"/>
          </a:p>
          <a:p>
            <a:endParaRPr lang="en-US" sz="1800" b="0" dirty="0" smtClean="0"/>
          </a:p>
          <a:p>
            <a:endParaRPr lang="en-US" sz="1600" b="0" dirty="0" smtClean="0"/>
          </a:p>
        </p:txBody>
      </p:sp>
      <p:sp>
        <p:nvSpPr>
          <p:cNvPr id="4" name="Slide Number Placeholder 5"/>
          <p:cNvSpPr>
            <a:spLocks noGrp="1"/>
          </p:cNvSpPr>
          <p:nvPr>
            <p:ph type="sldNum" sz="quarter" idx="4"/>
          </p:nvPr>
        </p:nvSpPr>
        <p:spPr>
          <a:xfrm>
            <a:off x="6636504" y="6248400"/>
            <a:ext cx="1905000" cy="457200"/>
          </a:xfrm>
        </p:spPr>
        <p:txBody>
          <a:bodyPr/>
          <a:lstStyle/>
          <a:p>
            <a:fld id="{B3B1794D-CE01-4982-8A1C-98D478D9AB49}" type="slidenum">
              <a:rPr lang="en-US">
                <a:solidFill>
                  <a:srgbClr val="FFFFFF">
                    <a:lumMod val="65000"/>
                  </a:srgbClr>
                </a:solidFill>
              </a:rPr>
              <a:pPr/>
              <a:t>4</a:t>
            </a:fld>
            <a:endParaRPr lang="en-US">
              <a:solidFill>
                <a:srgbClr val="FFFFFF">
                  <a:lumMod val="65000"/>
                </a:srgbClr>
              </a:solidFill>
            </a:endParaRPr>
          </a:p>
        </p:txBody>
      </p:sp>
      <p:graphicFrame>
        <p:nvGraphicFramePr>
          <p:cNvPr id="2" name="Diagram 1"/>
          <p:cNvGraphicFramePr/>
          <p:nvPr>
            <p:extLst>
              <p:ext uri="{D42A27DB-BD31-4B8C-83A1-F6EECF244321}">
                <p14:modId xmlns:p14="http://schemas.microsoft.com/office/powerpoint/2010/main" val="2921855516"/>
              </p:ext>
            </p:extLst>
          </p:nvPr>
        </p:nvGraphicFramePr>
        <p:xfrm>
          <a:off x="4343400" y="990600"/>
          <a:ext cx="4580710" cy="402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66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6742" y="152400"/>
            <a:ext cx="893105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2" tIns="45610" rIns="91232" bIns="45610" numCol="1" anchor="ctr" anchorCtr="0" compatLnSpc="1">
            <a:prstTxWarp prst="textNoShape">
              <a:avLst/>
            </a:prstTxWarp>
          </a:bodyPr>
          <a:lst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352" algn="l" rtl="0" fontAlgn="base">
              <a:spcBef>
                <a:spcPct val="0"/>
              </a:spcBef>
              <a:spcAft>
                <a:spcPct val="0"/>
              </a:spcAft>
              <a:defRPr sz="6500" b="1">
                <a:solidFill>
                  <a:srgbClr val="1D2F68"/>
                </a:solidFill>
                <a:latin typeface="Arial" charset="0"/>
              </a:defRPr>
            </a:lvl6pPr>
            <a:lvl7pPr marL="1486697" algn="l" rtl="0" fontAlgn="base">
              <a:spcBef>
                <a:spcPct val="0"/>
              </a:spcBef>
              <a:spcAft>
                <a:spcPct val="0"/>
              </a:spcAft>
              <a:defRPr sz="6500" b="1">
                <a:solidFill>
                  <a:srgbClr val="1D2F68"/>
                </a:solidFill>
                <a:latin typeface="Arial" charset="0"/>
              </a:defRPr>
            </a:lvl7pPr>
            <a:lvl8pPr marL="2230045" algn="l" rtl="0" fontAlgn="base">
              <a:spcBef>
                <a:spcPct val="0"/>
              </a:spcBef>
              <a:spcAft>
                <a:spcPct val="0"/>
              </a:spcAft>
              <a:defRPr sz="6500" b="1">
                <a:solidFill>
                  <a:srgbClr val="1D2F68"/>
                </a:solidFill>
                <a:latin typeface="Arial" charset="0"/>
              </a:defRPr>
            </a:lvl8pPr>
            <a:lvl9pPr marL="2973393" algn="l" rtl="0" fontAlgn="base">
              <a:spcBef>
                <a:spcPct val="0"/>
              </a:spcBef>
              <a:spcAft>
                <a:spcPct val="0"/>
              </a:spcAft>
              <a:defRPr sz="6500" b="1">
                <a:solidFill>
                  <a:srgbClr val="1D2F68"/>
                </a:solidFill>
                <a:latin typeface="Arial" charset="0"/>
              </a:defRPr>
            </a:lvl9pPr>
          </a:lstStyle>
          <a:p>
            <a:pPr defTabSz="561102">
              <a:buClrTx/>
              <a:buSzTx/>
            </a:pPr>
            <a:r>
              <a:rPr lang="en-US" sz="2900" dirty="0"/>
              <a:t>Airport Environmental Research Topic </a:t>
            </a:r>
            <a:r>
              <a:rPr lang="en-US" sz="2900" dirty="0" smtClean="0"/>
              <a:t>Areas</a:t>
            </a:r>
            <a:endParaRPr lang="en-US" kern="0" dirty="0"/>
          </a:p>
        </p:txBody>
      </p:sp>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solidFill>
              </a:rPr>
              <a:pPr/>
              <a:t>5</a:t>
            </a:fld>
            <a:endParaRPr lang="en-US" dirty="0">
              <a:solidFill>
                <a:srgbClr val="FFFFFF"/>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11" t="10523" r="781" b="11917"/>
          <a:stretch/>
        </p:blipFill>
        <p:spPr bwMode="auto">
          <a:xfrm>
            <a:off x="174720" y="1066800"/>
            <a:ext cx="887550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53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72488" cy="609600"/>
          </a:xfrm>
        </p:spPr>
        <p:txBody>
          <a:bodyPr/>
          <a:lstStyle/>
          <a:p>
            <a:r>
              <a:rPr lang="en-US" sz="2800" dirty="0" smtClean="0"/>
              <a:t>FY16 Airport </a:t>
            </a:r>
            <a:r>
              <a:rPr lang="en-US" sz="2800" dirty="0"/>
              <a:t>Environmental Research </a:t>
            </a:r>
            <a:r>
              <a:rPr lang="en-US" sz="2800" dirty="0" smtClean="0"/>
              <a:t>Projects</a:t>
            </a:r>
            <a:endParaRPr lang="en-US" sz="2800" dirty="0"/>
          </a:p>
        </p:txBody>
      </p:sp>
      <p:sp>
        <p:nvSpPr>
          <p:cNvPr id="3" name="Content Placeholder 2"/>
          <p:cNvSpPr>
            <a:spLocks noGrp="1"/>
          </p:cNvSpPr>
          <p:nvPr>
            <p:ph idx="1"/>
          </p:nvPr>
        </p:nvSpPr>
        <p:spPr/>
        <p:txBody>
          <a:bodyPr/>
          <a:lstStyle/>
          <a:p>
            <a:pPr marL="457200" indent="-457200">
              <a:buFont typeface="+mj-lt"/>
              <a:buAutoNum type="arabicPeriod"/>
            </a:pPr>
            <a:r>
              <a:rPr lang="en-US" sz="2400" b="0" dirty="0"/>
              <a:t>Evaluating Fixed dB Values used in Determining Noise Level Reduction Requirements [with sound insulation programs]</a:t>
            </a:r>
          </a:p>
          <a:p>
            <a:pPr marL="457200" indent="-457200">
              <a:buFont typeface="+mj-lt"/>
              <a:buAutoNum type="arabicPeriod"/>
            </a:pPr>
            <a:r>
              <a:rPr lang="en-US" sz="2400" b="0" dirty="0"/>
              <a:t>Noise Dispersion with ELSO PBN departures</a:t>
            </a:r>
          </a:p>
          <a:p>
            <a:pPr marL="457200" indent="-457200">
              <a:buFont typeface="+mj-lt"/>
              <a:buAutoNum type="arabicPeriod"/>
            </a:pPr>
            <a:r>
              <a:rPr lang="en-US" sz="2400" b="0" dirty="0"/>
              <a:t>Develop </a:t>
            </a:r>
            <a:r>
              <a:rPr lang="en-US" sz="2400" b="0" dirty="0" smtClean="0"/>
              <a:t>Air Quality Screening Criteria </a:t>
            </a:r>
            <a:r>
              <a:rPr lang="en-US" sz="2400" b="0" dirty="0"/>
              <a:t>for </a:t>
            </a:r>
            <a:r>
              <a:rPr lang="en-US" sz="2400" b="0" dirty="0" smtClean="0"/>
              <a:t>Airport Actions</a:t>
            </a:r>
            <a:endParaRPr lang="en-US" sz="2400" b="0" dirty="0"/>
          </a:p>
          <a:p>
            <a:pPr marL="457200" indent="-457200">
              <a:buFont typeface="+mj-lt"/>
              <a:buAutoNum type="arabicPeriod"/>
            </a:pPr>
            <a:r>
              <a:rPr lang="en-US" sz="2400" b="0" dirty="0"/>
              <a:t>Review of Airport Guidance for Climate Adaptation and Resiliency</a:t>
            </a:r>
          </a:p>
          <a:p>
            <a:pPr marL="457200" indent="-457200">
              <a:buFont typeface="+mj-lt"/>
              <a:buAutoNum type="arabicPeriod"/>
            </a:pPr>
            <a:r>
              <a:rPr lang="en-US" sz="2400" b="0" dirty="0" smtClean="0"/>
              <a:t>10-Year Plan on </a:t>
            </a:r>
            <a:r>
              <a:rPr lang="en-US" sz="2400" b="0" dirty="0"/>
              <a:t>Airport Environmental Concerns and Mitigation Measures</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8229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0"/>
            <a:ext cx="8839200" cy="1143000"/>
          </a:xfrm>
        </p:spPr>
        <p:txBody>
          <a:bodyPr/>
          <a:lstStyle/>
          <a:p>
            <a:pPr eaLnBrk="1" hangingPunct="1"/>
            <a:r>
              <a:rPr lang="en-US" altLang="en-US" dirty="0" smtClean="0"/>
              <a:t>Evaluating Fixed Decibel Values used in </a:t>
            </a:r>
            <a:br>
              <a:rPr lang="en-US" altLang="en-US" dirty="0" smtClean="0"/>
            </a:br>
            <a:r>
              <a:rPr lang="en-US" altLang="en-US" dirty="0" smtClean="0"/>
              <a:t>Determining Noise Level Reduction Requirements</a:t>
            </a:r>
          </a:p>
        </p:txBody>
      </p:sp>
      <p:sp>
        <p:nvSpPr>
          <p:cNvPr id="3" name="Content Placeholder 2"/>
          <p:cNvSpPr>
            <a:spLocks noGrp="1"/>
          </p:cNvSpPr>
          <p:nvPr>
            <p:ph idx="1"/>
          </p:nvPr>
        </p:nvSpPr>
        <p:spPr>
          <a:xfrm>
            <a:off x="152400" y="1143000"/>
            <a:ext cx="8839200" cy="5029200"/>
          </a:xfrm>
        </p:spPr>
        <p:txBody>
          <a:bodyPr rtlCol="0">
            <a:normAutofit/>
          </a:bodyPr>
          <a:lstStyle/>
          <a:p>
            <a:pPr marL="341886" indent="-341886" eaLnBrk="1" hangingPunct="1">
              <a:spcAft>
                <a:spcPts val="300"/>
              </a:spcAft>
              <a:defRPr/>
            </a:pPr>
            <a:r>
              <a:rPr lang="en-US" sz="1600" u="sng" dirty="0"/>
              <a:t>Issue:</a:t>
            </a:r>
            <a:r>
              <a:rPr lang="en-US" sz="1600" dirty="0"/>
              <a:t>   </a:t>
            </a:r>
            <a:r>
              <a:rPr lang="en-US" sz="1600" b="0" dirty="0"/>
              <a:t>ASTM E966, </a:t>
            </a:r>
            <a:r>
              <a:rPr lang="en-US" sz="1600" b="0" i="1" dirty="0"/>
              <a:t>Standard Guide for Field Measurements of Airborne Sound Insulation of Building Facades and Facade Elements, </a:t>
            </a:r>
            <a:r>
              <a:rPr lang="en-US" sz="1600" b="0" dirty="0"/>
              <a:t>is used to evaluate a structure’s sound insulation needs by analyzing how much noise penetrates the building envelope. This is called the Noise Level Reduction or NLR. </a:t>
            </a:r>
            <a:endParaRPr lang="en-US" sz="1600" b="0" dirty="0" smtClean="0"/>
          </a:p>
          <a:p>
            <a:pPr marL="740348" lvl="1" indent="-341886" eaLnBrk="1" hangingPunct="1">
              <a:spcAft>
                <a:spcPts val="300"/>
              </a:spcAft>
              <a:defRPr/>
            </a:pPr>
            <a:r>
              <a:rPr lang="en-US" sz="1400" dirty="0" smtClean="0"/>
              <a:t>ASTM </a:t>
            </a:r>
            <a:r>
              <a:rPr lang="en-US" sz="1400" dirty="0"/>
              <a:t>E966 has fixed decibel adjustment values for testing residential sound insulation.  </a:t>
            </a:r>
            <a:endParaRPr lang="en-US" sz="1400" dirty="0" smtClean="0"/>
          </a:p>
          <a:p>
            <a:pPr marL="740348" lvl="1" indent="-341886" eaLnBrk="1" hangingPunct="1">
              <a:spcAft>
                <a:spcPts val="300"/>
              </a:spcAft>
              <a:defRPr/>
            </a:pPr>
            <a:r>
              <a:rPr lang="en-US" sz="1400" dirty="0" smtClean="0"/>
              <a:t>The </a:t>
            </a:r>
            <a:r>
              <a:rPr lang="en-US" sz="1400" dirty="0"/>
              <a:t>values are an approximation in many cases; i.e., in road traffic noise </a:t>
            </a:r>
            <a:r>
              <a:rPr lang="en-US" sz="1400" dirty="0" smtClean="0"/>
              <a:t>reduction</a:t>
            </a:r>
            <a:r>
              <a:rPr lang="en-US" sz="1400" dirty="0"/>
              <a:t>.</a:t>
            </a:r>
            <a:r>
              <a:rPr lang="en-US" sz="1400" dirty="0" smtClean="0"/>
              <a:t> The </a:t>
            </a:r>
            <a:r>
              <a:rPr lang="en-US" sz="1400" dirty="0"/>
              <a:t>values are essentially oriented to these </a:t>
            </a:r>
            <a:r>
              <a:rPr lang="en-US" sz="1400" dirty="0" smtClean="0"/>
              <a:t>non-aviation </a:t>
            </a:r>
            <a:r>
              <a:rPr lang="en-US" sz="1400" dirty="0"/>
              <a:t>noise types of environments.</a:t>
            </a:r>
          </a:p>
          <a:p>
            <a:pPr marL="740348" lvl="1" indent="-341886" eaLnBrk="1" hangingPunct="1">
              <a:spcAft>
                <a:spcPts val="300"/>
              </a:spcAft>
              <a:defRPr/>
            </a:pPr>
            <a:r>
              <a:rPr lang="en-US" sz="1400" dirty="0"/>
              <a:t>This research will enhance the effectiveness of residential sound insulation, the public’s confidence in the testing program, and can be used as a basis to revise ASTM standards</a:t>
            </a:r>
            <a:r>
              <a:rPr lang="en-US" sz="1400" dirty="0" smtClean="0"/>
              <a:t>. </a:t>
            </a:r>
          </a:p>
          <a:p>
            <a:pPr marL="341886" indent="-341886" eaLnBrk="1" hangingPunct="1">
              <a:spcAft>
                <a:spcPts val="300"/>
              </a:spcAft>
              <a:defRPr/>
            </a:pPr>
            <a:r>
              <a:rPr lang="en-US" sz="1600" u="sng" dirty="0" smtClean="0"/>
              <a:t>Deliverables</a:t>
            </a:r>
            <a:r>
              <a:rPr lang="en-US" sz="1600" dirty="0" smtClean="0"/>
              <a:t>:  </a:t>
            </a:r>
            <a:endParaRPr lang="en-US" sz="1600" dirty="0"/>
          </a:p>
          <a:p>
            <a:pPr marL="740775" lvl="1" indent="-284910" eaLnBrk="1" hangingPunct="1">
              <a:spcAft>
                <a:spcPts val="300"/>
              </a:spcAft>
              <a:defRPr/>
            </a:pPr>
            <a:r>
              <a:rPr lang="en-US" sz="1600" dirty="0"/>
              <a:t>Research, analysis, and validation of fixed decibel adjustment values for testing residential sound insulation around airports. </a:t>
            </a:r>
          </a:p>
          <a:p>
            <a:pPr marL="341886" indent="-341886" eaLnBrk="1" hangingPunct="1">
              <a:spcAft>
                <a:spcPts val="300"/>
              </a:spcAft>
              <a:defRPr/>
            </a:pPr>
            <a:r>
              <a:rPr lang="en-US" sz="1600" u="sng" dirty="0" smtClean="0"/>
              <a:t>Progress to date:</a:t>
            </a:r>
            <a:r>
              <a:rPr lang="en-US" sz="1600" dirty="0" smtClean="0"/>
              <a:t>  </a:t>
            </a:r>
          </a:p>
          <a:p>
            <a:pPr marL="740348" lvl="1" indent="-341886" eaLnBrk="1" hangingPunct="1">
              <a:spcAft>
                <a:spcPts val="300"/>
              </a:spcAft>
              <a:defRPr/>
            </a:pPr>
            <a:r>
              <a:rPr lang="en-US" sz="1600" dirty="0" smtClean="0"/>
              <a:t>Task 1. Annotated Literature review completed. </a:t>
            </a:r>
          </a:p>
          <a:p>
            <a:pPr marL="1138811" lvl="2" indent="-341886" eaLnBrk="1" hangingPunct="1">
              <a:spcAft>
                <a:spcPts val="0"/>
              </a:spcAft>
              <a:defRPr/>
            </a:pPr>
            <a:r>
              <a:rPr lang="en-US" sz="1400" dirty="0" smtClean="0"/>
              <a:t>Published Literature and Data sets.</a:t>
            </a:r>
          </a:p>
          <a:p>
            <a:pPr marL="1138811" lvl="2" indent="-341886" eaLnBrk="1" hangingPunct="1">
              <a:spcAft>
                <a:spcPts val="0"/>
              </a:spcAft>
              <a:defRPr/>
            </a:pPr>
            <a:r>
              <a:rPr lang="en-US" sz="1400" dirty="0" smtClean="0"/>
              <a:t>Summary of Current technology for measurement of Outdoor to Indoor Noise Reduction (OINR)</a:t>
            </a:r>
          </a:p>
          <a:p>
            <a:pPr marL="740348" lvl="1" indent="-341886" eaLnBrk="1" hangingPunct="1">
              <a:spcAft>
                <a:spcPts val="300"/>
              </a:spcAft>
              <a:defRPr/>
            </a:pPr>
            <a:r>
              <a:rPr lang="en-US" sz="1600" dirty="0" smtClean="0"/>
              <a:t>Task 2. Model Development and Validation currently under review.</a:t>
            </a:r>
          </a:p>
          <a:p>
            <a:pPr marL="341886" lvl="1" indent="-341886" eaLnBrk="1" hangingPunct="1">
              <a:spcAft>
                <a:spcPts val="300"/>
              </a:spcAft>
              <a:buFontTx/>
              <a:buChar char="•"/>
              <a:defRPr/>
            </a:pPr>
            <a:endParaRPr lang="en-US" sz="1500" b="1" u="sng" dirty="0">
              <a:ea typeface="+mn-ea"/>
              <a:cs typeface="+mn-cs"/>
            </a:endParaRPr>
          </a:p>
          <a:p>
            <a:pPr marL="740775" lvl="1" indent="-284910" eaLnBrk="1" hangingPunct="1">
              <a:spcAft>
                <a:spcPts val="300"/>
              </a:spcAft>
              <a:defRPr/>
            </a:pPr>
            <a:endParaRPr lang="en-US" sz="1200" dirty="0"/>
          </a:p>
          <a:p>
            <a:pPr marL="740775" lvl="1" indent="-284910" eaLnBrk="1" hangingPunct="1">
              <a:defRPr/>
            </a:pPr>
            <a:endParaRPr lang="en-US" sz="1200" dirty="0"/>
          </a:p>
          <a:p>
            <a:pPr marL="341886" indent="-341886" eaLnBrk="1" hangingPunct="1">
              <a:defRPr/>
            </a:pPr>
            <a:endParaRPr lang="en-US" sz="1700" dirty="0"/>
          </a:p>
        </p:txBody>
      </p:sp>
      <p:sp>
        <p:nvSpPr>
          <p:cNvPr id="1126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Aft>
                <a:spcPct val="0"/>
              </a:spcAft>
            </a:pPr>
            <a:fld id="{60F058A2-76D9-4F1B-8758-6CCD62928227}" type="slidenum">
              <a:rPr lang="en-US" altLang="en-US" smtClean="0">
                <a:solidFill>
                  <a:srgbClr val="FFFFFF"/>
                </a:solidFill>
                <a:latin typeface="Calibri" pitchFamily="34" charset="0"/>
              </a:rPr>
              <a:pPr eaLnBrk="1" fontAlgn="base" hangingPunct="1">
                <a:spcAft>
                  <a:spcPct val="0"/>
                </a:spcAft>
              </a:pPr>
              <a:t>7</a:t>
            </a:fld>
            <a:endParaRPr lang="en-US" altLang="en-US" smtClean="0">
              <a:solidFill>
                <a:srgbClr val="FFFFFF"/>
              </a:solidFill>
              <a:latin typeface="Calibri" pitchFamily="34" charset="0"/>
            </a:endParaRPr>
          </a:p>
        </p:txBody>
      </p:sp>
    </p:spTree>
    <p:extLst>
      <p:ext uri="{BB962C8B-B14F-4D97-AF65-F5344CB8AC3E}">
        <p14:creationId xmlns:p14="http://schemas.microsoft.com/office/powerpoint/2010/main" val="310852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8534400" cy="1143000"/>
          </a:xfrm>
        </p:spPr>
        <p:txBody>
          <a:bodyPr/>
          <a:lstStyle/>
          <a:p>
            <a:pPr eaLnBrk="1" hangingPunct="1"/>
            <a:r>
              <a:rPr lang="en-US" altLang="en-US" dirty="0"/>
              <a:t>Noise Dispersion with Equivalent Lateral Spacing Operations (ELSO) PBN </a:t>
            </a:r>
            <a:r>
              <a:rPr lang="en-US" altLang="en-US" dirty="0" smtClean="0"/>
              <a:t>Departures</a:t>
            </a:r>
            <a:endParaRPr lang="en-US" altLang="en-US" sz="1600" dirty="0"/>
          </a:p>
        </p:txBody>
      </p:sp>
      <p:sp>
        <p:nvSpPr>
          <p:cNvPr id="3" name="Content Placeholder 2"/>
          <p:cNvSpPr>
            <a:spLocks noGrp="1"/>
          </p:cNvSpPr>
          <p:nvPr>
            <p:ph idx="1"/>
          </p:nvPr>
        </p:nvSpPr>
        <p:spPr>
          <a:xfrm>
            <a:off x="152400" y="1447800"/>
            <a:ext cx="8686800" cy="4343401"/>
          </a:xfrm>
        </p:spPr>
        <p:txBody>
          <a:bodyPr rtlCol="0">
            <a:noAutofit/>
          </a:bodyPr>
          <a:lstStyle/>
          <a:p>
            <a:pPr>
              <a:defRPr/>
            </a:pPr>
            <a:r>
              <a:rPr lang="en-US" sz="1500" u="sng" dirty="0"/>
              <a:t>Issue:</a:t>
            </a:r>
            <a:r>
              <a:rPr lang="en-US" sz="1500" dirty="0"/>
              <a:t> </a:t>
            </a:r>
            <a:r>
              <a:rPr lang="en-US" sz="1500" b="0" dirty="0"/>
              <a:t>PBN implementation at airports can result in heightened community noise concerns, as aircraft overflights are concentrated along specific points on the ground. </a:t>
            </a:r>
            <a:r>
              <a:rPr lang="en-US" sz="1500" b="0" dirty="0" smtClean="0"/>
              <a:t> Prior to PBN, there was more dispersion about the flight track.  Research </a:t>
            </a:r>
            <a:r>
              <a:rPr lang="en-US" sz="1500" b="0" dirty="0"/>
              <a:t>is needed to better inform conceptual procedure layout.  Instead of dispersion around one heading, multiple PBN tracks can be used to ameliorate noise focusing from departures</a:t>
            </a:r>
            <a:r>
              <a:rPr lang="en-US" sz="1500" b="0" dirty="0" smtClean="0"/>
              <a:t>.</a:t>
            </a:r>
            <a:endParaRPr lang="en-US" sz="1500" dirty="0"/>
          </a:p>
          <a:p>
            <a:pPr>
              <a:defRPr/>
            </a:pPr>
            <a:r>
              <a:rPr lang="en-US" sz="1500" u="sng" dirty="0"/>
              <a:t>Deliverable:</a:t>
            </a:r>
            <a:endParaRPr lang="en-US" sz="1500" dirty="0"/>
          </a:p>
          <a:p>
            <a:pPr lvl="1">
              <a:defRPr/>
            </a:pPr>
            <a:r>
              <a:rPr lang="en-US" sz="1500" dirty="0" smtClean="0"/>
              <a:t>Guidance for field staff on methods for application of ELSO for abating departure noise impacts due to lateral precision of PBN departures.  Anticipate application of this knowledge during the conduct of PBN work groups and airport Part 150 studies.  </a:t>
            </a:r>
          </a:p>
          <a:p>
            <a:pPr lvl="1">
              <a:defRPr/>
            </a:pPr>
            <a:r>
              <a:rPr lang="en-US" sz="1500" dirty="0" smtClean="0"/>
              <a:t>Report </a:t>
            </a:r>
            <a:r>
              <a:rPr lang="en-US" sz="1500" dirty="0"/>
              <a:t>of methodology, data results and usable </a:t>
            </a:r>
            <a:r>
              <a:rPr lang="en-US" sz="1500" dirty="0" smtClean="0"/>
              <a:t>findings</a:t>
            </a:r>
          </a:p>
          <a:p>
            <a:pPr>
              <a:buFont typeface="Arial" panose="020B0604020202020204" pitchFamily="34" charset="0"/>
              <a:buChar char="•"/>
              <a:defRPr/>
            </a:pPr>
            <a:r>
              <a:rPr lang="en-US" sz="1500" u="sng" dirty="0" smtClean="0"/>
              <a:t>Progress to Date:</a:t>
            </a:r>
          </a:p>
          <a:p>
            <a:pPr lvl="1">
              <a:defRPr/>
            </a:pPr>
            <a:r>
              <a:rPr lang="en-US" sz="1500" dirty="0" smtClean="0"/>
              <a:t>Defined operational scenarios to assess</a:t>
            </a:r>
          </a:p>
          <a:p>
            <a:pPr lvl="2">
              <a:defRPr/>
            </a:pPr>
            <a:r>
              <a:rPr lang="en-US" sz="1400" dirty="0" smtClean="0"/>
              <a:t>Single heading – How to optimize for noise, subject to constraints?</a:t>
            </a:r>
          </a:p>
          <a:p>
            <a:pPr lvl="2">
              <a:defRPr/>
            </a:pPr>
            <a:r>
              <a:rPr lang="en-US" sz="1400" dirty="0" smtClean="0"/>
              <a:t>Multiple headings – Can ELSO provide more access to noise-optimal headings?</a:t>
            </a:r>
          </a:p>
          <a:p>
            <a:pPr lvl="1">
              <a:defRPr/>
            </a:pPr>
            <a:r>
              <a:rPr lang="en-US" sz="1500" dirty="0" smtClean="0"/>
              <a:t>Developing process for identifying noise-optimal headings, along with fuel, emissions, and capacity tradeoffs</a:t>
            </a:r>
          </a:p>
          <a:p>
            <a:pPr lvl="1">
              <a:defRPr/>
            </a:pPr>
            <a:r>
              <a:rPr lang="en-US" sz="1500" dirty="0" smtClean="0"/>
              <a:t>On track for completion at end of FY 17</a:t>
            </a:r>
            <a:endParaRPr lang="en-US" sz="1500" dirty="0" smtClean="0"/>
          </a:p>
          <a:p>
            <a:pPr lvl="2">
              <a:defRPr/>
            </a:pPr>
            <a:endParaRPr lang="en-US" sz="1100" b="0" dirty="0"/>
          </a:p>
        </p:txBody>
      </p:sp>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08C73376-0E82-4E91-8206-D0CFEE25F101}" type="slidenum">
              <a:rPr lang="en-US" altLang="en-US">
                <a:solidFill>
                  <a:schemeClr val="bg1"/>
                </a:solidFill>
              </a:rPr>
              <a:pPr/>
              <a:t>8</a:t>
            </a:fld>
            <a:endParaRPr lang="en-US" altLang="en-US" dirty="0">
              <a:solidFill>
                <a:schemeClr val="bg1"/>
              </a:solidFill>
            </a:endParaRPr>
          </a:p>
        </p:txBody>
      </p:sp>
    </p:spTree>
    <p:extLst>
      <p:ext uri="{BB962C8B-B14F-4D97-AF65-F5344CB8AC3E}">
        <p14:creationId xmlns:p14="http://schemas.microsoft.com/office/powerpoint/2010/main" val="278293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76200"/>
            <a:ext cx="8763000" cy="990600"/>
          </a:xfrm>
        </p:spPr>
        <p:txBody>
          <a:bodyPr/>
          <a:lstStyle/>
          <a:p>
            <a:r>
              <a:rPr lang="en-US" altLang="en-US" dirty="0" smtClean="0"/>
              <a:t>Air </a:t>
            </a:r>
            <a:r>
              <a:rPr lang="en-US" altLang="en-US" dirty="0"/>
              <a:t>Quality Screening Criteria for Airport Actions</a:t>
            </a:r>
          </a:p>
        </p:txBody>
      </p:sp>
      <p:sp>
        <p:nvSpPr>
          <p:cNvPr id="5" name="Content Placeholder 2"/>
          <p:cNvSpPr>
            <a:spLocks noGrp="1"/>
          </p:cNvSpPr>
          <p:nvPr>
            <p:ph idx="1"/>
          </p:nvPr>
        </p:nvSpPr>
        <p:spPr>
          <a:xfrm>
            <a:off x="152400" y="1066800"/>
            <a:ext cx="8839200" cy="4800600"/>
          </a:xfrm>
        </p:spPr>
        <p:txBody>
          <a:bodyPr rtlCol="0">
            <a:noAutofit/>
          </a:bodyPr>
          <a:lstStyle/>
          <a:p>
            <a:pPr>
              <a:spcAft>
                <a:spcPts val="600"/>
              </a:spcAft>
              <a:defRPr/>
            </a:pPr>
            <a:r>
              <a:rPr lang="en-US" sz="1600" u="sng" dirty="0"/>
              <a:t>Issue:</a:t>
            </a:r>
            <a:r>
              <a:rPr lang="en-US" sz="1600" dirty="0"/>
              <a:t>  </a:t>
            </a:r>
            <a:r>
              <a:rPr lang="en-US" sz="1600" b="0" dirty="0"/>
              <a:t> </a:t>
            </a:r>
            <a:r>
              <a:rPr lang="en-US" sz="1600" b="0" dirty="0" smtClean="0"/>
              <a:t>With </a:t>
            </a:r>
            <a:r>
              <a:rPr lang="en-US" sz="1600" b="0" dirty="0"/>
              <a:t>the implementation of </a:t>
            </a:r>
            <a:r>
              <a:rPr lang="en-US" sz="1600" b="0" dirty="0" smtClean="0"/>
              <a:t>AEDT 2b, </a:t>
            </a:r>
            <a:r>
              <a:rPr lang="en-US" sz="1600" b="0" dirty="0"/>
              <a:t>and changes to the FAA Air Quality Handbook, some of the prior methods and procedures regarding how to scope and implement airport air quality analyses to adequately comply with the Clean Air Act and the National Environmental Policy Act (NEPA) have become obsolete. There is </a:t>
            </a:r>
            <a:r>
              <a:rPr lang="en-US" sz="1600" b="0" dirty="0" smtClean="0"/>
              <a:t>a need </a:t>
            </a:r>
            <a:r>
              <a:rPr lang="en-US" sz="1600" b="0" dirty="0"/>
              <a:t>for </a:t>
            </a:r>
            <a:r>
              <a:rPr lang="en-US" sz="1600" b="0" dirty="0" smtClean="0"/>
              <a:t>methods </a:t>
            </a:r>
            <a:r>
              <a:rPr lang="en-US" sz="1600" b="0" dirty="0"/>
              <a:t>and procedures to </a:t>
            </a:r>
            <a:r>
              <a:rPr lang="en-US" sz="1600" b="0" dirty="0" smtClean="0"/>
              <a:t>easily screen</a:t>
            </a:r>
            <a:r>
              <a:rPr lang="en-US" sz="1600" b="0" dirty="0"/>
              <a:t>, scope, and conduct air quality analyses for airport actions. There is a particular need for screening small </a:t>
            </a:r>
            <a:r>
              <a:rPr lang="en-US" sz="1600" b="0" dirty="0" smtClean="0"/>
              <a:t>and medium scale </a:t>
            </a:r>
            <a:r>
              <a:rPr lang="en-US" sz="1600" b="0" dirty="0"/>
              <a:t>airport projects for which the cost and time involved in </a:t>
            </a:r>
            <a:r>
              <a:rPr lang="en-US" sz="1600" b="0" dirty="0" smtClean="0"/>
              <a:t>use of AEDT </a:t>
            </a:r>
            <a:r>
              <a:rPr lang="en-US" sz="1600" b="0" dirty="0"/>
              <a:t>2b </a:t>
            </a:r>
            <a:r>
              <a:rPr lang="en-US" sz="1600" b="0" dirty="0" smtClean="0"/>
              <a:t>is </a:t>
            </a:r>
            <a:r>
              <a:rPr lang="en-US" sz="1600" b="0" dirty="0"/>
              <a:t>likely unwarranted. </a:t>
            </a:r>
            <a:endParaRPr lang="en-US" sz="1600" b="0" dirty="0" smtClean="0"/>
          </a:p>
          <a:p>
            <a:pPr>
              <a:spcAft>
                <a:spcPts val="600"/>
              </a:spcAft>
              <a:defRPr/>
            </a:pPr>
            <a:r>
              <a:rPr lang="en-US" sz="1600" u="sng" dirty="0" smtClean="0"/>
              <a:t>Deliverables</a:t>
            </a:r>
            <a:r>
              <a:rPr lang="en-US" sz="1600" dirty="0"/>
              <a:t>:  </a:t>
            </a:r>
          </a:p>
          <a:p>
            <a:pPr lvl="1">
              <a:spcAft>
                <a:spcPts val="300"/>
              </a:spcAft>
              <a:defRPr/>
            </a:pPr>
            <a:r>
              <a:rPr lang="en-US" sz="1500" dirty="0" smtClean="0"/>
              <a:t>Recommend </a:t>
            </a:r>
            <a:r>
              <a:rPr lang="en-US" sz="1500" dirty="0"/>
              <a:t>new processes and/or methods of air quality analysis for airport projects that will ensure consistency and accuracy nationwide. </a:t>
            </a:r>
          </a:p>
          <a:p>
            <a:pPr lvl="1">
              <a:spcAft>
                <a:spcPts val="300"/>
              </a:spcAft>
              <a:defRPr/>
            </a:pPr>
            <a:r>
              <a:rPr lang="en-US" sz="1500" dirty="0"/>
              <a:t>Provide the technical support documents that validate the procedures, and coordinate with EPA as necessary. </a:t>
            </a:r>
          </a:p>
          <a:p>
            <a:pPr>
              <a:spcAft>
                <a:spcPts val="600"/>
              </a:spcAft>
              <a:defRPr/>
            </a:pPr>
            <a:r>
              <a:rPr lang="en-US" sz="1500" u="sng" dirty="0" smtClean="0"/>
              <a:t>Progress to Date:</a:t>
            </a:r>
          </a:p>
          <a:p>
            <a:pPr marL="740348" lvl="1" indent="-341886">
              <a:spcAft>
                <a:spcPts val="300"/>
              </a:spcAft>
              <a:defRPr/>
            </a:pPr>
            <a:r>
              <a:rPr lang="en-US" sz="1500" dirty="0"/>
              <a:t>Researching regulations, Acts, and other agency </a:t>
            </a:r>
            <a:r>
              <a:rPr lang="en-US" sz="1500" dirty="0" smtClean="0"/>
              <a:t>methods</a:t>
            </a:r>
          </a:p>
          <a:p>
            <a:pPr marL="740348" lvl="1" indent="-341886">
              <a:spcAft>
                <a:spcPts val="300"/>
              </a:spcAft>
              <a:defRPr/>
            </a:pPr>
            <a:r>
              <a:rPr lang="en-US" sz="1500" dirty="0" smtClean="0"/>
              <a:t>The PSD 250 TPY threshold, as well as the PSD SER’s (significant emission rates) both have potential for comparison to aircraft operational levels and existing </a:t>
            </a:r>
            <a:r>
              <a:rPr lang="en-US" sz="1500" i="1" dirty="0" smtClean="0"/>
              <a:t>de </a:t>
            </a:r>
            <a:r>
              <a:rPr lang="en-US" sz="1500" i="1" dirty="0" err="1" smtClean="0"/>
              <a:t>minimis</a:t>
            </a:r>
            <a:r>
              <a:rPr lang="en-US" sz="1500" i="1" dirty="0" smtClean="0"/>
              <a:t> </a:t>
            </a:r>
            <a:r>
              <a:rPr lang="en-US" sz="1500" dirty="0" smtClean="0"/>
              <a:t>thresholds</a:t>
            </a:r>
          </a:p>
          <a:p>
            <a:pPr marL="740348" lvl="1" indent="-341886">
              <a:spcAft>
                <a:spcPts val="300"/>
              </a:spcAft>
              <a:defRPr/>
            </a:pPr>
            <a:r>
              <a:rPr lang="en-US" sz="1500" dirty="0" smtClean="0"/>
              <a:t>Also reviewing presumed to conform (PTC) list for potential additions/revisions</a:t>
            </a:r>
            <a:endParaRPr lang="en-US" sz="1500" dirty="0"/>
          </a:p>
        </p:txBody>
      </p:sp>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88A52639-B4AD-415F-A7C5-92D394477BF1}" type="slidenum">
              <a:rPr lang="en-US" altLang="en-US">
                <a:solidFill>
                  <a:schemeClr val="bg1"/>
                </a:solidFill>
              </a:rPr>
              <a:pPr/>
              <a:t>9</a:t>
            </a:fld>
            <a:endParaRPr lang="en-US" altLang="en-US" dirty="0">
              <a:solidFill>
                <a:schemeClr val="bg1"/>
              </a:solidFill>
            </a:endParaRPr>
          </a:p>
        </p:txBody>
      </p:sp>
    </p:spTree>
    <p:extLst>
      <p:ext uri="{BB962C8B-B14F-4D97-AF65-F5344CB8AC3E}">
        <p14:creationId xmlns:p14="http://schemas.microsoft.com/office/powerpoint/2010/main" val="176652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CC2131-D116-4E3A-B959-2DF06531A475}"/>
</file>

<file path=customXml/itemProps2.xml><?xml version="1.0" encoding="utf-8"?>
<ds:datastoreItem xmlns:ds="http://schemas.openxmlformats.org/officeDocument/2006/customXml" ds:itemID="{E56D46ED-4942-48C4-A966-C7DBF2D29C92}"/>
</file>

<file path=customXml/itemProps3.xml><?xml version="1.0" encoding="utf-8"?>
<ds:datastoreItem xmlns:ds="http://schemas.openxmlformats.org/officeDocument/2006/customXml" ds:itemID="{FE5459AE-4F8E-440B-A612-845BE813F980}"/>
</file>

<file path=docProps/app.xml><?xml version="1.0" encoding="utf-8"?>
<Properties xmlns="http://schemas.openxmlformats.org/officeDocument/2006/extended-properties" xmlns:vt="http://schemas.openxmlformats.org/officeDocument/2006/docPropsVTypes">
  <Template/>
  <TotalTime>14665</TotalTime>
  <Words>1504</Words>
  <Application>Microsoft Office PowerPoint</Application>
  <PresentationFormat>On-screen Show (4:3)</PresentationFormat>
  <Paragraphs>162</Paragraphs>
  <Slides>14</Slides>
  <Notes>7</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14</vt:i4>
      </vt:variant>
    </vt:vector>
  </HeadingPairs>
  <TitlesOfParts>
    <vt:vector size="27" baseType="lpstr">
      <vt:lpstr>1_Custom Design</vt:lpstr>
      <vt:lpstr>5_Custom Design</vt:lpstr>
      <vt:lpstr>4_Custom Design</vt:lpstr>
      <vt:lpstr>6_Custom Design</vt:lpstr>
      <vt:lpstr>7_Custom Design</vt:lpstr>
      <vt:lpstr>2_Custom Design</vt:lpstr>
      <vt:lpstr>3_Custom Design</vt:lpstr>
      <vt:lpstr>8_Custom Design</vt:lpstr>
      <vt:lpstr>9_Custom Design</vt:lpstr>
      <vt:lpstr>10_Custom Design</vt:lpstr>
      <vt:lpstr>11_Custom Design</vt:lpstr>
      <vt:lpstr>12_Custom Design</vt:lpstr>
      <vt:lpstr>Worksheet</vt:lpstr>
      <vt:lpstr> Environmental Research  under the Airport Technical Research (ATR) Program  </vt:lpstr>
      <vt:lpstr>  Airport Environmental Research    </vt:lpstr>
      <vt:lpstr>Airport Environmental Research</vt:lpstr>
      <vt:lpstr>Framework for Research Program  Introduction</vt:lpstr>
      <vt:lpstr>PowerPoint Presentation</vt:lpstr>
      <vt:lpstr>FY16 Airport Environmental Research Projects</vt:lpstr>
      <vt:lpstr>Evaluating Fixed Decibel Values used in  Determining Noise Level Reduction Requirements</vt:lpstr>
      <vt:lpstr>Noise Dispersion with Equivalent Lateral Spacing Operations (ELSO) PBN Departures</vt:lpstr>
      <vt:lpstr>Air Quality Screening Criteria for Airport Actions</vt:lpstr>
      <vt:lpstr>Airport Climate Resiliency</vt:lpstr>
      <vt:lpstr>Airport Planning and Environmental 10-Year Framework</vt:lpstr>
      <vt:lpstr>PowerPoint Presentation</vt:lpstr>
      <vt:lpstr>Anticipated distribution of E1 Environmental research funding FY16 – FY19</vt:lpstr>
      <vt:lpstr>Airport Environmental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Collins, Lauren (FAA)</cp:lastModifiedBy>
  <cp:revision>791</cp:revision>
  <cp:lastPrinted>2012-08-14T14:45:42Z</cp:lastPrinted>
  <dcterms:modified xsi:type="dcterms:W3CDTF">2017-02-27T15:36:53Z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