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5273" r:id="rId2"/>
    <p:sldMasterId id="2147485657" r:id="rId3"/>
    <p:sldMasterId id="2147485670" r:id="rId4"/>
    <p:sldMasterId id="2147485683" r:id="rId5"/>
    <p:sldMasterId id="2147485696" r:id="rId6"/>
    <p:sldMasterId id="2147485813" r:id="rId7"/>
  </p:sldMasterIdLst>
  <p:notesMasterIdLst>
    <p:notesMasterId r:id="rId22"/>
  </p:notesMasterIdLst>
  <p:handoutMasterIdLst>
    <p:handoutMasterId r:id="rId23"/>
  </p:handoutMasterIdLst>
  <p:sldIdLst>
    <p:sldId id="543" r:id="rId8"/>
    <p:sldId id="705" r:id="rId9"/>
    <p:sldId id="692" r:id="rId10"/>
    <p:sldId id="695" r:id="rId11"/>
    <p:sldId id="697" r:id="rId12"/>
    <p:sldId id="693" r:id="rId13"/>
    <p:sldId id="701" r:id="rId14"/>
    <p:sldId id="702" r:id="rId15"/>
    <p:sldId id="706" r:id="rId16"/>
    <p:sldId id="698" r:id="rId17"/>
    <p:sldId id="699" r:id="rId18"/>
    <p:sldId id="700" r:id="rId19"/>
    <p:sldId id="607" r:id="rId20"/>
    <p:sldId id="642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0000"/>
    <a:srgbClr val="FFFF99"/>
    <a:srgbClr val="FFCC00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6" autoAdjust="0"/>
    <p:restoredTop sz="94761" autoAdjust="0"/>
  </p:normalViewPr>
  <p:slideViewPr>
    <p:cSldViewPr snapToGrid="0">
      <p:cViewPr varScale="1">
        <p:scale>
          <a:sx n="128" d="100"/>
          <a:sy n="128" d="100"/>
        </p:scale>
        <p:origin x="-1344" y="-84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E790529-7510-4F31-9A5A-8FF2431F3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855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8F18B79-EA70-40FD-85C5-07817676D1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918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EC67A3C-3EA7-41BD-873D-101A2F33EBF4}" type="slidenum">
              <a:rPr lang="en-US" altLang="en-US" sz="1200" smtClean="0">
                <a:latin typeface="Times New Roman" pitchFamily="18" charset="0"/>
              </a:rPr>
              <a:pPr/>
              <a:t>1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C1FA63B-15F5-4C6E-B806-F6AF4879A65D}" type="slidenum">
              <a:rPr lang="en-US" altLang="en-US" sz="1200" smtClean="0">
                <a:solidFill>
                  <a:srgbClr val="000000"/>
                </a:solidFill>
              </a:rPr>
              <a:pPr/>
              <a:t>13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chemeClr val="bg1"/>
                </a:solidFill>
                <a:cs typeface="+mn-cs"/>
              </a:rPr>
              <a:t>Presented to: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chemeClr val="bg1"/>
                </a:solidFill>
                <a:cs typeface="+mn-cs"/>
              </a:rPr>
              <a:t>By: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chemeClr val="bg1"/>
                </a:solidFill>
                <a:cs typeface="+mn-cs"/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chemeClr val="bg1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chemeClr val="bg1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11708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44426-5A07-4884-8B3E-BE7FEE725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14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1B552-B02A-4856-A49F-6E0A18785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30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B238-C455-482A-A1EE-187FDCE997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646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  <a:cs typeface="+mn-cs"/>
              </a:rPr>
              <a:t>Presented to: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  <a:cs typeface="+mn-cs"/>
              </a:rPr>
              <a:t>By: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  <a:cs typeface="+mn-cs"/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053380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2272-9E5F-4E0F-94B1-A38CFB2D5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92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C2B1B-0C96-4324-9812-82F062740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100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4810C-AF27-463B-9C84-263DBEF63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663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97105-5CE2-4E3B-BCA1-639661F4D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530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9A0B7-B1FF-4425-A7C2-B67037348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719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F614B-49CB-40D4-9B46-1A3530B4A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87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12750" y="6248400"/>
            <a:ext cx="21780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2067B-93B8-4E22-B90D-5252FB72F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042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53097-B247-4755-A8F4-E2C3A2443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775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075CD-25D7-44A1-8DDC-2EEC5235B4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916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EC66-6BA3-407D-AA36-2536D2FA0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581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6A1C-9C2A-4E2A-918B-266BBBAFF7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94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Presented to: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By: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428418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12750" y="6248400"/>
            <a:ext cx="21780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70F37-675C-4CF2-B98A-8236CAB74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744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34F2B-61BC-4680-A6A6-ECAD6879F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241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B7543-EDF2-4E68-AF93-05CD399375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209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7950B-0E56-400F-ABA1-55D506672C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915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31C3F-35B5-4CFE-AD61-D812094C7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79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8A1A-A902-4AA9-BFA3-2A5CFE7A7E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299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BFA97-9803-436D-8A94-70A2F44B8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263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C8D17-EDCB-444C-8A71-FFE7183B3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029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A7D1B-AA5C-4AB7-BAFA-3ABAE9E9D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080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E94B6-55D3-4425-8434-76EE0838F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34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AB9FD-4351-4F0B-A3D6-9B04057F2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332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1067A-B935-4272-BF5E-899E806829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721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Presented to: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By: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564244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12750" y="6248400"/>
            <a:ext cx="21780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46B04-2ED9-4271-A0FC-1A3A1CA19D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724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730CD-3776-4E5B-BB19-90A2747E2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3347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8E342-1224-4F4C-B861-FA0F1B6FC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85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76655-A094-46C5-B438-E77B8828E0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137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79C31-355C-4D92-AC42-F6AD86CA5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032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ED35-131B-46B7-8C10-311F2E14D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04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D30A2-84A5-41DE-B96C-F7F4D60A8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7301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CAB69-AA02-468E-B8D7-13CDF1C2E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231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9B17C-305E-4F74-822F-61D346C7E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6424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5CA40-81C2-4F0C-9624-5C9826DD77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8457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F3F4D-2CBA-451F-BD18-5D6126B13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664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F6C06-F310-4DA0-BEBD-C7162AA7C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763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Presented to: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By: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198849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12750" y="6248400"/>
            <a:ext cx="21780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87EFC-A283-465B-B4CF-01739A062C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3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43EE9-D6B2-4D93-A36B-7191B34C3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1205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CB576-30CD-4084-A2C3-4771289A3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7889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63F2C-7151-4809-8BA1-DBA71564D7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6681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EE9F4-FADD-400A-B9D3-10DAD3F851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6127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B39AF-C63F-452A-B017-08D614374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8885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AD1E5-E17E-4DD9-9009-8995DF4B6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3401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056D0-5743-4C2A-99D4-A2ECE4063E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1242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4568-BDEE-4E28-B094-0F2EC375A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3608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E66DB-899A-4A4A-9EFA-8405ED57E8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4811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D0B9-A48B-4663-99C7-88F32A1A3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7137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249A4-8181-43BC-9153-9718B46E81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87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BA4ED-82F8-4B3A-B175-62B2D60E3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9860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Presented to: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By: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4526760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12750" y="6248400"/>
            <a:ext cx="21780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5E545-B990-4973-987D-0E5A6257BE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5083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999F2-A274-4C32-9425-CB50DFF2EF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237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644EF-1C45-46B1-B392-00DDAC7AD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556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1868A-3EC0-4D0A-9830-26F5F9AB84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0112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B3D7-4D84-4C20-9779-4E7B2CBF3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2831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97815-AA1E-47C8-862A-5F7B79EEA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1559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64771-E251-48F9-9AD2-A172DE5B8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1171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15EA-89E2-4AEC-A69E-2E99223BA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665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20D5D-10DB-47FD-A64D-43763FF3B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73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A6071-964C-465F-9E52-5170ABC5AB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2609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3E3F5-B251-41EB-A23E-A6A54932F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7801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5F79F-C91E-4756-9EA3-128ED487C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1380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DC372B-A807-4CE2-8D97-60D77CAE3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524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8B07E5-12E0-4E61-A357-FD744AE3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917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427A72-C558-4758-ADAA-12AB1C511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824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AB4432-0124-4468-9D31-CCAF7F2AF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459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40C9996-1111-4943-978F-FB4E62636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494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62DF04-469F-44C3-AFEA-3D510DC34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320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A7571E-C897-46A1-982E-0A2299B52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50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13CEDAA-6476-46C7-BD90-D8D726EF1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8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27E87-5A9D-41E5-AAFB-850F4E67B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3166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7C5B3BA-60BB-4F5B-9C8C-BD0BC3B3D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421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A8CEFB-9F62-40D4-B8D0-1C12B42D7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481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0AB40A9-391D-405B-B313-42F88A64A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311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3F9C6A-49B2-41AA-9DB1-D66BEEB10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41D8-2F78-4A18-826D-2871E4C09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72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01AC3AA-E830-4B5C-99BE-C64D97F36C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F82D5BAE-4FAF-4829-AD30-A95A996AC3FB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chemeClr val="bg1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chemeClr val="bg1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C0C0C0"/>
                </a:solidFill>
                <a:cs typeface="+mn-cs"/>
              </a:rPr>
              <a:t>Airport Winter Safety </a:t>
            </a:r>
            <a:r>
              <a:rPr lang="en-US" sz="1200" smtClean="0">
                <a:solidFill>
                  <a:srgbClr val="C0C0C0"/>
                </a:solidFill>
                <a:cs typeface="+mn-cs"/>
              </a:rPr>
              <a:t>and Operations</a:t>
            </a:r>
            <a:endParaRPr lang="en-US" sz="1200" dirty="0" smtClean="0">
              <a:solidFill>
                <a:srgbClr val="C0C0C0"/>
              </a:solidFill>
              <a:cs typeface="+mn-cs"/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C0C0C0"/>
                </a:solidFill>
                <a:cs typeface="+mn-cs"/>
              </a:rPr>
              <a:t>March 14, 2017</a:t>
            </a:r>
            <a:endParaRPr lang="en-US" sz="1200" dirty="0" smtClean="0">
              <a:solidFill>
                <a:srgbClr val="C0C0C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27" r:id="rId1"/>
    <p:sldLayoutId id="2147491028" r:id="rId2"/>
    <p:sldLayoutId id="2147490967" r:id="rId3"/>
    <p:sldLayoutId id="2147490968" r:id="rId4"/>
    <p:sldLayoutId id="2147490969" r:id="rId5"/>
    <p:sldLayoutId id="2147490970" r:id="rId6"/>
    <p:sldLayoutId id="2147490971" r:id="rId7"/>
    <p:sldLayoutId id="2147490972" r:id="rId8"/>
    <p:sldLayoutId id="2147490973" r:id="rId9"/>
    <p:sldLayoutId id="2147490974" r:id="rId10"/>
    <p:sldLayoutId id="2147490975" r:id="rId11"/>
    <p:sldLayoutId id="214749097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EE4B8D1-DA6D-4828-8CE6-AC1F25F0D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C6EB83B6-E9FA-4BEA-A4BF-2522EFC61072}" type="slidenum">
              <a:rPr lang="en-US" altLang="en-US" sz="1200" b="1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</a:endParaRPr>
          </a:p>
        </p:txBody>
      </p:sp>
      <p:grpSp>
        <p:nvGrpSpPr>
          <p:cNvPr id="2057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2060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smtClean="0">
                <a:solidFill>
                  <a:srgbClr val="C0C0C0"/>
                </a:solidFill>
                <a:cs typeface="+mn-cs"/>
              </a:rPr>
              <a:t>Aircraft Braking</a:t>
            </a:r>
            <a:endParaRPr lang="en-US" sz="1200" smtClean="0">
              <a:solidFill>
                <a:srgbClr val="C0C0C0"/>
              </a:solidFill>
              <a:cs typeface="+mn-cs"/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C0C0C0"/>
                </a:solidFill>
                <a:cs typeface="+mn-cs"/>
              </a:rPr>
              <a:t>July 23, </a:t>
            </a:r>
            <a:r>
              <a:rPr lang="en-US" sz="1200" dirty="0" smtClean="0">
                <a:solidFill>
                  <a:srgbClr val="C0C0C0"/>
                </a:solidFill>
                <a:cs typeface="+mn-cs"/>
              </a:rPr>
              <a:t>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29" r:id="rId1"/>
    <p:sldLayoutId id="2147490977" r:id="rId2"/>
    <p:sldLayoutId id="2147490978" r:id="rId3"/>
    <p:sldLayoutId id="2147490979" r:id="rId4"/>
    <p:sldLayoutId id="2147490980" r:id="rId5"/>
    <p:sldLayoutId id="2147490981" r:id="rId6"/>
    <p:sldLayoutId id="2147490982" r:id="rId7"/>
    <p:sldLayoutId id="2147490983" r:id="rId8"/>
    <p:sldLayoutId id="2147490984" r:id="rId9"/>
    <p:sldLayoutId id="2147490985" r:id="rId10"/>
    <p:sldLayoutId id="21474909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79E9216-A3DD-45D3-B689-0FC6E4628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D33320D7-3C01-4D55-BC40-F58871593B1A}" type="slidenum">
              <a:rPr lang="en-US" altLang="en-US" sz="1200" b="1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</a:endParaRPr>
          </a:p>
        </p:txBody>
      </p:sp>
      <p:grpSp>
        <p:nvGrpSpPr>
          <p:cNvPr id="3081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3084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smtClean="0">
                <a:solidFill>
                  <a:srgbClr val="C0C0C0"/>
                </a:solidFill>
              </a:rPr>
              <a:t>Aircraft Braking</a:t>
            </a:r>
            <a:endParaRPr lang="en-US" sz="1200" smtClean="0">
              <a:solidFill>
                <a:srgbClr val="C0C0C0"/>
              </a:solidFill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C0C0C0"/>
                </a:solidFill>
              </a:rPr>
              <a:t>August 12, </a:t>
            </a:r>
            <a:r>
              <a:rPr lang="en-US" sz="1200" dirty="0" smtClean="0">
                <a:solidFill>
                  <a:srgbClr val="C0C0C0"/>
                </a:solidFill>
              </a:rPr>
              <a:t>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0" r:id="rId1"/>
    <p:sldLayoutId id="2147491031" r:id="rId2"/>
    <p:sldLayoutId id="2147490987" r:id="rId3"/>
    <p:sldLayoutId id="2147490988" r:id="rId4"/>
    <p:sldLayoutId id="2147490989" r:id="rId5"/>
    <p:sldLayoutId id="2147490990" r:id="rId6"/>
    <p:sldLayoutId id="2147490991" r:id="rId7"/>
    <p:sldLayoutId id="2147490992" r:id="rId8"/>
    <p:sldLayoutId id="2147490993" r:id="rId9"/>
    <p:sldLayoutId id="2147490994" r:id="rId10"/>
    <p:sldLayoutId id="2147490995" r:id="rId11"/>
    <p:sldLayoutId id="214749099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B7DF418-BABE-483B-B3BF-A9E9BE604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CCE89CE3-3867-40A8-8892-3470F64CF83B}" type="slidenum">
              <a:rPr lang="en-US" altLang="en-US" sz="1200" b="1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</a:endParaRPr>
          </a:p>
        </p:txBody>
      </p:sp>
      <p:grpSp>
        <p:nvGrpSpPr>
          <p:cNvPr id="4105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4108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smtClean="0">
                <a:solidFill>
                  <a:srgbClr val="C0C0C0"/>
                </a:solidFill>
              </a:rPr>
              <a:t>Aircraft Braking</a:t>
            </a:r>
            <a:endParaRPr lang="en-US" sz="1200" smtClean="0">
              <a:solidFill>
                <a:srgbClr val="C0C0C0"/>
              </a:solidFill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C0C0C0"/>
                </a:solidFill>
              </a:rPr>
              <a:t>August 12, </a:t>
            </a:r>
            <a:r>
              <a:rPr lang="en-US" sz="1200" dirty="0" smtClean="0">
                <a:solidFill>
                  <a:srgbClr val="C0C0C0"/>
                </a:solidFill>
              </a:rPr>
              <a:t>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2" r:id="rId1"/>
    <p:sldLayoutId id="2147491033" r:id="rId2"/>
    <p:sldLayoutId id="2147490997" r:id="rId3"/>
    <p:sldLayoutId id="2147490998" r:id="rId4"/>
    <p:sldLayoutId id="2147490999" r:id="rId5"/>
    <p:sldLayoutId id="2147491000" r:id="rId6"/>
    <p:sldLayoutId id="2147491001" r:id="rId7"/>
    <p:sldLayoutId id="2147491002" r:id="rId8"/>
    <p:sldLayoutId id="2147491003" r:id="rId9"/>
    <p:sldLayoutId id="2147491004" r:id="rId10"/>
    <p:sldLayoutId id="2147491005" r:id="rId11"/>
    <p:sldLayoutId id="214749100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22220E7-6E75-4C51-9B0F-7F5C5CCBD0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709A60E4-5C19-48F8-9E49-527047701B91}" type="slidenum">
              <a:rPr lang="en-US" altLang="en-US" sz="1200" b="1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</a:endParaRPr>
          </a:p>
        </p:txBody>
      </p:sp>
      <p:grpSp>
        <p:nvGrpSpPr>
          <p:cNvPr id="5129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5132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smtClean="0">
                <a:solidFill>
                  <a:srgbClr val="C0C0C0"/>
                </a:solidFill>
              </a:rPr>
              <a:t>Aircraft Braking</a:t>
            </a:r>
            <a:endParaRPr lang="en-US" sz="1200" smtClean="0">
              <a:solidFill>
                <a:srgbClr val="C0C0C0"/>
              </a:solidFill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C0C0C0"/>
                </a:solidFill>
              </a:rPr>
              <a:t>August 12, </a:t>
            </a:r>
            <a:r>
              <a:rPr lang="en-US" sz="1200" dirty="0" smtClean="0">
                <a:solidFill>
                  <a:srgbClr val="C0C0C0"/>
                </a:solidFill>
              </a:rPr>
              <a:t>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4" r:id="rId1"/>
    <p:sldLayoutId id="2147491035" r:id="rId2"/>
    <p:sldLayoutId id="2147491007" r:id="rId3"/>
    <p:sldLayoutId id="2147491008" r:id="rId4"/>
    <p:sldLayoutId id="2147491009" r:id="rId5"/>
    <p:sldLayoutId id="2147491010" r:id="rId6"/>
    <p:sldLayoutId id="2147491011" r:id="rId7"/>
    <p:sldLayoutId id="2147491012" r:id="rId8"/>
    <p:sldLayoutId id="2147491013" r:id="rId9"/>
    <p:sldLayoutId id="2147491014" r:id="rId10"/>
    <p:sldLayoutId id="2147491015" r:id="rId11"/>
    <p:sldLayoutId id="214749101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DE07FC3-309A-40AC-BD49-2EA73C9367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291534BF-3459-463F-9CE2-79B42BEDA3D4}" type="slidenum">
              <a:rPr lang="en-US" altLang="en-US" sz="1200" b="1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</a:endParaRPr>
          </a:p>
        </p:txBody>
      </p:sp>
      <p:grpSp>
        <p:nvGrpSpPr>
          <p:cNvPr id="6153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615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smtClean="0">
                <a:solidFill>
                  <a:srgbClr val="C0C0C0"/>
                </a:solidFill>
              </a:rPr>
              <a:t>Aircraft Braking</a:t>
            </a:r>
            <a:endParaRPr lang="en-US" sz="1200" smtClean="0">
              <a:solidFill>
                <a:srgbClr val="C0C0C0"/>
              </a:solidFill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May 6,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6" r:id="rId1"/>
    <p:sldLayoutId id="2147491037" r:id="rId2"/>
    <p:sldLayoutId id="2147491017" r:id="rId3"/>
    <p:sldLayoutId id="2147491018" r:id="rId4"/>
    <p:sldLayoutId id="2147491019" r:id="rId5"/>
    <p:sldLayoutId id="2147491020" r:id="rId6"/>
    <p:sldLayoutId id="2147491021" r:id="rId7"/>
    <p:sldLayoutId id="2147491022" r:id="rId8"/>
    <p:sldLayoutId id="2147491023" r:id="rId9"/>
    <p:sldLayoutId id="2147491024" r:id="rId10"/>
    <p:sldLayoutId id="2147491025" r:id="rId11"/>
    <p:sldLayoutId id="214749102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2111D19-1CA2-41A9-AD31-9D60B6522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8" r:id="rId1"/>
    <p:sldLayoutId id="2147491039" r:id="rId2"/>
    <p:sldLayoutId id="2147491040" r:id="rId3"/>
    <p:sldLayoutId id="2147491041" r:id="rId4"/>
    <p:sldLayoutId id="2147491042" r:id="rId5"/>
    <p:sldLayoutId id="2147491043" r:id="rId6"/>
    <p:sldLayoutId id="2147491044" r:id="rId7"/>
    <p:sldLayoutId id="2147491045" r:id="rId8"/>
    <p:sldLayoutId id="2147491046" r:id="rId9"/>
    <p:sldLayoutId id="2147491047" r:id="rId10"/>
    <p:sldLayoutId id="2147491048" r:id="rId11"/>
    <p:sldLayoutId id="21474910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2.doc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8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31747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49263" y="681038"/>
            <a:ext cx="4951412" cy="2825750"/>
          </a:xfrm>
        </p:spPr>
        <p:txBody>
          <a:bodyPr/>
          <a:lstStyle/>
          <a:p>
            <a:pPr eaLnBrk="1" hangingPunct="1"/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RPA S6.2</a:t>
            </a:r>
          </a:p>
          <a:p>
            <a:pPr eaLnBrk="1" hangingPunct="1"/>
            <a:r>
              <a:rPr lang="en-US" altLang="en-US" dirty="0" smtClean="0">
                <a:solidFill>
                  <a:srgbClr val="DDDDDD"/>
                </a:solidFill>
              </a:rPr>
              <a:t>Airport Winter Safety and Operations</a:t>
            </a:r>
          </a:p>
        </p:txBody>
      </p:sp>
      <p:sp>
        <p:nvSpPr>
          <p:cNvPr id="31748" name="Text Box 17"/>
          <p:cNvSpPr txBox="1">
            <a:spLocks noChangeArrowheads="1"/>
          </p:cNvSpPr>
          <p:nvPr/>
        </p:nvSpPr>
        <p:spPr bwMode="auto">
          <a:xfrm>
            <a:off x="1754188" y="4497388"/>
            <a:ext cx="37496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 dirty="0" smtClean="0">
                <a:solidFill>
                  <a:schemeClr val="bg1"/>
                </a:solidFill>
              </a:rPr>
              <a:t>REDAC Subcommittee</a:t>
            </a:r>
            <a:endParaRPr lang="en-US" altLang="en-US" sz="1600" b="0" dirty="0">
              <a:solidFill>
                <a:schemeClr val="bg1"/>
              </a:solidFill>
            </a:endParaRPr>
          </a:p>
        </p:txBody>
      </p:sp>
      <p:sp>
        <p:nvSpPr>
          <p:cNvPr id="31749" name="Text Box 18"/>
          <p:cNvSpPr txBox="1">
            <a:spLocks noChangeArrowheads="1"/>
          </p:cNvSpPr>
          <p:nvPr/>
        </p:nvSpPr>
        <p:spPr bwMode="auto">
          <a:xfrm>
            <a:off x="788988" y="4875213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>
                <a:solidFill>
                  <a:schemeClr val="bg1"/>
                </a:solidFill>
              </a:rPr>
              <a:t>Joseph Breen</a:t>
            </a:r>
          </a:p>
        </p:txBody>
      </p:sp>
      <p:sp>
        <p:nvSpPr>
          <p:cNvPr id="31750" name="Text Box 19"/>
          <p:cNvSpPr txBox="1">
            <a:spLocks noChangeArrowheads="1"/>
          </p:cNvSpPr>
          <p:nvPr/>
        </p:nvSpPr>
        <p:spPr bwMode="auto">
          <a:xfrm>
            <a:off x="1000125" y="5224463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 dirty="0" smtClean="0">
                <a:solidFill>
                  <a:schemeClr val="bg1"/>
                </a:solidFill>
              </a:rPr>
              <a:t>March 14, 2017</a:t>
            </a:r>
            <a:endParaRPr lang="en-US" altLang="en-US" sz="16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Friction Testing at Tyndall AFB Calibration Site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11" y="1515763"/>
            <a:ext cx="7043351" cy="38470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09600" y="5502876"/>
            <a:ext cx="7949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Schematic View of Tyndall AFB Concrete Surfaces Calibration Site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40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48280"/>
            <a:ext cx="8472488" cy="805807"/>
          </a:xfrm>
        </p:spPr>
        <p:txBody>
          <a:bodyPr/>
          <a:lstStyle/>
          <a:p>
            <a:pPr algn="ctr"/>
            <a:r>
              <a:rPr lang="en-US" dirty="0"/>
              <a:t>Friction Testing at Tyndall AFB Calibration </a:t>
            </a:r>
            <a:r>
              <a:rPr lang="en-US" dirty="0" smtClean="0"/>
              <a:t>Site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5719"/>
            <a:ext cx="8050213" cy="4523431"/>
          </a:xfrm>
        </p:spPr>
        <p:txBody>
          <a:bodyPr/>
          <a:lstStyle/>
          <a:p>
            <a:r>
              <a:rPr lang="en-US" dirty="0" smtClean="0"/>
              <a:t>Calibration Site Consists of Two Parallel Lanes with Each Having Three 200 Foot Long Test Sections</a:t>
            </a:r>
          </a:p>
          <a:p>
            <a:r>
              <a:rPr lang="en-US" dirty="0" err="1" smtClean="0"/>
              <a:t>Skidabrader</a:t>
            </a:r>
            <a:r>
              <a:rPr lang="en-US" dirty="0" smtClean="0"/>
              <a:t> Machinery Used to Achieve Calibration Test Surface Texture Variation.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53" y="3841608"/>
            <a:ext cx="3800863" cy="21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8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64757"/>
            <a:ext cx="8472488" cy="789331"/>
          </a:xfrm>
        </p:spPr>
        <p:txBody>
          <a:bodyPr/>
          <a:lstStyle/>
          <a:p>
            <a:pPr algn="ctr"/>
            <a:r>
              <a:rPr lang="en-US" sz="3600" dirty="0"/>
              <a:t>Friction Testing at Tyndall AFB Calibration Site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46205"/>
            <a:ext cx="8050213" cy="4852945"/>
          </a:xfrm>
        </p:spPr>
        <p:txBody>
          <a:bodyPr/>
          <a:lstStyle/>
          <a:p>
            <a:r>
              <a:rPr lang="en-US" sz="2000" dirty="0" smtClean="0"/>
              <a:t>Friction Measurements Taken with SARSYS Surface Friction Tester (SFT) and NAC Dynamic Friction Tester (DFT).</a:t>
            </a:r>
          </a:p>
          <a:p>
            <a:r>
              <a:rPr lang="en-US" sz="2000" dirty="0" smtClean="0"/>
              <a:t>CFME Runs Made at 25, 40, and 60 MPH.</a:t>
            </a:r>
          </a:p>
          <a:p>
            <a:r>
              <a:rPr lang="en-US" sz="2000" dirty="0" smtClean="0"/>
              <a:t>Macro-Texture Measurements Taken in Each Test Section Using </a:t>
            </a:r>
            <a:r>
              <a:rPr lang="en-US" sz="2000" dirty="0" err="1" smtClean="0"/>
              <a:t>ELAtextur</a:t>
            </a:r>
            <a:r>
              <a:rPr lang="en-US" sz="2000" dirty="0" smtClean="0"/>
              <a:t> Device.</a:t>
            </a:r>
          </a:p>
          <a:p>
            <a:r>
              <a:rPr lang="en-US" sz="2000" dirty="0" smtClean="0"/>
              <a:t>Friction and Texture Measurements will be Used in Post-Test Analysis to Perform International Friction Index (IFI) Evaluation.</a:t>
            </a:r>
            <a:endParaRPr lang="en-US" sz="2000" dirty="0"/>
          </a:p>
        </p:txBody>
      </p:sp>
      <p:pic>
        <p:nvPicPr>
          <p:cNvPr id="5" name="Picture 4" descr="E:\Powers Tyndall 2016 Photos\SARSYS Picture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6" y="3718884"/>
            <a:ext cx="4169193" cy="2284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:\Powers Tyndall 2016 Photos\NAC Picture 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39" y="3533590"/>
            <a:ext cx="4083020" cy="2469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1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5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RPA Overview</a:t>
            </a:r>
            <a:endParaRPr lang="en-US" alt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251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1074965"/>
              </p:ext>
            </p:extLst>
          </p:nvPr>
        </p:nvGraphicFramePr>
        <p:xfrm>
          <a:off x="461963" y="996950"/>
          <a:ext cx="3322637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1" name="Document" r:id="rId5" imgW="3440346" imgH="3155566" progId="Word.Document.8">
                  <p:embed/>
                </p:oleObj>
              </mc:Choice>
              <mc:Fallback>
                <p:oleObj name="Document" r:id="rId5" imgW="3440346" imgH="315556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996950"/>
                        <a:ext cx="3322637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59052065"/>
              </p:ext>
            </p:extLst>
          </p:nvPr>
        </p:nvGraphicFramePr>
        <p:xfrm>
          <a:off x="4659313" y="1601788"/>
          <a:ext cx="3833812" cy="211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2" name="Document" r:id="rId8" imgW="3975703" imgH="2196963" progId="Word.Document.8">
                  <p:embed/>
                </p:oleObj>
              </mc:Choice>
              <mc:Fallback>
                <p:oleObj name="Document" r:id="rId8" imgW="3975703" imgH="2196963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1601788"/>
                        <a:ext cx="3833812" cy="211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Content Placeholder 1"/>
          <p:cNvSpPr>
            <a:spLocks noGrp="1"/>
          </p:cNvSpPr>
          <p:nvPr>
            <p:ph sz="quarter" idx="3"/>
          </p:nvPr>
        </p:nvSpPr>
        <p:spPr>
          <a:xfrm>
            <a:off x="65904" y="3938588"/>
            <a:ext cx="5078526" cy="2261489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000" b="1" u="sng" dirty="0" smtClean="0"/>
              <a:t>FY 2016/2017 </a:t>
            </a:r>
            <a:r>
              <a:rPr lang="en-US" altLang="en-US" sz="2400" b="1" u="sng" dirty="0" smtClean="0">
                <a:latin typeface="+mj-lt"/>
              </a:rPr>
              <a:t>Accomplishments</a:t>
            </a:r>
          </a:p>
          <a:p>
            <a:pPr marL="0" indent="0">
              <a:buFontTx/>
              <a:buNone/>
            </a:pPr>
            <a:r>
              <a:rPr lang="en-US" altLang="en-US" sz="1800" b="1" dirty="0" smtClean="0"/>
              <a:t>         </a:t>
            </a:r>
            <a:r>
              <a:rPr lang="en-US" altLang="en-US" sz="1800" dirty="0" smtClean="0"/>
              <a:t>- 2016 Friction Workshop</a:t>
            </a:r>
          </a:p>
          <a:p>
            <a:pPr marL="0" indent="0">
              <a:buFontTx/>
              <a:buNone/>
            </a:pPr>
            <a:r>
              <a:rPr lang="en-US" altLang="en-US" sz="1800" dirty="0" smtClean="0"/>
              <a:t>         - Runway Friction Surveys</a:t>
            </a:r>
          </a:p>
          <a:p>
            <a:pPr marL="0" indent="0">
              <a:buFontTx/>
              <a:buNone/>
            </a:pPr>
            <a:r>
              <a:rPr lang="en-US" altLang="en-US" sz="1800" dirty="0"/>
              <a:t> </a:t>
            </a:r>
            <a:r>
              <a:rPr lang="en-US" altLang="en-US" sz="1800" dirty="0" smtClean="0"/>
              <a:t>        - Testing at Tyndall AFB Calibration Site</a:t>
            </a:r>
          </a:p>
          <a:p>
            <a:pPr marL="0" indent="0">
              <a:buFontTx/>
              <a:buNone/>
            </a:pPr>
            <a:r>
              <a:rPr lang="en-US" altLang="en-US" sz="1800" dirty="0"/>
              <a:t> </a:t>
            </a:r>
            <a:r>
              <a:rPr lang="en-US" altLang="en-US" sz="1800" dirty="0" smtClean="0"/>
              <a:t>        - </a:t>
            </a:r>
            <a:r>
              <a:rPr lang="en-US" altLang="en-US" sz="1800" dirty="0" err="1" smtClean="0"/>
              <a:t>Decelerometer</a:t>
            </a:r>
            <a:r>
              <a:rPr lang="en-US" altLang="en-US" sz="1800" dirty="0" smtClean="0"/>
              <a:t> Testing with/without ABS.</a:t>
            </a:r>
          </a:p>
          <a:p>
            <a:pPr marL="0" indent="0">
              <a:buFontTx/>
              <a:buNone/>
            </a:pPr>
            <a:r>
              <a:rPr lang="en-US" altLang="en-US" sz="1800" dirty="0" smtClean="0"/>
              <a:t>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9290" y="4007978"/>
            <a:ext cx="37430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Funding Requirements</a:t>
            </a:r>
          </a:p>
          <a:p>
            <a:pPr algn="ctr"/>
            <a:r>
              <a:rPr lang="en-US" sz="2000" b="1" dirty="0"/>
              <a:t> </a:t>
            </a:r>
            <a:r>
              <a:rPr lang="en-US" sz="2000" b="1" dirty="0" smtClean="0"/>
              <a:t>  </a:t>
            </a:r>
            <a:endParaRPr lang="en-US" sz="1800" dirty="0" smtClean="0"/>
          </a:p>
          <a:p>
            <a:r>
              <a:rPr lang="en-US" sz="1800" b="1" dirty="0"/>
              <a:t> </a:t>
            </a:r>
            <a:r>
              <a:rPr lang="en-US" sz="1800" b="1" dirty="0" smtClean="0"/>
              <a:t>            </a:t>
            </a:r>
            <a:r>
              <a:rPr lang="en-US" sz="1800" dirty="0" smtClean="0"/>
              <a:t>- FY 2017 - $275,000</a:t>
            </a:r>
          </a:p>
          <a:p>
            <a:pPr algn="ctr"/>
            <a:r>
              <a:rPr lang="en-US" sz="1800" b="1" dirty="0"/>
              <a:t> </a:t>
            </a:r>
            <a:r>
              <a:rPr lang="en-US" sz="1800" b="1" dirty="0" smtClean="0"/>
              <a:t>   </a:t>
            </a:r>
            <a:r>
              <a:rPr lang="en-US" sz="1800" dirty="0" smtClean="0"/>
              <a:t>- FY 2018 - $250,000</a:t>
            </a:r>
          </a:p>
          <a:p>
            <a:pPr algn="ctr"/>
            <a:r>
              <a:rPr lang="en-US" sz="1800" b="1" dirty="0"/>
              <a:t> </a:t>
            </a:r>
            <a:r>
              <a:rPr lang="en-US" sz="1800" b="1" dirty="0" smtClean="0"/>
              <a:t>  </a:t>
            </a:r>
            <a:r>
              <a:rPr lang="en-US" sz="1800" dirty="0" smtClean="0"/>
              <a:t> - FY 2019 - $275,000</a:t>
            </a:r>
          </a:p>
          <a:p>
            <a:pPr algn="ctr"/>
            <a:endParaRPr lang="en-US" sz="18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28625" y="98425"/>
            <a:ext cx="8472488" cy="700088"/>
          </a:xfrm>
        </p:spPr>
        <p:txBody>
          <a:bodyPr/>
          <a:lstStyle/>
          <a:p>
            <a:pPr algn="ctr"/>
            <a:r>
              <a:rPr lang="en-US" altLang="en-US" smtClean="0"/>
              <a:t>Questions?</a:t>
            </a:r>
          </a:p>
        </p:txBody>
      </p:sp>
      <p:pic>
        <p:nvPicPr>
          <p:cNvPr id="5" name="Content Placeholder 4" descr="E:\2015 Wrkshp Pics\DSC_019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06" y="924128"/>
            <a:ext cx="6556273" cy="4712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23568"/>
            <a:ext cx="8472488" cy="733167"/>
          </a:xfrm>
        </p:spPr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22638"/>
            <a:ext cx="8050213" cy="4976513"/>
          </a:xfrm>
        </p:spPr>
        <p:txBody>
          <a:bodyPr/>
          <a:lstStyle/>
          <a:p>
            <a:r>
              <a:rPr lang="en-US" altLang="en-US" sz="2400" dirty="0"/>
              <a:t>Evaluate Airport Runway Surface Assessment and Maintenance Technologies. </a:t>
            </a:r>
          </a:p>
          <a:p>
            <a:r>
              <a:rPr lang="en-US" altLang="en-US" sz="2400" dirty="0"/>
              <a:t>Work with ASTM and ICAO in Developing Consistent CFME Equipment Calibration and Measurement Standards.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43" y="2998572"/>
            <a:ext cx="4886432" cy="291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7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Recent 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48714"/>
            <a:ext cx="8050213" cy="4350436"/>
          </a:xfrm>
        </p:spPr>
        <p:txBody>
          <a:bodyPr/>
          <a:lstStyle/>
          <a:p>
            <a:r>
              <a:rPr lang="en-US" sz="3200" dirty="0" smtClean="0"/>
              <a:t>Participated in the 2016 International Friction Workshop at the Penn State University Larson Institute.</a:t>
            </a:r>
          </a:p>
          <a:p>
            <a:r>
              <a:rPr lang="en-US" sz="3200" dirty="0" smtClean="0"/>
              <a:t>Conduct Monthly Friction Surveys on ACY Runways 13/31 and 4/22.</a:t>
            </a:r>
          </a:p>
          <a:p>
            <a:r>
              <a:rPr lang="en-US" sz="3200" dirty="0" smtClean="0"/>
              <a:t>Completed Friction Testing on New Calibration Site at Tyndall AFB. 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80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75098"/>
            <a:ext cx="8472488" cy="642025"/>
          </a:xfrm>
        </p:spPr>
        <p:txBody>
          <a:bodyPr/>
          <a:lstStyle/>
          <a:p>
            <a:pPr algn="ctr"/>
            <a:r>
              <a:rPr lang="en-US" sz="3600" dirty="0" smtClean="0"/>
              <a:t>FAA Friction Measuring Equipment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846307"/>
            <a:ext cx="8050213" cy="5052844"/>
          </a:xfrm>
        </p:spPr>
        <p:txBody>
          <a:bodyPr/>
          <a:lstStyle/>
          <a:p>
            <a:r>
              <a:rPr lang="en-US" sz="2400" dirty="0" smtClean="0"/>
              <a:t>Three FAA Approved Friction Measuring Equipment (CFMEs).</a:t>
            </a:r>
          </a:p>
          <a:p>
            <a:pPr marL="0" indent="0">
              <a:buNone/>
            </a:pPr>
            <a:r>
              <a:rPr lang="en-US" sz="2400" dirty="0" smtClean="0"/>
              <a:t>       - </a:t>
            </a:r>
            <a:r>
              <a:rPr lang="en-US" sz="2400" dirty="0" err="1" smtClean="0"/>
              <a:t>Dynatest</a:t>
            </a:r>
            <a:r>
              <a:rPr lang="en-US" sz="2400" dirty="0" smtClean="0"/>
              <a:t> Runway Friction Tester (RFT)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- SARSYS Surface Friction Tester (SFT)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- NAC Dynamic Friction Tester (DFT) </a:t>
            </a:r>
          </a:p>
        </p:txBody>
      </p:sp>
      <p:pic>
        <p:nvPicPr>
          <p:cNvPr id="7" name="Picture 6" descr="E:\2015 Wrkshp Pics\DSC_019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51" y="3146853"/>
            <a:ext cx="4116859" cy="267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49" y="3146852"/>
            <a:ext cx="4029296" cy="267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9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FAA Friction Measuring </a:t>
            </a:r>
            <a:r>
              <a:rPr lang="en-US" sz="3600" dirty="0" smtClean="0"/>
              <a:t>Equipment (Continued)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41" y="1474574"/>
            <a:ext cx="8979243" cy="4424576"/>
          </a:xfrm>
        </p:spPr>
        <p:txBody>
          <a:bodyPr/>
          <a:lstStyle/>
          <a:p>
            <a:r>
              <a:rPr lang="en-US" sz="3000" dirty="0" smtClean="0"/>
              <a:t>Three </a:t>
            </a:r>
            <a:r>
              <a:rPr lang="en-US" sz="3000" dirty="0"/>
              <a:t>FAA Approved </a:t>
            </a:r>
            <a:r>
              <a:rPr lang="en-US" sz="3000" dirty="0" smtClean="0"/>
              <a:t>Digital </a:t>
            </a:r>
            <a:r>
              <a:rPr lang="en-US" sz="3000" dirty="0" err="1" smtClean="0"/>
              <a:t>Decelerometers</a:t>
            </a:r>
            <a:r>
              <a:rPr lang="en-US" sz="3000" dirty="0" smtClean="0"/>
              <a:t>.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      </a:t>
            </a:r>
            <a:r>
              <a:rPr lang="en-US" sz="3000" dirty="0"/>
              <a:t>- </a:t>
            </a:r>
            <a:r>
              <a:rPr lang="en-US" sz="3000" dirty="0" err="1" smtClean="0"/>
              <a:t>Vericom</a:t>
            </a:r>
            <a:r>
              <a:rPr lang="en-US" sz="3000" dirty="0" smtClean="0"/>
              <a:t> RFM4000X Runway Friction Meter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      - NAC Dynamic Friction </a:t>
            </a:r>
            <a:r>
              <a:rPr lang="en-US" sz="3000" dirty="0" err="1" smtClean="0"/>
              <a:t>Decelerometer</a:t>
            </a:r>
            <a:r>
              <a:rPr lang="en-US" sz="3000" dirty="0" smtClean="0"/>
              <a:t> (DFD)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      - </a:t>
            </a:r>
            <a:r>
              <a:rPr lang="en-US" sz="3000" dirty="0" err="1" smtClean="0"/>
              <a:t>Bowmonk</a:t>
            </a:r>
            <a:r>
              <a:rPr lang="en-US" sz="3000" dirty="0" smtClean="0"/>
              <a:t> Airfield Friction Meter MK3</a:t>
            </a:r>
          </a:p>
          <a:p>
            <a:pPr marL="0" indent="0">
              <a:buNone/>
            </a:pP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9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57665"/>
            <a:ext cx="8472488" cy="896423"/>
          </a:xfrm>
        </p:spPr>
        <p:txBody>
          <a:bodyPr/>
          <a:lstStyle/>
          <a:p>
            <a:pPr algn="ctr"/>
            <a:r>
              <a:rPr lang="en-US" dirty="0" smtClean="0"/>
              <a:t>AAS-100 Research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422" y="1248937"/>
            <a:ext cx="8699156" cy="4650213"/>
          </a:xfrm>
        </p:spPr>
        <p:txBody>
          <a:bodyPr/>
          <a:lstStyle/>
          <a:p>
            <a:r>
              <a:rPr lang="en-US" sz="2200" dirty="0" smtClean="0"/>
              <a:t>Research Request Submitted to Evaluate the Effect of Vehicle Anti-Lock Braking Systems (ABS) on </a:t>
            </a:r>
            <a:r>
              <a:rPr lang="en-US" sz="2200" dirty="0" err="1" smtClean="0"/>
              <a:t>Decelerometer</a:t>
            </a:r>
            <a:r>
              <a:rPr lang="en-US" sz="2200" dirty="0" smtClean="0"/>
              <a:t> Performance.  </a:t>
            </a:r>
          </a:p>
          <a:p>
            <a:r>
              <a:rPr lang="en-US" sz="2200" dirty="0" smtClean="0"/>
              <a:t>Research Request to be Submitted for Relating Water Film Thickness on Individual Runways to Rainfall Intensity.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- Outflow Meter to be Used for Measurement of Surface Texture and </a:t>
            </a:r>
            <a:r>
              <a:rPr lang="en-US" sz="2200" dirty="0" smtClean="0"/>
              <a:t>Influence of Runway </a:t>
            </a:r>
            <a:r>
              <a:rPr lang="en-US" sz="2200" dirty="0" smtClean="0"/>
              <a:t>Cross-Slope. </a:t>
            </a:r>
          </a:p>
          <a:p>
            <a:r>
              <a:rPr lang="en-US" sz="2200" dirty="0" smtClean="0"/>
              <a:t>Research Request for Evaluation of Trapezoidal Grooving will Require Use of Friction Vehicles for Measurement of Mu Characteristics Both Before and After Construction of Test Bed on ACY Runway 4/22.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41" y="344488"/>
            <a:ext cx="9003956" cy="609600"/>
          </a:xfrm>
        </p:spPr>
        <p:txBody>
          <a:bodyPr/>
          <a:lstStyle/>
          <a:p>
            <a:pPr algn="ctr"/>
            <a:r>
              <a:rPr lang="en-US" sz="3000" dirty="0" smtClean="0"/>
              <a:t>Influence of Anti-Lock Braking Systems (ABS) on </a:t>
            </a:r>
            <a:r>
              <a:rPr lang="en-US" sz="3000" dirty="0" err="1" smtClean="0"/>
              <a:t>Decelerometer</a:t>
            </a:r>
            <a:r>
              <a:rPr lang="en-US" sz="3000" dirty="0" smtClean="0"/>
              <a:t> Performance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73" y="1672281"/>
            <a:ext cx="8822724" cy="4226869"/>
          </a:xfrm>
        </p:spPr>
        <p:txBody>
          <a:bodyPr/>
          <a:lstStyle/>
          <a:p>
            <a:r>
              <a:rPr lang="en-US" sz="2600" dirty="0" smtClean="0"/>
              <a:t>Influence of Host Vehicle ABS on </a:t>
            </a:r>
            <a:r>
              <a:rPr lang="en-US" sz="2600" dirty="0" err="1" smtClean="0"/>
              <a:t>Decelerometer</a:t>
            </a:r>
            <a:r>
              <a:rPr lang="en-US" sz="2600" dirty="0" smtClean="0"/>
              <a:t> Measurements of Friction (Mu) is Not Fully Understood.</a:t>
            </a:r>
          </a:p>
          <a:p>
            <a:r>
              <a:rPr lang="en-US" sz="2600" dirty="0" smtClean="0"/>
              <a:t>Disabling of Host Vehicle ABS to Perform Friction Runs Compromises Safety at Airports.</a:t>
            </a:r>
          </a:p>
          <a:p>
            <a:r>
              <a:rPr lang="en-US" sz="2600" dirty="0" smtClean="0"/>
              <a:t>Manufacturers of FAA Approved </a:t>
            </a:r>
            <a:r>
              <a:rPr lang="en-US" sz="2600" dirty="0" err="1" smtClean="0"/>
              <a:t>Decelerometers</a:t>
            </a:r>
            <a:r>
              <a:rPr lang="en-US" sz="2600" dirty="0" smtClean="0"/>
              <a:t> do not Publish Guidance or Recommended Adjustments to Mu Readings Based on Vehicle ABS. 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90616"/>
            <a:ext cx="8472488" cy="863472"/>
          </a:xfrm>
        </p:spPr>
        <p:txBody>
          <a:bodyPr/>
          <a:lstStyle/>
          <a:p>
            <a:pPr algn="ctr"/>
            <a:r>
              <a:rPr lang="en-US" sz="3200" dirty="0"/>
              <a:t>Evaluate Effect of Anti-Lock Brakes on </a:t>
            </a:r>
            <a:r>
              <a:rPr lang="en-US" sz="3200" dirty="0" err="1"/>
              <a:t>Decelerometer</a:t>
            </a:r>
            <a:r>
              <a:rPr lang="en-US" sz="3200" dirty="0"/>
              <a:t> </a:t>
            </a:r>
            <a:r>
              <a:rPr lang="en-US" sz="3200" dirty="0" smtClean="0"/>
              <a:t>Performance (Continued)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76865"/>
            <a:ext cx="8050213" cy="4622285"/>
          </a:xfrm>
        </p:spPr>
        <p:txBody>
          <a:bodyPr/>
          <a:lstStyle/>
          <a:p>
            <a:r>
              <a:rPr lang="en-US" sz="2400" dirty="0" smtClean="0"/>
              <a:t>Obtain Input from Manufacturers of FAA Approved </a:t>
            </a:r>
            <a:r>
              <a:rPr lang="en-US" sz="2400" dirty="0" err="1" smtClean="0"/>
              <a:t>Decelerometers</a:t>
            </a:r>
            <a:r>
              <a:rPr lang="en-US" sz="2400" dirty="0" smtClean="0"/>
              <a:t> Relating to Influence of Host Vehicle ABS on </a:t>
            </a:r>
            <a:r>
              <a:rPr lang="en-US" sz="2400" dirty="0" err="1" smtClean="0"/>
              <a:t>Decelerometer</a:t>
            </a:r>
            <a:r>
              <a:rPr lang="en-US" sz="2400" dirty="0" smtClean="0"/>
              <a:t> Performance and Any Appropriate Adjustment Factors.</a:t>
            </a:r>
          </a:p>
          <a:p>
            <a:r>
              <a:rPr lang="en-US" sz="2400" dirty="0"/>
              <a:t>Conduct Friction Testing with One Host Vehicle and Three FAA Approved Digital </a:t>
            </a:r>
            <a:r>
              <a:rPr lang="en-US" sz="2400" dirty="0" err="1"/>
              <a:t>Decelerometers</a:t>
            </a:r>
            <a:r>
              <a:rPr lang="en-US" sz="2400" dirty="0"/>
              <a:t>, and Three FAA Approved CFMEs.</a:t>
            </a:r>
          </a:p>
          <a:p>
            <a:pPr marL="0" indent="0">
              <a:buNone/>
            </a:pPr>
            <a:r>
              <a:rPr lang="en-US" sz="2400" dirty="0"/>
              <a:t>       - Testing to be Conducted on a Wide Range of Texture Surfaces And Contaminated Surfaces.</a:t>
            </a:r>
          </a:p>
          <a:p>
            <a:pPr marL="0" indent="0">
              <a:buNone/>
            </a:pPr>
            <a:r>
              <a:rPr lang="en-US" sz="2400" dirty="0"/>
              <a:t>       - Testing to be Conducted at 30, 40, and 50 mph with ABS of Host </a:t>
            </a:r>
            <a:r>
              <a:rPr lang="en-US" sz="2400" dirty="0" smtClean="0"/>
              <a:t>Vehicle </a:t>
            </a:r>
            <a:r>
              <a:rPr lang="en-US" sz="2400" dirty="0"/>
              <a:t>Engaged and Disengaged.  </a:t>
            </a:r>
          </a:p>
        </p:txBody>
      </p:sp>
    </p:spTree>
    <p:extLst>
      <p:ext uri="{BB962C8B-B14F-4D97-AF65-F5344CB8AC3E}">
        <p14:creationId xmlns:p14="http://schemas.microsoft.com/office/powerpoint/2010/main" val="19730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Evaluate Effect of Anti-Lock Brakes on </a:t>
            </a:r>
            <a:r>
              <a:rPr lang="en-US" sz="3200" dirty="0" err="1"/>
              <a:t>Decelerometer</a:t>
            </a:r>
            <a:r>
              <a:rPr lang="en-US" sz="3200" dirty="0"/>
              <a:t> Performance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06498"/>
            <a:ext cx="8050213" cy="4092652"/>
          </a:xfrm>
        </p:spPr>
        <p:txBody>
          <a:bodyPr/>
          <a:lstStyle/>
          <a:p>
            <a:r>
              <a:rPr lang="en-US" dirty="0"/>
              <a:t>Report on Comparative Friction Values Obtained at Various Speeds for CFME, </a:t>
            </a:r>
            <a:r>
              <a:rPr lang="en-US" dirty="0" err="1"/>
              <a:t>Decelerometers</a:t>
            </a:r>
            <a:r>
              <a:rPr lang="en-US" dirty="0"/>
              <a:t> (ABS Engaged and Disengaged in Host Vehicle), and Address Manufacturer’s Recommendations.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0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38C522-8365-4D28-BA79-24EE80C9528D}"/>
</file>

<file path=customXml/itemProps2.xml><?xml version="1.0" encoding="utf-8"?>
<ds:datastoreItem xmlns:ds="http://schemas.openxmlformats.org/officeDocument/2006/customXml" ds:itemID="{D4C6756B-0B24-4B37-B21A-FD3BA539AD52}"/>
</file>

<file path=customXml/itemProps3.xml><?xml version="1.0" encoding="utf-8"?>
<ds:datastoreItem xmlns:ds="http://schemas.openxmlformats.org/officeDocument/2006/customXml" ds:itemID="{39CE32ED-E80D-4406-8A5D-635DC63BBD0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19101</TotalTime>
  <Words>627</Words>
  <Application>Microsoft Office PowerPoint</Application>
  <PresentationFormat>On-screen Show (4:3)</PresentationFormat>
  <Paragraphs>72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1_Custom Design</vt:lpstr>
      <vt:lpstr>2_Custom Design</vt:lpstr>
      <vt:lpstr>3_Custom Design</vt:lpstr>
      <vt:lpstr>4_Custom Design</vt:lpstr>
      <vt:lpstr>5_Custom Design</vt:lpstr>
      <vt:lpstr>6_Custom Design</vt:lpstr>
      <vt:lpstr>1_Default Design</vt:lpstr>
      <vt:lpstr>Document</vt:lpstr>
      <vt:lpstr> </vt:lpstr>
      <vt:lpstr>Objectives</vt:lpstr>
      <vt:lpstr>Recent Accomplishments</vt:lpstr>
      <vt:lpstr>FAA Friction Measuring Equipment</vt:lpstr>
      <vt:lpstr>FAA Friction Measuring Equipment (Continued)</vt:lpstr>
      <vt:lpstr>AAS-100 Research Requests</vt:lpstr>
      <vt:lpstr>Influence of Anti-Lock Braking Systems (ABS) on Decelerometer Performance</vt:lpstr>
      <vt:lpstr>Evaluate Effect of Anti-Lock Brakes on Decelerometer Performance (Continued)</vt:lpstr>
      <vt:lpstr>Evaluate Effect of Anti-Lock Brakes on Decelerometer Performance (Continued)</vt:lpstr>
      <vt:lpstr>Friction Testing at Tyndall AFB Calibration Site</vt:lpstr>
      <vt:lpstr>Friction Testing at Tyndall AFB Calibration Site (Continued)</vt:lpstr>
      <vt:lpstr>Friction Testing at Tyndall AFB Calibration Site (Continued)</vt:lpstr>
      <vt:lpstr>RPA Overview</vt:lpstr>
      <vt:lpstr>Questions?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RPD 143 Roughness</dc:title>
  <dc:creator>Hayhoe</dc:creator>
  <cp:lastModifiedBy>Breen, Joseph (FAA)</cp:lastModifiedBy>
  <cp:revision>1032</cp:revision>
  <cp:lastPrinted>2016-12-13T22:57:57Z</cp:lastPrinted>
  <dcterms:created xsi:type="dcterms:W3CDTF">2005-01-28T20:32:53Z</dcterms:created>
  <dcterms:modified xsi:type="dcterms:W3CDTF">2017-02-23T22:37:35Z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