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6" r:id="rId2"/>
    <p:sldId id="399" r:id="rId3"/>
    <p:sldId id="429" r:id="rId4"/>
    <p:sldId id="377" r:id="rId5"/>
    <p:sldId id="378" r:id="rId6"/>
    <p:sldId id="368" r:id="rId7"/>
    <p:sldId id="316" r:id="rId8"/>
    <p:sldId id="381" r:id="rId9"/>
    <p:sldId id="423" r:id="rId10"/>
    <p:sldId id="425" r:id="rId11"/>
    <p:sldId id="400" r:id="rId12"/>
    <p:sldId id="426" r:id="rId13"/>
    <p:sldId id="406" r:id="rId14"/>
    <p:sldId id="427" r:id="rId15"/>
    <p:sldId id="428" r:id="rId16"/>
    <p:sldId id="411" r:id="rId17"/>
    <p:sldId id="412" r:id="rId18"/>
    <p:sldId id="367" r:id="rId19"/>
    <p:sldId id="422" r:id="rId20"/>
    <p:sldId id="353" r:id="rId21"/>
    <p:sldId id="418"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815" autoAdjust="0"/>
    <p:restoredTop sz="95827" autoAdjust="0"/>
  </p:normalViewPr>
  <p:slideViewPr>
    <p:cSldViewPr>
      <p:cViewPr>
        <p:scale>
          <a:sx n="100" d="100"/>
          <a:sy n="100" d="100"/>
        </p:scale>
        <p:origin x="-1860" y="-384"/>
      </p:cViewPr>
      <p:guideLst>
        <p:guide orient="horz" pos="2160"/>
        <p:guide pos="2880"/>
      </p:guideLst>
    </p:cSldViewPr>
  </p:slideViewPr>
  <p:notesTextViewPr>
    <p:cViewPr>
      <p:scale>
        <a:sx n="1" d="1"/>
        <a:sy n="1" d="1"/>
      </p:scale>
      <p:origin x="0" y="0"/>
    </p:cViewPr>
  </p:notesTextViewPr>
  <p:sorterViewPr>
    <p:cViewPr>
      <p:scale>
        <a:sx n="100" d="100"/>
        <a:sy n="100" d="100"/>
      </p:scale>
      <p:origin x="0" y="78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29223C8-5B9D-4191-884D-CDA0648A6A9E}" type="datetimeFigureOut">
              <a:rPr lang="en-US" smtClean="0"/>
              <a:t>2/27/2017</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0B444DC-0AD9-4E69-A29E-2F097AA75505}" type="slidenum">
              <a:rPr lang="en-US" smtClean="0"/>
              <a:t>‹#›</a:t>
            </a:fld>
            <a:endParaRPr lang="en-US"/>
          </a:p>
        </p:txBody>
      </p:sp>
    </p:spTree>
    <p:extLst>
      <p:ext uri="{BB962C8B-B14F-4D97-AF65-F5344CB8AC3E}">
        <p14:creationId xmlns:p14="http://schemas.microsoft.com/office/powerpoint/2010/main" val="30366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6567FB-BDFE-4A7C-844A-CE264A6FCBB8}" type="datetimeFigureOut">
              <a:rPr lang="en-US" smtClean="0"/>
              <a:t>2/27/2017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5693960-43D9-4986-9132-1195DAAE8FDB}" type="slidenum">
              <a:rPr lang="en-US" smtClean="0"/>
              <a:t>‹#›</a:t>
            </a:fld>
            <a:endParaRPr lang="en-US"/>
          </a:p>
        </p:txBody>
      </p:sp>
    </p:spTree>
    <p:extLst>
      <p:ext uri="{BB962C8B-B14F-4D97-AF65-F5344CB8AC3E}">
        <p14:creationId xmlns:p14="http://schemas.microsoft.com/office/powerpoint/2010/main" val="114833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1863">
              <a:spcBef>
                <a:spcPct val="30000"/>
              </a:spcBef>
              <a:defRPr sz="1200">
                <a:solidFill>
                  <a:schemeClr val="tx1"/>
                </a:solidFill>
                <a:latin typeface="Arial" charset="0"/>
              </a:defRPr>
            </a:lvl1pPr>
            <a:lvl2pPr marL="742950" indent="-285750" defTabSz="931863">
              <a:spcBef>
                <a:spcPct val="30000"/>
              </a:spcBef>
              <a:defRPr sz="1200">
                <a:solidFill>
                  <a:schemeClr val="tx1"/>
                </a:solidFill>
                <a:latin typeface="Arial" charset="0"/>
              </a:defRPr>
            </a:lvl2pPr>
            <a:lvl3pPr marL="1143000" indent="-228600" defTabSz="931863">
              <a:spcBef>
                <a:spcPct val="30000"/>
              </a:spcBef>
              <a:defRPr sz="1200">
                <a:solidFill>
                  <a:schemeClr val="tx1"/>
                </a:solidFill>
                <a:latin typeface="Arial" charset="0"/>
              </a:defRPr>
            </a:lvl3pPr>
            <a:lvl4pPr marL="1600200" indent="-228600" defTabSz="931863">
              <a:spcBef>
                <a:spcPct val="30000"/>
              </a:spcBef>
              <a:defRPr sz="1200">
                <a:solidFill>
                  <a:schemeClr val="tx1"/>
                </a:solidFill>
                <a:latin typeface="Arial" charset="0"/>
              </a:defRPr>
            </a:lvl4pPr>
            <a:lvl5pPr marL="2057400" indent="-228600" defTabSz="931863">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spcBef>
                <a:spcPct val="50000"/>
              </a:spcBef>
              <a:defRPr/>
            </a:pPr>
            <a:fld id="{A3E0B9C1-9A74-4397-9DA6-3BEBC94CB7B4}" type="slidenum">
              <a:rPr lang="en-US" altLang="en-US" smtClean="0"/>
              <a:pPr>
                <a:spcBef>
                  <a:spcPct val="50000"/>
                </a:spcBef>
                <a:defRPr/>
              </a:pPr>
              <a:t>2</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35038" y="4416425"/>
            <a:ext cx="5140325" cy="27463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09" indent="-285734" eaLnBrk="0" hangingPunct="0">
              <a:defRPr sz="2400">
                <a:solidFill>
                  <a:schemeClr val="tx1"/>
                </a:solidFill>
                <a:latin typeface="Arial" charset="0"/>
              </a:defRPr>
            </a:lvl2pPr>
            <a:lvl3pPr marL="1142937" indent="-228587" eaLnBrk="0" hangingPunct="0">
              <a:defRPr sz="2400">
                <a:solidFill>
                  <a:schemeClr val="tx1"/>
                </a:solidFill>
                <a:latin typeface="Arial" charset="0"/>
              </a:defRPr>
            </a:lvl3pPr>
            <a:lvl4pPr marL="1600111" indent="-228587" eaLnBrk="0" hangingPunct="0">
              <a:defRPr sz="2400">
                <a:solidFill>
                  <a:schemeClr val="tx1"/>
                </a:solidFill>
                <a:latin typeface="Arial" charset="0"/>
              </a:defRPr>
            </a:lvl4pPr>
            <a:lvl5pPr marL="2057287" indent="-228587" eaLnBrk="0" hangingPunct="0">
              <a:defRPr sz="2400">
                <a:solidFill>
                  <a:schemeClr val="tx1"/>
                </a:solidFill>
                <a:latin typeface="Arial" charset="0"/>
              </a:defRPr>
            </a:lvl5pPr>
            <a:lvl6pPr marL="2514461" indent="-228587" eaLnBrk="0" fontAlgn="base" hangingPunct="0">
              <a:spcBef>
                <a:spcPct val="50000"/>
              </a:spcBef>
              <a:spcAft>
                <a:spcPct val="0"/>
              </a:spcAft>
              <a:buChar char="•"/>
              <a:defRPr sz="2400">
                <a:solidFill>
                  <a:schemeClr val="tx1"/>
                </a:solidFill>
                <a:latin typeface="Arial" charset="0"/>
              </a:defRPr>
            </a:lvl6pPr>
            <a:lvl7pPr marL="2971635" indent="-228587" eaLnBrk="0" fontAlgn="base" hangingPunct="0">
              <a:spcBef>
                <a:spcPct val="50000"/>
              </a:spcBef>
              <a:spcAft>
                <a:spcPct val="0"/>
              </a:spcAft>
              <a:buChar char="•"/>
              <a:defRPr sz="2400">
                <a:solidFill>
                  <a:schemeClr val="tx1"/>
                </a:solidFill>
                <a:latin typeface="Arial" charset="0"/>
              </a:defRPr>
            </a:lvl7pPr>
            <a:lvl8pPr marL="3428811" indent="-228587" eaLnBrk="0" fontAlgn="base" hangingPunct="0">
              <a:spcBef>
                <a:spcPct val="50000"/>
              </a:spcBef>
              <a:spcAft>
                <a:spcPct val="0"/>
              </a:spcAft>
              <a:buChar char="•"/>
              <a:defRPr sz="2400">
                <a:solidFill>
                  <a:schemeClr val="tx1"/>
                </a:solidFill>
                <a:latin typeface="Arial" charset="0"/>
              </a:defRPr>
            </a:lvl8pPr>
            <a:lvl9pPr marL="3885985" indent="-228587" eaLnBrk="0" fontAlgn="base" hangingPunct="0">
              <a:spcBef>
                <a:spcPct val="50000"/>
              </a:spcBef>
              <a:spcAft>
                <a:spcPct val="0"/>
              </a:spcAft>
              <a:buChar char="•"/>
              <a:defRPr sz="2400">
                <a:solidFill>
                  <a:schemeClr val="tx1"/>
                </a:solidFill>
                <a:latin typeface="Arial" charset="0"/>
              </a:defRPr>
            </a:lvl9pPr>
          </a:lstStyle>
          <a:p>
            <a:pPr eaLnBrk="1" hangingPunct="1"/>
            <a:fld id="{522561FD-2785-416B-A088-9CAE4B591CD7}" type="slidenum">
              <a:rPr lang="en-US" sz="1200">
                <a:latin typeface="Times New Roman" pitchFamily="18" charset="0"/>
              </a:rPr>
              <a:pPr eaLnBrk="1" hangingPunct="1"/>
              <a:t>18</a:t>
            </a:fld>
            <a:endParaRPr lang="en-US" sz="1200">
              <a:latin typeface="Times New Roman"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09" indent="-285734" eaLnBrk="0" hangingPunct="0">
              <a:defRPr sz="2400">
                <a:solidFill>
                  <a:schemeClr val="tx1"/>
                </a:solidFill>
                <a:latin typeface="Arial" charset="0"/>
              </a:defRPr>
            </a:lvl2pPr>
            <a:lvl3pPr marL="1142937" indent="-228587" eaLnBrk="0" hangingPunct="0">
              <a:defRPr sz="2400">
                <a:solidFill>
                  <a:schemeClr val="tx1"/>
                </a:solidFill>
                <a:latin typeface="Arial" charset="0"/>
              </a:defRPr>
            </a:lvl3pPr>
            <a:lvl4pPr marL="1600111" indent="-228587" eaLnBrk="0" hangingPunct="0">
              <a:defRPr sz="2400">
                <a:solidFill>
                  <a:schemeClr val="tx1"/>
                </a:solidFill>
                <a:latin typeface="Arial" charset="0"/>
              </a:defRPr>
            </a:lvl4pPr>
            <a:lvl5pPr marL="2057287" indent="-228587" eaLnBrk="0" hangingPunct="0">
              <a:defRPr sz="2400">
                <a:solidFill>
                  <a:schemeClr val="tx1"/>
                </a:solidFill>
                <a:latin typeface="Arial" charset="0"/>
              </a:defRPr>
            </a:lvl5pPr>
            <a:lvl6pPr marL="2514461" indent="-228587" eaLnBrk="0" fontAlgn="base" hangingPunct="0">
              <a:spcBef>
                <a:spcPct val="50000"/>
              </a:spcBef>
              <a:spcAft>
                <a:spcPct val="0"/>
              </a:spcAft>
              <a:buChar char="•"/>
              <a:defRPr sz="2400">
                <a:solidFill>
                  <a:schemeClr val="tx1"/>
                </a:solidFill>
                <a:latin typeface="Arial" charset="0"/>
              </a:defRPr>
            </a:lvl6pPr>
            <a:lvl7pPr marL="2971635" indent="-228587" eaLnBrk="0" fontAlgn="base" hangingPunct="0">
              <a:spcBef>
                <a:spcPct val="50000"/>
              </a:spcBef>
              <a:spcAft>
                <a:spcPct val="0"/>
              </a:spcAft>
              <a:buChar char="•"/>
              <a:defRPr sz="2400">
                <a:solidFill>
                  <a:schemeClr val="tx1"/>
                </a:solidFill>
                <a:latin typeface="Arial" charset="0"/>
              </a:defRPr>
            </a:lvl7pPr>
            <a:lvl8pPr marL="3428811" indent="-228587" eaLnBrk="0" fontAlgn="base" hangingPunct="0">
              <a:spcBef>
                <a:spcPct val="50000"/>
              </a:spcBef>
              <a:spcAft>
                <a:spcPct val="0"/>
              </a:spcAft>
              <a:buChar char="•"/>
              <a:defRPr sz="2400">
                <a:solidFill>
                  <a:schemeClr val="tx1"/>
                </a:solidFill>
                <a:latin typeface="Arial" charset="0"/>
              </a:defRPr>
            </a:lvl8pPr>
            <a:lvl9pPr marL="3885985" indent="-228587" eaLnBrk="0" fontAlgn="base" hangingPunct="0">
              <a:spcBef>
                <a:spcPct val="50000"/>
              </a:spcBef>
              <a:spcAft>
                <a:spcPct val="0"/>
              </a:spcAft>
              <a:buChar char="•"/>
              <a:defRPr sz="2400">
                <a:solidFill>
                  <a:schemeClr val="tx1"/>
                </a:solidFill>
                <a:latin typeface="Arial" charset="0"/>
              </a:defRPr>
            </a:lvl9pPr>
          </a:lstStyle>
          <a:p>
            <a:pPr eaLnBrk="1" hangingPunct="1"/>
            <a:fld id="{522561FD-2785-416B-A088-9CAE4B591CD7}" type="slidenum">
              <a:rPr lang="en-US" sz="1200">
                <a:latin typeface="Times New Roman" pitchFamily="18" charset="0"/>
              </a:rPr>
              <a:pPr eaLnBrk="1" hangingPunct="1"/>
              <a:t>20</a:t>
            </a:fld>
            <a:endParaRPr lang="en-US" sz="1200">
              <a:latin typeface="Times New Roman"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50A7304-BC3F-4B97-9B4C-92102E479A83}" type="slidenum">
              <a:rPr lang="en-US"/>
              <a:pPr/>
              <a:t>3</a:t>
            </a:fld>
            <a:endParaRPr 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3460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50A7304-BC3F-4B97-9B4C-92102E479A83}" type="slidenum">
              <a:rPr lang="en-US"/>
              <a:pPr/>
              <a:t>4</a:t>
            </a:fld>
            <a:endParaRPr 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50A7304-BC3F-4B97-9B4C-92102E479A83}" type="slidenum">
              <a:rPr lang="en-US"/>
              <a:pPr/>
              <a:t>5</a:t>
            </a:fld>
            <a:endParaRPr 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09" indent="-285734" eaLnBrk="0" hangingPunct="0">
              <a:defRPr sz="2400">
                <a:solidFill>
                  <a:schemeClr val="tx1"/>
                </a:solidFill>
                <a:latin typeface="Arial" charset="0"/>
              </a:defRPr>
            </a:lvl2pPr>
            <a:lvl3pPr marL="1142937" indent="-228587" eaLnBrk="0" hangingPunct="0">
              <a:defRPr sz="2400">
                <a:solidFill>
                  <a:schemeClr val="tx1"/>
                </a:solidFill>
                <a:latin typeface="Arial" charset="0"/>
              </a:defRPr>
            </a:lvl3pPr>
            <a:lvl4pPr marL="1600111" indent="-228587" eaLnBrk="0" hangingPunct="0">
              <a:defRPr sz="2400">
                <a:solidFill>
                  <a:schemeClr val="tx1"/>
                </a:solidFill>
                <a:latin typeface="Arial" charset="0"/>
              </a:defRPr>
            </a:lvl4pPr>
            <a:lvl5pPr marL="2057287" indent="-228587" eaLnBrk="0" hangingPunct="0">
              <a:defRPr sz="2400">
                <a:solidFill>
                  <a:schemeClr val="tx1"/>
                </a:solidFill>
                <a:latin typeface="Arial" charset="0"/>
              </a:defRPr>
            </a:lvl5pPr>
            <a:lvl6pPr marL="2514461" indent="-228587" eaLnBrk="0" fontAlgn="base" hangingPunct="0">
              <a:spcBef>
                <a:spcPct val="50000"/>
              </a:spcBef>
              <a:spcAft>
                <a:spcPct val="0"/>
              </a:spcAft>
              <a:buChar char="•"/>
              <a:defRPr sz="2400">
                <a:solidFill>
                  <a:schemeClr val="tx1"/>
                </a:solidFill>
                <a:latin typeface="Arial" charset="0"/>
              </a:defRPr>
            </a:lvl6pPr>
            <a:lvl7pPr marL="2971635" indent="-228587" eaLnBrk="0" fontAlgn="base" hangingPunct="0">
              <a:spcBef>
                <a:spcPct val="50000"/>
              </a:spcBef>
              <a:spcAft>
                <a:spcPct val="0"/>
              </a:spcAft>
              <a:buChar char="•"/>
              <a:defRPr sz="2400">
                <a:solidFill>
                  <a:schemeClr val="tx1"/>
                </a:solidFill>
                <a:latin typeface="Arial" charset="0"/>
              </a:defRPr>
            </a:lvl7pPr>
            <a:lvl8pPr marL="3428811" indent="-228587" eaLnBrk="0" fontAlgn="base" hangingPunct="0">
              <a:spcBef>
                <a:spcPct val="50000"/>
              </a:spcBef>
              <a:spcAft>
                <a:spcPct val="0"/>
              </a:spcAft>
              <a:buChar char="•"/>
              <a:defRPr sz="2400">
                <a:solidFill>
                  <a:schemeClr val="tx1"/>
                </a:solidFill>
                <a:latin typeface="Arial" charset="0"/>
              </a:defRPr>
            </a:lvl8pPr>
            <a:lvl9pPr marL="3885985" indent="-228587" eaLnBrk="0" fontAlgn="base" hangingPunct="0">
              <a:spcBef>
                <a:spcPct val="50000"/>
              </a:spcBef>
              <a:spcAft>
                <a:spcPct val="0"/>
              </a:spcAft>
              <a:buChar char="•"/>
              <a:defRPr sz="2400">
                <a:solidFill>
                  <a:schemeClr val="tx1"/>
                </a:solidFill>
                <a:latin typeface="Arial" charset="0"/>
              </a:defRPr>
            </a:lvl9pPr>
          </a:lstStyle>
          <a:p>
            <a:pPr eaLnBrk="1" hangingPunct="1"/>
            <a:fld id="{522561FD-2785-416B-A088-9CAE4B591CD7}" type="slidenum">
              <a:rPr lang="en-US" sz="1200">
                <a:latin typeface="Times New Roman" pitchFamily="18" charset="0"/>
              </a:rPr>
              <a:pPr eaLnBrk="1" hangingPunct="1"/>
              <a:t>7</a:t>
            </a:fld>
            <a:endParaRPr lang="en-US" sz="1200">
              <a:latin typeface="Times New Roman"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5449" indent="-289562">
              <a:defRPr>
                <a:solidFill>
                  <a:schemeClr val="tx1"/>
                </a:solidFill>
                <a:latin typeface="Calibri" pitchFamily="34" charset="0"/>
              </a:defRPr>
            </a:lvl2pPr>
            <a:lvl3pPr marL="1163100" indent="-231326">
              <a:defRPr>
                <a:solidFill>
                  <a:schemeClr val="tx1"/>
                </a:solidFill>
                <a:latin typeface="Calibri" pitchFamily="34" charset="0"/>
              </a:defRPr>
            </a:lvl3pPr>
            <a:lvl4pPr marL="1628987" indent="-231326">
              <a:defRPr>
                <a:solidFill>
                  <a:schemeClr val="tx1"/>
                </a:solidFill>
                <a:latin typeface="Calibri" pitchFamily="34" charset="0"/>
              </a:defRPr>
            </a:lvl4pPr>
            <a:lvl5pPr marL="2094873" indent="-231326">
              <a:defRPr>
                <a:solidFill>
                  <a:schemeClr val="tx1"/>
                </a:solidFill>
                <a:latin typeface="Calibri" pitchFamily="34" charset="0"/>
              </a:defRPr>
            </a:lvl5pPr>
            <a:lvl6pPr marL="2560760" indent="-231326" fontAlgn="base">
              <a:spcBef>
                <a:spcPct val="0"/>
              </a:spcBef>
              <a:spcAft>
                <a:spcPct val="0"/>
              </a:spcAft>
              <a:defRPr>
                <a:solidFill>
                  <a:schemeClr val="tx1"/>
                </a:solidFill>
                <a:latin typeface="Calibri" pitchFamily="34" charset="0"/>
              </a:defRPr>
            </a:lvl6pPr>
            <a:lvl7pPr marL="3026647" indent="-231326" fontAlgn="base">
              <a:spcBef>
                <a:spcPct val="0"/>
              </a:spcBef>
              <a:spcAft>
                <a:spcPct val="0"/>
              </a:spcAft>
              <a:defRPr>
                <a:solidFill>
                  <a:schemeClr val="tx1"/>
                </a:solidFill>
                <a:latin typeface="Calibri" pitchFamily="34" charset="0"/>
              </a:defRPr>
            </a:lvl7pPr>
            <a:lvl8pPr marL="3492534" indent="-231326" fontAlgn="base">
              <a:spcBef>
                <a:spcPct val="0"/>
              </a:spcBef>
              <a:spcAft>
                <a:spcPct val="0"/>
              </a:spcAft>
              <a:defRPr>
                <a:solidFill>
                  <a:schemeClr val="tx1"/>
                </a:solidFill>
                <a:latin typeface="Calibri" pitchFamily="34" charset="0"/>
              </a:defRPr>
            </a:lvl8pPr>
            <a:lvl9pPr marL="3958421" indent="-23132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158CC33-A2DD-41D1-A007-05C019BBAB1D}" type="slidenum">
              <a:rPr lang="en-US" altLang="en-US" smtClean="0">
                <a:latin typeface="Times New Roman" pitchFamily="18" charset="0"/>
              </a:rPr>
              <a:pPr fontAlgn="base">
                <a:spcBef>
                  <a:spcPct val="0"/>
                </a:spcBef>
                <a:spcAft>
                  <a:spcPct val="0"/>
                </a:spcAft>
                <a:defRPr/>
              </a:pPr>
              <a:t>11</a:t>
            </a:fld>
            <a:endParaRPr lang="en-US" altLang="en-US" smtClean="0">
              <a:latin typeface="Times New Roman" pitchFamily="18"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50A7304-BC3F-4B97-9B4C-92102E479A83}" type="slidenum">
              <a:rPr lang="en-US"/>
              <a:pPr/>
              <a:t>12</a:t>
            </a:fld>
            <a:endParaRPr 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5E89873-95CF-4153-8D95-64CDB7E7CA85}" type="slidenum">
              <a:rPr lang="en-US" altLang="en-US" smtClean="0"/>
              <a:pPr fontAlgn="base">
                <a:spcBef>
                  <a:spcPct val="0"/>
                </a:spcBef>
                <a:spcAft>
                  <a:spcPct val="0"/>
                </a:spcAft>
                <a:defRPr/>
              </a:pPr>
              <a:t>16</a:t>
            </a:fld>
            <a:endParaRPr lang="en-US" alt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FE3C1F7-1A95-453E-B6AF-1E9BD0348C98}" type="slidenum">
              <a:rPr lang="en-US" altLang="en-US" smtClean="0"/>
              <a:pPr fontAlgn="base">
                <a:spcBef>
                  <a:spcPct val="0"/>
                </a:spcBef>
                <a:spcAft>
                  <a:spcPct val="0"/>
                </a:spcAft>
                <a:defRPr/>
              </a:pPr>
              <a:t>17</a:t>
            </a:fld>
            <a:endParaRPr lang="en-US" altLang="en-US" smtClean="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3" name="Picture 2" descr="title_imagery_nolog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userDrawn="1"/>
        </p:nvSpPr>
        <p:spPr bwMode="auto">
          <a:xfrm>
            <a:off x="246063" y="4497388"/>
            <a:ext cx="52609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pPr>
            <a:r>
              <a:rPr lang="en-US" sz="1600" dirty="0">
                <a:solidFill>
                  <a:srgbClr val="FFFFFF"/>
                </a:solidFill>
              </a:rPr>
              <a:t>Presented to: </a:t>
            </a:r>
            <a:r>
              <a:rPr lang="en-US" sz="1600" dirty="0" smtClean="0">
                <a:solidFill>
                  <a:srgbClr val="FFFFFF"/>
                </a:solidFill>
              </a:rPr>
              <a:t>REDAC</a:t>
            </a:r>
          </a:p>
          <a:p>
            <a:pPr eaLnBrk="1" fontAlgn="base" hangingPunct="1">
              <a:spcBef>
                <a:spcPct val="50000"/>
              </a:spcBef>
              <a:spcAft>
                <a:spcPct val="0"/>
              </a:spcAft>
            </a:pPr>
            <a:r>
              <a:rPr lang="en-US" sz="1600" dirty="0" smtClean="0">
                <a:solidFill>
                  <a:srgbClr val="FFFFFF"/>
                </a:solidFill>
              </a:rPr>
              <a:t>By</a:t>
            </a:r>
            <a:r>
              <a:rPr lang="en-US" sz="1600" dirty="0">
                <a:solidFill>
                  <a:srgbClr val="FFFFFF"/>
                </a:solidFill>
              </a:rPr>
              <a:t>: </a:t>
            </a:r>
            <a:r>
              <a:rPr lang="en-US" sz="1600" dirty="0" smtClean="0">
                <a:solidFill>
                  <a:srgbClr val="FFFFFF"/>
                </a:solidFill>
              </a:rPr>
              <a:t>Navneet Garg, Ph.D.</a:t>
            </a:r>
            <a:endParaRPr lang="en-US" sz="1600" dirty="0">
              <a:solidFill>
                <a:srgbClr val="FFFFFF"/>
              </a:solidFill>
            </a:endParaRPr>
          </a:p>
          <a:p>
            <a:pPr eaLnBrk="1" fontAlgn="base" hangingPunct="1">
              <a:spcBef>
                <a:spcPct val="50000"/>
              </a:spcBef>
              <a:spcAft>
                <a:spcPct val="0"/>
              </a:spcAft>
            </a:pPr>
            <a:r>
              <a:rPr lang="en-US" sz="1600" dirty="0">
                <a:solidFill>
                  <a:srgbClr val="FFFFFF"/>
                </a:solidFill>
              </a:rPr>
              <a:t>Date: </a:t>
            </a:r>
            <a:r>
              <a:rPr lang="en-US" sz="1600" dirty="0" smtClean="0">
                <a:solidFill>
                  <a:srgbClr val="FFFFFF"/>
                </a:solidFill>
              </a:rPr>
              <a:t>March 15,</a:t>
            </a:r>
            <a:r>
              <a:rPr lang="en-US" sz="1600" baseline="0" dirty="0" smtClean="0">
                <a:solidFill>
                  <a:srgbClr val="FFFFFF"/>
                </a:solidFill>
              </a:rPr>
              <a:t> 2017</a:t>
            </a:r>
            <a:endParaRPr lang="en-US" sz="1600" dirty="0">
              <a:solidFill>
                <a:srgbClr val="FFFFFF"/>
              </a:solidFill>
            </a:endParaRPr>
          </a:p>
        </p:txBody>
      </p:sp>
      <p:grpSp>
        <p:nvGrpSpPr>
          <p:cNvPr id="5" name="Group 6"/>
          <p:cNvGrpSpPr>
            <a:grpSpLocks/>
          </p:cNvGrpSpPr>
          <p:nvPr userDrawn="1"/>
        </p:nvGrpSpPr>
        <p:grpSpPr bwMode="auto">
          <a:xfrm>
            <a:off x="5873750" y="269875"/>
            <a:ext cx="2895600" cy="911225"/>
            <a:chOff x="3700" y="170"/>
            <a:chExt cx="1824" cy="574"/>
          </a:xfrm>
        </p:grpSpPr>
        <p:pic>
          <p:nvPicPr>
            <p:cNvPr id="6" name="Picture 7" descr="NEW FAA LOGO"/>
            <p:cNvPicPr>
              <a:picLocks noChangeAspect="1" noChangeArrowheads="1"/>
            </p:cNvPicPr>
            <p:nvPr userDrawn="1"/>
          </p:nvPicPr>
          <p:blipFill>
            <a:blip r:embed="rId3" cstate="email">
              <a:clrChange>
                <a:clrFrom>
                  <a:srgbClr val="DF1F06"/>
                </a:clrFrom>
                <a:clrTo>
                  <a:srgbClr val="DF1F06">
                    <a:alpha val="0"/>
                  </a:srgbClr>
                </a:clrTo>
              </a:clrChange>
              <a:extLst>
                <a:ext uri="{28A0092B-C50C-407E-A947-70E740481C1C}">
                  <a14:useLocalDpi xmlns:a14="http://schemas.microsoft.com/office/drawing/2010/main"/>
                </a:ext>
              </a:extLst>
            </a:blip>
            <a:srcRect/>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pPr>
              <a:r>
                <a:rPr lang="en-US" sz="1800" b="1">
                  <a:solidFill>
                    <a:srgbClr val="FFFFFF"/>
                  </a:solidFill>
                </a:rPr>
                <a:t>Federal Aviation</a:t>
              </a:r>
            </a:p>
            <a:p>
              <a:pPr eaLnBrk="1" fontAlgn="base" hangingPunct="1">
                <a:lnSpc>
                  <a:spcPct val="85000"/>
                </a:lnSpc>
                <a:spcBef>
                  <a:spcPct val="0"/>
                </a:spcBef>
                <a:spcAft>
                  <a:spcPct val="0"/>
                </a:spcAft>
              </a:pPr>
              <a:r>
                <a:rPr lang="en-US" sz="1800" b="1">
                  <a:solidFill>
                    <a:srgbClr val="FFFFFF"/>
                  </a:solidFill>
                </a:rPr>
                <a:t>Administration</a:t>
              </a:r>
            </a:p>
          </p:txBody>
        </p:sp>
      </p:grpSp>
      <p:sp>
        <p:nvSpPr>
          <p:cNvPr id="120835" name="Rectangle 3"/>
          <p:cNvSpPr>
            <a:spLocks noGrp="1" noChangeArrowheads="1"/>
          </p:cNvSpPr>
          <p:nvPr>
            <p:ph type="ctrTitle"/>
          </p:nvPr>
        </p:nvSpPr>
        <p:spPr>
          <a:xfrm>
            <a:off x="131763" y="293688"/>
            <a:ext cx="5487987" cy="3186112"/>
          </a:xfrm>
        </p:spPr>
        <p:txBody>
          <a:bodyPr anchor="t"/>
          <a:lstStyle>
            <a:lvl1pPr>
              <a:spcBef>
                <a:spcPct val="50000"/>
              </a:spcBef>
              <a:buFontTx/>
              <a:buNone/>
              <a:defRPr sz="3600">
                <a:solidFill>
                  <a:schemeClr val="bg1"/>
                </a:solidFill>
              </a:defRPr>
            </a:lvl1pPr>
          </a:lstStyle>
          <a:p>
            <a:pPr lvl="0"/>
            <a:endParaRPr lang="en-US" noProof="0" dirty="0" smtClean="0"/>
          </a:p>
        </p:txBody>
      </p:sp>
    </p:spTree>
    <p:extLst>
      <p:ext uri="{BB962C8B-B14F-4D97-AF65-F5344CB8AC3E}">
        <p14:creationId xmlns:p14="http://schemas.microsoft.com/office/powerpoint/2010/main" val="7931736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58571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0384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8625" y="344488"/>
            <a:ext cx="8472488" cy="5554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4834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07371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40767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513706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62F3F2-3840-420F-9E24-B8834C5C1E91}"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D0DFF-A6BE-4137-BE56-9B295CFA23E9}" type="slidenum">
              <a:rPr lang="en-US" smtClean="0"/>
              <a:t>‹#›</a:t>
            </a:fld>
            <a:endParaRPr lang="en-US"/>
          </a:p>
        </p:txBody>
      </p:sp>
    </p:spTree>
    <p:extLst>
      <p:ext uri="{BB962C8B-B14F-4D97-AF65-F5344CB8AC3E}">
        <p14:creationId xmlns:p14="http://schemas.microsoft.com/office/powerpoint/2010/main" val="387456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73453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8981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67538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34770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53154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1212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35631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0098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98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smtClean="0">
                <a:latin typeface="Times New Roman" pitchFamily="18" charset="0"/>
              </a:defRPr>
            </a:lvl1pPr>
          </a:lstStyle>
          <a:p>
            <a:pPr fontAlgn="base">
              <a:spcAft>
                <a:spcPct val="0"/>
              </a:spcAft>
              <a:defRPr/>
            </a:pPr>
            <a:endParaRPr lang="en-US">
              <a:solidFill>
                <a:srgbClr val="000000"/>
              </a:solidFill>
            </a:endParaRPr>
          </a:p>
        </p:txBody>
      </p:sp>
      <p:sp>
        <p:nvSpPr>
          <p:cNvPr id="1198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smtClean="0">
                <a:latin typeface="Times New Roman" pitchFamily="18" charset="0"/>
              </a:defRPr>
            </a:lvl1pPr>
          </a:lstStyle>
          <a:p>
            <a:pPr fontAlgn="base">
              <a:spcAft>
                <a:spcPct val="0"/>
              </a:spcAft>
              <a:defRPr/>
            </a:pPr>
            <a:endParaRPr lang="en-US">
              <a:solidFill>
                <a:srgbClr val="000000"/>
              </a:solidFill>
            </a:endParaRPr>
          </a:p>
        </p:txBody>
      </p:sp>
      <p:sp>
        <p:nvSpPr>
          <p:cNvPr id="1198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solidFill>
                  <a:schemeClr val="bg1"/>
                </a:solidFill>
                <a:latin typeface="Times New Roman" pitchFamily="18" charset="0"/>
              </a:defRPr>
            </a:lvl1pPr>
          </a:lstStyle>
          <a:p>
            <a:pPr fontAlgn="base">
              <a:spcAft>
                <a:spcPct val="0"/>
              </a:spcAft>
              <a:defRPr/>
            </a:pPr>
            <a:fld id="{B2F0C419-40A6-4F33-AFBC-CC63D13038E2}" type="slidenum">
              <a:rPr lang="en-US">
                <a:solidFill>
                  <a:srgbClr val="FFFFFF"/>
                </a:solidFill>
              </a:rPr>
              <a:pPr fontAlgn="base">
                <a:spcAft>
                  <a:spcPct val="0"/>
                </a:spcAft>
                <a:defRPr/>
              </a:pPr>
              <a:t>‹#›</a:t>
            </a:fld>
            <a:endParaRPr lang="en-US">
              <a:solidFill>
                <a:srgbClr val="FFFFFF"/>
              </a:solidFill>
            </a:endParaRPr>
          </a:p>
        </p:txBody>
      </p:sp>
      <p:sp>
        <p:nvSpPr>
          <p:cNvPr id="1031" name="Rectangle 7"/>
          <p:cNvSpPr>
            <a:spLocks noChangeArrowheads="1"/>
          </p:cNvSpPr>
          <p:nvPr/>
        </p:nvSpPr>
        <p:spPr bwMode="auto">
          <a:xfrm>
            <a:off x="0" y="6062662"/>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buFontTx/>
              <a:buChar char="•"/>
            </a:pPr>
            <a:endParaRPr lang="en-US" sz="2400">
              <a:solidFill>
                <a:srgbClr val="000000"/>
              </a:solidFill>
            </a:endParaRPr>
          </a:p>
        </p:txBody>
      </p:sp>
      <p:sp>
        <p:nvSpPr>
          <p:cNvPr id="1032" name="Rectangle 8"/>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fld id="{39A4D431-8DC5-487E-A2F8-895E5B5B12B2}" type="slidenum">
              <a:rPr lang="en-US" sz="1200" b="1">
                <a:solidFill>
                  <a:srgbClr val="FFFFFF"/>
                </a:solidFill>
              </a:rPr>
              <a:pPr algn="r" fontAlgn="base">
                <a:spcBef>
                  <a:spcPct val="0"/>
                </a:spcBef>
                <a:spcAft>
                  <a:spcPct val="0"/>
                </a:spcAft>
              </a:pPr>
              <a:t>‹#›</a:t>
            </a:fld>
            <a:endParaRPr lang="en-US" sz="1200" b="1">
              <a:solidFill>
                <a:srgbClr val="FFFFFF"/>
              </a:solidFill>
            </a:endParaRPr>
          </a:p>
        </p:txBody>
      </p:sp>
      <p:grpSp>
        <p:nvGrpSpPr>
          <p:cNvPr id="1033" name="Group 9"/>
          <p:cNvGrpSpPr>
            <a:grpSpLocks/>
          </p:cNvGrpSpPr>
          <p:nvPr userDrawn="1"/>
        </p:nvGrpSpPr>
        <p:grpSpPr bwMode="auto">
          <a:xfrm>
            <a:off x="5965825" y="6196013"/>
            <a:ext cx="2047875" cy="661987"/>
            <a:chOff x="3596" y="3858"/>
            <a:chExt cx="1290" cy="417"/>
          </a:xfrm>
        </p:grpSpPr>
        <p:pic>
          <p:nvPicPr>
            <p:cNvPr id="1036" name="Picture 10" descr="NEW FAA LOGO"/>
            <p:cNvPicPr>
              <a:picLocks noChangeAspect="1" noChangeArrowheads="1"/>
            </p:cNvPicPr>
            <p:nvPr userDrawn="1"/>
          </p:nvPicPr>
          <p:blipFill>
            <a:blip r:embed="rId17" cstate="email">
              <a:clrChange>
                <a:clrFrom>
                  <a:srgbClr val="DF1F06"/>
                </a:clrFrom>
                <a:clrTo>
                  <a:srgbClr val="DF1F06">
                    <a:alpha val="0"/>
                  </a:srgbClr>
                </a:clrTo>
              </a:clrChange>
              <a:extLst>
                <a:ext uri="{28A0092B-C50C-407E-A947-70E740481C1C}">
                  <a14:useLocalDpi xmlns:a14="http://schemas.microsoft.com/office/drawing/2010/main"/>
                </a:ext>
              </a:extLst>
            </a:blip>
            <a:srcRect/>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11"/>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pPr>
              <a:r>
                <a:rPr lang="en-US" sz="1200" b="1">
                  <a:solidFill>
                    <a:srgbClr val="FFFFFF"/>
                  </a:solidFill>
                </a:rPr>
                <a:t>Federal Aviation</a:t>
              </a:r>
            </a:p>
            <a:p>
              <a:pPr eaLnBrk="1" fontAlgn="base" hangingPunct="1">
                <a:lnSpc>
                  <a:spcPct val="85000"/>
                </a:lnSpc>
                <a:spcBef>
                  <a:spcPct val="0"/>
                </a:spcBef>
                <a:spcAft>
                  <a:spcPct val="0"/>
                </a:spcAft>
              </a:pPr>
              <a:r>
                <a:rPr lang="en-US" sz="1200" b="1">
                  <a:solidFill>
                    <a:srgbClr val="FFFFFF"/>
                  </a:solidFill>
                </a:rPr>
                <a:t>Administration</a:t>
              </a:r>
            </a:p>
          </p:txBody>
        </p:sp>
      </p:grpSp>
      <p:sp>
        <p:nvSpPr>
          <p:cNvPr id="1034" name="Text Box 12"/>
          <p:cNvSpPr txBox="1">
            <a:spLocks noChangeArrowheads="1"/>
          </p:cNvSpPr>
          <p:nvPr userDrawn="1"/>
        </p:nvSpPr>
        <p:spPr bwMode="auto">
          <a:xfrm>
            <a:off x="0" y="6196013"/>
            <a:ext cx="5891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pPr>
            <a:r>
              <a:rPr lang="en-US" sz="1200" b="1" dirty="0" smtClean="0">
                <a:solidFill>
                  <a:srgbClr val="C0C0C0"/>
                </a:solidFill>
              </a:rPr>
              <a:t>RPA P2 – NAPMRC</a:t>
            </a:r>
            <a:endParaRPr lang="en-US" sz="1200" b="1" dirty="0">
              <a:solidFill>
                <a:srgbClr val="C0C0C0"/>
              </a:solidFill>
            </a:endParaRPr>
          </a:p>
        </p:txBody>
      </p:sp>
      <p:sp>
        <p:nvSpPr>
          <p:cNvPr id="1035" name="Text Box 13"/>
          <p:cNvSpPr txBox="1">
            <a:spLocks noChangeArrowheads="1"/>
          </p:cNvSpPr>
          <p:nvPr userDrawn="1"/>
        </p:nvSpPr>
        <p:spPr bwMode="auto">
          <a:xfrm>
            <a:off x="0" y="6384925"/>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pPr>
            <a:r>
              <a:rPr lang="en-US" sz="1200" dirty="0" smtClean="0">
                <a:solidFill>
                  <a:srgbClr val="C0C0C0"/>
                </a:solidFill>
              </a:rPr>
              <a:t>March 15, 2017</a:t>
            </a:r>
            <a:endParaRPr lang="en-US" sz="1200" dirty="0">
              <a:solidFill>
                <a:srgbClr val="C0C0C0"/>
              </a:solidFill>
            </a:endParaRPr>
          </a:p>
        </p:txBody>
      </p:sp>
    </p:spTree>
    <p:extLst>
      <p:ext uri="{BB962C8B-B14F-4D97-AF65-F5344CB8AC3E}">
        <p14:creationId xmlns:p14="http://schemas.microsoft.com/office/powerpoint/2010/main" val="644665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image" Target="../media/image34.emf"/><Relationship Id="rId12"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0.png"/><Relationship Id="rId5" Type="http://schemas.openxmlformats.org/officeDocument/2006/relationships/image" Target="../media/image36.jpeg"/><Relationship Id="rId10" Type="http://schemas.openxmlformats.org/officeDocument/2006/relationships/image" Target="../media/image39.png"/><Relationship Id="rId4" Type="http://schemas.openxmlformats.org/officeDocument/2006/relationships/image" Target="../media/image35.jpeg"/><Relationship Id="rId9" Type="http://schemas.openxmlformats.org/officeDocument/2006/relationships/image" Target="../media/image38.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u="sng" dirty="0" smtClean="0">
                <a:effectLst>
                  <a:outerShdw blurRad="38100" dist="38100" dir="2700000" algn="tl">
                    <a:srgbClr val="000000">
                      <a:alpha val="43137"/>
                    </a:srgbClr>
                  </a:outerShdw>
                </a:effectLst>
              </a:rPr>
              <a:t>RPA - P2</a:t>
            </a:r>
            <a:br>
              <a:rPr lang="en-US" u="sng"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NAPMRC</a:t>
            </a:r>
            <a:br>
              <a:rPr lang="en-US" dirty="0" smtClean="0">
                <a:effectLst>
                  <a:outerShdw blurRad="38100" dist="38100" dir="2700000" algn="tl">
                    <a:srgbClr val="000000">
                      <a:alpha val="43137"/>
                    </a:srgbClr>
                  </a:outerShdw>
                </a:effectLst>
              </a:rPr>
            </a:br>
            <a:r>
              <a:rPr lang="en-US" sz="2400" b="0" dirty="0">
                <a:effectLst>
                  <a:outerShdw blurRad="38100" dist="38100" dir="2700000" algn="tl">
                    <a:srgbClr val="000000">
                      <a:alpha val="43137"/>
                    </a:srgbClr>
                  </a:outerShdw>
                </a:effectLst>
              </a:rPr>
              <a:t>(</a:t>
            </a:r>
            <a:r>
              <a:rPr lang="en-US" sz="2400" b="0" dirty="0" smtClean="0">
                <a:effectLst>
                  <a:outerShdw blurRad="38100" dist="38100" dir="2700000" algn="tl">
                    <a:srgbClr val="000000">
                      <a:alpha val="43137"/>
                    </a:srgbClr>
                  </a:outerShdw>
                </a:effectLst>
              </a:rPr>
              <a:t>National Airport Pavement &amp; Materials Research Center)</a:t>
            </a:r>
            <a:br>
              <a:rPr lang="en-US" sz="2400" b="0" dirty="0" smtClean="0">
                <a:effectLst>
                  <a:outerShdw blurRad="38100" dist="38100" dir="2700000" algn="tl">
                    <a:srgbClr val="000000">
                      <a:alpha val="43137"/>
                    </a:srgbClr>
                  </a:outerShdw>
                </a:effectLst>
              </a:rPr>
            </a:br>
            <a:endParaRPr lang="en-US" sz="2400" b="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8766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u="sng" dirty="0" smtClean="0">
                <a:solidFill>
                  <a:schemeClr val="tx1"/>
                </a:solidFill>
                <a:effectLst>
                  <a:outerShdw blurRad="38100" dist="38100" dir="2700000" algn="tl">
                    <a:srgbClr val="000000">
                      <a:alpha val="43137"/>
                    </a:srgbClr>
                  </a:outerShdw>
                </a:effectLst>
              </a:rPr>
              <a:t>Test Parameters – Traffic Tests</a:t>
            </a:r>
            <a:endParaRPr lang="en-US" sz="3200" u="sng"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1981200" y="1676400"/>
            <a:ext cx="5470478" cy="1754326"/>
          </a:xfrm>
          <a:prstGeom prst="rect">
            <a:avLst/>
          </a:prstGeom>
        </p:spPr>
        <p:txBody>
          <a:bodyPr wrap="square">
            <a:spAutoFit/>
          </a:bodyPr>
          <a:lstStyle/>
          <a:p>
            <a:pPr marL="285750" indent="-285750">
              <a:buFontTx/>
              <a:buChar char="-"/>
            </a:pPr>
            <a:r>
              <a:rPr lang="en-US" dirty="0" smtClean="0"/>
              <a:t>Pavement </a:t>
            </a:r>
            <a:r>
              <a:rPr lang="en-US" dirty="0"/>
              <a:t>Temperature: 120 deg. F measured at a depth of </a:t>
            </a:r>
            <a:r>
              <a:rPr lang="en-US" dirty="0" smtClean="0"/>
              <a:t>2-inch </a:t>
            </a:r>
            <a:r>
              <a:rPr lang="en-US" dirty="0"/>
              <a:t>below pavement surface. </a:t>
            </a:r>
            <a:endParaRPr lang="en-US" dirty="0" smtClean="0"/>
          </a:p>
          <a:p>
            <a:pPr marL="285750" indent="-285750">
              <a:buFontTx/>
              <a:buChar char="-"/>
            </a:pPr>
            <a:r>
              <a:rPr lang="en-US" dirty="0" smtClean="0"/>
              <a:t>Test </a:t>
            </a:r>
            <a:r>
              <a:rPr lang="en-US" dirty="0"/>
              <a:t>Speed: 3-mph      </a:t>
            </a:r>
            <a:endParaRPr lang="en-US" dirty="0" smtClean="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284" y="4168254"/>
            <a:ext cx="828782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706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300"/>
            <a:ext cx="5343525"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55975" y="3898900"/>
            <a:ext cx="511175" cy="400050"/>
          </a:xfrm>
          <a:prstGeom prst="rect">
            <a:avLst/>
          </a:prstGeom>
          <a:noFill/>
        </p:spPr>
        <p:txBody>
          <a:bodyPr>
            <a:spAutoFit/>
          </a:bodyPr>
          <a:lstStyle/>
          <a:p>
            <a:pPr algn="ctr" fontAlgn="auto">
              <a:spcBef>
                <a:spcPts val="0"/>
              </a:spcBef>
              <a:spcAft>
                <a:spcPts val="0"/>
              </a:spcAft>
              <a:defRPr/>
            </a:pPr>
            <a:r>
              <a:rPr lang="en-US" sz="1000" b="1" dirty="0">
                <a:solidFill>
                  <a:schemeClr val="accent2">
                    <a:lumMod val="60000"/>
                    <a:lumOff val="40000"/>
                  </a:schemeClr>
                </a:solidFill>
                <a:latin typeface="+mn-lt"/>
                <a:cs typeface="+mn-cs"/>
              </a:rPr>
              <a:t>PG </a:t>
            </a:r>
          </a:p>
          <a:p>
            <a:pPr algn="ctr" fontAlgn="auto">
              <a:spcBef>
                <a:spcPts val="0"/>
              </a:spcBef>
              <a:spcAft>
                <a:spcPts val="0"/>
              </a:spcAft>
              <a:defRPr/>
            </a:pPr>
            <a:r>
              <a:rPr lang="en-US" sz="1000" b="1" dirty="0">
                <a:solidFill>
                  <a:schemeClr val="accent2">
                    <a:lumMod val="60000"/>
                    <a:lumOff val="40000"/>
                  </a:schemeClr>
                </a:solidFill>
                <a:latin typeface="+mn-lt"/>
                <a:cs typeface="+mn-cs"/>
              </a:rPr>
              <a:t>64-22</a:t>
            </a:r>
          </a:p>
        </p:txBody>
      </p:sp>
      <p:sp>
        <p:nvSpPr>
          <p:cNvPr id="10" name="TextBox 9"/>
          <p:cNvSpPr txBox="1"/>
          <p:nvPr/>
        </p:nvSpPr>
        <p:spPr>
          <a:xfrm>
            <a:off x="3862388" y="3898900"/>
            <a:ext cx="512762" cy="400050"/>
          </a:xfrm>
          <a:prstGeom prst="rect">
            <a:avLst/>
          </a:prstGeom>
          <a:noFill/>
        </p:spPr>
        <p:txBody>
          <a:bodyPr>
            <a:spAutoFit/>
          </a:bodyPr>
          <a:lstStyle/>
          <a:p>
            <a:pPr algn="ctr" fontAlgn="auto">
              <a:spcBef>
                <a:spcPts val="0"/>
              </a:spcBef>
              <a:spcAft>
                <a:spcPts val="0"/>
              </a:spcAft>
              <a:defRPr/>
            </a:pPr>
            <a:r>
              <a:rPr lang="en-US" sz="1000" b="1" dirty="0">
                <a:solidFill>
                  <a:schemeClr val="accent2">
                    <a:lumMod val="60000"/>
                    <a:lumOff val="40000"/>
                  </a:schemeClr>
                </a:solidFill>
                <a:latin typeface="+mn-lt"/>
                <a:cs typeface="+mn-cs"/>
              </a:rPr>
              <a:t>PG </a:t>
            </a:r>
          </a:p>
          <a:p>
            <a:pPr algn="ctr" fontAlgn="auto">
              <a:spcBef>
                <a:spcPts val="0"/>
              </a:spcBef>
              <a:spcAft>
                <a:spcPts val="0"/>
              </a:spcAft>
              <a:defRPr/>
            </a:pPr>
            <a:r>
              <a:rPr lang="en-US" sz="1000" b="1" dirty="0">
                <a:solidFill>
                  <a:schemeClr val="accent2">
                    <a:lumMod val="60000"/>
                    <a:lumOff val="40000"/>
                  </a:schemeClr>
                </a:solidFill>
                <a:latin typeface="+mn-lt"/>
                <a:cs typeface="+mn-cs"/>
              </a:rPr>
              <a:t>76-22</a:t>
            </a:r>
          </a:p>
        </p:txBody>
      </p:sp>
      <p:sp>
        <p:nvSpPr>
          <p:cNvPr id="14" name="TextBox 13"/>
          <p:cNvSpPr txBox="1"/>
          <p:nvPr/>
        </p:nvSpPr>
        <p:spPr>
          <a:xfrm>
            <a:off x="5468938" y="3897313"/>
            <a:ext cx="512762" cy="400050"/>
          </a:xfrm>
          <a:prstGeom prst="rect">
            <a:avLst/>
          </a:prstGeom>
          <a:noFill/>
        </p:spPr>
        <p:txBody>
          <a:bodyPr>
            <a:spAutoFit/>
          </a:bodyPr>
          <a:lstStyle/>
          <a:p>
            <a:pPr algn="ctr" fontAlgn="auto">
              <a:spcBef>
                <a:spcPts val="0"/>
              </a:spcBef>
              <a:spcAft>
                <a:spcPts val="0"/>
              </a:spcAft>
              <a:defRPr/>
            </a:pPr>
            <a:r>
              <a:rPr lang="en-US" sz="1000" b="1" dirty="0">
                <a:solidFill>
                  <a:schemeClr val="accent2">
                    <a:lumMod val="60000"/>
                    <a:lumOff val="40000"/>
                  </a:schemeClr>
                </a:solidFill>
                <a:latin typeface="+mn-lt"/>
                <a:cs typeface="+mn-cs"/>
              </a:rPr>
              <a:t>PG </a:t>
            </a:r>
          </a:p>
          <a:p>
            <a:pPr algn="ctr" fontAlgn="auto">
              <a:spcBef>
                <a:spcPts val="0"/>
              </a:spcBef>
              <a:spcAft>
                <a:spcPts val="0"/>
              </a:spcAft>
              <a:defRPr/>
            </a:pPr>
            <a:r>
              <a:rPr lang="en-US" sz="1000" b="1" dirty="0">
                <a:solidFill>
                  <a:schemeClr val="accent2">
                    <a:lumMod val="60000"/>
                    <a:lumOff val="40000"/>
                  </a:schemeClr>
                </a:solidFill>
                <a:latin typeface="+mn-lt"/>
                <a:cs typeface="+mn-cs"/>
              </a:rPr>
              <a:t>76-22</a:t>
            </a:r>
          </a:p>
        </p:txBody>
      </p:sp>
      <p:sp>
        <p:nvSpPr>
          <p:cNvPr id="15" name="TextBox 14"/>
          <p:cNvSpPr txBox="1"/>
          <p:nvPr/>
        </p:nvSpPr>
        <p:spPr>
          <a:xfrm>
            <a:off x="5973763" y="3897313"/>
            <a:ext cx="511175" cy="400050"/>
          </a:xfrm>
          <a:prstGeom prst="rect">
            <a:avLst/>
          </a:prstGeom>
          <a:noFill/>
        </p:spPr>
        <p:txBody>
          <a:bodyPr>
            <a:spAutoFit/>
          </a:bodyPr>
          <a:lstStyle/>
          <a:p>
            <a:pPr algn="ctr" fontAlgn="auto">
              <a:spcBef>
                <a:spcPts val="0"/>
              </a:spcBef>
              <a:spcAft>
                <a:spcPts val="0"/>
              </a:spcAft>
              <a:defRPr/>
            </a:pPr>
            <a:r>
              <a:rPr lang="en-US" sz="1000" b="1" dirty="0">
                <a:solidFill>
                  <a:schemeClr val="accent2">
                    <a:lumMod val="60000"/>
                    <a:lumOff val="40000"/>
                  </a:schemeClr>
                </a:solidFill>
                <a:latin typeface="+mn-lt"/>
                <a:cs typeface="+mn-cs"/>
              </a:rPr>
              <a:t>PG </a:t>
            </a:r>
          </a:p>
          <a:p>
            <a:pPr algn="ctr" fontAlgn="auto">
              <a:spcBef>
                <a:spcPts val="0"/>
              </a:spcBef>
              <a:spcAft>
                <a:spcPts val="0"/>
              </a:spcAft>
              <a:defRPr/>
            </a:pPr>
            <a:r>
              <a:rPr lang="en-US" sz="1000" b="1" dirty="0">
                <a:solidFill>
                  <a:schemeClr val="accent2">
                    <a:lumMod val="60000"/>
                    <a:lumOff val="40000"/>
                  </a:schemeClr>
                </a:solidFill>
                <a:latin typeface="+mn-lt"/>
                <a:cs typeface="+mn-cs"/>
              </a:rPr>
              <a:t>76-22</a:t>
            </a:r>
          </a:p>
        </p:txBody>
      </p:sp>
      <p:sp>
        <p:nvSpPr>
          <p:cNvPr id="16" name="TextBox 15"/>
          <p:cNvSpPr txBox="1"/>
          <p:nvPr/>
        </p:nvSpPr>
        <p:spPr>
          <a:xfrm>
            <a:off x="4356100" y="3898900"/>
            <a:ext cx="512763" cy="400050"/>
          </a:xfrm>
          <a:prstGeom prst="rect">
            <a:avLst/>
          </a:prstGeom>
          <a:noFill/>
        </p:spPr>
        <p:txBody>
          <a:bodyPr>
            <a:spAutoFit/>
          </a:bodyPr>
          <a:lstStyle/>
          <a:p>
            <a:pPr algn="ctr" fontAlgn="auto">
              <a:spcBef>
                <a:spcPts val="0"/>
              </a:spcBef>
              <a:spcAft>
                <a:spcPts val="0"/>
              </a:spcAft>
              <a:defRPr/>
            </a:pPr>
            <a:r>
              <a:rPr lang="en-US" sz="1000" b="1" dirty="0">
                <a:solidFill>
                  <a:schemeClr val="accent2">
                    <a:lumMod val="60000"/>
                    <a:lumOff val="40000"/>
                  </a:schemeClr>
                </a:solidFill>
                <a:latin typeface="+mn-lt"/>
                <a:cs typeface="+mn-cs"/>
              </a:rPr>
              <a:t>PG </a:t>
            </a:r>
          </a:p>
          <a:p>
            <a:pPr algn="ctr" fontAlgn="auto">
              <a:spcBef>
                <a:spcPts val="0"/>
              </a:spcBef>
              <a:spcAft>
                <a:spcPts val="0"/>
              </a:spcAft>
              <a:defRPr/>
            </a:pPr>
            <a:r>
              <a:rPr lang="en-US" sz="1000" b="1" dirty="0">
                <a:solidFill>
                  <a:schemeClr val="accent2">
                    <a:lumMod val="60000"/>
                    <a:lumOff val="40000"/>
                  </a:schemeClr>
                </a:solidFill>
                <a:latin typeface="+mn-lt"/>
                <a:cs typeface="+mn-cs"/>
              </a:rPr>
              <a:t>64-22</a:t>
            </a:r>
          </a:p>
        </p:txBody>
      </p:sp>
      <p:sp>
        <p:nvSpPr>
          <p:cNvPr id="17" name="TextBox 16"/>
          <p:cNvSpPr txBox="1"/>
          <p:nvPr/>
        </p:nvSpPr>
        <p:spPr>
          <a:xfrm>
            <a:off x="2836863" y="3895725"/>
            <a:ext cx="512762" cy="400050"/>
          </a:xfrm>
          <a:prstGeom prst="rect">
            <a:avLst/>
          </a:prstGeom>
          <a:noFill/>
        </p:spPr>
        <p:txBody>
          <a:bodyPr>
            <a:spAutoFit/>
          </a:bodyPr>
          <a:lstStyle/>
          <a:p>
            <a:pPr algn="ctr" fontAlgn="auto">
              <a:spcBef>
                <a:spcPts val="0"/>
              </a:spcBef>
              <a:spcAft>
                <a:spcPts val="0"/>
              </a:spcAft>
              <a:defRPr/>
            </a:pPr>
            <a:r>
              <a:rPr lang="en-US" sz="1000" b="1" dirty="0">
                <a:solidFill>
                  <a:schemeClr val="accent2">
                    <a:lumMod val="60000"/>
                    <a:lumOff val="40000"/>
                  </a:schemeClr>
                </a:solidFill>
                <a:latin typeface="+mn-lt"/>
                <a:cs typeface="+mn-cs"/>
              </a:rPr>
              <a:t>PG </a:t>
            </a:r>
          </a:p>
          <a:p>
            <a:pPr algn="ctr" fontAlgn="auto">
              <a:spcBef>
                <a:spcPts val="0"/>
              </a:spcBef>
              <a:spcAft>
                <a:spcPts val="0"/>
              </a:spcAft>
              <a:defRPr/>
            </a:pPr>
            <a:r>
              <a:rPr lang="en-US" sz="1000" b="1" dirty="0">
                <a:solidFill>
                  <a:schemeClr val="accent2">
                    <a:lumMod val="60000"/>
                    <a:lumOff val="40000"/>
                  </a:schemeClr>
                </a:solidFill>
                <a:latin typeface="+mn-lt"/>
                <a:cs typeface="+mn-cs"/>
              </a:rPr>
              <a:t>76-22</a:t>
            </a:r>
          </a:p>
        </p:txBody>
      </p:sp>
      <p:sp>
        <p:nvSpPr>
          <p:cNvPr id="17417" name="TextBox 17"/>
          <p:cNvSpPr txBox="1">
            <a:spLocks noChangeArrowheads="1"/>
          </p:cNvSpPr>
          <p:nvPr/>
        </p:nvSpPr>
        <p:spPr bwMode="auto">
          <a:xfrm>
            <a:off x="5986463" y="912813"/>
            <a:ext cx="5127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FF0000"/>
                </a:solidFill>
              </a:rPr>
              <a:t>P401 </a:t>
            </a:r>
          </a:p>
          <a:p>
            <a:pPr algn="ctr" eaLnBrk="1" hangingPunct="1">
              <a:spcBef>
                <a:spcPct val="0"/>
              </a:spcBef>
              <a:buFontTx/>
              <a:buNone/>
            </a:pPr>
            <a:r>
              <a:rPr lang="en-US" altLang="en-US" sz="1000" b="1">
                <a:solidFill>
                  <a:srgbClr val="FF0000"/>
                </a:solidFill>
              </a:rPr>
              <a:t>HMA</a:t>
            </a:r>
          </a:p>
        </p:txBody>
      </p:sp>
      <p:sp>
        <p:nvSpPr>
          <p:cNvPr id="17418" name="TextBox 18"/>
          <p:cNvSpPr txBox="1">
            <a:spLocks noChangeArrowheads="1"/>
          </p:cNvSpPr>
          <p:nvPr/>
        </p:nvSpPr>
        <p:spPr bwMode="auto">
          <a:xfrm>
            <a:off x="5473700" y="990600"/>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FF0000"/>
                </a:solidFill>
              </a:rPr>
              <a:t>WMA</a:t>
            </a:r>
          </a:p>
        </p:txBody>
      </p:sp>
      <p:sp>
        <p:nvSpPr>
          <p:cNvPr id="17419" name="TextBox 19"/>
          <p:cNvSpPr txBox="1">
            <a:spLocks noChangeArrowheads="1"/>
          </p:cNvSpPr>
          <p:nvPr/>
        </p:nvSpPr>
        <p:spPr bwMode="auto">
          <a:xfrm>
            <a:off x="4375150" y="931863"/>
            <a:ext cx="512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FF0000"/>
                </a:solidFill>
              </a:rPr>
              <a:t>P401 </a:t>
            </a:r>
          </a:p>
          <a:p>
            <a:pPr algn="ctr" eaLnBrk="1" hangingPunct="1">
              <a:spcBef>
                <a:spcPct val="0"/>
              </a:spcBef>
              <a:buFontTx/>
              <a:buNone/>
            </a:pPr>
            <a:r>
              <a:rPr lang="en-US" altLang="en-US" sz="1000" b="1">
                <a:solidFill>
                  <a:srgbClr val="FF0000"/>
                </a:solidFill>
              </a:rPr>
              <a:t>HMA</a:t>
            </a:r>
          </a:p>
        </p:txBody>
      </p:sp>
      <p:sp>
        <p:nvSpPr>
          <p:cNvPr id="17420" name="TextBox 20"/>
          <p:cNvSpPr txBox="1">
            <a:spLocks noChangeArrowheads="1"/>
          </p:cNvSpPr>
          <p:nvPr/>
        </p:nvSpPr>
        <p:spPr bwMode="auto">
          <a:xfrm>
            <a:off x="3859213" y="912813"/>
            <a:ext cx="5111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FF0000"/>
                </a:solidFill>
              </a:rPr>
              <a:t>P401 </a:t>
            </a:r>
          </a:p>
          <a:p>
            <a:pPr algn="ctr" eaLnBrk="1" hangingPunct="1">
              <a:spcBef>
                <a:spcPct val="0"/>
              </a:spcBef>
              <a:buFontTx/>
              <a:buNone/>
            </a:pPr>
            <a:r>
              <a:rPr lang="en-US" altLang="en-US" sz="1000" b="1">
                <a:solidFill>
                  <a:srgbClr val="FF0000"/>
                </a:solidFill>
              </a:rPr>
              <a:t>HMA</a:t>
            </a:r>
          </a:p>
        </p:txBody>
      </p:sp>
      <p:sp>
        <p:nvSpPr>
          <p:cNvPr id="17421" name="TextBox 21"/>
          <p:cNvSpPr txBox="1">
            <a:spLocks noChangeArrowheads="1"/>
          </p:cNvSpPr>
          <p:nvPr/>
        </p:nvSpPr>
        <p:spPr bwMode="auto">
          <a:xfrm>
            <a:off x="3349625" y="1009650"/>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FF0000"/>
                </a:solidFill>
              </a:rPr>
              <a:t>WMA</a:t>
            </a:r>
          </a:p>
        </p:txBody>
      </p:sp>
      <p:sp>
        <p:nvSpPr>
          <p:cNvPr id="17422" name="TextBox 22"/>
          <p:cNvSpPr txBox="1">
            <a:spLocks noChangeArrowheads="1"/>
          </p:cNvSpPr>
          <p:nvPr/>
        </p:nvSpPr>
        <p:spPr bwMode="auto">
          <a:xfrm>
            <a:off x="2843213" y="1001713"/>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FF0000"/>
                </a:solidFill>
              </a:rPr>
              <a:t>WMA</a:t>
            </a:r>
          </a:p>
        </p:txBody>
      </p:sp>
      <p:sp>
        <p:nvSpPr>
          <p:cNvPr id="17423" name="TextBox 23"/>
          <p:cNvSpPr txBox="1">
            <a:spLocks noChangeArrowheads="1"/>
          </p:cNvSpPr>
          <p:nvPr/>
        </p:nvSpPr>
        <p:spPr bwMode="auto">
          <a:xfrm>
            <a:off x="2843213" y="2767013"/>
            <a:ext cx="51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210</a:t>
            </a:r>
          </a:p>
          <a:p>
            <a:pPr algn="ctr" eaLnBrk="1" hangingPunct="1">
              <a:spcBef>
                <a:spcPct val="0"/>
              </a:spcBef>
              <a:buFontTx/>
              <a:buNone/>
            </a:pPr>
            <a:r>
              <a:rPr lang="en-US" altLang="en-US" sz="1000" b="1">
                <a:solidFill>
                  <a:srgbClr val="00B050"/>
                </a:solidFill>
              </a:rPr>
              <a:t>psi</a:t>
            </a:r>
          </a:p>
        </p:txBody>
      </p:sp>
      <p:sp>
        <p:nvSpPr>
          <p:cNvPr id="17424" name="TextBox 24"/>
          <p:cNvSpPr txBox="1">
            <a:spLocks noChangeArrowheads="1"/>
          </p:cNvSpPr>
          <p:nvPr/>
        </p:nvSpPr>
        <p:spPr bwMode="auto">
          <a:xfrm>
            <a:off x="5973763" y="2767013"/>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210</a:t>
            </a:r>
          </a:p>
          <a:p>
            <a:pPr algn="ctr" eaLnBrk="1" hangingPunct="1">
              <a:spcBef>
                <a:spcPct val="0"/>
              </a:spcBef>
              <a:buFontTx/>
              <a:buNone/>
            </a:pPr>
            <a:r>
              <a:rPr lang="en-US" altLang="en-US" sz="1000" b="1">
                <a:solidFill>
                  <a:srgbClr val="00B050"/>
                </a:solidFill>
              </a:rPr>
              <a:t>psi</a:t>
            </a:r>
          </a:p>
        </p:txBody>
      </p:sp>
      <p:sp>
        <p:nvSpPr>
          <p:cNvPr id="17425" name="TextBox 25"/>
          <p:cNvSpPr txBox="1">
            <a:spLocks noChangeArrowheads="1"/>
          </p:cNvSpPr>
          <p:nvPr/>
        </p:nvSpPr>
        <p:spPr bwMode="auto">
          <a:xfrm>
            <a:off x="5472113" y="2767013"/>
            <a:ext cx="51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210</a:t>
            </a:r>
          </a:p>
          <a:p>
            <a:pPr algn="ctr" eaLnBrk="1" hangingPunct="1">
              <a:spcBef>
                <a:spcPct val="0"/>
              </a:spcBef>
              <a:buFontTx/>
              <a:buNone/>
            </a:pPr>
            <a:r>
              <a:rPr lang="en-US" altLang="en-US" sz="1000" b="1">
                <a:solidFill>
                  <a:srgbClr val="00B050"/>
                </a:solidFill>
              </a:rPr>
              <a:t>psi</a:t>
            </a:r>
          </a:p>
        </p:txBody>
      </p:sp>
      <p:sp>
        <p:nvSpPr>
          <p:cNvPr id="17426" name="TextBox 26"/>
          <p:cNvSpPr txBox="1">
            <a:spLocks noChangeArrowheads="1"/>
          </p:cNvSpPr>
          <p:nvPr/>
        </p:nvSpPr>
        <p:spPr bwMode="auto">
          <a:xfrm>
            <a:off x="4356100" y="2767013"/>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210</a:t>
            </a:r>
          </a:p>
          <a:p>
            <a:pPr algn="ctr" eaLnBrk="1" hangingPunct="1">
              <a:spcBef>
                <a:spcPct val="0"/>
              </a:spcBef>
              <a:buFontTx/>
              <a:buNone/>
            </a:pPr>
            <a:r>
              <a:rPr lang="en-US" altLang="en-US" sz="1000" b="1">
                <a:solidFill>
                  <a:srgbClr val="00B050"/>
                </a:solidFill>
              </a:rPr>
              <a:t>psi</a:t>
            </a:r>
          </a:p>
        </p:txBody>
      </p:sp>
      <p:sp>
        <p:nvSpPr>
          <p:cNvPr id="17427" name="TextBox 27"/>
          <p:cNvSpPr txBox="1">
            <a:spLocks noChangeArrowheads="1"/>
          </p:cNvSpPr>
          <p:nvPr/>
        </p:nvSpPr>
        <p:spPr bwMode="auto">
          <a:xfrm>
            <a:off x="3849688" y="2767013"/>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210</a:t>
            </a:r>
          </a:p>
          <a:p>
            <a:pPr algn="ctr" eaLnBrk="1" hangingPunct="1">
              <a:spcBef>
                <a:spcPct val="0"/>
              </a:spcBef>
              <a:buFontTx/>
              <a:buNone/>
            </a:pPr>
            <a:r>
              <a:rPr lang="en-US" altLang="en-US" sz="1000" b="1">
                <a:solidFill>
                  <a:srgbClr val="00B050"/>
                </a:solidFill>
              </a:rPr>
              <a:t>psi</a:t>
            </a:r>
          </a:p>
        </p:txBody>
      </p:sp>
      <p:sp>
        <p:nvSpPr>
          <p:cNvPr id="17428" name="TextBox 28"/>
          <p:cNvSpPr txBox="1">
            <a:spLocks noChangeArrowheads="1"/>
          </p:cNvSpPr>
          <p:nvPr/>
        </p:nvSpPr>
        <p:spPr bwMode="auto">
          <a:xfrm>
            <a:off x="3346450" y="2767013"/>
            <a:ext cx="512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210</a:t>
            </a:r>
          </a:p>
          <a:p>
            <a:pPr algn="ctr" eaLnBrk="1" hangingPunct="1">
              <a:spcBef>
                <a:spcPct val="0"/>
              </a:spcBef>
              <a:buFontTx/>
              <a:buNone/>
            </a:pPr>
            <a:r>
              <a:rPr lang="en-US" altLang="en-US" sz="1000" b="1">
                <a:solidFill>
                  <a:srgbClr val="00B050"/>
                </a:solidFill>
              </a:rPr>
              <a:t>psi</a:t>
            </a:r>
          </a:p>
        </p:txBody>
      </p:sp>
      <p:sp>
        <p:nvSpPr>
          <p:cNvPr id="17429" name="TextBox 29"/>
          <p:cNvSpPr txBox="1">
            <a:spLocks noChangeArrowheads="1"/>
          </p:cNvSpPr>
          <p:nvPr/>
        </p:nvSpPr>
        <p:spPr bwMode="auto">
          <a:xfrm>
            <a:off x="2833688" y="1338263"/>
            <a:ext cx="51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254</a:t>
            </a:r>
          </a:p>
          <a:p>
            <a:pPr algn="ctr" eaLnBrk="1" hangingPunct="1">
              <a:spcBef>
                <a:spcPct val="0"/>
              </a:spcBef>
              <a:buFontTx/>
              <a:buNone/>
            </a:pPr>
            <a:r>
              <a:rPr lang="en-US" altLang="en-US" sz="1000" b="1">
                <a:solidFill>
                  <a:srgbClr val="00B050"/>
                </a:solidFill>
              </a:rPr>
              <a:t>psi</a:t>
            </a:r>
          </a:p>
        </p:txBody>
      </p:sp>
      <p:sp>
        <p:nvSpPr>
          <p:cNvPr id="17430" name="TextBox 30"/>
          <p:cNvSpPr txBox="1">
            <a:spLocks noChangeArrowheads="1"/>
          </p:cNvSpPr>
          <p:nvPr/>
        </p:nvSpPr>
        <p:spPr bwMode="auto">
          <a:xfrm>
            <a:off x="5964238" y="1338263"/>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254</a:t>
            </a:r>
          </a:p>
          <a:p>
            <a:pPr algn="ctr" eaLnBrk="1" hangingPunct="1">
              <a:spcBef>
                <a:spcPct val="0"/>
              </a:spcBef>
              <a:buFontTx/>
              <a:buNone/>
            </a:pPr>
            <a:r>
              <a:rPr lang="en-US" altLang="en-US" sz="1000" b="1">
                <a:solidFill>
                  <a:srgbClr val="00B050"/>
                </a:solidFill>
              </a:rPr>
              <a:t>psi</a:t>
            </a:r>
          </a:p>
        </p:txBody>
      </p:sp>
      <p:sp>
        <p:nvSpPr>
          <p:cNvPr id="17431" name="TextBox 31"/>
          <p:cNvSpPr txBox="1">
            <a:spLocks noChangeArrowheads="1"/>
          </p:cNvSpPr>
          <p:nvPr/>
        </p:nvSpPr>
        <p:spPr bwMode="auto">
          <a:xfrm>
            <a:off x="5462588" y="1338263"/>
            <a:ext cx="51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254</a:t>
            </a:r>
          </a:p>
          <a:p>
            <a:pPr algn="ctr" eaLnBrk="1" hangingPunct="1">
              <a:spcBef>
                <a:spcPct val="0"/>
              </a:spcBef>
              <a:buFontTx/>
              <a:buNone/>
            </a:pPr>
            <a:r>
              <a:rPr lang="en-US" altLang="en-US" sz="1000" b="1">
                <a:solidFill>
                  <a:srgbClr val="00B050"/>
                </a:solidFill>
              </a:rPr>
              <a:t>psi</a:t>
            </a:r>
          </a:p>
        </p:txBody>
      </p:sp>
      <p:sp>
        <p:nvSpPr>
          <p:cNvPr id="17432" name="TextBox 32"/>
          <p:cNvSpPr txBox="1">
            <a:spLocks noChangeArrowheads="1"/>
          </p:cNvSpPr>
          <p:nvPr/>
        </p:nvSpPr>
        <p:spPr bwMode="auto">
          <a:xfrm>
            <a:off x="4346575" y="1338263"/>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254</a:t>
            </a:r>
          </a:p>
          <a:p>
            <a:pPr algn="ctr" eaLnBrk="1" hangingPunct="1">
              <a:spcBef>
                <a:spcPct val="0"/>
              </a:spcBef>
              <a:buFontTx/>
              <a:buNone/>
            </a:pPr>
            <a:r>
              <a:rPr lang="en-US" altLang="en-US" sz="1000" b="1">
                <a:solidFill>
                  <a:srgbClr val="00B050"/>
                </a:solidFill>
              </a:rPr>
              <a:t>psi</a:t>
            </a:r>
          </a:p>
        </p:txBody>
      </p:sp>
      <p:sp>
        <p:nvSpPr>
          <p:cNvPr id="17433" name="TextBox 33"/>
          <p:cNvSpPr txBox="1">
            <a:spLocks noChangeArrowheads="1"/>
          </p:cNvSpPr>
          <p:nvPr/>
        </p:nvSpPr>
        <p:spPr bwMode="auto">
          <a:xfrm>
            <a:off x="3840163" y="1338263"/>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254</a:t>
            </a:r>
          </a:p>
          <a:p>
            <a:pPr algn="ctr" eaLnBrk="1" hangingPunct="1">
              <a:spcBef>
                <a:spcPct val="0"/>
              </a:spcBef>
              <a:buFontTx/>
              <a:buNone/>
            </a:pPr>
            <a:r>
              <a:rPr lang="en-US" altLang="en-US" sz="1000" b="1">
                <a:solidFill>
                  <a:srgbClr val="00B050"/>
                </a:solidFill>
              </a:rPr>
              <a:t>psi</a:t>
            </a:r>
          </a:p>
        </p:txBody>
      </p:sp>
      <p:sp>
        <p:nvSpPr>
          <p:cNvPr id="17434" name="TextBox 34"/>
          <p:cNvSpPr txBox="1">
            <a:spLocks noChangeArrowheads="1"/>
          </p:cNvSpPr>
          <p:nvPr/>
        </p:nvSpPr>
        <p:spPr bwMode="auto">
          <a:xfrm>
            <a:off x="3336925" y="1338263"/>
            <a:ext cx="512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000" b="1">
                <a:solidFill>
                  <a:srgbClr val="00B050"/>
                </a:solidFill>
              </a:rPr>
              <a:t>254</a:t>
            </a:r>
          </a:p>
          <a:p>
            <a:pPr algn="ctr" eaLnBrk="1" hangingPunct="1">
              <a:spcBef>
                <a:spcPct val="0"/>
              </a:spcBef>
              <a:buFontTx/>
              <a:buNone/>
            </a:pPr>
            <a:r>
              <a:rPr lang="en-US" altLang="en-US" sz="1000" b="1">
                <a:solidFill>
                  <a:srgbClr val="00B050"/>
                </a:solidFill>
              </a:rPr>
              <a:t>psi</a:t>
            </a:r>
          </a:p>
        </p:txBody>
      </p:sp>
      <p:sp>
        <p:nvSpPr>
          <p:cNvPr id="2" name="TextBox 1"/>
          <p:cNvSpPr txBox="1"/>
          <p:nvPr/>
        </p:nvSpPr>
        <p:spPr>
          <a:xfrm>
            <a:off x="7315200" y="2459038"/>
            <a:ext cx="1676400" cy="1016000"/>
          </a:xfrm>
          <a:prstGeom prst="rect">
            <a:avLst/>
          </a:prstGeom>
          <a:solidFill>
            <a:srgbClr val="FFFF00"/>
          </a:solidFill>
        </p:spPr>
        <p:txBody>
          <a:bodyPr wrap="none">
            <a:spAutoFit/>
          </a:bodyPr>
          <a:lstStyle/>
          <a:p>
            <a:pPr algn="ctr" fontAlgn="auto">
              <a:spcBef>
                <a:spcPts val="0"/>
              </a:spcBef>
              <a:spcAft>
                <a:spcPts val="0"/>
              </a:spcAft>
              <a:defRPr/>
            </a:pPr>
            <a:r>
              <a:rPr lang="en-US" sz="2000" b="1" u="sng" dirty="0">
                <a:effectLst>
                  <a:outerShdw blurRad="38100" dist="38100" dir="2700000" algn="tl">
                    <a:srgbClr val="000000">
                      <a:alpha val="43137"/>
                    </a:srgbClr>
                  </a:outerShdw>
                </a:effectLst>
                <a:latin typeface="+mn-lt"/>
                <a:cs typeface="+mn-cs"/>
              </a:rPr>
              <a:t>NAPMRC</a:t>
            </a:r>
          </a:p>
          <a:p>
            <a:pPr algn="ctr" fontAlgn="auto">
              <a:spcBef>
                <a:spcPts val="0"/>
              </a:spcBef>
              <a:spcAft>
                <a:spcPts val="0"/>
              </a:spcAft>
              <a:defRPr/>
            </a:pPr>
            <a:r>
              <a:rPr lang="en-US" sz="2000" b="1" dirty="0">
                <a:latin typeface="+mn-lt"/>
                <a:cs typeface="+mn-cs"/>
              </a:rPr>
              <a:t>Test Cycle-1</a:t>
            </a:r>
          </a:p>
          <a:p>
            <a:pPr algn="ctr" fontAlgn="auto">
              <a:spcBef>
                <a:spcPts val="0"/>
              </a:spcBef>
              <a:spcAft>
                <a:spcPts val="0"/>
              </a:spcAft>
              <a:defRPr/>
            </a:pPr>
            <a:r>
              <a:rPr lang="en-US" sz="2000" b="1" dirty="0">
                <a:latin typeface="+mn-lt"/>
                <a:cs typeface="+mn-cs"/>
              </a:rPr>
              <a:t>(TC-1)</a:t>
            </a:r>
          </a:p>
        </p:txBody>
      </p:sp>
      <p:sp>
        <p:nvSpPr>
          <p:cNvPr id="17436" name="Rectangle 2"/>
          <p:cNvSpPr>
            <a:spLocks noChangeArrowheads="1"/>
          </p:cNvSpPr>
          <p:nvPr/>
        </p:nvSpPr>
        <p:spPr bwMode="auto">
          <a:xfrm>
            <a:off x="2984500" y="2470150"/>
            <a:ext cx="228600" cy="3190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37" name="Rectangle 35"/>
          <p:cNvSpPr>
            <a:spLocks noChangeArrowheads="1"/>
          </p:cNvSpPr>
          <p:nvPr/>
        </p:nvSpPr>
        <p:spPr bwMode="auto">
          <a:xfrm>
            <a:off x="3494088" y="2455863"/>
            <a:ext cx="228600" cy="3190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38" name="Rectangle 38"/>
          <p:cNvSpPr>
            <a:spLocks noChangeArrowheads="1"/>
          </p:cNvSpPr>
          <p:nvPr/>
        </p:nvSpPr>
        <p:spPr bwMode="auto">
          <a:xfrm>
            <a:off x="3990975" y="2455863"/>
            <a:ext cx="228600" cy="3190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39" name="Rectangle 39"/>
          <p:cNvSpPr>
            <a:spLocks noChangeArrowheads="1"/>
          </p:cNvSpPr>
          <p:nvPr/>
        </p:nvSpPr>
        <p:spPr bwMode="auto">
          <a:xfrm>
            <a:off x="4500563" y="2470150"/>
            <a:ext cx="228600" cy="3190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40" name="Rectangle 40"/>
          <p:cNvSpPr>
            <a:spLocks noChangeArrowheads="1"/>
          </p:cNvSpPr>
          <p:nvPr/>
        </p:nvSpPr>
        <p:spPr bwMode="auto">
          <a:xfrm>
            <a:off x="6115050" y="2476500"/>
            <a:ext cx="228600" cy="3190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41" name="Rectangle 41"/>
          <p:cNvSpPr>
            <a:spLocks noChangeArrowheads="1"/>
          </p:cNvSpPr>
          <p:nvPr/>
        </p:nvSpPr>
        <p:spPr bwMode="auto">
          <a:xfrm>
            <a:off x="5616575" y="2476500"/>
            <a:ext cx="228600" cy="3190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42" name="Rectangle 5"/>
          <p:cNvSpPr>
            <a:spLocks noChangeArrowheads="1"/>
          </p:cNvSpPr>
          <p:nvPr/>
        </p:nvSpPr>
        <p:spPr bwMode="auto">
          <a:xfrm>
            <a:off x="2984500" y="3167063"/>
            <a:ext cx="22860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43" name="Rectangle 6"/>
          <p:cNvSpPr>
            <a:spLocks noChangeArrowheads="1"/>
          </p:cNvSpPr>
          <p:nvPr/>
        </p:nvSpPr>
        <p:spPr bwMode="auto">
          <a:xfrm>
            <a:off x="2971800" y="3108325"/>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44" name="Rectangle 36"/>
          <p:cNvSpPr>
            <a:spLocks noChangeArrowheads="1"/>
          </p:cNvSpPr>
          <p:nvPr/>
        </p:nvSpPr>
        <p:spPr bwMode="auto">
          <a:xfrm>
            <a:off x="2978944" y="2443957"/>
            <a:ext cx="228600" cy="396875"/>
          </a:xfrm>
          <a:prstGeom prst="rect">
            <a:avLst/>
          </a:prstGeom>
          <a:solidFill>
            <a:srgbClr val="FF0000"/>
          </a:solid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45" name="Rectangle 37"/>
          <p:cNvSpPr>
            <a:spLocks noChangeArrowheads="1"/>
          </p:cNvSpPr>
          <p:nvPr/>
        </p:nvSpPr>
        <p:spPr bwMode="auto">
          <a:xfrm>
            <a:off x="3497262" y="2426493"/>
            <a:ext cx="2286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46" name="Rectangle 42"/>
          <p:cNvSpPr>
            <a:spLocks noChangeArrowheads="1"/>
          </p:cNvSpPr>
          <p:nvPr/>
        </p:nvSpPr>
        <p:spPr bwMode="auto">
          <a:xfrm>
            <a:off x="4497388" y="2432050"/>
            <a:ext cx="2286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47" name="Rectangle 43"/>
          <p:cNvSpPr>
            <a:spLocks noChangeArrowheads="1"/>
          </p:cNvSpPr>
          <p:nvPr/>
        </p:nvSpPr>
        <p:spPr bwMode="auto">
          <a:xfrm>
            <a:off x="2971800" y="1676400"/>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48" name="Rectangle 44"/>
          <p:cNvSpPr>
            <a:spLocks noChangeArrowheads="1"/>
          </p:cNvSpPr>
          <p:nvPr/>
        </p:nvSpPr>
        <p:spPr bwMode="auto">
          <a:xfrm>
            <a:off x="3479800" y="1676400"/>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49" name="Rectangle 45"/>
          <p:cNvSpPr>
            <a:spLocks noChangeArrowheads="1"/>
          </p:cNvSpPr>
          <p:nvPr/>
        </p:nvSpPr>
        <p:spPr bwMode="auto">
          <a:xfrm>
            <a:off x="3482975" y="3132138"/>
            <a:ext cx="257175" cy="6270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50" name="Rectangle 46"/>
          <p:cNvSpPr>
            <a:spLocks noChangeArrowheads="1"/>
          </p:cNvSpPr>
          <p:nvPr/>
        </p:nvSpPr>
        <p:spPr bwMode="auto">
          <a:xfrm>
            <a:off x="3986213" y="1676400"/>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51" name="Rectangle 47"/>
          <p:cNvSpPr>
            <a:spLocks noChangeArrowheads="1"/>
          </p:cNvSpPr>
          <p:nvPr/>
        </p:nvSpPr>
        <p:spPr bwMode="auto">
          <a:xfrm>
            <a:off x="4500563" y="3128963"/>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52" name="Rectangle 48"/>
          <p:cNvSpPr>
            <a:spLocks noChangeArrowheads="1"/>
          </p:cNvSpPr>
          <p:nvPr/>
        </p:nvSpPr>
        <p:spPr bwMode="auto">
          <a:xfrm>
            <a:off x="3986213" y="3128963"/>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53" name="Rectangle 49"/>
          <p:cNvSpPr>
            <a:spLocks noChangeArrowheads="1"/>
          </p:cNvSpPr>
          <p:nvPr/>
        </p:nvSpPr>
        <p:spPr bwMode="auto">
          <a:xfrm>
            <a:off x="4495800" y="1676400"/>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54" name="Rectangle 50"/>
          <p:cNvSpPr>
            <a:spLocks noChangeArrowheads="1"/>
          </p:cNvSpPr>
          <p:nvPr/>
        </p:nvSpPr>
        <p:spPr bwMode="auto">
          <a:xfrm>
            <a:off x="7312025" y="3962400"/>
            <a:ext cx="2286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17456" name="TextBox 4"/>
          <p:cNvSpPr txBox="1">
            <a:spLocks noChangeArrowheads="1"/>
          </p:cNvSpPr>
          <p:nvPr/>
        </p:nvSpPr>
        <p:spPr bwMode="auto">
          <a:xfrm>
            <a:off x="7543800" y="4008438"/>
            <a:ext cx="1539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Testing Completed</a:t>
            </a:r>
          </a:p>
        </p:txBody>
      </p:sp>
      <p:sp>
        <p:nvSpPr>
          <p:cNvPr id="3" name="Right Arrow 2"/>
          <p:cNvSpPr/>
          <p:nvPr/>
        </p:nvSpPr>
        <p:spPr bwMode="auto">
          <a:xfrm>
            <a:off x="1970682" y="2432050"/>
            <a:ext cx="1001118" cy="465138"/>
          </a:xfrm>
          <a:prstGeom prst="rightArrow">
            <a:avLst/>
          </a:prstGeom>
          <a:solidFill>
            <a:srgbClr val="3366FF"/>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5" name="TextBox 4"/>
          <p:cNvSpPr txBox="1"/>
          <p:nvPr/>
        </p:nvSpPr>
        <p:spPr>
          <a:xfrm>
            <a:off x="334368" y="2249120"/>
            <a:ext cx="1513482" cy="830997"/>
          </a:xfrm>
          <a:prstGeom prst="rect">
            <a:avLst/>
          </a:prstGeom>
          <a:noFill/>
        </p:spPr>
        <p:txBody>
          <a:bodyPr wrap="square" rtlCol="0">
            <a:spAutoFit/>
          </a:bodyPr>
          <a:lstStyle/>
          <a:p>
            <a:r>
              <a:rPr lang="en-US" sz="1600" dirty="0" smtClean="0"/>
              <a:t>CENTER </a:t>
            </a:r>
          </a:p>
          <a:p>
            <a:r>
              <a:rPr lang="en-US" sz="1600" dirty="0" smtClean="0"/>
              <a:t>SECTIONS</a:t>
            </a:r>
          </a:p>
          <a:p>
            <a:r>
              <a:rPr lang="en-US" sz="1600" dirty="0" smtClean="0"/>
              <a:t>254-psi  90</a:t>
            </a:r>
            <a:r>
              <a:rPr lang="en-US" sz="1600" dirty="0" smtClean="0">
                <a:sym typeface="Symbol"/>
              </a:rPr>
              <a:t>F</a:t>
            </a:r>
            <a:endParaRPr lang="en-US" sz="1600" dirty="0" smtClean="0"/>
          </a:p>
        </p:txBody>
      </p:sp>
      <p:sp>
        <p:nvSpPr>
          <p:cNvPr id="52" name="Rectangle 37"/>
          <p:cNvSpPr>
            <a:spLocks noChangeArrowheads="1"/>
          </p:cNvSpPr>
          <p:nvPr/>
        </p:nvSpPr>
        <p:spPr bwMode="auto">
          <a:xfrm>
            <a:off x="4000500" y="2426494"/>
            <a:ext cx="2286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53" name="Rectangle 49"/>
          <p:cNvSpPr>
            <a:spLocks noChangeArrowheads="1"/>
          </p:cNvSpPr>
          <p:nvPr/>
        </p:nvSpPr>
        <p:spPr bwMode="auto">
          <a:xfrm>
            <a:off x="6100762" y="1690688"/>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54" name="Rectangle 49"/>
          <p:cNvSpPr>
            <a:spLocks noChangeArrowheads="1"/>
          </p:cNvSpPr>
          <p:nvPr/>
        </p:nvSpPr>
        <p:spPr bwMode="auto">
          <a:xfrm>
            <a:off x="6100761" y="3128962"/>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55" name="Rectangle 49"/>
          <p:cNvSpPr>
            <a:spLocks noChangeArrowheads="1"/>
          </p:cNvSpPr>
          <p:nvPr/>
        </p:nvSpPr>
        <p:spPr bwMode="auto">
          <a:xfrm>
            <a:off x="5588000" y="3133725"/>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56" name="Rectangle 49"/>
          <p:cNvSpPr>
            <a:spLocks noChangeArrowheads="1"/>
          </p:cNvSpPr>
          <p:nvPr/>
        </p:nvSpPr>
        <p:spPr bwMode="auto">
          <a:xfrm>
            <a:off x="5590381" y="1676400"/>
            <a:ext cx="257175" cy="625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57" name="Rectangle 42"/>
          <p:cNvSpPr>
            <a:spLocks noChangeArrowheads="1"/>
          </p:cNvSpPr>
          <p:nvPr/>
        </p:nvSpPr>
        <p:spPr bwMode="auto">
          <a:xfrm>
            <a:off x="6115050" y="2422526"/>
            <a:ext cx="2286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
        <p:nvSpPr>
          <p:cNvPr id="58" name="Rectangle 42"/>
          <p:cNvSpPr>
            <a:spLocks noChangeArrowheads="1"/>
          </p:cNvSpPr>
          <p:nvPr/>
        </p:nvSpPr>
        <p:spPr bwMode="auto">
          <a:xfrm>
            <a:off x="5611019" y="2420938"/>
            <a:ext cx="2286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spTree>
    <p:extLst>
      <p:ext uri="{BB962C8B-B14F-4D97-AF65-F5344CB8AC3E}">
        <p14:creationId xmlns:p14="http://schemas.microsoft.com/office/powerpoint/2010/main" val="2896281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66" y="84168"/>
            <a:ext cx="8110007" cy="5885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21674" y="110066"/>
            <a:ext cx="2655599" cy="369332"/>
          </a:xfrm>
          <a:prstGeom prst="rect">
            <a:avLst/>
          </a:prstGeom>
          <a:noFill/>
        </p:spPr>
        <p:txBody>
          <a:bodyPr wrap="none" rtlCol="0">
            <a:spAutoFit/>
          </a:bodyPr>
          <a:lstStyle/>
          <a:p>
            <a:pPr>
              <a:buNone/>
            </a:pPr>
            <a:r>
              <a:rPr lang="en-US" sz="1800" u="sng" dirty="0" smtClean="0">
                <a:solidFill>
                  <a:srgbClr val="FF0000"/>
                </a:solidFill>
                <a:effectLst>
                  <a:outerShdw blurRad="38100" dist="38100" dir="2700000" algn="tl">
                    <a:srgbClr val="000000">
                      <a:alpha val="43137"/>
                    </a:srgbClr>
                  </a:outerShdw>
                </a:effectLst>
              </a:rPr>
              <a:t>Preliminary Test Results</a:t>
            </a:r>
            <a:endParaRPr lang="en-US" sz="1800"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8240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19"/>
          <p:cNvGrpSpPr>
            <a:grpSpLocks/>
          </p:cNvGrpSpPr>
          <p:nvPr/>
        </p:nvGrpSpPr>
        <p:grpSpPr bwMode="auto">
          <a:xfrm>
            <a:off x="428625" y="69850"/>
            <a:ext cx="8229600" cy="5875337"/>
            <a:chOff x="911074" y="448962"/>
            <a:chExt cx="7415613" cy="4963455"/>
          </a:xfrm>
        </p:grpSpPr>
        <p:grpSp>
          <p:nvGrpSpPr>
            <p:cNvPr id="20484" name="Group 15"/>
            <p:cNvGrpSpPr>
              <a:grpSpLocks/>
            </p:cNvGrpSpPr>
            <p:nvPr/>
          </p:nvGrpSpPr>
          <p:grpSpPr bwMode="auto">
            <a:xfrm>
              <a:off x="911075" y="448962"/>
              <a:ext cx="3660925" cy="2440617"/>
              <a:chOff x="911075" y="448962"/>
              <a:chExt cx="3660925" cy="2440617"/>
            </a:xfrm>
          </p:grpSpPr>
          <p:pic>
            <p:nvPicPr>
              <p:cNvPr id="6" name="Picture 5"/>
              <p:cNvPicPr>
                <a:picLocks noChangeAspect="1"/>
              </p:cNvPicPr>
              <p:nvPr/>
            </p:nvPicPr>
            <p:blipFill>
              <a:blip r:embed="rId2"/>
              <a:stretch>
                <a:fillRect/>
              </a:stretch>
            </p:blipFill>
            <p:spPr>
              <a:xfrm>
                <a:off x="911074" y="448962"/>
                <a:ext cx="3660602" cy="244082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989751" y="2209842"/>
                <a:ext cx="915508" cy="610206"/>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491756" y="2358706"/>
                <a:ext cx="2079919" cy="461343"/>
              </a:xfrm>
              <a:prstGeom prst="rect">
                <a:avLst/>
              </a:prstGeom>
              <a:noFill/>
            </p:spPr>
            <p:txBody>
              <a:bodyPr wrap="none">
                <a:spAutoFit/>
              </a:bodyPr>
              <a:lstStyle/>
              <a:p>
                <a:pPr>
                  <a:defRPr/>
                </a:pPr>
                <a:r>
                  <a:rPr lang="en-US" sz="1200" b="1" dirty="0">
                    <a:solidFill>
                      <a:srgbClr val="FFFF00"/>
                    </a:solidFill>
                    <a:effectLst>
                      <a:outerShdw blurRad="38100" dist="38100" dir="2700000" algn="tl">
                        <a:srgbClr val="000000">
                          <a:alpha val="43137"/>
                        </a:srgbClr>
                      </a:outerShdw>
                    </a:effectLst>
                  </a:rPr>
                  <a:t>No. of Passes to Failure: 800 </a:t>
                </a:r>
              </a:p>
              <a:p>
                <a:pPr>
                  <a:defRPr/>
                </a:pPr>
                <a:r>
                  <a:rPr lang="en-US" sz="1200" b="1" dirty="0">
                    <a:solidFill>
                      <a:srgbClr val="FFFF00"/>
                    </a:solidFill>
                    <a:effectLst>
                      <a:outerShdw blurRad="38100" dist="38100" dir="2700000" algn="tl">
                        <a:srgbClr val="000000">
                          <a:alpha val="43137"/>
                        </a:srgbClr>
                      </a:outerShdw>
                    </a:effectLst>
                  </a:rPr>
                  <a:t>Traffic Tests Terminated: 3906</a:t>
                </a:r>
              </a:p>
            </p:txBody>
          </p:sp>
        </p:grpSp>
        <p:grpSp>
          <p:nvGrpSpPr>
            <p:cNvPr id="20485" name="Group 16"/>
            <p:cNvGrpSpPr>
              <a:grpSpLocks/>
            </p:cNvGrpSpPr>
            <p:nvPr/>
          </p:nvGrpSpPr>
          <p:grpSpPr bwMode="auto">
            <a:xfrm>
              <a:off x="4648200" y="457200"/>
              <a:ext cx="3678486" cy="2440617"/>
              <a:chOff x="4648200" y="457200"/>
              <a:chExt cx="3678486" cy="2440617"/>
            </a:xfrm>
          </p:grpSpPr>
          <p:pic>
            <p:nvPicPr>
              <p:cNvPr id="8" name="Picture 7"/>
              <p:cNvPicPr>
                <a:picLocks noChangeAspect="1"/>
              </p:cNvPicPr>
              <p:nvPr/>
            </p:nvPicPr>
            <p:blipFill>
              <a:blip r:embed="rId4"/>
              <a:stretch>
                <a:fillRect/>
              </a:stretch>
            </p:blipFill>
            <p:spPr>
              <a:xfrm>
                <a:off x="4647490" y="457009"/>
                <a:ext cx="3662031" cy="244082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4723306" y="2209842"/>
                <a:ext cx="915508" cy="610206"/>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324014" y="2358706"/>
                <a:ext cx="2002673" cy="461343"/>
              </a:xfrm>
              <a:prstGeom prst="rect">
                <a:avLst/>
              </a:prstGeom>
              <a:noFill/>
            </p:spPr>
            <p:txBody>
              <a:bodyPr wrap="none">
                <a:spAutoFit/>
              </a:bodyPr>
              <a:lstStyle/>
              <a:p>
                <a:pPr>
                  <a:defRPr/>
                </a:pPr>
                <a:r>
                  <a:rPr lang="en-US" sz="1200" b="1" dirty="0">
                    <a:solidFill>
                      <a:srgbClr val="FFFF00"/>
                    </a:solidFill>
                    <a:effectLst>
                      <a:outerShdw blurRad="38100" dist="38100" dir="2700000" algn="tl">
                        <a:srgbClr val="000000">
                          <a:alpha val="43137"/>
                        </a:srgbClr>
                      </a:outerShdw>
                    </a:effectLst>
                  </a:rPr>
                  <a:t>No. of Passes to Failure: 220</a:t>
                </a:r>
              </a:p>
              <a:p>
                <a:pPr>
                  <a:defRPr/>
                </a:pPr>
                <a:r>
                  <a:rPr lang="en-US" sz="1200" b="1" dirty="0">
                    <a:solidFill>
                      <a:srgbClr val="FFFF00"/>
                    </a:solidFill>
                    <a:effectLst>
                      <a:outerShdw blurRad="38100" dist="38100" dir="2700000" algn="tl">
                        <a:srgbClr val="000000">
                          <a:alpha val="43137"/>
                        </a:srgbClr>
                      </a:outerShdw>
                    </a:effectLst>
                  </a:rPr>
                  <a:t>Traffic Tests Terminated: 930</a:t>
                </a:r>
              </a:p>
            </p:txBody>
          </p:sp>
        </p:grpSp>
        <p:grpSp>
          <p:nvGrpSpPr>
            <p:cNvPr id="20486" name="Group 17"/>
            <p:cNvGrpSpPr>
              <a:grpSpLocks/>
            </p:cNvGrpSpPr>
            <p:nvPr/>
          </p:nvGrpSpPr>
          <p:grpSpPr bwMode="auto">
            <a:xfrm>
              <a:off x="911074" y="2971800"/>
              <a:ext cx="3684160" cy="2440617"/>
              <a:chOff x="911074" y="2971800"/>
              <a:chExt cx="3684160" cy="2440617"/>
            </a:xfrm>
          </p:grpSpPr>
          <p:pic>
            <p:nvPicPr>
              <p:cNvPr id="10" name="Picture 9"/>
              <p:cNvPicPr>
                <a:picLocks noChangeAspect="1"/>
              </p:cNvPicPr>
              <p:nvPr/>
            </p:nvPicPr>
            <p:blipFill>
              <a:blip r:embed="rId6"/>
              <a:stretch>
                <a:fillRect/>
              </a:stretch>
            </p:blipFill>
            <p:spPr>
              <a:xfrm>
                <a:off x="911074" y="2971593"/>
                <a:ext cx="3660601" cy="244082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stretch>
                <a:fillRect/>
              </a:stretch>
            </p:blipFill>
            <p:spPr>
              <a:xfrm>
                <a:off x="989751" y="4701628"/>
                <a:ext cx="915508" cy="61020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514644" y="4850491"/>
                <a:ext cx="2079919" cy="461343"/>
              </a:xfrm>
              <a:prstGeom prst="rect">
                <a:avLst/>
              </a:prstGeom>
              <a:noFill/>
            </p:spPr>
            <p:txBody>
              <a:bodyPr wrap="none">
                <a:spAutoFit/>
              </a:bodyPr>
              <a:lstStyle/>
              <a:p>
                <a:pPr>
                  <a:defRPr/>
                </a:pPr>
                <a:r>
                  <a:rPr lang="en-US" sz="1200" b="1" dirty="0">
                    <a:solidFill>
                      <a:srgbClr val="FFFF00"/>
                    </a:solidFill>
                    <a:effectLst>
                      <a:outerShdw blurRad="38100" dist="38100" dir="2700000" algn="tl">
                        <a:srgbClr val="000000">
                          <a:alpha val="43137"/>
                        </a:srgbClr>
                      </a:outerShdw>
                    </a:effectLst>
                  </a:rPr>
                  <a:t>No. of Passes to Failure: 600 </a:t>
                </a:r>
              </a:p>
              <a:p>
                <a:pPr>
                  <a:defRPr/>
                </a:pPr>
                <a:r>
                  <a:rPr lang="en-US" sz="1200" b="1" dirty="0">
                    <a:solidFill>
                      <a:srgbClr val="FFFF00"/>
                    </a:solidFill>
                    <a:effectLst>
                      <a:outerShdw blurRad="38100" dist="38100" dir="2700000" algn="tl">
                        <a:srgbClr val="000000">
                          <a:alpha val="43137"/>
                        </a:srgbClr>
                      </a:outerShdw>
                    </a:effectLst>
                  </a:rPr>
                  <a:t>Traffic Tests Terminated: 3534</a:t>
                </a:r>
              </a:p>
            </p:txBody>
          </p:sp>
        </p:grpSp>
        <p:grpSp>
          <p:nvGrpSpPr>
            <p:cNvPr id="20487" name="Group 18"/>
            <p:cNvGrpSpPr>
              <a:grpSpLocks/>
            </p:cNvGrpSpPr>
            <p:nvPr/>
          </p:nvGrpSpPr>
          <p:grpSpPr bwMode="auto">
            <a:xfrm>
              <a:off x="4648199" y="2971800"/>
              <a:ext cx="3678488" cy="2440617"/>
              <a:chOff x="4648199" y="2971800"/>
              <a:chExt cx="3678488" cy="2440617"/>
            </a:xfrm>
          </p:grpSpPr>
          <p:pic>
            <p:nvPicPr>
              <p:cNvPr id="4" name="Picture 3"/>
              <p:cNvPicPr>
                <a:picLocks noChangeAspect="1"/>
              </p:cNvPicPr>
              <p:nvPr/>
            </p:nvPicPr>
            <p:blipFill>
              <a:blip r:embed="rId8"/>
              <a:stretch>
                <a:fillRect/>
              </a:stretch>
            </p:blipFill>
            <p:spPr>
              <a:xfrm>
                <a:off x="4647490" y="2971593"/>
                <a:ext cx="3662031" cy="244082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9"/>
              <a:stretch>
                <a:fillRect/>
              </a:stretch>
            </p:blipFill>
            <p:spPr>
              <a:xfrm>
                <a:off x="4723306" y="4724427"/>
                <a:ext cx="915508" cy="610206"/>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6324014" y="4850491"/>
                <a:ext cx="2002673" cy="461343"/>
              </a:xfrm>
              <a:prstGeom prst="rect">
                <a:avLst/>
              </a:prstGeom>
              <a:noFill/>
            </p:spPr>
            <p:txBody>
              <a:bodyPr wrap="none">
                <a:spAutoFit/>
              </a:bodyPr>
              <a:lstStyle/>
              <a:p>
                <a:pPr>
                  <a:defRPr/>
                </a:pPr>
                <a:r>
                  <a:rPr lang="en-US" sz="1200" b="1" dirty="0">
                    <a:solidFill>
                      <a:srgbClr val="FFFF00"/>
                    </a:solidFill>
                    <a:effectLst>
                      <a:outerShdw blurRad="38100" dist="38100" dir="2700000" algn="tl">
                        <a:srgbClr val="000000">
                          <a:alpha val="43137"/>
                        </a:srgbClr>
                      </a:outerShdw>
                    </a:effectLst>
                  </a:rPr>
                  <a:t>No. of Passes to Failure: 220</a:t>
                </a:r>
              </a:p>
              <a:p>
                <a:pPr>
                  <a:defRPr/>
                </a:pPr>
                <a:r>
                  <a:rPr lang="en-US" sz="1200" b="1" dirty="0">
                    <a:solidFill>
                      <a:srgbClr val="FFFF00"/>
                    </a:solidFill>
                    <a:effectLst>
                      <a:outerShdw blurRad="38100" dist="38100" dir="2700000" algn="tl">
                        <a:srgbClr val="000000">
                          <a:alpha val="43137"/>
                        </a:srgbClr>
                      </a:outerShdw>
                    </a:effectLst>
                  </a:rPr>
                  <a:t>Traffic Tests Terminated: 992</a:t>
                </a:r>
              </a:p>
            </p:txBody>
          </p:sp>
        </p:grpSp>
      </p:grpSp>
      <p:sp>
        <p:nvSpPr>
          <p:cNvPr id="2" name="TextBox 1"/>
          <p:cNvSpPr txBox="1"/>
          <p:nvPr/>
        </p:nvSpPr>
        <p:spPr>
          <a:xfrm>
            <a:off x="1828801" y="79375"/>
            <a:ext cx="6172200" cy="369332"/>
          </a:xfrm>
          <a:prstGeom prst="rect">
            <a:avLst/>
          </a:prstGeom>
          <a:solidFill>
            <a:schemeClr val="bg1">
              <a:alpha val="87000"/>
            </a:schemeClr>
          </a:solidFill>
        </p:spPr>
        <p:txBody>
          <a:bodyPr wrap="square">
            <a:spAutoFit/>
          </a:bodyPr>
          <a:lstStyle/>
          <a:p>
            <a:pPr>
              <a:defRPr/>
            </a:pPr>
            <a:r>
              <a:rPr lang="en-US" b="1" u="sng" dirty="0">
                <a:effectLst>
                  <a:outerShdw blurRad="38100" dist="38100" dir="2700000" algn="tl">
                    <a:srgbClr val="000000">
                      <a:alpha val="43137"/>
                    </a:srgbClr>
                  </a:outerShdw>
                </a:effectLst>
              </a:rPr>
              <a:t>NAPMRC-TC1 SOUTH TEST AREA (</a:t>
            </a:r>
            <a:r>
              <a:rPr lang="en-US" b="1" u="sng" dirty="0" smtClean="0">
                <a:effectLst>
                  <a:outerShdw blurRad="38100" dist="38100" dir="2700000" algn="tl">
                    <a:srgbClr val="000000">
                      <a:alpha val="43137"/>
                    </a:srgbClr>
                  </a:outerShdw>
                </a:effectLst>
              </a:rPr>
              <a:t>210-psi</a:t>
            </a:r>
            <a:r>
              <a:rPr lang="en-US" b="1" u="sng" dirty="0">
                <a:effectLst>
                  <a:outerShdw blurRad="38100" dist="38100" dir="2700000" algn="tl">
                    <a:srgbClr val="000000">
                      <a:alpha val="43137"/>
                    </a:srgbClr>
                  </a:outerShdw>
                </a:effectLst>
              </a:rPr>
              <a:t>; 120</a:t>
            </a:r>
            <a:r>
              <a:rPr lang="en-US" b="1" u="sng" dirty="0">
                <a:effectLst>
                  <a:outerShdw blurRad="38100" dist="38100" dir="2700000" algn="tl">
                    <a:srgbClr val="000000">
                      <a:alpha val="43137"/>
                    </a:srgbClr>
                  </a:outerShdw>
                </a:effectLst>
                <a:sym typeface="Symbol"/>
              </a:rPr>
              <a:t>F</a:t>
            </a:r>
            <a:r>
              <a:rPr lang="en-US" b="1" u="sng" dirty="0" smtClean="0">
                <a:effectLst>
                  <a:outerShdw blurRad="38100" dist="38100" dir="2700000" algn="tl">
                    <a:srgbClr val="000000">
                      <a:alpha val="43137"/>
                    </a:srgbClr>
                  </a:outerShdw>
                </a:effectLst>
                <a:sym typeface="Symbol"/>
              </a:rPr>
              <a:t>)</a:t>
            </a:r>
            <a:endParaRPr lang="en-US"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579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8105"/>
            <a:ext cx="8153400" cy="6033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1295400" y="138105"/>
            <a:ext cx="5723490" cy="369332"/>
          </a:xfrm>
          <a:prstGeom prst="rect">
            <a:avLst/>
          </a:prstGeom>
          <a:solidFill>
            <a:schemeClr val="bg1"/>
          </a:solidFill>
        </p:spPr>
        <p:txBody>
          <a:bodyPr wrap="none" rtlCol="0">
            <a:spAutoFit/>
          </a:bodyPr>
          <a:lstStyle/>
          <a:p>
            <a:pPr>
              <a:buNone/>
            </a:pPr>
            <a:r>
              <a:rPr lang="en-US" b="1" u="sng" dirty="0" smtClean="0">
                <a:effectLst>
                  <a:outerShdw blurRad="38100" dist="38100" dir="2700000" algn="tl">
                    <a:srgbClr val="000000">
                      <a:alpha val="43137"/>
                    </a:srgbClr>
                  </a:outerShdw>
                </a:effectLst>
              </a:rPr>
              <a:t>NAPMRC-TC1 NORTH TEST AREA (254-psi; 120</a:t>
            </a:r>
            <a:r>
              <a:rPr lang="en-US" b="1" u="sng" dirty="0" smtClean="0">
                <a:effectLst>
                  <a:outerShdw blurRad="38100" dist="38100" dir="2700000" algn="tl">
                    <a:srgbClr val="000000">
                      <a:alpha val="43137"/>
                    </a:srgbClr>
                  </a:outerShdw>
                </a:effectLst>
                <a:sym typeface="Symbol"/>
              </a:rPr>
              <a:t>F)</a:t>
            </a:r>
            <a:endParaRPr lang="en-US"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4286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8104"/>
            <a:ext cx="8229600" cy="6089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00200" y="140717"/>
            <a:ext cx="5723490" cy="369332"/>
          </a:xfrm>
          <a:prstGeom prst="rect">
            <a:avLst/>
          </a:prstGeom>
          <a:solidFill>
            <a:schemeClr val="bg1"/>
          </a:solidFill>
        </p:spPr>
        <p:txBody>
          <a:bodyPr wrap="none" rtlCol="0">
            <a:spAutoFit/>
          </a:bodyPr>
          <a:lstStyle/>
          <a:p>
            <a:pPr>
              <a:buNone/>
            </a:pPr>
            <a:r>
              <a:rPr lang="en-US" b="1" u="sng" dirty="0" smtClean="0">
                <a:effectLst>
                  <a:outerShdw blurRad="38100" dist="38100" dir="2700000" algn="tl">
                    <a:srgbClr val="000000">
                      <a:alpha val="43137"/>
                    </a:srgbClr>
                  </a:outerShdw>
                </a:effectLst>
              </a:rPr>
              <a:t>NAPMRC-TC1 CENTER TEST AREA (254-psi; 90</a:t>
            </a:r>
            <a:r>
              <a:rPr lang="en-US" b="1" u="sng" dirty="0" smtClean="0">
                <a:effectLst>
                  <a:outerShdw blurRad="38100" dist="38100" dir="2700000" algn="tl">
                    <a:srgbClr val="000000">
                      <a:alpha val="43137"/>
                    </a:srgbClr>
                  </a:outerShdw>
                </a:effectLst>
                <a:sym typeface="Symbol"/>
              </a:rPr>
              <a:t>F)</a:t>
            </a:r>
            <a:endParaRPr lang="en-US"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0983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1343025" y="5353050"/>
            <a:ext cx="5781675" cy="381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770057" name="Picture 9" descr="DSC_009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57751" y="0"/>
            <a:ext cx="4286250" cy="272778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Picture 017"/>
          <p:cNvPicPr>
            <a:picLocks noChangeAspect="1" noChangeArrowheads="1"/>
          </p:cNvPicPr>
          <p:nvPr/>
        </p:nvPicPr>
        <p:blipFill>
          <a:blip r:embed="rId5"/>
          <a:srcRect/>
          <a:stretch>
            <a:fillRect/>
          </a:stretch>
        </p:blipFill>
        <p:spPr bwMode="auto">
          <a:xfrm>
            <a:off x="107950" y="152400"/>
            <a:ext cx="1612900" cy="2419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9" name="Object 6"/>
          <p:cNvGraphicFramePr>
            <a:graphicFrameLocks noChangeAspect="1"/>
          </p:cNvGraphicFramePr>
          <p:nvPr/>
        </p:nvGraphicFramePr>
        <p:xfrm>
          <a:off x="1390650" y="-7938"/>
          <a:ext cx="2327275" cy="1654176"/>
        </p:xfrm>
        <a:graphic>
          <a:graphicData uri="http://schemas.openxmlformats.org/presentationml/2006/ole">
            <mc:AlternateContent xmlns:mc="http://schemas.openxmlformats.org/markup-compatibility/2006">
              <mc:Choice xmlns:v="urn:schemas-microsoft-com:vml" Requires="v">
                <p:oleObj spid="_x0000_s2075" name="Chart" r:id="rId6" imgW="10610850" imgH="7543800" progId="Excel.Chart.8">
                  <p:embed/>
                </p:oleObj>
              </mc:Choice>
              <mc:Fallback>
                <p:oleObj name="Chart" r:id="rId6" imgW="10610850" imgH="754380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0650" y="-7938"/>
                        <a:ext cx="2327275" cy="165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7" name="Picture 3"/>
          <p:cNvPicPr>
            <a:picLocks noChangeAspect="1" noChangeArrowheads="1"/>
          </p:cNvPicPr>
          <p:nvPr/>
        </p:nvPicPr>
        <p:blipFill>
          <a:blip r:embed="rId8"/>
          <a:srcRect/>
          <a:stretch>
            <a:fillRect/>
          </a:stretch>
        </p:blipFill>
        <p:spPr bwMode="auto">
          <a:xfrm>
            <a:off x="107950" y="3687763"/>
            <a:ext cx="2566988" cy="1711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a:srcRect/>
          <a:stretch>
            <a:fillRect/>
          </a:stretch>
        </p:blipFill>
        <p:spPr bwMode="auto">
          <a:xfrm>
            <a:off x="2357438" y="3592513"/>
            <a:ext cx="1525587" cy="830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srcRect/>
          <a:stretch>
            <a:fillRect/>
          </a:stretch>
        </p:blipFill>
        <p:spPr bwMode="auto">
          <a:xfrm>
            <a:off x="6119813" y="2871788"/>
            <a:ext cx="2900362" cy="1933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0850" y="1700213"/>
            <a:ext cx="1843088" cy="1285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3" y="4481513"/>
            <a:ext cx="2344737" cy="159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7725" y="4089400"/>
            <a:ext cx="2924175" cy="199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6" name="Down Arrow 3"/>
          <p:cNvSpPr>
            <a:spLocks noChangeArrowheads="1"/>
          </p:cNvSpPr>
          <p:nvPr/>
        </p:nvSpPr>
        <p:spPr bwMode="auto">
          <a:xfrm>
            <a:off x="4124325" y="1363663"/>
            <a:ext cx="733425" cy="141287"/>
          </a:xfrm>
          <a:prstGeom prst="downArrow">
            <a:avLst>
              <a:gd name="adj1" fmla="val 5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pic>
        <p:nvPicPr>
          <p:cNvPr id="6157"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9225" y="666750"/>
            <a:ext cx="12255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8" name="AutoShape 17"/>
          <p:cNvSpPr>
            <a:spLocks noChangeArrowheads="1"/>
          </p:cNvSpPr>
          <p:nvPr/>
        </p:nvSpPr>
        <p:spPr bwMode="auto">
          <a:xfrm>
            <a:off x="7629525" y="2051050"/>
            <a:ext cx="128588" cy="820738"/>
          </a:xfrm>
          <a:prstGeom prst="downArrow">
            <a:avLst>
              <a:gd name="adj1" fmla="val 50000"/>
              <a:gd name="adj2" fmla="val 173219"/>
            </a:avLst>
          </a:prstGeom>
          <a:solidFill>
            <a:srgbClr val="FF66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2" name="TextBox 1"/>
          <p:cNvSpPr txBox="1"/>
          <p:nvPr/>
        </p:nvSpPr>
        <p:spPr>
          <a:xfrm>
            <a:off x="107950" y="3074988"/>
            <a:ext cx="5554663" cy="461962"/>
          </a:xfrm>
          <a:prstGeom prst="rect">
            <a:avLst/>
          </a:prstGeom>
          <a:solidFill>
            <a:schemeClr val="bg1"/>
          </a:solidFill>
        </p:spPr>
        <p:txBody>
          <a:bodyPr wrap="none">
            <a:spAutoFit/>
          </a:bodyPr>
          <a:lstStyle/>
          <a:p>
            <a:pPr fontAlgn="auto">
              <a:spcBef>
                <a:spcPts val="0"/>
              </a:spcBef>
              <a:spcAft>
                <a:spcPts val="0"/>
              </a:spcAft>
              <a:defRPr/>
            </a:pPr>
            <a:r>
              <a:rPr lang="en-US" b="1" u="sng" dirty="0">
                <a:effectLst>
                  <a:outerShdw blurRad="38100" dist="38100" dir="2700000" algn="tl">
                    <a:srgbClr val="000000">
                      <a:alpha val="43137"/>
                    </a:srgbClr>
                  </a:outerShdw>
                </a:effectLst>
                <a:latin typeface="+mn-lt"/>
                <a:cs typeface="+mn-cs"/>
              </a:rPr>
              <a:t>LABORATORY CHARACTERIZATION</a:t>
            </a:r>
          </a:p>
        </p:txBody>
      </p:sp>
      <p:sp>
        <p:nvSpPr>
          <p:cNvPr id="6160" name="AutoShape 17"/>
          <p:cNvSpPr>
            <a:spLocks noChangeArrowheads="1"/>
          </p:cNvSpPr>
          <p:nvPr/>
        </p:nvSpPr>
        <p:spPr bwMode="auto">
          <a:xfrm rot="2782104">
            <a:off x="4752182" y="2683669"/>
            <a:ext cx="211137" cy="1704975"/>
          </a:xfrm>
          <a:prstGeom prst="downArrow">
            <a:avLst>
              <a:gd name="adj1" fmla="val 50000"/>
              <a:gd name="adj2" fmla="val 172047"/>
            </a:avLst>
          </a:prstGeom>
          <a:solidFill>
            <a:srgbClr val="FF66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86251627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rtlCol="0">
            <a:normAutofit/>
          </a:bodyPr>
          <a:lstStyle/>
          <a:p>
            <a:pPr eaLnBrk="1" fontAlgn="auto" hangingPunct="1">
              <a:spcAft>
                <a:spcPts val="0"/>
              </a:spcAft>
              <a:defRPr/>
            </a:pPr>
            <a:r>
              <a:rPr lang="en-US" sz="3200" u="sng" dirty="0" smtClean="0">
                <a:effectLst>
                  <a:outerShdw blurRad="38100" dist="38100" dir="2700000" algn="tl">
                    <a:srgbClr val="C0C0C0"/>
                  </a:outerShdw>
                </a:effectLst>
              </a:rPr>
              <a:t>Laboratory Characterization</a:t>
            </a:r>
            <a:endParaRPr lang="en-US" sz="3200" u="sng" dirty="0">
              <a:effectLst>
                <a:outerShdw blurRad="38100" dist="38100" dir="2700000" algn="tl">
                  <a:srgbClr val="C0C0C0"/>
                </a:outerShdw>
              </a:effectLst>
            </a:endParaRPr>
          </a:p>
        </p:txBody>
      </p:sp>
      <p:sp>
        <p:nvSpPr>
          <p:cNvPr id="5" name="Rectangle 4"/>
          <p:cNvSpPr/>
          <p:nvPr/>
        </p:nvSpPr>
        <p:spPr>
          <a:xfrm>
            <a:off x="228600" y="1143000"/>
            <a:ext cx="8686800" cy="4462760"/>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Calibri (body)"/>
                <a:ea typeface="Tahoma" panose="020B0604030504040204" pitchFamily="34" charset="0"/>
                <a:cs typeface="Calibri (body)"/>
              </a:rPr>
              <a:t>Asphalt Mixtures:</a:t>
            </a:r>
          </a:p>
          <a:p>
            <a:pPr marL="800100" lvl="1" indent="-342900">
              <a:buFont typeface="Wingdings" charset="2"/>
              <a:buChar char="q"/>
            </a:pPr>
            <a:r>
              <a:rPr lang="en-U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300" dirty="0" smtClean="0">
                <a:effectLst>
                  <a:outerShdw blurRad="38100" dist="38100" dir="2700000" algn="tl">
                    <a:srgbClr val="000000">
                      <a:alpha val="43137"/>
                    </a:srgbClr>
                  </a:outerShdw>
                </a:effectLst>
                <a:latin typeface="Calibri (body)"/>
                <a:ea typeface="Tahoma" panose="020B0604030504040204" pitchFamily="34" charset="0"/>
                <a:cs typeface="Calibri (body)"/>
              </a:rPr>
              <a:t>Dynamic Modulus Test</a:t>
            </a:r>
          </a:p>
          <a:p>
            <a:pPr marL="800100" lvl="1" indent="-342900">
              <a:buFont typeface="Wingdings" charset="2"/>
              <a:buChar char="q"/>
            </a:pPr>
            <a:r>
              <a:rPr lang="en-US" sz="2300" dirty="0" smtClean="0">
                <a:effectLst>
                  <a:outerShdw blurRad="38100" dist="38100" dir="2700000" algn="tl">
                    <a:srgbClr val="000000">
                      <a:alpha val="43137"/>
                    </a:srgbClr>
                  </a:outerShdw>
                </a:effectLst>
                <a:latin typeface="Calibri (body)"/>
                <a:ea typeface="Tahoma" panose="020B0604030504040204" pitchFamily="34" charset="0"/>
                <a:cs typeface="Calibri (body)"/>
              </a:rPr>
              <a:t> Repeated Creep-Recovery Tests at Variable Stress Levels</a:t>
            </a:r>
          </a:p>
          <a:p>
            <a:pPr marL="800100" lvl="1" indent="-342900">
              <a:buFont typeface="Wingdings" charset="2"/>
              <a:buChar char="q"/>
            </a:pPr>
            <a:r>
              <a:rPr lang="en-US" sz="2300" dirty="0">
                <a:effectLst>
                  <a:outerShdw blurRad="38100" dist="38100" dir="2700000" algn="tl">
                    <a:srgbClr val="000000">
                      <a:alpha val="43137"/>
                    </a:srgbClr>
                  </a:outerShdw>
                </a:effectLst>
                <a:latin typeface="Calibri (body)"/>
                <a:ea typeface="Tahoma" panose="020B0604030504040204" pitchFamily="34" charset="0"/>
                <a:cs typeface="Calibri (body)"/>
              </a:rPr>
              <a:t> </a:t>
            </a:r>
            <a:r>
              <a:rPr lang="en-US" sz="2300" dirty="0" smtClean="0">
                <a:effectLst>
                  <a:outerShdw blurRad="38100" dist="38100" dir="2700000" algn="tl">
                    <a:srgbClr val="000000">
                      <a:alpha val="43137"/>
                    </a:srgbClr>
                  </a:outerShdw>
                </a:effectLst>
                <a:latin typeface="Calibri (body)"/>
                <a:ea typeface="Tahoma" panose="020B0604030504040204" pitchFamily="34" charset="0"/>
                <a:cs typeface="Calibri (body)"/>
              </a:rPr>
              <a:t>Repeated Creep-Recovery Tests at Variable Rest Periods</a:t>
            </a:r>
          </a:p>
          <a:p>
            <a:endParaRPr lang="en-US"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en-US" sz="2400" b="1" dirty="0" smtClean="0">
                <a:effectLst>
                  <a:outerShdw blurRad="38100" dist="38100" dir="2700000" algn="tl">
                    <a:srgbClr val="000000">
                      <a:alpha val="43137"/>
                    </a:srgbClr>
                  </a:outerShdw>
                </a:effectLst>
                <a:latin typeface="Calibri (body)"/>
                <a:ea typeface="Tahoma" panose="020B0604030504040204" pitchFamily="34" charset="0"/>
                <a:cs typeface="Calibri (body)"/>
              </a:rPr>
              <a:t>Asphalt Binders:</a:t>
            </a:r>
          </a:p>
          <a:p>
            <a:pPr marL="800100" lvl="2" indent="-342900">
              <a:buFont typeface="Wingdings" charset="2"/>
              <a:buChar char="q"/>
            </a:pPr>
            <a:r>
              <a:rPr lang="en-US" sz="2200" dirty="0" smtClean="0">
                <a:effectLst>
                  <a:outerShdw blurRad="38100" dist="38100" dir="2700000" algn="tl">
                    <a:srgbClr val="000000">
                      <a:alpha val="43137"/>
                    </a:srgbClr>
                  </a:outerShdw>
                </a:effectLst>
                <a:latin typeface="Calibri (body)"/>
                <a:ea typeface="Tahoma" panose="020B0604030504040204" pitchFamily="34" charset="0"/>
                <a:cs typeface="Calibri (body)"/>
              </a:rPr>
              <a:t> Multiple Stress Creep-Recovery (MSCR)</a:t>
            </a:r>
          </a:p>
          <a:p>
            <a:pPr marL="457200" lvl="2"/>
            <a:endParaRPr lang="en-U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en-US" sz="2400" b="1" dirty="0" smtClean="0">
                <a:effectLst>
                  <a:outerShdw blurRad="38100" dist="38100" dir="2700000" algn="tl">
                    <a:srgbClr val="000000">
                      <a:alpha val="43137"/>
                    </a:srgbClr>
                  </a:outerShdw>
                </a:effectLst>
                <a:latin typeface="Calibri (body)"/>
                <a:ea typeface="Tahoma" panose="020B0604030504040204" pitchFamily="34" charset="0"/>
                <a:cs typeface="Calibri (body)"/>
              </a:rPr>
              <a:t>Granular Materials:</a:t>
            </a:r>
          </a:p>
          <a:p>
            <a:pPr marL="800100" lvl="1" indent="-342900">
              <a:buFont typeface="Wingdings" charset="2"/>
              <a:buChar char="q"/>
            </a:pPr>
            <a:r>
              <a:rPr lang="en-U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200" dirty="0" smtClean="0">
                <a:effectLst>
                  <a:outerShdw blurRad="38100" dist="38100" dir="2700000" algn="tl">
                    <a:srgbClr val="000000">
                      <a:alpha val="43137"/>
                    </a:srgbClr>
                  </a:outerShdw>
                </a:effectLst>
                <a:latin typeface="Calibri (Body)"/>
                <a:ea typeface="Tahoma" panose="020B0604030504040204" pitchFamily="34" charset="0"/>
                <a:cs typeface="Calibri (Body)"/>
              </a:rPr>
              <a:t>Resilient Modulus Test</a:t>
            </a:r>
          </a:p>
          <a:p>
            <a:pPr marL="800100" lvl="1" indent="-342900">
              <a:buFont typeface="Wingdings" charset="2"/>
              <a:buChar char="q"/>
            </a:pP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 </a:t>
            </a:r>
            <a:r>
              <a:rPr lang="en-US" sz="2200" dirty="0" smtClean="0">
                <a:effectLst>
                  <a:outerShdw blurRad="38100" dist="38100" dir="2700000" algn="tl">
                    <a:srgbClr val="000000">
                      <a:alpha val="43137"/>
                    </a:srgbClr>
                  </a:outerShdw>
                </a:effectLst>
                <a:latin typeface="Calibri (Body)"/>
                <a:ea typeface="Tahoma" panose="020B0604030504040204" pitchFamily="34" charset="0"/>
                <a:cs typeface="Calibri (Body)"/>
              </a:rPr>
              <a:t>Repeated Creep-Recovery</a:t>
            </a:r>
          </a:p>
          <a:p>
            <a:pPr marL="800100" lvl="1" indent="-342900">
              <a:buFont typeface="Wingdings" charset="2"/>
              <a:buChar char="q"/>
            </a:pP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 </a:t>
            </a:r>
            <a:r>
              <a:rPr lang="en-US" sz="2200" dirty="0" err="1" smtClean="0">
                <a:effectLst>
                  <a:outerShdw blurRad="38100" dist="38100" dir="2700000" algn="tl">
                    <a:srgbClr val="000000">
                      <a:alpha val="43137"/>
                    </a:srgbClr>
                  </a:outerShdw>
                </a:effectLst>
                <a:latin typeface="Calibri (Body)"/>
                <a:ea typeface="Tahoma" panose="020B0604030504040204" pitchFamily="34" charset="0"/>
                <a:cs typeface="Calibri (Body)"/>
              </a:rPr>
              <a:t>Triaxial</a:t>
            </a:r>
            <a:r>
              <a:rPr lang="en-US" sz="2200" dirty="0" smtClean="0">
                <a:effectLst>
                  <a:outerShdw blurRad="38100" dist="38100" dir="2700000" algn="tl">
                    <a:srgbClr val="000000">
                      <a:alpha val="43137"/>
                    </a:srgbClr>
                  </a:outerShdw>
                </a:effectLst>
                <a:latin typeface="Calibri (Body)"/>
                <a:ea typeface="Tahoma" panose="020B0604030504040204" pitchFamily="34" charset="0"/>
                <a:cs typeface="Calibri (Body)"/>
              </a:rPr>
              <a:t> Test to Calibrate CAP Model </a:t>
            </a:r>
            <a:endPar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endParaRPr>
          </a:p>
        </p:txBody>
      </p:sp>
    </p:spTree>
    <p:extLst>
      <p:ext uri="{BB962C8B-B14F-4D97-AF65-F5344CB8AC3E}">
        <p14:creationId xmlns:p14="http://schemas.microsoft.com/office/powerpoint/2010/main" val="190649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799" y="-114302"/>
            <a:ext cx="5342767"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40356" y="3896529"/>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76-22</a:t>
            </a:r>
            <a:endParaRPr lang="en-US" sz="1000" b="1" dirty="0">
              <a:solidFill>
                <a:schemeClr val="accent2">
                  <a:lumMod val="60000"/>
                  <a:lumOff val="40000"/>
                </a:schemeClr>
              </a:solidFill>
            </a:endParaRPr>
          </a:p>
        </p:txBody>
      </p:sp>
      <p:sp>
        <p:nvSpPr>
          <p:cNvPr id="10" name="TextBox 9"/>
          <p:cNvSpPr txBox="1"/>
          <p:nvPr/>
        </p:nvSpPr>
        <p:spPr>
          <a:xfrm>
            <a:off x="3862517" y="3898257"/>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76-22</a:t>
            </a:r>
            <a:endParaRPr lang="en-US" sz="1000" b="1" dirty="0">
              <a:solidFill>
                <a:schemeClr val="accent2">
                  <a:lumMod val="60000"/>
                  <a:lumOff val="40000"/>
                </a:schemeClr>
              </a:solidFill>
            </a:endParaRPr>
          </a:p>
        </p:txBody>
      </p:sp>
      <p:sp>
        <p:nvSpPr>
          <p:cNvPr id="14" name="TextBox 13"/>
          <p:cNvSpPr txBox="1"/>
          <p:nvPr/>
        </p:nvSpPr>
        <p:spPr>
          <a:xfrm>
            <a:off x="5469256" y="3896529"/>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64-22</a:t>
            </a:r>
            <a:endParaRPr lang="en-US" sz="1000" b="1" dirty="0">
              <a:solidFill>
                <a:schemeClr val="accent2">
                  <a:lumMod val="60000"/>
                  <a:lumOff val="40000"/>
                </a:schemeClr>
              </a:solidFill>
            </a:endParaRPr>
          </a:p>
        </p:txBody>
      </p:sp>
      <p:sp>
        <p:nvSpPr>
          <p:cNvPr id="15" name="TextBox 14"/>
          <p:cNvSpPr txBox="1"/>
          <p:nvPr/>
        </p:nvSpPr>
        <p:spPr>
          <a:xfrm>
            <a:off x="5973128" y="3897393"/>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64-22</a:t>
            </a:r>
            <a:endParaRPr lang="en-US" sz="1000" b="1" dirty="0">
              <a:solidFill>
                <a:schemeClr val="accent2">
                  <a:lumMod val="60000"/>
                  <a:lumOff val="40000"/>
                </a:schemeClr>
              </a:solidFill>
            </a:endParaRPr>
          </a:p>
        </p:txBody>
      </p:sp>
      <p:sp>
        <p:nvSpPr>
          <p:cNvPr id="16" name="TextBox 15"/>
          <p:cNvSpPr txBox="1"/>
          <p:nvPr/>
        </p:nvSpPr>
        <p:spPr>
          <a:xfrm>
            <a:off x="4355911" y="3898257"/>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76-22</a:t>
            </a:r>
            <a:endParaRPr lang="en-US" sz="1000" b="1" dirty="0">
              <a:solidFill>
                <a:schemeClr val="accent2">
                  <a:lumMod val="60000"/>
                  <a:lumOff val="40000"/>
                </a:schemeClr>
              </a:solidFill>
            </a:endParaRPr>
          </a:p>
        </p:txBody>
      </p:sp>
      <p:sp>
        <p:nvSpPr>
          <p:cNvPr id="17" name="TextBox 16"/>
          <p:cNvSpPr txBox="1"/>
          <p:nvPr/>
        </p:nvSpPr>
        <p:spPr>
          <a:xfrm>
            <a:off x="3352800" y="3896529"/>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76-22</a:t>
            </a:r>
            <a:endParaRPr lang="en-US" sz="1000" b="1" dirty="0">
              <a:solidFill>
                <a:schemeClr val="accent2">
                  <a:lumMod val="60000"/>
                  <a:lumOff val="40000"/>
                </a:schemeClr>
              </a:solidFill>
            </a:endParaRPr>
          </a:p>
        </p:txBody>
      </p:sp>
      <p:sp>
        <p:nvSpPr>
          <p:cNvPr id="18" name="TextBox 17"/>
          <p:cNvSpPr txBox="1"/>
          <p:nvPr/>
        </p:nvSpPr>
        <p:spPr>
          <a:xfrm>
            <a:off x="5460684" y="990600"/>
            <a:ext cx="512444" cy="400110"/>
          </a:xfrm>
          <a:prstGeom prst="rect">
            <a:avLst/>
          </a:prstGeom>
          <a:noFill/>
        </p:spPr>
        <p:txBody>
          <a:bodyPr wrap="square" rtlCol="0">
            <a:spAutoFit/>
          </a:bodyPr>
          <a:lstStyle/>
          <a:p>
            <a:pPr algn="ctr">
              <a:spcBef>
                <a:spcPts val="0"/>
              </a:spcBef>
              <a:buNone/>
            </a:pPr>
            <a:r>
              <a:rPr lang="en-US" sz="1000" b="1" dirty="0" smtClean="0">
                <a:solidFill>
                  <a:srgbClr val="FF0000"/>
                </a:solidFill>
              </a:rPr>
              <a:t>RAP</a:t>
            </a:r>
          </a:p>
          <a:p>
            <a:pPr algn="ctr">
              <a:spcBef>
                <a:spcPts val="0"/>
              </a:spcBef>
              <a:buNone/>
            </a:pPr>
            <a:r>
              <a:rPr lang="en-US" sz="1000" b="1" dirty="0">
                <a:solidFill>
                  <a:srgbClr val="FF0000"/>
                </a:solidFill>
              </a:rPr>
              <a:t>1</a:t>
            </a:r>
          </a:p>
        </p:txBody>
      </p:sp>
      <p:sp>
        <p:nvSpPr>
          <p:cNvPr id="19" name="TextBox 18"/>
          <p:cNvSpPr txBox="1"/>
          <p:nvPr/>
        </p:nvSpPr>
        <p:spPr>
          <a:xfrm>
            <a:off x="5973128" y="1001673"/>
            <a:ext cx="512444" cy="400110"/>
          </a:xfrm>
          <a:prstGeom prst="rect">
            <a:avLst/>
          </a:prstGeom>
          <a:noFill/>
        </p:spPr>
        <p:txBody>
          <a:bodyPr wrap="square" rtlCol="0">
            <a:spAutoFit/>
          </a:bodyPr>
          <a:lstStyle/>
          <a:p>
            <a:pPr algn="ctr">
              <a:spcBef>
                <a:spcPts val="0"/>
              </a:spcBef>
              <a:buNone/>
            </a:pPr>
            <a:r>
              <a:rPr lang="en-US" sz="1000" b="1" dirty="0" smtClean="0">
                <a:solidFill>
                  <a:srgbClr val="FF0000"/>
                </a:solidFill>
              </a:rPr>
              <a:t>RAP</a:t>
            </a:r>
          </a:p>
          <a:p>
            <a:pPr algn="ctr">
              <a:spcBef>
                <a:spcPts val="0"/>
              </a:spcBef>
              <a:buNone/>
            </a:pPr>
            <a:r>
              <a:rPr lang="en-US" sz="1000" b="1" dirty="0" smtClean="0">
                <a:solidFill>
                  <a:srgbClr val="FF0000"/>
                </a:solidFill>
              </a:rPr>
              <a:t>2</a:t>
            </a:r>
            <a:endParaRPr lang="en-US" sz="1000" b="1" dirty="0">
              <a:solidFill>
                <a:srgbClr val="FF0000"/>
              </a:solidFill>
            </a:endParaRPr>
          </a:p>
        </p:txBody>
      </p:sp>
      <p:sp>
        <p:nvSpPr>
          <p:cNvPr id="20" name="TextBox 19"/>
          <p:cNvSpPr txBox="1"/>
          <p:nvPr/>
        </p:nvSpPr>
        <p:spPr>
          <a:xfrm>
            <a:off x="3352800" y="1005301"/>
            <a:ext cx="512444" cy="400110"/>
          </a:xfrm>
          <a:prstGeom prst="rect">
            <a:avLst/>
          </a:prstGeom>
          <a:noFill/>
        </p:spPr>
        <p:txBody>
          <a:bodyPr wrap="square" rtlCol="0">
            <a:spAutoFit/>
          </a:bodyPr>
          <a:lstStyle/>
          <a:p>
            <a:pPr algn="ctr">
              <a:spcBef>
                <a:spcPts val="0"/>
              </a:spcBef>
              <a:buNone/>
            </a:pPr>
            <a:r>
              <a:rPr lang="en-US" sz="1000" b="1" dirty="0" smtClean="0">
                <a:solidFill>
                  <a:srgbClr val="FF0000"/>
                </a:solidFill>
              </a:rPr>
              <a:t>WMA</a:t>
            </a:r>
          </a:p>
          <a:p>
            <a:pPr algn="ctr">
              <a:spcBef>
                <a:spcPts val="0"/>
              </a:spcBef>
              <a:buNone/>
            </a:pPr>
            <a:r>
              <a:rPr lang="en-US" sz="1000" b="1" dirty="0">
                <a:solidFill>
                  <a:srgbClr val="FF0000"/>
                </a:solidFill>
              </a:rPr>
              <a:t>1</a:t>
            </a:r>
          </a:p>
        </p:txBody>
      </p:sp>
      <p:sp>
        <p:nvSpPr>
          <p:cNvPr id="21" name="TextBox 20"/>
          <p:cNvSpPr txBox="1"/>
          <p:nvPr/>
        </p:nvSpPr>
        <p:spPr>
          <a:xfrm>
            <a:off x="2840356" y="925592"/>
            <a:ext cx="512444" cy="400110"/>
          </a:xfrm>
          <a:prstGeom prst="rect">
            <a:avLst/>
          </a:prstGeom>
          <a:noFill/>
        </p:spPr>
        <p:txBody>
          <a:bodyPr wrap="square" rtlCol="0">
            <a:spAutoFit/>
          </a:bodyPr>
          <a:lstStyle/>
          <a:p>
            <a:pPr algn="ctr">
              <a:spcBef>
                <a:spcPts val="0"/>
              </a:spcBef>
              <a:buNone/>
            </a:pPr>
            <a:r>
              <a:rPr lang="en-US" sz="1000" b="1" dirty="0" smtClean="0">
                <a:solidFill>
                  <a:srgbClr val="FF0000"/>
                </a:solidFill>
              </a:rPr>
              <a:t>P401 </a:t>
            </a:r>
          </a:p>
          <a:p>
            <a:pPr algn="ctr">
              <a:spcBef>
                <a:spcPts val="0"/>
              </a:spcBef>
              <a:buNone/>
            </a:pPr>
            <a:r>
              <a:rPr lang="en-US" sz="1000" b="1" dirty="0" smtClean="0">
                <a:solidFill>
                  <a:srgbClr val="FF0000"/>
                </a:solidFill>
              </a:rPr>
              <a:t>HMA</a:t>
            </a:r>
            <a:endParaRPr lang="en-US" sz="1000" b="1" dirty="0">
              <a:solidFill>
                <a:srgbClr val="FF0000"/>
              </a:solidFill>
            </a:endParaRPr>
          </a:p>
        </p:txBody>
      </p:sp>
      <p:sp>
        <p:nvSpPr>
          <p:cNvPr id="22" name="TextBox 21"/>
          <p:cNvSpPr txBox="1"/>
          <p:nvPr/>
        </p:nvSpPr>
        <p:spPr>
          <a:xfrm>
            <a:off x="4365436" y="1001673"/>
            <a:ext cx="512444" cy="400110"/>
          </a:xfrm>
          <a:prstGeom prst="rect">
            <a:avLst/>
          </a:prstGeom>
          <a:noFill/>
        </p:spPr>
        <p:txBody>
          <a:bodyPr wrap="square" rtlCol="0">
            <a:spAutoFit/>
          </a:bodyPr>
          <a:lstStyle/>
          <a:p>
            <a:pPr algn="ctr">
              <a:spcBef>
                <a:spcPts val="0"/>
              </a:spcBef>
              <a:buNone/>
            </a:pPr>
            <a:r>
              <a:rPr lang="en-US" sz="1000" b="1" dirty="0" smtClean="0">
                <a:solidFill>
                  <a:srgbClr val="FF0000"/>
                </a:solidFill>
              </a:rPr>
              <a:t>WMA</a:t>
            </a:r>
          </a:p>
          <a:p>
            <a:pPr algn="ctr">
              <a:spcBef>
                <a:spcPts val="0"/>
              </a:spcBef>
              <a:buNone/>
            </a:pPr>
            <a:r>
              <a:rPr lang="en-US" sz="1000" b="1" dirty="0" smtClean="0">
                <a:solidFill>
                  <a:srgbClr val="FF0000"/>
                </a:solidFill>
              </a:rPr>
              <a:t>3</a:t>
            </a:r>
            <a:endParaRPr lang="en-US" sz="1000" b="1" dirty="0">
              <a:solidFill>
                <a:srgbClr val="FF0000"/>
              </a:solidFill>
            </a:endParaRPr>
          </a:p>
        </p:txBody>
      </p:sp>
      <p:sp>
        <p:nvSpPr>
          <p:cNvPr id="23" name="TextBox 22"/>
          <p:cNvSpPr txBox="1"/>
          <p:nvPr/>
        </p:nvSpPr>
        <p:spPr>
          <a:xfrm>
            <a:off x="3858578" y="1001673"/>
            <a:ext cx="512444" cy="400110"/>
          </a:xfrm>
          <a:prstGeom prst="rect">
            <a:avLst/>
          </a:prstGeom>
          <a:noFill/>
        </p:spPr>
        <p:txBody>
          <a:bodyPr wrap="square" rtlCol="0">
            <a:spAutoFit/>
          </a:bodyPr>
          <a:lstStyle/>
          <a:p>
            <a:pPr algn="ctr">
              <a:spcBef>
                <a:spcPts val="0"/>
              </a:spcBef>
              <a:buNone/>
            </a:pPr>
            <a:r>
              <a:rPr lang="en-US" sz="1000" b="1" dirty="0" smtClean="0">
                <a:solidFill>
                  <a:srgbClr val="FF0000"/>
                </a:solidFill>
              </a:rPr>
              <a:t>WMA</a:t>
            </a:r>
          </a:p>
          <a:p>
            <a:pPr algn="ctr">
              <a:spcBef>
                <a:spcPts val="0"/>
              </a:spcBef>
              <a:buNone/>
            </a:pPr>
            <a:r>
              <a:rPr lang="en-US" sz="1000" b="1" dirty="0" smtClean="0">
                <a:solidFill>
                  <a:srgbClr val="FF0000"/>
                </a:solidFill>
              </a:rPr>
              <a:t>2</a:t>
            </a:r>
            <a:endParaRPr lang="en-US" sz="1000" b="1" dirty="0">
              <a:solidFill>
                <a:srgbClr val="FF0000"/>
              </a:solidFill>
            </a:endParaRPr>
          </a:p>
        </p:txBody>
      </p:sp>
      <p:sp>
        <p:nvSpPr>
          <p:cNvPr id="5" name="TextBox 4"/>
          <p:cNvSpPr txBox="1"/>
          <p:nvPr/>
        </p:nvSpPr>
        <p:spPr>
          <a:xfrm>
            <a:off x="526326" y="914638"/>
            <a:ext cx="1492909" cy="400110"/>
          </a:xfrm>
          <a:prstGeom prst="rect">
            <a:avLst/>
          </a:prstGeom>
          <a:noFill/>
        </p:spPr>
        <p:txBody>
          <a:bodyPr wrap="none" rtlCol="0">
            <a:spAutoFit/>
          </a:bodyPr>
          <a:lstStyle/>
          <a:p>
            <a:pPr>
              <a:buNone/>
            </a:pPr>
            <a:r>
              <a:rPr lang="en-US" sz="2000" b="1" dirty="0" smtClean="0">
                <a:solidFill>
                  <a:srgbClr val="FF0000"/>
                </a:solidFill>
                <a:effectLst>
                  <a:outerShdw blurRad="38100" dist="38100" dir="2700000" algn="tl">
                    <a:srgbClr val="000000">
                      <a:alpha val="43137"/>
                    </a:srgbClr>
                  </a:outerShdw>
                </a:effectLst>
              </a:rPr>
              <a:t>MATERIAL</a:t>
            </a:r>
            <a:endParaRPr lang="en-US" sz="2000" b="1" dirty="0">
              <a:solidFill>
                <a:srgbClr val="FF0000"/>
              </a:solidFill>
              <a:effectLst>
                <a:outerShdw blurRad="38100" dist="38100" dir="2700000" algn="tl">
                  <a:srgbClr val="000000">
                    <a:alpha val="43137"/>
                  </a:srgbClr>
                </a:outerShdw>
              </a:effectLst>
            </a:endParaRPr>
          </a:p>
        </p:txBody>
      </p:sp>
      <p:sp>
        <p:nvSpPr>
          <p:cNvPr id="36" name="TextBox 35"/>
          <p:cNvSpPr txBox="1"/>
          <p:nvPr/>
        </p:nvSpPr>
        <p:spPr>
          <a:xfrm>
            <a:off x="374047" y="3146819"/>
            <a:ext cx="1664238" cy="1015663"/>
          </a:xfrm>
          <a:prstGeom prst="rect">
            <a:avLst/>
          </a:prstGeom>
          <a:noFill/>
        </p:spPr>
        <p:txBody>
          <a:bodyPr wrap="none" rtlCol="0">
            <a:spAutoFit/>
          </a:bodyPr>
          <a:lstStyle/>
          <a:p>
            <a:pPr algn="ctr">
              <a:buNone/>
            </a:pPr>
            <a:r>
              <a:rPr lang="en-US" sz="2000" b="1" dirty="0" smtClean="0">
                <a:solidFill>
                  <a:schemeClr val="accent1">
                    <a:lumMod val="75000"/>
                  </a:schemeClr>
                </a:solidFill>
                <a:effectLst>
                  <a:outerShdw blurRad="38100" dist="38100" dir="2700000" algn="tl">
                    <a:srgbClr val="000000">
                      <a:alpha val="43137"/>
                    </a:srgbClr>
                  </a:outerShdw>
                </a:effectLst>
              </a:rPr>
              <a:t>CRACKING</a:t>
            </a:r>
          </a:p>
          <a:p>
            <a:pPr algn="ctr">
              <a:buNone/>
            </a:pPr>
            <a:r>
              <a:rPr lang="en-US" sz="2000" b="1" dirty="0" smtClean="0">
                <a:solidFill>
                  <a:schemeClr val="accent1">
                    <a:lumMod val="75000"/>
                  </a:schemeClr>
                </a:solidFill>
                <a:effectLst>
                  <a:outerShdw blurRad="38100" dist="38100" dir="2700000" algn="tl">
                    <a:srgbClr val="000000">
                      <a:alpha val="43137"/>
                    </a:srgbClr>
                  </a:outerShdw>
                </a:effectLst>
              </a:rPr>
              <a:t>(test during </a:t>
            </a:r>
          </a:p>
          <a:p>
            <a:pPr algn="ctr">
              <a:buNone/>
            </a:pPr>
            <a:r>
              <a:rPr lang="en-US" sz="2000" b="1" dirty="0" smtClean="0">
                <a:solidFill>
                  <a:schemeClr val="accent1">
                    <a:lumMod val="75000"/>
                  </a:schemeClr>
                </a:solidFill>
                <a:effectLst>
                  <a:outerShdw blurRad="38100" dist="38100" dir="2700000" algn="tl">
                    <a:srgbClr val="000000">
                      <a:alpha val="43137"/>
                    </a:srgbClr>
                  </a:outerShdw>
                </a:effectLst>
              </a:rPr>
              <a:t>winter)</a:t>
            </a:r>
            <a:endParaRPr lang="en-US" sz="2000" b="1" dirty="0">
              <a:solidFill>
                <a:schemeClr val="accent1">
                  <a:lumMod val="75000"/>
                </a:schemeClr>
              </a:solidFill>
              <a:effectLst>
                <a:outerShdw blurRad="38100" dist="38100" dir="2700000" algn="tl">
                  <a:srgbClr val="000000">
                    <a:alpha val="43137"/>
                  </a:srgbClr>
                </a:outerShdw>
              </a:effectLst>
            </a:endParaRPr>
          </a:p>
        </p:txBody>
      </p:sp>
      <p:sp>
        <p:nvSpPr>
          <p:cNvPr id="39" name="TextBox 38"/>
          <p:cNvSpPr txBox="1"/>
          <p:nvPr/>
        </p:nvSpPr>
        <p:spPr>
          <a:xfrm>
            <a:off x="287485" y="1448300"/>
            <a:ext cx="1750800" cy="1015663"/>
          </a:xfrm>
          <a:prstGeom prst="rect">
            <a:avLst/>
          </a:prstGeom>
          <a:noFill/>
        </p:spPr>
        <p:txBody>
          <a:bodyPr wrap="none" rtlCol="0">
            <a:spAutoFit/>
          </a:bodyPr>
          <a:lstStyle/>
          <a:p>
            <a:pPr algn="ctr">
              <a:buNone/>
            </a:pPr>
            <a:r>
              <a:rPr lang="en-US" sz="2000" b="1" dirty="0" smtClean="0">
                <a:solidFill>
                  <a:schemeClr val="accent1">
                    <a:lumMod val="75000"/>
                  </a:schemeClr>
                </a:solidFill>
                <a:effectLst>
                  <a:outerShdw blurRad="38100" dist="38100" dir="2700000" algn="tl">
                    <a:srgbClr val="000000">
                      <a:alpha val="43137"/>
                    </a:srgbClr>
                  </a:outerShdw>
                </a:effectLst>
              </a:rPr>
              <a:t>RUTTING</a:t>
            </a:r>
          </a:p>
          <a:p>
            <a:pPr algn="ctr">
              <a:buNone/>
            </a:pPr>
            <a:r>
              <a:rPr lang="en-US" sz="2000" b="1" dirty="0" smtClean="0">
                <a:solidFill>
                  <a:schemeClr val="accent1">
                    <a:lumMod val="75000"/>
                  </a:schemeClr>
                </a:solidFill>
                <a:effectLst>
                  <a:outerShdw blurRad="38100" dist="38100" dir="2700000" algn="tl">
                    <a:srgbClr val="000000">
                      <a:alpha val="43137"/>
                    </a:srgbClr>
                  </a:outerShdw>
                </a:effectLst>
              </a:rPr>
              <a:t>(test at high </a:t>
            </a:r>
          </a:p>
          <a:p>
            <a:pPr algn="ctr">
              <a:buNone/>
            </a:pPr>
            <a:r>
              <a:rPr lang="en-US" sz="2000" b="1" dirty="0" smtClean="0">
                <a:solidFill>
                  <a:schemeClr val="accent1">
                    <a:lumMod val="75000"/>
                  </a:schemeClr>
                </a:solidFill>
                <a:effectLst>
                  <a:outerShdw blurRad="38100" dist="38100" dir="2700000" algn="tl">
                    <a:srgbClr val="000000">
                      <a:alpha val="43137"/>
                    </a:srgbClr>
                  </a:outerShdw>
                </a:effectLst>
              </a:rPr>
              <a:t>temperature)</a:t>
            </a:r>
            <a:endParaRPr lang="en-US" sz="2000" b="1" dirty="0">
              <a:solidFill>
                <a:schemeClr val="accent1">
                  <a:lumMod val="75000"/>
                </a:schemeClr>
              </a:solidFill>
              <a:effectLst>
                <a:outerShdw blurRad="38100" dist="38100" dir="2700000" algn="tl">
                  <a:srgbClr val="000000">
                    <a:alpha val="43137"/>
                  </a:srgbClr>
                </a:outerShdw>
              </a:effectLst>
            </a:endParaRPr>
          </a:p>
        </p:txBody>
      </p:sp>
      <p:sp>
        <p:nvSpPr>
          <p:cNvPr id="40" name="TextBox 39"/>
          <p:cNvSpPr txBox="1"/>
          <p:nvPr/>
        </p:nvSpPr>
        <p:spPr>
          <a:xfrm>
            <a:off x="7315200" y="2459203"/>
            <a:ext cx="1675651" cy="1015663"/>
          </a:xfrm>
          <a:prstGeom prst="rect">
            <a:avLst/>
          </a:prstGeom>
          <a:solidFill>
            <a:srgbClr val="FFFF00"/>
          </a:solidFill>
        </p:spPr>
        <p:txBody>
          <a:bodyPr wrap="none" rtlCol="0">
            <a:spAutoFit/>
          </a:bodyPr>
          <a:lstStyle/>
          <a:p>
            <a:pPr algn="ctr"/>
            <a:r>
              <a:rPr lang="en-US" sz="2000" b="1" u="sng" dirty="0" smtClean="0">
                <a:effectLst>
                  <a:outerShdw blurRad="38100" dist="38100" dir="2700000" algn="tl">
                    <a:srgbClr val="000000">
                      <a:alpha val="43137"/>
                    </a:srgbClr>
                  </a:outerShdw>
                </a:effectLst>
              </a:rPr>
              <a:t>NAPMRC</a:t>
            </a:r>
          </a:p>
          <a:p>
            <a:pPr algn="ctr"/>
            <a:r>
              <a:rPr lang="en-US" sz="2000" b="1" dirty="0" smtClean="0"/>
              <a:t>Test Cycle-2</a:t>
            </a:r>
          </a:p>
          <a:p>
            <a:pPr algn="ctr"/>
            <a:r>
              <a:rPr lang="en-US" sz="2000" b="1" dirty="0" smtClean="0"/>
              <a:t>(TC-2)</a:t>
            </a:r>
            <a:endParaRPr lang="en-US" sz="2000" b="1"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0690"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402"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2"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2084"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1018"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462"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149435" y="4572000"/>
            <a:ext cx="1888850" cy="707886"/>
          </a:xfrm>
          <a:prstGeom prst="rect">
            <a:avLst/>
          </a:prstGeom>
          <a:noFill/>
        </p:spPr>
        <p:txBody>
          <a:bodyPr wrap="none" rtlCol="0">
            <a:spAutoFit/>
          </a:bodyPr>
          <a:lstStyle/>
          <a:p>
            <a:pPr algn="ctr">
              <a:buNone/>
            </a:pPr>
            <a:r>
              <a:rPr lang="en-US" sz="2000" b="1" dirty="0" smtClean="0">
                <a:solidFill>
                  <a:srgbClr val="00B050"/>
                </a:solidFill>
                <a:effectLst>
                  <a:outerShdw blurRad="38100" dist="38100" dir="2700000" algn="tl">
                    <a:srgbClr val="000000">
                      <a:alpha val="43137"/>
                    </a:srgbClr>
                  </a:outerShdw>
                </a:effectLst>
              </a:rPr>
              <a:t>Tire Pressure </a:t>
            </a:r>
          </a:p>
          <a:p>
            <a:pPr algn="ctr">
              <a:buNone/>
            </a:pPr>
            <a:r>
              <a:rPr lang="en-US" sz="2000" b="1" dirty="0" smtClean="0">
                <a:solidFill>
                  <a:srgbClr val="00B050"/>
                </a:solidFill>
                <a:effectLst>
                  <a:outerShdw blurRad="38100" dist="38100" dir="2700000" algn="tl">
                    <a:srgbClr val="000000">
                      <a:alpha val="43137"/>
                    </a:srgbClr>
                  </a:outerShdw>
                </a:effectLst>
              </a:rPr>
              <a:t>254 psi</a:t>
            </a:r>
            <a:endParaRPr lang="en-US" sz="20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2938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u="sng" dirty="0" smtClean="0">
                <a:solidFill>
                  <a:schemeClr val="tx1"/>
                </a:solidFill>
                <a:effectLst>
                  <a:outerShdw blurRad="38100" dist="38100" dir="2700000" algn="tl">
                    <a:srgbClr val="000000">
                      <a:alpha val="43137"/>
                    </a:srgbClr>
                  </a:outerShdw>
                </a:effectLst>
              </a:rPr>
              <a:t>Pavement Cross Sections</a:t>
            </a:r>
            <a:endParaRPr lang="en-US" sz="3200" u="sng" dirty="0">
              <a:solidFill>
                <a:schemeClr val="tx1"/>
              </a:solidFill>
              <a:effectLst>
                <a:outerShdw blurRad="38100" dist="38100" dir="2700000" algn="tl">
                  <a:srgbClr val="000000">
                    <a:alpha val="43137"/>
                  </a:srgbClr>
                </a:outerShdw>
              </a:effectLst>
            </a:endParaRPr>
          </a:p>
        </p:txBody>
      </p:sp>
      <p:grpSp>
        <p:nvGrpSpPr>
          <p:cNvPr id="2" name="Group 4"/>
          <p:cNvGrpSpPr>
            <a:grpSpLocks noChangeAspect="1"/>
          </p:cNvGrpSpPr>
          <p:nvPr/>
        </p:nvGrpSpPr>
        <p:grpSpPr bwMode="auto">
          <a:xfrm>
            <a:off x="2362200" y="1066800"/>
            <a:ext cx="5419726" cy="4979988"/>
            <a:chOff x="1488" y="672"/>
            <a:chExt cx="3414" cy="3137"/>
          </a:xfrm>
        </p:grpSpPr>
        <p:sp>
          <p:nvSpPr>
            <p:cNvPr id="3" name="AutoShape 3"/>
            <p:cNvSpPr>
              <a:spLocks noChangeAspect="1" noChangeArrowheads="1" noTextEdit="1"/>
            </p:cNvSpPr>
            <p:nvPr/>
          </p:nvSpPr>
          <p:spPr bwMode="auto">
            <a:xfrm>
              <a:off x="1488" y="672"/>
              <a:ext cx="3199"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Rectangle 5"/>
            <p:cNvSpPr>
              <a:spLocks noChangeArrowheads="1"/>
            </p:cNvSpPr>
            <p:nvPr/>
          </p:nvSpPr>
          <p:spPr bwMode="auto">
            <a:xfrm>
              <a:off x="1734" y="672"/>
              <a:ext cx="2953" cy="27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6"/>
            <p:cNvSpPr>
              <a:spLocks noChangeArrowheads="1"/>
            </p:cNvSpPr>
            <p:nvPr/>
          </p:nvSpPr>
          <p:spPr bwMode="auto">
            <a:xfrm>
              <a:off x="1488" y="3414"/>
              <a:ext cx="250" cy="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7"/>
            <p:cNvSpPr>
              <a:spLocks noChangeArrowheads="1"/>
            </p:cNvSpPr>
            <p:nvPr/>
          </p:nvSpPr>
          <p:spPr bwMode="auto">
            <a:xfrm>
              <a:off x="4437" y="3414"/>
              <a:ext cx="250" cy="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8"/>
            <p:cNvSpPr>
              <a:spLocks noChangeArrowheads="1"/>
            </p:cNvSpPr>
            <p:nvPr/>
          </p:nvSpPr>
          <p:spPr bwMode="auto">
            <a:xfrm>
              <a:off x="1488" y="3740"/>
              <a:ext cx="3199"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9"/>
            <p:cNvSpPr>
              <a:spLocks noChangeArrowheads="1"/>
            </p:cNvSpPr>
            <p:nvPr/>
          </p:nvSpPr>
          <p:spPr bwMode="auto">
            <a:xfrm>
              <a:off x="1511" y="3287"/>
              <a:ext cx="61"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3224" y="2895"/>
              <a:ext cx="16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SANDY SUBGRADE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3224" y="2999"/>
              <a:ext cx="3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CBR 15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1803" y="3510"/>
              <a:ext cx="256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000000"/>
                  </a:solidFill>
                  <a:effectLst/>
                  <a:latin typeface="Arial" pitchFamily="34" charset="0"/>
                  <a:cs typeface="Arial" pitchFamily="34" charset="0"/>
                </a:rPr>
                <a:t>NAPMRC TC-2 PAVEMENT CROSS SECTION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1803" y="3637"/>
              <a:ext cx="2573"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4"/>
            <p:cNvSpPr>
              <a:spLocks noChangeArrowheads="1"/>
            </p:cNvSpPr>
            <p:nvPr/>
          </p:nvSpPr>
          <p:spPr bwMode="auto">
            <a:xfrm>
              <a:off x="3216" y="966"/>
              <a:ext cx="13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cs typeface="Arial" pitchFamily="34" charset="0"/>
                </a:rPr>
                <a:t>P-401 HMA/WMA SURFACE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5"/>
            <p:cNvSpPr>
              <a:spLocks noChangeArrowheads="1"/>
            </p:cNvSpPr>
            <p:nvPr/>
          </p:nvSpPr>
          <p:spPr bwMode="auto">
            <a:xfrm>
              <a:off x="3216" y="1070"/>
              <a:ext cx="29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cs typeface="Arial" pitchFamily="34" charset="0"/>
                </a:rPr>
                <a:t>9 inches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6"/>
            <p:cNvSpPr>
              <a:spLocks noChangeArrowheads="1"/>
            </p:cNvSpPr>
            <p:nvPr/>
          </p:nvSpPr>
          <p:spPr bwMode="auto">
            <a:xfrm>
              <a:off x="3224" y="1329"/>
              <a:ext cx="142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P-209 CRUSHED STONE BASE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7"/>
            <p:cNvSpPr>
              <a:spLocks noChangeArrowheads="1"/>
            </p:cNvSpPr>
            <p:nvPr/>
          </p:nvSpPr>
          <p:spPr bwMode="auto">
            <a:xfrm>
              <a:off x="3224" y="1432"/>
              <a:ext cx="29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cs typeface="Arial" pitchFamily="34" charset="0"/>
                </a:rPr>
                <a:t>8 inches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18"/>
            <p:cNvSpPr>
              <a:spLocks noChangeArrowheads="1"/>
            </p:cNvSpPr>
            <p:nvPr/>
          </p:nvSpPr>
          <p:spPr bwMode="auto">
            <a:xfrm>
              <a:off x="3224" y="2112"/>
              <a:ext cx="134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P-154 SUBBASE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9"/>
            <p:cNvSpPr>
              <a:spLocks noChangeArrowheads="1"/>
            </p:cNvSpPr>
            <p:nvPr/>
          </p:nvSpPr>
          <p:spPr bwMode="auto">
            <a:xfrm>
              <a:off x="3224" y="2216"/>
              <a:ext cx="3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cs typeface="Arial" pitchFamily="34" charset="0"/>
                </a:rPr>
                <a:t>12 inches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Line 20"/>
            <p:cNvSpPr>
              <a:spLocks noChangeShapeType="1"/>
            </p:cNvSpPr>
            <p:nvPr/>
          </p:nvSpPr>
          <p:spPr bwMode="auto">
            <a:xfrm>
              <a:off x="4687" y="67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
            <p:cNvSpPr>
              <a:spLocks noChangeArrowheads="1"/>
            </p:cNvSpPr>
            <p:nvPr/>
          </p:nvSpPr>
          <p:spPr bwMode="auto">
            <a:xfrm>
              <a:off x="4687" y="672"/>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Line 22"/>
            <p:cNvSpPr>
              <a:spLocks noChangeShapeType="1"/>
            </p:cNvSpPr>
            <p:nvPr/>
          </p:nvSpPr>
          <p:spPr bwMode="auto">
            <a:xfrm>
              <a:off x="4687" y="73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3"/>
            <p:cNvSpPr>
              <a:spLocks noChangeArrowheads="1"/>
            </p:cNvSpPr>
            <p:nvPr/>
          </p:nvSpPr>
          <p:spPr bwMode="auto">
            <a:xfrm>
              <a:off x="4687" y="737"/>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Line 24"/>
            <p:cNvSpPr>
              <a:spLocks noChangeShapeType="1"/>
            </p:cNvSpPr>
            <p:nvPr/>
          </p:nvSpPr>
          <p:spPr bwMode="auto">
            <a:xfrm>
              <a:off x="4687" y="80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5"/>
            <p:cNvSpPr>
              <a:spLocks noChangeArrowheads="1"/>
            </p:cNvSpPr>
            <p:nvPr/>
          </p:nvSpPr>
          <p:spPr bwMode="auto">
            <a:xfrm>
              <a:off x="4687" y="803"/>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26"/>
            <p:cNvSpPr>
              <a:spLocks noChangeShapeType="1"/>
            </p:cNvSpPr>
            <p:nvPr/>
          </p:nvSpPr>
          <p:spPr bwMode="auto">
            <a:xfrm>
              <a:off x="4687" y="86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7"/>
            <p:cNvSpPr>
              <a:spLocks noChangeArrowheads="1"/>
            </p:cNvSpPr>
            <p:nvPr/>
          </p:nvSpPr>
          <p:spPr bwMode="auto">
            <a:xfrm>
              <a:off x="4687" y="868"/>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Line 28"/>
            <p:cNvSpPr>
              <a:spLocks noChangeShapeType="1"/>
            </p:cNvSpPr>
            <p:nvPr/>
          </p:nvSpPr>
          <p:spPr bwMode="auto">
            <a:xfrm>
              <a:off x="4687" y="93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9"/>
            <p:cNvSpPr>
              <a:spLocks noChangeArrowheads="1"/>
            </p:cNvSpPr>
            <p:nvPr/>
          </p:nvSpPr>
          <p:spPr bwMode="auto">
            <a:xfrm>
              <a:off x="4687" y="933"/>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Line 30"/>
            <p:cNvSpPr>
              <a:spLocks noChangeShapeType="1"/>
            </p:cNvSpPr>
            <p:nvPr/>
          </p:nvSpPr>
          <p:spPr bwMode="auto">
            <a:xfrm>
              <a:off x="4687" y="99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p:cNvSpPr>
              <a:spLocks noChangeArrowheads="1"/>
            </p:cNvSpPr>
            <p:nvPr/>
          </p:nvSpPr>
          <p:spPr bwMode="auto">
            <a:xfrm>
              <a:off x="4687" y="998"/>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44" name="Line 32"/>
            <p:cNvSpPr>
              <a:spLocks noChangeShapeType="1"/>
            </p:cNvSpPr>
            <p:nvPr/>
          </p:nvSpPr>
          <p:spPr bwMode="auto">
            <a:xfrm>
              <a:off x="4687" y="106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45" name="Rectangle 33"/>
            <p:cNvSpPr>
              <a:spLocks noChangeArrowheads="1"/>
            </p:cNvSpPr>
            <p:nvPr/>
          </p:nvSpPr>
          <p:spPr bwMode="auto">
            <a:xfrm>
              <a:off x="4687" y="1064"/>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47" name="Line 34"/>
            <p:cNvSpPr>
              <a:spLocks noChangeShapeType="1"/>
            </p:cNvSpPr>
            <p:nvPr/>
          </p:nvSpPr>
          <p:spPr bwMode="auto">
            <a:xfrm>
              <a:off x="4687" y="112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48" name="Rectangle 35"/>
            <p:cNvSpPr>
              <a:spLocks noChangeArrowheads="1"/>
            </p:cNvSpPr>
            <p:nvPr/>
          </p:nvSpPr>
          <p:spPr bwMode="auto">
            <a:xfrm>
              <a:off x="4687" y="1129"/>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49" name="Line 36"/>
            <p:cNvSpPr>
              <a:spLocks noChangeShapeType="1"/>
            </p:cNvSpPr>
            <p:nvPr/>
          </p:nvSpPr>
          <p:spPr bwMode="auto">
            <a:xfrm>
              <a:off x="4687" y="119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0" name="Rectangle 37"/>
            <p:cNvSpPr>
              <a:spLocks noChangeArrowheads="1"/>
            </p:cNvSpPr>
            <p:nvPr/>
          </p:nvSpPr>
          <p:spPr bwMode="auto">
            <a:xfrm>
              <a:off x="4687" y="1194"/>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1" name="Line 38"/>
            <p:cNvSpPr>
              <a:spLocks noChangeShapeType="1"/>
            </p:cNvSpPr>
            <p:nvPr/>
          </p:nvSpPr>
          <p:spPr bwMode="auto">
            <a:xfrm>
              <a:off x="4687" y="126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2" name="Rectangle 39"/>
            <p:cNvSpPr>
              <a:spLocks noChangeArrowheads="1"/>
            </p:cNvSpPr>
            <p:nvPr/>
          </p:nvSpPr>
          <p:spPr bwMode="auto">
            <a:xfrm>
              <a:off x="4687" y="1260"/>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3" name="Line 40"/>
            <p:cNvSpPr>
              <a:spLocks noChangeShapeType="1"/>
            </p:cNvSpPr>
            <p:nvPr/>
          </p:nvSpPr>
          <p:spPr bwMode="auto">
            <a:xfrm>
              <a:off x="4687" y="132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4" name="Rectangle 41"/>
            <p:cNvSpPr>
              <a:spLocks noChangeArrowheads="1"/>
            </p:cNvSpPr>
            <p:nvPr/>
          </p:nvSpPr>
          <p:spPr bwMode="auto">
            <a:xfrm>
              <a:off x="4687" y="1325"/>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5" name="Line 42"/>
            <p:cNvSpPr>
              <a:spLocks noChangeShapeType="1"/>
            </p:cNvSpPr>
            <p:nvPr/>
          </p:nvSpPr>
          <p:spPr bwMode="auto">
            <a:xfrm>
              <a:off x="4687" y="139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6" name="Rectangle 43"/>
            <p:cNvSpPr>
              <a:spLocks noChangeArrowheads="1"/>
            </p:cNvSpPr>
            <p:nvPr/>
          </p:nvSpPr>
          <p:spPr bwMode="auto">
            <a:xfrm>
              <a:off x="4687" y="1390"/>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7" name="Line 44"/>
            <p:cNvSpPr>
              <a:spLocks noChangeShapeType="1"/>
            </p:cNvSpPr>
            <p:nvPr/>
          </p:nvSpPr>
          <p:spPr bwMode="auto">
            <a:xfrm>
              <a:off x="4687" y="145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8" name="Rectangle 45"/>
            <p:cNvSpPr>
              <a:spLocks noChangeArrowheads="1"/>
            </p:cNvSpPr>
            <p:nvPr/>
          </p:nvSpPr>
          <p:spPr bwMode="auto">
            <a:xfrm>
              <a:off x="4687" y="1455"/>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9" name="Line 46"/>
            <p:cNvSpPr>
              <a:spLocks noChangeShapeType="1"/>
            </p:cNvSpPr>
            <p:nvPr/>
          </p:nvSpPr>
          <p:spPr bwMode="auto">
            <a:xfrm>
              <a:off x="4687" y="1521"/>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0" name="Rectangle 47"/>
            <p:cNvSpPr>
              <a:spLocks noChangeArrowheads="1"/>
            </p:cNvSpPr>
            <p:nvPr/>
          </p:nvSpPr>
          <p:spPr bwMode="auto">
            <a:xfrm>
              <a:off x="4687" y="1521"/>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1" name="Line 48"/>
            <p:cNvSpPr>
              <a:spLocks noChangeShapeType="1"/>
            </p:cNvSpPr>
            <p:nvPr/>
          </p:nvSpPr>
          <p:spPr bwMode="auto">
            <a:xfrm>
              <a:off x="4687" y="1586"/>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2" name="Rectangle 49"/>
            <p:cNvSpPr>
              <a:spLocks noChangeArrowheads="1"/>
            </p:cNvSpPr>
            <p:nvPr/>
          </p:nvSpPr>
          <p:spPr bwMode="auto">
            <a:xfrm>
              <a:off x="4687" y="1586"/>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3" name="Line 50"/>
            <p:cNvSpPr>
              <a:spLocks noChangeShapeType="1"/>
            </p:cNvSpPr>
            <p:nvPr/>
          </p:nvSpPr>
          <p:spPr bwMode="auto">
            <a:xfrm>
              <a:off x="4687" y="1651"/>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4" name="Rectangle 51"/>
            <p:cNvSpPr>
              <a:spLocks noChangeArrowheads="1"/>
            </p:cNvSpPr>
            <p:nvPr/>
          </p:nvSpPr>
          <p:spPr bwMode="auto">
            <a:xfrm>
              <a:off x="4687" y="1651"/>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5" name="Line 52"/>
            <p:cNvSpPr>
              <a:spLocks noChangeShapeType="1"/>
            </p:cNvSpPr>
            <p:nvPr/>
          </p:nvSpPr>
          <p:spPr bwMode="auto">
            <a:xfrm>
              <a:off x="4687" y="1716"/>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6" name="Rectangle 53"/>
            <p:cNvSpPr>
              <a:spLocks noChangeArrowheads="1"/>
            </p:cNvSpPr>
            <p:nvPr/>
          </p:nvSpPr>
          <p:spPr bwMode="auto">
            <a:xfrm>
              <a:off x="4687" y="1716"/>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7" name="Line 54"/>
            <p:cNvSpPr>
              <a:spLocks noChangeShapeType="1"/>
            </p:cNvSpPr>
            <p:nvPr/>
          </p:nvSpPr>
          <p:spPr bwMode="auto">
            <a:xfrm>
              <a:off x="4687" y="178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8" name="Rectangle 55"/>
            <p:cNvSpPr>
              <a:spLocks noChangeArrowheads="1"/>
            </p:cNvSpPr>
            <p:nvPr/>
          </p:nvSpPr>
          <p:spPr bwMode="auto">
            <a:xfrm>
              <a:off x="4687" y="1782"/>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9" name="Line 56"/>
            <p:cNvSpPr>
              <a:spLocks noChangeShapeType="1"/>
            </p:cNvSpPr>
            <p:nvPr/>
          </p:nvSpPr>
          <p:spPr bwMode="auto">
            <a:xfrm>
              <a:off x="4687" y="184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0" name="Rectangle 57"/>
            <p:cNvSpPr>
              <a:spLocks noChangeArrowheads="1"/>
            </p:cNvSpPr>
            <p:nvPr/>
          </p:nvSpPr>
          <p:spPr bwMode="auto">
            <a:xfrm>
              <a:off x="4687" y="1847"/>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1" name="Line 58"/>
            <p:cNvSpPr>
              <a:spLocks noChangeShapeType="1"/>
            </p:cNvSpPr>
            <p:nvPr/>
          </p:nvSpPr>
          <p:spPr bwMode="auto">
            <a:xfrm>
              <a:off x="4687" y="191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2" name="Rectangle 59"/>
            <p:cNvSpPr>
              <a:spLocks noChangeArrowheads="1"/>
            </p:cNvSpPr>
            <p:nvPr/>
          </p:nvSpPr>
          <p:spPr bwMode="auto">
            <a:xfrm>
              <a:off x="4687" y="1912"/>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3" name="Line 60"/>
            <p:cNvSpPr>
              <a:spLocks noChangeShapeType="1"/>
            </p:cNvSpPr>
            <p:nvPr/>
          </p:nvSpPr>
          <p:spPr bwMode="auto">
            <a:xfrm>
              <a:off x="4687" y="197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4" name="Rectangle 61"/>
            <p:cNvSpPr>
              <a:spLocks noChangeArrowheads="1"/>
            </p:cNvSpPr>
            <p:nvPr/>
          </p:nvSpPr>
          <p:spPr bwMode="auto">
            <a:xfrm>
              <a:off x="4687" y="1978"/>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5" name="Line 62"/>
            <p:cNvSpPr>
              <a:spLocks noChangeShapeType="1"/>
            </p:cNvSpPr>
            <p:nvPr/>
          </p:nvSpPr>
          <p:spPr bwMode="auto">
            <a:xfrm>
              <a:off x="4687" y="204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6" name="Rectangle 63"/>
            <p:cNvSpPr>
              <a:spLocks noChangeArrowheads="1"/>
            </p:cNvSpPr>
            <p:nvPr/>
          </p:nvSpPr>
          <p:spPr bwMode="auto">
            <a:xfrm>
              <a:off x="4687" y="2043"/>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7" name="Line 64"/>
            <p:cNvSpPr>
              <a:spLocks noChangeShapeType="1"/>
            </p:cNvSpPr>
            <p:nvPr/>
          </p:nvSpPr>
          <p:spPr bwMode="auto">
            <a:xfrm>
              <a:off x="4687" y="210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8" name="Rectangle 65"/>
            <p:cNvSpPr>
              <a:spLocks noChangeArrowheads="1"/>
            </p:cNvSpPr>
            <p:nvPr/>
          </p:nvSpPr>
          <p:spPr bwMode="auto">
            <a:xfrm>
              <a:off x="4687" y="2108"/>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9" name="Line 66"/>
            <p:cNvSpPr>
              <a:spLocks noChangeShapeType="1"/>
            </p:cNvSpPr>
            <p:nvPr/>
          </p:nvSpPr>
          <p:spPr bwMode="auto">
            <a:xfrm>
              <a:off x="4687" y="217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0" name="Rectangle 67"/>
            <p:cNvSpPr>
              <a:spLocks noChangeArrowheads="1"/>
            </p:cNvSpPr>
            <p:nvPr/>
          </p:nvSpPr>
          <p:spPr bwMode="auto">
            <a:xfrm>
              <a:off x="4687" y="2173"/>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1" name="Line 68"/>
            <p:cNvSpPr>
              <a:spLocks noChangeShapeType="1"/>
            </p:cNvSpPr>
            <p:nvPr/>
          </p:nvSpPr>
          <p:spPr bwMode="auto">
            <a:xfrm>
              <a:off x="4687" y="223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2" name="Rectangle 69"/>
            <p:cNvSpPr>
              <a:spLocks noChangeArrowheads="1"/>
            </p:cNvSpPr>
            <p:nvPr/>
          </p:nvSpPr>
          <p:spPr bwMode="auto">
            <a:xfrm>
              <a:off x="4687" y="2239"/>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3" name="Line 70"/>
            <p:cNvSpPr>
              <a:spLocks noChangeShapeType="1"/>
            </p:cNvSpPr>
            <p:nvPr/>
          </p:nvSpPr>
          <p:spPr bwMode="auto">
            <a:xfrm>
              <a:off x="4687" y="230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4" name="Rectangle 71"/>
            <p:cNvSpPr>
              <a:spLocks noChangeArrowheads="1"/>
            </p:cNvSpPr>
            <p:nvPr/>
          </p:nvSpPr>
          <p:spPr bwMode="auto">
            <a:xfrm>
              <a:off x="4687" y="2304"/>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5" name="Line 72"/>
            <p:cNvSpPr>
              <a:spLocks noChangeShapeType="1"/>
            </p:cNvSpPr>
            <p:nvPr/>
          </p:nvSpPr>
          <p:spPr bwMode="auto">
            <a:xfrm>
              <a:off x="4687" y="236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6" name="Rectangle 73"/>
            <p:cNvSpPr>
              <a:spLocks noChangeArrowheads="1"/>
            </p:cNvSpPr>
            <p:nvPr/>
          </p:nvSpPr>
          <p:spPr bwMode="auto">
            <a:xfrm>
              <a:off x="4687" y="2369"/>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7" name="Line 74"/>
            <p:cNvSpPr>
              <a:spLocks noChangeShapeType="1"/>
            </p:cNvSpPr>
            <p:nvPr/>
          </p:nvSpPr>
          <p:spPr bwMode="auto">
            <a:xfrm>
              <a:off x="4687" y="243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8" name="Rectangle 75"/>
            <p:cNvSpPr>
              <a:spLocks noChangeArrowheads="1"/>
            </p:cNvSpPr>
            <p:nvPr/>
          </p:nvSpPr>
          <p:spPr bwMode="auto">
            <a:xfrm>
              <a:off x="4687" y="2435"/>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9" name="Line 76"/>
            <p:cNvSpPr>
              <a:spLocks noChangeShapeType="1"/>
            </p:cNvSpPr>
            <p:nvPr/>
          </p:nvSpPr>
          <p:spPr bwMode="auto">
            <a:xfrm>
              <a:off x="4687" y="250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0" name="Rectangle 77"/>
            <p:cNvSpPr>
              <a:spLocks noChangeArrowheads="1"/>
            </p:cNvSpPr>
            <p:nvPr/>
          </p:nvSpPr>
          <p:spPr bwMode="auto">
            <a:xfrm>
              <a:off x="4687" y="2500"/>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1" name="Line 78"/>
            <p:cNvSpPr>
              <a:spLocks noChangeShapeType="1"/>
            </p:cNvSpPr>
            <p:nvPr/>
          </p:nvSpPr>
          <p:spPr bwMode="auto">
            <a:xfrm>
              <a:off x="4687" y="256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2" name="Rectangle 79"/>
            <p:cNvSpPr>
              <a:spLocks noChangeArrowheads="1"/>
            </p:cNvSpPr>
            <p:nvPr/>
          </p:nvSpPr>
          <p:spPr bwMode="auto">
            <a:xfrm>
              <a:off x="4687" y="2565"/>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3" name="Line 80"/>
            <p:cNvSpPr>
              <a:spLocks noChangeShapeType="1"/>
            </p:cNvSpPr>
            <p:nvPr/>
          </p:nvSpPr>
          <p:spPr bwMode="auto">
            <a:xfrm>
              <a:off x="4687" y="263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4" name="Rectangle 81"/>
            <p:cNvSpPr>
              <a:spLocks noChangeArrowheads="1"/>
            </p:cNvSpPr>
            <p:nvPr/>
          </p:nvSpPr>
          <p:spPr bwMode="auto">
            <a:xfrm>
              <a:off x="4687" y="2630"/>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5" name="Line 82"/>
            <p:cNvSpPr>
              <a:spLocks noChangeShapeType="1"/>
            </p:cNvSpPr>
            <p:nvPr/>
          </p:nvSpPr>
          <p:spPr bwMode="auto">
            <a:xfrm>
              <a:off x="4687" y="2696"/>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6" name="Rectangle 83"/>
            <p:cNvSpPr>
              <a:spLocks noChangeArrowheads="1"/>
            </p:cNvSpPr>
            <p:nvPr/>
          </p:nvSpPr>
          <p:spPr bwMode="auto">
            <a:xfrm>
              <a:off x="4687" y="2696"/>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7" name="Line 84"/>
            <p:cNvSpPr>
              <a:spLocks noChangeShapeType="1"/>
            </p:cNvSpPr>
            <p:nvPr/>
          </p:nvSpPr>
          <p:spPr bwMode="auto">
            <a:xfrm>
              <a:off x="4687" y="2761"/>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8" name="Rectangle 85"/>
            <p:cNvSpPr>
              <a:spLocks noChangeArrowheads="1"/>
            </p:cNvSpPr>
            <p:nvPr/>
          </p:nvSpPr>
          <p:spPr bwMode="auto">
            <a:xfrm>
              <a:off x="4687" y="2761"/>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9" name="Line 86"/>
            <p:cNvSpPr>
              <a:spLocks noChangeShapeType="1"/>
            </p:cNvSpPr>
            <p:nvPr/>
          </p:nvSpPr>
          <p:spPr bwMode="auto">
            <a:xfrm>
              <a:off x="4687" y="2826"/>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0" name="Rectangle 87"/>
            <p:cNvSpPr>
              <a:spLocks noChangeArrowheads="1"/>
            </p:cNvSpPr>
            <p:nvPr/>
          </p:nvSpPr>
          <p:spPr bwMode="auto">
            <a:xfrm>
              <a:off x="4687" y="2826"/>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1" name="Line 88"/>
            <p:cNvSpPr>
              <a:spLocks noChangeShapeType="1"/>
            </p:cNvSpPr>
            <p:nvPr/>
          </p:nvSpPr>
          <p:spPr bwMode="auto">
            <a:xfrm>
              <a:off x="4687" y="289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2" name="Rectangle 89"/>
            <p:cNvSpPr>
              <a:spLocks noChangeArrowheads="1"/>
            </p:cNvSpPr>
            <p:nvPr/>
          </p:nvSpPr>
          <p:spPr bwMode="auto">
            <a:xfrm>
              <a:off x="4687" y="2892"/>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3" name="Line 90"/>
            <p:cNvSpPr>
              <a:spLocks noChangeShapeType="1"/>
            </p:cNvSpPr>
            <p:nvPr/>
          </p:nvSpPr>
          <p:spPr bwMode="auto">
            <a:xfrm>
              <a:off x="4687" y="295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4" name="Rectangle 91"/>
            <p:cNvSpPr>
              <a:spLocks noChangeArrowheads="1"/>
            </p:cNvSpPr>
            <p:nvPr/>
          </p:nvSpPr>
          <p:spPr bwMode="auto">
            <a:xfrm>
              <a:off x="4687" y="2957"/>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5" name="Line 92"/>
            <p:cNvSpPr>
              <a:spLocks noChangeShapeType="1"/>
            </p:cNvSpPr>
            <p:nvPr/>
          </p:nvSpPr>
          <p:spPr bwMode="auto">
            <a:xfrm>
              <a:off x="4687" y="302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6" name="Rectangle 93"/>
            <p:cNvSpPr>
              <a:spLocks noChangeArrowheads="1"/>
            </p:cNvSpPr>
            <p:nvPr/>
          </p:nvSpPr>
          <p:spPr bwMode="auto">
            <a:xfrm>
              <a:off x="4687" y="3022"/>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7" name="Line 94"/>
            <p:cNvSpPr>
              <a:spLocks noChangeShapeType="1"/>
            </p:cNvSpPr>
            <p:nvPr/>
          </p:nvSpPr>
          <p:spPr bwMode="auto">
            <a:xfrm>
              <a:off x="4687" y="308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8" name="Rectangle 95"/>
            <p:cNvSpPr>
              <a:spLocks noChangeArrowheads="1"/>
            </p:cNvSpPr>
            <p:nvPr/>
          </p:nvSpPr>
          <p:spPr bwMode="auto">
            <a:xfrm>
              <a:off x="4687" y="3087"/>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9" name="Line 96"/>
            <p:cNvSpPr>
              <a:spLocks noChangeShapeType="1"/>
            </p:cNvSpPr>
            <p:nvPr/>
          </p:nvSpPr>
          <p:spPr bwMode="auto">
            <a:xfrm>
              <a:off x="4687" y="315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0" name="Rectangle 97"/>
            <p:cNvSpPr>
              <a:spLocks noChangeArrowheads="1"/>
            </p:cNvSpPr>
            <p:nvPr/>
          </p:nvSpPr>
          <p:spPr bwMode="auto">
            <a:xfrm>
              <a:off x="4687" y="3153"/>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1" name="Line 98"/>
            <p:cNvSpPr>
              <a:spLocks noChangeShapeType="1"/>
            </p:cNvSpPr>
            <p:nvPr/>
          </p:nvSpPr>
          <p:spPr bwMode="auto">
            <a:xfrm>
              <a:off x="4687" y="321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2" name="Rectangle 99"/>
            <p:cNvSpPr>
              <a:spLocks noChangeArrowheads="1"/>
            </p:cNvSpPr>
            <p:nvPr/>
          </p:nvSpPr>
          <p:spPr bwMode="auto">
            <a:xfrm>
              <a:off x="4687" y="3218"/>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3" name="Line 100"/>
            <p:cNvSpPr>
              <a:spLocks noChangeShapeType="1"/>
            </p:cNvSpPr>
            <p:nvPr/>
          </p:nvSpPr>
          <p:spPr bwMode="auto">
            <a:xfrm>
              <a:off x="4687" y="32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4" name="Rectangle 101"/>
            <p:cNvSpPr>
              <a:spLocks noChangeArrowheads="1"/>
            </p:cNvSpPr>
            <p:nvPr/>
          </p:nvSpPr>
          <p:spPr bwMode="auto">
            <a:xfrm>
              <a:off x="4687" y="3283"/>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5" name="Line 102"/>
            <p:cNvSpPr>
              <a:spLocks noChangeShapeType="1"/>
            </p:cNvSpPr>
            <p:nvPr/>
          </p:nvSpPr>
          <p:spPr bwMode="auto">
            <a:xfrm>
              <a:off x="4687" y="334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6" name="Rectangle 103"/>
            <p:cNvSpPr>
              <a:spLocks noChangeArrowheads="1"/>
            </p:cNvSpPr>
            <p:nvPr/>
          </p:nvSpPr>
          <p:spPr bwMode="auto">
            <a:xfrm>
              <a:off x="4687" y="3349"/>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7" name="Line 104"/>
            <p:cNvSpPr>
              <a:spLocks noChangeShapeType="1"/>
            </p:cNvSpPr>
            <p:nvPr/>
          </p:nvSpPr>
          <p:spPr bwMode="auto">
            <a:xfrm>
              <a:off x="4687" y="341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8" name="Rectangle 105"/>
            <p:cNvSpPr>
              <a:spLocks noChangeArrowheads="1"/>
            </p:cNvSpPr>
            <p:nvPr/>
          </p:nvSpPr>
          <p:spPr bwMode="auto">
            <a:xfrm>
              <a:off x="4687" y="3414"/>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9" name="Line 106"/>
            <p:cNvSpPr>
              <a:spLocks noChangeShapeType="1"/>
            </p:cNvSpPr>
            <p:nvPr/>
          </p:nvSpPr>
          <p:spPr bwMode="auto">
            <a:xfrm>
              <a:off x="4687" y="347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0" name="Rectangle 107"/>
            <p:cNvSpPr>
              <a:spLocks noChangeArrowheads="1"/>
            </p:cNvSpPr>
            <p:nvPr/>
          </p:nvSpPr>
          <p:spPr bwMode="auto">
            <a:xfrm>
              <a:off x="4687" y="3479"/>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21" name="Line 108"/>
            <p:cNvSpPr>
              <a:spLocks noChangeShapeType="1"/>
            </p:cNvSpPr>
            <p:nvPr/>
          </p:nvSpPr>
          <p:spPr bwMode="auto">
            <a:xfrm>
              <a:off x="4687" y="354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2" name="Rectangle 109"/>
            <p:cNvSpPr>
              <a:spLocks noChangeArrowheads="1"/>
            </p:cNvSpPr>
            <p:nvPr/>
          </p:nvSpPr>
          <p:spPr bwMode="auto">
            <a:xfrm>
              <a:off x="4687" y="3544"/>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23" name="Line 110"/>
            <p:cNvSpPr>
              <a:spLocks noChangeShapeType="1"/>
            </p:cNvSpPr>
            <p:nvPr/>
          </p:nvSpPr>
          <p:spPr bwMode="auto">
            <a:xfrm>
              <a:off x="4687" y="361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4" name="Rectangle 111"/>
            <p:cNvSpPr>
              <a:spLocks noChangeArrowheads="1"/>
            </p:cNvSpPr>
            <p:nvPr/>
          </p:nvSpPr>
          <p:spPr bwMode="auto">
            <a:xfrm>
              <a:off x="4687" y="3610"/>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25" name="Line 112"/>
            <p:cNvSpPr>
              <a:spLocks noChangeShapeType="1"/>
            </p:cNvSpPr>
            <p:nvPr/>
          </p:nvSpPr>
          <p:spPr bwMode="auto">
            <a:xfrm>
              <a:off x="4687" y="367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6" name="Rectangle 113"/>
            <p:cNvSpPr>
              <a:spLocks noChangeArrowheads="1"/>
            </p:cNvSpPr>
            <p:nvPr/>
          </p:nvSpPr>
          <p:spPr bwMode="auto">
            <a:xfrm>
              <a:off x="4687" y="3675"/>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27" name="Line 114"/>
            <p:cNvSpPr>
              <a:spLocks noChangeShapeType="1"/>
            </p:cNvSpPr>
            <p:nvPr/>
          </p:nvSpPr>
          <p:spPr bwMode="auto">
            <a:xfrm>
              <a:off x="4687" y="374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8" name="Rectangle 115"/>
            <p:cNvSpPr>
              <a:spLocks noChangeArrowheads="1"/>
            </p:cNvSpPr>
            <p:nvPr/>
          </p:nvSpPr>
          <p:spPr bwMode="auto">
            <a:xfrm>
              <a:off x="4687" y="3740"/>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188" name="Picture 1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4" y="741"/>
              <a:ext cx="1428"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29" name="Rectangle 117"/>
            <p:cNvSpPr>
              <a:spLocks noChangeArrowheads="1"/>
            </p:cNvSpPr>
            <p:nvPr/>
          </p:nvSpPr>
          <p:spPr bwMode="auto">
            <a:xfrm>
              <a:off x="1732" y="739"/>
              <a:ext cx="1428" cy="323"/>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90" name="Picture 1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 y="1326"/>
              <a:ext cx="1428"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0" name="Rectangle 119"/>
            <p:cNvSpPr>
              <a:spLocks noChangeArrowheads="1"/>
            </p:cNvSpPr>
            <p:nvPr/>
          </p:nvSpPr>
          <p:spPr bwMode="auto">
            <a:xfrm>
              <a:off x="1732" y="1062"/>
              <a:ext cx="1428" cy="783"/>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92" name="Picture 1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4" y="2630"/>
              <a:ext cx="1428"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1" name="Rectangle 121"/>
            <p:cNvSpPr>
              <a:spLocks noChangeArrowheads="1"/>
            </p:cNvSpPr>
            <p:nvPr/>
          </p:nvSpPr>
          <p:spPr bwMode="auto">
            <a:xfrm>
              <a:off x="1732" y="2628"/>
              <a:ext cx="1428" cy="719"/>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94" name="Picture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 y="1847"/>
              <a:ext cx="1428"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2" name="Rectangle 123"/>
            <p:cNvSpPr>
              <a:spLocks noChangeArrowheads="1"/>
            </p:cNvSpPr>
            <p:nvPr/>
          </p:nvSpPr>
          <p:spPr bwMode="auto">
            <a:xfrm>
              <a:off x="1732" y="1845"/>
              <a:ext cx="1428" cy="783"/>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46872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30200" y="460375"/>
            <a:ext cx="8472488" cy="609600"/>
          </a:xfrm>
        </p:spPr>
        <p:txBody>
          <a:bodyPr/>
          <a:lstStyle/>
          <a:p>
            <a:pPr algn="ctr" eaLnBrk="1" hangingPunct="1">
              <a:defRPr/>
            </a:pPr>
            <a:r>
              <a:rPr lang="en-US" altLang="en-US" sz="2400" u="sng" dirty="0" smtClean="0">
                <a:effectLst>
                  <a:outerShdw blurRad="38100" dist="38100" dir="2700000" algn="tl">
                    <a:srgbClr val="000000">
                      <a:alpha val="43137"/>
                    </a:srgbClr>
                  </a:outerShdw>
                </a:effectLst>
              </a:rPr>
              <a:t>RPA P2 Overview - NAPMRC</a:t>
            </a:r>
            <a:endParaRPr lang="en-US" altLang="en-US" sz="2400" u="sng" dirty="0">
              <a:effectLst>
                <a:outerShdw blurRad="38100" dist="38100" dir="2700000" algn="tl">
                  <a:srgbClr val="000000">
                    <a:alpha val="43137"/>
                  </a:srgbClr>
                </a:outerShdw>
              </a:effectLst>
            </a:endParaRPr>
          </a:p>
        </p:txBody>
      </p:sp>
      <p:sp>
        <p:nvSpPr>
          <p:cNvPr id="10244" name="Rectangle 3"/>
          <p:cNvSpPr>
            <a:spLocks noChangeArrowheads="1"/>
          </p:cNvSpPr>
          <p:nvPr/>
        </p:nvSpPr>
        <p:spPr bwMode="auto">
          <a:xfrm>
            <a:off x="685800" y="3440113"/>
            <a:ext cx="3810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defRPr/>
            </a:pPr>
            <a:r>
              <a:rPr lang="en-US" altLang="en-US" sz="1800" u="sng" dirty="0" smtClean="0"/>
              <a:t>FY 2016-2017 Accomplishments</a:t>
            </a:r>
          </a:p>
        </p:txBody>
      </p:sp>
      <p:sp>
        <p:nvSpPr>
          <p:cNvPr id="10245" name="Rectangle 4"/>
          <p:cNvSpPr>
            <a:spLocks noChangeArrowheads="1"/>
          </p:cNvSpPr>
          <p:nvPr/>
        </p:nvSpPr>
        <p:spPr bwMode="auto">
          <a:xfrm>
            <a:off x="4800600" y="1173163"/>
            <a:ext cx="3886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defRPr/>
            </a:pPr>
            <a:r>
              <a:rPr lang="en-US" altLang="en-US" sz="1800" u="sng" dirty="0" smtClean="0"/>
              <a:t>Research Goals</a:t>
            </a:r>
          </a:p>
        </p:txBody>
      </p:sp>
      <p:sp>
        <p:nvSpPr>
          <p:cNvPr id="10247" name="Rectangle 6"/>
          <p:cNvSpPr>
            <a:spLocks noChangeArrowheads="1"/>
          </p:cNvSpPr>
          <p:nvPr/>
        </p:nvSpPr>
        <p:spPr bwMode="auto">
          <a:xfrm>
            <a:off x="4791075" y="3440113"/>
            <a:ext cx="40386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buFontTx/>
              <a:buNone/>
              <a:defRPr/>
            </a:pPr>
            <a:r>
              <a:rPr lang="en-US" altLang="en-US" sz="1800" u="sng" dirty="0" smtClean="0"/>
              <a:t>Funding Requirements</a:t>
            </a:r>
            <a:r>
              <a:rPr lang="en-US" altLang="en-US" sz="1800" b="0" dirty="0" smtClean="0"/>
              <a:t> </a:t>
            </a:r>
            <a:endParaRPr lang="en-US" altLang="en-US" sz="1800" dirty="0" smtClean="0"/>
          </a:p>
        </p:txBody>
      </p:sp>
      <p:sp>
        <p:nvSpPr>
          <p:cNvPr id="10248" name="Line 7"/>
          <p:cNvSpPr>
            <a:spLocks noChangeShapeType="1"/>
          </p:cNvSpPr>
          <p:nvPr/>
        </p:nvSpPr>
        <p:spPr bwMode="auto">
          <a:xfrm>
            <a:off x="4495800" y="1219200"/>
            <a:ext cx="0" cy="480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buFontTx/>
              <a:buChar char="•"/>
              <a:defRPr/>
            </a:pPr>
            <a:endParaRPr lang="en-US"/>
          </a:p>
        </p:txBody>
      </p:sp>
      <p:sp>
        <p:nvSpPr>
          <p:cNvPr id="10249" name="Line 8"/>
          <p:cNvSpPr>
            <a:spLocks noChangeShapeType="1"/>
          </p:cNvSpPr>
          <p:nvPr/>
        </p:nvSpPr>
        <p:spPr bwMode="auto">
          <a:xfrm>
            <a:off x="0" y="337185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buFontTx/>
              <a:buChar char="•"/>
              <a:defRPr/>
            </a:pPr>
            <a:endParaRPr lang="en-US"/>
          </a:p>
        </p:txBody>
      </p:sp>
      <p:sp>
        <p:nvSpPr>
          <p:cNvPr id="10250" name="Text Box 10"/>
          <p:cNvSpPr txBox="1">
            <a:spLocks noChangeArrowheads="1"/>
          </p:cNvSpPr>
          <p:nvPr/>
        </p:nvSpPr>
        <p:spPr bwMode="auto">
          <a:xfrm>
            <a:off x="4572000" y="1524000"/>
            <a:ext cx="246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50000"/>
              </a:spcBef>
              <a:defRPr/>
            </a:pPr>
            <a:endParaRPr lang="en-US" altLang="en-US" sz="1400" b="0" smtClean="0"/>
          </a:p>
        </p:txBody>
      </p:sp>
      <p:sp>
        <p:nvSpPr>
          <p:cNvPr id="10252" name="Rectangle 21"/>
          <p:cNvSpPr>
            <a:spLocks noChangeArrowheads="1"/>
          </p:cNvSpPr>
          <p:nvPr/>
        </p:nvSpPr>
        <p:spPr bwMode="auto">
          <a:xfrm>
            <a:off x="4572000" y="1539875"/>
            <a:ext cx="4419600"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0"/>
              </a:spcBef>
              <a:defRPr/>
            </a:pPr>
            <a:r>
              <a:rPr lang="en-US" altLang="en-US" sz="1200" b="0" dirty="0" smtClean="0"/>
              <a:t>Research Goals</a:t>
            </a:r>
          </a:p>
          <a:p>
            <a:pPr eaLnBrk="1" hangingPunct="1">
              <a:spcBef>
                <a:spcPct val="0"/>
              </a:spcBef>
              <a:buFontTx/>
              <a:buNone/>
              <a:defRPr/>
            </a:pPr>
            <a:r>
              <a:rPr lang="en-US" altLang="en-US" sz="1200" b="0" dirty="0" smtClean="0"/>
              <a:t>	More durable, long-lived airport pavements, reduced lifecycle costs, better prediction of pavement service life, and accurate assessment of aircraft-pavement compatibility</a:t>
            </a:r>
          </a:p>
          <a:p>
            <a:pPr eaLnBrk="1" hangingPunct="1">
              <a:spcBef>
                <a:spcPct val="0"/>
              </a:spcBef>
              <a:buFontTx/>
              <a:buNone/>
              <a:defRPr/>
            </a:pPr>
            <a:endParaRPr lang="en-US" altLang="en-US" sz="800" b="0" dirty="0" smtClean="0"/>
          </a:p>
          <a:p>
            <a:pPr eaLnBrk="1" hangingPunct="1">
              <a:spcBef>
                <a:spcPct val="0"/>
              </a:spcBef>
              <a:buFontTx/>
              <a:buNone/>
              <a:defRPr/>
            </a:pPr>
            <a:r>
              <a:rPr lang="en-US" altLang="en-US" sz="1200" b="0" dirty="0" smtClean="0"/>
              <a:t>	Standards/specification for new asphalt technologies such as WMA, SMA, RAP, etc.</a:t>
            </a:r>
          </a:p>
          <a:p>
            <a:pPr eaLnBrk="1" hangingPunct="1">
              <a:spcBef>
                <a:spcPct val="0"/>
              </a:spcBef>
              <a:buFontTx/>
              <a:buNone/>
              <a:defRPr/>
            </a:pPr>
            <a:endParaRPr lang="en-US" altLang="en-US" sz="800" b="0" dirty="0" smtClean="0"/>
          </a:p>
          <a:p>
            <a:pPr eaLnBrk="1" hangingPunct="1">
              <a:spcBef>
                <a:spcPct val="0"/>
              </a:spcBef>
              <a:defRPr/>
            </a:pPr>
            <a:r>
              <a:rPr lang="en-US" altLang="en-US" sz="1200" b="0" dirty="0" smtClean="0"/>
              <a:t>Deliverables</a:t>
            </a:r>
          </a:p>
          <a:p>
            <a:pPr eaLnBrk="1" hangingPunct="1">
              <a:spcBef>
                <a:spcPct val="0"/>
              </a:spcBef>
              <a:buFontTx/>
              <a:buNone/>
              <a:defRPr/>
            </a:pPr>
            <a:r>
              <a:rPr lang="en-US" altLang="en-US" sz="1200" b="0" dirty="0" smtClean="0"/>
              <a:t>	Technical Reports, technical papers.</a:t>
            </a:r>
          </a:p>
        </p:txBody>
      </p:sp>
      <p:sp>
        <p:nvSpPr>
          <p:cNvPr id="10253" name="Rectangle 22"/>
          <p:cNvSpPr>
            <a:spLocks noChangeArrowheads="1"/>
          </p:cNvSpPr>
          <p:nvPr/>
        </p:nvSpPr>
        <p:spPr bwMode="auto">
          <a:xfrm>
            <a:off x="244475" y="3810000"/>
            <a:ext cx="4191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50000"/>
              </a:spcBef>
              <a:defRPr/>
            </a:pPr>
            <a:r>
              <a:rPr lang="en-US" altLang="en-US" sz="1200" b="0" dirty="0" smtClean="0"/>
              <a:t>Complete traffic tests on Test Cycle – 1 (TC-1) by end of FY2016.</a:t>
            </a:r>
          </a:p>
          <a:p>
            <a:pPr>
              <a:spcBef>
                <a:spcPct val="50000"/>
              </a:spcBef>
              <a:defRPr/>
            </a:pPr>
            <a:r>
              <a:rPr lang="en-US" altLang="en-US" sz="1200" b="0" dirty="0" smtClean="0"/>
              <a:t>Lab study on SMA &amp; RAP completed.</a:t>
            </a:r>
            <a:r>
              <a:rPr lang="en-US" altLang="en-US" sz="1200" dirty="0">
                <a:solidFill>
                  <a:srgbClr val="FF0000"/>
                </a:solidFill>
                <a:effectLst>
                  <a:outerShdw blurRad="38100" dist="38100" dir="2700000" algn="tl">
                    <a:srgbClr val="C0C0C0"/>
                  </a:outerShdw>
                </a:effectLst>
                <a:latin typeface="SimSun" pitchFamily="2" charset="-122"/>
                <a:ea typeface="SimSun" pitchFamily="2" charset="-122"/>
              </a:rPr>
              <a:t> √</a:t>
            </a:r>
            <a:endParaRPr lang="en-US" altLang="en-US" sz="1200" b="0" dirty="0" smtClean="0"/>
          </a:p>
          <a:p>
            <a:pPr eaLnBrk="1" hangingPunct="1">
              <a:spcBef>
                <a:spcPct val="0"/>
              </a:spcBef>
              <a:defRPr/>
            </a:pPr>
            <a:endParaRPr lang="en-US" altLang="en-US" sz="1200" b="0" dirty="0" smtClean="0"/>
          </a:p>
          <a:p>
            <a:pPr eaLnBrk="1" hangingPunct="1">
              <a:spcBef>
                <a:spcPct val="0"/>
              </a:spcBef>
              <a:defRPr/>
            </a:pPr>
            <a:r>
              <a:rPr lang="en-US" altLang="en-US" sz="1200" b="0" dirty="0" smtClean="0"/>
              <a:t>Milestones</a:t>
            </a:r>
          </a:p>
          <a:p>
            <a:pPr eaLnBrk="1" hangingPunct="1">
              <a:spcBef>
                <a:spcPct val="0"/>
              </a:spcBef>
              <a:buFontTx/>
              <a:buNone/>
              <a:defRPr/>
            </a:pPr>
            <a:r>
              <a:rPr lang="en-US" altLang="en-US" sz="1200" b="0" dirty="0" smtClean="0"/>
              <a:t>	- Complete tests on HMA at 210-psi tire pressure  </a:t>
            </a:r>
            <a:r>
              <a:rPr lang="en-US" altLang="en-US" sz="1200" dirty="0" smtClean="0">
                <a:solidFill>
                  <a:srgbClr val="FF0000"/>
                </a:solidFill>
                <a:effectLst>
                  <a:outerShdw blurRad="38100" dist="38100" dir="2700000" algn="tl">
                    <a:srgbClr val="C0C0C0"/>
                  </a:outerShdw>
                </a:effectLst>
                <a:latin typeface="SimSun" pitchFamily="2" charset="-122"/>
                <a:ea typeface="SimSun" pitchFamily="2" charset="-122"/>
              </a:rPr>
              <a:t>√</a:t>
            </a:r>
            <a:endParaRPr lang="en-US" altLang="en-US" sz="1200" dirty="0" smtClean="0">
              <a:solidFill>
                <a:srgbClr val="FF0000"/>
              </a:solidFill>
              <a:effectLst>
                <a:outerShdw blurRad="38100" dist="38100" dir="2700000" algn="tl">
                  <a:srgbClr val="C0C0C0"/>
                </a:outerShdw>
              </a:effectLst>
            </a:endParaRPr>
          </a:p>
          <a:p>
            <a:pPr eaLnBrk="1" hangingPunct="1">
              <a:spcBef>
                <a:spcPct val="0"/>
              </a:spcBef>
              <a:buFontTx/>
              <a:buNone/>
              <a:defRPr/>
            </a:pPr>
            <a:r>
              <a:rPr lang="en-US" altLang="en-US" sz="1200" b="0" dirty="0" smtClean="0"/>
              <a:t>	- Complete tests on WMA at 210-psi tire pressure </a:t>
            </a:r>
            <a:r>
              <a:rPr lang="en-US" altLang="en-US" sz="1200" dirty="0" smtClean="0">
                <a:solidFill>
                  <a:srgbClr val="FF0000"/>
                </a:solidFill>
                <a:effectLst>
                  <a:outerShdw blurRad="38100" dist="38100" dir="2700000" algn="tl">
                    <a:srgbClr val="C0C0C0"/>
                  </a:outerShdw>
                </a:effectLst>
                <a:latin typeface="SimSun" pitchFamily="2" charset="-122"/>
                <a:ea typeface="SimSun" pitchFamily="2" charset="-122"/>
              </a:rPr>
              <a:t>√</a:t>
            </a:r>
            <a:endParaRPr lang="en-US" altLang="en-US" sz="1200" b="0" dirty="0" smtClean="0"/>
          </a:p>
          <a:p>
            <a:pPr eaLnBrk="1" hangingPunct="1">
              <a:spcBef>
                <a:spcPct val="0"/>
              </a:spcBef>
              <a:buFontTx/>
              <a:buNone/>
              <a:defRPr/>
            </a:pPr>
            <a:r>
              <a:rPr lang="en-US" altLang="en-US" sz="1200" b="0" dirty="0" smtClean="0"/>
              <a:t>	- Complete tests on HMA at 254-psi tire pressure  </a:t>
            </a:r>
            <a:r>
              <a:rPr lang="en-US" altLang="en-US" sz="1200" dirty="0" smtClean="0">
                <a:solidFill>
                  <a:srgbClr val="FF0000"/>
                </a:solidFill>
                <a:effectLst>
                  <a:outerShdw blurRad="38100" dist="38100" dir="2700000" algn="tl">
                    <a:srgbClr val="C0C0C0"/>
                  </a:outerShdw>
                </a:effectLst>
                <a:latin typeface="SimSun" pitchFamily="2" charset="-122"/>
                <a:ea typeface="SimSun" pitchFamily="2" charset="-122"/>
              </a:rPr>
              <a:t>√</a:t>
            </a:r>
            <a:endParaRPr lang="en-US" altLang="en-US" sz="1200" b="0" dirty="0" smtClean="0"/>
          </a:p>
          <a:p>
            <a:pPr eaLnBrk="1" hangingPunct="1">
              <a:spcBef>
                <a:spcPct val="0"/>
              </a:spcBef>
              <a:buFontTx/>
              <a:buNone/>
              <a:defRPr/>
            </a:pPr>
            <a:r>
              <a:rPr lang="en-US" altLang="en-US" sz="1200" b="0" dirty="0" smtClean="0"/>
              <a:t>	- Complete tests on WMA at 254-psi tire pressure </a:t>
            </a:r>
            <a:r>
              <a:rPr lang="en-US" altLang="en-US" sz="1200" dirty="0" smtClean="0">
                <a:solidFill>
                  <a:srgbClr val="FF0000"/>
                </a:solidFill>
                <a:effectLst>
                  <a:outerShdw blurRad="38100" dist="38100" dir="2700000" algn="tl">
                    <a:srgbClr val="C0C0C0"/>
                  </a:outerShdw>
                </a:effectLst>
                <a:latin typeface="SimSun" pitchFamily="2" charset="-122"/>
                <a:ea typeface="SimSun" pitchFamily="2" charset="-122"/>
              </a:rPr>
              <a:t>√</a:t>
            </a:r>
          </a:p>
          <a:p>
            <a:pPr>
              <a:spcBef>
                <a:spcPct val="0"/>
              </a:spcBef>
              <a:buNone/>
              <a:defRPr/>
            </a:pPr>
            <a:r>
              <a:rPr lang="en-US" altLang="en-US" sz="1200" b="0" dirty="0" smtClean="0">
                <a:solidFill>
                  <a:srgbClr val="FF0000"/>
                </a:solidFill>
                <a:effectLst>
                  <a:outerShdw blurRad="38100" dist="38100" dir="2700000" algn="tl">
                    <a:srgbClr val="C0C0C0"/>
                  </a:outerShdw>
                </a:effectLst>
                <a:latin typeface="SimSun" pitchFamily="2" charset="-122"/>
                <a:ea typeface="SimSun" pitchFamily="2" charset="-122"/>
              </a:rPr>
              <a:t>	</a:t>
            </a:r>
            <a:r>
              <a:rPr lang="en-US" altLang="en-US" sz="1200" b="0" dirty="0" smtClean="0"/>
              <a:t>- Indoor and Outdoor Lanes </a:t>
            </a:r>
            <a:r>
              <a:rPr lang="en-US" altLang="en-US" sz="1200" dirty="0" smtClean="0">
                <a:solidFill>
                  <a:srgbClr val="FF0000"/>
                </a:solidFill>
                <a:effectLst>
                  <a:outerShdw blurRad="38100" dist="38100" dir="2700000" algn="tl">
                    <a:srgbClr val="C0C0C0"/>
                  </a:outerShdw>
                </a:effectLst>
                <a:latin typeface="SimSun" pitchFamily="2" charset="-122"/>
                <a:ea typeface="SimSun" pitchFamily="2" charset="-122"/>
              </a:rPr>
              <a:t> </a:t>
            </a:r>
            <a:r>
              <a:rPr lang="en-US" altLang="en-US" sz="1200" dirty="0">
                <a:solidFill>
                  <a:srgbClr val="FF0000"/>
                </a:solidFill>
                <a:effectLst>
                  <a:outerShdw blurRad="38100" dist="38100" dir="2700000" algn="tl">
                    <a:srgbClr val="C0C0C0"/>
                  </a:outerShdw>
                </a:effectLst>
                <a:latin typeface="SimSun" pitchFamily="2" charset="-122"/>
                <a:ea typeface="SimSun" pitchFamily="2" charset="-122"/>
              </a:rPr>
              <a:t>√</a:t>
            </a:r>
            <a:endParaRPr lang="en-US" altLang="en-US" sz="1200" b="0" dirty="0" smtClean="0"/>
          </a:p>
          <a:p>
            <a:pPr eaLnBrk="1" hangingPunct="1">
              <a:spcBef>
                <a:spcPct val="0"/>
              </a:spcBef>
              <a:buFontTx/>
              <a:buNone/>
              <a:defRPr/>
            </a:pPr>
            <a:endParaRPr lang="en-US" altLang="en-US" sz="1200" b="0" dirty="0" smtClean="0"/>
          </a:p>
          <a:p>
            <a:pPr eaLnBrk="1" hangingPunct="1">
              <a:spcBef>
                <a:spcPct val="50000"/>
              </a:spcBef>
              <a:buFontTx/>
              <a:buNone/>
              <a:defRPr/>
            </a:pPr>
            <a:endParaRPr lang="en-US" altLang="en-US" sz="1200" b="0" dirty="0" smtClean="0"/>
          </a:p>
        </p:txBody>
      </p:sp>
      <p:sp>
        <p:nvSpPr>
          <p:cNvPr id="10254" name="Rectangle 26"/>
          <p:cNvSpPr>
            <a:spLocks noChangeArrowheads="1"/>
          </p:cNvSpPr>
          <p:nvPr/>
        </p:nvSpPr>
        <p:spPr bwMode="auto">
          <a:xfrm>
            <a:off x="4676775" y="3829050"/>
            <a:ext cx="4267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marL="0" indent="0" algn="ctr" eaLnBrk="1" hangingPunct="1">
              <a:spcBef>
                <a:spcPct val="50000"/>
              </a:spcBef>
              <a:defRPr/>
            </a:pPr>
            <a:r>
              <a:rPr lang="en-US" altLang="en-US" sz="1200" b="0" dirty="0" smtClean="0"/>
              <a:t>NAPMRC FY 2017 through FY 2019.</a:t>
            </a:r>
          </a:p>
        </p:txBody>
      </p:sp>
      <p:sp>
        <p:nvSpPr>
          <p:cNvPr id="10255" name="Rectangle 27"/>
          <p:cNvSpPr>
            <a:spLocks noChangeArrowheads="1"/>
          </p:cNvSpPr>
          <p:nvPr/>
        </p:nvSpPr>
        <p:spPr bwMode="auto">
          <a:xfrm>
            <a:off x="504825" y="1173163"/>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defRPr/>
            </a:pPr>
            <a:r>
              <a:rPr lang="en-US" altLang="en-US" sz="1800" u="sng" dirty="0" smtClean="0"/>
              <a:t>Need</a:t>
            </a:r>
          </a:p>
        </p:txBody>
      </p:sp>
      <p:sp>
        <p:nvSpPr>
          <p:cNvPr id="10256" name="Rectangle 28"/>
          <p:cNvSpPr>
            <a:spLocks noChangeArrowheads="1"/>
          </p:cNvSpPr>
          <p:nvPr/>
        </p:nvSpPr>
        <p:spPr bwMode="auto">
          <a:xfrm>
            <a:off x="381000" y="1697038"/>
            <a:ext cx="403860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marL="0">
              <a:spcBef>
                <a:spcPts val="0"/>
              </a:spcBef>
              <a:spcAft>
                <a:spcPts val="0"/>
              </a:spcAft>
              <a:defRPr/>
            </a:pPr>
            <a:r>
              <a:rPr lang="en-US" sz="1200" b="0" dirty="0" smtClean="0">
                <a:latin typeface="Times New Roman"/>
                <a:ea typeface="Times New Roman"/>
              </a:rPr>
              <a:t>NAPMRC provides </a:t>
            </a:r>
            <a:r>
              <a:rPr lang="en-US" sz="1200" b="0" dirty="0">
                <a:latin typeface="Times New Roman"/>
                <a:ea typeface="Times New Roman"/>
              </a:rPr>
              <a:t>the ability to test the surface layers, pavement materials, and alternative pavement materials. Improved paving materials characterization will conserve airport development funds and reduce the downtime of runways from construction and maintenance activities. Test results will help in developing </a:t>
            </a:r>
            <a:r>
              <a:rPr lang="en-US" sz="1200" b="0" dirty="0" smtClean="0">
                <a:latin typeface="Times New Roman"/>
                <a:ea typeface="Times New Roman"/>
              </a:rPr>
              <a:t>standards/specification for new asphalt technologies such as WMA, SMA, RAP, etc.</a:t>
            </a:r>
            <a:endParaRPr lang="en-US" sz="1800" b="0" dirty="0">
              <a:latin typeface="Times New Roman"/>
              <a:ea typeface="Times New Roman"/>
            </a:endParaRPr>
          </a:p>
          <a:p>
            <a:pPr marL="0" indent="0" eaLnBrk="1" hangingPunct="1">
              <a:spcBef>
                <a:spcPct val="50000"/>
              </a:spcBef>
              <a:defRPr/>
            </a:pPr>
            <a:endParaRPr lang="en-US" altLang="en-US" sz="1200" b="0" dirty="0" smtClean="0"/>
          </a:p>
        </p:txBody>
      </p:sp>
      <p:graphicFrame>
        <p:nvGraphicFramePr>
          <p:cNvPr id="276651" name="Group 171"/>
          <p:cNvGraphicFramePr>
            <a:graphicFrameLocks noGrp="1"/>
          </p:cNvGraphicFramePr>
          <p:nvPr>
            <p:ph idx="1"/>
            <p:extLst>
              <p:ext uri="{D42A27DB-BD31-4B8C-83A1-F6EECF244321}">
                <p14:modId xmlns:p14="http://schemas.microsoft.com/office/powerpoint/2010/main" val="1719196293"/>
              </p:ext>
            </p:extLst>
          </p:nvPr>
        </p:nvGraphicFramePr>
        <p:xfrm>
          <a:off x="4648200" y="4105275"/>
          <a:ext cx="4181474" cy="1749943"/>
        </p:xfrm>
        <a:graphic>
          <a:graphicData uri="http://schemas.openxmlformats.org/drawingml/2006/table">
            <a:tbl>
              <a:tblPr/>
              <a:tblGrid>
                <a:gridCol w="1600200"/>
                <a:gridCol w="838200"/>
                <a:gridCol w="909576"/>
                <a:gridCol w="833498"/>
              </a:tblGrid>
              <a:tr h="238125">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charset="0"/>
                      </a:endParaRP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Arial" charset="0"/>
                        </a:rPr>
                        <a:t>FY 2017</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Arial" charset="0"/>
                        </a:rPr>
                        <a:t>FY 2018</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Arial" charset="0"/>
                        </a:rPr>
                        <a:t>  FY-19</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481">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rPr>
                        <a:t>Funding Target ($000)</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$1,700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$1,530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$1,620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P2.1: Pavement Construction</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$400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$360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$270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r>
              <a:tr h="338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P2.2: Facility Operation</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$1,100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$950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$1,010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P2.3: Facility Maintenance</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$200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$220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$340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r>
            </a:tbl>
          </a:graphicData>
        </a:graphic>
      </p:graphicFrame>
    </p:spTree>
    <p:extLst>
      <p:ext uri="{BB962C8B-B14F-4D97-AF65-F5344CB8AC3E}">
        <p14:creationId xmlns:p14="http://schemas.microsoft.com/office/powerpoint/2010/main" val="1965076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p:txBody>
          <a:bodyPr/>
          <a:lstStyle/>
          <a:p>
            <a:pPr eaLnBrk="1" hangingPunct="1">
              <a:defRPr/>
            </a:pPr>
            <a:r>
              <a:rPr lang="en-US" sz="3200" u="sng" dirty="0" smtClean="0">
                <a:solidFill>
                  <a:schemeClr val="tx1"/>
                </a:solidFill>
                <a:effectLst>
                  <a:outerShdw blurRad="38100" dist="38100" dir="2700000" algn="tl">
                    <a:srgbClr val="000000">
                      <a:alpha val="43137"/>
                    </a:srgbClr>
                  </a:outerShdw>
                </a:effectLst>
              </a:rPr>
              <a:t>Future Research</a:t>
            </a:r>
          </a:p>
        </p:txBody>
      </p:sp>
      <p:sp>
        <p:nvSpPr>
          <p:cNvPr id="3" name="TextBox 2"/>
          <p:cNvSpPr txBox="1"/>
          <p:nvPr/>
        </p:nvSpPr>
        <p:spPr>
          <a:xfrm>
            <a:off x="649387" y="1066800"/>
            <a:ext cx="7845225" cy="830997"/>
          </a:xfrm>
          <a:prstGeom prst="rect">
            <a:avLst/>
          </a:prstGeom>
          <a:noFill/>
          <a:ln w="28575">
            <a:solidFill>
              <a:srgbClr val="FF0000"/>
            </a:solidFill>
          </a:ln>
          <a:effectLst>
            <a:outerShdw blurRad="50800" dist="38100" dir="10800000" algn="r" rotWithShape="0">
              <a:prstClr val="black">
                <a:alpha val="40000"/>
              </a:prstClr>
            </a:outerShdw>
          </a:effectLst>
        </p:spPr>
        <p:txBody>
          <a:bodyPr wrap="none" rtlCol="0">
            <a:spAutoFit/>
          </a:bodyPr>
          <a:lstStyle/>
          <a:p>
            <a:r>
              <a:rPr lang="en-US" sz="1600" b="1" u="sng" dirty="0" smtClean="0"/>
              <a:t>EVALUATION OF NEW ASPHALT TECHNOLOGIES FOR AIRFIELD PAVEMENTS</a:t>
            </a:r>
          </a:p>
          <a:p>
            <a:pPr algn="ctr"/>
            <a:r>
              <a:rPr lang="en-US" sz="1600" b="1" dirty="0" smtClean="0"/>
              <a:t>Warm Mix Asphalt, Stone Matrix Asphalt, Polymer Modified Binders, </a:t>
            </a:r>
          </a:p>
          <a:p>
            <a:pPr algn="ctr"/>
            <a:r>
              <a:rPr lang="en-US" sz="1600" b="1" dirty="0" smtClean="0"/>
              <a:t>RAP Mixes, Full-Depth Rehabilitation</a:t>
            </a:r>
            <a:endParaRPr lang="en-US" sz="1600" b="1" dirty="0"/>
          </a:p>
        </p:txBody>
      </p:sp>
      <p:sp>
        <p:nvSpPr>
          <p:cNvPr id="6" name="TextBox 5"/>
          <p:cNvSpPr txBox="1"/>
          <p:nvPr/>
        </p:nvSpPr>
        <p:spPr>
          <a:xfrm>
            <a:off x="1836674" y="2023646"/>
            <a:ext cx="5554726" cy="584775"/>
          </a:xfrm>
          <a:prstGeom prst="rect">
            <a:avLst/>
          </a:prstGeom>
          <a:noFill/>
          <a:ln w="28575">
            <a:solidFill>
              <a:srgbClr val="FF0000"/>
            </a:solidFill>
          </a:ln>
          <a:effectLst>
            <a:outerShdw blurRad="50800" dist="38100" dir="10800000" algn="r" rotWithShape="0">
              <a:prstClr val="black">
                <a:alpha val="40000"/>
              </a:prstClr>
            </a:outerShdw>
          </a:effectLst>
        </p:spPr>
        <p:txBody>
          <a:bodyPr wrap="none" rtlCol="0">
            <a:spAutoFit/>
          </a:bodyPr>
          <a:lstStyle/>
          <a:p>
            <a:r>
              <a:rPr lang="en-US" sz="1600" b="1" dirty="0" smtClean="0"/>
              <a:t>PROBLEM: Lack of Guidance/Standards/Specifications</a:t>
            </a:r>
          </a:p>
          <a:p>
            <a:r>
              <a:rPr lang="en-US" sz="1600" b="1" dirty="0" smtClean="0"/>
              <a:t>	    Lack of Performance Data</a:t>
            </a:r>
            <a:endParaRPr lang="en-US" sz="1600" b="1" dirty="0"/>
          </a:p>
        </p:txBody>
      </p:sp>
      <p:sp>
        <p:nvSpPr>
          <p:cNvPr id="4" name="Down Arrow 3"/>
          <p:cNvSpPr/>
          <p:nvPr/>
        </p:nvSpPr>
        <p:spPr bwMode="auto">
          <a:xfrm>
            <a:off x="2819400" y="1196459"/>
            <a:ext cx="76200" cy="45719"/>
          </a:xfrm>
          <a:prstGeom prst="down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TextBox 8"/>
          <p:cNvSpPr txBox="1"/>
          <p:nvPr/>
        </p:nvSpPr>
        <p:spPr>
          <a:xfrm>
            <a:off x="381000" y="2920425"/>
            <a:ext cx="2777363" cy="584775"/>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Laboratory Performance Evaluation</a:t>
            </a:r>
            <a:endParaRPr lang="en-US" sz="1600" b="1" dirty="0">
              <a:effectLst>
                <a:outerShdw blurRad="38100" dist="38100" dir="2700000" algn="tl">
                  <a:srgbClr val="000000">
                    <a:alpha val="43137"/>
                  </a:srgbClr>
                </a:outerShdw>
              </a:effectLst>
            </a:endParaRPr>
          </a:p>
        </p:txBody>
      </p:sp>
      <p:sp>
        <p:nvSpPr>
          <p:cNvPr id="10" name="TextBox 9"/>
          <p:cNvSpPr txBox="1"/>
          <p:nvPr/>
        </p:nvSpPr>
        <p:spPr>
          <a:xfrm>
            <a:off x="3276600" y="2920425"/>
            <a:ext cx="2777363" cy="584775"/>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Full-Scale APT</a:t>
            </a:r>
          </a:p>
          <a:p>
            <a:pPr algn="ctr"/>
            <a:r>
              <a:rPr lang="en-US" sz="1600" b="1" dirty="0" smtClean="0">
                <a:effectLst>
                  <a:outerShdw blurRad="38100" dist="38100" dir="2700000" algn="tl">
                    <a:srgbClr val="000000">
                      <a:alpha val="43137"/>
                    </a:srgbClr>
                  </a:outerShdw>
                </a:effectLst>
              </a:rPr>
              <a:t>NAPMRC</a:t>
            </a:r>
            <a:endParaRPr lang="en-US" sz="1600" b="1" dirty="0">
              <a:effectLst>
                <a:outerShdw blurRad="38100" dist="38100" dir="2700000" algn="tl">
                  <a:srgbClr val="000000">
                    <a:alpha val="43137"/>
                  </a:srgbClr>
                </a:outerShdw>
              </a:effectLst>
            </a:endParaRPr>
          </a:p>
        </p:txBody>
      </p:sp>
      <p:sp>
        <p:nvSpPr>
          <p:cNvPr id="11" name="TextBox 10"/>
          <p:cNvSpPr txBox="1"/>
          <p:nvPr/>
        </p:nvSpPr>
        <p:spPr>
          <a:xfrm>
            <a:off x="6172200" y="2920425"/>
            <a:ext cx="2777363" cy="584775"/>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Field Performance Evaluation</a:t>
            </a:r>
            <a:endParaRPr lang="en-US" sz="1600" b="1" dirty="0">
              <a:effectLst>
                <a:outerShdw blurRad="38100" dist="38100" dir="2700000" algn="tl">
                  <a:srgbClr val="000000">
                    <a:alpha val="43137"/>
                  </a:srgbClr>
                </a:outerShdw>
              </a:effectLst>
            </a:endParaRPr>
          </a:p>
        </p:txBody>
      </p:sp>
      <p:sp>
        <p:nvSpPr>
          <p:cNvPr id="12" name="TextBox 11"/>
          <p:cNvSpPr txBox="1"/>
          <p:nvPr/>
        </p:nvSpPr>
        <p:spPr>
          <a:xfrm>
            <a:off x="380999" y="3810000"/>
            <a:ext cx="2777363" cy="1415772"/>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Evaluate:</a:t>
            </a:r>
          </a:p>
          <a:p>
            <a:r>
              <a:rPr lang="en-US" sz="1400" b="1" dirty="0" smtClean="0">
                <a:effectLst>
                  <a:outerShdw blurRad="38100" dist="38100" dir="2700000" algn="tl">
                    <a:srgbClr val="000000">
                      <a:alpha val="43137"/>
                    </a:srgbClr>
                  </a:outerShdw>
                </a:effectLst>
              </a:rPr>
              <a:t>Rutting</a:t>
            </a:r>
          </a:p>
          <a:p>
            <a:r>
              <a:rPr lang="en-US" sz="1400" b="1" dirty="0" smtClean="0">
                <a:effectLst>
                  <a:outerShdw blurRad="38100" dist="38100" dir="2700000" algn="tl">
                    <a:srgbClr val="000000">
                      <a:alpha val="43137"/>
                    </a:srgbClr>
                  </a:outerShdw>
                </a:effectLst>
              </a:rPr>
              <a:t>Fatigue</a:t>
            </a:r>
          </a:p>
          <a:p>
            <a:r>
              <a:rPr lang="en-US" sz="1400" b="1" dirty="0" smtClean="0">
                <a:effectLst>
                  <a:outerShdw blurRad="38100" dist="38100" dir="2700000" algn="tl">
                    <a:srgbClr val="000000">
                      <a:alpha val="43137"/>
                    </a:srgbClr>
                  </a:outerShdw>
                </a:effectLst>
              </a:rPr>
              <a:t>Moisture Susceptibility</a:t>
            </a:r>
          </a:p>
          <a:p>
            <a:r>
              <a:rPr lang="en-US" sz="1400" b="1" dirty="0" smtClean="0">
                <a:effectLst>
                  <a:outerShdw blurRad="38100" dist="38100" dir="2700000" algn="tl">
                    <a:srgbClr val="000000">
                      <a:alpha val="43137"/>
                    </a:srgbClr>
                  </a:outerShdw>
                </a:effectLst>
              </a:rPr>
              <a:t>Durability</a:t>
            </a:r>
          </a:p>
          <a:p>
            <a:r>
              <a:rPr lang="en-US" sz="1400" b="1" dirty="0" smtClean="0">
                <a:effectLst>
                  <a:outerShdw blurRad="38100" dist="38100" dir="2700000" algn="tl">
                    <a:srgbClr val="000000">
                      <a:alpha val="43137"/>
                    </a:srgbClr>
                  </a:outerShdw>
                </a:effectLst>
              </a:rPr>
              <a:t>Low Temperature Cracking</a:t>
            </a:r>
            <a:endParaRPr lang="en-US" sz="1400" b="1" dirty="0">
              <a:effectLst>
                <a:outerShdw blurRad="38100" dist="38100" dir="2700000" algn="tl">
                  <a:srgbClr val="000000">
                    <a:alpha val="43137"/>
                  </a:srgbClr>
                </a:outerShdw>
              </a:effectLst>
            </a:endParaRPr>
          </a:p>
        </p:txBody>
      </p:sp>
      <p:sp>
        <p:nvSpPr>
          <p:cNvPr id="13" name="TextBox 12"/>
          <p:cNvSpPr txBox="1"/>
          <p:nvPr/>
        </p:nvSpPr>
        <p:spPr>
          <a:xfrm>
            <a:off x="3263137" y="3792141"/>
            <a:ext cx="2777363" cy="2062103"/>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Full-Scale APT:</a:t>
            </a:r>
          </a:p>
          <a:p>
            <a:r>
              <a:rPr lang="en-US" sz="1400" b="1" dirty="0" smtClean="0">
                <a:effectLst>
                  <a:outerShdw blurRad="38100" dist="38100" dir="2700000" algn="tl">
                    <a:srgbClr val="000000">
                      <a:alpha val="43137"/>
                    </a:srgbClr>
                  </a:outerShdw>
                </a:effectLst>
              </a:rPr>
              <a:t>Rutting</a:t>
            </a:r>
          </a:p>
          <a:p>
            <a:r>
              <a:rPr lang="en-US" sz="1400" b="1" dirty="0" smtClean="0">
                <a:effectLst>
                  <a:outerShdw blurRad="38100" dist="38100" dir="2700000" algn="tl">
                    <a:srgbClr val="000000">
                      <a:alpha val="43137"/>
                    </a:srgbClr>
                  </a:outerShdw>
                </a:effectLst>
              </a:rPr>
              <a:t>Fatigue</a:t>
            </a:r>
          </a:p>
          <a:p>
            <a:r>
              <a:rPr lang="en-US" sz="1400" b="1" dirty="0" smtClean="0">
                <a:effectLst>
                  <a:outerShdw blurRad="38100" dist="38100" dir="2700000" algn="tl">
                    <a:srgbClr val="000000">
                      <a:alpha val="43137"/>
                    </a:srgbClr>
                  </a:outerShdw>
                </a:effectLst>
              </a:rPr>
              <a:t>Tire Pressure Effects</a:t>
            </a:r>
          </a:p>
          <a:p>
            <a:r>
              <a:rPr lang="en-US" sz="1400" b="1" dirty="0">
                <a:effectLst>
                  <a:outerShdw blurRad="38100" dist="38100" dir="2700000" algn="tl">
                    <a:srgbClr val="000000">
                      <a:alpha val="43137"/>
                    </a:srgbClr>
                  </a:outerShdw>
                </a:effectLst>
              </a:rPr>
              <a:t>WMA</a:t>
            </a:r>
          </a:p>
          <a:p>
            <a:r>
              <a:rPr lang="en-US" sz="1400" b="1" dirty="0">
                <a:effectLst>
                  <a:outerShdw blurRad="38100" dist="38100" dir="2700000" algn="tl">
                    <a:srgbClr val="000000">
                      <a:alpha val="43137"/>
                    </a:srgbClr>
                  </a:outerShdw>
                </a:effectLst>
              </a:rPr>
              <a:t>RAP/RAS</a:t>
            </a:r>
          </a:p>
          <a:p>
            <a:r>
              <a:rPr lang="en-US" sz="1400" b="1" dirty="0">
                <a:effectLst>
                  <a:outerShdw blurRad="38100" dist="38100" dir="2700000" algn="tl">
                    <a:srgbClr val="000000">
                      <a:alpha val="43137"/>
                    </a:srgbClr>
                  </a:outerShdw>
                </a:effectLst>
              </a:rPr>
              <a:t>Full Depth Reclamation</a:t>
            </a:r>
          </a:p>
          <a:p>
            <a:endParaRPr lang="en-US" sz="1400" b="1" dirty="0" smtClean="0">
              <a:effectLst>
                <a:outerShdw blurRad="38100" dist="38100" dir="2700000" algn="tl">
                  <a:srgbClr val="000000">
                    <a:alpha val="43137"/>
                  </a:srgbClr>
                </a:outerShdw>
              </a:effectLst>
            </a:endParaRPr>
          </a:p>
          <a:p>
            <a:r>
              <a:rPr lang="en-US" sz="1400" b="1" dirty="0" smtClean="0">
                <a:solidFill>
                  <a:srgbClr val="FF0000"/>
                </a:solidFill>
                <a:effectLst>
                  <a:outerShdw blurRad="38100" dist="38100" dir="2700000" algn="tl">
                    <a:srgbClr val="000000">
                      <a:alpha val="43137"/>
                    </a:srgbClr>
                  </a:outerShdw>
                </a:effectLst>
              </a:rPr>
              <a:t>Compare to P-401 HMA</a:t>
            </a:r>
          </a:p>
        </p:txBody>
      </p:sp>
      <p:sp>
        <p:nvSpPr>
          <p:cNvPr id="14" name="TextBox 13"/>
          <p:cNvSpPr txBox="1"/>
          <p:nvPr/>
        </p:nvSpPr>
        <p:spPr>
          <a:xfrm>
            <a:off x="6172200" y="3792141"/>
            <a:ext cx="2777363" cy="1846659"/>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Field Projects:</a:t>
            </a:r>
          </a:p>
          <a:p>
            <a:r>
              <a:rPr lang="en-US" sz="1400" b="1" dirty="0" smtClean="0">
                <a:effectLst>
                  <a:outerShdw blurRad="38100" dist="38100" dir="2700000" algn="tl">
                    <a:srgbClr val="000000">
                      <a:alpha val="43137"/>
                    </a:srgbClr>
                  </a:outerShdw>
                </a:effectLst>
              </a:rPr>
              <a:t>Lab Evaluation of Field Mixes</a:t>
            </a:r>
          </a:p>
          <a:p>
            <a:r>
              <a:rPr lang="en-US" sz="1400" b="1" dirty="0" smtClean="0">
                <a:effectLst>
                  <a:outerShdw blurRad="38100" dist="38100" dir="2700000" algn="tl">
                    <a:srgbClr val="000000">
                      <a:alpha val="43137"/>
                    </a:srgbClr>
                  </a:outerShdw>
                </a:effectLst>
              </a:rPr>
              <a:t>Construction Evaluation</a:t>
            </a:r>
          </a:p>
          <a:p>
            <a:r>
              <a:rPr lang="en-US" sz="1400" b="1" dirty="0" smtClean="0">
                <a:effectLst>
                  <a:outerShdw blurRad="38100" dist="38100" dir="2700000" algn="tl">
                    <a:srgbClr val="000000">
                      <a:alpha val="43137"/>
                    </a:srgbClr>
                  </a:outerShdw>
                </a:effectLst>
              </a:rPr>
              <a:t>Evaluate:</a:t>
            </a:r>
          </a:p>
          <a:p>
            <a:r>
              <a:rPr lang="en-US" sz="1400" b="1" dirty="0">
                <a:effectLst>
                  <a:outerShdw blurRad="38100" dist="38100" dir="2700000" algn="tl">
                    <a:srgbClr val="000000">
                      <a:alpha val="43137"/>
                    </a:srgbClr>
                  </a:outerShdw>
                </a:effectLst>
              </a:rPr>
              <a:t>	</a:t>
            </a:r>
            <a:r>
              <a:rPr lang="en-US" sz="1200" b="1" dirty="0" smtClean="0">
                <a:effectLst>
                  <a:outerShdw blurRad="38100" dist="38100" dir="2700000" algn="tl">
                    <a:srgbClr val="000000">
                      <a:alpha val="43137"/>
                    </a:srgbClr>
                  </a:outerShdw>
                </a:effectLst>
              </a:rPr>
              <a:t>Mix Design 	Production,	Construction </a:t>
            </a:r>
          </a:p>
          <a:p>
            <a:r>
              <a:rPr lang="en-US" sz="1400" b="1" dirty="0" smtClean="0">
                <a:effectLst>
                  <a:outerShdw blurRad="38100" dist="38100" dir="2700000" algn="tl">
                    <a:srgbClr val="000000">
                      <a:alpha val="43137"/>
                    </a:srgbClr>
                  </a:outerShdw>
                </a:effectLst>
              </a:rPr>
              <a:t>Support from AAS-100, ADO</a:t>
            </a:r>
            <a:endParaRPr lang="en-US" sz="1400" b="1" dirty="0">
              <a:effectLst>
                <a:outerShdw blurRad="38100" dist="38100" dir="2700000" algn="tl">
                  <a:srgbClr val="000000">
                    <a:alpha val="43137"/>
                  </a:srgbClr>
                </a:outerShdw>
              </a:effectLst>
            </a:endParaRPr>
          </a:p>
        </p:txBody>
      </p:sp>
      <p:cxnSp>
        <p:nvCxnSpPr>
          <p:cNvPr id="8" name="Elbow Connector 7"/>
          <p:cNvCxnSpPr/>
          <p:nvPr/>
        </p:nvCxnSpPr>
        <p:spPr bwMode="auto">
          <a:xfrm rot="16200000" flipH="1">
            <a:off x="6147410" y="1109411"/>
            <a:ext cx="156001" cy="3158365"/>
          </a:xfrm>
          <a:prstGeom prst="bentConnector2">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Elbow Connector 23"/>
          <p:cNvCxnSpPr/>
          <p:nvPr/>
        </p:nvCxnSpPr>
        <p:spPr bwMode="auto">
          <a:xfrm rot="5400000">
            <a:off x="2838617" y="1109410"/>
            <a:ext cx="156001" cy="3158365"/>
          </a:xfrm>
          <a:prstGeom prst="bentConnector2">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a:stCxn id="6" idx="2"/>
            <a:endCxn id="10" idx="0"/>
          </p:cNvCxnSpPr>
          <p:nvPr/>
        </p:nvCxnSpPr>
        <p:spPr bwMode="auto">
          <a:xfrm>
            <a:off x="4614037" y="2608421"/>
            <a:ext cx="51245" cy="312004"/>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a:off x="4571999" y="2608421"/>
            <a:ext cx="0" cy="309833"/>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p:nvPr/>
        </p:nvCxnSpPr>
        <p:spPr bwMode="auto">
          <a:xfrm>
            <a:off x="1353477" y="2763337"/>
            <a:ext cx="0" cy="157088"/>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p:cNvCxnSpPr/>
          <p:nvPr/>
        </p:nvCxnSpPr>
        <p:spPr bwMode="auto">
          <a:xfrm>
            <a:off x="7798686" y="2766594"/>
            <a:ext cx="0" cy="157088"/>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p:nvPr/>
        </p:nvCxnSpPr>
        <p:spPr bwMode="auto">
          <a:xfrm>
            <a:off x="4572000" y="3500167"/>
            <a:ext cx="0" cy="309833"/>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p:cNvCxnSpPr/>
          <p:nvPr/>
        </p:nvCxnSpPr>
        <p:spPr bwMode="auto">
          <a:xfrm>
            <a:off x="7543800" y="3500167"/>
            <a:ext cx="0" cy="309833"/>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p:cNvCxnSpPr/>
          <p:nvPr/>
        </p:nvCxnSpPr>
        <p:spPr bwMode="auto">
          <a:xfrm>
            <a:off x="1676400" y="3505200"/>
            <a:ext cx="0" cy="309833"/>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46637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700" y="2390775"/>
            <a:ext cx="5410200" cy="3606800"/>
          </a:xfrm>
          <a:prstGeom prst="ellipse">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25" y="142875"/>
            <a:ext cx="5334000" cy="3556000"/>
          </a:xfrm>
          <a:prstGeom prst="ellipse">
            <a:avLst/>
          </a:prstGeom>
          <a:ln>
            <a:noFill/>
          </a:ln>
          <a:effectLst>
            <a:softEdge rad="112500"/>
          </a:effectLst>
        </p:spPr>
      </p:pic>
    </p:spTree>
    <p:extLst>
      <p:ext uri="{BB962C8B-B14F-4D97-AF65-F5344CB8AC3E}">
        <p14:creationId xmlns:p14="http://schemas.microsoft.com/office/powerpoint/2010/main" val="2209563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3" y="295849"/>
            <a:ext cx="8778350" cy="5436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20554902">
            <a:off x="6073097" y="3168366"/>
            <a:ext cx="1253282" cy="461665"/>
          </a:xfrm>
          <a:prstGeom prst="rect">
            <a:avLst/>
          </a:prstGeom>
          <a:noFill/>
        </p:spPr>
        <p:txBody>
          <a:bodyPr wrap="square" rtlCol="0">
            <a:spAutoFit/>
          </a:bodyPr>
          <a:lstStyle/>
          <a:p>
            <a:pPr>
              <a:buNone/>
            </a:pPr>
            <a:r>
              <a:rPr lang="en-US" u="sng" dirty="0" smtClean="0">
                <a:solidFill>
                  <a:srgbClr val="FF0000"/>
                </a:solidFill>
                <a:effectLst>
                  <a:outerShdw blurRad="38100" dist="38100" dir="2700000" algn="tl">
                    <a:srgbClr val="000000">
                      <a:alpha val="43137"/>
                    </a:srgbClr>
                  </a:outerShdw>
                </a:effectLst>
              </a:rPr>
              <a:t>NAPTF</a:t>
            </a:r>
            <a:endParaRPr lang="en-US" u="sng"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rot="4317610">
            <a:off x="3870261" y="1941716"/>
            <a:ext cx="849913" cy="276999"/>
          </a:xfrm>
          <a:prstGeom prst="rect">
            <a:avLst/>
          </a:prstGeom>
          <a:noFill/>
        </p:spPr>
        <p:txBody>
          <a:bodyPr wrap="none" rtlCol="0">
            <a:spAutoFit/>
          </a:bodyPr>
          <a:lstStyle/>
          <a:p>
            <a:pPr>
              <a:buNone/>
            </a:pPr>
            <a:r>
              <a:rPr lang="en-US" sz="1200" u="sng" dirty="0" smtClean="0">
                <a:solidFill>
                  <a:srgbClr val="FF0000"/>
                </a:solidFill>
                <a:effectLst>
                  <a:outerShdw blurRad="38100" dist="38100" dir="2700000" algn="tl">
                    <a:srgbClr val="000000">
                      <a:alpha val="43137"/>
                    </a:srgbClr>
                  </a:outerShdw>
                </a:effectLst>
              </a:rPr>
              <a:t>NAPMRC</a:t>
            </a:r>
            <a:endParaRPr lang="en-US" sz="1200" u="sng"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rot="20682612">
            <a:off x="551809" y="1832682"/>
            <a:ext cx="1574470" cy="461665"/>
          </a:xfrm>
          <a:prstGeom prst="rect">
            <a:avLst/>
          </a:prstGeom>
          <a:noFill/>
        </p:spPr>
        <p:txBody>
          <a:bodyPr wrap="none" rtlCol="0">
            <a:spAutoFit/>
          </a:bodyPr>
          <a:lstStyle/>
          <a:p>
            <a:pPr>
              <a:spcBef>
                <a:spcPts val="0"/>
              </a:spcBef>
              <a:buNone/>
            </a:pPr>
            <a:r>
              <a:rPr lang="en-US" sz="1200" u="sng" dirty="0" smtClean="0">
                <a:solidFill>
                  <a:srgbClr val="FF0000"/>
                </a:solidFill>
                <a:effectLst>
                  <a:outerShdw blurRad="38100" dist="38100" dir="2700000" algn="tl">
                    <a:srgbClr val="000000">
                      <a:alpha val="43137"/>
                    </a:srgbClr>
                  </a:outerShdw>
                </a:effectLst>
              </a:rPr>
              <a:t>Material Processing </a:t>
            </a:r>
          </a:p>
          <a:p>
            <a:pPr>
              <a:spcBef>
                <a:spcPts val="0"/>
              </a:spcBef>
              <a:buNone/>
            </a:pPr>
            <a:r>
              <a:rPr lang="en-US" sz="1200" u="sng" dirty="0" smtClean="0">
                <a:solidFill>
                  <a:srgbClr val="FF0000"/>
                </a:solidFill>
                <a:effectLst>
                  <a:outerShdw blurRad="38100" dist="38100" dir="2700000" algn="tl">
                    <a:srgbClr val="000000">
                      <a:alpha val="43137"/>
                    </a:srgbClr>
                  </a:outerShdw>
                </a:effectLst>
              </a:rPr>
              <a:t>Facility</a:t>
            </a:r>
            <a:endParaRPr lang="en-US" sz="1200" u="sng"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rot="20657244">
            <a:off x="3437266" y="3583637"/>
            <a:ext cx="1434303" cy="523220"/>
          </a:xfrm>
          <a:prstGeom prst="rect">
            <a:avLst/>
          </a:prstGeom>
          <a:noFill/>
        </p:spPr>
        <p:txBody>
          <a:bodyPr wrap="none" rtlCol="0">
            <a:spAutoFit/>
          </a:bodyPr>
          <a:lstStyle/>
          <a:p>
            <a:pPr>
              <a:spcBef>
                <a:spcPts val="0"/>
              </a:spcBef>
              <a:buNone/>
            </a:pPr>
            <a:r>
              <a:rPr lang="en-US" sz="1400" u="sng" dirty="0" smtClean="0">
                <a:solidFill>
                  <a:srgbClr val="FF0000"/>
                </a:solidFill>
                <a:effectLst>
                  <a:outerShdw blurRad="38100" dist="38100" dir="2700000" algn="tl">
                    <a:srgbClr val="000000">
                      <a:alpha val="43137"/>
                    </a:srgbClr>
                  </a:outerShdw>
                </a:effectLst>
              </a:rPr>
              <a:t>Material Testing</a:t>
            </a:r>
          </a:p>
          <a:p>
            <a:pPr>
              <a:spcBef>
                <a:spcPts val="0"/>
              </a:spcBef>
              <a:buNone/>
            </a:pPr>
            <a:r>
              <a:rPr lang="en-US" sz="1400" u="sng" dirty="0" smtClean="0">
                <a:solidFill>
                  <a:srgbClr val="FF0000"/>
                </a:solidFill>
                <a:effectLst>
                  <a:outerShdw blurRad="38100" dist="38100" dir="2700000" algn="tl">
                    <a:srgbClr val="000000">
                      <a:alpha val="43137"/>
                    </a:srgbClr>
                  </a:outerShdw>
                </a:effectLst>
              </a:rPr>
              <a:t>Laboratory</a:t>
            </a:r>
            <a:endParaRPr lang="en-US" sz="1400" u="sng"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1582" y="140726"/>
            <a:ext cx="2328919" cy="15541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526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66800"/>
            <a:ext cx="9144000" cy="3914677"/>
          </a:xfrm>
          <a:prstGeom prst="rect">
            <a:avLst/>
          </a:prstGeom>
        </p:spPr>
      </p:pic>
    </p:spTree>
    <p:extLst>
      <p:ext uri="{BB962C8B-B14F-4D97-AF65-F5344CB8AC3E}">
        <p14:creationId xmlns:p14="http://schemas.microsoft.com/office/powerpoint/2010/main" val="4120783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924800" cy="594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4803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57201" y="-73199"/>
            <a:ext cx="8001000" cy="6321599"/>
            <a:chOff x="591047" y="-149399"/>
            <a:chExt cx="8284469" cy="6426967"/>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7783" y="152400"/>
              <a:ext cx="1537964" cy="102530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511410" y="1284675"/>
              <a:ext cx="2492990" cy="646331"/>
            </a:xfrm>
            <a:prstGeom prst="rect">
              <a:avLst/>
            </a:prstGeom>
            <a:noFill/>
            <a:ln w="19050">
              <a:solidFill>
                <a:schemeClr val="tx1"/>
              </a:solidFill>
            </a:ln>
          </p:spPr>
          <p:txBody>
            <a:bodyPr wrap="none" rtlCol="0">
              <a:spAutoFit/>
            </a:bodyPr>
            <a:lstStyle/>
            <a:p>
              <a:r>
                <a:rPr lang="en-US" dirty="0" smtClean="0"/>
                <a:t>Objectives, Pavement </a:t>
              </a:r>
            </a:p>
            <a:p>
              <a:r>
                <a:rPr lang="en-US" dirty="0" smtClean="0"/>
                <a:t>Construction, Sensors</a:t>
              </a:r>
              <a:endParaRPr lang="en-US" dirty="0"/>
            </a:p>
          </p:txBody>
        </p:sp>
        <p:sp>
          <p:nvSpPr>
            <p:cNvPr id="8" name="TextBox 7"/>
            <p:cNvSpPr txBox="1"/>
            <p:nvPr/>
          </p:nvSpPr>
          <p:spPr>
            <a:xfrm>
              <a:off x="5410200" y="1306671"/>
              <a:ext cx="2039982" cy="646331"/>
            </a:xfrm>
            <a:prstGeom prst="rect">
              <a:avLst/>
            </a:prstGeom>
            <a:noFill/>
            <a:ln w="19050">
              <a:solidFill>
                <a:schemeClr val="tx1"/>
              </a:solidFill>
            </a:ln>
          </p:spPr>
          <p:txBody>
            <a:bodyPr wrap="none" rtlCol="0">
              <a:spAutoFit/>
            </a:bodyPr>
            <a:lstStyle/>
            <a:p>
              <a:r>
                <a:rPr lang="en-US" dirty="0" smtClean="0"/>
                <a:t>NDT &amp; Pavement </a:t>
              </a:r>
            </a:p>
            <a:p>
              <a:r>
                <a:rPr lang="en-US" dirty="0" smtClean="0"/>
                <a:t>Characterization</a:t>
              </a:r>
              <a:endParaRPr lang="en-US" dirty="0"/>
            </a:p>
          </p:txBody>
        </p:sp>
        <p:sp>
          <p:nvSpPr>
            <p:cNvPr id="9" name="TextBox 8"/>
            <p:cNvSpPr txBox="1"/>
            <p:nvPr/>
          </p:nvSpPr>
          <p:spPr>
            <a:xfrm>
              <a:off x="5247816" y="4154269"/>
              <a:ext cx="2364750" cy="646331"/>
            </a:xfrm>
            <a:prstGeom prst="rect">
              <a:avLst/>
            </a:prstGeom>
            <a:noFill/>
            <a:ln w="19050">
              <a:solidFill>
                <a:schemeClr val="tx1"/>
              </a:solidFill>
            </a:ln>
          </p:spPr>
          <p:txBody>
            <a:bodyPr wrap="none" rtlCol="0">
              <a:spAutoFit/>
            </a:bodyPr>
            <a:lstStyle/>
            <a:p>
              <a:r>
                <a:rPr lang="en-US" dirty="0" smtClean="0"/>
                <a:t>Full-Scale APT, </a:t>
              </a:r>
            </a:p>
            <a:p>
              <a:r>
                <a:rPr lang="en-US" dirty="0" smtClean="0"/>
                <a:t>Pavement Evaluation</a:t>
              </a:r>
              <a:endParaRPr lang="en-US" dirty="0"/>
            </a:p>
          </p:txBody>
        </p:sp>
        <p:sp>
          <p:nvSpPr>
            <p:cNvPr id="10" name="TextBox 9"/>
            <p:cNvSpPr txBox="1"/>
            <p:nvPr/>
          </p:nvSpPr>
          <p:spPr>
            <a:xfrm>
              <a:off x="1759202" y="4290516"/>
              <a:ext cx="1997406" cy="369332"/>
            </a:xfrm>
            <a:prstGeom prst="rect">
              <a:avLst/>
            </a:prstGeom>
            <a:noFill/>
            <a:ln w="19050">
              <a:solidFill>
                <a:schemeClr val="tx1"/>
              </a:solidFill>
            </a:ln>
          </p:spPr>
          <p:txBody>
            <a:bodyPr wrap="none" rtlCol="0">
              <a:spAutoFit/>
            </a:bodyPr>
            <a:lstStyle/>
            <a:p>
              <a:r>
                <a:rPr lang="en-US" dirty="0" err="1" smtClean="0"/>
                <a:t>Posttraffic</a:t>
              </a:r>
              <a:r>
                <a:rPr lang="en-US" dirty="0" smtClean="0"/>
                <a:t> Testing</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52400"/>
              <a:ext cx="1537964" cy="1029947"/>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6674" t="18348" r="10108" b="14174"/>
            <a:stretch/>
          </p:blipFill>
          <p:spPr>
            <a:xfrm rot="5400000">
              <a:off x="2139102" y="3142030"/>
              <a:ext cx="1237606" cy="99060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492" y="4876800"/>
              <a:ext cx="1524000" cy="11430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4876800"/>
              <a:ext cx="1524000" cy="1143000"/>
            </a:xfrm>
            <a:prstGeom prst="rect">
              <a:avLst/>
            </a:prstGeom>
            <a:ln>
              <a:noFill/>
            </a:ln>
            <a:effectLst>
              <a:outerShdw blurRad="292100" dist="139700" dir="2700000" algn="tl" rotWithShape="0">
                <a:srgbClr val="333333">
                  <a:alpha val="65000"/>
                </a:srgbClr>
              </a:outerShdw>
            </a:effectLst>
          </p:spPr>
        </p:pic>
        <p:pic>
          <p:nvPicPr>
            <p:cNvPr id="225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6440" y="2971800"/>
              <a:ext cx="1740479" cy="1170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67871" y="2971800"/>
              <a:ext cx="1811241" cy="107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1720" y="-76200"/>
              <a:ext cx="2030413" cy="150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5271" y="-149399"/>
              <a:ext cx="2182813"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4400" y="4525565"/>
              <a:ext cx="2404200" cy="1752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Arrow 14"/>
            <p:cNvSpPr/>
            <p:nvPr/>
          </p:nvSpPr>
          <p:spPr bwMode="auto">
            <a:xfrm>
              <a:off x="4114800" y="1524000"/>
              <a:ext cx="1133016" cy="304800"/>
            </a:xfrm>
            <a:prstGeom prst="rightArrow">
              <a:avLst/>
            </a:prstGeom>
            <a:solidFill>
              <a:schemeClr val="accent1">
                <a:lumMod val="7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22536"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3886200" y="4319529"/>
              <a:ext cx="11525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urved Left Arrow 15"/>
            <p:cNvSpPr/>
            <p:nvPr/>
          </p:nvSpPr>
          <p:spPr bwMode="auto">
            <a:xfrm>
              <a:off x="8001000" y="1629836"/>
              <a:ext cx="874516" cy="3142627"/>
            </a:xfrm>
            <a:prstGeom prst="curvedLeftArrow">
              <a:avLst/>
            </a:prstGeom>
            <a:solidFill>
              <a:schemeClr val="accent1">
                <a:lumMod val="7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25" name="Curved Left Arrow 24"/>
            <p:cNvSpPr/>
            <p:nvPr/>
          </p:nvSpPr>
          <p:spPr bwMode="auto">
            <a:xfrm flipH="1" flipV="1">
              <a:off x="591047" y="1347558"/>
              <a:ext cx="874516" cy="3142627"/>
            </a:xfrm>
            <a:prstGeom prst="curvedLeftArrow">
              <a:avLst/>
            </a:prstGeom>
            <a:solidFill>
              <a:schemeClr val="accent1">
                <a:lumMod val="7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
        <p:nvSpPr>
          <p:cNvPr id="17" name="TextBox 16"/>
          <p:cNvSpPr txBox="1"/>
          <p:nvPr/>
        </p:nvSpPr>
        <p:spPr>
          <a:xfrm>
            <a:off x="2026594" y="2286000"/>
            <a:ext cx="5452198" cy="523220"/>
          </a:xfrm>
          <a:prstGeom prst="rect">
            <a:avLst/>
          </a:prstGeom>
          <a:noFill/>
        </p:spPr>
        <p:txBody>
          <a:bodyPr wrap="none" rtlCol="0">
            <a:spAutoFit/>
          </a:bodyPr>
          <a:lstStyle/>
          <a:p>
            <a:r>
              <a:rPr lang="en-US" sz="2800" b="1" u="sng" dirty="0" smtClean="0">
                <a:solidFill>
                  <a:srgbClr val="FF0000"/>
                </a:solidFill>
                <a:effectLst>
                  <a:outerShdw blurRad="38100" dist="38100" dir="2700000" algn="tl">
                    <a:srgbClr val="000000">
                      <a:alpha val="43137"/>
                    </a:srgbClr>
                  </a:outerShdw>
                </a:effectLst>
              </a:rPr>
              <a:t>TEST CYCLE (TC) AT NAPMRC</a:t>
            </a:r>
            <a:endParaRPr lang="en-US" sz="2800" b="1" u="sng" dirty="0">
              <a:solidFill>
                <a:srgbClr val="FF0000"/>
              </a:solidFill>
              <a:effectLst>
                <a:outerShdw blurRad="38100" dist="38100" dir="2700000" algn="tl">
                  <a:srgbClr val="000000">
                    <a:alpha val="43137"/>
                  </a:srgbClr>
                </a:outerShdw>
              </a:effectLst>
            </a:endParaRPr>
          </a:p>
        </p:txBody>
      </p:sp>
      <p:grpSp>
        <p:nvGrpSpPr>
          <p:cNvPr id="4" name="Group 3"/>
          <p:cNvGrpSpPr/>
          <p:nvPr/>
        </p:nvGrpSpPr>
        <p:grpSpPr>
          <a:xfrm>
            <a:off x="1190931" y="2809220"/>
            <a:ext cx="3763699" cy="3185638"/>
            <a:chOff x="1190931" y="2809220"/>
            <a:chExt cx="3763699" cy="3185638"/>
          </a:xfrm>
        </p:grpSpPr>
        <p:sp>
          <p:nvSpPr>
            <p:cNvPr id="2" name="Oval 1"/>
            <p:cNvSpPr/>
            <p:nvPr/>
          </p:nvSpPr>
          <p:spPr bwMode="auto">
            <a:xfrm>
              <a:off x="1190931" y="2809220"/>
              <a:ext cx="2869782" cy="3185638"/>
            </a:xfrm>
            <a:prstGeom prst="ellipse">
              <a:avLst/>
            </a:prstGeom>
            <a:noFill/>
            <a:ln w="539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3" name="TextBox 2"/>
            <p:cNvSpPr txBox="1"/>
            <p:nvPr/>
          </p:nvSpPr>
          <p:spPr>
            <a:xfrm>
              <a:off x="2943054" y="3736887"/>
              <a:ext cx="2011576" cy="523220"/>
            </a:xfrm>
            <a:prstGeom prst="rect">
              <a:avLst/>
            </a:prstGeom>
            <a:noFill/>
          </p:spPr>
          <p:txBody>
            <a:bodyPr wrap="none" rtlCol="0">
              <a:spAutoFit/>
            </a:bodyPr>
            <a:lstStyle/>
            <a:p>
              <a:r>
                <a:rPr lang="en-US" sz="1400" b="1" dirty="0" smtClean="0">
                  <a:solidFill>
                    <a:schemeClr val="accent2">
                      <a:lumMod val="60000"/>
                      <a:lumOff val="40000"/>
                    </a:schemeClr>
                  </a:solidFill>
                  <a:effectLst>
                    <a:outerShdw blurRad="38100" dist="38100" dir="2700000" algn="tl">
                      <a:srgbClr val="000000">
                        <a:alpha val="43137"/>
                      </a:srgbClr>
                    </a:outerShdw>
                  </a:effectLst>
                </a:rPr>
                <a:t>CURRENTLY UNDER </a:t>
              </a:r>
            </a:p>
            <a:p>
              <a:r>
                <a:rPr lang="en-US" sz="1400" b="1" dirty="0" smtClean="0">
                  <a:solidFill>
                    <a:schemeClr val="accent2">
                      <a:lumMod val="60000"/>
                      <a:lumOff val="40000"/>
                    </a:schemeClr>
                  </a:solidFill>
                  <a:effectLst>
                    <a:outerShdw blurRad="38100" dist="38100" dir="2700000" algn="tl">
                      <a:srgbClr val="000000">
                        <a:alpha val="43137"/>
                      </a:srgbClr>
                    </a:outerShdw>
                  </a:effectLst>
                </a:rPr>
                <a:t>PROGRESS</a:t>
              </a:r>
              <a:endParaRPr lang="en-US" sz="1400" b="1" dirty="0">
                <a:solidFill>
                  <a:schemeClr val="accent2">
                    <a:lumMod val="60000"/>
                    <a:lumOff val="40000"/>
                  </a:schemeClr>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0505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799" y="-114302"/>
            <a:ext cx="5342767"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55278" y="3898257"/>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64-22</a:t>
            </a:r>
            <a:endParaRPr lang="en-US" sz="1000" b="1" dirty="0">
              <a:solidFill>
                <a:schemeClr val="accent2">
                  <a:lumMod val="60000"/>
                  <a:lumOff val="40000"/>
                </a:schemeClr>
              </a:solidFill>
            </a:endParaRPr>
          </a:p>
        </p:txBody>
      </p:sp>
      <p:sp>
        <p:nvSpPr>
          <p:cNvPr id="10" name="TextBox 9"/>
          <p:cNvSpPr txBox="1"/>
          <p:nvPr/>
        </p:nvSpPr>
        <p:spPr>
          <a:xfrm>
            <a:off x="3862517" y="3898257"/>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76-22</a:t>
            </a:r>
            <a:endParaRPr lang="en-US" sz="1000" b="1" dirty="0">
              <a:solidFill>
                <a:schemeClr val="accent2">
                  <a:lumMod val="60000"/>
                  <a:lumOff val="40000"/>
                </a:schemeClr>
              </a:solidFill>
            </a:endParaRPr>
          </a:p>
        </p:txBody>
      </p:sp>
      <p:sp>
        <p:nvSpPr>
          <p:cNvPr id="14" name="TextBox 13"/>
          <p:cNvSpPr txBox="1"/>
          <p:nvPr/>
        </p:nvSpPr>
        <p:spPr>
          <a:xfrm>
            <a:off x="5469256" y="3896529"/>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76-22</a:t>
            </a:r>
            <a:endParaRPr lang="en-US" sz="1000" b="1" dirty="0">
              <a:solidFill>
                <a:schemeClr val="accent2">
                  <a:lumMod val="60000"/>
                  <a:lumOff val="40000"/>
                </a:schemeClr>
              </a:solidFill>
            </a:endParaRPr>
          </a:p>
        </p:txBody>
      </p:sp>
      <p:sp>
        <p:nvSpPr>
          <p:cNvPr id="15" name="TextBox 14"/>
          <p:cNvSpPr txBox="1"/>
          <p:nvPr/>
        </p:nvSpPr>
        <p:spPr>
          <a:xfrm>
            <a:off x="5973128" y="3897393"/>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76-22</a:t>
            </a:r>
            <a:endParaRPr lang="en-US" sz="1000" b="1" dirty="0">
              <a:solidFill>
                <a:schemeClr val="accent2">
                  <a:lumMod val="60000"/>
                  <a:lumOff val="40000"/>
                </a:schemeClr>
              </a:solidFill>
            </a:endParaRPr>
          </a:p>
        </p:txBody>
      </p:sp>
      <p:sp>
        <p:nvSpPr>
          <p:cNvPr id="16" name="TextBox 15"/>
          <p:cNvSpPr txBox="1"/>
          <p:nvPr/>
        </p:nvSpPr>
        <p:spPr>
          <a:xfrm>
            <a:off x="4355911" y="3898257"/>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64-22</a:t>
            </a:r>
            <a:endParaRPr lang="en-US" sz="1000" b="1" dirty="0">
              <a:solidFill>
                <a:schemeClr val="accent2">
                  <a:lumMod val="60000"/>
                  <a:lumOff val="40000"/>
                </a:schemeClr>
              </a:solidFill>
            </a:endParaRPr>
          </a:p>
        </p:txBody>
      </p:sp>
      <p:sp>
        <p:nvSpPr>
          <p:cNvPr id="17" name="TextBox 16"/>
          <p:cNvSpPr txBox="1"/>
          <p:nvPr/>
        </p:nvSpPr>
        <p:spPr>
          <a:xfrm>
            <a:off x="2836755" y="3896175"/>
            <a:ext cx="512444" cy="400110"/>
          </a:xfrm>
          <a:prstGeom prst="rect">
            <a:avLst/>
          </a:prstGeom>
          <a:noFill/>
        </p:spPr>
        <p:txBody>
          <a:bodyPr wrap="square" rtlCol="0">
            <a:spAutoFit/>
          </a:bodyPr>
          <a:lstStyle/>
          <a:p>
            <a:pPr algn="ctr">
              <a:spcBef>
                <a:spcPts val="0"/>
              </a:spcBef>
              <a:buNone/>
            </a:pPr>
            <a:r>
              <a:rPr lang="en-US" sz="1000" b="1" dirty="0" smtClean="0">
                <a:solidFill>
                  <a:schemeClr val="accent2">
                    <a:lumMod val="60000"/>
                    <a:lumOff val="40000"/>
                  </a:schemeClr>
                </a:solidFill>
              </a:rPr>
              <a:t>PG </a:t>
            </a:r>
          </a:p>
          <a:p>
            <a:pPr algn="ctr">
              <a:spcBef>
                <a:spcPts val="0"/>
              </a:spcBef>
              <a:buNone/>
            </a:pPr>
            <a:r>
              <a:rPr lang="en-US" sz="1000" b="1" dirty="0" smtClean="0">
                <a:solidFill>
                  <a:schemeClr val="accent2">
                    <a:lumMod val="60000"/>
                    <a:lumOff val="40000"/>
                  </a:schemeClr>
                </a:solidFill>
              </a:rPr>
              <a:t>76-22</a:t>
            </a:r>
            <a:endParaRPr lang="en-US" sz="1000" b="1" dirty="0">
              <a:solidFill>
                <a:schemeClr val="accent2">
                  <a:lumMod val="60000"/>
                  <a:lumOff val="40000"/>
                </a:schemeClr>
              </a:solidFill>
            </a:endParaRPr>
          </a:p>
        </p:txBody>
      </p:sp>
      <p:sp>
        <p:nvSpPr>
          <p:cNvPr id="18" name="TextBox 17"/>
          <p:cNvSpPr txBox="1"/>
          <p:nvPr/>
        </p:nvSpPr>
        <p:spPr>
          <a:xfrm>
            <a:off x="5986794" y="913560"/>
            <a:ext cx="512444" cy="400110"/>
          </a:xfrm>
          <a:prstGeom prst="rect">
            <a:avLst/>
          </a:prstGeom>
          <a:noFill/>
        </p:spPr>
        <p:txBody>
          <a:bodyPr wrap="square" rtlCol="0">
            <a:spAutoFit/>
          </a:bodyPr>
          <a:lstStyle/>
          <a:p>
            <a:pPr algn="ctr">
              <a:spcBef>
                <a:spcPts val="0"/>
              </a:spcBef>
              <a:buNone/>
            </a:pPr>
            <a:r>
              <a:rPr lang="en-US" sz="1000" b="1" dirty="0" smtClean="0">
                <a:solidFill>
                  <a:srgbClr val="FF0000"/>
                </a:solidFill>
              </a:rPr>
              <a:t>P401 </a:t>
            </a:r>
          </a:p>
          <a:p>
            <a:pPr algn="ctr">
              <a:spcBef>
                <a:spcPts val="0"/>
              </a:spcBef>
              <a:buNone/>
            </a:pPr>
            <a:r>
              <a:rPr lang="en-US" sz="1000" b="1" dirty="0" smtClean="0">
                <a:solidFill>
                  <a:srgbClr val="FF0000"/>
                </a:solidFill>
              </a:rPr>
              <a:t>HMA</a:t>
            </a:r>
            <a:endParaRPr lang="en-US" sz="1000" b="1" dirty="0">
              <a:solidFill>
                <a:srgbClr val="FF0000"/>
              </a:solidFill>
            </a:endParaRPr>
          </a:p>
        </p:txBody>
      </p:sp>
      <p:sp>
        <p:nvSpPr>
          <p:cNvPr id="19" name="TextBox 18"/>
          <p:cNvSpPr txBox="1"/>
          <p:nvPr/>
        </p:nvSpPr>
        <p:spPr>
          <a:xfrm>
            <a:off x="5474350" y="990504"/>
            <a:ext cx="512444" cy="246221"/>
          </a:xfrm>
          <a:prstGeom prst="rect">
            <a:avLst/>
          </a:prstGeom>
          <a:noFill/>
        </p:spPr>
        <p:txBody>
          <a:bodyPr wrap="square" rtlCol="0">
            <a:spAutoFit/>
          </a:bodyPr>
          <a:lstStyle/>
          <a:p>
            <a:pPr algn="ctr">
              <a:spcBef>
                <a:spcPts val="0"/>
              </a:spcBef>
              <a:buNone/>
            </a:pPr>
            <a:r>
              <a:rPr lang="en-US" sz="1000" b="1" dirty="0" smtClean="0">
                <a:solidFill>
                  <a:srgbClr val="FF0000"/>
                </a:solidFill>
              </a:rPr>
              <a:t>WMA</a:t>
            </a:r>
            <a:endParaRPr lang="en-US" sz="1000" b="1" dirty="0">
              <a:solidFill>
                <a:srgbClr val="FF0000"/>
              </a:solidFill>
            </a:endParaRPr>
          </a:p>
        </p:txBody>
      </p:sp>
      <p:sp>
        <p:nvSpPr>
          <p:cNvPr id="20" name="TextBox 19"/>
          <p:cNvSpPr txBox="1"/>
          <p:nvPr/>
        </p:nvSpPr>
        <p:spPr>
          <a:xfrm>
            <a:off x="4374961" y="932219"/>
            <a:ext cx="512444" cy="400110"/>
          </a:xfrm>
          <a:prstGeom prst="rect">
            <a:avLst/>
          </a:prstGeom>
          <a:noFill/>
        </p:spPr>
        <p:txBody>
          <a:bodyPr wrap="square" rtlCol="0">
            <a:spAutoFit/>
          </a:bodyPr>
          <a:lstStyle/>
          <a:p>
            <a:pPr algn="ctr">
              <a:spcBef>
                <a:spcPts val="0"/>
              </a:spcBef>
              <a:buNone/>
            </a:pPr>
            <a:r>
              <a:rPr lang="en-US" sz="1000" b="1" dirty="0" smtClean="0">
                <a:solidFill>
                  <a:srgbClr val="FF0000"/>
                </a:solidFill>
              </a:rPr>
              <a:t>P401 </a:t>
            </a:r>
          </a:p>
          <a:p>
            <a:pPr algn="ctr">
              <a:spcBef>
                <a:spcPts val="0"/>
              </a:spcBef>
              <a:buNone/>
            </a:pPr>
            <a:r>
              <a:rPr lang="en-US" sz="1000" b="1" dirty="0" smtClean="0">
                <a:solidFill>
                  <a:srgbClr val="FF0000"/>
                </a:solidFill>
              </a:rPr>
              <a:t>HMA</a:t>
            </a:r>
            <a:endParaRPr lang="en-US" sz="1000" b="1" dirty="0">
              <a:solidFill>
                <a:srgbClr val="FF0000"/>
              </a:solidFill>
            </a:endParaRPr>
          </a:p>
        </p:txBody>
      </p:sp>
      <p:sp>
        <p:nvSpPr>
          <p:cNvPr id="21" name="TextBox 20"/>
          <p:cNvSpPr txBox="1"/>
          <p:nvPr/>
        </p:nvSpPr>
        <p:spPr>
          <a:xfrm>
            <a:off x="3858578" y="913560"/>
            <a:ext cx="512444" cy="400110"/>
          </a:xfrm>
          <a:prstGeom prst="rect">
            <a:avLst/>
          </a:prstGeom>
          <a:noFill/>
        </p:spPr>
        <p:txBody>
          <a:bodyPr wrap="square" rtlCol="0">
            <a:spAutoFit/>
          </a:bodyPr>
          <a:lstStyle/>
          <a:p>
            <a:pPr algn="ctr">
              <a:spcBef>
                <a:spcPts val="0"/>
              </a:spcBef>
              <a:buNone/>
            </a:pPr>
            <a:r>
              <a:rPr lang="en-US" sz="1000" b="1" dirty="0" smtClean="0">
                <a:solidFill>
                  <a:srgbClr val="FF0000"/>
                </a:solidFill>
              </a:rPr>
              <a:t>P401 </a:t>
            </a:r>
          </a:p>
          <a:p>
            <a:pPr algn="ctr">
              <a:spcBef>
                <a:spcPts val="0"/>
              </a:spcBef>
              <a:buNone/>
            </a:pPr>
            <a:r>
              <a:rPr lang="en-US" sz="1000" b="1" dirty="0" smtClean="0">
                <a:solidFill>
                  <a:srgbClr val="FF0000"/>
                </a:solidFill>
              </a:rPr>
              <a:t>HMA</a:t>
            </a:r>
            <a:endParaRPr lang="en-US" sz="1000" b="1" dirty="0">
              <a:solidFill>
                <a:srgbClr val="FF0000"/>
              </a:solidFill>
            </a:endParaRPr>
          </a:p>
        </p:txBody>
      </p:sp>
      <p:sp>
        <p:nvSpPr>
          <p:cNvPr id="22" name="TextBox 21"/>
          <p:cNvSpPr txBox="1"/>
          <p:nvPr/>
        </p:nvSpPr>
        <p:spPr>
          <a:xfrm>
            <a:off x="3350073" y="1009164"/>
            <a:ext cx="512444" cy="246221"/>
          </a:xfrm>
          <a:prstGeom prst="rect">
            <a:avLst/>
          </a:prstGeom>
          <a:noFill/>
        </p:spPr>
        <p:txBody>
          <a:bodyPr wrap="square" rtlCol="0">
            <a:spAutoFit/>
          </a:bodyPr>
          <a:lstStyle/>
          <a:p>
            <a:pPr algn="ctr">
              <a:spcBef>
                <a:spcPts val="0"/>
              </a:spcBef>
              <a:buNone/>
            </a:pPr>
            <a:r>
              <a:rPr lang="en-US" sz="1000" b="1" dirty="0" smtClean="0">
                <a:solidFill>
                  <a:srgbClr val="FF0000"/>
                </a:solidFill>
              </a:rPr>
              <a:t>WMA</a:t>
            </a:r>
            <a:endParaRPr lang="en-US" sz="1000" b="1" dirty="0">
              <a:solidFill>
                <a:srgbClr val="FF0000"/>
              </a:solidFill>
            </a:endParaRPr>
          </a:p>
        </p:txBody>
      </p:sp>
      <p:sp>
        <p:nvSpPr>
          <p:cNvPr id="23" name="TextBox 22"/>
          <p:cNvSpPr txBox="1"/>
          <p:nvPr/>
        </p:nvSpPr>
        <p:spPr>
          <a:xfrm>
            <a:off x="2842834" y="1001673"/>
            <a:ext cx="512444" cy="246221"/>
          </a:xfrm>
          <a:prstGeom prst="rect">
            <a:avLst/>
          </a:prstGeom>
          <a:noFill/>
        </p:spPr>
        <p:txBody>
          <a:bodyPr wrap="square" rtlCol="0">
            <a:spAutoFit/>
          </a:bodyPr>
          <a:lstStyle/>
          <a:p>
            <a:pPr algn="ctr">
              <a:spcBef>
                <a:spcPts val="0"/>
              </a:spcBef>
              <a:buNone/>
            </a:pPr>
            <a:r>
              <a:rPr lang="en-US" sz="1000" b="1" dirty="0" smtClean="0">
                <a:solidFill>
                  <a:srgbClr val="FF0000"/>
                </a:solidFill>
              </a:rPr>
              <a:t>WMA</a:t>
            </a:r>
            <a:endParaRPr lang="en-US" sz="1000" b="1" dirty="0">
              <a:solidFill>
                <a:srgbClr val="FF0000"/>
              </a:solidFill>
            </a:endParaRPr>
          </a:p>
        </p:txBody>
      </p:sp>
      <p:sp>
        <p:nvSpPr>
          <p:cNvPr id="24" name="TextBox 23"/>
          <p:cNvSpPr txBox="1"/>
          <p:nvPr/>
        </p:nvSpPr>
        <p:spPr>
          <a:xfrm>
            <a:off x="2842834" y="276698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210</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25" name="TextBox 24"/>
          <p:cNvSpPr txBox="1"/>
          <p:nvPr/>
        </p:nvSpPr>
        <p:spPr>
          <a:xfrm>
            <a:off x="5973128" y="276698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210</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26" name="TextBox 25"/>
          <p:cNvSpPr txBox="1"/>
          <p:nvPr/>
        </p:nvSpPr>
        <p:spPr>
          <a:xfrm>
            <a:off x="5472687" y="276698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210</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27" name="TextBox 26"/>
          <p:cNvSpPr txBox="1"/>
          <p:nvPr/>
        </p:nvSpPr>
        <p:spPr>
          <a:xfrm>
            <a:off x="4355403" y="276698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210</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28" name="TextBox 27"/>
          <p:cNvSpPr txBox="1"/>
          <p:nvPr/>
        </p:nvSpPr>
        <p:spPr>
          <a:xfrm>
            <a:off x="3849053" y="276698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210</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29" name="TextBox 28"/>
          <p:cNvSpPr txBox="1"/>
          <p:nvPr/>
        </p:nvSpPr>
        <p:spPr>
          <a:xfrm>
            <a:off x="3346134" y="276698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210</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30" name="TextBox 29"/>
          <p:cNvSpPr txBox="1"/>
          <p:nvPr/>
        </p:nvSpPr>
        <p:spPr>
          <a:xfrm>
            <a:off x="2833309" y="133823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254</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31" name="TextBox 30"/>
          <p:cNvSpPr txBox="1"/>
          <p:nvPr/>
        </p:nvSpPr>
        <p:spPr>
          <a:xfrm>
            <a:off x="5963603" y="133823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254</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32" name="TextBox 31"/>
          <p:cNvSpPr txBox="1"/>
          <p:nvPr/>
        </p:nvSpPr>
        <p:spPr>
          <a:xfrm>
            <a:off x="5463162" y="133823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254</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33" name="TextBox 32"/>
          <p:cNvSpPr txBox="1"/>
          <p:nvPr/>
        </p:nvSpPr>
        <p:spPr>
          <a:xfrm>
            <a:off x="4345878" y="133823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254</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34" name="TextBox 33"/>
          <p:cNvSpPr txBox="1"/>
          <p:nvPr/>
        </p:nvSpPr>
        <p:spPr>
          <a:xfrm>
            <a:off x="3839528" y="133823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254</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35" name="TextBox 34"/>
          <p:cNvSpPr txBox="1"/>
          <p:nvPr/>
        </p:nvSpPr>
        <p:spPr>
          <a:xfrm>
            <a:off x="3336609" y="1338230"/>
            <a:ext cx="512444" cy="400110"/>
          </a:xfrm>
          <a:prstGeom prst="rect">
            <a:avLst/>
          </a:prstGeom>
          <a:noFill/>
        </p:spPr>
        <p:txBody>
          <a:bodyPr wrap="square" rtlCol="0">
            <a:spAutoFit/>
          </a:bodyPr>
          <a:lstStyle/>
          <a:p>
            <a:pPr algn="ctr">
              <a:spcBef>
                <a:spcPts val="0"/>
              </a:spcBef>
              <a:buNone/>
            </a:pPr>
            <a:r>
              <a:rPr lang="en-US" sz="1000" b="1" dirty="0" smtClean="0">
                <a:solidFill>
                  <a:srgbClr val="00B050"/>
                </a:solidFill>
              </a:rPr>
              <a:t>254</a:t>
            </a:r>
          </a:p>
          <a:p>
            <a:pPr algn="ctr">
              <a:spcBef>
                <a:spcPts val="0"/>
              </a:spcBef>
              <a:buNone/>
            </a:pPr>
            <a:r>
              <a:rPr lang="en-US" sz="1000" b="1" dirty="0" smtClean="0">
                <a:solidFill>
                  <a:srgbClr val="00B050"/>
                </a:solidFill>
              </a:rPr>
              <a:t>psi</a:t>
            </a:r>
            <a:endParaRPr lang="en-US" sz="1000" b="1" dirty="0">
              <a:solidFill>
                <a:srgbClr val="00B050"/>
              </a:solidFill>
            </a:endParaRPr>
          </a:p>
        </p:txBody>
      </p:sp>
      <p:sp>
        <p:nvSpPr>
          <p:cNvPr id="5" name="TextBox 4"/>
          <p:cNvSpPr txBox="1"/>
          <p:nvPr/>
        </p:nvSpPr>
        <p:spPr>
          <a:xfrm>
            <a:off x="373150" y="904964"/>
            <a:ext cx="1492909" cy="400110"/>
          </a:xfrm>
          <a:prstGeom prst="rect">
            <a:avLst/>
          </a:prstGeom>
          <a:noFill/>
        </p:spPr>
        <p:txBody>
          <a:bodyPr wrap="none" rtlCol="0">
            <a:spAutoFit/>
          </a:bodyPr>
          <a:lstStyle/>
          <a:p>
            <a:pPr>
              <a:buNone/>
            </a:pPr>
            <a:r>
              <a:rPr lang="en-US" sz="2000" b="1" dirty="0" smtClean="0">
                <a:solidFill>
                  <a:srgbClr val="FF0000"/>
                </a:solidFill>
                <a:effectLst>
                  <a:outerShdw blurRad="38100" dist="38100" dir="2700000" algn="tl">
                    <a:srgbClr val="000000">
                      <a:alpha val="43137"/>
                    </a:srgbClr>
                  </a:outerShdw>
                </a:effectLst>
              </a:rPr>
              <a:t>MATERIAL</a:t>
            </a:r>
            <a:endParaRPr lang="en-US" sz="2000" b="1" dirty="0">
              <a:solidFill>
                <a:srgbClr val="FF0000"/>
              </a:solidFill>
              <a:effectLst>
                <a:outerShdw blurRad="38100" dist="38100" dir="2700000" algn="tl">
                  <a:srgbClr val="000000">
                    <a:alpha val="43137"/>
                  </a:srgbClr>
                </a:outerShdw>
              </a:effectLst>
            </a:endParaRPr>
          </a:p>
        </p:txBody>
      </p:sp>
      <p:sp>
        <p:nvSpPr>
          <p:cNvPr id="37" name="TextBox 36"/>
          <p:cNvSpPr txBox="1"/>
          <p:nvPr/>
        </p:nvSpPr>
        <p:spPr>
          <a:xfrm>
            <a:off x="373150" y="2276410"/>
            <a:ext cx="1600118" cy="707886"/>
          </a:xfrm>
          <a:prstGeom prst="rect">
            <a:avLst/>
          </a:prstGeom>
          <a:noFill/>
        </p:spPr>
        <p:txBody>
          <a:bodyPr wrap="none" rtlCol="0">
            <a:spAutoFit/>
          </a:bodyPr>
          <a:lstStyle/>
          <a:p>
            <a:pPr>
              <a:spcBef>
                <a:spcPts val="0"/>
              </a:spcBef>
              <a:buNone/>
            </a:pPr>
            <a:r>
              <a:rPr lang="en-US" sz="2000" b="1" dirty="0" smtClean="0">
                <a:solidFill>
                  <a:srgbClr val="00B050"/>
                </a:solidFill>
                <a:effectLst>
                  <a:outerShdw blurRad="38100" dist="38100" dir="2700000" algn="tl">
                    <a:srgbClr val="000000">
                      <a:alpha val="43137"/>
                    </a:srgbClr>
                  </a:outerShdw>
                </a:effectLst>
              </a:rPr>
              <a:t>TIRE </a:t>
            </a:r>
          </a:p>
          <a:p>
            <a:pPr>
              <a:spcBef>
                <a:spcPts val="0"/>
              </a:spcBef>
              <a:buNone/>
            </a:pPr>
            <a:r>
              <a:rPr lang="en-US" sz="2000" b="1" dirty="0" smtClean="0">
                <a:solidFill>
                  <a:srgbClr val="00B050"/>
                </a:solidFill>
                <a:effectLst>
                  <a:outerShdw blurRad="38100" dist="38100" dir="2700000" algn="tl">
                    <a:srgbClr val="000000">
                      <a:alpha val="43137"/>
                    </a:srgbClr>
                  </a:outerShdw>
                </a:effectLst>
              </a:rPr>
              <a:t>PRESSURE</a:t>
            </a:r>
            <a:endParaRPr lang="en-US" sz="2000" b="1" dirty="0">
              <a:solidFill>
                <a:srgbClr val="00B050"/>
              </a:solidFill>
              <a:effectLst>
                <a:outerShdw blurRad="38100" dist="38100" dir="2700000" algn="tl">
                  <a:srgbClr val="000000">
                    <a:alpha val="43137"/>
                  </a:srgbClr>
                </a:outerShdw>
              </a:effectLst>
            </a:endParaRPr>
          </a:p>
        </p:txBody>
      </p:sp>
      <p:sp>
        <p:nvSpPr>
          <p:cNvPr id="38" name="TextBox 37"/>
          <p:cNvSpPr txBox="1"/>
          <p:nvPr/>
        </p:nvSpPr>
        <p:spPr>
          <a:xfrm>
            <a:off x="679738" y="3742641"/>
            <a:ext cx="1241045" cy="707886"/>
          </a:xfrm>
          <a:prstGeom prst="rect">
            <a:avLst/>
          </a:prstGeom>
          <a:noFill/>
        </p:spPr>
        <p:txBody>
          <a:bodyPr wrap="none" rtlCol="0">
            <a:spAutoFit/>
          </a:bodyPr>
          <a:lstStyle/>
          <a:p>
            <a:pPr>
              <a:spcBef>
                <a:spcPts val="0"/>
              </a:spcBef>
              <a:buNone/>
            </a:pPr>
            <a:r>
              <a:rPr lang="en-US" sz="2000" b="1" dirty="0" smtClean="0">
                <a:solidFill>
                  <a:schemeClr val="accent2">
                    <a:lumMod val="60000"/>
                    <a:lumOff val="40000"/>
                  </a:schemeClr>
                </a:solidFill>
                <a:effectLst>
                  <a:outerShdw blurRad="38100" dist="38100" dir="2700000" algn="tl">
                    <a:srgbClr val="000000">
                      <a:alpha val="43137"/>
                    </a:srgbClr>
                  </a:outerShdw>
                </a:effectLst>
              </a:rPr>
              <a:t>BINDER </a:t>
            </a:r>
          </a:p>
          <a:p>
            <a:pPr>
              <a:spcBef>
                <a:spcPts val="0"/>
              </a:spcBef>
              <a:buNone/>
            </a:pPr>
            <a:r>
              <a:rPr lang="en-US" sz="2000" b="1" dirty="0" smtClean="0">
                <a:solidFill>
                  <a:schemeClr val="accent2">
                    <a:lumMod val="60000"/>
                    <a:lumOff val="40000"/>
                  </a:schemeClr>
                </a:solidFill>
                <a:effectLst>
                  <a:outerShdw blurRad="38100" dist="38100" dir="2700000" algn="tl">
                    <a:srgbClr val="000000">
                      <a:alpha val="43137"/>
                    </a:srgbClr>
                  </a:outerShdw>
                </a:effectLst>
              </a:rPr>
              <a:t>TYPE</a:t>
            </a:r>
            <a:endParaRPr lang="en-US" sz="2000" b="1" dirty="0">
              <a:solidFill>
                <a:schemeClr val="accent2">
                  <a:lumMod val="60000"/>
                  <a:lumOff val="40000"/>
                </a:schemeClr>
              </a:solidFill>
              <a:effectLst>
                <a:outerShdw blurRad="38100" dist="38100" dir="2700000" algn="tl">
                  <a:srgbClr val="000000">
                    <a:alpha val="43137"/>
                  </a:srgbClr>
                </a:outerShdw>
              </a:effectLst>
            </a:endParaRPr>
          </a:p>
        </p:txBody>
      </p:sp>
      <p:sp>
        <p:nvSpPr>
          <p:cNvPr id="2" name="TextBox 1"/>
          <p:cNvSpPr txBox="1"/>
          <p:nvPr/>
        </p:nvSpPr>
        <p:spPr>
          <a:xfrm>
            <a:off x="7315200" y="2459203"/>
            <a:ext cx="1675652" cy="1015663"/>
          </a:xfrm>
          <a:prstGeom prst="rect">
            <a:avLst/>
          </a:prstGeom>
          <a:solidFill>
            <a:srgbClr val="FFFF00"/>
          </a:solidFill>
        </p:spPr>
        <p:txBody>
          <a:bodyPr wrap="none" rtlCol="0">
            <a:spAutoFit/>
          </a:bodyPr>
          <a:lstStyle/>
          <a:p>
            <a:pPr algn="ctr"/>
            <a:r>
              <a:rPr lang="en-US" sz="2000" b="1" u="sng" dirty="0" smtClean="0">
                <a:effectLst>
                  <a:outerShdw blurRad="38100" dist="38100" dir="2700000" algn="tl">
                    <a:srgbClr val="000000">
                      <a:alpha val="43137"/>
                    </a:srgbClr>
                  </a:outerShdw>
                </a:effectLst>
              </a:rPr>
              <a:t>NAPMRC</a:t>
            </a:r>
          </a:p>
          <a:p>
            <a:pPr algn="ctr"/>
            <a:r>
              <a:rPr lang="en-US" sz="2000" b="1" dirty="0" smtClean="0"/>
              <a:t>Test Cycle-1</a:t>
            </a:r>
          </a:p>
          <a:p>
            <a:pPr algn="ctr"/>
            <a:r>
              <a:rPr lang="en-US" sz="2000" b="1" dirty="0" smtClean="0"/>
              <a:t>(TC-1)</a:t>
            </a:r>
            <a:endParaRPr lang="en-US" sz="2000" b="1" dirty="0"/>
          </a:p>
        </p:txBody>
      </p:sp>
      <p:sp>
        <p:nvSpPr>
          <p:cNvPr id="3" name="Rectangle 2"/>
          <p:cNvSpPr/>
          <p:nvPr/>
        </p:nvSpPr>
        <p:spPr bwMode="auto">
          <a:xfrm>
            <a:off x="2984756" y="2470823"/>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36" name="Rectangle 35"/>
          <p:cNvSpPr/>
          <p:nvPr/>
        </p:nvSpPr>
        <p:spPr bwMode="auto">
          <a:xfrm>
            <a:off x="3493675" y="2456563"/>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3990975" y="2456563"/>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40" name="Rectangle 39"/>
          <p:cNvSpPr/>
          <p:nvPr/>
        </p:nvSpPr>
        <p:spPr bwMode="auto">
          <a:xfrm>
            <a:off x="4500182" y="2470823"/>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41" name="Rectangle 40"/>
          <p:cNvSpPr/>
          <p:nvPr/>
        </p:nvSpPr>
        <p:spPr bwMode="auto">
          <a:xfrm>
            <a:off x="6115050" y="2475920"/>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42" name="Rectangle 41"/>
          <p:cNvSpPr/>
          <p:nvPr/>
        </p:nvSpPr>
        <p:spPr bwMode="auto">
          <a:xfrm>
            <a:off x="5616272" y="2475920"/>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13339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u="sng" dirty="0" smtClean="0">
                <a:solidFill>
                  <a:schemeClr val="tx1"/>
                </a:solidFill>
                <a:effectLst>
                  <a:outerShdw blurRad="38100" dist="38100" dir="2700000" algn="tl">
                    <a:srgbClr val="000000">
                      <a:alpha val="43137"/>
                    </a:srgbClr>
                  </a:outerShdw>
                </a:effectLst>
              </a:rPr>
              <a:t>Pavement Cross Sections</a:t>
            </a:r>
            <a:endParaRPr lang="en-US" sz="3200" u="sng" dirty="0">
              <a:solidFill>
                <a:schemeClr val="tx1"/>
              </a:solidFill>
              <a:effectLst>
                <a:outerShdw blurRad="38100" dist="38100" dir="2700000" algn="tl">
                  <a:srgbClr val="000000">
                    <a:alpha val="43137"/>
                  </a:srgbClr>
                </a:outerShdw>
              </a:effectLst>
            </a:endParaRPr>
          </a:p>
        </p:txBody>
      </p:sp>
      <p:pic>
        <p:nvPicPr>
          <p:cNvPr id="317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066800"/>
            <a:ext cx="507796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375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u="sng" dirty="0" smtClean="0">
                <a:solidFill>
                  <a:schemeClr val="tx1"/>
                </a:solidFill>
                <a:effectLst>
                  <a:outerShdw blurRad="38100" dist="38100" dir="2700000" algn="tl">
                    <a:srgbClr val="000000">
                      <a:alpha val="43137"/>
                    </a:srgbClr>
                  </a:outerShdw>
                </a:effectLst>
              </a:rPr>
              <a:t>Test Parameters – Response Tests</a:t>
            </a:r>
            <a:endParaRPr lang="en-US" sz="3200" u="sng" dirty="0">
              <a:solidFill>
                <a:schemeClr val="tx1"/>
              </a:solidFill>
              <a:effectLst>
                <a:outerShdw blurRad="38100" dist="38100" dir="2700000" algn="tl">
                  <a:srgbClr val="000000">
                    <a:alpha val="43137"/>
                  </a:srgbClr>
                </a:outerShdw>
              </a:effectLst>
            </a:endParaRP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447800"/>
            <a:ext cx="3962400"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862148" y="1078468"/>
            <a:ext cx="3129511" cy="400110"/>
          </a:xfrm>
          <a:prstGeom prst="rect">
            <a:avLst/>
          </a:prstGeom>
        </p:spPr>
        <p:txBody>
          <a:bodyPr wrap="none">
            <a:spAutoFit/>
          </a:bodyPr>
          <a:lstStyle/>
          <a:p>
            <a:pPr>
              <a:buNone/>
            </a:pPr>
            <a:r>
              <a:rPr lang="en-US" sz="2000" dirty="0"/>
              <a:t>Lateral Wander Positions</a:t>
            </a:r>
          </a:p>
        </p:txBody>
      </p:sp>
      <p:sp>
        <p:nvSpPr>
          <p:cNvPr id="4" name="Rectangle 3"/>
          <p:cNvSpPr/>
          <p:nvPr/>
        </p:nvSpPr>
        <p:spPr>
          <a:xfrm>
            <a:off x="813816" y="1078468"/>
            <a:ext cx="4572000" cy="4401205"/>
          </a:xfrm>
          <a:prstGeom prst="rect">
            <a:avLst/>
          </a:prstGeom>
        </p:spPr>
        <p:txBody>
          <a:bodyPr>
            <a:spAutoFit/>
          </a:bodyPr>
          <a:lstStyle/>
          <a:p>
            <a:pPr marL="285750" indent="-285750">
              <a:buFontTx/>
              <a:buChar char="-"/>
            </a:pPr>
            <a:r>
              <a:rPr lang="en-US" sz="2000" dirty="0" smtClean="0"/>
              <a:t>Tire </a:t>
            </a:r>
            <a:r>
              <a:rPr lang="en-US" sz="2000" dirty="0"/>
              <a:t>pressure to 210-psi for tests on </a:t>
            </a:r>
            <a:r>
              <a:rPr lang="en-US" sz="2000" dirty="0" smtClean="0"/>
              <a:t>South.</a:t>
            </a:r>
          </a:p>
          <a:p>
            <a:pPr marL="285750" indent="-285750">
              <a:buFontTx/>
              <a:buChar char="-"/>
            </a:pPr>
            <a:endParaRPr lang="en-US" sz="2000" dirty="0" smtClean="0"/>
          </a:p>
          <a:p>
            <a:pPr marL="285750" indent="-285750">
              <a:buFontTx/>
              <a:buChar char="-"/>
            </a:pPr>
            <a:r>
              <a:rPr lang="en-US" sz="2000" dirty="0" smtClean="0"/>
              <a:t>Pavement </a:t>
            </a:r>
            <a:r>
              <a:rPr lang="en-US" sz="2000" dirty="0"/>
              <a:t>Temperature: 120 deg. F measured at a depth of </a:t>
            </a:r>
            <a:r>
              <a:rPr lang="en-US" sz="2000" dirty="0" smtClean="0"/>
              <a:t>2-inch </a:t>
            </a:r>
            <a:r>
              <a:rPr lang="en-US" sz="2000" dirty="0"/>
              <a:t>below pavement surface. </a:t>
            </a:r>
            <a:endParaRPr lang="en-US" sz="2000" dirty="0" smtClean="0"/>
          </a:p>
          <a:p>
            <a:pPr marL="285750" indent="-285750">
              <a:buFontTx/>
              <a:buChar char="-"/>
            </a:pPr>
            <a:endParaRPr lang="en-US" sz="2000" dirty="0" smtClean="0"/>
          </a:p>
          <a:p>
            <a:pPr marL="285750" indent="-285750">
              <a:buFontTx/>
              <a:buChar char="-"/>
            </a:pPr>
            <a:r>
              <a:rPr lang="en-US" sz="2000" dirty="0" smtClean="0"/>
              <a:t>Test </a:t>
            </a:r>
            <a:r>
              <a:rPr lang="en-US" sz="2000" dirty="0"/>
              <a:t>Speed: 3-mph      </a:t>
            </a:r>
            <a:endParaRPr lang="en-US" sz="2000" dirty="0" smtClean="0"/>
          </a:p>
          <a:p>
            <a:pPr marL="285750" indent="-285750">
              <a:buFontTx/>
              <a:buChar char="-"/>
            </a:pPr>
            <a:endParaRPr lang="en-US" sz="2000" dirty="0" smtClean="0"/>
          </a:p>
          <a:p>
            <a:pPr marL="285750" indent="-285750">
              <a:buFontTx/>
              <a:buChar char="-"/>
            </a:pPr>
            <a:r>
              <a:rPr lang="en-US" sz="2000" dirty="0" smtClean="0"/>
              <a:t>Loading </a:t>
            </a:r>
            <a:r>
              <a:rPr lang="en-US" sz="2000" dirty="0"/>
              <a:t>Gear: </a:t>
            </a:r>
            <a:r>
              <a:rPr lang="en-US" sz="1800" dirty="0"/>
              <a:t>Single</a:t>
            </a:r>
            <a:r>
              <a:rPr lang="en-US" sz="2000" dirty="0"/>
              <a:t> </a:t>
            </a:r>
            <a:r>
              <a:rPr lang="en-US" sz="2000" dirty="0" smtClean="0"/>
              <a:t>Wheel</a:t>
            </a:r>
          </a:p>
          <a:p>
            <a:pPr marL="285750" indent="-285750">
              <a:buFontTx/>
              <a:buChar char="-"/>
            </a:pPr>
            <a:endParaRPr lang="en-US" sz="2000" dirty="0" smtClean="0"/>
          </a:p>
          <a:p>
            <a:pPr marL="285750" indent="-285750">
              <a:buFontTx/>
              <a:buChar char="-"/>
            </a:pPr>
            <a:r>
              <a:rPr lang="en-US" sz="2000" dirty="0" smtClean="0"/>
              <a:t>Apply </a:t>
            </a:r>
            <a:r>
              <a:rPr lang="en-US" sz="2000" dirty="0"/>
              <a:t>22 passes at wheel loads of </a:t>
            </a:r>
            <a:r>
              <a:rPr lang="en-US" sz="2000" dirty="0" smtClean="0"/>
              <a:t>20-kips, 30-kips, </a:t>
            </a:r>
            <a:r>
              <a:rPr lang="en-US" sz="2000" dirty="0"/>
              <a:t>and </a:t>
            </a:r>
            <a:r>
              <a:rPr lang="en-US" sz="2000" dirty="0" smtClean="0"/>
              <a:t>40-kips respectively</a:t>
            </a:r>
            <a:r>
              <a:rPr lang="en-US" sz="2000" dirty="0"/>
              <a:t>.</a:t>
            </a:r>
          </a:p>
        </p:txBody>
      </p:sp>
    </p:spTree>
    <p:extLst>
      <p:ext uri="{BB962C8B-B14F-4D97-AF65-F5344CB8AC3E}">
        <p14:creationId xmlns:p14="http://schemas.microsoft.com/office/powerpoint/2010/main" val="1040156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5FAB6F-EDC8-452C-90C4-6439D3123207}"/>
</file>

<file path=customXml/itemProps2.xml><?xml version="1.0" encoding="utf-8"?>
<ds:datastoreItem xmlns:ds="http://schemas.openxmlformats.org/officeDocument/2006/customXml" ds:itemID="{093075CC-015B-4860-9222-C1BF0FC212FF}"/>
</file>

<file path=customXml/itemProps3.xml><?xml version="1.0" encoding="utf-8"?>
<ds:datastoreItem xmlns:ds="http://schemas.openxmlformats.org/officeDocument/2006/customXml" ds:itemID="{9E767C6B-3EC0-49BA-96FE-C22EDBD37B86}"/>
</file>

<file path=docProps/app.xml><?xml version="1.0" encoding="utf-8"?>
<Properties xmlns="http://schemas.openxmlformats.org/officeDocument/2006/extended-properties" xmlns:vt="http://schemas.openxmlformats.org/officeDocument/2006/docPropsVTypes">
  <Template/>
  <TotalTime>4883</TotalTime>
  <Words>703</Words>
  <Application>Microsoft Office PowerPoint</Application>
  <PresentationFormat>On-screen Show (4:3)</PresentationFormat>
  <Paragraphs>293</Paragraphs>
  <Slides>21</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2_Custom Design</vt:lpstr>
      <vt:lpstr>Chart</vt:lpstr>
      <vt:lpstr>RPA - P2 NAPMRC (National Airport Pavement &amp; Materials Research Center) </vt:lpstr>
      <vt:lpstr>RPA P2 Overview - NAPMRC</vt:lpstr>
      <vt:lpstr>PowerPoint Presentation</vt:lpstr>
      <vt:lpstr>PowerPoint Presentation</vt:lpstr>
      <vt:lpstr>PowerPoint Presentation</vt:lpstr>
      <vt:lpstr>PowerPoint Presentation</vt:lpstr>
      <vt:lpstr>PowerPoint Presentation</vt:lpstr>
      <vt:lpstr>Pavement Cross Sections</vt:lpstr>
      <vt:lpstr>Test Parameters – Response Tests</vt:lpstr>
      <vt:lpstr>Test Parameters – Traffic Tests</vt:lpstr>
      <vt:lpstr>PowerPoint Presentation</vt:lpstr>
      <vt:lpstr>PowerPoint Presentation</vt:lpstr>
      <vt:lpstr>PowerPoint Presentation</vt:lpstr>
      <vt:lpstr>PowerPoint Presentation</vt:lpstr>
      <vt:lpstr>PowerPoint Presentation</vt:lpstr>
      <vt:lpstr>PowerPoint Presentation</vt:lpstr>
      <vt:lpstr>Laboratory Characterization</vt:lpstr>
      <vt:lpstr>PowerPoint Presentation</vt:lpstr>
      <vt:lpstr>Pavement Cross Sections</vt:lpstr>
      <vt:lpstr>Future Research</vt:lpstr>
      <vt:lpstr>PowerPoint Presentation</vt:lpstr>
    </vt:vector>
  </TitlesOfParts>
  <Company>Federal Aviation Administration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Update</dc:title>
  <dc:creator>Murphy Flynn</dc:creator>
  <cp:lastModifiedBy>Garg, Navneet (FAA)</cp:lastModifiedBy>
  <cp:revision>268</cp:revision>
  <cp:lastPrinted>2017-02-22T15:30:43Z</cp:lastPrinted>
  <dcterms:created xsi:type="dcterms:W3CDTF">2013-09-06T13:23:18Z</dcterms:created>
  <dcterms:modified xsi:type="dcterms:W3CDTF">2017-02-27T19:23:49Z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