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3.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24.xml" ContentType="application/vnd.openxmlformats-officedocument.presentationml.slide+xml"/>
  <Override PartName="/ppt/slides/slide30.xml" ContentType="application/vnd.openxmlformats-officedocument.presentationml.slide+xml"/>
  <Override PartName="/ppt/slides/slide17.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31.xml" ContentType="application/vnd.openxmlformats-officedocument.presentationml.slide+xml"/>
  <Override PartName="/ppt/slides/slide29.xml" ContentType="application/vnd.openxmlformats-officedocument.presentationml.slide+xml"/>
  <Override PartName="/ppt/slides/slide18.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handoutMasterIdLst>
    <p:handoutMasterId r:id="rId34"/>
  </p:handoutMasterIdLst>
  <p:sldIdLst>
    <p:sldId id="256" r:id="rId2"/>
    <p:sldId id="399" r:id="rId3"/>
    <p:sldId id="420" r:id="rId4"/>
    <p:sldId id="421" r:id="rId5"/>
    <p:sldId id="419" r:id="rId6"/>
    <p:sldId id="426" r:id="rId7"/>
    <p:sldId id="427" r:id="rId8"/>
    <p:sldId id="436" r:id="rId9"/>
    <p:sldId id="437" r:id="rId10"/>
    <p:sldId id="438" r:id="rId11"/>
    <p:sldId id="439" r:id="rId12"/>
    <p:sldId id="440" r:id="rId13"/>
    <p:sldId id="441" r:id="rId14"/>
    <p:sldId id="442" r:id="rId15"/>
    <p:sldId id="443" r:id="rId16"/>
    <p:sldId id="444" r:id="rId17"/>
    <p:sldId id="446" r:id="rId18"/>
    <p:sldId id="445" r:id="rId19"/>
    <p:sldId id="453" r:id="rId20"/>
    <p:sldId id="447" r:id="rId21"/>
    <p:sldId id="454" r:id="rId22"/>
    <p:sldId id="455" r:id="rId23"/>
    <p:sldId id="456" r:id="rId24"/>
    <p:sldId id="457" r:id="rId25"/>
    <p:sldId id="458" r:id="rId26"/>
    <p:sldId id="430" r:id="rId27"/>
    <p:sldId id="435" r:id="rId28"/>
    <p:sldId id="432" r:id="rId29"/>
    <p:sldId id="431" r:id="rId30"/>
    <p:sldId id="433" r:id="rId31"/>
    <p:sldId id="418" r:id="rId32"/>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0815" autoAdjust="0"/>
    <p:restoredTop sz="95827" autoAdjust="0"/>
  </p:normalViewPr>
  <p:slideViewPr>
    <p:cSldViewPr>
      <p:cViewPr>
        <p:scale>
          <a:sx n="100" d="100"/>
          <a:sy n="100" d="100"/>
        </p:scale>
        <p:origin x="-1860" y="-384"/>
      </p:cViewPr>
      <p:guideLst>
        <p:guide orient="horz" pos="2160"/>
        <p:guide pos="2880"/>
      </p:guideLst>
    </p:cSldViewPr>
  </p:slideViewPr>
  <p:notesTextViewPr>
    <p:cViewPr>
      <p:scale>
        <a:sx n="1" d="1"/>
        <a:sy n="1" d="1"/>
      </p:scale>
      <p:origin x="0" y="0"/>
    </p:cViewPr>
  </p:notesTextViewPr>
  <p:sorterViewPr>
    <p:cViewPr>
      <p:scale>
        <a:sx n="100" d="100"/>
        <a:sy n="100" d="100"/>
      </p:scale>
      <p:origin x="0" y="78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282" cy="35076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014" y="0"/>
            <a:ext cx="4029282" cy="350760"/>
          </a:xfrm>
          <a:prstGeom prst="rect">
            <a:avLst/>
          </a:prstGeom>
        </p:spPr>
        <p:txBody>
          <a:bodyPr vert="horz" lIns="91440" tIns="45720" rIns="91440" bIns="45720" rtlCol="0"/>
          <a:lstStyle>
            <a:lvl1pPr algn="r">
              <a:defRPr sz="1200"/>
            </a:lvl1pPr>
          </a:lstStyle>
          <a:p>
            <a:fld id="{829223C8-5B9D-4191-884D-CDA0648A6A9E}" type="datetimeFigureOut">
              <a:rPr lang="en-US" smtClean="0"/>
              <a:t>2/27/2017</a:t>
            </a:fld>
            <a:endParaRPr lang="en-US"/>
          </a:p>
        </p:txBody>
      </p:sp>
      <p:sp>
        <p:nvSpPr>
          <p:cNvPr id="4" name="Footer Placeholder 3"/>
          <p:cNvSpPr>
            <a:spLocks noGrp="1"/>
          </p:cNvSpPr>
          <p:nvPr>
            <p:ph type="ftr" sz="quarter" idx="2"/>
          </p:nvPr>
        </p:nvSpPr>
        <p:spPr>
          <a:xfrm>
            <a:off x="2" y="6658443"/>
            <a:ext cx="4029282" cy="35076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3"/>
            <a:ext cx="4029282" cy="350760"/>
          </a:xfrm>
          <a:prstGeom prst="rect">
            <a:avLst/>
          </a:prstGeom>
        </p:spPr>
        <p:txBody>
          <a:bodyPr vert="horz" lIns="91440" tIns="45720" rIns="91440" bIns="45720" rtlCol="0" anchor="b"/>
          <a:lstStyle>
            <a:lvl1pPr algn="r">
              <a:defRPr sz="1200"/>
            </a:lvl1pPr>
          </a:lstStyle>
          <a:p>
            <a:fld id="{90B444DC-0AD9-4E69-A29E-2F097AA75505}" type="slidenum">
              <a:rPr lang="en-US" smtClean="0"/>
              <a:t>‹#›</a:t>
            </a:fld>
            <a:endParaRPr lang="en-US"/>
          </a:p>
        </p:txBody>
      </p:sp>
    </p:spTree>
    <p:extLst>
      <p:ext uri="{BB962C8B-B14F-4D97-AF65-F5344CB8AC3E}">
        <p14:creationId xmlns:p14="http://schemas.microsoft.com/office/powerpoint/2010/main" val="303664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A76567FB-BDFE-4A7C-844A-CE264A6FCBB8}" type="datetimeFigureOut">
              <a:rPr lang="en-US" smtClean="0"/>
              <a:t>2/27/2017</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E5693960-43D9-4986-9132-1195DAAE8FDB}" type="slidenum">
              <a:rPr lang="en-US" smtClean="0"/>
              <a:t>‹#›</a:t>
            </a:fld>
            <a:endParaRPr lang="en-US"/>
          </a:p>
        </p:txBody>
      </p:sp>
    </p:spTree>
    <p:extLst>
      <p:ext uri="{BB962C8B-B14F-4D97-AF65-F5344CB8AC3E}">
        <p14:creationId xmlns:p14="http://schemas.microsoft.com/office/powerpoint/2010/main" val="1148332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31863">
              <a:spcBef>
                <a:spcPct val="30000"/>
              </a:spcBef>
              <a:defRPr sz="1200">
                <a:solidFill>
                  <a:schemeClr val="tx1"/>
                </a:solidFill>
                <a:latin typeface="Arial" charset="0"/>
              </a:defRPr>
            </a:lvl1pPr>
            <a:lvl2pPr marL="742950" indent="-285750" defTabSz="931863">
              <a:spcBef>
                <a:spcPct val="30000"/>
              </a:spcBef>
              <a:defRPr sz="1200">
                <a:solidFill>
                  <a:schemeClr val="tx1"/>
                </a:solidFill>
                <a:latin typeface="Arial" charset="0"/>
              </a:defRPr>
            </a:lvl2pPr>
            <a:lvl3pPr marL="1143000" indent="-228600" defTabSz="931863">
              <a:spcBef>
                <a:spcPct val="30000"/>
              </a:spcBef>
              <a:defRPr sz="1200">
                <a:solidFill>
                  <a:schemeClr val="tx1"/>
                </a:solidFill>
                <a:latin typeface="Arial" charset="0"/>
              </a:defRPr>
            </a:lvl3pPr>
            <a:lvl4pPr marL="1600200" indent="-228600" defTabSz="931863">
              <a:spcBef>
                <a:spcPct val="30000"/>
              </a:spcBef>
              <a:defRPr sz="1200">
                <a:solidFill>
                  <a:schemeClr val="tx1"/>
                </a:solidFill>
                <a:latin typeface="Arial" charset="0"/>
              </a:defRPr>
            </a:lvl4pPr>
            <a:lvl5pPr marL="2057400" indent="-228600" defTabSz="931863">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a:spcBef>
                <a:spcPct val="50000"/>
              </a:spcBef>
              <a:defRPr/>
            </a:pPr>
            <a:fld id="{A3E0B9C1-9A74-4397-9DA6-3BEBC94CB7B4}" type="slidenum">
              <a:rPr lang="en-US" altLang="en-US" smtClean="0"/>
              <a:pPr>
                <a:spcBef>
                  <a:spcPct val="50000"/>
                </a:spcBef>
                <a:defRPr/>
              </a:pPr>
              <a:t>2</a:t>
            </a:fld>
            <a:endParaRPr lang="en-US" altLang="en-US"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xfrm>
            <a:off x="1239942" y="3330419"/>
            <a:ext cx="6816518" cy="207104"/>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fld id="{B271517E-F085-4C4A-8699-763EBE864FB5}" type="slidenum">
              <a:rPr lang="en-US" sz="1200">
                <a:latin typeface="Times New Roman" pitchFamily="18" charset="0"/>
              </a:rPr>
              <a:pPr eaLnBrk="1" hangingPunct="1"/>
              <a:t>3</a:t>
            </a:fld>
            <a:endParaRPr lang="en-US" sz="1200" dirty="0">
              <a:latin typeface="Times New Roman" pitchFamily="18"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fld id="{B271517E-F085-4C4A-8699-763EBE864FB5}" type="slidenum">
              <a:rPr lang="en-US" sz="1200">
                <a:latin typeface="Times New Roman" pitchFamily="18" charset="0"/>
              </a:rPr>
              <a:pPr eaLnBrk="1" hangingPunct="1"/>
              <a:t>4</a:t>
            </a:fld>
            <a:endParaRPr lang="en-US" sz="1200" dirty="0">
              <a:latin typeface="Times New Roman" pitchFamily="18"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fld id="{658FEB6A-DFD2-487B-97F7-F99FDD944348}" type="slidenum">
              <a:rPr lang="en-US" sz="1200" smtClean="0">
                <a:latin typeface="Times New Roman" pitchFamily="18" charset="0"/>
              </a:rPr>
              <a:pPr eaLnBrk="1" hangingPunct="1"/>
              <a:t>5</a:t>
            </a:fld>
            <a:endParaRPr lang="en-US" sz="1200" dirty="0" smtClean="0">
              <a:latin typeface="Times New Roman" pitchFamily="18"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872EB017-8C68-41D5-8A40-3628D2A3D433}" type="slidenum">
              <a:rPr lang="en-US"/>
              <a:pPr/>
              <a:t>6</a:t>
            </a:fld>
            <a:endParaRPr lang="en-US" dirty="0"/>
          </a:p>
        </p:txBody>
      </p:sp>
      <p:sp>
        <p:nvSpPr>
          <p:cNvPr id="899074" name="Rectangle 2"/>
          <p:cNvSpPr>
            <a:spLocks noGrp="1" noRot="1" noChangeAspect="1" noChangeArrowheads="1" noTextEdit="1"/>
          </p:cNvSpPr>
          <p:nvPr>
            <p:ph type="sldImg"/>
          </p:nvPr>
        </p:nvSpPr>
        <p:spPr>
          <a:xfrm>
            <a:off x="2897188" y="525463"/>
            <a:ext cx="3505200" cy="2628900"/>
          </a:xfrm>
          <a:ln/>
        </p:spPr>
      </p:sp>
      <p:sp>
        <p:nvSpPr>
          <p:cNvPr id="8990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GB" altLang="en-US"/>
              <a:t>Edmonton Public Library Presentation - Eva Mah BorsatoStantec Consulting</a:t>
            </a:r>
          </a:p>
          <a:p>
            <a:r>
              <a:rPr lang="en-GB" altLang="en-US"/>
              <a:t>Toronto - Pavement Management System</a:t>
            </a:r>
          </a:p>
        </p:txBody>
      </p:sp>
      <p:sp>
        <p:nvSpPr>
          <p:cNvPr id="5" name="Rectangle 3"/>
          <p:cNvSpPr>
            <a:spLocks noGrp="1" noChangeArrowheads="1"/>
          </p:cNvSpPr>
          <p:nvPr>
            <p:ph type="dt" idx="1"/>
          </p:nvPr>
        </p:nvSpPr>
        <p:spPr>
          <a:ln/>
        </p:spPr>
        <p:txBody>
          <a:bodyPr/>
          <a:lstStyle/>
          <a:p>
            <a:fld id="{BE744EEA-1E4A-477A-9DBE-7D670E7BE52D}" type="datetime1">
              <a:rPr lang="en-GB" altLang="en-US"/>
              <a:pPr/>
              <a:t>27/02/2017</a:t>
            </a:fld>
            <a:endParaRPr lang="en-GB" altLang="en-US"/>
          </a:p>
        </p:txBody>
      </p:sp>
      <p:sp>
        <p:nvSpPr>
          <p:cNvPr id="6" name="Rectangle 5"/>
          <p:cNvSpPr>
            <a:spLocks noGrp="1" noChangeArrowheads="1"/>
          </p:cNvSpPr>
          <p:nvPr>
            <p:ph type="sldNum" sz="quarter" idx="5"/>
          </p:nvPr>
        </p:nvSpPr>
        <p:spPr>
          <a:ln/>
        </p:spPr>
        <p:txBody>
          <a:bodyPr/>
          <a:lstStyle/>
          <a:p>
            <a:fld id="{F233BC88-02AA-495B-BEBF-65D340AFF872}" type="slidenum">
              <a:rPr lang="en-GB" altLang="en-US"/>
              <a:pPr/>
              <a:t>23</a:t>
            </a:fld>
            <a:endParaRPr lang="en-GB" altLang="en-US"/>
          </a:p>
        </p:txBody>
      </p:sp>
      <p:sp>
        <p:nvSpPr>
          <p:cNvPr id="726018" name="Rectangle 2"/>
          <p:cNvSpPr>
            <a:spLocks noGrp="1" noRot="1" noChangeAspect="1" noChangeArrowheads="1" noTextEdit="1"/>
          </p:cNvSpPr>
          <p:nvPr>
            <p:ph type="sldImg"/>
          </p:nvPr>
        </p:nvSpPr>
        <p:spPr>
          <a:ln/>
        </p:spPr>
      </p:sp>
      <p:sp>
        <p:nvSpPr>
          <p:cNvPr id="7260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04974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43F9CC-86EF-4AD2-AC4D-4DB98E9F51C0}" type="slidenum">
              <a:rPr lang="en-US" smtClean="0"/>
              <a:t>24</a:t>
            </a:fld>
            <a:endParaRPr lang="en-US"/>
          </a:p>
        </p:txBody>
      </p:sp>
    </p:spTree>
    <p:extLst>
      <p:ext uri="{BB962C8B-B14F-4D97-AF65-F5344CB8AC3E}">
        <p14:creationId xmlns:p14="http://schemas.microsoft.com/office/powerpoint/2010/main" val="1983249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43F9CC-86EF-4AD2-AC4D-4DB98E9F51C0}" type="slidenum">
              <a:rPr lang="en-US" smtClean="0"/>
              <a:t>25</a:t>
            </a:fld>
            <a:endParaRPr lang="en-US"/>
          </a:p>
        </p:txBody>
      </p:sp>
    </p:spTree>
    <p:extLst>
      <p:ext uri="{BB962C8B-B14F-4D97-AF65-F5344CB8AC3E}">
        <p14:creationId xmlns:p14="http://schemas.microsoft.com/office/powerpoint/2010/main" val="1705817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fld id="{B271517E-F085-4C4A-8699-763EBE864FB5}" type="slidenum">
              <a:rPr lang="en-US" sz="1200">
                <a:latin typeface="Times New Roman" pitchFamily="18" charset="0"/>
              </a:rPr>
              <a:pPr eaLnBrk="1" hangingPunct="1"/>
              <a:t>27</a:t>
            </a:fld>
            <a:endParaRPr lang="en-US" sz="1200" dirty="0">
              <a:latin typeface="Times New Roman" pitchFamily="18"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3" name="Picture 2" descr="title_imagery_nologo"/>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91175" y="0"/>
            <a:ext cx="355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userDrawn="1"/>
        </p:nvSpPr>
        <p:spPr bwMode="auto">
          <a:xfrm>
            <a:off x="246063" y="4497388"/>
            <a:ext cx="526097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spcBef>
                <a:spcPct val="50000"/>
              </a:spcBef>
              <a:spcAft>
                <a:spcPct val="0"/>
              </a:spcAft>
            </a:pPr>
            <a:r>
              <a:rPr lang="en-US" sz="1600" dirty="0">
                <a:solidFill>
                  <a:srgbClr val="FFFFFF"/>
                </a:solidFill>
              </a:rPr>
              <a:t>Presented to: </a:t>
            </a:r>
            <a:r>
              <a:rPr lang="en-US" sz="1600" dirty="0" smtClean="0">
                <a:solidFill>
                  <a:srgbClr val="FFFFFF"/>
                </a:solidFill>
              </a:rPr>
              <a:t>REDAC</a:t>
            </a:r>
          </a:p>
          <a:p>
            <a:pPr eaLnBrk="1" fontAlgn="base" hangingPunct="1">
              <a:spcBef>
                <a:spcPct val="50000"/>
              </a:spcBef>
              <a:spcAft>
                <a:spcPct val="0"/>
              </a:spcAft>
            </a:pPr>
            <a:r>
              <a:rPr lang="en-US" sz="1600" dirty="0" smtClean="0">
                <a:solidFill>
                  <a:srgbClr val="FFFFFF"/>
                </a:solidFill>
              </a:rPr>
              <a:t>By</a:t>
            </a:r>
            <a:r>
              <a:rPr lang="en-US" sz="1600" dirty="0">
                <a:solidFill>
                  <a:srgbClr val="FFFFFF"/>
                </a:solidFill>
              </a:rPr>
              <a:t>: </a:t>
            </a:r>
            <a:r>
              <a:rPr lang="en-US" sz="1600" dirty="0" smtClean="0">
                <a:solidFill>
                  <a:srgbClr val="FFFFFF"/>
                </a:solidFill>
              </a:rPr>
              <a:t>Navneet Garg, Ph.D.</a:t>
            </a:r>
            <a:endParaRPr lang="en-US" sz="1600" dirty="0">
              <a:solidFill>
                <a:srgbClr val="FFFFFF"/>
              </a:solidFill>
            </a:endParaRPr>
          </a:p>
          <a:p>
            <a:pPr eaLnBrk="1" fontAlgn="base" hangingPunct="1">
              <a:spcBef>
                <a:spcPct val="50000"/>
              </a:spcBef>
              <a:spcAft>
                <a:spcPct val="0"/>
              </a:spcAft>
            </a:pPr>
            <a:r>
              <a:rPr lang="en-US" sz="1600" dirty="0">
                <a:solidFill>
                  <a:srgbClr val="FFFFFF"/>
                </a:solidFill>
              </a:rPr>
              <a:t>Date: </a:t>
            </a:r>
            <a:r>
              <a:rPr lang="en-US" sz="1600" dirty="0" smtClean="0">
                <a:solidFill>
                  <a:srgbClr val="FFFFFF"/>
                </a:solidFill>
              </a:rPr>
              <a:t>March 15,</a:t>
            </a:r>
            <a:r>
              <a:rPr lang="en-US" sz="1600" baseline="0" dirty="0" smtClean="0">
                <a:solidFill>
                  <a:srgbClr val="FFFFFF"/>
                </a:solidFill>
              </a:rPr>
              <a:t> 2017</a:t>
            </a:r>
            <a:endParaRPr lang="en-US" sz="1600" dirty="0">
              <a:solidFill>
                <a:srgbClr val="FFFFFF"/>
              </a:solidFill>
            </a:endParaRPr>
          </a:p>
        </p:txBody>
      </p:sp>
      <p:grpSp>
        <p:nvGrpSpPr>
          <p:cNvPr id="5" name="Group 6"/>
          <p:cNvGrpSpPr>
            <a:grpSpLocks/>
          </p:cNvGrpSpPr>
          <p:nvPr userDrawn="1"/>
        </p:nvGrpSpPr>
        <p:grpSpPr bwMode="auto">
          <a:xfrm>
            <a:off x="5873750" y="269875"/>
            <a:ext cx="2895600" cy="911225"/>
            <a:chOff x="3700" y="170"/>
            <a:chExt cx="1824" cy="574"/>
          </a:xfrm>
        </p:grpSpPr>
        <p:pic>
          <p:nvPicPr>
            <p:cNvPr id="6" name="Picture 7" descr="NEW FAA LOGO"/>
            <p:cNvPicPr>
              <a:picLocks noChangeAspect="1" noChangeArrowheads="1"/>
            </p:cNvPicPr>
            <p:nvPr userDrawn="1"/>
          </p:nvPicPr>
          <p:blipFill>
            <a:blip r:embed="rId3" cstate="email">
              <a:clrChange>
                <a:clrFrom>
                  <a:srgbClr val="DF1F06"/>
                </a:clrFrom>
                <a:clrTo>
                  <a:srgbClr val="DF1F06">
                    <a:alpha val="0"/>
                  </a:srgbClr>
                </a:clrTo>
              </a:clrChange>
              <a:extLst>
                <a:ext uri="{28A0092B-C50C-407E-A947-70E740481C1C}">
                  <a14:useLocalDpi xmlns:a14="http://schemas.microsoft.com/office/drawing/2010/main"/>
                </a:ext>
              </a:extLst>
            </a:blip>
            <a:srcRect/>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lnSpc>
                  <a:spcPct val="85000"/>
                </a:lnSpc>
                <a:spcBef>
                  <a:spcPct val="0"/>
                </a:spcBef>
                <a:spcAft>
                  <a:spcPct val="0"/>
                </a:spcAft>
              </a:pPr>
              <a:r>
                <a:rPr lang="en-US" sz="1800" b="1">
                  <a:solidFill>
                    <a:srgbClr val="FFFFFF"/>
                  </a:solidFill>
                </a:rPr>
                <a:t>Federal Aviation</a:t>
              </a:r>
            </a:p>
            <a:p>
              <a:pPr eaLnBrk="1" fontAlgn="base" hangingPunct="1">
                <a:lnSpc>
                  <a:spcPct val="85000"/>
                </a:lnSpc>
                <a:spcBef>
                  <a:spcPct val="0"/>
                </a:spcBef>
                <a:spcAft>
                  <a:spcPct val="0"/>
                </a:spcAft>
              </a:pPr>
              <a:r>
                <a:rPr lang="en-US" sz="1800" b="1">
                  <a:solidFill>
                    <a:srgbClr val="FFFFFF"/>
                  </a:solidFill>
                </a:rPr>
                <a:t>Administration</a:t>
              </a:r>
            </a:p>
          </p:txBody>
        </p:sp>
      </p:grpSp>
      <p:sp>
        <p:nvSpPr>
          <p:cNvPr id="120835" name="Rectangle 3"/>
          <p:cNvSpPr>
            <a:spLocks noGrp="1" noChangeArrowheads="1"/>
          </p:cNvSpPr>
          <p:nvPr>
            <p:ph type="ctrTitle"/>
          </p:nvPr>
        </p:nvSpPr>
        <p:spPr>
          <a:xfrm>
            <a:off x="131763" y="293688"/>
            <a:ext cx="5487987" cy="3186112"/>
          </a:xfrm>
        </p:spPr>
        <p:txBody>
          <a:bodyPr anchor="t"/>
          <a:lstStyle>
            <a:lvl1pPr>
              <a:spcBef>
                <a:spcPct val="50000"/>
              </a:spcBef>
              <a:buFontTx/>
              <a:buNone/>
              <a:defRPr sz="3600">
                <a:solidFill>
                  <a:schemeClr val="bg1"/>
                </a:solidFill>
              </a:defRPr>
            </a:lvl1pPr>
          </a:lstStyle>
          <a:p>
            <a:pPr lvl="0"/>
            <a:endParaRPr lang="en-US" noProof="0" dirty="0" smtClean="0"/>
          </a:p>
        </p:txBody>
      </p:sp>
    </p:spTree>
    <p:extLst>
      <p:ext uri="{BB962C8B-B14F-4D97-AF65-F5344CB8AC3E}">
        <p14:creationId xmlns:p14="http://schemas.microsoft.com/office/powerpoint/2010/main" val="79317363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585719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503845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28625" y="344488"/>
            <a:ext cx="8472488" cy="5554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94834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073719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14400" y="40767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513706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87513" y="514350"/>
            <a:ext cx="6615112"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25563" y="1935163"/>
            <a:ext cx="3552825" cy="4464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30788" y="1935163"/>
            <a:ext cx="3554412" cy="2155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30788" y="4243388"/>
            <a:ext cx="3554412" cy="2155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711200" y="6248400"/>
            <a:ext cx="1897063"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149600" y="6248400"/>
            <a:ext cx="28448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35738" y="6248400"/>
            <a:ext cx="1897062" cy="457200"/>
          </a:xfrm>
        </p:spPr>
        <p:txBody>
          <a:bodyPr/>
          <a:lstStyle>
            <a:lvl1pPr>
              <a:defRPr/>
            </a:lvl1pPr>
          </a:lstStyle>
          <a:p>
            <a:fld id="{D1D79991-A188-47F6-9B03-8DF1A51FF36C}" type="slidenum">
              <a:rPr lang="en-US" altLang="en-US"/>
              <a:pPr/>
              <a:t>‹#›</a:t>
            </a:fld>
            <a:endParaRPr lang="en-US" altLang="en-US"/>
          </a:p>
        </p:txBody>
      </p:sp>
    </p:spTree>
    <p:extLst>
      <p:ext uri="{BB962C8B-B14F-4D97-AF65-F5344CB8AC3E}">
        <p14:creationId xmlns:p14="http://schemas.microsoft.com/office/powerpoint/2010/main" val="2500075098"/>
      </p:ext>
    </p:extLst>
  </p:cSld>
  <p:clrMapOvr>
    <a:masterClrMapping/>
  </p:clrMapOvr>
  <p:transition spd="med" advTm="1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73453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89817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67538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347709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3531541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12127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1356318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200985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smtClean="0"/>
          </a:p>
        </p:txBody>
      </p:sp>
      <p:sp>
        <p:nvSpPr>
          <p:cNvPr id="1027" name="Rectangle 3"/>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98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smtClean="0">
                <a:latin typeface="Times New Roman" pitchFamily="18" charset="0"/>
              </a:defRPr>
            </a:lvl1pPr>
          </a:lstStyle>
          <a:p>
            <a:pPr fontAlgn="base">
              <a:spcAft>
                <a:spcPct val="0"/>
              </a:spcAft>
              <a:defRPr/>
            </a:pPr>
            <a:endParaRPr lang="en-US">
              <a:solidFill>
                <a:srgbClr val="000000"/>
              </a:solidFill>
            </a:endParaRPr>
          </a:p>
        </p:txBody>
      </p:sp>
      <p:sp>
        <p:nvSpPr>
          <p:cNvPr id="1198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smtClean="0">
                <a:latin typeface="Times New Roman" pitchFamily="18" charset="0"/>
              </a:defRPr>
            </a:lvl1pPr>
          </a:lstStyle>
          <a:p>
            <a:pPr fontAlgn="base">
              <a:spcAft>
                <a:spcPct val="0"/>
              </a:spcAft>
              <a:defRPr/>
            </a:pPr>
            <a:endParaRPr lang="en-US">
              <a:solidFill>
                <a:srgbClr val="000000"/>
              </a:solidFill>
            </a:endParaRPr>
          </a:p>
        </p:txBody>
      </p:sp>
      <p:sp>
        <p:nvSpPr>
          <p:cNvPr id="1198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smtClean="0">
                <a:solidFill>
                  <a:schemeClr val="bg1"/>
                </a:solidFill>
                <a:latin typeface="Times New Roman" pitchFamily="18" charset="0"/>
              </a:defRPr>
            </a:lvl1pPr>
          </a:lstStyle>
          <a:p>
            <a:pPr fontAlgn="base">
              <a:spcAft>
                <a:spcPct val="0"/>
              </a:spcAft>
              <a:defRPr/>
            </a:pPr>
            <a:fld id="{B2F0C419-40A6-4F33-AFBC-CC63D13038E2}" type="slidenum">
              <a:rPr lang="en-US">
                <a:solidFill>
                  <a:srgbClr val="FFFFFF"/>
                </a:solidFill>
              </a:rPr>
              <a:pPr fontAlgn="base">
                <a:spcAft>
                  <a:spcPct val="0"/>
                </a:spcAft>
                <a:defRPr/>
              </a:pPr>
              <a:t>‹#›</a:t>
            </a:fld>
            <a:endParaRPr lang="en-US">
              <a:solidFill>
                <a:srgbClr val="FFFFFF"/>
              </a:solidFill>
            </a:endParaRPr>
          </a:p>
        </p:txBody>
      </p:sp>
      <p:sp>
        <p:nvSpPr>
          <p:cNvPr id="1031" name="Rectangle 7"/>
          <p:cNvSpPr>
            <a:spLocks noChangeArrowheads="1"/>
          </p:cNvSpPr>
          <p:nvPr/>
        </p:nvSpPr>
        <p:spPr bwMode="auto">
          <a:xfrm>
            <a:off x="0" y="6062662"/>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buFontTx/>
              <a:buChar char="•"/>
            </a:pPr>
            <a:endParaRPr lang="en-US" sz="2400">
              <a:solidFill>
                <a:srgbClr val="000000"/>
              </a:solidFill>
            </a:endParaRPr>
          </a:p>
        </p:txBody>
      </p:sp>
      <p:sp>
        <p:nvSpPr>
          <p:cNvPr id="1032" name="Rectangle 8"/>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spcAft>
                <a:spcPct val="0"/>
              </a:spcAft>
            </a:pPr>
            <a:fld id="{39A4D431-8DC5-487E-A2F8-895E5B5B12B2}" type="slidenum">
              <a:rPr lang="en-US" sz="1200" b="1">
                <a:solidFill>
                  <a:srgbClr val="FFFFFF"/>
                </a:solidFill>
              </a:rPr>
              <a:pPr algn="r" fontAlgn="base">
                <a:spcBef>
                  <a:spcPct val="0"/>
                </a:spcBef>
                <a:spcAft>
                  <a:spcPct val="0"/>
                </a:spcAft>
              </a:pPr>
              <a:t>‹#›</a:t>
            </a:fld>
            <a:endParaRPr lang="en-US" sz="1200" b="1">
              <a:solidFill>
                <a:srgbClr val="FFFFFF"/>
              </a:solidFill>
            </a:endParaRPr>
          </a:p>
        </p:txBody>
      </p:sp>
      <p:grpSp>
        <p:nvGrpSpPr>
          <p:cNvPr id="1033" name="Group 9"/>
          <p:cNvGrpSpPr>
            <a:grpSpLocks/>
          </p:cNvGrpSpPr>
          <p:nvPr userDrawn="1"/>
        </p:nvGrpSpPr>
        <p:grpSpPr bwMode="auto">
          <a:xfrm>
            <a:off x="5965825" y="6196013"/>
            <a:ext cx="2047875" cy="661987"/>
            <a:chOff x="3596" y="3858"/>
            <a:chExt cx="1290" cy="417"/>
          </a:xfrm>
        </p:grpSpPr>
        <p:pic>
          <p:nvPicPr>
            <p:cNvPr id="1036" name="Picture 10" descr="NEW FAA LOGO"/>
            <p:cNvPicPr>
              <a:picLocks noChangeAspect="1" noChangeArrowheads="1"/>
            </p:cNvPicPr>
            <p:nvPr userDrawn="1"/>
          </p:nvPicPr>
          <p:blipFill>
            <a:blip r:embed="rId17" cstate="email">
              <a:clrChange>
                <a:clrFrom>
                  <a:srgbClr val="DF1F06"/>
                </a:clrFrom>
                <a:clrTo>
                  <a:srgbClr val="DF1F06">
                    <a:alpha val="0"/>
                  </a:srgbClr>
                </a:clrTo>
              </a:clrChange>
              <a:extLst>
                <a:ext uri="{28A0092B-C50C-407E-A947-70E740481C1C}">
                  <a14:useLocalDpi xmlns:a14="http://schemas.microsoft.com/office/drawing/2010/main"/>
                </a:ext>
              </a:extLst>
            </a:blip>
            <a:srcRect/>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 Box 11"/>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lnSpc>
                  <a:spcPct val="85000"/>
                </a:lnSpc>
                <a:spcBef>
                  <a:spcPct val="0"/>
                </a:spcBef>
                <a:spcAft>
                  <a:spcPct val="0"/>
                </a:spcAft>
              </a:pPr>
              <a:r>
                <a:rPr lang="en-US" sz="1200" b="1">
                  <a:solidFill>
                    <a:srgbClr val="FFFFFF"/>
                  </a:solidFill>
                </a:rPr>
                <a:t>Federal Aviation</a:t>
              </a:r>
            </a:p>
            <a:p>
              <a:pPr eaLnBrk="1" fontAlgn="base" hangingPunct="1">
                <a:lnSpc>
                  <a:spcPct val="85000"/>
                </a:lnSpc>
                <a:spcBef>
                  <a:spcPct val="0"/>
                </a:spcBef>
                <a:spcAft>
                  <a:spcPct val="0"/>
                </a:spcAft>
              </a:pPr>
              <a:r>
                <a:rPr lang="en-US" sz="1200" b="1">
                  <a:solidFill>
                    <a:srgbClr val="FFFFFF"/>
                  </a:solidFill>
                </a:rPr>
                <a:t>Administration</a:t>
              </a:r>
            </a:p>
          </p:txBody>
        </p:sp>
      </p:grpSp>
      <p:sp>
        <p:nvSpPr>
          <p:cNvPr id="1034" name="Text Box 12"/>
          <p:cNvSpPr txBox="1">
            <a:spLocks noChangeArrowheads="1"/>
          </p:cNvSpPr>
          <p:nvPr userDrawn="1"/>
        </p:nvSpPr>
        <p:spPr bwMode="auto">
          <a:xfrm>
            <a:off x="0" y="6196013"/>
            <a:ext cx="58912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spcBef>
                <a:spcPct val="50000"/>
              </a:spcBef>
              <a:spcAft>
                <a:spcPct val="0"/>
              </a:spcAft>
            </a:pPr>
            <a:r>
              <a:rPr lang="en-US" sz="1200" b="1" dirty="0" smtClean="0">
                <a:solidFill>
                  <a:srgbClr val="C0C0C0"/>
                </a:solidFill>
              </a:rPr>
              <a:t>RPA P3 – Field Instrumentation &amp; Testing</a:t>
            </a:r>
            <a:endParaRPr lang="en-US" sz="1200" b="1" dirty="0">
              <a:solidFill>
                <a:srgbClr val="C0C0C0"/>
              </a:solidFill>
            </a:endParaRPr>
          </a:p>
        </p:txBody>
      </p:sp>
      <p:sp>
        <p:nvSpPr>
          <p:cNvPr id="1035" name="Text Box 13"/>
          <p:cNvSpPr txBox="1">
            <a:spLocks noChangeArrowheads="1"/>
          </p:cNvSpPr>
          <p:nvPr userDrawn="1"/>
        </p:nvSpPr>
        <p:spPr bwMode="auto">
          <a:xfrm>
            <a:off x="0" y="6384925"/>
            <a:ext cx="374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spcBef>
                <a:spcPct val="50000"/>
              </a:spcBef>
              <a:spcAft>
                <a:spcPct val="0"/>
              </a:spcAft>
            </a:pPr>
            <a:r>
              <a:rPr lang="en-US" sz="1200" dirty="0" smtClean="0">
                <a:solidFill>
                  <a:srgbClr val="C0C0C0"/>
                </a:solidFill>
              </a:rPr>
              <a:t>March 15, 2017</a:t>
            </a:r>
            <a:endParaRPr lang="en-US" sz="1200" dirty="0">
              <a:solidFill>
                <a:srgbClr val="C0C0C0"/>
              </a:solidFill>
            </a:endParaRPr>
          </a:p>
        </p:txBody>
      </p:sp>
    </p:spTree>
    <p:extLst>
      <p:ext uri="{BB962C8B-B14F-4D97-AF65-F5344CB8AC3E}">
        <p14:creationId xmlns:p14="http://schemas.microsoft.com/office/powerpoint/2010/main" val="644665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iming>
    <p:tnLst>
      <p:par>
        <p:cTn id="1" dur="indefinite" restart="never" nodeType="tmRoot"/>
      </p:par>
    </p:tnLst>
  </p:timing>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u="sng" dirty="0" smtClean="0">
                <a:effectLst>
                  <a:outerShdw blurRad="38100" dist="38100" dir="2700000" algn="tl">
                    <a:srgbClr val="000000">
                      <a:alpha val="43137"/>
                    </a:srgbClr>
                  </a:outerShdw>
                </a:effectLst>
              </a:rPr>
              <a:t>RPA – P3</a:t>
            </a:r>
            <a:br>
              <a:rPr lang="en-US" u="sng"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Field Instrumentation &amp; Testing</a:t>
            </a:r>
            <a:br>
              <a:rPr lang="en-US" dirty="0" smtClean="0">
                <a:effectLst>
                  <a:outerShdw blurRad="38100" dist="38100" dir="2700000" algn="tl">
                    <a:srgbClr val="000000">
                      <a:alpha val="43137"/>
                    </a:srgbClr>
                  </a:outerShdw>
                </a:effectLst>
              </a:rPr>
            </a:br>
            <a:endParaRPr lang="en-US" sz="2400" b="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87662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39096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8080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876799" cy="3661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199" y="2975731"/>
            <a:ext cx="4010025" cy="3010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8080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8413808"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8080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5943600" cy="334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799" y="3026314"/>
            <a:ext cx="5305425" cy="2987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808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28575"/>
            <a:ext cx="5943600" cy="334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3375025"/>
            <a:ext cx="3657600"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808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229600" cy="5658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808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0"/>
            <a:ext cx="858023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3744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04800"/>
            <a:ext cx="4572000" cy="557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6966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0"/>
            <a:ext cx="3743325" cy="499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925" y="831849"/>
            <a:ext cx="5029200" cy="439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6966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Navneet\PRESENTATIONS\2017\REDAC\March\RPA P3-Field Instrumentation\Bo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4" y="1676400"/>
            <a:ext cx="4544291"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1" name="Picture 3" descr="C:\Navneet\PRESENTATIONS\2017\REDAC\March\RPA P3-Field Instrumentation\Bo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76400"/>
            <a:ext cx="4572000"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527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330200" y="460375"/>
            <a:ext cx="8472488" cy="609600"/>
          </a:xfrm>
        </p:spPr>
        <p:txBody>
          <a:bodyPr/>
          <a:lstStyle/>
          <a:p>
            <a:pPr algn="ctr" eaLnBrk="1" hangingPunct="1">
              <a:defRPr/>
            </a:pPr>
            <a:r>
              <a:rPr lang="en-US" altLang="en-US" sz="2400" u="sng" dirty="0" smtClean="0">
                <a:effectLst>
                  <a:outerShdw blurRad="38100" dist="38100" dir="2700000" algn="tl">
                    <a:srgbClr val="000000">
                      <a:alpha val="43137"/>
                    </a:srgbClr>
                  </a:outerShdw>
                </a:effectLst>
              </a:rPr>
              <a:t>RPA P3 Overview – Field Instrumentation &amp; Testing</a:t>
            </a:r>
            <a:endParaRPr lang="en-US" altLang="en-US" sz="2400" u="sng" dirty="0">
              <a:effectLst>
                <a:outerShdw blurRad="38100" dist="38100" dir="2700000" algn="tl">
                  <a:srgbClr val="000000">
                    <a:alpha val="43137"/>
                  </a:srgbClr>
                </a:outerShdw>
              </a:effectLst>
            </a:endParaRPr>
          </a:p>
        </p:txBody>
      </p:sp>
      <p:sp>
        <p:nvSpPr>
          <p:cNvPr id="10244" name="Rectangle 3"/>
          <p:cNvSpPr>
            <a:spLocks noChangeArrowheads="1"/>
          </p:cNvSpPr>
          <p:nvPr/>
        </p:nvSpPr>
        <p:spPr bwMode="auto">
          <a:xfrm>
            <a:off x="685800" y="3440113"/>
            <a:ext cx="3810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20000"/>
              </a:spcBef>
              <a:defRPr sz="2800" b="1">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eaLnBrk="1" hangingPunct="1">
              <a:defRPr/>
            </a:pPr>
            <a:r>
              <a:rPr lang="en-US" altLang="en-US" sz="1800" u="sng" dirty="0" smtClean="0"/>
              <a:t>FY 2016-2017 Accomplishments</a:t>
            </a:r>
          </a:p>
        </p:txBody>
      </p:sp>
      <p:sp>
        <p:nvSpPr>
          <p:cNvPr id="10245" name="Rectangle 4"/>
          <p:cNvSpPr>
            <a:spLocks noChangeArrowheads="1"/>
          </p:cNvSpPr>
          <p:nvPr/>
        </p:nvSpPr>
        <p:spPr bwMode="auto">
          <a:xfrm>
            <a:off x="4800600" y="1173163"/>
            <a:ext cx="3886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20000"/>
              </a:spcBef>
              <a:defRPr sz="2800" b="1">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eaLnBrk="1" hangingPunct="1">
              <a:defRPr/>
            </a:pPr>
            <a:r>
              <a:rPr lang="en-US" altLang="en-US" sz="1800" u="sng" dirty="0" smtClean="0"/>
              <a:t>Research Goals</a:t>
            </a:r>
          </a:p>
        </p:txBody>
      </p:sp>
      <p:sp>
        <p:nvSpPr>
          <p:cNvPr id="10247" name="Rectangle 6"/>
          <p:cNvSpPr>
            <a:spLocks noChangeArrowheads="1"/>
          </p:cNvSpPr>
          <p:nvPr/>
        </p:nvSpPr>
        <p:spPr bwMode="auto">
          <a:xfrm>
            <a:off x="4791075" y="3440113"/>
            <a:ext cx="40386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eaLnBrk="1" hangingPunct="1">
              <a:buFontTx/>
              <a:buNone/>
              <a:defRPr/>
            </a:pPr>
            <a:r>
              <a:rPr lang="en-US" altLang="en-US" sz="1800" u="sng" dirty="0" smtClean="0"/>
              <a:t>Funding Requirements</a:t>
            </a:r>
            <a:r>
              <a:rPr lang="en-US" altLang="en-US" sz="1800" b="0" dirty="0" smtClean="0"/>
              <a:t> </a:t>
            </a:r>
            <a:endParaRPr lang="en-US" altLang="en-US" sz="1800" dirty="0" smtClean="0"/>
          </a:p>
        </p:txBody>
      </p:sp>
      <p:sp>
        <p:nvSpPr>
          <p:cNvPr id="10248" name="Line 7"/>
          <p:cNvSpPr>
            <a:spLocks noChangeShapeType="1"/>
          </p:cNvSpPr>
          <p:nvPr/>
        </p:nvSpPr>
        <p:spPr bwMode="auto">
          <a:xfrm>
            <a:off x="4495800" y="1219200"/>
            <a:ext cx="0" cy="480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buFontTx/>
              <a:buChar char="•"/>
              <a:defRPr/>
            </a:pPr>
            <a:endParaRPr lang="en-US"/>
          </a:p>
        </p:txBody>
      </p:sp>
      <p:sp>
        <p:nvSpPr>
          <p:cNvPr id="10249" name="Line 8"/>
          <p:cNvSpPr>
            <a:spLocks noChangeShapeType="1"/>
          </p:cNvSpPr>
          <p:nvPr/>
        </p:nvSpPr>
        <p:spPr bwMode="auto">
          <a:xfrm>
            <a:off x="0" y="337185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buFontTx/>
              <a:buChar char="•"/>
              <a:defRPr/>
            </a:pPr>
            <a:endParaRPr lang="en-US"/>
          </a:p>
        </p:txBody>
      </p:sp>
      <p:sp>
        <p:nvSpPr>
          <p:cNvPr id="10250" name="Text Box 10"/>
          <p:cNvSpPr txBox="1">
            <a:spLocks noChangeArrowheads="1"/>
          </p:cNvSpPr>
          <p:nvPr/>
        </p:nvSpPr>
        <p:spPr bwMode="auto">
          <a:xfrm>
            <a:off x="4572000" y="1524000"/>
            <a:ext cx="246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eaLnBrk="1" hangingPunct="1">
              <a:spcBef>
                <a:spcPct val="50000"/>
              </a:spcBef>
              <a:defRPr/>
            </a:pPr>
            <a:endParaRPr lang="en-US" altLang="en-US" sz="1400" b="0" smtClean="0"/>
          </a:p>
        </p:txBody>
      </p:sp>
      <p:sp>
        <p:nvSpPr>
          <p:cNvPr id="10252" name="Rectangle 21"/>
          <p:cNvSpPr>
            <a:spLocks noChangeArrowheads="1"/>
          </p:cNvSpPr>
          <p:nvPr/>
        </p:nvSpPr>
        <p:spPr bwMode="auto">
          <a:xfrm>
            <a:off x="4572000" y="1539875"/>
            <a:ext cx="44196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7013" indent="-227013">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marL="0" indent="0" eaLnBrk="1" hangingPunct="1">
              <a:spcBef>
                <a:spcPct val="0"/>
              </a:spcBef>
              <a:buNone/>
              <a:defRPr/>
            </a:pPr>
            <a:r>
              <a:rPr lang="en-US" altLang="en-US" sz="1200" b="0" dirty="0" smtClean="0"/>
              <a:t>Research Goals</a:t>
            </a:r>
          </a:p>
          <a:p>
            <a:pPr eaLnBrk="1" hangingPunct="1">
              <a:spcBef>
                <a:spcPct val="0"/>
              </a:spcBef>
              <a:buFont typeface="Arial" panose="020B0604020202020204" pitchFamily="34" charset="0"/>
              <a:buChar char="•"/>
              <a:defRPr/>
            </a:pPr>
            <a:r>
              <a:rPr lang="en-US" altLang="en-US" sz="1200" b="0" dirty="0" smtClean="0"/>
              <a:t>More durable, long-lived airport pavements, reduced lifecycle costs, better prediction of pavement service life, and accurate assessment of aircraft-pavement compatibility</a:t>
            </a:r>
          </a:p>
          <a:p>
            <a:pPr eaLnBrk="1" hangingPunct="1">
              <a:spcBef>
                <a:spcPct val="0"/>
              </a:spcBef>
              <a:buFontTx/>
              <a:buNone/>
              <a:defRPr/>
            </a:pPr>
            <a:endParaRPr lang="en-US" altLang="en-US" sz="800" b="0" dirty="0" smtClean="0"/>
          </a:p>
          <a:p>
            <a:pPr eaLnBrk="1" hangingPunct="1">
              <a:spcBef>
                <a:spcPct val="0"/>
              </a:spcBef>
              <a:buFont typeface="Arial" panose="020B0604020202020204" pitchFamily="34" charset="0"/>
              <a:buChar char="•"/>
              <a:defRPr/>
            </a:pPr>
            <a:r>
              <a:rPr lang="en-US" altLang="en-US" sz="1200" b="0" dirty="0" smtClean="0"/>
              <a:t>Pavement performance data under different climatic conditions.</a:t>
            </a:r>
          </a:p>
          <a:p>
            <a:pPr eaLnBrk="1" hangingPunct="1">
              <a:spcBef>
                <a:spcPct val="0"/>
              </a:spcBef>
              <a:buFontTx/>
              <a:buNone/>
              <a:defRPr/>
            </a:pPr>
            <a:endParaRPr lang="en-US" altLang="en-US" sz="800" b="0" dirty="0" smtClean="0"/>
          </a:p>
          <a:p>
            <a:pPr eaLnBrk="1" hangingPunct="1">
              <a:spcBef>
                <a:spcPct val="0"/>
              </a:spcBef>
              <a:defRPr/>
            </a:pPr>
            <a:r>
              <a:rPr lang="en-US" altLang="en-US" sz="1200" b="0" dirty="0" smtClean="0"/>
              <a:t>Deliverables</a:t>
            </a:r>
          </a:p>
          <a:p>
            <a:pPr eaLnBrk="1" hangingPunct="1">
              <a:spcBef>
                <a:spcPct val="0"/>
              </a:spcBef>
              <a:buFontTx/>
              <a:buNone/>
              <a:defRPr/>
            </a:pPr>
            <a:r>
              <a:rPr lang="en-US" altLang="en-US" sz="1200" b="0" dirty="0" smtClean="0"/>
              <a:t>	Technical Reports, technical papers.</a:t>
            </a:r>
          </a:p>
        </p:txBody>
      </p:sp>
      <p:sp>
        <p:nvSpPr>
          <p:cNvPr id="10253" name="Rectangle 22"/>
          <p:cNvSpPr>
            <a:spLocks noChangeArrowheads="1"/>
          </p:cNvSpPr>
          <p:nvPr/>
        </p:nvSpPr>
        <p:spPr bwMode="auto">
          <a:xfrm>
            <a:off x="244475" y="3810000"/>
            <a:ext cx="4191000"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7013" indent="-227013">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eaLnBrk="1" hangingPunct="1">
              <a:spcBef>
                <a:spcPct val="50000"/>
              </a:spcBef>
              <a:defRPr/>
            </a:pPr>
            <a:r>
              <a:rPr lang="en-US" altLang="en-US" sz="1200" b="0" dirty="0" smtClean="0"/>
              <a:t>Finite Element Analysis for JFK project - Underway.</a:t>
            </a:r>
          </a:p>
          <a:p>
            <a:pPr eaLnBrk="1" hangingPunct="1">
              <a:spcBef>
                <a:spcPct val="0"/>
              </a:spcBef>
              <a:defRPr/>
            </a:pPr>
            <a:endParaRPr lang="en-US" altLang="en-US" sz="1200" b="0" dirty="0" smtClean="0"/>
          </a:p>
          <a:p>
            <a:pPr eaLnBrk="1" hangingPunct="1">
              <a:spcBef>
                <a:spcPct val="0"/>
              </a:spcBef>
              <a:defRPr/>
            </a:pPr>
            <a:r>
              <a:rPr lang="en-US" altLang="en-US" sz="1200" b="0" dirty="0" smtClean="0"/>
              <a:t>Milestones</a:t>
            </a:r>
          </a:p>
          <a:p>
            <a:pPr>
              <a:spcBef>
                <a:spcPct val="0"/>
              </a:spcBef>
              <a:buNone/>
              <a:defRPr/>
            </a:pPr>
            <a:r>
              <a:rPr lang="en-US" altLang="en-US" sz="1200" b="0" dirty="0" smtClean="0"/>
              <a:t>	- Completed sensor installation at BOS</a:t>
            </a:r>
            <a:r>
              <a:rPr lang="en-US" altLang="en-US" sz="1200" b="0" dirty="0" smtClean="0"/>
              <a:t>.</a:t>
            </a:r>
            <a:r>
              <a:rPr lang="en-US" altLang="en-US" sz="1200" dirty="0">
                <a:solidFill>
                  <a:srgbClr val="FF0000"/>
                </a:solidFill>
                <a:effectLst>
                  <a:outerShdw blurRad="38100" dist="38100" dir="2700000" algn="tl">
                    <a:srgbClr val="C0C0C0"/>
                  </a:outerShdw>
                </a:effectLst>
                <a:latin typeface="SimSun" pitchFamily="2" charset="-122"/>
                <a:ea typeface="SimSun" pitchFamily="2" charset="-122"/>
              </a:rPr>
              <a:t> √</a:t>
            </a:r>
            <a:endParaRPr lang="en-US" altLang="en-US" sz="1200" dirty="0" smtClean="0">
              <a:solidFill>
                <a:srgbClr val="FF0000"/>
              </a:solidFill>
              <a:effectLst>
                <a:outerShdw blurRad="38100" dist="38100" dir="2700000" algn="tl">
                  <a:srgbClr val="C0C0C0"/>
                </a:outerShdw>
              </a:effectLst>
            </a:endParaRPr>
          </a:p>
          <a:p>
            <a:pPr>
              <a:spcBef>
                <a:spcPct val="0"/>
              </a:spcBef>
              <a:buNone/>
              <a:defRPr/>
            </a:pPr>
            <a:r>
              <a:rPr lang="en-US" altLang="en-US" sz="1200" b="0" dirty="0" smtClean="0"/>
              <a:t>	- Continuing lab tests on materials collected at BOS</a:t>
            </a:r>
            <a:r>
              <a:rPr lang="en-US" altLang="en-US" sz="1200" b="0" dirty="0" smtClean="0"/>
              <a:t>. </a:t>
            </a:r>
            <a:r>
              <a:rPr lang="en-US" altLang="en-US" sz="1200" dirty="0">
                <a:solidFill>
                  <a:srgbClr val="FF0000"/>
                </a:solidFill>
                <a:effectLst>
                  <a:outerShdw blurRad="38100" dist="38100" dir="2700000" algn="tl">
                    <a:srgbClr val="C0C0C0"/>
                  </a:outerShdw>
                </a:effectLst>
                <a:latin typeface="SimSun" pitchFamily="2" charset="-122"/>
                <a:ea typeface="SimSun" pitchFamily="2" charset="-122"/>
              </a:rPr>
              <a:t>√</a:t>
            </a:r>
            <a:endParaRPr lang="en-US" altLang="en-US" sz="1200" b="0" dirty="0" smtClean="0"/>
          </a:p>
          <a:p>
            <a:pPr>
              <a:spcBef>
                <a:spcPct val="0"/>
              </a:spcBef>
              <a:buNone/>
              <a:defRPr/>
            </a:pPr>
            <a:r>
              <a:rPr lang="en-US" altLang="en-US" sz="1200" b="0" dirty="0" smtClean="0"/>
              <a:t>	- </a:t>
            </a:r>
            <a:r>
              <a:rPr lang="en-US" altLang="en-US" sz="1200" b="0" dirty="0"/>
              <a:t>Complete sensor installation at </a:t>
            </a:r>
            <a:r>
              <a:rPr lang="en-US" altLang="en-US" sz="1200" b="0" dirty="0" smtClean="0"/>
              <a:t>PHL.</a:t>
            </a:r>
            <a:endParaRPr lang="en-US" altLang="en-US" sz="1200" dirty="0">
              <a:solidFill>
                <a:srgbClr val="FF0000"/>
              </a:solidFill>
              <a:effectLst>
                <a:outerShdw blurRad="38100" dist="38100" dir="2700000" algn="tl">
                  <a:srgbClr val="C0C0C0"/>
                </a:outerShdw>
              </a:effectLst>
            </a:endParaRPr>
          </a:p>
          <a:p>
            <a:pPr>
              <a:spcBef>
                <a:spcPct val="0"/>
              </a:spcBef>
              <a:buNone/>
              <a:defRPr/>
            </a:pPr>
            <a:r>
              <a:rPr lang="en-US" altLang="en-US" sz="1200" b="0" dirty="0"/>
              <a:t>	- Complete lab tests on materials collected at </a:t>
            </a:r>
            <a:r>
              <a:rPr lang="en-US" altLang="en-US" sz="1200" b="0" dirty="0" smtClean="0"/>
              <a:t>PHL</a:t>
            </a:r>
          </a:p>
          <a:p>
            <a:pPr>
              <a:spcBef>
                <a:spcPct val="0"/>
              </a:spcBef>
              <a:buNone/>
              <a:defRPr/>
            </a:pPr>
            <a:r>
              <a:rPr lang="en-US" altLang="en-US" sz="1200" b="0" dirty="0"/>
              <a:t>	- Complete </a:t>
            </a:r>
            <a:r>
              <a:rPr lang="en-US" altLang="en-US" sz="1200" b="0" dirty="0" smtClean="0"/>
              <a:t>in-situ tests at PHL.</a:t>
            </a:r>
          </a:p>
          <a:p>
            <a:pPr>
              <a:spcBef>
                <a:spcPct val="0"/>
              </a:spcBef>
              <a:buNone/>
              <a:defRPr/>
            </a:pPr>
            <a:r>
              <a:rPr lang="en-US" altLang="en-US" sz="1200" b="0" dirty="0" smtClean="0"/>
              <a:t>	- Install sensors at FDR project at Davis, CA (tentative).</a:t>
            </a:r>
            <a:endParaRPr lang="en-US" altLang="en-US" sz="1200" b="0" dirty="0"/>
          </a:p>
          <a:p>
            <a:pPr>
              <a:spcBef>
                <a:spcPct val="0"/>
              </a:spcBef>
              <a:buNone/>
              <a:defRPr/>
            </a:pPr>
            <a:endParaRPr lang="en-US" altLang="en-US" sz="1200" b="0" dirty="0"/>
          </a:p>
          <a:p>
            <a:pPr>
              <a:spcBef>
                <a:spcPct val="0"/>
              </a:spcBef>
              <a:buNone/>
              <a:defRPr/>
            </a:pPr>
            <a:endParaRPr lang="en-US" altLang="en-US" sz="1200" b="0" dirty="0"/>
          </a:p>
          <a:p>
            <a:pPr eaLnBrk="1" hangingPunct="1">
              <a:spcBef>
                <a:spcPct val="0"/>
              </a:spcBef>
              <a:buFontTx/>
              <a:buNone/>
              <a:defRPr/>
            </a:pPr>
            <a:endParaRPr lang="en-US" altLang="en-US" sz="1200" b="0" dirty="0" smtClean="0"/>
          </a:p>
          <a:p>
            <a:pPr eaLnBrk="1" hangingPunct="1">
              <a:spcBef>
                <a:spcPct val="0"/>
              </a:spcBef>
              <a:buFontTx/>
              <a:buNone/>
              <a:defRPr/>
            </a:pPr>
            <a:endParaRPr lang="en-US" altLang="en-US" sz="1200" b="0" dirty="0" smtClean="0"/>
          </a:p>
          <a:p>
            <a:pPr eaLnBrk="1" hangingPunct="1">
              <a:spcBef>
                <a:spcPct val="50000"/>
              </a:spcBef>
              <a:buFontTx/>
              <a:buNone/>
              <a:defRPr/>
            </a:pPr>
            <a:endParaRPr lang="en-US" altLang="en-US" sz="1200" b="0" dirty="0" smtClean="0"/>
          </a:p>
        </p:txBody>
      </p:sp>
      <p:sp>
        <p:nvSpPr>
          <p:cNvPr id="10254" name="Rectangle 26"/>
          <p:cNvSpPr>
            <a:spLocks noChangeArrowheads="1"/>
          </p:cNvSpPr>
          <p:nvPr/>
        </p:nvSpPr>
        <p:spPr bwMode="auto">
          <a:xfrm>
            <a:off x="4676775" y="3829050"/>
            <a:ext cx="42672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7013" indent="-227013" eaLnBrk="0" hangingPunct="0">
              <a:spcBef>
                <a:spcPct val="20000"/>
              </a:spcBef>
              <a:defRPr sz="2800" b="1">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marL="0" indent="0" algn="ctr" eaLnBrk="1" hangingPunct="1">
              <a:spcBef>
                <a:spcPct val="50000"/>
              </a:spcBef>
              <a:defRPr/>
            </a:pPr>
            <a:r>
              <a:rPr lang="en-US" altLang="en-US" sz="1200" b="0" dirty="0" smtClean="0"/>
              <a:t>Field Instrumentation &amp; Testing FY 2017 through FY 2019.</a:t>
            </a:r>
          </a:p>
        </p:txBody>
      </p:sp>
      <p:sp>
        <p:nvSpPr>
          <p:cNvPr id="10255" name="Rectangle 27"/>
          <p:cNvSpPr>
            <a:spLocks noChangeArrowheads="1"/>
          </p:cNvSpPr>
          <p:nvPr/>
        </p:nvSpPr>
        <p:spPr bwMode="auto">
          <a:xfrm>
            <a:off x="504825" y="1173163"/>
            <a:ext cx="3505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20000"/>
              </a:spcBef>
              <a:defRPr sz="2800" b="1">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eaLnBrk="1" hangingPunct="1">
              <a:defRPr/>
            </a:pPr>
            <a:r>
              <a:rPr lang="en-US" altLang="en-US" sz="1800" u="sng" dirty="0" smtClean="0"/>
              <a:t>Need</a:t>
            </a:r>
          </a:p>
        </p:txBody>
      </p:sp>
      <p:sp>
        <p:nvSpPr>
          <p:cNvPr id="10256" name="Rectangle 28"/>
          <p:cNvSpPr>
            <a:spLocks noChangeArrowheads="1"/>
          </p:cNvSpPr>
          <p:nvPr/>
        </p:nvSpPr>
        <p:spPr bwMode="auto">
          <a:xfrm>
            <a:off x="273050" y="1541463"/>
            <a:ext cx="4038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7013" indent="-227013" eaLnBrk="0" hangingPunct="0">
              <a:spcBef>
                <a:spcPct val="20000"/>
              </a:spcBef>
              <a:defRPr sz="2800" b="1">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marL="0">
              <a:spcBef>
                <a:spcPts val="0"/>
              </a:spcBef>
              <a:spcAft>
                <a:spcPts val="0"/>
              </a:spcAft>
              <a:defRPr/>
            </a:pPr>
            <a:r>
              <a:rPr lang="en-US" sz="1200" b="0" dirty="0" smtClean="0">
                <a:latin typeface="+mn-lt"/>
                <a:ea typeface="Times New Roman"/>
              </a:rPr>
              <a:t>Provides better </a:t>
            </a:r>
            <a:r>
              <a:rPr lang="en-US" sz="1200" b="0" dirty="0">
                <a:latin typeface="+mn-lt"/>
                <a:ea typeface="Times New Roman"/>
              </a:rPr>
              <a:t>understanding of long term pavement behavior in the field under varied climatic and operating conditions, and improved paving materials characterization will conserve airport development funds and reduce the downtime of runways from construction and maintenance activities.</a:t>
            </a:r>
            <a:endParaRPr lang="en-US" altLang="en-US" sz="1200" b="0" dirty="0" smtClean="0">
              <a:latin typeface="+mn-lt"/>
            </a:endParaRPr>
          </a:p>
        </p:txBody>
      </p:sp>
      <p:graphicFrame>
        <p:nvGraphicFramePr>
          <p:cNvPr id="276651" name="Group 171"/>
          <p:cNvGraphicFramePr>
            <a:graphicFrameLocks noGrp="1"/>
          </p:cNvGraphicFramePr>
          <p:nvPr>
            <p:ph idx="1"/>
            <p:extLst>
              <p:ext uri="{D42A27DB-BD31-4B8C-83A1-F6EECF244321}">
                <p14:modId xmlns:p14="http://schemas.microsoft.com/office/powerpoint/2010/main" val="29826222"/>
              </p:ext>
            </p:extLst>
          </p:nvPr>
        </p:nvGraphicFramePr>
        <p:xfrm>
          <a:off x="4648200" y="4105275"/>
          <a:ext cx="4181474" cy="1616429"/>
        </p:xfrm>
        <a:graphic>
          <a:graphicData uri="http://schemas.openxmlformats.org/drawingml/2006/table">
            <a:tbl>
              <a:tblPr/>
              <a:tblGrid>
                <a:gridCol w="1600200"/>
                <a:gridCol w="838200"/>
                <a:gridCol w="909576"/>
                <a:gridCol w="833498"/>
              </a:tblGrid>
              <a:tr h="238125">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1" i="0" u="none" strike="noStrike" cap="none" normalizeH="0" baseline="0" dirty="0" smtClean="0">
                        <a:ln>
                          <a:noFill/>
                        </a:ln>
                        <a:solidFill>
                          <a:schemeClr val="tx1"/>
                        </a:solidFill>
                        <a:effectLst/>
                        <a:latin typeface="Arial" charset="0"/>
                      </a:endParaRPr>
                    </a:p>
                  </a:txBody>
                  <a:tcPr marT="45622" marB="456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900" b="1" i="0" u="none" strike="noStrike" cap="none" normalizeH="0" baseline="0" dirty="0" smtClean="0">
                          <a:ln>
                            <a:noFill/>
                          </a:ln>
                          <a:solidFill>
                            <a:schemeClr val="tx1"/>
                          </a:solidFill>
                          <a:effectLst/>
                          <a:latin typeface="Arial" charset="0"/>
                        </a:rPr>
                        <a:t>FY 2017</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900" b="1" i="0" u="none" strike="noStrike" cap="none" normalizeH="0" baseline="0" dirty="0" smtClean="0">
                          <a:ln>
                            <a:noFill/>
                          </a:ln>
                          <a:solidFill>
                            <a:schemeClr val="tx1"/>
                          </a:solidFill>
                          <a:effectLst/>
                          <a:latin typeface="Arial" charset="0"/>
                        </a:rPr>
                        <a:t>FY 2018</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900" b="1" i="0" u="none" strike="noStrike" cap="none" normalizeH="0" baseline="0" dirty="0" smtClean="0">
                          <a:ln>
                            <a:noFill/>
                          </a:ln>
                          <a:solidFill>
                            <a:schemeClr val="tx1"/>
                          </a:solidFill>
                          <a:effectLst/>
                          <a:latin typeface="Arial" charset="0"/>
                        </a:rPr>
                        <a:t>  FY-19</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5481">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charset="0"/>
                        </a:rPr>
                        <a:t>Funding Target ($000)</a:t>
                      </a:r>
                    </a:p>
                  </a:txBody>
                  <a:tcPr marT="45622" marB="456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charset="0"/>
                        </a:rPr>
                        <a:t>$900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charset="0"/>
                        </a:rPr>
                        <a:t>$825</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charset="0"/>
                        </a:rPr>
                        <a:t>$865</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37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P3.1: Sensor Installation</a:t>
                      </a:r>
                    </a:p>
                  </a:txBody>
                  <a:tcPr marT="45622" marB="456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$350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$325</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$350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r>
              <a:tr h="3387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P3.2: Material Testing</a:t>
                      </a:r>
                    </a:p>
                  </a:txBody>
                  <a:tcPr marT="45622" marB="456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$300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$250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$265</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P3.3: Data Analysis</a:t>
                      </a:r>
                    </a:p>
                  </a:txBody>
                  <a:tcPr marT="45622" marB="456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$250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$250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charset="0"/>
                        </a:rPr>
                        <a:t>$250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r>
            </a:tbl>
          </a:graphicData>
        </a:graphic>
      </p:graphicFrame>
    </p:spTree>
    <p:extLst>
      <p:ext uri="{BB962C8B-B14F-4D97-AF65-F5344CB8AC3E}">
        <p14:creationId xmlns:p14="http://schemas.microsoft.com/office/powerpoint/2010/main" val="19650767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037" y="76201"/>
            <a:ext cx="8080788"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6966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u="sng" dirty="0" smtClean="0">
                <a:solidFill>
                  <a:schemeClr val="tx1"/>
                </a:solidFill>
                <a:effectLst>
                  <a:outerShdw blurRad="38100" dist="38100" dir="2700000" algn="tl">
                    <a:srgbClr val="000000">
                      <a:alpha val="43137"/>
                    </a:srgbClr>
                  </a:outerShdw>
                </a:effectLst>
              </a:rPr>
              <a:t>HMA/WMA </a:t>
            </a:r>
            <a:r>
              <a:rPr lang="en-US" sz="3200" u="sng" dirty="0" err="1" smtClean="0">
                <a:solidFill>
                  <a:schemeClr val="tx1"/>
                </a:solidFill>
                <a:effectLst>
                  <a:outerShdw blurRad="38100" dist="38100" dir="2700000" algn="tl">
                    <a:srgbClr val="000000">
                      <a:alpha val="43137"/>
                    </a:srgbClr>
                  </a:outerShdw>
                </a:effectLst>
              </a:rPr>
              <a:t>Charecterization</a:t>
            </a:r>
            <a:endParaRPr lang="en-US" sz="3200" u="sng"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219200"/>
            <a:ext cx="9060034" cy="5257800"/>
          </a:xfrm>
        </p:spPr>
        <p:txBody>
          <a:bodyPr>
            <a:normAutofit/>
          </a:bodyPr>
          <a:lstStyle/>
          <a:p>
            <a:r>
              <a:rPr lang="en-US" sz="2000" dirty="0" smtClean="0">
                <a:effectLst>
                  <a:outerShdw blurRad="38100" dist="38100" dir="2700000" algn="tl">
                    <a:srgbClr val="000000">
                      <a:alpha val="43137"/>
                    </a:srgbClr>
                  </a:outerShdw>
                </a:effectLst>
              </a:rPr>
              <a:t>Compare the asphalt mixture performance of two different asphalt mixtures sampled during production</a:t>
            </a:r>
          </a:p>
          <a:p>
            <a:pPr lvl="1"/>
            <a:r>
              <a:rPr lang="en-US" sz="2000" dirty="0" smtClean="0">
                <a:effectLst>
                  <a:outerShdw blurRad="38100" dist="38100" dir="2700000" algn="tl">
                    <a:srgbClr val="000000">
                      <a:alpha val="43137"/>
                    </a:srgbClr>
                  </a:outerShdw>
                </a:effectLst>
              </a:rPr>
              <a:t>Atlantic City Airport</a:t>
            </a:r>
          </a:p>
          <a:p>
            <a:pPr lvl="1"/>
            <a:r>
              <a:rPr lang="en-US" sz="2000" dirty="0" smtClean="0">
                <a:effectLst>
                  <a:outerShdw blurRad="38100" dist="38100" dir="2700000" algn="tl">
                    <a:srgbClr val="000000">
                      <a:alpha val="43137"/>
                    </a:srgbClr>
                  </a:outerShdw>
                </a:effectLst>
              </a:rPr>
              <a:t>Logan Airport</a:t>
            </a:r>
          </a:p>
          <a:p>
            <a:r>
              <a:rPr lang="en-US" sz="2000" dirty="0" smtClean="0">
                <a:effectLst>
                  <a:outerShdw blurRad="38100" dist="38100" dir="2700000" algn="tl">
                    <a:srgbClr val="000000">
                      <a:alpha val="43137"/>
                    </a:srgbClr>
                  </a:outerShdw>
                </a:effectLst>
              </a:rPr>
              <a:t>Performance Testing</a:t>
            </a:r>
          </a:p>
          <a:p>
            <a:pPr lvl="1"/>
            <a:r>
              <a:rPr lang="en-US" sz="2000" dirty="0" smtClean="0">
                <a:effectLst>
                  <a:outerShdw blurRad="38100" dist="38100" dir="2700000" algn="tl">
                    <a:srgbClr val="000000">
                      <a:alpha val="43137"/>
                    </a:srgbClr>
                  </a:outerShdw>
                </a:effectLst>
              </a:rPr>
              <a:t>Mixture Stiffness (Dynamic Modulus)</a:t>
            </a:r>
          </a:p>
          <a:p>
            <a:pPr lvl="1"/>
            <a:r>
              <a:rPr lang="en-US" sz="2000" dirty="0" smtClean="0">
                <a:effectLst>
                  <a:outerShdw blurRad="38100" dist="38100" dir="2700000" algn="tl">
                    <a:srgbClr val="000000">
                      <a:alpha val="43137"/>
                    </a:srgbClr>
                  </a:outerShdw>
                </a:effectLst>
              </a:rPr>
              <a:t>Fatigue Cracking (Flexural Beam Fatigue, Overlay Tester, SCB Flexibility Index)</a:t>
            </a:r>
          </a:p>
          <a:p>
            <a:pPr lvl="1"/>
            <a:r>
              <a:rPr lang="en-US" sz="2000" dirty="0" smtClean="0">
                <a:effectLst>
                  <a:outerShdw blurRad="38100" dist="38100" dir="2700000" algn="tl">
                    <a:srgbClr val="000000">
                      <a:alpha val="43137"/>
                    </a:srgbClr>
                  </a:outerShdw>
                </a:effectLst>
              </a:rPr>
              <a:t>Rutting Resistance (AMPT Flow Number) </a:t>
            </a:r>
          </a:p>
          <a:p>
            <a:endParaRPr lang="en-US" sz="2000" dirty="0" smtClean="0">
              <a:effectLst>
                <a:outerShdw blurRad="38100" dist="38100" dir="2700000" algn="tl">
                  <a:srgbClr val="000000">
                    <a:alpha val="43137"/>
                  </a:srgbClr>
                </a:outerShdw>
              </a:effectLst>
            </a:endParaRPr>
          </a:p>
          <a:p>
            <a:pPr marL="457200" lvl="1" indent="0">
              <a:buNone/>
            </a:pPr>
            <a:endParaRPr lang="en-US" sz="2000" dirty="0" smtClean="0">
              <a:effectLst>
                <a:outerShdw blurRad="38100" dist="38100" dir="2700000" algn="tl">
                  <a:srgbClr val="000000">
                    <a:alpha val="43137"/>
                  </a:srgbClr>
                </a:outerShdw>
              </a:effectLst>
            </a:endParaRPr>
          </a:p>
          <a:p>
            <a:endParaRPr 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765086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sng" dirty="0" smtClean="0">
                <a:solidFill>
                  <a:schemeClr val="tx1"/>
                </a:solidFill>
                <a:effectLst>
                  <a:outerShdw blurRad="38100" dist="38100" dir="2700000" algn="tl">
                    <a:srgbClr val="000000">
                      <a:alpha val="43137"/>
                    </a:srgbClr>
                  </a:outerShdw>
                </a:effectLst>
              </a:rPr>
              <a:t>Study Limitations</a:t>
            </a:r>
            <a:endParaRPr lang="en-US" sz="3200" u="sng"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525" y="1066800"/>
            <a:ext cx="8991600" cy="5181600"/>
          </a:xfrm>
        </p:spPr>
        <p:txBody>
          <a:bodyPr>
            <a:normAutofit/>
          </a:bodyPr>
          <a:lstStyle/>
          <a:p>
            <a:r>
              <a:rPr lang="en-US" sz="2000" dirty="0" smtClean="0">
                <a:effectLst>
                  <a:outerShdw blurRad="38100" dist="38100" dir="2700000" algn="tl">
                    <a:srgbClr val="000000">
                      <a:alpha val="43137"/>
                    </a:srgbClr>
                  </a:outerShdw>
                </a:effectLst>
              </a:rPr>
              <a:t>Conditioning</a:t>
            </a:r>
          </a:p>
          <a:p>
            <a:pPr lvl="1"/>
            <a:r>
              <a:rPr lang="en-US" sz="2000" dirty="0" smtClean="0">
                <a:effectLst>
                  <a:outerShdw blurRad="38100" dist="38100" dir="2700000" algn="tl">
                    <a:srgbClr val="000000">
                      <a:alpha val="43137"/>
                    </a:srgbClr>
                  </a:outerShdw>
                </a:effectLst>
              </a:rPr>
              <a:t>Materials tested only after short term conditioning</a:t>
            </a:r>
          </a:p>
          <a:p>
            <a:pPr lvl="2"/>
            <a:r>
              <a:rPr lang="en-US" dirty="0" smtClean="0">
                <a:effectLst>
                  <a:outerShdw blurRad="38100" dist="38100" dir="2700000" algn="tl">
                    <a:srgbClr val="000000">
                      <a:alpha val="43137"/>
                    </a:srgbClr>
                  </a:outerShdw>
                </a:effectLst>
              </a:rPr>
              <a:t>Represents early life field aging</a:t>
            </a:r>
          </a:p>
          <a:p>
            <a:pPr lvl="1"/>
            <a:r>
              <a:rPr lang="en-US" sz="2000" dirty="0" smtClean="0">
                <a:effectLst>
                  <a:outerShdw blurRad="38100" dist="38100" dir="2700000" algn="tl">
                    <a:srgbClr val="000000">
                      <a:alpha val="43137"/>
                    </a:srgbClr>
                  </a:outerShdw>
                </a:effectLst>
              </a:rPr>
              <a:t>Material performance and resultant comparisons may change after long term conditioning </a:t>
            </a:r>
          </a:p>
          <a:p>
            <a:pPr lvl="2"/>
            <a:r>
              <a:rPr lang="en-US" dirty="0" smtClean="0">
                <a:effectLst>
                  <a:outerShdw blurRad="38100" dist="38100" dir="2700000" algn="tl">
                    <a:srgbClr val="000000">
                      <a:alpha val="43137"/>
                    </a:srgbClr>
                  </a:outerShdw>
                </a:effectLst>
              </a:rPr>
              <a:t>Used to simulate &gt;10 years of field aging </a:t>
            </a:r>
          </a:p>
          <a:p>
            <a:r>
              <a:rPr lang="en-US" sz="2000" dirty="0" smtClean="0">
                <a:effectLst>
                  <a:outerShdw blurRad="38100" dist="38100" dir="2700000" algn="tl">
                    <a:srgbClr val="000000">
                      <a:alpha val="43137"/>
                    </a:srgbClr>
                  </a:outerShdw>
                </a:effectLst>
              </a:rPr>
              <a:t>Test Temperatures</a:t>
            </a:r>
          </a:p>
          <a:p>
            <a:pPr lvl="1"/>
            <a:r>
              <a:rPr lang="en-US" sz="2000" dirty="0" smtClean="0">
                <a:effectLst>
                  <a:outerShdw blurRad="38100" dist="38100" dir="2700000" algn="tl">
                    <a:srgbClr val="000000">
                      <a:alpha val="43137"/>
                    </a:srgbClr>
                  </a:outerShdw>
                </a:effectLst>
              </a:rPr>
              <a:t>Test temperatures used were consistent for each respective test</a:t>
            </a:r>
          </a:p>
          <a:p>
            <a:pPr lvl="1"/>
            <a:r>
              <a:rPr lang="en-US" sz="2000" dirty="0" smtClean="0">
                <a:effectLst>
                  <a:outerShdw blurRad="38100" dist="38100" dir="2700000" algn="tl">
                    <a:srgbClr val="000000">
                      <a:alpha val="43137"/>
                    </a:srgbClr>
                  </a:outerShdw>
                </a:effectLst>
              </a:rPr>
              <a:t>Provides good means for direct comparison but may not represent true regional temperatures and therefore actual regional performance</a:t>
            </a:r>
          </a:p>
        </p:txBody>
      </p:sp>
    </p:spTree>
    <p:extLst>
      <p:ext uri="{BB962C8B-B14F-4D97-AF65-F5344CB8AC3E}">
        <p14:creationId xmlns:p14="http://schemas.microsoft.com/office/powerpoint/2010/main" val="28214314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ChangeArrowheads="1"/>
          </p:cNvSpPr>
          <p:nvPr>
            <p:ph type="title"/>
          </p:nvPr>
        </p:nvSpPr>
        <p:spPr>
          <a:xfrm>
            <a:off x="180550" y="152400"/>
            <a:ext cx="8849150" cy="1057275"/>
          </a:xfrm>
        </p:spPr>
        <p:txBody>
          <a:bodyPr>
            <a:normAutofit fontScale="90000"/>
          </a:bodyPr>
          <a:lstStyle/>
          <a:p>
            <a:r>
              <a:rPr lang="en-US" dirty="0" smtClean="0"/>
              <a:t>Mixture Stiffness – Dynamic Modulus</a:t>
            </a:r>
            <a:endParaRPr lang="en-US" altLang="en-US" u="sng" dirty="0">
              <a:solidFill>
                <a:schemeClr val="hlink"/>
              </a:solidFill>
            </a:endParaRPr>
          </a:p>
        </p:txBody>
      </p:sp>
      <p:sp>
        <p:nvSpPr>
          <p:cNvPr id="724995" name="Rectangle 3"/>
          <p:cNvSpPr>
            <a:spLocks noGrp="1" noChangeArrowheads="1"/>
          </p:cNvSpPr>
          <p:nvPr>
            <p:ph type="body" sz="half" idx="1"/>
          </p:nvPr>
        </p:nvSpPr>
        <p:spPr>
          <a:xfrm>
            <a:off x="0" y="1600200"/>
            <a:ext cx="4191000" cy="2895600"/>
          </a:xfrm>
        </p:spPr>
        <p:txBody>
          <a:bodyPr>
            <a:normAutofit/>
          </a:bodyPr>
          <a:lstStyle/>
          <a:p>
            <a:pPr>
              <a:lnSpc>
                <a:spcPct val="90000"/>
              </a:lnSpc>
            </a:pPr>
            <a:r>
              <a:rPr lang="en-US" altLang="en-US" sz="1800" b="0" dirty="0" smtClean="0">
                <a:effectLst>
                  <a:outerShdw blurRad="38100" dist="38100" dir="2700000" algn="tl">
                    <a:srgbClr val="000000">
                      <a:alpha val="43137"/>
                    </a:srgbClr>
                  </a:outerShdw>
                </a:effectLst>
              </a:rPr>
              <a:t>Master curves shifted to 20</a:t>
            </a:r>
            <a:r>
              <a:rPr lang="en-US" altLang="en-US" sz="1800" b="0" baseline="30000" dirty="0" smtClean="0">
                <a:effectLst>
                  <a:outerShdw blurRad="38100" dist="38100" dir="2700000" algn="tl">
                    <a:srgbClr val="000000">
                      <a:alpha val="43137"/>
                    </a:srgbClr>
                  </a:outerShdw>
                </a:effectLst>
              </a:rPr>
              <a:t>o</a:t>
            </a:r>
            <a:r>
              <a:rPr lang="en-US" altLang="en-US" sz="1800" b="0" dirty="0" smtClean="0">
                <a:effectLst>
                  <a:outerShdw blurRad="38100" dist="38100" dir="2700000" algn="tl">
                    <a:srgbClr val="000000">
                      <a:alpha val="43137"/>
                    </a:srgbClr>
                  </a:outerShdw>
                </a:effectLst>
              </a:rPr>
              <a:t>C reference temperature</a:t>
            </a:r>
          </a:p>
          <a:p>
            <a:pPr>
              <a:lnSpc>
                <a:spcPct val="90000"/>
              </a:lnSpc>
            </a:pPr>
            <a:r>
              <a:rPr lang="en-US" altLang="en-US" sz="1800" b="0" dirty="0" smtClean="0">
                <a:effectLst>
                  <a:outerShdw blurRad="38100" dist="38100" dir="2700000" algn="tl">
                    <a:srgbClr val="000000">
                      <a:alpha val="43137"/>
                    </a:srgbClr>
                  </a:outerShdw>
                </a:effectLst>
              </a:rPr>
              <a:t>High temperatures	</a:t>
            </a:r>
          </a:p>
          <a:p>
            <a:pPr lvl="1">
              <a:lnSpc>
                <a:spcPct val="90000"/>
              </a:lnSpc>
            </a:pPr>
            <a:r>
              <a:rPr lang="en-US" altLang="en-US" sz="1800" dirty="0" smtClean="0">
                <a:effectLst>
                  <a:outerShdw blurRad="38100" dist="38100" dir="2700000" algn="tl">
                    <a:srgbClr val="000000">
                      <a:alpha val="43137"/>
                    </a:srgbClr>
                  </a:outerShdw>
                </a:effectLst>
              </a:rPr>
              <a:t>Logan stiffer than Atlantic City</a:t>
            </a:r>
          </a:p>
          <a:p>
            <a:pPr>
              <a:lnSpc>
                <a:spcPct val="90000"/>
              </a:lnSpc>
            </a:pPr>
            <a:r>
              <a:rPr lang="en-US" altLang="en-US" sz="1800" b="0" dirty="0" smtClean="0">
                <a:effectLst>
                  <a:outerShdw blurRad="38100" dist="38100" dir="2700000" algn="tl">
                    <a:srgbClr val="000000">
                      <a:alpha val="43137"/>
                    </a:srgbClr>
                  </a:outerShdw>
                </a:effectLst>
              </a:rPr>
              <a:t>Intermediate temperatures</a:t>
            </a:r>
          </a:p>
          <a:p>
            <a:pPr lvl="1">
              <a:lnSpc>
                <a:spcPct val="90000"/>
              </a:lnSpc>
            </a:pPr>
            <a:r>
              <a:rPr lang="en-US" altLang="en-US" sz="1800" dirty="0" smtClean="0">
                <a:effectLst>
                  <a:outerShdw blurRad="38100" dist="38100" dir="2700000" algn="tl">
                    <a:srgbClr val="000000">
                      <a:alpha val="43137"/>
                    </a:srgbClr>
                  </a:outerShdw>
                </a:effectLst>
              </a:rPr>
              <a:t>Stiffness similar for both mixtures</a:t>
            </a:r>
          </a:p>
          <a:p>
            <a:pPr>
              <a:lnSpc>
                <a:spcPct val="90000"/>
              </a:lnSpc>
            </a:pPr>
            <a:r>
              <a:rPr lang="en-US" altLang="en-US" sz="1800" b="0" dirty="0" smtClean="0">
                <a:effectLst>
                  <a:outerShdw blurRad="38100" dist="38100" dir="2700000" algn="tl">
                    <a:srgbClr val="000000">
                      <a:alpha val="43137"/>
                    </a:srgbClr>
                  </a:outerShdw>
                </a:effectLst>
              </a:rPr>
              <a:t>Low temperatures</a:t>
            </a:r>
          </a:p>
          <a:p>
            <a:pPr lvl="1">
              <a:lnSpc>
                <a:spcPct val="90000"/>
              </a:lnSpc>
            </a:pPr>
            <a:r>
              <a:rPr lang="en-US" altLang="en-US" sz="1800" dirty="0" smtClean="0">
                <a:effectLst>
                  <a:outerShdw blurRad="38100" dist="38100" dir="2700000" algn="tl">
                    <a:srgbClr val="000000">
                      <a:alpha val="43137"/>
                    </a:srgbClr>
                  </a:outerShdw>
                </a:effectLst>
              </a:rPr>
              <a:t>Logan less stiff than Atlantic City</a:t>
            </a:r>
            <a:endParaRPr lang="en-US" altLang="en-US" sz="1800"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stretch>
            <a:fillRect/>
          </a:stretch>
        </p:blipFill>
        <p:spPr>
          <a:xfrm>
            <a:off x="4038600" y="1219200"/>
            <a:ext cx="5117412" cy="4110335"/>
          </a:xfrm>
          <a:prstGeom prst="rect">
            <a:avLst/>
          </a:prstGeom>
        </p:spPr>
      </p:pic>
      <p:sp>
        <p:nvSpPr>
          <p:cNvPr id="4" name="TextBox 3"/>
          <p:cNvSpPr txBox="1"/>
          <p:nvPr/>
        </p:nvSpPr>
        <p:spPr>
          <a:xfrm>
            <a:off x="304800" y="4867870"/>
            <a:ext cx="3986989" cy="923330"/>
          </a:xfrm>
          <a:prstGeom prst="rect">
            <a:avLst/>
          </a:prstGeom>
          <a:noFill/>
        </p:spPr>
        <p:txBody>
          <a:bodyPr wrap="none" rtlCol="0">
            <a:spAutoFit/>
          </a:bodyPr>
          <a:lstStyle/>
          <a:p>
            <a:r>
              <a:rPr lang="en-US" b="1" dirty="0" smtClean="0"/>
              <a:t>Desirable Properties</a:t>
            </a:r>
          </a:p>
          <a:p>
            <a:pPr marL="285750" indent="-285750">
              <a:buFontTx/>
              <a:buChar char="-"/>
            </a:pPr>
            <a:r>
              <a:rPr lang="en-US" b="1" dirty="0" smtClean="0"/>
              <a:t>High stiffness at high temperatures</a:t>
            </a:r>
          </a:p>
          <a:p>
            <a:pPr marL="285750" indent="-285750">
              <a:buFontTx/>
              <a:buChar char="-"/>
            </a:pPr>
            <a:r>
              <a:rPr lang="en-US" b="1" dirty="0" smtClean="0"/>
              <a:t>Low stiffness at low temperatures</a:t>
            </a:r>
            <a:endParaRPr lang="en-US" b="1" dirty="0"/>
          </a:p>
        </p:txBody>
      </p:sp>
    </p:spTree>
    <p:extLst>
      <p:ext uri="{BB962C8B-B14F-4D97-AF65-F5344CB8AC3E}">
        <p14:creationId xmlns:p14="http://schemas.microsoft.com/office/powerpoint/2010/main" val="3019557778"/>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rmAutofit/>
          </a:bodyPr>
          <a:lstStyle/>
          <a:p>
            <a:r>
              <a:rPr lang="en-US" sz="3200" u="sng" dirty="0" smtClean="0">
                <a:solidFill>
                  <a:schemeClr val="tx1"/>
                </a:solidFill>
                <a:effectLst>
                  <a:outerShdw blurRad="38100" dist="38100" dir="2700000" algn="tl">
                    <a:srgbClr val="000000">
                      <a:alpha val="43137"/>
                    </a:srgbClr>
                  </a:outerShdw>
                </a:effectLst>
              </a:rPr>
              <a:t>Fatigue Cracking – SCB Flexibility Index </a:t>
            </a:r>
            <a:endParaRPr lang="en-US" sz="3200" u="sng"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6200" y="1523130"/>
            <a:ext cx="5369600" cy="3734670"/>
          </a:xfrm>
        </p:spPr>
        <p:txBody>
          <a:bodyPr>
            <a:normAutofit/>
          </a:bodyPr>
          <a:lstStyle/>
          <a:p>
            <a:r>
              <a:rPr lang="en-US" sz="2000" b="0" dirty="0" smtClean="0">
                <a:effectLst>
                  <a:outerShdw blurRad="38100" dist="38100" dir="2700000" algn="tl">
                    <a:srgbClr val="000000">
                      <a:alpha val="43137"/>
                    </a:srgbClr>
                  </a:outerShdw>
                </a:effectLst>
              </a:rPr>
              <a:t>Uses 3-point bending on a semi-circular asphalt sample</a:t>
            </a:r>
          </a:p>
          <a:p>
            <a:r>
              <a:rPr lang="en-US" sz="2000" b="0" dirty="0" smtClean="0">
                <a:effectLst>
                  <a:outerShdw blurRad="38100" dist="38100" dir="2700000" algn="tl">
                    <a:srgbClr val="000000">
                      <a:alpha val="43137"/>
                    </a:srgbClr>
                  </a:outerShdw>
                </a:effectLst>
              </a:rPr>
              <a:t>Notch cut to initiate cracking</a:t>
            </a:r>
          </a:p>
          <a:p>
            <a:r>
              <a:rPr lang="en-US" sz="2000" b="0" dirty="0" smtClean="0">
                <a:effectLst>
                  <a:outerShdw blurRad="38100" dist="38100" dir="2700000" algn="tl">
                    <a:srgbClr val="000000">
                      <a:alpha val="43137"/>
                    </a:srgbClr>
                  </a:outerShdw>
                </a:effectLst>
              </a:rPr>
              <a:t>Test evaluates the energy required to fracture the specimen and propagate a crack at the notch</a:t>
            </a:r>
          </a:p>
          <a:p>
            <a:pPr lvl="1"/>
            <a:r>
              <a:rPr lang="en-US" sz="2000" dirty="0" smtClean="0">
                <a:effectLst>
                  <a:outerShdw blurRad="38100" dist="38100" dir="2700000" algn="tl">
                    <a:srgbClr val="000000">
                      <a:alpha val="43137"/>
                    </a:srgbClr>
                  </a:outerShdw>
                </a:effectLst>
              </a:rPr>
              <a:t>Work of Fracture</a:t>
            </a:r>
          </a:p>
          <a:p>
            <a:r>
              <a:rPr lang="en-US" sz="2000" b="0" dirty="0" smtClean="0">
                <a:effectLst>
                  <a:outerShdw blurRad="38100" dist="38100" dir="2700000" algn="tl">
                    <a:srgbClr val="000000">
                      <a:alpha val="43137"/>
                    </a:srgbClr>
                  </a:outerShdw>
                </a:effectLst>
              </a:rPr>
              <a:t>Additional analysis was used to calculate the Flexibility Index (FI)  </a:t>
            </a:r>
          </a:p>
          <a:p>
            <a:pPr lvl="1"/>
            <a:r>
              <a:rPr lang="en-US" sz="2000" dirty="0" smtClean="0">
                <a:effectLst>
                  <a:outerShdw blurRad="38100" dist="38100" dir="2700000" algn="tl">
                    <a:srgbClr val="000000">
                      <a:alpha val="43137"/>
                    </a:srgbClr>
                  </a:outerShdw>
                </a:effectLst>
              </a:rPr>
              <a:t>Post peak performance</a:t>
            </a:r>
            <a:endParaRPr lang="en-US" sz="20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5273276" y="4115670"/>
            <a:ext cx="3626645" cy="20745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1723" y="990600"/>
            <a:ext cx="1828800" cy="3125070"/>
          </a:xfrm>
          <a:prstGeom prst="rect">
            <a:avLst/>
          </a:prstGeom>
        </p:spPr>
      </p:pic>
    </p:spTree>
    <p:extLst>
      <p:ext uri="{BB962C8B-B14F-4D97-AF65-F5344CB8AC3E}">
        <p14:creationId xmlns:p14="http://schemas.microsoft.com/office/powerpoint/2010/main" val="5048843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u="sng" dirty="0" smtClean="0">
                <a:solidFill>
                  <a:schemeClr val="tx1"/>
                </a:solidFill>
                <a:effectLst>
                  <a:outerShdw blurRad="38100" dist="38100" dir="2700000" algn="tl">
                    <a:srgbClr val="000000">
                      <a:alpha val="43137"/>
                    </a:srgbClr>
                  </a:outerShdw>
                </a:effectLst>
              </a:rPr>
              <a:t>SCB Flexibility Index (FI)</a:t>
            </a:r>
            <a:endParaRPr lang="en-US" sz="3200" u="sng"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2057400"/>
            <a:ext cx="3733800" cy="2286000"/>
          </a:xfrm>
        </p:spPr>
        <p:txBody>
          <a:bodyPr>
            <a:normAutofit/>
          </a:bodyPr>
          <a:lstStyle/>
          <a:p>
            <a:r>
              <a:rPr lang="en-US" sz="2000" b="0" dirty="0" smtClean="0">
                <a:effectLst>
                  <a:outerShdw blurRad="38100" dist="38100" dir="2700000" algn="tl">
                    <a:srgbClr val="000000">
                      <a:alpha val="43137"/>
                    </a:srgbClr>
                  </a:outerShdw>
                </a:effectLst>
              </a:rPr>
              <a:t>SCB Flexibility Index shows that at a test temperature of 25</a:t>
            </a:r>
            <a:r>
              <a:rPr lang="en-US" sz="2000" b="0" baseline="30000" dirty="0" smtClean="0">
                <a:effectLst>
                  <a:outerShdw blurRad="38100" dist="38100" dir="2700000" algn="tl">
                    <a:srgbClr val="000000">
                      <a:alpha val="43137"/>
                    </a:srgbClr>
                  </a:outerShdw>
                </a:effectLst>
              </a:rPr>
              <a:t>o</a:t>
            </a:r>
            <a:r>
              <a:rPr lang="en-US" sz="2000" b="0" dirty="0" smtClean="0">
                <a:effectLst>
                  <a:outerShdw blurRad="38100" dist="38100" dir="2700000" algn="tl">
                    <a:srgbClr val="000000">
                      <a:alpha val="43137"/>
                    </a:srgbClr>
                  </a:outerShdw>
                </a:effectLst>
              </a:rPr>
              <a:t>C, Atlantic City Airport mixture more resistance to cracking than Logan Airport</a:t>
            </a:r>
            <a:endParaRPr lang="en-US" sz="2000" b="0"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a:stretch>
            <a:fillRect/>
          </a:stretch>
        </p:blipFill>
        <p:spPr>
          <a:xfrm>
            <a:off x="3810000" y="1524000"/>
            <a:ext cx="5168364" cy="3746324"/>
          </a:xfrm>
          <a:prstGeom prst="rect">
            <a:avLst/>
          </a:prstGeom>
        </p:spPr>
      </p:pic>
    </p:spTree>
    <p:extLst>
      <p:ext uri="{BB962C8B-B14F-4D97-AF65-F5344CB8AC3E}">
        <p14:creationId xmlns:p14="http://schemas.microsoft.com/office/powerpoint/2010/main" val="14473084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68267"/>
          </a:xfrm>
          <a:prstGeom prst="rect">
            <a:avLst/>
          </a:prstGeom>
        </p:spPr>
      </p:pic>
      <p:sp>
        <p:nvSpPr>
          <p:cNvPr id="3" name="Donut 2"/>
          <p:cNvSpPr/>
          <p:nvPr/>
        </p:nvSpPr>
        <p:spPr bwMode="auto">
          <a:xfrm>
            <a:off x="5114925" y="3962400"/>
            <a:ext cx="609600" cy="619125"/>
          </a:xfrm>
          <a:prstGeom prst="donut">
            <a:avLst>
              <a:gd name="adj" fmla="val 5563"/>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4" name="TextBox 3"/>
          <p:cNvSpPr txBox="1"/>
          <p:nvPr/>
        </p:nvSpPr>
        <p:spPr>
          <a:xfrm>
            <a:off x="228600" y="641866"/>
            <a:ext cx="4497770" cy="369332"/>
          </a:xfrm>
          <a:prstGeom prst="rect">
            <a:avLst/>
          </a:prstGeom>
          <a:noFill/>
        </p:spPr>
        <p:txBody>
          <a:bodyPr wrap="none" rtlCol="0">
            <a:spAutoFit/>
          </a:bodyPr>
          <a:lstStyle/>
          <a:p>
            <a:r>
              <a:rPr lang="en-US" b="1" dirty="0" smtClean="0">
                <a:solidFill>
                  <a:srgbClr val="FFFF00"/>
                </a:solidFill>
              </a:rPr>
              <a:t>Philadelphia International Airport (PHL)</a:t>
            </a:r>
            <a:endParaRPr lang="en-US" b="1" dirty="0">
              <a:solidFill>
                <a:srgbClr val="FFFF00"/>
              </a:solidFill>
            </a:endParaRPr>
          </a:p>
        </p:txBody>
      </p:sp>
    </p:spTree>
    <p:extLst>
      <p:ext uri="{BB962C8B-B14F-4D97-AF65-F5344CB8AC3E}">
        <p14:creationId xmlns:p14="http://schemas.microsoft.com/office/powerpoint/2010/main" val="15741078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title"/>
          </p:nvPr>
        </p:nvSpPr>
        <p:spPr/>
        <p:txBody>
          <a:bodyPr/>
          <a:lstStyle/>
          <a:p>
            <a:pPr eaLnBrk="1" hangingPunct="1">
              <a:defRPr/>
            </a:pPr>
            <a:r>
              <a:rPr lang="en-US" sz="3200" u="sng" dirty="0" smtClean="0">
                <a:effectLst>
                  <a:outerShdw blurRad="38100" dist="38100" dir="2700000" algn="tl">
                    <a:srgbClr val="C0C0C0"/>
                  </a:outerShdw>
                </a:effectLst>
              </a:rPr>
              <a:t>Objectives</a:t>
            </a:r>
          </a:p>
        </p:txBody>
      </p:sp>
      <p:sp>
        <p:nvSpPr>
          <p:cNvPr id="482307" name="Rectangle 3"/>
          <p:cNvSpPr>
            <a:spLocks noGrp="1" noChangeArrowheads="1"/>
          </p:cNvSpPr>
          <p:nvPr>
            <p:ph type="body" idx="1"/>
          </p:nvPr>
        </p:nvSpPr>
        <p:spPr>
          <a:xfrm>
            <a:off x="304800" y="1295400"/>
            <a:ext cx="8601075" cy="4390691"/>
          </a:xfrm>
        </p:spPr>
        <p:txBody>
          <a:bodyPr/>
          <a:lstStyle/>
          <a:p>
            <a:pPr marL="400050" lvl="2" indent="-342900" eaLnBrk="1" hangingPunct="1">
              <a:buFont typeface="Arial" panose="020B0604020202020204" pitchFamily="34" charset="0"/>
              <a:buChar char="•"/>
              <a:defRPr/>
            </a:pPr>
            <a:r>
              <a:rPr lang="en-US" dirty="0" smtClean="0">
                <a:effectLst>
                  <a:outerShdw blurRad="38100" dist="38100" dir="2700000" algn="tl">
                    <a:srgbClr val="C0C0C0"/>
                  </a:outerShdw>
                </a:effectLst>
              </a:rPr>
              <a:t>Determine </a:t>
            </a:r>
            <a:r>
              <a:rPr lang="en-US" dirty="0">
                <a:effectLst>
                  <a:outerShdw blurRad="38100" dist="38100" dir="2700000" algn="tl">
                    <a:srgbClr val="C0C0C0"/>
                  </a:outerShdw>
                </a:effectLst>
              </a:rPr>
              <a:t>the response of concrete slabs and asphalt concrete under multi-gear aircraft such as A-350, B-777, etc.</a:t>
            </a:r>
          </a:p>
          <a:p>
            <a:pPr marL="400050" lvl="2" indent="-342900" eaLnBrk="1" hangingPunct="1">
              <a:buFont typeface="Arial" panose="020B0604020202020204" pitchFamily="34" charset="0"/>
              <a:buChar char="•"/>
              <a:defRPr/>
            </a:pPr>
            <a:r>
              <a:rPr lang="en-US" dirty="0" smtClean="0">
                <a:effectLst>
                  <a:outerShdw blurRad="38100" dist="38100" dir="2700000" algn="tl">
                    <a:srgbClr val="C0C0C0"/>
                  </a:outerShdw>
                </a:effectLst>
              </a:rPr>
              <a:t>Compare </a:t>
            </a:r>
            <a:r>
              <a:rPr lang="en-US" dirty="0">
                <a:effectLst>
                  <a:outerShdw blurRad="38100" dist="38100" dir="2700000" algn="tl">
                    <a:srgbClr val="C0C0C0"/>
                  </a:outerShdw>
                </a:effectLst>
              </a:rPr>
              <a:t>the </a:t>
            </a:r>
            <a:r>
              <a:rPr lang="en-US" dirty="0" smtClean="0">
                <a:effectLst>
                  <a:outerShdw blurRad="38100" dist="38100" dir="2700000" algn="tl">
                    <a:srgbClr val="C0C0C0"/>
                  </a:outerShdw>
                </a:effectLst>
              </a:rPr>
              <a:t>performance </a:t>
            </a:r>
            <a:r>
              <a:rPr lang="en-US" dirty="0">
                <a:effectLst>
                  <a:outerShdw blurRad="38100" dist="38100" dir="2700000" algn="tl">
                    <a:srgbClr val="C0C0C0"/>
                  </a:outerShdw>
                </a:effectLst>
              </a:rPr>
              <a:t>of concrete slabs and asphalt concrete under aircraft load.</a:t>
            </a:r>
          </a:p>
          <a:p>
            <a:pPr marL="400050" lvl="2" indent="-342900" eaLnBrk="1" hangingPunct="1">
              <a:buFont typeface="Arial" panose="020B0604020202020204" pitchFamily="34" charset="0"/>
              <a:buChar char="•"/>
              <a:defRPr/>
            </a:pPr>
            <a:r>
              <a:rPr lang="en-US" dirty="0" smtClean="0">
                <a:effectLst>
                  <a:outerShdw blurRad="38100" dist="38100" dir="2700000" algn="tl">
                    <a:srgbClr val="C0C0C0"/>
                  </a:outerShdw>
                </a:effectLst>
              </a:rPr>
              <a:t>Evaluate </a:t>
            </a:r>
            <a:r>
              <a:rPr lang="en-US" dirty="0">
                <a:effectLst>
                  <a:outerShdw blurRad="38100" dist="38100" dir="2700000" algn="tl">
                    <a:srgbClr val="C0C0C0"/>
                  </a:outerShdw>
                </a:effectLst>
              </a:rPr>
              <a:t>the load transfer efficiency of the joint</a:t>
            </a:r>
          </a:p>
          <a:p>
            <a:pPr marL="400050" lvl="2" indent="-342900" eaLnBrk="1" hangingPunct="1">
              <a:buFont typeface="Arial" panose="020B0604020202020204" pitchFamily="34" charset="0"/>
              <a:buChar char="•"/>
              <a:defRPr/>
            </a:pPr>
            <a:r>
              <a:rPr lang="en-US" dirty="0" smtClean="0">
                <a:effectLst>
                  <a:outerShdw blurRad="38100" dist="38100" dir="2700000" algn="tl">
                    <a:srgbClr val="C0C0C0"/>
                  </a:outerShdw>
                </a:effectLst>
              </a:rPr>
              <a:t>Measure </a:t>
            </a:r>
            <a:r>
              <a:rPr lang="en-US" dirty="0">
                <a:effectLst>
                  <a:outerShdw blurRad="38100" dist="38100" dir="2700000" algn="tl">
                    <a:srgbClr val="C0C0C0"/>
                  </a:outerShdw>
                </a:effectLst>
              </a:rPr>
              <a:t>the temperature profile in cement pavement and asphalt pavement. Study the effect of temperature profile on pavement response.</a:t>
            </a:r>
          </a:p>
          <a:p>
            <a:pPr marL="400050" lvl="2" indent="-342900" eaLnBrk="1" hangingPunct="1">
              <a:buFont typeface="Arial" panose="020B0604020202020204" pitchFamily="34" charset="0"/>
              <a:buChar char="•"/>
              <a:defRPr/>
            </a:pPr>
            <a:r>
              <a:rPr lang="en-US" dirty="0" smtClean="0">
                <a:effectLst>
                  <a:outerShdw blurRad="38100" dist="38100" dir="2700000" algn="tl">
                    <a:srgbClr val="C0C0C0"/>
                  </a:outerShdw>
                </a:effectLst>
              </a:rPr>
              <a:t>Evaluate </a:t>
            </a:r>
            <a:r>
              <a:rPr lang="en-US" dirty="0">
                <a:effectLst>
                  <a:outerShdw blurRad="38100" dist="38100" dir="2700000" algn="tl">
                    <a:srgbClr val="C0C0C0"/>
                  </a:outerShdw>
                </a:effectLst>
              </a:rPr>
              <a:t>curling in concrete slabs.</a:t>
            </a:r>
          </a:p>
          <a:p>
            <a:pPr marL="400050" lvl="2" indent="-342900" eaLnBrk="1" hangingPunct="1">
              <a:buFont typeface="Arial" panose="020B0604020202020204" pitchFamily="34" charset="0"/>
              <a:buChar char="•"/>
              <a:defRPr/>
            </a:pPr>
            <a:r>
              <a:rPr lang="en-US" dirty="0" smtClean="0">
                <a:effectLst>
                  <a:outerShdw blurRad="38100" dist="38100" dir="2700000" algn="tl">
                    <a:srgbClr val="C0C0C0"/>
                  </a:outerShdw>
                </a:effectLst>
              </a:rPr>
              <a:t>Measure </a:t>
            </a:r>
            <a:r>
              <a:rPr lang="en-US" dirty="0">
                <a:effectLst>
                  <a:outerShdw blurRad="38100" dist="38100" dir="2700000" algn="tl">
                    <a:srgbClr val="C0C0C0"/>
                  </a:outerShdw>
                </a:effectLst>
              </a:rPr>
              <a:t>the pressure on top of subgrade and base layer under aircraft load for different pavement structure</a:t>
            </a:r>
            <a:r>
              <a:rPr lang="en-US" dirty="0" smtClean="0">
                <a:effectLst>
                  <a:outerShdw blurRad="38100" dist="38100" dir="2700000" algn="tl">
                    <a:srgbClr val="C0C0C0"/>
                  </a:outerShdw>
                </a:effectLst>
              </a:rPr>
              <a:t>.</a:t>
            </a:r>
          </a:p>
          <a:p>
            <a:pPr marL="400050" lvl="2" indent="-342900" eaLnBrk="1" hangingPunct="1">
              <a:buFont typeface="Arial" panose="020B0604020202020204" pitchFamily="34" charset="0"/>
              <a:buChar char="•"/>
              <a:defRPr/>
            </a:pPr>
            <a:r>
              <a:rPr lang="en-US" dirty="0" smtClean="0">
                <a:effectLst>
                  <a:outerShdw blurRad="38100" dist="38100" dir="2700000" algn="tl">
                    <a:srgbClr val="C0C0C0"/>
                  </a:outerShdw>
                </a:effectLst>
              </a:rPr>
              <a:t>Characterize </a:t>
            </a:r>
            <a:r>
              <a:rPr lang="en-US" dirty="0">
                <a:effectLst>
                  <a:outerShdw blurRad="38100" dist="38100" dir="2700000" algn="tl">
                    <a:srgbClr val="C0C0C0"/>
                  </a:outerShdw>
                </a:effectLst>
              </a:rPr>
              <a:t>the subgrade, base, cement concrete and asphalt concrete materials.</a:t>
            </a:r>
          </a:p>
          <a:p>
            <a:pPr marL="57150" lvl="2" indent="0" eaLnBrk="1" hangingPunct="1">
              <a:buNone/>
              <a:defRPr/>
            </a:pPr>
            <a:endParaRPr lang="en-US" dirty="0">
              <a:effectLst>
                <a:outerShdw blurRad="38100" dist="38100" dir="2700000" algn="tl">
                  <a:srgbClr val="C0C0C0"/>
                </a:outerShdw>
              </a:effectLst>
            </a:endParaRPr>
          </a:p>
          <a:p>
            <a:pPr marL="914400" lvl="2" indent="0" eaLnBrk="1" hangingPunct="1">
              <a:buNone/>
              <a:defRPr/>
            </a:pPr>
            <a:endParaRPr lang="en-US" dirty="0" smtClean="0">
              <a:effectLst>
                <a:outerShdw blurRad="38100" dist="38100" dir="2700000" algn="tl">
                  <a:srgbClr val="C0C0C0"/>
                </a:outerShdw>
              </a:effectLst>
            </a:endParaRPr>
          </a:p>
        </p:txBody>
      </p:sp>
    </p:spTree>
    <p:extLst>
      <p:ext uri="{BB962C8B-B14F-4D97-AF65-F5344CB8AC3E}">
        <p14:creationId xmlns:p14="http://schemas.microsoft.com/office/powerpoint/2010/main" val="3149123550"/>
      </p:ext>
    </p:extLst>
  </p:cSld>
  <p:clrMapOvr>
    <a:masterClrMapping/>
  </p:clrMapOvr>
  <p:transition advTm="24407"/>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725" y="457200"/>
            <a:ext cx="7391400" cy="5486600"/>
          </a:xfrm>
          <a:prstGeom prst="rect">
            <a:avLst/>
          </a:prstGeom>
        </p:spPr>
      </p:pic>
    </p:spTree>
    <p:extLst>
      <p:ext uri="{BB962C8B-B14F-4D97-AF65-F5344CB8AC3E}">
        <p14:creationId xmlns:p14="http://schemas.microsoft.com/office/powerpoint/2010/main" val="38863053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533400"/>
            <a:ext cx="4191000" cy="359106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856" y="1752600"/>
            <a:ext cx="4696944" cy="41738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63053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title"/>
          </p:nvPr>
        </p:nvSpPr>
        <p:spPr/>
        <p:txBody>
          <a:bodyPr/>
          <a:lstStyle/>
          <a:p>
            <a:pPr eaLnBrk="1" hangingPunct="1">
              <a:defRPr/>
            </a:pPr>
            <a:r>
              <a:rPr lang="en-US" sz="3200" u="sng" dirty="0" smtClean="0">
                <a:effectLst>
                  <a:outerShdw blurRad="38100" dist="38100" dir="2700000" algn="tl">
                    <a:srgbClr val="C0C0C0"/>
                  </a:outerShdw>
                </a:effectLst>
              </a:rPr>
              <a:t>Objectives</a:t>
            </a:r>
          </a:p>
        </p:txBody>
      </p:sp>
      <p:sp>
        <p:nvSpPr>
          <p:cNvPr id="482307" name="Rectangle 3"/>
          <p:cNvSpPr>
            <a:spLocks noGrp="1" noChangeArrowheads="1"/>
          </p:cNvSpPr>
          <p:nvPr>
            <p:ph type="body" idx="1"/>
          </p:nvPr>
        </p:nvSpPr>
        <p:spPr>
          <a:xfrm>
            <a:off x="304800" y="1295400"/>
            <a:ext cx="8601075" cy="4390691"/>
          </a:xfrm>
        </p:spPr>
        <p:txBody>
          <a:bodyPr/>
          <a:lstStyle/>
          <a:p>
            <a:pPr marL="342900" lvl="2" indent="-285750" eaLnBrk="1" hangingPunct="1">
              <a:buNone/>
              <a:defRPr/>
            </a:pPr>
            <a:r>
              <a:rPr lang="en-US" dirty="0">
                <a:effectLst>
                  <a:outerShdw blurRad="38100" dist="38100" dir="2700000" algn="tl">
                    <a:srgbClr val="C0C0C0"/>
                  </a:outerShdw>
                </a:effectLst>
              </a:rPr>
              <a:t>•	Evaluate the effects of environment on pavement performance;</a:t>
            </a:r>
          </a:p>
          <a:p>
            <a:pPr marL="342900" lvl="2" indent="-285750" eaLnBrk="1" hangingPunct="1">
              <a:buNone/>
              <a:defRPr/>
            </a:pPr>
            <a:r>
              <a:rPr lang="en-US" dirty="0">
                <a:effectLst>
                  <a:outerShdw blurRad="38100" dist="38100" dir="2700000" algn="tl">
                    <a:srgbClr val="C0C0C0"/>
                  </a:outerShdw>
                </a:effectLst>
              </a:rPr>
              <a:t>•	Determine thermal gradients within asphalt and concrete </a:t>
            </a:r>
            <a:r>
              <a:rPr lang="en-US" dirty="0" smtClean="0">
                <a:effectLst>
                  <a:outerShdw blurRad="38100" dist="38100" dir="2700000" algn="tl">
                    <a:srgbClr val="C0C0C0"/>
                  </a:outerShdw>
                </a:effectLst>
              </a:rPr>
              <a:t>layers</a:t>
            </a:r>
            <a:r>
              <a:rPr lang="en-US" dirty="0">
                <a:effectLst>
                  <a:outerShdw blurRad="38100" dist="38100" dir="2700000" algn="tl">
                    <a:srgbClr val="C0C0C0"/>
                  </a:outerShdw>
                </a:effectLst>
              </a:rPr>
              <a:t>;</a:t>
            </a:r>
          </a:p>
          <a:p>
            <a:pPr marL="342900" lvl="2" indent="-285750" eaLnBrk="1" hangingPunct="1">
              <a:buNone/>
              <a:defRPr/>
            </a:pPr>
            <a:r>
              <a:rPr lang="en-US" dirty="0">
                <a:effectLst>
                  <a:outerShdw blurRad="38100" dist="38100" dir="2700000" algn="tl">
                    <a:srgbClr val="C0C0C0"/>
                  </a:outerShdw>
                </a:effectLst>
              </a:rPr>
              <a:t>•	Determine the effects of material properties and variability </a:t>
            </a:r>
            <a:r>
              <a:rPr lang="en-US" dirty="0" smtClean="0">
                <a:effectLst>
                  <a:outerShdw blurRad="38100" dist="38100" dir="2700000" algn="tl">
                    <a:srgbClr val="C0C0C0"/>
                  </a:outerShdw>
                </a:effectLst>
              </a:rPr>
              <a:t>on </a:t>
            </a:r>
            <a:r>
              <a:rPr lang="en-US" dirty="0">
                <a:effectLst>
                  <a:outerShdw blurRad="38100" dist="38100" dir="2700000" algn="tl">
                    <a:srgbClr val="C0C0C0"/>
                  </a:outerShdw>
                </a:effectLst>
              </a:rPr>
              <a:t>pavement response and performance;</a:t>
            </a:r>
          </a:p>
          <a:p>
            <a:pPr marL="342900" lvl="2" indent="-285750" eaLnBrk="1" hangingPunct="1">
              <a:buNone/>
              <a:defRPr/>
            </a:pPr>
            <a:r>
              <a:rPr lang="en-US" dirty="0">
                <a:effectLst>
                  <a:outerShdw blurRad="38100" dist="38100" dir="2700000" algn="tl">
                    <a:srgbClr val="C0C0C0"/>
                  </a:outerShdw>
                </a:effectLst>
              </a:rPr>
              <a:t>•	Determine the effects of construction quality on pavement </a:t>
            </a:r>
            <a:r>
              <a:rPr lang="en-US" dirty="0" smtClean="0">
                <a:effectLst>
                  <a:outerShdw blurRad="38100" dist="38100" dir="2700000" algn="tl">
                    <a:srgbClr val="C0C0C0"/>
                  </a:outerShdw>
                </a:effectLst>
              </a:rPr>
              <a:t>response </a:t>
            </a:r>
            <a:r>
              <a:rPr lang="en-US" dirty="0">
                <a:effectLst>
                  <a:outerShdw blurRad="38100" dist="38100" dir="2700000" algn="tl">
                    <a:srgbClr val="C0C0C0"/>
                  </a:outerShdw>
                </a:effectLst>
              </a:rPr>
              <a:t>and performance;</a:t>
            </a:r>
          </a:p>
          <a:p>
            <a:pPr marL="342900" lvl="2" indent="-285750" eaLnBrk="1" hangingPunct="1">
              <a:buNone/>
              <a:defRPr/>
            </a:pPr>
            <a:r>
              <a:rPr lang="en-US" dirty="0">
                <a:effectLst>
                  <a:outerShdw blurRad="38100" dist="38100" dir="2700000" algn="tl">
                    <a:srgbClr val="C0C0C0"/>
                  </a:outerShdw>
                </a:effectLst>
              </a:rPr>
              <a:t>•	Determine the effects of specific design features on </a:t>
            </a:r>
            <a:r>
              <a:rPr lang="en-US" dirty="0" smtClean="0">
                <a:effectLst>
                  <a:outerShdw blurRad="38100" dist="38100" dir="2700000" algn="tl">
                    <a:srgbClr val="C0C0C0"/>
                  </a:outerShdw>
                </a:effectLst>
              </a:rPr>
              <a:t>pavement </a:t>
            </a:r>
            <a:r>
              <a:rPr lang="en-US" dirty="0">
                <a:effectLst>
                  <a:outerShdw blurRad="38100" dist="38100" dir="2700000" algn="tl">
                    <a:srgbClr val="C0C0C0"/>
                  </a:outerShdw>
                </a:effectLst>
              </a:rPr>
              <a:t>response and performance;</a:t>
            </a:r>
          </a:p>
          <a:p>
            <a:pPr marL="342900" lvl="2" indent="-285750" eaLnBrk="1" hangingPunct="1">
              <a:buNone/>
              <a:defRPr/>
            </a:pPr>
            <a:r>
              <a:rPr lang="en-US" dirty="0">
                <a:effectLst>
                  <a:outerShdw blurRad="38100" dist="38100" dir="2700000" algn="tl">
                    <a:srgbClr val="C0C0C0"/>
                  </a:outerShdw>
                </a:effectLst>
              </a:rPr>
              <a:t>•	Develop improved material characterization through in-situ </a:t>
            </a:r>
            <a:r>
              <a:rPr lang="en-US" dirty="0" smtClean="0">
                <a:effectLst>
                  <a:outerShdw blurRad="38100" dist="38100" dir="2700000" algn="tl">
                    <a:srgbClr val="C0C0C0"/>
                  </a:outerShdw>
                </a:effectLst>
              </a:rPr>
              <a:t>and </a:t>
            </a:r>
            <a:r>
              <a:rPr lang="en-US" dirty="0">
                <a:effectLst>
                  <a:outerShdw blurRad="38100" dist="38100" dir="2700000" algn="tl">
                    <a:srgbClr val="C0C0C0"/>
                  </a:outerShdw>
                </a:effectLst>
              </a:rPr>
              <a:t>laboratory testing at new construction projects and, </a:t>
            </a:r>
            <a:r>
              <a:rPr lang="en-US" dirty="0" smtClean="0">
                <a:effectLst>
                  <a:outerShdw blurRad="38100" dist="38100" dir="2700000" algn="tl">
                    <a:srgbClr val="C0C0C0"/>
                  </a:outerShdw>
                </a:effectLst>
              </a:rPr>
              <a:t>when </a:t>
            </a:r>
            <a:r>
              <a:rPr lang="en-US" dirty="0">
                <a:effectLst>
                  <a:outerShdw blurRad="38100" dist="38100" dir="2700000" algn="tl">
                    <a:srgbClr val="C0C0C0"/>
                  </a:outerShdw>
                </a:effectLst>
              </a:rPr>
              <a:t>available, subgrade testing for </a:t>
            </a:r>
            <a:r>
              <a:rPr lang="en-US" dirty="0" smtClean="0">
                <a:effectLst>
                  <a:outerShdw blurRad="38100" dist="38100" dir="2700000" algn="tl">
                    <a:srgbClr val="C0C0C0"/>
                  </a:outerShdw>
                </a:effectLst>
              </a:rPr>
              <a:t>rehabilitation projects</a:t>
            </a:r>
            <a:r>
              <a:rPr lang="en-US" dirty="0">
                <a:effectLst>
                  <a:outerShdw blurRad="38100" dist="38100" dir="2700000" algn="tl">
                    <a:srgbClr val="C0C0C0"/>
                  </a:outerShdw>
                </a:effectLst>
              </a:rPr>
              <a:t>.</a:t>
            </a:r>
          </a:p>
          <a:p>
            <a:pPr marL="914400" lvl="2" indent="0" eaLnBrk="1" hangingPunct="1">
              <a:buNone/>
              <a:defRPr/>
            </a:pPr>
            <a:endParaRPr lang="en-US" dirty="0" smtClean="0">
              <a:effectLst>
                <a:outerShdw blurRad="38100" dist="38100" dir="2700000" algn="tl">
                  <a:srgbClr val="C0C0C0"/>
                </a:outerShdw>
              </a:effectLst>
            </a:endParaRPr>
          </a:p>
        </p:txBody>
      </p:sp>
    </p:spTree>
    <p:extLst>
      <p:ext uri="{BB962C8B-B14F-4D97-AF65-F5344CB8AC3E}">
        <p14:creationId xmlns:p14="http://schemas.microsoft.com/office/powerpoint/2010/main" val="113992583"/>
      </p:ext>
    </p:extLst>
  </p:cSld>
  <p:clrMapOvr>
    <a:masterClrMapping/>
  </p:clrMapOvr>
  <p:transition advTm="24407"/>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000"/>
            <a:ext cx="3850227" cy="41910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650" y="990600"/>
            <a:ext cx="4857750" cy="38398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63053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52400"/>
            <a:ext cx="4436268" cy="295751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2534" y="3276600"/>
            <a:ext cx="4809066" cy="27051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352800"/>
            <a:ext cx="3886200" cy="259080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228600"/>
            <a:ext cx="4114800"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95636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title"/>
          </p:nvPr>
        </p:nvSpPr>
        <p:spPr/>
        <p:txBody>
          <a:bodyPr/>
          <a:lstStyle/>
          <a:p>
            <a:pPr eaLnBrk="1" hangingPunct="1">
              <a:defRPr/>
            </a:pPr>
            <a:r>
              <a:rPr lang="en-US" sz="3200" u="sng" dirty="0" smtClean="0">
                <a:effectLst>
                  <a:outerShdw blurRad="38100" dist="38100" dir="2700000" algn="tl">
                    <a:srgbClr val="C0C0C0"/>
                  </a:outerShdw>
                </a:effectLst>
              </a:rPr>
              <a:t>Type of Data Collected</a:t>
            </a:r>
          </a:p>
        </p:txBody>
      </p:sp>
      <p:sp>
        <p:nvSpPr>
          <p:cNvPr id="482307" name="Rectangle 3"/>
          <p:cNvSpPr>
            <a:spLocks noGrp="1" noChangeArrowheads="1"/>
          </p:cNvSpPr>
          <p:nvPr>
            <p:ph type="body" idx="1"/>
          </p:nvPr>
        </p:nvSpPr>
        <p:spPr>
          <a:xfrm>
            <a:off x="304800" y="1600200"/>
            <a:ext cx="8601075" cy="2362200"/>
          </a:xfrm>
        </p:spPr>
        <p:txBody>
          <a:bodyPr/>
          <a:lstStyle/>
          <a:p>
            <a:pPr marL="342900" lvl="2" indent="-285750" eaLnBrk="1" hangingPunct="1">
              <a:buNone/>
              <a:defRPr/>
            </a:pPr>
            <a:r>
              <a:rPr lang="en-US" dirty="0">
                <a:effectLst>
                  <a:outerShdw blurRad="38100" dist="38100" dir="2700000" algn="tl">
                    <a:srgbClr val="C0C0C0"/>
                  </a:outerShdw>
                </a:effectLst>
              </a:rPr>
              <a:t>•	</a:t>
            </a:r>
            <a:r>
              <a:rPr lang="en-US" dirty="0" smtClean="0">
                <a:effectLst>
                  <a:outerShdw blurRad="38100" dist="38100" dir="2700000" algn="tl">
                    <a:srgbClr val="C0C0C0"/>
                  </a:outerShdw>
                </a:effectLst>
              </a:rPr>
              <a:t>Climatic </a:t>
            </a:r>
            <a:r>
              <a:rPr lang="en-US" dirty="0">
                <a:effectLst>
                  <a:outerShdw blurRad="38100" dist="38100" dir="2700000" algn="tl">
                    <a:srgbClr val="C0C0C0"/>
                  </a:outerShdw>
                </a:effectLst>
              </a:rPr>
              <a:t>data (pavement &amp; air temperatures).</a:t>
            </a:r>
          </a:p>
          <a:p>
            <a:pPr marL="342900" lvl="2" indent="-285750" eaLnBrk="1" hangingPunct="1">
              <a:buNone/>
              <a:defRPr/>
            </a:pPr>
            <a:r>
              <a:rPr lang="en-US" dirty="0">
                <a:effectLst>
                  <a:outerShdw blurRad="38100" dist="38100" dir="2700000" algn="tl">
                    <a:srgbClr val="C0C0C0"/>
                  </a:outerShdw>
                </a:effectLst>
              </a:rPr>
              <a:t>•	Pavement response data (strains, </a:t>
            </a:r>
            <a:r>
              <a:rPr lang="en-US" dirty="0" smtClean="0">
                <a:effectLst>
                  <a:outerShdw blurRad="38100" dist="38100" dir="2700000" algn="tl">
                    <a:srgbClr val="C0C0C0"/>
                  </a:outerShdw>
                </a:effectLst>
              </a:rPr>
              <a:t>pressure, deflections</a:t>
            </a:r>
            <a:r>
              <a:rPr lang="en-US" dirty="0">
                <a:effectLst>
                  <a:outerShdw blurRad="38100" dist="38100" dir="2700000" algn="tl">
                    <a:srgbClr val="C0C0C0"/>
                  </a:outerShdw>
                </a:effectLst>
              </a:rPr>
              <a:t>).</a:t>
            </a:r>
          </a:p>
          <a:p>
            <a:pPr marL="342900" lvl="2" indent="-285750" eaLnBrk="1" hangingPunct="1">
              <a:buNone/>
              <a:defRPr/>
            </a:pPr>
            <a:r>
              <a:rPr lang="en-US" dirty="0">
                <a:effectLst>
                  <a:outerShdw blurRad="38100" dist="38100" dir="2700000" algn="tl">
                    <a:srgbClr val="C0C0C0"/>
                  </a:outerShdw>
                </a:effectLst>
              </a:rPr>
              <a:t>•	Material samples for laboratory testing.</a:t>
            </a:r>
          </a:p>
          <a:p>
            <a:pPr marL="342900" lvl="2" indent="-285750" eaLnBrk="1" hangingPunct="1">
              <a:buNone/>
              <a:defRPr/>
            </a:pPr>
            <a:r>
              <a:rPr lang="en-US" dirty="0">
                <a:effectLst>
                  <a:outerShdw blurRad="38100" dist="38100" dir="2700000" algn="tl">
                    <a:srgbClr val="C0C0C0"/>
                  </a:outerShdw>
                </a:effectLst>
              </a:rPr>
              <a:t>•	In-situ test data (non-destructive tests, vane shear, dynamic cone penetrometer, etc.).</a:t>
            </a:r>
          </a:p>
          <a:p>
            <a:pPr marL="342900" lvl="2" indent="-285750" eaLnBrk="1" hangingPunct="1">
              <a:buNone/>
              <a:defRPr/>
            </a:pPr>
            <a:r>
              <a:rPr lang="en-US" dirty="0">
                <a:effectLst>
                  <a:outerShdw blurRad="38100" dist="38100" dir="2700000" algn="tl">
                    <a:srgbClr val="C0C0C0"/>
                  </a:outerShdw>
                </a:effectLst>
              </a:rPr>
              <a:t>•	Heavy Weight </a:t>
            </a:r>
            <a:r>
              <a:rPr lang="en-US" dirty="0" err="1">
                <a:effectLst>
                  <a:outerShdw blurRad="38100" dist="38100" dir="2700000" algn="tl">
                    <a:srgbClr val="C0C0C0"/>
                  </a:outerShdw>
                </a:effectLst>
              </a:rPr>
              <a:t>Deflectometer</a:t>
            </a:r>
            <a:r>
              <a:rPr lang="en-US" dirty="0">
                <a:effectLst>
                  <a:outerShdw blurRad="38100" dist="38100" dir="2700000" algn="tl">
                    <a:srgbClr val="C0C0C0"/>
                  </a:outerShdw>
                </a:effectLst>
              </a:rPr>
              <a:t> tests.</a:t>
            </a:r>
          </a:p>
          <a:p>
            <a:pPr marL="914400" lvl="2" indent="0" eaLnBrk="1" hangingPunct="1">
              <a:buNone/>
              <a:defRPr/>
            </a:pPr>
            <a:endParaRPr lang="en-US" dirty="0" smtClean="0">
              <a:effectLst>
                <a:outerShdw blurRad="38100" dist="38100" dir="2700000" algn="tl">
                  <a:srgbClr val="C0C0C0"/>
                </a:outerShdw>
              </a:effectLst>
            </a:endParaRPr>
          </a:p>
        </p:txBody>
      </p:sp>
    </p:spTree>
    <p:extLst>
      <p:ext uri="{BB962C8B-B14F-4D97-AF65-F5344CB8AC3E}">
        <p14:creationId xmlns:p14="http://schemas.microsoft.com/office/powerpoint/2010/main" val="545234832"/>
      </p:ext>
    </p:extLst>
  </p:cSld>
  <p:clrMapOvr>
    <a:masterClrMapping/>
  </p:clrMapOvr>
  <p:transition advTm="24407"/>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descr="ScreenHunter_01 J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Oval 4"/>
          <p:cNvSpPr>
            <a:spLocks noChangeArrowheads="1"/>
          </p:cNvSpPr>
          <p:nvPr/>
        </p:nvSpPr>
        <p:spPr bwMode="auto">
          <a:xfrm>
            <a:off x="7261225" y="3165475"/>
            <a:ext cx="104775" cy="114300"/>
          </a:xfrm>
          <a:prstGeom prst="ellipse">
            <a:avLst/>
          </a:prstGeom>
          <a:solidFill>
            <a:srgbClr val="FFFF00"/>
          </a:solidFill>
          <a:ln>
            <a:noFill/>
          </a:ln>
          <a:effectLst/>
          <a:extLst/>
        </p:spPr>
        <p:txBody>
          <a:bodyPr wrap="none" anchor="ctr">
            <a:spAutoFit/>
          </a:bodyPr>
          <a:lstStyle/>
          <a:p>
            <a:endParaRPr lang="en-US" dirty="0"/>
          </a:p>
        </p:txBody>
      </p:sp>
      <p:sp>
        <p:nvSpPr>
          <p:cNvPr id="7178" name="Line 9"/>
          <p:cNvSpPr>
            <a:spLocks noChangeShapeType="1"/>
          </p:cNvSpPr>
          <p:nvPr/>
        </p:nvSpPr>
        <p:spPr bwMode="auto">
          <a:xfrm flipH="1" flipV="1">
            <a:off x="7212012" y="3470275"/>
            <a:ext cx="180975" cy="180975"/>
          </a:xfrm>
          <a:prstGeom prst="line">
            <a:avLst/>
          </a:prstGeom>
          <a:noFill/>
          <a:ln w="158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sp>
        <p:nvSpPr>
          <p:cNvPr id="686092" name="Rectangle 12"/>
          <p:cNvSpPr>
            <a:spLocks noGrp="1" noChangeArrowheads="1"/>
          </p:cNvSpPr>
          <p:nvPr>
            <p:ph type="title"/>
          </p:nvPr>
        </p:nvSpPr>
        <p:spPr>
          <a:xfrm>
            <a:off x="428625" y="171450"/>
            <a:ext cx="8472488" cy="609600"/>
          </a:xfrm>
        </p:spPr>
        <p:txBody>
          <a:bodyPr/>
          <a:lstStyle/>
          <a:p>
            <a:pPr algn="ctr" eaLnBrk="1" hangingPunct="1">
              <a:defRPr/>
            </a:pPr>
            <a:r>
              <a:rPr lang="en-US" sz="2800" u="sng" dirty="0" smtClean="0">
                <a:solidFill>
                  <a:schemeClr val="tx1"/>
                </a:solidFill>
                <a:effectLst>
                  <a:outerShdw blurRad="38100" dist="38100" dir="2700000" algn="tl">
                    <a:srgbClr val="C0C0C0"/>
                  </a:outerShdw>
                </a:effectLst>
              </a:rPr>
              <a:t>Current FAA Airport Instrumentation Projects</a:t>
            </a:r>
          </a:p>
        </p:txBody>
      </p:sp>
      <p:sp>
        <p:nvSpPr>
          <p:cNvPr id="7182" name="Text Box 13"/>
          <p:cNvSpPr txBox="1">
            <a:spLocks noChangeArrowheads="1"/>
          </p:cNvSpPr>
          <p:nvPr/>
        </p:nvSpPr>
        <p:spPr bwMode="auto">
          <a:xfrm>
            <a:off x="5302250" y="2087563"/>
            <a:ext cx="1760537" cy="39687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pPr>
            <a:r>
              <a:rPr lang="en-US" sz="1000" b="1" dirty="0"/>
              <a:t>JFK International </a:t>
            </a:r>
            <a:r>
              <a:rPr lang="en-US" sz="1000" b="1" dirty="0" smtClean="0"/>
              <a:t>Airport NY </a:t>
            </a:r>
            <a:r>
              <a:rPr lang="en-US" sz="1000" b="1" dirty="0"/>
              <a:t>– PCC Pavement</a:t>
            </a:r>
          </a:p>
        </p:txBody>
      </p:sp>
      <p:sp>
        <p:nvSpPr>
          <p:cNvPr id="7183" name="Line 14"/>
          <p:cNvSpPr>
            <a:spLocks noChangeShapeType="1"/>
          </p:cNvSpPr>
          <p:nvPr/>
        </p:nvSpPr>
        <p:spPr bwMode="auto">
          <a:xfrm flipH="1">
            <a:off x="7797798" y="2783742"/>
            <a:ext cx="50801" cy="219848"/>
          </a:xfrm>
          <a:prstGeom prst="line">
            <a:avLst/>
          </a:prstGeom>
          <a:noFill/>
          <a:ln w="158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dirty="0"/>
          </a:p>
        </p:txBody>
      </p:sp>
      <p:sp>
        <p:nvSpPr>
          <p:cNvPr id="16" name="Text Box 13"/>
          <p:cNvSpPr txBox="1">
            <a:spLocks noChangeArrowheads="1"/>
          </p:cNvSpPr>
          <p:nvPr/>
        </p:nvSpPr>
        <p:spPr bwMode="auto">
          <a:xfrm>
            <a:off x="5184775" y="2506742"/>
            <a:ext cx="1936750" cy="55399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pPr>
            <a:r>
              <a:rPr lang="en-US" sz="1000" b="1" dirty="0" smtClean="0"/>
              <a:t>Newark Liberty </a:t>
            </a:r>
            <a:r>
              <a:rPr lang="en-US" sz="1000" b="1" dirty="0"/>
              <a:t>International Airport, </a:t>
            </a:r>
            <a:r>
              <a:rPr lang="en-US" sz="1000" b="1" dirty="0" smtClean="0"/>
              <a:t>NJ </a:t>
            </a:r>
            <a:r>
              <a:rPr lang="en-US" sz="1000" b="1" dirty="0"/>
              <a:t>– </a:t>
            </a:r>
            <a:r>
              <a:rPr lang="en-US" sz="1000" b="1" dirty="0" smtClean="0"/>
              <a:t>AC Overlay Pavement</a:t>
            </a:r>
            <a:endParaRPr lang="en-US" sz="1000" b="1" dirty="0"/>
          </a:p>
        </p:txBody>
      </p:sp>
      <p:sp>
        <p:nvSpPr>
          <p:cNvPr id="17" name="Line 10"/>
          <p:cNvSpPr>
            <a:spLocks noChangeShapeType="1"/>
          </p:cNvSpPr>
          <p:nvPr/>
        </p:nvSpPr>
        <p:spPr bwMode="auto">
          <a:xfrm>
            <a:off x="7026275" y="2946400"/>
            <a:ext cx="234950" cy="257175"/>
          </a:xfrm>
          <a:prstGeom prst="line">
            <a:avLst/>
          </a:prstGeom>
          <a:noFill/>
          <a:ln w="158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dirty="0"/>
          </a:p>
        </p:txBody>
      </p:sp>
      <p:sp>
        <p:nvSpPr>
          <p:cNvPr id="12" name="Oval 4"/>
          <p:cNvSpPr>
            <a:spLocks noChangeArrowheads="1"/>
          </p:cNvSpPr>
          <p:nvPr/>
        </p:nvSpPr>
        <p:spPr bwMode="auto">
          <a:xfrm>
            <a:off x="7132637" y="3368675"/>
            <a:ext cx="104775" cy="114300"/>
          </a:xfrm>
          <a:prstGeom prst="ellipse">
            <a:avLst/>
          </a:prstGeom>
          <a:solidFill>
            <a:srgbClr val="FF00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3" name="Oval 4"/>
          <p:cNvSpPr>
            <a:spLocks noChangeArrowheads="1"/>
          </p:cNvSpPr>
          <p:nvPr/>
        </p:nvSpPr>
        <p:spPr bwMode="auto">
          <a:xfrm>
            <a:off x="7693025" y="3003590"/>
            <a:ext cx="104775" cy="114300"/>
          </a:xfrm>
          <a:prstGeom prst="ellipse">
            <a:avLst/>
          </a:prstGeom>
          <a:solidFill>
            <a:srgbClr val="FFFF00"/>
          </a:solidFill>
          <a:ln>
            <a:noFill/>
          </a:ln>
          <a:effectLst/>
          <a:extLst/>
        </p:spPr>
        <p:txBody>
          <a:bodyPr wrap="none" anchor="ctr">
            <a:spAutoFit/>
          </a:bodyPr>
          <a:lstStyle/>
          <a:p>
            <a:endParaRPr lang="en-US" dirty="0"/>
          </a:p>
        </p:txBody>
      </p:sp>
      <p:sp>
        <p:nvSpPr>
          <p:cNvPr id="14" name="Text Box 13"/>
          <p:cNvSpPr txBox="1">
            <a:spLocks noChangeArrowheads="1"/>
          </p:cNvSpPr>
          <p:nvPr/>
        </p:nvSpPr>
        <p:spPr bwMode="auto">
          <a:xfrm>
            <a:off x="6553200" y="3663950"/>
            <a:ext cx="1752600" cy="55399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pPr>
            <a:r>
              <a:rPr lang="en-US" sz="1000" b="1" dirty="0" smtClean="0"/>
              <a:t>Philadelphia International </a:t>
            </a:r>
            <a:r>
              <a:rPr lang="en-US" sz="1000" b="1" dirty="0"/>
              <a:t>Airport, </a:t>
            </a:r>
            <a:r>
              <a:rPr lang="en-US" sz="1000" b="1" dirty="0" smtClean="0"/>
              <a:t>PA– AC/PCC Pavement</a:t>
            </a:r>
            <a:endParaRPr lang="en-US" sz="1000" b="1" dirty="0"/>
          </a:p>
        </p:txBody>
      </p:sp>
      <p:sp>
        <p:nvSpPr>
          <p:cNvPr id="18" name="Text Box 13"/>
          <p:cNvSpPr txBox="1">
            <a:spLocks noChangeArrowheads="1"/>
          </p:cNvSpPr>
          <p:nvPr/>
        </p:nvSpPr>
        <p:spPr bwMode="auto">
          <a:xfrm>
            <a:off x="7261225" y="2207439"/>
            <a:ext cx="1752600" cy="55399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pPr>
            <a:r>
              <a:rPr lang="en-US" sz="1000" b="1" dirty="0" smtClean="0"/>
              <a:t>Boston Logan International </a:t>
            </a:r>
            <a:r>
              <a:rPr lang="en-US" sz="1000" b="1" dirty="0"/>
              <a:t>Airport, </a:t>
            </a:r>
            <a:r>
              <a:rPr lang="en-US" sz="1000" b="1" dirty="0" smtClean="0"/>
              <a:t>MA– AC Overlay Pavement</a:t>
            </a:r>
            <a:endParaRPr lang="en-US" sz="1000" b="1" dirty="0"/>
          </a:p>
        </p:txBody>
      </p:sp>
    </p:spTree>
    <p:extLst>
      <p:ext uri="{BB962C8B-B14F-4D97-AF65-F5344CB8AC3E}">
        <p14:creationId xmlns:p14="http://schemas.microsoft.com/office/powerpoint/2010/main" val="42743839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124366"/>
          </a:xfrm>
          <a:prstGeom prst="rect">
            <a:avLst/>
          </a:prstGeom>
        </p:spPr>
      </p:pic>
      <p:sp>
        <p:nvSpPr>
          <p:cNvPr id="7" name="Rectangle 6"/>
          <p:cNvSpPr/>
          <p:nvPr/>
        </p:nvSpPr>
        <p:spPr bwMode="auto">
          <a:xfrm rot="1559454" flipH="1">
            <a:off x="3099670" y="4808992"/>
            <a:ext cx="45719" cy="208240"/>
          </a:xfrm>
          <a:prstGeom prst="rect">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rot="17964644">
            <a:off x="3199308" y="4997461"/>
            <a:ext cx="45719" cy="202984"/>
          </a:xfrm>
          <a:prstGeom prst="rect">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633725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
            <a:ext cx="6926051" cy="6006048"/>
          </a:xfrm>
          <a:prstGeom prst="rect">
            <a:avLst/>
          </a:prstGeom>
        </p:spPr>
      </p:pic>
      <p:sp>
        <p:nvSpPr>
          <p:cNvPr id="3" name="Rectangle 2"/>
          <p:cNvSpPr/>
          <p:nvPr/>
        </p:nvSpPr>
        <p:spPr>
          <a:xfrm>
            <a:off x="533400" y="5636717"/>
            <a:ext cx="1029577" cy="276999"/>
          </a:xfrm>
          <a:prstGeom prst="rect">
            <a:avLst/>
          </a:prstGeom>
          <a:solidFill>
            <a:schemeClr val="bg1"/>
          </a:solidFill>
        </p:spPr>
        <p:txBody>
          <a:bodyPr wrap="none">
            <a:spAutoFit/>
          </a:bodyPr>
          <a:lstStyle/>
          <a:p>
            <a:r>
              <a:rPr lang="en-US" sz="1200" b="1" dirty="0"/>
              <a:t>TAXIWAY M</a:t>
            </a:r>
            <a:endParaRPr lang="en-US" sz="1200" dirty="0"/>
          </a:p>
        </p:txBody>
      </p:sp>
    </p:spTree>
    <p:extLst>
      <p:ext uri="{BB962C8B-B14F-4D97-AF65-F5344CB8AC3E}">
        <p14:creationId xmlns:p14="http://schemas.microsoft.com/office/powerpoint/2010/main" val="10060935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82573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7209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457200"/>
            <a:ext cx="8526303"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808061"/>
      </p:ext>
    </p:extLst>
  </p:cSld>
  <p:clrMapOvr>
    <a:masterClrMapping/>
  </p:clrMapOvr>
  <p:timing>
    <p:tnLst>
      <p:par>
        <p:cTn id="1" dur="indefinite" restart="never" nodeType="tmRoot"/>
      </p:par>
    </p:tnLst>
  </p:timing>
</p:sld>
</file>

<file path=ppt/theme/theme1.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A7335E1805E44495268AE629753871" ma:contentTypeVersion="6" ma:contentTypeDescription="Create a new document." ma:contentTypeScope="" ma:versionID="bafd424518a3d855d9383cb3da8610d1">
  <xsd:schema xmlns:xsd="http://www.w3.org/2001/XMLSchema" xmlns:xs="http://www.w3.org/2001/XMLSchema" xmlns:p="http://schemas.microsoft.com/office/2006/metadata/properties" xmlns:ns2="a4c11e10-6fbc-43d3-ac72-3e5fce9ced22" targetNamespace="http://schemas.microsoft.com/office/2006/metadata/properties" ma:root="true" ma:fieldsID="c1e546dc03a8a1795afe111ee3498295" ns2:_="">
    <xsd:import namespace="a4c11e10-6fbc-43d3-ac72-3e5fce9ced2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11e10-6fbc-43d3-ac72-3e5fce9ced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CD080F9-5E10-4176-A4B3-1FEEF5DCCAEB}"/>
</file>

<file path=customXml/itemProps2.xml><?xml version="1.0" encoding="utf-8"?>
<ds:datastoreItem xmlns:ds="http://schemas.openxmlformats.org/officeDocument/2006/customXml" ds:itemID="{79B78273-2A87-43DC-93B2-9B0E15F70D7D}"/>
</file>

<file path=customXml/itemProps3.xml><?xml version="1.0" encoding="utf-8"?>
<ds:datastoreItem xmlns:ds="http://schemas.openxmlformats.org/officeDocument/2006/customXml" ds:itemID="{449FDEE1-8FB3-45EC-A4BD-D8451A666F5F}"/>
</file>

<file path=docProps/app.xml><?xml version="1.0" encoding="utf-8"?>
<Properties xmlns="http://schemas.openxmlformats.org/officeDocument/2006/extended-properties" xmlns:vt="http://schemas.openxmlformats.org/officeDocument/2006/docPropsVTypes">
  <Template/>
  <TotalTime>6002</TotalTime>
  <Words>561</Words>
  <Application>Microsoft Office PowerPoint</Application>
  <PresentationFormat>On-screen Show (4:3)</PresentationFormat>
  <Paragraphs>124</Paragraphs>
  <Slides>31</Slides>
  <Notes>9</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2_Custom Design</vt:lpstr>
      <vt:lpstr>RPA – P3 Field Instrumentation &amp; Testing </vt:lpstr>
      <vt:lpstr>RPA P3 Overview – Field Instrumentation &amp; Testing</vt:lpstr>
      <vt:lpstr>Objectives</vt:lpstr>
      <vt:lpstr>Type of Data Collected</vt:lpstr>
      <vt:lpstr>Current FAA Airport Instrumentation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HMA/WMA Charecterization</vt:lpstr>
      <vt:lpstr>Study Limitations</vt:lpstr>
      <vt:lpstr>Mixture Stiffness – Dynamic Modulus</vt:lpstr>
      <vt:lpstr>Fatigue Cracking – SCB Flexibility Index </vt:lpstr>
      <vt:lpstr>SCB Flexibility Index (FI)</vt:lpstr>
      <vt:lpstr>PowerPoint Presentation</vt:lpstr>
      <vt:lpstr>Objectives</vt:lpstr>
      <vt:lpstr>PowerPoint Presentation</vt:lpstr>
      <vt:lpstr>PowerPoint Presentation</vt:lpstr>
      <vt:lpstr>PowerPoint Presentation</vt:lpstr>
      <vt:lpstr>PowerPoint Presentation</vt:lpstr>
    </vt:vector>
  </TitlesOfParts>
  <Company>Federal Aviation Administration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Construction Update</dc:title>
  <dc:creator>Murphy Flynn</dc:creator>
  <cp:lastModifiedBy>Garg, Navneet (FAA)</cp:lastModifiedBy>
  <cp:revision>284</cp:revision>
  <cp:lastPrinted>2016-08-10T20:14:32Z</cp:lastPrinted>
  <dcterms:created xsi:type="dcterms:W3CDTF">2013-09-06T13:23:18Z</dcterms:created>
  <dcterms:modified xsi:type="dcterms:W3CDTF">2017-02-27T21:20:48Z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0x0101009DA7335E1805E44495268AE629753871</vt:lpwstr>
  </property>
</Properties>
</file>