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3" r:id="rId3"/>
  </p:sldMasterIdLst>
  <p:notesMasterIdLst>
    <p:notesMasterId r:id="rId18"/>
  </p:notesMasterIdLst>
  <p:handoutMasterIdLst>
    <p:handoutMasterId r:id="rId19"/>
  </p:handoutMasterIdLst>
  <p:sldIdLst>
    <p:sldId id="373" r:id="rId4"/>
    <p:sldId id="372" r:id="rId5"/>
    <p:sldId id="402" r:id="rId6"/>
    <p:sldId id="396" r:id="rId7"/>
    <p:sldId id="375" r:id="rId8"/>
    <p:sldId id="410" r:id="rId9"/>
    <p:sldId id="409" r:id="rId10"/>
    <p:sldId id="411" r:id="rId11"/>
    <p:sldId id="412" r:id="rId12"/>
    <p:sldId id="392" r:id="rId13"/>
    <p:sldId id="391" r:id="rId14"/>
    <p:sldId id="395" r:id="rId15"/>
    <p:sldId id="398" r:id="rId16"/>
    <p:sldId id="39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73"/>
            <p14:sldId id="372"/>
            <p14:sldId id="402"/>
            <p14:sldId id="396"/>
            <p14:sldId id="375"/>
            <p14:sldId id="410"/>
            <p14:sldId id="409"/>
            <p14:sldId id="411"/>
            <p14:sldId id="412"/>
            <p14:sldId id="392"/>
            <p14:sldId id="391"/>
            <p14:sldId id="395"/>
            <p14:sldId id="398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ECFF"/>
    <a:srgbClr val="FFFFCC"/>
    <a:srgbClr val="FFFF99"/>
    <a:srgbClr val="1D2F68"/>
    <a:srgbClr val="C0C0C0"/>
    <a:srgbClr val="DDDDDD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717" autoAdjust="0"/>
  </p:normalViewPr>
  <p:slideViewPr>
    <p:cSldViewPr snapToGrid="0">
      <p:cViewPr varScale="1">
        <p:scale>
          <a:sx n="117" d="100"/>
          <a:sy n="117" d="100"/>
        </p:scale>
        <p:origin x="-1560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2130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3776" y="3703320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99432" y="3704718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91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March 15, 2017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5005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Pavement Design and Evaluation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RPA P5</a:t>
            </a:r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March 15,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7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Fortran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Existing Fortran libraries are modified from original 1995 programs.</a:t>
            </a:r>
          </a:p>
          <a:p>
            <a:r>
              <a:rPr lang="en-US" sz="2400" dirty="0" smtClean="0"/>
              <a:t>Still distributed by FAA under a software sharing agreement with Lawrence Livermore National Laboratory, the original NIKE3D developer.</a:t>
            </a:r>
          </a:p>
          <a:p>
            <a:r>
              <a:rPr lang="en-US" sz="2400" dirty="0" smtClean="0"/>
              <a:t>Very significant limitations for .NET programming.</a:t>
            </a:r>
          </a:p>
          <a:p>
            <a:pPr lvl="1"/>
            <a:r>
              <a:rPr lang="en-US" sz="2000" dirty="0" smtClean="0"/>
              <a:t>Unmanaged code.</a:t>
            </a:r>
          </a:p>
          <a:p>
            <a:pPr lvl="1"/>
            <a:r>
              <a:rPr lang="en-US" sz="2000" dirty="0" smtClean="0"/>
              <a:t>Not under the control of .NET memory management services.</a:t>
            </a:r>
          </a:p>
          <a:p>
            <a:pPr lvl="1"/>
            <a:r>
              <a:rPr lang="en-US" sz="2000" dirty="0" smtClean="0"/>
              <a:t>May lead to memory conflicts or crashes at runtime.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Obsolete </a:t>
            </a:r>
            <a:r>
              <a:rPr lang="en-US" sz="2000" dirty="0"/>
              <a:t>data storage and </a:t>
            </a:r>
            <a:r>
              <a:rPr lang="en-US" sz="2000" dirty="0" smtClean="0"/>
              <a:t>retrieval methods.</a:t>
            </a:r>
          </a:p>
          <a:p>
            <a:pPr lvl="1"/>
            <a:r>
              <a:rPr lang="en-US" sz="2000" dirty="0" smtClean="0"/>
              <a:t>Few young programmers have knowledge of Fortran.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Calling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316473"/>
            <a:ext cx="8050213" cy="27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3339193" y="4465864"/>
            <a:ext cx="2286000" cy="11079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REPLACED BY:</a:t>
            </a:r>
          </a:p>
          <a:p>
            <a:pPr algn="ctr">
              <a:buFontTx/>
              <a:buNone/>
            </a:pPr>
            <a:r>
              <a:rPr lang="en-US" sz="1600" b="1" dirty="0" err="1" smtClean="0">
                <a:solidFill>
                  <a:srgbClr val="C0C0C0"/>
                </a:solidFill>
              </a:rPr>
              <a:t>FAAMeshClassLib</a:t>
            </a:r>
            <a:endParaRPr lang="en-US" sz="1600" b="1" dirty="0" smtClean="0">
              <a:solidFill>
                <a:srgbClr val="C0C0C0"/>
              </a:solidFill>
            </a:endParaRPr>
          </a:p>
          <a:p>
            <a:pPr>
              <a:buFontTx/>
              <a:buNone/>
            </a:pPr>
            <a:r>
              <a:rPr lang="en-US" sz="1200" b="1" i="1" dirty="0" smtClean="0">
                <a:solidFill>
                  <a:srgbClr val="C0C0C0"/>
                </a:solidFill>
              </a:rPr>
              <a:t>Visual Basic.NET Class Library</a:t>
            </a:r>
            <a:endParaRPr lang="en-US" sz="1200" b="1" i="1" dirty="0">
              <a:solidFill>
                <a:srgbClr val="C0C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625193" y="4465864"/>
            <a:ext cx="2286000" cy="1107996"/>
          </a:xfrm>
          <a:prstGeom prst="rect">
            <a:avLst/>
          </a:prstGeom>
          <a:solidFill>
            <a:srgbClr val="CCECFF"/>
          </a:solidFill>
          <a:ln w="15875">
            <a:solidFill>
              <a:schemeClr val="accent6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i="1" dirty="0" smtClean="0">
                <a:solidFill>
                  <a:schemeClr val="accent6"/>
                </a:solidFill>
              </a:rPr>
              <a:t>New Visual Basic.NET Class Library to replace NIKE3D.dll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In Progress (FY18)</a:t>
            </a:r>
          </a:p>
        </p:txBody>
      </p:sp>
    </p:spTree>
    <p:extLst>
      <p:ext uri="{BB962C8B-B14F-4D97-AF65-F5344CB8AC3E}">
        <p14:creationId xmlns:p14="http://schemas.microsoft.com/office/powerpoint/2010/main" val="22352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 Modernization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3094" y="1508125"/>
            <a:ext cx="4327070" cy="4391025"/>
          </a:xfrm>
        </p:spPr>
        <p:txBody>
          <a:bodyPr/>
          <a:lstStyle/>
          <a:p>
            <a:r>
              <a:rPr lang="en-US" sz="2000" dirty="0" smtClean="0"/>
              <a:t>Modernize the FAARFIELD graphical user interface (GUI).</a:t>
            </a:r>
          </a:p>
          <a:p>
            <a:pPr lvl="1"/>
            <a:r>
              <a:rPr lang="en-US" sz="1800" dirty="0" smtClean="0"/>
              <a:t>Job and section entry.</a:t>
            </a:r>
          </a:p>
          <a:p>
            <a:pPr lvl="1"/>
            <a:r>
              <a:rPr lang="en-US" sz="1800" dirty="0" smtClean="0"/>
              <a:t>Improved start-up screen.</a:t>
            </a:r>
          </a:p>
          <a:p>
            <a:pPr lvl="1"/>
            <a:r>
              <a:rPr lang="en-US" sz="1800" dirty="0" smtClean="0"/>
              <a:t>Improved screen re-sizing and appearance.</a:t>
            </a:r>
          </a:p>
          <a:p>
            <a:pPr lvl="1"/>
            <a:r>
              <a:rPr lang="en-US" sz="1800" dirty="0" smtClean="0"/>
              <a:t>Improved flow between screens.</a:t>
            </a:r>
          </a:p>
          <a:p>
            <a:pPr lvl="1"/>
            <a:r>
              <a:rPr lang="en-US" sz="1800" dirty="0" smtClean="0"/>
              <a:t>Rationalize data file structure.</a:t>
            </a:r>
          </a:p>
          <a:p>
            <a:pPr lvl="1"/>
            <a:r>
              <a:rPr lang="en-US" sz="1800" dirty="0" smtClean="0"/>
              <a:t>Remove program logic from GUI controls.</a:t>
            </a:r>
            <a:endParaRPr lang="en-US" sz="1800" dirty="0" smtClean="0"/>
          </a:p>
          <a:p>
            <a:r>
              <a:rPr lang="en-US" sz="2000" dirty="0" smtClean="0"/>
              <a:t>Activities:</a:t>
            </a:r>
          </a:p>
          <a:p>
            <a:pPr lvl="1"/>
            <a:r>
              <a:rPr lang="en-US" sz="1800" dirty="0" smtClean="0"/>
              <a:t>Draft framework – complete</a:t>
            </a:r>
          </a:p>
          <a:p>
            <a:pPr lvl="1"/>
            <a:r>
              <a:rPr lang="en-US" sz="1800" dirty="0" smtClean="0"/>
              <a:t>GUI prototype demo – June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809" y="1258470"/>
            <a:ext cx="4512438" cy="43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Cracking Mode (Rigid)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Current efforts are focused on artificial neural networks (ANN) for multi-slab model with curling.</a:t>
            </a:r>
          </a:p>
          <a:p>
            <a:r>
              <a:rPr lang="en-US" sz="2000" dirty="0" smtClean="0"/>
              <a:t>Fast, accurate solutions within the defined problem space.</a:t>
            </a:r>
          </a:p>
          <a:p>
            <a:r>
              <a:rPr lang="en-US" sz="2000" dirty="0" smtClean="0"/>
              <a:t>Grant to Iowa State U.</a:t>
            </a:r>
          </a:p>
          <a:p>
            <a:pPr lvl="1"/>
            <a:r>
              <a:rPr lang="en-US" sz="1800" dirty="0" smtClean="0"/>
              <a:t>P.I. Dr. Halil Ceylan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 smtClean="0"/>
              <a:t>year </a:t>
            </a:r>
            <a:r>
              <a:rPr lang="en-US" sz="1800" dirty="0" smtClean="0"/>
              <a:t>of </a:t>
            </a:r>
            <a:r>
              <a:rPr lang="en-US" sz="1800" dirty="0" smtClean="0"/>
              <a:t>3-year project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Paper at 2017 TRB: </a:t>
            </a:r>
          </a:p>
          <a:p>
            <a:pPr lvl="1"/>
            <a:r>
              <a:rPr lang="en-US" sz="1200" i="1" dirty="0" smtClean="0"/>
              <a:t>Neural-Network </a:t>
            </a:r>
            <a:r>
              <a:rPr lang="en-US" sz="1200" i="1" dirty="0"/>
              <a:t>Based Multiple-Slab Response Models for Top-Down Cracking Mode in Rigid Airport Pavements Subjected to Boeing B-777 Loading</a:t>
            </a:r>
            <a:endParaRPr lang="en-US" sz="12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5" y="2862242"/>
            <a:ext cx="3949700" cy="29646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8" y="1353810"/>
            <a:ext cx="4158167" cy="144995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435267" y="1034041"/>
            <a:ext cx="4158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dirty="0" smtClean="0"/>
              <a:t>ANN Development: Input Parameters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48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March 15,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RPA P5 – Pavement Design and Evaluation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5839"/>
            <a:ext cx="3948113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Need</a:t>
            </a:r>
          </a:p>
          <a:p>
            <a:pPr marL="0" indent="0">
              <a:buNone/>
            </a:pPr>
            <a:r>
              <a:rPr lang="en-US" sz="1600" b="0" dirty="0" smtClean="0"/>
              <a:t>There is a need for advanced, computer-based pavement design &amp; evaluation solutions to protect the FAA’s investment in airport pavement. The FAARFIELD program provides confidence </a:t>
            </a:r>
            <a:r>
              <a:rPr lang="en-US" sz="1600" b="0" dirty="0"/>
              <a:t>that pavements </a:t>
            </a:r>
            <a:r>
              <a:rPr lang="en-US" sz="1600" b="0" dirty="0" smtClean="0"/>
              <a:t>will meet </a:t>
            </a:r>
            <a:r>
              <a:rPr lang="en-US" sz="1600" b="0" dirty="0"/>
              <a:t>the required service </a:t>
            </a:r>
            <a:r>
              <a:rPr lang="en-US" sz="1600" b="0" dirty="0" smtClean="0"/>
              <a:t>life. </a:t>
            </a:r>
            <a:r>
              <a:rPr lang="en-US" sz="1600" b="0" dirty="0"/>
              <a:t>S</a:t>
            </a:r>
            <a:r>
              <a:rPr lang="en-US" sz="1600" b="0" dirty="0" smtClean="0"/>
              <a:t>avings to the AIP will result from reduced construction costs and fewer runway closures.</a:t>
            </a:r>
            <a:endParaRPr lang="en-US" sz="1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2" y="1005840"/>
            <a:ext cx="4090987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Research Goals</a:t>
            </a:r>
          </a:p>
          <a:p>
            <a:r>
              <a:rPr lang="en-US" sz="1600" b="0" dirty="0" smtClean="0"/>
              <a:t>Continue to update and modernize the FAARFIELD design software.</a:t>
            </a:r>
          </a:p>
          <a:p>
            <a:r>
              <a:rPr lang="en-US" sz="1600" b="0" dirty="0" smtClean="0"/>
              <a:t>New ACN-PCN system of reporting airport pavement strength by FY17.</a:t>
            </a:r>
          </a:p>
          <a:p>
            <a:r>
              <a:rPr lang="en-US" sz="1600" b="0" dirty="0" smtClean="0"/>
              <a:t>Incorporate top-down cracking mode in FAARFIELD rigid design by FY18.</a:t>
            </a:r>
          </a:p>
          <a:p>
            <a:r>
              <a:rPr lang="en-US" sz="1600" b="0" dirty="0" smtClean="0"/>
              <a:t>Fully integrate FAARFIELD thickness design with LCCA procedures by FY22.</a:t>
            </a:r>
            <a:endParaRPr lang="en-US" sz="14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493776" y="3703320"/>
            <a:ext cx="3948113" cy="225660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FY 2016-7 Accomplishments</a:t>
            </a:r>
          </a:p>
          <a:p>
            <a:r>
              <a:rPr lang="en-US" sz="1800" b="0" dirty="0" smtClean="0"/>
              <a:t>Released FAARFIELD v. 1.4.</a:t>
            </a:r>
          </a:p>
          <a:p>
            <a:r>
              <a:rPr lang="en-US" sz="1800" b="0" dirty="0" smtClean="0"/>
              <a:t>Test new FAARFIELD-based </a:t>
            </a:r>
            <a:br>
              <a:rPr lang="en-US" sz="1800" b="0" dirty="0" smtClean="0"/>
            </a:br>
            <a:r>
              <a:rPr lang="en-US" sz="1800" b="0" dirty="0" smtClean="0"/>
              <a:t>ACN-PCN method.</a:t>
            </a:r>
          </a:p>
          <a:p>
            <a:r>
              <a:rPr lang="en-US" sz="1800" b="0" dirty="0" smtClean="0"/>
              <a:t>Tech Report: Flexible pavement new subgrade failure model.</a:t>
            </a:r>
          </a:p>
          <a:p>
            <a:r>
              <a:rPr lang="en-US" sz="1800" b="0" dirty="0" smtClean="0"/>
              <a:t>Prototype new </a:t>
            </a:r>
            <a:r>
              <a:rPr lang="en-US" sz="1800" b="0" dirty="0"/>
              <a:t>FAARFIELD </a:t>
            </a:r>
            <a:r>
              <a:rPr lang="en-US" sz="1800" b="0" dirty="0" smtClean="0"/>
              <a:t>GUI</a:t>
            </a:r>
            <a:r>
              <a:rPr lang="en-US" sz="1800" b="0" dirty="0"/>
              <a:t>.</a:t>
            </a:r>
            <a:endParaRPr lang="en-US" sz="1800" b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Funding Requirements</a:t>
            </a:r>
            <a:endParaRPr lang="en-US" sz="2000" u="sng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95800" y="12192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361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graphicFrame>
        <p:nvGraphicFramePr>
          <p:cNvPr id="12" name="Group 1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714395"/>
              </p:ext>
            </p:extLst>
          </p:nvPr>
        </p:nvGraphicFramePr>
        <p:xfrm>
          <a:off x="4716567" y="4095540"/>
          <a:ext cx="4099643" cy="18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611"/>
                <a:gridCol w="646430"/>
                <a:gridCol w="709301"/>
                <a:gridCol w="709301"/>
              </a:tblGrid>
              <a:tr h="266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</a:t>
                      </a:r>
                    </a:p>
                  </a:txBody>
                  <a:tcPr marT="45633" marB="45633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Funds ($K)</a:t>
                      </a: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</a:tr>
              <a:tr h="321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2017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2018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2019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 Pavement Design and Evaluation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1235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P5.1. Design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870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P5.2. ACN-PCN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T="45633" marB="45633" horzOverflow="overflow"/>
                </a:tc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P5.3. Analysis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T="45633" marB="45633" horzOverflow="overflow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 150/5320-6F &amp; FAARFIELD 1.41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92" y="1508125"/>
            <a:ext cx="7106028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49036" y="971550"/>
            <a:ext cx="7617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Released Nov. 10,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1.4 – Release 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2" y="1508125"/>
            <a:ext cx="5721429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8" y="2481307"/>
            <a:ext cx="3278914" cy="27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4" y="3747033"/>
            <a:ext cx="4394883" cy="17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FAARFIELD 1.4 – 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Completely revised flexible and rigid failure models based on current NAPTF full-scale test data.</a:t>
            </a:r>
          </a:p>
          <a:p>
            <a:r>
              <a:rPr lang="en-US" sz="2000" dirty="0" smtClean="0"/>
              <a:t>Reduced excess stabilized base thickness requirement.</a:t>
            </a:r>
          </a:p>
          <a:p>
            <a:r>
              <a:rPr lang="en-US" sz="2000" dirty="0" smtClean="0"/>
              <a:t>Improved, more accurate 3D finite element model.</a:t>
            </a:r>
          </a:p>
          <a:p>
            <a:r>
              <a:rPr lang="en-US" sz="2000" dirty="0" smtClean="0"/>
              <a:t>Completely rewritten concrete overlay design procedure.</a:t>
            </a:r>
          </a:p>
          <a:p>
            <a:r>
              <a:rPr lang="en-US" sz="2000" dirty="0" smtClean="0"/>
              <a:t>Automatically generates PDF design report.</a:t>
            </a:r>
          </a:p>
          <a:p>
            <a:r>
              <a:rPr lang="en-US" sz="2000" dirty="0" smtClean="0"/>
              <a:t>Automated, software-based compaction criteria.</a:t>
            </a:r>
          </a:p>
          <a:p>
            <a:r>
              <a:rPr lang="en-US" sz="2000" dirty="0" smtClean="0"/>
              <a:t>Updated aircraft library aligned with COMFAA 3.0.</a:t>
            </a:r>
          </a:p>
          <a:p>
            <a:r>
              <a:rPr lang="en-US" sz="2000" dirty="0" smtClean="0"/>
              <a:t>Include non-airplane vehicles in library (ARFF vehicles, etc.)</a:t>
            </a:r>
          </a:p>
          <a:p>
            <a:r>
              <a:rPr lang="en-US" sz="2000" dirty="0" smtClean="0"/>
              <a:t>Support for user-defined gear configurations.</a:t>
            </a:r>
          </a:p>
          <a:p>
            <a:r>
              <a:rPr lang="en-US" sz="2000" dirty="0" smtClean="0"/>
              <a:t>Advanced, energy-based asphalt fatigue models.</a:t>
            </a:r>
          </a:p>
          <a:p>
            <a:r>
              <a:rPr lang="en-US" sz="2000" dirty="0" smtClean="0"/>
              <a:t>All data files now stored in document directories.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FAARFIELD 1.41 Design Comparisons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3" y="1508125"/>
            <a:ext cx="2936086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1" y="3703638"/>
            <a:ext cx="2936155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sz="half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80" y="3705225"/>
            <a:ext cx="2941728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94" y="1508125"/>
            <a:ext cx="293953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440871" y="849086"/>
            <a:ext cx="8580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Paper for </a:t>
            </a:r>
            <a:r>
              <a:rPr lang="en-US" sz="1400" b="1" i="1" dirty="0" smtClean="0"/>
              <a:t>ASCE Intl. Conference on Highway Pavements &amp; Airfield Technology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Phila</a:t>
            </a:r>
            <a:r>
              <a:rPr lang="en-US" sz="1400" b="1" dirty="0" smtClean="0"/>
              <a:t>., August 2017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87879" y="1156863"/>
            <a:ext cx="2955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/>
              <a:t>FLEXIBLE PAVEMENTS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091793" y="1156863"/>
            <a:ext cx="2955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/>
              <a:t>RIGID PAVEMENTS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894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Reports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" y="1508125"/>
            <a:ext cx="3410100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9" y="1508125"/>
            <a:ext cx="3408028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873579" y="1012371"/>
            <a:ext cx="3233057" cy="1200329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Replacement of FAARFIELD Tandem Factors with CDF </a:t>
            </a:r>
            <a:r>
              <a:rPr lang="en-US" sz="1200" b="1" dirty="0" smtClean="0"/>
              <a:t>Methodology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/>
              <a:t>October 2016</a:t>
            </a:r>
          </a:p>
          <a:p>
            <a:pPr marL="171450" indent="-171450">
              <a:buFontTx/>
              <a:buChar char="-"/>
            </a:pPr>
            <a:r>
              <a:rPr lang="en-US" sz="1200" b="1" i="1" dirty="0"/>
              <a:t>Documents changes to evaluation of tandem gear damage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800600" y="1012371"/>
            <a:ext cx="3535135" cy="1200329"/>
          </a:xfrm>
          <a:prstGeom prst="rect">
            <a:avLst/>
          </a:prstGeom>
          <a:solidFill>
            <a:srgbClr val="FFFFCC">
              <a:alpha val="94902"/>
            </a:srgb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Development of New Subgrade Failure Model for Flexible Pavements in FAARFIELD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/>
              <a:t>In publication</a:t>
            </a:r>
          </a:p>
          <a:p>
            <a:pPr marL="171450" indent="-171450">
              <a:buFontTx/>
              <a:buChar char="-"/>
            </a:pPr>
            <a:r>
              <a:rPr lang="en-US" sz="1200" b="1" i="1" dirty="0"/>
              <a:t>Documents </a:t>
            </a:r>
            <a:r>
              <a:rPr lang="en-US" sz="1200" b="1" i="1" dirty="0" smtClean="0"/>
              <a:t>new FAARFIELD 1.41 design models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2192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PCN Evaluation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1206048"/>
            <a:ext cx="4779454" cy="36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984600"/>
            <a:ext cx="3382056" cy="317102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80" y="4253594"/>
            <a:ext cx="2524805" cy="1990510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890407" y="3788229"/>
            <a:ext cx="530679" cy="212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 bwMode="auto">
          <a:xfrm flipH="1" flipV="1">
            <a:off x="3682093" y="3894364"/>
            <a:ext cx="1208314" cy="1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890406" y="4169231"/>
            <a:ext cx="530679" cy="212271"/>
          </a:xfrm>
          <a:prstGeom prst="ellipse">
            <a:avLst/>
          </a:prstGeom>
          <a:noFill/>
          <a:ln w="31750"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3935185" y="4275368"/>
            <a:ext cx="955222" cy="312961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4155621" y="4972050"/>
            <a:ext cx="4808765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200" b="1" dirty="0" smtClean="0"/>
              <a:t>Directly uses FAARFIELD structure and traffic list.</a:t>
            </a:r>
            <a:endParaRPr lang="en-US" sz="1200" b="1" dirty="0"/>
          </a:p>
          <a:p>
            <a:pPr marL="171450" indent="-171450"/>
            <a:r>
              <a:rPr lang="en-US" sz="1200" b="1" dirty="0" smtClean="0"/>
              <a:t>NO alpha factor, layer equivalency factors, top-of-base </a:t>
            </a:r>
            <a:r>
              <a:rPr lang="en-US" sz="1200" b="1" i="1" dirty="0" smtClean="0"/>
              <a:t>k</a:t>
            </a:r>
            <a:r>
              <a:rPr lang="en-US" sz="1200" b="1" dirty="0" smtClean="0"/>
              <a:t>, etc.</a:t>
            </a:r>
          </a:p>
          <a:p>
            <a:pPr marL="171450" indent="-171450"/>
            <a:r>
              <a:rPr lang="en-US" sz="1200" b="1" dirty="0" smtClean="0"/>
              <a:t>Eventual replacement for COMFAA 3.0 &amp; support spreadsheets.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26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of PCN Calculation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5" y="1508125"/>
            <a:ext cx="545560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34BF91-4F51-4F17-9E20-112E7F23FF71}"/>
</file>

<file path=customXml/itemProps2.xml><?xml version="1.0" encoding="utf-8"?>
<ds:datastoreItem xmlns:ds="http://schemas.openxmlformats.org/officeDocument/2006/customXml" ds:itemID="{418B8CE4-7650-41C4-ADB8-78857F400B9B}"/>
</file>

<file path=customXml/itemProps3.xml><?xml version="1.0" encoding="utf-8"?>
<ds:datastoreItem xmlns:ds="http://schemas.openxmlformats.org/officeDocument/2006/customXml" ds:itemID="{826B6E55-E667-428A-AE67-680E8F3FE0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6677</TotalTime>
  <Words>753</Words>
  <Application>Microsoft Office PowerPoint</Application>
  <PresentationFormat>On-screen Show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1_Custom Design</vt:lpstr>
      <vt:lpstr>2_Custom Design</vt:lpstr>
      <vt:lpstr>3_Custom Design</vt:lpstr>
      <vt:lpstr>Pavement Design and Evaluation</vt:lpstr>
      <vt:lpstr>RPA P5 – Pavement Design and Evaluation</vt:lpstr>
      <vt:lpstr>AC 150/5320-6F &amp; FAARFIELD 1.41</vt:lpstr>
      <vt:lpstr>FAARFIELD 1.4 – Release Version</vt:lpstr>
      <vt:lpstr>FAARFIELD 1.4 – What’s New?</vt:lpstr>
      <vt:lpstr>FAARFIELD 1.41 Design Comparisons</vt:lpstr>
      <vt:lpstr>Technical Reports</vt:lpstr>
      <vt:lpstr>FAARFIELD PCN Evaluation</vt:lpstr>
      <vt:lpstr>Flowchart of PCN Calculation</vt:lpstr>
      <vt:lpstr>Legacy Fortran Libraries</vt:lpstr>
      <vt:lpstr>FAARFIELD Calling Structure</vt:lpstr>
      <vt:lpstr>GUI Modernization</vt:lpstr>
      <vt:lpstr>Top-Down Cracking Mode (Rigid)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290</cp:revision>
  <cp:lastPrinted>2016-02-25T17:47:22Z</cp:lastPrinted>
  <dcterms:created xsi:type="dcterms:W3CDTF">2005-01-28T20:32:53Z</dcterms:created>
  <dcterms:modified xsi:type="dcterms:W3CDTF">2017-02-23T22:57:57Z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