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4.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 id="2147483661" r:id="rId2"/>
  </p:sldMasterIdLst>
  <p:notesMasterIdLst>
    <p:notesMasterId r:id="rId17"/>
  </p:notesMasterIdLst>
  <p:handoutMasterIdLst>
    <p:handoutMasterId r:id="rId18"/>
  </p:handoutMasterIdLst>
  <p:sldIdLst>
    <p:sldId id="373" r:id="rId3"/>
    <p:sldId id="372" r:id="rId4"/>
    <p:sldId id="379" r:id="rId5"/>
    <p:sldId id="378" r:id="rId6"/>
    <p:sldId id="376" r:id="rId7"/>
    <p:sldId id="387" r:id="rId8"/>
    <p:sldId id="388" r:id="rId9"/>
    <p:sldId id="389" r:id="rId10"/>
    <p:sldId id="391" r:id="rId11"/>
    <p:sldId id="392" r:id="rId12"/>
    <p:sldId id="393" r:id="rId13"/>
    <p:sldId id="394" r:id="rId14"/>
    <p:sldId id="396" r:id="rId15"/>
    <p:sldId id="395" r:id="rId16"/>
  </p:sldIdLst>
  <p:sldSz cx="9144000" cy="6858000" type="screen4x3"/>
  <p:notesSz cx="7010400" cy="9296400"/>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D0E1773-2C58-4A1C-9F4D-09A126D9EB70}">
          <p14:sldIdLst>
            <p14:sldId id="373"/>
            <p14:sldId id="372"/>
            <p14:sldId id="379"/>
            <p14:sldId id="378"/>
            <p14:sldId id="376"/>
            <p14:sldId id="387"/>
            <p14:sldId id="388"/>
            <p14:sldId id="389"/>
            <p14:sldId id="391"/>
            <p14:sldId id="392"/>
            <p14:sldId id="393"/>
            <p14:sldId id="394"/>
            <p14:sldId id="396"/>
            <p14:sldId id="39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1D2F68"/>
    <a:srgbClr val="C0C0C0"/>
    <a:srgbClr val="DDDDDD"/>
    <a:srgbClr val="FF0000"/>
    <a:srgbClr val="FFCC0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80" autoAdjust="0"/>
    <p:restoredTop sz="94717" autoAdjust="0"/>
  </p:normalViewPr>
  <p:slideViewPr>
    <p:cSldViewPr snapToGrid="0">
      <p:cViewPr varScale="1">
        <p:scale>
          <a:sx n="117" d="100"/>
          <a:sy n="117" d="100"/>
        </p:scale>
        <p:origin x="-1560" y="-102"/>
      </p:cViewPr>
      <p:guideLst>
        <p:guide orient="horz" pos="536"/>
        <p:guide pos="3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ustomXml" Target="../customXml/item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79" name="Rectangle 3"/>
          <p:cNvSpPr>
            <a:spLocks noGrp="1" noChangeArrowheads="1"/>
          </p:cNvSpPr>
          <p:nvPr>
            <p:ph type="dt" sz="quarter" idx="1"/>
          </p:nvPr>
        </p:nvSpPr>
        <p:spPr bwMode="auto">
          <a:xfrm>
            <a:off x="3972560" y="0"/>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4580" name="Rectangle 4"/>
          <p:cNvSpPr>
            <a:spLocks noGrp="1" noChangeArrowheads="1"/>
          </p:cNvSpPr>
          <p:nvPr>
            <p:ph type="ftr" sz="quarter" idx="2"/>
          </p:nvPr>
        </p:nvSpPr>
        <p:spPr bwMode="auto">
          <a:xfrm>
            <a:off x="0" y="8831264"/>
            <a:ext cx="303784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81" name="Rectangle 5"/>
          <p:cNvSpPr>
            <a:spLocks noGrp="1" noChangeArrowheads="1"/>
          </p:cNvSpPr>
          <p:nvPr>
            <p:ph type="sldNum" sz="quarter" idx="3"/>
          </p:nvPr>
        </p:nvSpPr>
        <p:spPr bwMode="auto">
          <a:xfrm>
            <a:off x="3972560" y="8831264"/>
            <a:ext cx="303784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87C48A99-3596-4E58-ABE8-9D998A9384AB}" type="slidenum">
              <a:rPr lang="en-US"/>
              <a:pPr/>
              <a:t>‹#›</a:t>
            </a:fld>
            <a:endParaRPr lang="en-US"/>
          </a:p>
        </p:txBody>
      </p:sp>
    </p:spTree>
    <p:extLst>
      <p:ext uri="{BB962C8B-B14F-4D97-AF65-F5344CB8AC3E}">
        <p14:creationId xmlns:p14="http://schemas.microsoft.com/office/powerpoint/2010/main" val="2309560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07" name="Rectangle 3"/>
          <p:cNvSpPr>
            <a:spLocks noGrp="1" noChangeArrowheads="1"/>
          </p:cNvSpPr>
          <p:nvPr>
            <p:ph type="dt" idx="1"/>
          </p:nvPr>
        </p:nvSpPr>
        <p:spPr bwMode="auto">
          <a:xfrm>
            <a:off x="3972560" y="0"/>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1508" name="Rectangle 4"/>
          <p:cNvSpPr>
            <a:spLocks noGrp="1" noRot="1" noChangeAspect="1" noChangeArrowheads="1" noTextEdit="1"/>
          </p:cNvSpPr>
          <p:nvPr>
            <p:ph type="sldImg" idx="2"/>
          </p:nvPr>
        </p:nvSpPr>
        <p:spPr bwMode="auto">
          <a:xfrm>
            <a:off x="1182688"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34720" y="4416426"/>
            <a:ext cx="514096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831264"/>
            <a:ext cx="303784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11" name="Rectangle 7"/>
          <p:cNvSpPr>
            <a:spLocks noGrp="1" noChangeArrowheads="1"/>
          </p:cNvSpPr>
          <p:nvPr>
            <p:ph type="sldNum" sz="quarter" idx="5"/>
          </p:nvPr>
        </p:nvSpPr>
        <p:spPr bwMode="auto">
          <a:xfrm>
            <a:off x="3972560" y="8831264"/>
            <a:ext cx="303784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55D68406-F15C-4303-97CE-0E3EE59880C4}" type="slidenum">
              <a:rPr lang="en-US"/>
              <a:pPr/>
              <a:t>‹#›</a:t>
            </a:fld>
            <a:endParaRPr lang="en-US"/>
          </a:p>
        </p:txBody>
      </p:sp>
    </p:spTree>
    <p:extLst>
      <p:ext uri="{BB962C8B-B14F-4D97-AF65-F5344CB8AC3E}">
        <p14:creationId xmlns:p14="http://schemas.microsoft.com/office/powerpoint/2010/main" val="3440067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3545" name="Picture 1081"/>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5577840" y="-1832"/>
            <a:ext cx="3566160" cy="6861665"/>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sp>
        <p:nvSpPr>
          <p:cNvPr id="63515" name="Text Box 1051"/>
          <p:cNvSpPr txBox="1">
            <a:spLocks noChangeArrowheads="1"/>
          </p:cNvSpPr>
          <p:nvPr userDrawn="1"/>
        </p:nvSpPr>
        <p:spPr bwMode="auto">
          <a:xfrm>
            <a:off x="427038" y="4497388"/>
            <a:ext cx="4822825"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solidFill>
                  <a:srgbClr val="1D2F68"/>
                </a:solidFill>
              </a:rPr>
              <a:t>Presented to:</a:t>
            </a:r>
          </a:p>
          <a:p>
            <a:pPr>
              <a:buFontTx/>
              <a:buNone/>
            </a:pPr>
            <a:r>
              <a:rPr lang="en-US" sz="1600" dirty="0">
                <a:solidFill>
                  <a:srgbClr val="1D2F68"/>
                </a:solidFill>
              </a:rPr>
              <a:t>By:</a:t>
            </a:r>
          </a:p>
          <a:p>
            <a:pPr>
              <a:buFontTx/>
              <a:buNone/>
            </a:pPr>
            <a:r>
              <a:rPr lang="en-US" sz="1600" dirty="0">
                <a:solidFill>
                  <a:srgbClr val="1D2F68"/>
                </a:solidFill>
              </a:rPr>
              <a:t>Date:</a:t>
            </a:r>
          </a:p>
        </p:txBody>
      </p:sp>
      <p:grpSp>
        <p:nvGrpSpPr>
          <p:cNvPr id="63544" name="Group 1080"/>
          <p:cNvGrpSpPr>
            <a:grpSpLocks/>
          </p:cNvGrpSpPr>
          <p:nvPr userDrawn="1"/>
        </p:nvGrpSpPr>
        <p:grpSpPr bwMode="auto">
          <a:xfrm>
            <a:off x="5873750" y="271463"/>
            <a:ext cx="2895600" cy="909638"/>
            <a:chOff x="3700" y="171"/>
            <a:chExt cx="1824" cy="573"/>
          </a:xfrm>
        </p:grpSpPr>
        <p:pic>
          <p:nvPicPr>
            <p:cNvPr id="63543" name="Picture 1079"/>
            <p:cNvPicPr>
              <a:picLocks noChangeAspect="1" noChangeArrowheads="1"/>
            </p:cNvPicPr>
            <p:nvPr userDrawn="1"/>
          </p:nvPicPr>
          <p:blipFill>
            <a:blip r:embed="rId3" cstate="screen">
              <a:extLst>
                <a:ext uri="{28A0092B-C50C-407E-A947-70E740481C1C}">
                  <a14:useLocalDpi xmlns:a14="http://schemas.microsoft.com/office/drawing/2010/main"/>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a:solidFill>
                    <a:schemeClr val="bg1"/>
                  </a:solidFill>
                </a:rPr>
                <a:t>Federal Aviation</a:t>
              </a:r>
            </a:p>
            <a:p>
              <a:pPr>
                <a:lnSpc>
                  <a:spcPct val="85000"/>
                </a:lnSpc>
                <a:spcBef>
                  <a:spcPct val="0"/>
                </a:spcBef>
                <a:buFontTx/>
                <a:buNone/>
              </a:pPr>
              <a:r>
                <a:rPr lang="en-US" sz="1800" b="1">
                  <a:solidFill>
                    <a:schemeClr val="bg1"/>
                  </a:solidFill>
                </a:rPr>
                <a:t>Administration</a:t>
              </a:r>
            </a:p>
          </p:txBody>
        </p:sp>
      </p:gr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3339" y="6248400"/>
            <a:ext cx="1672032" cy="457200"/>
          </a:xfrm>
        </p:spPr>
        <p:txBody>
          <a:bodyPr/>
          <a:lstStyle>
            <a:lvl1pPr>
              <a:defRPr>
                <a:solidFill>
                  <a:schemeClr val="bg1">
                    <a:lumMod val="75000"/>
                  </a:schemeClr>
                </a:solidFill>
              </a:defRPr>
            </a:lvl1pPr>
          </a:lstStyle>
          <a:p>
            <a:r>
              <a:rPr lang="en-US" smtClean="0"/>
              <a:t>March 15, 2017</a:t>
            </a:r>
            <a:endParaRPr lang="en-US" dirty="0"/>
          </a:p>
        </p:txBody>
      </p:sp>
      <p:sp>
        <p:nvSpPr>
          <p:cNvPr id="5" name="Footer Placeholder 4"/>
          <p:cNvSpPr>
            <a:spLocks noGrp="1"/>
          </p:cNvSpPr>
          <p:nvPr>
            <p:ph type="ftr" sz="quarter" idx="11"/>
          </p:nvPr>
        </p:nvSpPr>
        <p:spPr>
          <a:xfrm>
            <a:off x="2196798" y="6248400"/>
            <a:ext cx="2895600" cy="457200"/>
          </a:xfrm>
        </p:spPr>
        <p:txBody>
          <a:bodyPr/>
          <a:lstStyle>
            <a:lvl1pPr>
              <a:defRPr>
                <a:solidFill>
                  <a:schemeClr val="bg1">
                    <a:lumMod val="75000"/>
                  </a:schemeClr>
                </a:solidFill>
              </a:defRPr>
            </a:lvl1pPr>
          </a:lstStyle>
          <a:p>
            <a:r>
              <a:rPr lang="en-US" smtClean="0"/>
              <a:t>Extended Pavement Life</a:t>
            </a:r>
            <a:endParaRPr lang="en-US" dirty="0"/>
          </a:p>
        </p:txBody>
      </p:sp>
      <p:sp>
        <p:nvSpPr>
          <p:cNvPr id="6" name="Slide Number Placeholder 5"/>
          <p:cNvSpPr>
            <a:spLocks noGrp="1"/>
          </p:cNvSpPr>
          <p:nvPr>
            <p:ph type="sldNum" sz="quarter" idx="12"/>
          </p:nvPr>
        </p:nvSpPr>
        <p:spPr>
          <a:xfrm>
            <a:off x="6636504" y="6248400"/>
            <a:ext cx="1905000" cy="457200"/>
          </a:xfrm>
        </p:spPr>
        <p:txBody>
          <a:bodyPr/>
          <a:lstStyle>
            <a:lvl1pPr>
              <a:defRPr/>
            </a:lvl1pPr>
          </a:lstStyle>
          <a:p>
            <a:fld id="{78D3ABA1-EA94-43C0-B992-7CBCC31144F1}" type="slidenum">
              <a:rPr lang="en-US"/>
              <a:pPr/>
              <a:t>‹#›</a:t>
            </a:fld>
            <a:endParaRPr lang="en-US" dirty="0"/>
          </a:p>
        </p:txBody>
      </p:sp>
    </p:spTree>
    <p:extLst>
      <p:ext uri="{BB962C8B-B14F-4D97-AF65-F5344CB8AC3E}">
        <p14:creationId xmlns:p14="http://schemas.microsoft.com/office/powerpoint/2010/main" val="29082553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March 15, 2017</a:t>
            </a:r>
            <a:endParaRPr lang="en-US"/>
          </a:p>
        </p:txBody>
      </p:sp>
      <p:sp>
        <p:nvSpPr>
          <p:cNvPr id="6" name="Footer Placeholder 5"/>
          <p:cNvSpPr>
            <a:spLocks noGrp="1"/>
          </p:cNvSpPr>
          <p:nvPr>
            <p:ph type="ftr" sz="quarter" idx="11"/>
          </p:nvPr>
        </p:nvSpPr>
        <p:spPr/>
        <p:txBody>
          <a:bodyPr/>
          <a:lstStyle>
            <a:lvl1pPr>
              <a:defRPr/>
            </a:lvl1pPr>
          </a:lstStyle>
          <a:p>
            <a:r>
              <a:rPr lang="en-US" smtClean="0"/>
              <a:t>Extended Pavement Life</a:t>
            </a:r>
            <a:endParaRPr lang="en-US"/>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pPr/>
              <a:t>‹#›</a:t>
            </a:fld>
            <a:endParaRPr lang="en-US"/>
          </a:p>
        </p:txBody>
      </p:sp>
    </p:spTree>
    <p:extLst>
      <p:ext uri="{BB962C8B-B14F-4D97-AF65-F5344CB8AC3E}">
        <p14:creationId xmlns:p14="http://schemas.microsoft.com/office/powerpoint/2010/main" val="31410093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March 15, 2017</a:t>
            </a:r>
            <a:endParaRPr lang="en-US"/>
          </a:p>
        </p:txBody>
      </p:sp>
      <p:sp>
        <p:nvSpPr>
          <p:cNvPr id="4" name="Footer Placeholder 3"/>
          <p:cNvSpPr>
            <a:spLocks noGrp="1"/>
          </p:cNvSpPr>
          <p:nvPr>
            <p:ph type="ftr" sz="quarter" idx="11"/>
          </p:nvPr>
        </p:nvSpPr>
        <p:spPr/>
        <p:txBody>
          <a:bodyPr/>
          <a:lstStyle>
            <a:lvl1pPr>
              <a:defRPr/>
            </a:lvl1pPr>
          </a:lstStyle>
          <a:p>
            <a:r>
              <a:rPr lang="en-US" smtClean="0"/>
              <a:t>Extended Pavement Life</a:t>
            </a:r>
            <a:endParaRPr lang="en-US"/>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pPr/>
              <a:t>‹#›</a:t>
            </a:fld>
            <a:endParaRPr lang="en-US"/>
          </a:p>
        </p:txBody>
      </p:sp>
    </p:spTree>
    <p:extLst>
      <p:ext uri="{BB962C8B-B14F-4D97-AF65-F5344CB8AC3E}">
        <p14:creationId xmlns:p14="http://schemas.microsoft.com/office/powerpoint/2010/main" val="24066315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March 15, 2017</a:t>
            </a:r>
            <a:endParaRPr lang="en-US"/>
          </a:p>
        </p:txBody>
      </p:sp>
      <p:sp>
        <p:nvSpPr>
          <p:cNvPr id="3" name="Footer Placeholder 2"/>
          <p:cNvSpPr>
            <a:spLocks noGrp="1"/>
          </p:cNvSpPr>
          <p:nvPr>
            <p:ph type="ftr" sz="quarter" idx="11"/>
          </p:nvPr>
        </p:nvSpPr>
        <p:spPr/>
        <p:txBody>
          <a:bodyPr/>
          <a:lstStyle>
            <a:lvl1pPr>
              <a:defRPr/>
            </a:lvl1pPr>
          </a:lstStyle>
          <a:p>
            <a:r>
              <a:rPr lang="en-US" smtClean="0"/>
              <a:t>Extended Pavement Life</a:t>
            </a:r>
            <a:endParaRPr lang="en-US"/>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pPr/>
              <a:t>‹#›</a:t>
            </a:fld>
            <a:endParaRPr lang="en-US"/>
          </a:p>
        </p:txBody>
      </p:sp>
    </p:spTree>
    <p:extLst>
      <p:ext uri="{BB962C8B-B14F-4D97-AF65-F5344CB8AC3E}">
        <p14:creationId xmlns:p14="http://schemas.microsoft.com/office/powerpoint/2010/main" val="9393718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March 15, 2017</a:t>
            </a:r>
            <a:endParaRPr lang="en-US"/>
          </a:p>
        </p:txBody>
      </p:sp>
      <p:sp>
        <p:nvSpPr>
          <p:cNvPr id="6" name="Footer Placeholder 5"/>
          <p:cNvSpPr>
            <a:spLocks noGrp="1"/>
          </p:cNvSpPr>
          <p:nvPr>
            <p:ph type="ftr" sz="quarter" idx="11"/>
          </p:nvPr>
        </p:nvSpPr>
        <p:spPr/>
        <p:txBody>
          <a:bodyPr/>
          <a:lstStyle>
            <a:lvl1pPr>
              <a:defRPr/>
            </a:lvl1pPr>
          </a:lstStyle>
          <a:p>
            <a:r>
              <a:rPr lang="en-US" smtClean="0"/>
              <a:t>Extended Pavement Life</a:t>
            </a:r>
            <a:endParaRPr lang="en-US"/>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pPr/>
              <a:t>‹#›</a:t>
            </a:fld>
            <a:endParaRPr lang="en-US"/>
          </a:p>
        </p:txBody>
      </p:sp>
    </p:spTree>
    <p:extLst>
      <p:ext uri="{BB962C8B-B14F-4D97-AF65-F5344CB8AC3E}">
        <p14:creationId xmlns:p14="http://schemas.microsoft.com/office/powerpoint/2010/main" val="29799863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213269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95813" y="1508125"/>
            <a:ext cx="3949700" cy="21305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r>
              <a:rPr lang="en-US" smtClean="0"/>
              <a:t>March 15, 2017</a:t>
            </a:r>
            <a:endParaRPr lang="en-US"/>
          </a:p>
        </p:txBody>
      </p:sp>
      <p:sp>
        <p:nvSpPr>
          <p:cNvPr id="6" name="Footer Placeholder 5"/>
          <p:cNvSpPr>
            <a:spLocks noGrp="1"/>
          </p:cNvSpPr>
          <p:nvPr>
            <p:ph type="ftr" sz="quarter" idx="11"/>
          </p:nvPr>
        </p:nvSpPr>
        <p:spPr/>
        <p:txBody>
          <a:bodyPr/>
          <a:lstStyle>
            <a:lvl1pPr>
              <a:defRPr/>
            </a:lvl1pPr>
          </a:lstStyle>
          <a:p>
            <a:r>
              <a:rPr lang="en-US" smtClean="0"/>
              <a:t>Extended Pavement Life</a:t>
            </a:r>
            <a:endParaRPr lang="en-US"/>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pPr/>
              <a:t>‹#›</a:t>
            </a:fld>
            <a:endParaRPr lang="en-US"/>
          </a:p>
        </p:txBody>
      </p:sp>
      <p:sp>
        <p:nvSpPr>
          <p:cNvPr id="8" name="Content Placeholder 2"/>
          <p:cNvSpPr>
            <a:spLocks noGrp="1"/>
          </p:cNvSpPr>
          <p:nvPr>
            <p:ph sz="half" idx="13"/>
          </p:nvPr>
        </p:nvSpPr>
        <p:spPr>
          <a:xfrm>
            <a:off x="493776" y="3703320"/>
            <a:ext cx="3948113" cy="213269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half" idx="14"/>
          </p:nvPr>
        </p:nvSpPr>
        <p:spPr>
          <a:xfrm>
            <a:off x="4599432" y="3704718"/>
            <a:ext cx="3948113" cy="213269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0136613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wmf"/></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solidFill>
                  <a:schemeClr val="bg1">
                    <a:lumMod val="65000"/>
                  </a:schemeClr>
                </a:solidFill>
                <a:latin typeface="Times New Roman" pitchFamily="18" charset="0"/>
              </a:defRPr>
            </a:lvl1pPr>
          </a:lstStyle>
          <a:p>
            <a:r>
              <a:rPr lang="en-US" smtClean="0"/>
              <a:t>March 15, 2017</a:t>
            </a:r>
            <a:endParaRPr lang="en-US" dirty="0"/>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r>
              <a:rPr lang="en-US" smtClean="0"/>
              <a:t>Extended Pavement Life</a:t>
            </a:r>
            <a:endParaRPr lang="en-US" dirty="0"/>
          </a:p>
        </p:txBody>
      </p:sp>
      <p:sp>
        <p:nvSpPr>
          <p:cNvPr id="56331" name="Rectangle 11"/>
          <p:cNvSpPr>
            <a:spLocks noGrp="1" noChangeArrowheads="1"/>
          </p:cNvSpPr>
          <p:nvPr>
            <p:ph type="sldNum" sz="quarter" idx="4"/>
          </p:nvPr>
        </p:nvSpPr>
        <p:spPr bwMode="auto">
          <a:xfrm>
            <a:off x="665116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lumMod val="65000"/>
                  </a:schemeClr>
                </a:solidFill>
                <a:latin typeface="Times New Roman" pitchFamily="18" charset="0"/>
              </a:defRPr>
            </a:lvl1pPr>
          </a:lstStyle>
          <a:p>
            <a:fld id="{74438B1A-AF1B-4C8B-993E-1BADE62A2451}" type="slidenum">
              <a:rPr lang="en-US" smtClean="0"/>
              <a:pPr/>
              <a:t>‹#›</a:t>
            </a:fld>
            <a:endParaRPr lang="en-US" dirty="0"/>
          </a:p>
        </p:txBody>
      </p:sp>
      <p:grpSp>
        <p:nvGrpSpPr>
          <p:cNvPr id="56345" name="Group 25"/>
          <p:cNvGrpSpPr>
            <a:grpSpLocks/>
          </p:cNvGrpSpPr>
          <p:nvPr userDrawn="1"/>
        </p:nvGrpSpPr>
        <p:grpSpPr bwMode="auto">
          <a:xfrm>
            <a:off x="5708650" y="6126158"/>
            <a:ext cx="2047875" cy="660400"/>
            <a:chOff x="3596" y="3859"/>
            <a:chExt cx="1290" cy="416"/>
          </a:xfrm>
        </p:grpSpPr>
        <p:pic>
          <p:nvPicPr>
            <p:cNvPr id="56346" name="Picture 26"/>
            <p:cNvPicPr>
              <a:picLocks noChangeAspect="1" noChangeArrowheads="1"/>
            </p:cNvPicPr>
            <p:nvPr userDrawn="1"/>
          </p:nvPicPr>
          <p:blipFill>
            <a:blip r:embed="rId9" cstate="screen">
              <a:extLst>
                <a:ext uri="{28A0092B-C50C-407E-A947-70E740481C1C}">
                  <a14:useLocalDpi xmlns:a14="http://schemas.microsoft.com/office/drawing/2010/main"/>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5" r:id="rId3"/>
    <p:sldLayoutId id="2147483657" r:id="rId4"/>
    <p:sldLayoutId id="2147483658" r:id="rId5"/>
    <p:sldLayoutId id="2147483660" r:id="rId6"/>
    <p:sldLayoutId id="2147483662" r:id="rId7"/>
  </p:sldLayoutIdLst>
  <p:timing>
    <p:tnLst>
      <p:par>
        <p:cTn id="1" dur="indefinite" restart="never" nodeType="tmRoot"/>
      </p:par>
    </p:tnLst>
  </p:timing>
  <p:hf hdr="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noFill/>
          <a:ln w="9525">
            <a:noFill/>
            <a:miter lim="800000"/>
            <a:headEnd/>
            <a:tailEnd/>
          </a:ln>
          <a:effectLst/>
          <a:extLst/>
        </p:spPr>
        <p:txBody>
          <a:bodyPr wrap="none" anchor="ctr"/>
          <a:lstStyle/>
          <a:p>
            <a:endParaRPr lang="en-US"/>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solidFill>
                  <a:schemeClr val="accent6"/>
                </a:solidFill>
                <a:latin typeface="Times New Roman" pitchFamily="18" charset="0"/>
              </a:defRPr>
            </a:lvl1pPr>
          </a:lstStyle>
          <a:p>
            <a:r>
              <a:rPr lang="en-US" smtClean="0"/>
              <a:t>March 15, 2017</a:t>
            </a:r>
            <a:endParaRPr lang="en-US" dirty="0"/>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chemeClr val="accent6"/>
                </a:solidFill>
                <a:latin typeface="Times New Roman" pitchFamily="18" charset="0"/>
              </a:defRPr>
            </a:lvl1pPr>
          </a:lstStyle>
          <a:p>
            <a:r>
              <a:rPr lang="en-US" smtClean="0"/>
              <a:t>Extended Pavement Life</a:t>
            </a:r>
            <a:endParaRPr lang="en-US" dirty="0"/>
          </a:p>
        </p:txBody>
      </p:sp>
      <p:sp>
        <p:nvSpPr>
          <p:cNvPr id="56331" name="Rectangle 11"/>
          <p:cNvSpPr>
            <a:spLocks noGrp="1" noChangeArrowheads="1"/>
          </p:cNvSpPr>
          <p:nvPr>
            <p:ph type="sldNum" sz="quarter" idx="4"/>
          </p:nvPr>
        </p:nvSpPr>
        <p:spPr bwMode="auto">
          <a:xfrm>
            <a:off x="665116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accent6"/>
                </a:solidFill>
                <a:latin typeface="Times New Roman" pitchFamily="18" charset="0"/>
              </a:defRPr>
            </a:lvl1pPr>
          </a:lstStyle>
          <a:p>
            <a:fld id="{74438B1A-AF1B-4C8B-993E-1BADE62A2451}" type="slidenum">
              <a:rPr lang="en-US" smtClean="0"/>
              <a:pPr/>
              <a:t>‹#›</a:t>
            </a:fld>
            <a:endParaRPr lang="en-US" dirty="0"/>
          </a:p>
        </p:txBody>
      </p:sp>
      <p:grpSp>
        <p:nvGrpSpPr>
          <p:cNvPr id="56345" name="Group 25"/>
          <p:cNvGrpSpPr>
            <a:grpSpLocks/>
          </p:cNvGrpSpPr>
          <p:nvPr userDrawn="1"/>
        </p:nvGrpSpPr>
        <p:grpSpPr bwMode="auto">
          <a:xfrm>
            <a:off x="5708650" y="6126158"/>
            <a:ext cx="2047875" cy="660400"/>
            <a:chOff x="3596" y="3859"/>
            <a:chExt cx="1290" cy="416"/>
          </a:xfrm>
        </p:grpSpPr>
        <p:pic>
          <p:nvPicPr>
            <p:cNvPr id="56346" name="Picture 26"/>
            <p:cNvPicPr>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accent6"/>
                  </a:solidFill>
                </a:rPr>
                <a:t>Federal Aviation</a:t>
              </a:r>
            </a:p>
            <a:p>
              <a:pPr>
                <a:lnSpc>
                  <a:spcPct val="85000"/>
                </a:lnSpc>
                <a:spcBef>
                  <a:spcPct val="0"/>
                </a:spcBef>
                <a:buFontTx/>
                <a:buNone/>
              </a:pPr>
              <a:r>
                <a:rPr lang="en-US" sz="1200" b="1" dirty="0">
                  <a:solidFill>
                    <a:schemeClr val="accent6"/>
                  </a:solidFil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extLst>
      <p:ext uri="{BB962C8B-B14F-4D97-AF65-F5344CB8AC3E}">
        <p14:creationId xmlns:p14="http://schemas.microsoft.com/office/powerpoint/2010/main" val="2988165268"/>
      </p:ext>
    </p:extLst>
  </p:cSld>
  <p:clrMap bg1="lt1" tx1="dk1" bg2="lt2" tx2="dk2" accent1="accent1" accent2="accent2" accent3="accent3" accent4="accent4" accent5="accent5" accent6="accent6" hlink="hlink" folHlink="folHlink"/>
  <p:timing>
    <p:tnLst>
      <p:par>
        <p:cTn id="1" dur="indefinite" restart="never" nodeType="tmRoot"/>
      </p:par>
    </p:tnLst>
  </p:timing>
  <p:hf hdr="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dirty="0" smtClean="0"/>
              <a:t>Extended Pavement Life</a:t>
            </a:r>
            <a:endParaRPr lang="en-US" dirty="0"/>
          </a:p>
        </p:txBody>
      </p:sp>
      <p:sp>
        <p:nvSpPr>
          <p:cNvPr id="10" name="Subtitle 9"/>
          <p:cNvSpPr>
            <a:spLocks noGrp="1"/>
          </p:cNvSpPr>
          <p:nvPr>
            <p:ph type="subTitle" idx="1"/>
          </p:nvPr>
        </p:nvSpPr>
        <p:spPr/>
        <p:txBody>
          <a:bodyPr/>
          <a:lstStyle/>
          <a:p>
            <a:r>
              <a:rPr lang="en-US" dirty="0" smtClean="0"/>
              <a:t>RPA P8</a:t>
            </a:r>
            <a:endParaRPr lang="en-US" dirty="0"/>
          </a:p>
        </p:txBody>
      </p:sp>
      <p:sp>
        <p:nvSpPr>
          <p:cNvPr id="11" name="Text Box 17"/>
          <p:cNvSpPr txBox="1">
            <a:spLocks noChangeArrowheads="1"/>
          </p:cNvSpPr>
          <p:nvPr/>
        </p:nvSpPr>
        <p:spPr bwMode="auto">
          <a:xfrm>
            <a:off x="1754188" y="4505593"/>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REDAC Subcommittee on Airports</a:t>
            </a:r>
            <a:endParaRPr lang="en-US" sz="1600" dirty="0"/>
          </a:p>
        </p:txBody>
      </p:sp>
      <p:sp>
        <p:nvSpPr>
          <p:cNvPr id="12" name="Text Box 18"/>
          <p:cNvSpPr txBox="1">
            <a:spLocks noChangeArrowheads="1"/>
          </p:cNvSpPr>
          <p:nvPr/>
        </p:nvSpPr>
        <p:spPr bwMode="auto">
          <a:xfrm>
            <a:off x="788988" y="4875213"/>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David R. Brill, P.E., Ph.D.</a:t>
            </a:r>
            <a:endParaRPr lang="en-US" sz="1600" dirty="0"/>
          </a:p>
        </p:txBody>
      </p:sp>
      <p:sp>
        <p:nvSpPr>
          <p:cNvPr id="13" name="Text Box 19"/>
          <p:cNvSpPr txBox="1">
            <a:spLocks noChangeArrowheads="1"/>
          </p:cNvSpPr>
          <p:nvPr/>
        </p:nvSpPr>
        <p:spPr bwMode="auto">
          <a:xfrm>
            <a:off x="1000125" y="5224463"/>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March 15, 2017</a:t>
            </a:r>
            <a:endParaRPr lang="en-US" sz="1600" dirty="0"/>
          </a:p>
        </p:txBody>
      </p:sp>
    </p:spTree>
    <p:extLst>
      <p:ext uri="{BB962C8B-B14F-4D97-AF65-F5344CB8AC3E}">
        <p14:creationId xmlns:p14="http://schemas.microsoft.com/office/powerpoint/2010/main" val="31203700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Analysis – BWI 10-28</a:t>
            </a:r>
            <a:endParaRPr lang="en-US" dirty="0"/>
          </a:p>
        </p:txBody>
      </p:sp>
      <p:pic>
        <p:nvPicPr>
          <p:cNvPr id="4098"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310243" y="1590010"/>
            <a:ext cx="5094514" cy="3668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8"/>
          <p:cNvSpPr>
            <a:spLocks noGrp="1"/>
          </p:cNvSpPr>
          <p:nvPr>
            <p:ph sz="half" idx="2"/>
          </p:nvPr>
        </p:nvSpPr>
        <p:spPr>
          <a:xfrm>
            <a:off x="5282292" y="1508125"/>
            <a:ext cx="3230563" cy="4391025"/>
          </a:xfrm>
        </p:spPr>
        <p:txBody>
          <a:bodyPr/>
          <a:lstStyle/>
          <a:p>
            <a:r>
              <a:rPr lang="en-US" sz="2000" dirty="0" smtClean="0"/>
              <a:t>Flexible runway.</a:t>
            </a:r>
          </a:p>
          <a:p>
            <a:pPr lvl="1"/>
            <a:r>
              <a:rPr lang="en-US" sz="1800" dirty="0" smtClean="0"/>
              <a:t>Central sections originally constructed in 1950’s.</a:t>
            </a:r>
          </a:p>
          <a:p>
            <a:pPr lvl="1"/>
            <a:r>
              <a:rPr lang="en-US" sz="1800" dirty="0" smtClean="0"/>
              <a:t>Extended and reconfigured in 1993.</a:t>
            </a:r>
          </a:p>
          <a:p>
            <a:pPr lvl="1"/>
            <a:r>
              <a:rPr lang="en-US" sz="1800" dirty="0" smtClean="0"/>
              <a:t>Full overlay in 2011.</a:t>
            </a:r>
          </a:p>
          <a:p>
            <a:r>
              <a:rPr lang="en-US" sz="2000" dirty="0" smtClean="0"/>
              <a:t>PCI &lt; 60, but elected to rehabilitate not full reconstruct in 2011.</a:t>
            </a:r>
          </a:p>
          <a:p>
            <a:r>
              <a:rPr lang="en-US" sz="2000" dirty="0" smtClean="0"/>
              <a:t>Some sections exhibited structural distress in PCI.</a:t>
            </a:r>
          </a:p>
          <a:p>
            <a:endParaRPr lang="en-US" dirty="0" smtClean="0"/>
          </a:p>
          <a:p>
            <a:pPr lvl="1"/>
            <a:endParaRPr lang="en-US" dirty="0"/>
          </a:p>
        </p:txBody>
      </p:sp>
      <p:sp>
        <p:nvSpPr>
          <p:cNvPr id="5" name="Date Placeholder 4"/>
          <p:cNvSpPr>
            <a:spLocks noGrp="1"/>
          </p:cNvSpPr>
          <p:nvPr>
            <p:ph type="dt" sz="half" idx="10"/>
          </p:nvPr>
        </p:nvSpPr>
        <p:spPr/>
        <p:txBody>
          <a:bodyPr/>
          <a:lstStyle/>
          <a:p>
            <a:r>
              <a:rPr lang="en-US" smtClean="0"/>
              <a:t>March 15, 2017</a:t>
            </a:r>
            <a:endParaRPr lang="en-US"/>
          </a:p>
        </p:txBody>
      </p:sp>
      <p:sp>
        <p:nvSpPr>
          <p:cNvPr id="6" name="Footer Placeholder 5"/>
          <p:cNvSpPr>
            <a:spLocks noGrp="1"/>
          </p:cNvSpPr>
          <p:nvPr>
            <p:ph type="ftr" sz="quarter" idx="11"/>
          </p:nvPr>
        </p:nvSpPr>
        <p:spPr/>
        <p:txBody>
          <a:bodyPr/>
          <a:lstStyle/>
          <a:p>
            <a:r>
              <a:rPr lang="en-US" smtClean="0"/>
              <a:t>Extended Pavement Life</a:t>
            </a:r>
            <a:endParaRPr lang="en-US"/>
          </a:p>
        </p:txBody>
      </p:sp>
      <p:sp>
        <p:nvSpPr>
          <p:cNvPr id="7" name="Slide Number Placeholder 6"/>
          <p:cNvSpPr>
            <a:spLocks noGrp="1"/>
          </p:cNvSpPr>
          <p:nvPr>
            <p:ph type="sldNum" sz="quarter" idx="12"/>
          </p:nvPr>
        </p:nvSpPr>
        <p:spPr/>
        <p:txBody>
          <a:bodyPr/>
          <a:lstStyle/>
          <a:p>
            <a:fld id="{836266C2-23C9-4679-9EA6-D74DA6C8C265}" type="slidenum">
              <a:rPr lang="en-US" smtClean="0"/>
              <a:pPr/>
              <a:t>10</a:t>
            </a:fld>
            <a:endParaRPr lang="en-US"/>
          </a:p>
        </p:txBody>
      </p:sp>
    </p:spTree>
    <p:extLst>
      <p:ext uri="{BB962C8B-B14F-4D97-AF65-F5344CB8AC3E}">
        <p14:creationId xmlns:p14="http://schemas.microsoft.com/office/powerpoint/2010/main" val="26888316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Analysis – BWI 10-28</a:t>
            </a:r>
            <a:endParaRPr lang="en-US" dirty="0"/>
          </a:p>
        </p:txBody>
      </p:sp>
      <p:sp>
        <p:nvSpPr>
          <p:cNvPr id="4" name="Content Placeholder 3"/>
          <p:cNvSpPr>
            <a:spLocks noGrp="1"/>
          </p:cNvSpPr>
          <p:nvPr>
            <p:ph sz="half" idx="2"/>
          </p:nvPr>
        </p:nvSpPr>
        <p:spPr>
          <a:xfrm>
            <a:off x="4595813" y="1955729"/>
            <a:ext cx="3949700" cy="3943421"/>
          </a:xfrm>
        </p:spPr>
        <p:txBody>
          <a:bodyPr/>
          <a:lstStyle/>
          <a:p>
            <a:r>
              <a:rPr lang="en-US" sz="2400" dirty="0"/>
              <a:t>“Anti-SCI”</a:t>
            </a:r>
          </a:p>
          <a:p>
            <a:r>
              <a:rPr lang="en-US" sz="2400" dirty="0"/>
              <a:t>Groove deterioration</a:t>
            </a:r>
          </a:p>
          <a:p>
            <a:r>
              <a:rPr lang="en-US" sz="2400" dirty="0"/>
              <a:t>Skid resistance</a:t>
            </a:r>
          </a:p>
          <a:p>
            <a:r>
              <a:rPr lang="en-US" sz="2400" dirty="0" smtClean="0"/>
              <a:t>Profile index:</a:t>
            </a:r>
          </a:p>
        </p:txBody>
      </p:sp>
      <p:sp>
        <p:nvSpPr>
          <p:cNvPr id="5" name="Date Placeholder 4"/>
          <p:cNvSpPr>
            <a:spLocks noGrp="1"/>
          </p:cNvSpPr>
          <p:nvPr>
            <p:ph type="dt" sz="half" idx="10"/>
          </p:nvPr>
        </p:nvSpPr>
        <p:spPr/>
        <p:txBody>
          <a:bodyPr/>
          <a:lstStyle/>
          <a:p>
            <a:r>
              <a:rPr lang="en-US" smtClean="0"/>
              <a:t>March 15, 2017</a:t>
            </a:r>
            <a:endParaRPr lang="en-US"/>
          </a:p>
        </p:txBody>
      </p:sp>
      <p:sp>
        <p:nvSpPr>
          <p:cNvPr id="6" name="Footer Placeholder 5"/>
          <p:cNvSpPr>
            <a:spLocks noGrp="1"/>
          </p:cNvSpPr>
          <p:nvPr>
            <p:ph type="ftr" sz="quarter" idx="11"/>
          </p:nvPr>
        </p:nvSpPr>
        <p:spPr/>
        <p:txBody>
          <a:bodyPr/>
          <a:lstStyle/>
          <a:p>
            <a:r>
              <a:rPr lang="en-US" smtClean="0"/>
              <a:t>Extended Pavement Life</a:t>
            </a:r>
            <a:endParaRPr lang="en-US"/>
          </a:p>
        </p:txBody>
      </p:sp>
      <p:sp>
        <p:nvSpPr>
          <p:cNvPr id="7" name="Slide Number Placeholder 6"/>
          <p:cNvSpPr>
            <a:spLocks noGrp="1"/>
          </p:cNvSpPr>
          <p:nvPr>
            <p:ph type="sldNum" sz="quarter" idx="12"/>
          </p:nvPr>
        </p:nvSpPr>
        <p:spPr/>
        <p:txBody>
          <a:bodyPr/>
          <a:lstStyle/>
          <a:p>
            <a:fld id="{836266C2-23C9-4679-9EA6-D74DA6C8C265}" type="slidenum">
              <a:rPr lang="en-US" smtClean="0"/>
              <a:pPr/>
              <a:t>11</a:t>
            </a:fld>
            <a:endParaRPr lang="en-US"/>
          </a:p>
        </p:txBody>
      </p:sp>
      <p:pic>
        <p:nvPicPr>
          <p:cNvPr id="5122"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01423" y="1883353"/>
            <a:ext cx="3948113" cy="2889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bwMode="auto">
          <a:xfrm>
            <a:off x="538843" y="1494064"/>
            <a:ext cx="391069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buFontTx/>
              <a:buNone/>
            </a:pPr>
            <a:r>
              <a:rPr lang="en-US" b="1" dirty="0" smtClean="0">
                <a:solidFill>
                  <a:srgbClr val="C0C0C0"/>
                </a:solidFill>
              </a:rPr>
              <a:t>Structural Component</a:t>
            </a:r>
            <a:endParaRPr lang="en-US" b="1" dirty="0">
              <a:solidFill>
                <a:srgbClr val="C0C0C0"/>
              </a:solidFill>
            </a:endParaRPr>
          </a:p>
        </p:txBody>
      </p:sp>
      <p:sp>
        <p:nvSpPr>
          <p:cNvPr id="9" name="TextBox 8"/>
          <p:cNvSpPr txBox="1"/>
          <p:nvPr/>
        </p:nvSpPr>
        <p:spPr bwMode="auto">
          <a:xfrm>
            <a:off x="604157" y="4833257"/>
            <a:ext cx="372291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marL="171450" indent="-171450"/>
            <a:r>
              <a:rPr lang="en-US" sz="1200" b="1" dirty="0" smtClean="0"/>
              <a:t>Flexible “SCI” – Considers only rutting &amp; alligator cracking distresses.</a:t>
            </a:r>
          </a:p>
          <a:p>
            <a:pPr marL="171450" indent="-171450"/>
            <a:r>
              <a:rPr lang="en-US" sz="1200" b="1" dirty="0" smtClean="0"/>
              <a:t>SII – Structural integrity index (ratio of ISM for trafficked &amp; non-trafficked lanes) </a:t>
            </a:r>
            <a:endParaRPr lang="en-US" sz="1200" b="1" dirty="0"/>
          </a:p>
        </p:txBody>
      </p:sp>
      <p:sp>
        <p:nvSpPr>
          <p:cNvPr id="11" name="TextBox 10"/>
          <p:cNvSpPr txBox="1"/>
          <p:nvPr/>
        </p:nvSpPr>
        <p:spPr bwMode="auto">
          <a:xfrm>
            <a:off x="4601936" y="1494063"/>
            <a:ext cx="391069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buFontTx/>
              <a:buNone/>
            </a:pPr>
            <a:r>
              <a:rPr lang="en-US" b="1" dirty="0" smtClean="0">
                <a:solidFill>
                  <a:srgbClr val="C0C0C0"/>
                </a:solidFill>
              </a:rPr>
              <a:t>Functional Component</a:t>
            </a:r>
            <a:endParaRPr lang="en-US" b="1" dirty="0">
              <a:solidFill>
                <a:srgbClr val="C0C0C0"/>
              </a:solidFill>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5870" y="3682452"/>
            <a:ext cx="3236194" cy="2328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bwMode="auto">
          <a:xfrm>
            <a:off x="5115870" y="4498521"/>
            <a:ext cx="3064744" cy="277586"/>
          </a:xfrm>
          <a:prstGeom prst="rect">
            <a:avLst/>
          </a:prstGeom>
          <a:noFill/>
          <a:ln>
            <a:solidFill>
              <a:srgbClr val="FFFF00"/>
            </a:solid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5629320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Schematic for Generalizing Design Procedures</a:t>
            </a:r>
            <a:endParaRPr lang="en-US" dirty="0"/>
          </a:p>
        </p:txBody>
      </p:sp>
      <p:sp>
        <p:nvSpPr>
          <p:cNvPr id="5" name="Date Placeholder 4"/>
          <p:cNvSpPr>
            <a:spLocks noGrp="1"/>
          </p:cNvSpPr>
          <p:nvPr>
            <p:ph type="dt" sz="half" idx="10"/>
          </p:nvPr>
        </p:nvSpPr>
        <p:spPr/>
        <p:txBody>
          <a:bodyPr/>
          <a:lstStyle/>
          <a:p>
            <a:r>
              <a:rPr lang="en-US" smtClean="0"/>
              <a:t>March 15, 2017</a:t>
            </a:r>
            <a:endParaRPr lang="en-US"/>
          </a:p>
        </p:txBody>
      </p:sp>
      <p:sp>
        <p:nvSpPr>
          <p:cNvPr id="6" name="Footer Placeholder 5"/>
          <p:cNvSpPr>
            <a:spLocks noGrp="1"/>
          </p:cNvSpPr>
          <p:nvPr>
            <p:ph type="ftr" sz="quarter" idx="11"/>
          </p:nvPr>
        </p:nvSpPr>
        <p:spPr/>
        <p:txBody>
          <a:bodyPr/>
          <a:lstStyle/>
          <a:p>
            <a:r>
              <a:rPr lang="en-US" smtClean="0"/>
              <a:t>Extended Pavement Life</a:t>
            </a:r>
            <a:endParaRPr lang="en-US"/>
          </a:p>
        </p:txBody>
      </p:sp>
      <p:sp>
        <p:nvSpPr>
          <p:cNvPr id="7" name="Slide Number Placeholder 6"/>
          <p:cNvSpPr>
            <a:spLocks noGrp="1"/>
          </p:cNvSpPr>
          <p:nvPr>
            <p:ph type="sldNum" sz="quarter" idx="12"/>
          </p:nvPr>
        </p:nvSpPr>
        <p:spPr/>
        <p:txBody>
          <a:bodyPr/>
          <a:lstStyle/>
          <a:p>
            <a:fld id="{836266C2-23C9-4679-9EA6-D74DA6C8C265}" type="slidenum">
              <a:rPr lang="en-US" smtClean="0"/>
              <a:pPr/>
              <a:t>12</a:t>
            </a:fld>
            <a:endParaRPr lang="en-US"/>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4291" y="1508125"/>
            <a:ext cx="6532231" cy="439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98681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BCRRA 2017 Research Papers</a:t>
            </a:r>
            <a:endParaRPr lang="en-US" dirty="0"/>
          </a:p>
        </p:txBody>
      </p:sp>
      <p:sp>
        <p:nvSpPr>
          <p:cNvPr id="3" name="Content Placeholder 2"/>
          <p:cNvSpPr>
            <a:spLocks noGrp="1"/>
          </p:cNvSpPr>
          <p:nvPr>
            <p:ph idx="1"/>
          </p:nvPr>
        </p:nvSpPr>
        <p:spPr/>
        <p:txBody>
          <a:bodyPr/>
          <a:lstStyle/>
          <a:p>
            <a:r>
              <a:rPr lang="en-US" dirty="0"/>
              <a:t>Brill &amp; Parsons: </a:t>
            </a:r>
            <a:r>
              <a:rPr lang="en-US" i="1" dirty="0"/>
              <a:t>Development of </a:t>
            </a:r>
            <a:r>
              <a:rPr lang="en-US" i="1" dirty="0" smtClean="0"/>
              <a:t>New </a:t>
            </a:r>
            <a:r>
              <a:rPr lang="en-US" i="1" dirty="0"/>
              <a:t>FAA </a:t>
            </a:r>
            <a:r>
              <a:rPr lang="en-US" i="1" dirty="0" smtClean="0"/>
              <a:t>Design Procedures </a:t>
            </a:r>
            <a:r>
              <a:rPr lang="en-US" i="1" dirty="0"/>
              <a:t>for </a:t>
            </a:r>
            <a:r>
              <a:rPr lang="en-US" i="1" dirty="0" smtClean="0"/>
              <a:t>Extended Airport Pavement Life</a:t>
            </a:r>
          </a:p>
          <a:p>
            <a:r>
              <a:rPr lang="en-US" dirty="0" smtClean="0"/>
              <a:t>Parsons </a:t>
            </a:r>
            <a:r>
              <a:rPr lang="en-US" dirty="0"/>
              <a:t>&amp; Brill: </a:t>
            </a:r>
            <a:r>
              <a:rPr lang="en-US" i="1" dirty="0"/>
              <a:t>Preliminary Analysis of Pavement Life Indicators of Large- and Medium-Hub Airport </a:t>
            </a:r>
            <a:r>
              <a:rPr lang="en-US" i="1" dirty="0" smtClean="0"/>
              <a:t>Runways</a:t>
            </a:r>
          </a:p>
          <a:p>
            <a:r>
              <a:rPr lang="en-US" dirty="0" smtClean="0"/>
              <a:t>Both accepted for presentation at Bearing Capacity of Roads, Railways &amp; Airfields Conference (BCRRA 2017), Athens.</a:t>
            </a:r>
            <a:endParaRPr lang="en-US" dirty="0"/>
          </a:p>
        </p:txBody>
      </p:sp>
      <p:sp>
        <p:nvSpPr>
          <p:cNvPr id="4" name="Date Placeholder 3"/>
          <p:cNvSpPr>
            <a:spLocks noGrp="1"/>
          </p:cNvSpPr>
          <p:nvPr>
            <p:ph type="dt" sz="half" idx="10"/>
          </p:nvPr>
        </p:nvSpPr>
        <p:spPr/>
        <p:txBody>
          <a:bodyPr/>
          <a:lstStyle/>
          <a:p>
            <a:r>
              <a:rPr lang="en-US" smtClean="0"/>
              <a:t>March 15, 2017</a:t>
            </a:r>
            <a:endParaRPr lang="en-US" dirty="0"/>
          </a:p>
        </p:txBody>
      </p:sp>
      <p:sp>
        <p:nvSpPr>
          <p:cNvPr id="5" name="Footer Placeholder 4"/>
          <p:cNvSpPr>
            <a:spLocks noGrp="1"/>
          </p:cNvSpPr>
          <p:nvPr>
            <p:ph type="ftr" sz="quarter" idx="11"/>
          </p:nvPr>
        </p:nvSpPr>
        <p:spPr/>
        <p:txBody>
          <a:bodyPr/>
          <a:lstStyle/>
          <a:p>
            <a:r>
              <a:rPr lang="en-US" smtClean="0"/>
              <a:t>Extended Pavement Life</a:t>
            </a:r>
            <a:endParaRPr lang="en-US" dirty="0"/>
          </a:p>
        </p:txBody>
      </p:sp>
      <p:sp>
        <p:nvSpPr>
          <p:cNvPr id="6" name="Slide Number Placeholder 5"/>
          <p:cNvSpPr>
            <a:spLocks noGrp="1"/>
          </p:cNvSpPr>
          <p:nvPr>
            <p:ph type="sldNum" sz="quarter" idx="12"/>
          </p:nvPr>
        </p:nvSpPr>
        <p:spPr/>
        <p:txBody>
          <a:bodyPr/>
          <a:lstStyle/>
          <a:p>
            <a:fld id="{78D3ABA1-EA94-43C0-B992-7CBCC31144F1}" type="slidenum">
              <a:rPr lang="en-US" smtClean="0"/>
              <a:pPr/>
              <a:t>13</a:t>
            </a:fld>
            <a:endParaRPr lang="en-US" dirty="0"/>
          </a:p>
        </p:txBody>
      </p:sp>
    </p:spTree>
    <p:extLst>
      <p:ext uri="{BB962C8B-B14F-4D97-AF65-F5344CB8AC3E}">
        <p14:creationId xmlns:p14="http://schemas.microsoft.com/office/powerpoint/2010/main" val="31753225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FY17 R&amp;D Efforts</a:t>
            </a:r>
            <a:endParaRPr lang="en-US" dirty="0"/>
          </a:p>
        </p:txBody>
      </p:sp>
      <p:sp>
        <p:nvSpPr>
          <p:cNvPr id="3" name="Content Placeholder 2"/>
          <p:cNvSpPr>
            <a:spLocks noGrp="1"/>
          </p:cNvSpPr>
          <p:nvPr>
            <p:ph idx="1"/>
          </p:nvPr>
        </p:nvSpPr>
        <p:spPr>
          <a:xfrm>
            <a:off x="495300" y="1508125"/>
            <a:ext cx="8366689" cy="4391025"/>
          </a:xfrm>
        </p:spPr>
        <p:txBody>
          <a:bodyPr/>
          <a:lstStyle/>
          <a:p>
            <a:r>
              <a:rPr lang="en-US" sz="2400" dirty="0" smtClean="0"/>
              <a:t>Complete population of PA40 (TUS, </a:t>
            </a:r>
            <a:r>
              <a:rPr lang="en-US" sz="2400" dirty="0" smtClean="0"/>
              <a:t>MCI, ATL, LAX).</a:t>
            </a:r>
            <a:endParaRPr lang="en-US" sz="2400" dirty="0" smtClean="0"/>
          </a:p>
          <a:p>
            <a:r>
              <a:rPr lang="en-US" sz="2400" dirty="0" smtClean="0"/>
              <a:t>Perform field data collection at one additional runway selected from those currently in the PA40 database </a:t>
            </a:r>
            <a:r>
              <a:rPr lang="en-US" sz="2400" dirty="0" smtClean="0"/>
              <a:t>(LAX 6R-24L).</a:t>
            </a:r>
            <a:endParaRPr lang="en-US" sz="2400" dirty="0" smtClean="0"/>
          </a:p>
          <a:p>
            <a:r>
              <a:rPr lang="en-US" sz="2400" dirty="0" smtClean="0"/>
              <a:t>Link to existing databases with historical runway traffic (TTD) and climatic data.</a:t>
            </a:r>
          </a:p>
          <a:p>
            <a:r>
              <a:rPr lang="en-US" sz="2400" dirty="0" smtClean="0"/>
              <a:t>Develop new sets of family curves in PA40 (coordinate with RPA P7.1 – FAA PAVEAIR).</a:t>
            </a:r>
          </a:p>
          <a:p>
            <a:pPr lvl="1"/>
            <a:r>
              <a:rPr lang="en-US" sz="2000" dirty="0" smtClean="0"/>
              <a:t>“DL versus age”</a:t>
            </a:r>
          </a:p>
          <a:p>
            <a:pPr lvl="1"/>
            <a:r>
              <a:rPr lang="en-US" sz="2000" dirty="0" smtClean="0"/>
              <a:t>“DL versus applied traffic”</a:t>
            </a:r>
          </a:p>
          <a:p>
            <a:pPr lvl="1"/>
            <a:r>
              <a:rPr lang="en-US" sz="2000" dirty="0" smtClean="0"/>
              <a:t>Look at index components of DL to satisfy end of life definition.</a:t>
            </a:r>
          </a:p>
          <a:p>
            <a:pPr lvl="1"/>
            <a:endParaRPr lang="en-US" sz="2000" dirty="0" smtClean="0"/>
          </a:p>
          <a:p>
            <a:endParaRPr lang="en-US" dirty="0" smtClean="0"/>
          </a:p>
          <a:p>
            <a:endParaRPr lang="en-US" dirty="0"/>
          </a:p>
        </p:txBody>
      </p:sp>
      <p:sp>
        <p:nvSpPr>
          <p:cNvPr id="4" name="Date Placeholder 3"/>
          <p:cNvSpPr>
            <a:spLocks noGrp="1"/>
          </p:cNvSpPr>
          <p:nvPr>
            <p:ph type="dt" sz="half" idx="10"/>
          </p:nvPr>
        </p:nvSpPr>
        <p:spPr/>
        <p:txBody>
          <a:bodyPr/>
          <a:lstStyle/>
          <a:p>
            <a:r>
              <a:rPr lang="en-US" smtClean="0"/>
              <a:t>March 15, 2017</a:t>
            </a:r>
            <a:endParaRPr lang="en-US" dirty="0"/>
          </a:p>
        </p:txBody>
      </p:sp>
      <p:sp>
        <p:nvSpPr>
          <p:cNvPr id="5" name="Slide Number Placeholder 4"/>
          <p:cNvSpPr>
            <a:spLocks noGrp="1"/>
          </p:cNvSpPr>
          <p:nvPr>
            <p:ph type="sldNum" sz="quarter" idx="12"/>
          </p:nvPr>
        </p:nvSpPr>
        <p:spPr/>
        <p:txBody>
          <a:bodyPr/>
          <a:lstStyle/>
          <a:p>
            <a:fld id="{78D3ABA1-EA94-43C0-B992-7CBCC31144F1}" type="slidenum">
              <a:rPr lang="en-US" smtClean="0"/>
              <a:pPr/>
              <a:t>14</a:t>
            </a:fld>
            <a:endParaRPr lang="en-US" dirty="0"/>
          </a:p>
        </p:txBody>
      </p:sp>
      <p:sp>
        <p:nvSpPr>
          <p:cNvPr id="6" name="Footer Placeholder 5"/>
          <p:cNvSpPr>
            <a:spLocks noGrp="1"/>
          </p:cNvSpPr>
          <p:nvPr>
            <p:ph type="ftr" sz="quarter" idx="11"/>
          </p:nvPr>
        </p:nvSpPr>
        <p:spPr/>
        <p:txBody>
          <a:bodyPr/>
          <a:lstStyle/>
          <a:p>
            <a:r>
              <a:rPr lang="en-US" smtClean="0"/>
              <a:t>Extended Pavement Life</a:t>
            </a:r>
            <a:endParaRPr lang="en-US" dirty="0"/>
          </a:p>
        </p:txBody>
      </p:sp>
    </p:spTree>
    <p:extLst>
      <p:ext uri="{BB962C8B-B14F-4D97-AF65-F5344CB8AC3E}">
        <p14:creationId xmlns:p14="http://schemas.microsoft.com/office/powerpoint/2010/main" val="20706370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smtClean="0"/>
              <a:t>RPA P8 – Extended Pavement Life</a:t>
            </a:r>
            <a:endParaRPr lang="en-US" sz="2800" dirty="0"/>
          </a:p>
        </p:txBody>
      </p:sp>
      <p:sp>
        <p:nvSpPr>
          <p:cNvPr id="3" name="Content Placeholder 2"/>
          <p:cNvSpPr>
            <a:spLocks noGrp="1"/>
          </p:cNvSpPr>
          <p:nvPr>
            <p:ph sz="half" idx="1"/>
          </p:nvPr>
        </p:nvSpPr>
        <p:spPr>
          <a:xfrm>
            <a:off x="495300" y="1005839"/>
            <a:ext cx="3948113" cy="2651760"/>
          </a:xfrm>
        </p:spPr>
        <p:txBody>
          <a:bodyPr/>
          <a:lstStyle/>
          <a:p>
            <a:pPr marL="0" indent="0" algn="ctr">
              <a:buNone/>
            </a:pPr>
            <a:r>
              <a:rPr lang="en-US" sz="2000" u="sng" dirty="0" smtClean="0"/>
              <a:t>Need</a:t>
            </a:r>
          </a:p>
          <a:p>
            <a:pPr marL="0" indent="0">
              <a:buNone/>
            </a:pPr>
            <a:r>
              <a:rPr lang="en-US" sz="1600" b="0" dirty="0" smtClean="0"/>
              <a:t>Longer design periods for airport pavements, up to double the current standard of 20 years, will provide cost savings to the AIP by reducing lifecycle costs. Extended airport pavement life also provides many green benefits, and minimizes down time at the nation’s busiest airports.</a:t>
            </a:r>
            <a:endParaRPr lang="en-US" sz="1600" b="0" dirty="0"/>
          </a:p>
        </p:txBody>
      </p:sp>
      <p:sp>
        <p:nvSpPr>
          <p:cNvPr id="4" name="Content Placeholder 3"/>
          <p:cNvSpPr>
            <a:spLocks noGrp="1"/>
          </p:cNvSpPr>
          <p:nvPr>
            <p:ph sz="half" idx="2"/>
          </p:nvPr>
        </p:nvSpPr>
        <p:spPr>
          <a:xfrm>
            <a:off x="4595812" y="1005840"/>
            <a:ext cx="4090987" cy="2651760"/>
          </a:xfrm>
        </p:spPr>
        <p:txBody>
          <a:bodyPr/>
          <a:lstStyle/>
          <a:p>
            <a:pPr marL="0" indent="0" algn="ctr">
              <a:buNone/>
            </a:pPr>
            <a:r>
              <a:rPr lang="en-US" sz="2000" u="sng" dirty="0" smtClean="0"/>
              <a:t>Research Goals</a:t>
            </a:r>
          </a:p>
          <a:p>
            <a:r>
              <a:rPr lang="en-US" sz="1600" b="0" dirty="0" smtClean="0"/>
              <a:t>Link PA40 database to historical traffic data sources in </a:t>
            </a:r>
            <a:r>
              <a:rPr lang="en-US" sz="1600" b="0" dirty="0" smtClean="0"/>
              <a:t>ASAIS </a:t>
            </a:r>
            <a:r>
              <a:rPr lang="en-US" sz="1600" b="0" dirty="0" smtClean="0"/>
              <a:t>by </a:t>
            </a:r>
            <a:r>
              <a:rPr lang="en-US" sz="1600" b="0" dirty="0" smtClean="0"/>
              <a:t>FY17.</a:t>
            </a:r>
            <a:endParaRPr lang="en-US" sz="1600" b="0" dirty="0" smtClean="0"/>
          </a:p>
          <a:p>
            <a:r>
              <a:rPr lang="en-US" sz="1600" b="0" dirty="0" smtClean="0"/>
              <a:t>Develop performance data models (Age-DL and Traffic-DL) by FY18.</a:t>
            </a:r>
          </a:p>
          <a:p>
            <a:r>
              <a:rPr lang="en-US" sz="1600" b="0" dirty="0" smtClean="0"/>
              <a:t>Next-generation FAARFIELD program incorporating new 40-year life design procedures by FY22.</a:t>
            </a:r>
            <a:endParaRPr lang="en-US" sz="1400" b="0" dirty="0"/>
          </a:p>
        </p:txBody>
      </p:sp>
      <p:sp>
        <p:nvSpPr>
          <p:cNvPr id="5" name="Date Placeholder 4"/>
          <p:cNvSpPr>
            <a:spLocks noGrp="1"/>
          </p:cNvSpPr>
          <p:nvPr>
            <p:ph type="dt" sz="half" idx="10"/>
          </p:nvPr>
        </p:nvSpPr>
        <p:spPr/>
        <p:txBody>
          <a:bodyPr/>
          <a:lstStyle/>
          <a:p>
            <a:r>
              <a:rPr lang="en-US" smtClean="0"/>
              <a:t>March 15, 2017</a:t>
            </a:r>
            <a:endParaRPr lang="en-US"/>
          </a:p>
        </p:txBody>
      </p:sp>
      <p:sp>
        <p:nvSpPr>
          <p:cNvPr id="7" name="Slide Number Placeholder 6"/>
          <p:cNvSpPr>
            <a:spLocks noGrp="1"/>
          </p:cNvSpPr>
          <p:nvPr>
            <p:ph type="sldNum" sz="quarter" idx="12"/>
          </p:nvPr>
        </p:nvSpPr>
        <p:spPr/>
        <p:txBody>
          <a:bodyPr/>
          <a:lstStyle/>
          <a:p>
            <a:fld id="{836266C2-23C9-4679-9EA6-D74DA6C8C265}" type="slidenum">
              <a:rPr lang="en-US" smtClean="0"/>
              <a:pPr/>
              <a:t>2</a:t>
            </a:fld>
            <a:endParaRPr lang="en-US"/>
          </a:p>
        </p:txBody>
      </p:sp>
      <p:sp>
        <p:nvSpPr>
          <p:cNvPr id="8" name="Content Placeholder 7"/>
          <p:cNvSpPr>
            <a:spLocks noGrp="1"/>
          </p:cNvSpPr>
          <p:nvPr>
            <p:ph sz="half" idx="13"/>
          </p:nvPr>
        </p:nvSpPr>
        <p:spPr/>
        <p:txBody>
          <a:bodyPr/>
          <a:lstStyle/>
          <a:p>
            <a:pPr marL="0" indent="0" algn="ctr">
              <a:buNone/>
            </a:pPr>
            <a:r>
              <a:rPr lang="en-US" sz="2000" u="sng" dirty="0" smtClean="0"/>
              <a:t>FY </a:t>
            </a:r>
            <a:r>
              <a:rPr lang="en-US" sz="2000" u="sng" dirty="0" smtClean="0"/>
              <a:t>2016-17 </a:t>
            </a:r>
            <a:r>
              <a:rPr lang="en-US" sz="2000" u="sng" dirty="0" smtClean="0"/>
              <a:t>Accomplishments</a:t>
            </a:r>
          </a:p>
          <a:p>
            <a:r>
              <a:rPr lang="en-US" sz="1800" b="0" dirty="0" smtClean="0"/>
              <a:t>Completed field data collection at ATL. Planned for LAX in spring.</a:t>
            </a:r>
            <a:endParaRPr lang="en-US" sz="1800" b="0" dirty="0" smtClean="0"/>
          </a:p>
          <a:p>
            <a:r>
              <a:rPr lang="en-US" sz="1800" b="0" dirty="0" smtClean="0"/>
              <a:t>Demonstrate PA40 link to NAS runway usage database by April.</a:t>
            </a:r>
          </a:p>
          <a:p>
            <a:r>
              <a:rPr lang="en-US" sz="1800" b="0" dirty="0" smtClean="0"/>
              <a:t>Preliminary performance data analysis – papers at BCRRA17.</a:t>
            </a:r>
            <a:endParaRPr lang="en-US" sz="1800" b="0" dirty="0" smtClean="0"/>
          </a:p>
          <a:p>
            <a:endParaRPr lang="en-US" sz="1800" b="0" dirty="0" smtClean="0"/>
          </a:p>
        </p:txBody>
      </p:sp>
      <p:sp>
        <p:nvSpPr>
          <p:cNvPr id="9" name="Content Placeholder 8"/>
          <p:cNvSpPr>
            <a:spLocks noGrp="1"/>
          </p:cNvSpPr>
          <p:nvPr>
            <p:ph sz="half" idx="14"/>
          </p:nvPr>
        </p:nvSpPr>
        <p:spPr/>
        <p:txBody>
          <a:bodyPr/>
          <a:lstStyle/>
          <a:p>
            <a:pPr marL="0" indent="0" algn="ctr">
              <a:buNone/>
            </a:pPr>
            <a:r>
              <a:rPr lang="en-US" sz="2000" u="sng" dirty="0" smtClean="0"/>
              <a:t>Funding Requirements</a:t>
            </a:r>
            <a:endParaRPr lang="en-US" sz="2000" u="sng" dirty="0"/>
          </a:p>
        </p:txBody>
      </p:sp>
      <p:sp>
        <p:nvSpPr>
          <p:cNvPr id="10" name="Line 7"/>
          <p:cNvSpPr>
            <a:spLocks noChangeShapeType="1"/>
          </p:cNvSpPr>
          <p:nvPr/>
        </p:nvSpPr>
        <p:spPr bwMode="auto">
          <a:xfrm>
            <a:off x="4495800" y="1219200"/>
            <a:ext cx="0" cy="4800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50000"/>
              </a:spcBef>
              <a:buFontTx/>
              <a:buChar char="•"/>
              <a:defRPr/>
            </a:pPr>
            <a:endParaRPr lang="en-US"/>
          </a:p>
        </p:txBody>
      </p:sp>
      <p:sp>
        <p:nvSpPr>
          <p:cNvPr id="11" name="Line 8"/>
          <p:cNvSpPr>
            <a:spLocks noChangeShapeType="1"/>
          </p:cNvSpPr>
          <p:nvPr/>
        </p:nvSpPr>
        <p:spPr bwMode="auto">
          <a:xfrm>
            <a:off x="0" y="36195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50000"/>
              </a:spcBef>
              <a:buFontTx/>
              <a:buChar char="•"/>
              <a:defRPr/>
            </a:pPr>
            <a:endParaRPr lang="en-US"/>
          </a:p>
        </p:txBody>
      </p:sp>
      <p:graphicFrame>
        <p:nvGraphicFramePr>
          <p:cNvPr id="12" name="Group 171"/>
          <p:cNvGraphicFramePr>
            <a:graphicFrameLocks/>
          </p:cNvGraphicFramePr>
          <p:nvPr>
            <p:extLst>
              <p:ext uri="{D42A27DB-BD31-4B8C-83A1-F6EECF244321}">
                <p14:modId xmlns:p14="http://schemas.microsoft.com/office/powerpoint/2010/main" val="556491724"/>
              </p:ext>
            </p:extLst>
          </p:nvPr>
        </p:nvGraphicFramePr>
        <p:xfrm>
          <a:off x="4648200" y="5105400"/>
          <a:ext cx="4077057" cy="762000"/>
        </p:xfrm>
        <a:graphic>
          <a:graphicData uri="http://schemas.openxmlformats.org/drawingml/2006/table">
            <a:tbl>
              <a:tblPr firstRow="1">
                <a:tableStyleId>{5C22544A-7EE6-4342-B048-85BDC9FD1C3A}</a:tableStyleId>
              </a:tblPr>
              <a:tblGrid>
                <a:gridCol w="1394441"/>
                <a:gridCol w="917337"/>
                <a:gridCol w="923844"/>
                <a:gridCol w="841435"/>
              </a:tblGrid>
              <a:tr h="365397">
                <a:tc>
                  <a:txBody>
                    <a:bodyPr/>
                    <a:lstStyle>
                      <a:lvl1pPr>
                        <a:spcBef>
                          <a:spcPct val="20000"/>
                        </a:spcBef>
                        <a:defRPr sz="2400" b="1">
                          <a:solidFill>
                            <a:schemeClr val="tx1"/>
                          </a:solidFill>
                          <a:latin typeface="Arial" charset="0"/>
                        </a:defRPr>
                      </a:lvl1pPr>
                      <a:lvl2pPr marL="742950" indent="-285750">
                        <a:spcBef>
                          <a:spcPct val="20000"/>
                        </a:spcBef>
                        <a:defRPr sz="2000">
                          <a:solidFill>
                            <a:schemeClr val="tx1"/>
                          </a:solidFill>
                          <a:latin typeface="Arial" charset="0"/>
                        </a:defRPr>
                      </a:lvl2pPr>
                      <a:lvl3pPr marL="1143000" indent="-228600">
                        <a:spcBef>
                          <a:spcPct val="20000"/>
                        </a:spcBef>
                        <a:defRPr>
                          <a:solidFill>
                            <a:schemeClr val="tx1"/>
                          </a:solidFill>
                          <a:latin typeface="Arial" charset="0"/>
                        </a:defRPr>
                      </a:lvl3pPr>
                      <a:lvl4pPr marL="1600200" indent="-228600">
                        <a:spcBef>
                          <a:spcPct val="20000"/>
                        </a:spcBef>
                        <a:defRPr sz="1600">
                          <a:solidFill>
                            <a:schemeClr val="tx1"/>
                          </a:solidFill>
                          <a:latin typeface="Arial" charset="0"/>
                        </a:defRPr>
                      </a:lvl4pPr>
                      <a:lvl5pPr marL="2057400" indent="-228600">
                        <a:spcBef>
                          <a:spcPct val="20000"/>
                        </a:spcBef>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000" b="1" i="0" u="none" strike="noStrike" cap="none" normalizeH="0" baseline="0" dirty="0" smtClean="0">
                        <a:ln>
                          <a:noFill/>
                        </a:ln>
                        <a:solidFill>
                          <a:schemeClr val="tx1"/>
                        </a:solidFill>
                        <a:effectLst/>
                        <a:latin typeface="Arial" charset="0"/>
                      </a:endParaRPr>
                    </a:p>
                  </a:txBody>
                  <a:tcPr marT="45633" marB="45633" horzOverflow="overflow"/>
                </a:tc>
                <a:tc>
                  <a:txBody>
                    <a:bodyPr/>
                    <a:lstStyle>
                      <a:lvl1pPr>
                        <a:spcBef>
                          <a:spcPct val="20000"/>
                        </a:spcBef>
                        <a:defRPr sz="2400" b="1">
                          <a:solidFill>
                            <a:schemeClr val="tx1"/>
                          </a:solidFill>
                          <a:latin typeface="Arial" charset="0"/>
                        </a:defRPr>
                      </a:lvl1pPr>
                      <a:lvl2pPr marL="742950" indent="-285750">
                        <a:spcBef>
                          <a:spcPct val="20000"/>
                        </a:spcBef>
                        <a:defRPr sz="2000">
                          <a:solidFill>
                            <a:schemeClr val="tx1"/>
                          </a:solidFill>
                          <a:latin typeface="Arial" charset="0"/>
                        </a:defRPr>
                      </a:lvl2pPr>
                      <a:lvl3pPr marL="1143000" indent="-228600">
                        <a:spcBef>
                          <a:spcPct val="20000"/>
                        </a:spcBef>
                        <a:defRPr>
                          <a:solidFill>
                            <a:schemeClr val="tx1"/>
                          </a:solidFill>
                          <a:latin typeface="Arial" charset="0"/>
                        </a:defRPr>
                      </a:lvl3pPr>
                      <a:lvl4pPr marL="1600200" indent="-228600">
                        <a:spcBef>
                          <a:spcPct val="20000"/>
                        </a:spcBef>
                        <a:defRPr sz="1600">
                          <a:solidFill>
                            <a:schemeClr val="tx1"/>
                          </a:solidFill>
                          <a:latin typeface="Arial" charset="0"/>
                        </a:defRPr>
                      </a:lvl4pPr>
                      <a:lvl5pPr marL="2057400" indent="-228600">
                        <a:spcBef>
                          <a:spcPct val="20000"/>
                        </a:spcBef>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900" u="none" strike="noStrike" cap="none" normalizeH="0" baseline="0" dirty="0" smtClean="0">
                          <a:ln>
                            <a:noFill/>
                          </a:ln>
                          <a:effectLst/>
                        </a:rPr>
                        <a:t>FY </a:t>
                      </a:r>
                      <a:r>
                        <a:rPr kumimoji="0" lang="en-US" altLang="en-US" sz="900" u="none" strike="noStrike" cap="none" normalizeH="0" baseline="0" dirty="0" smtClean="0">
                          <a:ln>
                            <a:noFill/>
                          </a:ln>
                          <a:effectLst/>
                        </a:rPr>
                        <a:t>2017</a:t>
                      </a:r>
                      <a:endParaRPr kumimoji="0" lang="en-US" altLang="en-US" sz="900" b="1" i="0" u="none" strike="noStrike" cap="none" normalizeH="0" baseline="0" dirty="0" smtClean="0">
                        <a:ln>
                          <a:noFill/>
                        </a:ln>
                        <a:solidFill>
                          <a:schemeClr val="tx1"/>
                        </a:solidFill>
                        <a:effectLst/>
                        <a:latin typeface="Arial" charset="0"/>
                      </a:endParaRPr>
                    </a:p>
                  </a:txBody>
                  <a:tcPr marT="45633" marB="45633" horzOverflow="overflow"/>
                </a:tc>
                <a:tc>
                  <a:txBody>
                    <a:bodyPr/>
                    <a:lstStyle>
                      <a:lvl1pPr>
                        <a:spcBef>
                          <a:spcPct val="20000"/>
                        </a:spcBef>
                        <a:defRPr sz="2400" b="1">
                          <a:solidFill>
                            <a:schemeClr val="tx1"/>
                          </a:solidFill>
                          <a:latin typeface="Arial" charset="0"/>
                        </a:defRPr>
                      </a:lvl1pPr>
                      <a:lvl2pPr marL="742950" indent="-285750">
                        <a:spcBef>
                          <a:spcPct val="20000"/>
                        </a:spcBef>
                        <a:defRPr sz="2000">
                          <a:solidFill>
                            <a:schemeClr val="tx1"/>
                          </a:solidFill>
                          <a:latin typeface="Arial" charset="0"/>
                        </a:defRPr>
                      </a:lvl2pPr>
                      <a:lvl3pPr marL="1143000" indent="-228600">
                        <a:spcBef>
                          <a:spcPct val="20000"/>
                        </a:spcBef>
                        <a:defRPr>
                          <a:solidFill>
                            <a:schemeClr val="tx1"/>
                          </a:solidFill>
                          <a:latin typeface="Arial" charset="0"/>
                        </a:defRPr>
                      </a:lvl3pPr>
                      <a:lvl4pPr marL="1600200" indent="-228600">
                        <a:spcBef>
                          <a:spcPct val="20000"/>
                        </a:spcBef>
                        <a:defRPr sz="1600">
                          <a:solidFill>
                            <a:schemeClr val="tx1"/>
                          </a:solidFill>
                          <a:latin typeface="Arial" charset="0"/>
                        </a:defRPr>
                      </a:lvl4pPr>
                      <a:lvl5pPr marL="2057400" indent="-228600">
                        <a:spcBef>
                          <a:spcPct val="20000"/>
                        </a:spcBef>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900" u="none" strike="noStrike" cap="none" normalizeH="0" baseline="0" dirty="0" smtClean="0">
                          <a:ln>
                            <a:noFill/>
                          </a:ln>
                          <a:effectLst/>
                        </a:rPr>
                        <a:t>FY </a:t>
                      </a:r>
                      <a:r>
                        <a:rPr kumimoji="0" lang="en-US" altLang="en-US" sz="900" u="none" strike="noStrike" cap="none" normalizeH="0" baseline="0" dirty="0" smtClean="0">
                          <a:ln>
                            <a:noFill/>
                          </a:ln>
                          <a:effectLst/>
                        </a:rPr>
                        <a:t>2018</a:t>
                      </a:r>
                      <a:endParaRPr kumimoji="0" lang="en-US" altLang="en-US" sz="900" b="1" i="0" u="none" strike="noStrike" cap="none" normalizeH="0" baseline="0" dirty="0" smtClean="0">
                        <a:ln>
                          <a:noFill/>
                        </a:ln>
                        <a:solidFill>
                          <a:schemeClr val="tx1"/>
                        </a:solidFill>
                        <a:effectLst/>
                        <a:latin typeface="Arial" charset="0"/>
                      </a:endParaRPr>
                    </a:p>
                  </a:txBody>
                  <a:tcPr marT="45633" marB="45633" horzOverflow="overflow"/>
                </a:tc>
                <a:tc>
                  <a:txBody>
                    <a:bodyPr/>
                    <a:lstStyle>
                      <a:lvl1pPr>
                        <a:spcBef>
                          <a:spcPct val="20000"/>
                        </a:spcBef>
                        <a:defRPr sz="2400" b="1">
                          <a:solidFill>
                            <a:schemeClr val="tx1"/>
                          </a:solidFill>
                          <a:latin typeface="Arial" charset="0"/>
                        </a:defRPr>
                      </a:lvl1pPr>
                      <a:lvl2pPr marL="742950" indent="-285750">
                        <a:spcBef>
                          <a:spcPct val="20000"/>
                        </a:spcBef>
                        <a:defRPr sz="2000">
                          <a:solidFill>
                            <a:schemeClr val="tx1"/>
                          </a:solidFill>
                          <a:latin typeface="Arial" charset="0"/>
                        </a:defRPr>
                      </a:lvl2pPr>
                      <a:lvl3pPr marL="1143000" indent="-228600">
                        <a:spcBef>
                          <a:spcPct val="20000"/>
                        </a:spcBef>
                        <a:defRPr>
                          <a:solidFill>
                            <a:schemeClr val="tx1"/>
                          </a:solidFill>
                          <a:latin typeface="Arial" charset="0"/>
                        </a:defRPr>
                      </a:lvl3pPr>
                      <a:lvl4pPr marL="1600200" indent="-228600">
                        <a:spcBef>
                          <a:spcPct val="20000"/>
                        </a:spcBef>
                        <a:defRPr sz="1600">
                          <a:solidFill>
                            <a:schemeClr val="tx1"/>
                          </a:solidFill>
                          <a:latin typeface="Arial" charset="0"/>
                        </a:defRPr>
                      </a:lvl4pPr>
                      <a:lvl5pPr marL="2057400" indent="-228600">
                        <a:spcBef>
                          <a:spcPct val="20000"/>
                        </a:spcBef>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900" u="none" strike="noStrike" cap="none" normalizeH="0" baseline="0" dirty="0" smtClean="0">
                          <a:ln>
                            <a:noFill/>
                          </a:ln>
                          <a:effectLst/>
                        </a:rPr>
                        <a:t>FY </a:t>
                      </a:r>
                      <a:r>
                        <a:rPr kumimoji="0" lang="en-US" altLang="en-US" sz="900" u="none" strike="noStrike" cap="none" normalizeH="0" baseline="0" dirty="0" smtClean="0">
                          <a:ln>
                            <a:noFill/>
                          </a:ln>
                          <a:effectLst/>
                        </a:rPr>
                        <a:t>2019</a:t>
                      </a:r>
                      <a:endParaRPr kumimoji="0" lang="en-US" altLang="en-US" sz="900" b="1" i="0" u="none" strike="noStrike" cap="none" normalizeH="0" baseline="0" dirty="0" smtClean="0">
                        <a:ln>
                          <a:noFill/>
                        </a:ln>
                        <a:solidFill>
                          <a:schemeClr val="tx1"/>
                        </a:solidFill>
                        <a:effectLst/>
                        <a:latin typeface="Arial" charset="0"/>
                      </a:endParaRPr>
                    </a:p>
                  </a:txBody>
                  <a:tcPr marT="45633" marB="45633" horzOverflow="overflow"/>
                </a:tc>
              </a:tr>
              <a:tr h="396603">
                <a:tc>
                  <a:txBody>
                    <a:bodyPr/>
                    <a:lstStyle>
                      <a:lvl1pPr>
                        <a:spcBef>
                          <a:spcPct val="20000"/>
                        </a:spcBef>
                        <a:defRPr sz="2400" b="1">
                          <a:solidFill>
                            <a:schemeClr val="tx1"/>
                          </a:solidFill>
                          <a:latin typeface="Arial" charset="0"/>
                        </a:defRPr>
                      </a:lvl1pPr>
                      <a:lvl2pPr marL="742950" indent="-285750">
                        <a:spcBef>
                          <a:spcPct val="20000"/>
                        </a:spcBef>
                        <a:defRPr sz="2000">
                          <a:solidFill>
                            <a:schemeClr val="tx1"/>
                          </a:solidFill>
                          <a:latin typeface="Arial" charset="0"/>
                        </a:defRPr>
                      </a:lvl2pPr>
                      <a:lvl3pPr marL="1143000" indent="-228600">
                        <a:spcBef>
                          <a:spcPct val="20000"/>
                        </a:spcBef>
                        <a:defRPr>
                          <a:solidFill>
                            <a:schemeClr val="tx1"/>
                          </a:solidFill>
                          <a:latin typeface="Arial" charset="0"/>
                        </a:defRPr>
                      </a:lvl3pPr>
                      <a:lvl4pPr marL="1600200" indent="-228600">
                        <a:spcBef>
                          <a:spcPct val="20000"/>
                        </a:spcBef>
                        <a:defRPr sz="1600">
                          <a:solidFill>
                            <a:schemeClr val="tx1"/>
                          </a:solidFill>
                          <a:latin typeface="Arial" charset="0"/>
                        </a:defRPr>
                      </a:lvl4pPr>
                      <a:lvl5pPr marL="2057400" indent="-228600">
                        <a:spcBef>
                          <a:spcPct val="20000"/>
                        </a:spcBef>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u="none" strike="noStrike" cap="none" normalizeH="0" baseline="0" smtClean="0">
                          <a:ln>
                            <a:noFill/>
                          </a:ln>
                          <a:effectLst/>
                        </a:rPr>
                        <a:t>Funding Target ($000)</a:t>
                      </a:r>
                      <a:endParaRPr kumimoji="0" lang="en-US" altLang="en-US" sz="1000" b="1" i="0" u="none" strike="noStrike" cap="none" normalizeH="0" baseline="0" smtClean="0">
                        <a:ln>
                          <a:noFill/>
                        </a:ln>
                        <a:solidFill>
                          <a:schemeClr val="tx1"/>
                        </a:solidFill>
                        <a:effectLst/>
                        <a:latin typeface="Arial" charset="0"/>
                      </a:endParaRPr>
                    </a:p>
                  </a:txBody>
                  <a:tcPr marT="45633" marB="45633" horzOverflow="overflow"/>
                </a:tc>
                <a:tc>
                  <a:txBody>
                    <a:bodyPr/>
                    <a:lstStyle>
                      <a:lvl1pPr>
                        <a:spcBef>
                          <a:spcPct val="20000"/>
                        </a:spcBef>
                        <a:defRPr sz="2400" b="1">
                          <a:solidFill>
                            <a:schemeClr val="tx1"/>
                          </a:solidFill>
                          <a:latin typeface="Arial" charset="0"/>
                        </a:defRPr>
                      </a:lvl1pPr>
                      <a:lvl2pPr marL="742950" indent="-285750">
                        <a:spcBef>
                          <a:spcPct val="20000"/>
                        </a:spcBef>
                        <a:defRPr sz="2000">
                          <a:solidFill>
                            <a:schemeClr val="tx1"/>
                          </a:solidFill>
                          <a:latin typeface="Arial" charset="0"/>
                        </a:defRPr>
                      </a:lvl2pPr>
                      <a:lvl3pPr marL="1143000" indent="-228600">
                        <a:spcBef>
                          <a:spcPct val="20000"/>
                        </a:spcBef>
                        <a:defRPr>
                          <a:solidFill>
                            <a:schemeClr val="tx1"/>
                          </a:solidFill>
                          <a:latin typeface="Arial" charset="0"/>
                        </a:defRPr>
                      </a:lvl3pPr>
                      <a:lvl4pPr marL="1600200" indent="-228600">
                        <a:spcBef>
                          <a:spcPct val="20000"/>
                        </a:spcBef>
                        <a:defRPr sz="1600">
                          <a:solidFill>
                            <a:schemeClr val="tx1"/>
                          </a:solidFill>
                          <a:latin typeface="Arial" charset="0"/>
                        </a:defRPr>
                      </a:lvl4pPr>
                      <a:lvl5pPr marL="2057400" indent="-228600">
                        <a:spcBef>
                          <a:spcPct val="20000"/>
                        </a:spcBef>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900" u="none" strike="noStrike" cap="none" normalizeH="0" baseline="0" dirty="0" smtClean="0">
                          <a:ln>
                            <a:noFill/>
                          </a:ln>
                          <a:effectLst/>
                        </a:rPr>
                        <a:t>925</a:t>
                      </a:r>
                      <a:endParaRPr kumimoji="0" lang="en-US" altLang="en-US" sz="900" b="1" i="0" u="none" strike="noStrike" cap="none" normalizeH="0" baseline="0" dirty="0" smtClean="0">
                        <a:ln>
                          <a:noFill/>
                        </a:ln>
                        <a:solidFill>
                          <a:schemeClr val="tx1"/>
                        </a:solidFill>
                        <a:effectLst/>
                        <a:latin typeface="Arial" charset="0"/>
                      </a:endParaRPr>
                    </a:p>
                  </a:txBody>
                  <a:tcPr marT="45633" marB="45633" horzOverflow="overflow"/>
                </a:tc>
                <a:tc>
                  <a:txBody>
                    <a:bodyPr/>
                    <a:lstStyle>
                      <a:lvl1pPr>
                        <a:spcBef>
                          <a:spcPct val="20000"/>
                        </a:spcBef>
                        <a:defRPr sz="2400" b="1">
                          <a:solidFill>
                            <a:schemeClr val="tx1"/>
                          </a:solidFill>
                          <a:latin typeface="Arial" charset="0"/>
                        </a:defRPr>
                      </a:lvl1pPr>
                      <a:lvl2pPr marL="742950" indent="-285750">
                        <a:spcBef>
                          <a:spcPct val="20000"/>
                        </a:spcBef>
                        <a:defRPr sz="2000">
                          <a:solidFill>
                            <a:schemeClr val="tx1"/>
                          </a:solidFill>
                          <a:latin typeface="Arial" charset="0"/>
                        </a:defRPr>
                      </a:lvl2pPr>
                      <a:lvl3pPr marL="1143000" indent="-228600">
                        <a:spcBef>
                          <a:spcPct val="20000"/>
                        </a:spcBef>
                        <a:defRPr>
                          <a:solidFill>
                            <a:schemeClr val="tx1"/>
                          </a:solidFill>
                          <a:latin typeface="Arial" charset="0"/>
                        </a:defRPr>
                      </a:lvl3pPr>
                      <a:lvl4pPr marL="1600200" indent="-228600">
                        <a:spcBef>
                          <a:spcPct val="20000"/>
                        </a:spcBef>
                        <a:defRPr sz="1600">
                          <a:solidFill>
                            <a:schemeClr val="tx1"/>
                          </a:solidFill>
                          <a:latin typeface="Arial" charset="0"/>
                        </a:defRPr>
                      </a:lvl4pPr>
                      <a:lvl5pPr marL="2057400" indent="-228600">
                        <a:spcBef>
                          <a:spcPct val="20000"/>
                        </a:spcBef>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900" u="none" strike="noStrike" cap="none" normalizeH="0" baseline="0" dirty="0" smtClean="0">
                          <a:ln>
                            <a:noFill/>
                          </a:ln>
                          <a:effectLst/>
                        </a:rPr>
                        <a:t>775</a:t>
                      </a:r>
                      <a:endParaRPr kumimoji="0" lang="en-US" altLang="en-US" sz="900" b="1" i="0" u="none" strike="noStrike" cap="none" normalizeH="0" baseline="0" dirty="0" smtClean="0">
                        <a:ln>
                          <a:noFill/>
                        </a:ln>
                        <a:solidFill>
                          <a:schemeClr val="tx1"/>
                        </a:solidFill>
                        <a:effectLst/>
                        <a:latin typeface="Arial" charset="0"/>
                      </a:endParaRPr>
                    </a:p>
                  </a:txBody>
                  <a:tcPr marT="45633" marB="45633" horzOverflow="overflow"/>
                </a:tc>
                <a:tc>
                  <a:txBody>
                    <a:bodyPr/>
                    <a:lstStyle>
                      <a:lvl1pPr>
                        <a:spcBef>
                          <a:spcPct val="20000"/>
                        </a:spcBef>
                        <a:defRPr sz="2400" b="1">
                          <a:solidFill>
                            <a:schemeClr val="tx1"/>
                          </a:solidFill>
                          <a:latin typeface="Arial" charset="0"/>
                        </a:defRPr>
                      </a:lvl1pPr>
                      <a:lvl2pPr marL="742950" indent="-285750">
                        <a:spcBef>
                          <a:spcPct val="20000"/>
                        </a:spcBef>
                        <a:defRPr sz="2000">
                          <a:solidFill>
                            <a:schemeClr val="tx1"/>
                          </a:solidFill>
                          <a:latin typeface="Arial" charset="0"/>
                        </a:defRPr>
                      </a:lvl2pPr>
                      <a:lvl3pPr marL="1143000" indent="-228600">
                        <a:spcBef>
                          <a:spcPct val="20000"/>
                        </a:spcBef>
                        <a:defRPr>
                          <a:solidFill>
                            <a:schemeClr val="tx1"/>
                          </a:solidFill>
                          <a:latin typeface="Arial" charset="0"/>
                        </a:defRPr>
                      </a:lvl3pPr>
                      <a:lvl4pPr marL="1600200" indent="-228600">
                        <a:spcBef>
                          <a:spcPct val="20000"/>
                        </a:spcBef>
                        <a:defRPr sz="1600">
                          <a:solidFill>
                            <a:schemeClr val="tx1"/>
                          </a:solidFill>
                          <a:latin typeface="Arial" charset="0"/>
                        </a:defRPr>
                      </a:lvl4pPr>
                      <a:lvl5pPr marL="2057400" indent="-228600">
                        <a:spcBef>
                          <a:spcPct val="20000"/>
                        </a:spcBef>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900" u="none" strike="noStrike" cap="none" normalizeH="0" baseline="0" dirty="0" smtClean="0">
                          <a:ln>
                            <a:noFill/>
                          </a:ln>
                          <a:effectLst/>
                        </a:rPr>
                        <a:t>790</a:t>
                      </a:r>
                      <a:endParaRPr kumimoji="0" lang="en-US" altLang="en-US" sz="900" b="1" i="0" u="none" strike="noStrike" cap="none" normalizeH="0" baseline="0" dirty="0" smtClean="0">
                        <a:ln>
                          <a:noFill/>
                        </a:ln>
                        <a:solidFill>
                          <a:schemeClr val="tx1"/>
                        </a:solidFill>
                        <a:effectLst/>
                        <a:latin typeface="Arial" charset="0"/>
                      </a:endParaRPr>
                    </a:p>
                  </a:txBody>
                  <a:tcPr marT="45633" marB="45633" horzOverflow="overflow"/>
                </a:tc>
              </a:tr>
            </a:tbl>
          </a:graphicData>
        </a:graphic>
      </p:graphicFrame>
      <p:sp>
        <p:nvSpPr>
          <p:cNvPr id="6" name="Footer Placeholder 5"/>
          <p:cNvSpPr>
            <a:spLocks noGrp="1"/>
          </p:cNvSpPr>
          <p:nvPr>
            <p:ph type="ftr" sz="quarter" idx="11"/>
          </p:nvPr>
        </p:nvSpPr>
        <p:spPr/>
        <p:txBody>
          <a:bodyPr/>
          <a:lstStyle/>
          <a:p>
            <a:r>
              <a:rPr lang="en-US" smtClean="0"/>
              <a:t>Extended Pavement Life</a:t>
            </a:r>
            <a:endParaRPr lang="en-US"/>
          </a:p>
        </p:txBody>
      </p:sp>
    </p:spTree>
    <p:extLst>
      <p:ext uri="{BB962C8B-B14F-4D97-AF65-F5344CB8AC3E}">
        <p14:creationId xmlns:p14="http://schemas.microsoft.com/office/powerpoint/2010/main" val="28250986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Pavement Life Extension</a:t>
            </a:r>
            <a:endParaRPr lang="en-US" dirty="0"/>
          </a:p>
        </p:txBody>
      </p:sp>
      <p:sp>
        <p:nvSpPr>
          <p:cNvPr id="6" name="Content Placeholder 5"/>
          <p:cNvSpPr>
            <a:spLocks noGrp="1"/>
          </p:cNvSpPr>
          <p:nvPr>
            <p:ph sz="half" idx="1"/>
          </p:nvPr>
        </p:nvSpPr>
        <p:spPr>
          <a:xfrm>
            <a:off x="495300" y="1110655"/>
            <a:ext cx="4085492" cy="4788496"/>
          </a:xfrm>
        </p:spPr>
        <p:txBody>
          <a:bodyPr/>
          <a:lstStyle/>
          <a:p>
            <a:r>
              <a:rPr lang="en-US" sz="2400" dirty="0" smtClean="0"/>
              <a:t>Runway data collection.</a:t>
            </a:r>
          </a:p>
          <a:p>
            <a:pPr lvl="1"/>
            <a:r>
              <a:rPr lang="en-US" sz="2000" dirty="0" smtClean="0"/>
              <a:t>4-year project – last year.</a:t>
            </a:r>
          </a:p>
          <a:p>
            <a:pPr lvl="1"/>
            <a:r>
              <a:rPr lang="en-US" sz="2000" dirty="0" smtClean="0"/>
              <a:t>Construction and performance data on medium- and large-hub runway pavements.</a:t>
            </a:r>
          </a:p>
          <a:p>
            <a:pPr lvl="1"/>
            <a:r>
              <a:rPr lang="en-US" sz="2000" dirty="0" smtClean="0"/>
              <a:t>Field data collection.</a:t>
            </a:r>
          </a:p>
          <a:p>
            <a:pPr lvl="1"/>
            <a:r>
              <a:rPr lang="en-US" sz="2000" dirty="0" smtClean="0"/>
              <a:t>Current efforts focus on filling known gaps in data. </a:t>
            </a:r>
          </a:p>
          <a:p>
            <a:r>
              <a:rPr lang="en-US" sz="2400" dirty="0" smtClean="0"/>
              <a:t>FAA PAVEAIR database development (PA40).</a:t>
            </a:r>
          </a:p>
          <a:p>
            <a:r>
              <a:rPr lang="en-US" sz="2400" dirty="0"/>
              <a:t>P</a:t>
            </a:r>
            <a:r>
              <a:rPr lang="en-US" sz="2400" dirty="0" smtClean="0"/>
              <a:t>avement life model development.</a:t>
            </a:r>
            <a:endParaRPr lang="en-US" sz="2400" dirty="0"/>
          </a:p>
        </p:txBody>
      </p:sp>
      <p:pic>
        <p:nvPicPr>
          <p:cNvPr id="12" name="Content Placeholder 11"/>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5952718" y="1396024"/>
            <a:ext cx="3015436" cy="2261576"/>
          </a:xfrm>
        </p:spPr>
      </p:pic>
      <p:sp>
        <p:nvSpPr>
          <p:cNvPr id="4" name="Slide Number Placeholder 3"/>
          <p:cNvSpPr>
            <a:spLocks noGrp="1"/>
          </p:cNvSpPr>
          <p:nvPr>
            <p:ph type="sldNum" sz="quarter" idx="12"/>
          </p:nvPr>
        </p:nvSpPr>
        <p:spPr/>
        <p:txBody>
          <a:bodyPr/>
          <a:lstStyle/>
          <a:p>
            <a:fld id="{78D3ABA1-EA94-43C0-B992-7CBCC31144F1}" type="slidenum">
              <a:rPr lang="en-US" smtClean="0"/>
              <a:pPr/>
              <a:t>3</a:t>
            </a:fld>
            <a:endParaRPr lang="en-US" dirty="0"/>
          </a:p>
        </p:txBody>
      </p:sp>
      <p:pic>
        <p:nvPicPr>
          <p:cNvPr id="13"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69906" y="3648808"/>
            <a:ext cx="3299310" cy="236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69041" y="1110654"/>
            <a:ext cx="1930697" cy="164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Date Placeholder 13"/>
          <p:cNvSpPr>
            <a:spLocks noGrp="1"/>
          </p:cNvSpPr>
          <p:nvPr>
            <p:ph type="dt" sz="half" idx="10"/>
          </p:nvPr>
        </p:nvSpPr>
        <p:spPr/>
        <p:txBody>
          <a:bodyPr/>
          <a:lstStyle/>
          <a:p>
            <a:r>
              <a:rPr lang="en-US" smtClean="0"/>
              <a:t>March 15, 2017</a:t>
            </a:r>
            <a:endParaRPr lang="en-US"/>
          </a:p>
        </p:txBody>
      </p:sp>
      <p:sp>
        <p:nvSpPr>
          <p:cNvPr id="15" name="Footer Placeholder 14"/>
          <p:cNvSpPr>
            <a:spLocks noGrp="1"/>
          </p:cNvSpPr>
          <p:nvPr>
            <p:ph type="ftr" sz="quarter" idx="11"/>
          </p:nvPr>
        </p:nvSpPr>
        <p:spPr/>
        <p:txBody>
          <a:bodyPr/>
          <a:lstStyle/>
          <a:p>
            <a:r>
              <a:rPr lang="fr-FR" smtClean="0"/>
              <a:t>Extended Pavement Life</a:t>
            </a:r>
            <a:endParaRPr lang="en-US"/>
          </a:p>
        </p:txBody>
      </p:sp>
    </p:spTree>
    <p:extLst>
      <p:ext uri="{BB962C8B-B14F-4D97-AF65-F5344CB8AC3E}">
        <p14:creationId xmlns:p14="http://schemas.microsoft.com/office/powerpoint/2010/main" val="566944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Updated Runway List</a:t>
            </a:r>
            <a:endParaRPr lang="en-US" dirty="0"/>
          </a:p>
        </p:txBody>
      </p:sp>
      <p:sp>
        <p:nvSpPr>
          <p:cNvPr id="4" name="Date Placeholder 3"/>
          <p:cNvSpPr>
            <a:spLocks noGrp="1"/>
          </p:cNvSpPr>
          <p:nvPr>
            <p:ph type="dt" sz="half" idx="10"/>
          </p:nvPr>
        </p:nvSpPr>
        <p:spPr/>
        <p:txBody>
          <a:bodyPr/>
          <a:lstStyle/>
          <a:p>
            <a:r>
              <a:rPr lang="en-US" smtClean="0"/>
              <a:t>March 15, 2017</a:t>
            </a:r>
            <a:endParaRPr lang="en-US" dirty="0"/>
          </a:p>
        </p:txBody>
      </p:sp>
      <p:sp>
        <p:nvSpPr>
          <p:cNvPr id="5" name="Slide Number Placeholder 4"/>
          <p:cNvSpPr>
            <a:spLocks noGrp="1"/>
          </p:cNvSpPr>
          <p:nvPr>
            <p:ph type="sldNum" sz="quarter" idx="12"/>
          </p:nvPr>
        </p:nvSpPr>
        <p:spPr/>
        <p:txBody>
          <a:bodyPr/>
          <a:lstStyle/>
          <a:p>
            <a:fld id="{78D3ABA1-EA94-43C0-B992-7CBCC31144F1}" type="slidenum">
              <a:rPr lang="en-US" smtClean="0"/>
              <a:pPr/>
              <a:t>4</a:t>
            </a:fld>
            <a:endParaRPr lang="en-US" dirty="0"/>
          </a:p>
        </p:txBody>
      </p:sp>
      <p:pic>
        <p:nvPicPr>
          <p:cNvPr id="5122" name="Picture 2"/>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495300" y="1541492"/>
            <a:ext cx="8050213" cy="4324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p:txBody>
          <a:bodyPr/>
          <a:lstStyle/>
          <a:p>
            <a:r>
              <a:rPr lang="en-US" smtClean="0"/>
              <a:t>Extended Pavement Life</a:t>
            </a:r>
            <a:endParaRPr lang="en-US" dirty="0"/>
          </a:p>
        </p:txBody>
      </p:sp>
      <p:sp>
        <p:nvSpPr>
          <p:cNvPr id="3" name="TextBox 2"/>
          <p:cNvSpPr txBox="1"/>
          <p:nvPr/>
        </p:nvSpPr>
        <p:spPr bwMode="auto">
          <a:xfrm>
            <a:off x="5441497" y="4131130"/>
            <a:ext cx="416378" cy="123111"/>
          </a:xfrm>
          <a:prstGeom prst="rect">
            <a:avLst/>
          </a:prstGeom>
          <a:solidFill>
            <a:schemeClr val="accent5"/>
          </a:solidFill>
          <a:ln>
            <a:noFill/>
          </a:ln>
          <a:effectLst/>
          <a:extLst/>
        </p:spPr>
        <p:txBody>
          <a:bodyPr wrap="square" lIns="0" tIns="0" rIns="0" bIns="0" rtlCol="0">
            <a:spAutoFit/>
          </a:bodyPr>
          <a:lstStyle/>
          <a:p>
            <a:pPr algn="ctr">
              <a:buFontTx/>
              <a:buNone/>
            </a:pPr>
            <a:r>
              <a:rPr lang="en-US" sz="800" b="1" dirty="0" smtClean="0">
                <a:solidFill>
                  <a:srgbClr val="FF0000"/>
                </a:solidFill>
              </a:rPr>
              <a:t>YES</a:t>
            </a:r>
            <a:endParaRPr lang="en-US" sz="800" b="1" dirty="0">
              <a:solidFill>
                <a:srgbClr val="FF0000"/>
              </a:solidFill>
            </a:endParaRPr>
          </a:p>
        </p:txBody>
      </p:sp>
      <p:sp>
        <p:nvSpPr>
          <p:cNvPr id="8" name="TextBox 7"/>
          <p:cNvSpPr txBox="1"/>
          <p:nvPr/>
        </p:nvSpPr>
        <p:spPr bwMode="auto">
          <a:xfrm>
            <a:off x="7111093" y="4131129"/>
            <a:ext cx="1575707" cy="123111"/>
          </a:xfrm>
          <a:prstGeom prst="rect">
            <a:avLst/>
          </a:prstGeom>
          <a:solidFill>
            <a:schemeClr val="accent5"/>
          </a:solidFill>
          <a:ln>
            <a:noFill/>
          </a:ln>
          <a:effectLst/>
          <a:extLst/>
        </p:spPr>
        <p:txBody>
          <a:bodyPr wrap="square" lIns="0" tIns="0" rIns="0" bIns="0" rtlCol="0">
            <a:spAutoFit/>
          </a:bodyPr>
          <a:lstStyle/>
          <a:p>
            <a:pPr algn="ctr">
              <a:buFontTx/>
              <a:buNone/>
            </a:pPr>
            <a:r>
              <a:rPr lang="en-US" sz="800" b="1" dirty="0" smtClean="0">
                <a:solidFill>
                  <a:srgbClr val="FF0000"/>
                </a:solidFill>
              </a:rPr>
              <a:t>Field work completed 2/23/17</a:t>
            </a:r>
            <a:endParaRPr lang="en-US" sz="800" b="1" dirty="0">
              <a:solidFill>
                <a:srgbClr val="FF0000"/>
              </a:solidFill>
            </a:endParaRPr>
          </a:p>
        </p:txBody>
      </p:sp>
    </p:spTree>
    <p:extLst>
      <p:ext uri="{BB962C8B-B14F-4D97-AF65-F5344CB8AC3E}">
        <p14:creationId xmlns:p14="http://schemas.microsoft.com/office/powerpoint/2010/main" val="4114939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ATL </a:t>
            </a:r>
            <a:r>
              <a:rPr lang="en-US" dirty="0" smtClean="0"/>
              <a:t>Field Data Collection</a:t>
            </a:r>
            <a:br>
              <a:rPr lang="en-US" dirty="0" smtClean="0"/>
            </a:br>
            <a:r>
              <a:rPr lang="en-US" sz="2800" dirty="0" smtClean="0"/>
              <a:t>February 2016</a:t>
            </a:r>
            <a:endParaRPr lang="en-US" dirty="0"/>
          </a:p>
        </p:txBody>
      </p:sp>
      <p:sp>
        <p:nvSpPr>
          <p:cNvPr id="4" name="Date Placeholder 3"/>
          <p:cNvSpPr>
            <a:spLocks noGrp="1"/>
          </p:cNvSpPr>
          <p:nvPr>
            <p:ph type="dt" sz="half" idx="10"/>
          </p:nvPr>
        </p:nvSpPr>
        <p:spPr/>
        <p:txBody>
          <a:bodyPr/>
          <a:lstStyle/>
          <a:p>
            <a:r>
              <a:rPr lang="en-US" smtClean="0"/>
              <a:t>March 15, 2017</a:t>
            </a:r>
            <a:endParaRPr lang="en-US" dirty="0"/>
          </a:p>
        </p:txBody>
      </p:sp>
      <p:sp>
        <p:nvSpPr>
          <p:cNvPr id="7" name="Footer Placeholder 6"/>
          <p:cNvSpPr>
            <a:spLocks noGrp="1"/>
          </p:cNvSpPr>
          <p:nvPr>
            <p:ph type="ftr" sz="quarter" idx="11"/>
          </p:nvPr>
        </p:nvSpPr>
        <p:spPr/>
        <p:txBody>
          <a:bodyPr/>
          <a:lstStyle/>
          <a:p>
            <a:r>
              <a:rPr lang="en-US" smtClean="0"/>
              <a:t>Extended Pavement Life</a:t>
            </a:r>
            <a:endParaRPr lang="en-US"/>
          </a:p>
        </p:txBody>
      </p:sp>
      <p:sp>
        <p:nvSpPr>
          <p:cNvPr id="5" name="Slide Number Placeholder 4"/>
          <p:cNvSpPr>
            <a:spLocks noGrp="1"/>
          </p:cNvSpPr>
          <p:nvPr>
            <p:ph type="sldNum" sz="quarter" idx="12"/>
          </p:nvPr>
        </p:nvSpPr>
        <p:spPr/>
        <p:txBody>
          <a:bodyPr/>
          <a:lstStyle/>
          <a:p>
            <a:fld id="{78D3ABA1-EA94-43C0-B992-7CBCC31144F1}" type="slidenum">
              <a:rPr lang="en-US" smtClean="0"/>
              <a:pPr/>
              <a:t>5</a:t>
            </a:fld>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5027" y="1508125"/>
            <a:ext cx="7090759" cy="439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bwMode="auto">
          <a:xfrm>
            <a:off x="1461407" y="4188279"/>
            <a:ext cx="5870122" cy="89807"/>
          </a:xfrm>
          <a:prstGeom prst="rect">
            <a:avLst/>
          </a:prstGeom>
          <a:noFill/>
          <a:ln>
            <a:solidFill>
              <a:srgbClr val="FFFF00"/>
            </a:solid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3" name="TextBox 12"/>
          <p:cNvSpPr txBox="1"/>
          <p:nvPr/>
        </p:nvSpPr>
        <p:spPr bwMode="auto">
          <a:xfrm>
            <a:off x="6441621" y="4358496"/>
            <a:ext cx="133077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1400" b="1" dirty="0" smtClean="0">
                <a:solidFill>
                  <a:srgbClr val="FFFF00"/>
                </a:solidFill>
              </a:rPr>
              <a:t>RWY 9L-27R</a:t>
            </a:r>
            <a:endParaRPr lang="en-US" sz="1400" b="1" dirty="0">
              <a:solidFill>
                <a:srgbClr val="FFFF00"/>
              </a:solidFill>
            </a:endParaRPr>
          </a:p>
        </p:txBody>
      </p:sp>
      <p:sp>
        <p:nvSpPr>
          <p:cNvPr id="15" name="TextBox 14"/>
          <p:cNvSpPr txBox="1"/>
          <p:nvPr/>
        </p:nvSpPr>
        <p:spPr bwMode="auto">
          <a:xfrm>
            <a:off x="1077686" y="1600200"/>
            <a:ext cx="3184071" cy="1754326"/>
          </a:xfrm>
          <a:prstGeom prst="rect">
            <a:avLst/>
          </a:prstGeom>
          <a:solidFill>
            <a:srgbClr val="FFFF99">
              <a:alpha val="90000"/>
            </a:srgbClr>
          </a:solidFill>
          <a:ln>
            <a:noFill/>
          </a:ln>
          <a:effectLst/>
          <a:extLst/>
        </p:spPr>
        <p:txBody>
          <a:bodyPr wrap="square" rtlCol="0">
            <a:spAutoFit/>
          </a:bodyPr>
          <a:lstStyle/>
          <a:p>
            <a:pPr marL="171450" indent="-171450"/>
            <a:r>
              <a:rPr lang="en-US" sz="1200" b="1" dirty="0" smtClean="0">
                <a:solidFill>
                  <a:schemeClr val="tx2"/>
                </a:solidFill>
              </a:rPr>
              <a:t>Performed  in </a:t>
            </a:r>
            <a:r>
              <a:rPr lang="en-US" sz="1200" b="1" dirty="0">
                <a:solidFill>
                  <a:schemeClr val="tx2"/>
                </a:solidFill>
              </a:rPr>
              <a:t>conjunction with ATL’s project to update their </a:t>
            </a:r>
            <a:r>
              <a:rPr lang="en-US" sz="1200" b="1" dirty="0" smtClean="0">
                <a:solidFill>
                  <a:schemeClr val="tx2"/>
                </a:solidFill>
              </a:rPr>
              <a:t>APMS.</a:t>
            </a:r>
          </a:p>
          <a:p>
            <a:pPr marL="171450" indent="-171450"/>
            <a:r>
              <a:rPr lang="en-US" sz="1200" b="1" dirty="0" smtClean="0">
                <a:solidFill>
                  <a:schemeClr val="tx2"/>
                </a:solidFill>
              </a:rPr>
              <a:t>PCI week of Feb. 13.</a:t>
            </a:r>
          </a:p>
          <a:p>
            <a:pPr marL="171450" indent="-171450"/>
            <a:r>
              <a:rPr lang="en-US" sz="1200" b="1" dirty="0" err="1" smtClean="0">
                <a:solidFill>
                  <a:schemeClr val="tx2"/>
                </a:solidFill>
              </a:rPr>
              <a:t>SurPro</a:t>
            </a:r>
            <a:r>
              <a:rPr lang="en-US" sz="1200" b="1" dirty="0" smtClean="0">
                <a:solidFill>
                  <a:schemeClr val="tx2"/>
                </a:solidFill>
              </a:rPr>
              <a:t> profiles Feb. 20.</a:t>
            </a:r>
          </a:p>
          <a:p>
            <a:pPr marL="171450" indent="-171450"/>
            <a:r>
              <a:rPr lang="en-US" sz="1200" b="1" dirty="0">
                <a:solidFill>
                  <a:schemeClr val="tx2"/>
                </a:solidFill>
              </a:rPr>
              <a:t>Inertial </a:t>
            </a:r>
            <a:r>
              <a:rPr lang="en-US" sz="1200" b="1" dirty="0" err="1" smtClean="0">
                <a:solidFill>
                  <a:schemeClr val="tx2"/>
                </a:solidFill>
              </a:rPr>
              <a:t>profilometer</a:t>
            </a:r>
            <a:r>
              <a:rPr lang="en-US" sz="1200" b="1" dirty="0" smtClean="0">
                <a:solidFill>
                  <a:schemeClr val="tx2"/>
                </a:solidFill>
              </a:rPr>
              <a:t>, groove </a:t>
            </a:r>
            <a:r>
              <a:rPr lang="en-US" sz="1200" b="1" dirty="0">
                <a:solidFill>
                  <a:schemeClr val="tx2"/>
                </a:solidFill>
              </a:rPr>
              <a:t>and texture measurements </a:t>
            </a:r>
            <a:r>
              <a:rPr lang="en-US" sz="1200" b="1" dirty="0" smtClean="0">
                <a:solidFill>
                  <a:schemeClr val="tx2"/>
                </a:solidFill>
              </a:rPr>
              <a:t>on Feb. 23.</a:t>
            </a:r>
          </a:p>
          <a:p>
            <a:pPr marL="171450" indent="-171450"/>
            <a:r>
              <a:rPr lang="en-US" sz="1200" b="1" dirty="0" smtClean="0">
                <a:solidFill>
                  <a:schemeClr val="tx2"/>
                </a:solidFill>
              </a:rPr>
              <a:t>Material samples not collected.</a:t>
            </a:r>
            <a:endParaRPr lang="en-US" sz="1200" b="1" dirty="0">
              <a:solidFill>
                <a:schemeClr val="tx2"/>
              </a:solidFill>
            </a:endParaRPr>
          </a:p>
        </p:txBody>
      </p:sp>
    </p:spTree>
    <p:extLst>
      <p:ext uri="{BB962C8B-B14F-4D97-AF65-F5344CB8AC3E}">
        <p14:creationId xmlns:p14="http://schemas.microsoft.com/office/powerpoint/2010/main" val="31033731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Data Collected</a:t>
            </a:r>
            <a:endParaRPr lang="en-US" dirty="0"/>
          </a:p>
        </p:txBody>
      </p:sp>
      <p:sp>
        <p:nvSpPr>
          <p:cNvPr id="3" name="Content Placeholder 2"/>
          <p:cNvSpPr>
            <a:spLocks noGrp="1"/>
          </p:cNvSpPr>
          <p:nvPr>
            <p:ph idx="1"/>
          </p:nvPr>
        </p:nvSpPr>
        <p:spPr/>
        <p:txBody>
          <a:bodyPr/>
          <a:lstStyle/>
          <a:p>
            <a:r>
              <a:rPr lang="en-US" sz="2400" dirty="0" smtClean="0"/>
              <a:t>Contractor contacting airports requesting </a:t>
            </a:r>
            <a:r>
              <a:rPr lang="en-US" sz="2400" dirty="0"/>
              <a:t>updated PCI, friction, and roughness records for runways.</a:t>
            </a:r>
          </a:p>
          <a:p>
            <a:r>
              <a:rPr lang="en-US" sz="2400" dirty="0"/>
              <a:t>Also requested traffic counts prior to 2012 that include runway usage data by </a:t>
            </a:r>
            <a:r>
              <a:rPr lang="en-US" sz="2400" dirty="0" smtClean="0"/>
              <a:t>aircraft type</a:t>
            </a:r>
            <a:r>
              <a:rPr lang="en-US" sz="2400" dirty="0"/>
              <a:t>. </a:t>
            </a:r>
            <a:endParaRPr lang="en-US" sz="2400" dirty="0" smtClean="0"/>
          </a:p>
          <a:p>
            <a:r>
              <a:rPr lang="en-US" sz="2400" dirty="0" smtClean="0"/>
              <a:t>New </a:t>
            </a:r>
            <a:r>
              <a:rPr lang="en-US" sz="2400" dirty="0"/>
              <a:t>information received </a:t>
            </a:r>
            <a:r>
              <a:rPr lang="en-US" sz="2400" dirty="0" smtClean="0"/>
              <a:t>to date:</a:t>
            </a:r>
            <a:endParaRPr lang="en-US" sz="2400" dirty="0"/>
          </a:p>
          <a:p>
            <a:pPr lvl="1"/>
            <a:r>
              <a:rPr lang="en-US" sz="2000" dirty="0" smtClean="0"/>
              <a:t>Traffic </a:t>
            </a:r>
            <a:r>
              <a:rPr lang="en-US" sz="2000" dirty="0"/>
              <a:t>counts prior to 2012 from one runway at DEN and 2 runways at SEA.</a:t>
            </a:r>
          </a:p>
          <a:p>
            <a:pPr lvl="1"/>
            <a:r>
              <a:rPr lang="en-US" sz="2000" dirty="0" smtClean="0"/>
              <a:t>Updated </a:t>
            </a:r>
            <a:r>
              <a:rPr lang="en-US" sz="2000" dirty="0"/>
              <a:t>PCI information from 2 runways at SLC and one runway at DEN.</a:t>
            </a:r>
          </a:p>
          <a:p>
            <a:pPr lvl="1"/>
            <a:r>
              <a:rPr lang="en-US" sz="2000" dirty="0" smtClean="0"/>
              <a:t>Friction </a:t>
            </a:r>
            <a:r>
              <a:rPr lang="en-US" sz="2000" dirty="0"/>
              <a:t>data </a:t>
            </a:r>
            <a:r>
              <a:rPr lang="en-US" sz="2000" dirty="0" smtClean="0"/>
              <a:t>for </a:t>
            </a:r>
            <a:r>
              <a:rPr lang="en-US" sz="2000" dirty="0"/>
              <a:t>all runways at IAD and GSO</a:t>
            </a:r>
            <a:r>
              <a:rPr lang="en-US" sz="2000" dirty="0" smtClean="0"/>
              <a:t>.</a:t>
            </a:r>
          </a:p>
          <a:p>
            <a:pPr lvl="1"/>
            <a:r>
              <a:rPr lang="en-US" sz="2000" dirty="0" smtClean="0"/>
              <a:t>Complete quarterly friction test data from BWI (2010 – 2016).</a:t>
            </a:r>
            <a:endParaRPr lang="en-US" sz="2000" dirty="0"/>
          </a:p>
        </p:txBody>
      </p:sp>
      <p:sp>
        <p:nvSpPr>
          <p:cNvPr id="4" name="Date Placeholder 3"/>
          <p:cNvSpPr>
            <a:spLocks noGrp="1"/>
          </p:cNvSpPr>
          <p:nvPr>
            <p:ph type="dt" sz="half" idx="10"/>
          </p:nvPr>
        </p:nvSpPr>
        <p:spPr/>
        <p:txBody>
          <a:bodyPr/>
          <a:lstStyle/>
          <a:p>
            <a:r>
              <a:rPr lang="en-US" dirty="0" smtClean="0"/>
              <a:t>March 15, 2017</a:t>
            </a:r>
            <a:endParaRPr lang="en-US" dirty="0"/>
          </a:p>
        </p:txBody>
      </p:sp>
      <p:sp>
        <p:nvSpPr>
          <p:cNvPr id="5" name="Footer Placeholder 4"/>
          <p:cNvSpPr>
            <a:spLocks noGrp="1"/>
          </p:cNvSpPr>
          <p:nvPr>
            <p:ph type="ftr" sz="quarter" idx="11"/>
          </p:nvPr>
        </p:nvSpPr>
        <p:spPr/>
        <p:txBody>
          <a:bodyPr/>
          <a:lstStyle/>
          <a:p>
            <a:r>
              <a:rPr lang="en-US" smtClean="0"/>
              <a:t>Extended Pavement Life</a:t>
            </a:r>
            <a:endParaRPr lang="en-US" dirty="0"/>
          </a:p>
        </p:txBody>
      </p:sp>
      <p:sp>
        <p:nvSpPr>
          <p:cNvPr id="6" name="Slide Number Placeholder 5"/>
          <p:cNvSpPr>
            <a:spLocks noGrp="1"/>
          </p:cNvSpPr>
          <p:nvPr>
            <p:ph type="sldNum" sz="quarter" idx="12"/>
          </p:nvPr>
        </p:nvSpPr>
        <p:spPr/>
        <p:txBody>
          <a:bodyPr/>
          <a:lstStyle/>
          <a:p>
            <a:fld id="{78D3ABA1-EA94-43C0-B992-7CBCC31144F1}" type="slidenum">
              <a:rPr lang="en-US" smtClean="0"/>
              <a:pPr/>
              <a:t>6</a:t>
            </a:fld>
            <a:endParaRPr lang="en-US" dirty="0"/>
          </a:p>
        </p:txBody>
      </p:sp>
    </p:spTree>
    <p:extLst>
      <p:ext uri="{BB962C8B-B14F-4D97-AF65-F5344CB8AC3E}">
        <p14:creationId xmlns:p14="http://schemas.microsoft.com/office/powerpoint/2010/main" val="37131173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PA40 Traffic Data Integration SQL</a:t>
            </a:r>
            <a:endParaRPr lang="en-US" dirty="0"/>
          </a:p>
        </p:txBody>
      </p:sp>
      <p:sp>
        <p:nvSpPr>
          <p:cNvPr id="4" name="Date Placeholder 3"/>
          <p:cNvSpPr>
            <a:spLocks noGrp="1"/>
          </p:cNvSpPr>
          <p:nvPr>
            <p:ph type="dt" sz="half" idx="10"/>
          </p:nvPr>
        </p:nvSpPr>
        <p:spPr/>
        <p:txBody>
          <a:bodyPr/>
          <a:lstStyle/>
          <a:p>
            <a:r>
              <a:rPr lang="en-US" smtClean="0"/>
              <a:t>March 15, 2017</a:t>
            </a:r>
            <a:endParaRPr lang="en-US" dirty="0"/>
          </a:p>
        </p:txBody>
      </p:sp>
      <p:sp>
        <p:nvSpPr>
          <p:cNvPr id="5" name="Footer Placeholder 4"/>
          <p:cNvSpPr>
            <a:spLocks noGrp="1"/>
          </p:cNvSpPr>
          <p:nvPr>
            <p:ph type="ftr" sz="quarter" idx="11"/>
          </p:nvPr>
        </p:nvSpPr>
        <p:spPr/>
        <p:txBody>
          <a:bodyPr/>
          <a:lstStyle/>
          <a:p>
            <a:r>
              <a:rPr lang="en-US" smtClean="0"/>
              <a:t>Extended Pavement Life</a:t>
            </a:r>
            <a:endParaRPr lang="en-US" dirty="0"/>
          </a:p>
        </p:txBody>
      </p:sp>
      <p:sp>
        <p:nvSpPr>
          <p:cNvPr id="6" name="Slide Number Placeholder 5"/>
          <p:cNvSpPr>
            <a:spLocks noGrp="1"/>
          </p:cNvSpPr>
          <p:nvPr>
            <p:ph type="sldNum" sz="quarter" idx="12"/>
          </p:nvPr>
        </p:nvSpPr>
        <p:spPr/>
        <p:txBody>
          <a:bodyPr/>
          <a:lstStyle/>
          <a:p>
            <a:fld id="{78D3ABA1-EA94-43C0-B992-7CBCC31144F1}" type="slidenum">
              <a:rPr lang="en-US" smtClean="0"/>
              <a:pPr/>
              <a:t>7</a:t>
            </a:fld>
            <a:endParaRPr lang="en-US" dirty="0"/>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316" t="4885" r="4367" b="4752"/>
          <a:stretch/>
        </p:blipFill>
        <p:spPr bwMode="auto">
          <a:xfrm>
            <a:off x="1526722" y="1094014"/>
            <a:ext cx="6416506" cy="4895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80168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PA40 Traffic Data Integration</a:t>
            </a:r>
            <a:endParaRPr lang="en-US" dirty="0"/>
          </a:p>
        </p:txBody>
      </p:sp>
      <p:sp>
        <p:nvSpPr>
          <p:cNvPr id="3" name="Content Placeholder 2"/>
          <p:cNvSpPr>
            <a:spLocks noGrp="1"/>
          </p:cNvSpPr>
          <p:nvPr>
            <p:ph idx="1"/>
          </p:nvPr>
        </p:nvSpPr>
        <p:spPr/>
        <p:txBody>
          <a:bodyPr/>
          <a:lstStyle/>
          <a:p>
            <a:r>
              <a:rPr lang="en-US" dirty="0"/>
              <a:t>Search runway usage data by:</a:t>
            </a:r>
          </a:p>
          <a:p>
            <a:pPr lvl="1"/>
            <a:r>
              <a:rPr lang="en-US" dirty="0"/>
              <a:t>Aircraft type.</a:t>
            </a:r>
          </a:p>
          <a:p>
            <a:pPr lvl="1"/>
            <a:r>
              <a:rPr lang="en-US" dirty="0"/>
              <a:t>Runway end.</a:t>
            </a:r>
          </a:p>
          <a:p>
            <a:pPr lvl="1"/>
            <a:r>
              <a:rPr lang="en-US" dirty="0"/>
              <a:t>Arrival or departure event.</a:t>
            </a:r>
          </a:p>
          <a:p>
            <a:r>
              <a:rPr lang="en-US" dirty="0" smtClean="0"/>
              <a:t>Designed to return runway traffic since:</a:t>
            </a:r>
          </a:p>
          <a:p>
            <a:pPr lvl="1"/>
            <a:r>
              <a:rPr lang="en-US" dirty="0" smtClean="0"/>
              <a:t>Construction or major work date.</a:t>
            </a:r>
          </a:p>
          <a:p>
            <a:pPr lvl="1"/>
            <a:r>
              <a:rPr lang="en-US" dirty="0" smtClean="0"/>
              <a:t>Previous inspection date.</a:t>
            </a:r>
          </a:p>
          <a:p>
            <a:r>
              <a:rPr lang="en-US" dirty="0" smtClean="0"/>
              <a:t>Access threaded track </a:t>
            </a:r>
            <a:r>
              <a:rPr lang="en-US" dirty="0"/>
              <a:t>data </a:t>
            </a:r>
            <a:r>
              <a:rPr lang="en-US" dirty="0" smtClean="0"/>
              <a:t>(TTD) via </a:t>
            </a:r>
            <a:r>
              <a:rPr lang="en-US" dirty="0"/>
              <a:t>NPN shared services</a:t>
            </a:r>
            <a:r>
              <a:rPr lang="en-US" dirty="0" smtClean="0"/>
              <a:t>.</a:t>
            </a:r>
          </a:p>
          <a:p>
            <a:endParaRPr lang="en-US" dirty="0"/>
          </a:p>
        </p:txBody>
      </p:sp>
      <p:sp>
        <p:nvSpPr>
          <p:cNvPr id="4" name="Date Placeholder 3"/>
          <p:cNvSpPr>
            <a:spLocks noGrp="1"/>
          </p:cNvSpPr>
          <p:nvPr>
            <p:ph type="dt" sz="half" idx="10"/>
          </p:nvPr>
        </p:nvSpPr>
        <p:spPr/>
        <p:txBody>
          <a:bodyPr/>
          <a:lstStyle/>
          <a:p>
            <a:r>
              <a:rPr lang="en-US" smtClean="0"/>
              <a:t>March 15, 2017</a:t>
            </a:r>
            <a:endParaRPr lang="en-US" dirty="0"/>
          </a:p>
        </p:txBody>
      </p:sp>
      <p:sp>
        <p:nvSpPr>
          <p:cNvPr id="5" name="Footer Placeholder 4"/>
          <p:cNvSpPr>
            <a:spLocks noGrp="1"/>
          </p:cNvSpPr>
          <p:nvPr>
            <p:ph type="ftr" sz="quarter" idx="11"/>
          </p:nvPr>
        </p:nvSpPr>
        <p:spPr/>
        <p:txBody>
          <a:bodyPr/>
          <a:lstStyle/>
          <a:p>
            <a:r>
              <a:rPr lang="en-US" smtClean="0"/>
              <a:t>Extended Pavement Life</a:t>
            </a:r>
            <a:endParaRPr lang="en-US" dirty="0"/>
          </a:p>
        </p:txBody>
      </p:sp>
      <p:sp>
        <p:nvSpPr>
          <p:cNvPr id="6" name="Slide Number Placeholder 5"/>
          <p:cNvSpPr>
            <a:spLocks noGrp="1"/>
          </p:cNvSpPr>
          <p:nvPr>
            <p:ph type="sldNum" sz="quarter" idx="12"/>
          </p:nvPr>
        </p:nvSpPr>
        <p:spPr/>
        <p:txBody>
          <a:bodyPr/>
          <a:lstStyle/>
          <a:p>
            <a:fld id="{78D3ABA1-EA94-43C0-B992-7CBCC31144F1}" type="slidenum">
              <a:rPr lang="en-US" smtClean="0"/>
              <a:pPr/>
              <a:t>8</a:t>
            </a:fld>
            <a:endParaRPr lang="en-US" dirty="0"/>
          </a:p>
        </p:txBody>
      </p:sp>
    </p:spTree>
    <p:extLst>
      <p:ext uri="{BB962C8B-B14F-4D97-AF65-F5344CB8AC3E}">
        <p14:creationId xmlns:p14="http://schemas.microsoft.com/office/powerpoint/2010/main" val="17001870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Serviceability Level Concept</a:t>
            </a:r>
            <a:endParaRPr lang="en-US" dirty="0"/>
          </a:p>
        </p:txBody>
      </p:sp>
      <p:pic>
        <p:nvPicPr>
          <p:cNvPr id="307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495300" y="2298418"/>
            <a:ext cx="3948113" cy="2810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6"/>
          <p:cNvSpPr>
            <a:spLocks noGrp="1"/>
          </p:cNvSpPr>
          <p:nvPr>
            <p:ph sz="half" idx="2"/>
          </p:nvPr>
        </p:nvSpPr>
        <p:spPr/>
        <p:txBody>
          <a:bodyPr/>
          <a:lstStyle/>
          <a:p>
            <a:r>
              <a:rPr lang="en-US" sz="2000" dirty="0" smtClean="0"/>
              <a:t>Points A and B represent rehabilitations to restore serviceability.</a:t>
            </a:r>
          </a:p>
          <a:p>
            <a:r>
              <a:rPr lang="en-US" sz="2000" dirty="0" smtClean="0"/>
              <a:t>Points C and D represent “end of serviceability.”</a:t>
            </a:r>
          </a:p>
          <a:p>
            <a:r>
              <a:rPr lang="en-US" sz="2000" dirty="0" smtClean="0"/>
              <a:t>Point D also represents “end of life” </a:t>
            </a:r>
            <a:r>
              <a:rPr lang="en-US" sz="2000" u="sng" dirty="0" smtClean="0"/>
              <a:t>if</a:t>
            </a:r>
            <a:r>
              <a:rPr lang="en-US" sz="2000" dirty="0" smtClean="0"/>
              <a:t>:</a:t>
            </a:r>
          </a:p>
          <a:p>
            <a:endParaRPr lang="en-US" sz="2000" dirty="0"/>
          </a:p>
          <a:p>
            <a:r>
              <a:rPr lang="en-US" sz="2000" dirty="0" smtClean="0"/>
              <a:t>Goal: find components of </a:t>
            </a:r>
            <a:r>
              <a:rPr lang="en-US" sz="2000" i="1" dirty="0" smtClean="0"/>
              <a:t>SL</a:t>
            </a:r>
            <a:r>
              <a:rPr lang="en-US" sz="2000" dirty="0" smtClean="0"/>
              <a:t>, and parameters </a:t>
            </a:r>
            <a:r>
              <a:rPr lang="en-US" sz="2000" i="1" dirty="0" smtClean="0"/>
              <a:t>SL</a:t>
            </a:r>
            <a:r>
              <a:rPr lang="en-US" sz="2000" i="1" baseline="-25000" dirty="0" smtClean="0"/>
              <a:t>L</a:t>
            </a:r>
            <a:r>
              <a:rPr lang="en-US" sz="2000" dirty="0" smtClean="0"/>
              <a:t>, </a:t>
            </a:r>
            <a:r>
              <a:rPr lang="en-US" sz="2000" i="1" dirty="0" smtClean="0"/>
              <a:t>p</a:t>
            </a:r>
            <a:r>
              <a:rPr lang="en-US" sz="2000" dirty="0" smtClean="0"/>
              <a:t> such that “end of life” agrees with LCCA-based decision to reconstruct. </a:t>
            </a:r>
            <a:endParaRPr lang="en-US" sz="2000" dirty="0"/>
          </a:p>
        </p:txBody>
      </p:sp>
      <p:sp>
        <p:nvSpPr>
          <p:cNvPr id="4" name="Date Placeholder 3"/>
          <p:cNvSpPr>
            <a:spLocks noGrp="1"/>
          </p:cNvSpPr>
          <p:nvPr>
            <p:ph type="dt" sz="half" idx="10"/>
          </p:nvPr>
        </p:nvSpPr>
        <p:spPr/>
        <p:txBody>
          <a:bodyPr/>
          <a:lstStyle/>
          <a:p>
            <a:r>
              <a:rPr lang="en-US" smtClean="0"/>
              <a:t>March 15, 2017</a:t>
            </a:r>
            <a:endParaRPr lang="en-US" dirty="0"/>
          </a:p>
        </p:txBody>
      </p:sp>
      <p:sp>
        <p:nvSpPr>
          <p:cNvPr id="5" name="Footer Placeholder 4"/>
          <p:cNvSpPr>
            <a:spLocks noGrp="1"/>
          </p:cNvSpPr>
          <p:nvPr>
            <p:ph type="ftr" sz="quarter" idx="11"/>
          </p:nvPr>
        </p:nvSpPr>
        <p:spPr/>
        <p:txBody>
          <a:bodyPr/>
          <a:lstStyle/>
          <a:p>
            <a:r>
              <a:rPr lang="en-US" smtClean="0"/>
              <a:t>Extended Pavement Life</a:t>
            </a:r>
            <a:endParaRPr lang="en-US" dirty="0"/>
          </a:p>
        </p:txBody>
      </p:sp>
      <p:sp>
        <p:nvSpPr>
          <p:cNvPr id="6" name="Slide Number Placeholder 5"/>
          <p:cNvSpPr>
            <a:spLocks noGrp="1"/>
          </p:cNvSpPr>
          <p:nvPr>
            <p:ph type="sldNum" sz="quarter" idx="12"/>
          </p:nvPr>
        </p:nvSpPr>
        <p:spPr/>
        <p:txBody>
          <a:bodyPr/>
          <a:lstStyle/>
          <a:p>
            <a:fld id="{78D3ABA1-EA94-43C0-B992-7CBCC31144F1}" type="slidenum">
              <a:rPr lang="en-US" smtClean="0"/>
              <a:pPr/>
              <a:t>9</a:t>
            </a:fld>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9945" y="3799114"/>
            <a:ext cx="1866219" cy="501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183142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A7335E1805E44495268AE629753871" ma:contentTypeVersion="6" ma:contentTypeDescription="Create a new document." ma:contentTypeScope="" ma:versionID="bafd424518a3d855d9383cb3da8610d1">
  <xsd:schema xmlns:xsd="http://www.w3.org/2001/XMLSchema" xmlns:xs="http://www.w3.org/2001/XMLSchema" xmlns:p="http://schemas.microsoft.com/office/2006/metadata/properties" xmlns:ns2="a4c11e10-6fbc-43d3-ac72-3e5fce9ced22" targetNamespace="http://schemas.microsoft.com/office/2006/metadata/properties" ma:root="true" ma:fieldsID="c1e546dc03a8a1795afe111ee3498295" ns2:_="">
    <xsd:import namespace="a4c11e10-6fbc-43d3-ac72-3e5fce9ced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11e10-6fbc-43d3-ac72-3e5fce9ce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ADE1295-9D64-41EC-8595-71140A9F96C8}"/>
</file>

<file path=customXml/itemProps2.xml><?xml version="1.0" encoding="utf-8"?>
<ds:datastoreItem xmlns:ds="http://schemas.openxmlformats.org/officeDocument/2006/customXml" ds:itemID="{4A786607-E4D9-4840-8C8E-9D5453136FA2}"/>
</file>

<file path=customXml/itemProps3.xml><?xml version="1.0" encoding="utf-8"?>
<ds:datastoreItem xmlns:ds="http://schemas.openxmlformats.org/officeDocument/2006/customXml" ds:itemID="{FAEF53DB-957B-44FE-B29D-2CB3E606484C}"/>
</file>

<file path=docProps/app.xml><?xml version="1.0" encoding="utf-8"?>
<Properties xmlns="http://schemas.openxmlformats.org/officeDocument/2006/extended-properties" xmlns:vt="http://schemas.openxmlformats.org/officeDocument/2006/docPropsVTypes">
  <Template/>
  <TotalTime>5561</TotalTime>
  <Words>832</Words>
  <Application>Microsoft Office PowerPoint</Application>
  <PresentationFormat>On-screen Show (4:3)</PresentationFormat>
  <Paragraphs>135</Paragraphs>
  <Slides>14</Slides>
  <Notes>0</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1_Custom Design</vt:lpstr>
      <vt:lpstr>2_Custom Design</vt:lpstr>
      <vt:lpstr>Extended Pavement Life</vt:lpstr>
      <vt:lpstr>RPA P8 – Extended Pavement Life</vt:lpstr>
      <vt:lpstr>Pavement Life Extension</vt:lpstr>
      <vt:lpstr>Updated Runway List</vt:lpstr>
      <vt:lpstr>ATL Field Data Collection February 2016</vt:lpstr>
      <vt:lpstr>Additional Data Collected</vt:lpstr>
      <vt:lpstr>PA40 Traffic Data Integration SQL</vt:lpstr>
      <vt:lpstr>PA40 Traffic Data Integration</vt:lpstr>
      <vt:lpstr>Serviceability Level Concept</vt:lpstr>
      <vt:lpstr>Preliminary Analysis – BWI 10-28</vt:lpstr>
      <vt:lpstr>Preliminary Analysis – BWI 10-28</vt:lpstr>
      <vt:lpstr>Schematic for Generalizing Design Procedures</vt:lpstr>
      <vt:lpstr>BCRRA 2017 Research Papers</vt:lpstr>
      <vt:lpstr>FY17 R&amp;D Efforts</vt:lpstr>
    </vt:vector>
  </TitlesOfParts>
  <Company>FAA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MTONEY</dc:creator>
  <cp:lastModifiedBy>Brill, David (FAA)</cp:lastModifiedBy>
  <cp:revision>285</cp:revision>
  <cp:lastPrinted>2016-02-25T17:47:22Z</cp:lastPrinted>
  <dcterms:created xsi:type="dcterms:W3CDTF">2005-01-28T20:32:53Z</dcterms:created>
  <dcterms:modified xsi:type="dcterms:W3CDTF">2017-02-27T19:20:57Z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0x0101009DA7335E1805E44495268AE629753871</vt:lpwstr>
  </property>
</Properties>
</file>