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73" r:id="rId3"/>
    <p:sldId id="285" r:id="rId4"/>
    <p:sldId id="276" r:id="rId5"/>
    <p:sldId id="290" r:id="rId6"/>
    <p:sldId id="277" r:id="rId7"/>
    <p:sldId id="274" r:id="rId8"/>
    <p:sldId id="289" r:id="rId9"/>
    <p:sldId id="282" r:id="rId10"/>
    <p:sldId id="287" r:id="rId11"/>
    <p:sldId id="284" r:id="rId12"/>
    <p:sldId id="292" r:id="rId13"/>
    <p:sldId id="283" r:id="rId14"/>
    <p:sldId id="291" r:id="rId15"/>
    <p:sldId id="281" r:id="rId16"/>
    <p:sldId id="279" r:id="rId17"/>
    <p:sldId id="278" r:id="rId18"/>
    <p:sldId id="280" r:id="rId19"/>
    <p:sldId id="293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85"/>
            <p14:sldId id="276"/>
            <p14:sldId id="290"/>
            <p14:sldId id="277"/>
            <p14:sldId id="274"/>
            <p14:sldId id="289"/>
            <p14:sldId id="282"/>
            <p14:sldId id="287"/>
            <p14:sldId id="284"/>
            <p14:sldId id="292"/>
            <p14:sldId id="283"/>
            <p14:sldId id="291"/>
            <p14:sldId id="281"/>
            <p14:sldId id="279"/>
            <p14:sldId id="278"/>
            <p14:sldId id="280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7D1"/>
    <a:srgbClr val="FF0000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039" autoAdjust="0"/>
    <p:restoredTop sz="94717" autoAdjust="0"/>
  </p:normalViewPr>
  <p:slideViewPr>
    <p:cSldViewPr snapToGrid="0">
      <p:cViewPr>
        <p:scale>
          <a:sx n="118" d="100"/>
          <a:sy n="118" d="100"/>
        </p:scale>
        <p:origin x="-774" y="-78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7FA8DDB8-FF48-491B-97DD-6ED9213D331D}" type="slidenum">
              <a:rPr lang="en-US" altLang="en-US" smtClean="0"/>
              <a:pPr>
                <a:spcBef>
                  <a:spcPct val="50000"/>
                </a:spcBef>
                <a:defRPr/>
              </a:pPr>
              <a:t>2</a:t>
            </a:fld>
            <a:endParaRPr lang="en-US" altLang="en-US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5"/>
            <a:ext cx="5140325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23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6997474" y="6097937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7110" y="6248400"/>
            <a:ext cx="10490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RPA S9</a:t>
            </a:r>
            <a:endParaRPr lang="en-US" sz="3600" dirty="0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Cape May Research Taxiway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639863" y="3392142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REDAC March 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627220" y="3772004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Murphy Flynn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633503" y="4141740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March 15, 2017</a:t>
            </a:r>
            <a:endParaRPr lang="en-US"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WWD Taxiway C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92" y="1257272"/>
            <a:ext cx="3948113" cy="4391025"/>
          </a:xfrm>
        </p:spPr>
        <p:txBody>
          <a:bodyPr/>
          <a:lstStyle/>
          <a:p>
            <a:r>
              <a:rPr lang="en-US" dirty="0" smtClean="0"/>
              <a:t>All field service panels have fiber- Ethernet to </a:t>
            </a:r>
            <a:r>
              <a:rPr lang="en-US" dirty="0"/>
              <a:t>communicate directly back to vault – </a:t>
            </a:r>
            <a:r>
              <a:rPr lang="en-US" dirty="0" smtClean="0"/>
              <a:t>and 120 V outlets</a:t>
            </a:r>
          </a:p>
          <a:p>
            <a:pPr lvl="1"/>
            <a:r>
              <a:rPr lang="en-US" dirty="0" smtClean="0"/>
              <a:t>Allows sensors to be put in line to monitor circuits from multiple locations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5435" y="1185991"/>
            <a:ext cx="3693459" cy="47589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WWD Taxiway C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b="1" dirty="0"/>
              <a:t>Numerous </a:t>
            </a:r>
            <a:r>
              <a:rPr lang="en-US" b="1" dirty="0" smtClean="0"/>
              <a:t>empty sign </a:t>
            </a:r>
            <a:r>
              <a:rPr lang="en-US" b="1" dirty="0"/>
              <a:t>pads for experimental signs.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133" y="1728886"/>
            <a:ext cx="4589233" cy="34419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Research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Electrical Infrastructure </a:t>
            </a:r>
            <a:r>
              <a:rPr lang="en-US" dirty="0" smtClean="0"/>
              <a:t>Research Team (EIRT)</a:t>
            </a:r>
            <a:endParaRPr lang="en-US" dirty="0"/>
          </a:p>
          <a:p>
            <a:pPr lvl="1"/>
            <a:r>
              <a:rPr lang="en-US" dirty="0"/>
              <a:t>Vault Centric </a:t>
            </a:r>
            <a:r>
              <a:rPr lang="en-US" dirty="0" smtClean="0"/>
              <a:t>LED Lighting Circuit Architecture</a:t>
            </a:r>
          </a:p>
          <a:p>
            <a:pPr lvl="1"/>
            <a:r>
              <a:rPr lang="en-US" dirty="0" smtClean="0"/>
              <a:t>Fixture </a:t>
            </a:r>
            <a:r>
              <a:rPr lang="en-US" dirty="0"/>
              <a:t>Centric </a:t>
            </a:r>
            <a:r>
              <a:rPr lang="en-US" dirty="0" smtClean="0"/>
              <a:t>Architecture Research  </a:t>
            </a:r>
          </a:p>
          <a:p>
            <a:pPr lvl="2"/>
            <a:r>
              <a:rPr lang="en-US" dirty="0" smtClean="0"/>
              <a:t>Currently being conducted at Purdue University </a:t>
            </a:r>
          </a:p>
          <a:p>
            <a:pPr lvl="2"/>
            <a:r>
              <a:rPr lang="en-US" dirty="0" smtClean="0"/>
              <a:t>Bring Research </a:t>
            </a:r>
            <a:r>
              <a:rPr lang="en-US" dirty="0"/>
              <a:t>here for more access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Research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Bed for Visual Guidance Research </a:t>
            </a:r>
          </a:p>
          <a:p>
            <a:pPr lvl="1"/>
            <a:r>
              <a:rPr lang="en-US" dirty="0" smtClean="0"/>
              <a:t>LED and other lighting innovations</a:t>
            </a:r>
          </a:p>
          <a:p>
            <a:pPr lvl="1"/>
            <a:r>
              <a:rPr lang="en-US" dirty="0" smtClean="0"/>
              <a:t>Signs and Paint Markings</a:t>
            </a:r>
          </a:p>
          <a:p>
            <a:r>
              <a:rPr lang="en-US" dirty="0" smtClean="0"/>
              <a:t>Runway Surface Safety Research</a:t>
            </a:r>
          </a:p>
          <a:p>
            <a:pPr lvl="1"/>
            <a:r>
              <a:rPr lang="en-US" dirty="0" smtClean="0"/>
              <a:t>Friction: </a:t>
            </a:r>
          </a:p>
          <a:p>
            <a:pPr lvl="2"/>
            <a:r>
              <a:rPr lang="en-US" dirty="0" smtClean="0"/>
              <a:t>Evaluation of various pavement surfaces over time</a:t>
            </a:r>
          </a:p>
          <a:p>
            <a:pPr lvl="2"/>
            <a:r>
              <a:rPr lang="en-US" dirty="0" smtClean="0"/>
              <a:t>Testing of various devices</a:t>
            </a:r>
          </a:p>
          <a:p>
            <a:r>
              <a:rPr lang="en-US" dirty="0" smtClean="0"/>
              <a:t>UAS </a:t>
            </a:r>
            <a:r>
              <a:rPr lang="en-US" b="0" dirty="0" smtClean="0"/>
              <a:t>-</a:t>
            </a:r>
            <a:r>
              <a:rPr lang="en-US" dirty="0" smtClean="0"/>
              <a:t> </a:t>
            </a:r>
            <a:r>
              <a:rPr lang="en-US" b="0" dirty="0" smtClean="0"/>
              <a:t>Currently an FAA approved test site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89" y="854286"/>
            <a:ext cx="8472488" cy="609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11615"/>
            <a:ext cx="8050213" cy="4391025"/>
          </a:xfrm>
        </p:spPr>
        <p:txBody>
          <a:bodyPr/>
          <a:lstStyle/>
          <a:p>
            <a:pPr lvl="0"/>
            <a:r>
              <a:rPr lang="en-US" dirty="0"/>
              <a:t>Field Characterization Tests During </a:t>
            </a:r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Characterize the base and asphalt concrete materials.</a:t>
            </a:r>
          </a:p>
          <a:p>
            <a:pPr lvl="1"/>
            <a:r>
              <a:rPr lang="en-US" dirty="0"/>
              <a:t>Establish the baseline for the environmental effect tests</a:t>
            </a:r>
          </a:p>
          <a:p>
            <a:pPr lvl="1"/>
            <a:r>
              <a:rPr lang="en-US" dirty="0" smtClean="0">
                <a:latin typeface="+mj-lt"/>
                <a:ea typeface="Calibri"/>
              </a:rPr>
              <a:t>Verify </a:t>
            </a:r>
            <a:r>
              <a:rPr lang="en-US" dirty="0">
                <a:latin typeface="+mj-lt"/>
                <a:ea typeface="Calibri"/>
              </a:rPr>
              <a:t>the binder grade of asphalt used in each mixture</a:t>
            </a:r>
            <a:endParaRPr lang="en-US" dirty="0">
              <a:latin typeface="+mj-lt"/>
            </a:endParaRPr>
          </a:p>
          <a:p>
            <a:pPr lvl="0"/>
            <a:r>
              <a:rPr lang="en-US" dirty="0" smtClean="0"/>
              <a:t>Evaluated the uniformity of the pavement structure. </a:t>
            </a:r>
          </a:p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kern="0" dirty="0" smtClean="0"/>
              <a:t>Pavement Research Plans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824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Research </a:t>
            </a:r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Laboratory Characterization</a:t>
            </a:r>
          </a:p>
          <a:p>
            <a:pPr lvl="1"/>
            <a:r>
              <a:rPr lang="en-US" dirty="0" smtClean="0"/>
              <a:t>Measure the asphalt mixture properties such as the modulus, rutting resistance and cracking resistance using laboratory tests.</a:t>
            </a:r>
          </a:p>
          <a:p>
            <a:pPr lvl="1"/>
            <a:r>
              <a:rPr lang="en-US" dirty="0" smtClean="0"/>
              <a:t>Verify the binder grade of asphalt used in each mixture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Pavement Research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61" y="1063063"/>
            <a:ext cx="8050213" cy="4391025"/>
          </a:xfrm>
        </p:spPr>
        <p:txBody>
          <a:bodyPr/>
          <a:lstStyle/>
          <a:p>
            <a:r>
              <a:rPr lang="en-US" sz="2400" dirty="0" smtClean="0"/>
              <a:t>Investigate the effect of environment and aging on asphalt concrete </a:t>
            </a:r>
          </a:p>
          <a:p>
            <a:pPr lvl="1"/>
            <a:r>
              <a:rPr lang="en-US" sz="2000" dirty="0" smtClean="0"/>
              <a:t>Utilize HWD, PSPA and strain gauge response under HWD </a:t>
            </a:r>
          </a:p>
          <a:p>
            <a:r>
              <a:rPr lang="en-US" sz="2400" dirty="0" smtClean="0"/>
              <a:t>Evaluate temperature effects on the HWD, PSPA and strain gauge response tests </a:t>
            </a:r>
          </a:p>
          <a:p>
            <a:pPr lvl="1"/>
            <a:r>
              <a:rPr lang="en-US" sz="2000" dirty="0" smtClean="0"/>
              <a:t>Develop temperature correction approaches to convert all test results to reference temperature.</a:t>
            </a:r>
          </a:p>
          <a:p>
            <a:r>
              <a:rPr lang="en-US" sz="2400" dirty="0" smtClean="0"/>
              <a:t>Measure the temperature profile in asphalt concrete. </a:t>
            </a:r>
          </a:p>
          <a:p>
            <a:pPr lvl="1"/>
            <a:r>
              <a:rPr lang="en-US" sz="2000" dirty="0" smtClean="0"/>
              <a:t>Evaluate the influence of temperature profile on the strain gauge response.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Pavement Research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Field Core Aging Tests</a:t>
            </a:r>
          </a:p>
          <a:p>
            <a:pPr lvl="1"/>
            <a:r>
              <a:rPr lang="en-US" dirty="0" smtClean="0"/>
              <a:t>Evaluate the environmental effect on asphalt mixture properties such as the modulus, rutting resistance and cracking resistance using laboratory tests.</a:t>
            </a:r>
          </a:p>
          <a:p>
            <a:pPr lvl="1"/>
            <a:r>
              <a:rPr lang="en-US" dirty="0" smtClean="0"/>
              <a:t> Evaluate the environmental effect on asphalt binder using recovered binder from field cores.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Cape May Research TW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1" name="Picture 3" descr="C:\Users\Murphy Flynn\AppData\Local\Microsoft\Windows\Temporary Internet Files\Content.IE5\ZRJ7DJUI\stres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102" y="1148055"/>
            <a:ext cx="4839036" cy="36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31102" y="4777332"/>
            <a:ext cx="5106074" cy="97613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/>
                </a:solidFill>
              </a:rPr>
              <a:t>Murphy Flynn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chemeClr val="accent6"/>
                </a:solidFill>
              </a:rPr>
              <a:t>Murphy.Flynn@faa.gov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2102" y="6245225"/>
            <a:ext cx="764697" cy="476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AB5CBCB-B59B-46EA-B54D-17939C649912}" type="slidenum">
              <a:rPr lang="en-US" altLang="en-US" sz="1400" b="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alt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228600"/>
            <a:ext cx="8472488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RPA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S9 Airport Research Taxiway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762000" y="3657600"/>
            <a:ext cx="3810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u="sng" dirty="0" smtClean="0"/>
              <a:t>FY 2017 Planned Milestones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800600" y="9144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u="sng" dirty="0" smtClean="0"/>
              <a:t>Research Goals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4800600" y="3657600"/>
            <a:ext cx="4038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1800" u="sng" dirty="0" smtClean="0"/>
              <a:t>Funding Requirements</a:t>
            </a:r>
            <a:r>
              <a:rPr lang="en-US" altLang="en-US" sz="1800" b="0" dirty="0" smtClean="0"/>
              <a:t> </a:t>
            </a:r>
            <a:endParaRPr lang="en-US" altLang="en-US" sz="1800" dirty="0" smtClean="0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4495800" y="838200"/>
            <a:ext cx="0" cy="518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dirty="0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dirty="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572000" y="1524000"/>
            <a:ext cx="246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1400" b="0" dirty="0" smtClean="0"/>
          </a:p>
        </p:txBody>
      </p:sp>
      <p:sp>
        <p:nvSpPr>
          <p:cNvPr id="10252" name="Rectangle 21"/>
          <p:cNvSpPr>
            <a:spLocks noChangeArrowheads="1"/>
          </p:cNvSpPr>
          <p:nvPr/>
        </p:nvSpPr>
        <p:spPr bwMode="auto">
          <a:xfrm>
            <a:off x="4572000" y="1228725"/>
            <a:ext cx="44196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200" dirty="0" smtClean="0"/>
              <a:t>Conduct Airport Safety and Pavement Research Efforts in an Operational Environment, close to the Tech Center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 smtClean="0"/>
              <a:t>Test bed for airport: signage marking, lighting, electrical infrastructure, safety and security sensors and pavement technologies.</a:t>
            </a:r>
          </a:p>
        </p:txBody>
      </p:sp>
      <p:sp>
        <p:nvSpPr>
          <p:cNvPr id="10253" name="Rectangle 22"/>
          <p:cNvSpPr>
            <a:spLocks noChangeArrowheads="1"/>
          </p:cNvSpPr>
          <p:nvPr/>
        </p:nvSpPr>
        <p:spPr bwMode="auto">
          <a:xfrm>
            <a:off x="209550" y="4038600"/>
            <a:ext cx="41910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1000" b="0" dirty="0" smtClean="0"/>
              <a:t>Construction Completed – </a:t>
            </a:r>
            <a:r>
              <a:rPr lang="en-US" altLang="en-US" sz="1000" b="0" i="1" dirty="0" smtClean="0"/>
              <a:t>Spring 2017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1000" b="0" dirty="0" smtClean="0"/>
              <a:t>Electrical Infrastructure Research Team Testing</a:t>
            </a:r>
          </a:p>
        </p:txBody>
      </p:sp>
      <p:sp>
        <p:nvSpPr>
          <p:cNvPr id="10255" name="Rectangle 27"/>
          <p:cNvSpPr>
            <a:spLocks noChangeArrowheads="1"/>
          </p:cNvSpPr>
          <p:nvPr/>
        </p:nvSpPr>
        <p:spPr bwMode="auto">
          <a:xfrm>
            <a:off x="504825" y="914400"/>
            <a:ext cx="350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u="sng" dirty="0" smtClean="0"/>
              <a:t>Need</a:t>
            </a:r>
          </a:p>
        </p:txBody>
      </p:sp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246591"/>
              </p:ext>
            </p:extLst>
          </p:nvPr>
        </p:nvGraphicFramePr>
        <p:xfrm>
          <a:off x="4695030" y="4114800"/>
          <a:ext cx="4206083" cy="82134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70701"/>
                <a:gridCol w="611794"/>
                <a:gridCol w="611794"/>
                <a:gridCol w="611794"/>
              </a:tblGrid>
              <a:tr h="4122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RPA S4 – 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Airport</a:t>
                      </a:r>
                      <a:r>
                        <a:rPr lang="en-US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Research Taxiway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FY17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FY18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smtClean="0">
                          <a:effectLst/>
                        </a:rPr>
                        <a:t>FY19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8" marB="0" anchor="b">
                    <a:noFill/>
                  </a:tcPr>
                </a:tc>
              </a:tr>
              <a:tr h="4091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smtClean="0">
                          <a:effectLst/>
                        </a:rPr>
                        <a:t>$ 350,000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smtClean="0">
                          <a:effectLst/>
                        </a:rPr>
                        <a:t>$ 100,000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en-US" sz="800" b="1" u="none" strike="noStrike" dirty="0" smtClean="0">
                          <a:effectLst/>
                        </a:rPr>
                        <a:t>$ 100,000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8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3101" name="Straight Connector 2"/>
          <p:cNvCxnSpPr>
            <a:cxnSpLocks noChangeShapeType="1"/>
          </p:cNvCxnSpPr>
          <p:nvPr/>
        </p:nvCxn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02" name="Rectangle 2"/>
          <p:cNvSpPr>
            <a:spLocks noChangeArrowheads="1"/>
          </p:cNvSpPr>
          <p:nvPr/>
        </p:nvSpPr>
        <p:spPr bwMode="auto">
          <a:xfrm>
            <a:off x="19050" y="1350963"/>
            <a:ext cx="457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dirty="0"/>
              <a:t>The FAA's Research Taxiway provides researchers with a single site to design, test, evaluate, monitor, and report on the performance of state-of-the-art airport safety and pavement technologies on a continual basis</a:t>
            </a:r>
            <a:r>
              <a:rPr lang="en-US" alt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9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375" y="890727"/>
            <a:ext cx="5972175" cy="5112909"/>
          </a:xfrm>
        </p:spPr>
      </p:pic>
      <p:sp>
        <p:nvSpPr>
          <p:cNvPr id="11" name="Rectangular Callout 10"/>
          <p:cNvSpPr/>
          <p:nvPr/>
        </p:nvSpPr>
        <p:spPr bwMode="auto">
          <a:xfrm>
            <a:off x="3585881" y="2268071"/>
            <a:ext cx="1156448" cy="400110"/>
          </a:xfrm>
          <a:prstGeom prst="wedgeRectCallout">
            <a:avLst>
              <a:gd name="adj1" fmla="val 41865"/>
              <a:gd name="adj2" fmla="val 163840"/>
            </a:avLst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TW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6167718" y="2163796"/>
            <a:ext cx="1443317" cy="400110"/>
          </a:xfrm>
          <a:prstGeom prst="wedgeRectCallout">
            <a:avLst>
              <a:gd name="adj1" fmla="val -59342"/>
              <a:gd name="adj2" fmla="val 118514"/>
            </a:avLst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RW 14-32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1970" y="922242"/>
            <a:ext cx="6031752" cy="5076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14288" y="1528375"/>
            <a:ext cx="268128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/>
            <a:r>
              <a:rPr lang="en-US" sz="1200" b="1" dirty="0" smtClean="0"/>
              <a:t>Rehabilitation of 3,250 ft. of TW C</a:t>
            </a:r>
            <a:r>
              <a:rPr lang="en-US" sz="1200" b="1" dirty="0"/>
              <a:t> </a:t>
            </a:r>
            <a:r>
              <a:rPr lang="en-US" sz="1200" b="1" dirty="0"/>
              <a:t>b</a:t>
            </a:r>
            <a:r>
              <a:rPr lang="en-US" sz="1200" b="1" dirty="0" smtClean="0"/>
              <a:t>etween TW B and RW 10-28</a:t>
            </a:r>
          </a:p>
          <a:p>
            <a:pPr marL="628650" lvl="1" indent="-171450"/>
            <a:r>
              <a:rPr lang="en-US" sz="1200" b="1" dirty="0" smtClean="0"/>
              <a:t>Paving and Lighting</a:t>
            </a:r>
          </a:p>
          <a:p>
            <a:pPr marL="171450" indent="-171450"/>
            <a:r>
              <a:rPr lang="en-US" sz="1200" b="1" dirty="0" smtClean="0"/>
              <a:t>Equip the TW with State of the Art Lighting Control System </a:t>
            </a:r>
          </a:p>
          <a:p>
            <a:pPr marL="171450" indent="-171450"/>
            <a:r>
              <a:rPr lang="en-US" sz="1200" b="1" dirty="0" smtClean="0"/>
              <a:t>Lighting Controls can be turned over to DRBA when FAA not conducting Research.</a:t>
            </a:r>
          </a:p>
          <a:p>
            <a:pPr marL="171450" indent="-171450"/>
            <a:endParaRPr lang="en-US" sz="1200" b="1" dirty="0" smtClean="0">
              <a:solidFill>
                <a:schemeClr val="accent2"/>
              </a:solidFill>
            </a:endParaRPr>
          </a:p>
          <a:p>
            <a:pPr marL="171450" indent="-171450"/>
            <a:endParaRPr lang="en-US" sz="1200" b="1" dirty="0" smtClean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Paving Layout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943" y="988727"/>
            <a:ext cx="5902779" cy="49611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972105" y="3078784"/>
            <a:ext cx="4841631" cy="234620"/>
            <a:chOff x="1875691" y="3143249"/>
            <a:chExt cx="4841631" cy="234620"/>
          </a:xfrm>
        </p:grpSpPr>
        <p:sp>
          <p:nvSpPr>
            <p:cNvPr id="6" name="Trapezoid 5"/>
            <p:cNvSpPr/>
            <p:nvPr/>
          </p:nvSpPr>
          <p:spPr bwMode="auto">
            <a:xfrm rot="10800000">
              <a:off x="1875691" y="3143249"/>
              <a:ext cx="4841631" cy="234620"/>
            </a:xfrm>
            <a:prstGeom prst="trapezoid">
              <a:avLst>
                <a:gd name="adj" fmla="val 111608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rapezoid 6"/>
            <p:cNvSpPr/>
            <p:nvPr/>
          </p:nvSpPr>
          <p:spPr bwMode="auto">
            <a:xfrm rot="10800000">
              <a:off x="1965567" y="3214838"/>
              <a:ext cx="4650155" cy="91441"/>
            </a:xfrm>
            <a:prstGeom prst="trapezoid">
              <a:avLst>
                <a:gd name="adj" fmla="val 111608"/>
              </a:avLst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3469121" y="2347264"/>
            <a:ext cx="234461" cy="73152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66828" y="3150373"/>
            <a:ext cx="4688295" cy="92986"/>
            <a:chOff x="1965566" y="3214836"/>
            <a:chExt cx="4688295" cy="92986"/>
          </a:xfrm>
        </p:grpSpPr>
        <p:grpSp>
          <p:nvGrpSpPr>
            <p:cNvPr id="18" name="Group 17"/>
            <p:cNvGrpSpPr/>
            <p:nvPr/>
          </p:nvGrpSpPr>
          <p:grpSpPr>
            <a:xfrm>
              <a:off x="1965566" y="3214837"/>
              <a:ext cx="953477" cy="92985"/>
              <a:chOff x="1965567" y="3214838"/>
              <a:chExt cx="871418" cy="91440"/>
            </a:xfrm>
          </p:grpSpPr>
          <p:sp>
            <p:nvSpPr>
              <p:cNvPr id="12" name="Trapezoid 11"/>
              <p:cNvSpPr/>
              <p:nvPr/>
            </p:nvSpPr>
            <p:spPr bwMode="auto">
              <a:xfrm rot="10800000">
                <a:off x="1965567" y="3214838"/>
                <a:ext cx="871418" cy="91440"/>
              </a:xfrm>
              <a:prstGeom prst="trapezoid">
                <a:avLst>
                  <a:gd name="adj" fmla="val 93612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ight Triangle 12"/>
              <p:cNvSpPr/>
              <p:nvPr/>
            </p:nvSpPr>
            <p:spPr bwMode="auto">
              <a:xfrm rot="16200000">
                <a:off x="2745545" y="3214838"/>
                <a:ext cx="91440" cy="91440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2919044" y="3214838"/>
              <a:ext cx="957388" cy="914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876432" y="3214836"/>
              <a:ext cx="914401" cy="914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790833" y="3214840"/>
              <a:ext cx="914400" cy="914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705233" y="3214840"/>
              <a:ext cx="948628" cy="91442"/>
              <a:chOff x="5705233" y="3214840"/>
              <a:chExt cx="948628" cy="91442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5705233" y="3214840"/>
                <a:ext cx="820613" cy="9143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ight Triangle 19"/>
              <p:cNvSpPr/>
              <p:nvPr/>
            </p:nvSpPr>
            <p:spPr bwMode="auto">
              <a:xfrm rot="5400000">
                <a:off x="6544133" y="3196554"/>
                <a:ext cx="91440" cy="128016"/>
              </a:xfrm>
              <a:prstGeom prst="rtTriangle">
                <a:avLst/>
              </a:prstGeom>
              <a:solidFill>
                <a:srgbClr val="7030A0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 bwMode="auto">
          <a:xfrm>
            <a:off x="6765815" y="1364404"/>
            <a:ext cx="2269848" cy="330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chemeClr val="accent2"/>
                </a:solidFill>
              </a:rPr>
              <a:t>Legend </a:t>
            </a:r>
          </a:p>
          <a:p>
            <a:pPr>
              <a:buFontTx/>
              <a:buNone/>
            </a:pPr>
            <a:r>
              <a:rPr lang="en-US" sz="1200" b="1" dirty="0" smtClean="0">
                <a:solidFill>
                  <a:schemeClr val="accent2"/>
                </a:solidFill>
              </a:rPr>
              <a:t>PG 76-22 Marshal P-410</a:t>
            </a:r>
            <a:endParaRPr lang="en-US" sz="12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1200" b="1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1200" b="1" dirty="0" smtClean="0">
                <a:solidFill>
                  <a:schemeClr val="accent2"/>
                </a:solidFill>
              </a:rPr>
              <a:t>PG 64-22 Marshall P-401</a:t>
            </a:r>
          </a:p>
          <a:p>
            <a:pPr>
              <a:buFontTx/>
              <a:buNone/>
            </a:pPr>
            <a:endParaRPr lang="en-US" sz="12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1200" b="1" dirty="0" smtClean="0">
                <a:solidFill>
                  <a:schemeClr val="accent2"/>
                </a:solidFill>
              </a:rPr>
              <a:t>PG 64-22 </a:t>
            </a:r>
            <a:r>
              <a:rPr lang="en-US" sz="1200" b="1" dirty="0" smtClean="0">
                <a:solidFill>
                  <a:schemeClr val="accent2"/>
                </a:solidFill>
              </a:rPr>
              <a:t>Superpave</a:t>
            </a:r>
            <a:r>
              <a:rPr lang="en-US" sz="1200" b="1" dirty="0" smtClean="0">
                <a:solidFill>
                  <a:schemeClr val="accent2"/>
                </a:solidFill>
              </a:rPr>
              <a:t> P-401</a:t>
            </a:r>
          </a:p>
          <a:p>
            <a:pPr>
              <a:buFontTx/>
              <a:buNone/>
            </a:pPr>
            <a:endParaRPr lang="en-US" sz="12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1100" b="1" dirty="0" smtClean="0">
                <a:solidFill>
                  <a:schemeClr val="accent2"/>
                </a:solidFill>
              </a:rPr>
              <a:t>WMA (PG 76-22) P-401</a:t>
            </a:r>
          </a:p>
          <a:p>
            <a:pPr>
              <a:buFontTx/>
              <a:buNone/>
            </a:pPr>
            <a:endParaRPr lang="en-US" sz="1200" b="1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1200" b="1" dirty="0" smtClean="0">
                <a:solidFill>
                  <a:schemeClr val="accent2"/>
                </a:solidFill>
              </a:rPr>
              <a:t>Stone Matrix Asphalt</a:t>
            </a:r>
          </a:p>
          <a:p>
            <a:pPr>
              <a:buFontTx/>
              <a:buNone/>
            </a:pPr>
            <a:endParaRPr lang="en-US" sz="12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1200" b="1" dirty="0" smtClean="0">
                <a:solidFill>
                  <a:schemeClr val="accent2"/>
                </a:solidFill>
              </a:rPr>
              <a:t>NJ State Mix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562446" y="2694238"/>
            <a:ext cx="133492" cy="263955"/>
            <a:chOff x="3586351" y="2694234"/>
            <a:chExt cx="133492" cy="263955"/>
          </a:xfrm>
        </p:grpSpPr>
        <p:sp>
          <p:nvSpPr>
            <p:cNvPr id="59" name="Rectangle 58"/>
            <p:cNvSpPr/>
            <p:nvPr/>
          </p:nvSpPr>
          <p:spPr bwMode="auto">
            <a:xfrm>
              <a:off x="3586351" y="2694238"/>
              <a:ext cx="27432" cy="2639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613783" y="2694238"/>
              <a:ext cx="27432" cy="26395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637547" y="2694237"/>
              <a:ext cx="27432" cy="2639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664979" y="2694236"/>
              <a:ext cx="27432" cy="26395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692411" y="2694234"/>
              <a:ext cx="27432" cy="26395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3757613" y="2737857"/>
            <a:ext cx="173831" cy="4571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553325" y="193080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6858669" y="1884313"/>
            <a:ext cx="963430" cy="2826715"/>
            <a:chOff x="6858669" y="1884313"/>
            <a:chExt cx="963430" cy="2826715"/>
          </a:xfrm>
        </p:grpSpPr>
        <p:sp>
          <p:nvSpPr>
            <p:cNvPr id="35" name="Rectangle 34"/>
            <p:cNvSpPr/>
            <p:nvPr/>
          </p:nvSpPr>
          <p:spPr bwMode="auto">
            <a:xfrm>
              <a:off x="6858669" y="2423051"/>
              <a:ext cx="957388" cy="914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860418" y="2987344"/>
              <a:ext cx="914401" cy="914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858669" y="3514369"/>
              <a:ext cx="914400" cy="914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858669" y="4065589"/>
              <a:ext cx="948628" cy="91442"/>
              <a:chOff x="7819565" y="3377870"/>
              <a:chExt cx="948628" cy="91442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7819565" y="3377870"/>
                <a:ext cx="820613" cy="9143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Right Triangle 38"/>
              <p:cNvSpPr/>
              <p:nvPr/>
            </p:nvSpPr>
            <p:spPr bwMode="auto">
              <a:xfrm rot="5400000">
                <a:off x="8658465" y="3359584"/>
                <a:ext cx="91440" cy="128016"/>
              </a:xfrm>
              <a:prstGeom prst="rtTriangle">
                <a:avLst/>
              </a:prstGeom>
              <a:solidFill>
                <a:srgbClr val="7030A0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862580" y="1884313"/>
              <a:ext cx="953477" cy="92985"/>
              <a:chOff x="7807297" y="1884314"/>
              <a:chExt cx="953477" cy="92985"/>
            </a:xfrm>
          </p:grpSpPr>
          <p:sp>
            <p:nvSpPr>
              <p:cNvPr id="40" name="Trapezoid 39"/>
              <p:cNvSpPr/>
              <p:nvPr/>
            </p:nvSpPr>
            <p:spPr bwMode="auto">
              <a:xfrm rot="10800000">
                <a:off x="7807297" y="1884314"/>
                <a:ext cx="953477" cy="92985"/>
              </a:xfrm>
              <a:prstGeom prst="trapezoid">
                <a:avLst>
                  <a:gd name="adj" fmla="val 93612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Right Triangle 40"/>
              <p:cNvSpPr/>
              <p:nvPr/>
            </p:nvSpPr>
            <p:spPr bwMode="auto">
              <a:xfrm rot="16200000">
                <a:off x="8664256" y="1880781"/>
                <a:ext cx="92985" cy="100051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 bwMode="auto">
            <a:xfrm>
              <a:off x="6864711" y="4619588"/>
              <a:ext cx="957388" cy="914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9" name="Rectangular Callout 78"/>
          <p:cNvSpPr/>
          <p:nvPr/>
        </p:nvSpPr>
        <p:spPr bwMode="auto">
          <a:xfrm>
            <a:off x="3892095" y="1680119"/>
            <a:ext cx="1659801" cy="707886"/>
          </a:xfrm>
          <a:prstGeom prst="wedgeRectCallout">
            <a:avLst>
              <a:gd name="adj1" fmla="val -49999"/>
              <a:gd name="adj2" fmla="val 91627"/>
            </a:avLst>
          </a:prstGeom>
          <a:solidFill>
            <a:srgbClr val="0070C0">
              <a:alpha val="7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Electrical Vault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0" name="Rectangular Callout 79"/>
          <p:cNvSpPr/>
          <p:nvPr/>
        </p:nvSpPr>
        <p:spPr bwMode="auto">
          <a:xfrm>
            <a:off x="1066828" y="2259106"/>
            <a:ext cx="2178396" cy="307777"/>
          </a:xfrm>
          <a:prstGeom prst="wedgeRectCallout">
            <a:avLst>
              <a:gd name="adj1" fmla="val 60745"/>
              <a:gd name="adj2" fmla="val 118240"/>
            </a:avLst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Pavement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Sensor Strips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/>
      <p:bldP spid="65" grpId="0" animBg="1"/>
      <p:bldP spid="79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WWD Taxiway C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Memorandum </a:t>
            </a:r>
            <a:r>
              <a:rPr lang="en-US" dirty="0"/>
              <a:t>of Agreement </a:t>
            </a:r>
            <a:r>
              <a:rPr lang="en-US" dirty="0" smtClean="0"/>
              <a:t>between FAA and Delaware </a:t>
            </a:r>
            <a:r>
              <a:rPr lang="en-US" dirty="0"/>
              <a:t>River and Bay Authority (DRBA).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altLang="en-US" dirty="0"/>
              <a:t>November 15, 2010 through September 30, 2030.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Grants </a:t>
            </a:r>
            <a:r>
              <a:rPr lang="en-US" dirty="0"/>
              <a:t>the FAA the “right to construct, operate and maintain Research Infrastructure” at Cape May County Airport (WWD) in </a:t>
            </a:r>
            <a:r>
              <a:rPr lang="en-US" dirty="0" smtClean="0"/>
              <a:t>Erma, NJ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WWD Taxiway C Update 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Paving completed December 2016</a:t>
            </a:r>
          </a:p>
          <a:p>
            <a:r>
              <a:rPr lang="en-US" dirty="0" smtClean="0"/>
              <a:t>Lighting infrastructure completed February 2017</a:t>
            </a:r>
          </a:p>
          <a:p>
            <a:r>
              <a:rPr lang="en-US" dirty="0" smtClean="0"/>
              <a:t>System commissioning February 24, 2017</a:t>
            </a:r>
          </a:p>
          <a:p>
            <a:r>
              <a:rPr lang="en-US" dirty="0" smtClean="0"/>
              <a:t>Scheduled turnover to Government March 2017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6504" y="6248400"/>
            <a:ext cx="1905000" cy="457200"/>
          </a:xfrm>
        </p:spPr>
        <p:txBody>
          <a:bodyPr/>
          <a:lstStyle/>
          <a:p>
            <a:fld id="{B3B1794D-CE01-4982-8A1C-98D478D9AB49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WWD Taxiway C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Standard TW Edge lights – Tied to DRBA cabinet for their control when FAA not on site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3512" y="1683143"/>
            <a:ext cx="4537069" cy="3331699"/>
          </a:xfrm>
        </p:spPr>
      </p:pic>
    </p:spTree>
    <p:extLst>
      <p:ext uri="{BB962C8B-B14F-4D97-AF65-F5344CB8AC3E}">
        <p14:creationId xmlns:p14="http://schemas.microsoft.com/office/powerpoint/2010/main" val="19060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WWD Taxiway C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299" y="1158502"/>
            <a:ext cx="3948113" cy="4391025"/>
          </a:xfrm>
        </p:spPr>
        <p:txBody>
          <a:bodyPr/>
          <a:lstStyle/>
          <a:p>
            <a:r>
              <a:rPr lang="en-US" sz="2400" dirty="0" smtClean="0"/>
              <a:t>Electrical </a:t>
            </a:r>
            <a:r>
              <a:rPr lang="en-US" sz="2400" dirty="0"/>
              <a:t>Infrastructure  designed with many-fold spare capacity to run parallel circuits independently.</a:t>
            </a:r>
          </a:p>
          <a:p>
            <a:r>
              <a:rPr lang="en-US" sz="2400" dirty="0" smtClean="0"/>
              <a:t>Oversized </a:t>
            </a:r>
            <a:r>
              <a:rPr lang="en-US" sz="2400" dirty="0"/>
              <a:t>e</a:t>
            </a:r>
            <a:r>
              <a:rPr lang="en-US" sz="2400" dirty="0" smtClean="0"/>
              <a:t>lectrical vault with room to add systems and devices</a:t>
            </a:r>
          </a:p>
          <a:p>
            <a:pPr lvl="1"/>
            <a:r>
              <a:rPr lang="en-US" sz="2000" dirty="0" smtClean="0"/>
              <a:t>Six standard L829 </a:t>
            </a:r>
            <a:r>
              <a:rPr lang="en-US" sz="2000" dirty="0"/>
              <a:t>Regulators </a:t>
            </a:r>
            <a:r>
              <a:rPr lang="en-US" sz="2000" dirty="0" smtClean="0"/>
              <a:t>to power lighting systems</a:t>
            </a:r>
            <a:endParaRPr lang="en-US" sz="2000" dirty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10" y="1138518"/>
            <a:ext cx="4529306" cy="19632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3412" y="3173506"/>
            <a:ext cx="4504204" cy="255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0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WWD Taxiway C Update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406" y="1158502"/>
            <a:ext cx="3948113" cy="4391025"/>
          </a:xfrm>
        </p:spPr>
        <p:txBody>
          <a:bodyPr/>
          <a:lstStyle/>
          <a:p>
            <a:r>
              <a:rPr lang="en-US" sz="2000" dirty="0" smtClean="0"/>
              <a:t>No research light fixtures currently installed, cans in place for</a:t>
            </a:r>
            <a:r>
              <a:rPr lang="en-US" sz="24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In Pavement CL Lights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Elevated RW Edge Lights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Two CL Radii configurations at old </a:t>
            </a:r>
            <a:r>
              <a:rPr lang="en-US" sz="1600" dirty="0" smtClean="0"/>
              <a:t>RW 14-32 intersection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Take Off Hold Lights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Standard RW Entrance Lights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Short Configuration RW Entrance Lights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In </a:t>
            </a:r>
            <a:r>
              <a:rPr lang="en-US" sz="1600" dirty="0" smtClean="0"/>
              <a:t>Pavement </a:t>
            </a:r>
            <a:r>
              <a:rPr lang="en-US" sz="1600" dirty="0"/>
              <a:t>RW Guard Lights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Elevated RW Guard Lights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TDZ Lights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Clearance bar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941" y="1344408"/>
            <a:ext cx="3894561" cy="440196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A_Office_2010_powerpoint_template_C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0ED431-3CDB-4047-92E7-3ACF4DBC3E64}"/>
</file>

<file path=customXml/itemProps2.xml><?xml version="1.0" encoding="utf-8"?>
<ds:datastoreItem xmlns:ds="http://schemas.openxmlformats.org/officeDocument/2006/customXml" ds:itemID="{DC2B0C62-280A-48F4-940C-77A73EF884C3}"/>
</file>

<file path=customXml/itemProps3.xml><?xml version="1.0" encoding="utf-8"?>
<ds:datastoreItem xmlns:ds="http://schemas.openxmlformats.org/officeDocument/2006/customXml" ds:itemID="{5E7C56B8-F26E-4292-9821-E678FE272AEF}"/>
</file>

<file path=docProps/app.xml><?xml version="1.0" encoding="utf-8"?>
<Properties xmlns="http://schemas.openxmlformats.org/officeDocument/2006/extended-properties" xmlns:vt="http://schemas.openxmlformats.org/officeDocument/2006/docPropsVTypes">
  <Template>FAA_Office_2010_powerpoint_template_C</Template>
  <TotalTime>509</TotalTime>
  <Words>730</Words>
  <Application>Microsoft Office PowerPoint</Application>
  <PresentationFormat>On-screen Show (4:3)</PresentationFormat>
  <Paragraphs>138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FAA_Office_2010_powerpoint_template_C</vt:lpstr>
      <vt:lpstr>2_Custom Design</vt:lpstr>
      <vt:lpstr>RPA S9</vt:lpstr>
      <vt:lpstr>RPA S9 Airport Research Taxiway</vt:lpstr>
      <vt:lpstr>Project Scope</vt:lpstr>
      <vt:lpstr>Paving Layout</vt:lpstr>
      <vt:lpstr>WWD Taxiway C Update </vt:lpstr>
      <vt:lpstr>WWD Taxiway C Update </vt:lpstr>
      <vt:lpstr>WWD Taxiway C Update</vt:lpstr>
      <vt:lpstr>WWD Taxiway C Update</vt:lpstr>
      <vt:lpstr>WWD Taxiway C Update </vt:lpstr>
      <vt:lpstr>WWD Taxiway C Update </vt:lpstr>
      <vt:lpstr>WWD Taxiway C Update </vt:lpstr>
      <vt:lpstr>Safety Research Plans</vt:lpstr>
      <vt:lpstr>Safety Research Plans</vt:lpstr>
      <vt:lpstr> </vt:lpstr>
      <vt:lpstr>Pavement Research Plans</vt:lpstr>
      <vt:lpstr>Pavement Research Plans</vt:lpstr>
      <vt:lpstr>Pavement Research Plans</vt:lpstr>
      <vt:lpstr>Cape May Research TW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RPA S9 Cape May Research Taxiway</dc:title>
  <dc:creator>Flynn, Murphy (FAA)</dc:creator>
  <cp:lastModifiedBy>Flynn, Murphy (FAA)</cp:lastModifiedBy>
  <cp:revision>59</cp:revision>
  <cp:lastPrinted>2017-02-24T20:09:04Z</cp:lastPrinted>
  <dcterms:created xsi:type="dcterms:W3CDTF">2017-02-24T13:17:46Z</dcterms:created>
  <dcterms:modified xsi:type="dcterms:W3CDTF">2017-02-24T21:46:50Z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