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s/slide20.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4.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notesSlides/notesSlide2.xml" ContentType="application/vnd.openxmlformats-officedocument.presentationml.notesSl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63.xml" ContentType="application/vnd.openxmlformats-officedocument.presentationml.slideLayout+xml"/>
  <Override PartName="/ppt/slideLayouts/slideLayout55.xml" ContentType="application/vnd.openxmlformats-officedocument.presentationml.slideLayout+xml"/>
  <Override PartName="/ppt/slideLayouts/slideLayout65.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notesSlides/notesSlide1.xml" ContentType="application/vnd.openxmlformats-officedocument.presentationml.notesSlide+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64.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79.xml" ContentType="application/vnd.openxmlformats-officedocument.presentationml.slideLayout+xml"/>
  <Override PartName="/ppt/slideLayouts/slideLayout93.xml" ContentType="application/vnd.openxmlformats-officedocument.presentationml.slideLayout+xml"/>
  <Override PartName="/ppt/slideLayouts/slideLayout73.xml" ContentType="application/vnd.openxmlformats-officedocument.presentationml.slideLayout+xml"/>
  <Override PartName="/ppt/slideLayouts/slideLayout66.xml" ContentType="application/vnd.openxmlformats-officedocument.presentationml.slideLayout+xml"/>
  <Override PartName="/ppt/slideLayouts/slideLayout7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5.xml" ContentType="application/vnd.openxmlformats-officedocument.presentationml.slideLayout+xml"/>
  <Override PartName="/ppt/slideLayouts/slideLayout78.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72.xml" ContentType="application/vnd.openxmlformats-officedocument.presentationml.slideLayout+xml"/>
  <Override PartName="/ppt/slideLayouts/slideLayout68.xml" ContentType="application/vnd.openxmlformats-officedocument.presentationml.slideLayout+xml"/>
  <Override PartName="/ppt/slideLayouts/slideLayout77.xml" ContentType="application/vnd.openxmlformats-officedocument.presentationml.slideLayout+xml"/>
  <Override PartName="/ppt/slideLayouts/slideLayout6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9.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75" r:id="rId2"/>
    <p:sldMasterId id="2147483701" r:id="rId3"/>
    <p:sldMasterId id="2147483709" r:id="rId4"/>
    <p:sldMasterId id="2147483722" r:id="rId5"/>
    <p:sldMasterId id="2147483729" r:id="rId6"/>
    <p:sldMasterId id="2147483741" r:id="rId7"/>
    <p:sldMasterId id="2147483796" r:id="rId8"/>
    <p:sldMasterId id="2147483808" r:id="rId9"/>
  </p:sldMasterIdLst>
  <p:notesMasterIdLst>
    <p:notesMasterId r:id="rId33"/>
  </p:notesMasterIdLst>
  <p:handoutMasterIdLst>
    <p:handoutMasterId r:id="rId34"/>
  </p:handoutMasterIdLst>
  <p:sldIdLst>
    <p:sldId id="419" r:id="rId10"/>
    <p:sldId id="1042" r:id="rId11"/>
    <p:sldId id="1043" r:id="rId12"/>
    <p:sldId id="1044" r:id="rId13"/>
    <p:sldId id="1045" r:id="rId14"/>
    <p:sldId id="1046" r:id="rId15"/>
    <p:sldId id="1075" r:id="rId16"/>
    <p:sldId id="1081" r:id="rId17"/>
    <p:sldId id="1082" r:id="rId18"/>
    <p:sldId id="1083" r:id="rId19"/>
    <p:sldId id="1074" r:id="rId20"/>
    <p:sldId id="1076" r:id="rId21"/>
    <p:sldId id="1077" r:id="rId22"/>
    <p:sldId id="1078" r:id="rId23"/>
    <p:sldId id="1079" r:id="rId24"/>
    <p:sldId id="1080" r:id="rId25"/>
    <p:sldId id="1085" r:id="rId26"/>
    <p:sldId id="1050" r:id="rId27"/>
    <p:sldId id="1086" r:id="rId28"/>
    <p:sldId id="1064" r:id="rId29"/>
    <p:sldId id="1065" r:id="rId30"/>
    <p:sldId id="1091" r:id="rId31"/>
    <p:sldId id="1089" r:id="rId32"/>
  </p:sldIdLst>
  <p:sldSz cx="9144000" cy="6858000" type="screen4x3"/>
  <p:notesSz cx="7004050" cy="9223375"/>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han L Gupta" initials="MLG"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C0C0C0"/>
    <a:srgbClr val="339933"/>
    <a:srgbClr val="1D2F68"/>
    <a:srgbClr val="FF0000"/>
    <a:srgbClr val="FFFF99"/>
    <a:srgbClr val="35C142"/>
    <a:srgbClr val="FFCC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6130" autoAdjust="0"/>
    <p:restoredTop sz="95966" autoAdjust="0"/>
  </p:normalViewPr>
  <p:slideViewPr>
    <p:cSldViewPr snapToGrid="0">
      <p:cViewPr varScale="1">
        <p:scale>
          <a:sx n="113" d="100"/>
          <a:sy n="113" d="100"/>
        </p:scale>
        <p:origin x="-1500" y="-108"/>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handoutMaster" Target="handoutMasters/handoutMaster1.xml"/><Relationship Id="rId42"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6" y="4"/>
            <a:ext cx="3035722" cy="46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t" anchorCtr="0" compatLnSpc="1">
            <a:prstTxWarp prst="textNoShape">
              <a:avLst/>
            </a:prstTxWarp>
          </a:bodyPr>
          <a:lstStyle>
            <a:lvl1pPr defTabSz="906112">
              <a:spcBef>
                <a:spcPct val="0"/>
              </a:spcBef>
              <a:buFontTx/>
              <a:buNone/>
              <a:defRPr sz="1200" smtClean="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3968333" y="4"/>
            <a:ext cx="3035722" cy="46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t" anchorCtr="0" compatLnSpc="1">
            <a:prstTxWarp prst="textNoShape">
              <a:avLst/>
            </a:prstTxWarp>
          </a:bodyPr>
          <a:lstStyle>
            <a:lvl1pPr algn="r" defTabSz="906112">
              <a:spcBef>
                <a:spcPct val="0"/>
              </a:spcBef>
              <a:buFontTx/>
              <a:buNone/>
              <a:defRPr sz="1200" smtClean="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6" y="8761895"/>
            <a:ext cx="3035722" cy="46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b" anchorCtr="0" compatLnSpc="1">
            <a:prstTxWarp prst="textNoShape">
              <a:avLst/>
            </a:prstTxWarp>
          </a:bodyPr>
          <a:lstStyle>
            <a:lvl1pPr defTabSz="906112">
              <a:spcBef>
                <a:spcPct val="0"/>
              </a:spcBef>
              <a:buFontTx/>
              <a:buNone/>
              <a:defRPr sz="1200" smtClean="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3968333" y="8761895"/>
            <a:ext cx="3035722" cy="46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b" anchorCtr="0" compatLnSpc="1">
            <a:prstTxWarp prst="textNoShape">
              <a:avLst/>
            </a:prstTxWarp>
          </a:bodyPr>
          <a:lstStyle>
            <a:lvl1pPr algn="r" defTabSz="906112">
              <a:spcBef>
                <a:spcPct val="0"/>
              </a:spcBef>
              <a:buFontTx/>
              <a:buNone/>
              <a:defRPr sz="1200" smtClean="0">
                <a:latin typeface="Times New Roman" pitchFamily="18" charset="0"/>
              </a:defRPr>
            </a:lvl1pPr>
          </a:lstStyle>
          <a:p>
            <a:pPr>
              <a:defRPr/>
            </a:pPr>
            <a:fld id="{B7AC3CD2-E6DD-4ED9-AEE5-A8847295146E}" type="slidenum">
              <a:rPr lang="en-US"/>
              <a:pPr>
                <a:defRPr/>
              </a:pPr>
              <a:t>‹#›</a:t>
            </a:fld>
            <a:endParaRPr lang="en-US" dirty="0"/>
          </a:p>
        </p:txBody>
      </p:sp>
    </p:spTree>
    <p:extLst>
      <p:ext uri="{BB962C8B-B14F-4D97-AF65-F5344CB8AC3E}">
        <p14:creationId xmlns:p14="http://schemas.microsoft.com/office/powerpoint/2010/main" val="1871845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6" y="4"/>
            <a:ext cx="3035722" cy="46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t" anchorCtr="0" compatLnSpc="1">
            <a:prstTxWarp prst="textNoShape">
              <a:avLst/>
            </a:prstTxWarp>
          </a:bodyPr>
          <a:lstStyle>
            <a:lvl1pPr defTabSz="906112">
              <a:spcBef>
                <a:spcPct val="0"/>
              </a:spcBef>
              <a:buFontTx/>
              <a:buNone/>
              <a:defRPr sz="1200" smtClean="0">
                <a:latin typeface="Times New Roman" pitchFamily="18" charset="0"/>
              </a:defRPr>
            </a:lvl1pPr>
          </a:lstStyle>
          <a:p>
            <a:pPr>
              <a:defRPr/>
            </a:pPr>
            <a:endParaRPr lang="en-US" dirty="0"/>
          </a:p>
        </p:txBody>
      </p:sp>
      <p:sp>
        <p:nvSpPr>
          <p:cNvPr id="21507" name="Rectangle 3"/>
          <p:cNvSpPr>
            <a:spLocks noGrp="1" noChangeArrowheads="1"/>
          </p:cNvSpPr>
          <p:nvPr>
            <p:ph type="dt" idx="1"/>
          </p:nvPr>
        </p:nvSpPr>
        <p:spPr bwMode="auto">
          <a:xfrm>
            <a:off x="3968333" y="4"/>
            <a:ext cx="3035722" cy="46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t" anchorCtr="0" compatLnSpc="1">
            <a:prstTxWarp prst="textNoShape">
              <a:avLst/>
            </a:prstTxWarp>
          </a:bodyPr>
          <a:lstStyle>
            <a:lvl1pPr algn="r" defTabSz="906112">
              <a:spcBef>
                <a:spcPct val="0"/>
              </a:spcBef>
              <a:buFontTx/>
              <a:buNone/>
              <a:defRPr sz="1200" smtClean="0">
                <a:latin typeface="Times New Roman" pitchFamily="18" charset="0"/>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96975" y="690563"/>
            <a:ext cx="4613275" cy="3460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4194" y="4381735"/>
            <a:ext cx="5135669" cy="415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6" y="8761895"/>
            <a:ext cx="3035722" cy="46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b" anchorCtr="0" compatLnSpc="1">
            <a:prstTxWarp prst="textNoShape">
              <a:avLst/>
            </a:prstTxWarp>
          </a:bodyPr>
          <a:lstStyle>
            <a:lvl1pPr defTabSz="906112">
              <a:spcBef>
                <a:spcPct val="0"/>
              </a:spcBef>
              <a:buFontTx/>
              <a:buNone/>
              <a:defRPr sz="1200" smtClean="0">
                <a:latin typeface="Times New Roman" pitchFamily="18" charset="0"/>
              </a:defRPr>
            </a:lvl1pPr>
          </a:lstStyle>
          <a:p>
            <a:pPr>
              <a:defRPr/>
            </a:pPr>
            <a:endParaRPr lang="en-US" dirty="0"/>
          </a:p>
        </p:txBody>
      </p:sp>
      <p:sp>
        <p:nvSpPr>
          <p:cNvPr id="21511" name="Rectangle 7"/>
          <p:cNvSpPr>
            <a:spLocks noGrp="1" noChangeArrowheads="1"/>
          </p:cNvSpPr>
          <p:nvPr>
            <p:ph type="sldNum" sz="quarter" idx="5"/>
          </p:nvPr>
        </p:nvSpPr>
        <p:spPr bwMode="auto">
          <a:xfrm>
            <a:off x="3968333" y="8761895"/>
            <a:ext cx="3035722" cy="46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08" tIns="45255" rIns="90508" bIns="45255" numCol="1" anchor="b" anchorCtr="0" compatLnSpc="1">
            <a:prstTxWarp prst="textNoShape">
              <a:avLst/>
            </a:prstTxWarp>
          </a:bodyPr>
          <a:lstStyle>
            <a:lvl1pPr algn="r" defTabSz="906112">
              <a:spcBef>
                <a:spcPct val="0"/>
              </a:spcBef>
              <a:buFontTx/>
              <a:buNone/>
              <a:defRPr sz="1200" smtClean="0">
                <a:latin typeface="Times New Roman" pitchFamily="18" charset="0"/>
              </a:defRPr>
            </a:lvl1pPr>
          </a:lstStyle>
          <a:p>
            <a:pPr>
              <a:defRPr/>
            </a:pPr>
            <a:fld id="{E0ACF36A-5770-4C2F-8D6F-72064932E5CF}" type="slidenum">
              <a:rPr lang="en-US"/>
              <a:pPr>
                <a:defRPr/>
              </a:pPr>
              <a:t>‹#›</a:t>
            </a:fld>
            <a:endParaRPr lang="en-US" dirty="0"/>
          </a:p>
        </p:txBody>
      </p:sp>
    </p:spTree>
    <p:extLst>
      <p:ext uri="{BB962C8B-B14F-4D97-AF65-F5344CB8AC3E}">
        <p14:creationId xmlns:p14="http://schemas.microsoft.com/office/powerpoint/2010/main" val="34967472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35946ED-269D-4F45-AC06-16D99A2E2449}" type="slidenum">
              <a:rPr lang="en-US">
                <a:solidFill>
                  <a:prstClr val="black"/>
                </a:solidFill>
              </a:rPr>
              <a:pPr/>
              <a:t>1</a:t>
            </a:fld>
            <a:endParaRPr lang="en-US" dirty="0">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193" y="4381733"/>
            <a:ext cx="5135669" cy="3499814"/>
          </a:xfrm>
        </p:spPr>
        <p:txBody>
          <a:bodyPr/>
          <a:lstStyle/>
          <a:p>
            <a:pPr rtl="0" eaLnBrk="1" fontAlgn="t" latinLnBrk="0" hangingPunct="1"/>
            <a:endParaRPr lang="en-US" b="1" dirty="0" smtClean="0"/>
          </a:p>
          <a:p>
            <a:pPr rtl="0" eaLnBrk="1" fontAlgn="t" latinLnBrk="0" hangingPunct="1"/>
            <a:r>
              <a:rPr lang="en-US" b="1" dirty="0" smtClean="0"/>
              <a:t>COE Technical Areas – Alt Jet Fuels</a:t>
            </a:r>
            <a:endParaRPr lang="en-US" dirty="0" smtClean="0"/>
          </a:p>
          <a:p>
            <a:pPr rtl="0" eaLnBrk="1" fontAlgn="t" latinLnBrk="0" hangingPunct="1"/>
            <a:r>
              <a:rPr lang="en-US" i="1" dirty="0" smtClean="0"/>
              <a:t>Feedstock Development, Processing and Conversion Research</a:t>
            </a:r>
          </a:p>
          <a:p>
            <a:pPr rtl="0" eaLnBrk="1" fontAlgn="t" latinLnBrk="0" hangingPunct="1"/>
            <a:r>
              <a:rPr lang="en-US" i="1" dirty="0" smtClean="0"/>
              <a:t>Regional Supply and Refining Infrastructure</a:t>
            </a:r>
          </a:p>
          <a:p>
            <a:pPr rtl="0" eaLnBrk="1" fontAlgn="t" latinLnBrk="0" hangingPunct="1"/>
            <a:r>
              <a:rPr lang="en-US" i="1" dirty="0" smtClean="0"/>
              <a:t>Environmental Benefits Analysis</a:t>
            </a:r>
          </a:p>
          <a:p>
            <a:pPr rtl="0" eaLnBrk="1" fontAlgn="t" latinLnBrk="0" hangingPunct="1"/>
            <a:r>
              <a:rPr lang="en-US" dirty="0" smtClean="0"/>
              <a:t>Aircraft Component Deterioration and Wear Assessment</a:t>
            </a:r>
          </a:p>
          <a:p>
            <a:pPr rtl="0" eaLnBrk="1" fontAlgn="t" latinLnBrk="0" hangingPunct="1"/>
            <a:r>
              <a:rPr lang="en-US" dirty="0" smtClean="0"/>
              <a:t>Fuel Performance Testing</a:t>
            </a:r>
          </a:p>
          <a:p>
            <a:endParaRPr lang="en-US" dirty="0" smtClean="0"/>
          </a:p>
          <a:p>
            <a:pPr rtl="0" eaLnBrk="1" fontAlgn="t" latinLnBrk="0" hangingPunct="1"/>
            <a:r>
              <a:rPr lang="en-US" b="1" dirty="0" smtClean="0"/>
              <a:t>Technical Areas – Environment</a:t>
            </a:r>
            <a:endParaRPr lang="en-US" dirty="0" smtClean="0"/>
          </a:p>
          <a:p>
            <a:pPr rtl="0" eaLnBrk="1" fontAlgn="t" latinLnBrk="0" hangingPunct="1"/>
            <a:r>
              <a:rPr lang="en-US" dirty="0" smtClean="0"/>
              <a:t>Aircraft Noise and Impacts</a:t>
            </a:r>
          </a:p>
          <a:p>
            <a:pPr rtl="0" eaLnBrk="1" fontAlgn="t" latinLnBrk="0" hangingPunct="1"/>
            <a:r>
              <a:rPr lang="en-US" dirty="0" smtClean="0"/>
              <a:t>Aviation Emissions and Impacts</a:t>
            </a:r>
          </a:p>
          <a:p>
            <a:pPr rtl="0" eaLnBrk="1" fontAlgn="t" latinLnBrk="0" hangingPunct="1"/>
            <a:r>
              <a:rPr lang="en-US" dirty="0" smtClean="0"/>
              <a:t>Aviation Modeling and Analysis</a:t>
            </a:r>
          </a:p>
          <a:p>
            <a:pPr rtl="0" eaLnBrk="1" fontAlgn="t" latinLnBrk="0" hangingPunct="1"/>
            <a:r>
              <a:rPr lang="en-US" dirty="0" smtClean="0"/>
              <a:t>Aircraft Technology Assessment</a:t>
            </a:r>
          </a:p>
          <a:p>
            <a:pPr rtl="0" eaLnBrk="1" fontAlgn="t" latinLnBrk="0" hangingPunct="1"/>
            <a:r>
              <a:rPr lang="en-US" dirty="0" smtClean="0"/>
              <a:t>Environmentally and Energy Efficient Gate-to-Gate Aircraft Operations</a:t>
            </a:r>
          </a:p>
          <a:p>
            <a:endParaRPr lang="en-US" dirty="0"/>
          </a:p>
        </p:txBody>
      </p:sp>
      <p:sp>
        <p:nvSpPr>
          <p:cNvPr id="4" name="Slide Number Placeholder 3"/>
          <p:cNvSpPr>
            <a:spLocks noGrp="1"/>
          </p:cNvSpPr>
          <p:nvPr>
            <p:ph type="sldNum" sz="quarter" idx="10"/>
          </p:nvPr>
        </p:nvSpPr>
        <p:spPr/>
        <p:txBody>
          <a:bodyPr/>
          <a:lstStyle/>
          <a:p>
            <a:fld id="{F5860EBD-E2B5-4481-9387-10281BA758DA}" type="slidenum">
              <a:rPr lang="en-US" smtClean="0"/>
              <a:t>18</a:t>
            </a:fld>
            <a:endParaRPr lang="en-US"/>
          </a:p>
        </p:txBody>
      </p:sp>
    </p:spTree>
    <p:extLst>
      <p:ext uri="{BB962C8B-B14F-4D97-AF65-F5344CB8AC3E}">
        <p14:creationId xmlns:p14="http://schemas.microsoft.com/office/powerpoint/2010/main" val="167614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193" y="4381734"/>
            <a:ext cx="5135669" cy="4753433"/>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D220BC-B761-4D2C-A81B-DBCDA59CAFE2}" type="slidenum">
              <a:rPr lang="en-US" smtClean="0"/>
              <a:pPr>
                <a:defRPr/>
              </a:pPr>
              <a:t>19</a:t>
            </a:fld>
            <a:endParaRPr lang="en-US" dirty="0"/>
          </a:p>
        </p:txBody>
      </p:sp>
    </p:spTree>
    <p:extLst>
      <p:ext uri="{BB962C8B-B14F-4D97-AF65-F5344CB8AC3E}">
        <p14:creationId xmlns:p14="http://schemas.microsoft.com/office/powerpoint/2010/main" val="2235255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7" descr="title_image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71"/>
          <p:cNvSpPr txBox="1">
            <a:spLocks noChangeArrowheads="1"/>
          </p:cNvSpPr>
          <p:nvPr/>
        </p:nvSpPr>
        <p:spPr bwMode="ltGray">
          <a:xfrm>
            <a:off x="6807200" y="457200"/>
            <a:ext cx="196215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pPr>
            <a:r>
              <a:rPr lang="en-US" sz="1800" b="1" dirty="0">
                <a:solidFill>
                  <a:schemeClr val="bg1"/>
                </a:solidFill>
              </a:rPr>
              <a:t>Federal Aviation</a:t>
            </a:r>
          </a:p>
          <a:p>
            <a:pPr eaLnBrk="1" hangingPunct="1">
              <a:lnSpc>
                <a:spcPct val="85000"/>
              </a:lnSpc>
              <a:spcBef>
                <a:spcPct val="0"/>
              </a:spcBef>
              <a:buFontTx/>
              <a:buNone/>
            </a:pPr>
            <a:r>
              <a:rPr lang="en-US" sz="1800" b="1" dirty="0">
                <a:solidFill>
                  <a:schemeClr val="bg1"/>
                </a:solidFill>
              </a:rPr>
              <a:t>Administration</a:t>
            </a:r>
          </a:p>
        </p:txBody>
      </p:sp>
      <p:sp>
        <p:nvSpPr>
          <p:cNvPr id="63490" name="Rectangle 1026"/>
          <p:cNvSpPr>
            <a:spLocks noGrp="1" noChangeArrowheads="1"/>
          </p:cNvSpPr>
          <p:nvPr>
            <p:ph type="ctrTitle"/>
          </p:nvPr>
        </p:nvSpPr>
        <p:spPr bwMode="auto">
          <a:xfrm>
            <a:off x="446088" y="312738"/>
            <a:ext cx="4983162" cy="13954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bwMode="auto">
          <a:xfrm>
            <a:off x="449263" y="1754188"/>
            <a:ext cx="4951412"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8446255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8F3E6611-2E07-41B1-A33A-EA0A9E038732}" type="slidenum">
              <a:rPr lang="en-US"/>
              <a:pPr>
                <a:defRPr/>
              </a:pPr>
              <a:t>‹#›</a:t>
            </a:fld>
            <a:endParaRPr lang="en-US" dirty="0"/>
          </a:p>
        </p:txBody>
      </p:sp>
    </p:spTree>
    <p:extLst>
      <p:ext uri="{BB962C8B-B14F-4D97-AF65-F5344CB8AC3E}">
        <p14:creationId xmlns:p14="http://schemas.microsoft.com/office/powerpoint/2010/main" val="659968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D8BFB6B3-9D19-45E1-8C97-C168802CAED5}" type="slidenum">
              <a:rPr lang="en-US"/>
              <a:pPr>
                <a:defRPr/>
              </a:pPr>
              <a:t>‹#›</a:t>
            </a:fld>
            <a:endParaRPr lang="en-US" dirty="0"/>
          </a:p>
        </p:txBody>
      </p:sp>
    </p:spTree>
    <p:extLst>
      <p:ext uri="{BB962C8B-B14F-4D97-AF65-F5344CB8AC3E}">
        <p14:creationId xmlns:p14="http://schemas.microsoft.com/office/powerpoint/2010/main" val="2434014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63545"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0" y="0"/>
            <a:ext cx="355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600">
                <a:solidFill>
                  <a:schemeClr val="bg2"/>
                </a:solidFill>
              </a:defRPr>
            </a:lvl1pPr>
          </a:lstStyle>
          <a:p>
            <a:pPr lvl="0"/>
            <a:r>
              <a:rPr lang="en-US" noProof="0" dirty="0" smtClean="0"/>
              <a:t>Select to edit master subtitle</a:t>
            </a:r>
          </a:p>
        </p:txBody>
      </p:sp>
      <p:grpSp>
        <p:nvGrpSpPr>
          <p:cNvPr id="63544" name="Group 1080"/>
          <p:cNvGrpSpPr>
            <a:grpSpLocks/>
          </p:cNvGrpSpPr>
          <p:nvPr userDrawn="1"/>
        </p:nvGrpSpPr>
        <p:grpSpPr bwMode="auto">
          <a:xfrm>
            <a:off x="5873750" y="269875"/>
            <a:ext cx="2895600" cy="911225"/>
            <a:chOff x="3700" y="170"/>
            <a:chExt cx="1824" cy="574"/>
          </a:xfrm>
        </p:grpSpPr>
        <p:pic>
          <p:nvPicPr>
            <p:cNvPr id="63543"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FFFFFF"/>
                  </a:solidFill>
                </a:rPr>
                <a:t>Federal Aviation</a:t>
              </a:r>
            </a:p>
            <a:p>
              <a:pPr>
                <a:lnSpc>
                  <a:spcPct val="85000"/>
                </a:lnSpc>
                <a:spcBef>
                  <a:spcPct val="0"/>
                </a:spcBef>
                <a:buFontTx/>
                <a:buNone/>
              </a:pPr>
              <a:r>
                <a:rPr lang="en-US" sz="1800" b="1" dirty="0">
                  <a:solidFill>
                    <a:srgbClr val="FFFFFF"/>
                  </a:solidFill>
                </a:rPr>
                <a:t>Administration</a:t>
              </a:r>
            </a:p>
          </p:txBody>
        </p:sp>
      </p:grpSp>
    </p:spTree>
    <p:extLst>
      <p:ext uri="{BB962C8B-B14F-4D97-AF65-F5344CB8AC3E}">
        <p14:creationId xmlns:p14="http://schemas.microsoft.com/office/powerpoint/2010/main" val="33571158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AD0CD7-F7F0-4AA2-BE3D-55167608CE32}"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360348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526A08-2CE4-40E5-92BE-39B70B35C99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48757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5C7B5E-03D2-4D28-8217-CC4794B73F30}"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90739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137ED77-FAC8-4089-8403-FBFE2152E3E0}"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40798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E0E8890-1190-467B-99A5-E13A84548EB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60260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7F06AC7-099B-49E8-807F-416407439CA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223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0CDCC36-DBEC-46FA-A177-DE26056B80CB}"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81154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B99443F9-19F2-424F-8F48-06655C11CA2B}" type="slidenum">
              <a:rPr lang="en-US"/>
              <a:pPr>
                <a:defRPr/>
              </a:pPr>
              <a:t>‹#›</a:t>
            </a:fld>
            <a:endParaRPr lang="en-US" dirty="0"/>
          </a:p>
        </p:txBody>
      </p:sp>
    </p:spTree>
    <p:extLst>
      <p:ext uri="{BB962C8B-B14F-4D97-AF65-F5344CB8AC3E}">
        <p14:creationId xmlns:p14="http://schemas.microsoft.com/office/powerpoint/2010/main" val="33490441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8E5E44-FBB7-4CC2-8C57-5346008575AD}"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93196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1F27D7-0823-423A-A57C-008B69E4FAE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70444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8B9E0A-1A3B-47C4-AE7D-CC411AED6762}"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19079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7992" y="78674"/>
            <a:ext cx="8472488" cy="609600"/>
          </a:xfrm>
          <a:prstGeom prst="rect">
            <a:avLst/>
          </a:prstGeom>
        </p:spPr>
        <p:txBody>
          <a:bodyPr/>
          <a:lstStyle>
            <a:lvl1pPr>
              <a:defRPr sz="3200"/>
            </a:lvl1pPr>
          </a:lstStyle>
          <a:p>
            <a:r>
              <a:rPr lang="en-US" smtClean="0"/>
              <a:t>Click to edit Master title style</a:t>
            </a:r>
            <a:endParaRPr lang="en-US"/>
          </a:p>
        </p:txBody>
      </p:sp>
      <p:sp>
        <p:nvSpPr>
          <p:cNvPr id="3" name="Content Placeholder 2"/>
          <p:cNvSpPr>
            <a:spLocks noGrp="1"/>
          </p:cNvSpPr>
          <p:nvPr>
            <p:ph sz="half" idx="1"/>
          </p:nvPr>
        </p:nvSpPr>
        <p:spPr>
          <a:xfrm>
            <a:off x="444500" y="1254125"/>
            <a:ext cx="3948113" cy="4391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45013" y="1254125"/>
            <a:ext cx="3949700" cy="21193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45013" y="3525838"/>
            <a:ext cx="3949700" cy="2119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3218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FFFFFF"/>
                  </a:solidFill>
                  <a:latin typeface="Arial"/>
                </a:rPr>
                <a:t>Federal Aviation</a:t>
              </a:r>
            </a:p>
            <a:p>
              <a:pPr>
                <a:lnSpc>
                  <a:spcPct val="85000"/>
                </a:lnSpc>
                <a:spcBef>
                  <a:spcPct val="0"/>
                </a:spcBef>
                <a:buFontTx/>
                <a:buNone/>
              </a:pPr>
              <a:r>
                <a:rPr lang="en-US" sz="1800" b="1" dirty="0">
                  <a:solidFill>
                    <a:srgbClr val="FFFFFF"/>
                  </a:solidFill>
                  <a:latin typeface="Arial"/>
                </a:rPr>
                <a:t>Administration</a:t>
              </a:r>
            </a:p>
          </p:txBody>
        </p:sp>
      </p:grpSp>
    </p:spTree>
    <p:extLst>
      <p:ext uri="{BB962C8B-B14F-4D97-AF65-F5344CB8AC3E}">
        <p14:creationId xmlns:p14="http://schemas.microsoft.com/office/powerpoint/2010/main" val="13498055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94328176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2759370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32844823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888210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7248534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84E6C7BB-EFD4-437C-BDF9-9EE1FC2A7C36}" type="slidenum">
              <a:rPr lang="en-US"/>
              <a:pPr>
                <a:defRPr/>
              </a:pPr>
              <a:t>‹#›</a:t>
            </a:fld>
            <a:endParaRPr lang="en-US" dirty="0"/>
          </a:p>
        </p:txBody>
      </p:sp>
    </p:spTree>
    <p:extLst>
      <p:ext uri="{BB962C8B-B14F-4D97-AF65-F5344CB8AC3E}">
        <p14:creationId xmlns:p14="http://schemas.microsoft.com/office/powerpoint/2010/main" val="28442441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FFFFFF">
                  <a:lumMod val="65000"/>
                </a:srgbClr>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FFFFFF">
                  <a:lumMod val="65000"/>
                </a:srgbClr>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B2C6A-CDC5-43B3-82E2-A956377D50BC}" type="slidenum">
              <a:rPr lang="en-US">
                <a:solidFill>
                  <a:srgbClr val="FFFFFF">
                    <a:lumMod val="65000"/>
                  </a:srgbClr>
                </a:solidFill>
              </a:rPr>
              <a:pPr>
                <a:defRPr/>
              </a:pPr>
              <a:t>‹#›</a:t>
            </a:fld>
            <a:endParaRPr lang="en-US" dirty="0">
              <a:solidFill>
                <a:srgbClr val="FFFFFF">
                  <a:lumMod val="65000"/>
                </a:srgbClr>
              </a:solidFill>
            </a:endParaRPr>
          </a:p>
        </p:txBody>
      </p:sp>
    </p:spTree>
    <p:extLst>
      <p:ext uri="{BB962C8B-B14F-4D97-AF65-F5344CB8AC3E}">
        <p14:creationId xmlns:p14="http://schemas.microsoft.com/office/powerpoint/2010/main" val="38783822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FF52DED-2112-4C1D-A464-2CF9CBDA8C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432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80"/>
          <p:cNvGrpSpPr>
            <a:grpSpLocks/>
          </p:cNvGrpSpPr>
          <p:nvPr userDrawn="1"/>
        </p:nvGrpSpPr>
        <p:grpSpPr bwMode="auto">
          <a:xfrm>
            <a:off x="5873750" y="269875"/>
            <a:ext cx="2895600" cy="911225"/>
            <a:chOff x="3700" y="170"/>
            <a:chExt cx="1824" cy="574"/>
          </a:xfrm>
        </p:grpSpPr>
        <p:pic>
          <p:nvPicPr>
            <p:cNvPr id="6"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71"/>
            <p:cNvSpPr txBox="1">
              <a:spLocks noChangeArrowheads="1"/>
            </p:cNvSpPr>
            <p:nvPr userDrawn="1"/>
          </p:nvSpPr>
          <p:spPr bwMode="ltGray">
            <a:xfrm>
              <a:off x="4288" y="288"/>
              <a:ext cx="1236" cy="352"/>
            </a:xfrm>
            <a:prstGeom prst="rect">
              <a:avLst/>
            </a:prstGeom>
            <a:noFill/>
            <a:ln w="9525">
              <a:noFill/>
              <a:miter lim="800000"/>
              <a:headEnd/>
              <a:tailEnd/>
            </a:ln>
            <a:effectLst/>
          </p:spPr>
          <p:txBody>
            <a:bodyPr wrap="none">
              <a:spAutoFit/>
            </a:bodyPr>
            <a:lstStyle/>
            <a:p>
              <a:pPr>
                <a:lnSpc>
                  <a:spcPct val="85000"/>
                </a:lnSpc>
                <a:spcBef>
                  <a:spcPct val="0"/>
                </a:spcBef>
                <a:buFontTx/>
                <a:buNone/>
                <a:defRPr/>
              </a:pPr>
              <a:r>
                <a:rPr lang="en-US" sz="1800" b="1" dirty="0">
                  <a:solidFill>
                    <a:srgbClr val="FFFFFF"/>
                  </a:solidFill>
                </a:rPr>
                <a:t>Federal Aviation</a:t>
              </a:r>
            </a:p>
            <a:p>
              <a:pPr>
                <a:lnSpc>
                  <a:spcPct val="85000"/>
                </a:lnSpc>
                <a:spcBef>
                  <a:spcPct val="0"/>
                </a:spcBef>
                <a:buFontTx/>
                <a:buNone/>
                <a:defRPr/>
              </a:pPr>
              <a:r>
                <a:rPr lang="en-US" sz="1800" b="1" dirty="0">
                  <a:solidFill>
                    <a:srgbClr val="FFFFFF"/>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2808456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1422400" y="6223000"/>
            <a:ext cx="1905000" cy="457200"/>
          </a:xfrm>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AAEF08C-B8C0-413F-B150-F298D061D50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3490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60EAA80-D079-4648-AE54-124797B3A84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0631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0049F0B-FF3A-4941-9060-5ACC7B83CA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203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40AEB85-EF3F-463E-8A70-02859999CA9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6405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8E0C7D8-AD6F-426B-A6C2-B9E29D5DE69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546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77CBF77-5A1D-4B3C-9823-C71BED155A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3877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B2F9E02-DEBB-4953-A48B-96D6EC07016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0575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D801D44C-7327-4AAC-900B-FC063EC147EF}" type="slidenum">
              <a:rPr lang="en-US"/>
              <a:pPr>
                <a:defRPr/>
              </a:pPr>
              <a:t>‹#›</a:t>
            </a:fld>
            <a:endParaRPr lang="en-US" dirty="0"/>
          </a:p>
        </p:txBody>
      </p:sp>
    </p:spTree>
    <p:extLst>
      <p:ext uri="{BB962C8B-B14F-4D97-AF65-F5344CB8AC3E}">
        <p14:creationId xmlns:p14="http://schemas.microsoft.com/office/powerpoint/2010/main" val="301391134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7F687BA-7769-4CD2-8A22-BE0C4ED7C6C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1459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413A705-3344-43C7-A43C-9953905773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4090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F2D921C-F0BF-4FC6-ADAD-132D81E3A5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5657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508125"/>
            <a:ext cx="394811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0392F7C5-4B4D-48EB-903F-474B3ACAC3A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68702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FFFFFF"/>
                  </a:solidFill>
                  <a:latin typeface="Arial"/>
                </a:rPr>
                <a:t>Federal Aviation</a:t>
              </a:r>
            </a:p>
            <a:p>
              <a:pPr>
                <a:lnSpc>
                  <a:spcPct val="85000"/>
                </a:lnSpc>
                <a:spcBef>
                  <a:spcPct val="0"/>
                </a:spcBef>
                <a:buFontTx/>
                <a:buNone/>
              </a:pPr>
              <a:r>
                <a:rPr lang="en-US" sz="1800" b="1" dirty="0">
                  <a:solidFill>
                    <a:srgbClr val="FFFFFF"/>
                  </a:solidFill>
                  <a:latin typeface="Arial"/>
                </a:rPr>
                <a:t>Administration</a:t>
              </a:r>
            </a:p>
          </p:txBody>
        </p:sp>
      </p:grpSp>
    </p:spTree>
    <p:extLst>
      <p:ext uri="{BB962C8B-B14F-4D97-AF65-F5344CB8AC3E}">
        <p14:creationId xmlns:p14="http://schemas.microsoft.com/office/powerpoint/2010/main" val="331224035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88733652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31268027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20470167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05571721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1110645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8AA54322-A624-4241-8B5D-1A6E3E57B097}" type="slidenum">
              <a:rPr lang="en-US"/>
              <a:pPr>
                <a:defRPr/>
              </a:pPr>
              <a:t>‹#›</a:t>
            </a:fld>
            <a:endParaRPr lang="en-US" dirty="0"/>
          </a:p>
        </p:txBody>
      </p:sp>
    </p:spTree>
    <p:extLst>
      <p:ext uri="{BB962C8B-B14F-4D97-AF65-F5344CB8AC3E}">
        <p14:creationId xmlns:p14="http://schemas.microsoft.com/office/powerpoint/2010/main" val="363331435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80"/>
          <p:cNvGrpSpPr>
            <a:grpSpLocks/>
          </p:cNvGrpSpPr>
          <p:nvPr userDrawn="1"/>
        </p:nvGrpSpPr>
        <p:grpSpPr bwMode="auto">
          <a:xfrm>
            <a:off x="5873750" y="269875"/>
            <a:ext cx="2895600" cy="911225"/>
            <a:chOff x="3700" y="170"/>
            <a:chExt cx="1824" cy="574"/>
          </a:xfrm>
        </p:grpSpPr>
        <p:pic>
          <p:nvPicPr>
            <p:cNvPr id="6"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71"/>
            <p:cNvSpPr txBox="1">
              <a:spLocks noChangeArrowheads="1"/>
            </p:cNvSpPr>
            <p:nvPr userDrawn="1"/>
          </p:nvSpPr>
          <p:spPr bwMode="ltGray">
            <a:xfrm>
              <a:off x="4288" y="288"/>
              <a:ext cx="1236" cy="352"/>
            </a:xfrm>
            <a:prstGeom prst="rect">
              <a:avLst/>
            </a:prstGeom>
            <a:noFill/>
            <a:ln w="9525">
              <a:noFill/>
              <a:miter lim="800000"/>
              <a:headEnd/>
              <a:tailEnd/>
            </a:ln>
            <a:effectLst/>
          </p:spPr>
          <p:txBody>
            <a:bodyPr wrap="none">
              <a:spAutoFit/>
            </a:bodyPr>
            <a:lstStyle/>
            <a:p>
              <a:pPr>
                <a:lnSpc>
                  <a:spcPct val="85000"/>
                </a:lnSpc>
                <a:spcBef>
                  <a:spcPct val="0"/>
                </a:spcBef>
                <a:buFontTx/>
                <a:buNone/>
                <a:defRPr/>
              </a:pPr>
              <a:r>
                <a:rPr lang="en-US" sz="1800" b="1" dirty="0">
                  <a:solidFill>
                    <a:srgbClr val="FFFFFF"/>
                  </a:solidFill>
                </a:rPr>
                <a:t>Federal Aviation</a:t>
              </a:r>
            </a:p>
            <a:p>
              <a:pPr>
                <a:lnSpc>
                  <a:spcPct val="85000"/>
                </a:lnSpc>
                <a:spcBef>
                  <a:spcPct val="0"/>
                </a:spcBef>
                <a:buFontTx/>
                <a:buNone/>
                <a:defRPr/>
              </a:pPr>
              <a:r>
                <a:rPr lang="en-US" sz="1800" b="1" dirty="0">
                  <a:solidFill>
                    <a:srgbClr val="FFFFFF"/>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3084217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1422400" y="6223000"/>
            <a:ext cx="1905000" cy="457200"/>
          </a:xfrm>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AAEF08C-B8C0-413F-B150-F298D061D50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46940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60EAA80-D079-4648-AE54-124797B3A84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504751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0049F0B-FF3A-4941-9060-5ACC7B83CA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8806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40AEB85-EF3F-463E-8A70-02859999CA9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0445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8E0C7D8-AD6F-426B-A6C2-B9E29D5DE69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2376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77CBF77-5A1D-4B3C-9823-C71BED155A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7454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B2F9E02-DEBB-4953-A48B-96D6EC07016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3180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7F687BA-7769-4CD2-8A22-BE0C4ED7C6C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30675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413A705-3344-43C7-A43C-9953905773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3012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FF9A6CF8-DF05-4565-95F5-487D8CD3EA83}" type="slidenum">
              <a:rPr lang="en-US"/>
              <a:pPr>
                <a:defRPr/>
              </a:pPr>
              <a:t>‹#›</a:t>
            </a:fld>
            <a:endParaRPr lang="en-US" dirty="0"/>
          </a:p>
        </p:txBody>
      </p:sp>
    </p:spTree>
    <p:extLst>
      <p:ext uri="{BB962C8B-B14F-4D97-AF65-F5344CB8AC3E}">
        <p14:creationId xmlns:p14="http://schemas.microsoft.com/office/powerpoint/2010/main" val="410567868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F2D921C-F0BF-4FC6-ADAD-132D81E3A5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1570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11"/>
          <p:cNvSpPr txBox="1">
            <a:spLocks noChangeArrowheads="1"/>
          </p:cNvSpPr>
          <p:nvPr userDrawn="1"/>
        </p:nvSpPr>
        <p:spPr bwMode="auto">
          <a:xfrm>
            <a:off x="441325" y="6276975"/>
            <a:ext cx="3740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buFontTx/>
              <a:buNone/>
              <a:defRPr/>
            </a:pPr>
            <a:endParaRPr lang="en-US" sz="1200" dirty="0" smtClean="0">
              <a:solidFill>
                <a:srgbClr val="C0C0C0"/>
              </a:solidFill>
            </a:endParaRPr>
          </a:p>
        </p:txBody>
      </p:sp>
      <p:sp>
        <p:nvSpPr>
          <p:cNvPr id="216066" name="Rectangle 2"/>
          <p:cNvSpPr>
            <a:spLocks noGrp="1" noChangeArrowheads="1"/>
          </p:cNvSpPr>
          <p:nvPr>
            <p:ph type="ctrTitle"/>
          </p:nvPr>
        </p:nvSpPr>
        <p:spPr>
          <a:xfrm>
            <a:off x="446088" y="312738"/>
            <a:ext cx="4983162" cy="1395412"/>
          </a:xfrm>
        </p:spPr>
        <p:txBody>
          <a:bodyPr anchor="t"/>
          <a:lstStyle>
            <a:lvl1pPr>
              <a:defRPr/>
            </a:lvl1pPr>
          </a:lstStyle>
          <a:p>
            <a:r>
              <a:rPr lang="en-US"/>
              <a:t>Select to edit master title</a:t>
            </a:r>
          </a:p>
        </p:txBody>
      </p:sp>
      <p:sp>
        <p:nvSpPr>
          <p:cNvPr id="216067" name="Rectangle 3"/>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Weather Forecast Improvements – AJP-68</a:t>
            </a:r>
          </a:p>
        </p:txBody>
      </p:sp>
    </p:spTree>
    <p:extLst>
      <p:ext uri="{BB962C8B-B14F-4D97-AF65-F5344CB8AC3E}">
        <p14:creationId xmlns:p14="http://schemas.microsoft.com/office/powerpoint/2010/main" val="3788741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D19B01CE-7AF6-4B42-A3E9-D18E6CBB1C55}"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196783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8503C985-0C9F-42A7-917C-504C876ED61C}"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2376068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2225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2225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F389062C-913A-4229-B001-7B806880BA55}"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4287797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A1CB9315-FA64-4CC2-827F-ABD4A0C3C0E1}"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1006064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7B0BF9F8-743F-46CE-AB3D-25F38B1F00D8}"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1298700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F59C4668-972E-4C7B-B967-CB60268C5FCB}"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3170980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5E8E0201-8DF8-43BD-A5BA-AF220A43311F}"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4069591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EB3B00E3-B87E-46C3-A937-56A3A0868930}"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236596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a:lvl1pPr>
          </a:lstStyle>
          <a:p>
            <a:pPr>
              <a:defRPr/>
            </a:pPr>
            <a:fld id="{6AF130A7-099D-4503-A483-47A98FBB1A9E}" type="slidenum">
              <a:rPr lang="en-US"/>
              <a:pPr>
                <a:defRPr/>
              </a:pPr>
              <a:t>‹#›</a:t>
            </a:fld>
            <a:endParaRPr lang="en-US" dirty="0"/>
          </a:p>
        </p:txBody>
      </p:sp>
    </p:spTree>
    <p:extLst>
      <p:ext uri="{BB962C8B-B14F-4D97-AF65-F5344CB8AC3E}">
        <p14:creationId xmlns:p14="http://schemas.microsoft.com/office/powerpoint/2010/main" val="242458138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6631E3F6-2046-4C03-A6C5-7B0EE8074B14}"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2995359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8" y="344488"/>
            <a:ext cx="2028825" cy="3389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5935663" cy="3389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ED738964-250E-4991-8554-F432124891A0}"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1171626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5743575"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508125"/>
            <a:ext cx="3948113" cy="2225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2225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3040A683-325D-487B-BA7B-C218C6F79FDB}"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15941861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5743575"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508125"/>
            <a:ext cx="8050213" cy="2225675"/>
          </a:xfrm>
        </p:spPr>
        <p:txBody>
          <a:bodyPr/>
          <a:lstStyle/>
          <a:p>
            <a:pPr lvl="0"/>
            <a:endParaRPr lang="en-US" noProof="0" dirty="0"/>
          </a:p>
        </p:txBody>
      </p:sp>
      <p:sp>
        <p:nvSpPr>
          <p:cNvPr id="4" name="Rectangle 4"/>
          <p:cNvSpPr>
            <a:spLocks noGrp="1" noChangeArrowheads="1"/>
          </p:cNvSpPr>
          <p:nvPr>
            <p:ph type="sldNum" sz="quarter" idx="10"/>
          </p:nvPr>
        </p:nvSpPr>
        <p:spPr>
          <a:xfrm>
            <a:off x="6553200" y="6248400"/>
            <a:ext cx="1905000" cy="457200"/>
          </a:xfrm>
          <a:prstGeom prst="rect">
            <a:avLst/>
          </a:prstGeom>
        </p:spPr>
        <p:txBody>
          <a:bodyPr/>
          <a:lstStyle>
            <a:lvl1pPr>
              <a:defRPr/>
            </a:lvl1pPr>
          </a:lstStyle>
          <a:p>
            <a:pPr>
              <a:spcBef>
                <a:spcPct val="0"/>
              </a:spcBef>
              <a:buFontTx/>
              <a:buNone/>
              <a:defRPr/>
            </a:pPr>
            <a:fld id="{D11A23FF-5C36-440F-893B-E4C8889A8FCD}" type="slidenum">
              <a:rPr lang="en-US" sz="2000">
                <a:solidFill>
                  <a:srgbClr val="000000"/>
                </a:solidFill>
                <a:latin typeface="Arial" pitchFamily="34" charset="0"/>
              </a:rPr>
              <a:pPr>
                <a:spcBef>
                  <a:spcPct val="0"/>
                </a:spcBef>
                <a:buFontTx/>
                <a:buNone/>
                <a:defRPr/>
              </a:pPr>
              <a:t>‹#›</a:t>
            </a:fld>
            <a:endParaRPr lang="en-US" sz="2000" dirty="0">
              <a:solidFill>
                <a:srgbClr val="000000"/>
              </a:solidFill>
              <a:latin typeface="Arial" pitchFamily="34" charset="0"/>
            </a:endParaRPr>
          </a:p>
        </p:txBody>
      </p:sp>
    </p:spTree>
    <p:extLst>
      <p:ext uri="{BB962C8B-B14F-4D97-AF65-F5344CB8AC3E}">
        <p14:creationId xmlns:p14="http://schemas.microsoft.com/office/powerpoint/2010/main" val="34810810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80"/>
          <p:cNvGrpSpPr>
            <a:grpSpLocks/>
          </p:cNvGrpSpPr>
          <p:nvPr userDrawn="1"/>
        </p:nvGrpSpPr>
        <p:grpSpPr bwMode="auto">
          <a:xfrm>
            <a:off x="5873750" y="269875"/>
            <a:ext cx="2895600" cy="911225"/>
            <a:chOff x="3700" y="170"/>
            <a:chExt cx="1824" cy="574"/>
          </a:xfrm>
        </p:grpSpPr>
        <p:pic>
          <p:nvPicPr>
            <p:cNvPr id="6"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71"/>
            <p:cNvSpPr txBox="1">
              <a:spLocks noChangeArrowheads="1"/>
            </p:cNvSpPr>
            <p:nvPr userDrawn="1"/>
          </p:nvSpPr>
          <p:spPr bwMode="ltGray">
            <a:xfrm>
              <a:off x="4288" y="288"/>
              <a:ext cx="1236" cy="352"/>
            </a:xfrm>
            <a:prstGeom prst="rect">
              <a:avLst/>
            </a:prstGeom>
            <a:noFill/>
            <a:ln w="9525">
              <a:noFill/>
              <a:miter lim="800000"/>
              <a:headEnd/>
              <a:tailEnd/>
            </a:ln>
            <a:effectLst/>
          </p:spPr>
          <p:txBody>
            <a:bodyPr wrap="none">
              <a:spAutoFit/>
            </a:bodyPr>
            <a:lstStyle/>
            <a:p>
              <a:pPr>
                <a:lnSpc>
                  <a:spcPct val="85000"/>
                </a:lnSpc>
                <a:spcBef>
                  <a:spcPct val="0"/>
                </a:spcBef>
                <a:buFontTx/>
                <a:buNone/>
                <a:defRPr/>
              </a:pPr>
              <a:r>
                <a:rPr lang="en-US" sz="1800" b="1" dirty="0">
                  <a:solidFill>
                    <a:srgbClr val="FFFFFF"/>
                  </a:solidFill>
                </a:rPr>
                <a:t>Federal Aviation</a:t>
              </a:r>
            </a:p>
            <a:p>
              <a:pPr>
                <a:lnSpc>
                  <a:spcPct val="85000"/>
                </a:lnSpc>
                <a:spcBef>
                  <a:spcPct val="0"/>
                </a:spcBef>
                <a:buFontTx/>
                <a:buNone/>
                <a:defRPr/>
              </a:pPr>
              <a:r>
                <a:rPr lang="en-US" sz="1800" b="1" dirty="0">
                  <a:solidFill>
                    <a:srgbClr val="FFFFFF"/>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4145447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1422400" y="6223000"/>
            <a:ext cx="1905000" cy="457200"/>
          </a:xfrm>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AAEF08C-B8C0-413F-B150-F298D061D50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55364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60EAA80-D079-4648-AE54-124797B3A84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8117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0049F0B-FF3A-4941-9060-5ACC7B83CA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070724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40AEB85-EF3F-463E-8A70-02859999CA9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59408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8E0C7D8-AD6F-426B-A6C2-B9E29D5DE69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47080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79B50845-96D7-4A03-9482-89C789CEEA04}" type="slidenum">
              <a:rPr lang="en-US"/>
              <a:pPr>
                <a:defRPr/>
              </a:pPr>
              <a:t>‹#›</a:t>
            </a:fld>
            <a:endParaRPr lang="en-US" dirty="0"/>
          </a:p>
        </p:txBody>
      </p:sp>
    </p:spTree>
    <p:extLst>
      <p:ext uri="{BB962C8B-B14F-4D97-AF65-F5344CB8AC3E}">
        <p14:creationId xmlns:p14="http://schemas.microsoft.com/office/powerpoint/2010/main" val="83221886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77CBF77-5A1D-4B3C-9823-C71BED155A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5344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B2F9E02-DEBB-4953-A48B-96D6EC07016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8746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7F687BA-7769-4CD2-8A22-BE0C4ED7C6C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58591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413A705-3344-43C7-A43C-9953905773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52039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F2D921C-F0BF-4FC6-ADAD-132D81E3A5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301096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7" descr="title_image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71"/>
          <p:cNvSpPr txBox="1">
            <a:spLocks noChangeArrowheads="1"/>
          </p:cNvSpPr>
          <p:nvPr/>
        </p:nvSpPr>
        <p:spPr bwMode="ltGray">
          <a:xfrm>
            <a:off x="6807200" y="457200"/>
            <a:ext cx="196215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pPr>
            <a:r>
              <a:rPr lang="en-US" sz="1800" b="1" dirty="0">
                <a:solidFill>
                  <a:srgbClr val="FFFFFF"/>
                </a:solidFill>
              </a:rPr>
              <a:t>Federal Aviation</a:t>
            </a:r>
          </a:p>
          <a:p>
            <a:pPr eaLnBrk="1" hangingPunct="1">
              <a:lnSpc>
                <a:spcPct val="85000"/>
              </a:lnSpc>
              <a:spcBef>
                <a:spcPct val="0"/>
              </a:spcBef>
              <a:buFontTx/>
              <a:buNone/>
            </a:pPr>
            <a:r>
              <a:rPr lang="en-US" sz="1800" b="1" dirty="0">
                <a:solidFill>
                  <a:srgbClr val="FFFFFF"/>
                </a:solidFill>
              </a:rPr>
              <a:t>Administration</a:t>
            </a:r>
          </a:p>
        </p:txBody>
      </p:sp>
      <p:sp>
        <p:nvSpPr>
          <p:cNvPr id="63490" name="Rectangle 1026"/>
          <p:cNvSpPr>
            <a:spLocks noGrp="1" noChangeArrowheads="1"/>
          </p:cNvSpPr>
          <p:nvPr>
            <p:ph type="ctrTitle"/>
          </p:nvPr>
        </p:nvSpPr>
        <p:spPr bwMode="auto">
          <a:xfrm>
            <a:off x="446088" y="312738"/>
            <a:ext cx="4983162" cy="13954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bwMode="auto">
          <a:xfrm>
            <a:off x="449263" y="1754188"/>
            <a:ext cx="4951412"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310630575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99443F9-19F2-424F-8F48-06655C11CA2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258519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4E6C7BB-EFD4-437C-BDF9-9EE1FC2A7C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1305621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801D44C-7327-4AAC-900B-FC063EC147E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998245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AA54322-A624-4241-8B5D-1A6E3E57B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92367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6A3149AA-0C39-475B-A71C-B40DFA1AC58F}" type="slidenum">
              <a:rPr lang="en-US"/>
              <a:pPr>
                <a:defRPr/>
              </a:pPr>
              <a:t>‹#›</a:t>
            </a:fld>
            <a:endParaRPr lang="en-US" dirty="0"/>
          </a:p>
        </p:txBody>
      </p:sp>
    </p:spTree>
    <p:extLst>
      <p:ext uri="{BB962C8B-B14F-4D97-AF65-F5344CB8AC3E}">
        <p14:creationId xmlns:p14="http://schemas.microsoft.com/office/powerpoint/2010/main" val="3963216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FF9A6CF8-DF05-4565-95F5-487D8CD3EA8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8103789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AF130A7-099D-4503-A483-47A98FBB1A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1096336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9B50845-96D7-4A03-9482-89C789CEEA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3311083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A3149AA-0C39-475B-A71C-B40DFA1AC5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60147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F3E6611-2E07-41B1-A33A-EA0A9E03873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2997977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8BFB6B3-9D19-45E1-8C97-C168802CAED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191108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5.wmf"/><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8.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smtClean="0">
                <a:latin typeface="Times New Roman" pitchFamily="18" charset="0"/>
              </a:defRPr>
            </a:lvl1pPr>
          </a:lstStyle>
          <a:p>
            <a:pPr>
              <a:defRPr/>
            </a:pPr>
            <a:endParaRPr lang="en-US" dirty="0"/>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latin typeface="Times New Roman" pitchFamily="18" charset="0"/>
              </a:defRPr>
            </a:lvl1pPr>
          </a:lstStyle>
          <a:p>
            <a:pPr>
              <a:defRPr/>
            </a:pPr>
            <a:endParaRPr lang="en-US" dirty="0"/>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bg1"/>
                </a:solidFill>
                <a:latin typeface="Times New Roman" pitchFamily="18" charset="0"/>
              </a:defRPr>
            </a:lvl1pPr>
          </a:lstStyle>
          <a:p>
            <a:pPr>
              <a:defRPr/>
            </a:pPr>
            <a:fld id="{7F7985A6-7279-4ACC-B90E-CA4118D540E3}" type="slidenum">
              <a:rPr lang="en-US"/>
              <a:pPr>
                <a:defRPr/>
              </a:pPr>
              <a:t>‹#›</a:t>
            </a:fld>
            <a:endParaRPr lang="en-US" dirty="0"/>
          </a:p>
        </p:txBody>
      </p:sp>
      <p:sp>
        <p:nvSpPr>
          <p:cNvPr id="1029"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2F1900BB-6BFC-4229-940E-373239B4220E}" type="slidenum">
              <a:rPr lang="en-US" sz="1200" b="1">
                <a:solidFill>
                  <a:schemeClr val="bg1"/>
                </a:solidFill>
              </a:rPr>
              <a:pPr algn="r">
                <a:spcBef>
                  <a:spcPct val="0"/>
                </a:spcBef>
                <a:buFontTx/>
                <a:buNone/>
              </a:pPr>
              <a:t>‹#›</a:t>
            </a:fld>
            <a:endParaRPr lang="en-US" sz="1200" b="1" dirty="0">
              <a:solidFill>
                <a:schemeClr val="bg1"/>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2" name="Picture 26" descr="NEW FAA LOGO"/>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pPr>
              <a:r>
                <a:rPr lang="en-US" sz="1200" b="1" dirty="0">
                  <a:solidFill>
                    <a:schemeClr val="bg1"/>
                  </a:solidFill>
                </a:rPr>
                <a:t>Federal Aviation</a:t>
              </a:r>
            </a:p>
            <a:p>
              <a:pPr eaLnBrk="1" hangingPunct="1">
                <a:lnSpc>
                  <a:spcPct val="85000"/>
                </a:lnSpc>
                <a:spcBef>
                  <a:spcPct val="0"/>
                </a:spcBef>
                <a:buFontTx/>
                <a:buNone/>
              </a:pPr>
              <a:r>
                <a:rPr lang="en-US" sz="1200" b="1" dirty="0">
                  <a:solidFill>
                    <a:schemeClr val="bg1"/>
                  </a:solidFill>
                </a:rPr>
                <a:t>Administration</a:t>
              </a:r>
            </a:p>
          </p:txBody>
        </p:sp>
      </p:grpSp>
    </p:spTree>
  </p:cSld>
  <p:clrMap bg1="lt1" tx1="dk1" bg2="lt2" tx2="dk2" accent1="accent1" accent2="accent2" accent3="accent3" accent4="accent4" accent5="accent5" accent6="accent6" hlink="hlink" folHlink="folHlink"/>
  <p:sldLayoutIdLst>
    <p:sldLayoutId id="2147483674"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20"/>
          <p:cNvSpPr>
            <a:spLocks noChangeArrowheads="1"/>
          </p:cNvSpPr>
          <p:nvPr/>
        </p:nvSpPr>
        <p:spPr bwMode="auto">
          <a:xfrm>
            <a:off x="1588" y="0"/>
            <a:ext cx="9144000" cy="533400"/>
          </a:xfrm>
          <a:prstGeom prst="rect">
            <a:avLst/>
          </a:prstGeom>
          <a:solidFill>
            <a:srgbClr val="31488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spcBef>
                <a:spcPct val="0"/>
              </a:spcBef>
              <a:buFontTx/>
              <a:buNone/>
            </a:pPr>
            <a:endParaRPr lang="en-US" dirty="0">
              <a:ea typeface="ＭＳ Ｐゴシック" charset="-128"/>
            </a:endParaRPr>
          </a:p>
        </p:txBody>
      </p:sp>
      <p:sp>
        <p:nvSpPr>
          <p:cNvPr id="56327" name="Rectangle 7"/>
          <p:cNvSpPr>
            <a:spLocks noGrp="1" noChangeArrowheads="1"/>
          </p:cNvSpPr>
          <p:nvPr>
            <p:ph type="title"/>
          </p:nvPr>
        </p:nvSpPr>
        <p:spPr bwMode="auto">
          <a:xfrm>
            <a:off x="0" y="0"/>
            <a:ext cx="9144000" cy="5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C7C58585-0DC1-4B8C-8DAB-593437F05A0B}" type="slidenum">
              <a:rPr lang="en-US">
                <a:solidFill>
                  <a:srgbClr val="FFFFFF"/>
                </a:solidFill>
              </a:rPr>
              <a:pPr/>
              <a:t>‹#›</a:t>
            </a:fld>
            <a:endParaRPr lang="en-US" dirty="0">
              <a:solidFill>
                <a:srgbClr val="FFFFFF"/>
              </a:solidFill>
            </a:endParaRPr>
          </a:p>
        </p:txBody>
      </p:sp>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6337"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5E723342-AE91-4249-A19A-1F44DE10FF16}" type="slidenum">
              <a:rPr lang="en-US" sz="1200" b="1">
                <a:solidFill>
                  <a:srgbClr val="FFFFFF"/>
                </a:solidFill>
              </a:rPr>
              <a:pPr algn="r">
                <a:spcBef>
                  <a:spcPct val="0"/>
                </a:spcBef>
                <a:buFontTx/>
                <a:buNone/>
              </a:pPr>
              <a:t>‹#›</a:t>
            </a:fld>
            <a:endParaRPr lang="en-US" sz="1200" b="1" dirty="0">
              <a:solidFill>
                <a:srgbClr val="FFFFFF"/>
              </a:solidFill>
            </a:endParaRPr>
          </a:p>
        </p:txBody>
      </p:sp>
      <p:grpSp>
        <p:nvGrpSpPr>
          <p:cNvPr id="56345" name="Group 25"/>
          <p:cNvGrpSpPr>
            <a:grpSpLocks/>
          </p:cNvGrpSpPr>
          <p:nvPr/>
        </p:nvGrpSpPr>
        <p:grpSpPr bwMode="auto">
          <a:xfrm>
            <a:off x="5708650" y="6124575"/>
            <a:ext cx="2047875" cy="661988"/>
            <a:chOff x="3596" y="3858"/>
            <a:chExt cx="1290" cy="417"/>
          </a:xfrm>
        </p:grpSpPr>
        <p:pic>
          <p:nvPicPr>
            <p:cNvPr id="56346" name="Picture 26" descr="NEW FAA LOGO"/>
            <p:cNvPicPr>
              <a:picLocks noChangeAspect="1" noChangeArrowheads="1"/>
            </p:cNvPicPr>
            <p:nvPr userDrawn="1"/>
          </p:nvPicPr>
          <p:blipFill>
            <a:blip r:embed="rId14"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Tree>
    <p:extLst>
      <p:ext uri="{BB962C8B-B14F-4D97-AF65-F5344CB8AC3E}">
        <p14:creationId xmlns:p14="http://schemas.microsoft.com/office/powerpoint/2010/main" val="15754944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0" r:id="rId12"/>
  </p:sldLayoutIdLst>
  <p:timing>
    <p:tnLst>
      <p:par>
        <p:cTn id="1" dur="indefinite" restart="never" nodeType="tmRoot"/>
      </p:par>
    </p:tnLst>
  </p:timing>
  <p:hf hdr="0" ftr="0" dt="0"/>
  <p:txStyles>
    <p:titleStyle>
      <a:lvl1pPr algn="l" rtl="0" fontAlgn="base">
        <a:spcBef>
          <a:spcPct val="0"/>
        </a:spcBef>
        <a:spcAft>
          <a:spcPct val="0"/>
        </a:spcAft>
        <a:defRPr sz="3200" b="1">
          <a:solidFill>
            <a:schemeClr val="bg1"/>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latin typeface="Arial"/>
            </a:endParaRPr>
          </a:p>
        </p:txBody>
      </p:sp>
      <p:sp>
        <p:nvSpPr>
          <p:cNvPr id="56327" name="Rectangle 7"/>
          <p:cNvSpPr>
            <a:spLocks noGrp="1" noChangeArrowheads="1"/>
          </p:cNvSpPr>
          <p:nvPr>
            <p:ph type="title"/>
          </p:nvPr>
        </p:nvSpPr>
        <p:spPr bwMode="auto">
          <a:xfrm>
            <a:off x="212942" y="106494"/>
            <a:ext cx="881832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219728" y="919402"/>
            <a:ext cx="8773960" cy="503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latin typeface="Arial"/>
                </a:rPr>
                <a:t>Federal Aviation</a:t>
              </a:r>
            </a:p>
            <a:p>
              <a:pPr>
                <a:lnSpc>
                  <a:spcPct val="85000"/>
                </a:lnSpc>
                <a:spcBef>
                  <a:spcPct val="0"/>
                </a:spcBef>
                <a:buFontTx/>
                <a:buNone/>
              </a:pPr>
              <a:r>
                <a:rPr lang="en-US" sz="1200" b="1" dirty="0">
                  <a:solidFill>
                    <a:srgbClr val="FFFFFF"/>
                  </a:solidFill>
                  <a:latin typeface="Arial"/>
                </a:rPr>
                <a:t>Administration</a:t>
              </a:r>
            </a:p>
          </p:txBody>
        </p:sp>
      </p:grpSp>
      <p:sp>
        <p:nvSpPr>
          <p:cNvPr id="56349"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latin typeface="Arial"/>
              </a:rPr>
              <a:t>&lt;Presentation Title – Change on Master Slide&gt;</a:t>
            </a:r>
            <a:endParaRPr lang="en-US" sz="1200" dirty="0">
              <a:solidFill>
                <a:srgbClr val="C0C0C0"/>
              </a:solidFill>
              <a:latin typeface="Arial"/>
            </a:endParaRPr>
          </a:p>
        </p:txBody>
      </p:sp>
      <p:sp>
        <p:nvSpPr>
          <p:cNvPr id="56350"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latin typeface="Arial"/>
              </a:rPr>
              <a:t>&lt;Date of Presentation – Change on Master Slide&gt;</a:t>
            </a:r>
          </a:p>
        </p:txBody>
      </p:sp>
    </p:spTree>
    <p:extLst>
      <p:ext uri="{BB962C8B-B14F-4D97-AF65-F5344CB8AC3E}">
        <p14:creationId xmlns:p14="http://schemas.microsoft.com/office/powerpoint/2010/main" val="303216589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821" r:id="rId8"/>
  </p:sldLayoutIdLst>
  <p:timing>
    <p:tnLst>
      <p:par>
        <p:cTn id="1" dur="indefinite" restart="never" nodeType="tmRoot"/>
      </p:par>
    </p:tnLst>
  </p:timing>
  <p:hf hdr="0" ftr="0" dt="0"/>
  <p:txStyles>
    <p:titleStyle>
      <a:lvl1pPr algn="l" rtl="0" fontAlgn="base">
        <a:spcBef>
          <a:spcPct val="0"/>
        </a:spcBef>
        <a:spcAft>
          <a:spcPct val="0"/>
        </a:spcAft>
        <a:defRPr sz="28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BB428EB9-F445-4B50-8A6A-041A7A71664C}" type="slidenum">
              <a:rPr lang="en-US">
                <a:solidFill>
                  <a:srgbClr val="FFFFFF"/>
                </a:solidFill>
              </a:rPr>
              <a:pPr>
                <a:defRPr/>
              </a:pPr>
              <a:t>‹#›</a:t>
            </a:fld>
            <a:endParaRPr lang="en-US" dirty="0">
              <a:solidFill>
                <a:srgbClr val="FFFFFF"/>
              </a:solidFill>
            </a:endParaRPr>
          </a:p>
        </p:txBody>
      </p:sp>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dirty="0">
              <a:solidFill>
                <a:srgbClr val="000000"/>
              </a:solidFill>
            </a:endParaRPr>
          </a:p>
        </p:txBody>
      </p:sp>
      <p:sp>
        <p:nvSpPr>
          <p:cNvPr id="56337"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p>
            <a:pPr algn="r">
              <a:spcBef>
                <a:spcPct val="0"/>
              </a:spcBef>
              <a:buFontTx/>
              <a:buNone/>
              <a:defRPr/>
            </a:pPr>
            <a:fld id="{3AC0BCE8-30AF-441F-A4FF-0A0250223E58}" type="slidenum">
              <a:rPr lang="en-US" sz="1200" b="1">
                <a:solidFill>
                  <a:srgbClr val="FFFFFF"/>
                </a:solidFill>
              </a:rPr>
              <a:pPr algn="r">
                <a:spcBef>
                  <a:spcPct val="0"/>
                </a:spcBef>
                <a:buFontTx/>
                <a:buNone/>
                <a:defRPr/>
              </a:pPr>
              <a:t>‹#›</a:t>
            </a:fld>
            <a:endParaRPr lang="en-US" sz="1200" b="1" dirty="0">
              <a:solidFill>
                <a:srgbClr val="FFFFFF"/>
              </a:solidFill>
            </a:endParaRPr>
          </a:p>
        </p:txBody>
      </p:sp>
      <p:grpSp>
        <p:nvGrpSpPr>
          <p:cNvPr id="1033" name="Group 25"/>
          <p:cNvGrpSpPr>
            <a:grpSpLocks/>
          </p:cNvGrpSpPr>
          <p:nvPr/>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4"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 Box 27"/>
            <p:cNvSpPr txBox="1">
              <a:spLocks noChangeArrowheads="1"/>
            </p:cNvSpPr>
            <p:nvPr userDrawn="1"/>
          </p:nvSpPr>
          <p:spPr bwMode="auto">
            <a:xfrm>
              <a:off x="4023" y="3947"/>
              <a:ext cx="863" cy="254"/>
            </a:xfrm>
            <a:prstGeom prst="rect">
              <a:avLst/>
            </a:prstGeom>
            <a:noFill/>
            <a:ln w="9525">
              <a:noFill/>
              <a:miter lim="800000"/>
              <a:headEnd/>
              <a:tailEnd/>
            </a:ln>
            <a:effectLst/>
          </p:spPr>
          <p:txBody>
            <a:bodyPr wrap="none">
              <a:spAutoFit/>
            </a:bodyPr>
            <a:lstStyle/>
            <a:p>
              <a:pPr>
                <a:lnSpc>
                  <a:spcPct val="85000"/>
                </a:lnSpc>
                <a:spcBef>
                  <a:spcPct val="0"/>
                </a:spcBef>
                <a:buFontTx/>
                <a:buNone/>
                <a:defRPr/>
              </a:pPr>
              <a:r>
                <a:rPr lang="en-US" sz="1200" b="1" dirty="0">
                  <a:solidFill>
                    <a:srgbClr val="FFFFFF"/>
                  </a:solidFill>
                </a:rPr>
                <a:t>Federal Aviation</a:t>
              </a:r>
            </a:p>
            <a:p>
              <a:pPr>
                <a:lnSpc>
                  <a:spcPct val="85000"/>
                </a:lnSpc>
                <a:spcBef>
                  <a:spcPct val="0"/>
                </a:spcBef>
                <a:buFontTx/>
                <a:buNone/>
                <a:defRPr/>
              </a:pPr>
              <a:r>
                <a:rPr lang="en-US" sz="1200" b="1" dirty="0">
                  <a:solidFill>
                    <a:srgbClr val="FFFFFF"/>
                  </a:solidFill>
                </a:rPr>
                <a:t>Administration</a:t>
              </a:r>
            </a:p>
          </p:txBody>
        </p:sp>
      </p:grpSp>
    </p:spTree>
    <p:extLst>
      <p:ext uri="{BB962C8B-B14F-4D97-AF65-F5344CB8AC3E}">
        <p14:creationId xmlns:p14="http://schemas.microsoft.com/office/powerpoint/2010/main" val="13454517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latin typeface="Aria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latin typeface="Arial"/>
                </a:rPr>
                <a:t>Federal Aviation</a:t>
              </a:r>
            </a:p>
            <a:p>
              <a:pPr>
                <a:lnSpc>
                  <a:spcPct val="85000"/>
                </a:lnSpc>
                <a:spcBef>
                  <a:spcPct val="0"/>
                </a:spcBef>
                <a:buFontTx/>
                <a:buNone/>
              </a:pPr>
              <a:r>
                <a:rPr lang="en-US" sz="1200" b="1" dirty="0">
                  <a:solidFill>
                    <a:srgbClr val="FFFFFF"/>
                  </a:solidFill>
                  <a:latin typeface="Arial"/>
                </a:rPr>
                <a:t>Administration</a:t>
              </a:r>
            </a:p>
          </p:txBody>
        </p:sp>
      </p:grpSp>
      <p:sp>
        <p:nvSpPr>
          <p:cNvPr id="56349"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latin typeface="Arial"/>
              </a:rPr>
              <a:t>&lt;Presentation Title – Change on Master Slide&gt;</a:t>
            </a:r>
            <a:endParaRPr lang="en-US" sz="1200" dirty="0">
              <a:solidFill>
                <a:srgbClr val="C0C0C0"/>
              </a:solidFill>
              <a:latin typeface="Arial"/>
            </a:endParaRPr>
          </a:p>
        </p:txBody>
      </p:sp>
      <p:sp>
        <p:nvSpPr>
          <p:cNvPr id="56350"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latin typeface="Arial"/>
              </a:rPr>
              <a:t>&lt;Date of Presentation – Change on Master Slide&gt;</a:t>
            </a:r>
          </a:p>
        </p:txBody>
      </p:sp>
    </p:spTree>
    <p:extLst>
      <p:ext uri="{BB962C8B-B14F-4D97-AF65-F5344CB8AC3E}">
        <p14:creationId xmlns:p14="http://schemas.microsoft.com/office/powerpoint/2010/main" val="369583061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BB428EB9-F445-4B50-8A6A-041A7A71664C}" type="slidenum">
              <a:rPr lang="en-US">
                <a:solidFill>
                  <a:srgbClr val="FFFFFF"/>
                </a:solidFill>
              </a:rPr>
              <a:pPr>
                <a:defRPr/>
              </a:pPr>
              <a:t>‹#›</a:t>
            </a:fld>
            <a:endParaRPr lang="en-US" dirty="0">
              <a:solidFill>
                <a:srgbClr val="FFFFFF"/>
              </a:solidFill>
            </a:endParaRPr>
          </a:p>
        </p:txBody>
      </p:sp>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dirty="0">
              <a:solidFill>
                <a:srgbClr val="000000"/>
              </a:solidFill>
            </a:endParaRPr>
          </a:p>
        </p:txBody>
      </p:sp>
      <p:sp>
        <p:nvSpPr>
          <p:cNvPr id="56337"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p>
            <a:pPr algn="r">
              <a:spcBef>
                <a:spcPct val="0"/>
              </a:spcBef>
              <a:buFontTx/>
              <a:buNone/>
              <a:defRPr/>
            </a:pPr>
            <a:fld id="{3AC0BCE8-30AF-441F-A4FF-0A0250223E58}" type="slidenum">
              <a:rPr lang="en-US" sz="1200" b="1">
                <a:solidFill>
                  <a:srgbClr val="FFFFFF"/>
                </a:solidFill>
              </a:rPr>
              <a:pPr algn="r">
                <a:spcBef>
                  <a:spcPct val="0"/>
                </a:spcBef>
                <a:buFontTx/>
                <a:buNone/>
                <a:defRPr/>
              </a:pPr>
              <a:t>‹#›</a:t>
            </a:fld>
            <a:endParaRPr lang="en-US" sz="1200" b="1" dirty="0">
              <a:solidFill>
                <a:srgbClr val="FFFFFF"/>
              </a:solidFill>
            </a:endParaRPr>
          </a:p>
        </p:txBody>
      </p:sp>
      <p:grpSp>
        <p:nvGrpSpPr>
          <p:cNvPr id="1033" name="Group 25"/>
          <p:cNvGrpSpPr>
            <a:grpSpLocks/>
          </p:cNvGrpSpPr>
          <p:nvPr/>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 Box 27"/>
            <p:cNvSpPr txBox="1">
              <a:spLocks noChangeArrowheads="1"/>
            </p:cNvSpPr>
            <p:nvPr userDrawn="1"/>
          </p:nvSpPr>
          <p:spPr bwMode="auto">
            <a:xfrm>
              <a:off x="4023" y="3947"/>
              <a:ext cx="863" cy="254"/>
            </a:xfrm>
            <a:prstGeom prst="rect">
              <a:avLst/>
            </a:prstGeom>
            <a:noFill/>
            <a:ln w="9525">
              <a:noFill/>
              <a:miter lim="800000"/>
              <a:headEnd/>
              <a:tailEnd/>
            </a:ln>
            <a:effectLst/>
          </p:spPr>
          <p:txBody>
            <a:bodyPr wrap="none">
              <a:spAutoFit/>
            </a:bodyPr>
            <a:lstStyle/>
            <a:p>
              <a:pPr>
                <a:lnSpc>
                  <a:spcPct val="85000"/>
                </a:lnSpc>
                <a:spcBef>
                  <a:spcPct val="0"/>
                </a:spcBef>
                <a:buFontTx/>
                <a:buNone/>
                <a:defRPr/>
              </a:pPr>
              <a:r>
                <a:rPr lang="en-US" sz="1200" b="1" dirty="0">
                  <a:solidFill>
                    <a:srgbClr val="FFFFFF"/>
                  </a:solidFill>
                </a:rPr>
                <a:t>Federal Aviation</a:t>
              </a:r>
            </a:p>
            <a:p>
              <a:pPr>
                <a:lnSpc>
                  <a:spcPct val="85000"/>
                </a:lnSpc>
                <a:spcBef>
                  <a:spcPct val="0"/>
                </a:spcBef>
                <a:buFontTx/>
                <a:buNone/>
                <a:defRPr/>
              </a:pPr>
              <a:r>
                <a:rPr lang="en-US" sz="1200" b="1" dirty="0">
                  <a:solidFill>
                    <a:srgbClr val="FFFFFF"/>
                  </a:solidFill>
                </a:rPr>
                <a:t>Administration</a:t>
              </a:r>
            </a:p>
          </p:txBody>
        </p:sp>
      </p:grpSp>
    </p:spTree>
    <p:extLst>
      <p:ext uri="{BB962C8B-B14F-4D97-AF65-F5344CB8AC3E}">
        <p14:creationId xmlns:p14="http://schemas.microsoft.com/office/powerpoint/2010/main" val="310024672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344488"/>
            <a:ext cx="57435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3"/>
          <p:cNvSpPr>
            <a:spLocks noGrp="1" noChangeArrowheads="1"/>
          </p:cNvSpPr>
          <p:nvPr>
            <p:ph type="body" idx="1"/>
          </p:nvPr>
        </p:nvSpPr>
        <p:spPr bwMode="auto">
          <a:xfrm>
            <a:off x="495300" y="1508125"/>
            <a:ext cx="805021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5"/>
          <p:cNvSpPr>
            <a:spLocks noChangeArrowheads="1"/>
          </p:cNvSpPr>
          <p:nvPr/>
        </p:nvSpPr>
        <p:spPr bwMode="auto">
          <a:xfrm>
            <a:off x="0" y="6035675"/>
            <a:ext cx="9144000" cy="815975"/>
          </a:xfrm>
          <a:prstGeom prst="rect">
            <a:avLst/>
          </a:prstGeom>
          <a:noFill/>
          <a:ln w="9525">
            <a:solidFill>
              <a:srgbClr val="1D2F6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dirty="0" smtClean="0">
              <a:solidFill>
                <a:srgbClr val="000000"/>
              </a:solidFill>
              <a:latin typeface="Arial" pitchFamily="34" charset="0"/>
            </a:endParaRPr>
          </a:p>
        </p:txBody>
      </p:sp>
      <p:sp>
        <p:nvSpPr>
          <p:cNvPr id="1029" name="Rectangle 6"/>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buFontTx/>
              <a:buNone/>
            </a:pPr>
            <a:fld id="{DBE992D3-DB6F-45C0-9BD1-143C2B0C1249}" type="slidenum">
              <a:rPr lang="en-US" sz="1200" b="1" smtClean="0">
                <a:solidFill>
                  <a:srgbClr val="1D2F68"/>
                </a:solidFill>
                <a:latin typeface="Arial" pitchFamily="34" charset="0"/>
              </a:rPr>
              <a:pPr algn="r">
                <a:spcBef>
                  <a:spcPct val="0"/>
                </a:spcBef>
                <a:buFontTx/>
                <a:buNone/>
              </a:pPr>
              <a:t>‹#›</a:t>
            </a:fld>
            <a:endParaRPr lang="en-US" sz="1200" b="1" dirty="0" smtClean="0">
              <a:solidFill>
                <a:srgbClr val="1D2F68"/>
              </a:solidFill>
              <a:latin typeface="Arial" pitchFamily="34" charset="0"/>
            </a:endParaRPr>
          </a:p>
        </p:txBody>
      </p:sp>
    </p:spTree>
    <p:extLst>
      <p:ext uri="{BB962C8B-B14F-4D97-AF65-F5344CB8AC3E}">
        <p14:creationId xmlns:p14="http://schemas.microsoft.com/office/powerpoint/2010/main" val="285615073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rtl="0" eaLnBrk="0" fontAlgn="base" hangingPunct="0">
        <a:spcBef>
          <a:spcPct val="0"/>
        </a:spcBef>
        <a:spcAft>
          <a:spcPct val="0"/>
        </a:spcAft>
        <a:defRPr sz="2800" b="1">
          <a:solidFill>
            <a:srgbClr val="1D2F68"/>
          </a:solidFill>
          <a:latin typeface="+mj-lt"/>
          <a:ea typeface="+mj-ea"/>
          <a:cs typeface="+mj-cs"/>
        </a:defRPr>
      </a:lvl1pPr>
      <a:lvl2pPr algn="l" rtl="0" eaLnBrk="0" fontAlgn="base" hangingPunct="0">
        <a:spcBef>
          <a:spcPct val="0"/>
        </a:spcBef>
        <a:spcAft>
          <a:spcPct val="0"/>
        </a:spcAft>
        <a:defRPr sz="2800" b="1">
          <a:solidFill>
            <a:srgbClr val="1D2F68"/>
          </a:solidFill>
          <a:latin typeface="Arial" pitchFamily="34" charset="0"/>
        </a:defRPr>
      </a:lvl2pPr>
      <a:lvl3pPr algn="l" rtl="0" eaLnBrk="0" fontAlgn="base" hangingPunct="0">
        <a:spcBef>
          <a:spcPct val="0"/>
        </a:spcBef>
        <a:spcAft>
          <a:spcPct val="0"/>
        </a:spcAft>
        <a:defRPr sz="2800" b="1">
          <a:solidFill>
            <a:srgbClr val="1D2F68"/>
          </a:solidFill>
          <a:latin typeface="Arial" pitchFamily="34" charset="0"/>
        </a:defRPr>
      </a:lvl3pPr>
      <a:lvl4pPr algn="l" rtl="0" eaLnBrk="0" fontAlgn="base" hangingPunct="0">
        <a:spcBef>
          <a:spcPct val="0"/>
        </a:spcBef>
        <a:spcAft>
          <a:spcPct val="0"/>
        </a:spcAft>
        <a:defRPr sz="2800" b="1">
          <a:solidFill>
            <a:srgbClr val="1D2F68"/>
          </a:solidFill>
          <a:latin typeface="Arial" pitchFamily="34" charset="0"/>
        </a:defRPr>
      </a:lvl4pPr>
      <a:lvl5pPr algn="l" rtl="0" eaLnBrk="0" fontAlgn="base" hangingPunct="0">
        <a:spcBef>
          <a:spcPct val="0"/>
        </a:spcBef>
        <a:spcAft>
          <a:spcPct val="0"/>
        </a:spcAft>
        <a:defRPr sz="2800" b="1">
          <a:solidFill>
            <a:srgbClr val="1D2F68"/>
          </a:solidFill>
          <a:latin typeface="Arial" pitchFamily="34" charset="0"/>
        </a:defRPr>
      </a:lvl5pPr>
      <a:lvl6pPr marL="457200" algn="l" rtl="0" fontAlgn="base">
        <a:spcBef>
          <a:spcPct val="0"/>
        </a:spcBef>
        <a:spcAft>
          <a:spcPct val="0"/>
        </a:spcAft>
        <a:defRPr sz="2800" b="1">
          <a:solidFill>
            <a:srgbClr val="1D2F68"/>
          </a:solidFill>
          <a:latin typeface="Arial" pitchFamily="34" charset="0"/>
        </a:defRPr>
      </a:lvl6pPr>
      <a:lvl7pPr marL="914400" algn="l" rtl="0" fontAlgn="base">
        <a:spcBef>
          <a:spcPct val="0"/>
        </a:spcBef>
        <a:spcAft>
          <a:spcPct val="0"/>
        </a:spcAft>
        <a:defRPr sz="2800" b="1">
          <a:solidFill>
            <a:srgbClr val="1D2F68"/>
          </a:solidFill>
          <a:latin typeface="Arial" pitchFamily="34" charset="0"/>
        </a:defRPr>
      </a:lvl7pPr>
      <a:lvl8pPr marL="1371600" algn="l" rtl="0" fontAlgn="base">
        <a:spcBef>
          <a:spcPct val="0"/>
        </a:spcBef>
        <a:spcAft>
          <a:spcPct val="0"/>
        </a:spcAft>
        <a:defRPr sz="2800" b="1">
          <a:solidFill>
            <a:srgbClr val="1D2F68"/>
          </a:solidFill>
          <a:latin typeface="Arial" pitchFamily="34" charset="0"/>
        </a:defRPr>
      </a:lvl8pPr>
      <a:lvl9pPr marL="1828800" algn="l" rtl="0" fontAlgn="base">
        <a:spcBef>
          <a:spcPct val="0"/>
        </a:spcBef>
        <a:spcAft>
          <a:spcPct val="0"/>
        </a:spcAft>
        <a:defRPr sz="2800" b="1">
          <a:solidFill>
            <a:srgbClr val="1D2F68"/>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BB428EB9-F445-4B50-8A6A-041A7A71664C}" type="slidenum">
              <a:rPr lang="en-US">
                <a:solidFill>
                  <a:srgbClr val="FFFFFF"/>
                </a:solidFill>
              </a:rPr>
              <a:pPr>
                <a:defRPr/>
              </a:pPr>
              <a:t>‹#›</a:t>
            </a:fld>
            <a:endParaRPr lang="en-US" dirty="0">
              <a:solidFill>
                <a:srgbClr val="FFFFFF"/>
              </a:solidFill>
            </a:endParaRPr>
          </a:p>
        </p:txBody>
      </p:sp>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dirty="0">
              <a:solidFill>
                <a:srgbClr val="000000"/>
              </a:solidFill>
            </a:endParaRPr>
          </a:p>
        </p:txBody>
      </p:sp>
      <p:sp>
        <p:nvSpPr>
          <p:cNvPr id="56337"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p>
            <a:pPr algn="r">
              <a:spcBef>
                <a:spcPct val="0"/>
              </a:spcBef>
              <a:buFontTx/>
              <a:buNone/>
              <a:defRPr/>
            </a:pPr>
            <a:fld id="{3AC0BCE8-30AF-441F-A4FF-0A0250223E58}" type="slidenum">
              <a:rPr lang="en-US" sz="1200" b="1">
                <a:solidFill>
                  <a:srgbClr val="FFFFFF"/>
                </a:solidFill>
              </a:rPr>
              <a:pPr algn="r">
                <a:spcBef>
                  <a:spcPct val="0"/>
                </a:spcBef>
                <a:buFontTx/>
                <a:buNone/>
                <a:defRPr/>
              </a:pPr>
              <a:t>‹#›</a:t>
            </a:fld>
            <a:endParaRPr lang="en-US" sz="1200" b="1" dirty="0">
              <a:solidFill>
                <a:srgbClr val="FFFFFF"/>
              </a:solidFill>
            </a:endParaRPr>
          </a:p>
        </p:txBody>
      </p:sp>
      <p:grpSp>
        <p:nvGrpSpPr>
          <p:cNvPr id="1033" name="Group 25"/>
          <p:cNvGrpSpPr>
            <a:grpSpLocks/>
          </p:cNvGrpSpPr>
          <p:nvPr/>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 Box 27"/>
            <p:cNvSpPr txBox="1">
              <a:spLocks noChangeArrowheads="1"/>
            </p:cNvSpPr>
            <p:nvPr userDrawn="1"/>
          </p:nvSpPr>
          <p:spPr bwMode="auto">
            <a:xfrm>
              <a:off x="4023" y="3947"/>
              <a:ext cx="863" cy="254"/>
            </a:xfrm>
            <a:prstGeom prst="rect">
              <a:avLst/>
            </a:prstGeom>
            <a:noFill/>
            <a:ln w="9525">
              <a:noFill/>
              <a:miter lim="800000"/>
              <a:headEnd/>
              <a:tailEnd/>
            </a:ln>
            <a:effectLst/>
          </p:spPr>
          <p:txBody>
            <a:bodyPr wrap="none">
              <a:spAutoFit/>
            </a:bodyPr>
            <a:lstStyle/>
            <a:p>
              <a:pPr>
                <a:lnSpc>
                  <a:spcPct val="85000"/>
                </a:lnSpc>
                <a:spcBef>
                  <a:spcPct val="0"/>
                </a:spcBef>
                <a:buFontTx/>
                <a:buNone/>
                <a:defRPr/>
              </a:pPr>
              <a:r>
                <a:rPr lang="en-US" sz="1200" b="1" dirty="0">
                  <a:solidFill>
                    <a:srgbClr val="FFFFFF"/>
                  </a:solidFill>
                </a:rPr>
                <a:t>Federal Aviation</a:t>
              </a:r>
            </a:p>
            <a:p>
              <a:pPr>
                <a:lnSpc>
                  <a:spcPct val="85000"/>
                </a:lnSpc>
                <a:spcBef>
                  <a:spcPct val="0"/>
                </a:spcBef>
                <a:buFontTx/>
                <a:buNone/>
                <a:defRPr/>
              </a:pPr>
              <a:r>
                <a:rPr lang="en-US" sz="1200" b="1" dirty="0">
                  <a:solidFill>
                    <a:srgbClr val="FFFFFF"/>
                  </a:solidFill>
                </a:rPr>
                <a:t>Administration</a:t>
              </a:r>
            </a:p>
          </p:txBody>
        </p:sp>
      </p:grpSp>
    </p:spTree>
    <p:extLst>
      <p:ext uri="{BB962C8B-B14F-4D97-AF65-F5344CB8AC3E}">
        <p14:creationId xmlns:p14="http://schemas.microsoft.com/office/powerpoint/2010/main" val="12719513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smtClean="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bg1"/>
                </a:solidFill>
                <a:latin typeface="Times New Roman" pitchFamily="18" charset="0"/>
              </a:defRPr>
            </a:lvl1pPr>
          </a:lstStyle>
          <a:p>
            <a:pPr>
              <a:defRPr/>
            </a:pPr>
            <a:fld id="{7F7985A6-7279-4ACC-B90E-CA4118D540E3}" type="slidenum">
              <a:rPr lang="en-US">
                <a:solidFill>
                  <a:srgbClr val="FFFFFF"/>
                </a:solidFill>
              </a:rPr>
              <a:pPr>
                <a:defRPr/>
              </a:pPr>
              <a:t>‹#›</a:t>
            </a:fld>
            <a:endParaRPr lang="en-US" dirty="0">
              <a:solidFill>
                <a:srgbClr val="FFFFFF"/>
              </a:solidFill>
            </a:endParaRPr>
          </a:p>
        </p:txBody>
      </p:sp>
      <p:sp>
        <p:nvSpPr>
          <p:cNvPr id="1029"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2F1900BB-6BFC-4229-940E-373239B4220E}" type="slidenum">
              <a:rPr lang="en-US" sz="1200" b="1">
                <a:solidFill>
                  <a:srgbClr val="FFFFFF"/>
                </a:solidFill>
              </a:rPr>
              <a:pPr algn="r">
                <a:spcBef>
                  <a:spcPct val="0"/>
                </a:spcBef>
                <a:buFontTx/>
                <a:buNone/>
              </a:pPr>
              <a:t>‹#›</a:t>
            </a:fld>
            <a:endParaRPr lang="en-US" sz="1200" b="1" dirty="0">
              <a:solidFill>
                <a:srgbClr val="FFFFFF"/>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2" name="Picture 26" descr="NEW FAA LOGO"/>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pPr>
              <a:r>
                <a:rPr lang="en-US" sz="1200" b="1" dirty="0">
                  <a:solidFill>
                    <a:srgbClr val="FFFFFF"/>
                  </a:solidFill>
                </a:rPr>
                <a:t>Federal Aviation</a:t>
              </a:r>
            </a:p>
            <a:p>
              <a:pPr eaLnBrk="1" hangingPunct="1">
                <a:lnSpc>
                  <a:spcPct val="85000"/>
                </a:lnSpc>
                <a:spcBef>
                  <a:spcPct val="0"/>
                </a:spcBef>
                <a:buFontTx/>
                <a:buNone/>
              </a:pPr>
              <a:r>
                <a:rPr lang="en-US" sz="1200" b="1" dirty="0">
                  <a:solidFill>
                    <a:srgbClr val="FFFFFF"/>
                  </a:solidFill>
                </a:rPr>
                <a:t>Administration</a:t>
              </a:r>
            </a:p>
          </p:txBody>
        </p:sp>
      </p:grpSp>
    </p:spTree>
    <p:extLst>
      <p:ext uri="{BB962C8B-B14F-4D97-AF65-F5344CB8AC3E}">
        <p14:creationId xmlns:p14="http://schemas.microsoft.com/office/powerpoint/2010/main" val="375445201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hyperlink" Target="https://stage.ascent.wsu.edu/"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relate.faa.gov/"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51"/>
          <p:cNvSpPr txBox="1">
            <a:spLocks noChangeArrowheads="1"/>
          </p:cNvSpPr>
          <p:nvPr/>
        </p:nvSpPr>
        <p:spPr bwMode="auto">
          <a:xfrm>
            <a:off x="166255" y="4263472"/>
            <a:ext cx="524063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4125" indent="-1254125" defTabSz="966788">
              <a:buFontTx/>
              <a:buNone/>
              <a:tabLst>
                <a:tab pos="1254125" algn="l"/>
              </a:tabLst>
            </a:pPr>
            <a:r>
              <a:rPr lang="en-US" sz="1600" dirty="0">
                <a:solidFill>
                  <a:srgbClr val="000066"/>
                </a:solidFill>
                <a:ea typeface="ＭＳ Ｐゴシック" pitchFamily="-109" charset="-128"/>
              </a:rPr>
              <a:t>Presented to:	E&amp;E REDAC Subcommittee </a:t>
            </a:r>
            <a:endParaRPr lang="en-US" sz="1600" dirty="0" smtClean="0">
              <a:solidFill>
                <a:srgbClr val="000066"/>
              </a:solidFill>
              <a:ea typeface="ＭＳ Ｐゴシック" pitchFamily="-109" charset="-128"/>
            </a:endParaRPr>
          </a:p>
          <a:p>
            <a:pPr marL="1254125" indent="-1254125" defTabSz="966788">
              <a:buFontTx/>
              <a:buNone/>
              <a:tabLst>
                <a:tab pos="1254125" algn="l"/>
              </a:tabLst>
            </a:pPr>
            <a:r>
              <a:rPr lang="en-US" sz="1600" dirty="0" smtClean="0">
                <a:solidFill>
                  <a:srgbClr val="002060"/>
                </a:solidFill>
              </a:rPr>
              <a:t>By:	Dr. Jim Hileman</a:t>
            </a:r>
            <a:br>
              <a:rPr lang="en-US" sz="1600" dirty="0" smtClean="0">
                <a:solidFill>
                  <a:srgbClr val="002060"/>
                </a:solidFill>
              </a:rPr>
            </a:br>
            <a:r>
              <a:rPr lang="en-US" sz="1600" dirty="0" smtClean="0">
                <a:solidFill>
                  <a:srgbClr val="002060"/>
                </a:solidFill>
              </a:rPr>
              <a:t>Office of Environment and Energy</a:t>
            </a:r>
            <a:br>
              <a:rPr lang="en-US" sz="1600" dirty="0" smtClean="0">
                <a:solidFill>
                  <a:srgbClr val="002060"/>
                </a:solidFill>
              </a:rPr>
            </a:br>
            <a:r>
              <a:rPr lang="en-US" sz="1600" dirty="0" smtClean="0">
                <a:solidFill>
                  <a:srgbClr val="002060"/>
                </a:solidFill>
              </a:rPr>
              <a:t>Federal Aviation Administration</a:t>
            </a:r>
            <a:endParaRPr lang="en-US" sz="1050" dirty="0" smtClean="0">
              <a:solidFill>
                <a:srgbClr val="002060"/>
              </a:solidFill>
            </a:endParaRPr>
          </a:p>
          <a:p>
            <a:pPr>
              <a:buNone/>
              <a:tabLst>
                <a:tab pos="1258888" algn="l"/>
              </a:tabLst>
            </a:pPr>
            <a:r>
              <a:rPr lang="en-US" sz="1600" dirty="0" smtClean="0">
                <a:solidFill>
                  <a:srgbClr val="002060"/>
                </a:solidFill>
              </a:rPr>
              <a:t>Date</a:t>
            </a:r>
            <a:r>
              <a:rPr lang="en-US" sz="1600" dirty="0">
                <a:solidFill>
                  <a:srgbClr val="002060"/>
                </a:solidFill>
              </a:rPr>
              <a:t>: </a:t>
            </a:r>
            <a:r>
              <a:rPr lang="en-US" sz="1600" dirty="0" smtClean="0">
                <a:solidFill>
                  <a:srgbClr val="002060"/>
                </a:solidFill>
              </a:rPr>
              <a:t> 	August 6, 2015</a:t>
            </a:r>
            <a:endParaRPr lang="en-US" sz="1600" dirty="0">
              <a:solidFill>
                <a:srgbClr val="002060"/>
              </a:solidFill>
            </a:endParaRPr>
          </a:p>
        </p:txBody>
      </p:sp>
      <p:sp>
        <p:nvSpPr>
          <p:cNvPr id="32779" name="Rectangle 11"/>
          <p:cNvSpPr>
            <a:spLocks noGrp="1" noChangeArrowheads="1"/>
          </p:cNvSpPr>
          <p:nvPr>
            <p:ph type="ctrTitle"/>
          </p:nvPr>
        </p:nvSpPr>
        <p:spPr>
          <a:xfrm>
            <a:off x="249382" y="312738"/>
            <a:ext cx="5047346" cy="2297940"/>
          </a:xfrm>
        </p:spPr>
        <p:txBody>
          <a:bodyPr/>
          <a:lstStyle/>
          <a:p>
            <a:r>
              <a:rPr lang="en-US" sz="3600" dirty="0" smtClean="0"/>
              <a:t>FAA Office of Environment and Energy (AEE) Research Overview</a:t>
            </a:r>
            <a:endParaRPr lang="en-US" sz="3600" dirty="0"/>
          </a:p>
        </p:txBody>
      </p:sp>
    </p:spTree>
    <p:extLst>
      <p:ext uri="{BB962C8B-B14F-4D97-AF65-F5344CB8AC3E}">
        <p14:creationId xmlns:p14="http://schemas.microsoft.com/office/powerpoint/2010/main" val="406324836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Greening U.S. Aviation (3 </a:t>
            </a:r>
            <a:r>
              <a:rPr lang="en-US" dirty="0"/>
              <a:t>of 3)</a:t>
            </a:r>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10</a:t>
            </a:fld>
            <a:endParaRPr lang="en-US" dirty="0">
              <a:solidFill>
                <a:srgbClr val="FFFFFF">
                  <a:lumMod val="65000"/>
                </a:srgbClr>
              </a:solidFill>
            </a:endParaRPr>
          </a:p>
        </p:txBody>
      </p:sp>
      <p:pic>
        <p:nvPicPr>
          <p:cNvPr id="6" name="Picture 5" descr="FAA_AEE_Bannerbug 33in_Greening Aviation_201504_v16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8203" t="15238" r="6629" b="10397"/>
          <a:stretch/>
        </p:blipFill>
        <p:spPr>
          <a:xfrm>
            <a:off x="339045" y="780837"/>
            <a:ext cx="8465908" cy="4031916"/>
          </a:xfrm>
          <a:prstGeom prst="rect">
            <a:avLst/>
          </a:prstGeom>
        </p:spPr>
      </p:pic>
    </p:spTree>
    <p:extLst>
      <p:ext uri="{BB962C8B-B14F-4D97-AF65-F5344CB8AC3E}">
        <p14:creationId xmlns:p14="http://schemas.microsoft.com/office/powerpoint/2010/main" val="210095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 and Energy Strategy</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solidFill>
                  <a:srgbClr val="FFFFFF">
                    <a:lumMod val="65000"/>
                  </a:srgbClr>
                </a:solidFill>
              </a:rPr>
              <a:pPr/>
              <a:t>11</a:t>
            </a:fld>
            <a:endParaRPr lang="en-US" dirty="0">
              <a:solidFill>
                <a:srgbClr val="FFFFFF">
                  <a:lumMod val="65000"/>
                </a:srgbClr>
              </a:solidFill>
            </a:endParaRPr>
          </a:p>
        </p:txBody>
      </p:sp>
      <p:pic>
        <p:nvPicPr>
          <p:cNvPr id="8" name="Picture 7" descr="FAA_AEE_Bannerbug 33in_Strategy_201504_v15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12584" t="12972" r="12248" b="2983"/>
          <a:stretch/>
        </p:blipFill>
        <p:spPr>
          <a:xfrm>
            <a:off x="328773" y="719190"/>
            <a:ext cx="8456991" cy="5157627"/>
          </a:xfrm>
          <a:prstGeom prst="rect">
            <a:avLst/>
          </a:prstGeom>
        </p:spPr>
      </p:pic>
    </p:spTree>
    <p:extLst>
      <p:ext uri="{BB962C8B-B14F-4D97-AF65-F5344CB8AC3E}">
        <p14:creationId xmlns:p14="http://schemas.microsoft.com/office/powerpoint/2010/main" val="2644770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A_AEE_Bannerbug 33in_Strategy_201504_v15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11690" t="20667" r="9802" b="71222"/>
          <a:stretch/>
        </p:blipFill>
        <p:spPr>
          <a:xfrm>
            <a:off x="350520" y="274321"/>
            <a:ext cx="4320540" cy="556260"/>
          </a:xfrm>
          <a:prstGeom prst="rect">
            <a:avLst/>
          </a:prstGeom>
        </p:spPr>
      </p:pic>
      <p:sp>
        <p:nvSpPr>
          <p:cNvPr id="3" name="Content Placeholder 2"/>
          <p:cNvSpPr>
            <a:spLocks noGrp="1"/>
          </p:cNvSpPr>
          <p:nvPr>
            <p:ph idx="1"/>
          </p:nvPr>
        </p:nvSpPr>
        <p:spPr/>
        <p:txBody>
          <a:bodyPr/>
          <a:lstStyle/>
          <a:p>
            <a:pPr marL="0" indent="0">
              <a:buNone/>
            </a:pPr>
            <a:r>
              <a:rPr lang="en-US" sz="2400" dirty="0"/>
              <a:t>PILLAR 1: Improved Scientific Knowledge </a:t>
            </a:r>
            <a:r>
              <a:rPr lang="en-US" sz="2400" dirty="0" smtClean="0"/>
              <a:t>and Integrated </a:t>
            </a:r>
            <a:r>
              <a:rPr lang="en-US" sz="2400" dirty="0"/>
              <a:t>Modeling</a:t>
            </a:r>
          </a:p>
          <a:p>
            <a:r>
              <a:rPr lang="en-US" sz="2400" b="0" dirty="0" smtClean="0"/>
              <a:t>Decision-making </a:t>
            </a:r>
            <a:r>
              <a:rPr lang="en-US" sz="2400" b="0" dirty="0"/>
              <a:t>based on solid scientific understanding</a:t>
            </a:r>
          </a:p>
          <a:p>
            <a:r>
              <a:rPr lang="en-US" sz="2400" b="0" dirty="0" smtClean="0"/>
              <a:t>Work </a:t>
            </a:r>
            <a:r>
              <a:rPr lang="en-US" sz="2400" b="0" dirty="0"/>
              <a:t>with research community through the </a:t>
            </a:r>
            <a:r>
              <a:rPr lang="en-US" sz="2400" dirty="0" smtClean="0"/>
              <a:t>Aviation Sustainability </a:t>
            </a:r>
            <a:r>
              <a:rPr lang="en-US" sz="2400" dirty="0"/>
              <a:t>Center (ASCENT)</a:t>
            </a:r>
          </a:p>
          <a:p>
            <a:r>
              <a:rPr lang="en-US" sz="2400" b="0" dirty="0" smtClean="0"/>
              <a:t>Understand </a:t>
            </a:r>
            <a:r>
              <a:rPr lang="en-US" sz="2400" b="0" dirty="0"/>
              <a:t>public health and welfare impacts</a:t>
            </a:r>
          </a:p>
          <a:p>
            <a:r>
              <a:rPr lang="en-US" sz="2400" b="0" dirty="0" smtClean="0"/>
              <a:t>Incorporate </a:t>
            </a:r>
            <a:r>
              <a:rPr lang="en-US" sz="2400" b="0" dirty="0"/>
              <a:t>this knowledge within the </a:t>
            </a:r>
            <a:r>
              <a:rPr lang="en-US" sz="2400" b="0" dirty="0" smtClean="0"/>
              <a:t>Aviation Environmental </a:t>
            </a:r>
            <a:r>
              <a:rPr lang="en-US" sz="2400" b="0" dirty="0"/>
              <a:t>Tool Suite</a:t>
            </a:r>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12</a:t>
            </a:fld>
            <a:endParaRPr lang="en-US" dirty="0">
              <a:solidFill>
                <a:srgbClr val="FFFFFF">
                  <a:lumMod val="65000"/>
                </a:srgbClr>
              </a:solidFill>
            </a:endParaRPr>
          </a:p>
        </p:txBody>
      </p:sp>
      <p:sp>
        <p:nvSpPr>
          <p:cNvPr id="6" name="Rectangle 5"/>
          <p:cNvSpPr/>
          <p:nvPr/>
        </p:nvSpPr>
        <p:spPr bwMode="auto">
          <a:xfrm>
            <a:off x="350520" y="274321"/>
            <a:ext cx="4320540" cy="55626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59449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t>PILLAR 2: New Aircraft Technologies</a:t>
            </a:r>
          </a:p>
          <a:p>
            <a:r>
              <a:rPr lang="en-US" sz="2400" b="0" dirty="0" smtClean="0"/>
              <a:t>Offer </a:t>
            </a:r>
            <a:r>
              <a:rPr lang="en-US" sz="2400" b="0" dirty="0"/>
              <a:t>the greatest opportunity to </a:t>
            </a:r>
            <a:r>
              <a:rPr lang="en-US" sz="2400" b="0" dirty="0" smtClean="0"/>
              <a:t>reduce environmental </a:t>
            </a:r>
            <a:r>
              <a:rPr lang="en-US" sz="2400" b="0" dirty="0"/>
              <a:t>impacts</a:t>
            </a:r>
          </a:p>
          <a:p>
            <a:r>
              <a:rPr lang="en-US" sz="2400" b="0" dirty="0" smtClean="0"/>
              <a:t>Partner </a:t>
            </a:r>
            <a:r>
              <a:rPr lang="en-US" sz="2400" b="0" dirty="0"/>
              <a:t>with industry, research community, </a:t>
            </a:r>
            <a:r>
              <a:rPr lang="en-US" sz="2400" b="0" dirty="0" smtClean="0"/>
              <a:t>NASA, and </a:t>
            </a:r>
            <a:r>
              <a:rPr lang="en-US" sz="2400" b="0" dirty="0"/>
              <a:t>Department of Defense</a:t>
            </a:r>
          </a:p>
          <a:p>
            <a:r>
              <a:rPr lang="en-US" sz="2400" b="0" dirty="0" smtClean="0"/>
              <a:t>Mature </a:t>
            </a:r>
            <a:r>
              <a:rPr lang="en-US" sz="2400" b="0" dirty="0"/>
              <a:t>new engine and airframe </a:t>
            </a:r>
            <a:r>
              <a:rPr lang="en-US" sz="2400" b="0" dirty="0" smtClean="0"/>
              <a:t>technologies through </a:t>
            </a:r>
            <a:r>
              <a:rPr lang="en-US" sz="2400" b="0" dirty="0"/>
              <a:t>the </a:t>
            </a:r>
            <a:r>
              <a:rPr lang="en-US" sz="2400" dirty="0"/>
              <a:t>Continuous Lower Energy, </a:t>
            </a:r>
            <a:r>
              <a:rPr lang="en-US" sz="2400" dirty="0" smtClean="0"/>
              <a:t>Emissions and </a:t>
            </a:r>
            <a:r>
              <a:rPr lang="en-US" sz="2400" dirty="0"/>
              <a:t>Noise (CLEEN) program</a:t>
            </a:r>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13</a:t>
            </a:fld>
            <a:endParaRPr lang="en-US" dirty="0">
              <a:solidFill>
                <a:srgbClr val="FFFFFF">
                  <a:lumMod val="65000"/>
                </a:srgbClr>
              </a:solidFill>
            </a:endParaRPr>
          </a:p>
        </p:txBody>
      </p:sp>
      <p:pic>
        <p:nvPicPr>
          <p:cNvPr id="5" name="Picture 4" descr="FAA_AEE_Bannerbug 33in_Strategy_201504_v15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11092" t="20778" r="10539" b="71000"/>
          <a:stretch/>
        </p:blipFill>
        <p:spPr>
          <a:xfrm>
            <a:off x="358140" y="274321"/>
            <a:ext cx="4312920" cy="563878"/>
          </a:xfrm>
          <a:prstGeom prst="rect">
            <a:avLst/>
          </a:prstGeom>
        </p:spPr>
      </p:pic>
      <p:sp>
        <p:nvSpPr>
          <p:cNvPr id="6" name="Rectangle 5"/>
          <p:cNvSpPr/>
          <p:nvPr/>
        </p:nvSpPr>
        <p:spPr bwMode="auto">
          <a:xfrm>
            <a:off x="350520" y="274321"/>
            <a:ext cx="4320540" cy="55626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87524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A_AEE_Bannerbug 33in_Strategy_201504_v15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11690" t="58554" r="9802" b="33335"/>
          <a:stretch/>
        </p:blipFill>
        <p:spPr>
          <a:xfrm>
            <a:off x="350520" y="274321"/>
            <a:ext cx="4320540" cy="556260"/>
          </a:xfrm>
          <a:prstGeom prst="rect">
            <a:avLst/>
          </a:prstGeom>
        </p:spPr>
      </p:pic>
      <p:sp>
        <p:nvSpPr>
          <p:cNvPr id="3" name="Content Placeholder 2"/>
          <p:cNvSpPr>
            <a:spLocks noGrp="1"/>
          </p:cNvSpPr>
          <p:nvPr>
            <p:ph idx="1"/>
          </p:nvPr>
        </p:nvSpPr>
        <p:spPr/>
        <p:txBody>
          <a:bodyPr/>
          <a:lstStyle/>
          <a:p>
            <a:r>
              <a:rPr lang="fr-FR" sz="2400" dirty="0"/>
              <a:t>PILLAR 3: </a:t>
            </a:r>
            <a:r>
              <a:rPr lang="fr-FR" sz="2400" dirty="0" err="1"/>
              <a:t>Sustainable</a:t>
            </a:r>
            <a:r>
              <a:rPr lang="fr-FR" sz="2400" dirty="0"/>
              <a:t> Alternative Aviation Fuels</a:t>
            </a:r>
          </a:p>
          <a:p>
            <a:r>
              <a:rPr lang="en-US" sz="2400" b="0" dirty="0" smtClean="0"/>
              <a:t>Reduce </a:t>
            </a:r>
            <a:r>
              <a:rPr lang="en-US" sz="2400" b="0" dirty="0"/>
              <a:t>environmental impacts, enhance </a:t>
            </a:r>
            <a:r>
              <a:rPr lang="en-US" sz="2400" b="0" dirty="0" smtClean="0"/>
              <a:t>energy security</a:t>
            </a:r>
            <a:r>
              <a:rPr lang="en-US" sz="2400" b="0" dirty="0"/>
              <a:t>, and provide economic benefits</a:t>
            </a:r>
          </a:p>
          <a:p>
            <a:r>
              <a:rPr lang="en-US" sz="2400" b="0" dirty="0" smtClean="0"/>
              <a:t>Collaborate </a:t>
            </a:r>
            <a:r>
              <a:rPr lang="en-US" sz="2400" b="0" dirty="0"/>
              <a:t>with stakeholders through </a:t>
            </a:r>
            <a:r>
              <a:rPr lang="en-US" sz="2400" b="0" dirty="0" smtClean="0"/>
              <a:t>the </a:t>
            </a:r>
            <a:r>
              <a:rPr lang="fr-FR" sz="2400" dirty="0" smtClean="0"/>
              <a:t>Commercial </a:t>
            </a:r>
            <a:r>
              <a:rPr lang="fr-FR" sz="2400" dirty="0"/>
              <a:t>Aviation Alternative Fuels </a:t>
            </a:r>
            <a:r>
              <a:rPr lang="fr-FR" sz="2400" dirty="0" smtClean="0"/>
              <a:t>Initiative </a:t>
            </a:r>
            <a:r>
              <a:rPr lang="en-US" sz="2400" dirty="0" smtClean="0"/>
              <a:t>(CAAFI</a:t>
            </a:r>
            <a:r>
              <a:rPr lang="en-US" sz="2400" dirty="0"/>
              <a:t>)</a:t>
            </a:r>
          </a:p>
          <a:p>
            <a:r>
              <a:rPr lang="en-US" sz="2400" b="0" dirty="0" smtClean="0"/>
              <a:t>Test </a:t>
            </a:r>
            <a:r>
              <a:rPr lang="en-US" sz="2400" b="0" dirty="0"/>
              <a:t>alternative jet fuels to ensure they are safe </a:t>
            </a:r>
            <a:r>
              <a:rPr lang="en-US" sz="2400" b="0" dirty="0" smtClean="0"/>
              <a:t>for use </a:t>
            </a:r>
            <a:r>
              <a:rPr lang="en-US" sz="2400" b="0" dirty="0"/>
              <a:t>through </a:t>
            </a:r>
            <a:r>
              <a:rPr lang="en-US" sz="2400" dirty="0"/>
              <a:t>ASCENT </a:t>
            </a:r>
            <a:r>
              <a:rPr lang="en-US" sz="2400" b="0" dirty="0"/>
              <a:t>and </a:t>
            </a:r>
            <a:r>
              <a:rPr lang="en-US" sz="2400" dirty="0"/>
              <a:t>CLEEN</a:t>
            </a:r>
          </a:p>
          <a:p>
            <a:r>
              <a:rPr lang="en-US" sz="2400" b="0" dirty="0" smtClean="0"/>
              <a:t>Analyze </a:t>
            </a:r>
            <a:r>
              <a:rPr lang="en-US" sz="2400" b="0" dirty="0"/>
              <a:t>their potential for reducing </a:t>
            </a:r>
            <a:r>
              <a:rPr lang="en-US" sz="2400" b="0" dirty="0" smtClean="0"/>
              <a:t>the environmental </a:t>
            </a:r>
            <a:r>
              <a:rPr lang="en-US" sz="2400" b="0" dirty="0"/>
              <a:t>impacts of aviation</a:t>
            </a:r>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14</a:t>
            </a:fld>
            <a:endParaRPr lang="en-US" dirty="0">
              <a:solidFill>
                <a:srgbClr val="FFFFFF">
                  <a:lumMod val="65000"/>
                </a:srgbClr>
              </a:solidFill>
            </a:endParaRPr>
          </a:p>
        </p:txBody>
      </p:sp>
      <p:sp>
        <p:nvSpPr>
          <p:cNvPr id="6" name="Rectangle 5"/>
          <p:cNvSpPr/>
          <p:nvPr/>
        </p:nvSpPr>
        <p:spPr bwMode="auto">
          <a:xfrm>
            <a:off x="350520" y="274321"/>
            <a:ext cx="4320540" cy="55626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2885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PILLAR 4: Air Traffic Management </a:t>
            </a:r>
            <a:r>
              <a:rPr lang="en-US" sz="2400" dirty="0" smtClean="0"/>
              <a:t>Modernization and </a:t>
            </a:r>
            <a:r>
              <a:rPr lang="en-US" sz="2400" dirty="0"/>
              <a:t>Operational Improvements</a:t>
            </a:r>
          </a:p>
          <a:p>
            <a:r>
              <a:rPr lang="en-US" sz="2400" b="0" dirty="0" smtClean="0"/>
              <a:t>Increase </a:t>
            </a:r>
            <a:r>
              <a:rPr lang="en-US" sz="2400" b="0" dirty="0"/>
              <a:t>efficiency of aircraft operations </a:t>
            </a:r>
            <a:r>
              <a:rPr lang="en-US" sz="2400" b="0" dirty="0" smtClean="0"/>
              <a:t>through the </a:t>
            </a:r>
            <a:r>
              <a:rPr lang="en-US" sz="2400" dirty="0"/>
              <a:t>Next Generation Air Transportation </a:t>
            </a:r>
            <a:r>
              <a:rPr lang="en-US" sz="2400" dirty="0" smtClean="0"/>
              <a:t>System (NextGen</a:t>
            </a:r>
            <a:r>
              <a:rPr lang="en-US" sz="2400" dirty="0"/>
              <a:t>)</a:t>
            </a:r>
          </a:p>
          <a:p>
            <a:r>
              <a:rPr lang="en-US" sz="2400" b="0" dirty="0" smtClean="0"/>
              <a:t>Engage </a:t>
            </a:r>
            <a:r>
              <a:rPr lang="en-US" sz="2400" b="0" dirty="0"/>
              <a:t>with industry, research community, </a:t>
            </a:r>
            <a:r>
              <a:rPr lang="en-US" sz="2400" b="0" dirty="0" smtClean="0"/>
              <a:t>NASA, and </a:t>
            </a:r>
            <a:r>
              <a:rPr lang="en-US" sz="2400" b="0" dirty="0"/>
              <a:t>Department of Defense</a:t>
            </a:r>
          </a:p>
          <a:p>
            <a:r>
              <a:rPr lang="en-US" sz="2400" b="0" dirty="0" smtClean="0"/>
              <a:t>Develop </a:t>
            </a:r>
            <a:r>
              <a:rPr lang="en-US" sz="2400" b="0" dirty="0"/>
              <a:t>advanced operational procedures </a:t>
            </a:r>
            <a:r>
              <a:rPr lang="en-US" sz="2400" b="0" dirty="0" smtClean="0"/>
              <a:t>to optimize </a:t>
            </a:r>
            <a:r>
              <a:rPr lang="en-US" sz="2400" b="0" dirty="0"/>
              <a:t>gate-to-gate operations</a:t>
            </a:r>
          </a:p>
          <a:p>
            <a:r>
              <a:rPr lang="en-US" sz="2400" b="0" dirty="0" smtClean="0"/>
              <a:t>Integrate </a:t>
            </a:r>
            <a:r>
              <a:rPr lang="en-US" sz="2400" b="0" dirty="0"/>
              <a:t>infrastructure enhancements to </a:t>
            </a:r>
            <a:r>
              <a:rPr lang="en-US" sz="2400" b="0" dirty="0" smtClean="0"/>
              <a:t>the National </a:t>
            </a:r>
            <a:r>
              <a:rPr lang="en-US" sz="2400" b="0" dirty="0"/>
              <a:t>Airspace System (NAS), </a:t>
            </a:r>
            <a:r>
              <a:rPr lang="en-US" sz="2400" b="0" dirty="0" smtClean="0"/>
              <a:t>improving environmental </a:t>
            </a:r>
            <a:r>
              <a:rPr lang="en-US" sz="2400" b="0" dirty="0"/>
              <a:t>performance</a:t>
            </a:r>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15</a:t>
            </a:fld>
            <a:endParaRPr lang="en-US" dirty="0">
              <a:solidFill>
                <a:srgbClr val="FFFFFF">
                  <a:lumMod val="65000"/>
                </a:srgbClr>
              </a:solidFill>
            </a:endParaRPr>
          </a:p>
        </p:txBody>
      </p:sp>
      <p:pic>
        <p:nvPicPr>
          <p:cNvPr id="5" name="Picture 4" descr="FAA_AEE_Bannerbug 33in_Strategy_201504_v15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11092" t="58442" r="10400" b="33114"/>
          <a:stretch/>
        </p:blipFill>
        <p:spPr>
          <a:xfrm>
            <a:off x="350520" y="262891"/>
            <a:ext cx="4320540" cy="579119"/>
          </a:xfrm>
          <a:prstGeom prst="rect">
            <a:avLst/>
          </a:prstGeom>
        </p:spPr>
      </p:pic>
      <p:sp>
        <p:nvSpPr>
          <p:cNvPr id="6" name="Rectangle 5"/>
          <p:cNvSpPr/>
          <p:nvPr/>
        </p:nvSpPr>
        <p:spPr bwMode="auto">
          <a:xfrm>
            <a:off x="350520" y="274321"/>
            <a:ext cx="4320540" cy="55626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00768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A_AEE_Bannerbug 33in_Strategy_201504_v15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11163" t="37332" r="10468" b="54667"/>
          <a:stretch/>
        </p:blipFill>
        <p:spPr>
          <a:xfrm>
            <a:off x="358140" y="281941"/>
            <a:ext cx="4312920" cy="548640"/>
          </a:xfrm>
          <a:prstGeom prst="rect">
            <a:avLst/>
          </a:prstGeom>
        </p:spPr>
      </p:pic>
      <p:sp>
        <p:nvSpPr>
          <p:cNvPr id="3" name="Content Placeholder 2"/>
          <p:cNvSpPr>
            <a:spLocks noGrp="1"/>
          </p:cNvSpPr>
          <p:nvPr>
            <p:ph idx="1"/>
          </p:nvPr>
        </p:nvSpPr>
        <p:spPr/>
        <p:txBody>
          <a:bodyPr/>
          <a:lstStyle/>
          <a:p>
            <a:r>
              <a:rPr lang="en-US" sz="2400" dirty="0"/>
              <a:t>PILLAR 5: Policies, Environmental Standards, </a:t>
            </a:r>
            <a:r>
              <a:rPr lang="en-US" sz="2400" dirty="0" smtClean="0"/>
              <a:t>and Market </a:t>
            </a:r>
            <a:r>
              <a:rPr lang="en-US" sz="2400" dirty="0"/>
              <a:t>Based Measures</a:t>
            </a:r>
          </a:p>
          <a:p>
            <a:r>
              <a:rPr lang="en-US" sz="2400" b="0" dirty="0" smtClean="0"/>
              <a:t>Implement </a:t>
            </a:r>
            <a:r>
              <a:rPr lang="en-US" sz="2400" b="0" dirty="0"/>
              <a:t>domestic policies, programs, and </a:t>
            </a:r>
            <a:r>
              <a:rPr lang="en-US" sz="2400" b="0" dirty="0" smtClean="0"/>
              <a:t>mechanisms to </a:t>
            </a:r>
            <a:r>
              <a:rPr lang="en-US" sz="2400" b="0" dirty="0"/>
              <a:t>support technology and operational innovation</a:t>
            </a:r>
          </a:p>
          <a:p>
            <a:r>
              <a:rPr lang="en-US" sz="2400" b="0" dirty="0" smtClean="0"/>
              <a:t>Develop and implement aircraft emissions </a:t>
            </a:r>
            <a:r>
              <a:rPr lang="en-US" sz="2400" b="0" dirty="0"/>
              <a:t>and noise standards</a:t>
            </a:r>
          </a:p>
          <a:p>
            <a:r>
              <a:rPr lang="en-US" sz="2400" b="0" dirty="0" smtClean="0"/>
              <a:t>Work </a:t>
            </a:r>
            <a:r>
              <a:rPr lang="en-US" sz="2400" b="0" dirty="0"/>
              <a:t>within the International Civil Aviation </a:t>
            </a:r>
            <a:r>
              <a:rPr lang="en-US" sz="2400" b="0" dirty="0" smtClean="0"/>
              <a:t>Organization (ICAO</a:t>
            </a:r>
            <a:r>
              <a:rPr lang="en-US" sz="2400" b="0" dirty="0"/>
              <a:t>) to pursue a basket of measures to address </a:t>
            </a:r>
            <a:r>
              <a:rPr lang="en-US" sz="2400" b="0" dirty="0" smtClean="0"/>
              <a:t>emissions that affect climate, including a global market based measure as a gap filler</a:t>
            </a:r>
            <a:endParaRPr lang="en-US" sz="2400" b="0" dirty="0"/>
          </a:p>
          <a:p>
            <a:r>
              <a:rPr lang="en-US" sz="2400" b="0" dirty="0" smtClean="0"/>
              <a:t>Seek </a:t>
            </a:r>
            <a:r>
              <a:rPr lang="en-US" sz="2400" b="0" dirty="0"/>
              <a:t>international partners to further our </a:t>
            </a:r>
            <a:r>
              <a:rPr lang="en-US" sz="2400" b="0" dirty="0" smtClean="0"/>
              <a:t>environmental and </a:t>
            </a:r>
            <a:r>
              <a:rPr lang="en-US" sz="2400" b="0" dirty="0"/>
              <a:t>energy strategy</a:t>
            </a:r>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16</a:t>
            </a:fld>
            <a:endParaRPr lang="en-US" dirty="0">
              <a:solidFill>
                <a:srgbClr val="FFFFFF">
                  <a:lumMod val="65000"/>
                </a:srgbClr>
              </a:solidFill>
            </a:endParaRPr>
          </a:p>
        </p:txBody>
      </p:sp>
      <p:sp>
        <p:nvSpPr>
          <p:cNvPr id="6" name="Rectangle 5"/>
          <p:cNvSpPr/>
          <p:nvPr/>
        </p:nvSpPr>
        <p:spPr bwMode="auto">
          <a:xfrm>
            <a:off x="350520" y="274321"/>
            <a:ext cx="4320540" cy="55626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35426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Aviation GHG Emissions Reduction Plan</a:t>
            </a:r>
            <a:endParaRPr lang="en-US" dirty="0"/>
          </a:p>
        </p:txBody>
      </p:sp>
      <p:sp>
        <p:nvSpPr>
          <p:cNvPr id="3" name="Content Placeholder 2"/>
          <p:cNvSpPr>
            <a:spLocks noGrp="1"/>
          </p:cNvSpPr>
          <p:nvPr>
            <p:ph idx="1"/>
          </p:nvPr>
        </p:nvSpPr>
        <p:spPr>
          <a:xfrm>
            <a:off x="219728" y="807720"/>
            <a:ext cx="4095418" cy="5017729"/>
          </a:xfrm>
        </p:spPr>
        <p:txBody>
          <a:bodyPr/>
          <a:lstStyle/>
          <a:p>
            <a:r>
              <a:rPr lang="en-US" sz="2000" b="0" dirty="0" smtClean="0"/>
              <a:t>Submitted to ICAO in June 2015</a:t>
            </a:r>
          </a:p>
          <a:p>
            <a:r>
              <a:rPr lang="en-US" sz="2000" b="0" dirty="0" smtClean="0"/>
              <a:t>Follows five</a:t>
            </a:r>
            <a:r>
              <a:rPr lang="en-US" sz="2000" b="0" dirty="0"/>
              <a:t> pillar</a:t>
            </a:r>
            <a:r>
              <a:rPr lang="en-US" sz="2000" b="0" dirty="0" smtClean="0"/>
              <a:t> environment and energy strategy</a:t>
            </a:r>
          </a:p>
          <a:p>
            <a:r>
              <a:rPr lang="en-US" sz="2000" b="0" dirty="0" smtClean="0"/>
              <a:t>Summarizes efforts </a:t>
            </a:r>
            <a:r>
              <a:rPr lang="en-US" sz="2000" b="0" dirty="0"/>
              <a:t>across U.S. </a:t>
            </a:r>
            <a:r>
              <a:rPr lang="en-US" sz="2000" b="0" dirty="0" smtClean="0"/>
              <a:t>Government</a:t>
            </a:r>
            <a:endParaRPr lang="en-US" sz="2000" b="0" dirty="0"/>
          </a:p>
          <a:p>
            <a:r>
              <a:rPr lang="en-US" sz="2000" b="0" dirty="0" smtClean="0"/>
              <a:t>Includes analysis examining potential for GHG emissions reductions from:</a:t>
            </a:r>
          </a:p>
          <a:p>
            <a:pPr lvl="1"/>
            <a:r>
              <a:rPr lang="en-US" sz="1600" b="0" dirty="0" smtClean="0"/>
              <a:t>New aircraft technology</a:t>
            </a:r>
          </a:p>
          <a:p>
            <a:pPr lvl="1"/>
            <a:r>
              <a:rPr lang="en-US" sz="1600" dirty="0" smtClean="0"/>
              <a:t>A</a:t>
            </a:r>
            <a:r>
              <a:rPr lang="en-US" sz="1600" b="0" dirty="0" smtClean="0"/>
              <a:t>lternative jet fuel use</a:t>
            </a:r>
          </a:p>
          <a:p>
            <a:pPr lvl="1"/>
            <a:r>
              <a:rPr lang="en-US" sz="1600" dirty="0"/>
              <a:t>ATM and operations improvements</a:t>
            </a:r>
          </a:p>
          <a:p>
            <a:pPr lvl="1"/>
            <a:endParaRPr lang="en-US" sz="1600" b="0" dirty="0" smtClean="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17</a:t>
            </a:fld>
            <a:endParaRPr lang="en-US" dirty="0">
              <a:solidFill>
                <a:srgbClr val="FFFFFF">
                  <a:lumMod val="65000"/>
                </a:srgbClr>
              </a:solidFill>
            </a:endParaRPr>
          </a:p>
        </p:txBody>
      </p:sp>
      <p:pic>
        <p:nvPicPr>
          <p:cNvPr id="5" name="Picture 4" descr="Image of airplane in flight" title="Cover Pag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5838" y="727350"/>
            <a:ext cx="4050586" cy="5241935"/>
          </a:xfrm>
          <a:prstGeom prst="rect">
            <a:avLst/>
          </a:prstGeom>
          <a:noFill/>
          <a:ln>
            <a:solidFill>
              <a:srgbClr val="000066"/>
            </a:solidFill>
          </a:ln>
        </p:spPr>
      </p:pic>
      <p:sp>
        <p:nvSpPr>
          <p:cNvPr id="6" name="TextBox 5"/>
          <p:cNvSpPr txBox="1"/>
          <p:nvPr/>
        </p:nvSpPr>
        <p:spPr bwMode="auto">
          <a:xfrm>
            <a:off x="133565" y="6102850"/>
            <a:ext cx="493159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1200" dirty="0" smtClean="0">
                <a:solidFill>
                  <a:schemeClr val="bg1"/>
                </a:solidFill>
              </a:rPr>
              <a:t>State Action Plans (including the U.S. plan) are available at: </a:t>
            </a:r>
          </a:p>
          <a:p>
            <a:pPr>
              <a:buNone/>
            </a:pPr>
            <a:r>
              <a:rPr lang="en-US" sz="1200" dirty="0" smtClean="0">
                <a:solidFill>
                  <a:schemeClr val="bg1"/>
                </a:solidFill>
              </a:rPr>
              <a:t>http</a:t>
            </a:r>
            <a:r>
              <a:rPr lang="en-US" sz="1200" dirty="0">
                <a:solidFill>
                  <a:schemeClr val="bg1"/>
                </a:solidFill>
              </a:rPr>
              <a:t>://www.icao.int/environmental-protection/Pages/ClimateChange_ActionPlan.aspx</a:t>
            </a:r>
          </a:p>
          <a:p>
            <a:pPr>
              <a:buFontTx/>
              <a:buNone/>
            </a:pPr>
            <a:endParaRPr lang="en-US" sz="1200" b="1" dirty="0">
              <a:solidFill>
                <a:schemeClr val="bg1"/>
              </a:solidFill>
            </a:endParaRPr>
          </a:p>
        </p:txBody>
      </p:sp>
    </p:spTree>
    <p:extLst>
      <p:ext uri="{BB962C8B-B14F-4D97-AF65-F5344CB8AC3E}">
        <p14:creationId xmlns:p14="http://schemas.microsoft.com/office/powerpoint/2010/main" val="1911821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71" y="76200"/>
            <a:ext cx="8472488" cy="609600"/>
          </a:xfrm>
        </p:spPr>
        <p:txBody>
          <a:bodyPr/>
          <a:lstStyle/>
          <a:p>
            <a:r>
              <a:rPr lang="en-US" dirty="0" smtClean="0"/>
              <a:t>Online Materials</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484" y="3061699"/>
            <a:ext cx="939084" cy="93908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857" y="4043712"/>
            <a:ext cx="1023098" cy="228693"/>
          </a:xfrm>
          <a:prstGeom prst="rect">
            <a:avLst/>
          </a:prstGeom>
        </p:spPr>
      </p:pic>
      <p:sp>
        <p:nvSpPr>
          <p:cNvPr id="7" name="Rectangle 6"/>
          <p:cNvSpPr/>
          <p:nvPr/>
        </p:nvSpPr>
        <p:spPr>
          <a:xfrm>
            <a:off x="1761914" y="2911229"/>
            <a:ext cx="7357369" cy="1415772"/>
          </a:xfrm>
          <a:prstGeom prst="rect">
            <a:avLst/>
          </a:prstGeom>
        </p:spPr>
        <p:txBody>
          <a:bodyPr wrap="square">
            <a:spAutoFit/>
          </a:bodyPr>
          <a:lstStyle/>
          <a:p>
            <a:pPr>
              <a:lnSpc>
                <a:spcPct val="80000"/>
              </a:lnSpc>
              <a:spcBef>
                <a:spcPts val="600"/>
              </a:spcBef>
              <a:buNone/>
              <a:tabLst>
                <a:tab pos="3263900" algn="l"/>
              </a:tabLst>
            </a:pPr>
            <a:r>
              <a:rPr lang="en-US" sz="2000" b="1" dirty="0" smtClean="0">
                <a:solidFill>
                  <a:srgbClr val="1D2F68"/>
                </a:solidFill>
                <a:ea typeface="ＭＳ Ｐゴシック" pitchFamily="-109" charset="-128"/>
              </a:rPr>
              <a:t>Continuous Lower Energy, Emissions and Noise (CLEEN)</a:t>
            </a:r>
            <a:r>
              <a:rPr lang="en-US" sz="2000" b="0" dirty="0" smtClean="0"/>
              <a:t> </a:t>
            </a:r>
          </a:p>
          <a:p>
            <a:pPr marL="285750" indent="-285750">
              <a:spcBef>
                <a:spcPts val="600"/>
              </a:spcBef>
              <a:buFont typeface="Arial" pitchFamily="34" charset="0"/>
              <a:buChar char="•"/>
              <a:tabLst>
                <a:tab pos="3263900" algn="l"/>
              </a:tabLst>
            </a:pPr>
            <a:r>
              <a:rPr lang="en-US" sz="2000" b="0" dirty="0" smtClean="0"/>
              <a:t>Reduce aircraft fuel burn, emissions and noise through technology &amp; a</a:t>
            </a:r>
            <a:r>
              <a:rPr lang="en-US" sz="2000" dirty="0" smtClean="0"/>
              <a:t>dvance alternative jet fuels</a:t>
            </a:r>
          </a:p>
          <a:p>
            <a:pPr marL="285750" indent="-285750">
              <a:spcBef>
                <a:spcPts val="600"/>
              </a:spcBef>
              <a:buFont typeface="Arial" pitchFamily="34" charset="0"/>
              <a:buChar char="•"/>
              <a:tabLst>
                <a:tab pos="3263900" algn="l"/>
              </a:tabLst>
            </a:pPr>
            <a:r>
              <a:rPr lang="en-US" sz="2000" dirty="0" smtClean="0"/>
              <a:t>http://www.faa.gov/go/cleen</a:t>
            </a:r>
          </a:p>
        </p:txBody>
      </p:sp>
      <p:sp>
        <p:nvSpPr>
          <p:cNvPr id="8" name="Rectangle 7"/>
          <p:cNvSpPr/>
          <p:nvPr/>
        </p:nvSpPr>
        <p:spPr>
          <a:xfrm>
            <a:off x="1761914" y="1630223"/>
            <a:ext cx="7010400" cy="1107996"/>
          </a:xfrm>
          <a:prstGeom prst="rect">
            <a:avLst/>
          </a:prstGeom>
        </p:spPr>
        <p:txBody>
          <a:bodyPr wrap="square">
            <a:spAutoFit/>
          </a:bodyPr>
          <a:lstStyle/>
          <a:p>
            <a:pPr>
              <a:lnSpc>
                <a:spcPct val="80000"/>
              </a:lnSpc>
              <a:spcBef>
                <a:spcPts val="600"/>
              </a:spcBef>
              <a:buNone/>
              <a:tabLst>
                <a:tab pos="3263900" algn="l"/>
              </a:tabLst>
            </a:pPr>
            <a:r>
              <a:rPr lang="en-US" sz="2000" b="1" dirty="0" smtClean="0">
                <a:solidFill>
                  <a:srgbClr val="1D2F68"/>
                </a:solidFill>
                <a:ea typeface="ＭＳ Ｐゴシック" pitchFamily="-109" charset="-128"/>
              </a:rPr>
              <a:t>Center of Excellence (COE) Program</a:t>
            </a:r>
            <a:endParaRPr lang="en-US" sz="2000" b="0" dirty="0" smtClean="0"/>
          </a:p>
          <a:p>
            <a:pPr marL="285750" indent="-285750">
              <a:spcBef>
                <a:spcPts val="600"/>
              </a:spcBef>
              <a:buFont typeface="Arial" pitchFamily="34" charset="0"/>
              <a:buChar char="•"/>
            </a:pPr>
            <a:r>
              <a:rPr lang="en-US" sz="2000" b="0" dirty="0" smtClean="0"/>
              <a:t>University research on alt jet fuels and environment</a:t>
            </a:r>
          </a:p>
          <a:p>
            <a:pPr marL="285750" indent="-285750">
              <a:spcBef>
                <a:spcPts val="600"/>
              </a:spcBef>
              <a:buFont typeface="Arial" pitchFamily="34" charset="0"/>
              <a:buChar char="•"/>
            </a:pPr>
            <a:r>
              <a:rPr lang="en-US" sz="2000" dirty="0" smtClean="0"/>
              <a:t>http://ascent.aero (under construction - </a:t>
            </a:r>
            <a:r>
              <a:rPr lang="en-US" sz="2000" u="sng" dirty="0">
                <a:hlinkClick r:id="rId5"/>
              </a:rPr>
              <a:t>link</a:t>
            </a:r>
            <a:r>
              <a:rPr lang="en-US" sz="2000" dirty="0" smtClean="0"/>
              <a:t>)</a:t>
            </a:r>
            <a:endParaRPr lang="en-US" sz="2000" b="0" dirty="0" smtClean="0"/>
          </a:p>
        </p:txBody>
      </p:sp>
      <p:sp>
        <p:nvSpPr>
          <p:cNvPr id="9" name="Slide Number Placeholder 3"/>
          <p:cNvSpPr>
            <a:spLocks noGrp="1"/>
          </p:cNvSpPr>
          <p:nvPr>
            <p:ph type="sldNum" sz="quarter" idx="12"/>
          </p:nvPr>
        </p:nvSpPr>
        <p:spPr>
          <a:xfrm>
            <a:off x="6636504" y="6248400"/>
            <a:ext cx="1905000" cy="457200"/>
          </a:xfrm>
        </p:spPr>
        <p:txBody>
          <a:bodyPr/>
          <a:lstStyle/>
          <a:p>
            <a:fld id="{78D3ABA1-EA94-43C0-B992-7CBCC31144F1}" type="slidenum">
              <a:rPr lang="en-US" smtClean="0">
                <a:solidFill>
                  <a:schemeClr val="bg1"/>
                </a:solidFill>
              </a:rPr>
              <a:pPr/>
              <a:t>18</a:t>
            </a:fld>
            <a:endParaRPr lang="en-US" dirty="0">
              <a:solidFill>
                <a:schemeClr val="bg1"/>
              </a:solidFill>
            </a:endParaRPr>
          </a:p>
        </p:txBody>
      </p:sp>
      <p:pic>
        <p:nvPicPr>
          <p:cNvPr id="12" name="Picture 11" descr="main.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9682" y="1838617"/>
            <a:ext cx="1031359" cy="639182"/>
          </a:xfrm>
          <a:prstGeom prst="rect">
            <a:avLst/>
          </a:prstGeom>
        </p:spPr>
      </p:pic>
      <p:sp>
        <p:nvSpPr>
          <p:cNvPr id="15" name="Rectangle 14"/>
          <p:cNvSpPr/>
          <p:nvPr/>
        </p:nvSpPr>
        <p:spPr>
          <a:xfrm>
            <a:off x="1756731" y="4505804"/>
            <a:ext cx="7357369" cy="1415772"/>
          </a:xfrm>
          <a:prstGeom prst="rect">
            <a:avLst/>
          </a:prstGeom>
        </p:spPr>
        <p:txBody>
          <a:bodyPr wrap="square">
            <a:spAutoFit/>
          </a:bodyPr>
          <a:lstStyle/>
          <a:p>
            <a:pPr>
              <a:lnSpc>
                <a:spcPct val="80000"/>
              </a:lnSpc>
              <a:spcBef>
                <a:spcPts val="600"/>
              </a:spcBef>
              <a:buNone/>
              <a:tabLst>
                <a:tab pos="3263900" algn="l"/>
              </a:tabLst>
            </a:pPr>
            <a:r>
              <a:rPr lang="en-US" sz="2000" b="1" dirty="0" smtClean="0">
                <a:solidFill>
                  <a:srgbClr val="1D2F68"/>
                </a:solidFill>
                <a:ea typeface="ＭＳ Ｐゴシック" pitchFamily="-109" charset="-128"/>
              </a:rPr>
              <a:t>Commercial Aviation Alternative Fuels Initiative (CAAFI)</a:t>
            </a:r>
            <a:endParaRPr lang="en-US" sz="2000" b="0" dirty="0" smtClean="0"/>
          </a:p>
          <a:p>
            <a:pPr marL="285750" indent="-285750">
              <a:spcBef>
                <a:spcPts val="600"/>
              </a:spcBef>
              <a:buFont typeface="Arial" pitchFamily="34" charset="0"/>
              <a:buChar char="•"/>
              <a:tabLst>
                <a:tab pos="3263900" algn="l"/>
              </a:tabLst>
            </a:pPr>
            <a:r>
              <a:rPr lang="en-US" sz="2000" dirty="0" smtClean="0"/>
              <a:t>Coalition </a:t>
            </a:r>
            <a:r>
              <a:rPr lang="en-US" sz="2000" dirty="0"/>
              <a:t>that focuses the efforts of commercial aviation to engage the emerging alternative fuels </a:t>
            </a:r>
            <a:r>
              <a:rPr lang="en-US" sz="2000" dirty="0" smtClean="0"/>
              <a:t>industry</a:t>
            </a:r>
          </a:p>
          <a:p>
            <a:pPr marL="285750" indent="-285750">
              <a:spcBef>
                <a:spcPts val="600"/>
              </a:spcBef>
              <a:buFont typeface="Arial" pitchFamily="34" charset="0"/>
              <a:buChar char="•"/>
              <a:tabLst>
                <a:tab pos="3263900" algn="l"/>
              </a:tabLst>
            </a:pPr>
            <a:r>
              <a:rPr lang="en-US" sz="2000" dirty="0" smtClean="0"/>
              <a:t>http://caafi.org</a:t>
            </a: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606" y="4692214"/>
            <a:ext cx="1196840" cy="119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761914" y="707162"/>
            <a:ext cx="7010400" cy="723275"/>
          </a:xfrm>
          <a:prstGeom prst="rect">
            <a:avLst/>
          </a:prstGeom>
        </p:spPr>
        <p:txBody>
          <a:bodyPr wrap="square">
            <a:spAutoFit/>
          </a:bodyPr>
          <a:lstStyle/>
          <a:p>
            <a:pPr>
              <a:lnSpc>
                <a:spcPct val="80000"/>
              </a:lnSpc>
              <a:spcBef>
                <a:spcPts val="600"/>
              </a:spcBef>
              <a:buNone/>
              <a:tabLst>
                <a:tab pos="3263900" algn="l"/>
              </a:tabLst>
            </a:pPr>
            <a:r>
              <a:rPr lang="en-US" sz="2000" b="1" dirty="0" smtClean="0">
                <a:solidFill>
                  <a:srgbClr val="1D2F68"/>
                </a:solidFill>
                <a:ea typeface="ＭＳ Ｐゴシック" pitchFamily="-109" charset="-128"/>
              </a:rPr>
              <a:t>FAA Environment and Energy</a:t>
            </a:r>
            <a:endParaRPr lang="en-US" sz="2000" b="0" dirty="0" smtClean="0"/>
          </a:p>
          <a:p>
            <a:pPr marL="285750" indent="-285750">
              <a:spcBef>
                <a:spcPts val="600"/>
              </a:spcBef>
              <a:buFont typeface="Arial" pitchFamily="34" charset="0"/>
              <a:buChar char="•"/>
            </a:pPr>
            <a:r>
              <a:rPr lang="en-US" sz="2000" dirty="0"/>
              <a:t>http://www.faa.gov/go/environment</a:t>
            </a:r>
            <a:endParaRPr lang="en-US" sz="2000" b="0" dirty="0" smtClean="0"/>
          </a:p>
        </p:txBody>
      </p:sp>
      <p:pic>
        <p:nvPicPr>
          <p:cNvPr id="19" name="Picture 26" descr="NEW FAA LOGO"/>
          <p:cNvPicPr>
            <a:picLocks noChangeAspect="1" noChangeArrowheads="1"/>
          </p:cNvPicPr>
          <p:nvPr userDrawn="1"/>
        </p:nvPicPr>
        <p:blipFill>
          <a:blip r:embed="rId8"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584887" y="707162"/>
            <a:ext cx="660400" cy="66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920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627847" y="3346338"/>
            <a:ext cx="8084973" cy="1225662"/>
          </a:xfrm>
          <a:prstGeom prst="roundRect">
            <a:avLst>
              <a:gd name="adj" fmla="val 34475"/>
            </a:avLst>
          </a:prstGeom>
          <a:solidFill>
            <a:srgbClr val="FFCC00">
              <a:alpha val="43922"/>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97330834"/>
              </p:ext>
            </p:extLst>
          </p:nvPr>
        </p:nvGraphicFramePr>
        <p:xfrm>
          <a:off x="602166" y="1365361"/>
          <a:ext cx="8140774" cy="3517436"/>
        </p:xfrm>
        <a:graphic>
          <a:graphicData uri="http://schemas.openxmlformats.org/drawingml/2006/table">
            <a:tbl>
              <a:tblPr firstRow="1" bandRow="1">
                <a:tableStyleId>{5C22544A-7EE6-4342-B048-85BDC9FD1C3A}</a:tableStyleId>
              </a:tblPr>
              <a:tblGrid>
                <a:gridCol w="4767040"/>
                <a:gridCol w="3373734"/>
              </a:tblGrid>
              <a:tr h="452282">
                <a:tc gridSpan="2">
                  <a:txBody>
                    <a:bodyPr/>
                    <a:lstStyle/>
                    <a:p>
                      <a:pPr algn="ctr"/>
                      <a:r>
                        <a:rPr lang="en-US" sz="1800" dirty="0" smtClean="0"/>
                        <a:t>Stakeholder Collaboration Program Phases, Activities,  and Schedule</a:t>
                      </a:r>
                      <a:endParaRPr lang="en-US" dirty="0">
                        <a:solidFill>
                          <a:schemeClr val="bg1"/>
                        </a:solidFill>
                      </a:endParaRPr>
                    </a:p>
                  </a:txBody>
                  <a:tcPr>
                    <a:solidFill>
                      <a:srgbClr val="003366"/>
                    </a:solidFill>
                  </a:tcPr>
                </a:tc>
                <a:tc hMerge="1">
                  <a:txBody>
                    <a:bodyPr/>
                    <a:lstStyle/>
                    <a:p>
                      <a:pPr marL="0" algn="ctr" defTabSz="914400" rtl="0" eaLnBrk="1" latinLnBrk="0" hangingPunct="1"/>
                      <a:endParaRPr lang="en-US" sz="1800" b="1" kern="1200" dirty="0">
                        <a:solidFill>
                          <a:schemeClr val="bg1"/>
                        </a:solidFill>
                        <a:latin typeface="+mn-lt"/>
                        <a:ea typeface="+mn-ea"/>
                        <a:cs typeface="+mn-cs"/>
                      </a:endParaRPr>
                    </a:p>
                  </a:txBody>
                  <a:tcPr>
                    <a:solidFill>
                      <a:srgbClr val="003366"/>
                    </a:solidFill>
                  </a:tcPr>
                </a:tc>
              </a:tr>
              <a:tr h="406468">
                <a:tc>
                  <a:txBody>
                    <a:bodyPr/>
                    <a:lstStyle/>
                    <a:p>
                      <a:pPr algn="ctr"/>
                      <a:r>
                        <a:rPr lang="en-US" dirty="0" smtClean="0">
                          <a:solidFill>
                            <a:schemeClr val="bg1"/>
                          </a:solidFill>
                        </a:rPr>
                        <a:t>Activities</a:t>
                      </a:r>
                      <a:endParaRPr lang="en-US" dirty="0">
                        <a:solidFill>
                          <a:schemeClr val="bg1"/>
                        </a:solidFill>
                      </a:endParaRPr>
                    </a:p>
                  </a:txBody>
                  <a:tcPr>
                    <a:solidFill>
                      <a:srgbClr val="003366"/>
                    </a:solidFill>
                  </a:tcPr>
                </a:tc>
                <a:tc>
                  <a:txBody>
                    <a:bodyPr/>
                    <a:lstStyle/>
                    <a:p>
                      <a:pPr marL="0" algn="ctr" defTabSz="914400" rtl="0" eaLnBrk="1" latinLnBrk="0" hangingPunct="1"/>
                      <a:r>
                        <a:rPr lang="en-US" sz="1800" b="1" kern="1200" dirty="0" smtClean="0">
                          <a:solidFill>
                            <a:schemeClr val="bg1"/>
                          </a:solidFill>
                          <a:latin typeface="+mn-lt"/>
                          <a:ea typeface="+mn-ea"/>
                          <a:cs typeface="+mn-cs"/>
                        </a:rPr>
                        <a:t>Schedule</a:t>
                      </a:r>
                      <a:endParaRPr lang="en-US" sz="1800" b="1" kern="1200" dirty="0">
                        <a:solidFill>
                          <a:schemeClr val="bg1"/>
                        </a:solidFill>
                        <a:latin typeface="+mn-lt"/>
                        <a:ea typeface="+mn-ea"/>
                        <a:cs typeface="+mn-cs"/>
                      </a:endParaRPr>
                    </a:p>
                  </a:txBody>
                  <a:tcPr>
                    <a:solidFill>
                      <a:srgbClr val="003366"/>
                    </a:solidFill>
                  </a:tcPr>
                </a:tc>
              </a:tr>
              <a:tr h="918334">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chemeClr val="accent2"/>
                          </a:solidFill>
                          <a:latin typeface="+mn-lt"/>
                          <a:ea typeface="+mn-ea"/>
                          <a:cs typeface="+mn-cs"/>
                        </a:rPr>
                        <a:t>FAA established a cross-functional Stakeholder Core Group in collaboration with industry</a:t>
                      </a:r>
                    </a:p>
                    <a:p>
                      <a:endParaRPr lang="en-US" sz="1800" b="0" kern="1200" dirty="0">
                        <a:solidFill>
                          <a:schemeClr val="accent2"/>
                        </a:solidFill>
                        <a:latin typeface="+mn-lt"/>
                        <a:ea typeface="+mn-ea"/>
                        <a:cs typeface="+mn-cs"/>
                      </a:endParaRPr>
                    </a:p>
                  </a:txBody>
                  <a:tcPr/>
                </a:tc>
                <a:tc>
                  <a:txBody>
                    <a:bodyPr/>
                    <a:lstStyle/>
                    <a:p>
                      <a:pPr marL="0" algn="ctr" defTabSz="914400" rtl="0" eaLnBrk="1" latinLnBrk="0" hangingPunct="1"/>
                      <a:r>
                        <a:rPr lang="en-US" sz="1800" b="0" kern="1200" dirty="0" smtClean="0">
                          <a:solidFill>
                            <a:schemeClr val="accent2"/>
                          </a:solidFill>
                          <a:latin typeface="+mn-lt"/>
                          <a:ea typeface="+mn-ea"/>
                          <a:cs typeface="+mn-cs"/>
                        </a:rPr>
                        <a:t>July  2013 – May 2015</a:t>
                      </a:r>
                      <a:endParaRPr lang="en-US" sz="1800" b="0" kern="1200" dirty="0">
                        <a:solidFill>
                          <a:schemeClr val="accent2"/>
                        </a:solidFill>
                        <a:latin typeface="+mn-lt"/>
                        <a:ea typeface="+mn-ea"/>
                        <a:cs typeface="+mn-cs"/>
                      </a:endParaRPr>
                    </a:p>
                  </a:txBody>
                  <a:tcPr/>
                </a:tc>
              </a:tr>
              <a:tr h="1469966">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chemeClr val="accent2"/>
                          </a:solidFill>
                          <a:latin typeface="+mn-lt"/>
                          <a:ea typeface="+mn-ea"/>
                          <a:cs typeface="+mn-cs"/>
                        </a:rPr>
                        <a:t>The Core</a:t>
                      </a:r>
                      <a:r>
                        <a:rPr lang="en-US" sz="1800" b="0" kern="1200" baseline="0" dirty="0" smtClean="0">
                          <a:solidFill>
                            <a:schemeClr val="accent2"/>
                          </a:solidFill>
                          <a:latin typeface="+mn-lt"/>
                          <a:ea typeface="+mn-ea"/>
                          <a:cs typeface="+mn-cs"/>
                        </a:rPr>
                        <a:t> Group continues to discuss further refinements to RELATE </a:t>
                      </a:r>
                      <a:endParaRPr lang="en-US" sz="1800" b="0" kern="1200" dirty="0" smtClean="0">
                        <a:solidFill>
                          <a:schemeClr val="accent2"/>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chemeClr val="accent2"/>
                          </a:solidFill>
                          <a:latin typeface="+mn-lt"/>
                          <a:ea typeface="+mn-ea"/>
                          <a:cs typeface="+mn-cs"/>
                        </a:rPr>
                        <a:t>Establish</a:t>
                      </a:r>
                      <a:r>
                        <a:rPr lang="en-US" sz="1800" b="0" kern="1200" baseline="0" dirty="0" smtClean="0">
                          <a:solidFill>
                            <a:schemeClr val="accent2"/>
                          </a:solidFill>
                          <a:latin typeface="+mn-lt"/>
                          <a:ea typeface="+mn-ea"/>
                          <a:cs typeface="+mn-cs"/>
                        </a:rPr>
                        <a:t> RELATE Website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b="0" kern="1200" baseline="0" dirty="0" smtClean="0">
                          <a:solidFill>
                            <a:schemeClr val="accent2"/>
                          </a:solidFill>
                          <a:latin typeface="+mn-lt"/>
                          <a:ea typeface="+mn-ea"/>
                          <a:cs typeface="+mn-cs"/>
                          <a:hlinkClick r:id="rId3"/>
                        </a:rPr>
                        <a:t>http://relate.faa.gov</a:t>
                      </a:r>
                      <a:endParaRPr lang="en-US" sz="1800" b="0" kern="1200" baseline="0" dirty="0" smtClean="0">
                        <a:solidFill>
                          <a:schemeClr val="accent2"/>
                        </a:solidFill>
                        <a:latin typeface="+mn-lt"/>
                        <a:ea typeface="+mn-ea"/>
                        <a:cs typeface="+mn-cs"/>
                      </a:endParaRPr>
                    </a:p>
                  </a:txBody>
                  <a:tcPr>
                    <a:noFill/>
                  </a:tcPr>
                </a:tc>
                <a:tc>
                  <a:txBody>
                    <a:bodyPr/>
                    <a:lstStyle/>
                    <a:p>
                      <a:pPr marL="0" algn="ctr" defTabSz="914400" rtl="0" eaLnBrk="1" latinLnBrk="0" hangingPunct="1"/>
                      <a:r>
                        <a:rPr lang="en-US" sz="1800" b="0" kern="1200" dirty="0" smtClean="0">
                          <a:solidFill>
                            <a:schemeClr val="accent2"/>
                          </a:solidFill>
                          <a:latin typeface="+mn-lt"/>
                          <a:ea typeface="+mn-ea"/>
                          <a:cs typeface="+mn-cs"/>
                        </a:rPr>
                        <a:t>Spring  – Fall</a:t>
                      </a:r>
                      <a:r>
                        <a:rPr lang="en-US" sz="1800" b="0" kern="1200" baseline="0" dirty="0" smtClean="0">
                          <a:solidFill>
                            <a:schemeClr val="accent2"/>
                          </a:solidFill>
                          <a:latin typeface="+mn-lt"/>
                          <a:ea typeface="+mn-ea"/>
                          <a:cs typeface="+mn-cs"/>
                        </a:rPr>
                        <a:t> 2015</a:t>
                      </a:r>
                      <a:endParaRPr lang="en-US" sz="1800" b="0" kern="1200" dirty="0">
                        <a:solidFill>
                          <a:schemeClr val="accent2"/>
                        </a:solidFill>
                        <a:latin typeface="+mn-lt"/>
                        <a:ea typeface="+mn-ea"/>
                        <a:cs typeface="+mn-cs"/>
                      </a:endParaRPr>
                    </a:p>
                  </a:txBody>
                  <a:tcPr>
                    <a:noFill/>
                  </a:tcPr>
                </a:tc>
              </a:tr>
            </a:tbl>
          </a:graphicData>
        </a:graphic>
      </p:graphicFrame>
      <p:sp>
        <p:nvSpPr>
          <p:cNvPr id="6" name="Title 2"/>
          <p:cNvSpPr txBox="1">
            <a:spLocks/>
          </p:cNvSpPr>
          <p:nvPr/>
        </p:nvSpPr>
        <p:spPr bwMode="auto">
          <a:xfrm>
            <a:off x="2406943" y="215131"/>
            <a:ext cx="6737057"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400" i="1" dirty="0" smtClean="0">
                <a:latin typeface="Calibri"/>
              </a:rPr>
              <a:t>Recognizing Excellence and Leadership in Air Transportation for the Environment (RELATE)</a:t>
            </a:r>
            <a:endParaRPr lang="en-US" sz="2400" dirty="0"/>
          </a:p>
        </p:txBody>
      </p:sp>
      <p:pic>
        <p:nvPicPr>
          <p:cNvPr id="7" name="Picture 2" descr="C:\Users\Donald Scata\Documents\Projects\NextGen EMS\Stakeholder Collaboration\FAA_NextGen_Graphic_FIN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964" y="27998"/>
            <a:ext cx="1974000" cy="104582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 </a:t>
            </a:r>
            <a:endParaRPr lang="en-US" dirty="0"/>
          </a:p>
        </p:txBody>
      </p:sp>
      <p:sp>
        <p:nvSpPr>
          <p:cNvPr id="8" name="Slide Number Placeholder 3"/>
          <p:cNvSpPr>
            <a:spLocks noGrp="1"/>
          </p:cNvSpPr>
          <p:nvPr>
            <p:ph type="sldNum" sz="quarter" idx="12"/>
          </p:nvPr>
        </p:nvSpPr>
        <p:spPr>
          <a:xfrm>
            <a:off x="6636504" y="6248400"/>
            <a:ext cx="1905000" cy="457200"/>
          </a:xfrm>
        </p:spPr>
        <p:txBody>
          <a:bodyPr/>
          <a:lstStyle/>
          <a:p>
            <a:pPr>
              <a:defRPr/>
            </a:pPr>
            <a:fld id="{B99443F9-19F2-424F-8F48-06655C11CA2B}" type="slidenum">
              <a:rPr lang="en-US" smtClean="0">
                <a:solidFill>
                  <a:srgbClr val="FFFFFF"/>
                </a:solidFill>
              </a:rPr>
              <a:pPr>
                <a:defRPr/>
              </a:pPr>
              <a:t>19</a:t>
            </a:fld>
            <a:endParaRPr lang="en-US">
              <a:solidFill>
                <a:srgbClr val="FFFFFF"/>
              </a:solidFill>
            </a:endParaRPr>
          </a:p>
        </p:txBody>
      </p:sp>
    </p:spTree>
    <p:extLst>
      <p:ext uri="{BB962C8B-B14F-4D97-AF65-F5344CB8AC3E}">
        <p14:creationId xmlns:p14="http://schemas.microsoft.com/office/powerpoint/2010/main" val="1149610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212942" y="76200"/>
            <a:ext cx="8818324" cy="609600"/>
          </a:xfrm>
        </p:spPr>
        <p:txBody>
          <a:bodyPr/>
          <a:lstStyle/>
          <a:p>
            <a:pPr eaLnBrk="1" hangingPunct="1"/>
            <a:r>
              <a:rPr lang="en-US" sz="3600" dirty="0" smtClean="0"/>
              <a:t>Outline</a:t>
            </a:r>
          </a:p>
        </p:txBody>
      </p:sp>
      <p:sp>
        <p:nvSpPr>
          <p:cNvPr id="4100" name="Rectangle 3"/>
          <p:cNvSpPr>
            <a:spLocks noGrp="1" noChangeArrowheads="1"/>
          </p:cNvSpPr>
          <p:nvPr>
            <p:ph idx="1"/>
          </p:nvPr>
        </p:nvSpPr>
        <p:spPr/>
        <p:txBody>
          <a:bodyPr/>
          <a:lstStyle/>
          <a:p>
            <a:pPr eaLnBrk="1" hangingPunct="1"/>
            <a:r>
              <a:rPr lang="en-US" dirty="0" smtClean="0"/>
              <a:t>Refresher on AEE Research</a:t>
            </a:r>
            <a:endParaRPr lang="en-US" dirty="0"/>
          </a:p>
          <a:p>
            <a:pPr eaLnBrk="1" hangingPunct="1"/>
            <a:r>
              <a:rPr lang="en-US" dirty="0" smtClean="0"/>
              <a:t>New materials</a:t>
            </a:r>
          </a:p>
          <a:p>
            <a:pPr lvl="1"/>
            <a:r>
              <a:rPr lang="en-US" dirty="0" smtClean="0"/>
              <a:t>Greening Aviation Banners</a:t>
            </a:r>
          </a:p>
          <a:p>
            <a:pPr lvl="1"/>
            <a:r>
              <a:rPr lang="en-US" dirty="0" smtClean="0"/>
              <a:t>U.S</a:t>
            </a:r>
            <a:r>
              <a:rPr lang="en-US" dirty="0"/>
              <a:t>. Aviation GHG Emissions Reduction </a:t>
            </a:r>
            <a:r>
              <a:rPr lang="en-US" dirty="0" smtClean="0"/>
              <a:t>Plan</a:t>
            </a:r>
          </a:p>
          <a:p>
            <a:pPr lvl="1"/>
            <a:r>
              <a:rPr lang="en-US" dirty="0" smtClean="0"/>
              <a:t>Websites</a:t>
            </a:r>
          </a:p>
          <a:p>
            <a:r>
              <a:rPr lang="en-US" dirty="0" smtClean="0"/>
              <a:t>Budget summary</a:t>
            </a:r>
            <a:endParaRPr lang="en-US" dirty="0"/>
          </a:p>
          <a:p>
            <a:pPr eaLnBrk="1" hangingPunct="1"/>
            <a:r>
              <a:rPr lang="en-US" dirty="0" smtClean="0"/>
              <a:t>Summary</a:t>
            </a:r>
            <a:endParaRPr lang="en-US" dirty="0"/>
          </a:p>
        </p:txBody>
      </p:sp>
      <p:sp>
        <p:nvSpPr>
          <p:cNvPr id="5" name="Slide Number Placeholder 1"/>
          <p:cNvSpPr>
            <a:spLocks noGrp="1"/>
          </p:cNvSpPr>
          <p:nvPr>
            <p:ph type="sldNum" sz="quarter" idx="4294967295"/>
          </p:nvPr>
        </p:nvSpPr>
        <p:spPr>
          <a:xfrm>
            <a:off x="6636504" y="6248400"/>
            <a:ext cx="19050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algn="r" eaLnBrk="1" hangingPunct="1">
              <a:buNone/>
            </a:pPr>
            <a:fld id="{B1C6B998-0A5D-4C92-A836-3DA03D7C074A}" type="slidenum">
              <a:rPr lang="en-US" sz="1400" smtClean="0">
                <a:solidFill>
                  <a:srgbClr val="FFFFFF"/>
                </a:solidFill>
              </a:rPr>
              <a:pPr algn="r" eaLnBrk="1" hangingPunct="1">
                <a:buNone/>
              </a:pPr>
              <a:t>2</a:t>
            </a:fld>
            <a:endParaRPr lang="en-US" sz="1400" smtClean="0">
              <a:solidFill>
                <a:srgbClr val="FFFFFF"/>
              </a:solidFill>
            </a:endParaRPr>
          </a:p>
        </p:txBody>
      </p:sp>
    </p:spTree>
    <p:extLst>
      <p:ext uri="{BB962C8B-B14F-4D97-AF65-F5344CB8AC3E}">
        <p14:creationId xmlns:p14="http://schemas.microsoft.com/office/powerpoint/2010/main" val="1184491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Profile – Broken out by Funding Source</a:t>
            </a:r>
            <a:endParaRPr lang="en-US" dirty="0"/>
          </a:p>
        </p:txBody>
      </p:sp>
      <p:sp>
        <p:nvSpPr>
          <p:cNvPr id="5" name="Slide Number Placeholder 4"/>
          <p:cNvSpPr>
            <a:spLocks noGrp="1"/>
          </p:cNvSpPr>
          <p:nvPr>
            <p:ph type="sldNum" sz="quarter" idx="12"/>
          </p:nvPr>
        </p:nvSpPr>
        <p:spPr/>
        <p:txBody>
          <a:bodyPr/>
          <a:lstStyle/>
          <a:p>
            <a:fld id="{836266C2-23C9-4679-9EA6-D74DA6C8C265}" type="slidenum">
              <a:rPr lang="en-US" smtClean="0">
                <a:solidFill>
                  <a:schemeClr val="bg1"/>
                </a:solidFill>
              </a:rPr>
              <a:pPr/>
              <a:t>20</a:t>
            </a:fld>
            <a:endParaRPr lang="en-US">
              <a:solidFill>
                <a:schemeClr val="bg1"/>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022"/>
          <a:stretch/>
        </p:blipFill>
        <p:spPr bwMode="auto">
          <a:xfrm>
            <a:off x="239713" y="618067"/>
            <a:ext cx="8662987" cy="534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94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118" y="753533"/>
            <a:ext cx="7266656" cy="526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p:txBody>
          <a:bodyPr/>
          <a:lstStyle/>
          <a:p>
            <a:r>
              <a:rPr lang="en-US" dirty="0" smtClean="0"/>
              <a:t>FY15 </a:t>
            </a:r>
            <a:r>
              <a:rPr lang="en-US" dirty="0"/>
              <a:t>Budget Allocation by Pillar &amp; Topic</a:t>
            </a:r>
          </a:p>
        </p:txBody>
      </p:sp>
      <p:sp>
        <p:nvSpPr>
          <p:cNvPr id="5" name="Slide Number Placeholder 3"/>
          <p:cNvSpPr>
            <a:spLocks noGrp="1"/>
          </p:cNvSpPr>
          <p:nvPr>
            <p:ph type="sldNum" sz="quarter" idx="12"/>
          </p:nvPr>
        </p:nvSpPr>
        <p:spPr/>
        <p:txBody>
          <a:bodyPr/>
          <a:lstStyle/>
          <a:p>
            <a:pPr>
              <a:defRPr/>
            </a:pPr>
            <a:fld id="{B99443F9-19F2-424F-8F48-06655C11CA2B}" type="slidenum">
              <a:rPr lang="en-US" smtClean="0">
                <a:solidFill>
                  <a:srgbClr val="FFFFFF"/>
                </a:solidFill>
              </a:rPr>
              <a:pPr>
                <a:defRPr/>
              </a:pPr>
              <a:t>21</a:t>
            </a:fld>
            <a:endParaRPr lang="en-US" dirty="0">
              <a:solidFill>
                <a:srgbClr val="FFFFFF"/>
              </a:solidFill>
            </a:endParaRPr>
          </a:p>
        </p:txBody>
      </p:sp>
    </p:spTree>
    <p:extLst>
      <p:ext uri="{BB962C8B-B14F-4D97-AF65-F5344CB8AC3E}">
        <p14:creationId xmlns:p14="http://schemas.microsoft.com/office/powerpoint/2010/main" val="2163684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807"/>
          <a:stretch/>
        </p:blipFill>
        <p:spPr bwMode="auto">
          <a:xfrm>
            <a:off x="242888" y="522817"/>
            <a:ext cx="8656637"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2942" y="0"/>
            <a:ext cx="8818324" cy="609600"/>
          </a:xfrm>
        </p:spPr>
        <p:txBody>
          <a:bodyPr/>
          <a:lstStyle/>
          <a:p>
            <a:r>
              <a:rPr lang="en-US" dirty="0" smtClean="0"/>
              <a:t>Environment and Energy Program Funding</a:t>
            </a:r>
            <a:endParaRPr lang="en-US" dirty="0"/>
          </a:p>
        </p:txBody>
      </p:sp>
      <p:sp>
        <p:nvSpPr>
          <p:cNvPr id="5" name="Slide Number Placeholder 1"/>
          <p:cNvSpPr>
            <a:spLocks noGrp="1"/>
          </p:cNvSpPr>
          <p:nvPr>
            <p:ph type="sldNum" sz="quarter" idx="4294967295"/>
          </p:nvPr>
        </p:nvSpPr>
        <p:spPr>
          <a:xfrm>
            <a:off x="6636504" y="6248400"/>
            <a:ext cx="19050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1C6B998-0A5D-4C92-A836-3DA03D7C074A}" type="slidenum">
              <a:rPr lang="en-US" sz="1400" smtClean="0">
                <a:solidFill>
                  <a:srgbClr val="FFFFFF"/>
                </a:solidFill>
              </a:rPr>
              <a:pPr eaLnBrk="1" hangingPunct="1"/>
              <a:t>22</a:t>
            </a:fld>
            <a:endParaRPr lang="en-US" sz="1400" smtClean="0">
              <a:solidFill>
                <a:srgbClr val="FFFFFF"/>
              </a:solidFill>
            </a:endParaRPr>
          </a:p>
        </p:txBody>
      </p:sp>
      <p:sp>
        <p:nvSpPr>
          <p:cNvPr id="4" name="Rectangle 3"/>
          <p:cNvSpPr/>
          <p:nvPr/>
        </p:nvSpPr>
        <p:spPr>
          <a:xfrm>
            <a:off x="4724400" y="5215465"/>
            <a:ext cx="4273446" cy="83099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buNone/>
              <a:tabLst/>
              <a:defRPr/>
            </a:pPr>
            <a:r>
              <a:rPr kumimoji="0" lang="en-US" sz="1200" b="1" i="0" u="none" strike="noStrike" kern="0" cap="none" spc="0" normalizeH="0" baseline="0" noProof="0" dirty="0" smtClean="0">
                <a:ln>
                  <a:noFill/>
                </a:ln>
                <a:solidFill>
                  <a:srgbClr val="000000"/>
                </a:solidFill>
                <a:effectLst/>
                <a:uLnTx/>
                <a:uFillTx/>
              </a:rPr>
              <a:t>Office of Airports (ARP) has</a:t>
            </a:r>
            <a:r>
              <a:rPr kumimoji="0" lang="en-US" sz="1200" b="1" i="0" u="none" strike="noStrike" kern="0" cap="none" spc="0" normalizeH="0" noProof="0" dirty="0" smtClean="0">
                <a:ln>
                  <a:noFill/>
                </a:ln>
                <a:solidFill>
                  <a:srgbClr val="000000"/>
                </a:solidFill>
                <a:effectLst/>
                <a:uLnTx/>
                <a:uFillTx/>
              </a:rPr>
              <a:t> been </a:t>
            </a:r>
            <a:r>
              <a:rPr kumimoji="0" lang="en-US" sz="1200" b="1" i="0" u="none" strike="noStrike" kern="0" cap="none" spc="0" normalizeH="0" baseline="0" noProof="0" dirty="0" smtClean="0">
                <a:ln>
                  <a:noFill/>
                </a:ln>
                <a:solidFill>
                  <a:srgbClr val="000000"/>
                </a:solidFill>
                <a:effectLst/>
                <a:uLnTx/>
                <a:uFillTx/>
              </a:rPr>
              <a:t>providing funding for community noise </a:t>
            </a:r>
            <a:r>
              <a:rPr kumimoji="0" lang="en-US" sz="1200" b="1" i="0" u="none" strike="noStrike" kern="0" cap="none" spc="0" normalizeH="0" baseline="0" noProof="0" dirty="0" smtClean="0">
                <a:ln>
                  <a:noFill/>
                </a:ln>
                <a:solidFill>
                  <a:srgbClr val="000000"/>
                </a:solidFill>
                <a:effectLst/>
                <a:uLnTx/>
                <a:uFillTx/>
              </a:rPr>
              <a:t>survey via ATR Program. </a:t>
            </a:r>
            <a:r>
              <a:rPr kumimoji="0" lang="en-US" sz="1200" b="1" i="0" u="none" strike="noStrike" kern="0" cap="none" spc="0" normalizeH="0" baseline="0" noProof="0" dirty="0" smtClean="0">
                <a:ln>
                  <a:noFill/>
                </a:ln>
                <a:solidFill>
                  <a:srgbClr val="000000"/>
                </a:solidFill>
                <a:effectLst/>
                <a:uLnTx/>
                <a:uFillTx/>
              </a:rPr>
              <a:t>Starting in FY16 they will be providing additional funds for environment projects.</a:t>
            </a:r>
            <a:endParaRPr kumimoji="0" lang="en-US" sz="12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729981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19728" y="603766"/>
            <a:ext cx="8773960" cy="5030461"/>
          </a:xfrm>
        </p:spPr>
        <p:txBody>
          <a:bodyPr/>
          <a:lstStyle/>
          <a:p>
            <a:pPr eaLnBrk="1" hangingPunct="1">
              <a:buSzPct val="80000"/>
            </a:pPr>
            <a:r>
              <a:rPr lang="en-US" sz="2400" b="0" dirty="0">
                <a:cs typeface="Arial" charset="0"/>
              </a:rPr>
              <a:t>Noise, emissions and the need for a sustainable and secure energy supply remain critical issues facing the growth of aviation</a:t>
            </a:r>
          </a:p>
          <a:p>
            <a:pPr eaLnBrk="1" hangingPunct="1">
              <a:buSzPct val="80000"/>
            </a:pPr>
            <a:r>
              <a:rPr lang="en-US" sz="2400" b="0" dirty="0">
                <a:cs typeface="Arial" charset="0"/>
              </a:rPr>
              <a:t>Reduced funding limits our ability to develop solutions that could prevent environment from being a constraint on aviation growth</a:t>
            </a:r>
          </a:p>
          <a:p>
            <a:pPr marL="0" indent="0">
              <a:buNone/>
              <a:tabLst>
                <a:tab pos="465138" algn="l"/>
              </a:tabLst>
            </a:pPr>
            <a:endParaRPr lang="en-US" sz="1200" dirty="0" smtClean="0">
              <a:solidFill>
                <a:srgbClr val="1D2F68"/>
              </a:solidFill>
              <a:latin typeface="+mj-lt"/>
              <a:ea typeface="+mj-ea"/>
              <a:cs typeface="+mj-cs"/>
            </a:endParaRPr>
          </a:p>
          <a:p>
            <a:pPr marL="0" indent="0">
              <a:buNone/>
            </a:pPr>
            <a:r>
              <a:rPr lang="en-US" dirty="0" smtClean="0">
                <a:solidFill>
                  <a:srgbClr val="1D2F68"/>
                </a:solidFill>
                <a:latin typeface="+mj-lt"/>
                <a:ea typeface="+mj-ea"/>
                <a:cs typeface="+mj-cs"/>
              </a:rPr>
              <a:t>Questions </a:t>
            </a:r>
            <a:r>
              <a:rPr lang="en-US" dirty="0">
                <a:solidFill>
                  <a:srgbClr val="1D2F68"/>
                </a:solidFill>
                <a:latin typeface="+mj-lt"/>
                <a:ea typeface="+mj-ea"/>
                <a:cs typeface="+mj-cs"/>
              </a:rPr>
              <a:t>for tomorrow</a:t>
            </a:r>
            <a:r>
              <a:rPr lang="en-US" sz="2400" dirty="0" smtClean="0"/>
              <a:t>:</a:t>
            </a:r>
          </a:p>
          <a:p>
            <a:r>
              <a:rPr lang="en-US" sz="2400" b="0" dirty="0" smtClean="0"/>
              <a:t>Are there R&amp;D areas within the E&amp;E Portfolio that should be lower / higher priority?</a:t>
            </a:r>
          </a:p>
          <a:p>
            <a:r>
              <a:rPr lang="en-US" sz="2400" b="0" dirty="0" smtClean="0"/>
              <a:t>Are there R&amp;D areas that AEE is not examining that should be added to the E&amp;E Portfolio?</a:t>
            </a:r>
          </a:p>
          <a:p>
            <a:r>
              <a:rPr lang="en-US" sz="2400" b="0" dirty="0" smtClean="0"/>
              <a:t>What do you see coming on the horizon regarding E&amp;E that may require future R&amp;D efforts? </a:t>
            </a:r>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23</a:t>
            </a:fld>
            <a:endParaRPr lang="en-US" dirty="0">
              <a:solidFill>
                <a:srgbClr val="FFFFFF">
                  <a:lumMod val="65000"/>
                </a:srgbClr>
              </a:solidFill>
            </a:endParaRPr>
          </a:p>
        </p:txBody>
      </p:sp>
    </p:spTree>
    <p:extLst>
      <p:ext uri="{BB962C8B-B14F-4D97-AF65-F5344CB8AC3E}">
        <p14:creationId xmlns:p14="http://schemas.microsoft.com/office/powerpoint/2010/main" val="52574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0" y="1058218"/>
            <a:ext cx="9144435" cy="147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Rectangle 3"/>
          <p:cNvSpPr>
            <a:spLocks noChangeArrowheads="1"/>
          </p:cNvSpPr>
          <p:nvPr/>
        </p:nvSpPr>
        <p:spPr bwMode="auto">
          <a:xfrm>
            <a:off x="9870" y="951241"/>
            <a:ext cx="9144436" cy="33849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buFontTx/>
              <a:buNone/>
            </a:pPr>
            <a:r>
              <a:rPr lang="en-US" sz="1600" b="1" dirty="0">
                <a:solidFill>
                  <a:prstClr val="white"/>
                </a:solidFill>
                <a:latin typeface="Calibri" pitchFamily="34" charset="0"/>
                <a:cs typeface="Calibri" pitchFamily="34" charset="0"/>
              </a:rPr>
              <a:t>             NOISE                        AIR QUALITY             WATER QUALITY               ENERGY                GLOBAL CLIMATE</a:t>
            </a:r>
          </a:p>
        </p:txBody>
      </p:sp>
      <p:sp>
        <p:nvSpPr>
          <p:cNvPr id="8" name="Rectangle 2"/>
          <p:cNvSpPr>
            <a:spLocks noChangeArrowheads="1"/>
          </p:cNvSpPr>
          <p:nvPr/>
        </p:nvSpPr>
        <p:spPr bwMode="auto">
          <a:xfrm>
            <a:off x="168275" y="2901215"/>
            <a:ext cx="8975725" cy="19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p>
            <a:pPr marL="457200" indent="-457200" fontAlgn="auto">
              <a:lnSpc>
                <a:spcPts val="3000"/>
              </a:lnSpc>
              <a:spcBef>
                <a:spcPts val="2400"/>
              </a:spcBef>
              <a:spcAft>
                <a:spcPts val="0"/>
              </a:spcAft>
            </a:pPr>
            <a:r>
              <a:rPr lang="en-US" sz="2800" dirty="0">
                <a:solidFill>
                  <a:prstClr val="black"/>
                </a:solidFill>
                <a:latin typeface="Calibri" pitchFamily="34" charset="0"/>
                <a:cs typeface="Calibri" pitchFamily="34" charset="0"/>
              </a:rPr>
              <a:t>Aviation impacts community noise, air quality, water quality, energy usage, and climate </a:t>
            </a:r>
            <a:r>
              <a:rPr lang="en-US" sz="2800" dirty="0" smtClean="0">
                <a:solidFill>
                  <a:prstClr val="black"/>
                </a:solidFill>
                <a:latin typeface="Calibri" pitchFamily="34" charset="0"/>
                <a:cs typeface="Calibri" pitchFamily="34" charset="0"/>
              </a:rPr>
              <a:t>change</a:t>
            </a:r>
            <a:endParaRPr lang="en-US" sz="2800" dirty="0">
              <a:solidFill>
                <a:prstClr val="black"/>
              </a:solidFill>
              <a:latin typeface="Calibri" pitchFamily="34" charset="0"/>
              <a:cs typeface="Calibri" pitchFamily="34" charset="0"/>
            </a:endParaRPr>
          </a:p>
          <a:p>
            <a:pPr marL="457200" indent="-457200" fontAlgn="auto">
              <a:lnSpc>
                <a:spcPts val="3000"/>
              </a:lnSpc>
              <a:spcBef>
                <a:spcPts val="2400"/>
              </a:spcBef>
              <a:spcAft>
                <a:spcPts val="0"/>
              </a:spcAft>
            </a:pPr>
            <a:r>
              <a:rPr lang="en-US" sz="2800" dirty="0">
                <a:solidFill>
                  <a:prstClr val="black"/>
                </a:solidFill>
                <a:latin typeface="Calibri" pitchFamily="34" charset="0"/>
                <a:cs typeface="Calibri" pitchFamily="34" charset="0"/>
              </a:rPr>
              <a:t>Environmental impacts from </a:t>
            </a:r>
            <a:r>
              <a:rPr lang="en-US" sz="2800" dirty="0" smtClean="0">
                <a:solidFill>
                  <a:prstClr val="black"/>
                </a:solidFill>
                <a:latin typeface="Calibri" pitchFamily="34" charset="0"/>
                <a:cs typeface="Calibri" pitchFamily="34" charset="0"/>
              </a:rPr>
              <a:t>aviation could </a:t>
            </a:r>
            <a:r>
              <a:rPr lang="en-US" sz="2800" dirty="0">
                <a:solidFill>
                  <a:prstClr val="black"/>
                </a:solidFill>
                <a:latin typeface="Calibri" pitchFamily="34" charset="0"/>
                <a:cs typeface="Calibri" pitchFamily="34" charset="0"/>
              </a:rPr>
              <a:t>pose a critical constraint on capacity </a:t>
            </a:r>
            <a:r>
              <a:rPr lang="en-US" sz="2800" dirty="0" smtClean="0">
                <a:solidFill>
                  <a:prstClr val="black"/>
                </a:solidFill>
                <a:latin typeface="Calibri" pitchFamily="34" charset="0"/>
                <a:cs typeface="Calibri" pitchFamily="34" charset="0"/>
              </a:rPr>
              <a:t>growth</a:t>
            </a:r>
            <a:endParaRPr lang="en-US" sz="2800" dirty="0">
              <a:solidFill>
                <a:prstClr val="black"/>
              </a:solidFill>
              <a:latin typeface="Calibri" pitchFamily="34" charset="0"/>
              <a:cs typeface="Calibri" pitchFamily="34" charset="0"/>
            </a:endParaRPr>
          </a:p>
        </p:txBody>
      </p:sp>
      <p:sp>
        <p:nvSpPr>
          <p:cNvPr id="2" name="Title 1"/>
          <p:cNvSpPr>
            <a:spLocks noGrp="1"/>
          </p:cNvSpPr>
          <p:nvPr>
            <p:ph type="title"/>
          </p:nvPr>
        </p:nvSpPr>
        <p:spPr>
          <a:xfrm>
            <a:off x="158097" y="163543"/>
            <a:ext cx="8229600" cy="1143000"/>
          </a:xfrm>
        </p:spPr>
        <p:txBody>
          <a:bodyPr/>
          <a:lstStyle/>
          <a:p>
            <a:r>
              <a:rPr lang="en-US" sz="2800" dirty="0"/>
              <a:t>Aviation Environmental </a:t>
            </a:r>
            <a:r>
              <a:rPr lang="en-US" sz="2800" dirty="0" smtClean="0"/>
              <a:t>Challenges</a:t>
            </a:r>
            <a:r>
              <a:rPr lang="en-US" sz="2800" dirty="0"/>
              <a:t/>
            </a:r>
            <a:br>
              <a:rPr lang="en-US" sz="2800" dirty="0"/>
            </a:br>
            <a:endParaRPr lang="en-US" sz="2800" dirty="0"/>
          </a:p>
        </p:txBody>
      </p:sp>
      <p:cxnSp>
        <p:nvCxnSpPr>
          <p:cNvPr id="5" name="Straight Connector 4"/>
          <p:cNvCxnSpPr/>
          <p:nvPr/>
        </p:nvCxnSpPr>
        <p:spPr bwMode="auto">
          <a:xfrm flipV="1">
            <a:off x="0" y="2470639"/>
            <a:ext cx="9144000" cy="8792"/>
          </a:xfrm>
          <a:prstGeom prst="line">
            <a:avLst/>
          </a:prstGeom>
          <a:noFill/>
          <a:ln w="635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Slide Number Placeholder 3"/>
          <p:cNvSpPr>
            <a:spLocks noGrp="1"/>
          </p:cNvSpPr>
          <p:nvPr>
            <p:ph type="sldNum" sz="quarter" idx="12"/>
          </p:nvPr>
        </p:nvSpPr>
        <p:spPr>
          <a:xfrm>
            <a:off x="6636504" y="6248400"/>
            <a:ext cx="1905000" cy="457200"/>
          </a:xfrm>
        </p:spPr>
        <p:txBody>
          <a:bodyPr/>
          <a:lstStyle/>
          <a:p>
            <a:pPr>
              <a:defRPr/>
            </a:pPr>
            <a:fld id="{B99443F9-19F2-424F-8F48-06655C11CA2B}" type="slidenum">
              <a:rPr lang="en-US" smtClean="0">
                <a:solidFill>
                  <a:srgbClr val="FFFFFF"/>
                </a:solidFill>
              </a:rPr>
              <a:pPr>
                <a:defRPr/>
              </a:pPr>
              <a:t>3</a:t>
            </a:fld>
            <a:endParaRPr lang="en-US">
              <a:solidFill>
                <a:srgbClr val="FFFFFF"/>
              </a:solidFill>
            </a:endParaRPr>
          </a:p>
        </p:txBody>
      </p:sp>
    </p:spTree>
    <p:extLst>
      <p:ext uri="{BB962C8B-B14F-4D97-AF65-F5344CB8AC3E}">
        <p14:creationId xmlns:p14="http://schemas.microsoft.com/office/powerpoint/2010/main" val="2228684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and Principles</a:t>
            </a:r>
            <a:endParaRPr lang="en-US" dirty="0"/>
          </a:p>
        </p:txBody>
      </p:sp>
      <p:sp>
        <p:nvSpPr>
          <p:cNvPr id="3" name="Content Placeholder 2"/>
          <p:cNvSpPr>
            <a:spLocks noGrp="1"/>
          </p:cNvSpPr>
          <p:nvPr>
            <p:ph idx="1"/>
          </p:nvPr>
        </p:nvSpPr>
        <p:spPr>
          <a:xfrm>
            <a:off x="219728" y="836909"/>
            <a:ext cx="5088441" cy="5112954"/>
          </a:xfrm>
        </p:spPr>
        <p:txBody>
          <a:bodyPr/>
          <a:lstStyle/>
          <a:p>
            <a:pPr fontAlgn="auto">
              <a:spcBef>
                <a:spcPts val="0"/>
              </a:spcBef>
              <a:spcAft>
                <a:spcPts val="0"/>
              </a:spcAft>
              <a:buFontTx/>
              <a:buNone/>
            </a:pPr>
            <a:r>
              <a:rPr lang="en-US" sz="2400" dirty="0">
                <a:solidFill>
                  <a:srgbClr val="1D2F68"/>
                </a:solidFill>
                <a:latin typeface="+mj-lt"/>
                <a:ea typeface="+mj-ea"/>
                <a:cs typeface="+mj-cs"/>
              </a:rPr>
              <a:t>Vision: </a:t>
            </a:r>
          </a:p>
          <a:p>
            <a:pPr fontAlgn="auto">
              <a:spcBef>
                <a:spcPts val="0"/>
              </a:spcBef>
              <a:spcAft>
                <a:spcPts val="0"/>
              </a:spcAft>
              <a:buFontTx/>
              <a:buNone/>
            </a:pPr>
            <a:r>
              <a:rPr lang="en-US" sz="2400" b="0" dirty="0" smtClean="0"/>
              <a:t>	</a:t>
            </a:r>
            <a:r>
              <a:rPr lang="en-US" sz="2400" b="0" i="1" dirty="0" smtClean="0"/>
              <a:t>Environmental </a:t>
            </a:r>
            <a:r>
              <a:rPr lang="en-US" sz="2400" b="0" i="1" dirty="0"/>
              <a:t>protection that </a:t>
            </a:r>
            <a:r>
              <a:rPr lang="en-US" sz="2400" b="0" i="1" dirty="0" smtClean="0"/>
              <a:t>allows aviation </a:t>
            </a:r>
            <a:r>
              <a:rPr lang="en-US" sz="2400" b="0" i="1" dirty="0"/>
              <a:t>growth</a:t>
            </a:r>
          </a:p>
          <a:p>
            <a:pPr marL="0" indent="0" fontAlgn="auto">
              <a:spcBef>
                <a:spcPts val="0"/>
              </a:spcBef>
              <a:spcAft>
                <a:spcPts val="0"/>
              </a:spcAft>
              <a:buNone/>
              <a:tabLst>
                <a:tab pos="633413" algn="l"/>
              </a:tabLst>
            </a:pPr>
            <a:endParaRPr lang="en-US" sz="2400" b="0" dirty="0" smtClean="0"/>
          </a:p>
          <a:p>
            <a:pPr fontAlgn="auto">
              <a:spcBef>
                <a:spcPts val="0"/>
              </a:spcBef>
              <a:spcAft>
                <a:spcPts val="0"/>
              </a:spcAft>
              <a:buNone/>
              <a:tabLst>
                <a:tab pos="633413" algn="l"/>
              </a:tabLst>
            </a:pPr>
            <a:r>
              <a:rPr lang="en-US" sz="2400" dirty="0">
                <a:solidFill>
                  <a:srgbClr val="1D2F68"/>
                </a:solidFill>
                <a:latin typeface="+mj-lt"/>
                <a:ea typeface="+mj-ea"/>
                <a:cs typeface="+mj-cs"/>
              </a:rPr>
              <a:t>Guiding Principles:</a:t>
            </a:r>
          </a:p>
          <a:p>
            <a:pPr marL="457200" indent="-457200" fontAlgn="auto">
              <a:spcBef>
                <a:spcPts val="0"/>
              </a:spcBef>
              <a:spcAft>
                <a:spcPts val="0"/>
              </a:spcAft>
              <a:buFont typeface="+mj-lt"/>
              <a:buAutoNum type="arabicPeriod"/>
              <a:tabLst>
                <a:tab pos="633413" algn="l"/>
              </a:tabLst>
            </a:pPr>
            <a:r>
              <a:rPr lang="en-US" sz="2400" b="0" dirty="0" smtClean="0"/>
              <a:t>Limit </a:t>
            </a:r>
            <a:r>
              <a:rPr lang="en-US" sz="2400" b="0" dirty="0"/>
              <a:t>and reduce future aviation environmental impacts to levels that protect public health and welfare. </a:t>
            </a:r>
          </a:p>
          <a:p>
            <a:pPr marL="457200" indent="-457200" fontAlgn="auto">
              <a:spcBef>
                <a:spcPts val="0"/>
              </a:spcBef>
              <a:spcAft>
                <a:spcPts val="0"/>
              </a:spcAft>
              <a:buFont typeface="+mj-lt"/>
              <a:buAutoNum type="arabicPeriod"/>
              <a:tabLst>
                <a:tab pos="633413" algn="l"/>
              </a:tabLst>
            </a:pPr>
            <a:r>
              <a:rPr lang="en-US" sz="2400" b="0" dirty="0" smtClean="0"/>
              <a:t>Ensure energy availability </a:t>
            </a:r>
            <a:r>
              <a:rPr lang="en-US" sz="2400" b="0" dirty="0"/>
              <a:t>and sustainability. </a:t>
            </a:r>
          </a:p>
        </p:txBody>
      </p:sp>
      <p:pic>
        <p:nvPicPr>
          <p:cNvPr id="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5288" t="10256" r="37019" b="2735"/>
          <a:stretch/>
        </p:blipFill>
        <p:spPr bwMode="auto">
          <a:xfrm>
            <a:off x="5304295" y="317376"/>
            <a:ext cx="3555883" cy="461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1276" y="6254399"/>
            <a:ext cx="5396459" cy="553998"/>
          </a:xfrm>
          <a:prstGeom prst="rect">
            <a:avLst/>
          </a:prstGeom>
        </p:spPr>
        <p:txBody>
          <a:bodyPr wrap="square">
            <a:spAutoFit/>
          </a:bodyPr>
          <a:lstStyle/>
          <a:p>
            <a:pPr fontAlgn="auto">
              <a:spcBef>
                <a:spcPts val="0"/>
              </a:spcBef>
              <a:spcAft>
                <a:spcPts val="0"/>
              </a:spcAft>
              <a:buFontTx/>
              <a:buNone/>
            </a:pPr>
            <a:r>
              <a:rPr lang="en-US" sz="1000" dirty="0" smtClean="0">
                <a:solidFill>
                  <a:srgbClr val="FFFFFF"/>
                </a:solidFill>
                <a:latin typeface="Arial"/>
              </a:rPr>
              <a:t>Aviation E&amp;E Policy </a:t>
            </a:r>
            <a:r>
              <a:rPr lang="en-US" sz="1000" dirty="0">
                <a:solidFill>
                  <a:srgbClr val="FFFFFF"/>
                </a:solidFill>
                <a:latin typeface="Arial"/>
              </a:rPr>
              <a:t>Statement (Federal Register </a:t>
            </a:r>
            <a:r>
              <a:rPr lang="en-US" sz="1000" dirty="0" smtClean="0">
                <a:solidFill>
                  <a:srgbClr val="FFFFFF"/>
                </a:solidFill>
                <a:latin typeface="Arial"/>
              </a:rPr>
              <a:t>77-141, 2012</a:t>
            </a:r>
            <a:r>
              <a:rPr lang="en-US" sz="1000" dirty="0">
                <a:solidFill>
                  <a:srgbClr val="FFFFFF"/>
                </a:solidFill>
                <a:latin typeface="Arial"/>
              </a:rPr>
              <a:t>)</a:t>
            </a:r>
            <a:r>
              <a:rPr lang="en-US" sz="1000" dirty="0" smtClean="0">
                <a:solidFill>
                  <a:srgbClr val="FFFFFF"/>
                </a:solidFill>
                <a:latin typeface="Arial"/>
              </a:rPr>
              <a:t>: http</a:t>
            </a:r>
            <a:r>
              <a:rPr lang="en-US" sz="1000" dirty="0">
                <a:solidFill>
                  <a:srgbClr val="FFFFFF"/>
                </a:solidFill>
                <a:latin typeface="Arial"/>
              </a:rPr>
              <a:t>://</a:t>
            </a:r>
            <a:r>
              <a:rPr lang="en-US" sz="1000" dirty="0" smtClean="0">
                <a:solidFill>
                  <a:srgbClr val="FFFFFF"/>
                </a:solidFill>
                <a:latin typeface="Arial"/>
              </a:rPr>
              <a:t>www.faa.gov/about/office_org/headquarters_offices/apl/environ_policy_guidance/policy/media/FAA_EE_Policy_Statement.pdf</a:t>
            </a:r>
          </a:p>
        </p:txBody>
      </p:sp>
      <p:sp>
        <p:nvSpPr>
          <p:cNvPr id="6" name="Slide Number Placeholder 3"/>
          <p:cNvSpPr>
            <a:spLocks noGrp="1"/>
          </p:cNvSpPr>
          <p:nvPr>
            <p:ph type="sldNum" sz="quarter" idx="12"/>
          </p:nvPr>
        </p:nvSpPr>
        <p:spPr>
          <a:xfrm>
            <a:off x="6636504" y="6248400"/>
            <a:ext cx="1905000" cy="457200"/>
          </a:xfrm>
        </p:spPr>
        <p:txBody>
          <a:bodyPr/>
          <a:lstStyle/>
          <a:p>
            <a:pPr>
              <a:defRPr/>
            </a:pPr>
            <a:fld id="{B99443F9-19F2-424F-8F48-06655C11CA2B}" type="slidenum">
              <a:rPr lang="en-US" smtClean="0">
                <a:solidFill>
                  <a:srgbClr val="FFFFFF"/>
                </a:solidFill>
              </a:rPr>
              <a:pPr>
                <a:defRPr/>
              </a:pPr>
              <a:t>4</a:t>
            </a:fld>
            <a:endParaRPr lang="en-US">
              <a:solidFill>
                <a:srgbClr val="FFFFFF"/>
              </a:solidFill>
            </a:endParaRPr>
          </a:p>
        </p:txBody>
      </p:sp>
      <p:sp>
        <p:nvSpPr>
          <p:cNvPr id="9" name="Rectangle 8"/>
          <p:cNvSpPr/>
          <p:nvPr/>
        </p:nvSpPr>
        <p:spPr>
          <a:xfrm>
            <a:off x="144820" y="5151384"/>
            <a:ext cx="8887151" cy="830997"/>
          </a:xfrm>
          <a:prstGeom prst="rect">
            <a:avLst/>
          </a:prstGeom>
        </p:spPr>
        <p:txBody>
          <a:bodyPr wrap="square">
            <a:spAutoFit/>
          </a:bodyPr>
          <a:lstStyle/>
          <a:p>
            <a:pPr>
              <a:buFontTx/>
              <a:buNone/>
            </a:pPr>
            <a:r>
              <a:rPr lang="en-US" b="1" i="1" dirty="0" smtClean="0">
                <a:solidFill>
                  <a:srgbClr val="006023"/>
                </a:solidFill>
              </a:rPr>
              <a:t>Want increased </a:t>
            </a:r>
            <a:r>
              <a:rPr lang="en-US" b="1" i="1" dirty="0">
                <a:solidFill>
                  <a:srgbClr val="006023"/>
                </a:solidFill>
              </a:rPr>
              <a:t>mobility with reduced environmental impacts and enhanced energy availability and </a:t>
            </a:r>
            <a:r>
              <a:rPr lang="en-US" b="1" i="1" dirty="0" smtClean="0">
                <a:solidFill>
                  <a:srgbClr val="006023"/>
                </a:solidFill>
              </a:rPr>
              <a:t>sustainability</a:t>
            </a:r>
            <a:endParaRPr lang="en-US" b="1" dirty="0">
              <a:solidFill>
                <a:srgbClr val="000000"/>
              </a:solidFill>
            </a:endParaRPr>
          </a:p>
        </p:txBody>
      </p:sp>
    </p:spTree>
    <p:extLst>
      <p:ext uri="{BB962C8B-B14F-4D97-AF65-F5344CB8AC3E}">
        <p14:creationId xmlns:p14="http://schemas.microsoft.com/office/powerpoint/2010/main" val="1154810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8" y="0"/>
            <a:ext cx="8818324" cy="609600"/>
          </a:xfrm>
        </p:spPr>
        <p:txBody>
          <a:bodyPr/>
          <a:lstStyle/>
          <a:p>
            <a:r>
              <a:rPr lang="en-US" dirty="0" smtClean="0"/>
              <a:t>Environment &amp; Energy Goals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21473144"/>
              </p:ext>
            </p:extLst>
          </p:nvPr>
        </p:nvGraphicFramePr>
        <p:xfrm>
          <a:off x="212275" y="655343"/>
          <a:ext cx="8642967" cy="4983457"/>
        </p:xfrm>
        <a:graphic>
          <a:graphicData uri="http://schemas.openxmlformats.org/drawingml/2006/table">
            <a:tbl>
              <a:tblPr firstRow="1" bandRow="1">
                <a:tableStyleId>{21E4AEA4-8DFA-4A89-87EB-49C32662AFE0}</a:tableStyleId>
              </a:tblPr>
              <a:tblGrid>
                <a:gridCol w="1083128"/>
                <a:gridCol w="7559839"/>
              </a:tblGrid>
              <a:tr h="383864">
                <a:tc>
                  <a:txBody>
                    <a:bodyPr/>
                    <a:lstStyle/>
                    <a:p>
                      <a:pPr marL="0" marR="0">
                        <a:lnSpc>
                          <a:spcPct val="115000"/>
                        </a:lnSpc>
                        <a:spcBef>
                          <a:spcPts val="0"/>
                        </a:spcBef>
                        <a:spcAft>
                          <a:spcPts val="0"/>
                        </a:spcAft>
                      </a:pPr>
                      <a:r>
                        <a:rPr lang="en-US" sz="1800" dirty="0">
                          <a:effectLst/>
                        </a:rPr>
                        <a:t>Aspect</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smtClean="0">
                          <a:effectLst/>
                        </a:rPr>
                        <a:t>Goal</a:t>
                      </a:r>
                      <a:endParaRPr lang="en-US" sz="1800" baseline="30000" dirty="0">
                        <a:effectLst/>
                        <a:latin typeface="Calibri"/>
                        <a:ea typeface="Calibri"/>
                        <a:cs typeface="Times New Roman"/>
                      </a:endParaRPr>
                    </a:p>
                  </a:txBody>
                  <a:tcPr marL="68580" marR="68580" marT="0" marB="0"/>
                </a:tc>
              </a:tr>
              <a:tr h="1475874">
                <a:tc>
                  <a:txBody>
                    <a:bodyPr/>
                    <a:lstStyle/>
                    <a:p>
                      <a:pPr marL="0" marR="0">
                        <a:lnSpc>
                          <a:spcPct val="115000"/>
                        </a:lnSpc>
                        <a:spcBef>
                          <a:spcPts val="0"/>
                        </a:spcBef>
                        <a:spcAft>
                          <a:spcPts val="0"/>
                        </a:spcAft>
                      </a:pPr>
                      <a:r>
                        <a:rPr lang="en-US" sz="1800" b="1" dirty="0">
                          <a:effectLst/>
                        </a:rPr>
                        <a:t>Noise</a:t>
                      </a:r>
                      <a:endParaRPr lang="en-US" sz="1800" b="1"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Reduce the number of people exposed to significant noise around U.S. airports in absolute terms, notwithstanding aviation growth, and provide additional measures to protect public health and welfare and our national </a:t>
                      </a:r>
                      <a:r>
                        <a:rPr lang="en-US" sz="1800" dirty="0" smtClean="0">
                          <a:effectLst/>
                        </a:rPr>
                        <a:t>resources (Population</a:t>
                      </a:r>
                      <a:r>
                        <a:rPr lang="en-US" sz="1800" baseline="0" dirty="0" smtClean="0">
                          <a:effectLst/>
                        </a:rPr>
                        <a:t> </a:t>
                      </a:r>
                      <a:r>
                        <a:rPr lang="en-US" sz="1800" dirty="0" smtClean="0">
                          <a:effectLst/>
                        </a:rPr>
                        <a:t>exposed</a:t>
                      </a:r>
                      <a:r>
                        <a:rPr lang="en-US" sz="1800" baseline="0" dirty="0" smtClean="0">
                          <a:effectLst/>
                        </a:rPr>
                        <a:t> to DNL 65 </a:t>
                      </a:r>
                      <a:r>
                        <a:rPr lang="en-US" sz="1800" dirty="0" smtClean="0">
                          <a:effectLst/>
                        </a:rPr>
                        <a:t>in 2018 is 300,000 people).</a:t>
                      </a:r>
                    </a:p>
                  </a:txBody>
                  <a:tcPr marL="68580" marR="68580" marT="0" marB="0"/>
                </a:tc>
              </a:tr>
              <a:tr h="849750">
                <a:tc>
                  <a:txBody>
                    <a:bodyPr/>
                    <a:lstStyle/>
                    <a:p>
                      <a:pPr marL="0" marR="0">
                        <a:lnSpc>
                          <a:spcPct val="115000"/>
                        </a:lnSpc>
                        <a:spcBef>
                          <a:spcPts val="0"/>
                        </a:spcBef>
                        <a:spcAft>
                          <a:spcPts val="0"/>
                        </a:spcAft>
                      </a:pPr>
                      <a:r>
                        <a:rPr lang="en-US" sz="1800" b="1" dirty="0">
                          <a:effectLst/>
                        </a:rPr>
                        <a:t>Air Quality</a:t>
                      </a:r>
                      <a:endParaRPr lang="en-US" sz="1800" b="1"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Achieve an absolute reduction of significant air quality health and welfare impacts attributable to aviation, notwithstanding aviation growth. </a:t>
                      </a:r>
                      <a:endParaRPr lang="en-US" sz="1800" dirty="0" smtClean="0">
                        <a:effectLst/>
                      </a:endParaRPr>
                    </a:p>
                  </a:txBody>
                  <a:tcPr marL="68580" marR="68580" marT="0" marB="0"/>
                </a:tc>
              </a:tr>
              <a:tr h="890337">
                <a:tc>
                  <a:txBody>
                    <a:bodyPr/>
                    <a:lstStyle/>
                    <a:p>
                      <a:pPr marL="0" marR="0">
                        <a:lnSpc>
                          <a:spcPct val="115000"/>
                        </a:lnSpc>
                        <a:spcBef>
                          <a:spcPts val="0"/>
                        </a:spcBef>
                        <a:spcAft>
                          <a:spcPts val="0"/>
                        </a:spcAft>
                      </a:pPr>
                      <a:r>
                        <a:rPr lang="en-US" sz="1800" b="1" dirty="0">
                          <a:effectLst/>
                        </a:rPr>
                        <a:t>Energy</a:t>
                      </a:r>
                      <a:endParaRPr lang="en-US" sz="1800" b="1" dirty="0">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a:solidFill>
                            <a:schemeClr val="tx1"/>
                          </a:solidFill>
                          <a:effectLst/>
                        </a:rPr>
                        <a:t>Improve National Airspace System (NAS) energy efficiency </a:t>
                      </a:r>
                      <a:r>
                        <a:rPr lang="en-US" sz="1800" dirty="0" smtClean="0">
                          <a:effectLst/>
                        </a:rPr>
                        <a:t>and </a:t>
                      </a:r>
                      <a:r>
                        <a:rPr lang="en-US" sz="1800" dirty="0">
                          <a:effectLst/>
                        </a:rPr>
                        <a:t>develop and deploy alternative jet fuels for commercial aviation</a:t>
                      </a:r>
                      <a:r>
                        <a:rPr lang="en-US" sz="1800" dirty="0" smtClean="0">
                          <a:effectLst/>
                        </a:rPr>
                        <a:t>. </a:t>
                      </a:r>
                      <a:endParaRPr lang="en-US" sz="1800" dirty="0">
                        <a:effectLst/>
                        <a:latin typeface="Calibri"/>
                        <a:ea typeface="Calibri"/>
                        <a:cs typeface="Times New Roman"/>
                      </a:endParaRPr>
                    </a:p>
                  </a:txBody>
                  <a:tcPr marL="68580" marR="68580" marT="0" marB="0"/>
                </a:tc>
              </a:tr>
              <a:tr h="1383632">
                <a:tc>
                  <a:txBody>
                    <a:bodyPr/>
                    <a:lstStyle/>
                    <a:p>
                      <a:pPr marL="0" marR="0">
                        <a:lnSpc>
                          <a:spcPct val="115000"/>
                        </a:lnSpc>
                        <a:spcBef>
                          <a:spcPts val="0"/>
                        </a:spcBef>
                        <a:spcAft>
                          <a:spcPts val="0"/>
                        </a:spcAft>
                      </a:pPr>
                      <a:r>
                        <a:rPr lang="en-US" sz="1800" b="1" dirty="0">
                          <a:effectLst/>
                        </a:rPr>
                        <a:t>Climate</a:t>
                      </a:r>
                      <a:endParaRPr lang="en-US" sz="1800" b="1"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Limit the impact of aircraft CO2 emissions on the global climate by achieving carbon neutral growth by 2020 compared to </a:t>
                      </a:r>
                      <a:r>
                        <a:rPr lang="en-US" sz="1800" dirty="0" smtClean="0">
                          <a:effectLst/>
                        </a:rPr>
                        <a:t>2005 (2020 CO2 emissions equal to 2005 levels), </a:t>
                      </a:r>
                      <a:r>
                        <a:rPr lang="en-US" sz="1800" dirty="0">
                          <a:effectLst/>
                        </a:rPr>
                        <a:t>and net reductions of the climate impact from all aviation emissions over the longer term (by 2050).</a:t>
                      </a:r>
                      <a:endParaRPr lang="en-US" sz="1800" dirty="0">
                        <a:effectLst/>
                        <a:latin typeface="Calibri"/>
                        <a:ea typeface="Calibri"/>
                        <a:cs typeface="Times New Roman"/>
                      </a:endParaRPr>
                    </a:p>
                  </a:txBody>
                  <a:tcPr marL="68580" marR="68580" marT="0" marB="0"/>
                </a:tc>
              </a:tr>
            </a:tbl>
          </a:graphicData>
        </a:graphic>
      </p:graphicFrame>
      <p:sp>
        <p:nvSpPr>
          <p:cNvPr id="7" name="Rectangle 6"/>
          <p:cNvSpPr/>
          <p:nvPr/>
        </p:nvSpPr>
        <p:spPr>
          <a:xfrm>
            <a:off x="51276" y="6254399"/>
            <a:ext cx="5396459" cy="553998"/>
          </a:xfrm>
          <a:prstGeom prst="rect">
            <a:avLst/>
          </a:prstGeom>
        </p:spPr>
        <p:txBody>
          <a:bodyPr wrap="square">
            <a:spAutoFit/>
          </a:bodyPr>
          <a:lstStyle/>
          <a:p>
            <a:pPr fontAlgn="auto">
              <a:spcBef>
                <a:spcPts val="0"/>
              </a:spcBef>
              <a:spcAft>
                <a:spcPts val="0"/>
              </a:spcAft>
              <a:buFontTx/>
              <a:buNone/>
            </a:pPr>
            <a:r>
              <a:rPr lang="en-US" sz="1000" dirty="0" smtClean="0">
                <a:solidFill>
                  <a:srgbClr val="FFFFFF"/>
                </a:solidFill>
                <a:latin typeface="Arial"/>
              </a:rPr>
              <a:t>Aviation E&amp;E Policy </a:t>
            </a:r>
            <a:r>
              <a:rPr lang="en-US" sz="1000" dirty="0">
                <a:solidFill>
                  <a:srgbClr val="FFFFFF"/>
                </a:solidFill>
                <a:latin typeface="Arial"/>
              </a:rPr>
              <a:t>Statement (Federal Register </a:t>
            </a:r>
            <a:r>
              <a:rPr lang="en-US" sz="1000" dirty="0" smtClean="0">
                <a:solidFill>
                  <a:srgbClr val="FFFFFF"/>
                </a:solidFill>
                <a:latin typeface="Arial"/>
              </a:rPr>
              <a:t>77-141, 2012</a:t>
            </a:r>
            <a:r>
              <a:rPr lang="en-US" sz="1000" dirty="0">
                <a:solidFill>
                  <a:srgbClr val="FFFFFF"/>
                </a:solidFill>
                <a:latin typeface="Arial"/>
              </a:rPr>
              <a:t>)</a:t>
            </a:r>
            <a:r>
              <a:rPr lang="en-US" sz="1000" dirty="0" smtClean="0">
                <a:solidFill>
                  <a:srgbClr val="FFFFFF"/>
                </a:solidFill>
                <a:latin typeface="Arial"/>
              </a:rPr>
              <a:t>: http</a:t>
            </a:r>
            <a:r>
              <a:rPr lang="en-US" sz="1000" dirty="0">
                <a:solidFill>
                  <a:srgbClr val="FFFFFF"/>
                </a:solidFill>
                <a:latin typeface="Arial"/>
              </a:rPr>
              <a:t>://</a:t>
            </a:r>
            <a:r>
              <a:rPr lang="en-US" sz="1000" dirty="0" smtClean="0">
                <a:solidFill>
                  <a:srgbClr val="FFFFFF"/>
                </a:solidFill>
                <a:latin typeface="Arial"/>
              </a:rPr>
              <a:t>www.faa.gov/about/office_org/headquarters_offices/apl/environ_policy_guidance/policy/media/FAA_EE_Policy_Statement.pdf</a:t>
            </a:r>
          </a:p>
        </p:txBody>
      </p:sp>
      <p:sp>
        <p:nvSpPr>
          <p:cNvPr id="8" name="Slide Number Placeholder 1"/>
          <p:cNvSpPr>
            <a:spLocks noGrp="1"/>
          </p:cNvSpPr>
          <p:nvPr>
            <p:ph type="sldNum" sz="quarter" idx="4294967295"/>
          </p:nvPr>
        </p:nvSpPr>
        <p:spPr>
          <a:xfrm>
            <a:off x="6636504" y="6248400"/>
            <a:ext cx="1905000" cy="457200"/>
          </a:xfrm>
          <a:prstGeom prst="rect">
            <a:avLst/>
          </a:prstGeom>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algn="r" eaLnBrk="1" hangingPunct="1">
              <a:buNone/>
            </a:pPr>
            <a:fld id="{B1C6B998-0A5D-4C92-A836-3DA03D7C074A}" type="slidenum">
              <a:rPr lang="en-US" sz="1400" smtClean="0">
                <a:solidFill>
                  <a:srgbClr val="FFFFFF"/>
                </a:solidFill>
              </a:rPr>
              <a:pPr algn="r" eaLnBrk="1" hangingPunct="1">
                <a:buNone/>
              </a:pPr>
              <a:t>5</a:t>
            </a:fld>
            <a:endParaRPr lang="en-US" sz="1400" smtClean="0">
              <a:solidFill>
                <a:srgbClr val="FFFFFF"/>
              </a:solidFill>
            </a:endParaRPr>
          </a:p>
        </p:txBody>
      </p:sp>
    </p:spTree>
    <p:extLst>
      <p:ext uri="{BB962C8B-B14F-4D97-AF65-F5344CB8AC3E}">
        <p14:creationId xmlns:p14="http://schemas.microsoft.com/office/powerpoint/2010/main" val="559429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2" y="76200"/>
            <a:ext cx="8818324" cy="609600"/>
          </a:xfrm>
        </p:spPr>
        <p:txBody>
          <a:bodyPr/>
          <a:lstStyle/>
          <a:p>
            <a:r>
              <a:rPr lang="en-US" dirty="0" smtClean="0"/>
              <a:t>AEE Research Overview</a:t>
            </a:r>
            <a:endParaRPr lang="en-US" dirty="0"/>
          </a:p>
        </p:txBody>
      </p:sp>
      <p:sp>
        <p:nvSpPr>
          <p:cNvPr id="3" name="Content Placeholder 2"/>
          <p:cNvSpPr>
            <a:spLocks noGrp="1"/>
          </p:cNvSpPr>
          <p:nvPr>
            <p:ph idx="1"/>
          </p:nvPr>
        </p:nvSpPr>
        <p:spPr>
          <a:xfrm>
            <a:off x="217267" y="680583"/>
            <a:ext cx="8659447" cy="5339217"/>
          </a:xfrm>
        </p:spPr>
        <p:txBody>
          <a:bodyPr>
            <a:normAutofit lnSpcReduction="10000"/>
          </a:bodyPr>
          <a:lstStyle/>
          <a:p>
            <a:pPr marL="0" indent="0">
              <a:buNone/>
            </a:pPr>
            <a:r>
              <a:rPr lang="en-US" sz="2000" dirty="0" smtClean="0"/>
              <a:t>Characterize the Problem and Assess Risk:</a:t>
            </a:r>
          </a:p>
          <a:p>
            <a:r>
              <a:rPr lang="en-US" sz="2000" b="0" dirty="0" smtClean="0"/>
              <a:t>Improve our scientific understanding of E&amp;E constraints </a:t>
            </a:r>
          </a:p>
          <a:p>
            <a:r>
              <a:rPr lang="en-US" sz="2000" b="0" dirty="0" smtClean="0"/>
              <a:t>Incorporate this scientific knowledge into an integrated tool suite that can characterize the system, assess the risk and inform development of potential mitigation options</a:t>
            </a:r>
          </a:p>
          <a:p>
            <a:endParaRPr lang="en-US" sz="800" b="0" dirty="0" smtClean="0"/>
          </a:p>
          <a:p>
            <a:pPr marL="0" indent="0">
              <a:buNone/>
            </a:pPr>
            <a:r>
              <a:rPr lang="en-US" sz="2000" dirty="0" smtClean="0"/>
              <a:t>Develop mitigation solutions:</a:t>
            </a:r>
          </a:p>
          <a:p>
            <a:r>
              <a:rPr lang="en-US" sz="2000" b="0" dirty="0" smtClean="0"/>
              <a:t>Airframe and engine technologies</a:t>
            </a:r>
          </a:p>
          <a:p>
            <a:r>
              <a:rPr lang="en-US" sz="2000" b="0" dirty="0"/>
              <a:t>Sustainable alternative jet fuels</a:t>
            </a:r>
          </a:p>
          <a:p>
            <a:r>
              <a:rPr lang="en-US" sz="2000" b="0" dirty="0" smtClean="0"/>
              <a:t>Clean, quiet and energy efficient operational procedures</a:t>
            </a:r>
          </a:p>
          <a:p>
            <a:r>
              <a:rPr lang="en-US" sz="2000" b="0" dirty="0" smtClean="0"/>
              <a:t>Environmental standards and </a:t>
            </a:r>
            <a:r>
              <a:rPr lang="en-US" sz="2000" b="0" dirty="0"/>
              <a:t>p</a:t>
            </a:r>
            <a:r>
              <a:rPr lang="en-US" sz="2000" b="0" dirty="0" smtClean="0"/>
              <a:t>olicy measures</a:t>
            </a:r>
          </a:p>
          <a:p>
            <a:endParaRPr lang="en-US" sz="800" b="0" dirty="0" smtClean="0"/>
          </a:p>
          <a:p>
            <a:pPr marL="0" indent="0">
              <a:buNone/>
            </a:pPr>
            <a:r>
              <a:rPr lang="en-US" sz="2000" dirty="0" smtClean="0"/>
              <a:t>Manage system performance:</a:t>
            </a:r>
          </a:p>
          <a:p>
            <a:r>
              <a:rPr lang="en-US" sz="2000" b="0" dirty="0" smtClean="0"/>
              <a:t>Integrated analysis that engages a wide range of stakeholders to understand the current and future state of the aviation system</a:t>
            </a:r>
          </a:p>
          <a:p>
            <a:r>
              <a:rPr lang="en-US" sz="2000" b="0" dirty="0" smtClean="0"/>
              <a:t>Utilize knowledge to provide guidance on system-wide environmental improvements</a:t>
            </a:r>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4257803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2" y="106494"/>
            <a:ext cx="2835058" cy="1729926"/>
          </a:xfrm>
        </p:spPr>
        <p:txBody>
          <a:bodyPr/>
          <a:lstStyle/>
          <a:p>
            <a:pPr eaLnBrk="1" hangingPunct="1"/>
            <a:r>
              <a:rPr lang="en-US" dirty="0"/>
              <a:t>New </a:t>
            </a:r>
            <a:r>
              <a:rPr lang="en-US" dirty="0" smtClean="0"/>
              <a:t/>
            </a:r>
            <a:br>
              <a:rPr lang="en-US" dirty="0" smtClean="0"/>
            </a:br>
            <a:r>
              <a:rPr lang="en-US" dirty="0" smtClean="0"/>
              <a:t>Greening </a:t>
            </a:r>
            <a:r>
              <a:rPr lang="en-US" dirty="0"/>
              <a:t>Aviation </a:t>
            </a:r>
            <a:r>
              <a:rPr lang="en-US" dirty="0" smtClean="0"/>
              <a:t>Banners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chemeClr val="bg1"/>
                </a:solidFill>
              </a:rPr>
              <a:pPr/>
              <a:t>7</a:t>
            </a:fld>
            <a:endParaRPr lang="en-US" dirty="0">
              <a:solidFill>
                <a:schemeClr val="bg1"/>
              </a:solidFill>
            </a:endParaRPr>
          </a:p>
        </p:txBody>
      </p:sp>
      <p:pic>
        <p:nvPicPr>
          <p:cNvPr id="5" name="Picture 4" descr="FAA_AEE_Bannerbug 33in_Strategy_201504_v15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30980" t="9298" r="29012" b="9474"/>
          <a:stretch/>
        </p:blipFill>
        <p:spPr>
          <a:xfrm>
            <a:off x="5823285" y="264694"/>
            <a:ext cx="2201779" cy="5570621"/>
          </a:xfrm>
          <a:prstGeom prst="rect">
            <a:avLst/>
          </a:prstGeom>
        </p:spPr>
      </p:pic>
      <p:pic>
        <p:nvPicPr>
          <p:cNvPr id="6" name="Picture 5" descr="FAA_AEE_Bannerbug 33in_Greening Aviation_201504_v16 copy.pdf - Adobe Acrobat Pro"/>
          <p:cNvPicPr>
            <a:picLocks noChangeAspect="1"/>
          </p:cNvPicPr>
          <p:nvPr/>
        </p:nvPicPr>
        <p:blipFill rotWithShape="1">
          <a:blip r:embed="rId3">
            <a:extLst>
              <a:ext uri="{28A0092B-C50C-407E-A947-70E740481C1C}">
                <a14:useLocalDpi xmlns:a14="http://schemas.microsoft.com/office/drawing/2010/main" val="0"/>
              </a:ext>
            </a:extLst>
          </a:blip>
          <a:srcRect l="30980" t="9474" r="29012" b="9649"/>
          <a:stretch/>
        </p:blipFill>
        <p:spPr>
          <a:xfrm>
            <a:off x="3200400" y="264693"/>
            <a:ext cx="2201779" cy="5546559"/>
          </a:xfrm>
          <a:prstGeom prst="rect">
            <a:avLst/>
          </a:prstGeom>
        </p:spPr>
      </p:pic>
    </p:spTree>
    <p:extLst>
      <p:ext uri="{BB962C8B-B14F-4D97-AF65-F5344CB8AC3E}">
        <p14:creationId xmlns:p14="http://schemas.microsoft.com/office/powerpoint/2010/main" val="1096629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Greening U.S. Aviation (1 of 3)</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8</a:t>
            </a:fld>
            <a:endParaRPr lang="en-US" dirty="0">
              <a:solidFill>
                <a:srgbClr val="FFFFFF">
                  <a:lumMod val="65000"/>
                </a:srgbClr>
              </a:solidFill>
            </a:endParaRPr>
          </a:p>
        </p:txBody>
      </p:sp>
      <p:pic>
        <p:nvPicPr>
          <p:cNvPr id="6" name="Picture 5" descr="FAA_AEE_Bannerbug 33in_Greening Aviation_201504_v16 copy.pdf - Adobe Acrobat Pro"/>
          <p:cNvPicPr>
            <a:picLocks noChangeAspect="1"/>
          </p:cNvPicPr>
          <p:nvPr/>
        </p:nvPicPr>
        <p:blipFill rotWithShape="1">
          <a:blip r:embed="rId2">
            <a:extLst>
              <a:ext uri="{28A0092B-C50C-407E-A947-70E740481C1C}">
                <a14:useLocalDpi xmlns:a14="http://schemas.microsoft.com/office/drawing/2010/main" val="0"/>
              </a:ext>
            </a:extLst>
          </a:blip>
          <a:srcRect l="4494" t="16887" r="2247" b="2570"/>
          <a:stretch/>
        </p:blipFill>
        <p:spPr>
          <a:xfrm>
            <a:off x="246579" y="832207"/>
            <a:ext cx="8702025" cy="4099389"/>
          </a:xfrm>
          <a:prstGeom prst="rect">
            <a:avLst/>
          </a:prstGeom>
        </p:spPr>
      </p:pic>
    </p:spTree>
    <p:extLst>
      <p:ext uri="{BB962C8B-B14F-4D97-AF65-F5344CB8AC3E}">
        <p14:creationId xmlns:p14="http://schemas.microsoft.com/office/powerpoint/2010/main" val="3913440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Greening U.S. Aviation (2 </a:t>
            </a:r>
            <a:r>
              <a:rPr lang="en-US" dirty="0"/>
              <a:t>of 3)</a:t>
            </a:r>
          </a:p>
        </p:txBody>
      </p:sp>
      <p:pic>
        <p:nvPicPr>
          <p:cNvPr id="5" name="Content Placeholder 4" descr="FAA_AEE_Bannerbug 33in_Greening Aviation_201504_v16 copy.pdf - Adobe Acrobat Pro"/>
          <p:cNvPicPr>
            <a:picLocks noGrp="1" noChangeAspect="1"/>
          </p:cNvPicPr>
          <p:nvPr>
            <p:ph idx="1"/>
          </p:nvPr>
        </p:nvPicPr>
        <p:blipFill rotWithShape="1">
          <a:blip r:embed="rId2">
            <a:extLst>
              <a:ext uri="{28A0092B-C50C-407E-A947-70E740481C1C}">
                <a14:useLocalDpi xmlns:a14="http://schemas.microsoft.com/office/drawing/2010/main" val="0"/>
              </a:ext>
            </a:extLst>
          </a:blip>
          <a:srcRect l="8276" t="12584" r="6479" b="3263"/>
          <a:stretch/>
        </p:blipFill>
        <p:spPr>
          <a:xfrm>
            <a:off x="205483" y="842480"/>
            <a:ext cx="8815227" cy="4746662"/>
          </a:xfrm>
        </p:spPr>
      </p:pic>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9</a:t>
            </a:fld>
            <a:endParaRPr lang="en-US" dirty="0">
              <a:solidFill>
                <a:srgbClr val="FFFFFF">
                  <a:lumMod val="65000"/>
                </a:srgbClr>
              </a:solidFill>
            </a:endParaRPr>
          </a:p>
        </p:txBody>
      </p:sp>
    </p:spTree>
    <p:extLst>
      <p:ext uri="{BB962C8B-B14F-4D97-AF65-F5344CB8AC3E}">
        <p14:creationId xmlns:p14="http://schemas.microsoft.com/office/powerpoint/2010/main" val="3522279066"/>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4E3501-4927-4C65-BAF3-1671B8B1BEA6}"/>
</file>

<file path=customXml/itemProps2.xml><?xml version="1.0" encoding="utf-8"?>
<ds:datastoreItem xmlns:ds="http://schemas.openxmlformats.org/officeDocument/2006/customXml" ds:itemID="{8B86097F-80D3-41F9-8DC8-65BBC06DDD72}"/>
</file>

<file path=customXml/itemProps3.xml><?xml version="1.0" encoding="utf-8"?>
<ds:datastoreItem xmlns:ds="http://schemas.openxmlformats.org/officeDocument/2006/customXml" ds:itemID="{54AF28E5-86F1-4927-89F5-BA17389DF52C}"/>
</file>

<file path=docProps/app.xml><?xml version="1.0" encoding="utf-8"?>
<Properties xmlns="http://schemas.openxmlformats.org/officeDocument/2006/extended-properties" xmlns:vt="http://schemas.openxmlformats.org/officeDocument/2006/docPropsVTypes">
  <Template/>
  <TotalTime>24727</TotalTime>
  <Words>1124</Words>
  <Application>Microsoft Office PowerPoint</Application>
  <PresentationFormat>On-screen Show (4:3)</PresentationFormat>
  <Paragraphs>164</Paragraphs>
  <Slides>23</Slides>
  <Notes>3</Notes>
  <HiddenSlides>0</HiddenSlides>
  <MMClips>0</MMClips>
  <ScaleCrop>false</ScaleCrop>
  <HeadingPairs>
    <vt:vector size="4" baseType="variant">
      <vt:variant>
        <vt:lpstr>Theme</vt:lpstr>
      </vt:variant>
      <vt:variant>
        <vt:i4>9</vt:i4>
      </vt:variant>
      <vt:variant>
        <vt:lpstr>Slide Titles</vt:lpstr>
      </vt:variant>
      <vt:variant>
        <vt:i4>23</vt:i4>
      </vt:variant>
    </vt:vector>
  </HeadingPairs>
  <TitlesOfParts>
    <vt:vector size="32" baseType="lpstr">
      <vt:lpstr>1_Custom Design</vt:lpstr>
      <vt:lpstr>2_Custom Design</vt:lpstr>
      <vt:lpstr>3_Custom Design</vt:lpstr>
      <vt:lpstr>4_Custom Design</vt:lpstr>
      <vt:lpstr>7_Custom Design</vt:lpstr>
      <vt:lpstr>5_Custom Design</vt:lpstr>
      <vt:lpstr>6_Custom Design</vt:lpstr>
      <vt:lpstr>8_Custom Design</vt:lpstr>
      <vt:lpstr>9_Custom Design</vt:lpstr>
      <vt:lpstr>FAA Office of Environment and Energy (AEE) Research Overview</vt:lpstr>
      <vt:lpstr>Outline</vt:lpstr>
      <vt:lpstr>Aviation Environmental Challenges </vt:lpstr>
      <vt:lpstr>Vision and Principles</vt:lpstr>
      <vt:lpstr>Environment &amp; Energy Goals</vt:lpstr>
      <vt:lpstr>AEE Research Overview</vt:lpstr>
      <vt:lpstr>New  Greening Aviation Banners</vt:lpstr>
      <vt:lpstr>Greening U.S. Aviation (1 of 3)</vt:lpstr>
      <vt:lpstr>Greening U.S. Aviation (2 of 3)</vt:lpstr>
      <vt:lpstr>Greening U.S. Aviation (3 of 3)</vt:lpstr>
      <vt:lpstr>Environment and Energy Strategy</vt:lpstr>
      <vt:lpstr>PowerPoint Presentation</vt:lpstr>
      <vt:lpstr>PowerPoint Presentation</vt:lpstr>
      <vt:lpstr>PowerPoint Presentation</vt:lpstr>
      <vt:lpstr>PowerPoint Presentation</vt:lpstr>
      <vt:lpstr>PowerPoint Presentation</vt:lpstr>
      <vt:lpstr>U.S. Aviation GHG Emissions Reduction Plan</vt:lpstr>
      <vt:lpstr>Online Materials</vt:lpstr>
      <vt:lpstr> </vt:lpstr>
      <vt:lpstr>Budget Profile – Broken out by Funding Source</vt:lpstr>
      <vt:lpstr>FY15 Budget Allocation by Pillar &amp; Topic</vt:lpstr>
      <vt:lpstr>Environment and Energy Program Funding</vt:lpstr>
      <vt:lpstr>Summary</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Ralph.Iovinelli@faa.gov</dc:creator>
  <cp:lastModifiedBy>Hileman, James (FAA)</cp:lastModifiedBy>
  <cp:revision>806</cp:revision>
  <cp:lastPrinted>2015-08-04T17:33:13Z</cp:lastPrinted>
  <dcterms:created xsi:type="dcterms:W3CDTF">2005-01-28T20:32:53Z</dcterms:created>
  <dcterms:modified xsi:type="dcterms:W3CDTF">2015-08-05T23:10:11Z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