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4"/>
    <p:sldMasterId id="2147483688" r:id="rId5"/>
    <p:sldMasterId id="2147483701" r:id="rId6"/>
    <p:sldMasterId id="2147483726" r:id="rId7"/>
  </p:sldMasterIdLst>
  <p:notesMasterIdLst>
    <p:notesMasterId r:id="rId21"/>
  </p:notesMasterIdLst>
  <p:handoutMasterIdLst>
    <p:handoutMasterId r:id="rId22"/>
  </p:handoutMasterIdLst>
  <p:sldIdLst>
    <p:sldId id="690" r:id="rId8"/>
    <p:sldId id="922" r:id="rId9"/>
    <p:sldId id="975" r:id="rId10"/>
    <p:sldId id="976" r:id="rId11"/>
    <p:sldId id="964" r:id="rId12"/>
    <p:sldId id="985" r:id="rId13"/>
    <p:sldId id="997" r:id="rId14"/>
    <p:sldId id="995" r:id="rId15"/>
    <p:sldId id="991" r:id="rId16"/>
    <p:sldId id="992" r:id="rId17"/>
    <p:sldId id="987" r:id="rId18"/>
    <p:sldId id="986" r:id="rId19"/>
    <p:sldId id="996" r:id="rId20"/>
  </p:sldIdLst>
  <p:sldSz cx="9144000" cy="6858000" type="screen4x3"/>
  <p:notesSz cx="7004050" cy="9223375"/>
  <p:defaultTextStyle>
    <a:defPPr>
      <a:defRPr lang="en-US"/>
    </a:defPPr>
    <a:lvl1pPr algn="l" rtl="0" fontAlgn="base">
      <a:spcBef>
        <a:spcPct val="50000"/>
      </a:spcBef>
      <a:spcAft>
        <a:spcPct val="0"/>
      </a:spcAft>
      <a:buChar char="•"/>
      <a:defRPr sz="2400" kern="1200">
        <a:solidFill>
          <a:schemeClr val="tx1"/>
        </a:solidFill>
        <a:latin typeface="Arial" pitchFamily="34" charset="0"/>
        <a:ea typeface="+mn-ea"/>
        <a:cs typeface="+mn-cs"/>
      </a:defRPr>
    </a:lvl1pPr>
    <a:lvl2pPr marL="457200" algn="l" rtl="0" fontAlgn="base">
      <a:spcBef>
        <a:spcPct val="50000"/>
      </a:spcBef>
      <a:spcAft>
        <a:spcPct val="0"/>
      </a:spcAft>
      <a:buChar char="•"/>
      <a:defRPr sz="2400" kern="1200">
        <a:solidFill>
          <a:schemeClr val="tx1"/>
        </a:solidFill>
        <a:latin typeface="Arial" pitchFamily="34" charset="0"/>
        <a:ea typeface="+mn-ea"/>
        <a:cs typeface="+mn-cs"/>
      </a:defRPr>
    </a:lvl2pPr>
    <a:lvl3pPr marL="914400" algn="l" rtl="0" fontAlgn="base">
      <a:spcBef>
        <a:spcPct val="50000"/>
      </a:spcBef>
      <a:spcAft>
        <a:spcPct val="0"/>
      </a:spcAft>
      <a:buChar char="•"/>
      <a:defRPr sz="2400" kern="1200">
        <a:solidFill>
          <a:schemeClr val="tx1"/>
        </a:solidFill>
        <a:latin typeface="Arial" pitchFamily="34" charset="0"/>
        <a:ea typeface="+mn-ea"/>
        <a:cs typeface="+mn-cs"/>
      </a:defRPr>
    </a:lvl3pPr>
    <a:lvl4pPr marL="1371600" algn="l" rtl="0" fontAlgn="base">
      <a:spcBef>
        <a:spcPct val="50000"/>
      </a:spcBef>
      <a:spcAft>
        <a:spcPct val="0"/>
      </a:spcAft>
      <a:buChar char="•"/>
      <a:defRPr sz="2400" kern="1200">
        <a:solidFill>
          <a:schemeClr val="tx1"/>
        </a:solidFill>
        <a:latin typeface="Arial" pitchFamily="34" charset="0"/>
        <a:ea typeface="+mn-ea"/>
        <a:cs typeface="+mn-cs"/>
      </a:defRPr>
    </a:lvl4pPr>
    <a:lvl5pPr marL="1828800" algn="l" rtl="0" fontAlgn="base">
      <a:spcBef>
        <a:spcPct val="50000"/>
      </a:spcBef>
      <a:spcAft>
        <a:spcPct val="0"/>
      </a:spcAft>
      <a:buChar char="•"/>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536">
          <p15:clr>
            <a:srgbClr val="A4A3A4"/>
          </p15:clr>
        </p15:guide>
        <p15:guide id="2" pos="339">
          <p15:clr>
            <a:srgbClr val="A4A3A4"/>
          </p15:clr>
        </p15:guide>
      </p15:sldGuideLst>
    </p:ext>
    <p:ext uri="{2D200454-40CA-4A62-9FC3-DE9A4176ACB9}">
      <p15:notesGuideLst xmlns:p15="http://schemas.microsoft.com/office/powerpoint/2012/main" xmlns="">
        <p15:guide id="1" orient="horz" pos="289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a:srgbClr val="FF9900"/>
    <a:srgbClr val="339933"/>
    <a:srgbClr val="FAA40A"/>
    <a:srgbClr val="FFCC00"/>
    <a:srgbClr val="0BEF21"/>
    <a:srgbClr val="FFFF99"/>
    <a:srgbClr val="99CCFF"/>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413" autoAdjust="0"/>
    <p:restoredTop sz="94628" autoAdjust="0"/>
  </p:normalViewPr>
  <p:slideViewPr>
    <p:cSldViewPr snapToGrid="0">
      <p:cViewPr>
        <p:scale>
          <a:sx n="80" d="100"/>
          <a:sy n="80" d="100"/>
        </p:scale>
        <p:origin x="-246" y="-396"/>
      </p:cViewPr>
      <p:guideLst>
        <p:guide orient="horz" pos="536"/>
        <p:guide pos="33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5" d="100"/>
          <a:sy n="65" d="100"/>
        </p:scale>
        <p:origin x="-2034" y="-120"/>
      </p:cViewPr>
      <p:guideLst>
        <p:guide orient="horz" pos="2906"/>
        <p:guide pos="220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801EA8-4DE0-4259-B70B-CE3E04E2BC45}" type="doc">
      <dgm:prSet loTypeId="urn:microsoft.com/office/officeart/2005/8/layout/hProcess3" loCatId="process" qsTypeId="urn:microsoft.com/office/officeart/2005/8/quickstyle/simple1" qsCatId="simple" csTypeId="urn:microsoft.com/office/officeart/2005/8/colors/accent1_2" csCatId="accent1" phldr="1"/>
      <dgm:spPr/>
      <dgm:t>
        <a:bodyPr/>
        <a:lstStyle/>
        <a:p>
          <a:endParaRPr lang="en-US"/>
        </a:p>
      </dgm:t>
    </dgm:pt>
    <dgm:pt modelId="{73B85972-316D-4DC4-8EE2-EA0E1CF07E8A}">
      <dgm:prSet custT="1"/>
      <dgm:spPr/>
      <dgm:t>
        <a:bodyPr/>
        <a:lstStyle/>
        <a:p>
          <a:pPr rtl="0"/>
          <a:r>
            <a:rPr lang="en-US" sz="1100" b="1" dirty="0" smtClean="0"/>
            <a:t>HAPs Measurements</a:t>
          </a:r>
          <a:endParaRPr lang="en-US" sz="1100" dirty="0"/>
        </a:p>
      </dgm:t>
    </dgm:pt>
    <dgm:pt modelId="{234CAEAA-C66A-4ABE-B552-297423C5DC0A}" type="parTrans" cxnId="{29EF8A4F-947A-47E0-96FB-DD8DA25C416B}">
      <dgm:prSet/>
      <dgm:spPr/>
      <dgm:t>
        <a:bodyPr/>
        <a:lstStyle/>
        <a:p>
          <a:endParaRPr lang="en-US"/>
        </a:p>
      </dgm:t>
    </dgm:pt>
    <dgm:pt modelId="{F6C26575-E097-47EE-AF36-19F99A1E79C6}" type="sibTrans" cxnId="{29EF8A4F-947A-47E0-96FB-DD8DA25C416B}">
      <dgm:prSet/>
      <dgm:spPr/>
      <dgm:t>
        <a:bodyPr/>
        <a:lstStyle/>
        <a:p>
          <a:endParaRPr lang="en-US"/>
        </a:p>
      </dgm:t>
    </dgm:pt>
    <dgm:pt modelId="{59AE1AE5-5C9C-45CA-A8ED-F222AB6D10E2}" type="pres">
      <dgm:prSet presAssocID="{F8801EA8-4DE0-4259-B70B-CE3E04E2BC45}" presName="Name0" presStyleCnt="0">
        <dgm:presLayoutVars>
          <dgm:dir/>
          <dgm:animLvl val="lvl"/>
          <dgm:resizeHandles val="exact"/>
        </dgm:presLayoutVars>
      </dgm:prSet>
      <dgm:spPr/>
      <dgm:t>
        <a:bodyPr/>
        <a:lstStyle/>
        <a:p>
          <a:endParaRPr lang="en-US"/>
        </a:p>
      </dgm:t>
    </dgm:pt>
    <dgm:pt modelId="{CB0ACE5B-8C92-4EA4-B73E-AEE0EF16C76F}" type="pres">
      <dgm:prSet presAssocID="{F8801EA8-4DE0-4259-B70B-CE3E04E2BC45}" presName="dummy" presStyleCnt="0"/>
      <dgm:spPr/>
    </dgm:pt>
    <dgm:pt modelId="{E9CB0794-D91C-4591-B85B-FE740AB9765A}" type="pres">
      <dgm:prSet presAssocID="{F8801EA8-4DE0-4259-B70B-CE3E04E2BC45}" presName="linH" presStyleCnt="0"/>
      <dgm:spPr/>
    </dgm:pt>
    <dgm:pt modelId="{59314391-94C8-4AB1-99E4-6656D18B3F68}" type="pres">
      <dgm:prSet presAssocID="{F8801EA8-4DE0-4259-B70B-CE3E04E2BC45}" presName="padding1" presStyleCnt="0"/>
      <dgm:spPr/>
    </dgm:pt>
    <dgm:pt modelId="{E5D581EB-9257-4C61-91CD-5247BD3B6A5B}" type="pres">
      <dgm:prSet presAssocID="{73B85972-316D-4DC4-8EE2-EA0E1CF07E8A}" presName="linV" presStyleCnt="0"/>
      <dgm:spPr/>
    </dgm:pt>
    <dgm:pt modelId="{B60CEDA0-D734-419D-9260-8F3BCA753ECF}" type="pres">
      <dgm:prSet presAssocID="{73B85972-316D-4DC4-8EE2-EA0E1CF07E8A}" presName="spVertical1" presStyleCnt="0"/>
      <dgm:spPr/>
    </dgm:pt>
    <dgm:pt modelId="{A363C83D-F9F0-4E1A-9776-A5B73B0E22C4}" type="pres">
      <dgm:prSet presAssocID="{73B85972-316D-4DC4-8EE2-EA0E1CF07E8A}" presName="parTx" presStyleLbl="revTx" presStyleIdx="0" presStyleCnt="1" custScaleY="82912" custLinFactNeighborX="-457" custLinFactNeighborY="66368">
        <dgm:presLayoutVars>
          <dgm:chMax val="0"/>
          <dgm:chPref val="0"/>
          <dgm:bulletEnabled val="1"/>
        </dgm:presLayoutVars>
      </dgm:prSet>
      <dgm:spPr/>
      <dgm:t>
        <a:bodyPr/>
        <a:lstStyle/>
        <a:p>
          <a:endParaRPr lang="en-US"/>
        </a:p>
      </dgm:t>
    </dgm:pt>
    <dgm:pt modelId="{9CB864B5-93C9-4FFB-B11D-FEDB0152FDDF}" type="pres">
      <dgm:prSet presAssocID="{73B85972-316D-4DC4-8EE2-EA0E1CF07E8A}" presName="spVertical2" presStyleCnt="0"/>
      <dgm:spPr/>
    </dgm:pt>
    <dgm:pt modelId="{843CB4AC-986E-47B1-B1CE-3950ED493A2A}" type="pres">
      <dgm:prSet presAssocID="{73B85972-316D-4DC4-8EE2-EA0E1CF07E8A}" presName="spVertical3" presStyleCnt="0"/>
      <dgm:spPr/>
    </dgm:pt>
    <dgm:pt modelId="{A8274232-35A6-4E33-BC6F-00309073E76D}" type="pres">
      <dgm:prSet presAssocID="{F8801EA8-4DE0-4259-B70B-CE3E04E2BC45}" presName="padding2" presStyleCnt="0"/>
      <dgm:spPr/>
    </dgm:pt>
    <dgm:pt modelId="{62292B8F-62A8-4061-B662-B121FA29C7E1}" type="pres">
      <dgm:prSet presAssocID="{F8801EA8-4DE0-4259-B70B-CE3E04E2BC45}" presName="negArrow" presStyleCnt="0"/>
      <dgm:spPr/>
    </dgm:pt>
    <dgm:pt modelId="{E035C8E5-AAE4-4480-B793-8012E732571F}" type="pres">
      <dgm:prSet presAssocID="{F8801EA8-4DE0-4259-B70B-CE3E04E2BC45}" presName="backgroundArrow" presStyleLbl="node1" presStyleIdx="0" presStyleCnt="1" custScaleY="185634" custLinFactNeighborX="1650" custLinFactNeighborY="-4661"/>
      <dgm:spPr/>
    </dgm:pt>
  </dgm:ptLst>
  <dgm:cxnLst>
    <dgm:cxn modelId="{29EF8A4F-947A-47E0-96FB-DD8DA25C416B}" srcId="{F8801EA8-4DE0-4259-B70B-CE3E04E2BC45}" destId="{73B85972-316D-4DC4-8EE2-EA0E1CF07E8A}" srcOrd="0" destOrd="0" parTransId="{234CAEAA-C66A-4ABE-B552-297423C5DC0A}" sibTransId="{F6C26575-E097-47EE-AF36-19F99A1E79C6}"/>
    <dgm:cxn modelId="{C84BF67A-DFCB-4391-9517-103C1B31A91D}" type="presOf" srcId="{F8801EA8-4DE0-4259-B70B-CE3E04E2BC45}" destId="{59AE1AE5-5C9C-45CA-A8ED-F222AB6D10E2}" srcOrd="0" destOrd="0" presId="urn:microsoft.com/office/officeart/2005/8/layout/hProcess3"/>
    <dgm:cxn modelId="{630085B4-952F-4A8E-AC1B-5C694AFF944B}" type="presOf" srcId="{73B85972-316D-4DC4-8EE2-EA0E1CF07E8A}" destId="{A363C83D-F9F0-4E1A-9776-A5B73B0E22C4}" srcOrd="0" destOrd="0" presId="urn:microsoft.com/office/officeart/2005/8/layout/hProcess3"/>
    <dgm:cxn modelId="{249E971B-1D27-408D-9BA8-1D45A3DC0C13}" type="presParOf" srcId="{59AE1AE5-5C9C-45CA-A8ED-F222AB6D10E2}" destId="{CB0ACE5B-8C92-4EA4-B73E-AEE0EF16C76F}" srcOrd="0" destOrd="0" presId="urn:microsoft.com/office/officeart/2005/8/layout/hProcess3"/>
    <dgm:cxn modelId="{EA620635-AAF3-4503-951E-B2CD8323691E}" type="presParOf" srcId="{59AE1AE5-5C9C-45CA-A8ED-F222AB6D10E2}" destId="{E9CB0794-D91C-4591-B85B-FE740AB9765A}" srcOrd="1" destOrd="0" presId="urn:microsoft.com/office/officeart/2005/8/layout/hProcess3"/>
    <dgm:cxn modelId="{110766A6-7E0D-441F-A81F-DF28E4C2A89D}" type="presParOf" srcId="{E9CB0794-D91C-4591-B85B-FE740AB9765A}" destId="{59314391-94C8-4AB1-99E4-6656D18B3F68}" srcOrd="0" destOrd="0" presId="urn:microsoft.com/office/officeart/2005/8/layout/hProcess3"/>
    <dgm:cxn modelId="{7EF36CF8-8A13-454D-84DE-2AD791D67A3D}" type="presParOf" srcId="{E9CB0794-D91C-4591-B85B-FE740AB9765A}" destId="{E5D581EB-9257-4C61-91CD-5247BD3B6A5B}" srcOrd="1" destOrd="0" presId="urn:microsoft.com/office/officeart/2005/8/layout/hProcess3"/>
    <dgm:cxn modelId="{1D6A3BB5-878B-483B-8757-ECCF4701C2AF}" type="presParOf" srcId="{E5D581EB-9257-4C61-91CD-5247BD3B6A5B}" destId="{B60CEDA0-D734-419D-9260-8F3BCA753ECF}" srcOrd="0" destOrd="0" presId="urn:microsoft.com/office/officeart/2005/8/layout/hProcess3"/>
    <dgm:cxn modelId="{CA016DC3-D195-4F28-B4A8-3833A7FEF657}" type="presParOf" srcId="{E5D581EB-9257-4C61-91CD-5247BD3B6A5B}" destId="{A363C83D-F9F0-4E1A-9776-A5B73B0E22C4}" srcOrd="1" destOrd="0" presId="urn:microsoft.com/office/officeart/2005/8/layout/hProcess3"/>
    <dgm:cxn modelId="{AE2506C9-9084-4CD8-896D-D9EAAF1A43EF}" type="presParOf" srcId="{E5D581EB-9257-4C61-91CD-5247BD3B6A5B}" destId="{9CB864B5-93C9-4FFB-B11D-FEDB0152FDDF}" srcOrd="2" destOrd="0" presId="urn:microsoft.com/office/officeart/2005/8/layout/hProcess3"/>
    <dgm:cxn modelId="{CAC14860-02FC-4D37-BDAF-A2E5B3163F19}" type="presParOf" srcId="{E5D581EB-9257-4C61-91CD-5247BD3B6A5B}" destId="{843CB4AC-986E-47B1-B1CE-3950ED493A2A}" srcOrd="3" destOrd="0" presId="urn:microsoft.com/office/officeart/2005/8/layout/hProcess3"/>
    <dgm:cxn modelId="{45894432-AAAD-4962-8B51-79C927D6D3EE}" type="presParOf" srcId="{E9CB0794-D91C-4591-B85B-FE740AB9765A}" destId="{A8274232-35A6-4E33-BC6F-00309073E76D}" srcOrd="2" destOrd="0" presId="urn:microsoft.com/office/officeart/2005/8/layout/hProcess3"/>
    <dgm:cxn modelId="{111A8DFF-4F1B-474B-93BD-D751FB256EB9}" type="presParOf" srcId="{E9CB0794-D91C-4591-B85B-FE740AB9765A}" destId="{62292B8F-62A8-4061-B662-B121FA29C7E1}" srcOrd="3" destOrd="0" presId="urn:microsoft.com/office/officeart/2005/8/layout/hProcess3"/>
    <dgm:cxn modelId="{4DECACDF-E3C9-4AB4-8D35-B32964391440}" type="presParOf" srcId="{E9CB0794-D91C-4591-B85B-FE740AB9765A}" destId="{E035C8E5-AAE4-4480-B793-8012E732571F}" srcOrd="4" destOrd="0" presId="urn:microsoft.com/office/officeart/2005/8/layout/h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801EA8-4DE0-4259-B70B-CE3E04E2BC45}" type="doc">
      <dgm:prSet loTypeId="urn:microsoft.com/office/officeart/2005/8/layout/hProcess3" loCatId="process" qsTypeId="urn:microsoft.com/office/officeart/2005/8/quickstyle/simple1" qsCatId="simple" csTypeId="urn:microsoft.com/office/officeart/2005/8/colors/accent1_2" csCatId="accent1" phldr="1"/>
      <dgm:spPr/>
      <dgm:t>
        <a:bodyPr/>
        <a:lstStyle/>
        <a:p>
          <a:endParaRPr lang="en-US"/>
        </a:p>
      </dgm:t>
    </dgm:pt>
    <dgm:pt modelId="{73B85972-316D-4DC4-8EE2-EA0E1CF07E8A}">
      <dgm:prSet custT="1"/>
      <dgm:spPr/>
      <dgm:t>
        <a:bodyPr/>
        <a:lstStyle/>
        <a:p>
          <a:pPr rtl="0"/>
          <a:r>
            <a:rPr lang="en-US" sz="1100" b="1" dirty="0" smtClean="0"/>
            <a:t>CAEP/10 CO</a:t>
          </a:r>
          <a:r>
            <a:rPr lang="en-US" sz="1100" b="1" baseline="-25000" dirty="0" smtClean="0"/>
            <a:t>2</a:t>
          </a:r>
          <a:r>
            <a:rPr lang="en-US" sz="1100" b="1" dirty="0" smtClean="0"/>
            <a:t> &amp; </a:t>
          </a:r>
          <a:r>
            <a:rPr lang="en-US" sz="1100" b="1" dirty="0" err="1" smtClean="0"/>
            <a:t>nvPM</a:t>
          </a:r>
          <a:r>
            <a:rPr lang="en-US" sz="1100" b="1" dirty="0" smtClean="0"/>
            <a:t> Data Collection Standard</a:t>
          </a:r>
          <a:endParaRPr lang="en-US" sz="1100" dirty="0"/>
        </a:p>
      </dgm:t>
    </dgm:pt>
    <dgm:pt modelId="{234CAEAA-C66A-4ABE-B552-297423C5DC0A}" type="parTrans" cxnId="{29EF8A4F-947A-47E0-96FB-DD8DA25C416B}">
      <dgm:prSet/>
      <dgm:spPr/>
      <dgm:t>
        <a:bodyPr/>
        <a:lstStyle/>
        <a:p>
          <a:endParaRPr lang="en-US"/>
        </a:p>
      </dgm:t>
    </dgm:pt>
    <dgm:pt modelId="{F6C26575-E097-47EE-AF36-19F99A1E79C6}" type="sibTrans" cxnId="{29EF8A4F-947A-47E0-96FB-DD8DA25C416B}">
      <dgm:prSet/>
      <dgm:spPr/>
      <dgm:t>
        <a:bodyPr/>
        <a:lstStyle/>
        <a:p>
          <a:endParaRPr lang="en-US"/>
        </a:p>
      </dgm:t>
    </dgm:pt>
    <dgm:pt modelId="{59AE1AE5-5C9C-45CA-A8ED-F222AB6D10E2}" type="pres">
      <dgm:prSet presAssocID="{F8801EA8-4DE0-4259-B70B-CE3E04E2BC45}" presName="Name0" presStyleCnt="0">
        <dgm:presLayoutVars>
          <dgm:dir/>
          <dgm:animLvl val="lvl"/>
          <dgm:resizeHandles val="exact"/>
        </dgm:presLayoutVars>
      </dgm:prSet>
      <dgm:spPr/>
      <dgm:t>
        <a:bodyPr/>
        <a:lstStyle/>
        <a:p>
          <a:endParaRPr lang="en-US"/>
        </a:p>
      </dgm:t>
    </dgm:pt>
    <dgm:pt modelId="{CB0ACE5B-8C92-4EA4-B73E-AEE0EF16C76F}" type="pres">
      <dgm:prSet presAssocID="{F8801EA8-4DE0-4259-B70B-CE3E04E2BC45}" presName="dummy" presStyleCnt="0"/>
      <dgm:spPr/>
    </dgm:pt>
    <dgm:pt modelId="{E9CB0794-D91C-4591-B85B-FE740AB9765A}" type="pres">
      <dgm:prSet presAssocID="{F8801EA8-4DE0-4259-B70B-CE3E04E2BC45}" presName="linH" presStyleCnt="0"/>
      <dgm:spPr/>
    </dgm:pt>
    <dgm:pt modelId="{59314391-94C8-4AB1-99E4-6656D18B3F68}" type="pres">
      <dgm:prSet presAssocID="{F8801EA8-4DE0-4259-B70B-CE3E04E2BC45}" presName="padding1" presStyleCnt="0"/>
      <dgm:spPr/>
    </dgm:pt>
    <dgm:pt modelId="{E5D581EB-9257-4C61-91CD-5247BD3B6A5B}" type="pres">
      <dgm:prSet presAssocID="{73B85972-316D-4DC4-8EE2-EA0E1CF07E8A}" presName="linV" presStyleCnt="0"/>
      <dgm:spPr/>
    </dgm:pt>
    <dgm:pt modelId="{B60CEDA0-D734-419D-9260-8F3BCA753ECF}" type="pres">
      <dgm:prSet presAssocID="{73B85972-316D-4DC4-8EE2-EA0E1CF07E8A}" presName="spVertical1" presStyleCnt="0"/>
      <dgm:spPr/>
    </dgm:pt>
    <dgm:pt modelId="{A363C83D-F9F0-4E1A-9776-A5B73B0E22C4}" type="pres">
      <dgm:prSet presAssocID="{73B85972-316D-4DC4-8EE2-EA0E1CF07E8A}" presName="parTx" presStyleLbl="revTx" presStyleIdx="0" presStyleCnt="1" custScaleY="82912" custLinFactNeighborX="-1008" custLinFactNeighborY="75829">
        <dgm:presLayoutVars>
          <dgm:chMax val="0"/>
          <dgm:chPref val="0"/>
          <dgm:bulletEnabled val="1"/>
        </dgm:presLayoutVars>
      </dgm:prSet>
      <dgm:spPr/>
      <dgm:t>
        <a:bodyPr/>
        <a:lstStyle/>
        <a:p>
          <a:endParaRPr lang="en-US"/>
        </a:p>
      </dgm:t>
    </dgm:pt>
    <dgm:pt modelId="{9CB864B5-93C9-4FFB-B11D-FEDB0152FDDF}" type="pres">
      <dgm:prSet presAssocID="{73B85972-316D-4DC4-8EE2-EA0E1CF07E8A}" presName="spVertical2" presStyleCnt="0"/>
      <dgm:spPr/>
    </dgm:pt>
    <dgm:pt modelId="{843CB4AC-986E-47B1-B1CE-3950ED493A2A}" type="pres">
      <dgm:prSet presAssocID="{73B85972-316D-4DC4-8EE2-EA0E1CF07E8A}" presName="spVertical3" presStyleCnt="0"/>
      <dgm:spPr/>
    </dgm:pt>
    <dgm:pt modelId="{A8274232-35A6-4E33-BC6F-00309073E76D}" type="pres">
      <dgm:prSet presAssocID="{F8801EA8-4DE0-4259-B70B-CE3E04E2BC45}" presName="padding2" presStyleCnt="0"/>
      <dgm:spPr/>
    </dgm:pt>
    <dgm:pt modelId="{62292B8F-62A8-4061-B662-B121FA29C7E1}" type="pres">
      <dgm:prSet presAssocID="{F8801EA8-4DE0-4259-B70B-CE3E04E2BC45}" presName="negArrow" presStyleCnt="0"/>
      <dgm:spPr/>
    </dgm:pt>
    <dgm:pt modelId="{E035C8E5-AAE4-4480-B793-8012E732571F}" type="pres">
      <dgm:prSet presAssocID="{F8801EA8-4DE0-4259-B70B-CE3E04E2BC45}" presName="backgroundArrow" presStyleLbl="node1" presStyleIdx="0" presStyleCnt="1" custScaleY="185634" custLinFactNeighborX="1650" custLinFactNeighborY="-4661"/>
      <dgm:spPr/>
    </dgm:pt>
  </dgm:ptLst>
  <dgm:cxnLst>
    <dgm:cxn modelId="{29EF8A4F-947A-47E0-96FB-DD8DA25C416B}" srcId="{F8801EA8-4DE0-4259-B70B-CE3E04E2BC45}" destId="{73B85972-316D-4DC4-8EE2-EA0E1CF07E8A}" srcOrd="0" destOrd="0" parTransId="{234CAEAA-C66A-4ABE-B552-297423C5DC0A}" sibTransId="{F6C26575-E097-47EE-AF36-19F99A1E79C6}"/>
    <dgm:cxn modelId="{D87638D1-D3FE-46D6-9A8A-3A8BB16592E0}" type="presOf" srcId="{F8801EA8-4DE0-4259-B70B-CE3E04E2BC45}" destId="{59AE1AE5-5C9C-45CA-A8ED-F222AB6D10E2}" srcOrd="0" destOrd="0" presId="urn:microsoft.com/office/officeart/2005/8/layout/hProcess3"/>
    <dgm:cxn modelId="{7327F4E3-8E22-4792-9A4D-FB6F5058D672}" type="presOf" srcId="{73B85972-316D-4DC4-8EE2-EA0E1CF07E8A}" destId="{A363C83D-F9F0-4E1A-9776-A5B73B0E22C4}" srcOrd="0" destOrd="0" presId="urn:microsoft.com/office/officeart/2005/8/layout/hProcess3"/>
    <dgm:cxn modelId="{A86E0A01-E520-49DC-93FA-245487B0A864}" type="presParOf" srcId="{59AE1AE5-5C9C-45CA-A8ED-F222AB6D10E2}" destId="{CB0ACE5B-8C92-4EA4-B73E-AEE0EF16C76F}" srcOrd="0" destOrd="0" presId="urn:microsoft.com/office/officeart/2005/8/layout/hProcess3"/>
    <dgm:cxn modelId="{0A026D5B-481E-4621-9443-15B8CBEF4361}" type="presParOf" srcId="{59AE1AE5-5C9C-45CA-A8ED-F222AB6D10E2}" destId="{E9CB0794-D91C-4591-B85B-FE740AB9765A}" srcOrd="1" destOrd="0" presId="urn:microsoft.com/office/officeart/2005/8/layout/hProcess3"/>
    <dgm:cxn modelId="{BD6F24CE-97E2-41CE-8624-F632C8DAFCCA}" type="presParOf" srcId="{E9CB0794-D91C-4591-B85B-FE740AB9765A}" destId="{59314391-94C8-4AB1-99E4-6656D18B3F68}" srcOrd="0" destOrd="0" presId="urn:microsoft.com/office/officeart/2005/8/layout/hProcess3"/>
    <dgm:cxn modelId="{1358D9ED-9B16-4E83-BF7F-09FB5DCCA957}" type="presParOf" srcId="{E9CB0794-D91C-4591-B85B-FE740AB9765A}" destId="{E5D581EB-9257-4C61-91CD-5247BD3B6A5B}" srcOrd="1" destOrd="0" presId="urn:microsoft.com/office/officeart/2005/8/layout/hProcess3"/>
    <dgm:cxn modelId="{9120497D-4A6A-4626-B918-06373A692580}" type="presParOf" srcId="{E5D581EB-9257-4C61-91CD-5247BD3B6A5B}" destId="{B60CEDA0-D734-419D-9260-8F3BCA753ECF}" srcOrd="0" destOrd="0" presId="urn:microsoft.com/office/officeart/2005/8/layout/hProcess3"/>
    <dgm:cxn modelId="{EB39FB50-C489-4896-939B-00975F32E1CE}" type="presParOf" srcId="{E5D581EB-9257-4C61-91CD-5247BD3B6A5B}" destId="{A363C83D-F9F0-4E1A-9776-A5B73B0E22C4}" srcOrd="1" destOrd="0" presId="urn:microsoft.com/office/officeart/2005/8/layout/hProcess3"/>
    <dgm:cxn modelId="{EB6D5B81-C85F-4EDA-80BB-B328E59D7E69}" type="presParOf" srcId="{E5D581EB-9257-4C61-91CD-5247BD3B6A5B}" destId="{9CB864B5-93C9-4FFB-B11D-FEDB0152FDDF}" srcOrd="2" destOrd="0" presId="urn:microsoft.com/office/officeart/2005/8/layout/hProcess3"/>
    <dgm:cxn modelId="{672CD444-E9AF-404F-A166-3B2EFCB02B69}" type="presParOf" srcId="{E5D581EB-9257-4C61-91CD-5247BD3B6A5B}" destId="{843CB4AC-986E-47B1-B1CE-3950ED493A2A}" srcOrd="3" destOrd="0" presId="urn:microsoft.com/office/officeart/2005/8/layout/hProcess3"/>
    <dgm:cxn modelId="{61D4C01D-1984-462A-9444-BE9BC19B31A0}" type="presParOf" srcId="{E9CB0794-D91C-4591-B85B-FE740AB9765A}" destId="{A8274232-35A6-4E33-BC6F-00309073E76D}" srcOrd="2" destOrd="0" presId="urn:microsoft.com/office/officeart/2005/8/layout/hProcess3"/>
    <dgm:cxn modelId="{45D905C5-E208-44C6-AB4B-0ED9C5ADF8D0}" type="presParOf" srcId="{E9CB0794-D91C-4591-B85B-FE740AB9765A}" destId="{62292B8F-62A8-4061-B662-B121FA29C7E1}" srcOrd="3" destOrd="0" presId="urn:microsoft.com/office/officeart/2005/8/layout/hProcess3"/>
    <dgm:cxn modelId="{B3A327E1-B979-412E-A7C2-E6A8A82A4BD0}" type="presParOf" srcId="{E9CB0794-D91C-4591-B85B-FE740AB9765A}" destId="{E035C8E5-AAE4-4480-B793-8012E732571F}" srcOrd="4" destOrd="0" presId="urn:microsoft.com/office/officeart/2005/8/layout/h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801EA8-4DE0-4259-B70B-CE3E04E2BC45}" type="doc">
      <dgm:prSet loTypeId="urn:microsoft.com/office/officeart/2005/8/layout/hProcess3" loCatId="process" qsTypeId="urn:microsoft.com/office/officeart/2005/8/quickstyle/simple1" qsCatId="simple" csTypeId="urn:microsoft.com/office/officeart/2005/8/colors/accent1_2" csCatId="accent1" phldr="1"/>
      <dgm:spPr/>
      <dgm:t>
        <a:bodyPr/>
        <a:lstStyle/>
        <a:p>
          <a:endParaRPr lang="en-US"/>
        </a:p>
      </dgm:t>
    </dgm:pt>
    <dgm:pt modelId="{73B85972-316D-4DC4-8EE2-EA0E1CF07E8A}">
      <dgm:prSet custT="1"/>
      <dgm:spPr/>
      <dgm:t>
        <a:bodyPr/>
        <a:lstStyle/>
        <a:p>
          <a:pPr rtl="0"/>
          <a:r>
            <a:rPr lang="en-US" sz="1100" b="1" dirty="0" smtClean="0"/>
            <a:t>Air Quality Handbook Updates for AEDT</a:t>
          </a:r>
          <a:endParaRPr lang="en-US" sz="1100" dirty="0"/>
        </a:p>
      </dgm:t>
    </dgm:pt>
    <dgm:pt modelId="{234CAEAA-C66A-4ABE-B552-297423C5DC0A}" type="parTrans" cxnId="{29EF8A4F-947A-47E0-96FB-DD8DA25C416B}">
      <dgm:prSet/>
      <dgm:spPr/>
      <dgm:t>
        <a:bodyPr/>
        <a:lstStyle/>
        <a:p>
          <a:endParaRPr lang="en-US"/>
        </a:p>
      </dgm:t>
    </dgm:pt>
    <dgm:pt modelId="{F6C26575-E097-47EE-AF36-19F99A1E79C6}" type="sibTrans" cxnId="{29EF8A4F-947A-47E0-96FB-DD8DA25C416B}">
      <dgm:prSet/>
      <dgm:spPr/>
      <dgm:t>
        <a:bodyPr/>
        <a:lstStyle/>
        <a:p>
          <a:endParaRPr lang="en-US"/>
        </a:p>
      </dgm:t>
    </dgm:pt>
    <dgm:pt modelId="{59AE1AE5-5C9C-45CA-A8ED-F222AB6D10E2}" type="pres">
      <dgm:prSet presAssocID="{F8801EA8-4DE0-4259-B70B-CE3E04E2BC45}" presName="Name0" presStyleCnt="0">
        <dgm:presLayoutVars>
          <dgm:dir/>
          <dgm:animLvl val="lvl"/>
          <dgm:resizeHandles val="exact"/>
        </dgm:presLayoutVars>
      </dgm:prSet>
      <dgm:spPr/>
      <dgm:t>
        <a:bodyPr/>
        <a:lstStyle/>
        <a:p>
          <a:endParaRPr lang="en-US"/>
        </a:p>
      </dgm:t>
    </dgm:pt>
    <dgm:pt modelId="{CB0ACE5B-8C92-4EA4-B73E-AEE0EF16C76F}" type="pres">
      <dgm:prSet presAssocID="{F8801EA8-4DE0-4259-B70B-CE3E04E2BC45}" presName="dummy" presStyleCnt="0"/>
      <dgm:spPr/>
    </dgm:pt>
    <dgm:pt modelId="{E9CB0794-D91C-4591-B85B-FE740AB9765A}" type="pres">
      <dgm:prSet presAssocID="{F8801EA8-4DE0-4259-B70B-CE3E04E2BC45}" presName="linH" presStyleCnt="0"/>
      <dgm:spPr/>
    </dgm:pt>
    <dgm:pt modelId="{59314391-94C8-4AB1-99E4-6656D18B3F68}" type="pres">
      <dgm:prSet presAssocID="{F8801EA8-4DE0-4259-B70B-CE3E04E2BC45}" presName="padding1" presStyleCnt="0"/>
      <dgm:spPr/>
    </dgm:pt>
    <dgm:pt modelId="{E5D581EB-9257-4C61-91CD-5247BD3B6A5B}" type="pres">
      <dgm:prSet presAssocID="{73B85972-316D-4DC4-8EE2-EA0E1CF07E8A}" presName="linV" presStyleCnt="0"/>
      <dgm:spPr/>
    </dgm:pt>
    <dgm:pt modelId="{B60CEDA0-D734-419D-9260-8F3BCA753ECF}" type="pres">
      <dgm:prSet presAssocID="{73B85972-316D-4DC4-8EE2-EA0E1CF07E8A}" presName="spVertical1" presStyleCnt="0"/>
      <dgm:spPr/>
    </dgm:pt>
    <dgm:pt modelId="{A363C83D-F9F0-4E1A-9776-A5B73B0E22C4}" type="pres">
      <dgm:prSet presAssocID="{73B85972-316D-4DC4-8EE2-EA0E1CF07E8A}" presName="parTx" presStyleLbl="revTx" presStyleIdx="0" presStyleCnt="1" custScaleX="68302" custScaleY="82912" custLinFactNeighborX="-1759" custLinFactNeighborY="60343">
        <dgm:presLayoutVars>
          <dgm:chMax val="0"/>
          <dgm:chPref val="0"/>
          <dgm:bulletEnabled val="1"/>
        </dgm:presLayoutVars>
      </dgm:prSet>
      <dgm:spPr/>
      <dgm:t>
        <a:bodyPr/>
        <a:lstStyle/>
        <a:p>
          <a:endParaRPr lang="en-US"/>
        </a:p>
      </dgm:t>
    </dgm:pt>
    <dgm:pt modelId="{9CB864B5-93C9-4FFB-B11D-FEDB0152FDDF}" type="pres">
      <dgm:prSet presAssocID="{73B85972-316D-4DC4-8EE2-EA0E1CF07E8A}" presName="spVertical2" presStyleCnt="0"/>
      <dgm:spPr/>
    </dgm:pt>
    <dgm:pt modelId="{843CB4AC-986E-47B1-B1CE-3950ED493A2A}" type="pres">
      <dgm:prSet presAssocID="{73B85972-316D-4DC4-8EE2-EA0E1CF07E8A}" presName="spVertical3" presStyleCnt="0"/>
      <dgm:spPr/>
    </dgm:pt>
    <dgm:pt modelId="{A8274232-35A6-4E33-BC6F-00309073E76D}" type="pres">
      <dgm:prSet presAssocID="{F8801EA8-4DE0-4259-B70B-CE3E04E2BC45}" presName="padding2" presStyleCnt="0"/>
      <dgm:spPr/>
    </dgm:pt>
    <dgm:pt modelId="{62292B8F-62A8-4061-B662-B121FA29C7E1}" type="pres">
      <dgm:prSet presAssocID="{F8801EA8-4DE0-4259-B70B-CE3E04E2BC45}" presName="negArrow" presStyleCnt="0"/>
      <dgm:spPr/>
    </dgm:pt>
    <dgm:pt modelId="{E035C8E5-AAE4-4480-B793-8012E732571F}" type="pres">
      <dgm:prSet presAssocID="{F8801EA8-4DE0-4259-B70B-CE3E04E2BC45}" presName="backgroundArrow" presStyleLbl="node1" presStyleIdx="0" presStyleCnt="1" custScaleY="185634" custLinFactNeighborX="-511"/>
      <dgm:spPr/>
    </dgm:pt>
  </dgm:ptLst>
  <dgm:cxnLst>
    <dgm:cxn modelId="{29EF8A4F-947A-47E0-96FB-DD8DA25C416B}" srcId="{F8801EA8-4DE0-4259-B70B-CE3E04E2BC45}" destId="{73B85972-316D-4DC4-8EE2-EA0E1CF07E8A}" srcOrd="0" destOrd="0" parTransId="{234CAEAA-C66A-4ABE-B552-297423C5DC0A}" sibTransId="{F6C26575-E097-47EE-AF36-19F99A1E79C6}"/>
    <dgm:cxn modelId="{4EA80BF8-7271-42A0-8D39-B309C4D461BC}" type="presOf" srcId="{73B85972-316D-4DC4-8EE2-EA0E1CF07E8A}" destId="{A363C83D-F9F0-4E1A-9776-A5B73B0E22C4}" srcOrd="0" destOrd="0" presId="urn:microsoft.com/office/officeart/2005/8/layout/hProcess3"/>
    <dgm:cxn modelId="{07485C30-5614-46B7-8F72-112C716E6830}" type="presOf" srcId="{F8801EA8-4DE0-4259-B70B-CE3E04E2BC45}" destId="{59AE1AE5-5C9C-45CA-A8ED-F222AB6D10E2}" srcOrd="0" destOrd="0" presId="urn:microsoft.com/office/officeart/2005/8/layout/hProcess3"/>
    <dgm:cxn modelId="{A0C61365-0D06-4B7C-B255-6FF7122E1D2E}" type="presParOf" srcId="{59AE1AE5-5C9C-45CA-A8ED-F222AB6D10E2}" destId="{CB0ACE5B-8C92-4EA4-B73E-AEE0EF16C76F}" srcOrd="0" destOrd="0" presId="urn:microsoft.com/office/officeart/2005/8/layout/hProcess3"/>
    <dgm:cxn modelId="{8DB17F57-69EB-43E3-880B-CD60F492B15C}" type="presParOf" srcId="{59AE1AE5-5C9C-45CA-A8ED-F222AB6D10E2}" destId="{E9CB0794-D91C-4591-B85B-FE740AB9765A}" srcOrd="1" destOrd="0" presId="urn:microsoft.com/office/officeart/2005/8/layout/hProcess3"/>
    <dgm:cxn modelId="{0856F97C-BEB7-4E94-9CE9-87BB100ABD49}" type="presParOf" srcId="{E9CB0794-D91C-4591-B85B-FE740AB9765A}" destId="{59314391-94C8-4AB1-99E4-6656D18B3F68}" srcOrd="0" destOrd="0" presId="urn:microsoft.com/office/officeart/2005/8/layout/hProcess3"/>
    <dgm:cxn modelId="{7D1DE4CF-66DE-4F6C-83B6-7D397680B7DD}" type="presParOf" srcId="{E9CB0794-D91C-4591-B85B-FE740AB9765A}" destId="{E5D581EB-9257-4C61-91CD-5247BD3B6A5B}" srcOrd="1" destOrd="0" presId="urn:microsoft.com/office/officeart/2005/8/layout/hProcess3"/>
    <dgm:cxn modelId="{5F3B8131-5FFC-41F6-916F-9AAC011D5098}" type="presParOf" srcId="{E5D581EB-9257-4C61-91CD-5247BD3B6A5B}" destId="{B60CEDA0-D734-419D-9260-8F3BCA753ECF}" srcOrd="0" destOrd="0" presId="urn:microsoft.com/office/officeart/2005/8/layout/hProcess3"/>
    <dgm:cxn modelId="{12E019E0-B005-437D-BBDD-EAEBE887633D}" type="presParOf" srcId="{E5D581EB-9257-4C61-91CD-5247BD3B6A5B}" destId="{A363C83D-F9F0-4E1A-9776-A5B73B0E22C4}" srcOrd="1" destOrd="0" presId="urn:microsoft.com/office/officeart/2005/8/layout/hProcess3"/>
    <dgm:cxn modelId="{19AB45D9-82C5-4716-A074-D12C6ACAC24F}" type="presParOf" srcId="{E5D581EB-9257-4C61-91CD-5247BD3B6A5B}" destId="{9CB864B5-93C9-4FFB-B11D-FEDB0152FDDF}" srcOrd="2" destOrd="0" presId="urn:microsoft.com/office/officeart/2005/8/layout/hProcess3"/>
    <dgm:cxn modelId="{1A3E9196-BE43-4AA7-A734-A62EB47C134E}" type="presParOf" srcId="{E5D581EB-9257-4C61-91CD-5247BD3B6A5B}" destId="{843CB4AC-986E-47B1-B1CE-3950ED493A2A}" srcOrd="3" destOrd="0" presId="urn:microsoft.com/office/officeart/2005/8/layout/hProcess3"/>
    <dgm:cxn modelId="{7325AF25-8F2D-43F2-899C-72E42B456707}" type="presParOf" srcId="{E9CB0794-D91C-4591-B85B-FE740AB9765A}" destId="{A8274232-35A6-4E33-BC6F-00309073E76D}" srcOrd="2" destOrd="0" presId="urn:microsoft.com/office/officeart/2005/8/layout/hProcess3"/>
    <dgm:cxn modelId="{EE55145D-35E7-400A-A3B9-5038A8EA5875}" type="presParOf" srcId="{E9CB0794-D91C-4591-B85B-FE740AB9765A}" destId="{62292B8F-62A8-4061-B662-B121FA29C7E1}" srcOrd="3" destOrd="0" presId="urn:microsoft.com/office/officeart/2005/8/layout/hProcess3"/>
    <dgm:cxn modelId="{35E52295-F252-4F1A-918D-8B605B513335}" type="presParOf" srcId="{E9CB0794-D91C-4591-B85B-FE740AB9765A}" destId="{E035C8E5-AAE4-4480-B793-8012E732571F}" srcOrd="4" destOrd="0" presId="urn:microsoft.com/office/officeart/2005/8/layout/hProcess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8801EA8-4DE0-4259-B70B-CE3E04E2BC45}" type="doc">
      <dgm:prSet loTypeId="urn:microsoft.com/office/officeart/2005/8/layout/hProcess3" loCatId="process" qsTypeId="urn:microsoft.com/office/officeart/2005/8/quickstyle/simple1" qsCatId="simple" csTypeId="urn:microsoft.com/office/officeart/2005/8/colors/accent1_2" csCatId="accent1" phldr="1"/>
      <dgm:spPr/>
      <dgm:t>
        <a:bodyPr/>
        <a:lstStyle/>
        <a:p>
          <a:endParaRPr lang="en-US"/>
        </a:p>
      </dgm:t>
    </dgm:pt>
    <dgm:pt modelId="{73B85972-316D-4DC4-8EE2-EA0E1CF07E8A}">
      <dgm:prSet custT="1"/>
      <dgm:spPr/>
      <dgm:t>
        <a:bodyPr/>
        <a:lstStyle/>
        <a:p>
          <a:pPr rtl="0"/>
          <a:r>
            <a:rPr lang="en-US" sz="1100" b="1" dirty="0" err="1" smtClean="0"/>
            <a:t>nvPM</a:t>
          </a:r>
          <a:endParaRPr lang="en-US" sz="1100" dirty="0"/>
        </a:p>
      </dgm:t>
    </dgm:pt>
    <dgm:pt modelId="{234CAEAA-C66A-4ABE-B552-297423C5DC0A}" type="parTrans" cxnId="{29EF8A4F-947A-47E0-96FB-DD8DA25C416B}">
      <dgm:prSet/>
      <dgm:spPr/>
      <dgm:t>
        <a:bodyPr/>
        <a:lstStyle/>
        <a:p>
          <a:endParaRPr lang="en-US"/>
        </a:p>
      </dgm:t>
    </dgm:pt>
    <dgm:pt modelId="{F6C26575-E097-47EE-AF36-19F99A1E79C6}" type="sibTrans" cxnId="{29EF8A4F-947A-47E0-96FB-DD8DA25C416B}">
      <dgm:prSet/>
      <dgm:spPr/>
      <dgm:t>
        <a:bodyPr/>
        <a:lstStyle/>
        <a:p>
          <a:endParaRPr lang="en-US"/>
        </a:p>
      </dgm:t>
    </dgm:pt>
    <dgm:pt modelId="{59AE1AE5-5C9C-45CA-A8ED-F222AB6D10E2}" type="pres">
      <dgm:prSet presAssocID="{F8801EA8-4DE0-4259-B70B-CE3E04E2BC45}" presName="Name0" presStyleCnt="0">
        <dgm:presLayoutVars>
          <dgm:dir/>
          <dgm:animLvl val="lvl"/>
          <dgm:resizeHandles val="exact"/>
        </dgm:presLayoutVars>
      </dgm:prSet>
      <dgm:spPr/>
      <dgm:t>
        <a:bodyPr/>
        <a:lstStyle/>
        <a:p>
          <a:endParaRPr lang="en-US"/>
        </a:p>
      </dgm:t>
    </dgm:pt>
    <dgm:pt modelId="{CB0ACE5B-8C92-4EA4-B73E-AEE0EF16C76F}" type="pres">
      <dgm:prSet presAssocID="{F8801EA8-4DE0-4259-B70B-CE3E04E2BC45}" presName="dummy" presStyleCnt="0"/>
      <dgm:spPr/>
    </dgm:pt>
    <dgm:pt modelId="{E9CB0794-D91C-4591-B85B-FE740AB9765A}" type="pres">
      <dgm:prSet presAssocID="{F8801EA8-4DE0-4259-B70B-CE3E04E2BC45}" presName="linH" presStyleCnt="0"/>
      <dgm:spPr/>
    </dgm:pt>
    <dgm:pt modelId="{59314391-94C8-4AB1-99E4-6656D18B3F68}" type="pres">
      <dgm:prSet presAssocID="{F8801EA8-4DE0-4259-B70B-CE3E04E2BC45}" presName="padding1" presStyleCnt="0"/>
      <dgm:spPr/>
    </dgm:pt>
    <dgm:pt modelId="{E5D581EB-9257-4C61-91CD-5247BD3B6A5B}" type="pres">
      <dgm:prSet presAssocID="{73B85972-316D-4DC4-8EE2-EA0E1CF07E8A}" presName="linV" presStyleCnt="0"/>
      <dgm:spPr/>
    </dgm:pt>
    <dgm:pt modelId="{B60CEDA0-D734-419D-9260-8F3BCA753ECF}" type="pres">
      <dgm:prSet presAssocID="{73B85972-316D-4DC4-8EE2-EA0E1CF07E8A}" presName="spVertical1" presStyleCnt="0"/>
      <dgm:spPr/>
    </dgm:pt>
    <dgm:pt modelId="{A363C83D-F9F0-4E1A-9776-A5B73B0E22C4}" type="pres">
      <dgm:prSet presAssocID="{73B85972-316D-4DC4-8EE2-EA0E1CF07E8A}" presName="parTx" presStyleLbl="revTx" presStyleIdx="0" presStyleCnt="1" custScaleY="82912" custLinFactY="70477" custLinFactNeighborX="-10144" custLinFactNeighborY="100000">
        <dgm:presLayoutVars>
          <dgm:chMax val="0"/>
          <dgm:chPref val="0"/>
          <dgm:bulletEnabled val="1"/>
        </dgm:presLayoutVars>
      </dgm:prSet>
      <dgm:spPr/>
      <dgm:t>
        <a:bodyPr/>
        <a:lstStyle/>
        <a:p>
          <a:endParaRPr lang="en-US"/>
        </a:p>
      </dgm:t>
    </dgm:pt>
    <dgm:pt modelId="{9CB864B5-93C9-4FFB-B11D-FEDB0152FDDF}" type="pres">
      <dgm:prSet presAssocID="{73B85972-316D-4DC4-8EE2-EA0E1CF07E8A}" presName="spVertical2" presStyleCnt="0"/>
      <dgm:spPr/>
    </dgm:pt>
    <dgm:pt modelId="{843CB4AC-986E-47B1-B1CE-3950ED493A2A}" type="pres">
      <dgm:prSet presAssocID="{73B85972-316D-4DC4-8EE2-EA0E1CF07E8A}" presName="spVertical3" presStyleCnt="0"/>
      <dgm:spPr/>
    </dgm:pt>
    <dgm:pt modelId="{A8274232-35A6-4E33-BC6F-00309073E76D}" type="pres">
      <dgm:prSet presAssocID="{F8801EA8-4DE0-4259-B70B-CE3E04E2BC45}" presName="padding2" presStyleCnt="0"/>
      <dgm:spPr/>
    </dgm:pt>
    <dgm:pt modelId="{62292B8F-62A8-4061-B662-B121FA29C7E1}" type="pres">
      <dgm:prSet presAssocID="{F8801EA8-4DE0-4259-B70B-CE3E04E2BC45}" presName="negArrow" presStyleCnt="0"/>
      <dgm:spPr/>
    </dgm:pt>
    <dgm:pt modelId="{E035C8E5-AAE4-4480-B793-8012E732571F}" type="pres">
      <dgm:prSet presAssocID="{F8801EA8-4DE0-4259-B70B-CE3E04E2BC45}" presName="backgroundArrow" presStyleLbl="node1" presStyleIdx="0" presStyleCnt="1" custScaleY="185634" custLinFactNeighborX="1650" custLinFactNeighborY="-4661"/>
      <dgm:spPr/>
    </dgm:pt>
  </dgm:ptLst>
  <dgm:cxnLst>
    <dgm:cxn modelId="{6C118D23-8CE0-4ECF-B18C-05C0A1AFD811}" type="presOf" srcId="{73B85972-316D-4DC4-8EE2-EA0E1CF07E8A}" destId="{A363C83D-F9F0-4E1A-9776-A5B73B0E22C4}" srcOrd="0" destOrd="0" presId="urn:microsoft.com/office/officeart/2005/8/layout/hProcess3"/>
    <dgm:cxn modelId="{29EF8A4F-947A-47E0-96FB-DD8DA25C416B}" srcId="{F8801EA8-4DE0-4259-B70B-CE3E04E2BC45}" destId="{73B85972-316D-4DC4-8EE2-EA0E1CF07E8A}" srcOrd="0" destOrd="0" parTransId="{234CAEAA-C66A-4ABE-B552-297423C5DC0A}" sibTransId="{F6C26575-E097-47EE-AF36-19F99A1E79C6}"/>
    <dgm:cxn modelId="{BF298EDE-595B-44DA-BE4B-5CA3310FD2BA}" type="presOf" srcId="{F8801EA8-4DE0-4259-B70B-CE3E04E2BC45}" destId="{59AE1AE5-5C9C-45CA-A8ED-F222AB6D10E2}" srcOrd="0" destOrd="0" presId="urn:microsoft.com/office/officeart/2005/8/layout/hProcess3"/>
    <dgm:cxn modelId="{C2BE9C96-139E-4F23-8300-F17C5097D5C0}" type="presParOf" srcId="{59AE1AE5-5C9C-45CA-A8ED-F222AB6D10E2}" destId="{CB0ACE5B-8C92-4EA4-B73E-AEE0EF16C76F}" srcOrd="0" destOrd="0" presId="urn:microsoft.com/office/officeart/2005/8/layout/hProcess3"/>
    <dgm:cxn modelId="{03CD6B13-972F-47C1-A0E3-DFAD0FC9A8F5}" type="presParOf" srcId="{59AE1AE5-5C9C-45CA-A8ED-F222AB6D10E2}" destId="{E9CB0794-D91C-4591-B85B-FE740AB9765A}" srcOrd="1" destOrd="0" presId="urn:microsoft.com/office/officeart/2005/8/layout/hProcess3"/>
    <dgm:cxn modelId="{1BBD68C7-5BD7-4A84-9272-418821E15734}" type="presParOf" srcId="{E9CB0794-D91C-4591-B85B-FE740AB9765A}" destId="{59314391-94C8-4AB1-99E4-6656D18B3F68}" srcOrd="0" destOrd="0" presId="urn:microsoft.com/office/officeart/2005/8/layout/hProcess3"/>
    <dgm:cxn modelId="{D1526AFE-3B85-4AB8-B680-F3BF261E9084}" type="presParOf" srcId="{E9CB0794-D91C-4591-B85B-FE740AB9765A}" destId="{E5D581EB-9257-4C61-91CD-5247BD3B6A5B}" srcOrd="1" destOrd="0" presId="urn:microsoft.com/office/officeart/2005/8/layout/hProcess3"/>
    <dgm:cxn modelId="{88F9799D-A71D-437F-8D9B-2CC7CC3D9B69}" type="presParOf" srcId="{E5D581EB-9257-4C61-91CD-5247BD3B6A5B}" destId="{B60CEDA0-D734-419D-9260-8F3BCA753ECF}" srcOrd="0" destOrd="0" presId="urn:microsoft.com/office/officeart/2005/8/layout/hProcess3"/>
    <dgm:cxn modelId="{AD718CB9-5D13-4643-95F8-AD48EEAEC6A0}" type="presParOf" srcId="{E5D581EB-9257-4C61-91CD-5247BD3B6A5B}" destId="{A363C83D-F9F0-4E1A-9776-A5B73B0E22C4}" srcOrd="1" destOrd="0" presId="urn:microsoft.com/office/officeart/2005/8/layout/hProcess3"/>
    <dgm:cxn modelId="{0154C214-4AAD-426E-BCC7-957372808168}" type="presParOf" srcId="{E5D581EB-9257-4C61-91CD-5247BD3B6A5B}" destId="{9CB864B5-93C9-4FFB-B11D-FEDB0152FDDF}" srcOrd="2" destOrd="0" presId="urn:microsoft.com/office/officeart/2005/8/layout/hProcess3"/>
    <dgm:cxn modelId="{D4ECCCF0-CD8C-4182-9851-CFE4930F7D9A}" type="presParOf" srcId="{E5D581EB-9257-4C61-91CD-5247BD3B6A5B}" destId="{843CB4AC-986E-47B1-B1CE-3950ED493A2A}" srcOrd="3" destOrd="0" presId="urn:microsoft.com/office/officeart/2005/8/layout/hProcess3"/>
    <dgm:cxn modelId="{69DB8D6A-7D7D-4B9A-8F2A-9944942CDD54}" type="presParOf" srcId="{E9CB0794-D91C-4591-B85B-FE740AB9765A}" destId="{A8274232-35A6-4E33-BC6F-00309073E76D}" srcOrd="2" destOrd="0" presId="urn:microsoft.com/office/officeart/2005/8/layout/hProcess3"/>
    <dgm:cxn modelId="{44CE1E94-8B00-466F-827E-20F5A8905C0F}" type="presParOf" srcId="{E9CB0794-D91C-4591-B85B-FE740AB9765A}" destId="{62292B8F-62A8-4061-B662-B121FA29C7E1}" srcOrd="3" destOrd="0" presId="urn:microsoft.com/office/officeart/2005/8/layout/hProcess3"/>
    <dgm:cxn modelId="{8B2C2E3C-4816-4946-9768-B23855751D3C}" type="presParOf" srcId="{E9CB0794-D91C-4591-B85B-FE740AB9765A}" destId="{E035C8E5-AAE4-4480-B793-8012E732571F}" srcOrd="4" destOrd="0" presId="urn:microsoft.com/office/officeart/2005/8/layout/hProcess3"/>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8801EA8-4DE0-4259-B70B-CE3E04E2BC45}" type="doc">
      <dgm:prSet loTypeId="urn:microsoft.com/office/officeart/2005/8/layout/hProcess3" loCatId="process" qsTypeId="urn:microsoft.com/office/officeart/2005/8/quickstyle/simple1" qsCatId="simple" csTypeId="urn:microsoft.com/office/officeart/2005/8/colors/accent1_2" csCatId="accent1" phldr="1"/>
      <dgm:spPr/>
      <dgm:t>
        <a:bodyPr/>
        <a:lstStyle/>
        <a:p>
          <a:endParaRPr lang="en-US"/>
        </a:p>
      </dgm:t>
    </dgm:pt>
    <dgm:pt modelId="{73B85972-316D-4DC4-8EE2-EA0E1CF07E8A}">
      <dgm:prSet custT="1"/>
      <dgm:spPr/>
      <dgm:t>
        <a:bodyPr/>
        <a:lstStyle/>
        <a:p>
          <a:pPr rtl="0"/>
          <a:r>
            <a:rPr lang="en-US" sz="1100" b="1" dirty="0" smtClean="0">
              <a:solidFill>
                <a:schemeClr val="tx1"/>
              </a:solidFill>
            </a:rPr>
            <a:t>Support for </a:t>
          </a:r>
          <a:r>
            <a:rPr lang="en-US" sz="1100" b="1" dirty="0" err="1" smtClean="0">
              <a:solidFill>
                <a:schemeClr val="tx1"/>
              </a:solidFill>
            </a:rPr>
            <a:t>nvPM</a:t>
          </a:r>
          <a:r>
            <a:rPr lang="en-US" sz="1100" b="1" dirty="0" smtClean="0">
              <a:solidFill>
                <a:schemeClr val="tx1"/>
              </a:solidFill>
            </a:rPr>
            <a:t> &amp; CO</a:t>
          </a:r>
          <a:r>
            <a:rPr lang="en-US" sz="1100" b="1" baseline="-25000" dirty="0" smtClean="0">
              <a:solidFill>
                <a:schemeClr val="tx1"/>
              </a:solidFill>
            </a:rPr>
            <a:t>2</a:t>
          </a:r>
          <a:r>
            <a:rPr lang="en-US" sz="1100" b="1" dirty="0" smtClean="0">
              <a:solidFill>
                <a:schemeClr val="tx1"/>
              </a:solidFill>
            </a:rPr>
            <a:t> standards</a:t>
          </a:r>
          <a:endParaRPr lang="en-US" sz="1100" dirty="0"/>
        </a:p>
      </dgm:t>
    </dgm:pt>
    <dgm:pt modelId="{234CAEAA-C66A-4ABE-B552-297423C5DC0A}" type="parTrans" cxnId="{29EF8A4F-947A-47E0-96FB-DD8DA25C416B}">
      <dgm:prSet/>
      <dgm:spPr/>
      <dgm:t>
        <a:bodyPr/>
        <a:lstStyle/>
        <a:p>
          <a:endParaRPr lang="en-US"/>
        </a:p>
      </dgm:t>
    </dgm:pt>
    <dgm:pt modelId="{F6C26575-E097-47EE-AF36-19F99A1E79C6}" type="sibTrans" cxnId="{29EF8A4F-947A-47E0-96FB-DD8DA25C416B}">
      <dgm:prSet/>
      <dgm:spPr/>
      <dgm:t>
        <a:bodyPr/>
        <a:lstStyle/>
        <a:p>
          <a:endParaRPr lang="en-US"/>
        </a:p>
      </dgm:t>
    </dgm:pt>
    <dgm:pt modelId="{59AE1AE5-5C9C-45CA-A8ED-F222AB6D10E2}" type="pres">
      <dgm:prSet presAssocID="{F8801EA8-4DE0-4259-B70B-CE3E04E2BC45}" presName="Name0" presStyleCnt="0">
        <dgm:presLayoutVars>
          <dgm:dir/>
          <dgm:animLvl val="lvl"/>
          <dgm:resizeHandles val="exact"/>
        </dgm:presLayoutVars>
      </dgm:prSet>
      <dgm:spPr/>
      <dgm:t>
        <a:bodyPr/>
        <a:lstStyle/>
        <a:p>
          <a:endParaRPr lang="en-US"/>
        </a:p>
      </dgm:t>
    </dgm:pt>
    <dgm:pt modelId="{CB0ACE5B-8C92-4EA4-B73E-AEE0EF16C76F}" type="pres">
      <dgm:prSet presAssocID="{F8801EA8-4DE0-4259-B70B-CE3E04E2BC45}" presName="dummy" presStyleCnt="0"/>
      <dgm:spPr/>
    </dgm:pt>
    <dgm:pt modelId="{E9CB0794-D91C-4591-B85B-FE740AB9765A}" type="pres">
      <dgm:prSet presAssocID="{F8801EA8-4DE0-4259-B70B-CE3E04E2BC45}" presName="linH" presStyleCnt="0"/>
      <dgm:spPr/>
    </dgm:pt>
    <dgm:pt modelId="{59314391-94C8-4AB1-99E4-6656D18B3F68}" type="pres">
      <dgm:prSet presAssocID="{F8801EA8-4DE0-4259-B70B-CE3E04E2BC45}" presName="padding1" presStyleCnt="0"/>
      <dgm:spPr/>
    </dgm:pt>
    <dgm:pt modelId="{E5D581EB-9257-4C61-91CD-5247BD3B6A5B}" type="pres">
      <dgm:prSet presAssocID="{73B85972-316D-4DC4-8EE2-EA0E1CF07E8A}" presName="linV" presStyleCnt="0"/>
      <dgm:spPr/>
    </dgm:pt>
    <dgm:pt modelId="{B60CEDA0-D734-419D-9260-8F3BCA753ECF}" type="pres">
      <dgm:prSet presAssocID="{73B85972-316D-4DC4-8EE2-EA0E1CF07E8A}" presName="spVertical1" presStyleCnt="0"/>
      <dgm:spPr/>
    </dgm:pt>
    <dgm:pt modelId="{A363C83D-F9F0-4E1A-9776-A5B73B0E22C4}" type="pres">
      <dgm:prSet presAssocID="{73B85972-316D-4DC4-8EE2-EA0E1CF07E8A}" presName="parTx" presStyleLbl="revTx" presStyleIdx="0" presStyleCnt="1" custScaleY="82912" custLinFactY="12668" custLinFactNeighborX="-2486" custLinFactNeighborY="100000">
        <dgm:presLayoutVars>
          <dgm:chMax val="0"/>
          <dgm:chPref val="0"/>
          <dgm:bulletEnabled val="1"/>
        </dgm:presLayoutVars>
      </dgm:prSet>
      <dgm:spPr/>
      <dgm:t>
        <a:bodyPr/>
        <a:lstStyle/>
        <a:p>
          <a:endParaRPr lang="en-US"/>
        </a:p>
      </dgm:t>
    </dgm:pt>
    <dgm:pt modelId="{9CB864B5-93C9-4FFB-B11D-FEDB0152FDDF}" type="pres">
      <dgm:prSet presAssocID="{73B85972-316D-4DC4-8EE2-EA0E1CF07E8A}" presName="spVertical2" presStyleCnt="0"/>
      <dgm:spPr/>
    </dgm:pt>
    <dgm:pt modelId="{843CB4AC-986E-47B1-B1CE-3950ED493A2A}" type="pres">
      <dgm:prSet presAssocID="{73B85972-316D-4DC4-8EE2-EA0E1CF07E8A}" presName="spVertical3" presStyleCnt="0"/>
      <dgm:spPr/>
    </dgm:pt>
    <dgm:pt modelId="{A8274232-35A6-4E33-BC6F-00309073E76D}" type="pres">
      <dgm:prSet presAssocID="{F8801EA8-4DE0-4259-B70B-CE3E04E2BC45}" presName="padding2" presStyleCnt="0"/>
      <dgm:spPr/>
    </dgm:pt>
    <dgm:pt modelId="{62292B8F-62A8-4061-B662-B121FA29C7E1}" type="pres">
      <dgm:prSet presAssocID="{F8801EA8-4DE0-4259-B70B-CE3E04E2BC45}" presName="negArrow" presStyleCnt="0"/>
      <dgm:spPr/>
    </dgm:pt>
    <dgm:pt modelId="{E035C8E5-AAE4-4480-B793-8012E732571F}" type="pres">
      <dgm:prSet presAssocID="{F8801EA8-4DE0-4259-B70B-CE3E04E2BC45}" presName="backgroundArrow" presStyleLbl="node1" presStyleIdx="0" presStyleCnt="1" custScaleY="185634" custLinFactNeighborX="1650" custLinFactNeighborY="-4661"/>
      <dgm:spPr/>
    </dgm:pt>
  </dgm:ptLst>
  <dgm:cxnLst>
    <dgm:cxn modelId="{C7964290-4A89-42F2-866C-2E0E8B92B265}" type="presOf" srcId="{F8801EA8-4DE0-4259-B70B-CE3E04E2BC45}" destId="{59AE1AE5-5C9C-45CA-A8ED-F222AB6D10E2}" srcOrd="0" destOrd="0" presId="urn:microsoft.com/office/officeart/2005/8/layout/hProcess3"/>
    <dgm:cxn modelId="{29EF8A4F-947A-47E0-96FB-DD8DA25C416B}" srcId="{F8801EA8-4DE0-4259-B70B-CE3E04E2BC45}" destId="{73B85972-316D-4DC4-8EE2-EA0E1CF07E8A}" srcOrd="0" destOrd="0" parTransId="{234CAEAA-C66A-4ABE-B552-297423C5DC0A}" sibTransId="{F6C26575-E097-47EE-AF36-19F99A1E79C6}"/>
    <dgm:cxn modelId="{3EFB9F19-A838-4759-B320-2AF33135937C}" type="presOf" srcId="{73B85972-316D-4DC4-8EE2-EA0E1CF07E8A}" destId="{A363C83D-F9F0-4E1A-9776-A5B73B0E22C4}" srcOrd="0" destOrd="0" presId="urn:microsoft.com/office/officeart/2005/8/layout/hProcess3"/>
    <dgm:cxn modelId="{D291A100-BBE7-4772-BBD7-A4885D45C49C}" type="presParOf" srcId="{59AE1AE5-5C9C-45CA-A8ED-F222AB6D10E2}" destId="{CB0ACE5B-8C92-4EA4-B73E-AEE0EF16C76F}" srcOrd="0" destOrd="0" presId="urn:microsoft.com/office/officeart/2005/8/layout/hProcess3"/>
    <dgm:cxn modelId="{3A03D8A9-CCDA-47B1-98D8-7C5A597D4FD1}" type="presParOf" srcId="{59AE1AE5-5C9C-45CA-A8ED-F222AB6D10E2}" destId="{E9CB0794-D91C-4591-B85B-FE740AB9765A}" srcOrd="1" destOrd="0" presId="urn:microsoft.com/office/officeart/2005/8/layout/hProcess3"/>
    <dgm:cxn modelId="{9AB48B66-52FD-4772-915B-722B7F7E7C55}" type="presParOf" srcId="{E9CB0794-D91C-4591-B85B-FE740AB9765A}" destId="{59314391-94C8-4AB1-99E4-6656D18B3F68}" srcOrd="0" destOrd="0" presId="urn:microsoft.com/office/officeart/2005/8/layout/hProcess3"/>
    <dgm:cxn modelId="{2BDC5BED-0989-49CA-8CF7-8111B6495514}" type="presParOf" srcId="{E9CB0794-D91C-4591-B85B-FE740AB9765A}" destId="{E5D581EB-9257-4C61-91CD-5247BD3B6A5B}" srcOrd="1" destOrd="0" presId="urn:microsoft.com/office/officeart/2005/8/layout/hProcess3"/>
    <dgm:cxn modelId="{B559A235-632E-4D70-A351-C321C6D47590}" type="presParOf" srcId="{E5D581EB-9257-4C61-91CD-5247BD3B6A5B}" destId="{B60CEDA0-D734-419D-9260-8F3BCA753ECF}" srcOrd="0" destOrd="0" presId="urn:microsoft.com/office/officeart/2005/8/layout/hProcess3"/>
    <dgm:cxn modelId="{E2D1050D-4793-4E14-B6DA-851873DCCFA7}" type="presParOf" srcId="{E5D581EB-9257-4C61-91CD-5247BD3B6A5B}" destId="{A363C83D-F9F0-4E1A-9776-A5B73B0E22C4}" srcOrd="1" destOrd="0" presId="urn:microsoft.com/office/officeart/2005/8/layout/hProcess3"/>
    <dgm:cxn modelId="{847346D6-FF88-425F-8A17-F314736D188B}" type="presParOf" srcId="{E5D581EB-9257-4C61-91CD-5247BD3B6A5B}" destId="{9CB864B5-93C9-4FFB-B11D-FEDB0152FDDF}" srcOrd="2" destOrd="0" presId="urn:microsoft.com/office/officeart/2005/8/layout/hProcess3"/>
    <dgm:cxn modelId="{C71F2288-70A4-4EB5-9146-1C3E316C624E}" type="presParOf" srcId="{E5D581EB-9257-4C61-91CD-5247BD3B6A5B}" destId="{843CB4AC-986E-47B1-B1CE-3950ED493A2A}" srcOrd="3" destOrd="0" presId="urn:microsoft.com/office/officeart/2005/8/layout/hProcess3"/>
    <dgm:cxn modelId="{0561AF61-11CC-4D34-A9DD-34D402A6F7C3}" type="presParOf" srcId="{E9CB0794-D91C-4591-B85B-FE740AB9765A}" destId="{A8274232-35A6-4E33-BC6F-00309073E76D}" srcOrd="2" destOrd="0" presId="urn:microsoft.com/office/officeart/2005/8/layout/hProcess3"/>
    <dgm:cxn modelId="{074731E3-78CC-4969-B10F-0B8487566E13}" type="presParOf" srcId="{E9CB0794-D91C-4591-B85B-FE740AB9765A}" destId="{62292B8F-62A8-4061-B662-B121FA29C7E1}" srcOrd="3" destOrd="0" presId="urn:microsoft.com/office/officeart/2005/8/layout/hProcess3"/>
    <dgm:cxn modelId="{1F2A1F92-9DDC-4685-9987-1286D7562976}" type="presParOf" srcId="{E9CB0794-D91C-4591-B85B-FE740AB9765A}" destId="{E035C8E5-AAE4-4480-B793-8012E732571F}" srcOrd="4" destOrd="0" presId="urn:microsoft.com/office/officeart/2005/8/layout/hProcess3"/>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8801EA8-4DE0-4259-B70B-CE3E04E2BC45}" type="doc">
      <dgm:prSet loTypeId="urn:microsoft.com/office/officeart/2005/8/layout/hProcess3" loCatId="process" qsTypeId="urn:microsoft.com/office/officeart/2005/8/quickstyle/simple1" qsCatId="simple" csTypeId="urn:microsoft.com/office/officeart/2005/8/colors/accent1_2" csCatId="accent1" phldr="1"/>
      <dgm:spPr/>
      <dgm:t>
        <a:bodyPr/>
        <a:lstStyle/>
        <a:p>
          <a:endParaRPr lang="en-US"/>
        </a:p>
      </dgm:t>
    </dgm:pt>
    <dgm:pt modelId="{73B85972-316D-4DC4-8EE2-EA0E1CF07E8A}">
      <dgm:prSet custT="1"/>
      <dgm:spPr/>
      <dgm:t>
        <a:bodyPr/>
        <a:lstStyle/>
        <a:p>
          <a:pPr rtl="0"/>
          <a:r>
            <a:rPr lang="en-US" sz="1100" b="1" dirty="0" smtClean="0">
              <a:solidFill>
                <a:schemeClr val="tx1"/>
              </a:solidFill>
            </a:rPr>
            <a:t>Support for </a:t>
          </a:r>
          <a:r>
            <a:rPr lang="en-US" sz="1100" b="1" dirty="0" err="1" smtClean="0">
              <a:solidFill>
                <a:schemeClr val="tx1"/>
              </a:solidFill>
            </a:rPr>
            <a:t>nvPM</a:t>
          </a:r>
          <a:r>
            <a:rPr lang="en-US" sz="1100" b="1" dirty="0" smtClean="0">
              <a:solidFill>
                <a:schemeClr val="tx1"/>
              </a:solidFill>
            </a:rPr>
            <a:t> </a:t>
          </a:r>
          <a:r>
            <a:rPr lang="en-US" sz="1100" b="1" dirty="0" err="1" smtClean="0">
              <a:solidFill>
                <a:schemeClr val="tx1"/>
              </a:solidFill>
            </a:rPr>
            <a:t>std</a:t>
          </a:r>
          <a:endParaRPr lang="en-US" sz="1100" dirty="0"/>
        </a:p>
      </dgm:t>
    </dgm:pt>
    <dgm:pt modelId="{234CAEAA-C66A-4ABE-B552-297423C5DC0A}" type="parTrans" cxnId="{29EF8A4F-947A-47E0-96FB-DD8DA25C416B}">
      <dgm:prSet/>
      <dgm:spPr/>
      <dgm:t>
        <a:bodyPr/>
        <a:lstStyle/>
        <a:p>
          <a:endParaRPr lang="en-US"/>
        </a:p>
      </dgm:t>
    </dgm:pt>
    <dgm:pt modelId="{F6C26575-E097-47EE-AF36-19F99A1E79C6}" type="sibTrans" cxnId="{29EF8A4F-947A-47E0-96FB-DD8DA25C416B}">
      <dgm:prSet/>
      <dgm:spPr/>
      <dgm:t>
        <a:bodyPr/>
        <a:lstStyle/>
        <a:p>
          <a:endParaRPr lang="en-US"/>
        </a:p>
      </dgm:t>
    </dgm:pt>
    <dgm:pt modelId="{59AE1AE5-5C9C-45CA-A8ED-F222AB6D10E2}" type="pres">
      <dgm:prSet presAssocID="{F8801EA8-4DE0-4259-B70B-CE3E04E2BC45}" presName="Name0" presStyleCnt="0">
        <dgm:presLayoutVars>
          <dgm:dir/>
          <dgm:animLvl val="lvl"/>
          <dgm:resizeHandles val="exact"/>
        </dgm:presLayoutVars>
      </dgm:prSet>
      <dgm:spPr/>
      <dgm:t>
        <a:bodyPr/>
        <a:lstStyle/>
        <a:p>
          <a:endParaRPr lang="en-US"/>
        </a:p>
      </dgm:t>
    </dgm:pt>
    <dgm:pt modelId="{CB0ACE5B-8C92-4EA4-B73E-AEE0EF16C76F}" type="pres">
      <dgm:prSet presAssocID="{F8801EA8-4DE0-4259-B70B-CE3E04E2BC45}" presName="dummy" presStyleCnt="0"/>
      <dgm:spPr/>
    </dgm:pt>
    <dgm:pt modelId="{E9CB0794-D91C-4591-B85B-FE740AB9765A}" type="pres">
      <dgm:prSet presAssocID="{F8801EA8-4DE0-4259-B70B-CE3E04E2BC45}" presName="linH" presStyleCnt="0"/>
      <dgm:spPr/>
    </dgm:pt>
    <dgm:pt modelId="{59314391-94C8-4AB1-99E4-6656D18B3F68}" type="pres">
      <dgm:prSet presAssocID="{F8801EA8-4DE0-4259-B70B-CE3E04E2BC45}" presName="padding1" presStyleCnt="0"/>
      <dgm:spPr/>
    </dgm:pt>
    <dgm:pt modelId="{E5D581EB-9257-4C61-91CD-5247BD3B6A5B}" type="pres">
      <dgm:prSet presAssocID="{73B85972-316D-4DC4-8EE2-EA0E1CF07E8A}" presName="linV" presStyleCnt="0"/>
      <dgm:spPr/>
    </dgm:pt>
    <dgm:pt modelId="{B60CEDA0-D734-419D-9260-8F3BCA753ECF}" type="pres">
      <dgm:prSet presAssocID="{73B85972-316D-4DC4-8EE2-EA0E1CF07E8A}" presName="spVertical1" presStyleCnt="0"/>
      <dgm:spPr/>
    </dgm:pt>
    <dgm:pt modelId="{A363C83D-F9F0-4E1A-9776-A5B73B0E22C4}" type="pres">
      <dgm:prSet presAssocID="{73B85972-316D-4DC4-8EE2-EA0E1CF07E8A}" presName="parTx" presStyleLbl="revTx" presStyleIdx="0" presStyleCnt="1" custScaleY="82912" custLinFactY="72687" custLinFactNeighborX="1210" custLinFactNeighborY="100000">
        <dgm:presLayoutVars>
          <dgm:chMax val="0"/>
          <dgm:chPref val="0"/>
          <dgm:bulletEnabled val="1"/>
        </dgm:presLayoutVars>
      </dgm:prSet>
      <dgm:spPr/>
      <dgm:t>
        <a:bodyPr/>
        <a:lstStyle/>
        <a:p>
          <a:endParaRPr lang="en-US"/>
        </a:p>
      </dgm:t>
    </dgm:pt>
    <dgm:pt modelId="{9CB864B5-93C9-4FFB-B11D-FEDB0152FDDF}" type="pres">
      <dgm:prSet presAssocID="{73B85972-316D-4DC4-8EE2-EA0E1CF07E8A}" presName="spVertical2" presStyleCnt="0"/>
      <dgm:spPr/>
    </dgm:pt>
    <dgm:pt modelId="{843CB4AC-986E-47B1-B1CE-3950ED493A2A}" type="pres">
      <dgm:prSet presAssocID="{73B85972-316D-4DC4-8EE2-EA0E1CF07E8A}" presName="spVertical3" presStyleCnt="0"/>
      <dgm:spPr/>
    </dgm:pt>
    <dgm:pt modelId="{A8274232-35A6-4E33-BC6F-00309073E76D}" type="pres">
      <dgm:prSet presAssocID="{F8801EA8-4DE0-4259-B70B-CE3E04E2BC45}" presName="padding2" presStyleCnt="0"/>
      <dgm:spPr/>
    </dgm:pt>
    <dgm:pt modelId="{62292B8F-62A8-4061-B662-B121FA29C7E1}" type="pres">
      <dgm:prSet presAssocID="{F8801EA8-4DE0-4259-B70B-CE3E04E2BC45}" presName="negArrow" presStyleCnt="0"/>
      <dgm:spPr/>
    </dgm:pt>
    <dgm:pt modelId="{E035C8E5-AAE4-4480-B793-8012E732571F}" type="pres">
      <dgm:prSet presAssocID="{F8801EA8-4DE0-4259-B70B-CE3E04E2BC45}" presName="backgroundArrow" presStyleLbl="node1" presStyleIdx="0" presStyleCnt="1" custScaleX="58896" custScaleY="185634" custLinFactNeighborX="1650" custLinFactNeighborY="-4661"/>
      <dgm:spPr/>
    </dgm:pt>
  </dgm:ptLst>
  <dgm:cxnLst>
    <dgm:cxn modelId="{29EF8A4F-947A-47E0-96FB-DD8DA25C416B}" srcId="{F8801EA8-4DE0-4259-B70B-CE3E04E2BC45}" destId="{73B85972-316D-4DC4-8EE2-EA0E1CF07E8A}" srcOrd="0" destOrd="0" parTransId="{234CAEAA-C66A-4ABE-B552-297423C5DC0A}" sibTransId="{F6C26575-E097-47EE-AF36-19F99A1E79C6}"/>
    <dgm:cxn modelId="{24161339-AE61-4B40-808B-ABECDFB74B64}" type="presOf" srcId="{F8801EA8-4DE0-4259-B70B-CE3E04E2BC45}" destId="{59AE1AE5-5C9C-45CA-A8ED-F222AB6D10E2}" srcOrd="0" destOrd="0" presId="urn:microsoft.com/office/officeart/2005/8/layout/hProcess3"/>
    <dgm:cxn modelId="{31306F8F-CCCF-4F27-A8F3-C7C3757D8539}" type="presOf" srcId="{73B85972-316D-4DC4-8EE2-EA0E1CF07E8A}" destId="{A363C83D-F9F0-4E1A-9776-A5B73B0E22C4}" srcOrd="0" destOrd="0" presId="urn:microsoft.com/office/officeart/2005/8/layout/hProcess3"/>
    <dgm:cxn modelId="{DCB746F9-AF5C-428D-8036-1DA182F6029C}" type="presParOf" srcId="{59AE1AE5-5C9C-45CA-A8ED-F222AB6D10E2}" destId="{CB0ACE5B-8C92-4EA4-B73E-AEE0EF16C76F}" srcOrd="0" destOrd="0" presId="urn:microsoft.com/office/officeart/2005/8/layout/hProcess3"/>
    <dgm:cxn modelId="{EE5D977D-CF57-464B-BFD7-7B2BD198BA57}" type="presParOf" srcId="{59AE1AE5-5C9C-45CA-A8ED-F222AB6D10E2}" destId="{E9CB0794-D91C-4591-B85B-FE740AB9765A}" srcOrd="1" destOrd="0" presId="urn:microsoft.com/office/officeart/2005/8/layout/hProcess3"/>
    <dgm:cxn modelId="{BD30B738-0B85-491D-8650-F4A1918910F6}" type="presParOf" srcId="{E9CB0794-D91C-4591-B85B-FE740AB9765A}" destId="{59314391-94C8-4AB1-99E4-6656D18B3F68}" srcOrd="0" destOrd="0" presId="urn:microsoft.com/office/officeart/2005/8/layout/hProcess3"/>
    <dgm:cxn modelId="{98909AB9-FAC2-4C0D-8FEB-C8F25A2B4EFF}" type="presParOf" srcId="{E9CB0794-D91C-4591-B85B-FE740AB9765A}" destId="{E5D581EB-9257-4C61-91CD-5247BD3B6A5B}" srcOrd="1" destOrd="0" presId="urn:microsoft.com/office/officeart/2005/8/layout/hProcess3"/>
    <dgm:cxn modelId="{2FE656E4-B1D9-47BD-8785-79F871892EFD}" type="presParOf" srcId="{E5D581EB-9257-4C61-91CD-5247BD3B6A5B}" destId="{B60CEDA0-D734-419D-9260-8F3BCA753ECF}" srcOrd="0" destOrd="0" presId="urn:microsoft.com/office/officeart/2005/8/layout/hProcess3"/>
    <dgm:cxn modelId="{4A69F81F-9110-4569-B305-ED57C39761EA}" type="presParOf" srcId="{E5D581EB-9257-4C61-91CD-5247BD3B6A5B}" destId="{A363C83D-F9F0-4E1A-9776-A5B73B0E22C4}" srcOrd="1" destOrd="0" presId="urn:microsoft.com/office/officeart/2005/8/layout/hProcess3"/>
    <dgm:cxn modelId="{E161E55E-1721-4A52-8A2A-24C23F3CAC61}" type="presParOf" srcId="{E5D581EB-9257-4C61-91CD-5247BD3B6A5B}" destId="{9CB864B5-93C9-4FFB-B11D-FEDB0152FDDF}" srcOrd="2" destOrd="0" presId="urn:microsoft.com/office/officeart/2005/8/layout/hProcess3"/>
    <dgm:cxn modelId="{A949DF73-913C-4DBF-B928-51283189124C}" type="presParOf" srcId="{E5D581EB-9257-4C61-91CD-5247BD3B6A5B}" destId="{843CB4AC-986E-47B1-B1CE-3950ED493A2A}" srcOrd="3" destOrd="0" presId="urn:microsoft.com/office/officeart/2005/8/layout/hProcess3"/>
    <dgm:cxn modelId="{C97CE9E6-75DA-4BA5-84B0-1BCEEEC226E0}" type="presParOf" srcId="{E9CB0794-D91C-4591-B85B-FE740AB9765A}" destId="{A8274232-35A6-4E33-BC6F-00309073E76D}" srcOrd="2" destOrd="0" presId="urn:microsoft.com/office/officeart/2005/8/layout/hProcess3"/>
    <dgm:cxn modelId="{06328892-1FD8-4F00-A387-7D9879B3C297}" type="presParOf" srcId="{E9CB0794-D91C-4591-B85B-FE740AB9765A}" destId="{62292B8F-62A8-4061-B662-B121FA29C7E1}" srcOrd="3" destOrd="0" presId="urn:microsoft.com/office/officeart/2005/8/layout/hProcess3"/>
    <dgm:cxn modelId="{8B58504A-C083-44B9-B6E9-BF1ED4496329}" type="presParOf" srcId="{E9CB0794-D91C-4591-B85B-FE740AB9765A}" destId="{E035C8E5-AAE4-4480-B793-8012E732571F}" srcOrd="4" destOrd="0" presId="urn:microsoft.com/office/officeart/2005/8/layout/hProcess3"/>
  </dgm:cxnLst>
  <dgm:bg/>
  <dgm:whole/>
  <dgm:extLst>
    <a:ext uri="http://schemas.microsoft.com/office/drawing/2008/diagram">
      <dsp:dataModelExt xmlns:dsp="http://schemas.microsoft.com/office/drawing/2008/diagram" relId="rId3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35C8E5-AAE4-4480-B793-8012E732571F}">
      <dsp:nvSpPr>
        <dsp:cNvPr id="0" name=""/>
        <dsp:cNvSpPr/>
      </dsp:nvSpPr>
      <dsp:spPr>
        <a:xfrm>
          <a:off x="15218" y="0"/>
          <a:ext cx="3107567" cy="758667"/>
        </a:xfrm>
        <a:prstGeom prst="right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63C83D-F9F0-4E1A-9776-A5B73B0E22C4}">
      <dsp:nvSpPr>
        <dsp:cNvPr id="0" name=""/>
        <dsp:cNvSpPr/>
      </dsp:nvSpPr>
      <dsp:spPr>
        <a:xfrm>
          <a:off x="246712" y="318019"/>
          <a:ext cx="2667531" cy="278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1760" rIns="0" bIns="111760" numCol="1" spcCol="1270" anchor="ctr" anchorCtr="0">
          <a:noAutofit/>
        </a:bodyPr>
        <a:lstStyle/>
        <a:p>
          <a:pPr lvl="0" algn="ctr" defTabSz="488950" rtl="0">
            <a:lnSpc>
              <a:spcPct val="90000"/>
            </a:lnSpc>
            <a:spcBef>
              <a:spcPct val="0"/>
            </a:spcBef>
            <a:spcAft>
              <a:spcPct val="35000"/>
            </a:spcAft>
          </a:pPr>
          <a:r>
            <a:rPr lang="en-US" sz="1100" b="1" kern="1200" dirty="0" smtClean="0"/>
            <a:t>HAPs Measurements</a:t>
          </a:r>
          <a:endParaRPr lang="en-US" sz="1100" kern="1200" dirty="0"/>
        </a:p>
      </dsp:txBody>
      <dsp:txXfrm>
        <a:off x="246712" y="318019"/>
        <a:ext cx="2667531" cy="2785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35C8E5-AAE4-4480-B793-8012E732571F}">
      <dsp:nvSpPr>
        <dsp:cNvPr id="0" name=""/>
        <dsp:cNvSpPr/>
      </dsp:nvSpPr>
      <dsp:spPr>
        <a:xfrm>
          <a:off x="6730" y="0"/>
          <a:ext cx="1718881" cy="857250"/>
        </a:xfrm>
        <a:prstGeom prst="right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63C83D-F9F0-4E1A-9776-A5B73B0E22C4}">
      <dsp:nvSpPr>
        <dsp:cNvPr id="0" name=""/>
        <dsp:cNvSpPr/>
      </dsp:nvSpPr>
      <dsp:spPr>
        <a:xfrm>
          <a:off x="127821" y="303412"/>
          <a:ext cx="1408341" cy="2861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1760" rIns="0" bIns="111760" numCol="1" spcCol="1270" anchor="ctr" anchorCtr="0">
          <a:noAutofit/>
        </a:bodyPr>
        <a:lstStyle/>
        <a:p>
          <a:pPr lvl="0" algn="ctr" defTabSz="488950" rtl="0">
            <a:lnSpc>
              <a:spcPct val="90000"/>
            </a:lnSpc>
            <a:spcBef>
              <a:spcPct val="0"/>
            </a:spcBef>
            <a:spcAft>
              <a:spcPct val="35000"/>
            </a:spcAft>
          </a:pPr>
          <a:r>
            <a:rPr lang="en-US" sz="1100" b="1" kern="1200" dirty="0" smtClean="0"/>
            <a:t>CAEP/10 CO</a:t>
          </a:r>
          <a:r>
            <a:rPr lang="en-US" sz="1100" b="1" kern="1200" baseline="-25000" dirty="0" smtClean="0"/>
            <a:t>2</a:t>
          </a:r>
          <a:r>
            <a:rPr lang="en-US" sz="1100" b="1" kern="1200" dirty="0" smtClean="0"/>
            <a:t> &amp; </a:t>
          </a:r>
          <a:r>
            <a:rPr lang="en-US" sz="1100" b="1" kern="1200" dirty="0" err="1" smtClean="0"/>
            <a:t>nvPM</a:t>
          </a:r>
          <a:r>
            <a:rPr lang="en-US" sz="1100" b="1" kern="1200" dirty="0" smtClean="0"/>
            <a:t> Data Collection Standard</a:t>
          </a:r>
          <a:endParaRPr lang="en-US" sz="1100" kern="1200" dirty="0"/>
        </a:p>
      </dsp:txBody>
      <dsp:txXfrm>
        <a:off x="127821" y="303412"/>
        <a:ext cx="1408341" cy="2861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35C8E5-AAE4-4480-B793-8012E732571F}">
      <dsp:nvSpPr>
        <dsp:cNvPr id="0" name=""/>
        <dsp:cNvSpPr/>
      </dsp:nvSpPr>
      <dsp:spPr>
        <a:xfrm>
          <a:off x="0" y="0"/>
          <a:ext cx="4745610" cy="758667"/>
        </a:xfrm>
        <a:prstGeom prst="right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63C83D-F9F0-4E1A-9776-A5B73B0E22C4}">
      <dsp:nvSpPr>
        <dsp:cNvPr id="0" name=""/>
        <dsp:cNvSpPr/>
      </dsp:nvSpPr>
      <dsp:spPr>
        <a:xfrm>
          <a:off x="981246" y="309045"/>
          <a:ext cx="2852005" cy="2873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1760" rIns="0" bIns="111760" numCol="1" spcCol="1270" anchor="ctr" anchorCtr="0">
          <a:noAutofit/>
        </a:bodyPr>
        <a:lstStyle/>
        <a:p>
          <a:pPr lvl="0" algn="ctr" defTabSz="488950" rtl="0">
            <a:lnSpc>
              <a:spcPct val="90000"/>
            </a:lnSpc>
            <a:spcBef>
              <a:spcPct val="0"/>
            </a:spcBef>
            <a:spcAft>
              <a:spcPct val="35000"/>
            </a:spcAft>
          </a:pPr>
          <a:r>
            <a:rPr lang="en-US" sz="1100" b="1" kern="1200" dirty="0" smtClean="0"/>
            <a:t>Air Quality Handbook Updates for AEDT</a:t>
          </a:r>
          <a:endParaRPr lang="en-US" sz="1100" kern="1200" dirty="0"/>
        </a:p>
      </dsp:txBody>
      <dsp:txXfrm>
        <a:off x="981246" y="309045"/>
        <a:ext cx="2852005" cy="2873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35C8E5-AAE4-4480-B793-8012E732571F}">
      <dsp:nvSpPr>
        <dsp:cNvPr id="0" name=""/>
        <dsp:cNvSpPr/>
      </dsp:nvSpPr>
      <dsp:spPr>
        <a:xfrm>
          <a:off x="3877" y="0"/>
          <a:ext cx="791750" cy="758667"/>
        </a:xfrm>
        <a:prstGeom prst="right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63C83D-F9F0-4E1A-9776-A5B73B0E22C4}">
      <dsp:nvSpPr>
        <dsp:cNvPr id="0" name=""/>
        <dsp:cNvSpPr/>
      </dsp:nvSpPr>
      <dsp:spPr>
        <a:xfrm>
          <a:off x="0" y="306858"/>
          <a:ext cx="648709" cy="149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1760" rIns="0" bIns="111760" numCol="1" spcCol="1270" anchor="ctr" anchorCtr="0">
          <a:noAutofit/>
        </a:bodyPr>
        <a:lstStyle/>
        <a:p>
          <a:pPr lvl="0" algn="ctr" defTabSz="488950" rtl="0">
            <a:lnSpc>
              <a:spcPct val="90000"/>
            </a:lnSpc>
            <a:spcBef>
              <a:spcPct val="0"/>
            </a:spcBef>
            <a:spcAft>
              <a:spcPct val="35000"/>
            </a:spcAft>
          </a:pPr>
          <a:r>
            <a:rPr lang="en-US" sz="1100" b="1" kern="1200" dirty="0" err="1" smtClean="0"/>
            <a:t>nvPM</a:t>
          </a:r>
          <a:endParaRPr lang="en-US" sz="1100" kern="1200" dirty="0"/>
        </a:p>
      </dsp:txBody>
      <dsp:txXfrm>
        <a:off x="0" y="306858"/>
        <a:ext cx="648709" cy="14924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35C8E5-AAE4-4480-B793-8012E732571F}">
      <dsp:nvSpPr>
        <dsp:cNvPr id="0" name=""/>
        <dsp:cNvSpPr/>
      </dsp:nvSpPr>
      <dsp:spPr>
        <a:xfrm>
          <a:off x="6730" y="0"/>
          <a:ext cx="1718881" cy="857250"/>
        </a:xfrm>
        <a:prstGeom prst="right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63C83D-F9F0-4E1A-9776-A5B73B0E22C4}">
      <dsp:nvSpPr>
        <dsp:cNvPr id="0" name=""/>
        <dsp:cNvSpPr/>
      </dsp:nvSpPr>
      <dsp:spPr>
        <a:xfrm>
          <a:off x="107005" y="332307"/>
          <a:ext cx="1408341" cy="2432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1760" rIns="0" bIns="111760" numCol="1" spcCol="1270" anchor="ctr" anchorCtr="0">
          <a:noAutofit/>
        </a:bodyPr>
        <a:lstStyle/>
        <a:p>
          <a:pPr lvl="0" algn="ctr" defTabSz="488950" rtl="0">
            <a:lnSpc>
              <a:spcPct val="90000"/>
            </a:lnSpc>
            <a:spcBef>
              <a:spcPct val="0"/>
            </a:spcBef>
            <a:spcAft>
              <a:spcPct val="35000"/>
            </a:spcAft>
          </a:pPr>
          <a:r>
            <a:rPr lang="en-US" sz="1100" b="1" kern="1200" dirty="0" smtClean="0">
              <a:solidFill>
                <a:schemeClr val="tx1"/>
              </a:solidFill>
            </a:rPr>
            <a:t>Support for </a:t>
          </a:r>
          <a:r>
            <a:rPr lang="en-US" sz="1100" b="1" kern="1200" dirty="0" err="1" smtClean="0">
              <a:solidFill>
                <a:schemeClr val="tx1"/>
              </a:solidFill>
            </a:rPr>
            <a:t>nvPM</a:t>
          </a:r>
          <a:r>
            <a:rPr lang="en-US" sz="1100" b="1" kern="1200" dirty="0" smtClean="0">
              <a:solidFill>
                <a:schemeClr val="tx1"/>
              </a:solidFill>
            </a:rPr>
            <a:t> &amp; CO</a:t>
          </a:r>
          <a:r>
            <a:rPr lang="en-US" sz="1100" b="1" kern="1200" baseline="-25000" dirty="0" smtClean="0">
              <a:solidFill>
                <a:schemeClr val="tx1"/>
              </a:solidFill>
            </a:rPr>
            <a:t>2</a:t>
          </a:r>
          <a:r>
            <a:rPr lang="en-US" sz="1100" b="1" kern="1200" dirty="0" smtClean="0">
              <a:solidFill>
                <a:schemeClr val="tx1"/>
              </a:solidFill>
            </a:rPr>
            <a:t> standards</a:t>
          </a:r>
          <a:endParaRPr lang="en-US" sz="1100" kern="1200" dirty="0"/>
        </a:p>
      </dsp:txBody>
      <dsp:txXfrm>
        <a:off x="107005" y="332307"/>
        <a:ext cx="1408341" cy="24329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35C8E5-AAE4-4480-B793-8012E732571F}">
      <dsp:nvSpPr>
        <dsp:cNvPr id="0" name=""/>
        <dsp:cNvSpPr/>
      </dsp:nvSpPr>
      <dsp:spPr>
        <a:xfrm>
          <a:off x="4873" y="0"/>
          <a:ext cx="995251" cy="857250"/>
        </a:xfrm>
        <a:prstGeom prst="right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63C83D-F9F0-4E1A-9776-A5B73B0E22C4}">
      <dsp:nvSpPr>
        <dsp:cNvPr id="0" name=""/>
        <dsp:cNvSpPr/>
      </dsp:nvSpPr>
      <dsp:spPr>
        <a:xfrm>
          <a:off x="92584" y="345417"/>
          <a:ext cx="815444" cy="165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1760" rIns="0" bIns="111760" numCol="1" spcCol="1270" anchor="ctr" anchorCtr="0">
          <a:noAutofit/>
        </a:bodyPr>
        <a:lstStyle/>
        <a:p>
          <a:pPr lvl="0" algn="ctr" defTabSz="488950" rtl="0">
            <a:lnSpc>
              <a:spcPct val="90000"/>
            </a:lnSpc>
            <a:spcBef>
              <a:spcPct val="0"/>
            </a:spcBef>
            <a:spcAft>
              <a:spcPct val="35000"/>
            </a:spcAft>
          </a:pPr>
          <a:r>
            <a:rPr lang="en-US" sz="1100" b="1" kern="1200" dirty="0" smtClean="0">
              <a:solidFill>
                <a:schemeClr val="tx1"/>
              </a:solidFill>
            </a:rPr>
            <a:t>Support for </a:t>
          </a:r>
          <a:r>
            <a:rPr lang="en-US" sz="1100" b="1" kern="1200" dirty="0" err="1" smtClean="0">
              <a:solidFill>
                <a:schemeClr val="tx1"/>
              </a:solidFill>
            </a:rPr>
            <a:t>nvPM</a:t>
          </a:r>
          <a:r>
            <a:rPr lang="en-US" sz="1100" b="1" kern="1200" dirty="0" smtClean="0">
              <a:solidFill>
                <a:schemeClr val="tx1"/>
              </a:solidFill>
            </a:rPr>
            <a:t> </a:t>
          </a:r>
          <a:r>
            <a:rPr lang="en-US" sz="1100" b="1" kern="1200" dirty="0" err="1" smtClean="0">
              <a:solidFill>
                <a:schemeClr val="tx1"/>
              </a:solidFill>
            </a:rPr>
            <a:t>std</a:t>
          </a:r>
          <a:endParaRPr lang="en-US" sz="1100" kern="1200" dirty="0"/>
        </a:p>
      </dsp:txBody>
      <dsp:txXfrm>
        <a:off x="92584" y="345417"/>
        <a:ext cx="815444" cy="16584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16989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1" y="1"/>
            <a:ext cx="3035723" cy="461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68" tIns="45285" rIns="90568" bIns="45285" numCol="1" anchor="t" anchorCtr="0" compatLnSpc="1">
            <a:prstTxWarp prst="textNoShape">
              <a:avLst/>
            </a:prstTxWarp>
          </a:bodyPr>
          <a:lstStyle>
            <a:lvl1pPr defTabSz="906704">
              <a:spcBef>
                <a:spcPct val="0"/>
              </a:spcBef>
              <a:buFontTx/>
              <a:buNone/>
              <a:defRPr sz="1200">
                <a:latin typeface="Times New Roman" pitchFamily="18" charset="0"/>
              </a:defRPr>
            </a:lvl1pPr>
          </a:lstStyle>
          <a:p>
            <a:pPr>
              <a:defRPr/>
            </a:pPr>
            <a:endParaRPr lang="en-US"/>
          </a:p>
        </p:txBody>
      </p:sp>
      <p:sp>
        <p:nvSpPr>
          <p:cNvPr id="21507" name="Rectangle 3"/>
          <p:cNvSpPr>
            <a:spLocks noGrp="1" noChangeArrowheads="1"/>
          </p:cNvSpPr>
          <p:nvPr>
            <p:ph type="dt" idx="1"/>
          </p:nvPr>
        </p:nvSpPr>
        <p:spPr bwMode="auto">
          <a:xfrm>
            <a:off x="3968328" y="1"/>
            <a:ext cx="3035723" cy="461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68" tIns="45285" rIns="90568" bIns="45285" numCol="1" anchor="t" anchorCtr="0" compatLnSpc="1">
            <a:prstTxWarp prst="textNoShape">
              <a:avLst/>
            </a:prstTxWarp>
          </a:bodyPr>
          <a:lstStyle>
            <a:lvl1pPr algn="r" defTabSz="906704">
              <a:spcBef>
                <a:spcPct val="0"/>
              </a:spcBef>
              <a:buFontTx/>
              <a:buNone/>
              <a:defRPr sz="1200">
                <a:latin typeface="Times New Roman" pitchFamily="18" charset="0"/>
              </a:defRPr>
            </a:lvl1pPr>
          </a:lstStyle>
          <a:p>
            <a:pPr>
              <a:defRPr/>
            </a:pPr>
            <a:endParaRPr lang="en-US"/>
          </a:p>
        </p:txBody>
      </p:sp>
      <p:sp>
        <p:nvSpPr>
          <p:cNvPr id="61444" name="Rectangle 4"/>
          <p:cNvSpPr>
            <a:spLocks noGrp="1" noRot="1" noChangeAspect="1" noChangeArrowheads="1" noTextEdit="1"/>
          </p:cNvSpPr>
          <p:nvPr>
            <p:ph type="sldImg" idx="2"/>
          </p:nvPr>
        </p:nvSpPr>
        <p:spPr bwMode="auto">
          <a:xfrm>
            <a:off x="1196975" y="690563"/>
            <a:ext cx="4613275" cy="34607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934192" y="4381733"/>
            <a:ext cx="5135669" cy="4150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68" tIns="45285" rIns="90568" bIns="4528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510" name="Rectangle 6"/>
          <p:cNvSpPr>
            <a:spLocks noGrp="1" noChangeArrowheads="1"/>
          </p:cNvSpPr>
          <p:nvPr>
            <p:ph type="ftr" sz="quarter" idx="4"/>
          </p:nvPr>
        </p:nvSpPr>
        <p:spPr bwMode="auto">
          <a:xfrm>
            <a:off x="1" y="8761893"/>
            <a:ext cx="3035723" cy="461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68" tIns="45285" rIns="90568" bIns="45285" numCol="1" anchor="b" anchorCtr="0" compatLnSpc="1">
            <a:prstTxWarp prst="textNoShape">
              <a:avLst/>
            </a:prstTxWarp>
          </a:bodyPr>
          <a:lstStyle>
            <a:lvl1pPr defTabSz="906704">
              <a:spcBef>
                <a:spcPct val="0"/>
              </a:spcBef>
              <a:buFontTx/>
              <a:buNone/>
              <a:defRPr sz="1200">
                <a:latin typeface="Times New Roman" pitchFamily="18" charset="0"/>
              </a:defRPr>
            </a:lvl1pPr>
          </a:lstStyle>
          <a:p>
            <a:pPr>
              <a:defRPr/>
            </a:pPr>
            <a:endParaRPr lang="en-US"/>
          </a:p>
        </p:txBody>
      </p:sp>
      <p:sp>
        <p:nvSpPr>
          <p:cNvPr id="21511" name="Rectangle 7"/>
          <p:cNvSpPr>
            <a:spLocks noGrp="1" noChangeArrowheads="1"/>
          </p:cNvSpPr>
          <p:nvPr>
            <p:ph type="sldNum" sz="quarter" idx="5"/>
          </p:nvPr>
        </p:nvSpPr>
        <p:spPr bwMode="auto">
          <a:xfrm>
            <a:off x="3968328" y="8761893"/>
            <a:ext cx="3035723" cy="461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68" tIns="45285" rIns="90568" bIns="45285" numCol="1" anchor="b" anchorCtr="0" compatLnSpc="1">
            <a:prstTxWarp prst="textNoShape">
              <a:avLst/>
            </a:prstTxWarp>
          </a:bodyPr>
          <a:lstStyle>
            <a:lvl1pPr algn="r" defTabSz="906704">
              <a:spcBef>
                <a:spcPct val="0"/>
              </a:spcBef>
              <a:buFontTx/>
              <a:buNone/>
              <a:defRPr sz="1200">
                <a:latin typeface="Times New Roman" pitchFamily="18" charset="0"/>
              </a:defRPr>
            </a:lvl1pPr>
          </a:lstStyle>
          <a:p>
            <a:pPr>
              <a:defRPr/>
            </a:pPr>
            <a:fld id="{181D704B-73A0-4C86-9D42-7CAF964BC669}" type="slidenum">
              <a:rPr lang="en-US"/>
              <a:pPr>
                <a:defRPr/>
              </a:pPr>
              <a:t>‹#›</a:t>
            </a:fld>
            <a:endParaRPr lang="en-US"/>
          </a:p>
        </p:txBody>
      </p:sp>
    </p:spTree>
    <p:extLst>
      <p:ext uri="{BB962C8B-B14F-4D97-AF65-F5344CB8AC3E}">
        <p14:creationId xmlns:p14="http://schemas.microsoft.com/office/powerpoint/2010/main" val="25634702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defTabSz="906704" eaLnBrk="0" hangingPunct="0">
              <a:defRPr sz="2400">
                <a:solidFill>
                  <a:schemeClr val="tx1"/>
                </a:solidFill>
                <a:latin typeface="Arial" pitchFamily="34" charset="0"/>
              </a:defRPr>
            </a:lvl1pPr>
            <a:lvl2pPr marL="739265" indent="-284332" defTabSz="906704" eaLnBrk="0" hangingPunct="0">
              <a:defRPr sz="2400">
                <a:solidFill>
                  <a:schemeClr val="tx1"/>
                </a:solidFill>
                <a:latin typeface="Arial" pitchFamily="34" charset="0"/>
              </a:defRPr>
            </a:lvl2pPr>
            <a:lvl3pPr marL="1137330" indent="-227466" defTabSz="906704" eaLnBrk="0" hangingPunct="0">
              <a:defRPr sz="2400">
                <a:solidFill>
                  <a:schemeClr val="tx1"/>
                </a:solidFill>
                <a:latin typeface="Arial" pitchFamily="34" charset="0"/>
              </a:defRPr>
            </a:lvl3pPr>
            <a:lvl4pPr marL="1592262" indent="-227466" defTabSz="906704" eaLnBrk="0" hangingPunct="0">
              <a:defRPr sz="2400">
                <a:solidFill>
                  <a:schemeClr val="tx1"/>
                </a:solidFill>
                <a:latin typeface="Arial" pitchFamily="34" charset="0"/>
              </a:defRPr>
            </a:lvl4pPr>
            <a:lvl5pPr marL="2047194" indent="-227466" defTabSz="906704" eaLnBrk="0" hangingPunct="0">
              <a:defRPr sz="2400">
                <a:solidFill>
                  <a:schemeClr val="tx1"/>
                </a:solidFill>
                <a:latin typeface="Arial" pitchFamily="34" charset="0"/>
              </a:defRPr>
            </a:lvl5pPr>
            <a:lvl6pPr marL="2502126" indent="-227466" defTabSz="906704" eaLnBrk="0" fontAlgn="base" hangingPunct="0">
              <a:spcBef>
                <a:spcPct val="50000"/>
              </a:spcBef>
              <a:spcAft>
                <a:spcPct val="0"/>
              </a:spcAft>
              <a:buChar char="•"/>
              <a:defRPr sz="2400">
                <a:solidFill>
                  <a:schemeClr val="tx1"/>
                </a:solidFill>
                <a:latin typeface="Arial" pitchFamily="34" charset="0"/>
              </a:defRPr>
            </a:lvl6pPr>
            <a:lvl7pPr marL="2957057" indent="-227466" defTabSz="906704" eaLnBrk="0" fontAlgn="base" hangingPunct="0">
              <a:spcBef>
                <a:spcPct val="50000"/>
              </a:spcBef>
              <a:spcAft>
                <a:spcPct val="0"/>
              </a:spcAft>
              <a:buChar char="•"/>
              <a:defRPr sz="2400">
                <a:solidFill>
                  <a:schemeClr val="tx1"/>
                </a:solidFill>
                <a:latin typeface="Arial" pitchFamily="34" charset="0"/>
              </a:defRPr>
            </a:lvl7pPr>
            <a:lvl8pPr marL="3411990" indent="-227466" defTabSz="906704" eaLnBrk="0" fontAlgn="base" hangingPunct="0">
              <a:spcBef>
                <a:spcPct val="50000"/>
              </a:spcBef>
              <a:spcAft>
                <a:spcPct val="0"/>
              </a:spcAft>
              <a:buChar char="•"/>
              <a:defRPr sz="2400">
                <a:solidFill>
                  <a:schemeClr val="tx1"/>
                </a:solidFill>
                <a:latin typeface="Arial" pitchFamily="34" charset="0"/>
              </a:defRPr>
            </a:lvl8pPr>
            <a:lvl9pPr marL="3866922" indent="-227466" defTabSz="906704" eaLnBrk="0" fontAlgn="base" hangingPunct="0">
              <a:spcBef>
                <a:spcPct val="50000"/>
              </a:spcBef>
              <a:spcAft>
                <a:spcPct val="0"/>
              </a:spcAft>
              <a:buChar char="•"/>
              <a:defRPr sz="2400">
                <a:solidFill>
                  <a:schemeClr val="tx1"/>
                </a:solidFill>
                <a:latin typeface="Arial" pitchFamily="34" charset="0"/>
              </a:defRPr>
            </a:lvl9pPr>
          </a:lstStyle>
          <a:p>
            <a:pPr eaLnBrk="1" hangingPunct="1"/>
            <a:fld id="{0C8B19C1-16A8-448C-90F1-E7159962ACF4}" type="slidenum">
              <a:rPr lang="en-US" sz="1200">
                <a:latin typeface="Times New Roman" pitchFamily="18" charset="0"/>
              </a:rPr>
              <a:pPr eaLnBrk="1" hangingPunct="1"/>
              <a:t>1</a:t>
            </a:fld>
            <a:endParaRPr lang="en-US" sz="1200">
              <a:latin typeface="Times New Roman" pitchFamily="18"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970572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81D704B-73A0-4C86-9D42-7CAF964BC669}" type="slidenum">
              <a:rPr lang="en-US" smtClean="0"/>
              <a:pPr>
                <a:defRPr/>
              </a:pPr>
              <a:t>8</a:t>
            </a:fld>
            <a:endParaRPr lang="en-US"/>
          </a:p>
        </p:txBody>
      </p:sp>
    </p:spTree>
    <p:extLst>
      <p:ext uri="{BB962C8B-B14F-4D97-AF65-F5344CB8AC3E}">
        <p14:creationId xmlns:p14="http://schemas.microsoft.com/office/powerpoint/2010/main" val="3456822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Presentation reminders (verbal cues) for Ralph:</a:t>
            </a:r>
          </a:p>
          <a:p>
            <a:pPr marL="231000" indent="-231000">
              <a:buFont typeface="+mj-lt"/>
              <a:buAutoNum type="arabicPeriod"/>
            </a:pPr>
            <a:r>
              <a:rPr lang="en-US" b="1" u="sng" dirty="0"/>
              <a:t>Emissions Research</a:t>
            </a:r>
            <a:r>
              <a:rPr lang="en-US" dirty="0"/>
              <a:t> stream: Milestones include ARP compliant system, Data for CAEP 10 and CAEP/11 standards, Emissions correction factors, PM predictive model.</a:t>
            </a:r>
          </a:p>
          <a:p>
            <a:pPr marL="231000" indent="-231000">
              <a:buFont typeface="+mj-lt"/>
              <a:buAutoNum type="arabicPeriod"/>
            </a:pPr>
            <a:r>
              <a:rPr lang="en-US" b="1" u="sng" dirty="0"/>
              <a:t>Air Quality Health Impacts</a:t>
            </a:r>
            <a:r>
              <a:rPr lang="en-US" dirty="0"/>
              <a:t> stream: Clarifies the tools and how they’re used globally, domestically and locally. The money associated with these stream includes research and tools development, therefore this value is not included in the tools development stream.</a:t>
            </a:r>
          </a:p>
          <a:p>
            <a:pPr marL="231000" indent="-231000">
              <a:buFont typeface="+mj-lt"/>
              <a:buAutoNum type="arabicPeriod"/>
            </a:pPr>
            <a:r>
              <a:rPr lang="en-US" b="1" u="sng" dirty="0"/>
              <a:t>Climate Impacts</a:t>
            </a:r>
            <a:r>
              <a:rPr lang="en-US" dirty="0"/>
              <a:t> stream: Higher impacts is leading the research, which would give rise to other projects that would report. The money associated with these stream includes research and tools development.</a:t>
            </a:r>
          </a:p>
          <a:p>
            <a:pPr marL="231000" indent="-231000">
              <a:buFont typeface="+mj-lt"/>
              <a:buAutoNum type="arabicPeriod"/>
            </a:pPr>
            <a:r>
              <a:rPr lang="en-US" b="1" u="sng" dirty="0"/>
              <a:t>Emissions Tools Development</a:t>
            </a:r>
            <a:r>
              <a:rPr lang="en-US" dirty="0"/>
              <a:t> stream: In addition to continuous improvements/development, AEDT is developed every CAEP cycle to meet CAEP analysis needs. Numbers in the stream include AEDT as strictly emissions (would need double to include noise). New version of AEDT is planned to be published at the end of 2018.</a:t>
            </a:r>
          </a:p>
          <a:p>
            <a:pPr marL="231000" indent="-231000">
              <a:buFont typeface="+mj-lt"/>
              <a:buAutoNum type="arabicPeriod"/>
            </a:pPr>
            <a:r>
              <a:rPr lang="en-US" b="1" u="sng" dirty="0"/>
              <a:t>Modeling &amp; Analysis</a:t>
            </a:r>
            <a:r>
              <a:rPr lang="en-US" dirty="0"/>
              <a:t> stream: These activities improve the understanding of emissions sources &amp; trends, inform decisions in the development of policies, track the progress toward achieving domestic or international goals, and provide international and domestic leadership supported by technical excellence.</a:t>
            </a:r>
          </a:p>
          <a:p>
            <a:pPr marL="231000" indent="-231000">
              <a:buFont typeface="+mj-lt"/>
              <a:buAutoNum type="arabicPeriod"/>
            </a:pPr>
            <a:r>
              <a:rPr lang="en-US" b="1" u="sng" dirty="0"/>
              <a:t>Regulations</a:t>
            </a:r>
            <a:r>
              <a:rPr lang="en-US" dirty="0"/>
              <a:t> stream: Timelines include ICAO &amp; US work on standards. Publication of new Part 34 based on estimated end of 2018 for implementation of CO2 standard (in coordination with EPA). </a:t>
            </a:r>
          </a:p>
          <a:p>
            <a:pPr marL="231000" indent="-231000">
              <a:buFont typeface="+mj-lt"/>
              <a:buAutoNum type="arabicPeriod"/>
            </a:pPr>
            <a:r>
              <a:rPr lang="en-US" b="1" u="sng" dirty="0"/>
              <a:t>Emissions Guidance</a:t>
            </a:r>
            <a:r>
              <a:rPr lang="en-US" dirty="0"/>
              <a:t> stream: Various documents will come out each year, for example end of 2016 AC34-1C will be published and we’ll have a workshop, A16 and ETMS are published during CAEP cycles, AQ Handbook is updated as needed.</a:t>
            </a:r>
          </a:p>
          <a:p>
            <a:pPr marL="231000" indent="-231000">
              <a:buFont typeface="+mj-lt"/>
              <a:buAutoNum type="arabicPeriod"/>
            </a:pPr>
            <a:endParaRPr lang="en-US" dirty="0"/>
          </a:p>
          <a:p>
            <a:pPr marL="231000" indent="-231000" defTabSz="924001" eaLnBrk="1" fontAlgn="auto" hangingPunct="1">
              <a:spcBef>
                <a:spcPts val="0"/>
              </a:spcBef>
              <a:spcAft>
                <a:spcPts val="0"/>
              </a:spcAft>
              <a:buFont typeface="+mj-lt"/>
              <a:buAutoNum type="arabicPeriod"/>
              <a:defRPr/>
            </a:pPr>
            <a:endParaRPr lang="en-US" dirty="0"/>
          </a:p>
        </p:txBody>
      </p:sp>
      <p:sp>
        <p:nvSpPr>
          <p:cNvPr id="4" name="Slide Number Placeholder 3"/>
          <p:cNvSpPr>
            <a:spLocks noGrp="1"/>
          </p:cNvSpPr>
          <p:nvPr>
            <p:ph type="sldNum" sz="quarter" idx="10"/>
          </p:nvPr>
        </p:nvSpPr>
        <p:spPr/>
        <p:txBody>
          <a:bodyPr/>
          <a:lstStyle/>
          <a:p>
            <a:pPr>
              <a:defRPr/>
            </a:pPr>
            <a:fld id="{181D704B-73A0-4C86-9D42-7CAF964BC669}" type="slidenum">
              <a:rPr lang="en-US" smtClean="0"/>
              <a:pPr>
                <a:defRPr/>
              </a:pPr>
              <a:t>13</a:t>
            </a:fld>
            <a:endParaRPr lang="en-US"/>
          </a:p>
        </p:txBody>
      </p:sp>
    </p:spTree>
    <p:extLst>
      <p:ext uri="{BB962C8B-B14F-4D97-AF65-F5344CB8AC3E}">
        <p14:creationId xmlns:p14="http://schemas.microsoft.com/office/powerpoint/2010/main" val="31002409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D2F68"/>
        </a:solidFill>
        <a:effectLst/>
      </p:bgPr>
    </p:bg>
    <p:spTree>
      <p:nvGrpSpPr>
        <p:cNvPr id="1" name=""/>
        <p:cNvGrpSpPr/>
        <p:nvPr/>
      </p:nvGrpSpPr>
      <p:grpSpPr>
        <a:xfrm>
          <a:off x="0" y="0"/>
          <a:ext cx="0" cy="0"/>
          <a:chOff x="0" y="0"/>
          <a:chExt cx="0" cy="0"/>
        </a:xfrm>
      </p:grpSpPr>
      <p:pic>
        <p:nvPicPr>
          <p:cNvPr id="4" name="Picture 1077" descr="title_imagery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userDrawn="1"/>
        </p:nvPicPr>
        <p:blipFill rotWithShape="1">
          <a:blip r:embed="rId3" cstate="print">
            <a:extLst>
              <a:ext uri="{28A0092B-C50C-407E-A947-70E740481C1C}">
                <a14:useLocalDpi xmlns:a14="http://schemas.microsoft.com/office/drawing/2010/main" val="0"/>
              </a:ext>
            </a:extLst>
          </a:blip>
          <a:srcRect l="61146"/>
          <a:stretch/>
        </p:blipFill>
        <p:spPr>
          <a:xfrm>
            <a:off x="5591174" y="0"/>
            <a:ext cx="3552825" cy="6858000"/>
          </a:xfrm>
          <a:prstGeom prst="rect">
            <a:avLst/>
          </a:prstGeom>
        </p:spPr>
      </p:pic>
      <p:sp>
        <p:nvSpPr>
          <p:cNvPr id="63490" name="Rectangle 1026"/>
          <p:cNvSpPr>
            <a:spLocks noGrp="1" noChangeArrowheads="1"/>
          </p:cNvSpPr>
          <p:nvPr>
            <p:ph type="ctrTitle"/>
          </p:nvPr>
        </p:nvSpPr>
        <p:spPr bwMode="auto">
          <a:xfrm>
            <a:off x="446088" y="312738"/>
            <a:ext cx="4983162" cy="139541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bg1"/>
                </a:solidFill>
              </a:defRPr>
            </a:lvl1pPr>
          </a:lstStyle>
          <a:p>
            <a:pPr lvl="0"/>
            <a:r>
              <a:rPr lang="en-US" noProof="0" smtClean="0"/>
              <a:t>Select to edit master title</a:t>
            </a:r>
          </a:p>
        </p:txBody>
      </p:sp>
      <p:sp>
        <p:nvSpPr>
          <p:cNvPr id="63491" name="Rectangle 1027"/>
          <p:cNvSpPr>
            <a:spLocks noGrp="1" noChangeArrowheads="1"/>
          </p:cNvSpPr>
          <p:nvPr>
            <p:ph type="subTitle" idx="1"/>
          </p:nvPr>
        </p:nvSpPr>
        <p:spPr bwMode="auto">
          <a:xfrm>
            <a:off x="449263" y="1754188"/>
            <a:ext cx="4951412" cy="17526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buFontTx/>
              <a:buNone/>
              <a:defRPr sz="3200">
                <a:solidFill>
                  <a:schemeClr val="bg2"/>
                </a:solidFill>
              </a:defRPr>
            </a:lvl1pPr>
          </a:lstStyle>
          <a:p>
            <a:pPr lvl="0"/>
            <a:r>
              <a:rPr lang="en-US" noProof="0" smtClean="0"/>
              <a:t>Select to edit master subtitle</a:t>
            </a:r>
          </a:p>
        </p:txBody>
      </p:sp>
      <p:grpSp>
        <p:nvGrpSpPr>
          <p:cNvPr id="7" name="Group 25"/>
          <p:cNvGrpSpPr>
            <a:grpSpLocks/>
          </p:cNvGrpSpPr>
          <p:nvPr userDrawn="1"/>
        </p:nvGrpSpPr>
        <p:grpSpPr bwMode="auto">
          <a:xfrm>
            <a:off x="6568459" y="419810"/>
            <a:ext cx="2047875" cy="661988"/>
            <a:chOff x="3596" y="3858"/>
            <a:chExt cx="1290" cy="417"/>
          </a:xfrm>
        </p:grpSpPr>
        <p:pic>
          <p:nvPicPr>
            <p:cNvPr id="8" name="Picture 26" descr="NEW FAA LOGO"/>
            <p:cNvPicPr>
              <a:picLocks noChangeAspect="1" noChangeArrowheads="1"/>
            </p:cNvPicPr>
            <p:nvPr userDrawn="1"/>
          </p:nvPicPr>
          <p:blipFill>
            <a:blip r:embed="rId4">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spcBef>
                  <a:spcPct val="0"/>
                </a:spcBef>
                <a:buFontTx/>
                <a:buNone/>
                <a:defRPr/>
              </a:pPr>
              <a:r>
                <a:rPr lang="en-US" sz="1200" b="1" smtClean="0">
                  <a:solidFill>
                    <a:schemeClr val="bg1"/>
                  </a:solidFill>
                </a:rPr>
                <a:t>Federal Aviation</a:t>
              </a:r>
            </a:p>
            <a:p>
              <a:pPr eaLnBrk="1" hangingPunct="1">
                <a:lnSpc>
                  <a:spcPct val="85000"/>
                </a:lnSpc>
                <a:spcBef>
                  <a:spcPct val="0"/>
                </a:spcBef>
                <a:buFontTx/>
                <a:buNone/>
                <a:defRPr/>
              </a:pPr>
              <a:r>
                <a:rPr lang="en-US" sz="1200" b="1" smtClean="0">
                  <a:solidFill>
                    <a:schemeClr val="bg1"/>
                  </a:solidFill>
                </a:rPr>
                <a:t>Administration</a:t>
              </a:r>
            </a:p>
          </p:txBody>
        </p:sp>
      </p:grpSp>
    </p:spTree>
    <p:extLst>
      <p:ext uri="{BB962C8B-B14F-4D97-AF65-F5344CB8AC3E}">
        <p14:creationId xmlns:p14="http://schemas.microsoft.com/office/powerpoint/2010/main" val="732325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baseline="0">
                <a:solidFill>
                  <a:schemeClr val="bg1"/>
                </a:solidFill>
              </a:defRPr>
            </a:lvl1pPr>
          </a:lstStyle>
          <a:p>
            <a:pPr>
              <a:defRPr/>
            </a:pPr>
            <a:r>
              <a:rPr lang="en-US"/>
              <a:t>September 13, 2010</a:t>
            </a:r>
          </a:p>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C3D9CF9-4F6F-4224-9B87-6A2088933828}" type="slidenum">
              <a:rPr lang="en-US"/>
              <a:pPr>
                <a:defRPr/>
              </a:pPr>
              <a:t>‹#›</a:t>
            </a:fld>
            <a:endParaRPr lang="en-US"/>
          </a:p>
        </p:txBody>
      </p:sp>
    </p:spTree>
    <p:extLst>
      <p:ext uri="{BB962C8B-B14F-4D97-AF65-F5344CB8AC3E}">
        <p14:creationId xmlns:p14="http://schemas.microsoft.com/office/powerpoint/2010/main" val="889088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baseline="0">
                <a:solidFill>
                  <a:schemeClr val="bg1"/>
                </a:solidFill>
              </a:defRPr>
            </a:lvl1pPr>
          </a:lstStyle>
          <a:p>
            <a:pPr>
              <a:defRPr/>
            </a:pPr>
            <a:r>
              <a:rPr lang="en-US"/>
              <a:t>September 13, 2010</a:t>
            </a:r>
          </a:p>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37BE123-A293-4099-A3FA-12CE417D4FA5}" type="slidenum">
              <a:rPr lang="en-US"/>
              <a:pPr>
                <a:defRPr/>
              </a:pPr>
              <a:t>‹#›</a:t>
            </a:fld>
            <a:endParaRPr lang="en-US"/>
          </a:p>
        </p:txBody>
      </p:sp>
    </p:spTree>
    <p:extLst>
      <p:ext uri="{BB962C8B-B14F-4D97-AF65-F5344CB8AC3E}">
        <p14:creationId xmlns:p14="http://schemas.microsoft.com/office/powerpoint/2010/main" val="12238165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D2F68"/>
        </a:solidFill>
        <a:effectLst/>
      </p:bgPr>
    </p:bg>
    <p:spTree>
      <p:nvGrpSpPr>
        <p:cNvPr id="1" name=""/>
        <p:cNvGrpSpPr/>
        <p:nvPr/>
      </p:nvGrpSpPr>
      <p:grpSpPr>
        <a:xfrm>
          <a:off x="0" y="0"/>
          <a:ext cx="0" cy="0"/>
          <a:chOff x="0" y="0"/>
          <a:chExt cx="0" cy="0"/>
        </a:xfrm>
      </p:grpSpPr>
      <p:pic>
        <p:nvPicPr>
          <p:cNvPr id="4" name="Picture 1077" descr="title_image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071"/>
          <p:cNvSpPr txBox="1">
            <a:spLocks noChangeArrowheads="1"/>
          </p:cNvSpPr>
          <p:nvPr/>
        </p:nvSpPr>
        <p:spPr bwMode="ltGray">
          <a:xfrm>
            <a:off x="6807200" y="457200"/>
            <a:ext cx="196215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spcBef>
                <a:spcPct val="0"/>
              </a:spcBef>
              <a:buFontTx/>
              <a:buNone/>
              <a:defRPr/>
            </a:pPr>
            <a:r>
              <a:rPr lang="en-US" sz="1800" b="1" smtClean="0">
                <a:solidFill>
                  <a:srgbClr val="FFFFFF"/>
                </a:solidFill>
              </a:rPr>
              <a:t>Federal Aviation</a:t>
            </a:r>
          </a:p>
          <a:p>
            <a:pPr eaLnBrk="1" hangingPunct="1">
              <a:lnSpc>
                <a:spcPct val="85000"/>
              </a:lnSpc>
              <a:spcBef>
                <a:spcPct val="0"/>
              </a:spcBef>
              <a:buFontTx/>
              <a:buNone/>
              <a:defRPr/>
            </a:pPr>
            <a:r>
              <a:rPr lang="en-US" sz="1800" b="1" smtClean="0">
                <a:solidFill>
                  <a:srgbClr val="FFFFFF"/>
                </a:solidFill>
              </a:rPr>
              <a:t>Administration</a:t>
            </a:r>
          </a:p>
        </p:txBody>
      </p:sp>
      <p:sp>
        <p:nvSpPr>
          <p:cNvPr id="63490" name="Rectangle 1026"/>
          <p:cNvSpPr>
            <a:spLocks noGrp="1" noChangeArrowheads="1"/>
          </p:cNvSpPr>
          <p:nvPr>
            <p:ph type="ctrTitle"/>
          </p:nvPr>
        </p:nvSpPr>
        <p:spPr bwMode="auto">
          <a:xfrm>
            <a:off x="446088" y="312738"/>
            <a:ext cx="4983162" cy="139541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bg1"/>
                </a:solidFill>
              </a:defRPr>
            </a:lvl1pPr>
          </a:lstStyle>
          <a:p>
            <a:pPr lvl="0"/>
            <a:r>
              <a:rPr lang="en-US" noProof="0" smtClean="0"/>
              <a:t>Select to edit master title</a:t>
            </a:r>
          </a:p>
        </p:txBody>
      </p:sp>
      <p:sp>
        <p:nvSpPr>
          <p:cNvPr id="63491" name="Rectangle 1027"/>
          <p:cNvSpPr>
            <a:spLocks noGrp="1" noChangeArrowheads="1"/>
          </p:cNvSpPr>
          <p:nvPr>
            <p:ph type="subTitle" idx="1"/>
          </p:nvPr>
        </p:nvSpPr>
        <p:spPr bwMode="auto">
          <a:xfrm>
            <a:off x="449263" y="1754188"/>
            <a:ext cx="4951412" cy="17526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buFontTx/>
              <a:buNone/>
              <a:defRPr sz="3200">
                <a:solidFill>
                  <a:schemeClr val="bg2"/>
                </a:solidFill>
              </a:defRPr>
            </a:lvl1pPr>
          </a:lstStyle>
          <a:p>
            <a:pPr lvl="0"/>
            <a:r>
              <a:rPr lang="en-US" noProof="0" smtClean="0"/>
              <a:t>Select to edit master subtitle</a:t>
            </a:r>
          </a:p>
        </p:txBody>
      </p:sp>
    </p:spTree>
    <p:extLst>
      <p:ext uri="{BB962C8B-B14F-4D97-AF65-F5344CB8AC3E}">
        <p14:creationId xmlns:p14="http://schemas.microsoft.com/office/powerpoint/2010/main" val="4797371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657008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half" idx="10"/>
          </p:nvPr>
        </p:nvSpPr>
        <p:spPr/>
        <p:txBody>
          <a:bodyPr/>
          <a:lstStyle>
            <a:lvl1pPr>
              <a:defRPr baseline="0">
                <a:solidFill>
                  <a:srgbClr val="000000"/>
                </a:solidFill>
              </a:defRPr>
            </a:lvl1pPr>
          </a:lstStyle>
          <a:p>
            <a:pPr>
              <a:defRPr/>
            </a:pPr>
            <a:r>
              <a:rPr lang="en-US">
                <a:solidFill>
                  <a:schemeClr val="bg1"/>
                </a:solidFill>
              </a:rPr>
              <a:t>September 13, 2010</a:t>
            </a:r>
          </a:p>
          <a:p>
            <a:pPr>
              <a:defRPr/>
            </a:pPr>
            <a:endParaRPr lang="en-US"/>
          </a:p>
        </p:txBody>
      </p:sp>
      <p:sp>
        <p:nvSpPr>
          <p:cNvPr id="5" name="Rectangle 4"/>
          <p:cNvSpPr>
            <a:spLocks noGrp="1" noChangeArrowheads="1"/>
          </p:cNvSpPr>
          <p:nvPr>
            <p:ph type="ftr" sz="quarter" idx="11"/>
          </p:nvPr>
        </p:nvSpPr>
        <p:spPr/>
        <p:txBody>
          <a:bodyPr/>
          <a:lstStyle>
            <a:lvl1pPr>
              <a:defRPr/>
            </a:lvl1pPr>
          </a:lstStyle>
          <a:p>
            <a:pPr>
              <a:defRPr/>
            </a:pPr>
            <a:endParaRPr lang="en-US"/>
          </a:p>
        </p:txBody>
      </p:sp>
      <p:sp>
        <p:nvSpPr>
          <p:cNvPr id="6" name="Rectangle 5"/>
          <p:cNvSpPr>
            <a:spLocks noGrp="1" noChangeArrowheads="1"/>
          </p:cNvSpPr>
          <p:nvPr>
            <p:ph type="sldNum" sz="quarter" idx="12"/>
          </p:nvPr>
        </p:nvSpPr>
        <p:spPr/>
        <p:txBody>
          <a:bodyPr/>
          <a:lstStyle>
            <a:lvl1pPr>
              <a:defRPr/>
            </a:lvl1pPr>
          </a:lstStyle>
          <a:p>
            <a:pPr>
              <a:defRPr/>
            </a:pPr>
            <a:fld id="{8ABF4B4D-37CF-493C-9617-D8F51706E345}" type="slidenum">
              <a:rPr lang="en-US"/>
              <a:pPr>
                <a:defRPr/>
              </a:pPr>
              <a:t>‹#›</a:t>
            </a:fld>
            <a:endParaRPr lang="en-US"/>
          </a:p>
        </p:txBody>
      </p:sp>
    </p:spTree>
    <p:extLst>
      <p:ext uri="{BB962C8B-B14F-4D97-AF65-F5344CB8AC3E}">
        <p14:creationId xmlns:p14="http://schemas.microsoft.com/office/powerpoint/2010/main" val="35356323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baseline="0">
                <a:solidFill>
                  <a:srgbClr val="000000"/>
                </a:solidFill>
              </a:defRPr>
            </a:lvl1pPr>
          </a:lstStyle>
          <a:p>
            <a:pPr>
              <a:defRPr/>
            </a:pPr>
            <a:r>
              <a:rPr lang="en-US">
                <a:solidFill>
                  <a:schemeClr val="bg1"/>
                </a:solidFill>
              </a:rPr>
              <a:t>September 13, 2010</a:t>
            </a:r>
          </a:p>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BE67543-F2B7-4A60-83F0-D2D938E36961}" type="slidenum">
              <a:rPr lang="en-US"/>
              <a:pPr>
                <a:defRPr/>
              </a:pPr>
              <a:t>‹#›</a:t>
            </a:fld>
            <a:endParaRPr lang="en-US"/>
          </a:p>
        </p:txBody>
      </p:sp>
    </p:spTree>
    <p:extLst>
      <p:ext uri="{BB962C8B-B14F-4D97-AF65-F5344CB8AC3E}">
        <p14:creationId xmlns:p14="http://schemas.microsoft.com/office/powerpoint/2010/main" val="1589196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33DB31DA-86F1-4B7A-83B2-C50163302E99}" type="slidenum">
              <a:rPr lang="en-US"/>
              <a:pPr>
                <a:defRPr/>
              </a:pPr>
              <a:t>‹#›</a:t>
            </a:fld>
            <a:endParaRPr lang="en-US"/>
          </a:p>
        </p:txBody>
      </p:sp>
    </p:spTree>
    <p:extLst>
      <p:ext uri="{BB962C8B-B14F-4D97-AF65-F5344CB8AC3E}">
        <p14:creationId xmlns:p14="http://schemas.microsoft.com/office/powerpoint/2010/main" val="41873174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B05C0F52-B324-49B3-A319-B9728E55C2FF}" type="slidenum">
              <a:rPr lang="en-US"/>
              <a:pPr>
                <a:defRPr/>
              </a:pPr>
              <a:t>‹#›</a:t>
            </a:fld>
            <a:endParaRPr lang="en-US"/>
          </a:p>
        </p:txBody>
      </p:sp>
    </p:spTree>
    <p:extLst>
      <p:ext uri="{BB962C8B-B14F-4D97-AF65-F5344CB8AC3E}">
        <p14:creationId xmlns:p14="http://schemas.microsoft.com/office/powerpoint/2010/main" val="31863710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233FDC22-205E-49C5-B966-690567EF8121}" type="slidenum">
              <a:rPr lang="en-US"/>
              <a:pPr>
                <a:defRPr/>
              </a:pPr>
              <a:t>‹#›</a:t>
            </a:fld>
            <a:endParaRPr lang="en-US"/>
          </a:p>
        </p:txBody>
      </p:sp>
    </p:spTree>
    <p:extLst>
      <p:ext uri="{BB962C8B-B14F-4D97-AF65-F5344CB8AC3E}">
        <p14:creationId xmlns:p14="http://schemas.microsoft.com/office/powerpoint/2010/main" val="40968697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14902ECF-5B42-43DD-8B9A-D9824B2C0866}" type="slidenum">
              <a:rPr lang="en-US"/>
              <a:pPr>
                <a:defRPr/>
              </a:pPr>
              <a:t>‹#›</a:t>
            </a:fld>
            <a:endParaRPr lang="en-US"/>
          </a:p>
        </p:txBody>
      </p:sp>
    </p:spTree>
    <p:extLst>
      <p:ext uri="{BB962C8B-B14F-4D97-AF65-F5344CB8AC3E}">
        <p14:creationId xmlns:p14="http://schemas.microsoft.com/office/powerpoint/2010/main" val="1758111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4" name="Date Placeholder 7"/>
          <p:cNvSpPr>
            <a:spLocks noGrp="1"/>
          </p:cNvSpPr>
          <p:nvPr>
            <p:ph type="dt" sz="half" idx="10"/>
          </p:nvPr>
        </p:nvSpPr>
        <p:spPr/>
        <p:txBody>
          <a:bodyPr/>
          <a:lstStyle>
            <a:lvl1pPr>
              <a:defRPr baseline="0">
                <a:solidFill>
                  <a:schemeClr val="bg1"/>
                </a:solidFill>
              </a:defRPr>
            </a:lvl1pPr>
          </a:lstStyle>
          <a:p>
            <a:pPr>
              <a:defRPr/>
            </a:pPr>
            <a:r>
              <a:rPr lang="en-US"/>
              <a:t>September 13, 2010</a:t>
            </a:r>
          </a:p>
        </p:txBody>
      </p:sp>
      <p:sp>
        <p:nvSpPr>
          <p:cNvPr id="5" name="Footer Placeholder 8"/>
          <p:cNvSpPr>
            <a:spLocks noGrp="1"/>
          </p:cNvSpPr>
          <p:nvPr>
            <p:ph type="ftr" sz="quarter" idx="11"/>
          </p:nvPr>
        </p:nvSpPr>
        <p:spPr/>
        <p:txBody>
          <a:bodyPr/>
          <a:lstStyle>
            <a:lvl1pPr>
              <a:defRPr/>
            </a:lvl1pPr>
          </a:lstStyle>
          <a:p>
            <a:pPr>
              <a:defRPr/>
            </a:pPr>
            <a:endParaRPr lang="en-US"/>
          </a:p>
        </p:txBody>
      </p:sp>
      <p:sp>
        <p:nvSpPr>
          <p:cNvPr id="6" name="Slide Number Placeholder 9"/>
          <p:cNvSpPr>
            <a:spLocks noGrp="1"/>
          </p:cNvSpPr>
          <p:nvPr>
            <p:ph type="sldNum" sz="quarter" idx="12"/>
          </p:nvPr>
        </p:nvSpPr>
        <p:spPr/>
        <p:txBody>
          <a:bodyPr/>
          <a:lstStyle>
            <a:lvl1pPr>
              <a:defRPr/>
            </a:lvl1pPr>
          </a:lstStyle>
          <a:p>
            <a:pPr>
              <a:defRPr/>
            </a:pPr>
            <a:fld id="{16851F55-5D7D-4565-AB1C-63DD2AD5AE9E}" type="slidenum">
              <a:rPr lang="en-US"/>
              <a:pPr>
                <a:defRPr/>
              </a:pPr>
              <a:t>‹#›</a:t>
            </a:fld>
            <a:endParaRPr lang="en-US"/>
          </a:p>
        </p:txBody>
      </p:sp>
    </p:spTree>
    <p:extLst>
      <p:ext uri="{BB962C8B-B14F-4D97-AF65-F5344CB8AC3E}">
        <p14:creationId xmlns:p14="http://schemas.microsoft.com/office/powerpoint/2010/main" val="20749650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D44E64E3-C8A3-480A-B84E-4A46F70015D8}" type="slidenum">
              <a:rPr lang="en-US"/>
              <a:pPr>
                <a:defRPr/>
              </a:pPr>
              <a:t>‹#›</a:t>
            </a:fld>
            <a:endParaRPr lang="en-US"/>
          </a:p>
        </p:txBody>
      </p:sp>
    </p:spTree>
    <p:extLst>
      <p:ext uri="{BB962C8B-B14F-4D97-AF65-F5344CB8AC3E}">
        <p14:creationId xmlns:p14="http://schemas.microsoft.com/office/powerpoint/2010/main" val="39487904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1825AAA6-F126-44CA-960D-BA1A7D75E47B}" type="slidenum">
              <a:rPr lang="en-US"/>
              <a:pPr>
                <a:defRPr/>
              </a:pPr>
              <a:t>‹#›</a:t>
            </a:fld>
            <a:endParaRPr lang="en-US"/>
          </a:p>
        </p:txBody>
      </p:sp>
    </p:spTree>
    <p:extLst>
      <p:ext uri="{BB962C8B-B14F-4D97-AF65-F5344CB8AC3E}">
        <p14:creationId xmlns:p14="http://schemas.microsoft.com/office/powerpoint/2010/main" val="15048905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7EE11514-3D9B-4FFF-9BB9-DBD02C6D1288}" type="slidenum">
              <a:rPr lang="en-US"/>
              <a:pPr>
                <a:defRPr/>
              </a:pPr>
              <a:t>‹#›</a:t>
            </a:fld>
            <a:endParaRPr lang="en-US"/>
          </a:p>
        </p:txBody>
      </p:sp>
    </p:spTree>
    <p:extLst>
      <p:ext uri="{BB962C8B-B14F-4D97-AF65-F5344CB8AC3E}">
        <p14:creationId xmlns:p14="http://schemas.microsoft.com/office/powerpoint/2010/main" val="42067686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0" y="1508125"/>
            <a:ext cx="3948113" cy="43910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461479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D2F68"/>
        </a:solidFill>
        <a:effectLst/>
      </p:bgPr>
    </p:bg>
    <p:spTree>
      <p:nvGrpSpPr>
        <p:cNvPr id="1" name=""/>
        <p:cNvGrpSpPr/>
        <p:nvPr/>
      </p:nvGrpSpPr>
      <p:grpSpPr>
        <a:xfrm>
          <a:off x="0" y="0"/>
          <a:ext cx="0" cy="0"/>
          <a:chOff x="0" y="0"/>
          <a:chExt cx="0" cy="0"/>
        </a:xfrm>
      </p:grpSpPr>
      <p:pic>
        <p:nvPicPr>
          <p:cNvPr id="4" name="Picture 1077" descr="title_image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071"/>
          <p:cNvSpPr txBox="1">
            <a:spLocks noChangeArrowheads="1"/>
          </p:cNvSpPr>
          <p:nvPr/>
        </p:nvSpPr>
        <p:spPr bwMode="ltGray">
          <a:xfrm>
            <a:off x="6807200" y="457200"/>
            <a:ext cx="196215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spcBef>
                <a:spcPct val="0"/>
              </a:spcBef>
              <a:buFontTx/>
              <a:buNone/>
              <a:defRPr/>
            </a:pPr>
            <a:r>
              <a:rPr lang="en-US" sz="1800" b="1" smtClean="0">
                <a:solidFill>
                  <a:srgbClr val="FFFFFF"/>
                </a:solidFill>
              </a:rPr>
              <a:t>Federal Aviation</a:t>
            </a:r>
          </a:p>
          <a:p>
            <a:pPr eaLnBrk="1" hangingPunct="1">
              <a:lnSpc>
                <a:spcPct val="85000"/>
              </a:lnSpc>
              <a:spcBef>
                <a:spcPct val="0"/>
              </a:spcBef>
              <a:buFontTx/>
              <a:buNone/>
              <a:defRPr/>
            </a:pPr>
            <a:r>
              <a:rPr lang="en-US" sz="1800" b="1" smtClean="0">
                <a:solidFill>
                  <a:srgbClr val="FFFFFF"/>
                </a:solidFill>
              </a:rPr>
              <a:t>Administration</a:t>
            </a:r>
          </a:p>
        </p:txBody>
      </p:sp>
      <p:sp>
        <p:nvSpPr>
          <p:cNvPr id="63490" name="Rectangle 1026"/>
          <p:cNvSpPr>
            <a:spLocks noGrp="1" noChangeArrowheads="1"/>
          </p:cNvSpPr>
          <p:nvPr>
            <p:ph type="ctrTitle"/>
          </p:nvPr>
        </p:nvSpPr>
        <p:spPr bwMode="auto">
          <a:xfrm>
            <a:off x="446088" y="312738"/>
            <a:ext cx="4983162" cy="139541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bg1"/>
                </a:solidFill>
              </a:defRPr>
            </a:lvl1pPr>
          </a:lstStyle>
          <a:p>
            <a:pPr lvl="0"/>
            <a:r>
              <a:rPr lang="en-US" noProof="0" smtClean="0"/>
              <a:t>Select to edit master title</a:t>
            </a:r>
          </a:p>
        </p:txBody>
      </p:sp>
      <p:sp>
        <p:nvSpPr>
          <p:cNvPr id="63491" name="Rectangle 1027"/>
          <p:cNvSpPr>
            <a:spLocks noGrp="1" noChangeArrowheads="1"/>
          </p:cNvSpPr>
          <p:nvPr>
            <p:ph type="subTitle" idx="1"/>
          </p:nvPr>
        </p:nvSpPr>
        <p:spPr bwMode="auto">
          <a:xfrm>
            <a:off x="449263" y="1754188"/>
            <a:ext cx="4951412" cy="17526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buFontTx/>
              <a:buNone/>
              <a:defRPr sz="3200">
                <a:solidFill>
                  <a:schemeClr val="bg2"/>
                </a:solidFill>
              </a:defRPr>
            </a:lvl1pPr>
          </a:lstStyle>
          <a:p>
            <a:pPr lvl="0"/>
            <a:r>
              <a:rPr lang="en-US" noProof="0" smtClean="0"/>
              <a:t>Select to edit master subtitle</a:t>
            </a:r>
          </a:p>
        </p:txBody>
      </p:sp>
    </p:spTree>
    <p:extLst>
      <p:ext uri="{BB962C8B-B14F-4D97-AF65-F5344CB8AC3E}">
        <p14:creationId xmlns:p14="http://schemas.microsoft.com/office/powerpoint/2010/main" val="16166392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836281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5F2FFEEB-E733-499B-8F9C-1385871A5078}" type="slidenum">
              <a:rPr lang="en-US"/>
              <a:pPr>
                <a:defRPr/>
              </a:pPr>
              <a:t>‹#›</a:t>
            </a:fld>
            <a:endParaRPr lang="en-US"/>
          </a:p>
        </p:txBody>
      </p:sp>
    </p:spTree>
    <p:extLst>
      <p:ext uri="{BB962C8B-B14F-4D97-AF65-F5344CB8AC3E}">
        <p14:creationId xmlns:p14="http://schemas.microsoft.com/office/powerpoint/2010/main" val="4612596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C84BC829-04C8-417D-81C0-2DCC6B7707C3}" type="slidenum">
              <a:rPr lang="en-US"/>
              <a:pPr>
                <a:defRPr/>
              </a:pPr>
              <a:t>‹#›</a:t>
            </a:fld>
            <a:endParaRPr lang="en-US"/>
          </a:p>
        </p:txBody>
      </p:sp>
    </p:spTree>
    <p:extLst>
      <p:ext uri="{BB962C8B-B14F-4D97-AF65-F5344CB8AC3E}">
        <p14:creationId xmlns:p14="http://schemas.microsoft.com/office/powerpoint/2010/main" val="25236693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3ED38B4E-B94B-4149-BD32-7CE3E639A84F}" type="slidenum">
              <a:rPr lang="en-US"/>
              <a:pPr>
                <a:defRPr/>
              </a:pPr>
              <a:t>‹#›</a:t>
            </a:fld>
            <a:endParaRPr lang="en-US"/>
          </a:p>
        </p:txBody>
      </p:sp>
    </p:spTree>
    <p:extLst>
      <p:ext uri="{BB962C8B-B14F-4D97-AF65-F5344CB8AC3E}">
        <p14:creationId xmlns:p14="http://schemas.microsoft.com/office/powerpoint/2010/main" val="4447741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B96BD6E7-1AA6-497D-902F-024FE91E11F0}" type="slidenum">
              <a:rPr lang="en-US"/>
              <a:pPr>
                <a:defRPr/>
              </a:pPr>
              <a:t>‹#›</a:t>
            </a:fld>
            <a:endParaRPr lang="en-US"/>
          </a:p>
        </p:txBody>
      </p:sp>
    </p:spTree>
    <p:extLst>
      <p:ext uri="{BB962C8B-B14F-4D97-AF65-F5344CB8AC3E}">
        <p14:creationId xmlns:p14="http://schemas.microsoft.com/office/powerpoint/2010/main" val="871173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baseline="0">
                <a:solidFill>
                  <a:schemeClr val="bg1"/>
                </a:solidFill>
              </a:defRPr>
            </a:lvl1pPr>
          </a:lstStyle>
          <a:p>
            <a:pPr>
              <a:defRPr/>
            </a:pPr>
            <a:r>
              <a:rPr lang="en-US"/>
              <a:t>September 13, 2010</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A15A65-981B-4AFF-85F4-08A6502FFF48}" type="slidenum">
              <a:rPr lang="en-US"/>
              <a:pPr>
                <a:defRPr/>
              </a:pPr>
              <a:t>‹#›</a:t>
            </a:fld>
            <a:endParaRPr lang="en-US"/>
          </a:p>
        </p:txBody>
      </p:sp>
    </p:spTree>
    <p:extLst>
      <p:ext uri="{BB962C8B-B14F-4D97-AF65-F5344CB8AC3E}">
        <p14:creationId xmlns:p14="http://schemas.microsoft.com/office/powerpoint/2010/main" val="7035664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0191E6E8-C6B8-4F3E-952B-A9AEAC42AB20}" type="slidenum">
              <a:rPr lang="en-US"/>
              <a:pPr>
                <a:defRPr/>
              </a:pPr>
              <a:t>‹#›</a:t>
            </a:fld>
            <a:endParaRPr lang="en-US"/>
          </a:p>
        </p:txBody>
      </p:sp>
    </p:spTree>
    <p:extLst>
      <p:ext uri="{BB962C8B-B14F-4D97-AF65-F5344CB8AC3E}">
        <p14:creationId xmlns:p14="http://schemas.microsoft.com/office/powerpoint/2010/main" val="21228712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ABBB9796-6E19-4960-901A-7E38ED558024}" type="slidenum">
              <a:rPr lang="en-US"/>
              <a:pPr>
                <a:defRPr/>
              </a:pPr>
              <a:t>‹#›</a:t>
            </a:fld>
            <a:endParaRPr lang="en-US"/>
          </a:p>
        </p:txBody>
      </p:sp>
    </p:spTree>
    <p:extLst>
      <p:ext uri="{BB962C8B-B14F-4D97-AF65-F5344CB8AC3E}">
        <p14:creationId xmlns:p14="http://schemas.microsoft.com/office/powerpoint/2010/main" val="32318242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B562EB06-841A-4816-B50D-703E4DF11E63}" type="slidenum">
              <a:rPr lang="en-US"/>
              <a:pPr>
                <a:defRPr/>
              </a:pPr>
              <a:t>‹#›</a:t>
            </a:fld>
            <a:endParaRPr lang="en-US"/>
          </a:p>
        </p:txBody>
      </p:sp>
    </p:spTree>
    <p:extLst>
      <p:ext uri="{BB962C8B-B14F-4D97-AF65-F5344CB8AC3E}">
        <p14:creationId xmlns:p14="http://schemas.microsoft.com/office/powerpoint/2010/main" val="24236323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6A9D3F46-60A4-4B6E-871F-E2DE00DC7D17}" type="slidenum">
              <a:rPr lang="en-US"/>
              <a:pPr>
                <a:defRPr/>
              </a:pPr>
              <a:t>‹#›</a:t>
            </a:fld>
            <a:endParaRPr lang="en-US"/>
          </a:p>
        </p:txBody>
      </p:sp>
    </p:spTree>
    <p:extLst>
      <p:ext uri="{BB962C8B-B14F-4D97-AF65-F5344CB8AC3E}">
        <p14:creationId xmlns:p14="http://schemas.microsoft.com/office/powerpoint/2010/main" val="7971624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343AE95B-D893-44D8-94BD-4706B520C381}" type="slidenum">
              <a:rPr lang="en-US"/>
              <a:pPr>
                <a:defRPr/>
              </a:pPr>
              <a:t>‹#›</a:t>
            </a:fld>
            <a:endParaRPr lang="en-US"/>
          </a:p>
        </p:txBody>
      </p:sp>
    </p:spTree>
    <p:extLst>
      <p:ext uri="{BB962C8B-B14F-4D97-AF65-F5344CB8AC3E}">
        <p14:creationId xmlns:p14="http://schemas.microsoft.com/office/powerpoint/2010/main" val="38133971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0" y="1508125"/>
            <a:ext cx="3948113" cy="43910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6494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D2F68"/>
        </a:solidFill>
        <a:effectLst/>
      </p:bgPr>
    </p:bg>
    <p:spTree>
      <p:nvGrpSpPr>
        <p:cNvPr id="1" name=""/>
        <p:cNvGrpSpPr/>
        <p:nvPr/>
      </p:nvGrpSpPr>
      <p:grpSpPr>
        <a:xfrm>
          <a:off x="0" y="0"/>
          <a:ext cx="0" cy="0"/>
          <a:chOff x="0" y="0"/>
          <a:chExt cx="0" cy="0"/>
        </a:xfrm>
      </p:grpSpPr>
      <p:pic>
        <p:nvPicPr>
          <p:cNvPr id="4" name="Picture 1077" descr="title_image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071"/>
          <p:cNvSpPr txBox="1">
            <a:spLocks noChangeArrowheads="1"/>
          </p:cNvSpPr>
          <p:nvPr/>
        </p:nvSpPr>
        <p:spPr bwMode="ltGray">
          <a:xfrm>
            <a:off x="6807200" y="457200"/>
            <a:ext cx="196215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spcBef>
                <a:spcPct val="0"/>
              </a:spcBef>
              <a:buFontTx/>
              <a:buNone/>
              <a:defRPr/>
            </a:pPr>
            <a:r>
              <a:rPr lang="en-US" sz="1800" b="1" smtClean="0">
                <a:solidFill>
                  <a:srgbClr val="FFFFFF"/>
                </a:solidFill>
              </a:rPr>
              <a:t>Federal Aviation</a:t>
            </a:r>
          </a:p>
          <a:p>
            <a:pPr eaLnBrk="1" hangingPunct="1">
              <a:lnSpc>
                <a:spcPct val="85000"/>
              </a:lnSpc>
              <a:spcBef>
                <a:spcPct val="0"/>
              </a:spcBef>
              <a:buFontTx/>
              <a:buNone/>
              <a:defRPr/>
            </a:pPr>
            <a:r>
              <a:rPr lang="en-US" sz="1800" b="1" smtClean="0">
                <a:solidFill>
                  <a:srgbClr val="FFFFFF"/>
                </a:solidFill>
              </a:rPr>
              <a:t>Administration</a:t>
            </a:r>
          </a:p>
        </p:txBody>
      </p:sp>
      <p:sp>
        <p:nvSpPr>
          <p:cNvPr id="63490" name="Rectangle 1026"/>
          <p:cNvSpPr>
            <a:spLocks noGrp="1" noChangeArrowheads="1"/>
          </p:cNvSpPr>
          <p:nvPr>
            <p:ph type="ctrTitle"/>
          </p:nvPr>
        </p:nvSpPr>
        <p:spPr bwMode="auto">
          <a:xfrm>
            <a:off x="446088" y="312738"/>
            <a:ext cx="4983162" cy="139541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bg1"/>
                </a:solidFill>
              </a:defRPr>
            </a:lvl1pPr>
          </a:lstStyle>
          <a:p>
            <a:pPr lvl="0"/>
            <a:r>
              <a:rPr lang="en-US" noProof="0" smtClean="0"/>
              <a:t>Select to edit master title</a:t>
            </a:r>
          </a:p>
        </p:txBody>
      </p:sp>
      <p:sp>
        <p:nvSpPr>
          <p:cNvPr id="63491" name="Rectangle 1027"/>
          <p:cNvSpPr>
            <a:spLocks noGrp="1" noChangeArrowheads="1"/>
          </p:cNvSpPr>
          <p:nvPr>
            <p:ph type="subTitle" idx="1"/>
          </p:nvPr>
        </p:nvSpPr>
        <p:spPr bwMode="auto">
          <a:xfrm>
            <a:off x="449263" y="1754188"/>
            <a:ext cx="4951412" cy="17526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buFontTx/>
              <a:buNone/>
              <a:defRPr sz="3200">
                <a:solidFill>
                  <a:schemeClr val="bg2"/>
                </a:solidFill>
              </a:defRPr>
            </a:lvl1pPr>
          </a:lstStyle>
          <a:p>
            <a:pPr lvl="0"/>
            <a:r>
              <a:rPr lang="en-US" noProof="0" smtClean="0"/>
              <a:t>Select to edit master subtitle</a:t>
            </a:r>
          </a:p>
        </p:txBody>
      </p:sp>
    </p:spTree>
    <p:extLst>
      <p:ext uri="{BB962C8B-B14F-4D97-AF65-F5344CB8AC3E}">
        <p14:creationId xmlns:p14="http://schemas.microsoft.com/office/powerpoint/2010/main" val="9827681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718309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B7C2BD49-2ED7-4E9F-94AD-A469568153C1}" type="slidenum">
              <a:rPr lang="en-US"/>
              <a:pPr>
                <a:defRPr/>
              </a:pPr>
              <a:t>‹#›</a:t>
            </a:fld>
            <a:endParaRPr lang="en-US"/>
          </a:p>
        </p:txBody>
      </p:sp>
    </p:spTree>
    <p:extLst>
      <p:ext uri="{BB962C8B-B14F-4D97-AF65-F5344CB8AC3E}">
        <p14:creationId xmlns:p14="http://schemas.microsoft.com/office/powerpoint/2010/main" val="13510316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95ACB58E-A64B-475D-AA56-56C63BDAA6E1}" type="slidenum">
              <a:rPr lang="en-US"/>
              <a:pPr>
                <a:defRPr/>
              </a:pPr>
              <a:t>‹#›</a:t>
            </a:fld>
            <a:endParaRPr lang="en-US"/>
          </a:p>
        </p:txBody>
      </p:sp>
    </p:spTree>
    <p:extLst>
      <p:ext uri="{BB962C8B-B14F-4D97-AF65-F5344CB8AC3E}">
        <p14:creationId xmlns:p14="http://schemas.microsoft.com/office/powerpoint/2010/main" val="2399801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baseline="0">
                <a:solidFill>
                  <a:schemeClr val="bg1"/>
                </a:solidFill>
              </a:defRPr>
            </a:lvl1pPr>
          </a:lstStyle>
          <a:p>
            <a:pPr>
              <a:defRPr/>
            </a:pPr>
            <a:r>
              <a:rPr lang="en-US"/>
              <a:t>September 13, 2010</a:t>
            </a:r>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04CF9F71-23AE-43B4-BA46-1E07963F156C}" type="slidenum">
              <a:rPr lang="en-US"/>
              <a:pPr>
                <a:defRPr/>
              </a:pPr>
              <a:t>‹#›</a:t>
            </a:fld>
            <a:endParaRPr lang="en-US"/>
          </a:p>
        </p:txBody>
      </p:sp>
    </p:spTree>
    <p:extLst>
      <p:ext uri="{BB962C8B-B14F-4D97-AF65-F5344CB8AC3E}">
        <p14:creationId xmlns:p14="http://schemas.microsoft.com/office/powerpoint/2010/main" val="16108716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39C31AEF-8607-4A70-8BBB-4F99FC358CA4}" type="slidenum">
              <a:rPr lang="en-US"/>
              <a:pPr>
                <a:defRPr/>
              </a:pPr>
              <a:t>‹#›</a:t>
            </a:fld>
            <a:endParaRPr lang="en-US"/>
          </a:p>
        </p:txBody>
      </p:sp>
    </p:spTree>
    <p:extLst>
      <p:ext uri="{BB962C8B-B14F-4D97-AF65-F5344CB8AC3E}">
        <p14:creationId xmlns:p14="http://schemas.microsoft.com/office/powerpoint/2010/main" val="37036048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B96072D8-B9A2-42E2-A06D-DD0F3C3A6010}" type="slidenum">
              <a:rPr lang="en-US"/>
              <a:pPr>
                <a:defRPr/>
              </a:pPr>
              <a:t>‹#›</a:t>
            </a:fld>
            <a:endParaRPr lang="en-US"/>
          </a:p>
        </p:txBody>
      </p:sp>
    </p:spTree>
    <p:extLst>
      <p:ext uri="{BB962C8B-B14F-4D97-AF65-F5344CB8AC3E}">
        <p14:creationId xmlns:p14="http://schemas.microsoft.com/office/powerpoint/2010/main" val="39023830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40470F8A-2BB0-4D18-A33A-4BBC93E37E21}" type="slidenum">
              <a:rPr lang="en-US"/>
              <a:pPr>
                <a:defRPr/>
              </a:pPr>
              <a:t>‹#›</a:t>
            </a:fld>
            <a:endParaRPr lang="en-US"/>
          </a:p>
        </p:txBody>
      </p:sp>
    </p:spTree>
    <p:extLst>
      <p:ext uri="{BB962C8B-B14F-4D97-AF65-F5344CB8AC3E}">
        <p14:creationId xmlns:p14="http://schemas.microsoft.com/office/powerpoint/2010/main" val="13664155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9A62891A-488F-4F37-B4C8-B83D7D2211F2}" type="slidenum">
              <a:rPr lang="en-US"/>
              <a:pPr>
                <a:defRPr/>
              </a:pPr>
              <a:t>‹#›</a:t>
            </a:fld>
            <a:endParaRPr lang="en-US"/>
          </a:p>
        </p:txBody>
      </p:sp>
    </p:spTree>
    <p:extLst>
      <p:ext uri="{BB962C8B-B14F-4D97-AF65-F5344CB8AC3E}">
        <p14:creationId xmlns:p14="http://schemas.microsoft.com/office/powerpoint/2010/main" val="27437695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B8A2C3D9-DDA8-47F1-B83B-E5CA109B7C82}" type="slidenum">
              <a:rPr lang="en-US"/>
              <a:pPr>
                <a:defRPr/>
              </a:pPr>
              <a:t>‹#›</a:t>
            </a:fld>
            <a:endParaRPr lang="en-US"/>
          </a:p>
        </p:txBody>
      </p:sp>
    </p:spTree>
    <p:extLst>
      <p:ext uri="{BB962C8B-B14F-4D97-AF65-F5344CB8AC3E}">
        <p14:creationId xmlns:p14="http://schemas.microsoft.com/office/powerpoint/2010/main" val="14015804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p:txBody>
          <a:bodyPr/>
          <a:lstStyle>
            <a:lvl1pPr>
              <a:defRPr baseline="0">
                <a:solidFill>
                  <a:srgbClr val="000000"/>
                </a:solidFill>
              </a:defRPr>
            </a:lvl1pPr>
          </a:lstStyle>
          <a:p>
            <a:pPr>
              <a:defRPr/>
            </a:pPr>
            <a:r>
              <a:rPr lang="en-US">
                <a:solidFill>
                  <a:schemeClr val="bg1"/>
                </a:solidFill>
              </a:rPr>
              <a:t>September 13, 2010</a:t>
            </a:r>
          </a:p>
          <a:p>
            <a:pPr>
              <a:defRPr/>
            </a:pPr>
            <a:endParaRPr lang="en-US"/>
          </a:p>
        </p:txBody>
      </p:sp>
      <p:sp>
        <p:nvSpPr>
          <p:cNvPr id="5" name="Rectangle 4"/>
          <p:cNvSpPr>
            <a:spLocks noGrp="1" noChangeArrowheads="1"/>
          </p:cNvSpPr>
          <p:nvPr>
            <p:ph type="ftr" sz="quarter" idx="11"/>
          </p:nvPr>
        </p:nvSpPr>
        <p:spPr/>
        <p:txBody>
          <a:bodyPr/>
          <a:lstStyle>
            <a:lvl1pPr>
              <a:defRPr/>
            </a:lvl1pPr>
          </a:lstStyle>
          <a:p>
            <a:pPr>
              <a:defRPr/>
            </a:pPr>
            <a:endParaRPr lang="en-US"/>
          </a:p>
        </p:txBody>
      </p:sp>
      <p:sp>
        <p:nvSpPr>
          <p:cNvPr id="6" name="Rectangle 5"/>
          <p:cNvSpPr>
            <a:spLocks noGrp="1" noChangeArrowheads="1"/>
          </p:cNvSpPr>
          <p:nvPr>
            <p:ph type="sldNum" sz="quarter" idx="12"/>
          </p:nvPr>
        </p:nvSpPr>
        <p:spPr/>
        <p:txBody>
          <a:bodyPr/>
          <a:lstStyle>
            <a:lvl1pPr>
              <a:defRPr/>
            </a:lvl1pPr>
          </a:lstStyle>
          <a:p>
            <a:pPr>
              <a:defRPr/>
            </a:pPr>
            <a:fld id="{5E0D8046-F47C-41A8-8179-7CA6800A0F7E}" type="slidenum">
              <a:rPr lang="en-US"/>
              <a:pPr>
                <a:defRPr/>
              </a:pPr>
              <a:t>‹#›</a:t>
            </a:fld>
            <a:endParaRPr lang="en-US"/>
          </a:p>
        </p:txBody>
      </p:sp>
    </p:spTree>
    <p:extLst>
      <p:ext uri="{BB962C8B-B14F-4D97-AF65-F5344CB8AC3E}">
        <p14:creationId xmlns:p14="http://schemas.microsoft.com/office/powerpoint/2010/main" val="9711359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p:txBody>
          <a:bodyPr/>
          <a:lstStyle>
            <a:lvl1pPr>
              <a:defRPr baseline="0">
                <a:solidFill>
                  <a:srgbClr val="000000"/>
                </a:solidFill>
              </a:defRPr>
            </a:lvl1pPr>
          </a:lstStyle>
          <a:p>
            <a:pPr>
              <a:defRPr/>
            </a:pPr>
            <a:r>
              <a:rPr lang="en-US">
                <a:solidFill>
                  <a:schemeClr val="bg1"/>
                </a:solidFill>
              </a:rPr>
              <a:t>September 13, 2010</a:t>
            </a:r>
          </a:p>
          <a:p>
            <a:pPr>
              <a:defRPr/>
            </a:pPr>
            <a:endParaRPr lang="en-US"/>
          </a:p>
        </p:txBody>
      </p:sp>
      <p:sp>
        <p:nvSpPr>
          <p:cNvPr id="5" name="Rectangle 4"/>
          <p:cNvSpPr>
            <a:spLocks noGrp="1" noChangeArrowheads="1"/>
          </p:cNvSpPr>
          <p:nvPr>
            <p:ph type="ftr" sz="quarter" idx="11"/>
          </p:nvPr>
        </p:nvSpPr>
        <p:spPr/>
        <p:txBody>
          <a:bodyPr/>
          <a:lstStyle>
            <a:lvl1pPr>
              <a:defRPr/>
            </a:lvl1pPr>
          </a:lstStyle>
          <a:p>
            <a:pPr>
              <a:defRPr/>
            </a:pPr>
            <a:endParaRPr lang="en-US"/>
          </a:p>
        </p:txBody>
      </p:sp>
      <p:sp>
        <p:nvSpPr>
          <p:cNvPr id="6" name="Rectangle 5"/>
          <p:cNvSpPr>
            <a:spLocks noGrp="1" noChangeArrowheads="1"/>
          </p:cNvSpPr>
          <p:nvPr>
            <p:ph type="sldNum" sz="quarter" idx="12"/>
          </p:nvPr>
        </p:nvSpPr>
        <p:spPr/>
        <p:txBody>
          <a:bodyPr/>
          <a:lstStyle>
            <a:lvl1pPr>
              <a:defRPr/>
            </a:lvl1pPr>
          </a:lstStyle>
          <a:p>
            <a:pPr>
              <a:defRPr/>
            </a:pPr>
            <a:fld id="{B0128A34-C1AD-4ED2-933F-1BDF4420EA2A}" type="slidenum">
              <a:rPr lang="en-US"/>
              <a:pPr>
                <a:defRPr/>
              </a:pPr>
              <a:t>‹#›</a:t>
            </a:fld>
            <a:endParaRPr lang="en-US"/>
          </a:p>
        </p:txBody>
      </p:sp>
    </p:spTree>
    <p:extLst>
      <p:ext uri="{BB962C8B-B14F-4D97-AF65-F5344CB8AC3E}">
        <p14:creationId xmlns:p14="http://schemas.microsoft.com/office/powerpoint/2010/main" val="3820661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baseline="0">
                <a:solidFill>
                  <a:schemeClr val="bg1"/>
                </a:solidFill>
              </a:defRPr>
            </a:lvl1pPr>
          </a:lstStyle>
          <a:p>
            <a:pPr>
              <a:defRPr/>
            </a:pPr>
            <a:r>
              <a:rPr lang="en-US"/>
              <a:t>September 13, 2010</a:t>
            </a:r>
          </a:p>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195B56CC-8260-4004-8B56-A5CEBFC72C0A}" type="slidenum">
              <a:rPr lang="en-US"/>
              <a:pPr>
                <a:defRPr/>
              </a:pPr>
              <a:t>‹#›</a:t>
            </a:fld>
            <a:endParaRPr lang="en-US"/>
          </a:p>
        </p:txBody>
      </p:sp>
    </p:spTree>
    <p:extLst>
      <p:ext uri="{BB962C8B-B14F-4D97-AF65-F5344CB8AC3E}">
        <p14:creationId xmlns:p14="http://schemas.microsoft.com/office/powerpoint/2010/main" val="115677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baseline="0">
                <a:solidFill>
                  <a:schemeClr val="bg1"/>
                </a:solidFill>
              </a:defRPr>
            </a:lvl1pPr>
          </a:lstStyle>
          <a:p>
            <a:pPr>
              <a:defRPr/>
            </a:pPr>
            <a:r>
              <a:rPr lang="en-US"/>
              <a:t>September 13, 2010</a:t>
            </a:r>
          </a:p>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32D4E172-FA87-4B84-80D8-5318898162E6}" type="slidenum">
              <a:rPr lang="en-US"/>
              <a:pPr>
                <a:defRPr/>
              </a:pPr>
              <a:t>‹#›</a:t>
            </a:fld>
            <a:endParaRPr lang="en-US"/>
          </a:p>
        </p:txBody>
      </p:sp>
    </p:spTree>
    <p:extLst>
      <p:ext uri="{BB962C8B-B14F-4D97-AF65-F5344CB8AC3E}">
        <p14:creationId xmlns:p14="http://schemas.microsoft.com/office/powerpoint/2010/main" val="711167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marL="0" marR="0" indent="0" algn="l" defTabSz="914400" rtl="0" eaLnBrk="1" fontAlgn="base" latinLnBrk="0" hangingPunct="1">
              <a:lnSpc>
                <a:spcPct val="100000"/>
              </a:lnSpc>
              <a:spcBef>
                <a:spcPct val="0"/>
              </a:spcBef>
              <a:spcAft>
                <a:spcPct val="0"/>
              </a:spcAft>
              <a:buClrTx/>
              <a:buSzTx/>
              <a:buFontTx/>
              <a:buNone/>
              <a:tabLst/>
              <a:defRPr baseline="0">
                <a:solidFill>
                  <a:schemeClr val="bg1"/>
                </a:solidFill>
              </a:defRPr>
            </a:lvl1pPr>
          </a:lstStyle>
          <a:p>
            <a:pPr>
              <a:defRPr/>
            </a:pPr>
            <a:r>
              <a:rPr lang="en-US"/>
              <a:t>September 13, 2010</a:t>
            </a:r>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2FBB5F2C-D81F-4FA7-870D-6EF2224F35D8}" type="slidenum">
              <a:rPr lang="en-US"/>
              <a:pPr>
                <a:defRPr/>
              </a:pPr>
              <a:t>‹#›</a:t>
            </a:fld>
            <a:endParaRPr lang="en-US"/>
          </a:p>
        </p:txBody>
      </p:sp>
    </p:spTree>
    <p:extLst>
      <p:ext uri="{BB962C8B-B14F-4D97-AF65-F5344CB8AC3E}">
        <p14:creationId xmlns:p14="http://schemas.microsoft.com/office/powerpoint/2010/main" val="2636098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baseline="0">
                <a:solidFill>
                  <a:schemeClr val="bg1"/>
                </a:solidFill>
              </a:defRPr>
            </a:lvl1pPr>
          </a:lstStyle>
          <a:p>
            <a:pPr>
              <a:defRPr/>
            </a:pPr>
            <a:r>
              <a:rPr lang="en-US"/>
              <a:t>September 13, 2010</a:t>
            </a:r>
          </a:p>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DAE6EF65-34C8-47B1-A169-9D0BDBECCE07}" type="slidenum">
              <a:rPr lang="en-US"/>
              <a:pPr>
                <a:defRPr/>
              </a:pPr>
              <a:t>‹#›</a:t>
            </a:fld>
            <a:endParaRPr lang="en-US"/>
          </a:p>
        </p:txBody>
      </p:sp>
    </p:spTree>
    <p:extLst>
      <p:ext uri="{BB962C8B-B14F-4D97-AF65-F5344CB8AC3E}">
        <p14:creationId xmlns:p14="http://schemas.microsoft.com/office/powerpoint/2010/main" val="102915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baseline="0">
                <a:solidFill>
                  <a:schemeClr val="bg1"/>
                </a:solidFill>
              </a:defRPr>
            </a:lvl1pPr>
          </a:lstStyle>
          <a:p>
            <a:pPr>
              <a:defRPr/>
            </a:pPr>
            <a:r>
              <a:rPr lang="en-US"/>
              <a:t>September 13, 2010</a:t>
            </a:r>
          </a:p>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EF87E4E8-C162-42F5-AC13-772237E4A8EE}" type="slidenum">
              <a:rPr lang="en-US"/>
              <a:pPr>
                <a:defRPr/>
              </a:pPr>
              <a:t>‹#›</a:t>
            </a:fld>
            <a:endParaRPr lang="en-US"/>
          </a:p>
        </p:txBody>
      </p:sp>
    </p:spTree>
    <p:extLst>
      <p:ext uri="{BB962C8B-B14F-4D97-AF65-F5344CB8AC3E}">
        <p14:creationId xmlns:p14="http://schemas.microsoft.com/office/powerpoint/2010/main" val="245523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29" name="Rectangle 9"/>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latin typeface="Times New Roman" pitchFamily="18" charset="0"/>
              </a:defRPr>
            </a:lvl1pPr>
          </a:lstStyle>
          <a:p>
            <a:pPr>
              <a:defRPr/>
            </a:pPr>
            <a:endParaRPr lang="en-US"/>
          </a:p>
        </p:txBody>
      </p:sp>
      <p:sp>
        <p:nvSpPr>
          <p:cNvPr id="56330" name="Rectangle 1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Times New Roman" pitchFamily="18" charset="0"/>
              </a:defRPr>
            </a:lvl1pPr>
          </a:lstStyle>
          <a:p>
            <a:pPr>
              <a:defRPr/>
            </a:pPr>
            <a:endParaRPr lang="en-US"/>
          </a:p>
        </p:txBody>
      </p:sp>
      <p:sp>
        <p:nvSpPr>
          <p:cNvPr id="56331" name="Rectangle 11"/>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solidFill>
                <a:latin typeface="Times New Roman" pitchFamily="18" charset="0"/>
              </a:defRPr>
            </a:lvl1pPr>
          </a:lstStyle>
          <a:p>
            <a:pPr>
              <a:defRPr/>
            </a:pPr>
            <a:fld id="{7A6534F0-76E2-4170-AA93-AC4228806BAB}" type="slidenum">
              <a:rPr lang="en-US"/>
              <a:pPr>
                <a:defRPr/>
              </a:pPr>
              <a:t>‹#›</a:t>
            </a:fld>
            <a:endParaRPr lang="en-US"/>
          </a:p>
        </p:txBody>
      </p:sp>
      <p:sp>
        <p:nvSpPr>
          <p:cNvPr id="1029"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0" name="Rectangle 17"/>
          <p:cNvSpPr>
            <a:spLocks noChangeArrowheads="1"/>
          </p:cNvSpPr>
          <p:nvPr/>
        </p:nvSpPr>
        <p:spPr bwMode="auto">
          <a:xfrm>
            <a:off x="6940550" y="63055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spcBef>
                <a:spcPct val="0"/>
              </a:spcBef>
              <a:buFontTx/>
              <a:buNone/>
            </a:pPr>
            <a:endParaRPr lang="en-US" sz="1200" b="1">
              <a:solidFill>
                <a:schemeClr val="bg1"/>
              </a:solidFill>
            </a:endParaRPr>
          </a:p>
        </p:txBody>
      </p:sp>
      <p:grpSp>
        <p:nvGrpSpPr>
          <p:cNvPr id="1031" name="Group 25"/>
          <p:cNvGrpSpPr>
            <a:grpSpLocks/>
          </p:cNvGrpSpPr>
          <p:nvPr/>
        </p:nvGrpSpPr>
        <p:grpSpPr bwMode="auto">
          <a:xfrm>
            <a:off x="5708650" y="6124575"/>
            <a:ext cx="2047875" cy="661988"/>
            <a:chOff x="3596" y="3858"/>
            <a:chExt cx="1290" cy="417"/>
          </a:xfrm>
        </p:grpSpPr>
        <p:pic>
          <p:nvPicPr>
            <p:cNvPr id="1032" name="Picture 26" descr="NEW FAA LOGO"/>
            <p:cNvPicPr>
              <a:picLocks noChangeAspect="1" noChangeArrowheads="1"/>
            </p:cNvPicPr>
            <p:nvPr userDrawn="1"/>
          </p:nvPicPr>
          <p:blipFill>
            <a:blip r:embed="rId1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spcBef>
                  <a:spcPct val="0"/>
                </a:spcBef>
                <a:buFontTx/>
                <a:buNone/>
                <a:defRPr/>
              </a:pPr>
              <a:r>
                <a:rPr lang="en-US" sz="1200" b="1" smtClean="0">
                  <a:solidFill>
                    <a:schemeClr val="bg1"/>
                  </a:solidFill>
                </a:rPr>
                <a:t>Federal Aviation</a:t>
              </a:r>
            </a:p>
            <a:p>
              <a:pPr eaLnBrk="1" hangingPunct="1">
                <a:lnSpc>
                  <a:spcPct val="85000"/>
                </a:lnSpc>
                <a:spcBef>
                  <a:spcPct val="0"/>
                </a:spcBef>
                <a:buFontTx/>
                <a:buNone/>
                <a:defRPr/>
              </a:pPr>
              <a:r>
                <a:rPr lang="en-US" sz="1200" b="1" smtClean="0">
                  <a:solidFill>
                    <a:schemeClr val="bg1"/>
                  </a:solidFill>
                </a:rPr>
                <a:t>Administration</a:t>
              </a:r>
            </a:p>
          </p:txBody>
        </p:sp>
      </p:grpSp>
    </p:spTree>
  </p:cSld>
  <p:clrMap bg1="lt1" tx1="dk1" bg2="lt2" tx2="dk2" accent1="accent1" accent2="accent2" accent3="accent3" accent4="accent4" accent5="accent5" accent6="accent6" hlink="hlink" folHlink="folHlink"/>
  <p:sldLayoutIdLst>
    <p:sldLayoutId id="2147484714" r:id="rId1"/>
    <p:sldLayoutId id="2147484715" r:id="rId2"/>
    <p:sldLayoutId id="2147484716" r:id="rId3"/>
    <p:sldLayoutId id="2147484717" r:id="rId4"/>
    <p:sldLayoutId id="2147484718" r:id="rId5"/>
    <p:sldLayoutId id="2147484719" r:id="rId6"/>
    <p:sldLayoutId id="2147484720" r:id="rId7"/>
    <p:sldLayoutId id="2147484721" r:id="rId8"/>
    <p:sldLayoutId id="2147484722" r:id="rId9"/>
    <p:sldLayoutId id="2147484723" r:id="rId10"/>
    <p:sldLayoutId id="2147484724"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pitchFamily="34" charset="0"/>
        </a:defRPr>
      </a:lvl2pPr>
      <a:lvl3pPr algn="l" rtl="0" eaLnBrk="0" fontAlgn="base" hangingPunct="0">
        <a:spcBef>
          <a:spcPct val="0"/>
        </a:spcBef>
        <a:spcAft>
          <a:spcPct val="0"/>
        </a:spcAft>
        <a:defRPr sz="4000" b="1">
          <a:solidFill>
            <a:srgbClr val="1D2F68"/>
          </a:solidFill>
          <a:latin typeface="Arial" pitchFamily="34" charset="0"/>
        </a:defRPr>
      </a:lvl3pPr>
      <a:lvl4pPr algn="l" rtl="0" eaLnBrk="0" fontAlgn="base" hangingPunct="0">
        <a:spcBef>
          <a:spcPct val="0"/>
        </a:spcBef>
        <a:spcAft>
          <a:spcPct val="0"/>
        </a:spcAft>
        <a:defRPr sz="4000" b="1">
          <a:solidFill>
            <a:srgbClr val="1D2F68"/>
          </a:solidFill>
          <a:latin typeface="Arial" pitchFamily="34" charset="0"/>
        </a:defRPr>
      </a:lvl4pPr>
      <a:lvl5pPr algn="l" rtl="0" eaLnBrk="0" fontAlgn="base" hangingPunct="0">
        <a:spcBef>
          <a:spcPct val="0"/>
        </a:spcBef>
        <a:spcAft>
          <a:spcPct val="0"/>
        </a:spcAft>
        <a:defRPr sz="4000" b="1">
          <a:solidFill>
            <a:srgbClr val="1D2F68"/>
          </a:solidFill>
          <a:latin typeface="Arial" pitchFamily="34" charset="0"/>
        </a:defRPr>
      </a:lvl5pPr>
      <a:lvl6pPr marL="457200" algn="l" rtl="0" fontAlgn="base">
        <a:spcBef>
          <a:spcPct val="0"/>
        </a:spcBef>
        <a:spcAft>
          <a:spcPct val="0"/>
        </a:spcAft>
        <a:defRPr sz="4000" b="1">
          <a:solidFill>
            <a:srgbClr val="1D2F68"/>
          </a:solidFill>
          <a:latin typeface="Arial" pitchFamily="34" charset="0"/>
        </a:defRPr>
      </a:lvl6pPr>
      <a:lvl7pPr marL="914400" algn="l" rtl="0" fontAlgn="base">
        <a:spcBef>
          <a:spcPct val="0"/>
        </a:spcBef>
        <a:spcAft>
          <a:spcPct val="0"/>
        </a:spcAft>
        <a:defRPr sz="4000" b="1">
          <a:solidFill>
            <a:srgbClr val="1D2F68"/>
          </a:solidFill>
          <a:latin typeface="Arial" pitchFamily="34" charset="0"/>
        </a:defRPr>
      </a:lvl7pPr>
      <a:lvl8pPr marL="1371600" algn="l" rtl="0" fontAlgn="base">
        <a:spcBef>
          <a:spcPct val="0"/>
        </a:spcBef>
        <a:spcAft>
          <a:spcPct val="0"/>
        </a:spcAft>
        <a:defRPr sz="4000" b="1">
          <a:solidFill>
            <a:srgbClr val="1D2F68"/>
          </a:solidFill>
          <a:latin typeface="Arial" pitchFamily="34" charset="0"/>
        </a:defRPr>
      </a:lvl8pPr>
      <a:lvl9pPr marL="1828800" algn="l" rtl="0" fontAlgn="base">
        <a:spcBef>
          <a:spcPct val="0"/>
        </a:spcBef>
        <a:spcAft>
          <a:spcPct val="0"/>
        </a:spcAft>
        <a:defRPr sz="4000" b="1">
          <a:solidFill>
            <a:srgbClr val="1D2F68"/>
          </a:solidFill>
          <a:latin typeface="Arial" pitchFamily="34"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29" name="Rectangle 9"/>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solidFill>
                  <a:srgbClr val="000000"/>
                </a:solidFill>
                <a:latin typeface="Times New Roman" pitchFamily="18" charset="0"/>
              </a:defRPr>
            </a:lvl1pPr>
          </a:lstStyle>
          <a:p>
            <a:pPr>
              <a:defRPr/>
            </a:pPr>
            <a:endParaRPr lang="en-US"/>
          </a:p>
        </p:txBody>
      </p:sp>
      <p:sp>
        <p:nvSpPr>
          <p:cNvPr id="56330" name="Rectangle 1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rgbClr val="000000"/>
                </a:solidFill>
                <a:latin typeface="Times New Roman" pitchFamily="18" charset="0"/>
              </a:defRPr>
            </a:lvl1pPr>
          </a:lstStyle>
          <a:p>
            <a:pPr>
              <a:defRPr/>
            </a:pPr>
            <a:endParaRPr lang="en-US"/>
          </a:p>
        </p:txBody>
      </p:sp>
      <p:sp>
        <p:nvSpPr>
          <p:cNvPr id="56331" name="Rectangle 11"/>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rgbClr val="FFFFFF"/>
                </a:solidFill>
                <a:latin typeface="Times New Roman" pitchFamily="18" charset="0"/>
              </a:defRPr>
            </a:lvl1pPr>
          </a:lstStyle>
          <a:p>
            <a:pPr>
              <a:defRPr/>
            </a:pPr>
            <a:fld id="{07F44702-AFD5-4084-B337-F761634E5556}" type="slidenum">
              <a:rPr lang="en-US"/>
              <a:pPr>
                <a:defRPr/>
              </a:pPr>
              <a:t>‹#›</a:t>
            </a:fld>
            <a:endParaRPr lang="en-US"/>
          </a:p>
        </p:txBody>
      </p:sp>
      <p:sp>
        <p:nvSpPr>
          <p:cNvPr id="2053"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2054" name="Rectangle 17"/>
          <p:cNvSpPr>
            <a:spLocks noChangeArrowheads="1"/>
          </p:cNvSpPr>
          <p:nvPr/>
        </p:nvSpPr>
        <p:spPr bwMode="auto">
          <a:xfrm>
            <a:off x="6940550" y="63055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spcBef>
                <a:spcPct val="0"/>
              </a:spcBef>
              <a:buFontTx/>
              <a:buNone/>
            </a:pPr>
            <a:endParaRPr lang="en-US" sz="1200" b="1">
              <a:solidFill>
                <a:srgbClr val="FFFFFF"/>
              </a:solidFill>
            </a:endParaRPr>
          </a:p>
        </p:txBody>
      </p:sp>
      <p:grpSp>
        <p:nvGrpSpPr>
          <p:cNvPr id="2055" name="Group 25"/>
          <p:cNvGrpSpPr>
            <a:grpSpLocks/>
          </p:cNvGrpSpPr>
          <p:nvPr/>
        </p:nvGrpSpPr>
        <p:grpSpPr bwMode="auto">
          <a:xfrm>
            <a:off x="5708650" y="6124575"/>
            <a:ext cx="2047875" cy="661988"/>
            <a:chOff x="3596" y="3858"/>
            <a:chExt cx="1290" cy="417"/>
          </a:xfrm>
        </p:grpSpPr>
        <p:pic>
          <p:nvPicPr>
            <p:cNvPr id="2056" name="Picture 26" descr="NEW FAA LOGO"/>
            <p:cNvPicPr>
              <a:picLocks noChangeAspect="1" noChangeArrowheads="1"/>
            </p:cNvPicPr>
            <p:nvPr userDrawn="1"/>
          </p:nvPicPr>
          <p:blipFill>
            <a:blip r:embed="rId14">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spcBef>
                  <a:spcPct val="0"/>
                </a:spcBef>
                <a:buFontTx/>
                <a:buNone/>
                <a:defRPr/>
              </a:pPr>
              <a:r>
                <a:rPr lang="en-US" sz="1200" b="1" smtClean="0">
                  <a:solidFill>
                    <a:srgbClr val="FFFFFF"/>
                  </a:solidFill>
                </a:rPr>
                <a:t>Federal Aviation</a:t>
              </a:r>
            </a:p>
            <a:p>
              <a:pPr eaLnBrk="1" hangingPunct="1">
                <a:lnSpc>
                  <a:spcPct val="85000"/>
                </a:lnSpc>
                <a:spcBef>
                  <a:spcPct val="0"/>
                </a:spcBef>
                <a:buFontTx/>
                <a:buNone/>
                <a:defRPr/>
              </a:pPr>
              <a:r>
                <a:rPr lang="en-US" sz="1200" b="1" smtClean="0">
                  <a:solidFill>
                    <a:srgbClr val="FFFFFF"/>
                  </a:solidFill>
                </a:rPr>
                <a:t>Administration</a:t>
              </a:r>
            </a:p>
          </p:txBody>
        </p:sp>
      </p:grpSp>
    </p:spTree>
  </p:cSld>
  <p:clrMap bg1="lt1" tx1="dk1" bg2="lt2" tx2="dk2" accent1="accent1" accent2="accent2" accent3="accent3" accent4="accent4" accent5="accent5" accent6="accent6" hlink="hlink" folHlink="folHlink"/>
  <p:sldLayoutIdLst>
    <p:sldLayoutId id="2147484725" r:id="rId1"/>
    <p:sldLayoutId id="2147484726" r:id="rId2"/>
    <p:sldLayoutId id="2147484727" r:id="rId3"/>
    <p:sldLayoutId id="2147484728" r:id="rId4"/>
    <p:sldLayoutId id="2147484659" r:id="rId5"/>
    <p:sldLayoutId id="2147484660" r:id="rId6"/>
    <p:sldLayoutId id="2147484661" r:id="rId7"/>
    <p:sldLayoutId id="2147484662" r:id="rId8"/>
    <p:sldLayoutId id="2147484663" r:id="rId9"/>
    <p:sldLayoutId id="2147484664" r:id="rId10"/>
    <p:sldLayoutId id="2147484665" r:id="rId11"/>
    <p:sldLayoutId id="2147484729" r:id="rId12"/>
  </p:sldLayoutIdLst>
  <p:timing>
    <p:tnLst>
      <p:par>
        <p:cTn id="1" dur="indefinite" restart="never" nodeType="tmRoot"/>
      </p:par>
    </p:tnLst>
  </p:timing>
  <p:hf hdr="0" ftr="0" dt="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29" name="Rectangle 9"/>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solidFill>
                  <a:srgbClr val="000000"/>
                </a:solidFill>
                <a:latin typeface="Times New Roman" pitchFamily="18" charset="0"/>
              </a:defRPr>
            </a:lvl1pPr>
          </a:lstStyle>
          <a:p>
            <a:pPr>
              <a:defRPr/>
            </a:pPr>
            <a:endParaRPr lang="en-US"/>
          </a:p>
        </p:txBody>
      </p:sp>
      <p:sp>
        <p:nvSpPr>
          <p:cNvPr id="56330" name="Rectangle 1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rgbClr val="000000"/>
                </a:solidFill>
                <a:latin typeface="Times New Roman" pitchFamily="18" charset="0"/>
              </a:defRPr>
            </a:lvl1pPr>
          </a:lstStyle>
          <a:p>
            <a:pPr>
              <a:defRPr/>
            </a:pPr>
            <a:endParaRPr lang="en-US"/>
          </a:p>
        </p:txBody>
      </p:sp>
      <p:sp>
        <p:nvSpPr>
          <p:cNvPr id="56331" name="Rectangle 11"/>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rgbClr val="FFFFFF"/>
                </a:solidFill>
                <a:latin typeface="Times New Roman" pitchFamily="18" charset="0"/>
              </a:defRPr>
            </a:lvl1pPr>
          </a:lstStyle>
          <a:p>
            <a:pPr>
              <a:defRPr/>
            </a:pPr>
            <a:fld id="{191C8F71-2217-4740-B3D8-DF9A12CBED0C}" type="slidenum">
              <a:rPr lang="en-US"/>
              <a:pPr>
                <a:defRPr/>
              </a:pPr>
              <a:t>‹#›</a:t>
            </a:fld>
            <a:endParaRPr lang="en-US"/>
          </a:p>
        </p:txBody>
      </p:sp>
      <p:sp>
        <p:nvSpPr>
          <p:cNvPr id="3077"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3078" name="Rectangle 17"/>
          <p:cNvSpPr>
            <a:spLocks noChangeArrowheads="1"/>
          </p:cNvSpPr>
          <p:nvPr/>
        </p:nvSpPr>
        <p:spPr bwMode="auto">
          <a:xfrm>
            <a:off x="6940550" y="63055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spcBef>
                <a:spcPct val="0"/>
              </a:spcBef>
              <a:buFontTx/>
              <a:buNone/>
            </a:pPr>
            <a:endParaRPr lang="en-US" sz="1200" b="1">
              <a:solidFill>
                <a:srgbClr val="FFFFFF"/>
              </a:solidFill>
            </a:endParaRPr>
          </a:p>
        </p:txBody>
      </p:sp>
      <p:grpSp>
        <p:nvGrpSpPr>
          <p:cNvPr id="3079" name="Group 25"/>
          <p:cNvGrpSpPr>
            <a:grpSpLocks/>
          </p:cNvGrpSpPr>
          <p:nvPr/>
        </p:nvGrpSpPr>
        <p:grpSpPr bwMode="auto">
          <a:xfrm>
            <a:off x="5708650" y="6124575"/>
            <a:ext cx="2047875" cy="661988"/>
            <a:chOff x="3596" y="3858"/>
            <a:chExt cx="1290" cy="417"/>
          </a:xfrm>
        </p:grpSpPr>
        <p:pic>
          <p:nvPicPr>
            <p:cNvPr id="3080" name="Picture 26" descr="NEW FAA LOGO"/>
            <p:cNvPicPr>
              <a:picLocks noChangeAspect="1" noChangeArrowheads="1"/>
            </p:cNvPicPr>
            <p:nvPr userDrawn="1"/>
          </p:nvPicPr>
          <p:blipFill>
            <a:blip r:embed="rId14">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spcBef>
                  <a:spcPct val="0"/>
                </a:spcBef>
                <a:buFontTx/>
                <a:buNone/>
                <a:defRPr/>
              </a:pPr>
              <a:r>
                <a:rPr lang="en-US" sz="1200" b="1" smtClean="0">
                  <a:solidFill>
                    <a:srgbClr val="FFFFFF"/>
                  </a:solidFill>
                </a:rPr>
                <a:t>Federal Aviation</a:t>
              </a:r>
            </a:p>
            <a:p>
              <a:pPr eaLnBrk="1" hangingPunct="1">
                <a:lnSpc>
                  <a:spcPct val="85000"/>
                </a:lnSpc>
                <a:spcBef>
                  <a:spcPct val="0"/>
                </a:spcBef>
                <a:buFontTx/>
                <a:buNone/>
                <a:defRPr/>
              </a:pPr>
              <a:r>
                <a:rPr lang="en-US" sz="1200" b="1" smtClean="0">
                  <a:solidFill>
                    <a:srgbClr val="FFFFFF"/>
                  </a:solidFill>
                </a:rPr>
                <a:t>Administration</a:t>
              </a:r>
            </a:p>
          </p:txBody>
        </p:sp>
      </p:grpSp>
    </p:spTree>
  </p:cSld>
  <p:clrMap bg1="lt1" tx1="dk1" bg2="lt2" tx2="dk2" accent1="accent1" accent2="accent2" accent3="accent3" accent4="accent4" accent5="accent5" accent6="accent6" hlink="hlink" folHlink="folHlink"/>
  <p:sldLayoutIdLst>
    <p:sldLayoutId id="2147484730" r:id="rId1"/>
    <p:sldLayoutId id="2147484731" r:id="rId2"/>
    <p:sldLayoutId id="2147484666" r:id="rId3"/>
    <p:sldLayoutId id="2147484667" r:id="rId4"/>
    <p:sldLayoutId id="2147484668" r:id="rId5"/>
    <p:sldLayoutId id="2147484669" r:id="rId6"/>
    <p:sldLayoutId id="2147484670" r:id="rId7"/>
    <p:sldLayoutId id="2147484671" r:id="rId8"/>
    <p:sldLayoutId id="2147484672" r:id="rId9"/>
    <p:sldLayoutId id="2147484673" r:id="rId10"/>
    <p:sldLayoutId id="2147484674" r:id="rId11"/>
    <p:sldLayoutId id="2147484732" r:id="rId12"/>
  </p:sldLayoutIdLst>
  <p:timing>
    <p:tnLst>
      <p:par>
        <p:cTn id="1" dur="indefinite" restart="never" nodeType="tmRoot"/>
      </p:par>
    </p:tnLst>
  </p:timing>
  <p:hf hdr="0" ftr="0" dt="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29" name="Rectangle 9"/>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solidFill>
                  <a:srgbClr val="000000"/>
                </a:solidFill>
                <a:latin typeface="Times New Roman" pitchFamily="18" charset="0"/>
              </a:defRPr>
            </a:lvl1pPr>
          </a:lstStyle>
          <a:p>
            <a:pPr>
              <a:defRPr/>
            </a:pPr>
            <a:endParaRPr lang="en-US"/>
          </a:p>
        </p:txBody>
      </p:sp>
      <p:sp>
        <p:nvSpPr>
          <p:cNvPr id="56330" name="Rectangle 1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rgbClr val="000000"/>
                </a:solidFill>
                <a:latin typeface="Times New Roman" pitchFamily="18" charset="0"/>
              </a:defRPr>
            </a:lvl1pPr>
          </a:lstStyle>
          <a:p>
            <a:pPr>
              <a:defRPr/>
            </a:pPr>
            <a:endParaRPr lang="en-US"/>
          </a:p>
        </p:txBody>
      </p:sp>
      <p:sp>
        <p:nvSpPr>
          <p:cNvPr id="56331" name="Rectangle 11"/>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rgbClr val="FFFFFF"/>
                </a:solidFill>
                <a:latin typeface="Times New Roman" pitchFamily="18" charset="0"/>
              </a:defRPr>
            </a:lvl1pPr>
          </a:lstStyle>
          <a:p>
            <a:pPr>
              <a:defRPr/>
            </a:pPr>
            <a:fld id="{9E7E32BE-CA0F-4545-B9C1-80E35CD31636}" type="slidenum">
              <a:rPr lang="en-US"/>
              <a:pPr>
                <a:defRPr/>
              </a:pPr>
              <a:t>‹#›</a:t>
            </a:fld>
            <a:endParaRPr lang="en-US"/>
          </a:p>
        </p:txBody>
      </p:sp>
      <p:sp>
        <p:nvSpPr>
          <p:cNvPr id="4101"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4102" name="Rectangle 17"/>
          <p:cNvSpPr>
            <a:spLocks noChangeArrowheads="1"/>
          </p:cNvSpPr>
          <p:nvPr/>
        </p:nvSpPr>
        <p:spPr bwMode="auto">
          <a:xfrm>
            <a:off x="6940550" y="63055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spcBef>
                <a:spcPct val="0"/>
              </a:spcBef>
              <a:buFontTx/>
              <a:buNone/>
            </a:pPr>
            <a:endParaRPr lang="en-US" sz="1200" b="1">
              <a:solidFill>
                <a:srgbClr val="FFFFFF"/>
              </a:solidFill>
            </a:endParaRPr>
          </a:p>
        </p:txBody>
      </p:sp>
      <p:grpSp>
        <p:nvGrpSpPr>
          <p:cNvPr id="4103" name="Group 25"/>
          <p:cNvGrpSpPr>
            <a:grpSpLocks/>
          </p:cNvGrpSpPr>
          <p:nvPr/>
        </p:nvGrpSpPr>
        <p:grpSpPr bwMode="auto">
          <a:xfrm>
            <a:off x="5708650" y="6124575"/>
            <a:ext cx="2047875" cy="661988"/>
            <a:chOff x="3596" y="3858"/>
            <a:chExt cx="1290" cy="417"/>
          </a:xfrm>
        </p:grpSpPr>
        <p:pic>
          <p:nvPicPr>
            <p:cNvPr id="4104" name="Picture 26" descr="NEW FAA LOGO"/>
            <p:cNvPicPr>
              <a:picLocks noChangeAspect="1" noChangeArrowheads="1"/>
            </p:cNvPicPr>
            <p:nvPr userDrawn="1"/>
          </p:nvPicPr>
          <p:blipFill>
            <a:blip r:embed="rId1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spcBef>
                  <a:spcPct val="0"/>
                </a:spcBef>
                <a:buFontTx/>
                <a:buNone/>
                <a:defRPr/>
              </a:pPr>
              <a:r>
                <a:rPr lang="en-US" sz="1200" b="1" smtClean="0">
                  <a:solidFill>
                    <a:srgbClr val="FFFFFF"/>
                  </a:solidFill>
                </a:rPr>
                <a:t>Federal Aviation</a:t>
              </a:r>
            </a:p>
            <a:p>
              <a:pPr eaLnBrk="1" hangingPunct="1">
                <a:lnSpc>
                  <a:spcPct val="85000"/>
                </a:lnSpc>
                <a:spcBef>
                  <a:spcPct val="0"/>
                </a:spcBef>
                <a:buFontTx/>
                <a:buNone/>
                <a:defRPr/>
              </a:pPr>
              <a:r>
                <a:rPr lang="en-US" sz="1200" b="1" smtClean="0">
                  <a:solidFill>
                    <a:srgbClr val="FFFFFF"/>
                  </a:solidFill>
                </a:rPr>
                <a:t>Administration</a:t>
              </a:r>
            </a:p>
          </p:txBody>
        </p:sp>
      </p:grpSp>
    </p:spTree>
  </p:cSld>
  <p:clrMap bg1="lt1" tx1="dk1" bg2="lt2" tx2="dk2" accent1="accent1" accent2="accent2" accent3="accent3" accent4="accent4" accent5="accent5" accent6="accent6" hlink="hlink" folHlink="folHlink"/>
  <p:sldLayoutIdLst>
    <p:sldLayoutId id="2147484733" r:id="rId1"/>
    <p:sldLayoutId id="2147484734" r:id="rId2"/>
    <p:sldLayoutId id="2147484675" r:id="rId3"/>
    <p:sldLayoutId id="2147484676" r:id="rId4"/>
    <p:sldLayoutId id="2147484677" r:id="rId5"/>
    <p:sldLayoutId id="2147484678" r:id="rId6"/>
    <p:sldLayoutId id="2147484679" r:id="rId7"/>
    <p:sldLayoutId id="2147484680" r:id="rId8"/>
    <p:sldLayoutId id="2147484681" r:id="rId9"/>
    <p:sldLayoutId id="2147484735" r:id="rId10"/>
    <p:sldLayoutId id="2147484736"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26" Type="http://schemas.microsoft.com/office/2007/relationships/diagramDrawing" Target="../diagrams/drawing5.xml"/><Relationship Id="rId3" Type="http://schemas.openxmlformats.org/officeDocument/2006/relationships/diagramLayout" Target="../diagrams/layout1.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5" Type="http://schemas.openxmlformats.org/officeDocument/2006/relationships/diagramColors" Target="../diagrams/colors5.xml"/><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Colors" Target="../diagrams/colors4.xml"/><Relationship Id="rId29" Type="http://schemas.openxmlformats.org/officeDocument/2006/relationships/diagramQuickStyle" Target="../diagrams/quickStyle6.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24" Type="http://schemas.openxmlformats.org/officeDocument/2006/relationships/diagramQuickStyle" Target="../diagrams/quickStyle5.xml"/><Relationship Id="rId5" Type="http://schemas.openxmlformats.org/officeDocument/2006/relationships/diagramColors" Target="../diagrams/colors1.xml"/><Relationship Id="rId15" Type="http://schemas.openxmlformats.org/officeDocument/2006/relationships/diagramColors" Target="../diagrams/colors3.xml"/><Relationship Id="rId23" Type="http://schemas.openxmlformats.org/officeDocument/2006/relationships/diagramLayout" Target="../diagrams/layout5.xml"/><Relationship Id="rId28" Type="http://schemas.openxmlformats.org/officeDocument/2006/relationships/diagramLayout" Target="../diagrams/layout6.xml"/><Relationship Id="rId10" Type="http://schemas.openxmlformats.org/officeDocument/2006/relationships/diagramColors" Target="../diagrams/colors2.xml"/><Relationship Id="rId19" Type="http://schemas.openxmlformats.org/officeDocument/2006/relationships/diagramQuickStyle" Target="../diagrams/quickStyle4.xml"/><Relationship Id="rId31" Type="http://schemas.microsoft.com/office/2007/relationships/diagramDrawing" Target="../diagrams/drawing6.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 Id="rId22" Type="http://schemas.openxmlformats.org/officeDocument/2006/relationships/diagramData" Target="../diagrams/data5.xml"/><Relationship Id="rId27" Type="http://schemas.openxmlformats.org/officeDocument/2006/relationships/diagramData" Target="../diagrams/data6.xml"/><Relationship Id="rId30" Type="http://schemas.openxmlformats.org/officeDocument/2006/relationships/diagramColors" Target="../diagrams/colors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239713" y="495300"/>
            <a:ext cx="517525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50000"/>
              </a:spcBef>
              <a:spcAft>
                <a:spcPct val="0"/>
              </a:spcAft>
              <a:buChar char="•"/>
              <a:defRPr sz="2400">
                <a:solidFill>
                  <a:schemeClr val="tx1"/>
                </a:solidFill>
                <a:latin typeface="Arial" pitchFamily="34" charset="0"/>
              </a:defRPr>
            </a:lvl6pPr>
            <a:lvl7pPr marL="2971800" indent="-228600" eaLnBrk="0" fontAlgn="base" hangingPunct="0">
              <a:spcBef>
                <a:spcPct val="50000"/>
              </a:spcBef>
              <a:spcAft>
                <a:spcPct val="0"/>
              </a:spcAft>
              <a:buChar char="•"/>
              <a:defRPr sz="2400">
                <a:solidFill>
                  <a:schemeClr val="tx1"/>
                </a:solidFill>
                <a:latin typeface="Arial" pitchFamily="34" charset="0"/>
              </a:defRPr>
            </a:lvl7pPr>
            <a:lvl8pPr marL="3429000" indent="-228600" eaLnBrk="0" fontAlgn="base" hangingPunct="0">
              <a:spcBef>
                <a:spcPct val="50000"/>
              </a:spcBef>
              <a:spcAft>
                <a:spcPct val="0"/>
              </a:spcAft>
              <a:buChar char="•"/>
              <a:defRPr sz="2400">
                <a:solidFill>
                  <a:schemeClr val="tx1"/>
                </a:solidFill>
                <a:latin typeface="Arial" pitchFamily="34" charset="0"/>
              </a:defRPr>
            </a:lvl8pPr>
            <a:lvl9pPr marL="3886200" indent="-228600" eaLnBrk="0" fontAlgn="base" hangingPunct="0">
              <a:spcBef>
                <a:spcPct val="50000"/>
              </a:spcBef>
              <a:spcAft>
                <a:spcPct val="0"/>
              </a:spcAft>
              <a:buChar char="•"/>
              <a:defRPr sz="2400">
                <a:solidFill>
                  <a:schemeClr val="tx1"/>
                </a:solidFill>
                <a:latin typeface="Arial" pitchFamily="34" charset="0"/>
              </a:defRPr>
            </a:lvl9pPr>
          </a:lstStyle>
          <a:p>
            <a:pPr eaLnBrk="1" hangingPunct="1">
              <a:spcBef>
                <a:spcPct val="0"/>
              </a:spcBef>
              <a:buFontTx/>
              <a:buNone/>
            </a:pPr>
            <a:r>
              <a:rPr lang="en-US" sz="4000" b="1" dirty="0" smtClean="0">
                <a:solidFill>
                  <a:srgbClr val="FFFFFF"/>
                </a:solidFill>
                <a:latin typeface="Calibri" panose="020F0502020204030204" pitchFamily="34" charset="0"/>
              </a:rPr>
              <a:t>Update of FAA-AEE Emissions Programs</a:t>
            </a:r>
            <a:endParaRPr lang="en-US" sz="4400" b="1" dirty="0">
              <a:solidFill>
                <a:srgbClr val="FFCC00"/>
              </a:solidFill>
              <a:latin typeface="Calibri" panose="020F0502020204030204" pitchFamily="34" charset="0"/>
            </a:endParaRPr>
          </a:p>
        </p:txBody>
      </p:sp>
      <p:sp>
        <p:nvSpPr>
          <p:cNvPr id="33795" name="Text Box 3"/>
          <p:cNvSpPr txBox="1">
            <a:spLocks noChangeArrowheads="1"/>
          </p:cNvSpPr>
          <p:nvPr/>
        </p:nvSpPr>
        <p:spPr bwMode="auto">
          <a:xfrm>
            <a:off x="0" y="3738096"/>
            <a:ext cx="5424488" cy="3036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lstStyle>
            <a:lvl1pPr eaLnBrk="0" hangingPunct="0">
              <a:tabLst>
                <a:tab pos="1371600" algn="l"/>
              </a:tabLst>
              <a:defRPr sz="2400">
                <a:solidFill>
                  <a:schemeClr val="tx1"/>
                </a:solidFill>
                <a:latin typeface="Arial" pitchFamily="34" charset="0"/>
              </a:defRPr>
            </a:lvl1pPr>
            <a:lvl2pPr marL="742950" indent="-285750" eaLnBrk="0" hangingPunct="0">
              <a:tabLst>
                <a:tab pos="1371600" algn="l"/>
              </a:tabLst>
              <a:defRPr sz="2400">
                <a:solidFill>
                  <a:schemeClr val="tx1"/>
                </a:solidFill>
                <a:latin typeface="Arial" pitchFamily="34" charset="0"/>
              </a:defRPr>
            </a:lvl2pPr>
            <a:lvl3pPr marL="1143000" indent="-228600" eaLnBrk="0" hangingPunct="0">
              <a:tabLst>
                <a:tab pos="1371600" algn="l"/>
              </a:tabLst>
              <a:defRPr sz="2400">
                <a:solidFill>
                  <a:schemeClr val="tx1"/>
                </a:solidFill>
                <a:latin typeface="Arial" pitchFamily="34" charset="0"/>
              </a:defRPr>
            </a:lvl3pPr>
            <a:lvl4pPr marL="1600200" indent="-228600" eaLnBrk="0" hangingPunct="0">
              <a:tabLst>
                <a:tab pos="1371600" algn="l"/>
              </a:tabLst>
              <a:defRPr sz="2400">
                <a:solidFill>
                  <a:schemeClr val="tx1"/>
                </a:solidFill>
                <a:latin typeface="Arial" pitchFamily="34" charset="0"/>
              </a:defRPr>
            </a:lvl4pPr>
            <a:lvl5pPr marL="2057400" indent="-228600" eaLnBrk="0" hangingPunct="0">
              <a:tabLst>
                <a:tab pos="1371600" algn="l"/>
              </a:tabLst>
              <a:defRPr sz="2400">
                <a:solidFill>
                  <a:schemeClr val="tx1"/>
                </a:solidFill>
                <a:latin typeface="Arial" pitchFamily="34" charset="0"/>
              </a:defRPr>
            </a:lvl5pPr>
            <a:lvl6pPr marL="2514600" indent="-228600" eaLnBrk="0" fontAlgn="base" hangingPunct="0">
              <a:spcBef>
                <a:spcPct val="50000"/>
              </a:spcBef>
              <a:spcAft>
                <a:spcPct val="0"/>
              </a:spcAft>
              <a:buChar char="•"/>
              <a:tabLst>
                <a:tab pos="1371600" algn="l"/>
              </a:tabLst>
              <a:defRPr sz="2400">
                <a:solidFill>
                  <a:schemeClr val="tx1"/>
                </a:solidFill>
                <a:latin typeface="Arial" pitchFamily="34" charset="0"/>
              </a:defRPr>
            </a:lvl6pPr>
            <a:lvl7pPr marL="2971800" indent="-228600" eaLnBrk="0" fontAlgn="base" hangingPunct="0">
              <a:spcBef>
                <a:spcPct val="50000"/>
              </a:spcBef>
              <a:spcAft>
                <a:spcPct val="0"/>
              </a:spcAft>
              <a:buChar char="•"/>
              <a:tabLst>
                <a:tab pos="1371600" algn="l"/>
              </a:tabLst>
              <a:defRPr sz="2400">
                <a:solidFill>
                  <a:schemeClr val="tx1"/>
                </a:solidFill>
                <a:latin typeface="Arial" pitchFamily="34" charset="0"/>
              </a:defRPr>
            </a:lvl7pPr>
            <a:lvl8pPr marL="3429000" indent="-228600" eaLnBrk="0" fontAlgn="base" hangingPunct="0">
              <a:spcBef>
                <a:spcPct val="50000"/>
              </a:spcBef>
              <a:spcAft>
                <a:spcPct val="0"/>
              </a:spcAft>
              <a:buChar char="•"/>
              <a:tabLst>
                <a:tab pos="1371600" algn="l"/>
              </a:tabLst>
              <a:defRPr sz="2400">
                <a:solidFill>
                  <a:schemeClr val="tx1"/>
                </a:solidFill>
                <a:latin typeface="Arial" pitchFamily="34" charset="0"/>
              </a:defRPr>
            </a:lvl8pPr>
            <a:lvl9pPr marL="3886200" indent="-228600" eaLnBrk="0" fontAlgn="base" hangingPunct="0">
              <a:spcBef>
                <a:spcPct val="50000"/>
              </a:spcBef>
              <a:spcAft>
                <a:spcPct val="0"/>
              </a:spcAft>
              <a:buChar char="•"/>
              <a:tabLst>
                <a:tab pos="1371600" algn="l"/>
              </a:tabLst>
              <a:defRPr sz="2400">
                <a:solidFill>
                  <a:schemeClr val="tx1"/>
                </a:solidFill>
                <a:latin typeface="Arial" pitchFamily="34" charset="0"/>
              </a:defRPr>
            </a:lvl9pPr>
          </a:lstStyle>
          <a:p>
            <a:pPr>
              <a:lnSpc>
                <a:spcPct val="75000"/>
              </a:lnSpc>
              <a:buFontTx/>
              <a:buNone/>
            </a:pPr>
            <a:endParaRPr lang="en-US" sz="1600" dirty="0">
              <a:solidFill>
                <a:schemeClr val="bg1"/>
              </a:solidFill>
              <a:ea typeface="ＭＳ Ｐゴシック" charset="-128"/>
            </a:endParaRPr>
          </a:p>
          <a:p>
            <a:pPr>
              <a:lnSpc>
                <a:spcPct val="50000"/>
              </a:lnSpc>
              <a:buFontTx/>
              <a:buNone/>
            </a:pPr>
            <a:r>
              <a:rPr lang="en-US" sz="1600" dirty="0">
                <a:solidFill>
                  <a:schemeClr val="bg1"/>
                </a:solidFill>
                <a:ea typeface="ＭＳ Ｐゴシック" charset="-128"/>
              </a:rPr>
              <a:t>Presented to:	</a:t>
            </a:r>
            <a:r>
              <a:rPr lang="en-US" sz="1600" dirty="0" smtClean="0">
                <a:solidFill>
                  <a:schemeClr val="bg1"/>
                </a:solidFill>
                <a:ea typeface="ＭＳ Ｐゴシック" charset="-128"/>
              </a:rPr>
              <a:t>	REDAC </a:t>
            </a:r>
            <a:r>
              <a:rPr lang="en-US" sz="1600" dirty="0">
                <a:solidFill>
                  <a:schemeClr val="bg1"/>
                </a:solidFill>
                <a:ea typeface="ＭＳ Ｐゴシック" charset="-128"/>
              </a:rPr>
              <a:t>Environment &amp; Energy</a:t>
            </a:r>
          </a:p>
          <a:p>
            <a:pPr>
              <a:lnSpc>
                <a:spcPct val="50000"/>
              </a:lnSpc>
              <a:buFontTx/>
              <a:buNone/>
            </a:pPr>
            <a:r>
              <a:rPr lang="en-US" sz="1600" dirty="0">
                <a:solidFill>
                  <a:schemeClr val="bg1"/>
                </a:solidFill>
                <a:ea typeface="ＭＳ Ｐゴシック" charset="-128"/>
              </a:rPr>
              <a:t>		Subcommittee </a:t>
            </a:r>
          </a:p>
          <a:p>
            <a:pPr>
              <a:lnSpc>
                <a:spcPct val="50000"/>
              </a:lnSpc>
              <a:buFontTx/>
              <a:buNone/>
            </a:pPr>
            <a:endParaRPr lang="en-US" sz="1600" dirty="0">
              <a:solidFill>
                <a:schemeClr val="bg1"/>
              </a:solidFill>
              <a:ea typeface="ＭＳ Ｐゴシック" charset="-128"/>
            </a:endParaRPr>
          </a:p>
          <a:p>
            <a:pPr>
              <a:lnSpc>
                <a:spcPct val="50000"/>
              </a:lnSpc>
              <a:buFontTx/>
              <a:buNone/>
            </a:pPr>
            <a:r>
              <a:rPr lang="en-US" sz="1600" dirty="0">
                <a:solidFill>
                  <a:schemeClr val="bg1"/>
                </a:solidFill>
                <a:ea typeface="ＭＳ Ｐゴシック" charset="-128"/>
              </a:rPr>
              <a:t>By: 		</a:t>
            </a:r>
            <a:r>
              <a:rPr lang="en-US" sz="1600" dirty="0" smtClean="0">
                <a:solidFill>
                  <a:schemeClr val="bg1"/>
                </a:solidFill>
                <a:ea typeface="ＭＳ Ｐゴシック" charset="-128"/>
              </a:rPr>
              <a:t>Ralph Iovinelli</a:t>
            </a:r>
            <a:endParaRPr lang="en-US" sz="1600" dirty="0">
              <a:solidFill>
                <a:schemeClr val="bg1"/>
              </a:solidFill>
              <a:ea typeface="ＭＳ Ｐゴシック" charset="-128"/>
            </a:endParaRPr>
          </a:p>
          <a:p>
            <a:pPr>
              <a:lnSpc>
                <a:spcPct val="50000"/>
              </a:lnSpc>
              <a:buFontTx/>
              <a:buNone/>
            </a:pPr>
            <a:r>
              <a:rPr lang="en-US" sz="1600" dirty="0">
                <a:solidFill>
                  <a:schemeClr val="bg1"/>
                </a:solidFill>
                <a:ea typeface="ＭＳ Ｐゴシック" charset="-128"/>
              </a:rPr>
              <a:t>		</a:t>
            </a:r>
            <a:r>
              <a:rPr lang="en-US" sz="1600" dirty="0" smtClean="0">
                <a:solidFill>
                  <a:schemeClr val="bg1"/>
                </a:solidFill>
                <a:ea typeface="ＭＳ Ｐゴシック" charset="-128"/>
              </a:rPr>
              <a:t>Manager, Emissions Division, AEE-300</a:t>
            </a:r>
            <a:endParaRPr lang="en-US" sz="1600" dirty="0">
              <a:solidFill>
                <a:schemeClr val="bg1"/>
              </a:solidFill>
              <a:ea typeface="ＭＳ Ｐゴシック" charset="-128"/>
            </a:endParaRPr>
          </a:p>
          <a:p>
            <a:pPr>
              <a:lnSpc>
                <a:spcPct val="50000"/>
              </a:lnSpc>
              <a:buFontTx/>
              <a:buNone/>
            </a:pPr>
            <a:r>
              <a:rPr lang="en-US" sz="1600" dirty="0">
                <a:solidFill>
                  <a:schemeClr val="bg1"/>
                </a:solidFill>
                <a:ea typeface="ＭＳ Ｐゴシック" charset="-128"/>
              </a:rPr>
              <a:t>		</a:t>
            </a:r>
            <a:r>
              <a:rPr lang="en-US" sz="1600" dirty="0" smtClean="0">
                <a:solidFill>
                  <a:schemeClr val="bg1"/>
                </a:solidFill>
                <a:ea typeface="ＭＳ Ｐゴシック" charset="-128"/>
              </a:rPr>
              <a:t>FAA Office of Environment &amp; Energy</a:t>
            </a:r>
            <a:endParaRPr lang="en-US" sz="1600" dirty="0">
              <a:solidFill>
                <a:schemeClr val="bg1"/>
              </a:solidFill>
              <a:ea typeface="ＭＳ Ｐゴシック" charset="-128"/>
            </a:endParaRPr>
          </a:p>
          <a:p>
            <a:pPr>
              <a:lnSpc>
                <a:spcPct val="50000"/>
              </a:lnSpc>
              <a:buFontTx/>
              <a:buNone/>
            </a:pPr>
            <a:r>
              <a:rPr lang="en-US" sz="1600" dirty="0">
                <a:solidFill>
                  <a:schemeClr val="bg1"/>
                </a:solidFill>
                <a:ea typeface="ＭＳ Ｐゴシック" charset="-128"/>
              </a:rPr>
              <a:t>		                        	</a:t>
            </a:r>
          </a:p>
          <a:p>
            <a:pPr>
              <a:lnSpc>
                <a:spcPct val="50000"/>
              </a:lnSpc>
              <a:buFontTx/>
              <a:buNone/>
            </a:pPr>
            <a:r>
              <a:rPr lang="en-US" sz="1600" dirty="0">
                <a:solidFill>
                  <a:schemeClr val="bg1"/>
                </a:solidFill>
                <a:ea typeface="ＭＳ Ｐゴシック" charset="-128"/>
              </a:rPr>
              <a:t>Date:		</a:t>
            </a:r>
            <a:r>
              <a:rPr lang="en-US" sz="1600" dirty="0" smtClean="0">
                <a:solidFill>
                  <a:schemeClr val="bg1"/>
                </a:solidFill>
                <a:ea typeface="ＭＳ Ｐゴシック" charset="-128"/>
              </a:rPr>
              <a:t>August 6, 2015</a:t>
            </a:r>
            <a:endParaRPr lang="en-US" sz="1600" dirty="0">
              <a:solidFill>
                <a:schemeClr val="bg1"/>
              </a:solidFill>
              <a:ea typeface="ＭＳ Ｐゴシック" charset="-128"/>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8229600" cy="1143000"/>
          </a:xfrm>
        </p:spPr>
        <p:txBody>
          <a:bodyPr/>
          <a:lstStyle/>
          <a:p>
            <a:r>
              <a:rPr lang="en-US" sz="3600" dirty="0">
                <a:latin typeface="Calibri" panose="020F0502020204030204" pitchFamily="34" charset="0"/>
              </a:rPr>
              <a:t>Modeling &amp; Analyses</a:t>
            </a:r>
          </a:p>
        </p:txBody>
      </p:sp>
      <p:sp>
        <p:nvSpPr>
          <p:cNvPr id="4" name="Slide Number Placeholder 3"/>
          <p:cNvSpPr>
            <a:spLocks noGrp="1"/>
          </p:cNvSpPr>
          <p:nvPr>
            <p:ph type="sldNum" sz="quarter" idx="12"/>
          </p:nvPr>
        </p:nvSpPr>
        <p:spPr/>
        <p:txBody>
          <a:bodyPr/>
          <a:lstStyle/>
          <a:p>
            <a:pPr>
              <a:defRPr/>
            </a:pPr>
            <a:fld id="{16851F55-5D7D-4565-AB1C-63DD2AD5AE9E}" type="slidenum">
              <a:rPr lang="en-US" smtClean="0"/>
              <a:pPr>
                <a:defRPr/>
              </a:pPr>
              <a:t>10</a:t>
            </a:fld>
            <a:endParaRPr lang="en-US"/>
          </a:p>
        </p:txBody>
      </p:sp>
      <p:sp>
        <p:nvSpPr>
          <p:cNvPr id="9" name="Content Placeholder 1"/>
          <p:cNvSpPr txBox="1">
            <a:spLocks/>
          </p:cNvSpPr>
          <p:nvPr/>
        </p:nvSpPr>
        <p:spPr>
          <a:xfrm>
            <a:off x="12700" y="595376"/>
            <a:ext cx="8823036" cy="5609194"/>
          </a:xfrm>
          <a:prstGeom prst="rect">
            <a:avLst/>
          </a:prstGeom>
        </p:spPr>
        <p:txBody>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US" sz="2000" kern="0" dirty="0" smtClean="0"/>
              <a:t>Objective</a:t>
            </a:r>
          </a:p>
          <a:p>
            <a:pPr lvl="1"/>
            <a:r>
              <a:rPr lang="en-US" sz="1800" b="0" kern="0" dirty="0" smtClean="0"/>
              <a:t>Modeling &amp; analysis work streams aim to, but not limited to:</a:t>
            </a:r>
            <a:endParaRPr lang="en-US" sz="2000" b="0" kern="0" dirty="0" smtClean="0"/>
          </a:p>
          <a:p>
            <a:pPr lvl="2"/>
            <a:r>
              <a:rPr lang="en-US" sz="1600" kern="0" dirty="0" smtClean="0"/>
              <a:t>Improve </a:t>
            </a:r>
            <a:r>
              <a:rPr lang="en-US" sz="1600" b="0" kern="0" dirty="0" smtClean="0"/>
              <a:t>the</a:t>
            </a:r>
            <a:r>
              <a:rPr lang="en-US" sz="1600" dirty="0" smtClean="0"/>
              <a:t> understanding of </a:t>
            </a:r>
            <a:r>
              <a:rPr lang="en-US" sz="1600" dirty="0"/>
              <a:t>emissions sources &amp; </a:t>
            </a:r>
            <a:r>
              <a:rPr lang="en-US" sz="1600" dirty="0" smtClean="0"/>
              <a:t>trends</a:t>
            </a:r>
          </a:p>
          <a:p>
            <a:pPr lvl="2"/>
            <a:r>
              <a:rPr lang="en-US" sz="1600" dirty="0" smtClean="0"/>
              <a:t>Inform decisions in the development of policies</a:t>
            </a:r>
          </a:p>
          <a:p>
            <a:pPr lvl="2"/>
            <a:r>
              <a:rPr lang="en-US" sz="1600" dirty="0" smtClean="0"/>
              <a:t>Track the </a:t>
            </a:r>
            <a:r>
              <a:rPr lang="en-US" sz="1600" dirty="0"/>
              <a:t>progress toward achieving </a:t>
            </a:r>
            <a:r>
              <a:rPr lang="en-US" sz="1600" dirty="0" smtClean="0"/>
              <a:t>domestic or international goals</a:t>
            </a:r>
          </a:p>
          <a:p>
            <a:pPr lvl="2"/>
            <a:r>
              <a:rPr lang="en-US" sz="1600" kern="0" dirty="0"/>
              <a:t>Provide international and domestic leadership supported by technical excellence</a:t>
            </a:r>
            <a:endParaRPr lang="en-US" sz="1600" b="0" kern="0" dirty="0" smtClean="0"/>
          </a:p>
          <a:p>
            <a:r>
              <a:rPr lang="en-US" sz="2000" kern="0" dirty="0" smtClean="0"/>
              <a:t>Milestones </a:t>
            </a:r>
          </a:p>
          <a:p>
            <a:pPr lvl="1"/>
            <a:r>
              <a:rPr lang="en-US" sz="1800" i="1" u="sng" kern="0" dirty="0" smtClean="0"/>
              <a:t>Modeling &amp; analyses are always needed</a:t>
            </a:r>
            <a:r>
              <a:rPr lang="en-US" sz="1800" kern="0" dirty="0" smtClean="0"/>
              <a:t>, primarily driven by cyclic phases:</a:t>
            </a:r>
            <a:endParaRPr lang="en-US" sz="2000" kern="0" dirty="0" smtClean="0"/>
          </a:p>
          <a:p>
            <a:pPr lvl="2"/>
            <a:r>
              <a:rPr lang="en-US" sz="1600" kern="0" dirty="0" smtClean="0"/>
              <a:t>Annually:</a:t>
            </a:r>
          </a:p>
          <a:p>
            <a:pPr lvl="3"/>
            <a:r>
              <a:rPr lang="en-US" sz="1600" kern="0" dirty="0" smtClean="0"/>
              <a:t>Fuel burn, emissions and noise inventories are generated for modeling, analysis &amp; reporting needs every year</a:t>
            </a:r>
          </a:p>
          <a:p>
            <a:pPr lvl="3"/>
            <a:r>
              <a:rPr lang="en-US" sz="1600" kern="0" dirty="0" smtClean="0"/>
              <a:t>Fidelity and underlying databases of inventories are updated as necessary to support specific modeling efforts</a:t>
            </a:r>
          </a:p>
          <a:p>
            <a:pPr lvl="3"/>
            <a:r>
              <a:rPr lang="en-US" sz="1600" kern="0" dirty="0" smtClean="0"/>
              <a:t>AEDT, PDARS*, fuel efficiency analyses are conducted regularly to meet internal and external goals/orders</a:t>
            </a:r>
          </a:p>
          <a:p>
            <a:pPr lvl="3"/>
            <a:r>
              <a:rPr lang="en-US" sz="1600" kern="0" dirty="0" smtClean="0"/>
              <a:t>Models are continuously updated to ensure maximize confidence in results</a:t>
            </a:r>
          </a:p>
          <a:p>
            <a:pPr lvl="2"/>
            <a:r>
              <a:rPr lang="en-US" sz="1600" kern="0" dirty="0" smtClean="0"/>
              <a:t>Triennially:</a:t>
            </a:r>
          </a:p>
          <a:p>
            <a:pPr lvl="3"/>
            <a:r>
              <a:rPr lang="en-US" sz="1600" kern="0" dirty="0" smtClean="0"/>
              <a:t>Support various CAEP activities coinciding with the CAEP cycles</a:t>
            </a:r>
          </a:p>
          <a:p>
            <a:pPr lvl="3"/>
            <a:endParaRPr lang="en-US" sz="1600" kern="0" dirty="0" smtClean="0"/>
          </a:p>
          <a:p>
            <a:pPr lvl="3"/>
            <a:endParaRPr lang="en-US" sz="1600" kern="0" dirty="0" smtClean="0"/>
          </a:p>
        </p:txBody>
      </p:sp>
      <p:sp>
        <p:nvSpPr>
          <p:cNvPr id="8" name="Content Placeholder 1"/>
          <p:cNvSpPr txBox="1">
            <a:spLocks/>
          </p:cNvSpPr>
          <p:nvPr/>
        </p:nvSpPr>
        <p:spPr>
          <a:xfrm>
            <a:off x="-40640" y="6611657"/>
            <a:ext cx="5562023" cy="492686"/>
          </a:xfrm>
          <a:prstGeom prst="rect">
            <a:avLst/>
          </a:prstGeom>
        </p:spPr>
        <p:txBody>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buNone/>
            </a:pPr>
            <a:r>
              <a:rPr lang="en-US" sz="1050" b="0" dirty="0" smtClean="0">
                <a:solidFill>
                  <a:schemeClr val="bg1">
                    <a:lumMod val="65000"/>
                  </a:schemeClr>
                </a:solidFill>
              </a:rPr>
              <a:t>* Performance </a:t>
            </a:r>
            <a:r>
              <a:rPr lang="en-US" sz="1050" b="0" dirty="0">
                <a:solidFill>
                  <a:schemeClr val="bg1">
                    <a:lumMod val="65000"/>
                  </a:schemeClr>
                </a:solidFill>
              </a:rPr>
              <a:t>Data Analysis and Reporting </a:t>
            </a:r>
            <a:r>
              <a:rPr lang="en-US" sz="1050" b="0" dirty="0" smtClean="0">
                <a:solidFill>
                  <a:schemeClr val="bg1">
                    <a:lumMod val="65000"/>
                  </a:schemeClr>
                </a:solidFill>
              </a:rPr>
              <a:t>System by ATAC (</a:t>
            </a:r>
            <a:r>
              <a:rPr lang="en-US" sz="1050" b="0" i="1" dirty="0" smtClean="0">
                <a:solidFill>
                  <a:schemeClr val="bg1">
                    <a:lumMod val="65000"/>
                  </a:schemeClr>
                </a:solidFill>
              </a:rPr>
              <a:t>www.atac.com/pdars.html</a:t>
            </a:r>
            <a:r>
              <a:rPr lang="en-US" sz="1050" b="0" dirty="0" smtClean="0">
                <a:solidFill>
                  <a:schemeClr val="bg1">
                    <a:lumMod val="65000"/>
                  </a:schemeClr>
                </a:solidFill>
              </a:rPr>
              <a:t>)</a:t>
            </a:r>
            <a:endParaRPr lang="en-US" sz="1100" b="0" kern="0" dirty="0" smtClean="0">
              <a:solidFill>
                <a:schemeClr val="bg1">
                  <a:lumMod val="65000"/>
                </a:schemeClr>
              </a:solidFill>
            </a:endParaRPr>
          </a:p>
        </p:txBody>
      </p:sp>
    </p:spTree>
    <p:extLst>
      <p:ext uri="{BB962C8B-B14F-4D97-AF65-F5344CB8AC3E}">
        <p14:creationId xmlns:p14="http://schemas.microsoft.com/office/powerpoint/2010/main" val="1474897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bwMode="auto">
          <a:xfrm>
            <a:off x="0" y="0"/>
            <a:ext cx="9144000" cy="8016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sz="3600" dirty="0" smtClean="0">
                <a:latin typeface="Calibri" panose="020F0502020204030204" pitchFamily="34" charset="0"/>
              </a:rPr>
              <a:t>Regulations </a:t>
            </a:r>
            <a:r>
              <a:rPr lang="en-US" sz="3600" dirty="0">
                <a:latin typeface="Calibri" panose="020F0502020204030204" pitchFamily="34" charset="0"/>
              </a:rPr>
              <a:t>and Certification </a:t>
            </a:r>
            <a:r>
              <a:rPr lang="en-US" sz="3600" dirty="0" smtClean="0">
                <a:latin typeface="Calibri" panose="020F0502020204030204" pitchFamily="34" charset="0"/>
              </a:rPr>
              <a:t>Activities</a:t>
            </a:r>
            <a:endParaRPr lang="en-US" sz="3600" dirty="0">
              <a:latin typeface="Calibri" panose="020F0502020204030204" pitchFamily="34" charset="0"/>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172694570"/>
              </p:ext>
            </p:extLst>
          </p:nvPr>
        </p:nvGraphicFramePr>
        <p:xfrm>
          <a:off x="494506" y="796770"/>
          <a:ext cx="8042275" cy="4340144"/>
        </p:xfrm>
        <a:graphic>
          <a:graphicData uri="http://schemas.openxmlformats.org/drawingml/2006/table">
            <a:tbl>
              <a:tblPr firstRow="1" bandRow="1">
                <a:tableStyleId>{5C22544A-7EE6-4342-B048-85BDC9FD1C3A}</a:tableStyleId>
              </a:tblPr>
              <a:tblGrid>
                <a:gridCol w="944167"/>
                <a:gridCol w="1624906"/>
                <a:gridCol w="922199"/>
                <a:gridCol w="777811"/>
                <a:gridCol w="940525"/>
                <a:gridCol w="1045029"/>
                <a:gridCol w="829084"/>
                <a:gridCol w="958554"/>
              </a:tblGrid>
              <a:tr h="415896">
                <a:tc>
                  <a:txBody>
                    <a:bodyPr/>
                    <a:lstStyle/>
                    <a:p>
                      <a:pPr algn="ctr"/>
                      <a:r>
                        <a:rPr lang="en-US" sz="1400" dirty="0" smtClean="0">
                          <a:solidFill>
                            <a:schemeClr val="tx1"/>
                          </a:solidFill>
                        </a:rPr>
                        <a:t>Subject</a:t>
                      </a:r>
                      <a:endParaRPr lang="en-US" sz="1400" dirty="0">
                        <a:solidFill>
                          <a:schemeClr val="tx1"/>
                        </a:solidFill>
                      </a:endParaRPr>
                    </a:p>
                  </a:txBody>
                  <a:tcPr marL="91427" marR="91427" marT="45726" marB="45726"/>
                </a:tc>
                <a:tc>
                  <a:txBody>
                    <a:bodyPr/>
                    <a:lstStyle/>
                    <a:p>
                      <a:pPr algn="ctr"/>
                      <a:r>
                        <a:rPr lang="en-US" sz="1400" dirty="0" smtClean="0">
                          <a:solidFill>
                            <a:schemeClr val="tx1"/>
                          </a:solidFill>
                        </a:rPr>
                        <a:t>Now – 2/2016</a:t>
                      </a:r>
                      <a:endParaRPr lang="en-US" sz="1400" dirty="0">
                        <a:solidFill>
                          <a:schemeClr val="tx1"/>
                        </a:solidFill>
                      </a:endParaRPr>
                    </a:p>
                  </a:txBody>
                  <a:tcPr marL="91427" marR="91427" marT="45726" marB="45726"/>
                </a:tc>
                <a:tc>
                  <a:txBody>
                    <a:bodyPr/>
                    <a:lstStyle/>
                    <a:p>
                      <a:pPr algn="ctr"/>
                      <a:r>
                        <a:rPr lang="en-US" sz="1400" dirty="0" smtClean="0">
                          <a:solidFill>
                            <a:schemeClr val="tx1"/>
                          </a:solidFill>
                        </a:rPr>
                        <a:t>2017</a:t>
                      </a:r>
                      <a:endParaRPr lang="en-US" sz="1400" dirty="0">
                        <a:solidFill>
                          <a:schemeClr val="tx1"/>
                        </a:solidFill>
                      </a:endParaRPr>
                    </a:p>
                  </a:txBody>
                  <a:tcPr marL="91427" marR="91427" marT="45726" marB="45726"/>
                </a:tc>
                <a:tc>
                  <a:txBody>
                    <a:bodyPr/>
                    <a:lstStyle/>
                    <a:p>
                      <a:pPr algn="ctr"/>
                      <a:r>
                        <a:rPr lang="en-US" sz="1400" dirty="0" smtClean="0">
                          <a:solidFill>
                            <a:schemeClr val="tx1"/>
                          </a:solidFill>
                        </a:rPr>
                        <a:t>2018</a:t>
                      </a:r>
                      <a:endParaRPr lang="en-US" sz="1400" dirty="0">
                        <a:solidFill>
                          <a:schemeClr val="tx1"/>
                        </a:solidFill>
                      </a:endParaRPr>
                    </a:p>
                  </a:txBody>
                  <a:tcPr marL="91427" marR="91427" marT="45726" marB="45726"/>
                </a:tc>
                <a:tc>
                  <a:txBody>
                    <a:bodyPr/>
                    <a:lstStyle/>
                    <a:p>
                      <a:pPr algn="ctr"/>
                      <a:r>
                        <a:rPr lang="en-US" sz="1400" dirty="0" smtClean="0">
                          <a:solidFill>
                            <a:schemeClr val="tx1"/>
                          </a:solidFill>
                        </a:rPr>
                        <a:t>2019</a:t>
                      </a:r>
                      <a:endParaRPr lang="en-US" sz="1400" dirty="0">
                        <a:solidFill>
                          <a:schemeClr val="tx1"/>
                        </a:solidFill>
                      </a:endParaRPr>
                    </a:p>
                  </a:txBody>
                  <a:tcPr marL="91427" marR="91427" marT="45726" marB="45726"/>
                </a:tc>
                <a:tc>
                  <a:txBody>
                    <a:bodyPr/>
                    <a:lstStyle/>
                    <a:p>
                      <a:pPr algn="ctr"/>
                      <a:r>
                        <a:rPr lang="en-US" sz="1400" dirty="0" smtClean="0">
                          <a:solidFill>
                            <a:schemeClr val="tx1"/>
                          </a:solidFill>
                        </a:rPr>
                        <a:t>2020</a:t>
                      </a:r>
                      <a:endParaRPr lang="en-US" sz="1400" dirty="0">
                        <a:solidFill>
                          <a:schemeClr val="tx1"/>
                        </a:solidFill>
                      </a:endParaRPr>
                    </a:p>
                  </a:txBody>
                  <a:tcPr marL="91427" marR="91427" marT="45726" marB="45726"/>
                </a:tc>
                <a:tc>
                  <a:txBody>
                    <a:bodyPr/>
                    <a:lstStyle/>
                    <a:p>
                      <a:pPr algn="ctr"/>
                      <a:r>
                        <a:rPr lang="en-US" sz="1400" dirty="0" smtClean="0">
                          <a:solidFill>
                            <a:schemeClr val="tx1"/>
                          </a:solidFill>
                        </a:rPr>
                        <a:t>2021</a:t>
                      </a:r>
                      <a:endParaRPr lang="en-US" sz="1400" dirty="0">
                        <a:solidFill>
                          <a:schemeClr val="tx1"/>
                        </a:solidFill>
                      </a:endParaRPr>
                    </a:p>
                  </a:txBody>
                  <a:tcPr marL="91427" marR="91427" marT="45726" marB="45726"/>
                </a:tc>
                <a:tc>
                  <a:txBody>
                    <a:bodyPr/>
                    <a:lstStyle/>
                    <a:p>
                      <a:pPr algn="ctr"/>
                      <a:r>
                        <a:rPr lang="en-US" sz="1400" dirty="0" smtClean="0">
                          <a:solidFill>
                            <a:schemeClr val="tx1"/>
                          </a:solidFill>
                        </a:rPr>
                        <a:t>2022</a:t>
                      </a:r>
                      <a:endParaRPr lang="en-US" sz="1400" dirty="0">
                        <a:solidFill>
                          <a:schemeClr val="tx1"/>
                        </a:solidFill>
                      </a:endParaRPr>
                    </a:p>
                  </a:txBody>
                  <a:tcPr marL="91427" marR="91427" marT="45726" marB="45726"/>
                </a:tc>
              </a:tr>
              <a:tr h="603506">
                <a:tc>
                  <a:txBody>
                    <a:bodyPr/>
                    <a:lstStyle/>
                    <a:p>
                      <a:pPr algn="ctr"/>
                      <a:r>
                        <a:rPr lang="en-US" sz="1100" dirty="0" smtClean="0"/>
                        <a:t>CO2 Aircraft Std.  </a:t>
                      </a:r>
                      <a:endParaRPr lang="en-US" sz="1100" dirty="0"/>
                    </a:p>
                  </a:txBody>
                  <a:tcPr marL="91427" marR="91427" marT="45726" marB="45726" anchor="ctr">
                    <a:solidFill>
                      <a:schemeClr val="accent1"/>
                    </a:solidFill>
                  </a:tcPr>
                </a:tc>
                <a:tc>
                  <a:txBody>
                    <a:bodyPr/>
                    <a:lstStyle/>
                    <a:p>
                      <a:pPr marL="0" indent="0" algn="ctr">
                        <a:buNone/>
                      </a:pPr>
                      <a:r>
                        <a:rPr lang="en-US" sz="1100" dirty="0" smtClean="0"/>
                        <a:t>CAEP/10</a:t>
                      </a:r>
                      <a:br>
                        <a:rPr lang="en-US" sz="1100" dirty="0" smtClean="0"/>
                      </a:br>
                      <a:r>
                        <a:rPr lang="en-US" sz="1100" dirty="0" smtClean="0"/>
                        <a:t>ICAO CO2</a:t>
                      </a:r>
                      <a:r>
                        <a:rPr lang="en-US" sz="1100" baseline="0" dirty="0" smtClean="0"/>
                        <a:t> Std.</a:t>
                      </a:r>
                    </a:p>
                  </a:txBody>
                  <a:tcPr marL="91427" marR="91427" marT="45726" marB="45726" anchor="ctr"/>
                </a:tc>
                <a:tc>
                  <a:txBody>
                    <a:bodyPr/>
                    <a:lstStyle/>
                    <a:p>
                      <a:pPr algn="ctr"/>
                      <a:endParaRPr lang="en-US" sz="1100" dirty="0"/>
                    </a:p>
                  </a:txBody>
                  <a:tcPr marL="91427" marR="91427" marT="45726" marB="45726" anchor="ctr"/>
                </a:tc>
                <a:tc>
                  <a:txBody>
                    <a:bodyPr/>
                    <a:lstStyle/>
                    <a:p>
                      <a:pPr algn="ctr"/>
                      <a:r>
                        <a:rPr lang="en-US" sz="1100" dirty="0" smtClean="0"/>
                        <a:t>EPA CO2 Std. </a:t>
                      </a:r>
                      <a:endParaRPr lang="en-US" sz="1100" dirty="0"/>
                    </a:p>
                  </a:txBody>
                  <a:tcPr marL="91427" marR="91427" marT="45726" marB="45726" anchor="ctr"/>
                </a:tc>
                <a:tc>
                  <a:txBody>
                    <a:bodyPr/>
                    <a:lstStyle/>
                    <a:p>
                      <a:pPr marL="0" indent="0" algn="ctr"/>
                      <a:r>
                        <a:rPr lang="en-US" sz="1100" dirty="0" smtClean="0"/>
                        <a:t>FAA </a:t>
                      </a:r>
                      <a:br>
                        <a:rPr lang="en-US" sz="1100" dirty="0" smtClean="0"/>
                      </a:br>
                      <a:r>
                        <a:rPr lang="en-US" sz="1100" dirty="0" smtClean="0"/>
                        <a:t>CO2 Std.</a:t>
                      </a:r>
                      <a:r>
                        <a:rPr lang="en-US" sz="1100" baseline="0" dirty="0" smtClean="0"/>
                        <a:t> </a:t>
                      </a:r>
                    </a:p>
                  </a:txBody>
                  <a:tcPr marL="91427" marR="91427" marT="45726" marB="45726" anchor="ctr"/>
                </a:tc>
                <a:tc>
                  <a:txBody>
                    <a:bodyPr/>
                    <a:lstStyle/>
                    <a:p>
                      <a:pPr algn="ctr"/>
                      <a:endParaRPr lang="en-US" sz="1100" dirty="0"/>
                    </a:p>
                  </a:txBody>
                  <a:tcPr marL="91427" marR="91427" marT="45726" marB="45726" anchor="ctr"/>
                </a:tc>
                <a:tc>
                  <a:txBody>
                    <a:bodyPr/>
                    <a:lstStyle/>
                    <a:p>
                      <a:pPr algn="ctr"/>
                      <a:endParaRPr lang="en-US" sz="1100" dirty="0"/>
                    </a:p>
                  </a:txBody>
                  <a:tcPr marL="91427" marR="91427" marT="45726" marB="45726" anchor="ctr"/>
                </a:tc>
                <a:tc>
                  <a:txBody>
                    <a:bodyPr/>
                    <a:lstStyle/>
                    <a:p>
                      <a:pPr algn="ctr"/>
                      <a:endParaRPr lang="en-US" sz="1100" dirty="0"/>
                    </a:p>
                  </a:txBody>
                  <a:tcPr marL="91427" marR="91427" marT="45726" marB="45726" anchor="ctr"/>
                </a:tc>
              </a:tr>
              <a:tr h="1432572">
                <a:tc>
                  <a:txBody>
                    <a:bodyPr/>
                    <a:lstStyle/>
                    <a:p>
                      <a:pPr algn="ctr"/>
                      <a:r>
                        <a:rPr lang="en-US" sz="1100" dirty="0" smtClean="0"/>
                        <a:t>nvPM </a:t>
                      </a:r>
                      <a:br>
                        <a:rPr lang="en-US" sz="1100" dirty="0" smtClean="0"/>
                      </a:br>
                      <a:r>
                        <a:rPr lang="en-US" sz="1100" dirty="0" smtClean="0"/>
                        <a:t>Data Collection</a:t>
                      </a:r>
                      <a:endParaRPr lang="en-US" sz="1100" dirty="0"/>
                    </a:p>
                  </a:txBody>
                  <a:tcPr marL="91427" marR="91427" marT="45726" marB="45726" anchor="ctr">
                    <a:solidFill>
                      <a:schemeClr val="accent1"/>
                    </a:solidFill>
                  </a:tcPr>
                </a:tc>
                <a:tc>
                  <a:txBody>
                    <a:bodyPr/>
                    <a:lstStyle/>
                    <a:p>
                      <a:pPr marL="174625" indent="-174625">
                        <a:buAutoNum type="arabicPeriod"/>
                      </a:pPr>
                      <a:r>
                        <a:rPr lang="en-US" sz="1100" dirty="0" smtClean="0"/>
                        <a:t>ICAO voluntary nvPM data for 25 engines by </a:t>
                      </a:r>
                      <a:r>
                        <a:rPr lang="en-US" sz="1100" b="1" dirty="0" smtClean="0"/>
                        <a:t>2/2017</a:t>
                      </a:r>
                      <a:endParaRPr lang="en-US" sz="1100" dirty="0" smtClean="0"/>
                    </a:p>
                    <a:p>
                      <a:pPr marL="174625" indent="-174625">
                        <a:buAutoNum type="arabicPeriod"/>
                      </a:pPr>
                      <a:r>
                        <a:rPr lang="en-US" sz="1100" dirty="0" smtClean="0"/>
                        <a:t>CAEP/10</a:t>
                      </a:r>
                      <a:r>
                        <a:rPr lang="en-US" sz="1100" baseline="0" dirty="0" smtClean="0"/>
                        <a:t> nvPM Transition </a:t>
                      </a:r>
                      <a:r>
                        <a:rPr lang="en-US" sz="1100" b="0" i="0" dirty="0" smtClean="0"/>
                        <a:t>Std.</a:t>
                      </a:r>
                      <a:r>
                        <a:rPr lang="en-US" sz="1100" dirty="0" smtClean="0"/>
                        <a:t> </a:t>
                      </a:r>
                      <a:r>
                        <a:rPr lang="en-US" sz="1100" baseline="0" dirty="0" smtClean="0"/>
                        <a:t> </a:t>
                      </a:r>
                    </a:p>
                    <a:p>
                      <a:pPr marL="174625" indent="-174625"/>
                      <a:r>
                        <a:rPr lang="en-US" sz="1100" dirty="0" smtClean="0"/>
                        <a:t>3.</a:t>
                      </a:r>
                      <a:r>
                        <a:rPr lang="en-US" sz="1100" baseline="0" dirty="0" smtClean="0"/>
                        <a:t> </a:t>
                      </a:r>
                      <a:r>
                        <a:rPr lang="en-US" sz="1100" dirty="0" smtClean="0"/>
                        <a:t>FAA data     management</a:t>
                      </a:r>
                    </a:p>
                  </a:txBody>
                  <a:tcPr marL="91427" marR="91427" marT="45726" marB="45726" anchor="ctr"/>
                </a:tc>
                <a:tc>
                  <a:txBody>
                    <a:bodyPr/>
                    <a:lstStyle/>
                    <a:p>
                      <a:pPr marL="0" indent="0" algn="ctr">
                        <a:buNone/>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EPA Data Mandate Under CAA §</a:t>
                      </a:r>
                      <a:r>
                        <a:rPr kumimoji="0" lang="en-US" sz="1100" b="0" i="0" u="none" strike="noStrike" kern="1200" cap="none" spc="0" normalizeH="0" baseline="0" noProof="0" dirty="0" smtClean="0">
                          <a:ln>
                            <a:noFill/>
                          </a:ln>
                          <a:solidFill>
                            <a:prstClr val="black"/>
                          </a:solidFill>
                          <a:effectLst/>
                          <a:uLnTx/>
                          <a:uFillTx/>
                          <a:latin typeface="+mn-lt"/>
                        </a:rPr>
                        <a:t>114 </a:t>
                      </a:r>
                      <a:endParaRPr kumimoji="0" lang="en-US" sz="1100" b="0" i="0" u="none" strike="noStrike" kern="1200" cap="none" spc="0" normalizeH="0" baseline="0" noProof="0" dirty="0" smtClean="0">
                        <a:ln>
                          <a:noFill/>
                        </a:ln>
                        <a:solidFill>
                          <a:prstClr val="black"/>
                        </a:solidFill>
                        <a:effectLst/>
                        <a:uLnTx/>
                        <a:uFillTx/>
                        <a:latin typeface="+mn-lt"/>
                        <a:ea typeface="+mn-ea"/>
                        <a:cs typeface="+mn-cs"/>
                      </a:endParaRPr>
                    </a:p>
                  </a:txBody>
                  <a:tcPr marL="91427" marR="91427" marT="45726" marB="45726" anchor="ctr"/>
                </a:tc>
                <a:tc>
                  <a:txBody>
                    <a:bodyPr/>
                    <a:lstStyle/>
                    <a:p>
                      <a:endParaRPr lang="en-US" sz="1100" dirty="0"/>
                    </a:p>
                  </a:txBody>
                  <a:tcPr marL="91427" marR="91427" marT="45726" marB="45726" anchor="ctr"/>
                </a:tc>
                <a:tc>
                  <a:txBody>
                    <a:bodyPr/>
                    <a:lstStyle/>
                    <a:p>
                      <a:endParaRPr lang="en-US" sz="1100" dirty="0"/>
                    </a:p>
                  </a:txBody>
                  <a:tcPr marL="91427" marR="91427" marT="45726" marB="45726" anchor="ctr"/>
                </a:tc>
                <a:tc>
                  <a:txBody>
                    <a:bodyPr/>
                    <a:lstStyle/>
                    <a:p>
                      <a:pPr algn="ctr"/>
                      <a:r>
                        <a:rPr lang="en-US" sz="1100" dirty="0" smtClean="0"/>
                        <a:t>CAEP/10 nvPM</a:t>
                      </a:r>
                      <a:r>
                        <a:rPr lang="en-US" sz="1100" baseline="0" dirty="0" smtClean="0"/>
                        <a:t> data set complete (1</a:t>
                      </a:r>
                      <a:r>
                        <a:rPr lang="en-US" sz="1100" dirty="0" smtClean="0"/>
                        <a:t>69 engines) </a:t>
                      </a:r>
                      <a:endParaRPr lang="en-US" sz="1100" dirty="0"/>
                    </a:p>
                  </a:txBody>
                  <a:tcPr marL="91427" marR="91427" marT="45726" marB="45726" anchor="ctr"/>
                </a:tc>
                <a:tc>
                  <a:txBody>
                    <a:bodyPr/>
                    <a:lstStyle/>
                    <a:p>
                      <a:endParaRPr lang="en-US" sz="1100" dirty="0"/>
                    </a:p>
                  </a:txBody>
                  <a:tcPr marL="91427" marR="91427" marT="45726" marB="45726" anchor="ctr"/>
                </a:tc>
                <a:tc>
                  <a:txBody>
                    <a:bodyPr/>
                    <a:lstStyle/>
                    <a:p>
                      <a:endParaRPr lang="en-US" sz="1100" dirty="0"/>
                    </a:p>
                  </a:txBody>
                  <a:tcPr marL="91427" marR="91427" marT="45726" marB="45726" anchor="ctr"/>
                </a:tc>
              </a:tr>
              <a:tr h="623238">
                <a:tc>
                  <a:txBody>
                    <a:bodyPr/>
                    <a:lstStyle/>
                    <a:p>
                      <a:pPr algn="ctr"/>
                      <a:r>
                        <a:rPr lang="en-US" sz="1100" dirty="0" smtClean="0"/>
                        <a:t>nvPM Standard</a:t>
                      </a:r>
                      <a:endParaRPr lang="en-US" sz="1100" dirty="0"/>
                    </a:p>
                  </a:txBody>
                  <a:tcPr marL="91427" marR="91427" marT="45726" marB="45726" anchor="ctr">
                    <a:solidFill>
                      <a:schemeClr val="accent1"/>
                    </a:solidFill>
                  </a:tcPr>
                </a:tc>
                <a:tc>
                  <a:txBody>
                    <a:bodyPr/>
                    <a:lstStyle/>
                    <a:p>
                      <a:pPr marL="0" indent="0" algn="ctr">
                        <a:buNone/>
                      </a:pPr>
                      <a:r>
                        <a:rPr lang="en-US" sz="1100" dirty="0" smtClean="0"/>
                        <a:t>CAEP/10</a:t>
                      </a:r>
                      <a:br>
                        <a:rPr lang="en-US" sz="1100" dirty="0" smtClean="0"/>
                      </a:br>
                      <a:r>
                        <a:rPr lang="en-US" sz="1100" dirty="0" smtClean="0"/>
                        <a:t>ICAO nvPM </a:t>
                      </a:r>
                      <a:br>
                        <a:rPr lang="en-US" sz="1100" dirty="0" smtClean="0"/>
                      </a:br>
                      <a:r>
                        <a:rPr lang="en-US" sz="1100" dirty="0" smtClean="0"/>
                        <a:t>Transition Std.</a:t>
                      </a:r>
                      <a:endParaRPr lang="en-US" sz="1100" dirty="0"/>
                    </a:p>
                  </a:txBody>
                  <a:tcPr marL="91427" marR="91427" marT="45726" marB="45726" anchor="ctr"/>
                </a:tc>
                <a:tc>
                  <a:txBody>
                    <a:bodyPr/>
                    <a:lstStyle/>
                    <a:p>
                      <a:pPr algn="ctr"/>
                      <a:endParaRPr lang="en-US" sz="1100" dirty="0"/>
                    </a:p>
                  </a:txBody>
                  <a:tcPr marL="91427" marR="91427" marT="45726" marB="45726" anchor="ctr"/>
                </a:tc>
                <a:tc>
                  <a:txBody>
                    <a:bodyPr/>
                    <a:lstStyle/>
                    <a:p>
                      <a:pPr algn="ctr"/>
                      <a:endParaRPr lang="en-US" sz="1100" dirty="0"/>
                    </a:p>
                  </a:txBody>
                  <a:tcPr marL="91427" marR="91427" marT="45726" marB="45726" anchor="ctr"/>
                </a:tc>
                <a:tc>
                  <a:txBody>
                    <a:bodyPr/>
                    <a:lstStyle/>
                    <a:p>
                      <a:pPr algn="ctr"/>
                      <a:r>
                        <a:rPr lang="en-US" sz="1100" dirty="0" smtClean="0"/>
                        <a:t>CAEP/11</a:t>
                      </a:r>
                      <a:r>
                        <a:rPr lang="en-US" sz="1100" baseline="0" dirty="0" smtClean="0"/>
                        <a:t> </a:t>
                      </a:r>
                      <a:r>
                        <a:rPr lang="en-US" sz="1100" dirty="0" smtClean="0"/>
                        <a:t>nvPM</a:t>
                      </a:r>
                      <a:r>
                        <a:rPr lang="en-US" sz="1100" baseline="0" dirty="0" smtClean="0"/>
                        <a:t> </a:t>
                      </a:r>
                      <a:r>
                        <a:rPr lang="en-US" sz="1100" dirty="0" smtClean="0"/>
                        <a:t>Std.  </a:t>
                      </a:r>
                      <a:endParaRPr lang="en-US" sz="1100" dirty="0"/>
                    </a:p>
                  </a:txBody>
                  <a:tcPr marL="91427" marR="91427" marT="45726" marB="45726" anchor="ctr"/>
                </a:tc>
                <a:tc>
                  <a:txBody>
                    <a:bodyPr/>
                    <a:lstStyle/>
                    <a:p>
                      <a:pPr algn="ctr"/>
                      <a:endParaRPr lang="en-US" sz="1100" dirty="0"/>
                    </a:p>
                  </a:txBody>
                  <a:tcPr marL="91427" marR="91427" marT="45726" marB="45726" anchor="ctr"/>
                </a:tc>
                <a:tc>
                  <a:txBody>
                    <a:bodyPr/>
                    <a:lstStyle/>
                    <a:p>
                      <a:pPr algn="ctr"/>
                      <a:r>
                        <a:rPr lang="en-US" sz="1100" dirty="0" smtClean="0"/>
                        <a:t>EPA nvPM Std.   </a:t>
                      </a:r>
                      <a:endParaRPr lang="en-US" sz="1100" dirty="0"/>
                    </a:p>
                  </a:txBody>
                  <a:tcPr marL="91427" marR="91427" marT="45726" marB="45726" anchor="ctr"/>
                </a:tc>
                <a:tc>
                  <a:txBody>
                    <a:bodyPr/>
                    <a:lstStyle/>
                    <a:p>
                      <a:pPr marL="0" indent="0" algn="ctr">
                        <a:buNone/>
                      </a:pPr>
                      <a:r>
                        <a:rPr lang="en-US" sz="1100" dirty="0" smtClean="0"/>
                        <a:t>FAA </a:t>
                      </a:r>
                      <a:br>
                        <a:rPr lang="en-US" sz="1100" dirty="0" smtClean="0"/>
                      </a:br>
                      <a:r>
                        <a:rPr lang="en-US" sz="1100" dirty="0" smtClean="0"/>
                        <a:t>nvPM Std.</a:t>
                      </a:r>
                      <a:endParaRPr lang="en-US" sz="1100" dirty="0"/>
                    </a:p>
                  </a:txBody>
                  <a:tcPr marL="91427" marR="91427" marT="45726" marB="45726" anchor="ctr"/>
                </a:tc>
              </a:tr>
              <a:tr h="1097378">
                <a:tc>
                  <a:txBody>
                    <a:bodyPr/>
                    <a:lstStyle/>
                    <a:p>
                      <a:pPr algn="ctr"/>
                      <a:r>
                        <a:rPr lang="en-US" sz="1100" dirty="0" smtClean="0"/>
                        <a:t>Expanded Delegation /                       Certification Authority</a:t>
                      </a:r>
                      <a:endParaRPr lang="en-US" sz="1100" dirty="0"/>
                    </a:p>
                  </a:txBody>
                  <a:tcPr marL="91427" marR="91427" marT="45726" marB="45726" anchor="ctr">
                    <a:solidFill>
                      <a:schemeClr val="accent1"/>
                    </a:solidFill>
                  </a:tcPr>
                </a:tc>
                <a:tc>
                  <a:txBody>
                    <a:bodyPr/>
                    <a:lstStyle/>
                    <a:p>
                      <a:pPr marL="0" indent="0">
                        <a:tabLst>
                          <a:tab pos="0" algn="l"/>
                        </a:tabLst>
                      </a:pPr>
                      <a:r>
                        <a:rPr lang="en-US" sz="1100" dirty="0" smtClean="0"/>
                        <a:t>Sec. 312 of 2012 FAA Mod. &amp; Reform Act:</a:t>
                      </a:r>
                    </a:p>
                    <a:p>
                      <a:pPr marL="174625" indent="-174625">
                        <a:tabLst>
                          <a:tab pos="0" algn="l"/>
                        </a:tabLst>
                      </a:pPr>
                      <a:r>
                        <a:rPr lang="en-US" sz="1100" dirty="0" smtClean="0"/>
                        <a:t>1. Emissions Delegation Workshop</a:t>
                      </a:r>
                    </a:p>
                    <a:p>
                      <a:pPr marL="174625" indent="-174625"/>
                      <a:r>
                        <a:rPr lang="en-US" sz="1100" dirty="0" smtClean="0"/>
                        <a:t>2. Emissions Recurrent Session</a:t>
                      </a:r>
                      <a:endParaRPr lang="en-US" sz="1100" dirty="0"/>
                    </a:p>
                  </a:txBody>
                  <a:tcPr marL="91427" marR="91427" marT="45726" marB="45726" anchor="ctr"/>
                </a:tc>
                <a:tc>
                  <a:txBody>
                    <a:bodyPr/>
                    <a:lstStyle/>
                    <a:p>
                      <a:r>
                        <a:rPr lang="en-US" sz="1100" dirty="0" smtClean="0"/>
                        <a:t>Emissions Recurrent Workshop</a:t>
                      </a:r>
                      <a:endParaRPr lang="en-US" sz="1100" dirty="0"/>
                    </a:p>
                  </a:txBody>
                  <a:tcPr marL="91427" marR="91427" marT="45726" marB="45726" anchor="ctr"/>
                </a:tc>
                <a:tc>
                  <a:txBody>
                    <a:bodyPr/>
                    <a:lstStyle/>
                    <a:p>
                      <a:endParaRPr lang="en-US" sz="1100" dirty="0"/>
                    </a:p>
                  </a:txBody>
                  <a:tcPr marL="91427" marR="91427" marT="45726" marB="45726"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n-lt"/>
                        </a:rPr>
                        <a:t>Emissions Recurrent Workshop </a:t>
                      </a:r>
                      <a:endParaRPr kumimoji="0" lang="en-US" sz="1100" b="0" i="0" u="none" strike="noStrike" kern="1200" cap="none" spc="0" normalizeH="0" baseline="0" noProof="0" dirty="0">
                        <a:ln>
                          <a:noFill/>
                        </a:ln>
                        <a:solidFill>
                          <a:prstClr val="black"/>
                        </a:solidFill>
                        <a:effectLst/>
                        <a:uLnTx/>
                        <a:uFillTx/>
                        <a:latin typeface="+mn-lt"/>
                      </a:endParaRPr>
                    </a:p>
                  </a:txBody>
                  <a:tcPr marL="91427" marR="91427" marT="45726" marB="45726" anchor="ctr"/>
                </a:tc>
                <a:tc>
                  <a:txBody>
                    <a:bodyPr/>
                    <a:lstStyle/>
                    <a:p>
                      <a:endParaRPr lang="en-US" sz="1100" dirty="0"/>
                    </a:p>
                  </a:txBody>
                  <a:tcPr marL="91427" marR="91427" marT="45726" marB="45726" anchor="ctr"/>
                </a:tc>
                <a:tc>
                  <a:txBody>
                    <a:bodyPr/>
                    <a:lstStyle/>
                    <a:p>
                      <a:r>
                        <a:rPr lang="en-US" sz="1100" dirty="0" smtClean="0"/>
                        <a:t>Emissions Recurrent Workshop</a:t>
                      </a:r>
                      <a:endParaRPr lang="en-US" sz="1100" dirty="0"/>
                    </a:p>
                  </a:txBody>
                  <a:tcPr marL="91427" marR="91427" marT="45726" marB="45726" anchor="ctr"/>
                </a:tc>
                <a:tc>
                  <a:txBody>
                    <a:bodyPr/>
                    <a:lstStyle/>
                    <a:p>
                      <a:endParaRPr lang="en-US" sz="1100" dirty="0"/>
                    </a:p>
                  </a:txBody>
                  <a:tcPr marL="91427" marR="91427" marT="45726" marB="45726" anchor="ctr"/>
                </a:tc>
              </a:tr>
            </a:tbl>
          </a:graphicData>
        </a:graphic>
      </p:graphicFrame>
      <p:cxnSp>
        <p:nvCxnSpPr>
          <p:cNvPr id="4155" name="Straight Arrow Connector 4"/>
          <p:cNvCxnSpPr>
            <a:cxnSpLocks noChangeShapeType="1"/>
          </p:cNvCxnSpPr>
          <p:nvPr/>
        </p:nvCxnSpPr>
        <p:spPr bwMode="auto">
          <a:xfrm>
            <a:off x="2591526" y="3001930"/>
            <a:ext cx="3678238" cy="0"/>
          </a:xfrm>
          <a:prstGeom prst="straightConnector1">
            <a:avLst/>
          </a:prstGeom>
          <a:ln>
            <a:headEnd/>
            <a:tailEnd type="triangle" w="lg" len="med"/>
          </a:ln>
        </p:spPr>
        <p:style>
          <a:lnRef idx="1">
            <a:schemeClr val="dk1"/>
          </a:lnRef>
          <a:fillRef idx="0">
            <a:schemeClr val="dk1"/>
          </a:fillRef>
          <a:effectRef idx="0">
            <a:schemeClr val="dk1"/>
          </a:effectRef>
          <a:fontRef idx="minor">
            <a:schemeClr val="tx1"/>
          </a:fontRef>
        </p:style>
      </p:cxnSp>
      <p:sp>
        <p:nvSpPr>
          <p:cNvPr id="5179" name="TextBox 2"/>
          <p:cNvSpPr txBox="1">
            <a:spLocks noChangeArrowheads="1"/>
          </p:cNvSpPr>
          <p:nvPr/>
        </p:nvSpPr>
        <p:spPr bwMode="auto">
          <a:xfrm>
            <a:off x="592138" y="5587344"/>
            <a:ext cx="7847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algn="ctr" eaLnBrk="1" hangingPunct="1">
              <a:buFontTx/>
              <a:buNone/>
            </a:pPr>
            <a:r>
              <a:rPr lang="en-US" sz="1200" dirty="0"/>
              <a:t>ICAO Standard = Annex 16 Vol.s II, III  /  EPA Standard = 40 CFR Part 87 /  FAA Standard = 14 CFR Part 34</a:t>
            </a:r>
          </a:p>
        </p:txBody>
      </p:sp>
      <p:cxnSp>
        <p:nvCxnSpPr>
          <p:cNvPr id="6" name="Straight Connector 5"/>
          <p:cNvCxnSpPr/>
          <p:nvPr/>
        </p:nvCxnSpPr>
        <p:spPr bwMode="auto">
          <a:xfrm>
            <a:off x="1731588" y="843177"/>
            <a:ext cx="0" cy="360835"/>
          </a:xfrm>
          <a:prstGeom prst="line">
            <a:avLst/>
          </a:prstGeom>
          <a:noFill/>
          <a:ln w="50800" cap="flat" cmpd="sng" algn="ctr">
            <a:solidFill>
              <a:srgbClr val="FF0000"/>
            </a:solidFill>
            <a:prstDash val="solid"/>
            <a:round/>
            <a:headEnd type="none" w="med" len="me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Slide Number Placeholder 1"/>
          <p:cNvSpPr>
            <a:spLocks noGrp="1"/>
          </p:cNvSpPr>
          <p:nvPr>
            <p:ph type="sldNum" sz="quarter" idx="12"/>
          </p:nvPr>
        </p:nvSpPr>
        <p:spPr>
          <a:xfrm>
            <a:off x="6534150" y="6269660"/>
            <a:ext cx="1905000" cy="457200"/>
          </a:xfrm>
        </p:spPr>
        <p:txBody>
          <a:bodyPr/>
          <a:lstStyle/>
          <a:p>
            <a:pPr>
              <a:defRPr/>
            </a:pPr>
            <a:fld id="{ABBA0738-9B0D-4CAD-A2DB-810342B530CE}" type="slidenum">
              <a:rPr lang="en-US" smtClean="0"/>
              <a:pPr>
                <a:defRPr/>
              </a:pPr>
              <a:t>11</a:t>
            </a:fld>
            <a:endParaRPr lang="en-US" dirty="0"/>
          </a:p>
        </p:txBody>
      </p:sp>
    </p:spTree>
    <p:extLst>
      <p:ext uri="{BB962C8B-B14F-4D97-AF65-F5344CB8AC3E}">
        <p14:creationId xmlns:p14="http://schemas.microsoft.com/office/powerpoint/2010/main" val="16130784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6851F55-5D7D-4565-AB1C-63DD2AD5AE9E}" type="slidenum">
              <a:rPr lang="en-US" smtClean="0"/>
              <a:pPr>
                <a:defRPr/>
              </a:pPr>
              <a:t>12</a:t>
            </a:fld>
            <a:endParaRPr lang="en-US"/>
          </a:p>
        </p:txBody>
      </p:sp>
      <p:sp>
        <p:nvSpPr>
          <p:cNvPr id="5" name="Title 2"/>
          <p:cNvSpPr>
            <a:spLocks noGrp="1"/>
          </p:cNvSpPr>
          <p:nvPr>
            <p:ph type="title"/>
          </p:nvPr>
        </p:nvSpPr>
        <p:spPr>
          <a:xfrm>
            <a:off x="0" y="0"/>
            <a:ext cx="8229600" cy="563562"/>
          </a:xfrm>
        </p:spPr>
        <p:txBody>
          <a:bodyPr/>
          <a:lstStyle/>
          <a:p>
            <a:pPr algn="ctr"/>
            <a:r>
              <a:rPr lang="en-US" sz="3600" dirty="0">
                <a:latin typeface="Calibri" panose="020F0502020204030204" pitchFamily="34" charset="0"/>
              </a:rPr>
              <a:t>Emissions Guidance</a:t>
            </a:r>
          </a:p>
        </p:txBody>
      </p:sp>
      <p:graphicFrame>
        <p:nvGraphicFramePr>
          <p:cNvPr id="7" name="Table 6"/>
          <p:cNvGraphicFramePr>
            <a:graphicFrameLocks noGrp="1"/>
          </p:cNvGraphicFramePr>
          <p:nvPr>
            <p:extLst>
              <p:ext uri="{D42A27DB-BD31-4B8C-83A1-F6EECF244321}">
                <p14:modId xmlns:p14="http://schemas.microsoft.com/office/powerpoint/2010/main" val="3451058639"/>
              </p:ext>
            </p:extLst>
          </p:nvPr>
        </p:nvGraphicFramePr>
        <p:xfrm>
          <a:off x="358581" y="1162920"/>
          <a:ext cx="7696200" cy="3801286"/>
        </p:xfrm>
        <a:graphic>
          <a:graphicData uri="http://schemas.openxmlformats.org/drawingml/2006/table">
            <a:tbl>
              <a:tblPr firstRow="1" bandRow="1">
                <a:tableStyleId>{21E4AEA4-8DFA-4A89-87EB-49C32662AFE0}</a:tableStyleId>
              </a:tblPr>
              <a:tblGrid>
                <a:gridCol w="3873500"/>
                <a:gridCol w="759662"/>
                <a:gridCol w="764338"/>
                <a:gridCol w="711200"/>
                <a:gridCol w="750040"/>
                <a:gridCol w="837460"/>
              </a:tblGrid>
              <a:tr h="768662">
                <a:tc>
                  <a:txBody>
                    <a:bodyPr/>
                    <a:lstStyle/>
                    <a:p>
                      <a:pPr algn="l"/>
                      <a:endParaRPr lang="en-US" sz="1600" dirty="0"/>
                    </a:p>
                  </a:txBody>
                  <a:tcPr anchor="ctr"/>
                </a:tc>
                <a:tc>
                  <a:txBody>
                    <a:bodyPr/>
                    <a:lstStyle/>
                    <a:p>
                      <a:pPr algn="ctr"/>
                      <a:r>
                        <a:rPr lang="en-US" sz="1600" dirty="0" smtClean="0"/>
                        <a:t>2016</a:t>
                      </a:r>
                      <a:endParaRPr lang="en-US" sz="1600" dirty="0"/>
                    </a:p>
                  </a:txBody>
                  <a:tcPr anchor="ctr"/>
                </a:tc>
                <a:tc>
                  <a:txBody>
                    <a:bodyPr/>
                    <a:lstStyle/>
                    <a:p>
                      <a:pPr algn="ctr"/>
                      <a:r>
                        <a:rPr lang="en-US" sz="1600" dirty="0" smtClean="0"/>
                        <a:t>2017</a:t>
                      </a:r>
                      <a:endParaRPr lang="en-US" sz="1600" dirty="0"/>
                    </a:p>
                  </a:txBody>
                  <a:tcPr anchor="ctr"/>
                </a:tc>
                <a:tc>
                  <a:txBody>
                    <a:bodyPr/>
                    <a:lstStyle/>
                    <a:p>
                      <a:pPr algn="ctr"/>
                      <a:r>
                        <a:rPr lang="en-US" sz="1600" dirty="0" smtClean="0"/>
                        <a:t>2018</a:t>
                      </a:r>
                      <a:endParaRPr lang="en-US" sz="1600" dirty="0"/>
                    </a:p>
                  </a:txBody>
                  <a:tcPr anchor="ctr"/>
                </a:tc>
                <a:tc>
                  <a:txBody>
                    <a:bodyPr/>
                    <a:lstStyle/>
                    <a:p>
                      <a:pPr algn="ctr"/>
                      <a:r>
                        <a:rPr lang="en-US" sz="1600" dirty="0" smtClean="0"/>
                        <a:t>2019</a:t>
                      </a:r>
                      <a:endParaRPr lang="en-US" sz="1600" dirty="0"/>
                    </a:p>
                  </a:txBody>
                  <a:tcPr anchor="ctr"/>
                </a:tc>
                <a:tc>
                  <a:txBody>
                    <a:bodyPr/>
                    <a:lstStyle/>
                    <a:p>
                      <a:pPr algn="ctr"/>
                      <a:r>
                        <a:rPr lang="en-US" sz="1600" dirty="0" smtClean="0"/>
                        <a:t>2020</a:t>
                      </a:r>
                      <a:endParaRPr lang="en-US" sz="1600" dirty="0"/>
                    </a:p>
                  </a:txBody>
                  <a:tcPr anchor="ctr"/>
                </a:tc>
              </a:tr>
              <a:tr h="3032624">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baseline="0" dirty="0" smtClean="0"/>
                        <a:t>Emissions Guidance</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1" dirty="0"/>
                    </a:p>
                  </a:txBody>
                  <a:tcPr anchor="ctr"/>
                </a:tc>
                <a:tc>
                  <a:txBody>
                    <a:bodyPr/>
                    <a:lstStyle/>
                    <a:p>
                      <a:pPr algn="ctr"/>
                      <a:endParaRPr lang="en-US" sz="1600" dirty="0"/>
                    </a:p>
                  </a:txBody>
                  <a:tcPr anchor="ctr"/>
                </a:tc>
                <a:tc>
                  <a:txBody>
                    <a:bodyPr/>
                    <a:lstStyle/>
                    <a:p>
                      <a:pPr algn="ctr"/>
                      <a:endParaRPr lang="en-US" sz="1600" dirty="0"/>
                    </a:p>
                  </a:txBody>
                  <a:tcPr anchor="ctr"/>
                </a:tc>
                <a:tc>
                  <a:txBody>
                    <a:bodyPr/>
                    <a:lstStyle/>
                    <a:p>
                      <a:pPr algn="ctr"/>
                      <a:endParaRPr lang="en-US" sz="1600" dirty="0"/>
                    </a:p>
                  </a:txBody>
                  <a:tcPr anchor="ctr"/>
                </a:tc>
                <a:tc>
                  <a:txBody>
                    <a:bodyPr/>
                    <a:lstStyle/>
                    <a:p>
                      <a:pPr algn="ctr"/>
                      <a:endParaRPr lang="en-US" sz="1600" dirty="0"/>
                    </a:p>
                  </a:txBody>
                  <a:tcPr anchor="ctr"/>
                </a:tc>
                <a:tc>
                  <a:txBody>
                    <a:bodyPr/>
                    <a:lstStyle/>
                    <a:p>
                      <a:pPr algn="ctr"/>
                      <a:endParaRPr lang="en-US" sz="1600" dirty="0"/>
                    </a:p>
                  </a:txBody>
                  <a:tcPr anchor="ctr"/>
                </a:tc>
              </a:tr>
            </a:tbl>
          </a:graphicData>
        </a:graphic>
      </p:graphicFrame>
      <p:graphicFrame>
        <p:nvGraphicFramePr>
          <p:cNvPr id="3" name="Diagram 2"/>
          <p:cNvGraphicFramePr/>
          <p:nvPr>
            <p:extLst>
              <p:ext uri="{D42A27DB-BD31-4B8C-83A1-F6EECF244321}">
                <p14:modId xmlns:p14="http://schemas.microsoft.com/office/powerpoint/2010/main" val="475154822"/>
              </p:ext>
            </p:extLst>
          </p:nvPr>
        </p:nvGraphicFramePr>
        <p:xfrm>
          <a:off x="3273240" y="1725706"/>
          <a:ext cx="3122786" cy="75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0" name="Diagram 19"/>
          <p:cNvGraphicFramePr/>
          <p:nvPr>
            <p:extLst>
              <p:ext uri="{D42A27DB-BD31-4B8C-83A1-F6EECF244321}">
                <p14:modId xmlns:p14="http://schemas.microsoft.com/office/powerpoint/2010/main" val="985429692"/>
              </p:ext>
            </p:extLst>
          </p:nvPr>
        </p:nvGraphicFramePr>
        <p:xfrm>
          <a:off x="3290703" y="2392456"/>
          <a:ext cx="1725612" cy="8572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21" name="Diagram 20"/>
          <p:cNvGraphicFramePr/>
          <p:nvPr>
            <p:extLst>
              <p:ext uri="{D42A27DB-BD31-4B8C-83A1-F6EECF244321}">
                <p14:modId xmlns:p14="http://schemas.microsoft.com/office/powerpoint/2010/main" val="573266591"/>
              </p:ext>
            </p:extLst>
          </p:nvPr>
        </p:nvGraphicFramePr>
        <p:xfrm>
          <a:off x="3309753" y="3163981"/>
          <a:ext cx="4768850" cy="758667"/>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cxnSp>
        <p:nvCxnSpPr>
          <p:cNvPr id="8" name="Straight Connector 7"/>
          <p:cNvCxnSpPr/>
          <p:nvPr/>
        </p:nvCxnSpPr>
        <p:spPr bwMode="auto">
          <a:xfrm flipH="1" flipV="1">
            <a:off x="6424941" y="1740009"/>
            <a:ext cx="468" cy="723014"/>
          </a:xfrm>
          <a:prstGeom prst="lin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Box 8"/>
          <p:cNvSpPr txBox="1"/>
          <p:nvPr/>
        </p:nvSpPr>
        <p:spPr>
          <a:xfrm>
            <a:off x="6396026" y="1847600"/>
            <a:ext cx="728728" cy="507831"/>
          </a:xfrm>
          <a:prstGeom prst="rect">
            <a:avLst/>
          </a:prstGeom>
          <a:noFill/>
        </p:spPr>
        <p:txBody>
          <a:bodyPr wrap="square" rtlCol="0">
            <a:spAutoFit/>
          </a:bodyPr>
          <a:lstStyle/>
          <a:p>
            <a:pPr>
              <a:buNone/>
            </a:pPr>
            <a:r>
              <a:rPr lang="en-US" sz="900" b="1" dirty="0" smtClean="0">
                <a:solidFill>
                  <a:srgbClr val="FF0000"/>
                </a:solidFill>
              </a:rPr>
              <a:t>HAPs</a:t>
            </a:r>
            <a:br>
              <a:rPr lang="en-US" sz="900" b="1" dirty="0" smtClean="0">
                <a:solidFill>
                  <a:srgbClr val="FF0000"/>
                </a:solidFill>
              </a:rPr>
            </a:br>
            <a:r>
              <a:rPr lang="en-US" sz="900" b="1" dirty="0" err="1" smtClean="0">
                <a:solidFill>
                  <a:srgbClr val="FF0000"/>
                </a:solidFill>
              </a:rPr>
              <a:t>GuidanceUpdate</a:t>
            </a:r>
            <a:endParaRPr lang="en-US" sz="900" b="1" dirty="0">
              <a:solidFill>
                <a:srgbClr val="FF0000"/>
              </a:solidFill>
            </a:endParaRPr>
          </a:p>
        </p:txBody>
      </p:sp>
      <p:graphicFrame>
        <p:nvGraphicFramePr>
          <p:cNvPr id="11" name="Diagram 10"/>
          <p:cNvGraphicFramePr/>
          <p:nvPr>
            <p:extLst>
              <p:ext uri="{D42A27DB-BD31-4B8C-83A1-F6EECF244321}">
                <p14:modId xmlns:p14="http://schemas.microsoft.com/office/powerpoint/2010/main" val="3410521875"/>
              </p:ext>
            </p:extLst>
          </p:nvPr>
        </p:nvGraphicFramePr>
        <p:xfrm>
          <a:off x="6433643" y="2395171"/>
          <a:ext cx="795628" cy="758667"/>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13" name="TextBox 12"/>
          <p:cNvSpPr txBox="1"/>
          <p:nvPr/>
        </p:nvSpPr>
        <p:spPr>
          <a:xfrm>
            <a:off x="7229271" y="2554979"/>
            <a:ext cx="728728" cy="369332"/>
          </a:xfrm>
          <a:prstGeom prst="rect">
            <a:avLst/>
          </a:prstGeom>
          <a:noFill/>
        </p:spPr>
        <p:txBody>
          <a:bodyPr wrap="square" rtlCol="0">
            <a:spAutoFit/>
          </a:bodyPr>
          <a:lstStyle/>
          <a:p>
            <a:pPr>
              <a:buNone/>
            </a:pPr>
            <a:r>
              <a:rPr lang="en-US" sz="900" b="1" dirty="0">
                <a:solidFill>
                  <a:srgbClr val="FF0000"/>
                </a:solidFill>
              </a:rPr>
              <a:t>AC34 </a:t>
            </a:r>
            <a:r>
              <a:rPr lang="en-US" sz="900" b="1" dirty="0" smtClean="0">
                <a:solidFill>
                  <a:srgbClr val="FF0000"/>
                </a:solidFill>
              </a:rPr>
              <a:t>Update</a:t>
            </a:r>
            <a:endParaRPr lang="en-US" sz="900" b="1" dirty="0">
              <a:solidFill>
                <a:srgbClr val="FF0000"/>
              </a:solidFill>
            </a:endParaRPr>
          </a:p>
        </p:txBody>
      </p:sp>
      <p:cxnSp>
        <p:nvCxnSpPr>
          <p:cNvPr id="14" name="Straight Connector 13"/>
          <p:cNvCxnSpPr/>
          <p:nvPr/>
        </p:nvCxnSpPr>
        <p:spPr bwMode="auto">
          <a:xfrm flipH="1" flipV="1">
            <a:off x="7229271" y="2340650"/>
            <a:ext cx="468" cy="723014"/>
          </a:xfrm>
          <a:prstGeom prst="lin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Box 14"/>
          <p:cNvSpPr txBox="1"/>
          <p:nvPr/>
        </p:nvSpPr>
        <p:spPr>
          <a:xfrm>
            <a:off x="5010414" y="2657172"/>
            <a:ext cx="728728" cy="369332"/>
          </a:xfrm>
          <a:prstGeom prst="rect">
            <a:avLst/>
          </a:prstGeom>
          <a:noFill/>
        </p:spPr>
        <p:txBody>
          <a:bodyPr wrap="square" rtlCol="0">
            <a:spAutoFit/>
          </a:bodyPr>
          <a:lstStyle/>
          <a:p>
            <a:pPr>
              <a:buNone/>
            </a:pPr>
            <a:r>
              <a:rPr lang="en-US" sz="900" b="1" dirty="0" smtClean="0">
                <a:solidFill>
                  <a:srgbClr val="FF0000"/>
                </a:solidFill>
              </a:rPr>
              <a:t>AC34 Update</a:t>
            </a:r>
            <a:endParaRPr lang="en-US" sz="900" b="1" dirty="0">
              <a:solidFill>
                <a:srgbClr val="FF0000"/>
              </a:solidFill>
            </a:endParaRPr>
          </a:p>
        </p:txBody>
      </p:sp>
      <p:cxnSp>
        <p:nvCxnSpPr>
          <p:cNvPr id="16" name="Straight Connector 15"/>
          <p:cNvCxnSpPr/>
          <p:nvPr/>
        </p:nvCxnSpPr>
        <p:spPr bwMode="auto">
          <a:xfrm flipH="1" flipV="1">
            <a:off x="5009946" y="2480331"/>
            <a:ext cx="468" cy="723014"/>
          </a:xfrm>
          <a:prstGeom prst="lin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Box 16"/>
          <p:cNvSpPr txBox="1"/>
          <p:nvPr/>
        </p:nvSpPr>
        <p:spPr>
          <a:xfrm>
            <a:off x="8087394" y="3403181"/>
            <a:ext cx="938946" cy="230832"/>
          </a:xfrm>
          <a:prstGeom prst="rect">
            <a:avLst/>
          </a:prstGeom>
          <a:noFill/>
        </p:spPr>
        <p:txBody>
          <a:bodyPr wrap="square" rtlCol="0">
            <a:spAutoFit/>
          </a:bodyPr>
          <a:lstStyle/>
          <a:p>
            <a:pPr>
              <a:buNone/>
            </a:pPr>
            <a:r>
              <a:rPr lang="en-US" sz="900" b="1" dirty="0" smtClean="0">
                <a:solidFill>
                  <a:srgbClr val="FF0000"/>
                </a:solidFill>
              </a:rPr>
              <a:t>… Ongoing</a:t>
            </a:r>
            <a:endParaRPr lang="en-US" sz="900" b="1" dirty="0">
              <a:solidFill>
                <a:srgbClr val="FF0000"/>
              </a:solidFill>
            </a:endParaRPr>
          </a:p>
        </p:txBody>
      </p:sp>
      <p:cxnSp>
        <p:nvCxnSpPr>
          <p:cNvPr id="18" name="Straight Connector 17"/>
          <p:cNvCxnSpPr/>
          <p:nvPr/>
        </p:nvCxnSpPr>
        <p:spPr bwMode="auto">
          <a:xfrm flipH="1" flipV="1">
            <a:off x="8087394" y="3198586"/>
            <a:ext cx="468" cy="723014"/>
          </a:xfrm>
          <a:prstGeom prst="lin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22" name="Diagram 21"/>
          <p:cNvGraphicFramePr/>
          <p:nvPr>
            <p:extLst>
              <p:ext uri="{D42A27DB-BD31-4B8C-83A1-F6EECF244321}">
                <p14:modId xmlns:p14="http://schemas.microsoft.com/office/powerpoint/2010/main" val="1554203150"/>
              </p:ext>
            </p:extLst>
          </p:nvPr>
        </p:nvGraphicFramePr>
        <p:xfrm>
          <a:off x="3420098" y="4068856"/>
          <a:ext cx="1725612" cy="857250"/>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
        <p:nvSpPr>
          <p:cNvPr id="25" name="TextBox 24"/>
          <p:cNvSpPr txBox="1"/>
          <p:nvPr/>
        </p:nvSpPr>
        <p:spPr>
          <a:xfrm>
            <a:off x="5139809" y="4333572"/>
            <a:ext cx="728728" cy="507831"/>
          </a:xfrm>
          <a:prstGeom prst="rect">
            <a:avLst/>
          </a:prstGeom>
          <a:noFill/>
        </p:spPr>
        <p:txBody>
          <a:bodyPr wrap="square" rtlCol="0">
            <a:spAutoFit/>
          </a:bodyPr>
          <a:lstStyle/>
          <a:p>
            <a:pPr>
              <a:buNone/>
            </a:pPr>
            <a:r>
              <a:rPr lang="en-US" sz="900" b="1" dirty="0" smtClean="0">
                <a:solidFill>
                  <a:srgbClr val="FF0000"/>
                </a:solidFill>
              </a:rPr>
              <a:t>CAEP Annex 16 &amp; ETM</a:t>
            </a:r>
            <a:endParaRPr lang="en-US" sz="900" b="1" dirty="0">
              <a:solidFill>
                <a:srgbClr val="FF0000"/>
              </a:solidFill>
            </a:endParaRPr>
          </a:p>
        </p:txBody>
      </p:sp>
      <p:graphicFrame>
        <p:nvGraphicFramePr>
          <p:cNvPr id="26" name="Diagram 25"/>
          <p:cNvGraphicFramePr/>
          <p:nvPr>
            <p:extLst>
              <p:ext uri="{D42A27DB-BD31-4B8C-83A1-F6EECF244321}">
                <p14:modId xmlns:p14="http://schemas.microsoft.com/office/powerpoint/2010/main" val="1483866914"/>
              </p:ext>
            </p:extLst>
          </p:nvPr>
        </p:nvGraphicFramePr>
        <p:xfrm>
          <a:off x="6230550" y="4113345"/>
          <a:ext cx="1000125" cy="857250"/>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cxnSp>
        <p:nvCxnSpPr>
          <p:cNvPr id="27" name="Straight Connector 26"/>
          <p:cNvCxnSpPr/>
          <p:nvPr/>
        </p:nvCxnSpPr>
        <p:spPr bwMode="auto">
          <a:xfrm flipH="1" flipV="1">
            <a:off x="5191931" y="4180463"/>
            <a:ext cx="468" cy="723014"/>
          </a:xfrm>
          <a:prstGeom prst="lin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TextBox 27"/>
          <p:cNvSpPr txBox="1"/>
          <p:nvPr/>
        </p:nvSpPr>
        <p:spPr>
          <a:xfrm>
            <a:off x="7230207" y="4247970"/>
            <a:ext cx="728728" cy="507831"/>
          </a:xfrm>
          <a:prstGeom prst="rect">
            <a:avLst/>
          </a:prstGeom>
          <a:noFill/>
        </p:spPr>
        <p:txBody>
          <a:bodyPr wrap="square" rtlCol="0">
            <a:spAutoFit/>
          </a:bodyPr>
          <a:lstStyle/>
          <a:p>
            <a:pPr>
              <a:buNone/>
            </a:pPr>
            <a:r>
              <a:rPr lang="en-US" sz="900" b="1" dirty="0" smtClean="0">
                <a:solidFill>
                  <a:srgbClr val="FF0000"/>
                </a:solidFill>
              </a:rPr>
              <a:t>CAEP Annex 16 &amp; ETM</a:t>
            </a:r>
            <a:endParaRPr lang="en-US" sz="900" b="1" dirty="0">
              <a:solidFill>
                <a:srgbClr val="FF0000"/>
              </a:solidFill>
            </a:endParaRPr>
          </a:p>
        </p:txBody>
      </p:sp>
      <p:cxnSp>
        <p:nvCxnSpPr>
          <p:cNvPr id="29" name="Straight Connector 28"/>
          <p:cNvCxnSpPr/>
          <p:nvPr/>
        </p:nvCxnSpPr>
        <p:spPr bwMode="auto">
          <a:xfrm flipH="1" flipV="1">
            <a:off x="7230207" y="4140379"/>
            <a:ext cx="468" cy="723014"/>
          </a:xfrm>
          <a:prstGeom prst="lin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Connector 22"/>
          <p:cNvCxnSpPr/>
          <p:nvPr/>
        </p:nvCxnSpPr>
        <p:spPr bwMode="auto">
          <a:xfrm>
            <a:off x="3709243" y="1486765"/>
            <a:ext cx="0" cy="360835"/>
          </a:xfrm>
          <a:prstGeom prst="line">
            <a:avLst/>
          </a:prstGeom>
          <a:noFill/>
          <a:ln w="50800" cap="flat" cmpd="sng" algn="ctr">
            <a:solidFill>
              <a:srgbClr val="FF0000"/>
            </a:solidFill>
            <a:prstDash val="solid"/>
            <a:round/>
            <a:headEnd type="none" w="med" len="me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0677633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6851F55-5D7D-4565-AB1C-63DD2AD5AE9E}" type="slidenum">
              <a:rPr lang="en-US" smtClean="0"/>
              <a:pPr>
                <a:defRPr/>
              </a:pPr>
              <a:t>13</a:t>
            </a:fld>
            <a:endParaRPr lang="en-US"/>
          </a:p>
        </p:txBody>
      </p:sp>
      <p:graphicFrame>
        <p:nvGraphicFramePr>
          <p:cNvPr id="119" name="Table 118"/>
          <p:cNvGraphicFramePr>
            <a:graphicFrameLocks noGrp="1"/>
          </p:cNvGraphicFramePr>
          <p:nvPr>
            <p:extLst>
              <p:ext uri="{D42A27DB-BD31-4B8C-83A1-F6EECF244321}">
                <p14:modId xmlns:p14="http://schemas.microsoft.com/office/powerpoint/2010/main" val="242203856"/>
              </p:ext>
            </p:extLst>
          </p:nvPr>
        </p:nvGraphicFramePr>
        <p:xfrm>
          <a:off x="68577" y="676380"/>
          <a:ext cx="8851487" cy="4929173"/>
        </p:xfrm>
        <a:graphic>
          <a:graphicData uri="http://schemas.openxmlformats.org/drawingml/2006/table">
            <a:tbl>
              <a:tblPr firstRow="1" firstCol="1" lastCol="1" bandRow="1"/>
              <a:tblGrid>
                <a:gridCol w="1350227"/>
                <a:gridCol w="1650967"/>
                <a:gridCol w="1502229"/>
                <a:gridCol w="1558212"/>
                <a:gridCol w="1436915"/>
                <a:gridCol w="1352937"/>
              </a:tblGrid>
              <a:tr h="525064">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pPr algn="ctr"/>
                      <a:r>
                        <a:rPr lang="en-US" sz="1500" u="sng" baseline="0" dirty="0" smtClean="0"/>
                        <a:t>Stream</a:t>
                      </a:r>
                      <a:endParaRPr lang="en-US" sz="1500" u="sng" dirty="0"/>
                    </a:p>
                  </a:txBody>
                  <a:tcPr marL="68580" marR="68580" marT="34290" marB="34290" anchor="ctr">
                    <a:lnL w="38100" cap="flat" cmpd="sng" algn="ctr">
                      <a:noFill/>
                      <a:prstDash val="solid"/>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pPr algn="ctr"/>
                      <a:r>
                        <a:rPr lang="en-US" sz="1500" u="sng" dirty="0" smtClean="0"/>
                        <a:t>2016</a:t>
                      </a:r>
                      <a:endParaRPr lang="en-US" sz="1500" u="sng" dirty="0"/>
                    </a:p>
                  </a:txBody>
                  <a:tcPr marL="68580" marR="68580" marT="34290" marB="34290" anchor="b">
                    <a:lnL w="38100" cap="flat" cmpd="sng" algn="ctr">
                      <a:solidFill>
                        <a:sysClr val="windowText" lastClr="000000"/>
                      </a:solidFill>
                      <a:prstDash val="solid"/>
                      <a:round/>
                      <a:headEnd type="none" w="med" len="med"/>
                      <a:tailEnd type="none" w="med" len="med"/>
                    </a:lnL>
                    <a:lnR w="12700" cap="flat" cmpd="sng" algn="ctr">
                      <a:solidFill>
                        <a:sysClr val="window" lastClr="FFFFFF">
                          <a:lumMod val="75000"/>
                        </a:sysClr>
                      </a:solidFill>
                      <a:prstDash val="sysDash"/>
                      <a:round/>
                      <a:headEnd type="none" w="med" len="med"/>
                      <a:tailEnd type="none" w="med" len="med"/>
                    </a:lnR>
                    <a:lnT w="381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75000"/>
                      </a:srgbClr>
                    </a:solidFill>
                  </a:tcPr>
                </a:tc>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pPr algn="ctr"/>
                      <a:r>
                        <a:rPr lang="en-US" sz="1500" u="sng" dirty="0" smtClean="0"/>
                        <a:t>2017</a:t>
                      </a:r>
                      <a:endParaRPr lang="en-US" sz="1500" u="sng" dirty="0"/>
                    </a:p>
                  </a:txBody>
                  <a:tcPr marL="68580" marR="68580" marT="34290" marB="34290" anchor="b">
                    <a:lnL w="12700" cap="flat" cmpd="sng" algn="ctr">
                      <a:solidFill>
                        <a:sysClr val="window" lastClr="FFFFFF">
                          <a:lumMod val="75000"/>
                        </a:sysClr>
                      </a:solidFill>
                      <a:prstDash val="sysDash"/>
                      <a:round/>
                      <a:headEnd type="none" w="med" len="med"/>
                      <a:tailEnd type="none" w="med" len="med"/>
                    </a:lnL>
                    <a:lnR w="12700" cap="flat" cmpd="sng" algn="ctr">
                      <a:solidFill>
                        <a:sysClr val="window" lastClr="FFFFFF">
                          <a:lumMod val="75000"/>
                        </a:sysClr>
                      </a:solidFill>
                      <a:prstDash val="sysDash"/>
                      <a:round/>
                      <a:headEnd type="none" w="med" len="med"/>
                      <a:tailEnd type="none" w="med" len="med"/>
                    </a:lnR>
                    <a:lnT w="381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75000"/>
                      </a:srgbClr>
                    </a:solidFill>
                  </a:tcPr>
                </a:tc>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pPr algn="ctr"/>
                      <a:r>
                        <a:rPr lang="en-US" sz="1500" u="sng" dirty="0" smtClean="0"/>
                        <a:t>2018</a:t>
                      </a:r>
                      <a:endParaRPr lang="en-US" sz="1500" u="sng" dirty="0"/>
                    </a:p>
                  </a:txBody>
                  <a:tcPr marL="68580" marR="68580" marT="34290" marB="34290" anchor="b">
                    <a:lnL w="12700" cap="flat" cmpd="sng" algn="ctr">
                      <a:solidFill>
                        <a:sysClr val="window" lastClr="FFFFFF">
                          <a:lumMod val="75000"/>
                        </a:sysClr>
                      </a:solidFill>
                      <a:prstDash val="sysDash"/>
                      <a:round/>
                      <a:headEnd type="none" w="med" len="med"/>
                      <a:tailEnd type="none" w="med" len="med"/>
                    </a:lnL>
                    <a:lnR w="12700" cap="flat" cmpd="sng" algn="ctr">
                      <a:solidFill>
                        <a:sysClr val="window" lastClr="FFFFFF">
                          <a:lumMod val="75000"/>
                        </a:sysClr>
                      </a:solidFill>
                      <a:prstDash val="sysDash"/>
                      <a:round/>
                      <a:headEnd type="none" w="med" len="med"/>
                      <a:tailEnd type="none" w="med" len="med"/>
                    </a:lnR>
                    <a:lnT w="381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75000"/>
                      </a:srgbClr>
                    </a:solidFill>
                  </a:tcPr>
                </a:tc>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pPr algn="ctr"/>
                      <a:r>
                        <a:rPr lang="en-US" sz="1500" u="sng" dirty="0" smtClean="0"/>
                        <a:t>2019</a:t>
                      </a:r>
                      <a:endParaRPr lang="en-US" sz="1500" u="sng" dirty="0"/>
                    </a:p>
                  </a:txBody>
                  <a:tcPr marL="68580" marR="68580" marT="34290" marB="34290" anchor="b">
                    <a:lnL w="12700" cap="flat" cmpd="sng" algn="ctr">
                      <a:solidFill>
                        <a:sysClr val="window" lastClr="FFFFFF">
                          <a:lumMod val="75000"/>
                        </a:sysClr>
                      </a:solidFill>
                      <a:prstDash val="sysDash"/>
                      <a:round/>
                      <a:headEnd type="none" w="med" len="med"/>
                      <a:tailEnd type="none" w="med" len="med"/>
                    </a:lnL>
                    <a:lnR w="12700" cap="flat" cmpd="sng" algn="ctr">
                      <a:solidFill>
                        <a:sysClr val="window" lastClr="FFFFFF">
                          <a:lumMod val="75000"/>
                        </a:sysClr>
                      </a:solidFill>
                      <a:prstDash val="sysDash"/>
                      <a:round/>
                      <a:headEnd type="none" w="med" len="med"/>
                      <a:tailEnd type="none" w="med" len="med"/>
                    </a:lnR>
                    <a:lnT w="381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75000"/>
                      </a:srgbClr>
                    </a:solidFill>
                  </a:tcPr>
                </a:tc>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pPr algn="ctr"/>
                      <a:r>
                        <a:rPr lang="en-US" sz="1500" u="sng" dirty="0" smtClean="0"/>
                        <a:t>2020</a:t>
                      </a:r>
                      <a:endParaRPr lang="en-US" sz="1500" u="sng" dirty="0"/>
                    </a:p>
                  </a:txBody>
                  <a:tcPr marL="68580" marR="68580" marT="34290" marB="34290" anchor="b">
                    <a:lnL w="12700" cap="flat" cmpd="sng" algn="ctr">
                      <a:solidFill>
                        <a:sysClr val="window" lastClr="FFFFFF">
                          <a:lumMod val="75000"/>
                        </a:sysClr>
                      </a:solidFill>
                      <a:prstDash val="sysDash"/>
                      <a:round/>
                      <a:headEnd type="none" w="med" len="med"/>
                      <a:tailEnd type="none" w="med" len="med"/>
                    </a:lnL>
                    <a:lnR w="381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lumMod val="75000"/>
                      </a:srgbClr>
                    </a:solidFill>
                  </a:tcPr>
                </a:tc>
              </a:tr>
              <a:tr h="763487">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algn="ctr"/>
                      <a:r>
                        <a:rPr lang="en-US" sz="1200" dirty="0" smtClean="0">
                          <a:solidFill>
                            <a:schemeClr val="bg1"/>
                          </a:solidFill>
                        </a:rPr>
                        <a:t>Emissions</a:t>
                      </a:r>
                      <a:r>
                        <a:rPr lang="en-US" sz="1200" baseline="0" dirty="0" smtClean="0">
                          <a:solidFill>
                            <a:schemeClr val="bg1"/>
                          </a:solidFill>
                        </a:rPr>
                        <a:t> Source</a:t>
                      </a:r>
                      <a:br>
                        <a:rPr lang="en-US" sz="1200" baseline="0" dirty="0" smtClean="0">
                          <a:solidFill>
                            <a:schemeClr val="bg1"/>
                          </a:solidFill>
                        </a:rPr>
                      </a:br>
                      <a:r>
                        <a:rPr lang="en-US" sz="1200" baseline="0" dirty="0" smtClean="0">
                          <a:solidFill>
                            <a:schemeClr val="bg1"/>
                          </a:solidFill>
                        </a:rPr>
                        <a:t>Characterization</a:t>
                      </a:r>
                      <a:endParaRPr lang="en-US" sz="1200" dirty="0">
                        <a:solidFill>
                          <a:schemeClr val="bg1"/>
                        </a:solidFill>
                      </a:endParaRPr>
                    </a:p>
                  </a:txBody>
                  <a:tcPr marL="68580" marR="68580" marT="34290" marB="34290" anchor="ctr">
                    <a:lnL w="381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8100" cap="flat" cmpd="sng" algn="ctr">
                      <a:solidFill>
                        <a:sysClr val="windowText" lastClr="000000"/>
                      </a:solidFill>
                      <a:prstDash val="solid"/>
                      <a:round/>
                      <a:headEnd type="none" w="med" len="med"/>
                      <a:tailEnd type="none" w="med" len="med"/>
                    </a:lnT>
                    <a:lnB w="12700" cap="flat" cmpd="sng" algn="ctr">
                      <a:solidFill>
                        <a:sysClr val="window" lastClr="FFFFFF">
                          <a:lumMod val="85000"/>
                        </a:sysClr>
                      </a:solidFill>
                      <a:prstDash val="sysDash"/>
                      <a:round/>
                      <a:headEnd type="none" w="med" len="med"/>
                      <a:tailEnd type="none" w="med" len="med"/>
                    </a:lnB>
                    <a:lnTlToBr w="12700" cmpd="sng">
                      <a:noFill/>
                      <a:prstDash val="solid"/>
                    </a:lnTlToBr>
                    <a:lnBlToTr w="12700" cmpd="sng">
                      <a:noFill/>
                      <a:prstDash val="solid"/>
                    </a:lnBlToTr>
                    <a:solidFill>
                      <a:srgbClr val="5B9BD5">
                        <a:lumMod val="75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800" dirty="0" smtClean="0">
                        <a:solidFill>
                          <a:schemeClr val="accent5">
                            <a:lumMod val="50000"/>
                          </a:schemeClr>
                        </a:solidFill>
                      </a:endParaRPr>
                    </a:p>
                  </a:txBody>
                  <a:tcPr marL="68580" marR="68580" marT="34290" marB="34290" anchor="b">
                    <a:lnL w="12700" cap="flat" cmpd="sng" algn="ctr">
                      <a:solidFill>
                        <a:sysClr val="windowText" lastClr="000000"/>
                      </a:solidFill>
                      <a:prstDash val="solid"/>
                      <a:round/>
                      <a:headEnd type="none" w="med" len="med"/>
                      <a:tailEnd type="none" w="med" len="med"/>
                    </a:lnL>
                    <a:lnR w="12700" cap="flat" cmpd="sng" algn="ctr">
                      <a:solidFill>
                        <a:sysClr val="window" lastClr="FFFFFF">
                          <a:lumMod val="75000"/>
                        </a:sysClr>
                      </a:solidFill>
                      <a:prstDash val="sysDash"/>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 lastClr="FFFFFF">
                          <a:lumMod val="85000"/>
                        </a:sys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800" dirty="0" smtClean="0">
                        <a:solidFill>
                          <a:schemeClr val="accent5">
                            <a:lumMod val="50000"/>
                          </a:schemeClr>
                        </a:solidFill>
                      </a:endParaRPr>
                    </a:p>
                  </a:txBody>
                  <a:tcPr marL="68580" marR="68580" marT="34290" marB="34290" anchor="b">
                    <a:lnL w="12700" cap="flat" cmpd="sng" algn="ctr">
                      <a:solidFill>
                        <a:sysClr val="window" lastClr="FFFFFF">
                          <a:lumMod val="75000"/>
                        </a:sysClr>
                      </a:solidFill>
                      <a:prstDash val="sysDash"/>
                      <a:round/>
                      <a:headEnd type="none" w="med" len="med"/>
                      <a:tailEnd type="none" w="med" len="med"/>
                    </a:lnL>
                    <a:lnR w="12700" cap="flat" cmpd="sng" algn="ctr">
                      <a:solidFill>
                        <a:sysClr val="window" lastClr="FFFFFF">
                          <a:lumMod val="75000"/>
                        </a:sysClr>
                      </a:solidFill>
                      <a:prstDash val="sysDash"/>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 lastClr="FFFFFF">
                          <a:lumMod val="85000"/>
                        </a:sys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800" dirty="0" smtClean="0">
                        <a:solidFill>
                          <a:schemeClr val="accent5">
                            <a:lumMod val="50000"/>
                          </a:schemeClr>
                        </a:solidFill>
                      </a:endParaRPr>
                    </a:p>
                  </a:txBody>
                  <a:tcPr marL="68580" marR="68580" marT="34290" marB="34290" anchor="b">
                    <a:lnL w="12700" cap="flat" cmpd="sng" algn="ctr">
                      <a:solidFill>
                        <a:sysClr val="window" lastClr="FFFFFF">
                          <a:lumMod val="75000"/>
                        </a:sysClr>
                      </a:solidFill>
                      <a:prstDash val="sysDash"/>
                      <a:round/>
                      <a:headEnd type="none" w="med" len="med"/>
                      <a:tailEnd type="none" w="med" len="med"/>
                    </a:lnL>
                    <a:lnR w="12700" cap="flat" cmpd="sng" algn="ctr">
                      <a:solidFill>
                        <a:sysClr val="window" lastClr="FFFFFF">
                          <a:lumMod val="75000"/>
                        </a:sysClr>
                      </a:solidFill>
                      <a:prstDash val="sysDash"/>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 lastClr="FFFFFF">
                          <a:lumMod val="85000"/>
                        </a:sys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800" dirty="0" smtClean="0">
                        <a:solidFill>
                          <a:schemeClr val="accent5">
                            <a:lumMod val="50000"/>
                          </a:schemeClr>
                        </a:solidFill>
                      </a:endParaRPr>
                    </a:p>
                  </a:txBody>
                  <a:tcPr marL="68580" marR="68580" marT="34290" marB="34290" anchor="b">
                    <a:lnL w="12700" cap="flat" cmpd="sng" algn="ctr">
                      <a:solidFill>
                        <a:sysClr val="window" lastClr="FFFFFF">
                          <a:lumMod val="75000"/>
                        </a:sysClr>
                      </a:solidFill>
                      <a:prstDash val="sysDash"/>
                      <a:round/>
                      <a:headEnd type="none" w="med" len="med"/>
                      <a:tailEnd type="none" w="med" len="med"/>
                    </a:lnL>
                    <a:lnR w="12700" cap="flat" cmpd="sng" algn="ctr">
                      <a:solidFill>
                        <a:sysClr val="window" lastClr="FFFFFF">
                          <a:lumMod val="75000"/>
                        </a:sysClr>
                      </a:solidFill>
                      <a:prstDash val="sysDash"/>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 lastClr="FFFFFF">
                          <a:lumMod val="85000"/>
                        </a:sys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800" dirty="0" smtClean="0">
                        <a:solidFill>
                          <a:schemeClr val="accent5">
                            <a:lumMod val="50000"/>
                          </a:schemeClr>
                        </a:solidFill>
                      </a:endParaRPr>
                    </a:p>
                  </a:txBody>
                  <a:tcPr marL="68580" marR="68580" marT="34290" marB="34290" anchor="b">
                    <a:lnL w="12700" cap="flat" cmpd="sng" algn="ctr">
                      <a:solidFill>
                        <a:sysClr val="window" lastClr="FFFFFF">
                          <a:lumMod val="75000"/>
                        </a:sysClr>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 lastClr="FFFFFF">
                          <a:lumMod val="85000"/>
                        </a:sysClr>
                      </a:solidFill>
                      <a:prstDash val="sysDash"/>
                      <a:round/>
                      <a:headEnd type="none" w="med" len="med"/>
                      <a:tailEnd type="none" w="med" len="med"/>
                    </a:lnB>
                    <a:lnTlToBr w="12700" cmpd="sng">
                      <a:noFill/>
                      <a:prstDash val="solid"/>
                    </a:lnTlToBr>
                    <a:lnBlToTr w="12700" cmpd="sng">
                      <a:noFill/>
                      <a:prstDash val="solid"/>
                    </a:lnBlToTr>
                    <a:noFill/>
                  </a:tcPr>
                </a:tc>
              </a:tr>
              <a:tr h="776880">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algn="ctr"/>
                      <a:r>
                        <a:rPr lang="en-US" sz="1200" dirty="0" smtClean="0">
                          <a:solidFill>
                            <a:schemeClr val="bg1"/>
                          </a:solidFill>
                        </a:rPr>
                        <a:t>Air</a:t>
                      </a:r>
                      <a:r>
                        <a:rPr lang="en-US" sz="1200" baseline="0" dirty="0" smtClean="0">
                          <a:solidFill>
                            <a:schemeClr val="bg1"/>
                          </a:solidFill>
                        </a:rPr>
                        <a:t> Quality </a:t>
                      </a:r>
                      <a:br>
                        <a:rPr lang="en-US" sz="1200" baseline="0" dirty="0" smtClean="0">
                          <a:solidFill>
                            <a:schemeClr val="bg1"/>
                          </a:solidFill>
                        </a:rPr>
                      </a:br>
                      <a:r>
                        <a:rPr lang="en-US" sz="1200" baseline="0" dirty="0" smtClean="0">
                          <a:solidFill>
                            <a:schemeClr val="bg1"/>
                          </a:solidFill>
                        </a:rPr>
                        <a:t>Health Impacts</a:t>
                      </a:r>
                      <a:endParaRPr lang="en-US" sz="1200" dirty="0">
                        <a:solidFill>
                          <a:schemeClr val="bg1"/>
                        </a:solidFill>
                      </a:endParaRPr>
                    </a:p>
                  </a:txBody>
                  <a:tcPr marL="68580" marR="68580" marT="34290" marB="34290" anchor="ctr">
                    <a:lnL w="381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 lastClr="FFFFFF">
                          <a:lumMod val="85000"/>
                        </a:sysClr>
                      </a:solidFill>
                      <a:prstDash val="sysDash"/>
                      <a:round/>
                      <a:headEnd type="none" w="med" len="med"/>
                      <a:tailEnd type="none" w="med" len="med"/>
                    </a:lnT>
                    <a:lnB w="12700"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7030A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a:endParaRPr lang="en-US" sz="800" dirty="0">
                        <a:solidFill>
                          <a:schemeClr val="accent5">
                            <a:lumMod val="50000"/>
                          </a:schemeClr>
                        </a:solidFill>
                      </a:endParaRPr>
                    </a:p>
                  </a:txBody>
                  <a:tcPr marL="68580" marR="68580" marT="34290" marB="34290" anchor="b">
                    <a:lnL w="12700" cap="flat" cmpd="sng" algn="ctr">
                      <a:solidFill>
                        <a:sysClr val="windowText" lastClr="000000"/>
                      </a:solidFill>
                      <a:prstDash val="solid"/>
                      <a:round/>
                      <a:headEnd type="none" w="med" len="med"/>
                      <a:tailEnd type="none" w="med" len="med"/>
                    </a:lnL>
                    <a:lnR w="12700" cap="flat" cmpd="sng" algn="ctr">
                      <a:solidFill>
                        <a:sysClr val="window" lastClr="FFFFFF">
                          <a:lumMod val="75000"/>
                        </a:sysClr>
                      </a:solidFill>
                      <a:prstDash val="sysDash"/>
                      <a:round/>
                      <a:headEnd type="none" w="med" len="med"/>
                      <a:tailEnd type="none" w="med" len="med"/>
                    </a:lnR>
                    <a:lnT w="12700" cap="flat" cmpd="sng" algn="ctr">
                      <a:solidFill>
                        <a:sysClr val="window" lastClr="FFFFFF">
                          <a:lumMod val="85000"/>
                        </a:sysClr>
                      </a:solidFill>
                      <a:prstDash val="sysDash"/>
                      <a:round/>
                      <a:headEnd type="none" w="med" len="med"/>
                      <a:tailEnd type="none" w="med" len="med"/>
                    </a:lnT>
                    <a:lnB w="12700"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a:endParaRPr lang="en-US" sz="800" dirty="0">
                        <a:solidFill>
                          <a:schemeClr val="accent5">
                            <a:lumMod val="50000"/>
                          </a:schemeClr>
                        </a:solidFill>
                      </a:endParaRPr>
                    </a:p>
                  </a:txBody>
                  <a:tcPr marL="68580" marR="68580" marT="34290" marB="34290" anchor="b">
                    <a:lnL w="12700" cap="flat" cmpd="sng" algn="ctr">
                      <a:solidFill>
                        <a:sysClr val="window" lastClr="FFFFFF">
                          <a:lumMod val="75000"/>
                        </a:sysClr>
                      </a:solidFill>
                      <a:prstDash val="sysDash"/>
                      <a:round/>
                      <a:headEnd type="none" w="med" len="med"/>
                      <a:tailEnd type="none" w="med" len="med"/>
                    </a:lnL>
                    <a:lnR w="12700" cap="flat" cmpd="sng" algn="ctr">
                      <a:solidFill>
                        <a:sysClr val="window" lastClr="FFFFFF">
                          <a:lumMod val="75000"/>
                        </a:sysClr>
                      </a:solidFill>
                      <a:prstDash val="sysDash"/>
                      <a:round/>
                      <a:headEnd type="none" w="med" len="med"/>
                      <a:tailEnd type="none" w="med" len="med"/>
                    </a:lnR>
                    <a:lnT w="12700" cap="flat" cmpd="sng" algn="ctr">
                      <a:solidFill>
                        <a:sysClr val="window" lastClr="FFFFFF">
                          <a:lumMod val="85000"/>
                        </a:sysClr>
                      </a:solidFill>
                      <a:prstDash val="sysDash"/>
                      <a:round/>
                      <a:headEnd type="none" w="med" len="med"/>
                      <a:tailEnd type="none" w="med" len="med"/>
                    </a:lnT>
                    <a:lnB w="12700"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a:endParaRPr lang="en-US" sz="800" dirty="0">
                        <a:solidFill>
                          <a:schemeClr val="accent5">
                            <a:lumMod val="50000"/>
                          </a:schemeClr>
                        </a:solidFill>
                      </a:endParaRPr>
                    </a:p>
                  </a:txBody>
                  <a:tcPr marL="68580" marR="68580" marT="34290" marB="34290" anchor="b">
                    <a:lnL w="12700" cap="flat" cmpd="sng" algn="ctr">
                      <a:solidFill>
                        <a:sysClr val="window" lastClr="FFFFFF">
                          <a:lumMod val="75000"/>
                        </a:sysClr>
                      </a:solidFill>
                      <a:prstDash val="sysDash"/>
                      <a:round/>
                      <a:headEnd type="none" w="med" len="med"/>
                      <a:tailEnd type="none" w="med" len="med"/>
                    </a:lnL>
                    <a:lnR w="12700" cap="flat" cmpd="sng" algn="ctr">
                      <a:solidFill>
                        <a:sysClr val="window" lastClr="FFFFFF">
                          <a:lumMod val="75000"/>
                        </a:sysClr>
                      </a:solidFill>
                      <a:prstDash val="sysDash"/>
                      <a:round/>
                      <a:headEnd type="none" w="med" len="med"/>
                      <a:tailEnd type="none" w="med" len="med"/>
                    </a:lnR>
                    <a:lnT w="12700" cap="flat" cmpd="sng" algn="ctr">
                      <a:solidFill>
                        <a:sysClr val="window" lastClr="FFFFFF">
                          <a:lumMod val="85000"/>
                        </a:sysClr>
                      </a:solidFill>
                      <a:prstDash val="sysDash"/>
                      <a:round/>
                      <a:headEnd type="none" w="med" len="med"/>
                      <a:tailEnd type="none" w="med" len="med"/>
                    </a:lnT>
                    <a:lnB w="12700"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a:endParaRPr lang="en-US" sz="800" dirty="0">
                        <a:solidFill>
                          <a:schemeClr val="accent5">
                            <a:lumMod val="50000"/>
                          </a:schemeClr>
                        </a:solidFill>
                      </a:endParaRPr>
                    </a:p>
                  </a:txBody>
                  <a:tcPr marL="68580" marR="68580" marT="34290" marB="34290" anchor="b">
                    <a:lnL w="12700" cap="flat" cmpd="sng" algn="ctr">
                      <a:solidFill>
                        <a:sysClr val="window" lastClr="FFFFFF">
                          <a:lumMod val="75000"/>
                        </a:sysClr>
                      </a:solidFill>
                      <a:prstDash val="sysDash"/>
                      <a:round/>
                      <a:headEnd type="none" w="med" len="med"/>
                      <a:tailEnd type="none" w="med" len="med"/>
                    </a:lnL>
                    <a:lnR w="12700" cap="flat" cmpd="sng" algn="ctr">
                      <a:solidFill>
                        <a:sysClr val="window" lastClr="FFFFFF">
                          <a:lumMod val="75000"/>
                        </a:sysClr>
                      </a:solidFill>
                      <a:prstDash val="sysDash"/>
                      <a:round/>
                      <a:headEnd type="none" w="med" len="med"/>
                      <a:tailEnd type="none" w="med" len="med"/>
                    </a:lnR>
                    <a:lnT w="12700" cap="flat" cmpd="sng" algn="ctr">
                      <a:solidFill>
                        <a:sysClr val="window" lastClr="FFFFFF">
                          <a:lumMod val="85000"/>
                        </a:sysClr>
                      </a:solidFill>
                      <a:prstDash val="sysDash"/>
                      <a:round/>
                      <a:headEnd type="none" w="med" len="med"/>
                      <a:tailEnd type="none" w="med" len="med"/>
                    </a:lnT>
                    <a:lnB w="12700"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a:endParaRPr lang="en-US" sz="800" dirty="0">
                        <a:solidFill>
                          <a:schemeClr val="accent5">
                            <a:lumMod val="50000"/>
                          </a:schemeClr>
                        </a:solidFill>
                      </a:endParaRPr>
                    </a:p>
                  </a:txBody>
                  <a:tcPr marL="68580" marR="68580" marT="34290" marB="34290" anchor="b">
                    <a:lnL w="12700" cap="flat" cmpd="sng" algn="ctr">
                      <a:solidFill>
                        <a:sysClr val="window" lastClr="FFFFFF">
                          <a:lumMod val="75000"/>
                        </a:sysClr>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ysClr val="window" lastClr="FFFFFF">
                          <a:lumMod val="85000"/>
                        </a:sysClr>
                      </a:solidFill>
                      <a:prstDash val="sysDash"/>
                      <a:round/>
                      <a:headEnd type="none" w="med" len="med"/>
                      <a:tailEnd type="none" w="med" len="med"/>
                    </a:lnT>
                    <a:lnB w="12700"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noFill/>
                  </a:tcPr>
                </a:tc>
              </a:tr>
              <a:tr h="562569">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algn="ctr"/>
                      <a:r>
                        <a:rPr lang="en-US" sz="1200" dirty="0" smtClean="0">
                          <a:solidFill>
                            <a:schemeClr val="bg1"/>
                          </a:solidFill>
                        </a:rPr>
                        <a:t>Climate </a:t>
                      </a:r>
                      <a:br>
                        <a:rPr lang="en-US" sz="1200" dirty="0" smtClean="0">
                          <a:solidFill>
                            <a:schemeClr val="bg1"/>
                          </a:solidFill>
                        </a:rPr>
                      </a:br>
                      <a:r>
                        <a:rPr lang="en-US" sz="1200" dirty="0" smtClean="0">
                          <a:solidFill>
                            <a:schemeClr val="bg1"/>
                          </a:solidFill>
                        </a:rPr>
                        <a:t>Impacts</a:t>
                      </a:r>
                      <a:endParaRPr lang="en-US" sz="1200" dirty="0">
                        <a:solidFill>
                          <a:schemeClr val="bg1"/>
                        </a:solidFill>
                      </a:endParaRPr>
                    </a:p>
                  </a:txBody>
                  <a:tcPr marL="68580" marR="68580" marT="34290" marB="34290" anchor="ctr">
                    <a:lnL w="381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 lastClr="FFFFFF">
                          <a:lumMod val="75000"/>
                        </a:sysClr>
                      </a:solidFill>
                      <a:prstDash val="sysDash"/>
                      <a:round/>
                      <a:headEnd type="none" w="med" len="med"/>
                      <a:tailEnd type="none" w="med" len="med"/>
                    </a:lnT>
                    <a:lnB w="12700"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a:endParaRPr lang="en-US" sz="800" dirty="0">
                        <a:solidFill>
                          <a:schemeClr val="accent5">
                            <a:lumMod val="50000"/>
                          </a:schemeClr>
                        </a:solidFill>
                      </a:endParaRPr>
                    </a:p>
                  </a:txBody>
                  <a:tcPr marL="68580" marR="68580" marT="34290" marB="34290" anchor="b">
                    <a:lnL w="12700" cap="flat" cmpd="sng" algn="ctr">
                      <a:solidFill>
                        <a:sysClr val="windowText" lastClr="000000"/>
                      </a:solidFill>
                      <a:prstDash val="solid"/>
                      <a:round/>
                      <a:headEnd type="none" w="med" len="med"/>
                      <a:tailEnd type="none" w="med" len="med"/>
                    </a:lnL>
                    <a:lnR w="12700" cap="flat" cmpd="sng" algn="ctr">
                      <a:solidFill>
                        <a:sysClr val="window" lastClr="FFFFFF">
                          <a:lumMod val="75000"/>
                        </a:sysClr>
                      </a:solidFill>
                      <a:prstDash val="sysDash"/>
                      <a:round/>
                      <a:headEnd type="none" w="med" len="med"/>
                      <a:tailEnd type="none" w="med" len="med"/>
                    </a:lnR>
                    <a:lnT w="12700" cap="flat" cmpd="sng" algn="ctr">
                      <a:solidFill>
                        <a:sysClr val="window" lastClr="FFFFFF">
                          <a:lumMod val="75000"/>
                        </a:sysClr>
                      </a:solidFill>
                      <a:prstDash val="sysDash"/>
                      <a:round/>
                      <a:headEnd type="none" w="med" len="med"/>
                      <a:tailEnd type="none" w="med" len="med"/>
                    </a:lnT>
                    <a:lnB w="12700"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a:endParaRPr lang="en-US" sz="800" kern="1200" dirty="0">
                        <a:solidFill>
                          <a:schemeClr val="accent5">
                            <a:lumMod val="50000"/>
                          </a:schemeClr>
                        </a:solidFill>
                        <a:latin typeface="+mn-lt"/>
                        <a:ea typeface="+mn-ea"/>
                        <a:cs typeface="+mn-cs"/>
                      </a:endParaRPr>
                    </a:p>
                  </a:txBody>
                  <a:tcPr marL="68580" marR="68580" marT="34290" marB="34290" anchor="b">
                    <a:lnL w="12700" cap="flat" cmpd="sng" algn="ctr">
                      <a:solidFill>
                        <a:sysClr val="window" lastClr="FFFFFF">
                          <a:lumMod val="75000"/>
                        </a:sysClr>
                      </a:solidFill>
                      <a:prstDash val="sysDash"/>
                      <a:round/>
                      <a:headEnd type="none" w="med" len="med"/>
                      <a:tailEnd type="none" w="med" len="med"/>
                    </a:lnL>
                    <a:lnR w="12700" cap="flat" cmpd="sng" algn="ctr">
                      <a:solidFill>
                        <a:sysClr val="window" lastClr="FFFFFF">
                          <a:lumMod val="75000"/>
                        </a:sysClr>
                      </a:solidFill>
                      <a:prstDash val="sysDash"/>
                      <a:round/>
                      <a:headEnd type="none" w="med" len="med"/>
                      <a:tailEnd type="none" w="med" len="med"/>
                    </a:lnR>
                    <a:lnT w="12700" cap="flat" cmpd="sng" algn="ctr">
                      <a:solidFill>
                        <a:sysClr val="window" lastClr="FFFFFF">
                          <a:lumMod val="75000"/>
                        </a:sysClr>
                      </a:solidFill>
                      <a:prstDash val="sysDash"/>
                      <a:round/>
                      <a:headEnd type="none" w="med" len="med"/>
                      <a:tailEnd type="none" w="med" len="med"/>
                    </a:lnT>
                    <a:lnB w="12700"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800" kern="1200" dirty="0" smtClean="0">
                        <a:solidFill>
                          <a:schemeClr val="accent5">
                            <a:lumMod val="50000"/>
                          </a:schemeClr>
                        </a:solidFill>
                        <a:latin typeface="+mn-lt"/>
                        <a:ea typeface="+mn-ea"/>
                        <a:cs typeface="+mn-cs"/>
                      </a:endParaRPr>
                    </a:p>
                  </a:txBody>
                  <a:tcPr marL="68580" marR="68580" marT="34290" marB="34290" anchor="b">
                    <a:lnL w="12700" cap="flat" cmpd="sng" algn="ctr">
                      <a:solidFill>
                        <a:sysClr val="window" lastClr="FFFFFF">
                          <a:lumMod val="75000"/>
                        </a:sysClr>
                      </a:solidFill>
                      <a:prstDash val="sysDash"/>
                      <a:round/>
                      <a:headEnd type="none" w="med" len="med"/>
                      <a:tailEnd type="none" w="med" len="med"/>
                    </a:lnL>
                    <a:lnR w="12700" cap="flat" cmpd="sng" algn="ctr">
                      <a:solidFill>
                        <a:sysClr val="window" lastClr="FFFFFF">
                          <a:lumMod val="75000"/>
                        </a:sysClr>
                      </a:solidFill>
                      <a:prstDash val="sysDash"/>
                      <a:round/>
                      <a:headEnd type="none" w="med" len="med"/>
                      <a:tailEnd type="none" w="med" len="med"/>
                    </a:lnR>
                    <a:lnT w="12700" cap="flat" cmpd="sng" algn="ctr">
                      <a:solidFill>
                        <a:sysClr val="window" lastClr="FFFFFF">
                          <a:lumMod val="75000"/>
                        </a:sysClr>
                      </a:solidFill>
                      <a:prstDash val="sysDash"/>
                      <a:round/>
                      <a:headEnd type="none" w="med" len="med"/>
                      <a:tailEnd type="none" w="med" len="med"/>
                    </a:lnT>
                    <a:lnB w="12700"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800" kern="1200" dirty="0" smtClean="0">
                        <a:solidFill>
                          <a:schemeClr val="accent5">
                            <a:lumMod val="50000"/>
                          </a:schemeClr>
                        </a:solidFill>
                        <a:latin typeface="+mn-lt"/>
                        <a:ea typeface="+mn-ea"/>
                        <a:cs typeface="+mn-cs"/>
                      </a:endParaRPr>
                    </a:p>
                  </a:txBody>
                  <a:tcPr marL="68580" marR="68580" marT="34290" marB="34290" anchor="b">
                    <a:lnL w="12700" cap="flat" cmpd="sng" algn="ctr">
                      <a:solidFill>
                        <a:sysClr val="window" lastClr="FFFFFF">
                          <a:lumMod val="75000"/>
                        </a:sysClr>
                      </a:solidFill>
                      <a:prstDash val="sysDash"/>
                      <a:round/>
                      <a:headEnd type="none" w="med" len="med"/>
                      <a:tailEnd type="none" w="med" len="med"/>
                    </a:lnL>
                    <a:lnR w="12700" cap="flat" cmpd="sng" algn="ctr">
                      <a:solidFill>
                        <a:sysClr val="window" lastClr="FFFFFF">
                          <a:lumMod val="75000"/>
                        </a:sysClr>
                      </a:solidFill>
                      <a:prstDash val="sysDash"/>
                      <a:round/>
                      <a:headEnd type="none" w="med" len="med"/>
                      <a:tailEnd type="none" w="med" len="med"/>
                    </a:lnR>
                    <a:lnT w="12700" cap="flat" cmpd="sng" algn="ctr">
                      <a:solidFill>
                        <a:sysClr val="window" lastClr="FFFFFF">
                          <a:lumMod val="75000"/>
                        </a:sysClr>
                      </a:solidFill>
                      <a:prstDash val="sysDash"/>
                      <a:round/>
                      <a:headEnd type="none" w="med" len="med"/>
                      <a:tailEnd type="none" w="med" len="med"/>
                    </a:lnT>
                    <a:lnB w="12700"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800" kern="1200" dirty="0" smtClean="0">
                        <a:solidFill>
                          <a:schemeClr val="accent5">
                            <a:lumMod val="50000"/>
                          </a:schemeClr>
                        </a:solidFill>
                        <a:latin typeface="+mn-lt"/>
                        <a:ea typeface="+mn-ea"/>
                        <a:cs typeface="+mn-cs"/>
                      </a:endParaRPr>
                    </a:p>
                  </a:txBody>
                  <a:tcPr marL="68580" marR="68580" marT="34290" marB="34290" anchor="b">
                    <a:lnL w="12700" cap="flat" cmpd="sng" algn="ctr">
                      <a:solidFill>
                        <a:sysClr val="window" lastClr="FFFFFF">
                          <a:lumMod val="75000"/>
                        </a:sysClr>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ysClr val="window" lastClr="FFFFFF">
                          <a:lumMod val="75000"/>
                        </a:sysClr>
                      </a:solidFill>
                      <a:prstDash val="sysDash"/>
                      <a:round/>
                      <a:headEnd type="none" w="med" len="med"/>
                      <a:tailEnd type="none" w="med" len="med"/>
                    </a:lnT>
                    <a:lnB w="12700"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noFill/>
                  </a:tcPr>
                </a:tc>
              </a:tr>
              <a:tr h="602751">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algn="ctr"/>
                      <a:r>
                        <a:rPr lang="en-US" sz="1200" baseline="0" dirty="0" smtClean="0">
                          <a:solidFill>
                            <a:schemeClr val="tx1"/>
                          </a:solidFill>
                        </a:rPr>
                        <a:t>Emissions Tools Development</a:t>
                      </a:r>
                      <a:endParaRPr lang="en-US" sz="1200" baseline="0" dirty="0">
                        <a:solidFill>
                          <a:schemeClr val="tx1"/>
                        </a:solidFill>
                      </a:endParaRPr>
                    </a:p>
                  </a:txBody>
                  <a:tcPr marL="68580" marR="68580" marT="34290" marB="34290" anchor="ctr">
                    <a:lnL w="381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 lastClr="FFFFFF">
                          <a:lumMod val="75000"/>
                        </a:sysClr>
                      </a:solidFill>
                      <a:prstDash val="sysDash"/>
                      <a:round/>
                      <a:headEnd type="none" w="med" len="med"/>
                      <a:tailEnd type="none" w="med" len="med"/>
                    </a:lnT>
                    <a:lnB w="12700"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a:endParaRPr lang="en-US" sz="800" dirty="0">
                        <a:solidFill>
                          <a:schemeClr val="accent5">
                            <a:lumMod val="50000"/>
                          </a:schemeClr>
                        </a:solidFill>
                      </a:endParaRPr>
                    </a:p>
                  </a:txBody>
                  <a:tcPr marL="68580" marR="68580" marT="34290" marB="34290" anchor="b">
                    <a:lnL w="12700" cap="flat" cmpd="sng" algn="ctr">
                      <a:solidFill>
                        <a:sysClr val="windowText" lastClr="000000"/>
                      </a:solidFill>
                      <a:prstDash val="solid"/>
                      <a:round/>
                      <a:headEnd type="none" w="med" len="med"/>
                      <a:tailEnd type="none" w="med" len="med"/>
                    </a:lnL>
                    <a:lnR w="12700" cap="flat" cmpd="sng" algn="ctr">
                      <a:solidFill>
                        <a:sysClr val="window" lastClr="FFFFFF">
                          <a:lumMod val="75000"/>
                        </a:sysClr>
                      </a:solidFill>
                      <a:prstDash val="sysDash"/>
                      <a:round/>
                      <a:headEnd type="none" w="med" len="med"/>
                      <a:tailEnd type="none" w="med" len="med"/>
                    </a:lnR>
                    <a:lnT w="12700" cap="flat" cmpd="sng" algn="ctr">
                      <a:solidFill>
                        <a:sysClr val="window" lastClr="FFFFFF">
                          <a:lumMod val="75000"/>
                        </a:sysClr>
                      </a:solidFill>
                      <a:prstDash val="sysDash"/>
                      <a:round/>
                      <a:headEnd type="none" w="med" len="med"/>
                      <a:tailEnd type="none" w="med" len="med"/>
                    </a:lnT>
                    <a:lnB w="12700"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a:endParaRPr lang="en-US" sz="800" dirty="0">
                        <a:solidFill>
                          <a:schemeClr val="accent5">
                            <a:lumMod val="50000"/>
                          </a:schemeClr>
                        </a:solidFill>
                      </a:endParaRPr>
                    </a:p>
                  </a:txBody>
                  <a:tcPr marL="68580" marR="68580" marT="34290" marB="34290" anchor="b">
                    <a:lnL w="12700" cap="flat" cmpd="sng" algn="ctr">
                      <a:solidFill>
                        <a:sysClr val="window" lastClr="FFFFFF">
                          <a:lumMod val="75000"/>
                        </a:sysClr>
                      </a:solidFill>
                      <a:prstDash val="sysDash"/>
                      <a:round/>
                      <a:headEnd type="none" w="med" len="med"/>
                      <a:tailEnd type="none" w="med" len="med"/>
                    </a:lnL>
                    <a:lnR w="12700" cap="flat" cmpd="sng" algn="ctr">
                      <a:solidFill>
                        <a:sysClr val="window" lastClr="FFFFFF">
                          <a:lumMod val="75000"/>
                        </a:sysClr>
                      </a:solidFill>
                      <a:prstDash val="sysDash"/>
                      <a:round/>
                      <a:headEnd type="none" w="med" len="med"/>
                      <a:tailEnd type="none" w="med" len="med"/>
                    </a:lnR>
                    <a:lnT w="12700" cap="flat" cmpd="sng" algn="ctr">
                      <a:solidFill>
                        <a:sysClr val="window" lastClr="FFFFFF">
                          <a:lumMod val="75000"/>
                        </a:sysClr>
                      </a:solidFill>
                      <a:prstDash val="sysDash"/>
                      <a:round/>
                      <a:headEnd type="none" w="med" len="med"/>
                      <a:tailEnd type="none" w="med" len="med"/>
                    </a:lnT>
                    <a:lnB w="12700"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a:endParaRPr lang="en-US" sz="800" dirty="0">
                        <a:solidFill>
                          <a:schemeClr val="accent5">
                            <a:lumMod val="50000"/>
                          </a:schemeClr>
                        </a:solidFill>
                      </a:endParaRPr>
                    </a:p>
                  </a:txBody>
                  <a:tcPr marL="68580" marR="68580" marT="34290" marB="34290" anchor="b">
                    <a:lnL w="12700" cap="flat" cmpd="sng" algn="ctr">
                      <a:solidFill>
                        <a:sysClr val="window" lastClr="FFFFFF">
                          <a:lumMod val="75000"/>
                        </a:sysClr>
                      </a:solidFill>
                      <a:prstDash val="sysDash"/>
                      <a:round/>
                      <a:headEnd type="none" w="med" len="med"/>
                      <a:tailEnd type="none" w="med" len="med"/>
                    </a:lnL>
                    <a:lnR w="12700" cap="flat" cmpd="sng" algn="ctr">
                      <a:solidFill>
                        <a:sysClr val="window" lastClr="FFFFFF">
                          <a:lumMod val="75000"/>
                        </a:sysClr>
                      </a:solidFill>
                      <a:prstDash val="sysDash"/>
                      <a:round/>
                      <a:headEnd type="none" w="med" len="med"/>
                      <a:tailEnd type="none" w="med" len="med"/>
                    </a:lnR>
                    <a:lnT w="12700" cap="flat" cmpd="sng" algn="ctr">
                      <a:solidFill>
                        <a:sysClr val="window" lastClr="FFFFFF">
                          <a:lumMod val="75000"/>
                        </a:sysClr>
                      </a:solidFill>
                      <a:prstDash val="sysDash"/>
                      <a:round/>
                      <a:headEnd type="none" w="med" len="med"/>
                      <a:tailEnd type="none" w="med" len="med"/>
                    </a:lnT>
                    <a:lnB w="12700"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a:endParaRPr lang="en-US" sz="800" dirty="0">
                        <a:solidFill>
                          <a:schemeClr val="accent5">
                            <a:lumMod val="50000"/>
                          </a:schemeClr>
                        </a:solidFill>
                      </a:endParaRPr>
                    </a:p>
                  </a:txBody>
                  <a:tcPr marL="68580" marR="68580" marT="34290" marB="34290" anchor="b">
                    <a:lnL w="12700" cap="flat" cmpd="sng" algn="ctr">
                      <a:solidFill>
                        <a:sysClr val="window" lastClr="FFFFFF">
                          <a:lumMod val="75000"/>
                        </a:sysClr>
                      </a:solidFill>
                      <a:prstDash val="sysDash"/>
                      <a:round/>
                      <a:headEnd type="none" w="med" len="med"/>
                      <a:tailEnd type="none" w="med" len="med"/>
                    </a:lnL>
                    <a:lnR w="12700" cap="flat" cmpd="sng" algn="ctr">
                      <a:solidFill>
                        <a:sysClr val="window" lastClr="FFFFFF">
                          <a:lumMod val="75000"/>
                        </a:sysClr>
                      </a:solidFill>
                      <a:prstDash val="sysDash"/>
                      <a:round/>
                      <a:headEnd type="none" w="med" len="med"/>
                      <a:tailEnd type="none" w="med" len="med"/>
                    </a:lnR>
                    <a:lnT w="12700" cap="flat" cmpd="sng" algn="ctr">
                      <a:solidFill>
                        <a:sysClr val="window" lastClr="FFFFFF">
                          <a:lumMod val="75000"/>
                        </a:sysClr>
                      </a:solidFill>
                      <a:prstDash val="sysDash"/>
                      <a:round/>
                      <a:headEnd type="none" w="med" len="med"/>
                      <a:tailEnd type="none" w="med" len="med"/>
                    </a:lnT>
                    <a:lnB w="12700"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a:endParaRPr lang="en-US" sz="800" dirty="0">
                        <a:solidFill>
                          <a:schemeClr val="accent5">
                            <a:lumMod val="50000"/>
                          </a:schemeClr>
                        </a:solidFill>
                      </a:endParaRPr>
                    </a:p>
                  </a:txBody>
                  <a:tcPr marL="68580" marR="68580" marT="34290" marB="34290" anchor="b">
                    <a:lnL w="12700" cap="flat" cmpd="sng" algn="ctr">
                      <a:solidFill>
                        <a:sysClr val="window" lastClr="FFFFFF">
                          <a:lumMod val="75000"/>
                        </a:sysClr>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ysClr val="window" lastClr="FFFFFF">
                          <a:lumMod val="75000"/>
                        </a:sysClr>
                      </a:solidFill>
                      <a:prstDash val="sysDash"/>
                      <a:round/>
                      <a:headEnd type="none" w="med" len="med"/>
                      <a:tailEnd type="none" w="med" len="med"/>
                    </a:lnT>
                    <a:lnB w="12700"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noFill/>
                  </a:tcPr>
                </a:tc>
              </a:tr>
              <a:tr h="535780">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rPr>
                        <a:t>Modeling &amp; Analysis</a:t>
                      </a:r>
                    </a:p>
                  </a:txBody>
                  <a:tcPr marL="68580" marR="68580" marT="34290" marB="34290" anchor="ctr">
                    <a:lnL w="381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 lastClr="FFFFFF">
                          <a:lumMod val="75000"/>
                        </a:sysClr>
                      </a:solidFill>
                      <a:prstDash val="sysDash"/>
                      <a:round/>
                      <a:headEnd type="none" w="med" len="med"/>
                      <a:tailEnd type="none" w="med" len="med"/>
                    </a:lnT>
                    <a:lnB w="12700"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a:endParaRPr lang="en-US" sz="800" dirty="0">
                        <a:solidFill>
                          <a:schemeClr val="accent5">
                            <a:lumMod val="50000"/>
                          </a:schemeClr>
                        </a:solidFill>
                      </a:endParaRPr>
                    </a:p>
                  </a:txBody>
                  <a:tcPr marL="68580" marR="68580" marT="34290" marB="34290" anchor="b">
                    <a:lnL w="12700" cap="flat" cmpd="sng" algn="ctr">
                      <a:solidFill>
                        <a:sysClr val="windowText" lastClr="000000"/>
                      </a:solidFill>
                      <a:prstDash val="solid"/>
                      <a:round/>
                      <a:headEnd type="none" w="med" len="med"/>
                      <a:tailEnd type="none" w="med" len="med"/>
                    </a:lnL>
                    <a:lnR w="12700" cap="flat" cmpd="sng" algn="ctr">
                      <a:solidFill>
                        <a:sysClr val="window" lastClr="FFFFFF">
                          <a:lumMod val="75000"/>
                        </a:sysClr>
                      </a:solidFill>
                      <a:prstDash val="sysDash"/>
                      <a:round/>
                      <a:headEnd type="none" w="med" len="med"/>
                      <a:tailEnd type="none" w="med" len="med"/>
                    </a:lnR>
                    <a:lnT w="12700" cap="flat" cmpd="sng" algn="ctr">
                      <a:solidFill>
                        <a:sysClr val="window" lastClr="FFFFFF">
                          <a:lumMod val="75000"/>
                        </a:sysClr>
                      </a:solidFill>
                      <a:prstDash val="sysDash"/>
                      <a:round/>
                      <a:headEnd type="none" w="med" len="med"/>
                      <a:tailEnd type="none" w="med" len="med"/>
                    </a:lnT>
                    <a:lnB w="12700"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a:endParaRPr lang="en-US" sz="800" dirty="0">
                        <a:solidFill>
                          <a:schemeClr val="accent5">
                            <a:lumMod val="50000"/>
                          </a:schemeClr>
                        </a:solidFill>
                      </a:endParaRPr>
                    </a:p>
                  </a:txBody>
                  <a:tcPr marL="68580" marR="68580" marT="34290" marB="34290" anchor="b">
                    <a:lnL w="12700" cap="flat" cmpd="sng" algn="ctr">
                      <a:solidFill>
                        <a:sysClr val="window" lastClr="FFFFFF">
                          <a:lumMod val="75000"/>
                        </a:sysClr>
                      </a:solidFill>
                      <a:prstDash val="sysDash"/>
                      <a:round/>
                      <a:headEnd type="none" w="med" len="med"/>
                      <a:tailEnd type="none" w="med" len="med"/>
                    </a:lnL>
                    <a:lnR w="12700" cap="flat" cmpd="sng" algn="ctr">
                      <a:solidFill>
                        <a:sysClr val="window" lastClr="FFFFFF">
                          <a:lumMod val="75000"/>
                        </a:sysClr>
                      </a:solidFill>
                      <a:prstDash val="sysDash"/>
                      <a:round/>
                      <a:headEnd type="none" w="med" len="med"/>
                      <a:tailEnd type="none" w="med" len="med"/>
                    </a:lnR>
                    <a:lnT w="12700" cap="flat" cmpd="sng" algn="ctr">
                      <a:solidFill>
                        <a:sysClr val="window" lastClr="FFFFFF">
                          <a:lumMod val="75000"/>
                        </a:sysClr>
                      </a:solidFill>
                      <a:prstDash val="sysDash"/>
                      <a:round/>
                      <a:headEnd type="none" w="med" len="med"/>
                      <a:tailEnd type="none" w="med" len="med"/>
                    </a:lnT>
                    <a:lnB w="12700"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a:endParaRPr lang="en-US" sz="800" dirty="0">
                        <a:solidFill>
                          <a:schemeClr val="accent5">
                            <a:lumMod val="50000"/>
                          </a:schemeClr>
                        </a:solidFill>
                      </a:endParaRPr>
                    </a:p>
                  </a:txBody>
                  <a:tcPr marL="68580" marR="68580" marT="34290" marB="34290" anchor="b">
                    <a:lnL w="12700" cap="flat" cmpd="sng" algn="ctr">
                      <a:solidFill>
                        <a:sysClr val="window" lastClr="FFFFFF">
                          <a:lumMod val="75000"/>
                        </a:sysClr>
                      </a:solidFill>
                      <a:prstDash val="sysDash"/>
                      <a:round/>
                      <a:headEnd type="none" w="med" len="med"/>
                      <a:tailEnd type="none" w="med" len="med"/>
                    </a:lnL>
                    <a:lnR w="12700" cap="flat" cmpd="sng" algn="ctr">
                      <a:solidFill>
                        <a:sysClr val="window" lastClr="FFFFFF">
                          <a:lumMod val="75000"/>
                        </a:sysClr>
                      </a:solidFill>
                      <a:prstDash val="sysDash"/>
                      <a:round/>
                      <a:headEnd type="none" w="med" len="med"/>
                      <a:tailEnd type="none" w="med" len="med"/>
                    </a:lnR>
                    <a:lnT w="12700" cap="flat" cmpd="sng" algn="ctr">
                      <a:solidFill>
                        <a:sysClr val="window" lastClr="FFFFFF">
                          <a:lumMod val="75000"/>
                        </a:sysClr>
                      </a:solidFill>
                      <a:prstDash val="sysDash"/>
                      <a:round/>
                      <a:headEnd type="none" w="med" len="med"/>
                      <a:tailEnd type="none" w="med" len="med"/>
                    </a:lnT>
                    <a:lnB w="12700"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a:endParaRPr lang="en-US" sz="800" dirty="0">
                        <a:solidFill>
                          <a:schemeClr val="accent5">
                            <a:lumMod val="50000"/>
                          </a:schemeClr>
                        </a:solidFill>
                      </a:endParaRPr>
                    </a:p>
                  </a:txBody>
                  <a:tcPr marL="68580" marR="68580" marT="34290" marB="34290" anchor="b">
                    <a:lnL w="12700" cap="flat" cmpd="sng" algn="ctr">
                      <a:solidFill>
                        <a:sysClr val="window" lastClr="FFFFFF">
                          <a:lumMod val="75000"/>
                        </a:sysClr>
                      </a:solidFill>
                      <a:prstDash val="sysDash"/>
                      <a:round/>
                      <a:headEnd type="none" w="med" len="med"/>
                      <a:tailEnd type="none" w="med" len="med"/>
                    </a:lnL>
                    <a:lnR w="12700" cap="flat" cmpd="sng" algn="ctr">
                      <a:solidFill>
                        <a:sysClr val="window" lastClr="FFFFFF">
                          <a:lumMod val="75000"/>
                        </a:sysClr>
                      </a:solidFill>
                      <a:prstDash val="sysDash"/>
                      <a:round/>
                      <a:headEnd type="none" w="med" len="med"/>
                      <a:tailEnd type="none" w="med" len="med"/>
                    </a:lnR>
                    <a:lnT w="12700" cap="flat" cmpd="sng" algn="ctr">
                      <a:solidFill>
                        <a:sysClr val="window" lastClr="FFFFFF">
                          <a:lumMod val="75000"/>
                        </a:sysClr>
                      </a:solidFill>
                      <a:prstDash val="sysDash"/>
                      <a:round/>
                      <a:headEnd type="none" w="med" len="med"/>
                      <a:tailEnd type="none" w="med" len="med"/>
                    </a:lnT>
                    <a:lnB w="12700"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a:endParaRPr lang="en-US" sz="800" dirty="0">
                        <a:solidFill>
                          <a:schemeClr val="accent5">
                            <a:lumMod val="50000"/>
                          </a:schemeClr>
                        </a:solidFill>
                      </a:endParaRPr>
                    </a:p>
                  </a:txBody>
                  <a:tcPr marL="68580" marR="68580" marT="34290" marB="34290" anchor="b">
                    <a:lnL w="12700" cap="flat" cmpd="sng" algn="ctr">
                      <a:solidFill>
                        <a:sysClr val="window" lastClr="FFFFFF">
                          <a:lumMod val="75000"/>
                        </a:sysClr>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ysClr val="window" lastClr="FFFFFF">
                          <a:lumMod val="75000"/>
                        </a:sysClr>
                      </a:solidFill>
                      <a:prstDash val="sysDash"/>
                      <a:round/>
                      <a:headEnd type="none" w="med" len="med"/>
                      <a:tailEnd type="none" w="med" len="med"/>
                    </a:lnT>
                    <a:lnB w="12700"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noFill/>
                  </a:tcPr>
                </a:tc>
              </a:tr>
              <a:tr h="562569">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algn="ctr"/>
                      <a:r>
                        <a:rPr lang="en-US" sz="1200" dirty="0" smtClean="0">
                          <a:solidFill>
                            <a:schemeClr val="bg1"/>
                          </a:solidFill>
                        </a:rPr>
                        <a:t>Regulations</a:t>
                      </a:r>
                      <a:endParaRPr lang="en-US" sz="1200" dirty="0">
                        <a:solidFill>
                          <a:schemeClr val="bg1"/>
                        </a:solidFill>
                      </a:endParaRPr>
                    </a:p>
                  </a:txBody>
                  <a:tcPr marL="68580" marR="68580" marT="34290" marB="34290" anchor="ctr">
                    <a:lnL w="381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 lastClr="FFFFFF">
                          <a:lumMod val="75000"/>
                        </a:sysClr>
                      </a:solidFill>
                      <a:prstDash val="sysDash"/>
                      <a:round/>
                      <a:headEnd type="none" w="med" len="med"/>
                      <a:tailEnd type="none" w="med" len="med"/>
                    </a:lnT>
                    <a:lnB w="12700"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a:endParaRPr lang="en-US" sz="800" dirty="0">
                        <a:solidFill>
                          <a:schemeClr val="accent5">
                            <a:lumMod val="50000"/>
                          </a:schemeClr>
                        </a:solidFill>
                      </a:endParaRPr>
                    </a:p>
                  </a:txBody>
                  <a:tcPr marL="68580" marR="68580" marT="34290" marB="34290" anchor="b">
                    <a:lnL w="12700" cap="flat" cmpd="sng" algn="ctr">
                      <a:solidFill>
                        <a:sysClr val="windowText" lastClr="000000"/>
                      </a:solidFill>
                      <a:prstDash val="solid"/>
                      <a:round/>
                      <a:headEnd type="none" w="med" len="med"/>
                      <a:tailEnd type="none" w="med" len="med"/>
                    </a:lnL>
                    <a:lnR w="12700" cap="flat" cmpd="sng" algn="ctr">
                      <a:solidFill>
                        <a:sysClr val="window" lastClr="FFFFFF">
                          <a:lumMod val="75000"/>
                        </a:sysClr>
                      </a:solidFill>
                      <a:prstDash val="sysDash"/>
                      <a:round/>
                      <a:headEnd type="none" w="med" len="med"/>
                      <a:tailEnd type="none" w="med" len="med"/>
                    </a:lnR>
                    <a:lnT w="12700" cap="flat" cmpd="sng" algn="ctr">
                      <a:solidFill>
                        <a:sysClr val="window" lastClr="FFFFFF">
                          <a:lumMod val="75000"/>
                        </a:sysClr>
                      </a:solidFill>
                      <a:prstDash val="sysDash"/>
                      <a:round/>
                      <a:headEnd type="none" w="med" len="med"/>
                      <a:tailEnd type="none" w="med" len="med"/>
                    </a:lnT>
                    <a:lnB w="12700"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a:endParaRPr lang="en-US" sz="800" dirty="0">
                        <a:solidFill>
                          <a:schemeClr val="accent5">
                            <a:lumMod val="50000"/>
                          </a:schemeClr>
                        </a:solidFill>
                      </a:endParaRPr>
                    </a:p>
                  </a:txBody>
                  <a:tcPr marL="68580" marR="68580" marT="34290" marB="34290" anchor="b">
                    <a:lnL w="12700" cap="flat" cmpd="sng" algn="ctr">
                      <a:solidFill>
                        <a:sysClr val="window" lastClr="FFFFFF">
                          <a:lumMod val="75000"/>
                        </a:sysClr>
                      </a:solidFill>
                      <a:prstDash val="sysDash"/>
                      <a:round/>
                      <a:headEnd type="none" w="med" len="med"/>
                      <a:tailEnd type="none" w="med" len="med"/>
                    </a:lnL>
                    <a:lnR w="12700" cap="flat" cmpd="sng" algn="ctr">
                      <a:solidFill>
                        <a:sysClr val="window" lastClr="FFFFFF">
                          <a:lumMod val="75000"/>
                        </a:sysClr>
                      </a:solidFill>
                      <a:prstDash val="sysDash"/>
                      <a:round/>
                      <a:headEnd type="none" w="med" len="med"/>
                      <a:tailEnd type="none" w="med" len="med"/>
                    </a:lnR>
                    <a:lnT w="12700" cap="flat" cmpd="sng" algn="ctr">
                      <a:solidFill>
                        <a:sysClr val="window" lastClr="FFFFFF">
                          <a:lumMod val="75000"/>
                        </a:sysClr>
                      </a:solidFill>
                      <a:prstDash val="sysDash"/>
                      <a:round/>
                      <a:headEnd type="none" w="med" len="med"/>
                      <a:tailEnd type="none" w="med" len="med"/>
                    </a:lnT>
                    <a:lnB w="12700"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a:endParaRPr lang="en-US" sz="800" dirty="0">
                        <a:solidFill>
                          <a:schemeClr val="accent5">
                            <a:lumMod val="50000"/>
                          </a:schemeClr>
                        </a:solidFill>
                      </a:endParaRPr>
                    </a:p>
                  </a:txBody>
                  <a:tcPr marL="68580" marR="68580" marT="34290" marB="34290" anchor="b">
                    <a:lnL w="12700" cap="flat" cmpd="sng" algn="ctr">
                      <a:solidFill>
                        <a:sysClr val="window" lastClr="FFFFFF">
                          <a:lumMod val="75000"/>
                        </a:sysClr>
                      </a:solidFill>
                      <a:prstDash val="sysDash"/>
                      <a:round/>
                      <a:headEnd type="none" w="med" len="med"/>
                      <a:tailEnd type="none" w="med" len="med"/>
                    </a:lnL>
                    <a:lnR w="12700" cap="flat" cmpd="sng" algn="ctr">
                      <a:solidFill>
                        <a:sysClr val="window" lastClr="FFFFFF">
                          <a:lumMod val="75000"/>
                        </a:sysClr>
                      </a:solidFill>
                      <a:prstDash val="sysDash"/>
                      <a:round/>
                      <a:headEnd type="none" w="med" len="med"/>
                      <a:tailEnd type="none" w="med" len="med"/>
                    </a:lnR>
                    <a:lnT w="12700" cap="flat" cmpd="sng" algn="ctr">
                      <a:solidFill>
                        <a:sysClr val="window" lastClr="FFFFFF">
                          <a:lumMod val="75000"/>
                        </a:sysClr>
                      </a:solidFill>
                      <a:prstDash val="sysDash"/>
                      <a:round/>
                      <a:headEnd type="none" w="med" len="med"/>
                      <a:tailEnd type="none" w="med" len="med"/>
                    </a:lnT>
                    <a:lnB w="12700"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a:endParaRPr lang="en-US" sz="800" dirty="0">
                        <a:solidFill>
                          <a:schemeClr val="accent5">
                            <a:lumMod val="50000"/>
                          </a:schemeClr>
                        </a:solidFill>
                      </a:endParaRPr>
                    </a:p>
                  </a:txBody>
                  <a:tcPr marL="68580" marR="68580" marT="34290" marB="34290" anchor="b">
                    <a:lnL w="12700" cap="flat" cmpd="sng" algn="ctr">
                      <a:solidFill>
                        <a:sysClr val="window" lastClr="FFFFFF">
                          <a:lumMod val="75000"/>
                        </a:sysClr>
                      </a:solidFill>
                      <a:prstDash val="sysDash"/>
                      <a:round/>
                      <a:headEnd type="none" w="med" len="med"/>
                      <a:tailEnd type="none" w="med" len="med"/>
                    </a:lnL>
                    <a:lnR w="12700" cap="flat" cmpd="sng" algn="ctr">
                      <a:solidFill>
                        <a:sysClr val="window" lastClr="FFFFFF">
                          <a:lumMod val="75000"/>
                        </a:sysClr>
                      </a:solidFill>
                      <a:prstDash val="sysDash"/>
                      <a:round/>
                      <a:headEnd type="none" w="med" len="med"/>
                      <a:tailEnd type="none" w="med" len="med"/>
                    </a:lnR>
                    <a:lnT w="12700" cap="flat" cmpd="sng" algn="ctr">
                      <a:solidFill>
                        <a:sysClr val="window" lastClr="FFFFFF">
                          <a:lumMod val="75000"/>
                        </a:sysClr>
                      </a:solidFill>
                      <a:prstDash val="sysDash"/>
                      <a:round/>
                      <a:headEnd type="none" w="med" len="med"/>
                      <a:tailEnd type="none" w="med" len="med"/>
                    </a:lnT>
                    <a:lnB w="12700"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a:endParaRPr lang="en-US" sz="800" dirty="0">
                        <a:solidFill>
                          <a:schemeClr val="accent5">
                            <a:lumMod val="50000"/>
                          </a:schemeClr>
                        </a:solidFill>
                      </a:endParaRPr>
                    </a:p>
                  </a:txBody>
                  <a:tcPr marL="68580" marR="68580" marT="34290" marB="34290" anchor="b">
                    <a:lnL w="12700" cap="flat" cmpd="sng" algn="ctr">
                      <a:solidFill>
                        <a:sysClr val="window" lastClr="FFFFFF">
                          <a:lumMod val="75000"/>
                        </a:sysClr>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ysClr val="window" lastClr="FFFFFF">
                          <a:lumMod val="75000"/>
                        </a:sysClr>
                      </a:solidFill>
                      <a:prstDash val="sysDash"/>
                      <a:round/>
                      <a:headEnd type="none" w="med" len="med"/>
                      <a:tailEnd type="none" w="med" len="med"/>
                    </a:lnT>
                    <a:lnB w="12700"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noFill/>
                  </a:tcPr>
                </a:tc>
              </a:tr>
              <a:tr h="600073">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algn="ctr"/>
                      <a:r>
                        <a:rPr lang="en-US" sz="1200" dirty="0" smtClean="0">
                          <a:solidFill>
                            <a:schemeClr val="bg1"/>
                          </a:solidFill>
                        </a:rPr>
                        <a:t>Emissions Guidance</a:t>
                      </a:r>
                      <a:endParaRPr lang="en-US" sz="1200" dirty="0">
                        <a:solidFill>
                          <a:schemeClr val="bg1"/>
                        </a:solidFill>
                      </a:endParaRPr>
                    </a:p>
                  </a:txBody>
                  <a:tcPr marL="68580" marR="68580" marT="34290" marB="34290" anchor="ctr">
                    <a:lnL w="381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 lastClr="FFFFFF">
                          <a:lumMod val="75000"/>
                        </a:sysClr>
                      </a:solidFill>
                      <a:prstDash val="sysDash"/>
                      <a:round/>
                      <a:headEnd type="none" w="med" len="med"/>
                      <a:tailEnd type="none" w="med" len="med"/>
                    </a:lnT>
                    <a:lnB w="381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a:endParaRPr lang="en-US" sz="800" dirty="0">
                        <a:solidFill>
                          <a:schemeClr val="accent5">
                            <a:lumMod val="50000"/>
                          </a:schemeClr>
                        </a:solidFill>
                      </a:endParaRPr>
                    </a:p>
                  </a:txBody>
                  <a:tcPr marL="68580" marR="68580" marT="34290" marB="34290" anchor="b">
                    <a:lnL w="12700" cap="flat" cmpd="sng" algn="ctr">
                      <a:solidFill>
                        <a:sysClr val="windowText" lastClr="000000"/>
                      </a:solidFill>
                      <a:prstDash val="solid"/>
                      <a:round/>
                      <a:headEnd type="none" w="med" len="med"/>
                      <a:tailEnd type="none" w="med" len="med"/>
                    </a:lnL>
                    <a:lnR w="12700" cap="flat" cmpd="sng" algn="ctr">
                      <a:solidFill>
                        <a:sysClr val="window" lastClr="FFFFFF">
                          <a:lumMod val="75000"/>
                        </a:sysClr>
                      </a:solidFill>
                      <a:prstDash val="sysDash"/>
                      <a:round/>
                      <a:headEnd type="none" w="med" len="med"/>
                      <a:tailEnd type="none" w="med" len="med"/>
                    </a:lnR>
                    <a:lnT w="12700" cap="flat" cmpd="sng" algn="ctr">
                      <a:solidFill>
                        <a:sysClr val="window" lastClr="FFFFFF">
                          <a:lumMod val="75000"/>
                        </a:sysClr>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a:endParaRPr lang="en-US" sz="800" dirty="0">
                        <a:solidFill>
                          <a:schemeClr val="accent5">
                            <a:lumMod val="50000"/>
                          </a:schemeClr>
                        </a:solidFill>
                      </a:endParaRPr>
                    </a:p>
                  </a:txBody>
                  <a:tcPr marL="68580" marR="68580" marT="34290" marB="34290" anchor="b">
                    <a:lnL w="12700" cap="flat" cmpd="sng" algn="ctr">
                      <a:solidFill>
                        <a:sysClr val="window" lastClr="FFFFFF">
                          <a:lumMod val="75000"/>
                        </a:sysClr>
                      </a:solidFill>
                      <a:prstDash val="sysDash"/>
                      <a:round/>
                      <a:headEnd type="none" w="med" len="med"/>
                      <a:tailEnd type="none" w="med" len="med"/>
                    </a:lnL>
                    <a:lnR w="12700" cap="flat" cmpd="sng" algn="ctr">
                      <a:solidFill>
                        <a:sysClr val="window" lastClr="FFFFFF">
                          <a:lumMod val="75000"/>
                        </a:sysClr>
                      </a:solidFill>
                      <a:prstDash val="sysDash"/>
                      <a:round/>
                      <a:headEnd type="none" w="med" len="med"/>
                      <a:tailEnd type="none" w="med" len="med"/>
                    </a:lnR>
                    <a:lnT w="12700" cap="flat" cmpd="sng" algn="ctr">
                      <a:solidFill>
                        <a:sysClr val="window" lastClr="FFFFFF">
                          <a:lumMod val="75000"/>
                        </a:sysClr>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a:endParaRPr lang="en-US" sz="800" dirty="0">
                        <a:solidFill>
                          <a:schemeClr val="accent5">
                            <a:lumMod val="50000"/>
                          </a:schemeClr>
                        </a:solidFill>
                      </a:endParaRPr>
                    </a:p>
                  </a:txBody>
                  <a:tcPr marL="68580" marR="68580" marT="34290" marB="34290" anchor="b">
                    <a:lnL w="12700" cap="flat" cmpd="sng" algn="ctr">
                      <a:solidFill>
                        <a:sysClr val="window" lastClr="FFFFFF">
                          <a:lumMod val="75000"/>
                        </a:sysClr>
                      </a:solidFill>
                      <a:prstDash val="sysDash"/>
                      <a:round/>
                      <a:headEnd type="none" w="med" len="med"/>
                      <a:tailEnd type="none" w="med" len="med"/>
                    </a:lnL>
                    <a:lnR w="12700" cap="flat" cmpd="sng" algn="ctr">
                      <a:solidFill>
                        <a:sysClr val="window" lastClr="FFFFFF">
                          <a:lumMod val="75000"/>
                        </a:sysClr>
                      </a:solidFill>
                      <a:prstDash val="sysDash"/>
                      <a:round/>
                      <a:headEnd type="none" w="med" len="med"/>
                      <a:tailEnd type="none" w="med" len="med"/>
                    </a:lnR>
                    <a:lnT w="12700" cap="flat" cmpd="sng" algn="ctr">
                      <a:solidFill>
                        <a:sysClr val="window" lastClr="FFFFFF">
                          <a:lumMod val="75000"/>
                        </a:sysClr>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a:endParaRPr lang="en-US" sz="800" dirty="0">
                        <a:solidFill>
                          <a:schemeClr val="accent5">
                            <a:lumMod val="50000"/>
                          </a:schemeClr>
                        </a:solidFill>
                      </a:endParaRPr>
                    </a:p>
                  </a:txBody>
                  <a:tcPr marL="68580" marR="68580" marT="34290" marB="34290" anchor="b">
                    <a:lnL w="12700" cap="flat" cmpd="sng" algn="ctr">
                      <a:solidFill>
                        <a:sysClr val="window" lastClr="FFFFFF">
                          <a:lumMod val="75000"/>
                        </a:sysClr>
                      </a:solidFill>
                      <a:prstDash val="sysDash"/>
                      <a:round/>
                      <a:headEnd type="none" w="med" len="med"/>
                      <a:tailEnd type="none" w="med" len="med"/>
                    </a:lnL>
                    <a:lnR w="12700" cap="flat" cmpd="sng" algn="ctr">
                      <a:solidFill>
                        <a:sysClr val="window" lastClr="FFFFFF">
                          <a:lumMod val="75000"/>
                        </a:sysClr>
                      </a:solidFill>
                      <a:prstDash val="sysDash"/>
                      <a:round/>
                      <a:headEnd type="none" w="med" len="med"/>
                      <a:tailEnd type="none" w="med" len="med"/>
                    </a:lnR>
                    <a:lnT w="12700" cap="flat" cmpd="sng" algn="ctr">
                      <a:solidFill>
                        <a:sysClr val="window" lastClr="FFFFFF">
                          <a:lumMod val="75000"/>
                        </a:sysClr>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r"/>
                      <a:endParaRPr lang="en-US" sz="800" dirty="0">
                        <a:solidFill>
                          <a:schemeClr val="accent5">
                            <a:lumMod val="50000"/>
                          </a:schemeClr>
                        </a:solidFill>
                      </a:endParaRPr>
                    </a:p>
                  </a:txBody>
                  <a:tcPr marL="68580" marR="68580" marT="34290" marB="34290" anchor="b">
                    <a:lnL w="12700" cap="flat" cmpd="sng" algn="ctr">
                      <a:solidFill>
                        <a:sysClr val="window" lastClr="FFFFFF">
                          <a:lumMod val="75000"/>
                        </a:sysClr>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ysClr val="window" lastClr="FFFFFF">
                          <a:lumMod val="75000"/>
                        </a:sysClr>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20" name="TextBox 119"/>
          <p:cNvSpPr txBox="1"/>
          <p:nvPr/>
        </p:nvSpPr>
        <p:spPr>
          <a:xfrm>
            <a:off x="7406416" y="5771428"/>
            <a:ext cx="1702710" cy="230832"/>
          </a:xfrm>
          <a:prstGeom prst="rect">
            <a:avLst/>
          </a:prstGeom>
          <a:noFill/>
        </p:spPr>
        <p:txBody>
          <a:bodyPr wrap="none" rtlCol="0">
            <a:spAutoFit/>
          </a:bodyPr>
          <a:lstStyle/>
          <a:p>
            <a:pPr fontAlgn="auto">
              <a:spcBef>
                <a:spcPts val="0"/>
              </a:spcBef>
              <a:spcAft>
                <a:spcPts val="0"/>
              </a:spcAft>
              <a:buFontTx/>
              <a:buNone/>
            </a:pPr>
            <a:r>
              <a:rPr lang="en-US" sz="900" dirty="0">
                <a:solidFill>
                  <a:prstClr val="black"/>
                </a:solidFill>
                <a:latin typeface="Calibri" panose="020F0502020204030204"/>
              </a:rPr>
              <a:t>Work Stream Goes Beyond 2020</a:t>
            </a:r>
          </a:p>
        </p:txBody>
      </p:sp>
      <p:sp>
        <p:nvSpPr>
          <p:cNvPr id="121" name="TextBox 120"/>
          <p:cNvSpPr txBox="1"/>
          <p:nvPr/>
        </p:nvSpPr>
        <p:spPr>
          <a:xfrm>
            <a:off x="5910834" y="5771428"/>
            <a:ext cx="1473480" cy="230832"/>
          </a:xfrm>
          <a:prstGeom prst="rect">
            <a:avLst/>
          </a:prstGeom>
          <a:noFill/>
        </p:spPr>
        <p:txBody>
          <a:bodyPr wrap="none" rtlCol="0">
            <a:spAutoFit/>
          </a:bodyPr>
          <a:lstStyle/>
          <a:p>
            <a:pPr fontAlgn="auto">
              <a:spcBef>
                <a:spcPts val="0"/>
              </a:spcBef>
              <a:spcAft>
                <a:spcPts val="0"/>
              </a:spcAft>
              <a:buFontTx/>
              <a:buNone/>
            </a:pPr>
            <a:r>
              <a:rPr lang="en-US" sz="900" dirty="0">
                <a:solidFill>
                  <a:prstClr val="black"/>
                </a:solidFill>
                <a:latin typeface="Calibri" panose="020F0502020204030204"/>
              </a:rPr>
              <a:t>Work Stream Starts or Ends</a:t>
            </a:r>
          </a:p>
        </p:txBody>
      </p:sp>
      <p:sp>
        <p:nvSpPr>
          <p:cNvPr id="122" name="Right Arrow 121"/>
          <p:cNvSpPr/>
          <p:nvPr/>
        </p:nvSpPr>
        <p:spPr>
          <a:xfrm>
            <a:off x="1594977" y="688373"/>
            <a:ext cx="4694109" cy="304151"/>
          </a:xfrm>
          <a:prstGeom prst="rightArrow">
            <a:avLst/>
          </a:prstGeom>
          <a:solidFill>
            <a:sysClr val="window" lastClr="FFFFFF"/>
          </a:solidFill>
          <a:ln w="12700" cap="flat" cmpd="sng" algn="ctr">
            <a:solidFill>
              <a:srgbClr val="5B9BD5">
                <a:shade val="50000"/>
              </a:srgbClr>
            </a:solidFill>
            <a:prstDash val="solid"/>
            <a:miter lim="800000"/>
          </a:ln>
          <a:effectLst>
            <a:softEdge rad="3175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5B9BD5"/>
                </a:solidFill>
                <a:effectLst/>
                <a:uLnTx/>
                <a:uFillTx/>
                <a:latin typeface="Calibri" panose="020F0502020204030204"/>
                <a:ea typeface="+mn-ea"/>
                <a:cs typeface="+mn-cs"/>
              </a:rPr>
              <a:t>CAEP/11</a:t>
            </a:r>
          </a:p>
        </p:txBody>
      </p:sp>
      <p:sp>
        <p:nvSpPr>
          <p:cNvPr id="123" name="Right Arrow 122"/>
          <p:cNvSpPr/>
          <p:nvPr/>
        </p:nvSpPr>
        <p:spPr>
          <a:xfrm>
            <a:off x="6289087" y="690788"/>
            <a:ext cx="2547003" cy="304151"/>
          </a:xfrm>
          <a:prstGeom prst="rightArrow">
            <a:avLst/>
          </a:prstGeom>
          <a:gradFill>
            <a:gsLst>
              <a:gs pos="0">
                <a:sysClr val="window" lastClr="FFFFFF"/>
              </a:gs>
              <a:gs pos="100000">
                <a:srgbClr val="5B9BD5"/>
              </a:gs>
            </a:gsLst>
            <a:lin ang="0" scaled="0"/>
          </a:gradFill>
          <a:ln w="12700" cap="flat" cmpd="sng" algn="ctr">
            <a:solidFill>
              <a:srgbClr val="5B9BD5">
                <a:shade val="50000"/>
              </a:srgbClr>
            </a:solidFill>
            <a:prstDash val="solid"/>
            <a:miter lim="800000"/>
          </a:ln>
          <a:effectLst>
            <a:softEdge rad="31750"/>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5B9BD5"/>
                </a:solidFill>
                <a:effectLst/>
                <a:uLnTx/>
                <a:uFillTx/>
                <a:latin typeface="Calibri" panose="020F0502020204030204"/>
                <a:ea typeface="+mn-ea"/>
                <a:cs typeface="+mn-cs"/>
              </a:rPr>
              <a:t>               CAEP/12</a:t>
            </a:r>
          </a:p>
        </p:txBody>
      </p:sp>
      <p:sp>
        <p:nvSpPr>
          <p:cNvPr id="124" name="Oval 123"/>
          <p:cNvSpPr/>
          <p:nvPr/>
        </p:nvSpPr>
        <p:spPr>
          <a:xfrm>
            <a:off x="5789772" y="5812971"/>
            <a:ext cx="167889" cy="123481"/>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pic>
        <p:nvPicPr>
          <p:cNvPr id="125" name="Picture 1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1599" y="5799146"/>
            <a:ext cx="105369" cy="135764"/>
          </a:xfrm>
          <a:prstGeom prst="rect">
            <a:avLst/>
          </a:prstGeom>
        </p:spPr>
      </p:pic>
      <p:sp>
        <p:nvSpPr>
          <p:cNvPr id="126" name="Isosceles Triangle 125"/>
          <p:cNvSpPr/>
          <p:nvPr/>
        </p:nvSpPr>
        <p:spPr>
          <a:xfrm rot="5400000">
            <a:off x="7340288" y="5813070"/>
            <a:ext cx="137160" cy="102870"/>
          </a:xfrm>
          <a:prstGeom prst="triangl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27" name="Rectangle 126"/>
          <p:cNvSpPr/>
          <p:nvPr/>
        </p:nvSpPr>
        <p:spPr>
          <a:xfrm>
            <a:off x="123490" y="5796709"/>
            <a:ext cx="516117" cy="142308"/>
          </a:xfrm>
          <a:prstGeom prst="rect">
            <a:avLst/>
          </a:prstGeom>
          <a:gradFill>
            <a:gsLst>
              <a:gs pos="23000">
                <a:srgbClr val="5B9BD5">
                  <a:lumMod val="5000"/>
                  <a:lumOff val="95000"/>
                </a:srgbClr>
              </a:gs>
              <a:gs pos="100000">
                <a:srgbClr val="5B9BD5">
                  <a:lumMod val="75000"/>
                </a:srgbClr>
              </a:gs>
              <a:gs pos="100000">
                <a:srgbClr val="5B9BD5">
                  <a:lumMod val="75000"/>
                </a:srgbClr>
              </a:gs>
            </a:gsLst>
            <a:lin ang="0" scaled="0"/>
          </a:gradFill>
          <a:ln w="12700" cap="flat" cmpd="sng" algn="ctr">
            <a:noFill/>
            <a:prstDash val="solid"/>
            <a:miter lim="800000"/>
          </a:ln>
          <a:effectLst>
            <a:softEdge rad="3175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28" name="TextBox 127"/>
          <p:cNvSpPr txBox="1"/>
          <p:nvPr/>
        </p:nvSpPr>
        <p:spPr>
          <a:xfrm>
            <a:off x="1975591" y="5771428"/>
            <a:ext cx="2230098" cy="230832"/>
          </a:xfrm>
          <a:prstGeom prst="rect">
            <a:avLst/>
          </a:prstGeom>
          <a:noFill/>
        </p:spPr>
        <p:txBody>
          <a:bodyPr wrap="none" rtlCol="0">
            <a:spAutoFit/>
          </a:bodyPr>
          <a:lstStyle/>
          <a:p>
            <a:pPr fontAlgn="auto">
              <a:spcBef>
                <a:spcPts val="0"/>
              </a:spcBef>
              <a:spcAft>
                <a:spcPts val="0"/>
              </a:spcAft>
              <a:buFontTx/>
              <a:buNone/>
            </a:pPr>
            <a:r>
              <a:rPr lang="en-US" sz="900" dirty="0">
                <a:solidFill>
                  <a:prstClr val="black"/>
                </a:solidFill>
                <a:latin typeface="Calibri" panose="020F0502020204030204"/>
              </a:rPr>
              <a:t>Milestone (report, update completion, etc.)</a:t>
            </a:r>
          </a:p>
        </p:txBody>
      </p:sp>
      <p:sp>
        <p:nvSpPr>
          <p:cNvPr id="129" name="TextBox 128"/>
          <p:cNvSpPr txBox="1"/>
          <p:nvPr/>
        </p:nvSpPr>
        <p:spPr>
          <a:xfrm>
            <a:off x="4280790" y="5771428"/>
            <a:ext cx="1555234" cy="230832"/>
          </a:xfrm>
          <a:prstGeom prst="rect">
            <a:avLst/>
          </a:prstGeom>
          <a:noFill/>
        </p:spPr>
        <p:txBody>
          <a:bodyPr wrap="none" rtlCol="0">
            <a:spAutoFit/>
          </a:bodyPr>
          <a:lstStyle/>
          <a:p>
            <a:pPr fontAlgn="auto">
              <a:spcBef>
                <a:spcPts val="0"/>
              </a:spcBef>
              <a:spcAft>
                <a:spcPts val="0"/>
              </a:spcAft>
              <a:buFontTx/>
              <a:buNone/>
            </a:pPr>
            <a:r>
              <a:rPr lang="en-US" sz="900" dirty="0">
                <a:solidFill>
                  <a:prstClr val="black"/>
                </a:solidFill>
                <a:latin typeface="Calibri" panose="020F0502020204030204"/>
              </a:rPr>
              <a:t>Research Outcomes ⟹ Tools</a:t>
            </a:r>
          </a:p>
        </p:txBody>
      </p:sp>
      <p:sp>
        <p:nvSpPr>
          <p:cNvPr id="130" name="TextBox 129"/>
          <p:cNvSpPr txBox="1"/>
          <p:nvPr/>
        </p:nvSpPr>
        <p:spPr>
          <a:xfrm>
            <a:off x="577286" y="5771428"/>
            <a:ext cx="1351652" cy="230832"/>
          </a:xfrm>
          <a:prstGeom prst="rect">
            <a:avLst/>
          </a:prstGeom>
          <a:noFill/>
        </p:spPr>
        <p:txBody>
          <a:bodyPr wrap="none" rtlCol="0">
            <a:spAutoFit/>
          </a:bodyPr>
          <a:lstStyle/>
          <a:p>
            <a:pPr fontAlgn="auto">
              <a:spcBef>
                <a:spcPts val="0"/>
              </a:spcBef>
              <a:spcAft>
                <a:spcPts val="0"/>
              </a:spcAft>
              <a:buFontTx/>
              <a:buNone/>
            </a:pPr>
            <a:r>
              <a:rPr lang="en-US" sz="900" dirty="0">
                <a:solidFill>
                  <a:prstClr val="black"/>
                </a:solidFill>
                <a:latin typeface="Calibri" panose="020F0502020204030204"/>
              </a:rPr>
              <a:t>Work Began before 2016</a:t>
            </a:r>
          </a:p>
        </p:txBody>
      </p:sp>
      <p:grpSp>
        <p:nvGrpSpPr>
          <p:cNvPr id="131" name="Group 130"/>
          <p:cNvGrpSpPr/>
          <p:nvPr/>
        </p:nvGrpSpPr>
        <p:grpSpPr>
          <a:xfrm>
            <a:off x="1624585" y="5046189"/>
            <a:ext cx="6846122" cy="453941"/>
            <a:chOff x="1732878" y="2009363"/>
            <a:chExt cx="9128162" cy="605254"/>
          </a:xfrm>
        </p:grpSpPr>
        <p:sp>
          <p:nvSpPr>
            <p:cNvPr id="132" name="TextBox 131"/>
            <p:cNvSpPr txBox="1"/>
            <p:nvPr/>
          </p:nvSpPr>
          <p:spPr>
            <a:xfrm>
              <a:off x="1732878" y="2276063"/>
              <a:ext cx="7957933" cy="338554"/>
            </a:xfrm>
            <a:prstGeom prst="rect">
              <a:avLst/>
            </a:prstGeom>
            <a:noFill/>
          </p:spPr>
          <p:txBody>
            <a:bodyPr wrap="square" rtlCol="0">
              <a:spAutoFit/>
            </a:bodyPr>
            <a:lstStyle/>
            <a:p>
              <a:pPr marL="0" marR="0" lvl="0" indent="0" defTabSz="914400" eaLnBrk="1" fontAlgn="auto" latinLnBrk="0" hangingPunct="1">
                <a:lnSpc>
                  <a:spcPct val="100000"/>
                </a:lnSpc>
                <a:spcBef>
                  <a:spcPts val="225"/>
                </a:spcBef>
                <a:spcAft>
                  <a:spcPts val="0"/>
                </a:spcAft>
                <a:buClrTx/>
                <a:buSzTx/>
                <a:buFontTx/>
                <a:buNone/>
                <a:tabLst/>
                <a:defRPr/>
              </a:pPr>
              <a:r>
                <a:rPr kumimoji="0" lang="en-US" sz="1050" b="0" i="0" u="none" strike="noStrike" kern="0" cap="none" spc="0" normalizeH="0" baseline="0" noProof="0" dirty="0" smtClean="0">
                  <a:ln>
                    <a:noFill/>
                  </a:ln>
                  <a:solidFill>
                    <a:prstClr val="black"/>
                  </a:solidFill>
                  <a:effectLst/>
                  <a:uLnTx/>
                  <a:uFillTx/>
                  <a:latin typeface="Calibri" panose="020F0502020204030204"/>
                  <a:cs typeface="Times New Roman" panose="02020603050405020304" pitchFamily="18" charset="0"/>
                </a:rPr>
                <a:t>Hazardous Air Pollutants Guidance</a:t>
              </a:r>
            </a:p>
          </p:txBody>
        </p:sp>
        <p:cxnSp>
          <p:nvCxnSpPr>
            <p:cNvPr id="133" name="Straight Arrow Connector 132"/>
            <p:cNvCxnSpPr/>
            <p:nvPr/>
          </p:nvCxnSpPr>
          <p:spPr>
            <a:xfrm>
              <a:off x="1832805" y="2257224"/>
              <a:ext cx="9028235" cy="39447"/>
            </a:xfrm>
            <a:prstGeom prst="straightConnector1">
              <a:avLst/>
            </a:prstGeom>
            <a:noFill/>
            <a:ln w="38100" cap="flat" cmpd="sng" algn="ctr">
              <a:gradFill>
                <a:gsLst>
                  <a:gs pos="0">
                    <a:srgbClr val="5B9BD5">
                      <a:lumMod val="5000"/>
                      <a:lumOff val="95000"/>
                    </a:srgbClr>
                  </a:gs>
                  <a:gs pos="24000">
                    <a:srgbClr val="5B9BD5">
                      <a:lumMod val="75000"/>
                    </a:srgbClr>
                  </a:gs>
                  <a:gs pos="83000">
                    <a:srgbClr val="5B9BD5">
                      <a:lumMod val="75000"/>
                    </a:srgbClr>
                  </a:gs>
                  <a:gs pos="100000">
                    <a:srgbClr val="5B9BD5">
                      <a:lumMod val="75000"/>
                    </a:srgbClr>
                  </a:gs>
                </a:gsLst>
                <a:lin ang="0" scaled="0"/>
              </a:gradFill>
              <a:prstDash val="solid"/>
              <a:miter lim="800000"/>
              <a:headEnd type="none" w="med" len="lg"/>
              <a:tailEnd type="triangle" w="lg" len="med"/>
            </a:ln>
            <a:effectLst>
              <a:glow rad="63500">
                <a:srgbClr val="5B9BD5">
                  <a:lumMod val="60000"/>
                  <a:lumOff val="40000"/>
                  <a:alpha val="40000"/>
                </a:srgbClr>
              </a:glow>
              <a:softEdge rad="31750"/>
            </a:effectLst>
            <a:scene3d>
              <a:camera prst="orthographicFront"/>
              <a:lightRig rig="threePt" dir="t"/>
            </a:scene3d>
            <a:sp3d contourW="12700" prstMaterial="matte">
              <a:contourClr>
                <a:sysClr val="window" lastClr="FFFFFF"/>
              </a:contourClr>
            </a:sp3d>
          </p:spPr>
        </p:cxnSp>
        <p:sp>
          <p:nvSpPr>
            <p:cNvPr id="134" name="TextBox 133"/>
            <p:cNvSpPr txBox="1"/>
            <p:nvPr/>
          </p:nvSpPr>
          <p:spPr>
            <a:xfrm>
              <a:off x="1732878" y="2009363"/>
              <a:ext cx="8797815" cy="338554"/>
            </a:xfrm>
            <a:prstGeom prst="rect">
              <a:avLst/>
            </a:prstGeom>
            <a:noFill/>
          </p:spPr>
          <p:txBody>
            <a:bodyPr wrap="square" rtlCol="0">
              <a:spAutoFit/>
            </a:bodyPr>
            <a:lstStyle/>
            <a:p>
              <a:pPr marL="0" marR="0" lvl="0" indent="0" defTabSz="914400" eaLnBrk="1" fontAlgn="auto" latinLnBrk="0" hangingPunct="1">
                <a:lnSpc>
                  <a:spcPct val="100000"/>
                </a:lnSpc>
                <a:spcBef>
                  <a:spcPts val="225"/>
                </a:spcBef>
                <a:spcAft>
                  <a:spcPts val="0"/>
                </a:spcAft>
                <a:buClrTx/>
                <a:buSzTx/>
                <a:buFontTx/>
                <a:buNone/>
                <a:tabLst/>
                <a:defRPr/>
              </a:pPr>
              <a:r>
                <a:rPr kumimoji="0" lang="en-US" sz="1050" b="0" i="0" u="none" strike="noStrike" kern="0" cap="none" spc="0" normalizeH="0" baseline="0" noProof="0" dirty="0" smtClean="0">
                  <a:ln>
                    <a:noFill/>
                  </a:ln>
                  <a:solidFill>
                    <a:prstClr val="black"/>
                  </a:solidFill>
                  <a:effectLst/>
                  <a:uLnTx/>
                  <a:uFillTx/>
                  <a:latin typeface="Calibri" panose="020F0502020204030204"/>
                  <a:cs typeface="Times New Roman" panose="02020603050405020304" pitchFamily="18" charset="0"/>
                </a:rPr>
                <a:t>Advisory Circular 34 Updates &amp; Workshops; Updates to ICAO Annex 16 Volumes, Technical Manuals &amp; AQ Handbook</a:t>
              </a:r>
            </a:p>
          </p:txBody>
        </p:sp>
        <p:cxnSp>
          <p:nvCxnSpPr>
            <p:cNvPr id="135" name="Straight Arrow Connector 134"/>
            <p:cNvCxnSpPr/>
            <p:nvPr/>
          </p:nvCxnSpPr>
          <p:spPr>
            <a:xfrm>
              <a:off x="1803157" y="2533756"/>
              <a:ext cx="5252258" cy="0"/>
            </a:xfrm>
            <a:prstGeom prst="straightConnector1">
              <a:avLst/>
            </a:prstGeom>
            <a:noFill/>
            <a:ln w="38100" cap="flat" cmpd="sng" algn="ctr">
              <a:gradFill>
                <a:gsLst>
                  <a:gs pos="0">
                    <a:srgbClr val="5B9BD5">
                      <a:lumMod val="5000"/>
                      <a:lumOff val="95000"/>
                    </a:srgbClr>
                  </a:gs>
                  <a:gs pos="24000">
                    <a:srgbClr val="5B9BD5">
                      <a:lumMod val="75000"/>
                    </a:srgbClr>
                  </a:gs>
                  <a:gs pos="83000">
                    <a:srgbClr val="5B9BD5">
                      <a:lumMod val="75000"/>
                    </a:srgbClr>
                  </a:gs>
                  <a:gs pos="100000">
                    <a:srgbClr val="5B9BD5">
                      <a:lumMod val="75000"/>
                    </a:srgbClr>
                  </a:gs>
                </a:gsLst>
                <a:lin ang="0" scaled="0"/>
              </a:gradFill>
              <a:prstDash val="solid"/>
              <a:miter lim="800000"/>
              <a:headEnd type="none" w="med" len="lg"/>
              <a:tailEnd type="oval" w="med" len="lg"/>
            </a:ln>
            <a:effectLst>
              <a:glow rad="63500">
                <a:srgbClr val="5B9BD5">
                  <a:lumMod val="60000"/>
                  <a:lumOff val="40000"/>
                  <a:alpha val="40000"/>
                </a:srgbClr>
              </a:glow>
              <a:softEdge rad="31750"/>
            </a:effectLst>
            <a:scene3d>
              <a:camera prst="orthographicFront"/>
              <a:lightRig rig="threePt" dir="t"/>
            </a:scene3d>
            <a:sp3d contourW="12700" prstMaterial="matte">
              <a:contourClr>
                <a:sysClr val="window" lastClr="FFFFFF"/>
              </a:contourClr>
            </a:sp3d>
          </p:spPr>
        </p:cxnSp>
        <p:pic>
          <p:nvPicPr>
            <p:cNvPr id="136" name="Picture 1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1122" y="2219845"/>
              <a:ext cx="96999" cy="125641"/>
            </a:xfrm>
            <a:prstGeom prst="rect">
              <a:avLst/>
            </a:prstGeom>
          </p:spPr>
        </p:pic>
        <p:pic>
          <p:nvPicPr>
            <p:cNvPr id="137" name="Picture 1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37132" y="2219845"/>
              <a:ext cx="96999" cy="125641"/>
            </a:xfrm>
            <a:prstGeom prst="rect">
              <a:avLst/>
            </a:prstGeom>
          </p:spPr>
        </p:pic>
        <p:pic>
          <p:nvPicPr>
            <p:cNvPr id="138" name="Picture 1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55415" y="2219845"/>
              <a:ext cx="96999" cy="125641"/>
            </a:xfrm>
            <a:prstGeom prst="rect">
              <a:avLst/>
            </a:prstGeom>
          </p:spPr>
        </p:pic>
        <p:pic>
          <p:nvPicPr>
            <p:cNvPr id="139" name="Picture 13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75953" y="2219845"/>
              <a:ext cx="96999" cy="125641"/>
            </a:xfrm>
            <a:prstGeom prst="rect">
              <a:avLst/>
            </a:prstGeom>
          </p:spPr>
        </p:pic>
        <p:pic>
          <p:nvPicPr>
            <p:cNvPr id="140" name="Picture 1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12485" y="2219845"/>
              <a:ext cx="96999" cy="125641"/>
            </a:xfrm>
            <a:prstGeom prst="rect">
              <a:avLst/>
            </a:prstGeom>
          </p:spPr>
        </p:pic>
        <p:pic>
          <p:nvPicPr>
            <p:cNvPr id="141" name="Picture 1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42166" y="2474156"/>
              <a:ext cx="96999" cy="125641"/>
            </a:xfrm>
            <a:prstGeom prst="rect">
              <a:avLst/>
            </a:prstGeom>
          </p:spPr>
        </p:pic>
      </p:grpSp>
      <p:grpSp>
        <p:nvGrpSpPr>
          <p:cNvPr id="142" name="Group 141"/>
          <p:cNvGrpSpPr/>
          <p:nvPr/>
        </p:nvGrpSpPr>
        <p:grpSpPr>
          <a:xfrm>
            <a:off x="1633916" y="3922987"/>
            <a:ext cx="6835644" cy="441146"/>
            <a:chOff x="1732878" y="5310630"/>
            <a:chExt cx="9114192" cy="588195"/>
          </a:xfrm>
        </p:grpSpPr>
        <p:cxnSp>
          <p:nvCxnSpPr>
            <p:cNvPr id="143" name="Straight Arrow Connector 142"/>
            <p:cNvCxnSpPr/>
            <p:nvPr/>
          </p:nvCxnSpPr>
          <p:spPr>
            <a:xfrm>
              <a:off x="1814195" y="5576862"/>
              <a:ext cx="9032875" cy="0"/>
            </a:xfrm>
            <a:prstGeom prst="straightConnector1">
              <a:avLst/>
            </a:prstGeom>
            <a:noFill/>
            <a:ln w="38100" cap="flat" cmpd="sng" algn="ctr">
              <a:gradFill>
                <a:gsLst>
                  <a:gs pos="0">
                    <a:srgbClr val="5B9BD5">
                      <a:lumMod val="5000"/>
                      <a:lumOff val="95000"/>
                    </a:srgbClr>
                  </a:gs>
                  <a:gs pos="24000">
                    <a:srgbClr val="5B9BD5">
                      <a:lumMod val="75000"/>
                    </a:srgbClr>
                  </a:gs>
                  <a:gs pos="83000">
                    <a:srgbClr val="5B9BD5">
                      <a:lumMod val="75000"/>
                    </a:srgbClr>
                  </a:gs>
                  <a:gs pos="100000">
                    <a:srgbClr val="5B9BD5">
                      <a:lumMod val="75000"/>
                    </a:srgbClr>
                  </a:gs>
                </a:gsLst>
                <a:lin ang="0" scaled="0"/>
              </a:gradFill>
              <a:prstDash val="solid"/>
              <a:miter lim="800000"/>
              <a:headEnd type="none" w="med" len="lg"/>
              <a:tailEnd type="triangle" w="lg" len="med"/>
            </a:ln>
            <a:effectLst>
              <a:glow rad="63500">
                <a:srgbClr val="5B9BD5">
                  <a:lumMod val="60000"/>
                  <a:lumOff val="40000"/>
                  <a:alpha val="40000"/>
                </a:srgbClr>
              </a:glow>
              <a:softEdge rad="31750"/>
            </a:effectLst>
            <a:scene3d>
              <a:camera prst="orthographicFront"/>
              <a:lightRig rig="threePt" dir="t"/>
            </a:scene3d>
            <a:sp3d contourW="12700" prstMaterial="matte">
              <a:contourClr>
                <a:sysClr val="window" lastClr="FFFFFF"/>
              </a:contourClr>
            </a:sp3d>
          </p:spPr>
        </p:cxnSp>
        <p:sp>
          <p:nvSpPr>
            <p:cNvPr id="144" name="TextBox 143"/>
            <p:cNvSpPr txBox="1"/>
            <p:nvPr/>
          </p:nvSpPr>
          <p:spPr>
            <a:xfrm>
              <a:off x="1732878" y="5310630"/>
              <a:ext cx="7203395" cy="588195"/>
            </a:xfrm>
            <a:prstGeom prst="rect">
              <a:avLst/>
            </a:prstGeom>
            <a:noFill/>
          </p:spPr>
          <p:txBody>
            <a:bodyPr wrap="square" rtlCol="0">
              <a:spAutoFit/>
            </a:bodyPr>
            <a:lstStyle/>
            <a:p>
              <a:pPr marL="0" marR="0" lvl="0" indent="0" defTabSz="914400" eaLnBrk="1" fontAlgn="auto" latinLnBrk="0" hangingPunct="1">
                <a:lnSpc>
                  <a:spcPct val="100000"/>
                </a:lnSpc>
                <a:spcBef>
                  <a:spcPts val="225"/>
                </a:spcBef>
                <a:spcAft>
                  <a:spcPts val="0"/>
                </a:spcAft>
                <a:buClrTx/>
                <a:buSzTx/>
                <a:buFontTx/>
                <a:buNone/>
                <a:tabLst/>
                <a:defRPr/>
              </a:pPr>
              <a:r>
                <a:rPr kumimoji="0" lang="en-US" sz="1050" b="0" i="0" u="none" strike="noStrike" kern="0" cap="none" spc="0" normalizeH="0" baseline="0" noProof="0" dirty="0" smtClean="0">
                  <a:ln>
                    <a:noFill/>
                  </a:ln>
                  <a:solidFill>
                    <a:prstClr val="black"/>
                  </a:solidFill>
                  <a:effectLst/>
                  <a:uLnTx/>
                  <a:uFillTx/>
                  <a:latin typeface="Calibri" panose="020F0502020204030204"/>
                  <a:cs typeface="Times New Roman" panose="02020603050405020304" pitchFamily="18" charset="0"/>
                </a:rPr>
                <a:t>Annual Fuel Burn /Emissions Inventories and Other AEDT, PDARS and/or Fuel Efficiency Analyses</a:t>
              </a:r>
            </a:p>
            <a:p>
              <a:pPr marL="0" marR="0" lvl="0" indent="0" defTabSz="914400" eaLnBrk="1" fontAlgn="auto" latinLnBrk="0" hangingPunct="1">
                <a:lnSpc>
                  <a:spcPct val="100000"/>
                </a:lnSpc>
                <a:spcBef>
                  <a:spcPts val="225"/>
                </a:spcBef>
                <a:spcAft>
                  <a:spcPts val="0"/>
                </a:spcAft>
                <a:buClrTx/>
                <a:buSzTx/>
                <a:buFontTx/>
                <a:buNone/>
                <a:tabLst/>
                <a:defRPr/>
              </a:pPr>
              <a:r>
                <a:rPr kumimoji="0" lang="en-US" sz="1050" b="0" i="0" u="none" strike="noStrike" kern="0" cap="none" spc="0" normalizeH="0" baseline="0" noProof="0" dirty="0" smtClean="0">
                  <a:ln>
                    <a:noFill/>
                  </a:ln>
                  <a:solidFill>
                    <a:prstClr val="black"/>
                  </a:solidFill>
                  <a:effectLst/>
                  <a:uLnTx/>
                  <a:uFillTx/>
                  <a:latin typeface="Calibri" panose="020F0502020204030204"/>
                  <a:cs typeface="Times New Roman" panose="02020603050405020304" pitchFamily="18" charset="0"/>
                </a:rPr>
                <a:t>Triennial Support for CAEP Analyses</a:t>
              </a:r>
            </a:p>
          </p:txBody>
        </p:sp>
        <p:pic>
          <p:nvPicPr>
            <p:cNvPr id="145" name="Picture 14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1122" y="5525341"/>
              <a:ext cx="96999" cy="125641"/>
            </a:xfrm>
            <a:prstGeom prst="rect">
              <a:avLst/>
            </a:prstGeom>
          </p:spPr>
        </p:pic>
        <p:pic>
          <p:nvPicPr>
            <p:cNvPr id="146" name="Picture 1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55415" y="5525341"/>
              <a:ext cx="96999" cy="125641"/>
            </a:xfrm>
            <a:prstGeom prst="rect">
              <a:avLst/>
            </a:prstGeom>
          </p:spPr>
        </p:pic>
        <p:cxnSp>
          <p:nvCxnSpPr>
            <p:cNvPr id="147" name="Straight Arrow Connector 146"/>
            <p:cNvCxnSpPr/>
            <p:nvPr/>
          </p:nvCxnSpPr>
          <p:spPr>
            <a:xfrm>
              <a:off x="1814195" y="5811815"/>
              <a:ext cx="9032875" cy="0"/>
            </a:xfrm>
            <a:prstGeom prst="straightConnector1">
              <a:avLst/>
            </a:prstGeom>
            <a:noFill/>
            <a:ln w="38100" cap="flat" cmpd="sng" algn="ctr">
              <a:gradFill>
                <a:gsLst>
                  <a:gs pos="0">
                    <a:srgbClr val="5B9BD5">
                      <a:lumMod val="5000"/>
                      <a:lumOff val="95000"/>
                    </a:srgbClr>
                  </a:gs>
                  <a:gs pos="24000">
                    <a:srgbClr val="5B9BD5">
                      <a:lumMod val="75000"/>
                    </a:srgbClr>
                  </a:gs>
                  <a:gs pos="83000">
                    <a:srgbClr val="5B9BD5">
                      <a:lumMod val="75000"/>
                    </a:srgbClr>
                  </a:gs>
                  <a:gs pos="100000">
                    <a:srgbClr val="5B9BD5">
                      <a:lumMod val="75000"/>
                    </a:srgbClr>
                  </a:gs>
                </a:gsLst>
                <a:lin ang="0" scaled="0"/>
              </a:gradFill>
              <a:prstDash val="solid"/>
              <a:miter lim="800000"/>
              <a:headEnd type="none" w="med" len="lg"/>
              <a:tailEnd type="triangle" w="lg" len="med"/>
            </a:ln>
            <a:effectLst>
              <a:glow rad="63500">
                <a:srgbClr val="5B9BD5">
                  <a:lumMod val="60000"/>
                  <a:lumOff val="40000"/>
                  <a:alpha val="40000"/>
                </a:srgbClr>
              </a:glow>
              <a:softEdge rad="31750"/>
            </a:effectLst>
            <a:scene3d>
              <a:camera prst="orthographicFront"/>
              <a:lightRig rig="threePt" dir="t"/>
            </a:scene3d>
            <a:sp3d contourW="12700" prstMaterial="matte">
              <a:contourClr>
                <a:sysClr val="window" lastClr="FFFFFF"/>
              </a:contourClr>
            </a:sp3d>
          </p:spPr>
        </p:cxnSp>
        <p:pic>
          <p:nvPicPr>
            <p:cNvPr id="148" name="Picture 14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0498" y="5771344"/>
              <a:ext cx="96999" cy="125641"/>
            </a:xfrm>
            <a:prstGeom prst="rect">
              <a:avLst/>
            </a:prstGeom>
          </p:spPr>
        </p:pic>
        <p:pic>
          <p:nvPicPr>
            <p:cNvPr id="149" name="Picture 14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75108" y="5771344"/>
              <a:ext cx="96999" cy="125641"/>
            </a:xfrm>
            <a:prstGeom prst="rect">
              <a:avLst/>
            </a:prstGeom>
          </p:spPr>
        </p:pic>
        <p:pic>
          <p:nvPicPr>
            <p:cNvPr id="150" name="Picture 1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75953" y="5525341"/>
              <a:ext cx="96999" cy="125641"/>
            </a:xfrm>
            <a:prstGeom prst="rect">
              <a:avLst/>
            </a:prstGeom>
          </p:spPr>
        </p:pic>
        <p:pic>
          <p:nvPicPr>
            <p:cNvPr id="151" name="Picture 15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37132" y="5525341"/>
              <a:ext cx="96999" cy="125641"/>
            </a:xfrm>
            <a:prstGeom prst="rect">
              <a:avLst/>
            </a:prstGeom>
          </p:spPr>
        </p:pic>
        <p:pic>
          <p:nvPicPr>
            <p:cNvPr id="152" name="Picture 1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12485" y="5525341"/>
              <a:ext cx="96999" cy="125641"/>
            </a:xfrm>
            <a:prstGeom prst="rect">
              <a:avLst/>
            </a:prstGeom>
          </p:spPr>
        </p:pic>
      </p:grpSp>
      <p:grpSp>
        <p:nvGrpSpPr>
          <p:cNvPr id="153" name="Group 152"/>
          <p:cNvGrpSpPr/>
          <p:nvPr/>
        </p:nvGrpSpPr>
        <p:grpSpPr>
          <a:xfrm>
            <a:off x="1624585" y="4460443"/>
            <a:ext cx="6845048" cy="441146"/>
            <a:chOff x="1737183" y="3699397"/>
            <a:chExt cx="9126730" cy="588194"/>
          </a:xfrm>
        </p:grpSpPr>
        <p:cxnSp>
          <p:nvCxnSpPr>
            <p:cNvPr id="154" name="Straight Arrow Connector 153"/>
            <p:cNvCxnSpPr/>
            <p:nvPr/>
          </p:nvCxnSpPr>
          <p:spPr>
            <a:xfrm flipV="1">
              <a:off x="1832911" y="3963430"/>
              <a:ext cx="6253524" cy="1"/>
            </a:xfrm>
            <a:prstGeom prst="straightConnector1">
              <a:avLst/>
            </a:prstGeom>
            <a:noFill/>
            <a:ln w="38100" cap="flat" cmpd="sng" algn="ctr">
              <a:gradFill>
                <a:gsLst>
                  <a:gs pos="0">
                    <a:srgbClr val="5B9BD5">
                      <a:lumMod val="5000"/>
                      <a:lumOff val="95000"/>
                    </a:srgbClr>
                  </a:gs>
                  <a:gs pos="24000">
                    <a:srgbClr val="5B9BD5">
                      <a:lumMod val="75000"/>
                    </a:srgbClr>
                  </a:gs>
                  <a:gs pos="83000">
                    <a:srgbClr val="5B9BD5">
                      <a:lumMod val="75000"/>
                    </a:srgbClr>
                  </a:gs>
                  <a:gs pos="100000">
                    <a:srgbClr val="5B9BD5">
                      <a:lumMod val="75000"/>
                    </a:srgbClr>
                  </a:gs>
                </a:gsLst>
                <a:lin ang="0" scaled="0"/>
              </a:gradFill>
              <a:prstDash val="solid"/>
              <a:miter lim="800000"/>
              <a:headEnd type="none" w="med" len="lg"/>
              <a:tailEnd type="oval" w="med" len="lg"/>
            </a:ln>
            <a:effectLst>
              <a:glow rad="63500">
                <a:srgbClr val="5B9BD5">
                  <a:lumMod val="60000"/>
                  <a:lumOff val="40000"/>
                  <a:alpha val="40000"/>
                </a:srgbClr>
              </a:glow>
              <a:softEdge rad="31750"/>
            </a:effectLst>
            <a:scene3d>
              <a:camera prst="orthographicFront"/>
              <a:lightRig rig="threePt" dir="t"/>
            </a:scene3d>
            <a:sp3d contourW="12700" prstMaterial="matte">
              <a:contourClr>
                <a:sysClr val="window" lastClr="FFFFFF"/>
              </a:contourClr>
            </a:sp3d>
          </p:spPr>
        </p:cxnSp>
        <p:cxnSp>
          <p:nvCxnSpPr>
            <p:cNvPr id="155" name="Straight Arrow Connector 154"/>
            <p:cNvCxnSpPr/>
            <p:nvPr/>
          </p:nvCxnSpPr>
          <p:spPr>
            <a:xfrm>
              <a:off x="1806030" y="4201361"/>
              <a:ext cx="9057883" cy="1"/>
            </a:xfrm>
            <a:prstGeom prst="straightConnector1">
              <a:avLst/>
            </a:prstGeom>
            <a:noFill/>
            <a:ln w="38100" cap="flat" cmpd="sng" algn="ctr">
              <a:gradFill>
                <a:gsLst>
                  <a:gs pos="0">
                    <a:srgbClr val="5B9BD5">
                      <a:lumMod val="5000"/>
                      <a:lumOff val="95000"/>
                    </a:srgbClr>
                  </a:gs>
                  <a:gs pos="24000">
                    <a:srgbClr val="5B9BD5">
                      <a:lumMod val="75000"/>
                    </a:srgbClr>
                  </a:gs>
                  <a:gs pos="83000">
                    <a:srgbClr val="5B9BD5">
                      <a:lumMod val="75000"/>
                    </a:srgbClr>
                  </a:gs>
                  <a:gs pos="100000">
                    <a:srgbClr val="5B9BD5">
                      <a:lumMod val="75000"/>
                    </a:srgbClr>
                  </a:gs>
                </a:gsLst>
                <a:lin ang="0" scaled="0"/>
              </a:gradFill>
              <a:prstDash val="solid"/>
              <a:miter lim="800000"/>
              <a:headEnd type="none" w="med" len="lg"/>
              <a:tailEnd type="triangle" w="lg" len="med"/>
            </a:ln>
            <a:effectLst>
              <a:glow rad="63500">
                <a:srgbClr val="5B9BD5">
                  <a:lumMod val="60000"/>
                  <a:lumOff val="40000"/>
                  <a:alpha val="40000"/>
                </a:srgbClr>
              </a:glow>
              <a:softEdge rad="31750"/>
            </a:effectLst>
            <a:scene3d>
              <a:camera prst="orthographicFront"/>
              <a:lightRig rig="threePt" dir="t"/>
            </a:scene3d>
            <a:sp3d contourW="12700" prstMaterial="matte">
              <a:contourClr>
                <a:sysClr val="window" lastClr="FFFFFF"/>
              </a:contourClr>
            </a:sp3d>
          </p:spPr>
        </p:cxnSp>
        <p:pic>
          <p:nvPicPr>
            <p:cNvPr id="156" name="Picture 15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44436" y="3894103"/>
              <a:ext cx="96999" cy="125641"/>
            </a:xfrm>
            <a:prstGeom prst="rect">
              <a:avLst/>
            </a:prstGeom>
          </p:spPr>
        </p:pic>
        <p:sp>
          <p:nvSpPr>
            <p:cNvPr id="157" name="TextBox 156"/>
            <p:cNvSpPr txBox="1"/>
            <p:nvPr/>
          </p:nvSpPr>
          <p:spPr>
            <a:xfrm>
              <a:off x="1737183" y="3699397"/>
              <a:ext cx="2743200" cy="588194"/>
            </a:xfrm>
            <a:prstGeom prst="rect">
              <a:avLst/>
            </a:prstGeom>
            <a:noFill/>
          </p:spPr>
          <p:txBody>
            <a:bodyPr wrap="square" rtlCol="0">
              <a:spAutoFit/>
            </a:bodyPr>
            <a:lstStyle/>
            <a:p>
              <a:pPr marL="0" marR="0" lvl="0" indent="0" defTabSz="914400" eaLnBrk="1" fontAlgn="auto" latinLnBrk="0" hangingPunct="1">
                <a:lnSpc>
                  <a:spcPct val="100000"/>
                </a:lnSpc>
                <a:spcBef>
                  <a:spcPts val="225"/>
                </a:spcBef>
                <a:spcAft>
                  <a:spcPts val="0"/>
                </a:spcAft>
                <a:buClrTx/>
                <a:buSzTx/>
                <a:buFontTx/>
                <a:buNone/>
                <a:tabLst/>
                <a:defRPr/>
              </a:pPr>
              <a:r>
                <a:rPr kumimoji="0" lang="en-US" sz="1050" b="0" i="0" u="none" strike="noStrike" kern="0" cap="none" spc="0" normalizeH="0" baseline="0" noProof="0" dirty="0" smtClean="0">
                  <a:ln>
                    <a:noFill/>
                  </a:ln>
                  <a:solidFill>
                    <a:prstClr val="black"/>
                  </a:solidFill>
                  <a:effectLst/>
                  <a:uLnTx/>
                  <a:uFillTx/>
                  <a:latin typeface="Calibri" panose="020F0502020204030204"/>
                  <a:cs typeface="Times New Roman" panose="02020603050405020304" pitchFamily="18" charset="0"/>
                </a:rPr>
                <a:t>Aircraft CO</a:t>
              </a:r>
              <a:r>
                <a:rPr kumimoji="0" lang="en-US" sz="1050" b="0" i="0" u="none" strike="noStrike" kern="0" cap="none" spc="0" normalizeH="0" baseline="-25000" noProof="0" dirty="0" smtClean="0">
                  <a:ln>
                    <a:noFill/>
                  </a:ln>
                  <a:solidFill>
                    <a:prstClr val="black"/>
                  </a:solidFill>
                  <a:effectLst/>
                  <a:uLnTx/>
                  <a:uFillTx/>
                  <a:latin typeface="Calibri" panose="020F0502020204030204"/>
                  <a:cs typeface="Times New Roman" panose="02020603050405020304" pitchFamily="18" charset="0"/>
                </a:rPr>
                <a:t>2</a:t>
              </a:r>
              <a:r>
                <a:rPr kumimoji="0" lang="en-US" sz="1050" b="0" i="0" u="none" strike="noStrike" kern="0" cap="none" spc="0" normalizeH="0" baseline="0" noProof="0" dirty="0" smtClean="0">
                  <a:ln>
                    <a:noFill/>
                  </a:ln>
                  <a:solidFill>
                    <a:prstClr val="black"/>
                  </a:solidFill>
                  <a:effectLst/>
                  <a:uLnTx/>
                  <a:uFillTx/>
                  <a:latin typeface="Calibri" panose="020F0502020204030204"/>
                  <a:cs typeface="Times New Roman" panose="02020603050405020304" pitchFamily="18" charset="0"/>
                </a:rPr>
                <a:t> Emissions Standard</a:t>
              </a:r>
            </a:p>
            <a:p>
              <a:pPr marL="0" marR="0" lvl="0" indent="0" defTabSz="914400" eaLnBrk="1" fontAlgn="auto" latinLnBrk="0" hangingPunct="1">
                <a:lnSpc>
                  <a:spcPct val="100000"/>
                </a:lnSpc>
                <a:spcBef>
                  <a:spcPts val="225"/>
                </a:spcBef>
                <a:spcAft>
                  <a:spcPts val="0"/>
                </a:spcAft>
                <a:buClrTx/>
                <a:buSzTx/>
                <a:buFontTx/>
                <a:buNone/>
                <a:tabLst/>
                <a:defRPr/>
              </a:pPr>
              <a:r>
                <a:rPr kumimoji="0" lang="en-US" sz="1050" b="0" i="0" u="none" strike="noStrike" kern="0" cap="none" spc="0" normalizeH="0" baseline="0" noProof="0" dirty="0" smtClean="0">
                  <a:ln>
                    <a:noFill/>
                  </a:ln>
                  <a:solidFill>
                    <a:prstClr val="black"/>
                  </a:solidFill>
                  <a:effectLst/>
                  <a:uLnTx/>
                  <a:uFillTx/>
                  <a:latin typeface="Calibri" panose="020F0502020204030204"/>
                  <a:cs typeface="Times New Roman" panose="02020603050405020304" pitchFamily="18" charset="0"/>
                </a:rPr>
                <a:t>Engine nvPM Emissions Standard</a:t>
              </a:r>
            </a:p>
          </p:txBody>
        </p:sp>
        <p:pic>
          <p:nvPicPr>
            <p:cNvPr id="158" name="Picture 15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0498" y="4155946"/>
              <a:ext cx="96999" cy="125641"/>
            </a:xfrm>
            <a:prstGeom prst="rect">
              <a:avLst/>
            </a:prstGeom>
          </p:spPr>
        </p:pic>
        <p:pic>
          <p:nvPicPr>
            <p:cNvPr id="159" name="Picture 15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75108" y="4155946"/>
              <a:ext cx="96999" cy="125641"/>
            </a:xfrm>
            <a:prstGeom prst="rect">
              <a:avLst/>
            </a:prstGeom>
          </p:spPr>
        </p:pic>
        <p:pic>
          <p:nvPicPr>
            <p:cNvPr id="160" name="Picture 15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0498" y="3894104"/>
              <a:ext cx="96999" cy="125641"/>
            </a:xfrm>
            <a:prstGeom prst="rect">
              <a:avLst/>
            </a:prstGeom>
          </p:spPr>
        </p:pic>
      </p:grpSp>
      <p:grpSp>
        <p:nvGrpSpPr>
          <p:cNvPr id="2" name="Group 1"/>
          <p:cNvGrpSpPr/>
          <p:nvPr/>
        </p:nvGrpSpPr>
        <p:grpSpPr>
          <a:xfrm>
            <a:off x="1624585" y="1259577"/>
            <a:ext cx="6846122" cy="624768"/>
            <a:chOff x="1288669" y="1110281"/>
            <a:chExt cx="6846122" cy="624768"/>
          </a:xfrm>
        </p:grpSpPr>
        <p:sp>
          <p:nvSpPr>
            <p:cNvPr id="170" name="TextBox 169"/>
            <p:cNvSpPr txBox="1"/>
            <p:nvPr/>
          </p:nvSpPr>
          <p:spPr>
            <a:xfrm>
              <a:off x="1288669" y="1281791"/>
              <a:ext cx="6151704" cy="253916"/>
            </a:xfrm>
            <a:prstGeom prst="rect">
              <a:avLst/>
            </a:prstGeom>
            <a:noFill/>
          </p:spPr>
          <p:txBody>
            <a:bodyPr wrap="square" rtlCol="0">
              <a:spAutoFit/>
            </a:bodyPr>
            <a:lstStyle/>
            <a:p>
              <a:pPr marL="0" marR="0" lvl="0" indent="0" defTabSz="914400" eaLnBrk="1" fontAlgn="auto" latinLnBrk="0" hangingPunct="1">
                <a:lnSpc>
                  <a:spcPct val="100000"/>
                </a:lnSpc>
                <a:spcBef>
                  <a:spcPts val="225"/>
                </a:spcBef>
                <a:spcAft>
                  <a:spcPts val="0"/>
                </a:spcAft>
                <a:buClrTx/>
                <a:buSzTx/>
                <a:buFontTx/>
                <a:buNone/>
                <a:tabLst/>
                <a:defRPr/>
              </a:pPr>
              <a:r>
                <a:rPr kumimoji="0" lang="en-US" sz="1050" b="0" i="0" u="none" strike="noStrike" kern="0" cap="none" spc="0" normalizeH="0" baseline="0" noProof="0" dirty="0" smtClean="0">
                  <a:ln>
                    <a:noFill/>
                  </a:ln>
                  <a:solidFill>
                    <a:prstClr val="black"/>
                  </a:solidFill>
                  <a:effectLst/>
                  <a:uLnTx/>
                  <a:uFillTx/>
                  <a:latin typeface="Calibri" panose="020F0502020204030204"/>
                  <a:cs typeface="Times New Roman" panose="02020603050405020304" pitchFamily="18" charset="0"/>
                </a:rPr>
                <a:t>Alternative Fuels Model Development</a:t>
              </a:r>
            </a:p>
          </p:txBody>
        </p:sp>
        <p:sp>
          <p:nvSpPr>
            <p:cNvPr id="171" name="TextBox 170"/>
            <p:cNvSpPr txBox="1"/>
            <p:nvPr/>
          </p:nvSpPr>
          <p:spPr>
            <a:xfrm>
              <a:off x="1288669" y="1481133"/>
              <a:ext cx="6151704" cy="253916"/>
            </a:xfrm>
            <a:prstGeom prst="rect">
              <a:avLst/>
            </a:prstGeom>
            <a:noFill/>
          </p:spPr>
          <p:txBody>
            <a:bodyPr wrap="square" rtlCol="0">
              <a:spAutoFit/>
            </a:bodyPr>
            <a:lstStyle/>
            <a:p>
              <a:pPr marL="0" marR="0" lvl="0" indent="0" defTabSz="914400" eaLnBrk="1" fontAlgn="auto" latinLnBrk="0" hangingPunct="1">
                <a:lnSpc>
                  <a:spcPct val="100000"/>
                </a:lnSpc>
                <a:spcBef>
                  <a:spcPts val="225"/>
                </a:spcBef>
                <a:spcAft>
                  <a:spcPts val="0"/>
                </a:spcAft>
                <a:buClrTx/>
                <a:buSzTx/>
                <a:buFontTx/>
                <a:buNone/>
                <a:tabLst/>
                <a:defRPr/>
              </a:pPr>
              <a:r>
                <a:rPr kumimoji="0" lang="en-US" sz="1050" b="0" i="0" u="none" strike="noStrike" kern="0" cap="none" spc="0" normalizeH="0" baseline="0" noProof="0" dirty="0" err="1" smtClean="0">
                  <a:ln>
                    <a:noFill/>
                  </a:ln>
                  <a:solidFill>
                    <a:prstClr val="black"/>
                  </a:solidFill>
                  <a:effectLst/>
                  <a:uLnTx/>
                  <a:uFillTx/>
                  <a:latin typeface="Calibri" panose="020F0502020204030204"/>
                  <a:cs typeface="Times New Roman" panose="02020603050405020304" pitchFamily="18" charset="0"/>
                </a:rPr>
                <a:t>nvPM</a:t>
              </a:r>
              <a:r>
                <a:rPr kumimoji="0" lang="en-US" sz="1050" b="0" i="0" u="none" strike="noStrike" kern="0" cap="none" spc="0" normalizeH="0" baseline="0" noProof="0" dirty="0" smtClean="0">
                  <a:ln>
                    <a:noFill/>
                  </a:ln>
                  <a:solidFill>
                    <a:prstClr val="black"/>
                  </a:solidFill>
                  <a:effectLst/>
                  <a:uLnTx/>
                  <a:uFillTx/>
                  <a:latin typeface="Calibri" panose="020F0502020204030204"/>
                  <a:cs typeface="Times New Roman" panose="02020603050405020304" pitchFamily="18" charset="0"/>
                </a:rPr>
                <a:t> Measurement System</a:t>
              </a:r>
            </a:p>
          </p:txBody>
        </p:sp>
        <p:cxnSp>
          <p:nvCxnSpPr>
            <p:cNvPr id="172" name="Straight Arrow Connector 171"/>
            <p:cNvCxnSpPr/>
            <p:nvPr/>
          </p:nvCxnSpPr>
          <p:spPr>
            <a:xfrm>
              <a:off x="1349657" y="1490550"/>
              <a:ext cx="1512851" cy="0"/>
            </a:xfrm>
            <a:prstGeom prst="straightConnector1">
              <a:avLst/>
            </a:prstGeom>
            <a:noFill/>
            <a:ln w="38100" cap="flat" cmpd="sng" algn="ctr">
              <a:gradFill>
                <a:gsLst>
                  <a:gs pos="0">
                    <a:srgbClr val="5B9BD5">
                      <a:lumMod val="5000"/>
                      <a:lumOff val="95000"/>
                    </a:srgbClr>
                  </a:gs>
                  <a:gs pos="24000">
                    <a:srgbClr val="5B9BD5">
                      <a:lumMod val="75000"/>
                    </a:srgbClr>
                  </a:gs>
                  <a:gs pos="83000">
                    <a:srgbClr val="5B9BD5">
                      <a:lumMod val="75000"/>
                    </a:srgbClr>
                  </a:gs>
                  <a:gs pos="100000">
                    <a:srgbClr val="5B9BD5">
                      <a:lumMod val="75000"/>
                    </a:srgbClr>
                  </a:gs>
                </a:gsLst>
                <a:lin ang="0" scaled="0"/>
              </a:gradFill>
              <a:prstDash val="solid"/>
              <a:miter lim="800000"/>
              <a:headEnd type="none" w="med" len="lg"/>
              <a:tailEnd type="oval" w="med" len="lg"/>
            </a:ln>
            <a:effectLst>
              <a:glow rad="63500">
                <a:srgbClr val="5B9BD5">
                  <a:lumMod val="60000"/>
                  <a:lumOff val="40000"/>
                  <a:alpha val="40000"/>
                </a:srgbClr>
              </a:glow>
              <a:softEdge rad="31750"/>
            </a:effectLst>
            <a:scene3d>
              <a:camera prst="orthographicFront"/>
              <a:lightRig rig="threePt" dir="t"/>
            </a:scene3d>
            <a:sp3d contourW="12700" prstMaterial="matte">
              <a:contourClr>
                <a:sysClr val="window" lastClr="FFFFFF"/>
              </a:contourClr>
            </a:sp3d>
          </p:spPr>
        </p:cxnSp>
        <p:cxnSp>
          <p:nvCxnSpPr>
            <p:cNvPr id="173" name="Straight Arrow Connector 172"/>
            <p:cNvCxnSpPr/>
            <p:nvPr/>
          </p:nvCxnSpPr>
          <p:spPr>
            <a:xfrm>
              <a:off x="1341378" y="1303572"/>
              <a:ext cx="6793413" cy="0"/>
            </a:xfrm>
            <a:prstGeom prst="straightConnector1">
              <a:avLst/>
            </a:prstGeom>
            <a:noFill/>
            <a:ln w="38100" cap="flat" cmpd="sng" algn="ctr">
              <a:gradFill>
                <a:gsLst>
                  <a:gs pos="0">
                    <a:srgbClr val="5B9BD5">
                      <a:lumMod val="5000"/>
                      <a:lumOff val="95000"/>
                    </a:srgbClr>
                  </a:gs>
                  <a:gs pos="24000">
                    <a:srgbClr val="5B9BD5">
                      <a:lumMod val="75000"/>
                    </a:srgbClr>
                  </a:gs>
                  <a:gs pos="83000">
                    <a:srgbClr val="5B9BD5">
                      <a:lumMod val="75000"/>
                    </a:srgbClr>
                  </a:gs>
                  <a:gs pos="100000">
                    <a:srgbClr val="5B9BD5">
                      <a:lumMod val="75000"/>
                    </a:srgbClr>
                  </a:gs>
                </a:gsLst>
                <a:lin ang="0" scaled="0"/>
              </a:gradFill>
              <a:prstDash val="solid"/>
              <a:miter lim="800000"/>
              <a:headEnd type="none" w="med" len="lg"/>
              <a:tailEnd type="triangle" w="lg" len="med"/>
            </a:ln>
            <a:effectLst>
              <a:glow rad="63500">
                <a:srgbClr val="5B9BD5">
                  <a:lumMod val="60000"/>
                  <a:lumOff val="40000"/>
                  <a:alpha val="40000"/>
                </a:srgbClr>
              </a:glow>
              <a:softEdge rad="31750"/>
            </a:effectLst>
            <a:scene3d>
              <a:camera prst="orthographicFront"/>
              <a:lightRig rig="threePt" dir="t"/>
            </a:scene3d>
            <a:sp3d contourW="12700" prstMaterial="matte">
              <a:contourClr>
                <a:sysClr val="window" lastClr="FFFFFF"/>
              </a:contourClr>
            </a:sp3d>
          </p:spPr>
        </p:cxnSp>
        <p:cxnSp>
          <p:nvCxnSpPr>
            <p:cNvPr id="174" name="Straight Arrow Connector 173"/>
            <p:cNvCxnSpPr/>
            <p:nvPr/>
          </p:nvCxnSpPr>
          <p:spPr>
            <a:xfrm>
              <a:off x="1363614" y="1676276"/>
              <a:ext cx="825962" cy="0"/>
            </a:xfrm>
            <a:prstGeom prst="straightConnector1">
              <a:avLst/>
            </a:prstGeom>
            <a:noFill/>
            <a:ln w="38100" cap="flat" cmpd="sng" algn="ctr">
              <a:gradFill>
                <a:gsLst>
                  <a:gs pos="0">
                    <a:srgbClr val="5B9BD5">
                      <a:lumMod val="5000"/>
                      <a:lumOff val="95000"/>
                    </a:srgbClr>
                  </a:gs>
                  <a:gs pos="24000">
                    <a:srgbClr val="5B9BD5">
                      <a:lumMod val="75000"/>
                    </a:srgbClr>
                  </a:gs>
                  <a:gs pos="83000">
                    <a:srgbClr val="5B9BD5">
                      <a:lumMod val="75000"/>
                    </a:srgbClr>
                  </a:gs>
                  <a:gs pos="100000">
                    <a:srgbClr val="5B9BD5">
                      <a:lumMod val="75000"/>
                    </a:srgbClr>
                  </a:gs>
                </a:gsLst>
                <a:lin ang="0" scaled="0"/>
              </a:gradFill>
              <a:prstDash val="solid"/>
              <a:miter lim="800000"/>
              <a:headEnd type="none" w="med" len="lg"/>
              <a:tailEnd type="oval" w="med" len="lg"/>
            </a:ln>
            <a:effectLst>
              <a:glow rad="63500">
                <a:srgbClr val="5B9BD5">
                  <a:lumMod val="60000"/>
                  <a:lumOff val="40000"/>
                  <a:alpha val="40000"/>
                </a:srgbClr>
              </a:glow>
              <a:softEdge rad="31750"/>
            </a:effectLst>
            <a:scene3d>
              <a:camera prst="orthographicFront"/>
              <a:lightRig rig="threePt" dir="t"/>
            </a:scene3d>
            <a:sp3d contourW="12700" prstMaterial="matte">
              <a:contourClr>
                <a:sysClr val="window" lastClr="FFFFFF"/>
              </a:contourClr>
            </a:sp3d>
          </p:spPr>
        </p:cxnSp>
        <p:sp>
          <p:nvSpPr>
            <p:cNvPr id="175" name="TextBox 174"/>
            <p:cNvSpPr txBox="1"/>
            <p:nvPr/>
          </p:nvSpPr>
          <p:spPr>
            <a:xfrm>
              <a:off x="1288669" y="1110281"/>
              <a:ext cx="6151704" cy="253916"/>
            </a:xfrm>
            <a:prstGeom prst="rect">
              <a:avLst/>
            </a:prstGeom>
            <a:noFill/>
          </p:spPr>
          <p:txBody>
            <a:bodyPr wrap="square" rtlCol="0">
              <a:spAutoFit/>
            </a:bodyPr>
            <a:lstStyle/>
            <a:p>
              <a:pPr marL="0" marR="0" lvl="0" indent="0" defTabSz="914400" eaLnBrk="1" fontAlgn="auto" latinLnBrk="0" hangingPunct="1">
                <a:lnSpc>
                  <a:spcPct val="100000"/>
                </a:lnSpc>
                <a:spcBef>
                  <a:spcPts val="225"/>
                </a:spcBef>
                <a:spcAft>
                  <a:spcPts val="0"/>
                </a:spcAft>
                <a:buClrTx/>
                <a:buSzTx/>
                <a:buFontTx/>
                <a:buNone/>
                <a:tabLst/>
                <a:defRPr/>
              </a:pPr>
              <a:r>
                <a:rPr kumimoji="0" lang="en-US" sz="1050" b="0" i="0" u="none" strike="noStrike" kern="0" cap="none" spc="0" normalizeH="0" baseline="0" noProof="0" dirty="0" smtClean="0">
                  <a:ln>
                    <a:noFill/>
                  </a:ln>
                  <a:solidFill>
                    <a:prstClr val="black"/>
                  </a:solidFill>
                  <a:effectLst/>
                  <a:uLnTx/>
                  <a:uFillTx/>
                  <a:latin typeface="Calibri" panose="020F0502020204030204"/>
                  <a:cs typeface="Times New Roman" panose="02020603050405020304" pitchFamily="18" charset="0"/>
                </a:rPr>
                <a:t>nvPM Data for CAEP/10 &amp; /11 Standards Development and Hazardous Air Pollutants Data</a:t>
              </a:r>
            </a:p>
          </p:txBody>
        </p:sp>
        <p:pic>
          <p:nvPicPr>
            <p:cNvPr id="176" name="Picture 17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1884" y="1272961"/>
              <a:ext cx="72749" cy="94231"/>
            </a:xfrm>
            <a:prstGeom prst="rect">
              <a:avLst/>
            </a:prstGeom>
          </p:spPr>
        </p:pic>
        <p:pic>
          <p:nvPicPr>
            <p:cNvPr id="177" name="Picture 17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1811" y="1449920"/>
              <a:ext cx="72749" cy="94231"/>
            </a:xfrm>
            <a:prstGeom prst="rect">
              <a:avLst/>
            </a:prstGeom>
          </p:spPr>
        </p:pic>
        <p:pic>
          <p:nvPicPr>
            <p:cNvPr id="178" name="Picture 17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45342" y="1272961"/>
              <a:ext cx="72749" cy="94231"/>
            </a:xfrm>
            <a:prstGeom prst="rect">
              <a:avLst/>
            </a:prstGeom>
          </p:spPr>
        </p:pic>
        <p:pic>
          <p:nvPicPr>
            <p:cNvPr id="179" name="Picture 17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58858" y="1272961"/>
              <a:ext cx="72749" cy="94231"/>
            </a:xfrm>
            <a:prstGeom prst="rect">
              <a:avLst/>
            </a:prstGeom>
          </p:spPr>
        </p:pic>
        <p:pic>
          <p:nvPicPr>
            <p:cNvPr id="180" name="Picture 17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8699" y="1272961"/>
              <a:ext cx="72749" cy="94231"/>
            </a:xfrm>
            <a:prstGeom prst="rect">
              <a:avLst/>
            </a:prstGeom>
          </p:spPr>
        </p:pic>
        <p:pic>
          <p:nvPicPr>
            <p:cNvPr id="181" name="Picture 18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4436" y="1272961"/>
              <a:ext cx="72749" cy="94231"/>
            </a:xfrm>
            <a:prstGeom prst="rect">
              <a:avLst/>
            </a:prstGeom>
          </p:spPr>
        </p:pic>
        <p:sp>
          <p:nvSpPr>
            <p:cNvPr id="182" name="Oval 181"/>
            <p:cNvSpPr/>
            <p:nvPr/>
          </p:nvSpPr>
          <p:spPr>
            <a:xfrm>
              <a:off x="2054353" y="1648116"/>
              <a:ext cx="85170" cy="58280"/>
            </a:xfrm>
            <a:prstGeom prst="ellips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grpSp>
      <p:sp>
        <p:nvSpPr>
          <p:cNvPr id="183" name="Oval 182"/>
          <p:cNvSpPr/>
          <p:nvPr/>
        </p:nvSpPr>
        <p:spPr>
          <a:xfrm>
            <a:off x="4163902" y="5812971"/>
            <a:ext cx="171450" cy="123444"/>
          </a:xfrm>
          <a:prstGeom prst="ellips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grpSp>
        <p:nvGrpSpPr>
          <p:cNvPr id="184" name="Group 183"/>
          <p:cNvGrpSpPr/>
          <p:nvPr/>
        </p:nvGrpSpPr>
        <p:grpSpPr>
          <a:xfrm>
            <a:off x="1633916" y="3346375"/>
            <a:ext cx="6853212" cy="444450"/>
            <a:chOff x="1726297" y="1321680"/>
            <a:chExt cx="9137616" cy="592600"/>
          </a:xfrm>
        </p:grpSpPr>
        <p:sp>
          <p:nvSpPr>
            <p:cNvPr id="185" name="TextBox 184"/>
            <p:cNvSpPr txBox="1"/>
            <p:nvPr/>
          </p:nvSpPr>
          <p:spPr>
            <a:xfrm>
              <a:off x="1726297" y="1321680"/>
              <a:ext cx="8090791" cy="588195"/>
            </a:xfrm>
            <a:prstGeom prst="rect">
              <a:avLst/>
            </a:prstGeom>
            <a:noFill/>
          </p:spPr>
          <p:txBody>
            <a:bodyPr wrap="square" rtlCol="0">
              <a:spAutoFit/>
            </a:bodyPr>
            <a:lstStyle/>
            <a:p>
              <a:pPr marL="0" marR="0" lvl="0" indent="0" defTabSz="914400" eaLnBrk="1" fontAlgn="auto" latinLnBrk="0" hangingPunct="1">
                <a:lnSpc>
                  <a:spcPct val="100000"/>
                </a:lnSpc>
                <a:spcBef>
                  <a:spcPts val="225"/>
                </a:spcBef>
                <a:spcAft>
                  <a:spcPts val="0"/>
                </a:spcAft>
                <a:buClrTx/>
                <a:buSzTx/>
                <a:buFontTx/>
                <a:buNone/>
                <a:tabLst/>
                <a:defRPr/>
              </a:pPr>
              <a:r>
                <a:rPr kumimoji="0" lang="en-US" sz="1050" b="0" i="0" u="none" strike="noStrike" kern="0" cap="none" spc="0" normalizeH="0" baseline="0" noProof="0" dirty="0" smtClean="0">
                  <a:ln>
                    <a:noFill/>
                  </a:ln>
                  <a:solidFill>
                    <a:prstClr val="black"/>
                  </a:solidFill>
                  <a:effectLst/>
                  <a:uLnTx/>
                  <a:uFillTx/>
                  <a:latin typeface="Calibri" panose="020F0502020204030204"/>
                  <a:cs typeface="Times New Roman" panose="02020603050405020304" pitchFamily="18" charset="0"/>
                </a:rPr>
                <a:t>Aviation Environmental Design Tool </a:t>
              </a:r>
            </a:p>
            <a:p>
              <a:pPr marL="0" marR="0" lvl="0" indent="0" defTabSz="914400" eaLnBrk="1" fontAlgn="auto" latinLnBrk="0" hangingPunct="1">
                <a:lnSpc>
                  <a:spcPct val="100000"/>
                </a:lnSpc>
                <a:spcBef>
                  <a:spcPts val="225"/>
                </a:spcBef>
                <a:spcAft>
                  <a:spcPts val="0"/>
                </a:spcAft>
                <a:buClrTx/>
                <a:buSzTx/>
                <a:buFontTx/>
                <a:buNone/>
                <a:tabLst/>
                <a:defRPr/>
              </a:pPr>
              <a:r>
                <a:rPr kumimoji="0" lang="en-US" sz="1050" b="0" i="0" u="none" strike="noStrike" kern="0" cap="none" spc="0" normalizeH="0" baseline="0" noProof="0" dirty="0" smtClean="0">
                  <a:ln>
                    <a:noFill/>
                  </a:ln>
                  <a:solidFill>
                    <a:prstClr val="black"/>
                  </a:solidFill>
                  <a:effectLst/>
                  <a:uLnTx/>
                  <a:uFillTx/>
                  <a:latin typeface="Calibri" panose="020F0502020204030204"/>
                  <a:cs typeface="Times New Roman" panose="02020603050405020304" pitchFamily="18" charset="0"/>
                </a:rPr>
                <a:t>Operational Implementation of Air Quality, Health and Climate Impacts Research Outcomes</a:t>
              </a:r>
            </a:p>
          </p:txBody>
        </p:sp>
        <p:cxnSp>
          <p:nvCxnSpPr>
            <p:cNvPr id="186" name="Straight Arrow Connector 185"/>
            <p:cNvCxnSpPr/>
            <p:nvPr/>
          </p:nvCxnSpPr>
          <p:spPr>
            <a:xfrm>
              <a:off x="1806030" y="1604471"/>
              <a:ext cx="9057883" cy="1"/>
            </a:xfrm>
            <a:prstGeom prst="straightConnector1">
              <a:avLst/>
            </a:prstGeom>
            <a:noFill/>
            <a:ln w="38100" cap="flat" cmpd="sng" algn="ctr">
              <a:gradFill>
                <a:gsLst>
                  <a:gs pos="0">
                    <a:srgbClr val="5B9BD5">
                      <a:lumMod val="5000"/>
                      <a:lumOff val="95000"/>
                    </a:srgbClr>
                  </a:gs>
                  <a:gs pos="24000">
                    <a:srgbClr val="5B9BD5">
                      <a:lumMod val="75000"/>
                    </a:srgbClr>
                  </a:gs>
                  <a:gs pos="83000">
                    <a:srgbClr val="5B9BD5">
                      <a:lumMod val="75000"/>
                    </a:srgbClr>
                  </a:gs>
                  <a:gs pos="100000">
                    <a:srgbClr val="5B9BD5">
                      <a:lumMod val="75000"/>
                    </a:srgbClr>
                  </a:gs>
                </a:gsLst>
                <a:lin ang="0" scaled="0"/>
              </a:gradFill>
              <a:prstDash val="solid"/>
              <a:miter lim="800000"/>
              <a:headEnd type="none" w="med" len="lg"/>
              <a:tailEnd type="triangle" w="lg" len="med"/>
            </a:ln>
            <a:effectLst>
              <a:glow rad="63500">
                <a:srgbClr val="5B9BD5">
                  <a:lumMod val="60000"/>
                  <a:lumOff val="40000"/>
                  <a:alpha val="40000"/>
                </a:srgbClr>
              </a:glow>
              <a:softEdge rad="31750"/>
            </a:effectLst>
            <a:scene3d>
              <a:camera prst="orthographicFront"/>
              <a:lightRig rig="threePt" dir="t"/>
            </a:scene3d>
            <a:sp3d contourW="12700" prstMaterial="matte">
              <a:contourClr>
                <a:sysClr val="window" lastClr="FFFFFF"/>
              </a:contourClr>
            </a:sp3d>
          </p:spPr>
        </p:cxnSp>
        <p:pic>
          <p:nvPicPr>
            <p:cNvPr id="187" name="Picture 18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6108" y="1552451"/>
              <a:ext cx="96999" cy="125641"/>
            </a:xfrm>
            <a:prstGeom prst="rect">
              <a:avLst/>
            </a:prstGeom>
          </p:spPr>
        </p:pic>
        <p:cxnSp>
          <p:nvCxnSpPr>
            <p:cNvPr id="188" name="Straight Arrow Connector 187"/>
            <p:cNvCxnSpPr/>
            <p:nvPr/>
          </p:nvCxnSpPr>
          <p:spPr>
            <a:xfrm>
              <a:off x="1803157" y="1852121"/>
              <a:ext cx="9057883" cy="1"/>
            </a:xfrm>
            <a:prstGeom prst="straightConnector1">
              <a:avLst/>
            </a:prstGeom>
            <a:noFill/>
            <a:ln w="38100" cap="flat" cmpd="sng" algn="ctr">
              <a:gradFill>
                <a:gsLst>
                  <a:gs pos="0">
                    <a:srgbClr val="5B9BD5">
                      <a:lumMod val="5000"/>
                      <a:lumOff val="95000"/>
                    </a:srgbClr>
                  </a:gs>
                  <a:gs pos="24000">
                    <a:srgbClr val="5B9BD5">
                      <a:lumMod val="75000"/>
                    </a:srgbClr>
                  </a:gs>
                  <a:gs pos="83000">
                    <a:srgbClr val="5B9BD5">
                      <a:lumMod val="75000"/>
                    </a:srgbClr>
                  </a:gs>
                  <a:gs pos="100000">
                    <a:srgbClr val="5B9BD5">
                      <a:lumMod val="75000"/>
                    </a:srgbClr>
                  </a:gs>
                </a:gsLst>
                <a:lin ang="0" scaled="0"/>
              </a:gradFill>
              <a:prstDash val="solid"/>
              <a:miter lim="800000"/>
              <a:headEnd type="none" w="med" len="lg"/>
              <a:tailEnd type="triangle" w="lg" len="med"/>
            </a:ln>
            <a:effectLst>
              <a:glow rad="63500">
                <a:srgbClr val="5B9BD5">
                  <a:lumMod val="60000"/>
                  <a:lumOff val="40000"/>
                  <a:alpha val="40000"/>
                </a:srgbClr>
              </a:glow>
              <a:softEdge rad="31750"/>
            </a:effectLst>
            <a:scene3d>
              <a:camera prst="orthographicFront"/>
              <a:lightRig rig="threePt" dir="t"/>
            </a:scene3d>
            <a:sp3d contourW="12700" prstMaterial="matte">
              <a:contourClr>
                <a:sysClr val="window" lastClr="FFFFFF"/>
              </a:contourClr>
            </a:sp3d>
          </p:spPr>
        </p:cxnSp>
        <p:pic>
          <p:nvPicPr>
            <p:cNvPr id="189" name="Picture 18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1122" y="1788639"/>
              <a:ext cx="96999" cy="125641"/>
            </a:xfrm>
            <a:prstGeom prst="rect">
              <a:avLst/>
            </a:prstGeom>
          </p:spPr>
        </p:pic>
        <p:pic>
          <p:nvPicPr>
            <p:cNvPr id="190" name="Picture 18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37132" y="1788639"/>
              <a:ext cx="96999" cy="125641"/>
            </a:xfrm>
            <a:prstGeom prst="rect">
              <a:avLst/>
            </a:prstGeom>
          </p:spPr>
        </p:pic>
        <p:pic>
          <p:nvPicPr>
            <p:cNvPr id="191" name="Picture 19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55415" y="1788639"/>
              <a:ext cx="96999" cy="125641"/>
            </a:xfrm>
            <a:prstGeom prst="rect">
              <a:avLst/>
            </a:prstGeom>
          </p:spPr>
        </p:pic>
        <p:pic>
          <p:nvPicPr>
            <p:cNvPr id="192" name="Picture 19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75953" y="1788639"/>
              <a:ext cx="96999" cy="125641"/>
            </a:xfrm>
            <a:prstGeom prst="rect">
              <a:avLst/>
            </a:prstGeom>
          </p:spPr>
        </p:pic>
        <p:pic>
          <p:nvPicPr>
            <p:cNvPr id="193" name="Picture 19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12485" y="1788639"/>
              <a:ext cx="96999" cy="125641"/>
            </a:xfrm>
            <a:prstGeom prst="rect">
              <a:avLst/>
            </a:prstGeom>
          </p:spPr>
        </p:pic>
        <p:sp>
          <p:nvSpPr>
            <p:cNvPr id="194" name="Oval 193"/>
            <p:cNvSpPr/>
            <p:nvPr/>
          </p:nvSpPr>
          <p:spPr>
            <a:xfrm>
              <a:off x="1877722" y="1798541"/>
              <a:ext cx="113560" cy="77707"/>
            </a:xfrm>
            <a:prstGeom prst="ellips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95" name="Oval 194"/>
            <p:cNvSpPr/>
            <p:nvPr/>
          </p:nvSpPr>
          <p:spPr>
            <a:xfrm>
              <a:off x="4334104" y="1798541"/>
              <a:ext cx="113560" cy="77707"/>
            </a:xfrm>
            <a:prstGeom prst="ellips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96" name="Oval 195"/>
            <p:cNvSpPr/>
            <p:nvPr/>
          </p:nvSpPr>
          <p:spPr>
            <a:xfrm>
              <a:off x="6913327" y="1798541"/>
              <a:ext cx="113560" cy="77706"/>
            </a:xfrm>
            <a:prstGeom prst="ellips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97" name="Oval 196"/>
            <p:cNvSpPr/>
            <p:nvPr/>
          </p:nvSpPr>
          <p:spPr>
            <a:xfrm>
              <a:off x="8050804" y="1798541"/>
              <a:ext cx="113560" cy="77707"/>
            </a:xfrm>
            <a:prstGeom prst="ellips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98" name="Oval 197"/>
            <p:cNvSpPr/>
            <p:nvPr/>
          </p:nvSpPr>
          <p:spPr>
            <a:xfrm>
              <a:off x="9834637" y="1798541"/>
              <a:ext cx="113560" cy="77707"/>
            </a:xfrm>
            <a:prstGeom prst="ellips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99" name="Oval 198"/>
            <p:cNvSpPr/>
            <p:nvPr/>
          </p:nvSpPr>
          <p:spPr>
            <a:xfrm>
              <a:off x="6196844" y="1560400"/>
              <a:ext cx="113560" cy="77706"/>
            </a:xfrm>
            <a:prstGeom prst="ellips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grpSp>
      <p:grpSp>
        <p:nvGrpSpPr>
          <p:cNvPr id="200" name="Group 199"/>
          <p:cNvGrpSpPr/>
          <p:nvPr/>
        </p:nvGrpSpPr>
        <p:grpSpPr>
          <a:xfrm>
            <a:off x="1643247" y="1977781"/>
            <a:ext cx="6846122" cy="597451"/>
            <a:chOff x="1732878" y="2798309"/>
            <a:chExt cx="9128162" cy="796601"/>
          </a:xfrm>
        </p:grpSpPr>
        <p:sp>
          <p:nvSpPr>
            <p:cNvPr id="201" name="TextBox 200"/>
            <p:cNvSpPr txBox="1"/>
            <p:nvPr/>
          </p:nvSpPr>
          <p:spPr>
            <a:xfrm>
              <a:off x="1732878" y="3017384"/>
              <a:ext cx="8202271" cy="338555"/>
            </a:xfrm>
            <a:prstGeom prst="rect">
              <a:avLst/>
            </a:prstGeom>
            <a:noFill/>
          </p:spPr>
          <p:txBody>
            <a:bodyPr wrap="square" rtlCol="0">
              <a:spAutoFit/>
            </a:bodyPr>
            <a:lstStyle/>
            <a:p>
              <a:pPr marL="0" marR="0" lvl="0" indent="0" defTabSz="914400" eaLnBrk="1" fontAlgn="auto" latinLnBrk="0" hangingPunct="1">
                <a:lnSpc>
                  <a:spcPct val="100000"/>
                </a:lnSpc>
                <a:spcBef>
                  <a:spcPts val="225"/>
                </a:spcBef>
                <a:spcAft>
                  <a:spcPts val="0"/>
                </a:spcAft>
                <a:buClrTx/>
                <a:buSzTx/>
                <a:buFontTx/>
                <a:buNone/>
                <a:tabLst/>
                <a:defRPr/>
              </a:pPr>
              <a:r>
                <a:rPr kumimoji="0" lang="en-US" sz="1050" b="0" i="0" u="none" strike="noStrike" kern="0" cap="none" spc="0" normalizeH="0" baseline="0" noProof="0" dirty="0" smtClean="0">
                  <a:ln>
                    <a:noFill/>
                  </a:ln>
                  <a:solidFill>
                    <a:prstClr val="black"/>
                  </a:solidFill>
                  <a:effectLst/>
                  <a:uLnTx/>
                  <a:uFillTx/>
                  <a:latin typeface="Calibri" panose="020F0502020204030204"/>
                  <a:cs typeface="Times New Roman" panose="02020603050405020304" pitchFamily="18" charset="0"/>
                </a:rPr>
                <a:t>NAS48 (CMAQ &amp; GEOS </a:t>
              </a:r>
              <a:r>
                <a:rPr kumimoji="0" lang="en-US" sz="1050" b="0" i="0" u="none" strike="noStrike" kern="0" cap="none" spc="0" normalizeH="0" baseline="0" noProof="0" dirty="0" err="1" smtClean="0">
                  <a:ln>
                    <a:noFill/>
                  </a:ln>
                  <a:solidFill>
                    <a:prstClr val="black"/>
                  </a:solidFill>
                  <a:effectLst/>
                  <a:uLnTx/>
                  <a:uFillTx/>
                  <a:latin typeface="Calibri" panose="020F0502020204030204"/>
                  <a:cs typeface="Times New Roman" panose="02020603050405020304" pitchFamily="18" charset="0"/>
                </a:rPr>
                <a:t>Chem</a:t>
              </a:r>
              <a:r>
                <a:rPr kumimoji="0" lang="en-US" sz="1050" b="0" i="0" u="none" strike="noStrike" kern="0" cap="none" spc="0" normalizeH="0" baseline="0" noProof="0" dirty="0" smtClean="0">
                  <a:ln>
                    <a:noFill/>
                  </a:ln>
                  <a:solidFill>
                    <a:prstClr val="black"/>
                  </a:solidFill>
                  <a:effectLst/>
                  <a:uLnTx/>
                  <a:uFillTx/>
                  <a:latin typeface="Calibri" panose="020F0502020204030204"/>
                  <a:cs typeface="Times New Roman" panose="02020603050405020304" pitchFamily="18" charset="0"/>
                </a:rPr>
                <a:t> Nested </a:t>
              </a:r>
              <a:r>
                <a:rPr kumimoji="0" lang="en-US" sz="1050" b="0" i="0" u="none" strike="noStrike" kern="0" cap="none" spc="0" normalizeH="0" baseline="0" noProof="0" dirty="0" err="1" smtClean="0">
                  <a:ln>
                    <a:noFill/>
                  </a:ln>
                  <a:solidFill>
                    <a:prstClr val="black"/>
                  </a:solidFill>
                  <a:effectLst/>
                  <a:uLnTx/>
                  <a:uFillTx/>
                  <a:latin typeface="Calibri" panose="020F0502020204030204"/>
                  <a:cs typeface="Times New Roman" panose="02020603050405020304" pitchFamily="18" charset="0"/>
                </a:rPr>
                <a:t>Adjoint</a:t>
              </a:r>
              <a:r>
                <a:rPr kumimoji="0" lang="en-US" sz="1050" b="0" i="0" u="none" strike="noStrike" kern="0" cap="none" spc="0" normalizeH="0" baseline="0" noProof="0" dirty="0" smtClean="0">
                  <a:ln>
                    <a:noFill/>
                  </a:ln>
                  <a:solidFill>
                    <a:prstClr val="black"/>
                  </a:solidFill>
                  <a:effectLst/>
                  <a:uLnTx/>
                  <a:uFillTx/>
                  <a:latin typeface="Calibri" panose="020F0502020204030204"/>
                  <a:cs typeface="Times New Roman" panose="02020603050405020304" pitchFamily="18" charset="0"/>
                </a:rPr>
                <a:t>)</a:t>
              </a:r>
            </a:p>
          </p:txBody>
        </p:sp>
        <p:sp>
          <p:nvSpPr>
            <p:cNvPr id="202" name="TextBox 201"/>
            <p:cNvSpPr txBox="1"/>
            <p:nvPr/>
          </p:nvSpPr>
          <p:spPr>
            <a:xfrm>
              <a:off x="1732878" y="2798309"/>
              <a:ext cx="8202271" cy="338555"/>
            </a:xfrm>
            <a:prstGeom prst="rect">
              <a:avLst/>
            </a:prstGeom>
            <a:noFill/>
          </p:spPr>
          <p:txBody>
            <a:bodyPr wrap="square" rtlCol="0">
              <a:spAutoFit/>
            </a:bodyPr>
            <a:lstStyle/>
            <a:p>
              <a:pPr marL="0" marR="0" lvl="0" indent="0" defTabSz="914400" eaLnBrk="1" fontAlgn="auto" latinLnBrk="0" hangingPunct="1">
                <a:lnSpc>
                  <a:spcPct val="100000"/>
                </a:lnSpc>
                <a:spcBef>
                  <a:spcPts val="225"/>
                </a:spcBef>
                <a:spcAft>
                  <a:spcPts val="0"/>
                </a:spcAft>
                <a:buClrTx/>
                <a:buSzTx/>
                <a:buFontTx/>
                <a:buNone/>
                <a:tabLst/>
                <a:defRPr/>
              </a:pPr>
              <a:r>
                <a:rPr kumimoji="0" lang="en-US" sz="1050" b="0" i="0" u="none" strike="noStrike" kern="0" cap="none" spc="0" normalizeH="0" baseline="0" noProof="0" dirty="0" smtClean="0">
                  <a:ln>
                    <a:noFill/>
                  </a:ln>
                  <a:solidFill>
                    <a:prstClr val="black"/>
                  </a:solidFill>
                  <a:effectLst/>
                  <a:uLnTx/>
                  <a:uFillTx/>
                  <a:latin typeface="Calibri" panose="020F0502020204030204"/>
                  <a:cs typeface="Times New Roman" panose="02020603050405020304" pitchFamily="18" charset="0"/>
                </a:rPr>
                <a:t>Global (GEOS </a:t>
              </a:r>
              <a:r>
                <a:rPr kumimoji="0" lang="en-US" sz="1050" b="0" i="0" u="none" strike="noStrike" kern="0" cap="none" spc="0" normalizeH="0" baseline="0" noProof="0" dirty="0" err="1" smtClean="0">
                  <a:ln>
                    <a:noFill/>
                  </a:ln>
                  <a:solidFill>
                    <a:prstClr val="black"/>
                  </a:solidFill>
                  <a:effectLst/>
                  <a:uLnTx/>
                  <a:uFillTx/>
                  <a:latin typeface="Calibri" panose="020F0502020204030204"/>
                  <a:cs typeface="Times New Roman" panose="02020603050405020304" pitchFamily="18" charset="0"/>
                </a:rPr>
                <a:t>Chem</a:t>
              </a:r>
              <a:r>
                <a:rPr kumimoji="0" lang="en-US" sz="1050" b="0" i="0" u="none" strike="noStrike" kern="0" cap="none" spc="0" normalizeH="0" baseline="0" noProof="0" dirty="0" smtClean="0">
                  <a:ln>
                    <a:noFill/>
                  </a:ln>
                  <a:solidFill>
                    <a:prstClr val="black"/>
                  </a:solidFill>
                  <a:effectLst/>
                  <a:uLnTx/>
                  <a:uFillTx/>
                  <a:latin typeface="Calibri" panose="020F0502020204030204"/>
                  <a:cs typeface="Times New Roman" panose="02020603050405020304" pitchFamily="18" charset="0"/>
                </a:rPr>
                <a:t> </a:t>
              </a:r>
              <a:r>
                <a:rPr kumimoji="0" lang="en-US" sz="1050" b="0" i="0" u="none" strike="noStrike" kern="0" cap="none" spc="0" normalizeH="0" baseline="0" noProof="0" dirty="0" err="1" smtClean="0">
                  <a:ln>
                    <a:noFill/>
                  </a:ln>
                  <a:solidFill>
                    <a:prstClr val="black"/>
                  </a:solidFill>
                  <a:effectLst/>
                  <a:uLnTx/>
                  <a:uFillTx/>
                  <a:latin typeface="Calibri" panose="020F0502020204030204"/>
                  <a:cs typeface="Times New Roman" panose="02020603050405020304" pitchFamily="18" charset="0"/>
                </a:rPr>
                <a:t>Adjoint</a:t>
              </a:r>
              <a:r>
                <a:rPr kumimoji="0" lang="en-US" sz="1050" b="0" i="0" u="none" strike="noStrike" kern="0" cap="none" spc="0" normalizeH="0" baseline="0" noProof="0" dirty="0" smtClean="0">
                  <a:ln>
                    <a:noFill/>
                  </a:ln>
                  <a:solidFill>
                    <a:prstClr val="black"/>
                  </a:solidFill>
                  <a:effectLst/>
                  <a:uLnTx/>
                  <a:uFillTx/>
                  <a:latin typeface="Calibri" panose="020F0502020204030204"/>
                  <a:cs typeface="Times New Roman" panose="02020603050405020304" pitchFamily="18" charset="0"/>
                </a:rPr>
                <a:t>)</a:t>
              </a:r>
            </a:p>
          </p:txBody>
        </p:sp>
        <p:cxnSp>
          <p:nvCxnSpPr>
            <p:cNvPr id="203" name="Straight Arrow Connector 202"/>
            <p:cNvCxnSpPr/>
            <p:nvPr/>
          </p:nvCxnSpPr>
          <p:spPr>
            <a:xfrm>
              <a:off x="1803157" y="3046170"/>
              <a:ext cx="9057883" cy="1"/>
            </a:xfrm>
            <a:prstGeom prst="straightConnector1">
              <a:avLst/>
            </a:prstGeom>
            <a:noFill/>
            <a:ln w="38100" cap="flat" cmpd="sng" algn="ctr">
              <a:gradFill>
                <a:gsLst>
                  <a:gs pos="0">
                    <a:srgbClr val="5B9BD5">
                      <a:lumMod val="5000"/>
                      <a:lumOff val="95000"/>
                    </a:srgbClr>
                  </a:gs>
                  <a:gs pos="24000">
                    <a:srgbClr val="5B9BD5">
                      <a:lumMod val="75000"/>
                    </a:srgbClr>
                  </a:gs>
                  <a:gs pos="83000">
                    <a:srgbClr val="5B9BD5">
                      <a:lumMod val="75000"/>
                    </a:srgbClr>
                  </a:gs>
                  <a:gs pos="100000">
                    <a:srgbClr val="5B9BD5">
                      <a:lumMod val="75000"/>
                    </a:srgbClr>
                  </a:gs>
                </a:gsLst>
                <a:lin ang="0" scaled="0"/>
              </a:gradFill>
              <a:prstDash val="solid"/>
              <a:miter lim="800000"/>
              <a:headEnd type="none" w="med" len="lg"/>
              <a:tailEnd type="triangle" w="lg" len="med"/>
            </a:ln>
            <a:effectLst>
              <a:glow rad="63500">
                <a:srgbClr val="5B9BD5">
                  <a:lumMod val="60000"/>
                  <a:lumOff val="40000"/>
                  <a:alpha val="40000"/>
                </a:srgbClr>
              </a:glow>
              <a:softEdge rad="31750"/>
            </a:effectLst>
            <a:scene3d>
              <a:camera prst="orthographicFront"/>
              <a:lightRig rig="threePt" dir="t"/>
            </a:scene3d>
            <a:sp3d contourW="12700" prstMaterial="matte">
              <a:contourClr>
                <a:sysClr val="window" lastClr="FFFFFF"/>
              </a:contourClr>
            </a:sp3d>
          </p:spPr>
        </p:cxnSp>
        <p:pic>
          <p:nvPicPr>
            <p:cNvPr id="204" name="Picture 20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55415" y="2986409"/>
              <a:ext cx="96999" cy="125641"/>
            </a:xfrm>
            <a:prstGeom prst="rect">
              <a:avLst/>
            </a:prstGeom>
          </p:spPr>
        </p:pic>
        <p:pic>
          <p:nvPicPr>
            <p:cNvPr id="205" name="Picture 20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5791" y="2986409"/>
              <a:ext cx="96999" cy="125641"/>
            </a:xfrm>
            <a:prstGeom prst="rect">
              <a:avLst/>
            </a:prstGeom>
          </p:spPr>
        </p:pic>
        <p:cxnSp>
          <p:nvCxnSpPr>
            <p:cNvPr id="206" name="Straight Arrow Connector 205"/>
            <p:cNvCxnSpPr/>
            <p:nvPr/>
          </p:nvCxnSpPr>
          <p:spPr>
            <a:xfrm flipV="1">
              <a:off x="1803157" y="3270727"/>
              <a:ext cx="9057883" cy="3052"/>
            </a:xfrm>
            <a:prstGeom prst="straightConnector1">
              <a:avLst/>
            </a:prstGeom>
            <a:noFill/>
            <a:ln w="38100" cap="flat" cmpd="sng" algn="ctr">
              <a:gradFill>
                <a:gsLst>
                  <a:gs pos="0">
                    <a:srgbClr val="5B9BD5">
                      <a:lumMod val="5000"/>
                      <a:lumOff val="95000"/>
                    </a:srgbClr>
                  </a:gs>
                  <a:gs pos="24000">
                    <a:srgbClr val="5B9BD5">
                      <a:lumMod val="75000"/>
                    </a:srgbClr>
                  </a:gs>
                  <a:gs pos="83000">
                    <a:srgbClr val="5B9BD5">
                      <a:lumMod val="75000"/>
                    </a:srgbClr>
                  </a:gs>
                  <a:gs pos="100000">
                    <a:srgbClr val="5B9BD5">
                      <a:lumMod val="75000"/>
                    </a:srgbClr>
                  </a:gs>
                </a:gsLst>
                <a:lin ang="0" scaled="0"/>
              </a:gradFill>
              <a:prstDash val="solid"/>
              <a:miter lim="800000"/>
              <a:headEnd type="none" w="med" len="lg"/>
              <a:tailEnd type="triangle" w="lg" len="med"/>
            </a:ln>
            <a:effectLst>
              <a:glow rad="63500">
                <a:srgbClr val="5B9BD5">
                  <a:lumMod val="60000"/>
                  <a:lumOff val="40000"/>
                  <a:alpha val="40000"/>
                </a:srgbClr>
              </a:glow>
              <a:softEdge rad="31750"/>
            </a:effectLst>
            <a:scene3d>
              <a:camera prst="orthographicFront"/>
              <a:lightRig rig="threePt" dir="t"/>
            </a:scene3d>
            <a:sp3d contourW="12700" prstMaterial="matte">
              <a:contourClr>
                <a:sysClr val="window" lastClr="FFFFFF"/>
              </a:contourClr>
            </a:sp3d>
          </p:spPr>
        </p:cxnSp>
        <p:cxnSp>
          <p:nvCxnSpPr>
            <p:cNvPr id="207" name="Straight Arrow Connector 206"/>
            <p:cNvCxnSpPr/>
            <p:nvPr/>
          </p:nvCxnSpPr>
          <p:spPr>
            <a:xfrm>
              <a:off x="1803157" y="3510865"/>
              <a:ext cx="9057883" cy="1"/>
            </a:xfrm>
            <a:prstGeom prst="straightConnector1">
              <a:avLst/>
            </a:prstGeom>
            <a:noFill/>
            <a:ln w="38100" cap="flat" cmpd="sng" algn="ctr">
              <a:gradFill>
                <a:gsLst>
                  <a:gs pos="0">
                    <a:srgbClr val="5B9BD5">
                      <a:lumMod val="5000"/>
                      <a:lumOff val="95000"/>
                    </a:srgbClr>
                  </a:gs>
                  <a:gs pos="24000">
                    <a:srgbClr val="5B9BD5">
                      <a:lumMod val="75000"/>
                    </a:srgbClr>
                  </a:gs>
                  <a:gs pos="83000">
                    <a:srgbClr val="5B9BD5">
                      <a:lumMod val="75000"/>
                    </a:srgbClr>
                  </a:gs>
                  <a:gs pos="100000">
                    <a:srgbClr val="5B9BD5">
                      <a:lumMod val="75000"/>
                    </a:srgbClr>
                  </a:gs>
                </a:gsLst>
                <a:lin ang="0" scaled="0"/>
              </a:gradFill>
              <a:prstDash val="solid"/>
              <a:miter lim="800000"/>
              <a:headEnd type="none" w="med" len="lg"/>
              <a:tailEnd type="triangle" w="lg" len="med"/>
            </a:ln>
            <a:effectLst>
              <a:glow rad="63500">
                <a:srgbClr val="5B9BD5">
                  <a:lumMod val="60000"/>
                  <a:lumOff val="40000"/>
                  <a:alpha val="40000"/>
                </a:srgbClr>
              </a:glow>
              <a:softEdge rad="31750"/>
            </a:effectLst>
            <a:scene3d>
              <a:camera prst="orthographicFront"/>
              <a:lightRig rig="threePt" dir="t"/>
            </a:scene3d>
            <a:sp3d contourW="12700" prstMaterial="matte">
              <a:contourClr>
                <a:sysClr val="window" lastClr="FFFFFF"/>
              </a:contourClr>
            </a:sp3d>
          </p:spPr>
        </p:cxnSp>
        <p:sp>
          <p:nvSpPr>
            <p:cNvPr id="208" name="TextBox 207"/>
            <p:cNvSpPr txBox="1"/>
            <p:nvPr/>
          </p:nvSpPr>
          <p:spPr>
            <a:xfrm>
              <a:off x="1732878" y="3256355"/>
              <a:ext cx="8202271" cy="338555"/>
            </a:xfrm>
            <a:prstGeom prst="rect">
              <a:avLst/>
            </a:prstGeom>
            <a:noFill/>
          </p:spPr>
          <p:txBody>
            <a:bodyPr wrap="square" rtlCol="0">
              <a:spAutoFit/>
            </a:bodyPr>
            <a:lstStyle/>
            <a:p>
              <a:pPr marL="0" marR="0" lvl="0" indent="0" defTabSz="914400" eaLnBrk="1" fontAlgn="auto" latinLnBrk="0" hangingPunct="1">
                <a:lnSpc>
                  <a:spcPct val="100000"/>
                </a:lnSpc>
                <a:spcBef>
                  <a:spcPts val="225"/>
                </a:spcBef>
                <a:spcAft>
                  <a:spcPts val="0"/>
                </a:spcAft>
                <a:buClrTx/>
                <a:buSzTx/>
                <a:buFontTx/>
                <a:buNone/>
                <a:tabLst/>
                <a:defRPr/>
              </a:pPr>
              <a:r>
                <a:rPr kumimoji="0" lang="en-US" sz="1050" b="0" i="0" u="none" strike="noStrike" kern="0" cap="none" spc="0" normalizeH="0" baseline="0" noProof="0" dirty="0" smtClean="0">
                  <a:ln>
                    <a:noFill/>
                  </a:ln>
                  <a:solidFill>
                    <a:prstClr val="black"/>
                  </a:solidFill>
                  <a:effectLst/>
                  <a:uLnTx/>
                  <a:uFillTx/>
                  <a:latin typeface="Calibri" panose="020F0502020204030204"/>
                  <a:cs typeface="Times New Roman" panose="02020603050405020304" pitchFamily="18" charset="0"/>
                </a:rPr>
                <a:t>AIRSHED (CMAQ DDM); Development and Updates</a:t>
              </a:r>
            </a:p>
          </p:txBody>
        </p:sp>
        <p:sp>
          <p:nvSpPr>
            <p:cNvPr id="209" name="Oval 208"/>
            <p:cNvSpPr/>
            <p:nvPr/>
          </p:nvSpPr>
          <p:spPr>
            <a:xfrm>
              <a:off x="4253001" y="2993373"/>
              <a:ext cx="113560" cy="77706"/>
            </a:xfrm>
            <a:prstGeom prst="ellips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210" name="Oval 209"/>
            <p:cNvSpPr/>
            <p:nvPr/>
          </p:nvSpPr>
          <p:spPr>
            <a:xfrm>
              <a:off x="6913327" y="2993373"/>
              <a:ext cx="113560" cy="77706"/>
            </a:xfrm>
            <a:prstGeom prst="ellips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211" name="Oval 210"/>
            <p:cNvSpPr/>
            <p:nvPr/>
          </p:nvSpPr>
          <p:spPr>
            <a:xfrm>
              <a:off x="9748711" y="2993373"/>
              <a:ext cx="113560" cy="77706"/>
            </a:xfrm>
            <a:prstGeom prst="ellips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212" name="Oval 211"/>
            <p:cNvSpPr/>
            <p:nvPr/>
          </p:nvSpPr>
          <p:spPr>
            <a:xfrm>
              <a:off x="1795730" y="2993373"/>
              <a:ext cx="113560" cy="77706"/>
            </a:xfrm>
            <a:prstGeom prst="ellips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213" name="Oval 212"/>
            <p:cNvSpPr/>
            <p:nvPr/>
          </p:nvSpPr>
          <p:spPr>
            <a:xfrm>
              <a:off x="1795730" y="3236490"/>
              <a:ext cx="113560" cy="77706"/>
            </a:xfrm>
            <a:prstGeom prst="ellips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214" name="Oval 213"/>
            <p:cNvSpPr/>
            <p:nvPr/>
          </p:nvSpPr>
          <p:spPr>
            <a:xfrm>
              <a:off x="1795730" y="3474717"/>
              <a:ext cx="113560" cy="77706"/>
            </a:xfrm>
            <a:prstGeom prst="ellips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pic>
          <p:nvPicPr>
            <p:cNvPr id="215" name="Picture 2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0498" y="2986409"/>
              <a:ext cx="96999" cy="125641"/>
            </a:xfrm>
            <a:prstGeom prst="rect">
              <a:avLst/>
            </a:prstGeom>
          </p:spPr>
        </p:pic>
        <p:pic>
          <p:nvPicPr>
            <p:cNvPr id="216" name="Picture 2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0498" y="3224015"/>
              <a:ext cx="96999" cy="125641"/>
            </a:xfrm>
            <a:prstGeom prst="rect">
              <a:avLst/>
            </a:prstGeom>
          </p:spPr>
        </p:pic>
        <p:pic>
          <p:nvPicPr>
            <p:cNvPr id="217" name="Picture 2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0498" y="3467993"/>
              <a:ext cx="96999" cy="125641"/>
            </a:xfrm>
            <a:prstGeom prst="rect">
              <a:avLst/>
            </a:prstGeom>
          </p:spPr>
        </p:pic>
        <p:sp>
          <p:nvSpPr>
            <p:cNvPr id="218" name="Oval 217"/>
            <p:cNvSpPr/>
            <p:nvPr/>
          </p:nvSpPr>
          <p:spPr>
            <a:xfrm>
              <a:off x="4253001" y="3236490"/>
              <a:ext cx="113560" cy="77706"/>
            </a:xfrm>
            <a:prstGeom prst="ellips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219" name="Oval 218"/>
            <p:cNvSpPr/>
            <p:nvPr/>
          </p:nvSpPr>
          <p:spPr>
            <a:xfrm>
              <a:off x="4253001" y="3474717"/>
              <a:ext cx="113560" cy="77706"/>
            </a:xfrm>
            <a:prstGeom prst="ellips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pic>
          <p:nvPicPr>
            <p:cNvPr id="220" name="Picture 2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05169" y="3467993"/>
              <a:ext cx="96999" cy="125641"/>
            </a:xfrm>
            <a:prstGeom prst="rect">
              <a:avLst/>
            </a:prstGeom>
          </p:spPr>
        </p:pic>
        <p:pic>
          <p:nvPicPr>
            <p:cNvPr id="221" name="Picture 2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05169" y="3224015"/>
              <a:ext cx="96999" cy="125641"/>
            </a:xfrm>
            <a:prstGeom prst="rect">
              <a:avLst/>
            </a:prstGeom>
          </p:spPr>
        </p:pic>
        <p:pic>
          <p:nvPicPr>
            <p:cNvPr id="222" name="Picture 2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6108" y="3224015"/>
              <a:ext cx="96999" cy="125641"/>
            </a:xfrm>
            <a:prstGeom prst="rect">
              <a:avLst/>
            </a:prstGeom>
          </p:spPr>
        </p:pic>
        <p:pic>
          <p:nvPicPr>
            <p:cNvPr id="223" name="Picture 2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6108" y="3467993"/>
              <a:ext cx="96999" cy="125641"/>
            </a:xfrm>
            <a:prstGeom prst="rect">
              <a:avLst/>
            </a:prstGeom>
          </p:spPr>
        </p:pic>
        <p:sp>
          <p:nvSpPr>
            <p:cNvPr id="224" name="Oval 223"/>
            <p:cNvSpPr/>
            <p:nvPr/>
          </p:nvSpPr>
          <p:spPr>
            <a:xfrm>
              <a:off x="6913327" y="3236490"/>
              <a:ext cx="113560" cy="77706"/>
            </a:xfrm>
            <a:prstGeom prst="ellips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225" name="Oval 224"/>
            <p:cNvSpPr/>
            <p:nvPr/>
          </p:nvSpPr>
          <p:spPr>
            <a:xfrm>
              <a:off x="6913327" y="3474717"/>
              <a:ext cx="113560" cy="77706"/>
            </a:xfrm>
            <a:prstGeom prst="ellips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pic>
          <p:nvPicPr>
            <p:cNvPr id="226" name="Picture 2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82129" y="3224015"/>
              <a:ext cx="96999" cy="125641"/>
            </a:xfrm>
            <a:prstGeom prst="rect">
              <a:avLst/>
            </a:prstGeom>
          </p:spPr>
        </p:pic>
        <p:pic>
          <p:nvPicPr>
            <p:cNvPr id="227" name="Picture 2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82129" y="3467993"/>
              <a:ext cx="96999" cy="125641"/>
            </a:xfrm>
            <a:prstGeom prst="rect">
              <a:avLst/>
            </a:prstGeom>
          </p:spPr>
        </p:pic>
        <p:pic>
          <p:nvPicPr>
            <p:cNvPr id="228" name="Picture 2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5791" y="3224015"/>
              <a:ext cx="96999" cy="125641"/>
            </a:xfrm>
            <a:prstGeom prst="rect">
              <a:avLst/>
            </a:prstGeom>
          </p:spPr>
        </p:pic>
        <p:sp>
          <p:nvSpPr>
            <p:cNvPr id="229" name="Oval 228"/>
            <p:cNvSpPr/>
            <p:nvPr/>
          </p:nvSpPr>
          <p:spPr>
            <a:xfrm>
              <a:off x="9748711" y="3236490"/>
              <a:ext cx="113560" cy="77706"/>
            </a:xfrm>
            <a:prstGeom prst="ellips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pic>
          <p:nvPicPr>
            <p:cNvPr id="230" name="Picture 2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5791" y="3467993"/>
              <a:ext cx="96999" cy="125641"/>
            </a:xfrm>
            <a:prstGeom prst="rect">
              <a:avLst/>
            </a:prstGeom>
          </p:spPr>
        </p:pic>
        <p:sp>
          <p:nvSpPr>
            <p:cNvPr id="231" name="Oval 230"/>
            <p:cNvSpPr/>
            <p:nvPr/>
          </p:nvSpPr>
          <p:spPr>
            <a:xfrm>
              <a:off x="9748711" y="3474717"/>
              <a:ext cx="113560" cy="77706"/>
            </a:xfrm>
            <a:prstGeom prst="ellips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grpSp>
      <p:sp>
        <p:nvSpPr>
          <p:cNvPr id="232" name="TextBox 231"/>
          <p:cNvSpPr txBox="1"/>
          <p:nvPr/>
        </p:nvSpPr>
        <p:spPr>
          <a:xfrm>
            <a:off x="-28971" y="5605554"/>
            <a:ext cx="668773" cy="253916"/>
          </a:xfrm>
          <a:prstGeom prst="rect">
            <a:avLst/>
          </a:prstGeom>
          <a:noFill/>
        </p:spPr>
        <p:txBody>
          <a:bodyPr wrap="none" rtlCol="0">
            <a:spAutoFit/>
          </a:bodyPr>
          <a:lstStyle/>
          <a:p>
            <a:pPr fontAlgn="auto">
              <a:spcBef>
                <a:spcPts val="0"/>
              </a:spcBef>
              <a:spcAft>
                <a:spcPts val="0"/>
              </a:spcAft>
              <a:buFontTx/>
              <a:buNone/>
            </a:pPr>
            <a:r>
              <a:rPr lang="en-US" sz="1050" b="1" u="sng" dirty="0">
                <a:solidFill>
                  <a:srgbClr val="FF0000"/>
                </a:solidFill>
                <a:latin typeface="Calibri" panose="020F0502020204030204"/>
              </a:rPr>
              <a:t>LEGEND</a:t>
            </a:r>
            <a:r>
              <a:rPr lang="en-US" sz="1050" dirty="0">
                <a:solidFill>
                  <a:srgbClr val="FF0000"/>
                </a:solidFill>
                <a:latin typeface="Calibri" panose="020F0502020204030204"/>
              </a:rPr>
              <a:t>:</a:t>
            </a:r>
            <a:endParaRPr lang="en-US" sz="1050" dirty="0">
              <a:solidFill>
                <a:prstClr val="white"/>
              </a:solidFill>
              <a:latin typeface="Calibri" panose="020F0502020204030204"/>
            </a:endParaRPr>
          </a:p>
        </p:txBody>
      </p:sp>
      <p:sp>
        <p:nvSpPr>
          <p:cNvPr id="233" name="Title 2"/>
          <p:cNvSpPr>
            <a:spLocks noGrp="1"/>
          </p:cNvSpPr>
          <p:nvPr>
            <p:ph type="title"/>
          </p:nvPr>
        </p:nvSpPr>
        <p:spPr>
          <a:xfrm>
            <a:off x="0" y="0"/>
            <a:ext cx="8635089" cy="1143000"/>
          </a:xfrm>
        </p:spPr>
        <p:txBody>
          <a:bodyPr/>
          <a:lstStyle/>
          <a:p>
            <a:r>
              <a:rPr lang="en-US" sz="3600" dirty="0">
                <a:latin typeface="Calibri" panose="020F0502020204030204" pitchFamily="34" charset="0"/>
              </a:rPr>
              <a:t>Summary of </a:t>
            </a:r>
            <a:r>
              <a:rPr lang="en-US" sz="3600" dirty="0" smtClean="0">
                <a:latin typeface="Calibri" panose="020F0502020204030204" pitchFamily="34" charset="0"/>
              </a:rPr>
              <a:t>Emissions </a:t>
            </a:r>
            <a:r>
              <a:rPr lang="en-US" sz="3600" dirty="0">
                <a:latin typeface="Calibri" panose="020F0502020204030204" pitchFamily="34" charset="0"/>
              </a:rPr>
              <a:t>Roadmap</a:t>
            </a:r>
          </a:p>
        </p:txBody>
      </p:sp>
      <p:grpSp>
        <p:nvGrpSpPr>
          <p:cNvPr id="5" name="Group 4"/>
          <p:cNvGrpSpPr/>
          <p:nvPr/>
        </p:nvGrpSpPr>
        <p:grpSpPr>
          <a:xfrm>
            <a:off x="1643247" y="2826646"/>
            <a:ext cx="4965337" cy="253916"/>
            <a:chOff x="1643247" y="2752215"/>
            <a:chExt cx="4965337" cy="253916"/>
          </a:xfrm>
        </p:grpSpPr>
        <p:sp>
          <p:nvSpPr>
            <p:cNvPr id="162" name="TextBox 161"/>
            <p:cNvSpPr txBox="1"/>
            <p:nvPr/>
          </p:nvSpPr>
          <p:spPr>
            <a:xfrm>
              <a:off x="1643247" y="2752215"/>
              <a:ext cx="4965337" cy="253916"/>
            </a:xfrm>
            <a:prstGeom prst="rect">
              <a:avLst/>
            </a:prstGeom>
            <a:noFill/>
          </p:spPr>
          <p:txBody>
            <a:bodyPr wrap="square" rtlCol="0">
              <a:spAutoFit/>
            </a:bodyPr>
            <a:lstStyle/>
            <a:p>
              <a:pPr marL="0" marR="0" lvl="0" indent="0" defTabSz="914400" eaLnBrk="1" fontAlgn="auto" latinLnBrk="0" hangingPunct="1">
                <a:lnSpc>
                  <a:spcPct val="100000"/>
                </a:lnSpc>
                <a:spcBef>
                  <a:spcPts val="225"/>
                </a:spcBef>
                <a:spcAft>
                  <a:spcPts val="0"/>
                </a:spcAft>
                <a:buClrTx/>
                <a:buSzTx/>
                <a:buFontTx/>
                <a:buNone/>
                <a:tabLst/>
                <a:defRPr/>
              </a:pPr>
              <a:r>
                <a:rPr kumimoji="0" lang="en-US" sz="1050" b="0" i="0" u="none" strike="noStrike" kern="0" cap="none" spc="0" normalizeH="0" baseline="0" noProof="0" dirty="0" smtClean="0">
                  <a:ln>
                    <a:noFill/>
                  </a:ln>
                  <a:solidFill>
                    <a:prstClr val="black"/>
                  </a:solidFill>
                  <a:effectLst/>
                  <a:uLnTx/>
                  <a:uFillTx/>
                  <a:latin typeface="Calibri" panose="020F0502020204030204"/>
                  <a:cs typeface="Times New Roman" panose="02020603050405020304" pitchFamily="18" charset="0"/>
                </a:rPr>
                <a:t>Impacts </a:t>
              </a:r>
              <a:r>
                <a:rPr kumimoji="0" lang="en-US" sz="1050" b="0" i="0" u="none" strike="noStrike" kern="0" cap="none" spc="0" normalizeH="0" baseline="0" noProof="0" dirty="0" smtClean="0">
                  <a:ln>
                    <a:noFill/>
                  </a:ln>
                  <a:solidFill>
                    <a:prstClr val="black"/>
                  </a:solidFill>
                  <a:effectLst/>
                  <a:uLnTx/>
                  <a:uFillTx/>
                  <a:latin typeface="Calibri" panose="020F0502020204030204"/>
                  <a:cs typeface="Times New Roman" panose="02020603050405020304" pitchFamily="18" charset="0"/>
                </a:rPr>
                <a:t>Studies, Aircraft campaigns        </a:t>
              </a:r>
            </a:p>
          </p:txBody>
        </p:sp>
        <p:cxnSp>
          <p:nvCxnSpPr>
            <p:cNvPr id="163" name="Straight Arrow Connector 162"/>
            <p:cNvCxnSpPr/>
            <p:nvPr/>
          </p:nvCxnSpPr>
          <p:spPr>
            <a:xfrm flipV="1">
              <a:off x="1738819" y="2950099"/>
              <a:ext cx="2651616" cy="12751"/>
            </a:xfrm>
            <a:prstGeom prst="straightConnector1">
              <a:avLst/>
            </a:prstGeom>
            <a:noFill/>
            <a:ln w="38100" cap="flat" cmpd="sng" algn="ctr">
              <a:solidFill>
                <a:srgbClr val="5B9BD5">
                  <a:lumMod val="75000"/>
                </a:srgbClr>
              </a:solidFill>
              <a:prstDash val="solid"/>
              <a:miter lim="800000"/>
              <a:headEnd type="oval" w="med" len="lg"/>
              <a:tailEnd type="oval" w="med" len="lg"/>
            </a:ln>
            <a:effectLst>
              <a:glow rad="63500">
                <a:srgbClr val="5B9BD5">
                  <a:lumMod val="60000"/>
                  <a:lumOff val="40000"/>
                  <a:alpha val="40000"/>
                </a:srgbClr>
              </a:glow>
              <a:softEdge rad="31750"/>
            </a:effectLst>
            <a:scene3d>
              <a:camera prst="orthographicFront"/>
              <a:lightRig rig="threePt" dir="t"/>
            </a:scene3d>
            <a:sp3d contourW="12700" prstMaterial="matte">
              <a:contourClr>
                <a:sysClr val="window" lastClr="FFFFFF"/>
              </a:contourClr>
            </a:sp3d>
          </p:spPr>
        </p:cxnSp>
        <p:pic>
          <p:nvPicPr>
            <p:cNvPr id="166" name="Picture 16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71438" y="2904188"/>
              <a:ext cx="72749" cy="94231"/>
            </a:xfrm>
            <a:prstGeom prst="rect">
              <a:avLst/>
            </a:prstGeom>
          </p:spPr>
        </p:pic>
      </p:grpSp>
      <p:pic>
        <p:nvPicPr>
          <p:cNvPr id="244" name="Picture 24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45713" y="4406835"/>
            <a:ext cx="72749" cy="94231"/>
          </a:xfrm>
          <a:prstGeom prst="rect">
            <a:avLst/>
          </a:prstGeom>
        </p:spPr>
      </p:pic>
    </p:spTree>
    <p:extLst>
      <p:ext uri="{BB962C8B-B14F-4D97-AF65-F5344CB8AC3E}">
        <p14:creationId xmlns:p14="http://schemas.microsoft.com/office/powerpoint/2010/main" val="1559887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8229600" cy="1143000"/>
          </a:xfrm>
        </p:spPr>
        <p:txBody>
          <a:bodyPr/>
          <a:lstStyle/>
          <a:p>
            <a:r>
              <a:rPr lang="en-US" sz="3600" dirty="0" smtClean="0">
                <a:latin typeface="Calibri" panose="020F0502020204030204" pitchFamily="34" charset="0"/>
              </a:rPr>
              <a:t>Primary Emissions Activities</a:t>
            </a:r>
            <a:endParaRPr lang="en-US" sz="3600" dirty="0">
              <a:latin typeface="Calibri" panose="020F0502020204030204" pitchFamily="34" charset="0"/>
            </a:endParaRPr>
          </a:p>
        </p:txBody>
      </p:sp>
      <p:sp>
        <p:nvSpPr>
          <p:cNvPr id="2" name="Content Placeholder 1"/>
          <p:cNvSpPr>
            <a:spLocks noGrp="1"/>
          </p:cNvSpPr>
          <p:nvPr>
            <p:ph idx="1"/>
          </p:nvPr>
        </p:nvSpPr>
        <p:spPr>
          <a:xfrm>
            <a:off x="295275" y="748553"/>
            <a:ext cx="8229600" cy="4525963"/>
          </a:xfrm>
        </p:spPr>
        <p:txBody>
          <a:bodyPr/>
          <a:lstStyle/>
          <a:p>
            <a:endParaRPr lang="en-US" dirty="0" smtClean="0"/>
          </a:p>
          <a:p>
            <a:r>
              <a:rPr lang="en-US" dirty="0" smtClean="0"/>
              <a:t>FY15 Emissions Projects</a:t>
            </a:r>
          </a:p>
          <a:p>
            <a:endParaRPr lang="en-US" dirty="0" smtClean="0"/>
          </a:p>
          <a:p>
            <a:r>
              <a:rPr lang="en-US" dirty="0" smtClean="0"/>
              <a:t>FY16/17 Emissions R&amp;D Expectations</a:t>
            </a:r>
          </a:p>
          <a:p>
            <a:endParaRPr lang="en-US" dirty="0"/>
          </a:p>
          <a:p>
            <a:r>
              <a:rPr lang="en-US" dirty="0"/>
              <a:t>Emissions </a:t>
            </a:r>
            <a:r>
              <a:rPr lang="en-US" dirty="0" smtClean="0"/>
              <a:t>Roadmap</a:t>
            </a:r>
            <a:endParaRPr lang="en-US" dirty="0"/>
          </a:p>
        </p:txBody>
      </p:sp>
      <p:sp>
        <p:nvSpPr>
          <p:cNvPr id="4" name="Slide Number Placeholder 3"/>
          <p:cNvSpPr>
            <a:spLocks noGrp="1"/>
          </p:cNvSpPr>
          <p:nvPr>
            <p:ph type="sldNum" sz="quarter" idx="12"/>
          </p:nvPr>
        </p:nvSpPr>
        <p:spPr>
          <a:xfrm>
            <a:off x="6619875" y="6257925"/>
            <a:ext cx="1905000" cy="457200"/>
          </a:xfrm>
        </p:spPr>
        <p:txBody>
          <a:bodyPr/>
          <a:lstStyle/>
          <a:p>
            <a:pPr>
              <a:defRPr/>
            </a:pPr>
            <a:fld id="{16851F55-5D7D-4565-AB1C-63DD2AD5AE9E}" type="slidenum">
              <a:rPr lang="en-US" smtClean="0"/>
              <a:pPr>
                <a:defRPr/>
              </a:pPr>
              <a:t>2</a:t>
            </a:fld>
            <a:endParaRPr lang="en-US" dirty="0"/>
          </a:p>
        </p:txBody>
      </p:sp>
    </p:spTree>
    <p:extLst>
      <p:ext uri="{BB962C8B-B14F-4D97-AF65-F5344CB8AC3E}">
        <p14:creationId xmlns:p14="http://schemas.microsoft.com/office/powerpoint/2010/main" val="6969270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680570"/>
          </a:xfrm>
        </p:spPr>
        <p:txBody>
          <a:bodyPr/>
          <a:lstStyle/>
          <a:p>
            <a:r>
              <a:rPr lang="en-US" sz="3600" dirty="0">
                <a:latin typeface="Calibri" panose="020F0502020204030204" pitchFamily="34" charset="0"/>
              </a:rPr>
              <a:t>FY15 Emissions Projects</a:t>
            </a:r>
          </a:p>
        </p:txBody>
      </p:sp>
      <p:sp>
        <p:nvSpPr>
          <p:cNvPr id="3" name="Content Placeholder 2"/>
          <p:cNvSpPr>
            <a:spLocks noGrp="1"/>
          </p:cNvSpPr>
          <p:nvPr>
            <p:ph sz="half" idx="1"/>
          </p:nvPr>
        </p:nvSpPr>
        <p:spPr>
          <a:xfrm>
            <a:off x="582706" y="963705"/>
            <a:ext cx="4038600" cy="4525963"/>
          </a:xfrm>
        </p:spPr>
        <p:txBody>
          <a:bodyPr/>
          <a:lstStyle/>
          <a:p>
            <a:r>
              <a:rPr lang="en-US" sz="2000" dirty="0" smtClean="0"/>
              <a:t>COE02: nvPM Engine Measurements and Standard</a:t>
            </a:r>
          </a:p>
          <a:p>
            <a:r>
              <a:rPr lang="en-US" sz="2000" dirty="0" smtClean="0"/>
              <a:t>COE13: Access2 Microphysical Modeling</a:t>
            </a:r>
          </a:p>
          <a:p>
            <a:r>
              <a:rPr lang="en-US" sz="2000" dirty="0" smtClean="0"/>
              <a:t>COE14:  CO</a:t>
            </a:r>
            <a:r>
              <a:rPr lang="en-US" sz="2000" baseline="-25000" dirty="0" smtClean="0"/>
              <a:t>2</a:t>
            </a:r>
            <a:r>
              <a:rPr lang="en-US" sz="2000" dirty="0" smtClean="0"/>
              <a:t> Standard</a:t>
            </a:r>
          </a:p>
          <a:p>
            <a:r>
              <a:rPr lang="en-US" sz="2000" dirty="0"/>
              <a:t>COE18: Modeling AQ Health Impacts</a:t>
            </a:r>
          </a:p>
          <a:p>
            <a:r>
              <a:rPr lang="en-US" sz="2000" dirty="0"/>
              <a:t>COE19: </a:t>
            </a:r>
            <a:r>
              <a:rPr lang="en-US" sz="2000" dirty="0" smtClean="0"/>
              <a:t>Airport AQ Impacts Modeling</a:t>
            </a:r>
            <a:endParaRPr lang="en-US" sz="2000" dirty="0"/>
          </a:p>
          <a:p>
            <a:r>
              <a:rPr lang="en-US" sz="2000" dirty="0"/>
              <a:t>COE20: Rapid Global AQ </a:t>
            </a:r>
            <a:r>
              <a:rPr lang="en-US" sz="2000" dirty="0" smtClean="0"/>
              <a:t>Modeling (</a:t>
            </a:r>
            <a:r>
              <a:rPr lang="en-US" sz="2000" dirty="0" err="1" smtClean="0"/>
              <a:t>Adjoint</a:t>
            </a:r>
            <a:r>
              <a:rPr lang="en-US" sz="2000" dirty="0" smtClean="0"/>
              <a:t>)</a:t>
            </a:r>
          </a:p>
          <a:p>
            <a:r>
              <a:rPr lang="en-US" sz="2000" dirty="0"/>
              <a:t>NAS-wide Energy Efficiency</a:t>
            </a:r>
          </a:p>
          <a:p>
            <a:pPr marL="0" indent="0">
              <a:buNone/>
            </a:pPr>
            <a:endParaRPr lang="en-US" sz="2000" dirty="0"/>
          </a:p>
        </p:txBody>
      </p:sp>
      <p:sp>
        <p:nvSpPr>
          <p:cNvPr id="4" name="Content Placeholder 3"/>
          <p:cNvSpPr>
            <a:spLocks noGrp="1"/>
          </p:cNvSpPr>
          <p:nvPr>
            <p:ph sz="half" idx="2"/>
          </p:nvPr>
        </p:nvSpPr>
        <p:spPr>
          <a:xfrm>
            <a:off x="4773706" y="963705"/>
            <a:ext cx="4038600" cy="4525963"/>
          </a:xfrm>
        </p:spPr>
        <p:txBody>
          <a:bodyPr/>
          <a:lstStyle/>
          <a:p>
            <a:r>
              <a:rPr lang="en-US" sz="2000" dirty="0" smtClean="0"/>
              <a:t>COE21:  APMT-Impacts Climate Global Tool Development</a:t>
            </a:r>
          </a:p>
          <a:p>
            <a:r>
              <a:rPr lang="en-US" sz="2000" dirty="0" smtClean="0"/>
              <a:t>COE22:  Evaluation of FAA Climate Impacts Tools</a:t>
            </a:r>
          </a:p>
          <a:p>
            <a:r>
              <a:rPr lang="en-US" sz="2000" dirty="0" smtClean="0"/>
              <a:t>COE24:  Alternative Fuels Emissions Data Analysis</a:t>
            </a:r>
          </a:p>
          <a:p>
            <a:r>
              <a:rPr lang="en-US" sz="2000" dirty="0" smtClean="0"/>
              <a:t>2012 Contrails Observational Dataset Development</a:t>
            </a:r>
          </a:p>
          <a:p>
            <a:r>
              <a:rPr lang="en-US" sz="2000" dirty="0" smtClean="0"/>
              <a:t>2050 Climate Modeling Scenarios</a:t>
            </a:r>
          </a:p>
          <a:p>
            <a:r>
              <a:rPr lang="en-US" sz="2000" dirty="0" smtClean="0"/>
              <a:t>Regional Climate Model Dev.</a:t>
            </a:r>
          </a:p>
        </p:txBody>
      </p:sp>
      <p:sp>
        <p:nvSpPr>
          <p:cNvPr id="5" name="Slide Number Placeholder 4"/>
          <p:cNvSpPr>
            <a:spLocks noGrp="1"/>
          </p:cNvSpPr>
          <p:nvPr>
            <p:ph type="sldNum" sz="quarter" idx="12"/>
          </p:nvPr>
        </p:nvSpPr>
        <p:spPr/>
        <p:txBody>
          <a:bodyPr/>
          <a:lstStyle/>
          <a:p>
            <a:pPr>
              <a:defRPr/>
            </a:pPr>
            <a:fld id="{04CF9F71-23AE-43B4-BA46-1E07963F156C}" type="slidenum">
              <a:rPr lang="en-US" smtClean="0"/>
              <a:pPr>
                <a:defRPr/>
              </a:pPr>
              <a:t>3</a:t>
            </a:fld>
            <a:endParaRPr lang="en-US"/>
          </a:p>
        </p:txBody>
      </p:sp>
      <p:sp>
        <p:nvSpPr>
          <p:cNvPr id="11" name="Rounded Rectangle 10"/>
          <p:cNvSpPr/>
          <p:nvPr/>
        </p:nvSpPr>
        <p:spPr bwMode="auto">
          <a:xfrm>
            <a:off x="469454" y="1057947"/>
            <a:ext cx="469289" cy="270000"/>
          </a:xfrm>
          <a:prstGeom prst="roundRect">
            <a:avLst/>
          </a:prstGeom>
          <a:solidFill>
            <a:srgbClr val="0070C0"/>
          </a:solidFill>
          <a:ln>
            <a:noFill/>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endParaRPr kumimoji="0" lang="en-US" sz="1100" b="0" i="0" u="none" strike="noStrike" cap="none" normalizeH="0" baseline="0" dirty="0" smtClean="0">
              <a:ln>
                <a:noFill/>
              </a:ln>
              <a:solidFill>
                <a:schemeClr val="tx1"/>
              </a:solidFill>
              <a:effectLst/>
              <a:latin typeface="Arial" charset="0"/>
            </a:endParaRPr>
          </a:p>
        </p:txBody>
      </p:sp>
      <p:sp>
        <p:nvSpPr>
          <p:cNvPr id="12" name="Rounded Rectangle 11"/>
          <p:cNvSpPr/>
          <p:nvPr/>
        </p:nvSpPr>
        <p:spPr bwMode="auto">
          <a:xfrm>
            <a:off x="4642050" y="2708070"/>
            <a:ext cx="469289" cy="270000"/>
          </a:xfrm>
          <a:prstGeom prst="roundRect">
            <a:avLst/>
          </a:prstGeom>
          <a:solidFill>
            <a:srgbClr val="0070C0"/>
          </a:solidFill>
          <a:ln>
            <a:noFill/>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endParaRPr kumimoji="0" lang="en-US" sz="1100" b="0" i="0" u="none" strike="noStrike" cap="none" normalizeH="0" baseline="0" dirty="0" smtClean="0">
              <a:ln>
                <a:noFill/>
              </a:ln>
              <a:solidFill>
                <a:schemeClr val="tx1"/>
              </a:solidFill>
              <a:effectLst/>
              <a:latin typeface="Arial" charset="0"/>
            </a:endParaRPr>
          </a:p>
        </p:txBody>
      </p:sp>
      <p:sp>
        <p:nvSpPr>
          <p:cNvPr id="13" name="Rounded Rectangle 12"/>
          <p:cNvSpPr/>
          <p:nvPr/>
        </p:nvSpPr>
        <p:spPr bwMode="auto">
          <a:xfrm>
            <a:off x="464194" y="1320709"/>
            <a:ext cx="469289" cy="270000"/>
          </a:xfrm>
          <a:prstGeom prst="roundRect">
            <a:avLst/>
          </a:prstGeom>
          <a:solidFill>
            <a:srgbClr val="00B050"/>
          </a:solidFill>
          <a:ln>
            <a:noFill/>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endParaRPr kumimoji="0" lang="en-US" sz="1100" b="0" i="0" u="none" strike="noStrike" cap="none" normalizeH="0" baseline="0" dirty="0" smtClean="0">
              <a:ln>
                <a:noFill/>
              </a:ln>
              <a:solidFill>
                <a:schemeClr val="tx1"/>
              </a:solidFill>
              <a:effectLst/>
              <a:latin typeface="Arial" charset="0"/>
            </a:endParaRPr>
          </a:p>
        </p:txBody>
      </p:sp>
      <p:sp>
        <p:nvSpPr>
          <p:cNvPr id="14" name="Rounded Rectangle 13"/>
          <p:cNvSpPr/>
          <p:nvPr/>
        </p:nvSpPr>
        <p:spPr bwMode="auto">
          <a:xfrm>
            <a:off x="469454" y="2360239"/>
            <a:ext cx="469289" cy="270000"/>
          </a:xfrm>
          <a:prstGeom prst="roundRect">
            <a:avLst/>
          </a:prstGeom>
          <a:solidFill>
            <a:srgbClr val="00B050"/>
          </a:solidFill>
          <a:ln>
            <a:noFill/>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endParaRPr kumimoji="0" lang="en-US" sz="1100" b="0" i="0" u="none" strike="noStrike" cap="none" normalizeH="0" baseline="0" dirty="0" smtClean="0">
              <a:ln>
                <a:noFill/>
              </a:ln>
              <a:solidFill>
                <a:schemeClr val="tx1"/>
              </a:solidFill>
              <a:effectLst/>
              <a:latin typeface="Arial" charset="0"/>
            </a:endParaRPr>
          </a:p>
        </p:txBody>
      </p:sp>
      <p:sp>
        <p:nvSpPr>
          <p:cNvPr id="15" name="Rounded Rectangle 14"/>
          <p:cNvSpPr/>
          <p:nvPr/>
        </p:nvSpPr>
        <p:spPr bwMode="auto">
          <a:xfrm>
            <a:off x="469454" y="4090185"/>
            <a:ext cx="469289" cy="270000"/>
          </a:xfrm>
          <a:prstGeom prst="roundRect">
            <a:avLst/>
          </a:prstGeom>
          <a:solidFill>
            <a:srgbClr val="FFFF00"/>
          </a:solidFill>
          <a:ln>
            <a:noFill/>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endParaRPr kumimoji="0" lang="en-US" sz="1100" b="0" i="0" u="none" strike="noStrike" cap="none" normalizeH="0" baseline="0" dirty="0" smtClean="0">
              <a:ln>
                <a:noFill/>
              </a:ln>
              <a:solidFill>
                <a:schemeClr val="tx1"/>
              </a:solidFill>
              <a:effectLst/>
              <a:latin typeface="Arial" charset="0"/>
            </a:endParaRPr>
          </a:p>
        </p:txBody>
      </p:sp>
      <p:sp>
        <p:nvSpPr>
          <p:cNvPr id="16" name="Rounded Rectangle 15"/>
          <p:cNvSpPr/>
          <p:nvPr/>
        </p:nvSpPr>
        <p:spPr bwMode="auto">
          <a:xfrm>
            <a:off x="4642050" y="1010648"/>
            <a:ext cx="469289" cy="270000"/>
          </a:xfrm>
          <a:prstGeom prst="roundRect">
            <a:avLst/>
          </a:prstGeom>
          <a:solidFill>
            <a:srgbClr val="FFFF00"/>
          </a:solidFill>
          <a:ln>
            <a:noFill/>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endParaRPr kumimoji="0" lang="en-US" sz="1100" b="0" i="0" u="none" strike="noStrike" cap="none" normalizeH="0" baseline="0" dirty="0" smtClean="0">
              <a:ln>
                <a:noFill/>
              </a:ln>
              <a:solidFill>
                <a:schemeClr val="tx1"/>
              </a:solidFill>
              <a:effectLst/>
              <a:latin typeface="Arial" charset="0"/>
            </a:endParaRPr>
          </a:p>
        </p:txBody>
      </p:sp>
      <p:sp>
        <p:nvSpPr>
          <p:cNvPr id="17" name="Rounded Rectangle 16"/>
          <p:cNvSpPr/>
          <p:nvPr/>
        </p:nvSpPr>
        <p:spPr bwMode="auto">
          <a:xfrm>
            <a:off x="4642050" y="4699777"/>
            <a:ext cx="469289" cy="270000"/>
          </a:xfrm>
          <a:prstGeom prst="roundRect">
            <a:avLst/>
          </a:prstGeom>
          <a:solidFill>
            <a:srgbClr val="FFFF00"/>
          </a:solidFill>
          <a:ln>
            <a:noFill/>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endParaRPr kumimoji="0" lang="en-US" sz="1100" b="0" i="0" u="none" strike="noStrike" cap="none" normalizeH="0" baseline="0" dirty="0" smtClean="0">
              <a:ln>
                <a:noFill/>
              </a:ln>
              <a:solidFill>
                <a:schemeClr val="tx1"/>
              </a:solidFill>
              <a:effectLst/>
              <a:latin typeface="Arial" charset="0"/>
            </a:endParaRPr>
          </a:p>
        </p:txBody>
      </p:sp>
      <p:sp>
        <p:nvSpPr>
          <p:cNvPr id="18" name="Rounded Rectangle 17"/>
          <p:cNvSpPr/>
          <p:nvPr/>
        </p:nvSpPr>
        <p:spPr bwMode="auto">
          <a:xfrm>
            <a:off x="464194" y="2708070"/>
            <a:ext cx="469289" cy="270000"/>
          </a:xfrm>
          <a:prstGeom prst="roundRect">
            <a:avLst/>
          </a:prstGeom>
          <a:solidFill>
            <a:srgbClr val="7030A0"/>
          </a:solidFill>
          <a:ln>
            <a:noFill/>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endParaRPr kumimoji="0" lang="en-US" sz="1100" b="0" i="0" u="none" strike="noStrike" cap="none" normalizeH="0" baseline="0" dirty="0" smtClean="0">
              <a:ln>
                <a:noFill/>
              </a:ln>
              <a:solidFill>
                <a:schemeClr val="tx1"/>
              </a:solidFill>
              <a:effectLst/>
              <a:latin typeface="Arial" charset="0"/>
            </a:endParaRPr>
          </a:p>
        </p:txBody>
      </p:sp>
      <p:sp>
        <p:nvSpPr>
          <p:cNvPr id="19" name="Rounded Rectangle 18"/>
          <p:cNvSpPr/>
          <p:nvPr/>
        </p:nvSpPr>
        <p:spPr bwMode="auto">
          <a:xfrm>
            <a:off x="4642050" y="3359716"/>
            <a:ext cx="469289" cy="270000"/>
          </a:xfrm>
          <a:prstGeom prst="roundRect">
            <a:avLst/>
          </a:prstGeom>
          <a:solidFill>
            <a:srgbClr val="00B0F0"/>
          </a:solidFill>
          <a:ln>
            <a:noFill/>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endParaRPr kumimoji="0" lang="en-US" sz="1100" b="0" i="0" u="none" strike="noStrike" cap="none" normalizeH="0" baseline="0" dirty="0" smtClean="0">
              <a:ln>
                <a:noFill/>
              </a:ln>
              <a:solidFill>
                <a:schemeClr val="tx1"/>
              </a:solidFill>
              <a:effectLst/>
              <a:latin typeface="Arial" charset="0"/>
            </a:endParaRPr>
          </a:p>
        </p:txBody>
      </p:sp>
      <p:sp>
        <p:nvSpPr>
          <p:cNvPr id="20" name="Rounded Rectangle 19"/>
          <p:cNvSpPr/>
          <p:nvPr/>
        </p:nvSpPr>
        <p:spPr bwMode="auto">
          <a:xfrm>
            <a:off x="4642049" y="1998628"/>
            <a:ext cx="469289" cy="270000"/>
          </a:xfrm>
          <a:prstGeom prst="roundRect">
            <a:avLst/>
          </a:prstGeom>
          <a:solidFill>
            <a:srgbClr val="00B0F0"/>
          </a:solidFill>
          <a:ln>
            <a:noFill/>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endParaRPr kumimoji="0" lang="en-US" sz="1100" b="0" i="0" u="none" strike="noStrike" cap="none" normalizeH="0" baseline="0" dirty="0" smtClean="0">
              <a:ln>
                <a:noFill/>
              </a:ln>
              <a:solidFill>
                <a:schemeClr val="tx1"/>
              </a:solidFill>
              <a:effectLst/>
              <a:latin typeface="Arial" charset="0"/>
            </a:endParaRPr>
          </a:p>
        </p:txBody>
      </p:sp>
      <p:sp>
        <p:nvSpPr>
          <p:cNvPr id="21" name="Rounded Rectangle 20"/>
          <p:cNvSpPr/>
          <p:nvPr/>
        </p:nvSpPr>
        <p:spPr bwMode="auto">
          <a:xfrm>
            <a:off x="4642048" y="4002483"/>
            <a:ext cx="469289" cy="270000"/>
          </a:xfrm>
          <a:prstGeom prst="roundRect">
            <a:avLst/>
          </a:prstGeom>
          <a:solidFill>
            <a:srgbClr val="00B0F0"/>
          </a:solidFill>
          <a:ln>
            <a:noFill/>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endParaRPr kumimoji="0" lang="en-US" sz="1100" b="0" i="0" u="none" strike="noStrike" cap="none" normalizeH="0" baseline="0" dirty="0" smtClean="0">
              <a:ln>
                <a:noFill/>
              </a:ln>
              <a:solidFill>
                <a:schemeClr val="tx1"/>
              </a:solidFill>
              <a:effectLst/>
              <a:latin typeface="Arial" charset="0"/>
            </a:endParaRPr>
          </a:p>
        </p:txBody>
      </p:sp>
      <p:sp>
        <p:nvSpPr>
          <p:cNvPr id="22" name="Rounded Rectangle 21"/>
          <p:cNvSpPr/>
          <p:nvPr/>
        </p:nvSpPr>
        <p:spPr bwMode="auto">
          <a:xfrm>
            <a:off x="469454" y="4699777"/>
            <a:ext cx="469289" cy="270000"/>
          </a:xfrm>
          <a:prstGeom prst="roundRect">
            <a:avLst/>
          </a:prstGeom>
          <a:solidFill>
            <a:srgbClr val="C00000"/>
          </a:solidFill>
          <a:ln>
            <a:noFill/>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endParaRPr kumimoji="0" lang="en-US" sz="1100" b="0" i="0" u="none" strike="noStrike" cap="none" normalizeH="0" baseline="0" dirty="0" smtClean="0">
              <a:ln>
                <a:noFill/>
              </a:ln>
              <a:solidFill>
                <a:schemeClr val="tx1"/>
              </a:solidFill>
              <a:effectLst/>
              <a:latin typeface="Arial" charset="0"/>
            </a:endParaRPr>
          </a:p>
        </p:txBody>
      </p:sp>
      <p:sp>
        <p:nvSpPr>
          <p:cNvPr id="23" name="Rounded Rectangle 22"/>
          <p:cNvSpPr/>
          <p:nvPr/>
        </p:nvSpPr>
        <p:spPr bwMode="auto">
          <a:xfrm>
            <a:off x="511496" y="3377116"/>
            <a:ext cx="469289" cy="270000"/>
          </a:xfrm>
          <a:prstGeom prst="roundRect">
            <a:avLst/>
          </a:prstGeom>
          <a:solidFill>
            <a:srgbClr val="C00000"/>
          </a:solidFill>
          <a:ln>
            <a:noFill/>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endParaRPr kumimoji="0" lang="en-US" sz="1100" b="0" i="0" u="none" strike="noStrike" cap="none" normalizeH="0" baseline="0" dirty="0" smtClean="0">
              <a:ln>
                <a:noFill/>
              </a:ln>
              <a:solidFill>
                <a:schemeClr val="tx1"/>
              </a:solidFill>
              <a:effectLst/>
              <a:latin typeface="Arial" charset="0"/>
            </a:endParaRPr>
          </a:p>
        </p:txBody>
      </p:sp>
      <p:sp>
        <p:nvSpPr>
          <p:cNvPr id="24" name="Rounded Rectangle 23"/>
          <p:cNvSpPr/>
          <p:nvPr/>
        </p:nvSpPr>
        <p:spPr bwMode="auto">
          <a:xfrm>
            <a:off x="469454" y="1712862"/>
            <a:ext cx="469289" cy="270000"/>
          </a:xfrm>
          <a:prstGeom prst="roundRect">
            <a:avLst/>
          </a:prstGeom>
          <a:solidFill>
            <a:srgbClr val="00B0F0"/>
          </a:solidFill>
          <a:ln>
            <a:noFill/>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endParaRPr kumimoji="0" lang="en-US" sz="11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2929077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500"/>
                                        <p:tgtEl>
                                          <p:spTgt spid="2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571500"/>
            <a:ext cx="8229600" cy="4525963"/>
          </a:xfrm>
        </p:spPr>
        <p:txBody>
          <a:bodyPr/>
          <a:lstStyle/>
          <a:p>
            <a:r>
              <a:rPr lang="en-US" sz="2000" dirty="0" smtClean="0"/>
              <a:t>Work will finish on International CO</a:t>
            </a:r>
            <a:r>
              <a:rPr lang="en-US" sz="2000" baseline="-25000" dirty="0" smtClean="0"/>
              <a:t>2</a:t>
            </a:r>
            <a:r>
              <a:rPr lang="en-US" sz="2000" dirty="0" smtClean="0"/>
              <a:t> standard development – move on to domestic implementation</a:t>
            </a:r>
          </a:p>
          <a:p>
            <a:endParaRPr lang="en-US" sz="2000" dirty="0" smtClean="0"/>
          </a:p>
          <a:p>
            <a:r>
              <a:rPr lang="en-US" sz="2000" dirty="0" smtClean="0"/>
              <a:t>Wrap up nvPM emissions measurements and continue work to develop standard</a:t>
            </a:r>
          </a:p>
          <a:p>
            <a:endParaRPr lang="en-US" sz="2000" dirty="0" smtClean="0"/>
          </a:p>
          <a:p>
            <a:r>
              <a:rPr lang="en-US" sz="2000" dirty="0" smtClean="0"/>
              <a:t>Finish development of metric and method for quantifying domestic air quality impacts</a:t>
            </a:r>
          </a:p>
          <a:p>
            <a:endParaRPr lang="en-US" sz="2000" dirty="0" smtClean="0"/>
          </a:p>
          <a:p>
            <a:r>
              <a:rPr lang="en-US" sz="2000" dirty="0" smtClean="0"/>
              <a:t>Expand worldwide air quality modeling to have higher fidelity grids over Europe and Asia while explicitly including uncertainties in underlying emissions inventories</a:t>
            </a:r>
          </a:p>
          <a:p>
            <a:endParaRPr lang="en-US" sz="2000" dirty="0" smtClean="0"/>
          </a:p>
          <a:p>
            <a:r>
              <a:rPr lang="en-US" sz="2000" dirty="0" smtClean="0"/>
              <a:t>Develop and implement plan to examine climate impacts that are unique to aviation to enable solution development</a:t>
            </a:r>
            <a:endParaRPr lang="en-US" sz="2000" dirty="0"/>
          </a:p>
        </p:txBody>
      </p:sp>
      <p:sp>
        <p:nvSpPr>
          <p:cNvPr id="3" name="Title 2"/>
          <p:cNvSpPr>
            <a:spLocks noGrp="1"/>
          </p:cNvSpPr>
          <p:nvPr>
            <p:ph type="title"/>
          </p:nvPr>
        </p:nvSpPr>
        <p:spPr>
          <a:xfrm>
            <a:off x="0" y="0"/>
            <a:ext cx="8229600" cy="717176"/>
          </a:xfrm>
        </p:spPr>
        <p:txBody>
          <a:bodyPr/>
          <a:lstStyle/>
          <a:p>
            <a:r>
              <a:rPr lang="en-US" sz="3600" dirty="0">
                <a:latin typeface="Calibri" panose="020F0502020204030204" pitchFamily="34" charset="0"/>
              </a:rPr>
              <a:t>FY16/17 Emissions R&amp;D Expectations</a:t>
            </a:r>
          </a:p>
        </p:txBody>
      </p:sp>
      <p:sp>
        <p:nvSpPr>
          <p:cNvPr id="4" name="Slide Number Placeholder 3"/>
          <p:cNvSpPr>
            <a:spLocks noGrp="1"/>
          </p:cNvSpPr>
          <p:nvPr>
            <p:ph type="sldNum" sz="quarter" idx="12"/>
          </p:nvPr>
        </p:nvSpPr>
        <p:spPr/>
        <p:txBody>
          <a:bodyPr/>
          <a:lstStyle/>
          <a:p>
            <a:pPr>
              <a:defRPr/>
            </a:pPr>
            <a:fld id="{16851F55-5D7D-4565-AB1C-63DD2AD5AE9E}" type="slidenum">
              <a:rPr lang="en-US" smtClean="0"/>
              <a:pPr>
                <a:defRPr/>
              </a:pPr>
              <a:t>4</a:t>
            </a:fld>
            <a:endParaRPr lang="en-US"/>
          </a:p>
        </p:txBody>
      </p:sp>
    </p:spTree>
    <p:extLst>
      <p:ext uri="{BB962C8B-B14F-4D97-AF65-F5344CB8AC3E}">
        <p14:creationId xmlns:p14="http://schemas.microsoft.com/office/powerpoint/2010/main" val="2739547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579F915-29B1-4ADF-B1F4-B9108899500C}" type="slidenum">
              <a:rPr lang="en-US" smtClean="0"/>
              <a:pPr/>
              <a:t>5</a:t>
            </a:fld>
            <a:endParaRPr lang="en-US"/>
          </a:p>
        </p:txBody>
      </p:sp>
      <p:grpSp>
        <p:nvGrpSpPr>
          <p:cNvPr id="4" name="Group 3"/>
          <p:cNvGrpSpPr/>
          <p:nvPr/>
        </p:nvGrpSpPr>
        <p:grpSpPr>
          <a:xfrm>
            <a:off x="16824" y="484093"/>
            <a:ext cx="9127176" cy="5530689"/>
            <a:chOff x="16824" y="118750"/>
            <a:chExt cx="9096499" cy="5860173"/>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24" y="118750"/>
              <a:ext cx="9096499" cy="5860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bwMode="auto">
            <a:xfrm>
              <a:off x="152400" y="767660"/>
              <a:ext cx="2667000" cy="1328023"/>
            </a:xfrm>
            <a:prstGeom prst="roundRect">
              <a:avLst/>
            </a:prstGeom>
            <a:solidFill>
              <a:srgbClr val="0070C0"/>
            </a:solidFill>
            <a:ln>
              <a:noFill/>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r>
                <a:rPr lang="en-US" dirty="0" smtClean="0">
                  <a:latin typeface="Arial" charset="0"/>
                </a:rPr>
                <a:t>Emissions</a:t>
              </a:r>
              <a:br>
                <a:rPr lang="en-US" dirty="0" smtClean="0">
                  <a:latin typeface="Arial" charset="0"/>
                </a:rPr>
              </a:br>
              <a:r>
                <a:rPr lang="en-US" dirty="0" smtClean="0">
                  <a:latin typeface="Arial" charset="0"/>
                </a:rPr>
                <a:t>Source </a:t>
              </a:r>
              <a:br>
                <a:rPr lang="en-US" dirty="0" smtClean="0">
                  <a:latin typeface="Arial" charset="0"/>
                </a:rPr>
              </a:br>
              <a:r>
                <a:rPr lang="en-US" dirty="0" smtClean="0">
                  <a:latin typeface="Arial" charset="0"/>
                </a:rPr>
                <a:t>Characterization</a:t>
              </a:r>
              <a:endParaRPr kumimoji="0" lang="en-US" b="0" i="0" u="none" strike="noStrike" cap="none" normalizeH="0" baseline="0" dirty="0" smtClean="0">
                <a:ln>
                  <a:noFill/>
                </a:ln>
                <a:solidFill>
                  <a:schemeClr val="tx1"/>
                </a:solidFill>
                <a:effectLst/>
                <a:latin typeface="Arial" charset="0"/>
              </a:endParaRPr>
            </a:p>
          </p:txBody>
        </p:sp>
        <p:sp>
          <p:nvSpPr>
            <p:cNvPr id="6" name="Rounded Rectangle 5"/>
            <p:cNvSpPr/>
            <p:nvPr/>
          </p:nvSpPr>
          <p:spPr bwMode="auto">
            <a:xfrm>
              <a:off x="762000" y="4343400"/>
              <a:ext cx="2667000" cy="1328023"/>
            </a:xfrm>
            <a:prstGeom prst="roundRect">
              <a:avLst/>
            </a:prstGeom>
            <a:solidFill>
              <a:srgbClr val="00B050"/>
            </a:solidFill>
            <a:ln>
              <a:noFill/>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r>
                <a:rPr lang="en-US" dirty="0" smtClean="0">
                  <a:latin typeface="Arial" charset="0"/>
                </a:rPr>
                <a:t>Certification</a:t>
              </a:r>
              <a:br>
                <a:rPr lang="en-US" dirty="0" smtClean="0">
                  <a:latin typeface="Arial" charset="0"/>
                </a:rPr>
              </a:br>
              <a:r>
                <a:rPr lang="en-US" dirty="0" smtClean="0">
                  <a:latin typeface="Arial" charset="0"/>
                </a:rPr>
                <a:t>and </a:t>
              </a:r>
              <a:br>
                <a:rPr lang="en-US" dirty="0" smtClean="0">
                  <a:latin typeface="Arial" charset="0"/>
                </a:rPr>
              </a:br>
              <a:r>
                <a:rPr lang="en-US" dirty="0" smtClean="0">
                  <a:latin typeface="Arial" charset="0"/>
                </a:rPr>
                <a:t>Regulations</a:t>
              </a:r>
              <a:endParaRPr kumimoji="0" lang="en-US" b="0" i="0" u="none" strike="noStrike" cap="none" normalizeH="0" baseline="0" dirty="0" smtClean="0">
                <a:ln>
                  <a:noFill/>
                </a:ln>
                <a:solidFill>
                  <a:schemeClr val="tx1"/>
                </a:solidFill>
                <a:effectLst/>
                <a:latin typeface="Arial" charset="0"/>
              </a:endParaRPr>
            </a:p>
          </p:txBody>
        </p:sp>
        <p:sp>
          <p:nvSpPr>
            <p:cNvPr id="7" name="Rounded Rectangle 6"/>
            <p:cNvSpPr/>
            <p:nvPr/>
          </p:nvSpPr>
          <p:spPr bwMode="auto">
            <a:xfrm>
              <a:off x="3330534" y="381000"/>
              <a:ext cx="2667000" cy="1328023"/>
            </a:xfrm>
            <a:prstGeom prst="roundRect">
              <a:avLst/>
            </a:prstGeom>
            <a:solidFill>
              <a:srgbClr val="FFFF00"/>
            </a:solidFill>
            <a:ln>
              <a:noFill/>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r>
                <a:rPr lang="en-US" dirty="0" smtClean="0">
                  <a:latin typeface="Arial" charset="0"/>
                </a:rPr>
                <a:t>Emissions</a:t>
              </a:r>
              <a:br>
                <a:rPr lang="en-US" dirty="0" smtClean="0">
                  <a:latin typeface="Arial" charset="0"/>
                </a:rPr>
              </a:br>
              <a:r>
                <a:rPr lang="en-US" dirty="0" smtClean="0">
                  <a:latin typeface="Arial" charset="0"/>
                </a:rPr>
                <a:t>Tools </a:t>
              </a:r>
              <a:br>
                <a:rPr lang="en-US" dirty="0" smtClean="0">
                  <a:latin typeface="Arial" charset="0"/>
                </a:rPr>
              </a:br>
              <a:r>
                <a:rPr lang="en-US" dirty="0" smtClean="0">
                  <a:latin typeface="Arial" charset="0"/>
                </a:rPr>
                <a:t>Development</a:t>
              </a:r>
              <a:endParaRPr kumimoji="0" lang="en-US" b="0" i="0" u="none" strike="noStrike" cap="none" normalizeH="0" baseline="0" dirty="0" smtClean="0">
                <a:ln>
                  <a:noFill/>
                </a:ln>
                <a:solidFill>
                  <a:schemeClr val="tx1"/>
                </a:solidFill>
                <a:effectLst/>
                <a:latin typeface="Arial" charset="0"/>
              </a:endParaRPr>
            </a:p>
          </p:txBody>
        </p:sp>
        <p:sp>
          <p:nvSpPr>
            <p:cNvPr id="8" name="Rounded Rectangle 7"/>
            <p:cNvSpPr/>
            <p:nvPr/>
          </p:nvSpPr>
          <p:spPr bwMode="auto">
            <a:xfrm>
              <a:off x="5870369" y="3832622"/>
              <a:ext cx="2667000" cy="1328023"/>
            </a:xfrm>
            <a:prstGeom prst="roundRect">
              <a:avLst/>
            </a:prstGeom>
            <a:solidFill>
              <a:srgbClr val="00B0F0"/>
            </a:solidFill>
            <a:ln>
              <a:noFill/>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r>
                <a:rPr lang="en-US" dirty="0" smtClean="0">
                  <a:latin typeface="Arial" charset="0"/>
                </a:rPr>
                <a:t>Climate</a:t>
              </a:r>
              <a:br>
                <a:rPr lang="en-US" dirty="0" smtClean="0">
                  <a:latin typeface="Arial" charset="0"/>
                </a:rPr>
              </a:br>
              <a:r>
                <a:rPr lang="en-US" dirty="0" smtClean="0">
                  <a:latin typeface="Arial" charset="0"/>
                </a:rPr>
                <a:t>Impacts</a:t>
              </a:r>
              <a:br>
                <a:rPr lang="en-US" dirty="0" smtClean="0">
                  <a:latin typeface="Arial" charset="0"/>
                </a:rPr>
              </a:br>
              <a:r>
                <a:rPr lang="en-US" dirty="0" smtClean="0">
                  <a:latin typeface="Arial" charset="0"/>
                </a:rPr>
                <a:t>Research</a:t>
              </a:r>
              <a:endParaRPr kumimoji="0" lang="en-US" b="0" i="0" u="none" strike="noStrike" cap="none" normalizeH="0" baseline="0" dirty="0" smtClean="0">
                <a:ln>
                  <a:noFill/>
                </a:ln>
                <a:solidFill>
                  <a:schemeClr val="tx1"/>
                </a:solidFill>
                <a:effectLst/>
                <a:latin typeface="Arial" charset="0"/>
              </a:endParaRPr>
            </a:p>
          </p:txBody>
        </p:sp>
        <p:sp>
          <p:nvSpPr>
            <p:cNvPr id="9" name="Rounded Rectangle 8"/>
            <p:cNvSpPr/>
            <p:nvPr/>
          </p:nvSpPr>
          <p:spPr bwMode="auto">
            <a:xfrm>
              <a:off x="914400" y="2538058"/>
              <a:ext cx="2667000" cy="1328023"/>
            </a:xfrm>
            <a:prstGeom prst="roundRect">
              <a:avLst/>
            </a:prstGeom>
            <a:solidFill>
              <a:srgbClr val="FFC000"/>
            </a:solidFill>
            <a:ln>
              <a:noFill/>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r>
                <a:rPr lang="en-US" dirty="0" smtClean="0">
                  <a:latin typeface="Arial" charset="0"/>
                </a:rPr>
                <a:t/>
              </a:r>
              <a:br>
                <a:rPr lang="en-US" dirty="0" smtClean="0">
                  <a:latin typeface="Arial" charset="0"/>
                </a:rPr>
              </a:br>
              <a:r>
                <a:rPr lang="en-US" dirty="0" smtClean="0">
                  <a:latin typeface="Arial" charset="0"/>
                </a:rPr>
                <a:t>Guidance</a:t>
              </a:r>
              <a:br>
                <a:rPr lang="en-US" dirty="0" smtClean="0">
                  <a:latin typeface="Arial" charset="0"/>
                </a:rPr>
              </a:br>
              <a:endParaRPr kumimoji="0" lang="en-US" b="0" i="0" u="none" strike="noStrike" cap="none" normalizeH="0" baseline="0" dirty="0" smtClean="0">
                <a:ln>
                  <a:noFill/>
                </a:ln>
                <a:solidFill>
                  <a:schemeClr val="tx1"/>
                </a:solidFill>
                <a:effectLst/>
                <a:latin typeface="Arial" charset="0"/>
              </a:endParaRPr>
            </a:p>
          </p:txBody>
        </p:sp>
        <p:sp>
          <p:nvSpPr>
            <p:cNvPr id="11" name="Rounded Rectangle 10"/>
            <p:cNvSpPr/>
            <p:nvPr/>
          </p:nvSpPr>
          <p:spPr bwMode="auto">
            <a:xfrm>
              <a:off x="4009016" y="2259296"/>
              <a:ext cx="2667000" cy="1328023"/>
            </a:xfrm>
            <a:prstGeom prst="roundRect">
              <a:avLst/>
            </a:prstGeom>
            <a:solidFill>
              <a:srgbClr val="C00000"/>
            </a:solidFill>
            <a:ln>
              <a:noFill/>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r>
                <a:rPr lang="en-US" dirty="0" smtClean="0">
                  <a:latin typeface="Arial" charset="0"/>
                </a:rPr>
                <a:t>Aviation</a:t>
              </a:r>
              <a:br>
                <a:rPr lang="en-US" dirty="0" smtClean="0">
                  <a:latin typeface="Arial" charset="0"/>
                </a:rPr>
              </a:br>
              <a:r>
                <a:rPr lang="en-US" dirty="0" smtClean="0">
                  <a:latin typeface="Arial" charset="0"/>
                </a:rPr>
                <a:t>Emissions</a:t>
              </a:r>
              <a:br>
                <a:rPr lang="en-US" dirty="0" smtClean="0">
                  <a:latin typeface="Arial" charset="0"/>
                </a:rPr>
              </a:br>
              <a:r>
                <a:rPr lang="en-US" dirty="0" smtClean="0">
                  <a:latin typeface="Arial" charset="0"/>
                </a:rPr>
                <a:t>Modeling</a:t>
              </a:r>
              <a:endParaRPr kumimoji="0" lang="en-US" b="0" i="0" u="none" strike="noStrike" cap="none" normalizeH="0" baseline="0" dirty="0" smtClean="0">
                <a:ln>
                  <a:noFill/>
                </a:ln>
                <a:solidFill>
                  <a:schemeClr val="tx1"/>
                </a:solidFill>
                <a:effectLst/>
                <a:latin typeface="Arial" charset="0"/>
              </a:endParaRPr>
            </a:p>
          </p:txBody>
        </p:sp>
        <p:sp>
          <p:nvSpPr>
            <p:cNvPr id="12" name="Rounded Rectangle 11"/>
            <p:cNvSpPr/>
            <p:nvPr/>
          </p:nvSpPr>
          <p:spPr bwMode="auto">
            <a:xfrm>
              <a:off x="6226629" y="830268"/>
              <a:ext cx="2667000" cy="1328023"/>
            </a:xfrm>
            <a:prstGeom prst="roundRect">
              <a:avLst/>
            </a:prstGeom>
            <a:solidFill>
              <a:srgbClr val="7030A0"/>
            </a:solidFill>
            <a:ln>
              <a:noFill/>
            </a:ln>
            <a:effectLst/>
            <a:scene3d>
              <a:camera prst="orthographicFront"/>
              <a:lightRig rig="threePt" dir="t"/>
            </a:scene3d>
            <a:sp3d>
              <a:bevelT/>
            </a:sp3d>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r>
                <a:rPr lang="en-US" dirty="0" smtClean="0">
                  <a:latin typeface="Arial" charset="0"/>
                </a:rPr>
                <a:t>Health</a:t>
              </a:r>
              <a:r>
                <a:rPr lang="en-US" dirty="0">
                  <a:latin typeface="Arial" charset="0"/>
                </a:rPr>
                <a:t/>
              </a:r>
              <a:br>
                <a:rPr lang="en-US" dirty="0">
                  <a:latin typeface="Arial" charset="0"/>
                </a:rPr>
              </a:br>
              <a:r>
                <a:rPr lang="en-US" dirty="0" smtClean="0">
                  <a:latin typeface="Arial" charset="0"/>
                </a:rPr>
                <a:t>Impacts</a:t>
              </a:r>
              <a:br>
                <a:rPr lang="en-US" dirty="0" smtClean="0">
                  <a:latin typeface="Arial" charset="0"/>
                </a:rPr>
              </a:br>
              <a:r>
                <a:rPr lang="en-US" dirty="0" smtClean="0">
                  <a:latin typeface="Arial" charset="0"/>
                </a:rPr>
                <a:t>Research</a:t>
              </a:r>
            </a:p>
          </p:txBody>
        </p:sp>
      </p:grpSp>
      <p:sp>
        <p:nvSpPr>
          <p:cNvPr id="3" name="TextBox 2"/>
          <p:cNvSpPr txBox="1"/>
          <p:nvPr/>
        </p:nvSpPr>
        <p:spPr>
          <a:xfrm>
            <a:off x="152400" y="6169967"/>
            <a:ext cx="5389489" cy="553998"/>
          </a:xfrm>
          <a:prstGeom prst="rect">
            <a:avLst/>
          </a:prstGeom>
          <a:noFill/>
        </p:spPr>
        <p:txBody>
          <a:bodyPr wrap="none" rtlCol="0">
            <a:spAutoFit/>
          </a:bodyPr>
          <a:lstStyle/>
          <a:p>
            <a:pPr>
              <a:buNone/>
            </a:pPr>
            <a:r>
              <a:rPr lang="en-US" sz="3000" dirty="0" smtClean="0">
                <a:solidFill>
                  <a:schemeClr val="bg1"/>
                </a:solidFill>
                <a:latin typeface="Calibri" panose="020F0502020204030204" pitchFamily="34" charset="0"/>
              </a:rPr>
              <a:t>EMISSIONS RESEARCH ROADMAP</a:t>
            </a:r>
            <a:endParaRPr lang="en-US" sz="3000" dirty="0">
              <a:solidFill>
                <a:schemeClr val="bg1"/>
              </a:solidFill>
              <a:latin typeface="Calibri" panose="020F0502020204030204" pitchFamily="34" charset="0"/>
            </a:endParaRPr>
          </a:p>
        </p:txBody>
      </p:sp>
      <p:sp>
        <p:nvSpPr>
          <p:cNvPr id="13" name="Title 1"/>
          <p:cNvSpPr txBox="1">
            <a:spLocks/>
          </p:cNvSpPr>
          <p:nvPr/>
        </p:nvSpPr>
        <p:spPr>
          <a:xfrm>
            <a:off x="0" y="0"/>
            <a:ext cx="8229600" cy="680570"/>
          </a:xfrm>
          <a:prstGeom prst="rect">
            <a:avLst/>
          </a:prstGeom>
        </p:spPr>
        <p:txBody>
          <a:bodyPr/>
          <a:lst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pitchFamily="34" charset="0"/>
              </a:defRPr>
            </a:lvl2pPr>
            <a:lvl3pPr algn="l" rtl="0" eaLnBrk="0" fontAlgn="base" hangingPunct="0">
              <a:spcBef>
                <a:spcPct val="0"/>
              </a:spcBef>
              <a:spcAft>
                <a:spcPct val="0"/>
              </a:spcAft>
              <a:defRPr sz="4000" b="1">
                <a:solidFill>
                  <a:srgbClr val="1D2F68"/>
                </a:solidFill>
                <a:latin typeface="Arial" pitchFamily="34" charset="0"/>
              </a:defRPr>
            </a:lvl3pPr>
            <a:lvl4pPr algn="l" rtl="0" eaLnBrk="0" fontAlgn="base" hangingPunct="0">
              <a:spcBef>
                <a:spcPct val="0"/>
              </a:spcBef>
              <a:spcAft>
                <a:spcPct val="0"/>
              </a:spcAft>
              <a:defRPr sz="4000" b="1">
                <a:solidFill>
                  <a:srgbClr val="1D2F68"/>
                </a:solidFill>
                <a:latin typeface="Arial" pitchFamily="34" charset="0"/>
              </a:defRPr>
            </a:lvl4pPr>
            <a:lvl5pPr algn="l" rtl="0" eaLnBrk="0" fontAlgn="base" hangingPunct="0">
              <a:spcBef>
                <a:spcPct val="0"/>
              </a:spcBef>
              <a:spcAft>
                <a:spcPct val="0"/>
              </a:spcAft>
              <a:defRPr sz="4000" b="1">
                <a:solidFill>
                  <a:srgbClr val="1D2F68"/>
                </a:solidFill>
                <a:latin typeface="Arial" pitchFamily="34" charset="0"/>
              </a:defRPr>
            </a:lvl5pPr>
            <a:lvl6pPr marL="457200" algn="l" rtl="0" fontAlgn="base">
              <a:spcBef>
                <a:spcPct val="0"/>
              </a:spcBef>
              <a:spcAft>
                <a:spcPct val="0"/>
              </a:spcAft>
              <a:defRPr sz="4000" b="1">
                <a:solidFill>
                  <a:srgbClr val="1D2F68"/>
                </a:solidFill>
                <a:latin typeface="Arial" pitchFamily="34" charset="0"/>
              </a:defRPr>
            </a:lvl6pPr>
            <a:lvl7pPr marL="914400" algn="l" rtl="0" fontAlgn="base">
              <a:spcBef>
                <a:spcPct val="0"/>
              </a:spcBef>
              <a:spcAft>
                <a:spcPct val="0"/>
              </a:spcAft>
              <a:defRPr sz="4000" b="1">
                <a:solidFill>
                  <a:srgbClr val="1D2F68"/>
                </a:solidFill>
                <a:latin typeface="Arial" pitchFamily="34" charset="0"/>
              </a:defRPr>
            </a:lvl7pPr>
            <a:lvl8pPr marL="1371600" algn="l" rtl="0" fontAlgn="base">
              <a:spcBef>
                <a:spcPct val="0"/>
              </a:spcBef>
              <a:spcAft>
                <a:spcPct val="0"/>
              </a:spcAft>
              <a:defRPr sz="4000" b="1">
                <a:solidFill>
                  <a:srgbClr val="1D2F68"/>
                </a:solidFill>
                <a:latin typeface="Arial" pitchFamily="34" charset="0"/>
              </a:defRPr>
            </a:lvl8pPr>
            <a:lvl9pPr marL="1828800" algn="l" rtl="0" fontAlgn="base">
              <a:spcBef>
                <a:spcPct val="0"/>
              </a:spcBef>
              <a:spcAft>
                <a:spcPct val="0"/>
              </a:spcAft>
              <a:defRPr sz="4000" b="1">
                <a:solidFill>
                  <a:srgbClr val="1D2F68"/>
                </a:solidFill>
                <a:latin typeface="Arial" pitchFamily="34" charset="0"/>
              </a:defRPr>
            </a:lvl9pPr>
          </a:lstStyle>
          <a:p>
            <a:pPr>
              <a:buNone/>
            </a:pPr>
            <a:r>
              <a:rPr lang="en-US" sz="3600" kern="0" dirty="0" smtClean="0">
                <a:latin typeface="Calibri" panose="020F0502020204030204" pitchFamily="34" charset="0"/>
              </a:rPr>
              <a:t>Emissions Roadmap</a:t>
            </a:r>
            <a:endParaRPr lang="en-US" sz="3600" kern="0" dirty="0">
              <a:latin typeface="Calibri" panose="020F0502020204030204" pitchFamily="34" charset="0"/>
            </a:endParaRPr>
          </a:p>
        </p:txBody>
      </p:sp>
    </p:spTree>
    <p:extLst>
      <p:ext uri="{BB962C8B-B14F-4D97-AF65-F5344CB8AC3E}">
        <p14:creationId xmlns:p14="http://schemas.microsoft.com/office/powerpoint/2010/main" val="2941584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31462" y="6259028"/>
            <a:ext cx="1905000" cy="457200"/>
          </a:xfrm>
        </p:spPr>
        <p:txBody>
          <a:bodyPr/>
          <a:lstStyle/>
          <a:p>
            <a:pPr>
              <a:defRPr/>
            </a:pPr>
            <a:fld id="{ABBA0738-9B0D-4CAD-A2DB-810342B530CE}" type="slidenum">
              <a:rPr lang="en-US" smtClean="0"/>
              <a:pPr>
                <a:defRPr/>
              </a:pPr>
              <a:t>6</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91066426"/>
              </p:ext>
            </p:extLst>
          </p:nvPr>
        </p:nvGraphicFramePr>
        <p:xfrm>
          <a:off x="350198" y="578709"/>
          <a:ext cx="8439157" cy="5443948"/>
        </p:xfrm>
        <a:graphic>
          <a:graphicData uri="http://schemas.openxmlformats.org/drawingml/2006/table">
            <a:tbl>
              <a:tblPr firstRow="1" bandRow="1">
                <a:tableStyleId>{5C22544A-7EE6-4342-B048-85BDC9FD1C3A}</a:tableStyleId>
              </a:tblPr>
              <a:tblGrid>
                <a:gridCol w="2028836"/>
                <a:gridCol w="666750"/>
                <a:gridCol w="628650"/>
                <a:gridCol w="676275"/>
                <a:gridCol w="666750"/>
                <a:gridCol w="581025"/>
                <a:gridCol w="657225"/>
                <a:gridCol w="647700"/>
                <a:gridCol w="600075"/>
                <a:gridCol w="638175"/>
                <a:gridCol w="647696"/>
              </a:tblGrid>
              <a:tr h="638626">
                <a:tc>
                  <a:txBody>
                    <a:bodyPr/>
                    <a:lstStyle/>
                    <a:p>
                      <a:endParaRPr lang="en-US" dirty="0"/>
                    </a:p>
                  </a:txBody>
                  <a:tcPr/>
                </a:tc>
                <a:tc>
                  <a:txBody>
                    <a:bodyPr/>
                    <a:lstStyle/>
                    <a:p>
                      <a:r>
                        <a:rPr lang="en-US" sz="1400" dirty="0" smtClean="0"/>
                        <a:t>2010</a:t>
                      </a:r>
                      <a:endParaRPr lang="en-US" sz="1400" dirty="0"/>
                    </a:p>
                  </a:txBody>
                  <a:tcPr/>
                </a:tc>
                <a:tc>
                  <a:txBody>
                    <a:bodyPr/>
                    <a:lstStyle/>
                    <a:p>
                      <a:r>
                        <a:rPr lang="en-US" sz="1400" dirty="0" smtClean="0"/>
                        <a:t>2011</a:t>
                      </a:r>
                      <a:endParaRPr lang="en-US" sz="1400" dirty="0"/>
                    </a:p>
                  </a:txBody>
                  <a:tcPr/>
                </a:tc>
                <a:tc>
                  <a:txBody>
                    <a:bodyPr/>
                    <a:lstStyle/>
                    <a:p>
                      <a:r>
                        <a:rPr lang="en-US" sz="1400" dirty="0" smtClean="0"/>
                        <a:t>2012</a:t>
                      </a:r>
                      <a:endParaRPr lang="en-US" sz="1400" dirty="0"/>
                    </a:p>
                  </a:txBody>
                  <a:tcPr/>
                </a:tc>
                <a:tc>
                  <a:txBody>
                    <a:bodyPr/>
                    <a:lstStyle/>
                    <a:p>
                      <a:r>
                        <a:rPr lang="en-US" sz="1400" dirty="0" smtClean="0"/>
                        <a:t>2013</a:t>
                      </a:r>
                      <a:endParaRPr lang="en-US" sz="1400" dirty="0"/>
                    </a:p>
                  </a:txBody>
                  <a:tcPr/>
                </a:tc>
                <a:tc>
                  <a:txBody>
                    <a:bodyPr/>
                    <a:lstStyle/>
                    <a:p>
                      <a:r>
                        <a:rPr lang="en-US" sz="1400" dirty="0" smtClean="0"/>
                        <a:t>2014</a:t>
                      </a:r>
                      <a:endParaRPr lang="en-US" sz="1400" dirty="0"/>
                    </a:p>
                  </a:txBody>
                  <a:tcPr/>
                </a:tc>
                <a:tc>
                  <a:txBody>
                    <a:bodyPr/>
                    <a:lstStyle/>
                    <a:p>
                      <a:r>
                        <a:rPr lang="en-US" sz="1400" dirty="0" smtClean="0"/>
                        <a:t>2015</a:t>
                      </a:r>
                      <a:endParaRPr lang="en-US" sz="1400" dirty="0"/>
                    </a:p>
                  </a:txBody>
                  <a:tcPr/>
                </a:tc>
                <a:tc>
                  <a:txBody>
                    <a:bodyPr/>
                    <a:lstStyle/>
                    <a:p>
                      <a:r>
                        <a:rPr lang="en-US" sz="1400" dirty="0" smtClean="0"/>
                        <a:t>2016</a:t>
                      </a:r>
                      <a:endParaRPr lang="en-US" sz="1400" dirty="0"/>
                    </a:p>
                  </a:txBody>
                  <a:tcPr/>
                </a:tc>
                <a:tc>
                  <a:txBody>
                    <a:bodyPr/>
                    <a:lstStyle/>
                    <a:p>
                      <a:r>
                        <a:rPr lang="en-US" sz="1400" dirty="0" smtClean="0"/>
                        <a:t>2017</a:t>
                      </a:r>
                      <a:endParaRPr lang="en-US" sz="1400" dirty="0"/>
                    </a:p>
                  </a:txBody>
                  <a:tcPr/>
                </a:tc>
                <a:tc>
                  <a:txBody>
                    <a:bodyPr/>
                    <a:lstStyle/>
                    <a:p>
                      <a:r>
                        <a:rPr lang="en-US" sz="1400" dirty="0" smtClean="0"/>
                        <a:t>2018</a:t>
                      </a:r>
                      <a:endParaRPr lang="en-US" sz="1400" dirty="0"/>
                    </a:p>
                  </a:txBody>
                  <a:tcPr/>
                </a:tc>
                <a:tc>
                  <a:txBody>
                    <a:bodyPr/>
                    <a:lstStyle/>
                    <a:p>
                      <a:r>
                        <a:rPr lang="en-US" sz="1400" dirty="0" smtClean="0"/>
                        <a:t>2019</a:t>
                      </a:r>
                      <a:endParaRPr lang="en-US" sz="1400" dirty="0"/>
                    </a:p>
                  </a:txBody>
                  <a:tcPr/>
                </a:tc>
              </a:tr>
              <a:tr h="399252">
                <a:tc>
                  <a:txBody>
                    <a:bodyPr/>
                    <a:lstStyle/>
                    <a:p>
                      <a:r>
                        <a:rPr lang="en-US" sz="1200" b="1" dirty="0" smtClean="0"/>
                        <a:t>nvPM Measurement System</a:t>
                      </a:r>
                    </a:p>
                  </a:txBody>
                  <a:tcPr>
                    <a:solidFill>
                      <a:schemeClr val="accent1"/>
                    </a:solidFill>
                  </a:tcPr>
                </a:tc>
                <a:tc>
                  <a:txBody>
                    <a:bodyPr/>
                    <a:lstStyle/>
                    <a:p>
                      <a:pPr algn="ctr"/>
                      <a:endParaRPr lang="en-US" sz="1200" dirty="0">
                        <a:solidFill>
                          <a:srgbClr val="FF0000"/>
                        </a:solidFill>
                      </a:endParaRPr>
                    </a:p>
                  </a:txBody>
                  <a:tcPr/>
                </a:tc>
                <a:tc>
                  <a:txBody>
                    <a:bodyPr/>
                    <a:lstStyle/>
                    <a:p>
                      <a:pPr algn="ctr"/>
                      <a:endParaRPr lang="en-US" sz="1200" dirty="0">
                        <a:solidFill>
                          <a:srgbClr val="FF0000"/>
                        </a:solidFill>
                      </a:endParaRPr>
                    </a:p>
                  </a:txBody>
                  <a:tcPr/>
                </a:tc>
                <a:tc>
                  <a:txBody>
                    <a:bodyPr/>
                    <a:lstStyle/>
                    <a:p>
                      <a:pPr algn="ctr"/>
                      <a:endParaRPr lang="en-US" sz="1200" dirty="0">
                        <a:solidFill>
                          <a:srgbClr val="FF0000"/>
                        </a:solidFill>
                      </a:endParaRPr>
                    </a:p>
                  </a:txBody>
                  <a:tcPr/>
                </a:tc>
                <a:tc>
                  <a:txBody>
                    <a:bodyPr/>
                    <a:lstStyle/>
                    <a:p>
                      <a:pPr algn="ctr"/>
                      <a:endParaRPr lang="en-US" sz="1200" dirty="0">
                        <a:solidFill>
                          <a:srgbClr val="FF0000"/>
                        </a:solidFill>
                      </a:endParaRPr>
                    </a:p>
                  </a:txBody>
                  <a:tcPr/>
                </a:tc>
                <a:tc>
                  <a:txBody>
                    <a:bodyPr/>
                    <a:lstStyle/>
                    <a:p>
                      <a:pPr algn="ctr"/>
                      <a:endParaRPr lang="en-US" sz="1200" dirty="0">
                        <a:solidFill>
                          <a:srgbClr val="FF0000"/>
                        </a:solidFill>
                      </a:endParaRPr>
                    </a:p>
                  </a:txBody>
                  <a:tcPr/>
                </a:tc>
                <a:tc>
                  <a:txBody>
                    <a:bodyPr/>
                    <a:lstStyle/>
                    <a:p>
                      <a:pPr algn="ctr"/>
                      <a:endParaRPr lang="en-US" sz="1200" dirty="0">
                        <a:solidFill>
                          <a:srgbClr val="FF0000"/>
                        </a:solidFill>
                      </a:endParaRPr>
                    </a:p>
                  </a:txBody>
                  <a:tcPr/>
                </a:tc>
                <a:tc>
                  <a:txBody>
                    <a:bodyPr/>
                    <a:lstStyle/>
                    <a:p>
                      <a:pPr algn="ctr"/>
                      <a:endParaRPr lang="en-US" sz="1200" dirty="0">
                        <a:solidFill>
                          <a:srgbClr val="FF0000"/>
                        </a:solidFill>
                      </a:endParaRPr>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r>
              <a:tr h="449637">
                <a:tc>
                  <a:txBody>
                    <a:bodyPr/>
                    <a:lstStyle/>
                    <a:p>
                      <a:r>
                        <a:rPr lang="en-US" sz="1200" dirty="0" smtClean="0"/>
                        <a:t>     - Lab scale research</a:t>
                      </a:r>
                    </a:p>
                  </a:txBody>
                  <a:tcPr>
                    <a:solidFill>
                      <a:schemeClr val="accent1"/>
                    </a:solidFill>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14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     - Field research</a:t>
                      </a:r>
                    </a:p>
                  </a:txBody>
                  <a:tcPr>
                    <a:solidFill>
                      <a:schemeClr val="accent1"/>
                    </a:solidFill>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905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     - Proof of concept</a:t>
                      </a:r>
                    </a:p>
                  </a:txBody>
                  <a:tcPr>
                    <a:solidFill>
                      <a:schemeClr val="accent1"/>
                    </a:solidFill>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r>
              <a:tr h="5782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     - AIR 6241 compliant measurement</a:t>
                      </a:r>
                      <a:r>
                        <a:rPr lang="en-US" sz="1200" baseline="0" dirty="0" smtClean="0"/>
                        <a:t> </a:t>
                      </a:r>
                      <a:r>
                        <a:rPr lang="en-US" sz="1200" dirty="0" smtClean="0"/>
                        <a:t>systems inter-</a:t>
                      </a:r>
                      <a:r>
                        <a:rPr lang="en-US" sz="1200" baseline="0" dirty="0" smtClean="0"/>
                        <a:t>comparison</a:t>
                      </a:r>
                      <a:endParaRPr lang="en-US" sz="1200" dirty="0" smtClean="0"/>
                    </a:p>
                  </a:txBody>
                  <a:tcPr>
                    <a:solidFill>
                      <a:schemeClr val="accent1"/>
                    </a:solidFill>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93285">
                <a:tc>
                  <a:txBody>
                    <a:bodyPr/>
                    <a:lstStyle/>
                    <a:p>
                      <a:r>
                        <a:rPr lang="en-US" sz="1200" baseline="0" dirty="0" smtClean="0"/>
                        <a:t>     - Round robin testing</a:t>
                      </a:r>
                      <a:endParaRPr lang="en-US" sz="1200" dirty="0" smtClean="0"/>
                    </a:p>
                  </a:txBody>
                  <a:tcPr>
                    <a:solidFill>
                      <a:schemeClr val="accent1"/>
                    </a:solidFill>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r>
              <a:tr h="318483">
                <a:tc>
                  <a:txBody>
                    <a:bodyPr/>
                    <a:lstStyle/>
                    <a:p>
                      <a:r>
                        <a:rPr lang="en-US" sz="1200" b="1" dirty="0" smtClean="0"/>
                        <a:t>HAPs measurements</a:t>
                      </a:r>
                    </a:p>
                  </a:txBody>
                  <a:tcPr>
                    <a:solidFill>
                      <a:schemeClr val="accent1"/>
                    </a:solidFill>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r>
              <a:tr h="3184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Engine characterization</a:t>
                      </a:r>
                    </a:p>
                  </a:txBody>
                  <a:tcPr>
                    <a:solidFill>
                      <a:schemeClr val="accent1"/>
                    </a:solidFill>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r>
              <a:tr h="318483">
                <a:tc>
                  <a:txBody>
                    <a:bodyPr/>
                    <a:lstStyle/>
                    <a:p>
                      <a:r>
                        <a:rPr lang="en-US" sz="1200" b="1" dirty="0" smtClean="0"/>
                        <a:t>Alt fuels data </a:t>
                      </a:r>
                      <a:r>
                        <a:rPr lang="en-US" sz="1200" b="1" baseline="0" dirty="0" smtClean="0"/>
                        <a:t>analysis and model development</a:t>
                      </a:r>
                      <a:endParaRPr lang="en-US" sz="1200" b="1" dirty="0" smtClean="0"/>
                    </a:p>
                  </a:txBody>
                  <a:tcPr>
                    <a:solidFill>
                      <a:schemeClr val="accent1"/>
                    </a:solidFill>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pPr algn="ctr"/>
                      <a:endParaRPr lang="en-US" sz="1200" dirty="0">
                        <a:solidFill>
                          <a:schemeClr val="bg1"/>
                        </a:solidFill>
                      </a:endParaRPr>
                    </a:p>
                  </a:txBody>
                  <a:tcPr/>
                </a:tc>
                <a:tc>
                  <a:txBody>
                    <a:bodyPr/>
                    <a:lstStyle/>
                    <a:p>
                      <a:pPr algn="ctr"/>
                      <a:endParaRPr lang="en-US" sz="1200" dirty="0">
                        <a:solidFill>
                          <a:schemeClr val="bg1"/>
                        </a:solidFill>
                      </a:endParaRPr>
                    </a:p>
                  </a:txBody>
                  <a:tcPr/>
                </a:tc>
                <a:tc>
                  <a:txBody>
                    <a:bodyPr/>
                    <a:lstStyle/>
                    <a:p>
                      <a:pPr algn="ctr"/>
                      <a:endParaRPr lang="en-US" sz="1200" dirty="0">
                        <a:solidFill>
                          <a:schemeClr val="bg1"/>
                        </a:solidFill>
                      </a:endParaRPr>
                    </a:p>
                  </a:txBody>
                  <a:tcPr/>
                </a:tc>
                <a:tc>
                  <a:txBody>
                    <a:bodyPr/>
                    <a:lstStyle/>
                    <a:p>
                      <a:endParaRPr lang="en-US" dirty="0"/>
                    </a:p>
                  </a:txBody>
                  <a:tcPr/>
                </a:tc>
              </a:tr>
              <a:tr h="318483">
                <a:tc>
                  <a:txBody>
                    <a:bodyPr/>
                    <a:lstStyle/>
                    <a:p>
                      <a:r>
                        <a:rPr lang="en-US" sz="1200" b="1" dirty="0" smtClean="0">
                          <a:solidFill>
                            <a:srgbClr val="FF0000"/>
                          </a:solidFill>
                        </a:rPr>
                        <a:t>Engine-to-engine nvPM</a:t>
                      </a:r>
                      <a:r>
                        <a:rPr lang="en-US" sz="1200" b="1" baseline="0" dirty="0" smtClean="0">
                          <a:solidFill>
                            <a:srgbClr val="FF0000"/>
                          </a:solidFill>
                        </a:rPr>
                        <a:t> </a:t>
                      </a:r>
                      <a:r>
                        <a:rPr lang="en-US" sz="1200" b="1" dirty="0" smtClean="0">
                          <a:solidFill>
                            <a:srgbClr val="FF0000"/>
                          </a:solidFill>
                        </a:rPr>
                        <a:t>variability (TBD)</a:t>
                      </a:r>
                    </a:p>
                  </a:txBody>
                  <a:tcPr>
                    <a:solidFill>
                      <a:schemeClr val="accent1"/>
                    </a:solidFill>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r>
              <a:tr h="3184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FF0000"/>
                          </a:solidFill>
                        </a:rPr>
                        <a:t>Altitude measurements (TBD)</a:t>
                      </a:r>
                    </a:p>
                  </a:txBody>
                  <a:tcPr>
                    <a:solidFill>
                      <a:schemeClr val="accent1"/>
                    </a:solidFill>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4" name="Title 1"/>
          <p:cNvSpPr txBox="1">
            <a:spLocks/>
          </p:cNvSpPr>
          <p:nvPr/>
        </p:nvSpPr>
        <p:spPr>
          <a:xfrm>
            <a:off x="0" y="0"/>
            <a:ext cx="8857188" cy="6096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eaLnBrk="0" hangingPunct="0"/>
            <a:r>
              <a:rPr lang="en-US" sz="3600" b="1" dirty="0" smtClean="0">
                <a:solidFill>
                  <a:srgbClr val="1D2F68"/>
                </a:solidFill>
                <a:latin typeface="Calibri" panose="020F0502020204030204" pitchFamily="34" charset="0"/>
              </a:rPr>
              <a:t>Emissions Measurements &amp; Characterization</a:t>
            </a:r>
            <a:endParaRPr lang="en-US" sz="3600" b="1" dirty="0">
              <a:solidFill>
                <a:srgbClr val="1D2F68"/>
              </a:solidFill>
              <a:latin typeface="Calibri" panose="020F0502020204030204" pitchFamily="34" charset="0"/>
            </a:endParaRPr>
          </a:p>
        </p:txBody>
      </p:sp>
      <p:sp>
        <p:nvSpPr>
          <p:cNvPr id="5" name="Rounded Rectangle 4"/>
          <p:cNvSpPr/>
          <p:nvPr/>
        </p:nvSpPr>
        <p:spPr>
          <a:xfrm>
            <a:off x="2402753" y="1747857"/>
            <a:ext cx="1954017" cy="255270"/>
          </a:xfrm>
          <a:prstGeom prst="roundRect">
            <a:avLst>
              <a:gd name="adj" fmla="val 22492"/>
            </a:avLst>
          </a:prstGeom>
          <a:solidFill>
            <a:srgbClr val="DDDD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sz="1000" dirty="0">
              <a:solidFill>
                <a:prstClr val="white"/>
              </a:solidFill>
            </a:endParaRPr>
          </a:p>
        </p:txBody>
      </p:sp>
      <p:sp>
        <p:nvSpPr>
          <p:cNvPr id="6" name="Rounded Rectangle 5"/>
          <p:cNvSpPr/>
          <p:nvPr/>
        </p:nvSpPr>
        <p:spPr>
          <a:xfrm>
            <a:off x="2402753" y="2184102"/>
            <a:ext cx="2189545" cy="247650"/>
          </a:xfrm>
          <a:prstGeom prst="roundRect">
            <a:avLst>
              <a:gd name="adj" fmla="val 22492"/>
            </a:avLst>
          </a:prstGeom>
          <a:solidFill>
            <a:srgbClr val="DDDD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sz="1000" dirty="0">
              <a:solidFill>
                <a:prstClr val="white"/>
              </a:solidFill>
            </a:endParaRPr>
          </a:p>
        </p:txBody>
      </p:sp>
      <p:sp>
        <p:nvSpPr>
          <p:cNvPr id="7" name="Rounded Rectangle 6"/>
          <p:cNvSpPr/>
          <p:nvPr/>
        </p:nvSpPr>
        <p:spPr>
          <a:xfrm>
            <a:off x="3682055" y="2536967"/>
            <a:ext cx="1211580" cy="283845"/>
          </a:xfrm>
          <a:prstGeom prst="roundRect">
            <a:avLst>
              <a:gd name="adj" fmla="val 22492"/>
            </a:avLst>
          </a:prstGeom>
          <a:solidFill>
            <a:srgbClr val="DDDD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sz="1000" dirty="0">
              <a:solidFill>
                <a:prstClr val="white"/>
              </a:solidFill>
            </a:endParaRPr>
          </a:p>
        </p:txBody>
      </p:sp>
      <p:sp>
        <p:nvSpPr>
          <p:cNvPr id="8" name="Rounded Rectangle 7"/>
          <p:cNvSpPr/>
          <p:nvPr/>
        </p:nvSpPr>
        <p:spPr>
          <a:xfrm>
            <a:off x="3991933" y="3081042"/>
            <a:ext cx="2223479" cy="310846"/>
          </a:xfrm>
          <a:prstGeom prst="roundRect">
            <a:avLst>
              <a:gd name="adj" fmla="val 22492"/>
            </a:avLst>
          </a:prstGeom>
          <a:solidFill>
            <a:srgbClr val="DDDD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sz="1000" dirty="0">
              <a:solidFill>
                <a:prstClr val="white"/>
              </a:solidFill>
            </a:endParaRPr>
          </a:p>
        </p:txBody>
      </p:sp>
      <p:sp>
        <p:nvSpPr>
          <p:cNvPr id="9" name="Rounded Rectangle 8"/>
          <p:cNvSpPr/>
          <p:nvPr/>
        </p:nvSpPr>
        <p:spPr>
          <a:xfrm>
            <a:off x="4697419" y="3560445"/>
            <a:ext cx="1831002" cy="316230"/>
          </a:xfrm>
          <a:prstGeom prst="roundRect">
            <a:avLst>
              <a:gd name="adj" fmla="val 22492"/>
            </a:avLst>
          </a:prstGeom>
          <a:solidFill>
            <a:srgbClr val="DDDD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sz="1000" dirty="0">
              <a:solidFill>
                <a:prstClr val="white"/>
              </a:solidFill>
            </a:endParaRPr>
          </a:p>
        </p:txBody>
      </p:sp>
      <p:sp>
        <p:nvSpPr>
          <p:cNvPr id="11" name="Rounded Rectangle 10"/>
          <p:cNvSpPr/>
          <p:nvPr/>
        </p:nvSpPr>
        <p:spPr>
          <a:xfrm>
            <a:off x="6549108" y="5243585"/>
            <a:ext cx="2202360" cy="249555"/>
          </a:xfrm>
          <a:prstGeom prst="roundRect">
            <a:avLst>
              <a:gd name="adj" fmla="val 22492"/>
            </a:avLst>
          </a:prstGeom>
          <a:solidFill>
            <a:srgbClr val="DDDD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US" sz="1200" dirty="0" smtClean="0">
                <a:solidFill>
                  <a:srgbClr val="FF0000"/>
                </a:solidFill>
              </a:rPr>
              <a:t>   </a:t>
            </a:r>
            <a:endParaRPr lang="en-US" sz="1000" dirty="0">
              <a:solidFill>
                <a:srgbClr val="FF0000"/>
              </a:solidFill>
            </a:endParaRPr>
          </a:p>
        </p:txBody>
      </p:sp>
      <p:cxnSp>
        <p:nvCxnSpPr>
          <p:cNvPr id="14" name="Straight Connector 13"/>
          <p:cNvCxnSpPr/>
          <p:nvPr/>
        </p:nvCxnSpPr>
        <p:spPr bwMode="auto">
          <a:xfrm>
            <a:off x="4912685" y="1717431"/>
            <a:ext cx="0" cy="1182419"/>
          </a:xfrm>
          <a:prstGeom prst="line">
            <a:avLst/>
          </a:prstGeom>
          <a:noFill/>
          <a:ln w="15875"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Rounded Rectangle 15"/>
          <p:cNvSpPr/>
          <p:nvPr/>
        </p:nvSpPr>
        <p:spPr>
          <a:xfrm>
            <a:off x="5613973" y="4334741"/>
            <a:ext cx="1322940" cy="249555"/>
          </a:xfrm>
          <a:prstGeom prst="roundRect">
            <a:avLst>
              <a:gd name="adj" fmla="val 22492"/>
            </a:avLst>
          </a:prstGeom>
          <a:solidFill>
            <a:srgbClr val="DDDD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US" sz="1200" dirty="0" smtClean="0">
                <a:solidFill>
                  <a:srgbClr val="FF0000"/>
                </a:solidFill>
              </a:rPr>
              <a:t> </a:t>
            </a:r>
            <a:endParaRPr lang="en-US" sz="1000" dirty="0">
              <a:solidFill>
                <a:srgbClr val="FF0000"/>
              </a:solidFill>
            </a:endParaRPr>
          </a:p>
        </p:txBody>
      </p:sp>
      <p:sp>
        <p:nvSpPr>
          <p:cNvPr id="21" name="TextBox 20"/>
          <p:cNvSpPr txBox="1"/>
          <p:nvPr/>
        </p:nvSpPr>
        <p:spPr>
          <a:xfrm>
            <a:off x="4859824" y="1717431"/>
            <a:ext cx="799202" cy="369332"/>
          </a:xfrm>
          <a:prstGeom prst="rect">
            <a:avLst/>
          </a:prstGeom>
          <a:noFill/>
        </p:spPr>
        <p:txBody>
          <a:bodyPr wrap="square" rtlCol="0">
            <a:spAutoFit/>
          </a:bodyPr>
          <a:lstStyle/>
          <a:p>
            <a:pPr>
              <a:buNone/>
            </a:pPr>
            <a:r>
              <a:rPr lang="en-US" sz="900" dirty="0" err="1" smtClean="0">
                <a:solidFill>
                  <a:srgbClr val="0070C0"/>
                </a:solidFill>
              </a:rPr>
              <a:t>nvPM</a:t>
            </a:r>
            <a:r>
              <a:rPr lang="en-US" sz="900" dirty="0" smtClean="0">
                <a:solidFill>
                  <a:srgbClr val="0070C0"/>
                </a:solidFill>
              </a:rPr>
              <a:t> AIR Issued</a:t>
            </a:r>
            <a:endParaRPr lang="en-US" sz="900" dirty="0">
              <a:solidFill>
                <a:srgbClr val="0070C0"/>
              </a:solidFill>
            </a:endParaRPr>
          </a:p>
        </p:txBody>
      </p:sp>
      <p:cxnSp>
        <p:nvCxnSpPr>
          <p:cNvPr id="23" name="Straight Connector 22"/>
          <p:cNvCxnSpPr/>
          <p:nvPr/>
        </p:nvCxnSpPr>
        <p:spPr bwMode="auto">
          <a:xfrm>
            <a:off x="6536224" y="1717431"/>
            <a:ext cx="12883" cy="2159244"/>
          </a:xfrm>
          <a:prstGeom prst="line">
            <a:avLst/>
          </a:prstGeom>
          <a:noFill/>
          <a:ln w="15875"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TextBox 27"/>
          <p:cNvSpPr txBox="1"/>
          <p:nvPr/>
        </p:nvSpPr>
        <p:spPr>
          <a:xfrm>
            <a:off x="6495005" y="1717431"/>
            <a:ext cx="1418494" cy="369332"/>
          </a:xfrm>
          <a:prstGeom prst="rect">
            <a:avLst/>
          </a:prstGeom>
          <a:noFill/>
        </p:spPr>
        <p:txBody>
          <a:bodyPr wrap="square" rtlCol="0">
            <a:spAutoFit/>
          </a:bodyPr>
          <a:lstStyle/>
          <a:p>
            <a:pPr>
              <a:buNone/>
            </a:pPr>
            <a:r>
              <a:rPr lang="en-US" sz="900" dirty="0" err="1" smtClean="0">
                <a:solidFill>
                  <a:srgbClr val="0070C0"/>
                </a:solidFill>
              </a:rPr>
              <a:t>nvPM</a:t>
            </a:r>
            <a:r>
              <a:rPr lang="en-US" sz="900" dirty="0" smtClean="0">
                <a:solidFill>
                  <a:srgbClr val="0070C0"/>
                </a:solidFill>
              </a:rPr>
              <a:t> ARP &amp; </a:t>
            </a:r>
            <a:r>
              <a:rPr lang="en-US" sz="900" dirty="0" err="1" smtClean="0">
                <a:solidFill>
                  <a:srgbClr val="0070C0"/>
                </a:solidFill>
              </a:rPr>
              <a:t>nvPM</a:t>
            </a:r>
            <a:r>
              <a:rPr lang="en-US" sz="900" dirty="0" smtClean="0">
                <a:solidFill>
                  <a:srgbClr val="0070C0"/>
                </a:solidFill>
              </a:rPr>
              <a:t> “Transition” standard</a:t>
            </a:r>
          </a:p>
        </p:txBody>
      </p:sp>
      <p:cxnSp>
        <p:nvCxnSpPr>
          <p:cNvPr id="30" name="Straight Connector 29"/>
          <p:cNvCxnSpPr/>
          <p:nvPr/>
        </p:nvCxnSpPr>
        <p:spPr bwMode="auto">
          <a:xfrm>
            <a:off x="6968913" y="1234165"/>
            <a:ext cx="0" cy="4667535"/>
          </a:xfrm>
          <a:prstGeom prst="line">
            <a:avLst/>
          </a:prstGeom>
          <a:noFill/>
          <a:ln w="15875"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TextBox 31"/>
          <p:cNvSpPr txBox="1"/>
          <p:nvPr/>
        </p:nvSpPr>
        <p:spPr>
          <a:xfrm>
            <a:off x="6907889" y="4256746"/>
            <a:ext cx="1290076" cy="369332"/>
          </a:xfrm>
          <a:prstGeom prst="rect">
            <a:avLst/>
          </a:prstGeom>
          <a:noFill/>
        </p:spPr>
        <p:txBody>
          <a:bodyPr wrap="square" rtlCol="0">
            <a:spAutoFit/>
          </a:bodyPr>
          <a:lstStyle/>
          <a:p>
            <a:pPr>
              <a:buNone/>
            </a:pPr>
            <a:r>
              <a:rPr lang="en-US" sz="900" dirty="0" smtClean="0">
                <a:solidFill>
                  <a:srgbClr val="0070C0"/>
                </a:solidFill>
              </a:rPr>
              <a:t>Representative “US” engine data to CAEP</a:t>
            </a:r>
            <a:endParaRPr lang="en-US" sz="900" dirty="0">
              <a:solidFill>
                <a:srgbClr val="0070C0"/>
              </a:solidFill>
            </a:endParaRPr>
          </a:p>
        </p:txBody>
      </p:sp>
      <p:sp>
        <p:nvSpPr>
          <p:cNvPr id="36" name="TextBox 35"/>
          <p:cNvSpPr txBox="1"/>
          <p:nvPr/>
        </p:nvSpPr>
        <p:spPr>
          <a:xfrm>
            <a:off x="6211641" y="751568"/>
            <a:ext cx="1163320" cy="230832"/>
          </a:xfrm>
          <a:prstGeom prst="rect">
            <a:avLst/>
          </a:prstGeom>
          <a:noFill/>
        </p:spPr>
        <p:txBody>
          <a:bodyPr wrap="square" rtlCol="0">
            <a:spAutoFit/>
          </a:bodyPr>
          <a:lstStyle/>
          <a:p>
            <a:pPr>
              <a:buNone/>
            </a:pPr>
            <a:r>
              <a:rPr lang="en-US" sz="900" dirty="0" smtClean="0">
                <a:solidFill>
                  <a:srgbClr val="339933"/>
                </a:solidFill>
              </a:rPr>
              <a:t>CAEP/10</a:t>
            </a:r>
            <a:endParaRPr lang="en-US" sz="900" dirty="0">
              <a:solidFill>
                <a:srgbClr val="339933"/>
              </a:solidFill>
            </a:endParaRPr>
          </a:p>
        </p:txBody>
      </p:sp>
      <p:sp>
        <p:nvSpPr>
          <p:cNvPr id="24" name="Rounded Rectangle 23"/>
          <p:cNvSpPr/>
          <p:nvPr/>
        </p:nvSpPr>
        <p:spPr>
          <a:xfrm>
            <a:off x="7474909" y="5664535"/>
            <a:ext cx="1274484" cy="249555"/>
          </a:xfrm>
          <a:prstGeom prst="roundRect">
            <a:avLst>
              <a:gd name="adj" fmla="val 22492"/>
            </a:avLst>
          </a:prstGeom>
          <a:solidFill>
            <a:srgbClr val="DDDD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US" sz="1200" dirty="0" smtClean="0">
                <a:solidFill>
                  <a:srgbClr val="FF0000"/>
                </a:solidFill>
              </a:rPr>
              <a:t>   </a:t>
            </a:r>
            <a:endParaRPr lang="en-US" sz="1000" dirty="0">
              <a:solidFill>
                <a:srgbClr val="FF0000"/>
              </a:solidFill>
            </a:endParaRPr>
          </a:p>
        </p:txBody>
      </p:sp>
      <p:cxnSp>
        <p:nvCxnSpPr>
          <p:cNvPr id="15" name="Straight Connector 14"/>
          <p:cNvCxnSpPr/>
          <p:nvPr/>
        </p:nvCxnSpPr>
        <p:spPr bwMode="auto">
          <a:xfrm flipH="1">
            <a:off x="8749393" y="5096945"/>
            <a:ext cx="6972" cy="817145"/>
          </a:xfrm>
          <a:prstGeom prst="line">
            <a:avLst/>
          </a:prstGeom>
          <a:noFill/>
          <a:ln w="15875"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TextBox 18"/>
          <p:cNvSpPr txBox="1"/>
          <p:nvPr/>
        </p:nvSpPr>
        <p:spPr>
          <a:xfrm>
            <a:off x="6897449" y="5054762"/>
            <a:ext cx="1665513" cy="230832"/>
          </a:xfrm>
          <a:prstGeom prst="rect">
            <a:avLst/>
          </a:prstGeom>
          <a:noFill/>
        </p:spPr>
        <p:txBody>
          <a:bodyPr wrap="square" rtlCol="0">
            <a:spAutoFit/>
          </a:bodyPr>
          <a:lstStyle/>
          <a:p>
            <a:pPr>
              <a:buNone/>
            </a:pPr>
            <a:r>
              <a:rPr lang="en-US" sz="900" dirty="0" smtClean="0">
                <a:solidFill>
                  <a:srgbClr val="0070C0"/>
                </a:solidFill>
              </a:rPr>
              <a:t>Emissions Correction factors</a:t>
            </a:r>
            <a:endParaRPr lang="en-US" sz="900" dirty="0">
              <a:solidFill>
                <a:srgbClr val="0070C0"/>
              </a:solidFill>
            </a:endParaRPr>
          </a:p>
        </p:txBody>
      </p:sp>
      <p:sp>
        <p:nvSpPr>
          <p:cNvPr id="39" name="Rounded Rectangle 38"/>
          <p:cNvSpPr/>
          <p:nvPr/>
        </p:nvSpPr>
        <p:spPr>
          <a:xfrm>
            <a:off x="5404174" y="4743363"/>
            <a:ext cx="2089784" cy="249555"/>
          </a:xfrm>
          <a:prstGeom prst="roundRect">
            <a:avLst>
              <a:gd name="adj" fmla="val 22492"/>
            </a:avLst>
          </a:prstGeom>
          <a:solidFill>
            <a:srgbClr val="DDDD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US" sz="1200" dirty="0" smtClean="0">
                <a:solidFill>
                  <a:schemeClr val="tx1"/>
                </a:solidFill>
              </a:rPr>
              <a:t>      </a:t>
            </a:r>
            <a:r>
              <a:rPr lang="en-US" sz="1200" dirty="0" smtClean="0">
                <a:solidFill>
                  <a:srgbClr val="FF0000"/>
                </a:solidFill>
              </a:rPr>
              <a:t> </a:t>
            </a:r>
            <a:endParaRPr lang="en-US" sz="1200" dirty="0">
              <a:solidFill>
                <a:srgbClr val="FF0000"/>
              </a:solidFill>
            </a:endParaRPr>
          </a:p>
        </p:txBody>
      </p:sp>
      <p:cxnSp>
        <p:nvCxnSpPr>
          <p:cNvPr id="41" name="Straight Connector 40"/>
          <p:cNvCxnSpPr/>
          <p:nvPr/>
        </p:nvCxnSpPr>
        <p:spPr bwMode="auto">
          <a:xfrm flipV="1">
            <a:off x="7509199" y="4653966"/>
            <a:ext cx="0" cy="408622"/>
          </a:xfrm>
          <a:prstGeom prst="line">
            <a:avLst/>
          </a:prstGeom>
          <a:noFill/>
          <a:ln w="15875"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TextBox 41"/>
          <p:cNvSpPr txBox="1"/>
          <p:nvPr/>
        </p:nvSpPr>
        <p:spPr>
          <a:xfrm>
            <a:off x="7444429" y="4639546"/>
            <a:ext cx="1228164" cy="230832"/>
          </a:xfrm>
          <a:prstGeom prst="rect">
            <a:avLst/>
          </a:prstGeom>
          <a:noFill/>
        </p:spPr>
        <p:txBody>
          <a:bodyPr wrap="square" rtlCol="0">
            <a:spAutoFit/>
          </a:bodyPr>
          <a:lstStyle/>
          <a:p>
            <a:pPr>
              <a:buNone/>
            </a:pPr>
            <a:r>
              <a:rPr lang="en-US" sz="900" dirty="0" smtClean="0">
                <a:solidFill>
                  <a:srgbClr val="0070C0"/>
                </a:solidFill>
              </a:rPr>
              <a:t>PM predictive model</a:t>
            </a:r>
            <a:endParaRPr lang="en-US" sz="900" dirty="0">
              <a:solidFill>
                <a:srgbClr val="0070C0"/>
              </a:solidFill>
            </a:endParaRPr>
          </a:p>
        </p:txBody>
      </p:sp>
      <p:sp>
        <p:nvSpPr>
          <p:cNvPr id="26" name="TextBox 25"/>
          <p:cNvSpPr txBox="1"/>
          <p:nvPr/>
        </p:nvSpPr>
        <p:spPr>
          <a:xfrm>
            <a:off x="8052833" y="753911"/>
            <a:ext cx="783089" cy="230832"/>
          </a:xfrm>
          <a:prstGeom prst="rect">
            <a:avLst/>
          </a:prstGeom>
          <a:noFill/>
        </p:spPr>
        <p:txBody>
          <a:bodyPr wrap="square" rtlCol="0">
            <a:spAutoFit/>
          </a:bodyPr>
          <a:lstStyle/>
          <a:p>
            <a:pPr>
              <a:buNone/>
            </a:pPr>
            <a:r>
              <a:rPr lang="en-US" sz="900" dirty="0" smtClean="0">
                <a:solidFill>
                  <a:srgbClr val="339933"/>
                </a:solidFill>
              </a:rPr>
              <a:t>CAEP/11</a:t>
            </a:r>
            <a:endParaRPr lang="en-US" sz="900" dirty="0">
              <a:solidFill>
                <a:srgbClr val="339933"/>
              </a:solidFill>
            </a:endParaRPr>
          </a:p>
        </p:txBody>
      </p:sp>
      <p:sp>
        <p:nvSpPr>
          <p:cNvPr id="29" name="Rounded Rectangle 28"/>
          <p:cNvSpPr/>
          <p:nvPr/>
        </p:nvSpPr>
        <p:spPr>
          <a:xfrm>
            <a:off x="2395131" y="3974942"/>
            <a:ext cx="4541781" cy="247650"/>
          </a:xfrm>
          <a:prstGeom prst="roundRect">
            <a:avLst>
              <a:gd name="adj" fmla="val 22492"/>
            </a:avLst>
          </a:prstGeom>
          <a:solidFill>
            <a:srgbClr val="DDDD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1000" dirty="0" smtClean="0">
                <a:solidFill>
                  <a:schemeClr val="tx1"/>
                </a:solidFill>
              </a:rPr>
              <a:t>HAPs and nvPM taken together in emissions measurement campaigns</a:t>
            </a:r>
            <a:endParaRPr lang="en-US" sz="1000" dirty="0">
              <a:solidFill>
                <a:schemeClr val="tx1"/>
              </a:solidFill>
            </a:endParaRPr>
          </a:p>
        </p:txBody>
      </p:sp>
      <p:pic>
        <p:nvPicPr>
          <p:cNvPr id="34"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61043" y="940115"/>
            <a:ext cx="259298" cy="263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83367" y="940115"/>
            <a:ext cx="259298" cy="263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7" name="Straight Connector 36"/>
          <p:cNvCxnSpPr/>
          <p:nvPr/>
        </p:nvCxnSpPr>
        <p:spPr bwMode="auto">
          <a:xfrm>
            <a:off x="5920815" y="843178"/>
            <a:ext cx="0" cy="360835"/>
          </a:xfrm>
          <a:prstGeom prst="line">
            <a:avLst/>
          </a:prstGeom>
          <a:noFill/>
          <a:ln w="50800" cap="flat" cmpd="sng" algn="ctr">
            <a:solidFill>
              <a:srgbClr val="FF0000"/>
            </a:solidFill>
            <a:prstDash val="solid"/>
            <a:round/>
            <a:headEnd type="none" w="med" len="me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468241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Rectangle 116"/>
          <p:cNvSpPr/>
          <p:nvPr/>
        </p:nvSpPr>
        <p:spPr bwMode="auto">
          <a:xfrm>
            <a:off x="1447005" y="3534111"/>
            <a:ext cx="7597457" cy="2000175"/>
          </a:xfrm>
          <a:prstGeom prst="rect">
            <a:avLst/>
          </a:prstGeom>
          <a:gradFill flip="none" rotWithShape="1">
            <a:gsLst>
              <a:gs pos="1000">
                <a:srgbClr val="7030A0"/>
              </a:gs>
              <a:gs pos="58000">
                <a:schemeClr val="bg1"/>
              </a:gs>
              <a:gs pos="25000">
                <a:srgbClr val="7030A0"/>
              </a:gs>
            </a:gsLst>
            <a:path path="circle">
              <a:fillToRect l="100000" t="100000"/>
            </a:path>
            <a:tileRect r="-100000" b="-100000"/>
          </a:gra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pitchFamily="34" charset="0"/>
            </a:endParaRPr>
          </a:p>
        </p:txBody>
      </p:sp>
      <p:sp>
        <p:nvSpPr>
          <p:cNvPr id="13" name="Rectangle 12"/>
          <p:cNvSpPr/>
          <p:nvPr/>
        </p:nvSpPr>
        <p:spPr bwMode="auto">
          <a:xfrm>
            <a:off x="1453233" y="1373861"/>
            <a:ext cx="7597457" cy="2000175"/>
          </a:xfrm>
          <a:prstGeom prst="rect">
            <a:avLst/>
          </a:prstGeom>
          <a:gradFill flip="none" rotWithShape="1">
            <a:gsLst>
              <a:gs pos="1000">
                <a:schemeClr val="accent1">
                  <a:shade val="67500"/>
                  <a:satMod val="115000"/>
                </a:schemeClr>
              </a:gs>
              <a:gs pos="58000">
                <a:schemeClr val="bg1"/>
              </a:gs>
              <a:gs pos="25000">
                <a:schemeClr val="accent1">
                  <a:shade val="100000"/>
                  <a:satMod val="115000"/>
                </a:schemeClr>
              </a:gs>
            </a:gsLst>
            <a:path path="circle">
              <a:fillToRect l="100000" t="100000"/>
            </a:path>
            <a:tileRect r="-100000" b="-100000"/>
          </a:gra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dirty="0" smtClean="0">
              <a:ln>
                <a:noFill/>
              </a:ln>
              <a:solidFill>
                <a:schemeClr val="tx1"/>
              </a:solidFill>
              <a:effectLst/>
              <a:latin typeface="Arial" pitchFamily="34" charset="0"/>
            </a:endParaRPr>
          </a:p>
        </p:txBody>
      </p:sp>
      <p:pic>
        <p:nvPicPr>
          <p:cNvPr id="158"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9297" y="846066"/>
            <a:ext cx="518595" cy="527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37326" y="847798"/>
            <a:ext cx="518595" cy="527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bwMode="auto">
          <a:xfrm>
            <a:off x="176815" y="970162"/>
            <a:ext cx="13335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None/>
              <a:tabLst/>
            </a:pPr>
            <a:r>
              <a:rPr kumimoji="0" lang="en-US" sz="2400" b="0" i="0" u="none" strike="noStrike" cap="none" normalizeH="0" baseline="0" dirty="0" smtClean="0">
                <a:ln>
                  <a:noFill/>
                </a:ln>
                <a:solidFill>
                  <a:schemeClr val="tx1"/>
                </a:solidFill>
                <a:effectLst/>
                <a:latin typeface="Arial" charset="0"/>
              </a:rPr>
              <a:t>Inputs</a:t>
            </a:r>
          </a:p>
        </p:txBody>
      </p:sp>
      <p:sp>
        <p:nvSpPr>
          <p:cNvPr id="6" name="Rectangle 5"/>
          <p:cNvSpPr/>
          <p:nvPr/>
        </p:nvSpPr>
        <p:spPr bwMode="auto">
          <a:xfrm>
            <a:off x="1492437" y="987099"/>
            <a:ext cx="13335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None/>
              <a:tabLst/>
            </a:pPr>
            <a:r>
              <a:rPr lang="en-US" dirty="0" smtClean="0"/>
              <a:t>Models</a:t>
            </a:r>
            <a:endParaRPr kumimoji="0" lang="en-US" sz="2400" b="0" i="0" u="none" strike="noStrike" cap="none" normalizeH="0" baseline="0" dirty="0" smtClean="0">
              <a:ln>
                <a:noFill/>
              </a:ln>
              <a:solidFill>
                <a:schemeClr val="tx1"/>
              </a:solidFill>
              <a:effectLst/>
              <a:latin typeface="Arial" charset="0"/>
            </a:endParaRPr>
          </a:p>
        </p:txBody>
      </p:sp>
      <p:pic>
        <p:nvPicPr>
          <p:cNvPr id="1026" name="Picture 2" descr="C:\Users\Daniel Jacob\Downloads\glob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6913" y="1598913"/>
            <a:ext cx="949326" cy="94932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Daniel Jacob\Downloads\Conu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1171" y="3012086"/>
            <a:ext cx="1576388" cy="7239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Daniel Jacob\Downloads\airshed.jpg"/>
          <p:cNvPicPr>
            <a:picLocks noChangeAspect="1" noChangeArrowheads="1"/>
          </p:cNvPicPr>
          <p:nvPr/>
        </p:nvPicPr>
        <p:blipFill rotWithShape="1">
          <a:blip r:embed="rId5">
            <a:extLst>
              <a:ext uri="{28A0092B-C50C-407E-A947-70E740481C1C}">
                <a14:useLocalDpi xmlns:a14="http://schemas.microsoft.com/office/drawing/2010/main" val="0"/>
              </a:ext>
            </a:extLst>
          </a:blip>
          <a:srcRect t="27222" r="28426"/>
          <a:stretch/>
        </p:blipFill>
        <p:spPr bwMode="auto">
          <a:xfrm>
            <a:off x="1710120" y="4540974"/>
            <a:ext cx="949295" cy="9620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Daniel Jacob\Downloads\Accounting_20698438.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8625" y="1603559"/>
            <a:ext cx="881063" cy="58737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Daniel Jacob\Downloads\Population.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393" y="4505742"/>
            <a:ext cx="895350" cy="8953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Daniel Jacob\Downloads\CCEUKCATopic-lb.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662" y="2936547"/>
            <a:ext cx="1097662" cy="8763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02012" y="2209984"/>
            <a:ext cx="838153" cy="553998"/>
          </a:xfrm>
          <a:prstGeom prst="rect">
            <a:avLst/>
          </a:prstGeom>
          <a:noFill/>
        </p:spPr>
        <p:txBody>
          <a:bodyPr wrap="square" rtlCol="0">
            <a:spAutoFit/>
          </a:bodyPr>
          <a:lstStyle/>
          <a:p>
            <a:pPr>
              <a:buNone/>
            </a:pPr>
            <a:r>
              <a:rPr lang="en-US" sz="1000" b="1" dirty="0" smtClean="0"/>
              <a:t>Emissions Inventory (AEDT)</a:t>
            </a:r>
            <a:endParaRPr lang="en-US" sz="1000" b="1" dirty="0"/>
          </a:p>
        </p:txBody>
      </p:sp>
      <p:sp>
        <p:nvSpPr>
          <p:cNvPr id="15" name="TextBox 14"/>
          <p:cNvSpPr txBox="1"/>
          <p:nvPr/>
        </p:nvSpPr>
        <p:spPr>
          <a:xfrm>
            <a:off x="135337" y="3841422"/>
            <a:ext cx="1054849" cy="600164"/>
          </a:xfrm>
          <a:prstGeom prst="rect">
            <a:avLst/>
          </a:prstGeom>
          <a:noFill/>
        </p:spPr>
        <p:txBody>
          <a:bodyPr wrap="square" rtlCol="0">
            <a:spAutoFit/>
          </a:bodyPr>
          <a:lstStyle/>
          <a:p>
            <a:pPr>
              <a:buNone/>
            </a:pPr>
            <a:r>
              <a:rPr lang="en-US" sz="1100" b="1" dirty="0" smtClean="0"/>
              <a:t>Background weather and chemistry</a:t>
            </a:r>
            <a:endParaRPr lang="en-US" sz="1100" b="1" dirty="0"/>
          </a:p>
        </p:txBody>
      </p:sp>
      <p:sp>
        <p:nvSpPr>
          <p:cNvPr id="16" name="TextBox 15"/>
          <p:cNvSpPr txBox="1"/>
          <p:nvPr/>
        </p:nvSpPr>
        <p:spPr>
          <a:xfrm>
            <a:off x="154934" y="5255600"/>
            <a:ext cx="925118" cy="261610"/>
          </a:xfrm>
          <a:prstGeom prst="rect">
            <a:avLst/>
          </a:prstGeom>
          <a:noFill/>
        </p:spPr>
        <p:txBody>
          <a:bodyPr wrap="square" rtlCol="0">
            <a:spAutoFit/>
          </a:bodyPr>
          <a:lstStyle/>
          <a:p>
            <a:pPr>
              <a:buNone/>
            </a:pPr>
            <a:r>
              <a:rPr lang="en-US" sz="1100" b="1" dirty="0" smtClean="0"/>
              <a:t>Population</a:t>
            </a:r>
            <a:endParaRPr lang="en-US" sz="1100" b="1" dirty="0"/>
          </a:p>
        </p:txBody>
      </p:sp>
      <p:sp>
        <p:nvSpPr>
          <p:cNvPr id="8" name="Right Brace 7"/>
          <p:cNvSpPr/>
          <p:nvPr/>
        </p:nvSpPr>
        <p:spPr bwMode="auto">
          <a:xfrm>
            <a:off x="1190186" y="1376663"/>
            <a:ext cx="173829" cy="4295775"/>
          </a:xfrm>
          <a:prstGeom prst="rightBrace">
            <a:avLst/>
          </a:pr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cxnSp>
        <p:nvCxnSpPr>
          <p:cNvPr id="12" name="Straight Connector 11"/>
          <p:cNvCxnSpPr/>
          <p:nvPr/>
        </p:nvCxnSpPr>
        <p:spPr bwMode="auto">
          <a:xfrm flipV="1">
            <a:off x="3564290" y="982020"/>
            <a:ext cx="0" cy="146994"/>
          </a:xfrm>
          <a:prstGeom prst="line">
            <a:avLst/>
          </a:prstGeom>
          <a:noFill/>
          <a:ln w="25400" cap="flat" cmpd="sng" algn="ctr">
            <a:solidFill>
              <a:srgbClr val="35C14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p:cNvCxnSpPr/>
          <p:nvPr/>
        </p:nvCxnSpPr>
        <p:spPr bwMode="auto">
          <a:xfrm flipV="1">
            <a:off x="4478690" y="977257"/>
            <a:ext cx="0" cy="146994"/>
          </a:xfrm>
          <a:prstGeom prst="line">
            <a:avLst/>
          </a:prstGeom>
          <a:noFill/>
          <a:ln w="25400" cap="flat" cmpd="sng" algn="ctr">
            <a:solidFill>
              <a:srgbClr val="35C14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Connector 22"/>
          <p:cNvCxnSpPr/>
          <p:nvPr/>
        </p:nvCxnSpPr>
        <p:spPr bwMode="auto">
          <a:xfrm flipV="1">
            <a:off x="7231415" y="972495"/>
            <a:ext cx="0" cy="146994"/>
          </a:xfrm>
          <a:prstGeom prst="line">
            <a:avLst/>
          </a:prstGeom>
          <a:noFill/>
          <a:ln w="25400" cap="flat" cmpd="sng" algn="ctr">
            <a:solidFill>
              <a:srgbClr val="35C14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Connector 23"/>
          <p:cNvCxnSpPr/>
          <p:nvPr/>
        </p:nvCxnSpPr>
        <p:spPr bwMode="auto">
          <a:xfrm flipV="1">
            <a:off x="6317015" y="973138"/>
            <a:ext cx="0" cy="146994"/>
          </a:xfrm>
          <a:prstGeom prst="line">
            <a:avLst/>
          </a:prstGeom>
          <a:noFill/>
          <a:ln w="25400" cap="flat" cmpd="sng" algn="ctr">
            <a:solidFill>
              <a:srgbClr val="35C14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Connector 24"/>
          <p:cNvCxnSpPr/>
          <p:nvPr/>
        </p:nvCxnSpPr>
        <p:spPr bwMode="auto">
          <a:xfrm flipV="1">
            <a:off x="5402615" y="979960"/>
            <a:ext cx="0" cy="146994"/>
          </a:xfrm>
          <a:prstGeom prst="line">
            <a:avLst/>
          </a:prstGeom>
          <a:noFill/>
          <a:ln w="25400" cap="flat" cmpd="sng" algn="ctr">
            <a:solidFill>
              <a:srgbClr val="35C14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p:cNvCxnSpPr/>
          <p:nvPr/>
        </p:nvCxnSpPr>
        <p:spPr bwMode="auto">
          <a:xfrm flipV="1">
            <a:off x="3564290" y="991545"/>
            <a:ext cx="0" cy="146994"/>
          </a:xfrm>
          <a:prstGeom prst="line">
            <a:avLst/>
          </a:prstGeom>
          <a:noFill/>
          <a:ln w="25400" cap="flat" cmpd="sng" algn="ctr">
            <a:solidFill>
              <a:srgbClr val="35C14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Connector 26"/>
          <p:cNvCxnSpPr/>
          <p:nvPr/>
        </p:nvCxnSpPr>
        <p:spPr bwMode="auto">
          <a:xfrm flipV="1">
            <a:off x="8145815" y="962970"/>
            <a:ext cx="0" cy="146994"/>
          </a:xfrm>
          <a:prstGeom prst="line">
            <a:avLst/>
          </a:prstGeom>
          <a:noFill/>
          <a:ln w="25400" cap="flat" cmpd="sng" algn="ctr">
            <a:solidFill>
              <a:srgbClr val="35C14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Box 13"/>
          <p:cNvSpPr txBox="1"/>
          <p:nvPr/>
        </p:nvSpPr>
        <p:spPr>
          <a:xfrm>
            <a:off x="3230916" y="694038"/>
            <a:ext cx="666750" cy="307777"/>
          </a:xfrm>
          <a:prstGeom prst="rect">
            <a:avLst/>
          </a:prstGeom>
          <a:noFill/>
        </p:spPr>
        <p:txBody>
          <a:bodyPr wrap="square" rtlCol="0">
            <a:spAutoFit/>
          </a:bodyPr>
          <a:lstStyle/>
          <a:p>
            <a:pPr>
              <a:buNone/>
            </a:pPr>
            <a:r>
              <a:rPr lang="en-US" sz="1400" dirty="0" smtClean="0"/>
              <a:t>2015</a:t>
            </a:r>
            <a:endParaRPr lang="en-US" sz="1400" dirty="0"/>
          </a:p>
        </p:txBody>
      </p:sp>
      <p:sp>
        <p:nvSpPr>
          <p:cNvPr id="30" name="TextBox 29"/>
          <p:cNvSpPr txBox="1"/>
          <p:nvPr/>
        </p:nvSpPr>
        <p:spPr>
          <a:xfrm>
            <a:off x="4192816" y="694038"/>
            <a:ext cx="666750" cy="307777"/>
          </a:xfrm>
          <a:prstGeom prst="rect">
            <a:avLst/>
          </a:prstGeom>
          <a:noFill/>
        </p:spPr>
        <p:txBody>
          <a:bodyPr wrap="square" rtlCol="0">
            <a:spAutoFit/>
          </a:bodyPr>
          <a:lstStyle/>
          <a:p>
            <a:pPr>
              <a:buNone/>
            </a:pPr>
            <a:r>
              <a:rPr lang="en-US" sz="1400" dirty="0" smtClean="0"/>
              <a:t>2016</a:t>
            </a:r>
            <a:endParaRPr lang="en-US" sz="1400" dirty="0"/>
          </a:p>
        </p:txBody>
      </p:sp>
      <p:sp>
        <p:nvSpPr>
          <p:cNvPr id="31" name="TextBox 30"/>
          <p:cNvSpPr txBox="1"/>
          <p:nvPr/>
        </p:nvSpPr>
        <p:spPr>
          <a:xfrm>
            <a:off x="5069241" y="694038"/>
            <a:ext cx="666750" cy="307777"/>
          </a:xfrm>
          <a:prstGeom prst="rect">
            <a:avLst/>
          </a:prstGeom>
          <a:noFill/>
        </p:spPr>
        <p:txBody>
          <a:bodyPr wrap="square" rtlCol="0">
            <a:spAutoFit/>
          </a:bodyPr>
          <a:lstStyle/>
          <a:p>
            <a:pPr>
              <a:buNone/>
            </a:pPr>
            <a:r>
              <a:rPr lang="en-US" sz="1400" dirty="0" smtClean="0"/>
              <a:t>2017</a:t>
            </a:r>
            <a:endParaRPr lang="en-US" sz="1400" dirty="0"/>
          </a:p>
        </p:txBody>
      </p:sp>
      <p:sp>
        <p:nvSpPr>
          <p:cNvPr id="32" name="TextBox 31"/>
          <p:cNvSpPr txBox="1"/>
          <p:nvPr/>
        </p:nvSpPr>
        <p:spPr>
          <a:xfrm>
            <a:off x="5993165" y="694682"/>
            <a:ext cx="666750" cy="307777"/>
          </a:xfrm>
          <a:prstGeom prst="rect">
            <a:avLst/>
          </a:prstGeom>
          <a:noFill/>
        </p:spPr>
        <p:txBody>
          <a:bodyPr wrap="square" rtlCol="0">
            <a:spAutoFit/>
          </a:bodyPr>
          <a:lstStyle/>
          <a:p>
            <a:pPr>
              <a:buNone/>
            </a:pPr>
            <a:r>
              <a:rPr lang="en-US" sz="1400" dirty="0" smtClean="0"/>
              <a:t>2018</a:t>
            </a:r>
            <a:endParaRPr lang="en-US" sz="1400" dirty="0"/>
          </a:p>
        </p:txBody>
      </p:sp>
      <p:sp>
        <p:nvSpPr>
          <p:cNvPr id="34" name="TextBox 33"/>
          <p:cNvSpPr txBox="1"/>
          <p:nvPr/>
        </p:nvSpPr>
        <p:spPr>
          <a:xfrm>
            <a:off x="7831490" y="693293"/>
            <a:ext cx="666750" cy="307777"/>
          </a:xfrm>
          <a:prstGeom prst="rect">
            <a:avLst/>
          </a:prstGeom>
          <a:noFill/>
        </p:spPr>
        <p:txBody>
          <a:bodyPr wrap="square" rtlCol="0">
            <a:spAutoFit/>
          </a:bodyPr>
          <a:lstStyle/>
          <a:p>
            <a:pPr>
              <a:buNone/>
            </a:pPr>
            <a:r>
              <a:rPr lang="en-US" sz="1400" dirty="0" smtClean="0"/>
              <a:t>2020</a:t>
            </a:r>
            <a:endParaRPr lang="en-US" sz="1400" dirty="0"/>
          </a:p>
        </p:txBody>
      </p:sp>
      <p:sp>
        <p:nvSpPr>
          <p:cNvPr id="111" name="TextBox 110"/>
          <p:cNvSpPr txBox="1"/>
          <p:nvPr/>
        </p:nvSpPr>
        <p:spPr>
          <a:xfrm>
            <a:off x="1636666" y="2450726"/>
            <a:ext cx="1219598" cy="338554"/>
          </a:xfrm>
          <a:prstGeom prst="rect">
            <a:avLst/>
          </a:prstGeom>
          <a:noFill/>
        </p:spPr>
        <p:txBody>
          <a:bodyPr wrap="square" rtlCol="0">
            <a:spAutoFit/>
          </a:bodyPr>
          <a:lstStyle/>
          <a:p>
            <a:pPr>
              <a:buNone/>
            </a:pPr>
            <a:r>
              <a:rPr lang="en-US" sz="800" b="1" dirty="0" smtClean="0"/>
              <a:t>GLOBAL:  </a:t>
            </a:r>
            <a:br>
              <a:rPr lang="en-US" sz="800" b="1" dirty="0" smtClean="0"/>
            </a:br>
            <a:r>
              <a:rPr lang="en-US" sz="800" b="1" dirty="0" smtClean="0"/>
              <a:t>GEOS-</a:t>
            </a:r>
            <a:r>
              <a:rPr lang="en-US" sz="800" b="1" dirty="0" err="1" smtClean="0"/>
              <a:t>Chem</a:t>
            </a:r>
            <a:r>
              <a:rPr lang="en-US" sz="800" b="1" dirty="0" smtClean="0"/>
              <a:t> </a:t>
            </a:r>
            <a:r>
              <a:rPr lang="en-US" sz="800" b="1" dirty="0" err="1" smtClean="0"/>
              <a:t>Adjoint</a:t>
            </a:r>
            <a:endParaRPr lang="en-US" sz="800" b="1" dirty="0"/>
          </a:p>
        </p:txBody>
      </p:sp>
      <p:sp>
        <p:nvSpPr>
          <p:cNvPr id="112" name="TextBox 111"/>
          <p:cNvSpPr txBox="1"/>
          <p:nvPr/>
        </p:nvSpPr>
        <p:spPr>
          <a:xfrm>
            <a:off x="1453233" y="3722233"/>
            <a:ext cx="1868458" cy="461665"/>
          </a:xfrm>
          <a:prstGeom prst="rect">
            <a:avLst/>
          </a:prstGeom>
          <a:noFill/>
        </p:spPr>
        <p:txBody>
          <a:bodyPr wrap="square" rtlCol="0">
            <a:spAutoFit/>
          </a:bodyPr>
          <a:lstStyle/>
          <a:p>
            <a:pPr>
              <a:buNone/>
            </a:pPr>
            <a:r>
              <a:rPr lang="en-US" sz="800" b="1" dirty="0" smtClean="0"/>
              <a:t>NAS48: CMAQ and </a:t>
            </a:r>
            <a:br>
              <a:rPr lang="en-US" sz="800" b="1" dirty="0" smtClean="0"/>
            </a:br>
            <a:r>
              <a:rPr lang="en-US" sz="800" b="1" dirty="0" smtClean="0"/>
              <a:t>GEOS-</a:t>
            </a:r>
            <a:r>
              <a:rPr lang="en-US" sz="800" b="1" dirty="0" err="1" smtClean="0"/>
              <a:t>Chem</a:t>
            </a:r>
            <a:r>
              <a:rPr lang="en-US" sz="800" b="1" dirty="0" smtClean="0"/>
              <a:t> </a:t>
            </a:r>
            <a:br>
              <a:rPr lang="en-US" sz="800" b="1" dirty="0" smtClean="0"/>
            </a:br>
            <a:r>
              <a:rPr lang="en-US" sz="800" b="1" dirty="0" smtClean="0"/>
              <a:t>Nested </a:t>
            </a:r>
            <a:r>
              <a:rPr lang="en-US" sz="800" b="1" dirty="0" err="1" smtClean="0"/>
              <a:t>Adjoint</a:t>
            </a:r>
            <a:endParaRPr lang="en-US" sz="800" b="1" dirty="0"/>
          </a:p>
        </p:txBody>
      </p:sp>
      <p:sp>
        <p:nvSpPr>
          <p:cNvPr id="113" name="TextBox 112"/>
          <p:cNvSpPr txBox="1"/>
          <p:nvPr/>
        </p:nvSpPr>
        <p:spPr>
          <a:xfrm>
            <a:off x="1818436" y="5505261"/>
            <a:ext cx="802879" cy="338554"/>
          </a:xfrm>
          <a:prstGeom prst="rect">
            <a:avLst/>
          </a:prstGeom>
          <a:noFill/>
        </p:spPr>
        <p:txBody>
          <a:bodyPr wrap="square" rtlCol="0">
            <a:spAutoFit/>
          </a:bodyPr>
          <a:lstStyle/>
          <a:p>
            <a:pPr>
              <a:buNone/>
            </a:pPr>
            <a:r>
              <a:rPr lang="en-US" sz="800" b="1" dirty="0" smtClean="0"/>
              <a:t>AIRSHED: CMAQ DDM</a:t>
            </a:r>
            <a:endParaRPr lang="en-US" sz="800" b="1" dirty="0"/>
          </a:p>
        </p:txBody>
      </p:sp>
      <p:sp>
        <p:nvSpPr>
          <p:cNvPr id="33" name="TextBox 32"/>
          <p:cNvSpPr txBox="1"/>
          <p:nvPr/>
        </p:nvSpPr>
        <p:spPr>
          <a:xfrm>
            <a:off x="6898040" y="683768"/>
            <a:ext cx="666750" cy="307777"/>
          </a:xfrm>
          <a:prstGeom prst="rect">
            <a:avLst/>
          </a:prstGeom>
          <a:noFill/>
        </p:spPr>
        <p:txBody>
          <a:bodyPr wrap="square" rtlCol="0">
            <a:spAutoFit/>
          </a:bodyPr>
          <a:lstStyle/>
          <a:p>
            <a:pPr>
              <a:buNone/>
            </a:pPr>
            <a:r>
              <a:rPr lang="en-US" sz="1400" dirty="0" smtClean="0"/>
              <a:t>2019</a:t>
            </a:r>
            <a:endParaRPr lang="en-US" sz="1400" dirty="0"/>
          </a:p>
        </p:txBody>
      </p:sp>
      <p:cxnSp>
        <p:nvCxnSpPr>
          <p:cNvPr id="10" name="Straight Connector 9"/>
          <p:cNvCxnSpPr/>
          <p:nvPr/>
        </p:nvCxnSpPr>
        <p:spPr bwMode="auto">
          <a:xfrm flipV="1">
            <a:off x="2804671" y="1129014"/>
            <a:ext cx="6246019" cy="9527"/>
          </a:xfrm>
          <a:prstGeom prst="line">
            <a:avLst/>
          </a:prstGeom>
          <a:noFill/>
          <a:ln w="25400"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5" name="Title 2"/>
          <p:cNvSpPr>
            <a:spLocks noGrp="1"/>
          </p:cNvSpPr>
          <p:nvPr>
            <p:ph type="title"/>
          </p:nvPr>
        </p:nvSpPr>
        <p:spPr>
          <a:xfrm>
            <a:off x="0" y="0"/>
            <a:ext cx="9144000" cy="702824"/>
          </a:xfrm>
        </p:spPr>
        <p:txBody>
          <a:bodyPr/>
          <a:lstStyle/>
          <a:p>
            <a:r>
              <a:rPr lang="en-US" sz="3200" dirty="0">
                <a:latin typeface="Calibri" panose="020F0502020204030204" pitchFamily="34" charset="0"/>
              </a:rPr>
              <a:t>Air Quality Health </a:t>
            </a:r>
            <a:r>
              <a:rPr lang="en-US" sz="3200" dirty="0" smtClean="0">
                <a:latin typeface="Calibri" panose="020F0502020204030204" pitchFamily="34" charset="0"/>
              </a:rPr>
              <a:t>Impacts Capabilities Development</a:t>
            </a:r>
            <a:endParaRPr lang="en-US" sz="3200" dirty="0">
              <a:latin typeface="Calibri" panose="020F0502020204030204" pitchFamily="34" charset="0"/>
            </a:endParaRPr>
          </a:p>
        </p:txBody>
      </p:sp>
      <p:sp>
        <p:nvSpPr>
          <p:cNvPr id="118" name="Right Arrow 117"/>
          <p:cNvSpPr/>
          <p:nvPr/>
        </p:nvSpPr>
        <p:spPr bwMode="auto">
          <a:xfrm>
            <a:off x="2773081" y="2714388"/>
            <a:ext cx="6260307" cy="427970"/>
          </a:xfrm>
          <a:prstGeom prst="rightArrow">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a:buNone/>
            </a:pPr>
            <a:r>
              <a:rPr lang="en-US" sz="800" dirty="0"/>
              <a:t>Update tool to account for Improved  knowledge of pollutants, dispersion, chemistry and health </a:t>
            </a:r>
          </a:p>
        </p:txBody>
      </p:sp>
      <p:sp>
        <p:nvSpPr>
          <p:cNvPr id="123" name="Right Arrow 122"/>
          <p:cNvSpPr/>
          <p:nvPr/>
        </p:nvSpPr>
        <p:spPr bwMode="auto">
          <a:xfrm>
            <a:off x="2791246" y="2037559"/>
            <a:ext cx="2597945" cy="733663"/>
          </a:xfrm>
          <a:prstGeom prst="rightArrow">
            <a:avLst>
              <a:gd name="adj1" fmla="val 50000"/>
              <a:gd name="adj2" fmla="val 53237"/>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None/>
              <a:tabLst/>
            </a:pPr>
            <a:r>
              <a:rPr kumimoji="0" lang="en-US" sz="900" b="0" i="0" u="none" strike="noStrike" cap="none" normalizeH="0" baseline="0" dirty="0" smtClean="0">
                <a:ln>
                  <a:noFill/>
                </a:ln>
                <a:solidFill>
                  <a:schemeClr val="tx1"/>
                </a:solidFill>
                <a:effectLst/>
                <a:latin typeface="Arial" pitchFamily="34" charset="0"/>
              </a:rPr>
              <a:t>Evaluate uncertainties due to background emissions</a:t>
            </a:r>
          </a:p>
        </p:txBody>
      </p:sp>
      <p:sp>
        <p:nvSpPr>
          <p:cNvPr id="124" name="Right Arrow 123"/>
          <p:cNvSpPr/>
          <p:nvPr/>
        </p:nvSpPr>
        <p:spPr bwMode="auto">
          <a:xfrm>
            <a:off x="2791246" y="1227309"/>
            <a:ext cx="2611370" cy="794802"/>
          </a:xfrm>
          <a:prstGeom prst="rightArrow">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None/>
              <a:tabLst/>
            </a:pPr>
            <a:r>
              <a:rPr kumimoji="0" lang="en-US" sz="1000" b="0" i="0" u="none" strike="noStrike" cap="none" normalizeH="0" baseline="0" dirty="0" smtClean="0">
                <a:ln>
                  <a:noFill/>
                </a:ln>
                <a:solidFill>
                  <a:schemeClr val="tx1"/>
                </a:solidFill>
                <a:effectLst/>
                <a:latin typeface="Arial" pitchFamily="34" charset="0"/>
              </a:rPr>
              <a:t>Develop overall model with nested</a:t>
            </a:r>
            <a:r>
              <a:rPr kumimoji="0" lang="en-US" sz="1000" b="0" i="0" u="none" strike="noStrike" cap="none" normalizeH="0" dirty="0" smtClean="0">
                <a:ln>
                  <a:noFill/>
                </a:ln>
                <a:solidFill>
                  <a:schemeClr val="tx1"/>
                </a:solidFill>
                <a:effectLst/>
                <a:latin typeface="Arial" pitchFamily="34" charset="0"/>
              </a:rPr>
              <a:t> grids for U.S. + Asia + Europe </a:t>
            </a:r>
            <a:endParaRPr kumimoji="0" lang="en-US" sz="1000" b="0" i="0" u="none" strike="noStrike" cap="none" normalizeH="0" baseline="0" dirty="0" smtClean="0">
              <a:ln>
                <a:noFill/>
              </a:ln>
              <a:solidFill>
                <a:schemeClr val="tx1"/>
              </a:solidFill>
              <a:effectLst/>
              <a:latin typeface="Arial" pitchFamily="34" charset="0"/>
            </a:endParaRPr>
          </a:p>
        </p:txBody>
      </p:sp>
      <p:sp>
        <p:nvSpPr>
          <p:cNvPr id="127" name="Right Arrow 126"/>
          <p:cNvSpPr/>
          <p:nvPr/>
        </p:nvSpPr>
        <p:spPr bwMode="auto">
          <a:xfrm>
            <a:off x="5428550" y="1831876"/>
            <a:ext cx="1456066" cy="427970"/>
          </a:xfrm>
          <a:prstGeom prst="rightArrow">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None/>
              <a:tabLst/>
            </a:pPr>
            <a:r>
              <a:rPr kumimoji="0" lang="en-US" sz="800" b="0" i="0" u="none" strike="noStrike" cap="none" normalizeH="0" baseline="0" dirty="0" smtClean="0">
                <a:ln>
                  <a:noFill/>
                </a:ln>
                <a:solidFill>
                  <a:schemeClr val="tx1"/>
                </a:solidFill>
                <a:effectLst/>
                <a:latin typeface="Arial" pitchFamily="34" charset="0"/>
              </a:rPr>
              <a:t>Further updates TBD</a:t>
            </a:r>
          </a:p>
        </p:txBody>
      </p:sp>
      <p:sp>
        <p:nvSpPr>
          <p:cNvPr id="128" name="Right Arrow 127"/>
          <p:cNvSpPr/>
          <p:nvPr/>
        </p:nvSpPr>
        <p:spPr bwMode="auto">
          <a:xfrm>
            <a:off x="1510315" y="4111633"/>
            <a:ext cx="2387352" cy="489109"/>
          </a:xfrm>
          <a:prstGeom prst="rightArrow">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None/>
              <a:tabLst/>
            </a:pPr>
            <a:r>
              <a:rPr kumimoji="0" lang="en-US" sz="1000" b="0" i="0" u="none" strike="noStrike" cap="none" normalizeH="0" baseline="0" dirty="0" smtClean="0">
                <a:ln>
                  <a:noFill/>
                </a:ln>
                <a:solidFill>
                  <a:schemeClr val="tx1"/>
                </a:solidFill>
                <a:effectLst/>
                <a:latin typeface="Arial" pitchFamily="34" charset="0"/>
              </a:rPr>
              <a:t>Develop CMAQ modeling framework</a:t>
            </a:r>
          </a:p>
        </p:txBody>
      </p:sp>
      <p:sp>
        <p:nvSpPr>
          <p:cNvPr id="129" name="Right Arrow 128"/>
          <p:cNvSpPr/>
          <p:nvPr/>
        </p:nvSpPr>
        <p:spPr bwMode="auto">
          <a:xfrm>
            <a:off x="2804671" y="3608704"/>
            <a:ext cx="3616452" cy="489109"/>
          </a:xfrm>
          <a:prstGeom prst="rightArrow">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None/>
              <a:tabLst/>
            </a:pPr>
            <a:r>
              <a:rPr kumimoji="0" lang="en-US" sz="1000" b="0" i="0" u="none" strike="noStrike" cap="none" normalizeH="0" baseline="0" dirty="0" smtClean="0">
                <a:ln>
                  <a:noFill/>
                </a:ln>
                <a:solidFill>
                  <a:schemeClr val="tx1"/>
                </a:solidFill>
                <a:effectLst/>
                <a:latin typeface="Arial" pitchFamily="34" charset="0"/>
              </a:rPr>
              <a:t>Develop </a:t>
            </a:r>
            <a:r>
              <a:rPr kumimoji="0" lang="en-US" sz="1000" b="0" i="0" u="none" strike="noStrike" cap="none" normalizeH="0" baseline="0" dirty="0" err="1" smtClean="0">
                <a:ln>
                  <a:noFill/>
                </a:ln>
                <a:solidFill>
                  <a:schemeClr val="tx1"/>
                </a:solidFill>
                <a:effectLst/>
                <a:latin typeface="Arial" pitchFamily="34" charset="0"/>
              </a:rPr>
              <a:t>airshed</a:t>
            </a:r>
            <a:r>
              <a:rPr kumimoji="0" lang="en-US" sz="1000" b="0" i="0" u="none" strike="noStrike" cap="none" normalizeH="0" baseline="0" dirty="0" smtClean="0">
                <a:ln>
                  <a:noFill/>
                </a:ln>
                <a:solidFill>
                  <a:schemeClr val="tx1"/>
                </a:solidFill>
                <a:effectLst/>
                <a:latin typeface="Arial" pitchFamily="34" charset="0"/>
              </a:rPr>
              <a:t> AQ CBA factors</a:t>
            </a:r>
          </a:p>
        </p:txBody>
      </p:sp>
      <p:sp>
        <p:nvSpPr>
          <p:cNvPr id="130" name="Right Arrow 129"/>
          <p:cNvSpPr/>
          <p:nvPr/>
        </p:nvSpPr>
        <p:spPr bwMode="auto">
          <a:xfrm>
            <a:off x="2764937" y="4710108"/>
            <a:ext cx="6276290" cy="489109"/>
          </a:xfrm>
          <a:prstGeom prst="rightArrow">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None/>
              <a:tabLst/>
            </a:pPr>
            <a:r>
              <a:rPr kumimoji="0" lang="en-US" sz="1000" b="0" i="0" u="none" strike="noStrike" cap="none" normalizeH="0" baseline="0" dirty="0" smtClean="0">
                <a:ln>
                  <a:noFill/>
                </a:ln>
                <a:solidFill>
                  <a:schemeClr val="tx1"/>
                </a:solidFill>
                <a:effectLst/>
                <a:latin typeface="Arial" pitchFamily="34" charset="0"/>
              </a:rPr>
              <a:t>Update tool to account for</a:t>
            </a:r>
            <a:r>
              <a:rPr kumimoji="0" lang="en-US" sz="1000" b="0" i="0" u="none" strike="noStrike" cap="none" normalizeH="0" dirty="0" smtClean="0">
                <a:ln>
                  <a:noFill/>
                </a:ln>
                <a:solidFill>
                  <a:schemeClr val="tx1"/>
                </a:solidFill>
                <a:effectLst/>
                <a:latin typeface="Arial" pitchFamily="34" charset="0"/>
              </a:rPr>
              <a:t> </a:t>
            </a:r>
            <a:r>
              <a:rPr kumimoji="0" lang="en-US" sz="1000" b="0" i="0" u="none" strike="noStrike" cap="none" normalizeH="0" baseline="0" dirty="0" smtClean="0">
                <a:ln>
                  <a:noFill/>
                </a:ln>
                <a:solidFill>
                  <a:schemeClr val="tx1"/>
                </a:solidFill>
                <a:effectLst/>
                <a:latin typeface="Arial" pitchFamily="34" charset="0"/>
              </a:rPr>
              <a:t>Improved  knowledge of pollutants, dispersion,</a:t>
            </a:r>
            <a:r>
              <a:rPr kumimoji="0" lang="en-US" sz="1000" b="0" i="0" u="none" strike="noStrike" cap="none" normalizeH="0" dirty="0" smtClean="0">
                <a:ln>
                  <a:noFill/>
                </a:ln>
                <a:solidFill>
                  <a:schemeClr val="tx1"/>
                </a:solidFill>
                <a:effectLst/>
                <a:latin typeface="Arial" pitchFamily="34" charset="0"/>
              </a:rPr>
              <a:t> chemistry and </a:t>
            </a:r>
            <a:r>
              <a:rPr kumimoji="0" lang="en-US" sz="1000" b="0" i="0" u="none" strike="noStrike" cap="none" normalizeH="0" baseline="0" dirty="0" smtClean="0">
                <a:ln>
                  <a:noFill/>
                </a:ln>
                <a:solidFill>
                  <a:schemeClr val="tx1"/>
                </a:solidFill>
                <a:effectLst/>
                <a:latin typeface="Arial" pitchFamily="34" charset="0"/>
              </a:rPr>
              <a:t>health </a:t>
            </a:r>
          </a:p>
        </p:txBody>
      </p:sp>
      <p:sp>
        <p:nvSpPr>
          <p:cNvPr id="17" name="TextBox 16"/>
          <p:cNvSpPr txBox="1"/>
          <p:nvPr/>
        </p:nvSpPr>
        <p:spPr>
          <a:xfrm>
            <a:off x="5441974" y="3001678"/>
            <a:ext cx="3591368" cy="400110"/>
          </a:xfrm>
          <a:prstGeom prst="rect">
            <a:avLst/>
          </a:prstGeom>
          <a:noFill/>
        </p:spPr>
        <p:txBody>
          <a:bodyPr wrap="none" rtlCol="0">
            <a:spAutoFit/>
          </a:bodyPr>
          <a:lstStyle/>
          <a:p>
            <a:pPr>
              <a:buNone/>
            </a:pPr>
            <a:r>
              <a:rPr lang="en-US" sz="2000" b="1" dirty="0" smtClean="0">
                <a:solidFill>
                  <a:srgbClr val="002060"/>
                </a:solidFill>
              </a:rPr>
              <a:t>CAEP Cost Benefit Analysis</a:t>
            </a:r>
            <a:endParaRPr lang="en-US" sz="2000" b="1" dirty="0">
              <a:solidFill>
                <a:srgbClr val="002060"/>
              </a:solidFill>
            </a:endParaRPr>
          </a:p>
        </p:txBody>
      </p:sp>
      <p:sp>
        <p:nvSpPr>
          <p:cNvPr id="132" name="TextBox 131"/>
          <p:cNvSpPr txBox="1"/>
          <p:nvPr/>
        </p:nvSpPr>
        <p:spPr>
          <a:xfrm>
            <a:off x="5156219" y="5137644"/>
            <a:ext cx="3935821" cy="400110"/>
          </a:xfrm>
          <a:prstGeom prst="rect">
            <a:avLst/>
          </a:prstGeom>
          <a:noFill/>
        </p:spPr>
        <p:txBody>
          <a:bodyPr wrap="none" rtlCol="0">
            <a:spAutoFit/>
          </a:bodyPr>
          <a:lstStyle/>
          <a:p>
            <a:pPr>
              <a:buNone/>
            </a:pPr>
            <a:r>
              <a:rPr lang="en-US" sz="2000" b="1" dirty="0" smtClean="0">
                <a:solidFill>
                  <a:srgbClr val="002060"/>
                </a:solidFill>
              </a:rPr>
              <a:t>NextGen Cost Benefit Analysis</a:t>
            </a:r>
            <a:endParaRPr lang="en-US" sz="2000" b="1" dirty="0">
              <a:solidFill>
                <a:srgbClr val="002060"/>
              </a:solidFill>
            </a:endParaRPr>
          </a:p>
        </p:txBody>
      </p:sp>
      <p:cxnSp>
        <p:nvCxnSpPr>
          <p:cNvPr id="19" name="Straight Connector 18"/>
          <p:cNvCxnSpPr/>
          <p:nvPr/>
        </p:nvCxnSpPr>
        <p:spPr bwMode="auto">
          <a:xfrm>
            <a:off x="4049485" y="905795"/>
            <a:ext cx="0" cy="360835"/>
          </a:xfrm>
          <a:prstGeom prst="line">
            <a:avLst/>
          </a:prstGeom>
          <a:noFill/>
          <a:ln w="50800" cap="flat" cmpd="sng" algn="ctr">
            <a:solidFill>
              <a:srgbClr val="FF0000"/>
            </a:solidFill>
            <a:prstDash val="solid"/>
            <a:round/>
            <a:headEnd type="none" w="med" len="me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3" name="Slide Number Placeholder 1"/>
          <p:cNvSpPr>
            <a:spLocks noGrp="1"/>
          </p:cNvSpPr>
          <p:nvPr>
            <p:ph type="sldNum" sz="quarter" idx="12"/>
          </p:nvPr>
        </p:nvSpPr>
        <p:spPr>
          <a:xfrm>
            <a:off x="6531934" y="6301565"/>
            <a:ext cx="1905000" cy="457200"/>
          </a:xfrm>
        </p:spPr>
        <p:txBody>
          <a:bodyPr/>
          <a:lstStyle/>
          <a:p>
            <a:pPr>
              <a:defRPr/>
            </a:pPr>
            <a:fld id="{ABBA0738-9B0D-4CAD-A2DB-810342B530CE}" type="slidenum">
              <a:rPr lang="en-US" smtClean="0"/>
              <a:pPr>
                <a:defRPr/>
              </a:pPr>
              <a:t>7</a:t>
            </a:fld>
            <a:endParaRPr lang="en-US" dirty="0"/>
          </a:p>
        </p:txBody>
      </p:sp>
    </p:spTree>
    <p:extLst>
      <p:ext uri="{BB962C8B-B14F-4D97-AF65-F5344CB8AC3E}">
        <p14:creationId xmlns:p14="http://schemas.microsoft.com/office/powerpoint/2010/main" val="557136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957942"/>
            <a:ext cx="8229600" cy="4525963"/>
          </a:xfrm>
        </p:spPr>
        <p:txBody>
          <a:bodyPr/>
          <a:lstStyle/>
          <a:p>
            <a:r>
              <a:rPr lang="en-US" b="0" dirty="0" smtClean="0"/>
              <a:t>Support cruise emissions measurement campaigns (e.g., ACCESS II) with analysis support (FY15-FY16)</a:t>
            </a:r>
          </a:p>
          <a:p>
            <a:r>
              <a:rPr lang="en-US" b="0" dirty="0" smtClean="0"/>
              <a:t>Incorporate latest science into existing APMT-Impacts CBA tool (ongoing)</a:t>
            </a:r>
          </a:p>
          <a:p>
            <a:r>
              <a:rPr lang="en-US" b="0" dirty="0" smtClean="0"/>
              <a:t>Develop regional impacts assessment capability for potential use in CBA </a:t>
            </a:r>
          </a:p>
          <a:p>
            <a:endParaRPr lang="en-US" sz="2000" b="0" dirty="0" smtClean="0"/>
          </a:p>
          <a:p>
            <a:r>
              <a:rPr lang="en-US" b="0" dirty="0" smtClean="0"/>
              <a:t>Need to develop a </a:t>
            </a:r>
            <a:r>
              <a:rPr lang="en-US" b="0" dirty="0"/>
              <a:t>plan to examine climate impacts that are unique to aviation to enable solution development</a:t>
            </a:r>
          </a:p>
        </p:txBody>
      </p:sp>
      <p:sp>
        <p:nvSpPr>
          <p:cNvPr id="3" name="Title 2"/>
          <p:cNvSpPr>
            <a:spLocks noGrp="1"/>
          </p:cNvSpPr>
          <p:nvPr>
            <p:ph type="title"/>
          </p:nvPr>
        </p:nvSpPr>
        <p:spPr/>
        <p:txBody>
          <a:bodyPr/>
          <a:lstStyle/>
          <a:p>
            <a:r>
              <a:rPr lang="en-US" sz="3600" dirty="0" smtClean="0">
                <a:latin typeface="Calibri" panose="020F0502020204030204" pitchFamily="34" charset="0"/>
              </a:rPr>
              <a:t>Climate </a:t>
            </a:r>
            <a:r>
              <a:rPr lang="en-US" sz="3600" dirty="0">
                <a:latin typeface="Calibri" panose="020F0502020204030204" pitchFamily="34" charset="0"/>
              </a:rPr>
              <a:t>Impacts</a:t>
            </a:r>
          </a:p>
        </p:txBody>
      </p:sp>
      <p:sp>
        <p:nvSpPr>
          <p:cNvPr id="4" name="Slide Number Placeholder 3"/>
          <p:cNvSpPr>
            <a:spLocks noGrp="1"/>
          </p:cNvSpPr>
          <p:nvPr>
            <p:ph type="sldNum" sz="quarter" idx="12"/>
          </p:nvPr>
        </p:nvSpPr>
        <p:spPr/>
        <p:txBody>
          <a:bodyPr/>
          <a:lstStyle/>
          <a:p>
            <a:pPr>
              <a:defRPr/>
            </a:pPr>
            <a:fld id="{16851F55-5D7D-4565-AB1C-63DD2AD5AE9E}" type="slidenum">
              <a:rPr lang="en-US" smtClean="0"/>
              <a:pPr>
                <a:defRPr/>
              </a:pPr>
              <a:t>8</a:t>
            </a:fld>
            <a:endParaRPr lang="en-US"/>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9463259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6851F55-5D7D-4565-AB1C-63DD2AD5AE9E}" type="slidenum">
              <a:rPr lang="en-US" smtClean="0"/>
              <a:pPr>
                <a:defRPr/>
              </a:pPr>
              <a:t>9</a:t>
            </a:fld>
            <a:endParaRPr lang="en-US"/>
          </a:p>
        </p:txBody>
      </p:sp>
      <p:sp>
        <p:nvSpPr>
          <p:cNvPr id="5" name="Title 2"/>
          <p:cNvSpPr>
            <a:spLocks noGrp="1"/>
          </p:cNvSpPr>
          <p:nvPr>
            <p:ph type="title"/>
          </p:nvPr>
        </p:nvSpPr>
        <p:spPr>
          <a:xfrm>
            <a:off x="0" y="0"/>
            <a:ext cx="8229600" cy="563562"/>
          </a:xfrm>
        </p:spPr>
        <p:txBody>
          <a:bodyPr/>
          <a:lstStyle/>
          <a:p>
            <a:r>
              <a:rPr lang="en-US" sz="3600" dirty="0">
                <a:latin typeface="Calibri" panose="020F0502020204030204" pitchFamily="34" charset="0"/>
              </a:rPr>
              <a:t>Emissions Tools Development</a:t>
            </a:r>
          </a:p>
        </p:txBody>
      </p:sp>
      <p:graphicFrame>
        <p:nvGraphicFramePr>
          <p:cNvPr id="7" name="Table 6"/>
          <p:cNvGraphicFramePr>
            <a:graphicFrameLocks noGrp="1"/>
          </p:cNvGraphicFramePr>
          <p:nvPr>
            <p:extLst>
              <p:ext uri="{D42A27DB-BD31-4B8C-83A1-F6EECF244321}">
                <p14:modId xmlns:p14="http://schemas.microsoft.com/office/powerpoint/2010/main" val="1936002638"/>
              </p:ext>
            </p:extLst>
          </p:nvPr>
        </p:nvGraphicFramePr>
        <p:xfrm>
          <a:off x="304791" y="732614"/>
          <a:ext cx="8661400" cy="5249818"/>
        </p:xfrm>
        <a:graphic>
          <a:graphicData uri="http://schemas.openxmlformats.org/drawingml/2006/table">
            <a:tbl>
              <a:tblPr firstRow="1" bandRow="1">
                <a:tableStyleId>{21E4AEA4-8DFA-4A89-87EB-49C32662AFE0}</a:tableStyleId>
              </a:tblPr>
              <a:tblGrid>
                <a:gridCol w="2895600"/>
                <a:gridCol w="965200"/>
                <a:gridCol w="977900"/>
                <a:gridCol w="759662"/>
                <a:gridCol w="764338"/>
                <a:gridCol w="711200"/>
                <a:gridCol w="750040"/>
                <a:gridCol w="837460"/>
              </a:tblGrid>
              <a:tr h="531024">
                <a:tc>
                  <a:txBody>
                    <a:bodyPr/>
                    <a:lstStyle/>
                    <a:p>
                      <a:pPr algn="l"/>
                      <a:r>
                        <a:rPr lang="en-US" sz="1600" dirty="0" smtClean="0"/>
                        <a:t>Justification</a:t>
                      </a:r>
                      <a:endParaRPr lang="en-US" sz="1600" dirty="0"/>
                    </a:p>
                  </a:txBody>
                  <a:tcPr anchor="ctr"/>
                </a:tc>
                <a:tc>
                  <a:txBody>
                    <a:bodyPr/>
                    <a:lstStyle/>
                    <a:p>
                      <a:pPr algn="ctr"/>
                      <a:r>
                        <a:rPr lang="en-US" sz="1600" dirty="0" smtClean="0"/>
                        <a:t>2014</a:t>
                      </a:r>
                      <a:endParaRPr lang="en-US" sz="1600" dirty="0"/>
                    </a:p>
                  </a:txBody>
                  <a:tcPr anchor="ctr"/>
                </a:tc>
                <a:tc>
                  <a:txBody>
                    <a:bodyPr/>
                    <a:lstStyle/>
                    <a:p>
                      <a:pPr algn="ctr"/>
                      <a:r>
                        <a:rPr lang="en-US" sz="1600" dirty="0" smtClean="0"/>
                        <a:t>2015</a:t>
                      </a:r>
                      <a:endParaRPr lang="en-US" sz="1600" dirty="0"/>
                    </a:p>
                  </a:txBody>
                  <a:tcPr anchor="ctr"/>
                </a:tc>
                <a:tc>
                  <a:txBody>
                    <a:bodyPr/>
                    <a:lstStyle/>
                    <a:p>
                      <a:pPr algn="ctr"/>
                      <a:r>
                        <a:rPr lang="en-US" sz="1600" dirty="0" smtClean="0"/>
                        <a:t>2016</a:t>
                      </a:r>
                      <a:endParaRPr lang="en-US" sz="1600" dirty="0"/>
                    </a:p>
                  </a:txBody>
                  <a:tcPr anchor="ctr"/>
                </a:tc>
                <a:tc>
                  <a:txBody>
                    <a:bodyPr/>
                    <a:lstStyle/>
                    <a:p>
                      <a:pPr algn="ctr"/>
                      <a:r>
                        <a:rPr lang="en-US" sz="1600" dirty="0" smtClean="0"/>
                        <a:t>2017</a:t>
                      </a:r>
                      <a:endParaRPr lang="en-US" sz="1600" dirty="0"/>
                    </a:p>
                  </a:txBody>
                  <a:tcPr anchor="ctr"/>
                </a:tc>
                <a:tc>
                  <a:txBody>
                    <a:bodyPr/>
                    <a:lstStyle/>
                    <a:p>
                      <a:pPr algn="ctr"/>
                      <a:r>
                        <a:rPr lang="en-US" sz="1600" dirty="0" smtClean="0"/>
                        <a:t>2018</a:t>
                      </a:r>
                      <a:endParaRPr lang="en-US" sz="1600" dirty="0"/>
                    </a:p>
                  </a:txBody>
                  <a:tcPr anchor="ctr"/>
                </a:tc>
                <a:tc>
                  <a:txBody>
                    <a:bodyPr/>
                    <a:lstStyle/>
                    <a:p>
                      <a:pPr algn="ctr"/>
                      <a:r>
                        <a:rPr lang="en-US" sz="1600" dirty="0" smtClean="0"/>
                        <a:t>2019</a:t>
                      </a:r>
                      <a:endParaRPr lang="en-US" sz="1600" dirty="0"/>
                    </a:p>
                  </a:txBody>
                  <a:tcPr anchor="ctr"/>
                </a:tc>
                <a:tc>
                  <a:txBody>
                    <a:bodyPr/>
                    <a:lstStyle/>
                    <a:p>
                      <a:pPr algn="ctr"/>
                      <a:r>
                        <a:rPr lang="en-US" sz="1600" dirty="0" smtClean="0"/>
                        <a:t>2020</a:t>
                      </a:r>
                      <a:endParaRPr lang="en-US" sz="1600" dirty="0"/>
                    </a:p>
                  </a:txBody>
                  <a:tcPr anchor="ctr"/>
                </a:tc>
              </a:tr>
              <a:tr h="1657692">
                <a:tc>
                  <a:txBody>
                    <a:bodyPr/>
                    <a:lstStyle/>
                    <a:p>
                      <a:pPr algn="l"/>
                      <a:r>
                        <a:rPr lang="en-US" sz="1600" b="1" dirty="0" smtClean="0"/>
                        <a:t>AEDT</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b="1" baseline="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1" dirty="0"/>
                    </a:p>
                  </a:txBody>
                  <a:tcPr anchor="ctr"/>
                </a:tc>
                <a:tc>
                  <a:txBody>
                    <a:bodyPr/>
                    <a:lstStyle/>
                    <a:p>
                      <a:pPr algn="ctr"/>
                      <a:endParaRPr lang="en-US" sz="1600" dirty="0"/>
                    </a:p>
                  </a:txBody>
                  <a:tcPr anchor="ctr"/>
                </a:tc>
                <a:tc>
                  <a:txBody>
                    <a:bodyPr/>
                    <a:lstStyle/>
                    <a:p>
                      <a:pPr algn="ctr"/>
                      <a:endParaRPr lang="en-US" sz="1600" dirty="0"/>
                    </a:p>
                  </a:txBody>
                  <a:tcPr anchor="ctr"/>
                </a:tc>
                <a:tc>
                  <a:txBody>
                    <a:bodyPr/>
                    <a:lstStyle/>
                    <a:p>
                      <a:pPr algn="ctr"/>
                      <a:endParaRPr lang="en-US" sz="1600" dirty="0"/>
                    </a:p>
                  </a:txBody>
                  <a:tcPr anchor="ctr"/>
                </a:tc>
                <a:tc>
                  <a:txBody>
                    <a:bodyPr/>
                    <a:lstStyle/>
                    <a:p>
                      <a:pPr algn="ctr"/>
                      <a:endParaRPr lang="en-US" sz="1600" dirty="0"/>
                    </a:p>
                  </a:txBody>
                  <a:tcPr anchor="ctr"/>
                </a:tc>
                <a:tc>
                  <a:txBody>
                    <a:bodyPr/>
                    <a:lstStyle/>
                    <a:p>
                      <a:pPr algn="ctr"/>
                      <a:endParaRPr lang="en-US" sz="1600" dirty="0"/>
                    </a:p>
                  </a:txBody>
                  <a:tcPr anchor="ctr"/>
                </a:tc>
                <a:tc>
                  <a:txBody>
                    <a:bodyPr/>
                    <a:lstStyle/>
                    <a:p>
                      <a:pPr algn="ctr"/>
                      <a:endParaRPr lang="en-US" sz="1600" dirty="0"/>
                    </a:p>
                  </a:txBody>
                  <a:tcPr anchor="ctr"/>
                </a:tc>
                <a:tc>
                  <a:txBody>
                    <a:bodyPr/>
                    <a:lstStyle/>
                    <a:p>
                      <a:pPr algn="ctr"/>
                      <a:endParaRPr lang="en-US" sz="1600" dirty="0"/>
                    </a:p>
                  </a:txBody>
                  <a:tcPr anchor="ctr"/>
                </a:tc>
              </a:tr>
              <a:tr h="19475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Air Quality Models &amp;</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Health Impacts</a:t>
                      </a:r>
                      <a:endParaRPr lang="en-US" sz="1600" b="1" baseline="0" dirty="0" smtClean="0"/>
                    </a:p>
                  </a:txBody>
                  <a:tcPr anchor="ctr"/>
                </a:tc>
                <a:tc>
                  <a:txBody>
                    <a:bodyPr/>
                    <a:lstStyle/>
                    <a:p>
                      <a:pPr algn="ctr"/>
                      <a:endParaRPr lang="en-US" sz="1600" dirty="0"/>
                    </a:p>
                  </a:txBody>
                  <a:tcPr anchor="ctr"/>
                </a:tc>
                <a:tc>
                  <a:txBody>
                    <a:bodyPr/>
                    <a:lstStyle/>
                    <a:p>
                      <a:pPr algn="ctr"/>
                      <a:endParaRPr lang="en-US" sz="1600" dirty="0"/>
                    </a:p>
                  </a:txBody>
                  <a:tcPr anchor="ctr"/>
                </a:tc>
                <a:tc>
                  <a:txBody>
                    <a:bodyPr/>
                    <a:lstStyle/>
                    <a:p>
                      <a:pPr algn="ctr"/>
                      <a:endParaRPr lang="en-US" sz="1600" dirty="0"/>
                    </a:p>
                  </a:txBody>
                  <a:tcPr anchor="ctr"/>
                </a:tc>
                <a:tc>
                  <a:txBody>
                    <a:bodyPr/>
                    <a:lstStyle/>
                    <a:p>
                      <a:pPr algn="ctr"/>
                      <a:endParaRPr lang="en-US" sz="1600" dirty="0"/>
                    </a:p>
                  </a:txBody>
                  <a:tcPr anchor="ctr"/>
                </a:tc>
                <a:tc>
                  <a:txBody>
                    <a:bodyPr/>
                    <a:lstStyle/>
                    <a:p>
                      <a:pPr algn="ctr"/>
                      <a:endParaRPr lang="en-US" sz="1600" dirty="0"/>
                    </a:p>
                  </a:txBody>
                  <a:tcPr anchor="ctr"/>
                </a:tc>
                <a:tc>
                  <a:txBody>
                    <a:bodyPr/>
                    <a:lstStyle/>
                    <a:p>
                      <a:pPr algn="ctr"/>
                      <a:endParaRPr lang="en-US" sz="1600" dirty="0"/>
                    </a:p>
                  </a:txBody>
                  <a:tcPr anchor="ctr"/>
                </a:tc>
                <a:tc>
                  <a:txBody>
                    <a:bodyPr/>
                    <a:lstStyle/>
                    <a:p>
                      <a:pPr algn="ctr"/>
                      <a:endParaRPr lang="en-US" sz="1600" dirty="0"/>
                    </a:p>
                  </a:txBody>
                  <a:tcPr anchor="ctr"/>
                </a:tc>
              </a:tr>
              <a:tr h="1113549">
                <a:tc>
                  <a:txBody>
                    <a:bodyPr/>
                    <a:lstStyle/>
                    <a:p>
                      <a:pPr marL="0" indent="0" algn="l">
                        <a:buFont typeface="Arial" panose="020B0604020202020204" pitchFamily="34" charset="0"/>
                        <a:buNone/>
                      </a:pPr>
                      <a:r>
                        <a:rPr lang="en-US" sz="1600" b="1" dirty="0" smtClean="0"/>
                        <a:t>Climate Impact</a:t>
                      </a:r>
                      <a:r>
                        <a:rPr lang="en-US" sz="1600" b="1" baseline="0" dirty="0" smtClean="0"/>
                        <a:t> Models</a:t>
                      </a:r>
                      <a:endParaRPr lang="en-US" sz="1600" b="1" dirty="0"/>
                    </a:p>
                  </a:txBody>
                  <a:tcPr anchor="ctr"/>
                </a:tc>
                <a:tc>
                  <a:txBody>
                    <a:bodyPr/>
                    <a:lstStyle/>
                    <a:p>
                      <a:pPr algn="ctr"/>
                      <a:endParaRPr lang="en-US" sz="1600" b="1" dirty="0" smtClean="0"/>
                    </a:p>
                  </a:txBody>
                  <a:tcPr anchor="ctr"/>
                </a:tc>
                <a:tc>
                  <a:txBody>
                    <a:bodyPr/>
                    <a:lstStyle/>
                    <a:p>
                      <a:pPr algn="ctr"/>
                      <a:endParaRPr lang="en-US" sz="1600" dirty="0"/>
                    </a:p>
                  </a:txBody>
                  <a:tcPr anchor="ctr"/>
                </a:tc>
                <a:tc>
                  <a:txBody>
                    <a:bodyPr/>
                    <a:lstStyle/>
                    <a:p>
                      <a:pPr algn="ctr"/>
                      <a:endParaRPr lang="en-US" sz="1600" dirty="0"/>
                    </a:p>
                  </a:txBody>
                  <a:tcPr anchor="ctr"/>
                </a:tc>
                <a:tc>
                  <a:txBody>
                    <a:bodyPr/>
                    <a:lstStyle/>
                    <a:p>
                      <a:pPr algn="ctr"/>
                      <a:endParaRPr lang="en-US" sz="1600" b="1" dirty="0"/>
                    </a:p>
                  </a:txBody>
                  <a:tcPr anchor="ctr"/>
                </a:tc>
                <a:tc>
                  <a:txBody>
                    <a:bodyPr/>
                    <a:lstStyle/>
                    <a:p>
                      <a:pPr algn="ctr"/>
                      <a:endParaRPr lang="en-US" sz="1600" dirty="0"/>
                    </a:p>
                  </a:txBody>
                  <a:tcPr anchor="ctr"/>
                </a:tc>
                <a:tc>
                  <a:txBody>
                    <a:bodyPr/>
                    <a:lstStyle/>
                    <a:p>
                      <a:pPr algn="ctr"/>
                      <a:endParaRPr lang="en-US" sz="1600" dirty="0"/>
                    </a:p>
                  </a:txBody>
                  <a:tcPr anchor="ctr"/>
                </a:tc>
                <a:tc>
                  <a:txBody>
                    <a:bodyPr/>
                    <a:lstStyle/>
                    <a:p>
                      <a:pPr algn="ctr"/>
                      <a:endParaRPr lang="en-US" sz="1600" dirty="0"/>
                    </a:p>
                  </a:txBody>
                  <a:tcPr anchor="ctr"/>
                </a:tc>
              </a:tr>
            </a:tbl>
          </a:graphicData>
        </a:graphic>
      </p:graphicFrame>
      <p:sp>
        <p:nvSpPr>
          <p:cNvPr id="8" name="Rounded Rectangle 7"/>
          <p:cNvSpPr/>
          <p:nvPr/>
        </p:nvSpPr>
        <p:spPr>
          <a:xfrm>
            <a:off x="3625842" y="1626093"/>
            <a:ext cx="873126" cy="596900"/>
          </a:xfrm>
          <a:prstGeom prst="roundRect">
            <a:avLst>
              <a:gd name="adj" fmla="val 22492"/>
            </a:avLst>
          </a:prstGeom>
        </p:spPr>
        <p:style>
          <a:lnRef idx="2">
            <a:schemeClr val="dk1"/>
          </a:lnRef>
          <a:fillRef idx="1">
            <a:schemeClr val="lt1"/>
          </a:fillRef>
          <a:effectRef idx="0">
            <a:schemeClr val="dk1"/>
          </a:effectRef>
          <a:fontRef idx="minor">
            <a:schemeClr val="dk1"/>
          </a:fontRef>
        </p:style>
        <p:txBody>
          <a:bodyPr rtlCol="0" anchor="ctr"/>
          <a:lstStyle/>
          <a:p>
            <a:pPr algn="ctr">
              <a:buNone/>
            </a:pPr>
            <a:r>
              <a:rPr lang="en-US" sz="1200" b="1" dirty="0" smtClean="0">
                <a:solidFill>
                  <a:schemeClr val="tx1"/>
                </a:solidFill>
              </a:rPr>
              <a:t>High Fidelity Weather</a:t>
            </a:r>
            <a:endParaRPr lang="en-US" sz="1200" b="1" dirty="0">
              <a:solidFill>
                <a:schemeClr val="tx1"/>
              </a:solidFill>
            </a:endParaRPr>
          </a:p>
        </p:txBody>
      </p:sp>
      <p:sp>
        <p:nvSpPr>
          <p:cNvPr id="13" name="Rounded Rectangle 12"/>
          <p:cNvSpPr/>
          <p:nvPr/>
        </p:nvSpPr>
        <p:spPr>
          <a:xfrm>
            <a:off x="4498968" y="1623361"/>
            <a:ext cx="1414944" cy="599632"/>
          </a:xfrm>
          <a:prstGeom prst="roundRect">
            <a:avLst>
              <a:gd name="adj" fmla="val 22492"/>
            </a:avLst>
          </a:prstGeom>
        </p:spPr>
        <p:style>
          <a:lnRef idx="2">
            <a:schemeClr val="dk1"/>
          </a:lnRef>
          <a:fillRef idx="1">
            <a:schemeClr val="lt1"/>
          </a:fillRef>
          <a:effectRef idx="0">
            <a:schemeClr val="dk1"/>
          </a:effectRef>
          <a:fontRef idx="minor">
            <a:schemeClr val="dk1"/>
          </a:fontRef>
        </p:style>
        <p:txBody>
          <a:bodyPr rtlCol="0" anchor="ctr"/>
          <a:lstStyle/>
          <a:p>
            <a:pPr algn="ctr">
              <a:buNone/>
            </a:pPr>
            <a:r>
              <a:rPr lang="en-US" sz="1200" b="1" dirty="0" smtClean="0">
                <a:solidFill>
                  <a:schemeClr val="tx1"/>
                </a:solidFill>
              </a:rPr>
              <a:t>High Fidelity w/Sensor Path, BADA4</a:t>
            </a:r>
            <a:endParaRPr lang="en-US" sz="1200" b="1" dirty="0">
              <a:solidFill>
                <a:schemeClr val="tx1"/>
              </a:solidFill>
            </a:endParaRPr>
          </a:p>
        </p:txBody>
      </p:sp>
      <p:sp>
        <p:nvSpPr>
          <p:cNvPr id="14" name="Rounded Rectangle 13"/>
          <p:cNvSpPr/>
          <p:nvPr/>
        </p:nvSpPr>
        <p:spPr>
          <a:xfrm>
            <a:off x="3190868" y="1250036"/>
            <a:ext cx="3851200" cy="373325"/>
          </a:xfrm>
          <a:prstGeom prst="roundRect">
            <a:avLst>
              <a:gd name="adj" fmla="val 22492"/>
            </a:avLst>
          </a:prstGeom>
        </p:spPr>
        <p:style>
          <a:lnRef idx="2">
            <a:schemeClr val="dk1"/>
          </a:lnRef>
          <a:fillRef idx="1">
            <a:schemeClr val="lt1"/>
          </a:fillRef>
          <a:effectRef idx="0">
            <a:schemeClr val="dk1"/>
          </a:effectRef>
          <a:fontRef idx="minor">
            <a:schemeClr val="dk1"/>
          </a:fontRef>
        </p:style>
        <p:txBody>
          <a:bodyPr rtlCol="0" anchor="ctr"/>
          <a:lstStyle/>
          <a:p>
            <a:pPr algn="ctr">
              <a:buNone/>
            </a:pPr>
            <a:r>
              <a:rPr lang="en-US" sz="1200" b="1" dirty="0" smtClean="0">
                <a:solidFill>
                  <a:schemeClr val="tx1"/>
                </a:solidFill>
              </a:rPr>
              <a:t>AEDT Post 2b Tech Support Development</a:t>
            </a:r>
            <a:endParaRPr lang="en-US" sz="1200" b="1" dirty="0">
              <a:solidFill>
                <a:schemeClr val="tx1"/>
              </a:solidFill>
            </a:endParaRPr>
          </a:p>
        </p:txBody>
      </p:sp>
      <p:sp>
        <p:nvSpPr>
          <p:cNvPr id="15" name="Rounded Rectangle 14"/>
          <p:cNvSpPr/>
          <p:nvPr/>
        </p:nvSpPr>
        <p:spPr>
          <a:xfrm>
            <a:off x="4847320" y="2222993"/>
            <a:ext cx="2543100" cy="321453"/>
          </a:xfrm>
          <a:prstGeom prst="roundRect">
            <a:avLst>
              <a:gd name="adj" fmla="val 22492"/>
            </a:avLst>
          </a:prstGeom>
        </p:spPr>
        <p:style>
          <a:lnRef idx="2">
            <a:schemeClr val="dk1"/>
          </a:lnRef>
          <a:fillRef idx="1">
            <a:schemeClr val="lt1"/>
          </a:fillRef>
          <a:effectRef idx="0">
            <a:schemeClr val="dk1"/>
          </a:effectRef>
          <a:fontRef idx="minor">
            <a:schemeClr val="dk1"/>
          </a:fontRef>
        </p:style>
        <p:txBody>
          <a:bodyPr rtlCol="0" anchor="ctr"/>
          <a:lstStyle/>
          <a:p>
            <a:pPr algn="ctr">
              <a:buNone/>
            </a:pPr>
            <a:r>
              <a:rPr lang="en-US" sz="1200" b="1" dirty="0" smtClean="0">
                <a:solidFill>
                  <a:schemeClr val="tx1"/>
                </a:solidFill>
              </a:rPr>
              <a:t>Aircraft Performance Module</a:t>
            </a:r>
            <a:endParaRPr lang="en-US" sz="1200" b="1" dirty="0">
              <a:solidFill>
                <a:schemeClr val="tx1"/>
              </a:solidFill>
            </a:endParaRPr>
          </a:p>
        </p:txBody>
      </p:sp>
      <p:sp>
        <p:nvSpPr>
          <p:cNvPr id="16" name="Rounded Rectangle 15"/>
          <p:cNvSpPr/>
          <p:nvPr/>
        </p:nvSpPr>
        <p:spPr>
          <a:xfrm>
            <a:off x="3189279" y="2865900"/>
            <a:ext cx="5732464" cy="324459"/>
          </a:xfrm>
          <a:prstGeom prst="roundRect">
            <a:avLst>
              <a:gd name="adj" fmla="val 22492"/>
            </a:avLst>
          </a:prstGeom>
        </p:spPr>
        <p:style>
          <a:lnRef idx="2">
            <a:schemeClr val="dk1"/>
          </a:lnRef>
          <a:fillRef idx="1">
            <a:schemeClr val="lt1"/>
          </a:fillRef>
          <a:effectRef idx="0">
            <a:schemeClr val="dk1"/>
          </a:effectRef>
          <a:fontRef idx="minor">
            <a:schemeClr val="dk1"/>
          </a:fontRef>
        </p:style>
        <p:txBody>
          <a:bodyPr rtlCol="0" anchor="ctr"/>
          <a:lstStyle/>
          <a:p>
            <a:pPr algn="ctr">
              <a:buNone/>
            </a:pPr>
            <a:r>
              <a:rPr lang="en-US" sz="1200" b="1" dirty="0" smtClean="0">
                <a:solidFill>
                  <a:schemeClr val="tx1"/>
                </a:solidFill>
              </a:rPr>
              <a:t>Global Analysis Tool (GEOS </a:t>
            </a:r>
            <a:r>
              <a:rPr lang="en-US" sz="1200" b="1" dirty="0" err="1" smtClean="0">
                <a:solidFill>
                  <a:schemeClr val="tx1"/>
                </a:solidFill>
              </a:rPr>
              <a:t>Chem-Adjoint</a:t>
            </a:r>
            <a:r>
              <a:rPr lang="en-US" sz="1400" b="1" dirty="0" smtClean="0">
                <a:solidFill>
                  <a:schemeClr val="tx1"/>
                </a:solidFill>
              </a:rPr>
              <a:t>)</a:t>
            </a:r>
            <a:endParaRPr lang="en-US" sz="1400" b="1" dirty="0">
              <a:solidFill>
                <a:schemeClr val="tx1"/>
              </a:solidFill>
            </a:endParaRPr>
          </a:p>
        </p:txBody>
      </p:sp>
      <p:sp>
        <p:nvSpPr>
          <p:cNvPr id="17" name="Rounded Rectangle 16"/>
          <p:cNvSpPr/>
          <p:nvPr/>
        </p:nvSpPr>
        <p:spPr>
          <a:xfrm>
            <a:off x="3190868" y="3496474"/>
            <a:ext cx="5732464" cy="381002"/>
          </a:xfrm>
          <a:prstGeom prst="roundRect">
            <a:avLst>
              <a:gd name="adj" fmla="val 22492"/>
            </a:avLst>
          </a:prstGeom>
        </p:spPr>
        <p:style>
          <a:lnRef idx="2">
            <a:schemeClr val="dk1"/>
          </a:lnRef>
          <a:fillRef idx="1">
            <a:schemeClr val="lt1"/>
          </a:fillRef>
          <a:effectRef idx="0">
            <a:schemeClr val="dk1"/>
          </a:effectRef>
          <a:fontRef idx="minor">
            <a:schemeClr val="dk1"/>
          </a:fontRef>
        </p:style>
        <p:txBody>
          <a:bodyPr rtlCol="0" anchor="ctr"/>
          <a:lstStyle/>
          <a:p>
            <a:pPr algn="ctr">
              <a:buNone/>
            </a:pPr>
            <a:r>
              <a:rPr lang="en-US" sz="1200" b="1" dirty="0" smtClean="0">
                <a:solidFill>
                  <a:schemeClr val="tx1"/>
                </a:solidFill>
              </a:rPr>
              <a:t>NAS-Wide Analysis Tool (CMAQ &amp; GEOS </a:t>
            </a:r>
            <a:r>
              <a:rPr lang="en-US" sz="1200" b="1" dirty="0" err="1" smtClean="0">
                <a:solidFill>
                  <a:schemeClr val="tx1"/>
                </a:solidFill>
              </a:rPr>
              <a:t>Chem</a:t>
            </a:r>
            <a:r>
              <a:rPr lang="en-US" sz="1200" b="1" dirty="0" smtClean="0">
                <a:solidFill>
                  <a:schemeClr val="tx1"/>
                </a:solidFill>
              </a:rPr>
              <a:t>-Nested </a:t>
            </a:r>
            <a:r>
              <a:rPr lang="en-US" sz="1200" b="1" dirty="0" err="1" smtClean="0">
                <a:solidFill>
                  <a:schemeClr val="tx1"/>
                </a:solidFill>
              </a:rPr>
              <a:t>Adjoint</a:t>
            </a:r>
            <a:r>
              <a:rPr lang="en-US" sz="1200" b="1" dirty="0" smtClean="0">
                <a:solidFill>
                  <a:schemeClr val="tx1"/>
                </a:solidFill>
              </a:rPr>
              <a:t>)</a:t>
            </a:r>
            <a:endParaRPr lang="en-US" sz="1200" b="1" dirty="0">
              <a:solidFill>
                <a:schemeClr val="tx1"/>
              </a:solidFill>
            </a:endParaRPr>
          </a:p>
        </p:txBody>
      </p:sp>
      <p:sp>
        <p:nvSpPr>
          <p:cNvPr id="18" name="Rounded Rectangle 17"/>
          <p:cNvSpPr/>
          <p:nvPr/>
        </p:nvSpPr>
        <p:spPr>
          <a:xfrm>
            <a:off x="3211503" y="4186501"/>
            <a:ext cx="5732464" cy="368302"/>
          </a:xfrm>
          <a:prstGeom prst="roundRect">
            <a:avLst>
              <a:gd name="adj" fmla="val 22492"/>
            </a:avLst>
          </a:prstGeom>
        </p:spPr>
        <p:style>
          <a:lnRef idx="2">
            <a:schemeClr val="dk1"/>
          </a:lnRef>
          <a:fillRef idx="1">
            <a:schemeClr val="lt1"/>
          </a:fillRef>
          <a:effectRef idx="0">
            <a:schemeClr val="dk1"/>
          </a:effectRef>
          <a:fontRef idx="minor">
            <a:schemeClr val="dk1"/>
          </a:fontRef>
        </p:style>
        <p:txBody>
          <a:bodyPr rtlCol="0" anchor="ctr"/>
          <a:lstStyle/>
          <a:p>
            <a:pPr algn="ctr">
              <a:buNone/>
            </a:pPr>
            <a:r>
              <a:rPr lang="en-US" sz="1200" b="1" dirty="0" smtClean="0">
                <a:solidFill>
                  <a:schemeClr val="tx1"/>
                </a:solidFill>
              </a:rPr>
              <a:t>Air Shed Level Analysis Tools (CMAQ DDM)</a:t>
            </a:r>
            <a:endParaRPr lang="en-US" sz="1200" b="1" dirty="0">
              <a:solidFill>
                <a:schemeClr val="tx1"/>
              </a:solidFill>
            </a:endParaRPr>
          </a:p>
        </p:txBody>
      </p:sp>
      <p:sp>
        <p:nvSpPr>
          <p:cNvPr id="19" name="Rounded Rectangle 18"/>
          <p:cNvSpPr/>
          <p:nvPr/>
        </p:nvSpPr>
        <p:spPr>
          <a:xfrm>
            <a:off x="3189279" y="4948059"/>
            <a:ext cx="5776912" cy="260350"/>
          </a:xfrm>
          <a:prstGeom prst="roundRect">
            <a:avLst>
              <a:gd name="adj" fmla="val 22492"/>
            </a:avLst>
          </a:prstGeom>
        </p:spPr>
        <p:style>
          <a:lnRef idx="2">
            <a:schemeClr val="dk1"/>
          </a:lnRef>
          <a:fillRef idx="1">
            <a:schemeClr val="lt1"/>
          </a:fillRef>
          <a:effectRef idx="0">
            <a:schemeClr val="dk1"/>
          </a:effectRef>
          <a:fontRef idx="minor">
            <a:schemeClr val="dk1"/>
          </a:fontRef>
        </p:style>
        <p:txBody>
          <a:bodyPr rtlCol="0" anchor="ctr"/>
          <a:lstStyle/>
          <a:p>
            <a:pPr algn="ctr">
              <a:buNone/>
            </a:pPr>
            <a:r>
              <a:rPr lang="en-US" sz="1200" b="1" dirty="0" smtClean="0">
                <a:solidFill>
                  <a:schemeClr val="tx1"/>
                </a:solidFill>
              </a:rPr>
              <a:t>Global Level Analysis</a:t>
            </a:r>
            <a:endParaRPr lang="en-US" sz="1200" b="1" dirty="0">
              <a:solidFill>
                <a:schemeClr val="tx1"/>
              </a:solidFill>
            </a:endParaRPr>
          </a:p>
        </p:txBody>
      </p:sp>
      <p:sp>
        <p:nvSpPr>
          <p:cNvPr id="22" name="Rounded Rectangle 21"/>
          <p:cNvSpPr/>
          <p:nvPr/>
        </p:nvSpPr>
        <p:spPr>
          <a:xfrm>
            <a:off x="3209977" y="5464359"/>
            <a:ext cx="5732464" cy="260350"/>
          </a:xfrm>
          <a:prstGeom prst="roundRect">
            <a:avLst>
              <a:gd name="adj" fmla="val 22492"/>
            </a:avLst>
          </a:prstGeom>
        </p:spPr>
        <p:style>
          <a:lnRef idx="2">
            <a:schemeClr val="dk1"/>
          </a:lnRef>
          <a:fillRef idx="1">
            <a:schemeClr val="lt1"/>
          </a:fillRef>
          <a:effectRef idx="0">
            <a:schemeClr val="dk1"/>
          </a:effectRef>
          <a:fontRef idx="minor">
            <a:schemeClr val="dk1"/>
          </a:fontRef>
        </p:style>
        <p:txBody>
          <a:bodyPr rtlCol="0" anchor="ctr"/>
          <a:lstStyle/>
          <a:p>
            <a:pPr algn="ctr">
              <a:buNone/>
            </a:pPr>
            <a:r>
              <a:rPr lang="en-US" sz="1200" b="1" dirty="0" smtClean="0">
                <a:solidFill>
                  <a:schemeClr val="tx1"/>
                </a:solidFill>
              </a:rPr>
              <a:t>Regional Analysis</a:t>
            </a:r>
            <a:endParaRPr lang="en-US" sz="1200" b="1" dirty="0">
              <a:solidFill>
                <a:schemeClr val="tx1"/>
              </a:solidFill>
            </a:endParaRPr>
          </a:p>
        </p:txBody>
      </p:sp>
      <p:sp>
        <p:nvSpPr>
          <p:cNvPr id="20" name="Rounded Rectangle 19"/>
          <p:cNvSpPr/>
          <p:nvPr/>
        </p:nvSpPr>
        <p:spPr>
          <a:xfrm>
            <a:off x="330530" y="6298342"/>
            <a:ext cx="2531422" cy="350360"/>
          </a:xfrm>
          <a:prstGeom prst="roundRect">
            <a:avLst>
              <a:gd name="adj" fmla="val 22492"/>
            </a:avLst>
          </a:prstGeom>
          <a:solidFill>
            <a:schemeClr val="lt1"/>
          </a:solidFill>
        </p:spPr>
        <p:style>
          <a:lnRef idx="2">
            <a:schemeClr val="dk1"/>
          </a:lnRef>
          <a:fillRef idx="1">
            <a:schemeClr val="lt1"/>
          </a:fillRef>
          <a:effectRef idx="0">
            <a:schemeClr val="dk1"/>
          </a:effectRef>
          <a:fontRef idx="minor">
            <a:schemeClr val="dk1"/>
          </a:fontRef>
        </p:style>
        <p:txBody>
          <a:bodyPr rtlCol="0" anchor="ctr"/>
          <a:lstStyle/>
          <a:p>
            <a:pPr algn="ctr">
              <a:buNone/>
            </a:pPr>
            <a:r>
              <a:rPr lang="en-US" sz="1200" b="1" dirty="0" smtClean="0">
                <a:solidFill>
                  <a:schemeClr val="tx1"/>
                </a:solidFill>
              </a:rPr>
              <a:t>    Updated Tool</a:t>
            </a:r>
            <a:endParaRPr lang="en-US" sz="1200" b="1" dirty="0">
              <a:solidFill>
                <a:schemeClr val="tx1"/>
              </a:solidFill>
            </a:endParaRPr>
          </a:p>
        </p:txBody>
      </p:sp>
      <p:sp>
        <p:nvSpPr>
          <p:cNvPr id="3" name="5-Point Star 2"/>
          <p:cNvSpPr/>
          <p:nvPr/>
        </p:nvSpPr>
        <p:spPr bwMode="auto">
          <a:xfrm>
            <a:off x="7387452" y="2222993"/>
            <a:ext cx="279070" cy="256565"/>
          </a:xfrm>
          <a:prstGeom prst="star5">
            <a:avLst/>
          </a:prstGeom>
          <a:solidFill>
            <a:srgbClr val="00B050"/>
          </a:solidFill>
          <a:ln>
            <a:solidFill>
              <a:srgbClr val="00B050"/>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pitchFamily="34" charset="0"/>
            </a:endParaRPr>
          </a:p>
        </p:txBody>
      </p:sp>
      <p:sp>
        <p:nvSpPr>
          <p:cNvPr id="21" name="5-Point Star 20"/>
          <p:cNvSpPr/>
          <p:nvPr/>
        </p:nvSpPr>
        <p:spPr bwMode="auto">
          <a:xfrm>
            <a:off x="354280" y="6321489"/>
            <a:ext cx="279070" cy="256565"/>
          </a:xfrm>
          <a:prstGeom prst="star5">
            <a:avLst/>
          </a:prstGeom>
          <a:solidFill>
            <a:srgbClr val="00B050"/>
          </a:solidFill>
          <a:ln>
            <a:solidFill>
              <a:srgbClr val="00B050"/>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pitchFamily="34" charset="0"/>
            </a:endParaRPr>
          </a:p>
        </p:txBody>
      </p:sp>
      <p:sp>
        <p:nvSpPr>
          <p:cNvPr id="23" name="5-Point Star 22"/>
          <p:cNvSpPr/>
          <p:nvPr/>
        </p:nvSpPr>
        <p:spPr bwMode="auto">
          <a:xfrm>
            <a:off x="5634842" y="3190360"/>
            <a:ext cx="279070" cy="256565"/>
          </a:xfrm>
          <a:prstGeom prst="star5">
            <a:avLst/>
          </a:prstGeom>
          <a:solidFill>
            <a:srgbClr val="00B050"/>
          </a:solidFill>
          <a:ln>
            <a:solidFill>
              <a:srgbClr val="00B050"/>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pitchFamily="34" charset="0"/>
            </a:endParaRPr>
          </a:p>
        </p:txBody>
      </p:sp>
      <p:sp>
        <p:nvSpPr>
          <p:cNvPr id="24" name="5-Point Star 23"/>
          <p:cNvSpPr/>
          <p:nvPr/>
        </p:nvSpPr>
        <p:spPr bwMode="auto">
          <a:xfrm>
            <a:off x="8642673" y="3200721"/>
            <a:ext cx="279070" cy="256565"/>
          </a:xfrm>
          <a:prstGeom prst="star5">
            <a:avLst/>
          </a:prstGeom>
          <a:solidFill>
            <a:srgbClr val="00B050"/>
          </a:solidFill>
          <a:ln>
            <a:solidFill>
              <a:srgbClr val="00B050"/>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pitchFamily="34" charset="0"/>
            </a:endParaRPr>
          </a:p>
        </p:txBody>
      </p:sp>
      <p:sp>
        <p:nvSpPr>
          <p:cNvPr id="25" name="5-Point Star 24"/>
          <p:cNvSpPr/>
          <p:nvPr/>
        </p:nvSpPr>
        <p:spPr bwMode="auto">
          <a:xfrm>
            <a:off x="5646719" y="3875032"/>
            <a:ext cx="279070" cy="256565"/>
          </a:xfrm>
          <a:prstGeom prst="star5">
            <a:avLst/>
          </a:prstGeom>
          <a:solidFill>
            <a:srgbClr val="00B050"/>
          </a:solidFill>
          <a:ln>
            <a:solidFill>
              <a:srgbClr val="00B050"/>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pitchFamily="34" charset="0"/>
            </a:endParaRPr>
          </a:p>
        </p:txBody>
      </p:sp>
      <p:sp>
        <p:nvSpPr>
          <p:cNvPr id="26" name="5-Point Star 25"/>
          <p:cNvSpPr/>
          <p:nvPr/>
        </p:nvSpPr>
        <p:spPr bwMode="auto">
          <a:xfrm>
            <a:off x="7042068" y="3885249"/>
            <a:ext cx="279070" cy="256565"/>
          </a:xfrm>
          <a:prstGeom prst="star5">
            <a:avLst/>
          </a:prstGeom>
          <a:solidFill>
            <a:srgbClr val="00B050"/>
          </a:solidFill>
          <a:ln>
            <a:solidFill>
              <a:srgbClr val="00B050"/>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pitchFamily="34" charset="0"/>
            </a:endParaRPr>
          </a:p>
        </p:txBody>
      </p:sp>
      <p:sp>
        <p:nvSpPr>
          <p:cNvPr id="27" name="5-Point Star 26"/>
          <p:cNvSpPr/>
          <p:nvPr/>
        </p:nvSpPr>
        <p:spPr bwMode="auto">
          <a:xfrm>
            <a:off x="8687121" y="3875031"/>
            <a:ext cx="279070" cy="256565"/>
          </a:xfrm>
          <a:prstGeom prst="star5">
            <a:avLst/>
          </a:prstGeom>
          <a:solidFill>
            <a:srgbClr val="00B050"/>
          </a:solidFill>
          <a:ln>
            <a:solidFill>
              <a:srgbClr val="00B050"/>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pitchFamily="34" charset="0"/>
            </a:endParaRPr>
          </a:p>
        </p:txBody>
      </p:sp>
      <p:sp>
        <p:nvSpPr>
          <p:cNvPr id="29" name="5-Point Star 28"/>
          <p:cNvSpPr/>
          <p:nvPr/>
        </p:nvSpPr>
        <p:spPr bwMode="auto">
          <a:xfrm>
            <a:off x="6405749" y="4543609"/>
            <a:ext cx="279070" cy="256565"/>
          </a:xfrm>
          <a:prstGeom prst="star5">
            <a:avLst/>
          </a:prstGeom>
          <a:solidFill>
            <a:srgbClr val="00B050"/>
          </a:solidFill>
          <a:ln>
            <a:solidFill>
              <a:srgbClr val="00B050"/>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pitchFamily="34" charset="0"/>
            </a:endParaRPr>
          </a:p>
        </p:txBody>
      </p:sp>
      <p:sp>
        <p:nvSpPr>
          <p:cNvPr id="30" name="5-Point Star 29"/>
          <p:cNvSpPr/>
          <p:nvPr/>
        </p:nvSpPr>
        <p:spPr bwMode="auto">
          <a:xfrm>
            <a:off x="7876310" y="4564549"/>
            <a:ext cx="279070" cy="256565"/>
          </a:xfrm>
          <a:prstGeom prst="star5">
            <a:avLst/>
          </a:prstGeom>
          <a:solidFill>
            <a:srgbClr val="00B050"/>
          </a:solidFill>
          <a:ln>
            <a:solidFill>
              <a:srgbClr val="00B050"/>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pitchFamily="34" charset="0"/>
            </a:endParaRPr>
          </a:p>
        </p:txBody>
      </p:sp>
      <p:sp>
        <p:nvSpPr>
          <p:cNvPr id="31" name="Rounded Rectangle 30"/>
          <p:cNvSpPr/>
          <p:nvPr/>
        </p:nvSpPr>
        <p:spPr>
          <a:xfrm>
            <a:off x="6684819" y="2544446"/>
            <a:ext cx="2259148" cy="308438"/>
          </a:xfrm>
          <a:prstGeom prst="roundRect">
            <a:avLst>
              <a:gd name="adj" fmla="val 22492"/>
            </a:avLst>
          </a:prstGeom>
        </p:spPr>
        <p:style>
          <a:lnRef idx="2">
            <a:schemeClr val="dk1"/>
          </a:lnRef>
          <a:fillRef idx="1">
            <a:schemeClr val="lt1"/>
          </a:fillRef>
          <a:effectRef idx="0">
            <a:schemeClr val="dk1"/>
          </a:effectRef>
          <a:fontRef idx="minor">
            <a:schemeClr val="dk1"/>
          </a:fontRef>
        </p:style>
        <p:txBody>
          <a:bodyPr rtlCol="0" anchor="ctr"/>
          <a:lstStyle/>
          <a:p>
            <a:pPr algn="ctr">
              <a:buNone/>
            </a:pPr>
            <a:r>
              <a:rPr lang="en-US" sz="1200" b="1" dirty="0" smtClean="0">
                <a:solidFill>
                  <a:schemeClr val="tx1"/>
                </a:solidFill>
              </a:rPr>
              <a:t>Continued Development</a:t>
            </a:r>
            <a:endParaRPr lang="en-US" sz="1200" b="1" dirty="0">
              <a:solidFill>
                <a:schemeClr val="tx1"/>
              </a:solidFill>
            </a:endParaRPr>
          </a:p>
        </p:txBody>
      </p:sp>
      <p:sp>
        <p:nvSpPr>
          <p:cNvPr id="32" name="5-Point Star 31"/>
          <p:cNvSpPr/>
          <p:nvPr/>
        </p:nvSpPr>
        <p:spPr bwMode="auto">
          <a:xfrm>
            <a:off x="8687121" y="5175692"/>
            <a:ext cx="279070" cy="256565"/>
          </a:xfrm>
          <a:prstGeom prst="star5">
            <a:avLst/>
          </a:prstGeom>
          <a:solidFill>
            <a:srgbClr val="00B050"/>
          </a:solidFill>
          <a:ln>
            <a:solidFill>
              <a:srgbClr val="00B050"/>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pitchFamily="34" charset="0"/>
            </a:endParaRPr>
          </a:p>
        </p:txBody>
      </p:sp>
      <p:sp>
        <p:nvSpPr>
          <p:cNvPr id="33" name="5-Point Star 32"/>
          <p:cNvSpPr/>
          <p:nvPr/>
        </p:nvSpPr>
        <p:spPr bwMode="auto">
          <a:xfrm>
            <a:off x="5646719" y="5161838"/>
            <a:ext cx="279070" cy="256565"/>
          </a:xfrm>
          <a:prstGeom prst="star5">
            <a:avLst/>
          </a:prstGeom>
          <a:solidFill>
            <a:srgbClr val="00B050"/>
          </a:solidFill>
          <a:ln>
            <a:solidFill>
              <a:srgbClr val="00B050"/>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pitchFamily="34" charset="0"/>
            </a:endParaRPr>
          </a:p>
        </p:txBody>
      </p:sp>
      <p:sp>
        <p:nvSpPr>
          <p:cNvPr id="34" name="5-Point Star 33"/>
          <p:cNvSpPr/>
          <p:nvPr/>
        </p:nvSpPr>
        <p:spPr bwMode="auto">
          <a:xfrm>
            <a:off x="6405749" y="5724709"/>
            <a:ext cx="279070" cy="256565"/>
          </a:xfrm>
          <a:prstGeom prst="star5">
            <a:avLst/>
          </a:prstGeom>
          <a:solidFill>
            <a:srgbClr val="00B050"/>
          </a:solidFill>
          <a:ln>
            <a:solidFill>
              <a:srgbClr val="00B050"/>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pitchFamily="34" charset="0"/>
            </a:endParaRPr>
          </a:p>
        </p:txBody>
      </p:sp>
      <p:cxnSp>
        <p:nvCxnSpPr>
          <p:cNvPr id="28" name="Straight Connector 27"/>
          <p:cNvCxnSpPr/>
          <p:nvPr/>
        </p:nvCxnSpPr>
        <p:spPr bwMode="auto">
          <a:xfrm>
            <a:off x="4740601" y="889201"/>
            <a:ext cx="0" cy="360835"/>
          </a:xfrm>
          <a:prstGeom prst="line">
            <a:avLst/>
          </a:prstGeom>
          <a:noFill/>
          <a:ln w="50800" cap="flat" cmpd="sng" algn="ctr">
            <a:solidFill>
              <a:srgbClr val="FF0000"/>
            </a:solidFill>
            <a:prstDash val="solid"/>
            <a:round/>
            <a:headEnd type="none" w="med" len="me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92812874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DA7335E1805E44495268AE629753871" ma:contentTypeVersion="6" ma:contentTypeDescription="Create a new document." ma:contentTypeScope="" ma:versionID="bafd424518a3d855d9383cb3da8610d1">
  <xsd:schema xmlns:xsd="http://www.w3.org/2001/XMLSchema" xmlns:xs="http://www.w3.org/2001/XMLSchema" xmlns:p="http://schemas.microsoft.com/office/2006/metadata/properties" xmlns:ns2="a4c11e10-6fbc-43d3-ac72-3e5fce9ced22" targetNamespace="http://schemas.microsoft.com/office/2006/metadata/properties" ma:root="true" ma:fieldsID="c1e546dc03a8a1795afe111ee3498295" ns2:_="">
    <xsd:import namespace="a4c11e10-6fbc-43d3-ac72-3e5fce9ced2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c11e10-6fbc-43d3-ac72-3e5fce9ced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A2BFF6B-495C-4D47-91BB-BC7DAE58B14A}">
  <ds:schemaRefs>
    <ds:schemaRef ds:uri="http://schemas.microsoft.com/office/2006/documentManagement/types"/>
    <ds:schemaRef ds:uri="http://purl.org/dc/elements/1.1/"/>
    <ds:schemaRef ds:uri="http://schemas.openxmlformats.org/package/2006/metadata/core-properties"/>
    <ds:schemaRef ds:uri="http://www.w3.org/XML/1998/namespace"/>
    <ds:schemaRef ds:uri="http://purl.org/dc/term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EA3A68A5-443D-4FB2-BC6F-75C502E5263A}">
  <ds:schemaRefs>
    <ds:schemaRef ds:uri="http://schemas.microsoft.com/sharepoint/v3/contenttype/forms"/>
  </ds:schemaRefs>
</ds:datastoreItem>
</file>

<file path=customXml/itemProps3.xml><?xml version="1.0" encoding="utf-8"?>
<ds:datastoreItem xmlns:ds="http://schemas.openxmlformats.org/officeDocument/2006/customXml" ds:itemID="{A14B7668-42E7-4CCD-8D20-2C81F99F08D8}"/>
</file>

<file path=docProps/app.xml><?xml version="1.0" encoding="utf-8"?>
<Properties xmlns="http://schemas.openxmlformats.org/officeDocument/2006/extended-properties" xmlns:vt="http://schemas.openxmlformats.org/officeDocument/2006/docPropsVTypes">
  <Template/>
  <TotalTime>38216</TotalTime>
  <Words>1341</Words>
  <Application>Microsoft Office PowerPoint</Application>
  <PresentationFormat>On-screen Show (4:3)</PresentationFormat>
  <Paragraphs>266</Paragraphs>
  <Slides>13</Slides>
  <Notes>3</Notes>
  <HiddenSlides>0</HiddenSlides>
  <MMClips>0</MMClips>
  <ScaleCrop>false</ScaleCrop>
  <HeadingPairs>
    <vt:vector size="4" baseType="variant">
      <vt:variant>
        <vt:lpstr>Theme</vt:lpstr>
      </vt:variant>
      <vt:variant>
        <vt:i4>4</vt:i4>
      </vt:variant>
      <vt:variant>
        <vt:lpstr>Slide Titles</vt:lpstr>
      </vt:variant>
      <vt:variant>
        <vt:i4>13</vt:i4>
      </vt:variant>
    </vt:vector>
  </HeadingPairs>
  <TitlesOfParts>
    <vt:vector size="17" baseType="lpstr">
      <vt:lpstr>1_Custom Design</vt:lpstr>
      <vt:lpstr>2_Custom Design</vt:lpstr>
      <vt:lpstr>3_Custom Design</vt:lpstr>
      <vt:lpstr>4_Custom Design</vt:lpstr>
      <vt:lpstr>PowerPoint Presentation</vt:lpstr>
      <vt:lpstr>Primary Emissions Activities</vt:lpstr>
      <vt:lpstr>FY15 Emissions Projects</vt:lpstr>
      <vt:lpstr>FY16/17 Emissions R&amp;D Expectations</vt:lpstr>
      <vt:lpstr>PowerPoint Presentation</vt:lpstr>
      <vt:lpstr>PowerPoint Presentation</vt:lpstr>
      <vt:lpstr>Air Quality Health Impacts Capabilities Development</vt:lpstr>
      <vt:lpstr>Climate Impacts</vt:lpstr>
      <vt:lpstr>Emissions Tools Development</vt:lpstr>
      <vt:lpstr>Modeling &amp; Analyses</vt:lpstr>
      <vt:lpstr>Regulations and Certification Activities</vt:lpstr>
      <vt:lpstr>Emissions Guidance</vt:lpstr>
      <vt:lpstr>Summary of Emissions Roadmap</vt:lpstr>
    </vt:vector>
  </TitlesOfParts>
  <Company>FAA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Ralph.Iovinelli@faa.gov</dc:creator>
  <cp:lastModifiedBy>Hileman, James (FAA)</cp:lastModifiedBy>
  <cp:revision>623</cp:revision>
  <cp:lastPrinted>2015-08-04T13:38:15Z</cp:lastPrinted>
  <dcterms:created xsi:type="dcterms:W3CDTF">2005-01-28T20:32:53Z</dcterms:created>
  <dcterms:modified xsi:type="dcterms:W3CDTF">2015-08-05T20:20:17Z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0x0101009DA7335E1805E44495268AE629753871</vt:lpwstr>
  </property>
</Properties>
</file>