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1" r:id="rId1"/>
    <p:sldMasterId id="2147483675" r:id="rId2"/>
  </p:sldMasterIdLst>
  <p:notesMasterIdLst>
    <p:notesMasterId r:id="rId9"/>
  </p:notesMasterIdLst>
  <p:handoutMasterIdLst>
    <p:handoutMasterId r:id="rId10"/>
  </p:handoutMasterIdLst>
  <p:sldIdLst>
    <p:sldId id="419" r:id="rId3"/>
    <p:sldId id="433" r:id="rId4"/>
    <p:sldId id="450" r:id="rId5"/>
    <p:sldId id="446" r:id="rId6"/>
    <p:sldId id="451" r:id="rId7"/>
    <p:sldId id="452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36">
          <p15:clr>
            <a:srgbClr val="A4A3A4"/>
          </p15:clr>
        </p15:guide>
        <p15:guide id="2" pos="3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C142"/>
    <a:srgbClr val="339933"/>
    <a:srgbClr val="FF0000"/>
    <a:srgbClr val="FFFF99"/>
    <a:srgbClr val="FFCC00"/>
    <a:srgbClr val="DDDDDD"/>
    <a:srgbClr val="C0C0C0"/>
    <a:srgbClr val="1D2F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92" autoAdjust="0"/>
    <p:restoredTop sz="89905" autoAdjust="0"/>
  </p:normalViewPr>
  <p:slideViewPr>
    <p:cSldViewPr snapToGrid="0">
      <p:cViewPr varScale="1">
        <p:scale>
          <a:sx n="107" d="100"/>
          <a:sy n="107" d="100"/>
        </p:scale>
        <p:origin x="-252" y="-90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t" anchorCtr="0" compatLnSpc="1">
            <a:prstTxWarp prst="textNoShape">
              <a:avLst/>
            </a:prstTxWarp>
          </a:bodyPr>
          <a:lstStyle>
            <a:lvl1pPr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96" y="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t" anchorCtr="0" compatLnSpc="1">
            <a:prstTxWarp prst="textNoShape">
              <a:avLst/>
            </a:prstTxWarp>
          </a:bodyPr>
          <a:lstStyle>
            <a:lvl1pPr algn="r"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58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b" anchorCtr="0" compatLnSpc="1">
            <a:prstTxWarp prst="textNoShape">
              <a:avLst/>
            </a:prstTxWarp>
          </a:bodyPr>
          <a:lstStyle>
            <a:lvl1pPr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96" y="883058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b" anchorCtr="0" compatLnSpc="1">
            <a:prstTxWarp prst="textNoShape">
              <a:avLst/>
            </a:prstTxWarp>
          </a:bodyPr>
          <a:lstStyle>
            <a:lvl1pPr algn="r"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DF62114-A691-4EF6-A74C-46A543517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08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t" anchorCtr="0" compatLnSpc="1">
            <a:prstTxWarp prst="textNoShape">
              <a:avLst/>
            </a:prstTxWarp>
          </a:bodyPr>
          <a:lstStyle>
            <a:lvl1pPr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96" y="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t" anchorCtr="0" compatLnSpc="1">
            <a:prstTxWarp prst="textNoShape">
              <a:avLst/>
            </a:prstTxWarp>
          </a:bodyPr>
          <a:lstStyle>
            <a:lvl1pPr algn="r"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315" y="4416829"/>
            <a:ext cx="5141772" cy="418314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58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b" anchorCtr="0" compatLnSpc="1">
            <a:prstTxWarp prst="textNoShape">
              <a:avLst/>
            </a:prstTxWarp>
          </a:bodyPr>
          <a:lstStyle>
            <a:lvl1pPr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96" y="8830581"/>
            <a:ext cx="3038804" cy="46582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998" tIns="45499" rIns="90998" bIns="45499" numCol="1" anchor="b" anchorCtr="0" compatLnSpc="1">
            <a:prstTxWarp prst="textNoShape">
              <a:avLst/>
            </a:prstTxWarp>
          </a:bodyPr>
          <a:lstStyle>
            <a:lvl1pPr algn="r" defTabSz="911007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CA9F219-8431-44B8-B077-BEC970FF8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4980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055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1pPr>
            <a:lvl2pPr marL="716201" indent="-275462" defTabSz="91055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2pPr>
            <a:lvl3pPr marL="1101848" indent="-220370" defTabSz="91055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3pPr>
            <a:lvl4pPr marL="1542587" indent="-220370" defTabSz="91055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4pPr>
            <a:lvl5pPr marL="1983326" indent="-220370" defTabSz="910555" eaLnBrk="0" hangingPunct="0">
              <a:defRPr sz="2300">
                <a:solidFill>
                  <a:schemeClr val="tx1"/>
                </a:solidFill>
                <a:latin typeface="Arial" pitchFamily="34" charset="0"/>
              </a:defRPr>
            </a:lvl5pPr>
            <a:lvl6pPr marL="2424065" indent="-220370" defTabSz="91055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6pPr>
            <a:lvl7pPr marL="2864804" indent="-220370" defTabSz="91055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7pPr>
            <a:lvl8pPr marL="3305544" indent="-220370" defTabSz="91055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8pPr>
            <a:lvl9pPr marL="3746283" indent="-220370" defTabSz="91055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6BB8109-3DE7-4675-9ECA-A62FE5C2A4F3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58001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77" descr="title_imagery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0"/>
            <a:ext cx="3552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71"/>
          <p:cNvSpPr txBox="1">
            <a:spLocks noChangeArrowheads="1"/>
          </p:cNvSpPr>
          <p:nvPr/>
        </p:nvSpPr>
        <p:spPr bwMode="ltGray">
          <a:xfrm>
            <a:off x="6807200" y="457200"/>
            <a:ext cx="1962150" cy="558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defRPr/>
            </a:pPr>
            <a:r>
              <a:rPr lang="en-US" sz="1800" b="1">
                <a:solidFill>
                  <a:schemeClr val="bg1"/>
                </a:solidFill>
              </a:rPr>
              <a:t>Federal Aviation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sz="1800" b="1">
                <a:solidFill>
                  <a:schemeClr val="bg1"/>
                </a:solidFill>
              </a:rPr>
              <a:t>Administration</a:t>
            </a:r>
          </a:p>
        </p:txBody>
      </p:sp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446088" y="312738"/>
            <a:ext cx="4983162" cy="1395412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49263" y="1754188"/>
            <a:ext cx="4951412" cy="1752600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41757465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EDE9F-04C7-430C-9E1E-CD921DC1E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0557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DF50D-0EFE-44EC-BC4C-EA2FD546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35027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09600" y="990600"/>
            <a:ext cx="8534400" cy="0"/>
          </a:xfrm>
          <a:prstGeom prst="line">
            <a:avLst/>
          </a:prstGeom>
          <a:ln w="571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305800" cy="914400"/>
          </a:xfrm>
          <a:prstGeom prst="rect">
            <a:avLst/>
          </a:prstGeom>
        </p:spPr>
        <p:txBody>
          <a:bodyPr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09600" y="1143000"/>
            <a:ext cx="8305800" cy="516255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51370-CF1D-4CC8-A5F8-CC6EF86286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542550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1079" descr="NEW FAA LOGO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DF1F06"/>
              </a:clrFrom>
              <a:clrTo>
                <a:srgbClr val="DF1F0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814" y="159808"/>
            <a:ext cx="909638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0" name="Rectangle 1026"/>
          <p:cNvSpPr>
            <a:spLocks noGrp="1" noChangeArrowheads="1"/>
          </p:cNvSpPr>
          <p:nvPr userDrawn="1">
            <p:ph type="ctrTitle"/>
          </p:nvPr>
        </p:nvSpPr>
        <p:spPr>
          <a:xfrm>
            <a:off x="446088" y="312738"/>
            <a:ext cx="4983162" cy="1395412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449263" y="1754188"/>
            <a:ext cx="4951412" cy="1752600"/>
          </a:xfrm>
        </p:spPr>
        <p:txBody>
          <a:bodyPr/>
          <a:lstStyle>
            <a:lvl1pPr marL="0" indent="0">
              <a:buFontTx/>
              <a:buNone/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</p:spTree>
    <p:extLst>
      <p:ext uri="{BB962C8B-B14F-4D97-AF65-F5344CB8AC3E}">
        <p14:creationId xmlns:p14="http://schemas.microsoft.com/office/powerpoint/2010/main" val="148958757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F4648-7967-4B8E-B039-1406165E7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20911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2D0F9-B85E-4D9E-A489-A8E133FDA4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5619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54DE4-46BE-4C40-8C40-3A2AC7068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59416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6FE81-FD9B-4D50-B8E7-4C4223B92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1711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E0C81-3B7B-4995-9759-13423ED75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9046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4EF0-74E1-43BE-8651-023043040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6904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5D4D8-30A9-49B5-B5A0-8C875B305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963621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E17D7-CE11-4295-B4CB-1B1EA852A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2549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45EFA-B2E5-4B4D-B595-C0B63BB2F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9613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DBB93-FFE8-401D-AF96-37D7B7F13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04587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344488"/>
            <a:ext cx="2117725" cy="5554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344488"/>
            <a:ext cx="6202363" cy="5554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51C85-C192-4AD4-92E9-5E483D6C7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6792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BA94F-2F77-41C0-ADDA-DF1CDC650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3421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A6050-E108-4A44-974C-BDCFE69A5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79649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8B243-9C98-4385-B67F-703E33944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8497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229F4-7243-4EE9-AE20-775C7E290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281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4F6D5-8969-4D0F-BBF3-115F23A6E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2956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903BB-2783-415A-9F22-9EC5599C8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8381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BE926-4AE0-49FB-A728-D64C8E94C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931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267A3E6-479D-447C-B42E-FB215DE31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</a:pPr>
            <a:endParaRPr lang="en-US"/>
          </a:p>
        </p:txBody>
      </p:sp>
      <p:sp>
        <p:nvSpPr>
          <p:cNvPr id="1030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F32273AB-7259-48EC-886B-CEAFD7258D18}" type="slidenum">
              <a:rPr lang="en-US" sz="1200" b="1">
                <a:solidFill>
                  <a:schemeClr val="tx1"/>
                </a:solidFill>
              </a:rPr>
              <a:pPr algn="r"/>
              <a:t>‹#›</a:t>
            </a:fld>
            <a:endParaRPr lang="en-US" sz="1200" b="1" dirty="0">
              <a:solidFill>
                <a:schemeClr val="tx1"/>
              </a:solidFill>
            </a:endParaRPr>
          </a:p>
        </p:txBody>
      </p:sp>
      <p:grpSp>
        <p:nvGrpSpPr>
          <p:cNvPr id="1031" name="Group 25"/>
          <p:cNvGrpSpPr>
            <a:grpSpLocks/>
          </p:cNvGrpSpPr>
          <p:nvPr/>
        </p:nvGrpSpPr>
        <p:grpSpPr bwMode="auto">
          <a:xfrm>
            <a:off x="5708650" y="6124575"/>
            <a:ext cx="2047875" cy="661988"/>
            <a:chOff x="3596" y="3858"/>
            <a:chExt cx="1290" cy="417"/>
          </a:xfrm>
        </p:grpSpPr>
        <p:pic>
          <p:nvPicPr>
            <p:cNvPr id="1032" name="Picture 26" descr="NEW FAA LOGO"/>
            <p:cNvPicPr>
              <a:picLocks noChangeAspect="1" noChangeArrowheads="1"/>
            </p:cNvPicPr>
            <p:nvPr userDrawn="1"/>
          </p:nvPicPr>
          <p:blipFill>
            <a:blip r:embed="rId14" cstate="print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6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33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defRPr/>
              </a:pPr>
              <a:r>
                <a:rPr lang="en-US" sz="1200" b="1" dirty="0">
                  <a:solidFill>
                    <a:schemeClr val="tx1"/>
                  </a:solidFill>
                </a:rPr>
                <a:t>Administration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41" r:id="rId12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B2767A8-0951-4F25-AF98-0DE29CB39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5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1D2F6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6" name="Rectangle 17"/>
          <p:cNvSpPr>
            <a:spLocks noChangeArrowheads="1"/>
          </p:cNvSpPr>
          <p:nvPr/>
        </p:nvSpPr>
        <p:spPr bwMode="auto">
          <a:xfrm>
            <a:off x="6940550" y="63055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fld id="{3D158DFF-01A1-4F6F-BB97-7FB7C54A3BD6}" type="slidenum">
              <a:rPr lang="en-US" sz="1200" b="1">
                <a:solidFill>
                  <a:schemeClr val="tx1"/>
                </a:solidFill>
              </a:rPr>
              <a:pPr algn="r"/>
              <a:t>‹#›</a:t>
            </a:fld>
            <a:endParaRPr lang="en-US" sz="1200" b="1" dirty="0">
              <a:solidFill>
                <a:schemeClr val="tx1"/>
              </a:solidFill>
            </a:endParaRPr>
          </a:p>
        </p:txBody>
      </p:sp>
      <p:grpSp>
        <p:nvGrpSpPr>
          <p:cNvPr id="2057" name="Group 25"/>
          <p:cNvGrpSpPr>
            <a:grpSpLocks/>
          </p:cNvGrpSpPr>
          <p:nvPr userDrawn="1"/>
        </p:nvGrpSpPr>
        <p:grpSpPr bwMode="auto">
          <a:xfrm>
            <a:off x="6319822" y="6124575"/>
            <a:ext cx="2047875" cy="661988"/>
            <a:chOff x="3981" y="3858"/>
            <a:chExt cx="1290" cy="417"/>
          </a:xfrm>
        </p:grpSpPr>
        <p:pic>
          <p:nvPicPr>
            <p:cNvPr id="2060" name="Picture 26" descr="NEW FAA LOGO"/>
            <p:cNvPicPr>
              <a:picLocks noChangeAspect="1" noChangeArrowheads="1"/>
            </p:cNvPicPr>
            <p:nvPr userDrawn="1"/>
          </p:nvPicPr>
          <p:blipFill>
            <a:blip r:embed="rId13" cstate="print">
              <a:clrChange>
                <a:clrFrom>
                  <a:srgbClr val="DF1F06"/>
                </a:clrFrom>
                <a:clrTo>
                  <a:srgbClr val="DF1F0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81" y="3858"/>
              <a:ext cx="416" cy="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61" name="Text Box 27"/>
            <p:cNvSpPr txBox="1">
              <a:spLocks noChangeArrowheads="1"/>
            </p:cNvSpPr>
            <p:nvPr userDrawn="1"/>
          </p:nvSpPr>
          <p:spPr bwMode="auto">
            <a:xfrm>
              <a:off x="4408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none">
              <a:spAutoFit/>
            </a:bodyPr>
            <a:lstStyle>
              <a:lvl1pPr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5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Federal Aviation</a:t>
              </a:r>
            </a:p>
            <a:p>
              <a:pPr eaLnBrk="1" hangingPunct="1">
                <a:lnSpc>
                  <a:spcPct val="85000"/>
                </a:lnSpc>
                <a:spcBef>
                  <a:spcPct val="0"/>
                </a:spcBef>
                <a:buFontTx/>
                <a:buNone/>
                <a:defRPr/>
              </a:pPr>
              <a:r>
                <a:rPr lang="en-US" sz="1200" b="1" dirty="0" smtClean="0">
                  <a:solidFill>
                    <a:schemeClr val="tx1"/>
                  </a:solidFill>
                </a:rPr>
                <a:t>Administration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ransition>
    <p:fade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666432" y="64911"/>
            <a:ext cx="7643603" cy="1140047"/>
          </a:xfrm>
        </p:spPr>
        <p:txBody>
          <a:bodyPr/>
          <a:lstStyle/>
          <a:p>
            <a:pPr eaLnBrk="1" hangingPunct="1"/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FAA </a:t>
            </a: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REDAC Subcommittee 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on </a:t>
            </a: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		Environment </a:t>
            </a:r>
            <a:r>
              <a:rPr lang="en-US" sz="32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&amp; Energy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7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5220881" y="1534919"/>
            <a:ext cx="3923119" cy="1307032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28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International Aircraft </a:t>
            </a:r>
            <a:br>
              <a:rPr lang="en-US" sz="28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28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2800" b="0" kern="1200" baseline="-250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8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Standard</a:t>
            </a:r>
          </a:p>
          <a:p>
            <a:pPr algn="ctr" eaLnBrk="1" hangingPunct="1">
              <a:spcBef>
                <a:spcPct val="0"/>
              </a:spcBef>
              <a:defRPr/>
            </a:pPr>
            <a:r>
              <a:rPr lang="en-US" sz="1600" b="0" i="1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August 6 2015 Update</a:t>
            </a:r>
            <a:endParaRPr lang="en-US" sz="1600" b="0" i="1" kern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12"/>
          <p:cNvSpPr txBox="1">
            <a:spLocks noChangeArrowheads="1"/>
          </p:cNvSpPr>
          <p:nvPr/>
        </p:nvSpPr>
        <p:spPr bwMode="auto">
          <a:xfrm rot="16200000">
            <a:off x="-1308043" y="5584202"/>
            <a:ext cx="3923119" cy="130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sz="14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Sahara Desert</a:t>
            </a:r>
            <a:endParaRPr lang="en-US" sz="1000" b="0" i="1" kern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5714597" y="6484351"/>
            <a:ext cx="3923119" cy="130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3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r>
              <a:rPr lang="en-US" sz="14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Ralph Iovinelli and Laszlo </a:t>
            </a:r>
            <a:r>
              <a:rPr lang="en-US" sz="1400" b="0" kern="12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Windhoffer</a:t>
            </a:r>
            <a:endParaRPr lang="en-US" sz="1000" b="0" i="1" kern="12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  <a:cs typeface="Calibri" pitchFamily="34" charset="0"/>
              </a:rPr>
              <a:t>Major Milestones to-date (1)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16250"/>
            <a:ext cx="8050213" cy="4821413"/>
          </a:xfrm>
        </p:spPr>
        <p:txBody>
          <a:bodyPr/>
          <a:lstStyle/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July 2012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CO</a:t>
            </a:r>
            <a:r>
              <a:rPr lang="en-US" sz="20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Metric System in May 2012: Instantaneous metric based on “specific air range”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(e.g. distance / fuel mass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),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evaluated at 3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weights and corrected by floor area</a:t>
            </a: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February 2013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Draft ICAO Annex 16 Vol. 3 (i.e. CO</a:t>
            </a:r>
            <a:r>
              <a:rPr lang="en-US" sz="20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certification requirement): Draft flight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test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procedures and measurement methodology</a:t>
            </a: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November 2013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Stringency Options</a:t>
            </a:r>
          </a:p>
          <a:p>
            <a:pPr lvl="2"/>
            <a:r>
              <a:rPr lang="en-US" sz="1800" dirty="0" smtClean="0">
                <a:latin typeface="Calibri" pitchFamily="34" charset="0"/>
                <a:cs typeface="Calibri" pitchFamily="34" charset="0"/>
              </a:rPr>
              <a:t>Assessed curve shapes for various aircraft types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1800" dirty="0">
                <a:latin typeface="Calibri" pitchFamily="34" charset="0"/>
                <a:cs typeface="Calibri" pitchFamily="34" charset="0"/>
              </a:rPr>
              <a:t>Defined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boundaries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and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potential stringency</a:t>
            </a:r>
            <a:br>
              <a:rPr lang="en-US" sz="1800" dirty="0" smtClean="0">
                <a:latin typeface="Calibri" pitchFamily="34" charset="0"/>
                <a:cs typeface="Calibri" pitchFamily="34" charset="0"/>
              </a:rPr>
            </a:br>
            <a:r>
              <a:rPr lang="en-US" sz="1800" dirty="0" smtClean="0">
                <a:latin typeface="Calibri" pitchFamily="34" charset="0"/>
                <a:cs typeface="Calibri" pitchFamily="34" charset="0"/>
              </a:rPr>
              <a:t>options for use as the basis of CAEP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CO</a:t>
            </a:r>
            <a:r>
              <a:rPr lang="en-US" sz="18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800" dirty="0" smtClean="0">
                <a:latin typeface="Calibri" pitchFamily="34" charset="0"/>
                <a:cs typeface="Calibri" pitchFamily="34" charset="0"/>
              </a:rPr>
            </a:br>
            <a:r>
              <a:rPr lang="en-US" sz="1800" dirty="0" smtClean="0">
                <a:latin typeface="Calibri" pitchFamily="34" charset="0"/>
                <a:cs typeface="Calibri" pitchFamily="34" charset="0"/>
              </a:rPr>
              <a:t>cost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effectiveness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analysis</a:t>
            </a:r>
            <a:endParaRPr lang="en-US" sz="8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1"/>
          <a:stretch/>
        </p:blipFill>
        <p:spPr bwMode="auto">
          <a:xfrm>
            <a:off x="6330461" y="4960219"/>
            <a:ext cx="2679896" cy="1821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590142" y="4570487"/>
            <a:ext cx="2160533" cy="385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900" b="0" kern="0" dirty="0" smtClean="0">
                <a:latin typeface="Calibri" pitchFamily="34" charset="0"/>
                <a:cs typeface="Calibri" pitchFamily="34" charset="0"/>
              </a:rPr>
              <a:t>Notional CO</a:t>
            </a:r>
            <a:r>
              <a:rPr lang="en-US" sz="900" b="0" kern="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900" b="0" kern="0" dirty="0" smtClean="0">
                <a:latin typeface="Calibri" pitchFamily="34" charset="0"/>
                <a:cs typeface="Calibri" pitchFamily="34" charset="0"/>
              </a:rPr>
              <a:t> standard stringency options: </a:t>
            </a:r>
            <a:br>
              <a:rPr lang="en-US" sz="900" b="0" kern="0" dirty="0" smtClean="0">
                <a:latin typeface="Calibri" pitchFamily="34" charset="0"/>
                <a:cs typeface="Calibri" pitchFamily="34" charset="0"/>
              </a:rPr>
            </a:br>
            <a:r>
              <a:rPr lang="en-US" sz="900" b="0" kern="0" dirty="0" smtClean="0">
                <a:latin typeface="Calibri" pitchFamily="34" charset="0"/>
                <a:cs typeface="Calibri" pitchFamily="34" charset="0"/>
              </a:rPr>
              <a:t>(i.e. regulatory levels)</a:t>
            </a:r>
            <a:endParaRPr lang="en-US" sz="900" b="0" kern="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3919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  <a:cs typeface="Calibri" pitchFamily="34" charset="0"/>
              </a:rPr>
              <a:t>Major Milestones to-date (2)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68122"/>
            <a:ext cx="8050213" cy="4821413"/>
          </a:xfrm>
        </p:spPr>
        <p:txBody>
          <a:bodyPr/>
          <a:lstStyle/>
          <a:p>
            <a:r>
              <a:rPr lang="en-US" sz="2400" u="sng" dirty="0">
                <a:latin typeface="Calibri" pitchFamily="34" charset="0"/>
                <a:cs typeface="Calibri" pitchFamily="34" charset="0"/>
              </a:rPr>
              <a:t>September 2014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Technology responses: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Specific aircraft technology responses (pass/fix/fail), and associated non-recurring costs</a:t>
            </a:r>
            <a:endParaRPr lang="en-US" sz="19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September </a:t>
            </a:r>
            <a:r>
              <a:rPr lang="en-US" sz="2400" u="sng" dirty="0">
                <a:latin typeface="Calibri" pitchFamily="34" charset="0"/>
                <a:cs typeface="Calibri" pitchFamily="34" charset="0"/>
              </a:rPr>
              <a:t>2014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: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Draft, wide-range of in-production (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InP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)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applicability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options</a:t>
            </a:r>
          </a:p>
          <a:p>
            <a:pPr lvl="2"/>
            <a:r>
              <a:rPr lang="en-US" sz="1800" dirty="0">
                <a:latin typeface="Calibri" pitchFamily="34" charset="0"/>
                <a:cs typeface="Calibri" pitchFamily="34" charset="0"/>
              </a:rPr>
              <a:t>Scope,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Dates of Applicability, Triggers, 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Regulatory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Level(s)</a:t>
            </a:r>
          </a:p>
          <a:p>
            <a:pPr lvl="2"/>
            <a:r>
              <a:rPr lang="en-US" sz="1800" dirty="0" smtClean="0">
                <a:latin typeface="Calibri" pitchFamily="34" charset="0"/>
                <a:cs typeface="Calibri" pitchFamily="34" charset="0"/>
              </a:rPr>
              <a:t>Processes (e.g. voluntary, mandatory reporting type certification)</a:t>
            </a:r>
            <a:endParaRPr lang="en-US" sz="1300" u="sng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u="sng" dirty="0">
                <a:latin typeface="Calibri" pitchFamily="34" charset="0"/>
                <a:cs typeface="Calibri" pitchFamily="34" charset="0"/>
              </a:rPr>
              <a:t>September 2014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: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Modeling framework (scenario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cases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/ data)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for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CAEP CO</a:t>
            </a:r>
            <a:r>
              <a:rPr lang="en-US" sz="20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cost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effectiveness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analysis</a:t>
            </a:r>
          </a:p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July </a:t>
            </a:r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2015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First round CAEP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CO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cost-effectiveness analysis results, refined </a:t>
            </a:r>
            <a:r>
              <a:rPr lang="en-US" sz="2000" dirty="0" err="1" smtClean="0">
                <a:latin typeface="Calibri" pitchFamily="34" charset="0"/>
                <a:cs typeface="Calibri" pitchFamily="34" charset="0"/>
              </a:rPr>
              <a:t>InP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applicability options presented to Steering Group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endParaRPr lang="en-US" sz="1200" dirty="0">
              <a:latin typeface="Calibri" pitchFamily="34" charset="0"/>
              <a:cs typeface="Calibri" pitchFamily="34" charset="0"/>
            </a:endParaRP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224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4" y="344488"/>
            <a:ext cx="8715375" cy="609600"/>
          </a:xfrm>
        </p:spPr>
        <p:txBody>
          <a:bodyPr/>
          <a:lstStyle/>
          <a:p>
            <a:r>
              <a:rPr lang="en-US" sz="3600" dirty="0" smtClean="0">
                <a:latin typeface="Calibri" pitchFamily="34" charset="0"/>
                <a:cs typeface="Calibri" pitchFamily="34" charset="0"/>
              </a:rPr>
              <a:t>CO</a:t>
            </a:r>
            <a:r>
              <a:rPr lang="en-US" sz="3600" baseline="-25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3600" dirty="0" smtClean="0">
                <a:latin typeface="Calibri" pitchFamily="34" charset="0"/>
                <a:cs typeface="Calibri" pitchFamily="34" charset="0"/>
              </a:rPr>
              <a:t> Standard Next Steps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080154"/>
            <a:ext cx="8050213" cy="4821413"/>
          </a:xfrm>
        </p:spPr>
        <p:txBody>
          <a:bodyPr/>
          <a:lstStyle/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October 2015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Complete CAEP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CO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cost effectiveness analysis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Framework of a public ICAO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CO</a:t>
            </a:r>
            <a:r>
              <a:rPr lang="en-US" sz="20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Certification Database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Finalize InP applicability options</a:t>
            </a: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Finalize outstanding topics re Annex 16 Vol.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3 and ETM* Vol 3.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lvl="2"/>
            <a:r>
              <a:rPr lang="en-US" sz="1600" dirty="0" smtClean="0">
                <a:latin typeface="Calibri" pitchFamily="34" charset="0"/>
                <a:cs typeface="Calibri" pitchFamily="34" charset="0"/>
              </a:rPr>
              <a:t>Draft environmental technical manual, change criteria, specialized </a:t>
            </a:r>
            <a:r>
              <a:rPr lang="en-US" sz="1600" dirty="0" err="1" smtClean="0">
                <a:latin typeface="Calibri" pitchFamily="34" charset="0"/>
                <a:cs typeface="Calibri" pitchFamily="34" charset="0"/>
              </a:rPr>
              <a:t>aeroplane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 types, and other certification related work items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u="sng" dirty="0">
                <a:latin typeface="Calibri" pitchFamily="34" charset="0"/>
                <a:cs typeface="Calibri" pitchFamily="34" charset="0"/>
              </a:rPr>
              <a:t>Feb 2016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: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Insert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applicability and regulatory level into final Annex 16 Vol.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3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>
                <a:latin typeface="Calibri" pitchFamily="34" charset="0"/>
                <a:cs typeface="Calibri" pitchFamily="34" charset="0"/>
              </a:rPr>
              <a:t>Decision on applicability and regulatory limit</a:t>
            </a:r>
          </a:p>
          <a:p>
            <a:r>
              <a:rPr lang="en-US" sz="2400" u="sng" dirty="0" smtClean="0">
                <a:latin typeface="Calibri" pitchFamily="34" charset="0"/>
                <a:cs typeface="Calibri" pitchFamily="34" charset="0"/>
              </a:rPr>
              <a:t>2018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: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Annex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16 Vol. 3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and ETM Vol. 3 implemented in ICAO Member State legislative frameworks</a:t>
            </a:r>
          </a:p>
          <a:p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57150" y="6008583"/>
            <a:ext cx="65421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*Environmental Technical Manual: Supplemental guidance materials for an associated Annex 16 standard 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937671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EPA Rulemaking Update – July 2015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08126"/>
            <a:ext cx="8050213" cy="45356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Proposed Endangerment </a:t>
            </a:r>
            <a:r>
              <a:rPr lang="en-US" dirty="0" smtClean="0"/>
              <a:t>Finding</a:t>
            </a:r>
            <a:endParaRPr lang="en-US" dirty="0"/>
          </a:p>
          <a:p>
            <a:pPr lvl="1"/>
            <a:r>
              <a:rPr lang="en-US" dirty="0"/>
              <a:t>Links aircraft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and other GHG emissions </a:t>
            </a:r>
            <a:r>
              <a:rPr lang="en-US" dirty="0"/>
              <a:t>with adverse health </a:t>
            </a:r>
            <a:r>
              <a:rPr lang="en-US" dirty="0" smtClean="0"/>
              <a:t>and welfare impacts</a:t>
            </a:r>
            <a:endParaRPr lang="en-US" dirty="0"/>
          </a:p>
          <a:p>
            <a:pPr lvl="2"/>
            <a:r>
              <a:rPr lang="en-US" dirty="0"/>
              <a:t>Scientific &amp; technical evidence from 2009 EF (CO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and other GHG from </a:t>
            </a:r>
            <a:r>
              <a:rPr lang="en-US" dirty="0"/>
              <a:t>cars &amp; trucks) based on IPCC, USGCRP and NRC assessments</a:t>
            </a:r>
          </a:p>
          <a:p>
            <a:pPr lvl="1"/>
            <a:r>
              <a:rPr lang="en-US" dirty="0" smtClean="0"/>
              <a:t>Final finding, after notice and comment, would be mandatory </a:t>
            </a:r>
            <a:r>
              <a:rPr lang="en-US" strike="sngStrike" dirty="0" smtClean="0"/>
              <a:t> </a:t>
            </a:r>
            <a:r>
              <a:rPr lang="en-US" dirty="0"/>
              <a:t>first step to establish regulatory framework under Section 231 of the </a:t>
            </a:r>
            <a:r>
              <a:rPr lang="en-US" dirty="0" smtClean="0"/>
              <a:t>CAA</a:t>
            </a:r>
            <a:endParaRPr lang="en-US" dirty="0"/>
          </a:p>
          <a:p>
            <a:r>
              <a:rPr lang="en-US" dirty="0" smtClean="0"/>
              <a:t>Advance </a:t>
            </a:r>
            <a:r>
              <a:rPr lang="en-US" dirty="0"/>
              <a:t>Notice of Proposed Rulemaking</a:t>
            </a:r>
          </a:p>
          <a:p>
            <a:pPr lvl="1"/>
            <a:r>
              <a:rPr lang="en-US" dirty="0"/>
              <a:t>Overview of ICAO’s rulemaking process</a:t>
            </a:r>
          </a:p>
          <a:p>
            <a:pPr lvl="1"/>
            <a:r>
              <a:rPr lang="en-US" dirty="0"/>
              <a:t>Sets stage for future U.S. aircraft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regulations</a:t>
            </a:r>
            <a:endParaRPr lang="en-US" strike="sngStrike" dirty="0"/>
          </a:p>
          <a:p>
            <a:pPr lvl="1"/>
            <a:r>
              <a:rPr lang="en-US" dirty="0"/>
              <a:t>Solicits public comment on key aspects of CO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or GHG </a:t>
            </a:r>
            <a:r>
              <a:rPr lang="en-US" dirty="0" smtClean="0"/>
              <a:t>standard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490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Rulemaking </a:t>
            </a:r>
            <a:r>
              <a:rPr lang="en-US" sz="3200" dirty="0" smtClean="0"/>
              <a:t>Schedule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7250747"/>
              </p:ext>
            </p:extLst>
          </p:nvPr>
        </p:nvGraphicFramePr>
        <p:xfrm>
          <a:off x="558800" y="1266826"/>
          <a:ext cx="8050212" cy="46950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7374"/>
                <a:gridCol w="4554583"/>
                <a:gridCol w="2188255"/>
              </a:tblGrid>
              <a:tr h="4547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Agency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 anchor="ctr"/>
                </a:tc>
              </a:tr>
              <a:tr h="11212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EPA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Proposed Endangerment + Cause or Contribute Rule,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Advance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Notice of Proposed Rulemaking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July 2015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47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ICAO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Final Aircraft CO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Emissions Standard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February 2016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848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EPA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Final Endangerment + Cause or Contribute Rule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About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Spring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8484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EPA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Notice of Proposed Rulemaking Aircraft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Emissions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47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EPA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Final Rule Aircraft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CO</a:t>
                      </a:r>
                      <a:r>
                        <a:rPr lang="en-US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Emissions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en-US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--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547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Direct Final Rule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trike="noStrike" baseline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trike="noStrike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1340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772FC3-0E6B-459F-9ECF-45BF803B9C48}"/>
</file>

<file path=customXml/itemProps2.xml><?xml version="1.0" encoding="utf-8"?>
<ds:datastoreItem xmlns:ds="http://schemas.openxmlformats.org/officeDocument/2006/customXml" ds:itemID="{A954B9E5-BEAB-4E45-92B7-C53C55F8C1A9}"/>
</file>

<file path=customXml/itemProps3.xml><?xml version="1.0" encoding="utf-8"?>
<ds:datastoreItem xmlns:ds="http://schemas.openxmlformats.org/officeDocument/2006/customXml" ds:itemID="{0583FA11-F4C8-4A6F-8C11-143474679BB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472</Words>
  <Application>Microsoft Office PowerPoint</Application>
  <PresentationFormat>On-screen Show (4:3)</PresentationFormat>
  <Paragraphs>76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1_Custom Design</vt:lpstr>
      <vt:lpstr>2_Custom Design</vt:lpstr>
      <vt:lpstr>FAA REDAC Subcommittee on    Environment &amp; Energy</vt:lpstr>
      <vt:lpstr>Major Milestones to-date (1)</vt:lpstr>
      <vt:lpstr>Major Milestones to-date (2)</vt:lpstr>
      <vt:lpstr>CO2 Standard Next Steps</vt:lpstr>
      <vt:lpstr>EPA Rulemaking Update – July 2015</vt:lpstr>
      <vt:lpstr>Rulemaking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2014-03-10T11:18:37Z</dcterms:created>
  <dcterms:modified xsi:type="dcterms:W3CDTF">2015-08-05T20:03:12Z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