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419" r:id="rId3"/>
    <p:sldId id="433" r:id="rId4"/>
    <p:sldId id="450" r:id="rId5"/>
    <p:sldId id="446" r:id="rId6"/>
    <p:sldId id="451" r:id="rId7"/>
    <p:sldId id="45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C142"/>
    <a:srgbClr val="339933"/>
    <a:srgbClr val="FF0000"/>
    <a:srgbClr val="FFFF99"/>
    <a:srgbClr val="FFCC00"/>
    <a:srgbClr val="DDDDDD"/>
    <a:srgbClr val="C0C0C0"/>
    <a:srgbClr val="1D2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2" autoAdjust="0"/>
    <p:restoredTop sz="89905" autoAdjust="0"/>
  </p:normalViewPr>
  <p:slideViewPr>
    <p:cSldViewPr snapToGrid="0">
      <p:cViewPr varScale="1">
        <p:scale>
          <a:sx n="107" d="100"/>
          <a:sy n="107" d="100"/>
        </p:scale>
        <p:origin x="-252" y="-9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t" anchorCtr="0" compatLnSpc="1">
            <a:prstTxWarp prst="textNoShape">
              <a:avLst/>
            </a:prstTxWarp>
          </a:bodyPr>
          <a:lstStyle>
            <a:lvl1pPr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96" y="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t" anchorCtr="0" compatLnSpc="1">
            <a:prstTxWarp prst="textNoShape">
              <a:avLst/>
            </a:prstTxWarp>
          </a:bodyPr>
          <a:lstStyle>
            <a:lvl1pPr algn="r"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58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b" anchorCtr="0" compatLnSpc="1">
            <a:prstTxWarp prst="textNoShape">
              <a:avLst/>
            </a:prstTxWarp>
          </a:bodyPr>
          <a:lstStyle>
            <a:lvl1pPr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96" y="883058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b" anchorCtr="0" compatLnSpc="1">
            <a:prstTxWarp prst="textNoShape">
              <a:avLst/>
            </a:prstTxWarp>
          </a:bodyPr>
          <a:lstStyle>
            <a:lvl1pPr algn="r"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F62114-A691-4EF6-A74C-46A543517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08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t" anchorCtr="0" compatLnSpc="1">
            <a:prstTxWarp prst="textNoShape">
              <a:avLst/>
            </a:prstTxWarp>
          </a:bodyPr>
          <a:lstStyle>
            <a:lvl1pPr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96" y="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t" anchorCtr="0" compatLnSpc="1">
            <a:prstTxWarp prst="textNoShape">
              <a:avLst/>
            </a:prstTxWarp>
          </a:bodyPr>
          <a:lstStyle>
            <a:lvl1pPr algn="r"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315" y="4416829"/>
            <a:ext cx="5141772" cy="41831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58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b" anchorCtr="0" compatLnSpc="1">
            <a:prstTxWarp prst="textNoShape">
              <a:avLst/>
            </a:prstTxWarp>
          </a:bodyPr>
          <a:lstStyle>
            <a:lvl1pPr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96" y="8830581"/>
            <a:ext cx="3038804" cy="465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8" tIns="45499" rIns="90998" bIns="45499" numCol="1" anchor="b" anchorCtr="0" compatLnSpc="1">
            <a:prstTxWarp prst="textNoShape">
              <a:avLst/>
            </a:prstTxWarp>
          </a:bodyPr>
          <a:lstStyle>
            <a:lvl1pPr algn="r" defTabSz="911007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A9F219-8431-44B8-B077-BEC970FF8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55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1pPr>
            <a:lvl2pPr marL="716201" indent="-275462" defTabSz="91055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2pPr>
            <a:lvl3pPr marL="1101848" indent="-220370" defTabSz="91055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542587" indent="-220370" defTabSz="91055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1983326" indent="-220370" defTabSz="910555" eaLnBrk="0" hangingPunct="0"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424065" indent="-220370" defTabSz="91055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864804" indent="-220370" defTabSz="91055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305544" indent="-220370" defTabSz="91055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746283" indent="-220370" defTabSz="91055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BB8109-3DE7-4675-9ECA-A62FE5C2A4F3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800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7" descr="title_imager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71"/>
          <p:cNvSpPr txBox="1">
            <a:spLocks noChangeArrowheads="1"/>
          </p:cNvSpPr>
          <p:nvPr/>
        </p:nvSpPr>
        <p:spPr bwMode="ltGray">
          <a:xfrm>
            <a:off x="6807200" y="457200"/>
            <a:ext cx="1962150" cy="558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1800" b="1">
                <a:solidFill>
                  <a:schemeClr val="bg1"/>
                </a:solidFill>
              </a:rPr>
              <a:t>Federal Aviation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800" b="1">
                <a:solidFill>
                  <a:schemeClr val="bg1"/>
                </a:solidFill>
              </a:rPr>
              <a:t>Administration</a:t>
            </a:r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446088" y="312738"/>
            <a:ext cx="4983162" cy="1395412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9263" y="1754188"/>
            <a:ext cx="4951412" cy="1752600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417574659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DE9F-04C7-430C-9E1E-CD921DC1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055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F50D-0EFE-44EC-BC4C-EA2FD546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3502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990600"/>
            <a:ext cx="85344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05800" cy="9144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0" y="1143000"/>
            <a:ext cx="8305800" cy="5162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1370-CF1D-4CC8-A5F8-CC6EF8628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255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1079" descr="NEW FAA LOGO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14" y="159808"/>
            <a:ext cx="9096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 userDrawn="1"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48958757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4648-7967-4B8E-B039-1406165E7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091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D0F9-B85E-4D9E-A489-A8E133FD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5619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4DE4-46BE-4C40-8C40-3A2AC7068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5941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FE81-FD9B-4D50-B8E7-4C4223B92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711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E0C81-3B7B-4995-9759-13423ED75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046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4EF0-74E1-43BE-8651-023043040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690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5D4D8-30A9-49B5-B5A0-8C875B30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362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17D7-CE11-4295-B4CB-1B1EA852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549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5EFA-B2E5-4B4D-B595-C0B63BB2F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9613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BB93-FFE8-401D-AF96-37D7B7F13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0458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1C85-C192-4AD4-92E9-5E483D6C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792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BA94F-2F77-41C0-ADDA-DF1CDC650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42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6050-E108-4A44-974C-BDCFE69A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964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B243-9C98-4385-B67F-703E33944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84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29F4-7243-4EE9-AE20-775C7E29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281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4F6D5-8969-4D0F-BBF3-115F23A6E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95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03BB-2783-415A-9F22-9EC5599C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381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BE926-4AE0-49FB-A728-D64C8E94C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31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267A3E6-479D-447C-B42E-FB215DE31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F32273AB-7259-48EC-886B-CEAFD7258D18}" type="slidenum">
              <a:rPr lang="en-US" sz="1200" b="1">
                <a:solidFill>
                  <a:schemeClr val="tx1"/>
                </a:solidFill>
              </a:rPr>
              <a:pPr algn="r"/>
              <a:t>‹#›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1031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Administration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41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B2767A8-0951-4F25-AF98-0DE29CB39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3D158DFF-01A1-4F6F-BB97-7FB7C54A3BD6}" type="slidenum">
              <a:rPr lang="en-US" sz="1200" b="1">
                <a:solidFill>
                  <a:schemeClr val="tx1"/>
                </a:solidFill>
              </a:rPr>
              <a:pPr algn="r"/>
              <a:t>‹#›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2057" name="Group 25"/>
          <p:cNvGrpSpPr>
            <a:grpSpLocks/>
          </p:cNvGrpSpPr>
          <p:nvPr userDrawn="1"/>
        </p:nvGrpSpPr>
        <p:grpSpPr bwMode="auto">
          <a:xfrm>
            <a:off x="6319822" y="6124575"/>
            <a:ext cx="2047875" cy="661988"/>
            <a:chOff x="3981" y="3858"/>
            <a:chExt cx="1290" cy="417"/>
          </a:xfrm>
        </p:grpSpPr>
        <p:pic>
          <p:nvPicPr>
            <p:cNvPr id="2060" name="Picture 26" descr="NEW FAA 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1" name="Text Box 27"/>
            <p:cNvSpPr txBox="1">
              <a:spLocks noChangeArrowheads="1"/>
            </p:cNvSpPr>
            <p:nvPr userDrawn="1"/>
          </p:nvSpPr>
          <p:spPr bwMode="auto">
            <a:xfrm>
              <a:off x="4408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Administration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666432" y="64911"/>
            <a:ext cx="7643603" cy="1140047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FAA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REDAC Subcommittee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	Environment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Energy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5220881" y="1534919"/>
            <a:ext cx="3923119" cy="130703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International Aircraft </a:t>
            </a:r>
            <a:b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2800" b="0" kern="12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Standard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US" sz="1600" b="0" i="1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August 6 2015 Update</a:t>
            </a:r>
            <a:endParaRPr lang="en-US" sz="16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2"/>
          <p:cNvSpPr txBox="1">
            <a:spLocks noChangeArrowheads="1"/>
          </p:cNvSpPr>
          <p:nvPr/>
        </p:nvSpPr>
        <p:spPr bwMode="auto">
          <a:xfrm rot="16200000">
            <a:off x="-1308043" y="5584202"/>
            <a:ext cx="3923119" cy="13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sz="14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Sahara Desert</a:t>
            </a:r>
            <a:endParaRPr lang="en-US" sz="10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5714597" y="6484351"/>
            <a:ext cx="3923119" cy="13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sz="14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Ralph Iovinelli and Laszlo </a:t>
            </a:r>
            <a:r>
              <a:rPr lang="en-US" sz="14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Windhoffer</a:t>
            </a:r>
            <a:endParaRPr lang="en-US" sz="10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Major Milestones to-date (1)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July 2012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Metric System in May 2012: Instantaneous metric based on “specific air range”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(e.g. distance / fuel mass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evaluated at 3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weights and corrected by floor area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February 2013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Draft ICAO Annex 16 Vol. 3 (i.e. CO</a:t>
            </a:r>
            <a:r>
              <a:rPr lang="en-US" sz="20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certification requirement): Draft flight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test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procedures and measurement methodology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November 2013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Stringency Options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Assessed curve shapes for various aircraft types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1800" dirty="0">
                <a:latin typeface="Calibri" pitchFamily="34" charset="0"/>
                <a:cs typeface="Calibri" pitchFamily="34" charset="0"/>
              </a:rPr>
              <a:t>Defined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boundaries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potential stringency</a:t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r>
              <a:rPr lang="en-US" sz="1800" dirty="0" smtClean="0">
                <a:latin typeface="Calibri" pitchFamily="34" charset="0"/>
                <a:cs typeface="Calibri" pitchFamily="34" charset="0"/>
              </a:rPr>
              <a:t>options for use as the basis of CAEP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r>
              <a:rPr lang="en-US" sz="1800" dirty="0" smtClean="0">
                <a:latin typeface="Calibri" pitchFamily="34" charset="0"/>
                <a:cs typeface="Calibri" pitchFamily="34" charset="0"/>
              </a:rPr>
              <a:t>cost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effectiveness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analysis</a:t>
            </a:r>
            <a:endParaRPr lang="en-US" sz="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"/>
          <a:stretch/>
        </p:blipFill>
        <p:spPr bwMode="auto">
          <a:xfrm>
            <a:off x="6330461" y="4960219"/>
            <a:ext cx="2679896" cy="182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590142" y="4570487"/>
            <a:ext cx="2160533" cy="38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Notional CO</a:t>
            </a:r>
            <a:r>
              <a:rPr lang="en-US" sz="900" b="0" kern="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 standard stringency options: </a:t>
            </a:r>
            <a:br>
              <a:rPr lang="en-US" sz="900" b="0" kern="0" dirty="0" smtClean="0">
                <a:latin typeface="Calibri" pitchFamily="34" charset="0"/>
                <a:cs typeface="Calibri" pitchFamily="34" charset="0"/>
              </a:rPr>
            </a:b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(i.e. regulatory levels)</a:t>
            </a:r>
            <a:endParaRPr lang="en-US" sz="900" b="0" kern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91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Major Milestones to-date (2)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8122"/>
            <a:ext cx="8050213" cy="4821413"/>
          </a:xfrm>
        </p:spPr>
        <p:txBody>
          <a:bodyPr/>
          <a:lstStyle/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September 2014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Technology responses: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Specific aircraft technology responses (pass/fix/fail), and associated non-recurring costs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September 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2014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Draft, wide-range of in-production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applicability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options</a:t>
            </a:r>
          </a:p>
          <a:p>
            <a:pPr lvl="2"/>
            <a:r>
              <a:rPr lang="en-US" sz="1800" dirty="0">
                <a:latin typeface="Calibri" pitchFamily="34" charset="0"/>
                <a:cs typeface="Calibri" pitchFamily="34" charset="0"/>
              </a:rPr>
              <a:t>Scope,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Dates of Applicability, Triggers,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Regulatory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Level(s)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Processes (e.g. voluntary, mandatory reporting type certification)</a:t>
            </a:r>
            <a:endParaRPr lang="en-US" sz="13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September 2014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Modeling framework (scenario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cases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/ data)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CAEP CO</a:t>
            </a:r>
            <a:r>
              <a:rPr lang="en-US" sz="20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cost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effectiveness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analysis</a:t>
            </a: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July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2015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First round CAEP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cost-effectiveness analysis results, refined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applicability options presented to Steering Group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22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344488"/>
            <a:ext cx="8715375" cy="609600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Standard Next Steps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80154"/>
            <a:ext cx="8050213" cy="4821413"/>
          </a:xfrm>
        </p:spPr>
        <p:txBody>
          <a:bodyPr/>
          <a:lstStyle/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October 2015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Complete CAEP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cost effectiveness analysis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Framework of a public ICAO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Certification Database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Finalize InP applicability options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Finalize outstanding topics re Annex 16 Vol.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3 and ETM* Vol 3.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1600" dirty="0" smtClean="0">
                <a:latin typeface="Calibri" pitchFamily="34" charset="0"/>
                <a:cs typeface="Calibri" pitchFamily="34" charset="0"/>
              </a:rPr>
              <a:t>Draft environmental technical manual, change criteria, specialized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aeroplane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types, and other certification related work items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Feb 2016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Insert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applicability and regulatory level into final Annex 16 Vol.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Decision on applicability and regulatory limit</a:t>
            </a: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2018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Annex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16 Vol. 3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ETM Vol. 3 implemented in ICAO Member State legislative frameworks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7150" y="6008583"/>
            <a:ext cx="6542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*Environmental Technical Manual: Supplemental guidance materials for an associated Annex 16 standard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93767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EPA Rulemaking Update – July 2015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08126"/>
            <a:ext cx="8050213" cy="45356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Proposed Endangerment </a:t>
            </a:r>
            <a:r>
              <a:rPr lang="en-US" dirty="0" smtClean="0"/>
              <a:t>Finding</a:t>
            </a:r>
            <a:endParaRPr lang="en-US" dirty="0"/>
          </a:p>
          <a:p>
            <a:pPr lvl="1"/>
            <a:r>
              <a:rPr lang="en-US" dirty="0"/>
              <a:t>Links aircraft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and other GHG emissions </a:t>
            </a:r>
            <a:r>
              <a:rPr lang="en-US" dirty="0"/>
              <a:t>with adverse health </a:t>
            </a:r>
            <a:r>
              <a:rPr lang="en-US" dirty="0" smtClean="0"/>
              <a:t>and welfare impacts</a:t>
            </a:r>
            <a:endParaRPr lang="en-US" dirty="0"/>
          </a:p>
          <a:p>
            <a:pPr lvl="2"/>
            <a:r>
              <a:rPr lang="en-US" dirty="0"/>
              <a:t>Scientific &amp; technical evidence from 2009 EF (CO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and other GHG from </a:t>
            </a:r>
            <a:r>
              <a:rPr lang="en-US" dirty="0"/>
              <a:t>cars &amp; trucks) based on IPCC, USGCRP and NRC assessments</a:t>
            </a:r>
          </a:p>
          <a:p>
            <a:pPr lvl="1"/>
            <a:r>
              <a:rPr lang="en-US" dirty="0" smtClean="0"/>
              <a:t>Final finding, after notice and comment, would be mandatory </a:t>
            </a:r>
            <a:r>
              <a:rPr lang="en-US" strike="sngStrike" dirty="0" smtClean="0"/>
              <a:t> </a:t>
            </a:r>
            <a:r>
              <a:rPr lang="en-US" dirty="0"/>
              <a:t>first step to establish regulatory framework under Section 231 of the </a:t>
            </a:r>
            <a:r>
              <a:rPr lang="en-US" dirty="0" smtClean="0"/>
              <a:t>CAA</a:t>
            </a:r>
            <a:endParaRPr lang="en-US" dirty="0"/>
          </a:p>
          <a:p>
            <a:r>
              <a:rPr lang="en-US" dirty="0" smtClean="0"/>
              <a:t>Advance </a:t>
            </a:r>
            <a:r>
              <a:rPr lang="en-US" dirty="0"/>
              <a:t>Notice of Proposed Rulemaking</a:t>
            </a:r>
          </a:p>
          <a:p>
            <a:pPr lvl="1"/>
            <a:r>
              <a:rPr lang="en-US" dirty="0"/>
              <a:t>Overview of ICAO’s rulemaking process</a:t>
            </a:r>
          </a:p>
          <a:p>
            <a:pPr lvl="1"/>
            <a:r>
              <a:rPr lang="en-US" dirty="0"/>
              <a:t>Sets stage for future U.S. aircraft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regulations</a:t>
            </a:r>
            <a:endParaRPr lang="en-US" strike="sngStrike" dirty="0"/>
          </a:p>
          <a:p>
            <a:pPr lvl="1"/>
            <a:r>
              <a:rPr lang="en-US" dirty="0"/>
              <a:t>Solicits public comment on key aspects of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or GHG </a:t>
            </a:r>
            <a:r>
              <a:rPr lang="en-US" dirty="0" smtClean="0"/>
              <a:t>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49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Rulemaking </a:t>
            </a:r>
            <a:r>
              <a:rPr lang="en-US" sz="3200" dirty="0" smtClean="0"/>
              <a:t>Schedule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50747"/>
              </p:ext>
            </p:extLst>
          </p:nvPr>
        </p:nvGraphicFramePr>
        <p:xfrm>
          <a:off x="558800" y="1266826"/>
          <a:ext cx="8050212" cy="46950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7374"/>
                <a:gridCol w="4554583"/>
                <a:gridCol w="2188255"/>
              </a:tblGrid>
              <a:tr h="4547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</a:tr>
              <a:tr h="1121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EPA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Proposed Endangerment + Cause or Contribute Rule,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Advance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Notice of Proposed Rulemaking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July 2015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47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ICAO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Final Aircraft CO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Emissions 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February 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848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EPA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Final Endangerment + Cause or Contribute Rule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Spring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848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EPA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Notice of Proposed Rulemaking Aircraft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Emissions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47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EPA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Final Rule Aircraft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Emissions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47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Final Rule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134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772FC3-0E6B-459F-9ECF-45BF803B9C48}"/>
</file>

<file path=customXml/itemProps2.xml><?xml version="1.0" encoding="utf-8"?>
<ds:datastoreItem xmlns:ds="http://schemas.openxmlformats.org/officeDocument/2006/customXml" ds:itemID="{A954B9E5-BEAB-4E45-92B7-C53C55F8C1A9}"/>
</file>

<file path=customXml/itemProps3.xml><?xml version="1.0" encoding="utf-8"?>
<ds:datastoreItem xmlns:ds="http://schemas.openxmlformats.org/officeDocument/2006/customXml" ds:itemID="{0583FA11-F4C8-4A6F-8C11-143474679B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1_Custom Design</vt:lpstr>
      <vt:lpstr>2_Custom Design</vt:lpstr>
      <vt:lpstr>FAA REDAC Subcommittee on    Environment &amp; Energy</vt:lpstr>
      <vt:lpstr>Major Milestones to-date (1)</vt:lpstr>
      <vt:lpstr>Major Milestones to-date (2)</vt:lpstr>
      <vt:lpstr>CO2 Standard Next Steps</vt:lpstr>
      <vt:lpstr>EPA Rulemaking Update – July 2015</vt:lpstr>
      <vt:lpstr>Rulemaking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2014-03-10T11:18:37Z</dcterms:created>
  <dcterms:modified xsi:type="dcterms:W3CDTF">2015-08-05T20:03:12Z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