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slides/slide17.xml" ContentType="application/vnd.openxmlformats-officedocument.presentationml.slide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6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  <p:sldMasterId id="2147483661" r:id="rId2"/>
    <p:sldMasterId id="2147483662" r:id="rId3"/>
    <p:sldMasterId id="2147483669" r:id="rId4"/>
  </p:sldMasterIdLst>
  <p:notesMasterIdLst>
    <p:notesMasterId r:id="rId22"/>
  </p:notesMasterIdLst>
  <p:handoutMasterIdLst>
    <p:handoutMasterId r:id="rId23"/>
  </p:handoutMasterIdLst>
  <p:sldIdLst>
    <p:sldId id="273" r:id="rId5"/>
    <p:sldId id="275" r:id="rId6"/>
    <p:sldId id="286" r:id="rId7"/>
    <p:sldId id="274" r:id="rId8"/>
    <p:sldId id="310" r:id="rId9"/>
    <p:sldId id="308" r:id="rId10"/>
    <p:sldId id="309" r:id="rId11"/>
    <p:sldId id="314" r:id="rId12"/>
    <p:sldId id="302" r:id="rId13"/>
    <p:sldId id="294" r:id="rId14"/>
    <p:sldId id="284" r:id="rId15"/>
    <p:sldId id="292" r:id="rId16"/>
    <p:sldId id="307" r:id="rId17"/>
    <p:sldId id="303" r:id="rId18"/>
    <p:sldId id="293" r:id="rId19"/>
    <p:sldId id="305" r:id="rId20"/>
    <p:sldId id="306" r:id="rId21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0E1773-2C58-4A1C-9F4D-09A126D9EB70}">
          <p14:sldIdLst>
            <p14:sldId id="273"/>
            <p14:sldId id="275"/>
            <p14:sldId id="286"/>
            <p14:sldId id="274"/>
            <p14:sldId id="310"/>
            <p14:sldId id="308"/>
            <p14:sldId id="309"/>
            <p14:sldId id="314"/>
            <p14:sldId id="302"/>
            <p14:sldId id="294"/>
            <p14:sldId id="284"/>
            <p14:sldId id="292"/>
            <p14:sldId id="307"/>
            <p14:sldId id="303"/>
            <p14:sldId id="293"/>
            <p14:sldId id="305"/>
            <p14:sldId id="30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99"/>
    <a:srgbClr val="FFCC00"/>
    <a:srgbClr val="DDDDDD"/>
    <a:srgbClr val="C0C0C0"/>
    <a:srgbClr val="1D2F6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1178" autoAdjust="0"/>
    <p:restoredTop sz="90409" autoAdjust="0"/>
  </p:normalViewPr>
  <p:slideViewPr>
    <p:cSldViewPr snapToGrid="0">
      <p:cViewPr varScale="1">
        <p:scale>
          <a:sx n="113" d="100"/>
          <a:sy n="113" d="100"/>
        </p:scale>
        <p:origin x="-2232" y="-108"/>
      </p:cViewPr>
      <p:guideLst>
        <p:guide orient="horz" pos="536"/>
        <p:guide pos="3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87C48A99-3596-4E58-ABE8-9D998A9384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60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55D68406-F15C-4303-97CE-0E3EE5988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06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38345-9CBA-4181-BEB7-82A779821C66}" type="slidenum">
              <a:rPr lang="en-US"/>
              <a:pPr/>
              <a:t>1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9A895D-F1B2-4238-92B1-93B3C1FCF0B4}" type="slidenum">
              <a:rPr lang="en-US"/>
              <a:pPr/>
              <a:t>4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49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43BC8-1754-4C34-A8B5-8F09E0D33AE4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468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545" name="Picture 1081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" r="31892"/>
          <a:stretch/>
        </p:blipFill>
        <p:spPr bwMode="auto">
          <a:xfrm>
            <a:off x="5577840" y="-1832"/>
            <a:ext cx="3566160" cy="686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46088" y="312738"/>
            <a:ext cx="4983162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smtClean="0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49263" y="1754188"/>
            <a:ext cx="4951412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smtClean="0"/>
              <a:t>Select to edit master subtitle</a:t>
            </a:r>
          </a:p>
        </p:txBody>
      </p:sp>
      <p:sp>
        <p:nvSpPr>
          <p:cNvPr id="63515" name="Text Box 1051"/>
          <p:cNvSpPr txBox="1">
            <a:spLocks noChangeArrowheads="1"/>
          </p:cNvSpPr>
          <p:nvPr userDrawn="1"/>
        </p:nvSpPr>
        <p:spPr bwMode="auto">
          <a:xfrm>
            <a:off x="427038" y="4497388"/>
            <a:ext cx="482282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Presented to:</a:t>
            </a:r>
          </a:p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By:</a:t>
            </a:r>
          </a:p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Date:</a:t>
            </a:r>
          </a:p>
        </p:txBody>
      </p:sp>
      <p:grpSp>
        <p:nvGrpSpPr>
          <p:cNvPr id="63544" name="Group 1080"/>
          <p:cNvGrpSpPr>
            <a:grpSpLocks/>
          </p:cNvGrpSpPr>
          <p:nvPr userDrawn="1"/>
        </p:nvGrpSpPr>
        <p:grpSpPr bwMode="auto">
          <a:xfrm>
            <a:off x="5873750" y="271463"/>
            <a:ext cx="2895600" cy="909638"/>
            <a:chOff x="3700" y="171"/>
            <a:chExt cx="1824" cy="573"/>
          </a:xfrm>
        </p:grpSpPr>
        <p:pic>
          <p:nvPicPr>
            <p:cNvPr id="63543" name="Picture 1079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700" y="171"/>
              <a:ext cx="573" cy="5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535" name="Text Box 1071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>
                  <a:solidFill>
                    <a:schemeClr val="bg1"/>
                  </a:solidFill>
                </a:rPr>
                <a:t>Administration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6FF14-FC6A-41B6-B2DC-884C6B7C3F2E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446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9F915-29B1-4ADF-B1F4-B9108899500C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293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7D554-CBC1-41AB-90CF-337CEC897EAA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939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DBFB-3FA0-495C-B94D-2ED5CD466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D906-125D-4FA0-8DC8-14A1DB2769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294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DBFB-3FA0-495C-B94D-2ED5CD466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D906-125D-4FA0-8DC8-14A1DB2769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312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DBFB-3FA0-495C-B94D-2ED5CD466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D906-125D-4FA0-8DC8-14A1DB2769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520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DBFB-3FA0-495C-B94D-2ED5CD466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D906-125D-4FA0-8DC8-14A1DB2769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4518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DBFB-3FA0-495C-B94D-2ED5CD466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D906-125D-4FA0-8DC8-14A1DB2769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212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DBFB-3FA0-495C-B94D-2ED5CD466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D906-125D-4FA0-8DC8-14A1DB2769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7050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DBFB-3FA0-495C-B94D-2ED5CD466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D906-125D-4FA0-8DC8-14A1DB2769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265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456" y="117985"/>
            <a:ext cx="8472488" cy="6096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837" y="989901"/>
            <a:ext cx="8607103" cy="4949505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3339" y="6248400"/>
            <a:ext cx="1672032" cy="45720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9679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6504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8D3ABA1-EA94-43C0-B992-7CBCC31144F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255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DBFB-3FA0-495C-B94D-2ED5CD466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D906-125D-4FA0-8DC8-14A1DB2769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9087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DBFB-3FA0-495C-B94D-2ED5CD466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D906-125D-4FA0-8DC8-14A1DB2769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2025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DBFB-3FA0-495C-B94D-2ED5CD466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D906-125D-4FA0-8DC8-14A1DB2769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7931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DBFB-3FA0-495C-B94D-2ED5CD466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D906-125D-4FA0-8DC8-14A1DB2769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897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266C2-23C9-4679-9EA6-D74DA6C8C2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09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6FF14-FC6A-41B6-B2DC-884C6B7C3F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31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9F915-29B1-4ADF-B1F4-B910889950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371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7D554-CBC1-41AB-90CF-337CEC897E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86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545" name="Picture 1081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" r="31892"/>
          <a:stretch/>
        </p:blipFill>
        <p:spPr bwMode="auto">
          <a:xfrm>
            <a:off x="5577840" y="-1832"/>
            <a:ext cx="3566160" cy="686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46088" y="312738"/>
            <a:ext cx="4983162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smtClean="0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49263" y="1754188"/>
            <a:ext cx="4951412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smtClean="0"/>
              <a:t>Select to edit master subtitle</a:t>
            </a:r>
          </a:p>
        </p:txBody>
      </p:sp>
      <p:sp>
        <p:nvSpPr>
          <p:cNvPr id="63515" name="Text Box 1051"/>
          <p:cNvSpPr txBox="1">
            <a:spLocks noChangeArrowheads="1"/>
          </p:cNvSpPr>
          <p:nvPr userDrawn="1"/>
        </p:nvSpPr>
        <p:spPr bwMode="auto">
          <a:xfrm>
            <a:off x="427038" y="4497388"/>
            <a:ext cx="48228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1600" dirty="0">
                <a:solidFill>
                  <a:srgbClr val="1D2F68"/>
                </a:solidFill>
                <a:latin typeface="Arial"/>
              </a:rPr>
              <a:t>Presented to</a:t>
            </a:r>
            <a:r>
              <a:rPr lang="en-US" sz="1600" dirty="0" smtClean="0">
                <a:solidFill>
                  <a:srgbClr val="1D2F68"/>
                </a:solidFill>
                <a:latin typeface="Arial"/>
              </a:rPr>
              <a:t>: E&amp;E REDAC Subcommittee</a:t>
            </a:r>
            <a:endParaRPr lang="en-US" sz="1600" dirty="0">
              <a:solidFill>
                <a:srgbClr val="1D2F68"/>
              </a:solidFill>
              <a:latin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1600" dirty="0">
                <a:solidFill>
                  <a:srgbClr val="1D2F68"/>
                </a:solidFill>
                <a:latin typeface="Arial"/>
              </a:rPr>
              <a:t>By</a:t>
            </a:r>
            <a:r>
              <a:rPr lang="en-US" sz="1600" dirty="0" smtClean="0">
                <a:solidFill>
                  <a:srgbClr val="1D2F68"/>
                </a:solidFill>
                <a:latin typeface="Arial"/>
              </a:rPr>
              <a:t>: Rebecca Cointin</a:t>
            </a:r>
            <a:endParaRPr lang="en-US" sz="1600" dirty="0">
              <a:solidFill>
                <a:srgbClr val="1D2F68"/>
              </a:solidFill>
              <a:latin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1600" dirty="0">
                <a:solidFill>
                  <a:srgbClr val="1D2F68"/>
                </a:solidFill>
                <a:latin typeface="Arial"/>
              </a:rPr>
              <a:t>Date</a:t>
            </a:r>
            <a:r>
              <a:rPr lang="en-US" sz="1600" dirty="0" smtClean="0">
                <a:solidFill>
                  <a:srgbClr val="1D2F68"/>
                </a:solidFill>
                <a:latin typeface="Arial"/>
              </a:rPr>
              <a:t>: August 26, 2014</a:t>
            </a:r>
            <a:endParaRPr lang="en-US" sz="1600" dirty="0">
              <a:solidFill>
                <a:srgbClr val="1D2F68"/>
              </a:solidFill>
              <a:latin typeface="Arial"/>
            </a:endParaRPr>
          </a:p>
        </p:txBody>
      </p:sp>
      <p:grpSp>
        <p:nvGrpSpPr>
          <p:cNvPr id="63544" name="Group 1080"/>
          <p:cNvGrpSpPr>
            <a:grpSpLocks/>
          </p:cNvGrpSpPr>
          <p:nvPr userDrawn="1"/>
        </p:nvGrpSpPr>
        <p:grpSpPr bwMode="auto">
          <a:xfrm>
            <a:off x="5873750" y="271463"/>
            <a:ext cx="2895600" cy="909638"/>
            <a:chOff x="3700" y="171"/>
            <a:chExt cx="1824" cy="573"/>
          </a:xfrm>
        </p:grpSpPr>
        <p:pic>
          <p:nvPicPr>
            <p:cNvPr id="63543" name="Picture 1079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700" y="171"/>
              <a:ext cx="573" cy="5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535" name="Text Box 1071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auto">
                <a:lnSpc>
                  <a:spcPct val="85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</a:pPr>
              <a:r>
                <a:rPr lang="en-US" sz="1800" b="1">
                  <a:solidFill>
                    <a:srgbClr val="FFFFFF"/>
                  </a:solidFill>
                  <a:latin typeface="Arial"/>
                </a:rPr>
                <a:t>Federal Aviation</a:t>
              </a:r>
            </a:p>
            <a:p>
              <a:pPr fontAlgn="auto">
                <a:lnSpc>
                  <a:spcPct val="85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</a:pPr>
              <a:r>
                <a:rPr lang="en-US" sz="1800" b="1">
                  <a:solidFill>
                    <a:srgbClr val="FFFFFF"/>
                  </a:solidFill>
                  <a:latin typeface="Arial"/>
                </a:rPr>
                <a:t>Administration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32121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3339" y="6248400"/>
            <a:ext cx="1672032" cy="45720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9679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6504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8D3ABA1-EA94-43C0-B992-7CBCC31144F1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391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266C2-23C9-4679-9EA6-D74DA6C8C265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2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51165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708650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7" r:id="rId4"/>
    <p:sldLayoutId id="2147483658" r:id="rId5"/>
    <p:sldLayoutId id="2147483660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Select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solidFill>
                  <a:schemeClr val="accent6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solidFill>
                  <a:schemeClr val="accent6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51165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accent6"/>
                </a:solidFill>
                <a:latin typeface="Times New Roman" pitchFamily="18" charset="0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708650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  <p:extLst>
      <p:ext uri="{BB962C8B-B14F-4D97-AF65-F5344CB8AC3E}">
        <p14:creationId xmlns:p14="http://schemas.microsoft.com/office/powerpoint/2010/main" val="2988165268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Select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pPr fontAlgn="auto">
              <a:spcAft>
                <a:spcPts val="0"/>
              </a:spcAft>
            </a:pPr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pPr fontAlgn="auto">
              <a:spcAft>
                <a:spcPts val="0"/>
              </a:spcAft>
            </a:pPr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51165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pPr fontAlgn="auto">
              <a:spcAft>
                <a:spcPts val="0"/>
              </a:spcAft>
            </a:pPr>
            <a:fld id="{74438B1A-AF1B-4C8B-993E-1BADE62A2451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 fontAlgn="auto"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708650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auto">
                <a:lnSpc>
                  <a:spcPct val="85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</a:pPr>
              <a:r>
                <a:rPr lang="en-US" sz="1200" b="1" dirty="0">
                  <a:solidFill>
                    <a:srgbClr val="FFFFFF"/>
                  </a:solidFill>
                  <a:latin typeface="Arial"/>
                </a:rPr>
                <a:t>Federal Aviation</a:t>
              </a:r>
            </a:p>
            <a:p>
              <a:pPr fontAlgn="auto">
                <a:lnSpc>
                  <a:spcPct val="85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</a:pPr>
              <a:r>
                <a:rPr lang="en-US" sz="1200" b="1" dirty="0">
                  <a:solidFill>
                    <a:srgbClr val="FFFFFF"/>
                  </a:solidFill>
                  <a:latin typeface="Arial"/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1200" b="1" dirty="0">
                <a:solidFill>
                  <a:srgbClr val="C0C0C0"/>
                </a:solidFill>
                <a:latin typeface="Arial"/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  <a:latin typeface="Arial"/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1200" dirty="0">
                <a:solidFill>
                  <a:srgbClr val="C0C0C0"/>
                </a:solidFill>
                <a:latin typeface="Arial"/>
              </a:rPr>
              <a:t>&lt;Date of Presentation – Change on Master Slide&gt;</a:t>
            </a:r>
          </a:p>
        </p:txBody>
      </p:sp>
    </p:spTree>
    <p:extLst>
      <p:ext uri="{BB962C8B-B14F-4D97-AF65-F5344CB8AC3E}">
        <p14:creationId xmlns:p14="http://schemas.microsoft.com/office/powerpoint/2010/main" val="2877604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fld id="{5072DBFB-3FA0-495C-B94D-2ED5CD466E4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t>8/5/2015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fld id="{D194D906-125D-4FA0-8DC8-14A1DB2769CE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445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96213" y="312738"/>
            <a:ext cx="5138671" cy="671236"/>
          </a:xfrm>
        </p:spPr>
        <p:txBody>
          <a:bodyPr/>
          <a:lstStyle/>
          <a:p>
            <a:r>
              <a:rPr lang="en-US" b="0" dirty="0" smtClean="0"/>
              <a:t>Noise Research</a:t>
            </a:r>
            <a:br>
              <a:rPr lang="en-US" b="0" dirty="0" smtClean="0"/>
            </a:br>
            <a:endParaRPr lang="en-US" dirty="0"/>
          </a:p>
        </p:txBody>
      </p:sp>
      <p:sp>
        <p:nvSpPr>
          <p:cNvPr id="3278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268288" y="1035258"/>
            <a:ext cx="4951412" cy="604699"/>
          </a:xfrm>
        </p:spPr>
        <p:txBody>
          <a:bodyPr/>
          <a:lstStyle/>
          <a:p>
            <a:r>
              <a:rPr lang="en-US" b="0" dirty="0" smtClean="0"/>
              <a:t>Roadmap and Update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1754188" y="4497388"/>
            <a:ext cx="34655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>
              <a:buFontTx/>
              <a:buNone/>
              <a:defRPr sz="1600">
                <a:solidFill>
                  <a:srgbClr val="1D2F68"/>
                </a:solidFill>
              </a:defRPr>
            </a:lvl1pPr>
          </a:lstStyle>
          <a:p>
            <a:r>
              <a:rPr lang="en-US" dirty="0" smtClean="0"/>
              <a:t>REDAC – E&amp;E Subcommittee</a:t>
            </a:r>
            <a:endParaRPr lang="en-US" dirty="0"/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788987" y="4875213"/>
            <a:ext cx="420045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1600" dirty="0" smtClean="0">
                <a:solidFill>
                  <a:srgbClr val="1D2F68"/>
                </a:solidFill>
              </a:rPr>
              <a:t>Rebecca Cointin, Manager, AEE-100</a:t>
            </a:r>
            <a:endParaRPr lang="en-US" sz="1600" dirty="0">
              <a:solidFill>
                <a:srgbClr val="1D2F68"/>
              </a:solidFill>
            </a:endParaRPr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1000125" y="5224463"/>
            <a:ext cx="3465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>
              <a:buFontTx/>
              <a:buNone/>
              <a:defRPr sz="1600">
                <a:solidFill>
                  <a:srgbClr val="1D2F68"/>
                </a:solidFill>
              </a:defRPr>
            </a:lvl1pPr>
          </a:lstStyle>
          <a:p>
            <a:r>
              <a:rPr lang="en-US" dirty="0" smtClean="0"/>
              <a:t>August 6, </a:t>
            </a:r>
            <a:r>
              <a:rPr lang="en-US" dirty="0"/>
              <a:t>2015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64" y="0"/>
            <a:ext cx="8472488" cy="609600"/>
          </a:xfrm>
        </p:spPr>
        <p:txBody>
          <a:bodyPr/>
          <a:lstStyle/>
          <a:p>
            <a:r>
              <a:rPr lang="en-US" sz="3200" dirty="0" smtClean="0"/>
              <a:t>FY15 Noise Projects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313" y="588723"/>
            <a:ext cx="8993688" cy="5198523"/>
          </a:xfrm>
        </p:spPr>
        <p:txBody>
          <a:bodyPr/>
          <a:lstStyle/>
          <a:p>
            <a:r>
              <a:rPr lang="en-US" sz="2000" dirty="0" smtClean="0"/>
              <a:t>AEE Funded</a:t>
            </a:r>
          </a:p>
          <a:p>
            <a:pPr lvl="1"/>
            <a:r>
              <a:rPr lang="en-US" sz="1800" dirty="0" smtClean="0"/>
              <a:t>Noise </a:t>
            </a:r>
            <a:r>
              <a:rPr lang="en-US" sz="1800" dirty="0"/>
              <a:t>Impact Health Research</a:t>
            </a:r>
          </a:p>
          <a:p>
            <a:pPr lvl="1"/>
            <a:r>
              <a:rPr lang="en-US" sz="1800" dirty="0" smtClean="0"/>
              <a:t>Noise </a:t>
            </a:r>
            <a:r>
              <a:rPr lang="en-US" sz="1800" dirty="0"/>
              <a:t>emission and propagation modeling  </a:t>
            </a:r>
          </a:p>
          <a:p>
            <a:pPr lvl="1"/>
            <a:r>
              <a:rPr lang="en-US" sz="1800" dirty="0"/>
              <a:t>Civil, supersonic over flight, sonic boom (noise) </a:t>
            </a:r>
            <a:r>
              <a:rPr lang="en-US" sz="1800" dirty="0" smtClean="0"/>
              <a:t>standards development </a:t>
            </a:r>
            <a:endParaRPr lang="en-US" sz="1800" dirty="0"/>
          </a:p>
          <a:p>
            <a:pPr lvl="1"/>
            <a:r>
              <a:rPr lang="en-US" sz="1800" dirty="0"/>
              <a:t>Noise Outreach</a:t>
            </a:r>
          </a:p>
          <a:p>
            <a:pPr lvl="1"/>
            <a:r>
              <a:rPr lang="en-US" sz="1800" dirty="0"/>
              <a:t>Sleep Disturbance</a:t>
            </a:r>
          </a:p>
          <a:p>
            <a:pPr lvl="1"/>
            <a:r>
              <a:rPr lang="en-US" sz="1800" dirty="0" smtClean="0"/>
              <a:t>Support </a:t>
            </a:r>
            <a:r>
              <a:rPr lang="en-US" sz="1800" dirty="0"/>
              <a:t>ASA Workgroup on </a:t>
            </a:r>
            <a:r>
              <a:rPr lang="en-US" sz="1800" dirty="0" smtClean="0"/>
              <a:t>dose-response for National Parks</a:t>
            </a:r>
            <a:endParaRPr lang="en-US" sz="1800" dirty="0"/>
          </a:p>
          <a:p>
            <a:pPr lvl="1"/>
            <a:r>
              <a:rPr lang="en-US" sz="1800" dirty="0" smtClean="0"/>
              <a:t>Ray </a:t>
            </a:r>
            <a:r>
              <a:rPr lang="en-US" sz="1800" dirty="0"/>
              <a:t>Tracing </a:t>
            </a:r>
            <a:r>
              <a:rPr lang="en-US" sz="1800" dirty="0" smtClean="0"/>
              <a:t>Development for Modeling</a:t>
            </a:r>
            <a:endParaRPr lang="en-US" sz="1800" dirty="0"/>
          </a:p>
          <a:p>
            <a:pPr lvl="1"/>
            <a:r>
              <a:rPr lang="en-US" sz="1800" dirty="0"/>
              <a:t>Launch Noise and Sonic </a:t>
            </a:r>
            <a:r>
              <a:rPr lang="en-US" sz="1800" dirty="0" smtClean="0"/>
              <a:t>Boom Research </a:t>
            </a:r>
          </a:p>
          <a:p>
            <a:pPr lvl="1"/>
            <a:r>
              <a:rPr lang="en-US" sz="1800" dirty="0" smtClean="0"/>
              <a:t>Aircraft Certification (CAEP support, validation tool development, validation)</a:t>
            </a:r>
          </a:p>
          <a:p>
            <a:pPr lvl="1"/>
            <a:r>
              <a:rPr lang="en-US" sz="1800" dirty="0" smtClean="0"/>
              <a:t>Rotorcraft Noise Abatement Procedure Development</a:t>
            </a:r>
          </a:p>
          <a:p>
            <a:pPr lvl="1"/>
            <a:r>
              <a:rPr lang="en-US" sz="1800" dirty="0"/>
              <a:t>Examine airline flight data to improve flight performance </a:t>
            </a:r>
            <a:r>
              <a:rPr lang="en-US" sz="1800" dirty="0" smtClean="0"/>
              <a:t>modeling</a:t>
            </a:r>
          </a:p>
          <a:p>
            <a:pPr lvl="1"/>
            <a:r>
              <a:rPr lang="en-US" sz="1800" dirty="0" smtClean="0"/>
              <a:t>PBN Research</a:t>
            </a:r>
          </a:p>
          <a:p>
            <a:pPr lvl="1"/>
            <a:r>
              <a:rPr lang="en-US" sz="1800" dirty="0"/>
              <a:t>Helicopter Noise Annoyance </a:t>
            </a:r>
          </a:p>
          <a:p>
            <a:r>
              <a:rPr lang="en-US" sz="2000" dirty="0" smtClean="0"/>
              <a:t>ARP Funded</a:t>
            </a:r>
          </a:p>
          <a:p>
            <a:pPr lvl="1"/>
            <a:r>
              <a:rPr lang="en-US" sz="1800" dirty="0" smtClean="0"/>
              <a:t>National Survey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756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200" y="138426"/>
            <a:ext cx="8472488" cy="609600"/>
          </a:xfrm>
        </p:spPr>
        <p:txBody>
          <a:bodyPr/>
          <a:lstStyle/>
          <a:p>
            <a:r>
              <a:rPr lang="en-US" dirty="0" smtClean="0"/>
              <a:t>National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596" y="1138333"/>
            <a:ext cx="8444204" cy="4199709"/>
          </a:xfrm>
        </p:spPr>
        <p:txBody>
          <a:bodyPr/>
          <a:lstStyle/>
          <a:p>
            <a:r>
              <a:rPr lang="en-US" sz="2400" dirty="0" smtClean="0"/>
              <a:t>Objective</a:t>
            </a:r>
          </a:p>
          <a:p>
            <a:pPr lvl="1"/>
            <a:r>
              <a:rPr lang="en-US" dirty="0" smtClean="0"/>
              <a:t>Conduct </a:t>
            </a:r>
            <a:r>
              <a:rPr lang="en-US" dirty="0"/>
              <a:t>a new </a:t>
            </a:r>
            <a:r>
              <a:rPr lang="en-US" dirty="0" smtClean="0"/>
              <a:t>nation-wide </a:t>
            </a:r>
            <a:r>
              <a:rPr lang="en-US" dirty="0"/>
              <a:t>survey to update the scientific evidence of the relationship between aircraft noise exposure and its effects on communities around </a:t>
            </a:r>
            <a:r>
              <a:rPr lang="en-US" dirty="0" smtClean="0"/>
              <a:t>airports</a:t>
            </a:r>
          </a:p>
          <a:p>
            <a:pPr>
              <a:spcAft>
                <a:spcPts val="0"/>
              </a:spcAft>
            </a:pPr>
            <a:r>
              <a:rPr lang="en-US" sz="2400" dirty="0" smtClean="0"/>
              <a:t>Status </a:t>
            </a:r>
          </a:p>
          <a:p>
            <a:pPr lvl="1">
              <a:spcAft>
                <a:spcPts val="0"/>
              </a:spcAft>
            </a:pPr>
            <a:r>
              <a:rPr lang="en-US" dirty="0" smtClean="0"/>
              <a:t>Contract for the last two phases of work has been awarded</a:t>
            </a:r>
          </a:p>
          <a:p>
            <a:pPr lvl="1">
              <a:spcAft>
                <a:spcPts val="0"/>
              </a:spcAft>
            </a:pPr>
            <a:r>
              <a:rPr lang="en-US" dirty="0" smtClean="0"/>
              <a:t>Surveys will begin this summer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10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638" y="123262"/>
            <a:ext cx="8472488" cy="609600"/>
          </a:xfrm>
        </p:spPr>
        <p:txBody>
          <a:bodyPr/>
          <a:lstStyle/>
          <a:p>
            <a:r>
              <a:rPr lang="en-US" sz="3200" dirty="0" smtClean="0"/>
              <a:t>Performance Based Navigation Research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539" y="1045029"/>
            <a:ext cx="8587473" cy="4824830"/>
          </a:xfrm>
        </p:spPr>
        <p:txBody>
          <a:bodyPr/>
          <a:lstStyle/>
          <a:p>
            <a:r>
              <a:rPr lang="en-US" b="0" dirty="0" smtClean="0"/>
              <a:t>Examining the effects of PBN </a:t>
            </a:r>
            <a:r>
              <a:rPr lang="en-US" b="0" dirty="0"/>
              <a:t>procedures </a:t>
            </a:r>
            <a:r>
              <a:rPr lang="en-US" b="0" dirty="0" smtClean="0"/>
              <a:t>which may focus of </a:t>
            </a:r>
            <a:r>
              <a:rPr lang="en-US" b="0" dirty="0"/>
              <a:t>noise on </a:t>
            </a:r>
            <a:r>
              <a:rPr lang="en-US" b="0" dirty="0" smtClean="0"/>
              <a:t>populations</a:t>
            </a:r>
          </a:p>
          <a:p>
            <a:r>
              <a:rPr lang="en-US" b="0" dirty="0" smtClean="0"/>
              <a:t>Research </a:t>
            </a:r>
            <a:r>
              <a:rPr lang="en-US" b="0" dirty="0"/>
              <a:t>on Metrics </a:t>
            </a:r>
            <a:r>
              <a:rPr lang="en-US" b="0" dirty="0" smtClean="0"/>
              <a:t>just kicked off</a:t>
            </a:r>
          </a:p>
          <a:p>
            <a:pPr lvl="1"/>
            <a:r>
              <a:rPr lang="en-US" dirty="0" smtClean="0"/>
              <a:t>Compute multiple metrics to determine the best metrics that correlate the effects of PBN procedures with public perception </a:t>
            </a:r>
          </a:p>
          <a:p>
            <a:pPr lvl="1"/>
            <a:r>
              <a:rPr lang="en-US" dirty="0" smtClean="0"/>
              <a:t>Goal: Identify potential supplemental metrics for PBN analysis</a:t>
            </a:r>
            <a:endParaRPr lang="en-US" b="0" dirty="0"/>
          </a:p>
          <a:p>
            <a:r>
              <a:rPr lang="en-US" b="0" dirty="0"/>
              <a:t>Project team includes members of AJV-114 (part of ATO) </a:t>
            </a:r>
          </a:p>
          <a:p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62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Impacts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265" y="755780"/>
            <a:ext cx="8761445" cy="5159828"/>
          </a:xfrm>
        </p:spPr>
        <p:txBody>
          <a:bodyPr/>
          <a:lstStyle/>
          <a:p>
            <a:r>
              <a:rPr lang="en-US" dirty="0" smtClean="0"/>
              <a:t>Health</a:t>
            </a:r>
          </a:p>
          <a:p>
            <a:pPr lvl="1"/>
            <a:r>
              <a:rPr lang="en-US" dirty="0" smtClean="0"/>
              <a:t>Working with the Women’s Health Initiative Database</a:t>
            </a:r>
          </a:p>
          <a:p>
            <a:pPr lvl="1"/>
            <a:r>
              <a:rPr lang="en-US" dirty="0" smtClean="0"/>
              <a:t>Noise data for certain individuals around airports in the database from 2000 – 2014 will be provided to the team</a:t>
            </a:r>
          </a:p>
          <a:p>
            <a:pPr lvl="1"/>
            <a:r>
              <a:rPr lang="en-US" dirty="0" smtClean="0"/>
              <a:t>Analysis of potential health impacts will begin once noise data is provided to the team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Sleep</a:t>
            </a:r>
          </a:p>
          <a:p>
            <a:pPr lvl="1"/>
            <a:r>
              <a:rPr lang="en-US" dirty="0" smtClean="0"/>
              <a:t>Finishing pilot study around single US airport</a:t>
            </a:r>
          </a:p>
          <a:p>
            <a:pPr lvl="1"/>
            <a:r>
              <a:rPr lang="en-US" dirty="0" smtClean="0"/>
              <a:t>Beginning to explore another pilot study with a methodology aimed to be less invasive (mailing of equipment and self-administered)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895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425" y="112260"/>
            <a:ext cx="8472488" cy="609600"/>
          </a:xfrm>
        </p:spPr>
        <p:txBody>
          <a:bodyPr/>
          <a:lstStyle/>
          <a:p>
            <a:r>
              <a:rPr lang="en-US" dirty="0" smtClean="0"/>
              <a:t>Helicopter Projects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5142" y="725714"/>
            <a:ext cx="8998857" cy="5994399"/>
          </a:xfrm>
          <a:solidFill>
            <a:schemeClr val="bg1"/>
          </a:solidFill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dirty="0"/>
              <a:t>Rotorcraft Noise Abatement Procedure Development</a:t>
            </a:r>
          </a:p>
          <a:p>
            <a:pPr lvl="1"/>
            <a:r>
              <a:rPr lang="en-US" sz="2000" dirty="0" smtClean="0"/>
              <a:t>Successful </a:t>
            </a:r>
            <a:r>
              <a:rPr lang="en-US" sz="2000" dirty="0"/>
              <a:t>integration of </a:t>
            </a:r>
            <a:r>
              <a:rPr lang="en-US" sz="2000" dirty="0" smtClean="0"/>
              <a:t>noise </a:t>
            </a:r>
            <a:r>
              <a:rPr lang="en-US" sz="2000" dirty="0"/>
              <a:t>prediction </a:t>
            </a:r>
            <a:r>
              <a:rPr lang="en-US" sz="2000" dirty="0" smtClean="0"/>
              <a:t>code, rotor </a:t>
            </a:r>
            <a:r>
              <a:rPr lang="en-US" sz="2000" dirty="0"/>
              <a:t>loads and wake prediction </a:t>
            </a:r>
            <a:r>
              <a:rPr lang="en-US" sz="2000" dirty="0" smtClean="0"/>
              <a:t>model, </a:t>
            </a:r>
            <a:r>
              <a:rPr lang="en-US" sz="2000" dirty="0"/>
              <a:t>and </a:t>
            </a:r>
            <a:r>
              <a:rPr lang="en-US" sz="2000" dirty="0" smtClean="0"/>
              <a:t>flight </a:t>
            </a:r>
            <a:r>
              <a:rPr lang="en-US" sz="2000" dirty="0"/>
              <a:t>control </a:t>
            </a:r>
            <a:r>
              <a:rPr lang="en-US" sz="2000" dirty="0" smtClean="0"/>
              <a:t>model</a:t>
            </a:r>
            <a:endParaRPr lang="en-US" sz="2000" dirty="0"/>
          </a:p>
          <a:p>
            <a:pPr lvl="1"/>
            <a:r>
              <a:rPr lang="en-US" sz="2000" dirty="0" smtClean="0"/>
              <a:t>System validated </a:t>
            </a:r>
            <a:r>
              <a:rPr lang="en-US" sz="2000" dirty="0"/>
              <a:t>using </a:t>
            </a:r>
            <a:r>
              <a:rPr lang="en-US" sz="2000" dirty="0" smtClean="0"/>
              <a:t>Bell </a:t>
            </a:r>
            <a:r>
              <a:rPr lang="en-US" sz="2000" dirty="0"/>
              <a:t>430 flight test data </a:t>
            </a:r>
            <a:r>
              <a:rPr lang="en-US" sz="2000" dirty="0" smtClean="0"/>
              <a:t>- good agreement</a:t>
            </a:r>
            <a:endParaRPr lang="en-US" sz="2000" dirty="0"/>
          </a:p>
          <a:p>
            <a:pPr lvl="1"/>
            <a:r>
              <a:rPr lang="en-US" sz="2000" dirty="0" smtClean="0"/>
              <a:t>Predictions </a:t>
            </a:r>
            <a:r>
              <a:rPr lang="en-US" sz="2000" dirty="0"/>
              <a:t>have been made for various flight conditions: altitudes, airspeeds, and climb/descent </a:t>
            </a:r>
            <a:r>
              <a:rPr lang="en-US" sz="2000" dirty="0" smtClean="0"/>
              <a:t>slopes</a:t>
            </a:r>
            <a:endParaRPr lang="en-US" sz="2000" dirty="0"/>
          </a:p>
          <a:p>
            <a:r>
              <a:rPr lang="en-US" sz="2400" b="0" dirty="0" smtClean="0"/>
              <a:t>Helicopter Noise Annoyance</a:t>
            </a:r>
          </a:p>
          <a:p>
            <a:pPr lvl="1"/>
            <a:r>
              <a:rPr lang="en-US" sz="2000" dirty="0" smtClean="0"/>
              <a:t>Test </a:t>
            </a:r>
            <a:r>
              <a:rPr lang="en-US" sz="2000" dirty="0"/>
              <a:t>plan was developed to conduct a helicopter noise annoyance survey in the LA basis, which included development of a Smart Phone App to log complaints and selection of </a:t>
            </a:r>
            <a:r>
              <a:rPr lang="en-US" sz="2000" dirty="0" smtClean="0"/>
              <a:t>volunteers </a:t>
            </a:r>
            <a:r>
              <a:rPr lang="en-US" sz="2000" dirty="0"/>
              <a:t>for the </a:t>
            </a:r>
            <a:r>
              <a:rPr lang="en-US" sz="2000" dirty="0" smtClean="0"/>
              <a:t>test</a:t>
            </a:r>
            <a:endParaRPr lang="en-US" sz="2000" dirty="0"/>
          </a:p>
          <a:p>
            <a:pPr lvl="1"/>
            <a:r>
              <a:rPr lang="en-US" sz="2000" dirty="0" smtClean="0"/>
              <a:t>Testing occurred with five volunteers for ten days with monitoring</a:t>
            </a:r>
          </a:p>
          <a:p>
            <a:pPr lvl="1"/>
            <a:r>
              <a:rPr lang="en-US" sz="2000" dirty="0" smtClean="0"/>
              <a:t>Goals:</a:t>
            </a:r>
          </a:p>
          <a:p>
            <a:pPr lvl="2"/>
            <a:r>
              <a:rPr lang="en-US" dirty="0" smtClean="0"/>
              <a:t>Test </a:t>
            </a:r>
            <a:r>
              <a:rPr lang="en-US" dirty="0"/>
              <a:t>whether these subject reactions and noise levels can be accurately collected and combined into a useful database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Use </a:t>
            </a:r>
            <a:r>
              <a:rPr lang="en-US" dirty="0"/>
              <a:t>the database to test whether some noise measures other than the ones now commonly used to assess fixed wing noise annoyance should be considered for predicting helicopter.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6FF14-FC6A-41B6-B2DC-884C6B7C3F2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41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148" y="108514"/>
            <a:ext cx="8472488" cy="609600"/>
          </a:xfrm>
        </p:spPr>
        <p:txBody>
          <a:bodyPr/>
          <a:lstStyle/>
          <a:p>
            <a:r>
              <a:rPr lang="en-US" sz="3600" dirty="0" smtClean="0"/>
              <a:t>Noise Complaint Initiative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729" y="884903"/>
            <a:ext cx="8686799" cy="5014247"/>
          </a:xfrm>
        </p:spPr>
        <p:txBody>
          <a:bodyPr/>
          <a:lstStyle/>
          <a:p>
            <a:r>
              <a:rPr lang="en-US" b="0" dirty="0" smtClean="0"/>
              <a:t>Representatives </a:t>
            </a:r>
            <a:r>
              <a:rPr lang="en-US" b="0" dirty="0"/>
              <a:t>from across the lines of business and staff offices </a:t>
            </a:r>
            <a:endParaRPr lang="en-US" b="0" dirty="0" smtClean="0"/>
          </a:p>
          <a:p>
            <a:r>
              <a:rPr lang="en-US" b="0" dirty="0" smtClean="0"/>
              <a:t>Two Goals:</a:t>
            </a:r>
          </a:p>
          <a:p>
            <a:pPr lvl="1"/>
            <a:r>
              <a:rPr lang="en-US" dirty="0" smtClean="0"/>
              <a:t>Identify </a:t>
            </a:r>
            <a:r>
              <a:rPr lang="en-US" dirty="0"/>
              <a:t>a consistent agency-wide process for addressing </a:t>
            </a:r>
            <a:r>
              <a:rPr lang="en-US" dirty="0" smtClean="0"/>
              <a:t>noise complaints </a:t>
            </a:r>
          </a:p>
          <a:p>
            <a:pPr lvl="1"/>
            <a:r>
              <a:rPr lang="en-US" dirty="0" smtClean="0"/>
              <a:t>Identify </a:t>
            </a:r>
            <a:r>
              <a:rPr lang="en-US" dirty="0"/>
              <a:t>actions the FAA might take to better address the underlying issues raised by the complaints, including increased community engagement and further minimizing noise impacts where </a:t>
            </a:r>
            <a:r>
              <a:rPr lang="en-US" dirty="0" smtClean="0"/>
              <a:t>possible</a:t>
            </a:r>
            <a:endParaRPr lang="en-US" b="0" dirty="0" smtClean="0"/>
          </a:p>
          <a:p>
            <a:r>
              <a:rPr lang="en-US" b="0" dirty="0" smtClean="0"/>
              <a:t>Team recommendations are being finalized and will be presented to FAA executives in the Fall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341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Supersonics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604" y="737118"/>
            <a:ext cx="8330909" cy="5162033"/>
          </a:xfrm>
        </p:spPr>
        <p:txBody>
          <a:bodyPr/>
          <a:lstStyle/>
          <a:p>
            <a:r>
              <a:rPr lang="en-US" dirty="0" smtClean="0"/>
              <a:t>International Work</a:t>
            </a:r>
          </a:p>
          <a:p>
            <a:pPr lvl="1"/>
            <a:r>
              <a:rPr lang="en-US" dirty="0" smtClean="0"/>
              <a:t>Identifying potential noise certification measurement points</a:t>
            </a:r>
          </a:p>
          <a:p>
            <a:pPr lvl="1"/>
            <a:r>
              <a:rPr lang="en-US" dirty="0" smtClean="0"/>
              <a:t>Identifying potential noise certification metrics</a:t>
            </a:r>
          </a:p>
          <a:p>
            <a:r>
              <a:rPr lang="en-US" dirty="0" smtClean="0"/>
              <a:t>Boom </a:t>
            </a:r>
            <a:r>
              <a:rPr lang="en-US" dirty="0"/>
              <a:t>Metrics Variability </a:t>
            </a:r>
            <a:r>
              <a:rPr lang="en-US" dirty="0" smtClean="0"/>
              <a:t>Study</a:t>
            </a:r>
          </a:p>
          <a:p>
            <a:pPr lvl="1"/>
            <a:r>
              <a:rPr lang="en-US" dirty="0" smtClean="0"/>
              <a:t>Explore </a:t>
            </a:r>
            <a:r>
              <a:rPr lang="en-US" dirty="0"/>
              <a:t>the sensitivities of turbulence on sonic boom metrics using available measured data</a:t>
            </a:r>
          </a:p>
          <a:p>
            <a:r>
              <a:rPr lang="en-US" dirty="0"/>
              <a:t>Impulsive-Response Database Review  </a:t>
            </a:r>
            <a:endParaRPr lang="en-US" dirty="0" smtClean="0"/>
          </a:p>
          <a:p>
            <a:pPr lvl="1"/>
            <a:r>
              <a:rPr lang="en-US" dirty="0"/>
              <a:t>R</a:t>
            </a:r>
            <a:r>
              <a:rPr lang="en-US" dirty="0" smtClean="0"/>
              <a:t>eview </a:t>
            </a:r>
            <a:r>
              <a:rPr lang="en-US" dirty="0"/>
              <a:t>of existing impulsive noise databases were compared for similarities of human response and studied to ranks drivers </a:t>
            </a:r>
            <a:endParaRPr lang="en-US" dirty="0" smtClean="0"/>
          </a:p>
          <a:p>
            <a:pPr lvl="2"/>
            <a:r>
              <a:rPr lang="en-US" sz="1800" dirty="0" smtClean="0"/>
              <a:t>Strongest Drivers: interference</a:t>
            </a:r>
            <a:r>
              <a:rPr lang="en-US" sz="1800" dirty="0"/>
              <a:t>, startle, loudness, vibration, and </a:t>
            </a:r>
            <a:r>
              <a:rPr lang="en-US" sz="1800" dirty="0" smtClean="0"/>
              <a:t>rattle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7741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149" y="0"/>
            <a:ext cx="8472488" cy="609600"/>
          </a:xfrm>
        </p:spPr>
        <p:txBody>
          <a:bodyPr/>
          <a:lstStyle/>
          <a:p>
            <a:r>
              <a:rPr lang="en-US" dirty="0" smtClean="0"/>
              <a:t>Propagation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45" y="569168"/>
            <a:ext cx="9004041" cy="5486399"/>
          </a:xfrm>
        </p:spPr>
        <p:txBody>
          <a:bodyPr/>
          <a:lstStyle/>
          <a:p>
            <a:r>
              <a:rPr lang="en-US" sz="2400" dirty="0"/>
              <a:t>Ray Tracing Development for Modeling</a:t>
            </a:r>
          </a:p>
          <a:p>
            <a:pPr lvl="1"/>
            <a:r>
              <a:rPr lang="en-US" sz="2000" dirty="0" smtClean="0"/>
              <a:t>Continue </a:t>
            </a:r>
            <a:r>
              <a:rPr lang="en-US" sz="2000" dirty="0"/>
              <a:t>to implement ray modeling into future AEDT, current focus on predicting SEL (flight event)</a:t>
            </a:r>
          </a:p>
          <a:p>
            <a:pPr lvl="1"/>
            <a:r>
              <a:rPr lang="en-US" sz="2000" dirty="0" smtClean="0"/>
              <a:t>Worked </a:t>
            </a:r>
            <a:r>
              <a:rPr lang="en-US" sz="2000" dirty="0"/>
              <a:t>out detailed steps (de-propagation to source and re-propagation to receiver), and started preliminary coding </a:t>
            </a:r>
          </a:p>
          <a:p>
            <a:pPr lvl="1"/>
            <a:r>
              <a:rPr lang="en-US" sz="2000" dirty="0" smtClean="0"/>
              <a:t>Next Steps are layered </a:t>
            </a:r>
            <a:r>
              <a:rPr lang="en-US" sz="2000" dirty="0"/>
              <a:t>atmosphere modeling,  model verification and </a:t>
            </a:r>
            <a:r>
              <a:rPr lang="en-US" sz="2000" dirty="0" smtClean="0"/>
              <a:t>validation, and </a:t>
            </a:r>
            <a:r>
              <a:rPr lang="en-US" sz="2000" dirty="0"/>
              <a:t>runtime optimization </a:t>
            </a:r>
          </a:p>
          <a:p>
            <a:r>
              <a:rPr lang="en-US" sz="2400" dirty="0"/>
              <a:t>Noise emission and propagation modeling </a:t>
            </a:r>
          </a:p>
          <a:p>
            <a:pPr lvl="1"/>
            <a:r>
              <a:rPr lang="en-US" sz="2000" dirty="0"/>
              <a:t>Continue to develop prediction capability (i.e. Fast Field Program/ray) and investigate effects of source motion and atmospheric  data </a:t>
            </a:r>
          </a:p>
          <a:p>
            <a:pPr lvl="1"/>
            <a:r>
              <a:rPr lang="en-US" sz="2000" dirty="0" smtClean="0"/>
              <a:t>Able </a:t>
            </a:r>
            <a:r>
              <a:rPr lang="en-US" sz="2000" dirty="0"/>
              <a:t>to predict realistic overflight scenarios with effects (and interaction) of source motion, upper air atmospheric </a:t>
            </a:r>
            <a:r>
              <a:rPr lang="en-US" sz="2000" dirty="0" smtClean="0"/>
              <a:t>absorption </a:t>
            </a:r>
            <a:r>
              <a:rPr lang="en-US" sz="2000" dirty="0" err="1" smtClean="0"/>
              <a:t>etc</a:t>
            </a:r>
            <a:r>
              <a:rPr lang="en-US" sz="2000" dirty="0"/>
              <a:t>    </a:t>
            </a:r>
            <a:endParaRPr lang="en-US" sz="2000" dirty="0" smtClean="0"/>
          </a:p>
          <a:p>
            <a:pPr lvl="1"/>
            <a:r>
              <a:rPr lang="en-US" sz="2000" dirty="0" smtClean="0"/>
              <a:t>Next Steps is to access </a:t>
            </a:r>
            <a:r>
              <a:rPr lang="en-US" sz="2000" dirty="0"/>
              <a:t>field measurement data for models validation, effective handling of </a:t>
            </a:r>
            <a:r>
              <a:rPr lang="en-US" sz="2000" dirty="0" smtClean="0"/>
              <a:t>meteorological </a:t>
            </a:r>
            <a:r>
              <a:rPr lang="en-US" sz="2000" dirty="0"/>
              <a:t>data 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237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Noise Goal</a:t>
            </a:r>
            <a:endParaRPr lang="en-US" dirty="0"/>
          </a:p>
        </p:txBody>
      </p:sp>
      <p:sp>
        <p:nvSpPr>
          <p:cNvPr id="1191938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95300" y="873303"/>
            <a:ext cx="8050213" cy="468929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57150" indent="0">
              <a:buNone/>
            </a:pPr>
            <a:r>
              <a:rPr lang="en-US" sz="2000" dirty="0" smtClean="0"/>
              <a:t>Reduce </a:t>
            </a:r>
            <a:r>
              <a:rPr lang="en-US" sz="2000" dirty="0"/>
              <a:t>the number of people exposed to significant noise around U.S. airports in absolute terms, notwithstanding aviation growth, and provide additional measures to protect public health and welfare and our national </a:t>
            </a:r>
            <a:r>
              <a:rPr lang="en-US" sz="2000" dirty="0" smtClean="0"/>
              <a:t>resources.</a:t>
            </a:r>
          </a:p>
          <a:p>
            <a:pPr marL="57150" indent="0">
              <a:buNone/>
            </a:pPr>
            <a:endParaRPr lang="en-US" sz="2000" dirty="0" smtClean="0"/>
          </a:p>
          <a:p>
            <a:pPr marL="57150" indent="0">
              <a:buNone/>
            </a:pPr>
            <a:r>
              <a:rPr lang="en-US" sz="2000" dirty="0"/>
              <a:t>Specifically, by 2018, have the U.S. </a:t>
            </a:r>
            <a:r>
              <a:rPr lang="en-US" sz="2000" dirty="0"/>
              <a:t>population exposed to significant aircraft noise around airports have been reduced to less than 300,000 </a:t>
            </a:r>
            <a:r>
              <a:rPr lang="en-US" sz="2000" dirty="0" smtClean="0"/>
              <a:t>persons</a:t>
            </a:r>
          </a:p>
          <a:p>
            <a:pPr marL="57150" indent="0">
              <a:buNone/>
            </a:pPr>
            <a:endParaRPr lang="en-US" sz="2000" dirty="0"/>
          </a:p>
          <a:p>
            <a:pPr marL="57150" indent="0">
              <a:buNone/>
            </a:pPr>
            <a:r>
              <a:rPr lang="en-US" sz="2000" dirty="0"/>
              <a:t>Research is examining the appropriateness of the level of significance, potential for other metrics and evaluating the long-term goal</a:t>
            </a:r>
            <a:endParaRPr lang="en-US" sz="200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D3ABA1-EA94-43C0-B992-7CBCC31144F1}" type="slidenum">
              <a:rPr lang="en-US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93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Drivers of Research</a:t>
            </a:r>
            <a:endParaRPr lang="en-US" dirty="0"/>
          </a:p>
        </p:txBody>
      </p:sp>
      <p:sp>
        <p:nvSpPr>
          <p:cNvPr id="1191938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95300" y="1171575"/>
            <a:ext cx="8050213" cy="4391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b="0" dirty="0" smtClean="0"/>
              <a:t>Observation: </a:t>
            </a:r>
          </a:p>
          <a:p>
            <a:pPr marL="400050" lvl="1" indent="0">
              <a:buNone/>
            </a:pPr>
            <a:r>
              <a:rPr lang="en-US" sz="2000" b="0" dirty="0" smtClean="0"/>
              <a:t>Even though the number of people in the U.S. exposed to significant aircraft noise since 1975 has dropped by 95 percent, complaints, opposition and challenges continue to be an issue</a:t>
            </a:r>
            <a:endParaRPr lang="en-US" sz="2800" dirty="0" smtClean="0"/>
          </a:p>
          <a:p>
            <a:pPr marL="0" lvl="0" indent="0">
              <a:buNone/>
            </a:pPr>
            <a:r>
              <a:rPr lang="en-US" sz="3600" dirty="0" smtClean="0"/>
              <a:t> </a:t>
            </a:r>
          </a:p>
          <a:p>
            <a:pPr marL="0" lvl="0" indent="0">
              <a:buNone/>
            </a:pPr>
            <a:r>
              <a:rPr lang="en-US" dirty="0" smtClean="0"/>
              <a:t>Needs</a:t>
            </a:r>
            <a:r>
              <a:rPr lang="en-US" dirty="0"/>
              <a:t>:</a:t>
            </a:r>
          </a:p>
          <a:p>
            <a:pPr marL="400050" lvl="1" indent="0">
              <a:buNone/>
            </a:pPr>
            <a:r>
              <a:rPr lang="en-US" sz="2000" b="0" dirty="0" smtClean="0"/>
              <a:t>Gather data to determine if there </a:t>
            </a:r>
            <a:r>
              <a:rPr lang="en-US" sz="2000" dirty="0"/>
              <a:t>h</a:t>
            </a:r>
            <a:r>
              <a:rPr lang="en-US" sz="2000" b="0" dirty="0" smtClean="0"/>
              <a:t>as been a significant change </a:t>
            </a:r>
            <a:r>
              <a:rPr lang="en-US" sz="2000" b="0" dirty="0" smtClean="0"/>
              <a:t>in the </a:t>
            </a:r>
            <a:r>
              <a:rPr lang="en-US" sz="2000" b="0" dirty="0" smtClean="0"/>
              <a:t>public perception of noise</a:t>
            </a:r>
          </a:p>
          <a:p>
            <a:pPr marL="400050" lvl="1" indent="0">
              <a:buNone/>
            </a:pPr>
            <a:endParaRPr lang="en-US" sz="2000" b="0" dirty="0"/>
          </a:p>
          <a:p>
            <a:pPr marL="400050" lvl="1" indent="0">
              <a:buNone/>
            </a:pPr>
            <a:r>
              <a:rPr lang="en-US" sz="2000" b="0" dirty="0" smtClean="0"/>
              <a:t>Gather </a:t>
            </a:r>
            <a:r>
              <a:rPr lang="en-US" sz="2000" b="0" dirty="0" smtClean="0"/>
              <a:t>supplemental </a:t>
            </a:r>
            <a:r>
              <a:rPr lang="en-US" sz="2000" b="0" dirty="0" smtClean="0"/>
              <a:t>data to </a:t>
            </a:r>
            <a:r>
              <a:rPr lang="en-US" sz="2000" b="0" dirty="0" smtClean="0"/>
              <a:t>develop </a:t>
            </a:r>
            <a:r>
              <a:rPr lang="en-US" sz="2000" b="0" dirty="0" smtClean="0"/>
              <a:t>strong scientific support for any policy decisions regarding aviation noise</a:t>
            </a:r>
            <a:endParaRPr lang="en-US" sz="2000" b="0" dirty="0"/>
          </a:p>
          <a:p>
            <a:pPr marL="400050" lvl="1" indent="0">
              <a:buNone/>
            </a:pPr>
            <a:endParaRPr lang="en-US" sz="2000" dirty="0" smtClean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D3ABA1-EA94-43C0-B992-7CBCC31144F1}" type="slidenum">
              <a:rPr lang="en-US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32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1794D-CE01-4982-8A1C-98D478D9AB49}" type="slidenum">
              <a:rPr lang="en-US"/>
              <a:pPr/>
              <a:t>4</a:t>
            </a:fld>
            <a:endParaRPr lang="en-US"/>
          </a:p>
        </p:txBody>
      </p:sp>
      <p:pic>
        <p:nvPicPr>
          <p:cNvPr id="1026" name="Picture 2" descr="C:\Users\Rebecca Cointin\Desktop\Noise_Research_Roadmap_v17_Page_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9016"/>
            <a:ext cx="9144000" cy="5551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-1342"/>
            <a:ext cx="9144000" cy="365760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1200" dirty="0" smtClean="0">
                <a:solidFill>
                  <a:prstClr val="white"/>
                </a:solidFill>
                <a:latin typeface="Calibri"/>
              </a:rPr>
              <a:t>ANNOYANCE</a:t>
            </a:r>
            <a:endParaRPr lang="en-US" sz="120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5" name="Picture 4" descr="NRR_icons-04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3156" y="0"/>
            <a:ext cx="273449" cy="364598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736255" y="6611779"/>
            <a:ext cx="39375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000" dirty="0" smtClean="0">
                <a:solidFill>
                  <a:srgbClr val="FF0000"/>
                </a:solidFill>
              </a:rPr>
              <a:t>Draft Deliberative. Not for Release. Subject to Change. 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0933" y="488746"/>
            <a:ext cx="846666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Re-Evaluate Threshold </a:t>
            </a:r>
          </a:p>
          <a:p>
            <a:pPr marL="342900" indent="-342900">
              <a:spcBef>
                <a:spcPts val="0"/>
              </a:spcBef>
            </a:pPr>
            <a:r>
              <a:rPr lang="en-US" sz="2000" dirty="0" smtClean="0"/>
              <a:t>Research: 2014 </a:t>
            </a:r>
            <a:r>
              <a:rPr lang="en-US" sz="2000" dirty="0" smtClean="0"/>
              <a:t>– end of </a:t>
            </a:r>
            <a:r>
              <a:rPr lang="en-US" sz="2000" dirty="0" smtClean="0"/>
              <a:t>2016</a:t>
            </a:r>
            <a:endParaRPr lang="en-US" sz="2000" dirty="0" smtClean="0"/>
          </a:p>
          <a:p>
            <a:pPr marL="342900" indent="-342900">
              <a:spcBef>
                <a:spcPts val="0"/>
              </a:spcBef>
            </a:pPr>
            <a:r>
              <a:rPr lang="en-US" sz="2000" dirty="0" smtClean="0"/>
              <a:t>Evaluation of Policy (2017)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2000" dirty="0" smtClean="0"/>
              <a:t>Coordination</a:t>
            </a:r>
            <a:endParaRPr lang="en-US" sz="2000" dirty="0" smtClean="0"/>
          </a:p>
          <a:p>
            <a:pPr marL="800100" lvl="1" indent="-342900">
              <a:spcBef>
                <a:spcPts val="0"/>
              </a:spcBef>
            </a:pPr>
            <a:r>
              <a:rPr lang="en-US" sz="2000" dirty="0" smtClean="0"/>
              <a:t>CBA</a:t>
            </a:r>
            <a:endParaRPr lang="en-US" sz="2000" dirty="0" smtClean="0"/>
          </a:p>
          <a:p>
            <a:pPr marL="342900" indent="-342900">
              <a:spcBef>
                <a:spcPts val="0"/>
              </a:spcBef>
            </a:pPr>
            <a:r>
              <a:rPr lang="en-US" sz="2000" dirty="0" smtClean="0"/>
              <a:t>Public Process (2018 – 2019)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2000" dirty="0" smtClean="0"/>
              <a:t>FR </a:t>
            </a:r>
            <a:r>
              <a:rPr lang="en-US" sz="2000" dirty="0" smtClean="0"/>
              <a:t>Notice of Policy 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2000" dirty="0" smtClean="0"/>
              <a:t>Rulemaking for </a:t>
            </a:r>
            <a:r>
              <a:rPr lang="en-US" sz="2000" dirty="0" smtClean="0"/>
              <a:t>Regulations </a:t>
            </a:r>
            <a:r>
              <a:rPr lang="en-US" sz="2000" dirty="0" smtClean="0"/>
              <a:t>to be </a:t>
            </a:r>
            <a:r>
              <a:rPr lang="en-US" sz="2000" dirty="0" smtClean="0"/>
              <a:t>updated</a:t>
            </a:r>
          </a:p>
          <a:p>
            <a:pPr marL="800100" lvl="1" indent="-342900">
              <a:spcBef>
                <a:spcPts val="0"/>
              </a:spcBef>
            </a:pPr>
            <a:endParaRPr lang="en-US" sz="2000" dirty="0" smtClean="0"/>
          </a:p>
          <a:p>
            <a:pPr>
              <a:spcBef>
                <a:spcPts val="0"/>
              </a:spcBef>
              <a:buNone/>
            </a:pPr>
            <a:r>
              <a:rPr lang="en-US" dirty="0"/>
              <a:t>Re-Evaluate Metric </a:t>
            </a:r>
          </a:p>
          <a:p>
            <a:pPr marL="342900" indent="-342900">
              <a:spcBef>
                <a:spcPts val="0"/>
              </a:spcBef>
            </a:pPr>
            <a:r>
              <a:rPr lang="en-US" sz="2000" dirty="0"/>
              <a:t>Effort: 2017 – 2019</a:t>
            </a:r>
          </a:p>
          <a:p>
            <a:pPr marL="342900" indent="-342900">
              <a:spcBef>
                <a:spcPts val="0"/>
              </a:spcBef>
            </a:pPr>
            <a:r>
              <a:rPr lang="en-US" sz="2000" dirty="0"/>
              <a:t>Use Survey data</a:t>
            </a:r>
          </a:p>
          <a:p>
            <a:pPr marL="342900" indent="-342900">
              <a:spcBef>
                <a:spcPts val="0"/>
              </a:spcBef>
            </a:pPr>
            <a:r>
              <a:rPr lang="en-US" sz="2000" dirty="0" smtClean="0"/>
              <a:t>Consider other impacts in Research Roadmap</a:t>
            </a:r>
          </a:p>
          <a:p>
            <a:pPr marL="342900" indent="-342900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  <a:buNone/>
            </a:pPr>
            <a:r>
              <a:rPr lang="en-US" dirty="0"/>
              <a:t>Re-Evaluate Policy</a:t>
            </a:r>
          </a:p>
          <a:p>
            <a:pPr marL="342900" indent="-342900">
              <a:spcBef>
                <a:spcPts val="0"/>
              </a:spcBef>
            </a:pPr>
            <a:r>
              <a:rPr lang="en-US" sz="2000" dirty="0"/>
              <a:t>Effort: 2020 – 2025</a:t>
            </a:r>
          </a:p>
          <a:p>
            <a:pPr marL="342900" indent="-342900">
              <a:spcBef>
                <a:spcPts val="0"/>
              </a:spcBef>
            </a:pPr>
            <a:r>
              <a:rPr lang="en-US" sz="2000" dirty="0"/>
              <a:t>Metric and Threshold</a:t>
            </a:r>
          </a:p>
          <a:p>
            <a:pPr marL="800100" lvl="1" indent="-342900">
              <a:spcBef>
                <a:spcPts val="0"/>
              </a:spcBef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1927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0" y="-1342"/>
            <a:ext cx="9144000" cy="365760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1200" dirty="0" smtClean="0">
                <a:solidFill>
                  <a:prstClr val="white"/>
                </a:solidFill>
                <a:latin typeface="Calibri"/>
              </a:rPr>
              <a:t>HEALTH</a:t>
            </a:r>
            <a:endParaRPr lang="en-US" sz="120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6" name="Picture 5" descr="NRR_icons-06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024" y="-20614"/>
            <a:ext cx="283365" cy="37782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36255" y="6611779"/>
            <a:ext cx="39375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000" dirty="0" smtClean="0">
                <a:solidFill>
                  <a:srgbClr val="FF0000"/>
                </a:solidFill>
              </a:rPr>
              <a:t>Draft Deliberative. Not for Release. Subject to Change. 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066" y="421266"/>
            <a:ext cx="8932333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Outcome:</a:t>
            </a:r>
          </a:p>
          <a:p>
            <a:pPr marL="342900" indent="-342900"/>
            <a:r>
              <a:rPr lang="en-US" sz="2000" dirty="0" smtClean="0"/>
              <a:t>Quantified risk </a:t>
            </a:r>
            <a:r>
              <a:rPr lang="en-US" sz="2000" dirty="0" smtClean="0"/>
              <a:t>of </a:t>
            </a:r>
            <a:r>
              <a:rPr lang="en-US" sz="2000" dirty="0" smtClean="0"/>
              <a:t>cardiovascular disease</a:t>
            </a:r>
            <a:endParaRPr lang="en-US" sz="2000" dirty="0" smtClean="0"/>
          </a:p>
          <a:p>
            <a:pPr>
              <a:buNone/>
            </a:pPr>
            <a:r>
              <a:rPr lang="en-US" dirty="0" smtClean="0"/>
              <a:t>COE WHI Study (2014 – 2016)</a:t>
            </a:r>
          </a:p>
          <a:p>
            <a:pPr marL="342900" indent="-342900"/>
            <a:r>
              <a:rPr lang="en-US" sz="2000" dirty="0" smtClean="0"/>
              <a:t>Significant signal?</a:t>
            </a:r>
          </a:p>
          <a:p>
            <a:pPr marL="342900" indent="-342900"/>
            <a:r>
              <a:rPr lang="en-US" sz="2000" dirty="0" smtClean="0"/>
              <a:t>Do results vary with DNL level? </a:t>
            </a:r>
            <a:endParaRPr lang="en-US" sz="2000" dirty="0" smtClean="0"/>
          </a:p>
          <a:p>
            <a:pPr marL="342900" indent="-342900"/>
            <a:r>
              <a:rPr lang="en-US" sz="2000" dirty="0" smtClean="0"/>
              <a:t>Are other</a:t>
            </a:r>
            <a:r>
              <a:rPr lang="en-US" sz="2000" dirty="0" smtClean="0"/>
              <a:t> metrics needed?</a:t>
            </a:r>
            <a:endParaRPr lang="en-US" sz="2000" dirty="0" smtClean="0"/>
          </a:p>
          <a:p>
            <a:pPr>
              <a:buNone/>
            </a:pPr>
            <a:r>
              <a:rPr lang="en-US" dirty="0" smtClean="0"/>
              <a:t>Next Step (2016 </a:t>
            </a:r>
            <a:r>
              <a:rPr lang="en-US" dirty="0" smtClean="0"/>
              <a:t>– </a:t>
            </a:r>
            <a:r>
              <a:rPr lang="en-US" dirty="0" smtClean="0"/>
              <a:t>2018)</a:t>
            </a:r>
            <a:endParaRPr lang="en-US" dirty="0" smtClean="0"/>
          </a:p>
          <a:p>
            <a:pPr marL="342900" indent="-342900"/>
            <a:r>
              <a:rPr lang="en-US" sz="2000" dirty="0" smtClean="0"/>
              <a:t>Ideally 1 – 2 more cohorts with consistent results </a:t>
            </a:r>
            <a:r>
              <a:rPr lang="en-US" sz="2000" dirty="0" smtClean="0"/>
              <a:t>to establish scientific basis</a:t>
            </a:r>
          </a:p>
          <a:p>
            <a:pPr>
              <a:buNone/>
            </a:pPr>
            <a:r>
              <a:rPr lang="en-US" dirty="0"/>
              <a:t>Tools linkage: </a:t>
            </a:r>
          </a:p>
          <a:p>
            <a:pPr marL="342900" indent="-342900"/>
            <a:r>
              <a:rPr lang="en-US" sz="2000" dirty="0"/>
              <a:t>Ensure AEDT/APMT-Impact can compute what is needed</a:t>
            </a:r>
          </a:p>
          <a:p>
            <a:pPr marL="342900" indent="-342900"/>
            <a:r>
              <a:rPr lang="en-US" sz="2000" dirty="0"/>
              <a:t>Translate costs to APMT-Impacts </a:t>
            </a:r>
          </a:p>
          <a:p>
            <a:pPr marL="342900" indent="-34290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4105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-1342"/>
            <a:ext cx="9144000" cy="365760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1200" dirty="0" smtClean="0">
                <a:solidFill>
                  <a:prstClr val="white"/>
                </a:solidFill>
                <a:latin typeface="Calibri"/>
              </a:rPr>
              <a:t>SLEEP</a:t>
            </a:r>
            <a:endParaRPr lang="en-US" sz="120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" name="Picture 1" descr="NRR_icons-07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513" y="52919"/>
            <a:ext cx="203994" cy="27199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736255" y="6611779"/>
            <a:ext cx="39375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000" dirty="0" smtClean="0">
                <a:solidFill>
                  <a:srgbClr val="FF0000"/>
                </a:solidFill>
              </a:rPr>
              <a:t>Draft Deliberative. Not for Release. Subject to Change. 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4171" y="738004"/>
            <a:ext cx="8432799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FY </a:t>
            </a:r>
            <a:r>
              <a:rPr lang="en-US" dirty="0" smtClean="0"/>
              <a:t>14 – </a:t>
            </a:r>
            <a:r>
              <a:rPr lang="en-US" dirty="0" smtClean="0"/>
              <a:t>15 effort (funded)</a:t>
            </a:r>
            <a:endParaRPr lang="en-US" dirty="0" smtClean="0"/>
          </a:p>
          <a:p>
            <a:pPr marL="342900" indent="-342900">
              <a:spcBef>
                <a:spcPts val="0"/>
              </a:spcBef>
            </a:pPr>
            <a:r>
              <a:rPr lang="en-US" sz="2000" dirty="0" smtClean="0"/>
              <a:t>Small field study (testing method</a:t>
            </a:r>
            <a:r>
              <a:rPr lang="en-US" sz="2000" dirty="0" smtClean="0"/>
              <a:t>)</a:t>
            </a:r>
          </a:p>
          <a:p>
            <a:pPr>
              <a:spcBef>
                <a:spcPts val="0"/>
              </a:spcBef>
              <a:buNone/>
            </a:pPr>
            <a:endParaRPr lang="en-US" dirty="0" smtClean="0"/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FY15 effort (funded)</a:t>
            </a:r>
            <a:endParaRPr lang="en-US" dirty="0" smtClean="0"/>
          </a:p>
          <a:p>
            <a:pPr marL="342900" indent="-342900">
              <a:spcBef>
                <a:spcPts val="0"/>
              </a:spcBef>
            </a:pPr>
            <a:r>
              <a:rPr lang="en-US" sz="2000" dirty="0" smtClean="0"/>
              <a:t>Analyze small field </a:t>
            </a:r>
            <a:r>
              <a:rPr lang="en-US" sz="2000" dirty="0" smtClean="0"/>
              <a:t>study results</a:t>
            </a:r>
          </a:p>
          <a:p>
            <a:pPr marL="342900" indent="-342900"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FY </a:t>
            </a:r>
            <a:r>
              <a:rPr lang="en-US" dirty="0" smtClean="0"/>
              <a:t>15 – </a:t>
            </a:r>
            <a:r>
              <a:rPr lang="en-US" dirty="0" smtClean="0"/>
              <a:t>16 effort (funded)</a:t>
            </a:r>
          </a:p>
          <a:p>
            <a:pPr marL="342900" indent="-342900">
              <a:spcBef>
                <a:spcPts val="0"/>
              </a:spcBef>
            </a:pPr>
            <a:r>
              <a:rPr lang="en-US" sz="2000" dirty="0" smtClean="0"/>
              <a:t>Another </a:t>
            </a:r>
            <a:r>
              <a:rPr lang="en-US" sz="2000" dirty="0" smtClean="0"/>
              <a:t>small field </a:t>
            </a:r>
            <a:endParaRPr lang="en-US" sz="2000" dirty="0" smtClean="0"/>
          </a:p>
          <a:p>
            <a:pPr marL="342900" indent="-342900">
              <a:spcBef>
                <a:spcPts val="0"/>
              </a:spcBef>
            </a:pPr>
            <a:r>
              <a:rPr lang="en-US" sz="2000" dirty="0" smtClean="0"/>
              <a:t>Cheaper </a:t>
            </a:r>
            <a:r>
              <a:rPr lang="en-US" sz="2000" dirty="0" smtClean="0"/>
              <a:t>equipment/less </a:t>
            </a:r>
            <a:r>
              <a:rPr lang="en-US" sz="2000" dirty="0" smtClean="0"/>
              <a:t>invasive</a:t>
            </a:r>
          </a:p>
          <a:p>
            <a:pPr marL="342900" indent="-342900">
              <a:spcBef>
                <a:spcPts val="0"/>
              </a:spcBef>
            </a:pPr>
            <a:r>
              <a:rPr lang="en-US" sz="2000" dirty="0" smtClean="0"/>
              <a:t>Prepare </a:t>
            </a:r>
            <a:r>
              <a:rPr lang="en-US" sz="2000" dirty="0" smtClean="0"/>
              <a:t>for large scale field </a:t>
            </a:r>
            <a:r>
              <a:rPr lang="en-US" sz="2000" dirty="0" smtClean="0"/>
              <a:t>study</a:t>
            </a:r>
          </a:p>
          <a:p>
            <a:pPr marL="342900" indent="-342900"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FY </a:t>
            </a:r>
            <a:r>
              <a:rPr lang="en-US" dirty="0" smtClean="0"/>
              <a:t>17 – 18 </a:t>
            </a:r>
            <a:r>
              <a:rPr lang="en-US" dirty="0" smtClean="0"/>
              <a:t>effort (funding TBD)</a:t>
            </a:r>
          </a:p>
          <a:p>
            <a:pPr marL="342900" indent="-342900">
              <a:spcBef>
                <a:spcPts val="0"/>
              </a:spcBef>
            </a:pPr>
            <a:r>
              <a:rPr lang="en-US" sz="2000" dirty="0" smtClean="0"/>
              <a:t>Examine dose </a:t>
            </a:r>
            <a:r>
              <a:rPr lang="en-US" sz="2000" dirty="0" smtClean="0"/>
              <a:t>response </a:t>
            </a:r>
            <a:r>
              <a:rPr lang="en-US" sz="2000" dirty="0" smtClean="0"/>
              <a:t>(awakening </a:t>
            </a:r>
            <a:r>
              <a:rPr lang="en-US" sz="2000" dirty="0" smtClean="0"/>
              <a:t>vs </a:t>
            </a:r>
            <a:r>
              <a:rPr lang="en-US" sz="2000" dirty="0" smtClean="0"/>
              <a:t>noise metric)</a:t>
            </a:r>
          </a:p>
          <a:p>
            <a:pPr marL="342900" indent="-342900">
              <a:spcBef>
                <a:spcPts val="0"/>
              </a:spcBef>
            </a:pPr>
            <a:r>
              <a:rPr lang="en-US" sz="2000" dirty="0" smtClean="0"/>
              <a:t>Analyze </a:t>
            </a:r>
            <a:r>
              <a:rPr lang="en-US" sz="2000" dirty="0" smtClean="0"/>
              <a:t>data from study</a:t>
            </a:r>
          </a:p>
          <a:p>
            <a:pPr marL="1257300" lvl="2" indent="-342900">
              <a:spcBef>
                <a:spcPts val="0"/>
              </a:spcBef>
            </a:pPr>
            <a:r>
              <a:rPr lang="en-US" sz="2000" dirty="0" smtClean="0"/>
              <a:t>Create additional method as needed</a:t>
            </a:r>
          </a:p>
          <a:p>
            <a:pPr marL="1257300" lvl="2" indent="-342900">
              <a:spcBef>
                <a:spcPts val="0"/>
              </a:spcBef>
            </a:pPr>
            <a:r>
              <a:rPr lang="en-US" sz="2000" dirty="0" smtClean="0"/>
              <a:t>Establish scientific basis</a:t>
            </a:r>
            <a:endParaRPr lang="en-US" sz="2000" dirty="0" smtClean="0"/>
          </a:p>
          <a:p>
            <a:pPr marL="1257300" lvl="2" indent="-342900">
              <a:spcBef>
                <a:spcPts val="0"/>
              </a:spcBef>
            </a:pPr>
            <a:r>
              <a:rPr lang="en-US" sz="2000" dirty="0" smtClean="0"/>
              <a:t>Incorporate into </a:t>
            </a:r>
            <a:r>
              <a:rPr lang="en-US" sz="2000" dirty="0" smtClean="0"/>
              <a:t>AEDT and APMT-Impacts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2575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1342"/>
            <a:ext cx="9144000" cy="365760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1200" dirty="0" smtClean="0">
                <a:solidFill>
                  <a:prstClr val="white"/>
                </a:solidFill>
                <a:latin typeface="Calibri"/>
              </a:rPr>
              <a:t>CHILDREN’S LEARNING</a:t>
            </a:r>
            <a:endParaRPr lang="en-US" sz="120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7" name="Picture 6" descr="NRR_icons-05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563" y="12700"/>
            <a:ext cx="252413" cy="3365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07721" y="541147"/>
            <a:ext cx="878637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ACRP 02-47 (2014 – 2016)</a:t>
            </a:r>
          </a:p>
          <a:p>
            <a:pPr marL="342900" indent="-342900">
              <a:spcBef>
                <a:spcPts val="0"/>
              </a:spcBef>
            </a:pPr>
            <a:r>
              <a:rPr lang="en-US" dirty="0" smtClean="0"/>
              <a:t>Case Studies </a:t>
            </a:r>
          </a:p>
          <a:p>
            <a:pPr marL="342900" indent="-342900">
              <a:spcBef>
                <a:spcPts val="0"/>
              </a:spcBef>
            </a:pPr>
            <a:r>
              <a:rPr lang="en-US" dirty="0" smtClean="0"/>
              <a:t>Goal: in-depth reaction; inside/outside measurement and correlated </a:t>
            </a:r>
            <a:r>
              <a:rPr lang="en-US" dirty="0" smtClean="0"/>
              <a:t>reaction</a:t>
            </a:r>
          </a:p>
          <a:p>
            <a:pPr marL="342900" indent="-342900">
              <a:spcBef>
                <a:spcPts val="0"/>
              </a:spcBef>
            </a:pPr>
            <a:endParaRPr lang="en-US" sz="800" dirty="0" smtClean="0"/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Link between </a:t>
            </a:r>
            <a:r>
              <a:rPr lang="en-US" dirty="0" smtClean="0"/>
              <a:t>aircraft noise </a:t>
            </a:r>
            <a:r>
              <a:rPr lang="en-US" dirty="0" smtClean="0"/>
              <a:t>and learning (from previous ACRP)</a:t>
            </a:r>
          </a:p>
          <a:p>
            <a:pPr marL="342900" indent="-342900">
              <a:spcBef>
                <a:spcPts val="0"/>
              </a:spcBef>
            </a:pPr>
            <a:r>
              <a:rPr lang="en-US" dirty="0" smtClean="0"/>
              <a:t>Statistical significance exists</a:t>
            </a:r>
            <a:endParaRPr lang="en-US" dirty="0" smtClean="0"/>
          </a:p>
          <a:p>
            <a:pPr marL="342900" indent="-342900">
              <a:spcBef>
                <a:spcPts val="0"/>
              </a:spcBef>
            </a:pPr>
            <a:r>
              <a:rPr lang="en-US" dirty="0" smtClean="0"/>
              <a:t>Insulation does matter</a:t>
            </a:r>
          </a:p>
          <a:p>
            <a:pPr marL="342900" indent="-342900">
              <a:spcBef>
                <a:spcPts val="0"/>
              </a:spcBef>
            </a:pPr>
            <a:endParaRPr lang="en-US" sz="800" dirty="0"/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Criteria to </a:t>
            </a:r>
            <a:r>
              <a:rPr lang="en-US" dirty="0" smtClean="0"/>
              <a:t>mitigate</a:t>
            </a:r>
          </a:p>
          <a:p>
            <a:pPr marL="342900" indent="-342900">
              <a:spcBef>
                <a:spcPts val="0"/>
              </a:spcBef>
            </a:pPr>
            <a:r>
              <a:rPr lang="en-US" dirty="0" smtClean="0"/>
              <a:t>Plan to look at reaction at a few more school districts (i.e. expand </a:t>
            </a:r>
            <a:r>
              <a:rPr lang="en-US" dirty="0" smtClean="0"/>
              <a:t>ACRP) Need to determine where: types </a:t>
            </a:r>
            <a:r>
              <a:rPr lang="en-US" dirty="0" smtClean="0"/>
              <a:t>of </a:t>
            </a:r>
            <a:r>
              <a:rPr lang="en-US" dirty="0" smtClean="0"/>
              <a:t>districts, </a:t>
            </a:r>
            <a:r>
              <a:rPr lang="en-US" dirty="0" smtClean="0"/>
              <a:t>willingness </a:t>
            </a:r>
            <a:r>
              <a:rPr lang="en-US" dirty="0" smtClean="0"/>
              <a:t>to participate, and </a:t>
            </a:r>
            <a:r>
              <a:rPr lang="en-US" dirty="0" smtClean="0"/>
              <a:t>NLR</a:t>
            </a:r>
          </a:p>
          <a:p>
            <a:pPr marL="342900" indent="-342900">
              <a:spcBef>
                <a:spcPts val="0"/>
              </a:spcBef>
            </a:pPr>
            <a:r>
              <a:rPr lang="en-US" dirty="0" smtClean="0"/>
              <a:t>Establish scientific basis (</a:t>
            </a:r>
            <a:r>
              <a:rPr lang="en-US" dirty="0" smtClean="0"/>
              <a:t>2018 – 2019</a:t>
            </a:r>
            <a:r>
              <a:rPr lang="en-US" dirty="0" smtClean="0"/>
              <a:t>)</a:t>
            </a:r>
          </a:p>
          <a:p>
            <a:pPr marL="342900" indent="-342900">
              <a:spcBef>
                <a:spcPts val="0"/>
              </a:spcBef>
            </a:pPr>
            <a:endParaRPr lang="en-US" sz="800" dirty="0" smtClean="0"/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Open Questions:</a:t>
            </a:r>
          </a:p>
          <a:p>
            <a:pPr marL="342900" indent="-342900">
              <a:spcBef>
                <a:spcPts val="0"/>
              </a:spcBef>
            </a:pPr>
            <a:r>
              <a:rPr lang="en-US" dirty="0" smtClean="0"/>
              <a:t>Do </a:t>
            </a:r>
            <a:r>
              <a:rPr lang="en-US" dirty="0" smtClean="0"/>
              <a:t>we </a:t>
            </a:r>
            <a:r>
              <a:rPr lang="en-US" dirty="0" smtClean="0"/>
              <a:t>examine link </a:t>
            </a:r>
            <a:r>
              <a:rPr lang="en-US" dirty="0" smtClean="0"/>
              <a:t>to home </a:t>
            </a:r>
            <a:r>
              <a:rPr lang="en-US" dirty="0" smtClean="0"/>
              <a:t>life? Link to sleep?</a:t>
            </a:r>
          </a:p>
        </p:txBody>
      </p:sp>
    </p:spTree>
    <p:extLst>
      <p:ext uri="{BB962C8B-B14F-4D97-AF65-F5344CB8AC3E}">
        <p14:creationId xmlns:p14="http://schemas.microsoft.com/office/powerpoint/2010/main" val="307418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18" y="2686471"/>
            <a:ext cx="8472488" cy="609600"/>
          </a:xfrm>
        </p:spPr>
        <p:txBody>
          <a:bodyPr/>
          <a:lstStyle/>
          <a:p>
            <a:pPr algn="ctr"/>
            <a:r>
              <a:rPr lang="en-US" dirty="0" smtClean="0"/>
              <a:t>Project Status Updates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51499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FAA NR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C4386"/>
      </a:accent1>
      <a:accent2>
        <a:srgbClr val="0079B1"/>
      </a:accent2>
      <a:accent3>
        <a:srgbClr val="5BBAE6"/>
      </a:accent3>
      <a:accent4>
        <a:srgbClr val="158246"/>
      </a:accent4>
      <a:accent5>
        <a:srgbClr val="ABC747"/>
      </a:accent5>
      <a:accent6>
        <a:srgbClr val="1C4386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E590C4B-4C8F-48AD-9DEA-E0A70EB73E95}"/>
</file>

<file path=customXml/itemProps2.xml><?xml version="1.0" encoding="utf-8"?>
<ds:datastoreItem xmlns:ds="http://schemas.openxmlformats.org/officeDocument/2006/customXml" ds:itemID="{60EF4C20-725B-43EA-8EAF-161A3A6740A8}"/>
</file>

<file path=customXml/itemProps3.xml><?xml version="1.0" encoding="utf-8"?>
<ds:datastoreItem xmlns:ds="http://schemas.openxmlformats.org/officeDocument/2006/customXml" ds:itemID="{3099A8BD-15AE-43FC-BC2A-16521AE70B5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7556</TotalTime>
  <Words>1123</Words>
  <Application>Microsoft Office PowerPoint</Application>
  <PresentationFormat>On-screen Show (4:3)</PresentationFormat>
  <Paragraphs>173</Paragraphs>
  <Slides>17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1_Custom Design</vt:lpstr>
      <vt:lpstr>2_Custom Design</vt:lpstr>
      <vt:lpstr>3_Custom Design</vt:lpstr>
      <vt:lpstr>Office Theme</vt:lpstr>
      <vt:lpstr>Noise Research </vt:lpstr>
      <vt:lpstr>Noise Goal</vt:lpstr>
      <vt:lpstr>Drivers of Research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Project Status Updates</vt:lpstr>
      <vt:lpstr>FY15 Noise Projects</vt:lpstr>
      <vt:lpstr>National Survey</vt:lpstr>
      <vt:lpstr>Performance Based Navigation Research</vt:lpstr>
      <vt:lpstr>Impacts Research</vt:lpstr>
      <vt:lpstr>Helicopter Projects</vt:lpstr>
      <vt:lpstr>Noise Complaint Initiative</vt:lpstr>
      <vt:lpstr>Supersonics</vt:lpstr>
      <vt:lpstr>Propagation</vt:lpstr>
    </vt:vector>
  </TitlesOfParts>
  <Company>FAA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MTONEY</dc:creator>
  <cp:lastModifiedBy>Hileman, James (FAA)</cp:lastModifiedBy>
  <cp:revision>217</cp:revision>
  <cp:lastPrinted>2015-03-16T14:57:20Z</cp:lastPrinted>
  <dcterms:created xsi:type="dcterms:W3CDTF">2005-01-28T20:32:53Z</dcterms:created>
  <dcterms:modified xsi:type="dcterms:W3CDTF">2015-08-05T22:12:36Z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