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63" r:id="rId2"/>
    <p:sldMasterId id="2147483775" r:id="rId3"/>
  </p:sldMasterIdLst>
  <p:notesMasterIdLst>
    <p:notesMasterId r:id="rId25"/>
  </p:notesMasterIdLst>
  <p:handoutMasterIdLst>
    <p:handoutMasterId r:id="rId26"/>
  </p:handoutMasterIdLst>
  <p:sldIdLst>
    <p:sldId id="257" r:id="rId4"/>
    <p:sldId id="318" r:id="rId5"/>
    <p:sldId id="356" r:id="rId6"/>
    <p:sldId id="394" r:id="rId7"/>
    <p:sldId id="388" r:id="rId8"/>
    <p:sldId id="389" r:id="rId9"/>
    <p:sldId id="395" r:id="rId10"/>
    <p:sldId id="373" r:id="rId11"/>
    <p:sldId id="390" r:id="rId12"/>
    <p:sldId id="391" r:id="rId13"/>
    <p:sldId id="396" r:id="rId14"/>
    <p:sldId id="349" r:id="rId15"/>
    <p:sldId id="400" r:id="rId16"/>
    <p:sldId id="397" r:id="rId17"/>
    <p:sldId id="393" r:id="rId18"/>
    <p:sldId id="355" r:id="rId19"/>
    <p:sldId id="398" r:id="rId20"/>
    <p:sldId id="383" r:id="rId21"/>
    <p:sldId id="399" r:id="rId22"/>
    <p:sldId id="341" r:id="rId23"/>
    <p:sldId id="340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>
      <p:cViewPr varScale="1">
        <p:scale>
          <a:sx n="77" d="100"/>
          <a:sy n="77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F1AA659-C6BD-4050-A6FB-CE57FF8AB97D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17582B4-34EF-4862-A7F1-A64C54CC3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6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D97139D-8BBB-4A47-8B1F-C01133A9F538}" type="datetimeFigureOut">
              <a:rPr lang="en-US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7693C80-7DD3-44A9-9895-8A6B757D7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68801-51B9-4666-B1E1-852B0B90AD2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5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Helvetica" pitchFamily="34" charset="0"/>
              </a:rPr>
              <a:t>Terminal area entry speed and final approach speeds are fixed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Helvetica" pitchFamily="34" charset="0"/>
              </a:rPr>
              <a:t>Slower is typical because it’s easier to manage the aircraft when they’re going slower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Major airline stakeholder is now socializing the finalized plan with senior management but no final decision has been made</a:t>
            </a:r>
          </a:p>
          <a:p>
            <a:r>
              <a:rPr lang="en-US" sz="1300" dirty="0"/>
              <a:t>ATD-2 = ATM Technology Demonstration 2 – Integrated Arrival/Departure/Surface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76890" indent="-298804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5216" indent="-239043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3303" indent="-239043"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1389" indent="-239043"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9475" indent="-239043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7562" indent="-239043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85648" indent="-239043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3734" indent="-239043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1D9AA7-9807-4EF2-ABDB-18B5A00E471E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9506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7217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19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382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57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76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0955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14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33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52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1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09" indent="0">
              <a:buNone/>
              <a:defRPr sz="1800" b="1"/>
            </a:lvl2pPr>
            <a:lvl3pPr marL="838219" indent="0">
              <a:buNone/>
              <a:defRPr sz="1700" b="1"/>
            </a:lvl3pPr>
            <a:lvl4pPr marL="1257329" indent="0">
              <a:buNone/>
              <a:defRPr sz="1500" b="1"/>
            </a:lvl4pPr>
            <a:lvl5pPr marL="1676438" indent="0">
              <a:buNone/>
              <a:defRPr sz="1500" b="1"/>
            </a:lvl5pPr>
            <a:lvl6pPr marL="2095548" indent="0">
              <a:buNone/>
              <a:defRPr sz="1500" b="1"/>
            </a:lvl6pPr>
            <a:lvl7pPr marL="2514657" indent="0">
              <a:buNone/>
              <a:defRPr sz="1500" b="1"/>
            </a:lvl7pPr>
            <a:lvl8pPr marL="2933767" indent="0">
              <a:buNone/>
              <a:defRPr sz="1500" b="1"/>
            </a:lvl8pPr>
            <a:lvl9pPr marL="33528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09" indent="0">
              <a:buNone/>
              <a:defRPr sz="1800" b="1"/>
            </a:lvl2pPr>
            <a:lvl3pPr marL="838219" indent="0">
              <a:buNone/>
              <a:defRPr sz="1700" b="1"/>
            </a:lvl3pPr>
            <a:lvl4pPr marL="1257329" indent="0">
              <a:buNone/>
              <a:defRPr sz="1500" b="1"/>
            </a:lvl4pPr>
            <a:lvl5pPr marL="1676438" indent="0">
              <a:buNone/>
              <a:defRPr sz="1500" b="1"/>
            </a:lvl5pPr>
            <a:lvl6pPr marL="2095548" indent="0">
              <a:buNone/>
              <a:defRPr sz="1500" b="1"/>
            </a:lvl6pPr>
            <a:lvl7pPr marL="2514657" indent="0">
              <a:buNone/>
              <a:defRPr sz="1500" b="1"/>
            </a:lvl7pPr>
            <a:lvl8pPr marL="2933767" indent="0">
              <a:buNone/>
              <a:defRPr sz="1500" b="1"/>
            </a:lvl8pPr>
            <a:lvl9pPr marL="33528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6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5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19109" indent="0">
              <a:buNone/>
              <a:defRPr sz="1300"/>
            </a:lvl2pPr>
            <a:lvl3pPr marL="838219" indent="0">
              <a:buNone/>
              <a:defRPr sz="1100"/>
            </a:lvl3pPr>
            <a:lvl4pPr marL="1257329" indent="0">
              <a:buNone/>
              <a:defRPr sz="900"/>
            </a:lvl4pPr>
            <a:lvl5pPr marL="1676438" indent="0">
              <a:buNone/>
              <a:defRPr sz="900"/>
            </a:lvl5pPr>
            <a:lvl6pPr marL="2095548" indent="0">
              <a:buNone/>
              <a:defRPr sz="900"/>
            </a:lvl6pPr>
            <a:lvl7pPr marL="2514657" indent="0">
              <a:buNone/>
              <a:defRPr sz="900"/>
            </a:lvl7pPr>
            <a:lvl8pPr marL="2933767" indent="0">
              <a:buNone/>
              <a:defRPr sz="900"/>
            </a:lvl8pPr>
            <a:lvl9pPr marL="33528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19109" indent="0">
              <a:buNone/>
              <a:defRPr sz="2600"/>
            </a:lvl2pPr>
            <a:lvl3pPr marL="838219" indent="0">
              <a:buNone/>
              <a:defRPr sz="2200"/>
            </a:lvl3pPr>
            <a:lvl4pPr marL="1257329" indent="0">
              <a:buNone/>
              <a:defRPr sz="1800"/>
            </a:lvl4pPr>
            <a:lvl5pPr marL="1676438" indent="0">
              <a:buNone/>
              <a:defRPr sz="1800"/>
            </a:lvl5pPr>
            <a:lvl6pPr marL="2095548" indent="0">
              <a:buNone/>
              <a:defRPr sz="1800"/>
            </a:lvl6pPr>
            <a:lvl7pPr marL="2514657" indent="0">
              <a:buNone/>
              <a:defRPr sz="1800"/>
            </a:lvl7pPr>
            <a:lvl8pPr marL="2933767" indent="0">
              <a:buNone/>
              <a:defRPr sz="1800"/>
            </a:lvl8pPr>
            <a:lvl9pPr marL="335287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19109" indent="0">
              <a:buNone/>
              <a:defRPr sz="1300"/>
            </a:lvl2pPr>
            <a:lvl3pPr marL="838219" indent="0">
              <a:buNone/>
              <a:defRPr sz="1100"/>
            </a:lvl3pPr>
            <a:lvl4pPr marL="1257329" indent="0">
              <a:buNone/>
              <a:defRPr sz="900"/>
            </a:lvl4pPr>
            <a:lvl5pPr marL="1676438" indent="0">
              <a:buNone/>
              <a:defRPr sz="900"/>
            </a:lvl5pPr>
            <a:lvl6pPr marL="2095548" indent="0">
              <a:buNone/>
              <a:defRPr sz="900"/>
            </a:lvl6pPr>
            <a:lvl7pPr marL="2514657" indent="0">
              <a:buNone/>
              <a:defRPr sz="900"/>
            </a:lvl7pPr>
            <a:lvl8pPr marL="2933767" indent="0">
              <a:buNone/>
              <a:defRPr sz="900"/>
            </a:lvl8pPr>
            <a:lvl9pPr marL="33528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193" y="1078475"/>
            <a:ext cx="437572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A308E"/>
                </a:solidFill>
                <a:latin typeface="Helvetica" charset="0"/>
                <a:ea typeface="Arial" charset="0"/>
                <a:cs typeface="+mn-cs"/>
              </a:rPr>
              <a:t>MIT  International  Center  for  Air  Transportation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236" y="1433509"/>
            <a:ext cx="9136063" cy="46037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938" y="6551613"/>
            <a:ext cx="9136062" cy="46037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>
            <a:lvl1pPr marL="0" indent="0" algn="ctr">
              <a:buFont typeface="Zapf Dingbats" pitchFamily="-11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13" y="115930"/>
            <a:ext cx="2972339" cy="962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983" y="129736"/>
            <a:ext cx="1891637" cy="118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8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248400"/>
            <a:ext cx="1673225" cy="457200"/>
          </a:xfrm>
        </p:spPr>
        <p:txBody>
          <a:bodyPr/>
          <a:lstStyle>
            <a:lvl1pPr fontAlgn="auto">
              <a:spcAft>
                <a:spcPts val="0"/>
              </a:spcAft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16 December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 fontAlgn="auto">
              <a:spcAft>
                <a:spcPts val="0"/>
              </a:spcAft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20E9658-9F5E-4DB1-90F7-B45AD0CF0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SzPct val="100000"/>
              <a:buFont typeface="Arial" pitchFamily="34" charset="0"/>
              <a:buChar char="•"/>
              <a:defRPr/>
            </a:lvl1pPr>
            <a:lvl2pPr marL="742950" indent="-285750">
              <a:buFont typeface="Arial" pitchFamily="34" charset="0"/>
              <a:buChar char="−"/>
              <a:defRPr/>
            </a:lvl2pPr>
            <a:lvl3pPr marL="1143000" indent="-228600">
              <a:buSzPct val="75000"/>
              <a:buFont typeface="Wingdings" pitchFamily="2" charset="2"/>
              <a:buChar char="§"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8017" y="224055"/>
            <a:ext cx="572695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4450" rIns="0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17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10037"/>
            <a:ext cx="7772400" cy="1500187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41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44613"/>
            <a:ext cx="4079875" cy="51323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344613"/>
            <a:ext cx="4081462" cy="51323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8017" y="224055"/>
            <a:ext cx="575456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4450" rIns="0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1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8017" y="224055"/>
            <a:ext cx="585119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4450" rIns="0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534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28017" y="224055"/>
            <a:ext cx="572695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4450" rIns="0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1546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79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940"/>
            <a:ext cx="3008313" cy="720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2799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45369"/>
            <a:ext cx="3008313" cy="43807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91863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3136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5658"/>
            <a:ext cx="5486400" cy="4185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810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Zapf Dingbats" charset="2"/>
              <a:buNone/>
              <a:defRPr/>
            </a:pPr>
            <a:endParaRPr lang="en-US" dirty="0">
              <a:solidFill>
                <a:prstClr val="black"/>
              </a:solidFill>
              <a:latin typeface="Arial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677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F699184-2B52-4EEB-B0BA-C5614FEDF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063013B-DE75-46FE-B371-44577BCC2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5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0E29A9A-6699-462E-9C24-5ED98D5B3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8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81E41B-2DCC-4B81-A869-44662F387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10037"/>
            <a:ext cx="7772400" cy="1500187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999621"/>
            <a:ext cx="9136063" cy="46038"/>
          </a:xfrm>
          <a:prstGeom prst="rect">
            <a:avLst/>
          </a:prstGeom>
          <a:solidFill>
            <a:srgbClr val="2A308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Zapf Dingbats" charset="2"/>
              <a:buNone/>
              <a:defRPr/>
            </a:pPr>
            <a:endParaRPr lang="en-US" sz="1800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8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00"/>
            </a:lvl1pPr>
            <a:lvl2pPr marL="419109" indent="0" algn="ctr">
              <a:buNone/>
              <a:defRPr sz="1800"/>
            </a:lvl2pPr>
            <a:lvl3pPr marL="838219" indent="0" algn="ctr">
              <a:buNone/>
              <a:defRPr sz="1700"/>
            </a:lvl3pPr>
            <a:lvl4pPr marL="1257329" indent="0" algn="ctr">
              <a:buNone/>
              <a:defRPr sz="1500"/>
            </a:lvl4pPr>
            <a:lvl5pPr marL="1676438" indent="0" algn="ctr">
              <a:buNone/>
              <a:defRPr sz="1500"/>
            </a:lvl5pPr>
            <a:lvl6pPr marL="2095548" indent="0" algn="ctr">
              <a:buNone/>
              <a:defRPr sz="1500"/>
            </a:lvl6pPr>
            <a:lvl7pPr marL="2514657" indent="0" algn="ctr">
              <a:buNone/>
              <a:defRPr sz="1500"/>
            </a:lvl7pPr>
            <a:lvl8pPr marL="2933767" indent="0" algn="ctr">
              <a:buNone/>
              <a:defRPr sz="1500"/>
            </a:lvl8pPr>
            <a:lvl9pPr marL="3352876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16 December 2013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1E2EF76-5FA5-4BD0-BFB1-7F498E9E5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dirty="0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fontAlgn="auto">
              <a:spcBef>
                <a:spcPts val="0"/>
              </a:spcBef>
              <a:spcAft>
                <a:spcPts val="0"/>
              </a:spcAft>
            </a:pPr>
            <a:fld id="{57F3A703-B911-4C89-83FD-9C17378E2E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768096" fontAlgn="auto">
                <a:spcBef>
                  <a:spcPts val="0"/>
                </a:spcBef>
                <a:spcAft>
                  <a:spcPts val="0"/>
                </a:spcAft>
              </a:pPr>
              <a:t>8/3/2015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fontAlgn="auto">
              <a:spcBef>
                <a:spcPts val="0"/>
              </a:spcBef>
              <a:spcAft>
                <a:spcPts val="0"/>
              </a:spcAft>
            </a:pPr>
            <a:fld id="{E7F7105E-C94F-42A3-B41C-B1DCB72FF3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7680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83821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555" indent="-209555" algn="l" defTabSz="838219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64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774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883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5993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5103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212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321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2431" indent="-209555" algn="l" defTabSz="838219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9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219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29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6438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48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57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767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2876" algn="l" defTabSz="8382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4613"/>
            <a:ext cx="831373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750" y="170397"/>
            <a:ext cx="576291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4450" rIns="0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077200" y="6632575"/>
            <a:ext cx="10668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buFont typeface="Zapf Dingbats" charset="0"/>
              <a:buNone/>
            </a:pPr>
            <a:fld id="{D7AF01F8-A61E-CE43-A173-7F02B94E8A4A}" type="slidenum">
              <a:rPr lang="en-US" sz="1000">
                <a:solidFill>
                  <a:srgbClr val="2A308E"/>
                </a:solidFill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buFont typeface="Zapf Dingbats" charset="0"/>
                <a:buNone/>
              </a:pPr>
              <a:t>‹#›</a:t>
            </a:fld>
            <a:endParaRPr lang="en-US" sz="1000" dirty="0">
              <a:solidFill>
                <a:srgbClr val="2A30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54" y="170397"/>
            <a:ext cx="2117273" cy="68128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669" y="181603"/>
            <a:ext cx="1047234" cy="6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5000"/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Helvetica" charset="0"/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Helvetica" charset="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" pitchFamily="-112" charset="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" pitchFamily="-112" charset="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" pitchFamily="-112" charset="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Helvetica" pitchFamily="-112" charset="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111125"/>
            <a:ext cx="5534025" cy="22510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Office of Environment and Energy’s (AEE) </a:t>
            </a:r>
            <a:br>
              <a:rPr lang="en-US" sz="2800" dirty="0" smtClean="0"/>
            </a:br>
            <a:r>
              <a:rPr lang="en-US" sz="2800" dirty="0" smtClean="0"/>
              <a:t>Air Traffic Management Modernization / Operations Research Program Update</a:t>
            </a:r>
          </a:p>
        </p:txBody>
      </p:sp>
      <p:sp>
        <p:nvSpPr>
          <p:cNvPr id="6" name="Text Box 1051"/>
          <p:cNvSpPr txBox="1">
            <a:spLocks noChangeArrowheads="1"/>
          </p:cNvSpPr>
          <p:nvPr/>
        </p:nvSpPr>
        <p:spPr bwMode="auto">
          <a:xfrm>
            <a:off x="76200" y="4800600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Presented to: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By: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Date:</a:t>
            </a:r>
          </a:p>
        </p:txBody>
      </p:sp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1524000" y="4800600"/>
            <a:ext cx="5859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REDAC E&amp;E Subcommittee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Julie Marks and Stephen Merlin (AEE-400)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August 6,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Analyze drivers of approach speed profile characteristics at target </a:t>
            </a:r>
            <a:r>
              <a:rPr lang="en-US" dirty="0" smtClean="0"/>
              <a:t>airports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RNAV techniques to increase DDA utilization at target </a:t>
            </a:r>
            <a:r>
              <a:rPr lang="en-US" dirty="0" smtClean="0"/>
              <a:t>airports</a:t>
            </a:r>
            <a:endParaRPr lang="en-US" dirty="0"/>
          </a:p>
          <a:p>
            <a:pPr lvl="0"/>
            <a:r>
              <a:rPr lang="en-US" dirty="0"/>
              <a:t>Analyze DDA noise </a:t>
            </a:r>
            <a:r>
              <a:rPr lang="en-US" dirty="0" smtClean="0"/>
              <a:t>impacts</a:t>
            </a:r>
            <a:endParaRPr lang="en-US" dirty="0"/>
          </a:p>
          <a:p>
            <a:pPr lvl="0"/>
            <a:r>
              <a:rPr lang="en-US" dirty="0"/>
              <a:t>Promote identified DDA opportunities with </a:t>
            </a:r>
            <a:r>
              <a:rPr lang="en-US" dirty="0" smtClean="0"/>
              <a:t>stakeholders</a:t>
            </a:r>
          </a:p>
          <a:p>
            <a:pPr lvl="0"/>
            <a:r>
              <a:rPr lang="en-US" dirty="0" smtClean="0"/>
              <a:t>Synthesize </a:t>
            </a:r>
            <a:r>
              <a:rPr lang="en-US" dirty="0"/>
              <a:t>findings to promote increased use of DDA procedures at target </a:t>
            </a:r>
            <a:r>
              <a:rPr lang="en-US" dirty="0" smtClean="0"/>
              <a:t>airport(s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72488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cs typeface="Calibri" pitchFamily="34" charset="0"/>
              </a:rPr>
              <a:t>Surface Congestion Management: </a:t>
            </a:r>
            <a:r>
              <a:rPr lang="en-US" sz="3200" dirty="0" smtClean="0">
                <a:cs typeface="Calibri" pitchFamily="34" charset="0"/>
              </a:rPr>
              <a:t/>
            </a:r>
            <a:br>
              <a:rPr lang="en-US" sz="3200" dirty="0" smtClean="0">
                <a:cs typeface="Calibri" pitchFamily="34" charset="0"/>
              </a:rPr>
            </a:br>
            <a:r>
              <a:rPr lang="en-US" sz="3200" dirty="0" smtClean="0">
                <a:cs typeface="Calibri" pitchFamily="34" charset="0"/>
              </a:rPr>
              <a:t>N-Control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73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  <a:cs typeface="Calibri" pitchFamily="34" charset="0"/>
              </a:rPr>
              <a:t>Surface Congestion Management: N-Control</a:t>
            </a:r>
            <a:endParaRPr lang="en-US" sz="2800" dirty="0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50213" cy="4391025"/>
          </a:xfrm>
        </p:spPr>
        <p:txBody>
          <a:bodyPr>
            <a:noAutofit/>
          </a:bodyPr>
          <a:lstStyle/>
          <a:p>
            <a:r>
              <a:rPr lang="en-US" sz="2000" dirty="0"/>
              <a:t>Hold aircraft at gate or other location with engines off to reduce surface congestion, fuel burn &amp; emissions while not adversely affecting throughput</a:t>
            </a:r>
          </a:p>
          <a:p>
            <a:r>
              <a:rPr lang="en-US" sz="2000" dirty="0" smtClean="0"/>
              <a:t>Evaluate general applicability of N-Control concept to different airport operating environments</a:t>
            </a:r>
          </a:p>
          <a:p>
            <a:r>
              <a:rPr lang="en-US" sz="2000" dirty="0" smtClean="0"/>
              <a:t>Demonstrate potential benefits (in terms of taxi-out time, fuel consumption and emissions reduction)</a:t>
            </a:r>
          </a:p>
          <a:p>
            <a:pPr lvl="1"/>
            <a:r>
              <a:rPr lang="en-US" sz="1600" dirty="0" smtClean="0"/>
              <a:t>Benefits assessment from analysis and trials used to inform/support TFDM business case</a:t>
            </a: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58768"/>
            <a:ext cx="5791200" cy="217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N-Control: Current Status &amp; 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Continuing coordination on potential departure metering demonstration</a:t>
            </a:r>
          </a:p>
          <a:p>
            <a:pPr lvl="1"/>
            <a:r>
              <a:rPr lang="en-US" dirty="0" smtClean="0"/>
              <a:t>Expanded planned analysis to include greater focus on airline operational impacts</a:t>
            </a:r>
          </a:p>
          <a:p>
            <a:r>
              <a:rPr lang="en-US" dirty="0" smtClean="0"/>
              <a:t>Preparing simulation/analysis data for handover to TFDM Investment Analysis Team</a:t>
            </a:r>
          </a:p>
          <a:p>
            <a:r>
              <a:rPr lang="en-US" dirty="0" smtClean="0"/>
              <a:t>Scoping next phase of research</a:t>
            </a:r>
          </a:p>
          <a:p>
            <a:pPr lvl="1"/>
            <a:r>
              <a:rPr lang="en-US" dirty="0"/>
              <a:t>Focus on effect on departure metering algorithms/benefits of incorporation of S-CDM data elements</a:t>
            </a:r>
          </a:p>
          <a:p>
            <a:pPr lvl="1"/>
            <a:r>
              <a:rPr lang="en-US" dirty="0" smtClean="0"/>
              <a:t>Coordinating w/NASA to harmonize research with planned ATD-2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72488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cs typeface="Calibri" pitchFamily="34" charset="0"/>
              </a:rPr>
              <a:t>Continuous Climb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9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Climb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724400" cy="4816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Climb phase characterized by high fuel flow configurations (i.e., full throttle and high gross weight)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Constraints such as airspace/sector boundaries can cause level-offs during climb </a:t>
            </a:r>
            <a:r>
              <a:rPr lang="en-US" dirty="0" smtClean="0">
                <a:sym typeface="Wingdings" panose="05000000000000000000" pitchFamily="2" charset="2"/>
              </a:rPr>
              <a:t> increased fuel, emissions, noise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 panose="05000000000000000000" pitchFamily="2" charset="2"/>
              </a:rPr>
              <a:t>Objective of AEE study: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Quantify prevalence of level-offs in NAS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Calculate potential benefits of removing level-offs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Identify causes of level-offs and mechanisms to implement continuous climbs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22773" r="20838" b="17420"/>
          <a:stretch/>
        </p:blipFill>
        <p:spPr bwMode="auto">
          <a:xfrm>
            <a:off x="5181600" y="1263494"/>
            <a:ext cx="3581400" cy="45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 Update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47775"/>
            <a:ext cx="4724400" cy="477202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Improved uninterrupted climb algorithm</a:t>
            </a:r>
          </a:p>
          <a:p>
            <a:pPr lvl="1"/>
            <a:r>
              <a:rPr lang="en-US" sz="2000" dirty="0" smtClean="0"/>
              <a:t>Reassessing BOS, DEN, and LAX</a:t>
            </a:r>
          </a:p>
          <a:p>
            <a:r>
              <a:rPr lang="en-US" sz="2400" dirty="0" smtClean="0"/>
              <a:t>Conducting terminal area flow analysis at individual airports to identify causes of level-offs (e.g., flow conflicts, sector handoffs, etc.)</a:t>
            </a:r>
          </a:p>
          <a:p>
            <a:r>
              <a:rPr lang="en-US" sz="2400" dirty="0" smtClean="0"/>
              <a:t>Planning stakeholder outreach</a:t>
            </a:r>
          </a:p>
          <a:p>
            <a:r>
              <a:rPr lang="en-US" sz="2400" dirty="0" smtClean="0"/>
              <a:t>Continue noise &amp; emissions assessment</a:t>
            </a:r>
          </a:p>
          <a:p>
            <a:pPr lvl="1"/>
            <a:r>
              <a:rPr lang="en-US" sz="2000" dirty="0" smtClean="0"/>
              <a:t>Investigate advanced noise metrics, cost index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930" b="47509"/>
          <a:stretch/>
        </p:blipFill>
        <p:spPr>
          <a:xfrm>
            <a:off x="4829934" y="3886200"/>
            <a:ext cx="4279947" cy="203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3244" y="4057861"/>
            <a:ext cx="15853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Long tail of fuel savings can be targeted for focused benefits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6263244" y="4765751"/>
            <a:ext cx="792678" cy="4158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3" descr="C:\Users\568385\Documents\Current Projects\OPC\New Analysis\REdoing tool\figur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7153" r="8623" b="4668"/>
          <a:stretch/>
        </p:blipFill>
        <p:spPr bwMode="auto">
          <a:xfrm>
            <a:off x="5091781" y="1165573"/>
            <a:ext cx="3928281" cy="26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72488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cs typeface="Calibri" pitchFamily="34" charset="0"/>
              </a:rPr>
              <a:t>UAS NAS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7663" y="7102475"/>
            <a:ext cx="1289050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 smtClean="0"/>
              <a:t>Confidential &amp; proprietary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7663" y="429919"/>
            <a:ext cx="84692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2800" i="0" kern="0" dirty="0">
                <a:solidFill>
                  <a:srgbClr val="1D2F68"/>
                </a:solidFill>
              </a:rPr>
              <a:t>Investigation of E&amp;E Benefits/Impacts of UAS in the NAS – Phase </a:t>
            </a:r>
            <a:r>
              <a:rPr lang="en-US" sz="2800" i="0" kern="0" dirty="0" smtClean="0">
                <a:solidFill>
                  <a:srgbClr val="1D2F68"/>
                </a:solidFill>
              </a:rPr>
              <a:t>III </a:t>
            </a:r>
            <a:r>
              <a:rPr lang="en-US" sz="2800" i="0" kern="0" dirty="0">
                <a:solidFill>
                  <a:srgbClr val="1D2F68"/>
                </a:solidFill>
              </a:rPr>
              <a:t>Project Overview</a:t>
            </a:r>
            <a:endParaRPr lang="en-US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7030" y="1031361"/>
            <a:ext cx="3683161" cy="47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i="0" kern="0" dirty="0" smtClean="0">
                <a:ea typeface="ＭＳ Ｐゴシック" pitchFamily="34" charset="-128"/>
              </a:rPr>
              <a:t>Objectives </a:t>
            </a:r>
            <a:r>
              <a:rPr lang="en-US" sz="1800" i="0" kern="0" dirty="0" smtClean="0">
                <a:ea typeface="ＭＳ Ｐゴシック" pitchFamily="34" charset="-128"/>
              </a:rPr>
              <a:t>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b="0" i="0" kern="0" dirty="0" smtClean="0">
                <a:ea typeface="ＭＳ Ｐゴシック" pitchFamily="34" charset="-128"/>
              </a:rPr>
              <a:t>Build on Phase II and better understand the short/medium term environmental modeling needs in coordination with other agencies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b="0" i="0" kern="0" dirty="0" smtClean="0">
                <a:ea typeface="ＭＳ Ｐゴシック" pitchFamily="34" charset="-128"/>
              </a:rPr>
              <a:t>Collect flight/aircraft data to model E&amp;E footprint of multiple UAS platforms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b="0" i="0" kern="0" dirty="0" smtClean="0">
                <a:ea typeface="ＭＳ Ｐゴシック" pitchFamily="34" charset="-128"/>
              </a:rPr>
              <a:t>Conduct case studies in order to inform/update NEPA processes and guidance</a:t>
            </a:r>
            <a:endParaRPr lang="en-US" sz="1600" b="0" i="0" kern="0" dirty="0">
              <a:ea typeface="ＭＳ Ｐゴシック" pitchFamily="34" charset="-128"/>
            </a:endParaRP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b="0" i="0" kern="0" dirty="0" smtClean="0">
                <a:ea typeface="ＭＳ Ｐゴシック" pitchFamily="34" charset="-128"/>
              </a:rPr>
              <a:t>Model E&amp;E changes due to UAS operations altering aircraft operations at airports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b="0" i="0" kern="0" dirty="0" smtClean="0">
                <a:ea typeface="ＭＳ Ｐゴシック" pitchFamily="34" charset="-128"/>
              </a:rPr>
              <a:t>Fully understand the capabilities of AEDT 2b for modeling of UAS through customization and substitution of aircraft</a:t>
            </a:r>
          </a:p>
          <a:p>
            <a:pPr>
              <a:spcBef>
                <a:spcPts val="600"/>
              </a:spcBef>
            </a:pPr>
            <a:endParaRPr lang="en-US" i="0" kern="0" dirty="0" smtClean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en-US" i="0" kern="0" dirty="0" smtClean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2000" i="0" kern="0" dirty="0" smtClean="0"/>
          </a:p>
          <a:p>
            <a:endParaRPr lang="en-US" i="0" kern="0" dirty="0" smtClean="0">
              <a:ea typeface="ＭＳ Ｐゴシック" pitchFamily="34" charset="-128"/>
            </a:endParaRPr>
          </a:p>
          <a:p>
            <a:endParaRPr lang="en-US" i="0" kern="0" dirty="0" smtClean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en-US" i="0" kern="0" dirty="0" smtClean="0"/>
          </a:p>
          <a:p>
            <a:endParaRPr lang="en-US" i="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i="0" kern="0" dirty="0"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88918" y="2780679"/>
            <a:ext cx="1588151" cy="1449812"/>
          </a:xfrm>
          <a:prstGeom prst="rect">
            <a:avLst/>
          </a:prstGeom>
          <a:solidFill>
            <a:srgbClr val="D8DF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0" i="0" dirty="0" smtClean="0">
                <a:latin typeface="Arial Narrow" panose="020B0606020202030204" pitchFamily="34" charset="0"/>
              </a:rPr>
              <a:t>Coordination with key stakeholders to leverage on-going research for information and/or data sharing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98" y="1243142"/>
            <a:ext cx="5071559" cy="8925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62373" y="1983309"/>
            <a:ext cx="1862921" cy="338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latin typeface="+mn-lt"/>
              </a:rPr>
              <a:t>Major Outcomes</a:t>
            </a:r>
            <a:endParaRPr lang="en-US" sz="1600" i="0" dirty="0">
              <a:latin typeface="+mn-lt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10800000">
            <a:off x="5942030" y="2321862"/>
            <a:ext cx="703606" cy="41054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52783" y="2780677"/>
            <a:ext cx="1572512" cy="1449813"/>
          </a:xfrm>
          <a:prstGeom prst="rect">
            <a:avLst/>
          </a:prstGeom>
          <a:solidFill>
            <a:srgbClr val="D8DF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0" i="0" dirty="0" smtClean="0">
                <a:latin typeface="Arial Narrow" panose="020B0606020202030204" pitchFamily="34" charset="0"/>
              </a:rPr>
              <a:t>Detailed assessment and validation of AEDT 2b for modeling UAS (continuation from Phase II)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05374" y="2780677"/>
            <a:ext cx="1535184" cy="1449814"/>
          </a:xfrm>
          <a:prstGeom prst="rect">
            <a:avLst/>
          </a:prstGeom>
          <a:solidFill>
            <a:srgbClr val="D8DF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0" i="0" dirty="0" smtClean="0">
                <a:latin typeface="Arial Narrow" panose="020B0606020202030204" pitchFamily="34" charset="0"/>
              </a:rPr>
              <a:t>Development of case studies to assist in identifying potential updates to NEPA guidance/policy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31884" y="4398404"/>
            <a:ext cx="1588490" cy="1311931"/>
          </a:xfrm>
          <a:prstGeom prst="rect">
            <a:avLst/>
          </a:prstGeom>
          <a:solidFill>
            <a:srgbClr val="D8DF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0" i="0" dirty="0" smtClean="0">
                <a:latin typeface="Arial Narrow" panose="020B0606020202030204" pitchFamily="34" charset="0"/>
              </a:rPr>
              <a:t>Modeling guidance and recommendations for aircraft substitutions when modeling UAS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50636" y="4398404"/>
            <a:ext cx="1588490" cy="1311931"/>
          </a:xfrm>
          <a:prstGeom prst="rect">
            <a:avLst/>
          </a:prstGeom>
          <a:solidFill>
            <a:srgbClr val="D8DF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b="0" i="0" dirty="0" smtClean="0">
                <a:latin typeface="Arial Narrow" panose="020B0606020202030204" pitchFamily="34" charset="0"/>
              </a:rPr>
              <a:t>Updated UAS E&amp;E Modeling Research Roadmap to track relevant research by AEE and other agencies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0"/>
            <a:ext cx="8991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Increased ILS Glide Slope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Displaced </a:t>
            </a:r>
            <a:r>
              <a:rPr lang="en-US" sz="3200" dirty="0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32534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72488" cy="609600"/>
          </a:xfrm>
        </p:spPr>
        <p:txBody>
          <a:bodyPr/>
          <a:lstStyle/>
          <a:p>
            <a:r>
              <a:rPr lang="en-US" sz="2400" dirty="0" smtClean="0"/>
              <a:t>Air Traffic Management Modernizations (ATMM) Offer Important Potential E&amp;E Improvements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DAD4-E929-49B1-8CE2-51456DC299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82" name="Rounded 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164513" cy="419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2000" u="sng" dirty="0" smtClean="0">
                <a:solidFill>
                  <a:srgbClr val="FFFFFF"/>
                </a:solidFill>
                <a:cs typeface="Arial" pitchFamily="34" charset="0"/>
              </a:rPr>
              <a:t>AEE E&amp;E ATMM Research Program Goals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Tx/>
              <a:buAutoNum type="arabicPeriod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Identify and accelerate the implementation of air traffic management concepts that will reduce aviation environmental impacts and/or improve energy efficiency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Tx/>
              <a:buAutoNum type="arabicPeriod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Investigate the E&amp;E effects of operational changes implemented by the FAA. 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endParaRPr lang="en-US" sz="2000" u="sng" dirty="0" smtClean="0">
              <a:solidFill>
                <a:srgbClr val="FFFFFF"/>
              </a:solidFill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2000" u="sng" dirty="0" smtClean="0">
                <a:solidFill>
                  <a:srgbClr val="FFFFFF"/>
                </a:solidFill>
                <a:cs typeface="Arial" pitchFamily="34" charset="0"/>
              </a:rPr>
              <a:t>Core Program Elements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Research Process: Identifies, conducts, evaluates and transitions ATMM research for implementation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rgbClr val="FFFFFF"/>
                </a:solidFill>
                <a:cs typeface="Arial" pitchFamily="34" charset="0"/>
              </a:rPr>
              <a:t>Roadmap: Describes areas for ATMM Research near, medium, and long term. 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rgbClr val="FFFFFF"/>
                </a:solidFill>
                <a:cs typeface="Arial" pitchFamily="34" charset="0"/>
              </a:rPr>
              <a:t>Portfolio Metrics: Assesses the portfolio’s balance with regard to addressing E&amp;E issues and the maturity progression of research project.</a:t>
            </a:r>
            <a:endParaRPr lang="en-US" sz="1600" b="0" i="1" dirty="0" smtClean="0"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sz="1800" b="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33400" y="5514201"/>
            <a:ext cx="807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+mn-lt"/>
              </a:rPr>
              <a:t>Coordination/collaboration key to AEE ATMM Research, e.g., with ATO, ANG, NASA, etc.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8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Increased ILS Glide Slope and Displaced Threshold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6640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Noise and emissions benefits of steeper approaches are well understood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Objective of proposed AEE research is to investigate operational barriers and implementation potential in 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Characterize the operational </a:t>
            </a:r>
            <a:r>
              <a:rPr lang="en-US" dirty="0"/>
              <a:t>challenges and safety impacts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Identify </a:t>
            </a:r>
            <a:r>
              <a:rPr lang="en-US" dirty="0"/>
              <a:t>opportunities and mechanisms for applying the </a:t>
            </a:r>
            <a:r>
              <a:rPr lang="en-US" dirty="0" smtClean="0"/>
              <a:t>concept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Project kicked off in June 2015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Currently conducting literature review and beginning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33869" r="75332" b="36865"/>
          <a:stretch/>
        </p:blipFill>
        <p:spPr bwMode="auto">
          <a:xfrm>
            <a:off x="5928350" y="838200"/>
            <a:ext cx="2599634" cy="16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33869" r="56969" b="36865"/>
          <a:stretch/>
        </p:blipFill>
        <p:spPr bwMode="auto">
          <a:xfrm>
            <a:off x="5963341" y="2459298"/>
            <a:ext cx="2564643" cy="16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63135" r="75332" b="6543"/>
          <a:stretch/>
        </p:blipFill>
        <p:spPr bwMode="auto">
          <a:xfrm>
            <a:off x="5934766" y="4047469"/>
            <a:ext cx="259963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529042" y="5800069"/>
            <a:ext cx="14494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000" b="1" i="1" dirty="0" smtClean="0"/>
              <a:t>Image credit: Boeing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30447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281940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9781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1513" y="1524000"/>
            <a:ext cx="847248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/>
              <a:t>Cruise Altitude and Speed Optimization (CASO)</a:t>
            </a:r>
            <a:br>
              <a:rPr lang="en-US" altLang="en-US" sz="3200" dirty="0"/>
            </a:br>
            <a:r>
              <a:rPr lang="en-US" altLang="en-US" sz="3200" dirty="0" smtClean="0"/>
              <a:t>ASCENT </a:t>
            </a:r>
            <a:r>
              <a:rPr lang="en-US" altLang="en-US" sz="3200" dirty="0"/>
              <a:t>Project 15 </a:t>
            </a:r>
            <a:r>
              <a:rPr lang="en-US" altLang="en-US" sz="2200" dirty="0" smtClean="0"/>
              <a:t>(PARTNER </a:t>
            </a:r>
            <a:r>
              <a:rPr lang="en-US" altLang="en-US" sz="2200" dirty="0"/>
              <a:t>Project </a:t>
            </a:r>
            <a:r>
              <a:rPr lang="en-US" altLang="en-US" sz="2200" dirty="0" smtClean="0"/>
              <a:t>32)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32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Cruise Altitude and Speed Optimization (CASO</a:t>
            </a:r>
            <a:r>
              <a:rPr lang="en-US" altLang="en-US" sz="2800" dirty="0" smtClean="0"/>
              <a:t>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400" dirty="0"/>
              <a:t>PARTNER Project </a:t>
            </a:r>
            <a:r>
              <a:rPr lang="en-US" altLang="en-US" sz="2400" dirty="0" smtClean="0"/>
              <a:t>32 / ASCENT </a:t>
            </a:r>
            <a:r>
              <a:rPr lang="en-US" altLang="en-US" sz="2400" dirty="0"/>
              <a:t>Project 15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 bwMode="auto">
          <a:xfrm>
            <a:off x="253619" y="1499162"/>
            <a:ext cx="3848302" cy="47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Identify fuel savings potential from small changes in cruise altitude &amp; speed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Work with airlines to understand operational &amp; business constraints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Find opportunities to realize savings in current &amp; NextGen operations</a:t>
            </a:r>
          </a:p>
          <a:p>
            <a:pPr eaLnBrk="1" hangingPunct="1"/>
            <a:endParaRPr lang="en-US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B738_SGR_Cont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5031533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400800" y="2362200"/>
            <a:ext cx="19812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Clr>
                <a:srgbClr val="000099"/>
              </a:buClr>
              <a:buFont typeface="Zapf Dingbats" pitchFamily="-11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  <a:t>Typical Operating Regime</a:t>
            </a:r>
          </a:p>
          <a:p>
            <a:pPr algn="ctr" eaLnBrk="0" hangingPunct="0">
              <a:lnSpc>
                <a:spcPct val="90000"/>
              </a:lnSpc>
              <a:buClr>
                <a:srgbClr val="000099"/>
              </a:buClr>
              <a:buFont typeface="Zapf Dingbats" pitchFamily="-11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  <a:t>(fast, </a:t>
            </a:r>
            <a:b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  <a:t>off-optimal alt)</a:t>
            </a:r>
            <a:endParaRPr lang="en-CA" sz="2000" b="1" dirty="0">
              <a:solidFill>
                <a:srgbClr val="FF0000"/>
              </a:solidFill>
              <a:latin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385" y="3048000"/>
            <a:ext cx="1290415" cy="70788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DC00"/>
                </a:solidFill>
              </a:rPr>
              <a:t>Optimal Mach/Alt</a:t>
            </a:r>
            <a:endParaRPr lang="en-CA" sz="2000" b="1" dirty="0">
              <a:solidFill>
                <a:srgbClr val="00DC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867400" y="2895600"/>
            <a:ext cx="257440" cy="17946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40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CASO: Current Status &amp; Next Steps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508125"/>
            <a:ext cx="8115300" cy="4511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Refining benefits assessment:</a:t>
            </a:r>
          </a:p>
          <a:p>
            <a:pPr lvl="1"/>
            <a:r>
              <a:rPr lang="en-US" dirty="0" smtClean="0"/>
              <a:t>Assessing North Atlantic operations data from NAV CANADA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2012 results against 2014 operations for recent efficiency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Integrating BADA into analysis framework to validate Piano-X derived results (feedback received from US/Europe ATM R&amp;D Seminar)</a:t>
            </a:r>
            <a:endParaRPr lang="en-US" dirty="0"/>
          </a:p>
          <a:p>
            <a:r>
              <a:rPr lang="en-US" dirty="0" smtClean="0"/>
              <a:t>Begun outreach to airlines to discuss results, solicit feedback on flight planning and speed selection policies, and explore potential applications</a:t>
            </a:r>
          </a:p>
          <a:p>
            <a:r>
              <a:rPr lang="en-US" dirty="0" smtClean="0"/>
              <a:t>Based on airline/ATC feedback and collaboration opportunities, will </a:t>
            </a:r>
            <a:r>
              <a:rPr lang="en-US" dirty="0" smtClean="0"/>
              <a:t>explore developing </a:t>
            </a:r>
            <a:r>
              <a:rPr lang="en-US" dirty="0" smtClean="0"/>
              <a:t>operational applications/procedures incorporating CASO concepts</a:t>
            </a:r>
          </a:p>
          <a:p>
            <a:pPr lvl="1"/>
            <a:r>
              <a:rPr lang="en-US" dirty="0" smtClean="0"/>
              <a:t>E.g., prototype </a:t>
            </a:r>
            <a:r>
              <a:rPr lang="en-US" dirty="0" smtClean="0"/>
              <a:t>Electronic Flight Bag (EFB)/tablet </a:t>
            </a:r>
            <a:r>
              <a:rPr lang="en-US" dirty="0" smtClean="0"/>
              <a:t>interface to enable cockpit evaluation of cruise condition optimality and potential tactical clearance requests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72488" cy="1219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Delayed Deceleration Approach (DDA)</a:t>
            </a:r>
            <a:br>
              <a:rPr lang="en-US" altLang="en-US" sz="3200" dirty="0"/>
            </a:br>
            <a:r>
              <a:rPr lang="en-US" altLang="en-US" sz="2800" dirty="0"/>
              <a:t>PARTNER Project 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40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235974" y="1034534"/>
            <a:ext cx="4188542" cy="4709176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Keep aircraft “clean” for longer on approach, when appropriate, without impacting terminal area entry or final approach stabilization criteria</a:t>
            </a:r>
          </a:p>
          <a:p>
            <a:endParaRPr lang="en-US" sz="2000" dirty="0"/>
          </a:p>
          <a:p>
            <a:r>
              <a:rPr lang="en-US" sz="1800" dirty="0" smtClean="0"/>
              <a:t>Study objective: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estimate &amp; enable DDA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benefits in near-term ops</a:t>
            </a:r>
          </a:p>
          <a:p>
            <a:endParaRPr lang="en-US" sz="20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94" y="2032464"/>
            <a:ext cx="5722122" cy="41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 b="20349"/>
          <a:stretch/>
        </p:blipFill>
        <p:spPr bwMode="auto">
          <a:xfrm>
            <a:off x="4961148" y="914400"/>
            <a:ext cx="3016389" cy="12986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" b="14855"/>
          <a:stretch/>
        </p:blipFill>
        <p:spPr bwMode="auto">
          <a:xfrm>
            <a:off x="1371600" y="4147758"/>
            <a:ext cx="2775925" cy="14148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0657" y="8498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“Clean” configuration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9530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“Dirty”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configuration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28625" y="152400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sz="2800" dirty="0" smtClean="0"/>
              <a:t>Delayed Deceleration Approach (DDA)</a:t>
            </a:r>
            <a:br>
              <a:rPr lang="en-US" altLang="en-US" sz="2800" dirty="0" smtClean="0"/>
            </a:br>
            <a:r>
              <a:rPr lang="en-US" altLang="en-US" sz="2400" dirty="0" smtClean="0"/>
              <a:t>PARTNER Project 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0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DDA: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400"/>
            <a:ext cx="5952744" cy="46037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Scoping noise measurement campaign</a:t>
            </a:r>
          </a:p>
          <a:p>
            <a:pPr lvl="1"/>
            <a:r>
              <a:rPr lang="en-US" dirty="0" smtClean="0"/>
              <a:t>Scouted locations in 10-20NM DDA “range” aligned with BOS RNAV arrival procedures</a:t>
            </a:r>
          </a:p>
          <a:p>
            <a:pPr lvl="1"/>
            <a:r>
              <a:rPr lang="en-US" dirty="0" smtClean="0"/>
              <a:t>Recorded quality data using noise monitors and iPad apps</a:t>
            </a:r>
          </a:p>
          <a:p>
            <a:r>
              <a:rPr lang="en-US" dirty="0" smtClean="0"/>
              <a:t>Exploring DDA integration into RNAV procedures</a:t>
            </a:r>
          </a:p>
          <a:p>
            <a:pPr lvl="1"/>
            <a:r>
              <a:rPr lang="en-US" dirty="0" smtClean="0"/>
              <a:t>Simulating aircraft performance on modified procedures using operational FMS </a:t>
            </a:r>
            <a:r>
              <a:rPr lang="en-US" dirty="0" err="1" smtClean="0"/>
              <a:t>testbench</a:t>
            </a:r>
            <a:endParaRPr lang="en-US" dirty="0" smtClean="0"/>
          </a:p>
          <a:p>
            <a:pPr lvl="1"/>
            <a:r>
              <a:rPr lang="en-US" dirty="0" smtClean="0"/>
              <a:t>Validating system against FDR data and refining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5" descr="C:\Users\Th22120\AppData\Local\Microsoft\Windows\Temporary Internet Files\Content.Outlook\LYPEVVC2\DSC0151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483" y="304800"/>
            <a:ext cx="1778002" cy="2667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544" y="3124200"/>
            <a:ext cx="284988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99607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T ICAT (new)">
  <a:themeElements>
    <a:clrScheme name="Custom 5">
      <a:dk1>
        <a:sysClr val="windowText" lastClr="000000"/>
      </a:dk1>
      <a:lt1>
        <a:sysClr val="window" lastClr="FFFFFF"/>
      </a:lt1>
      <a:dk2>
        <a:srgbClr val="2A308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 ICAT (new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Zapf Dingbats" pitchFamily="-112" charset="2"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IT ICAT (new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ICAT (new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 ICAT (new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ICAT (new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ICAT (new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ICAT (new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ICAT (new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9C535-6997-4874-A7F3-25474921F520}"/>
</file>

<file path=customXml/itemProps2.xml><?xml version="1.0" encoding="utf-8"?>
<ds:datastoreItem xmlns:ds="http://schemas.openxmlformats.org/officeDocument/2006/customXml" ds:itemID="{3AEC876A-1E7F-4F14-A120-C5C365856868}"/>
</file>

<file path=customXml/itemProps3.xml><?xml version="1.0" encoding="utf-8"?>
<ds:datastoreItem xmlns:ds="http://schemas.openxmlformats.org/officeDocument/2006/customXml" ds:itemID="{578B3CDD-5798-4C0C-B3A9-164F776F8731}"/>
</file>

<file path=docProps/app.xml><?xml version="1.0" encoding="utf-8"?>
<Properties xmlns="http://schemas.openxmlformats.org/officeDocument/2006/extended-properties" xmlns:vt="http://schemas.openxmlformats.org/officeDocument/2006/docPropsVTypes">
  <TotalTime>13600</TotalTime>
  <Words>1041</Words>
  <Application>Microsoft Office PowerPoint</Application>
  <PresentationFormat>On-screen Show (4:3)</PresentationFormat>
  <Paragraphs>136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1_Custom Design</vt:lpstr>
      <vt:lpstr>Office Theme</vt:lpstr>
      <vt:lpstr>MIT ICAT (new)</vt:lpstr>
      <vt:lpstr>Office of Environment and Energy’s (AEE)  Air Traffic Management Modernization / Operations Research Program Update</vt:lpstr>
      <vt:lpstr>Air Traffic Management Modernizations (ATMM) Offer Important Potential E&amp;E Improvements </vt:lpstr>
      <vt:lpstr>PowerPoint Presentation</vt:lpstr>
      <vt:lpstr>Cruise Altitude and Speed Optimization (CASO) ASCENT Project 15 (PARTNER Project 32)</vt:lpstr>
      <vt:lpstr>Cruise Altitude and Speed Optimization (CASO) PARTNER Project 32 / ASCENT Project 15 </vt:lpstr>
      <vt:lpstr>CASO: Current Status &amp; Next Steps</vt:lpstr>
      <vt:lpstr>Delayed Deceleration Approach (DDA) PARTNER Project 32</vt:lpstr>
      <vt:lpstr>PowerPoint Presentation</vt:lpstr>
      <vt:lpstr>DDA: Current Status</vt:lpstr>
      <vt:lpstr>DDA: Next Steps</vt:lpstr>
      <vt:lpstr>Surface Congestion Management:  N-Control</vt:lpstr>
      <vt:lpstr>Surface Congestion Management: N-Control</vt:lpstr>
      <vt:lpstr>N-Control: Current Status &amp; Next Steps</vt:lpstr>
      <vt:lpstr>Continuous Climb Operations</vt:lpstr>
      <vt:lpstr>Continuous Climb Operations</vt:lpstr>
      <vt:lpstr>CCO Update &amp; Next Steps</vt:lpstr>
      <vt:lpstr>UAS NAS Operations</vt:lpstr>
      <vt:lpstr>PowerPoint Presentation</vt:lpstr>
      <vt:lpstr>Increased ILS Glide Slope and  Displaced Threshold</vt:lpstr>
      <vt:lpstr>Increased ILS Glide Slope and Displaced Threshold</vt:lpstr>
      <vt:lpstr>Questions?</vt:lpstr>
    </vt:vector>
  </TitlesOfParts>
  <Company>Federal Aviation Administraton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Environment and Energy’s Air Traffic Management Modernization /Advanced Operational Procedures Research Program</dc:title>
  <dc:creator>Moran, Pat (FAA)</dc:creator>
  <cp:lastModifiedBy>Merlin, Stephen J (FAA)</cp:lastModifiedBy>
  <cp:revision>280</cp:revision>
  <cp:lastPrinted>2015-07-27T12:22:34Z</cp:lastPrinted>
  <dcterms:created xsi:type="dcterms:W3CDTF">2013-12-12T18:04:13Z</dcterms:created>
  <dcterms:modified xsi:type="dcterms:W3CDTF">2015-08-03T14:01:50Z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