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Masters/slideMaster11.xml" ContentType="application/vnd.openxmlformats-officedocument.presentationml.slideMaster+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40.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3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100.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37.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7.xml" ContentType="application/vnd.openxmlformats-officedocument.presentationml.slideLayout+xml"/>
  <Override PartName="/ppt/slideLayouts/slideLayout36.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5.xml" ContentType="application/vnd.openxmlformats-officedocument.presentationml.slideLayout+xml"/>
  <Override PartName="/ppt/slideLayouts/slideLayout24.xml" ContentType="application/vnd.openxmlformats-officedocument.presentationml.slideLayout+xml"/>
  <Override PartName="/ppt/slideLayouts/slideLayout3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notesSlides/notesSlide6.xml" ContentType="application/vnd.openxmlformats-officedocument.presentationml.notesSlide+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4.xml" ContentType="application/vnd.openxmlformats-officedocument.presentationml.slideLayout+xml"/>
  <Override PartName="/ppt/slideLayouts/slideLayout23.xml" ContentType="application/vnd.openxmlformats-officedocument.presentationml.slideLayout+xml"/>
  <Override PartName="/ppt/slideLayouts/slideLayout132.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33.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21.xml" ContentType="application/vnd.openxmlformats-officedocument.presentationml.slideLayout+xml"/>
  <Override PartName="/ppt/slideLayouts/slideLayout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26.xml" ContentType="application/vnd.openxmlformats-officedocument.presentationml.slideLayout+xml"/>
  <Override PartName="/ppt/slideLayouts/slideLayout125.xml" ContentType="application/vnd.openxmlformats-officedocument.presentationml.slideLayout+xml"/>
  <Override PartName="/ppt/slideLayouts/slideLayout124.xml" ContentType="application/vnd.openxmlformats-officedocument.presentationml.slideLayout+xml"/>
  <Override PartName="/ppt/slideLayouts/slideLayout122.xml" ContentType="application/vnd.openxmlformats-officedocument.presentationml.slideLayout+xml"/>
  <Override PartName="/ppt/slideLayouts/slideLayout27.xml" ContentType="application/vnd.openxmlformats-officedocument.presentationml.slideLayout+xml"/>
  <Override PartName="/ppt/slideLayouts/slideLayout123.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7" r:id="rId2"/>
    <p:sldMasterId id="2147483680" r:id="rId3"/>
    <p:sldMasterId id="2147483695" r:id="rId4"/>
    <p:sldMasterId id="2147483709" r:id="rId5"/>
    <p:sldMasterId id="2147483723" r:id="rId6"/>
    <p:sldMasterId id="2147483739" r:id="rId7"/>
    <p:sldMasterId id="2147483746" r:id="rId8"/>
    <p:sldMasterId id="2147483759" r:id="rId9"/>
    <p:sldMasterId id="2147483781" r:id="rId10"/>
    <p:sldMasterId id="2147483791" r:id="rId11"/>
  </p:sldMasterIdLst>
  <p:notesMasterIdLst>
    <p:notesMasterId r:id="rId27"/>
  </p:notesMasterIdLst>
  <p:handoutMasterIdLst>
    <p:handoutMasterId r:id="rId28"/>
  </p:handoutMasterIdLst>
  <p:sldIdLst>
    <p:sldId id="590" r:id="rId12"/>
    <p:sldId id="670" r:id="rId13"/>
    <p:sldId id="671" r:id="rId14"/>
    <p:sldId id="652" r:id="rId15"/>
    <p:sldId id="665" r:id="rId16"/>
    <p:sldId id="656" r:id="rId17"/>
    <p:sldId id="657" r:id="rId18"/>
    <p:sldId id="666" r:id="rId19"/>
    <p:sldId id="668" r:id="rId20"/>
    <p:sldId id="663" r:id="rId21"/>
    <p:sldId id="621" r:id="rId22"/>
    <p:sldId id="676" r:id="rId23"/>
    <p:sldId id="677" r:id="rId24"/>
    <p:sldId id="640" r:id="rId25"/>
    <p:sldId id="607" r:id="rId26"/>
  </p:sldIdLst>
  <p:sldSz cx="9144000" cy="6858000" type="screen4x3"/>
  <p:notesSz cx="6858000" cy="919956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hur Orton" initials="AP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33CC"/>
    <a:srgbClr val="008000"/>
    <a:srgbClr val="1D2F68"/>
    <a:srgbClr val="00CC99"/>
    <a:srgbClr val="33CC33"/>
    <a:srgbClr val="FFFF99"/>
    <a:srgbClr val="FF9999"/>
    <a:srgbClr val="FF99FF"/>
    <a:srgbClr val="CCFFC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249" autoAdjust="0"/>
    <p:restoredTop sz="97988" autoAdjust="0"/>
  </p:normalViewPr>
  <p:slideViewPr>
    <p:cSldViewPr snapToGrid="0">
      <p:cViewPr>
        <p:scale>
          <a:sx n="90" d="100"/>
          <a:sy n="90" d="100"/>
        </p:scale>
        <p:origin x="-1524" y="-55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1" d="100"/>
          <a:sy n="81" d="100"/>
        </p:scale>
        <p:origin x="-3120" y="-102"/>
      </p:cViewPr>
      <p:guideLst>
        <p:guide orient="horz" pos="2897"/>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customXml" Target="../customXml/item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36" Type="http://schemas.openxmlformats.org/officeDocument/2006/relationships/customXml" Target="../customXml/item3.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1"/>
            <a:ext cx="2972098" cy="46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defTabSz="896512">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5904" y="1"/>
            <a:ext cx="2972097" cy="46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algn="r" defTabSz="896512">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1" y="8738673"/>
            <a:ext cx="2972098"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defTabSz="896512">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5904" y="8738673"/>
            <a:ext cx="2972097"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algn="r" defTabSz="896512">
              <a:defRPr sz="1200">
                <a:latin typeface="Times New Roman" pitchFamily="18" charset="0"/>
              </a:defRPr>
            </a:lvl1pPr>
          </a:lstStyle>
          <a:p>
            <a:fld id="{F024732C-A29C-4C1E-AC45-72FEA2465BA6}" type="slidenum">
              <a:rPr lang="en-US"/>
              <a:pPr/>
              <a:t>‹#›</a:t>
            </a:fld>
            <a:endParaRPr lang="en-US"/>
          </a:p>
        </p:txBody>
      </p:sp>
    </p:spTree>
    <p:extLst>
      <p:ext uri="{BB962C8B-B14F-4D97-AF65-F5344CB8AC3E}">
        <p14:creationId xmlns:p14="http://schemas.microsoft.com/office/powerpoint/2010/main" val="172958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2972098" cy="46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defTabSz="896512">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5904" y="1"/>
            <a:ext cx="2972097" cy="46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algn="r" defTabSz="896512">
              <a:defRPr sz="1200">
                <a:latin typeface="Times New Roman" pitchFamily="18" charset="0"/>
              </a:defRPr>
            </a:lvl1pPr>
          </a:lstStyle>
          <a:p>
            <a:endParaRPr lang="en-US"/>
          </a:p>
        </p:txBody>
      </p:sp>
      <p:sp>
        <p:nvSpPr>
          <p:cNvPr id="13316" name="Rectangle 4"/>
          <p:cNvSpPr>
            <a:spLocks noGrp="1" noRot="1" noChangeAspect="1" noChangeArrowheads="1" noTextEdit="1"/>
          </p:cNvSpPr>
          <p:nvPr>
            <p:ph type="sldImg" idx="2"/>
          </p:nvPr>
        </p:nvSpPr>
        <p:spPr bwMode="auto">
          <a:xfrm>
            <a:off x="1130300" y="688975"/>
            <a:ext cx="4598988" cy="3449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3806" y="4370098"/>
            <a:ext cx="5030390" cy="41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1" y="8738673"/>
            <a:ext cx="2972098"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defTabSz="896512">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5904" y="8738673"/>
            <a:ext cx="2972097"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algn="r" defTabSz="896512">
              <a:defRPr sz="1200">
                <a:latin typeface="Times New Roman" pitchFamily="18" charset="0"/>
              </a:defRPr>
            </a:lvl1pPr>
          </a:lstStyle>
          <a:p>
            <a:fld id="{C2622D2B-3776-4F55-A148-C40DBC4F963D}" type="slidenum">
              <a:rPr lang="en-US"/>
              <a:pPr/>
              <a:t>‹#›</a:t>
            </a:fld>
            <a:endParaRPr lang="en-US"/>
          </a:p>
        </p:txBody>
      </p:sp>
    </p:spTree>
    <p:extLst>
      <p:ext uri="{BB962C8B-B14F-4D97-AF65-F5344CB8AC3E}">
        <p14:creationId xmlns:p14="http://schemas.microsoft.com/office/powerpoint/2010/main" val="1196178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solidFill>
                  <a:prstClr val="black"/>
                </a:solidFill>
              </a:rPr>
              <a:pPr/>
              <a:t>1</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Introduce novel airfoil</a:t>
            </a:r>
            <a:r>
              <a:rPr lang="en-US" baseline="0" dirty="0" smtClean="0"/>
              <a:t> designs and CMC materials into turbine to significantly reduce cooling flows, reduce engine weight and increase operating temperature capability. </a:t>
            </a:r>
            <a:endParaRPr lang="en-US" dirty="0" smtClean="0"/>
          </a:p>
          <a:p>
            <a:endParaRPr lang="en-US" dirty="0" smtClean="0"/>
          </a:p>
          <a:p>
            <a:r>
              <a:rPr lang="en-US" dirty="0" smtClean="0"/>
              <a:t>Demos:</a:t>
            </a:r>
          </a:p>
          <a:p>
            <a:r>
              <a:rPr lang="en-US" dirty="0" smtClean="0"/>
              <a:t>Engine</a:t>
            </a:r>
            <a:r>
              <a:rPr lang="en-US" baseline="0" dirty="0" smtClean="0"/>
              <a:t> Testing (2013, 2014, 2016*)</a:t>
            </a:r>
          </a:p>
          <a:p>
            <a:endParaRPr lang="en-US" dirty="0" smtClean="0"/>
          </a:p>
          <a:p>
            <a:r>
              <a:rPr lang="en-US" dirty="0" smtClean="0"/>
              <a:t>Result:</a:t>
            </a:r>
          </a:p>
          <a:p>
            <a:r>
              <a:rPr lang="en-US" baseline="0" dirty="0" smtClean="0"/>
              <a:t>CLEEN technologies will provide 1% fuel burn reduction.</a:t>
            </a:r>
            <a:endParaRPr lang="en-US" dirty="0" smtClean="0"/>
          </a:p>
          <a:p>
            <a:endParaRPr lang="en-US" dirty="0" smtClean="0"/>
          </a:p>
          <a:p>
            <a:r>
              <a:rPr lang="en-US" dirty="0" smtClean="0"/>
              <a:t>APU: Auxiliary power unit</a:t>
            </a:r>
          </a:p>
          <a:p>
            <a:endParaRPr lang="en-US" dirty="0" smtClean="0"/>
          </a:p>
          <a:p>
            <a:r>
              <a:rPr lang="en-US" dirty="0" smtClean="0"/>
              <a:t>Engine</a:t>
            </a:r>
            <a:r>
              <a:rPr lang="en-US" baseline="0" dirty="0" smtClean="0"/>
              <a:t> core efficiency (high temp)</a:t>
            </a:r>
          </a:p>
          <a:p>
            <a:endParaRPr lang="en-US" baseline="0" dirty="0" smtClean="0"/>
          </a:p>
          <a:p>
            <a:endParaRPr lang="en-US" baseline="0" dirty="0" smtClean="0"/>
          </a:p>
          <a:p>
            <a:pPr defTabSz="867785">
              <a:defRPr/>
            </a:pPr>
            <a:r>
              <a:rPr lang="en-US" u="sng" dirty="0"/>
              <a:t>Dual Wall Turbine Airfoils – advanced cooling design – to cool the vane</a:t>
            </a:r>
          </a:p>
          <a:p>
            <a:pPr defTabSz="867785">
              <a:defRPr/>
            </a:pPr>
            <a:r>
              <a:rPr lang="en-US" u="sng" dirty="0"/>
              <a:t>CMC Blade Tracks - - advanced materials Ceramic Matrix Composites</a:t>
            </a:r>
          </a:p>
          <a:p>
            <a:pPr defTabSz="867785">
              <a:defRPr/>
            </a:pPr>
            <a:endParaRPr lang="en-US" u="sng" dirty="0"/>
          </a:p>
          <a:p>
            <a:pPr defTabSz="867785">
              <a:defRPr/>
            </a:pPr>
            <a:endParaRPr lang="en-US" u="sng" dirty="0"/>
          </a:p>
          <a:p>
            <a:pPr defTabSz="867785">
              <a:defRPr/>
            </a:pPr>
            <a:endParaRPr lang="en-US" u="sng" dirty="0"/>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10</a:t>
            </a:fld>
            <a:endParaRPr lang="en-US"/>
          </a:p>
        </p:txBody>
      </p:sp>
    </p:spTree>
    <p:extLst>
      <p:ext uri="{BB962C8B-B14F-4D97-AF65-F5344CB8AC3E}">
        <p14:creationId xmlns:p14="http://schemas.microsoft.com/office/powerpoint/2010/main" val="391124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22D2B-3776-4F55-A148-C40DBC4F963D}" type="slidenum">
              <a:rPr lang="en-US" smtClean="0"/>
              <a:pPr/>
              <a:t>11</a:t>
            </a:fld>
            <a:endParaRPr lang="en-US"/>
          </a:p>
        </p:txBody>
      </p:sp>
    </p:spTree>
    <p:extLst>
      <p:ext uri="{BB962C8B-B14F-4D97-AF65-F5344CB8AC3E}">
        <p14:creationId xmlns:p14="http://schemas.microsoft.com/office/powerpoint/2010/main" val="113723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b="1" u="sng" dirty="0">
                <a:latin typeface="Arial" panose="020B0604020202020204" pitchFamily="34" charset="0"/>
                <a:cs typeface="Arial" panose="020B0604020202020204" pitchFamily="34" charset="0"/>
              </a:rPr>
              <a:t>Summary</a:t>
            </a:r>
            <a:endParaRPr lang="en-US" dirty="0"/>
          </a:p>
          <a:p>
            <a:pPr algn="just"/>
            <a:r>
              <a:rPr lang="en-US" dirty="0"/>
              <a:t>CLEEN II is planned as a follow-on effort for new projects in the areas of aircraft technology development and alternative jet fuels. With work planned 2015-2020, technologies are planned to provide fuel burn, emissions, and noise benefit toward advanced goals and enter into service by 2025.  </a:t>
            </a:r>
            <a:endParaRPr lang="en-US" dirty="0" smtClean="0"/>
          </a:p>
          <a:p>
            <a:pPr algn="just"/>
            <a:r>
              <a:rPr lang="en-US" dirty="0" smtClean="0"/>
              <a:t/>
            </a:r>
            <a:br>
              <a:rPr lang="en-US" dirty="0" smtClean="0"/>
            </a:br>
            <a:r>
              <a:rPr lang="en-US" dirty="0" smtClean="0"/>
              <a:t>Metrics</a:t>
            </a:r>
            <a:r>
              <a:rPr lang="en-US" dirty="0"/>
              <a:t>: </a:t>
            </a:r>
            <a:r>
              <a:rPr lang="en-US" dirty="0" smtClean="0"/>
              <a:t>Noise -32dB</a:t>
            </a:r>
            <a:r>
              <a:rPr lang="en-US" dirty="0"/>
              <a:t>, </a:t>
            </a:r>
            <a:endParaRPr lang="en-US" dirty="0" smtClean="0"/>
          </a:p>
          <a:p>
            <a:pPr algn="just"/>
            <a:r>
              <a:rPr lang="en-US" dirty="0" smtClean="0"/>
              <a:t>-75</a:t>
            </a:r>
            <a:r>
              <a:rPr lang="en-US" dirty="0" smtClean="0"/>
              <a:t>% LTO NOX emissions, </a:t>
            </a:r>
            <a:endParaRPr lang="en-US" dirty="0" smtClean="0"/>
          </a:p>
          <a:p>
            <a:pPr algn="just"/>
            <a:r>
              <a:rPr lang="en-US" dirty="0" smtClean="0"/>
              <a:t>-</a:t>
            </a:r>
            <a:r>
              <a:rPr lang="en-US" dirty="0"/>
              <a:t>40% </a:t>
            </a:r>
            <a:r>
              <a:rPr lang="en-US" dirty="0" smtClean="0"/>
              <a:t>A/C fuel burn, </a:t>
            </a:r>
            <a:endParaRPr lang="en-US" dirty="0" smtClean="0"/>
          </a:p>
          <a:p>
            <a:pPr algn="just"/>
            <a:r>
              <a:rPr lang="en-US" dirty="0" smtClean="0"/>
              <a:t>and </a:t>
            </a:r>
            <a:r>
              <a:rPr lang="en-US" dirty="0"/>
              <a:t>qualitative goals for technologies not affecting certification </a:t>
            </a:r>
            <a:r>
              <a:rPr lang="en-US" dirty="0" smtClean="0"/>
              <a:t>points. </a:t>
            </a:r>
            <a:r>
              <a:rPr lang="en-US" dirty="0"/>
              <a:t>Technologies will be developed from 2015-2020 with the goal of entry into service before 2026. We must recognize however, that market demands will ultimately dictate the timing of when these technologies are commercialized. </a:t>
            </a:r>
            <a:endParaRPr lang="en-US" dirty="0">
              <a:latin typeface="Arial" panose="020B0604020202020204" pitchFamily="34" charset="0"/>
              <a:cs typeface="Arial" panose="020B0604020202020204" pitchFamily="34" charset="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12</a:t>
            </a:fld>
            <a:endParaRPr lang="en-US"/>
          </a:p>
        </p:txBody>
      </p:sp>
    </p:spTree>
    <p:extLst>
      <p:ext uri="{BB962C8B-B14F-4D97-AF65-F5344CB8AC3E}">
        <p14:creationId xmlns:p14="http://schemas.microsoft.com/office/powerpoint/2010/main" val="1830079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xfrm>
            <a:off x="1131888" y="688975"/>
            <a:ext cx="4598987" cy="3449638"/>
          </a:xfrm>
          <a:ln/>
        </p:spPr>
      </p:sp>
      <p:sp>
        <p:nvSpPr>
          <p:cNvPr id="400387" name="Rectangle 3"/>
          <p:cNvSpPr>
            <a:spLocks noGrp="1" noChangeArrowheads="1"/>
          </p:cNvSpPr>
          <p:nvPr>
            <p:ph type="body" idx="1"/>
          </p:nvPr>
        </p:nvSpPr>
        <p:spPr>
          <a:xfrm>
            <a:off x="913806" y="4371619"/>
            <a:ext cx="5030390" cy="4138891"/>
          </a:xfrm>
        </p:spPr>
        <p:txBody>
          <a:bodyPr lIns="90710" tIns="45353" rIns="90710" bIns="45353"/>
          <a:lstStyle/>
          <a:p>
            <a:pPr rtl="0"/>
            <a:r>
              <a:rPr lang="en-US" sz="1200" kern="1200" dirty="0" smtClean="0">
                <a:solidFill>
                  <a:schemeClr val="tx1"/>
                </a:solidFill>
                <a:effectLst/>
                <a:latin typeface="Times New Roman" pitchFamily="18" charset="0"/>
                <a:ea typeface="+mn-ea"/>
                <a:cs typeface="+mn-cs"/>
              </a:rPr>
              <a:t>CLEEN I baseline:1) Certifiable aircraft technology that reduces fuel burn by 33% compared to current technology, reducing energy consumption and greenhouse gas (CO2) emissions;</a:t>
            </a:r>
          </a:p>
          <a:p>
            <a:pPr rtl="0"/>
            <a:r>
              <a:rPr lang="en-US" sz="1200" kern="1200" dirty="0" smtClean="0">
                <a:solidFill>
                  <a:schemeClr val="tx1"/>
                </a:solidFill>
                <a:effectLst/>
                <a:latin typeface="Times New Roman" pitchFamily="18" charset="0"/>
                <a:ea typeface="+mn-ea"/>
                <a:cs typeface="+mn-cs"/>
              </a:rPr>
              <a:t>In CLEEN goal 1, current technology refers to the contractor's current technology reference aircraft and mission.</a:t>
            </a:r>
          </a:p>
          <a:p>
            <a:pPr defTabSz="904799">
              <a:buFontTx/>
              <a:buNone/>
              <a:defRPr/>
            </a:pPr>
            <a:endParaRPr lang="en-US" altLang="en-US" dirty="0" smtClean="0"/>
          </a:p>
          <a:p>
            <a:pPr defTabSz="904799">
              <a:buFontTx/>
              <a:buNone/>
              <a:defRPr/>
            </a:pPr>
            <a:r>
              <a:rPr lang="en-US" altLang="en-US" dirty="0" smtClean="0"/>
              <a:t>CLEEN II baseline: 1) </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the 40% reduction is to be measured in terms of kilograms of fuel consumed per available ton-kilometer, compared with a year 2000 best-in-class in-service aircraft baseline (e.g., Embraer E-190, Boeing 737-800, Boeing 777-200LR). </a:t>
            </a:r>
          </a:p>
          <a:p>
            <a:pPr defTabSz="904799">
              <a:buFontTx/>
              <a:buChar char="-"/>
              <a:defRPr/>
            </a:pPr>
            <a:endParaRPr lang="en-US" altLang="en-US" dirty="0" smtClean="0"/>
          </a:p>
          <a:p>
            <a:pPr>
              <a:buFontTx/>
              <a:buNone/>
            </a:pPr>
            <a:r>
              <a:rPr lang="en-US" altLang="en-US" dirty="0" smtClean="0"/>
              <a:t/>
            </a:r>
            <a:br>
              <a:rPr lang="en-US" altLang="en-US" dirty="0" smtClean="0"/>
            </a:br>
            <a:r>
              <a:rPr lang="en-US" altLang="en-US" dirty="0" smtClean="0"/>
              <a:t>These </a:t>
            </a:r>
            <a:r>
              <a:rPr lang="en-US" altLang="en-US" dirty="0"/>
              <a:t>goals are described in the National Aeronautics Research and Development Plan and puts CLEEN in context with NASA’s environmental technology programs</a:t>
            </a:r>
            <a:r>
              <a:rPr lang="en-US" altLang="en-US" dirty="0" smtClean="0"/>
              <a:t>.</a:t>
            </a:r>
            <a:br>
              <a:rPr lang="en-US" altLang="en-US" dirty="0" smtClean="0"/>
            </a:br>
            <a:endParaRPr lang="en-US" altLang="en-US" dirty="0"/>
          </a:p>
          <a:p>
            <a:pPr>
              <a:buFontTx/>
              <a:buChar char="-"/>
            </a:pPr>
            <a:r>
              <a:rPr lang="en-US" altLang="en-US" dirty="0" smtClean="0"/>
              <a:t>While </a:t>
            </a:r>
            <a:r>
              <a:rPr lang="en-US" altLang="en-US" dirty="0"/>
              <a:t>initial NASA studies considered a single aisle baseline configuration (B737-800 with a CFM56-7B engine), the CLEEN solicitation did not specify a baseline and encouraged technologies that could apply across multiple aircraft classes</a:t>
            </a:r>
            <a:r>
              <a:rPr lang="en-US" altLang="en-US" dirty="0" smtClean="0"/>
              <a:t>.</a:t>
            </a:r>
          </a:p>
          <a:p>
            <a:pPr>
              <a:buFontTx/>
              <a:buNone/>
            </a:pPr>
            <a:endParaRPr lang="en-US" altLang="en-US" dirty="0" smtClean="0"/>
          </a:p>
          <a:p>
            <a:pPr hangingPunct="0"/>
            <a:r>
              <a:rPr lang="en-US" dirty="0"/>
              <a:t>CLEEN I program goals are to: </a:t>
            </a:r>
          </a:p>
          <a:p>
            <a:pPr hangingPunct="0"/>
            <a:endParaRPr lang="en-US" dirty="0"/>
          </a:p>
          <a:p>
            <a:pPr hangingPunct="0"/>
            <a:r>
              <a:rPr lang="en-US" dirty="0"/>
              <a:t>1. Develop and demonstrate certifiable aircraft technology at Technology Readiness Level 6-7 that:</a:t>
            </a:r>
          </a:p>
          <a:p>
            <a:pPr hangingPunct="0"/>
            <a:r>
              <a:rPr lang="en-US" dirty="0"/>
              <a:t> </a:t>
            </a:r>
          </a:p>
          <a:p>
            <a:pPr lvl="0" hangingPunct="0"/>
            <a:r>
              <a:rPr lang="en-US" dirty="0"/>
              <a:t>a. Reduces fuel burn by 33 percent relative to current subsonic aircraft technology, reducing energy consumption and greenhouse gas (CO</a:t>
            </a:r>
            <a:r>
              <a:rPr lang="en-US" baseline="-25000" dirty="0"/>
              <a:t>2</a:t>
            </a:r>
            <a:r>
              <a:rPr lang="en-US" dirty="0"/>
              <a:t>) emissions;</a:t>
            </a:r>
          </a:p>
          <a:p>
            <a:pPr lvl="0" hangingPunct="0"/>
            <a:r>
              <a:rPr lang="en-US" dirty="0"/>
              <a:t>b. Reduces landing and takeoff cycle (LTO) nitrogen oxide (</a:t>
            </a:r>
            <a:r>
              <a:rPr lang="en-US" dirty="0" err="1"/>
              <a:t>NOx</a:t>
            </a:r>
            <a:r>
              <a:rPr lang="en-US" dirty="0"/>
              <a:t>) emissions by 60 percent, at a pressure ratio of 30, over the International Civil Aviation Organization (ICAO) standard adopted at CAEP 6, with commensurate reductions over the full pressure ratio range, while limiting or reducing other gaseous or particle emissions;</a:t>
            </a:r>
          </a:p>
          <a:p>
            <a:pPr lvl="0" hangingPunct="0"/>
            <a:r>
              <a:rPr lang="en-US" dirty="0"/>
              <a:t>c. Reduces noise levels by 32 </a:t>
            </a:r>
            <a:r>
              <a:rPr lang="en-US" dirty="0" err="1"/>
              <a:t>EPNdB</a:t>
            </a:r>
            <a:r>
              <a:rPr lang="en-US" dirty="0"/>
              <a:t> cumulative, relative to Stage 4 standards;</a:t>
            </a:r>
          </a:p>
          <a:p>
            <a:pPr hangingPunct="0"/>
            <a:r>
              <a:rPr lang="en-US" dirty="0"/>
              <a:t>2. Determine the suitability of new technology for engine and aircraft retrofit to accelerate penetration into the commercial fleet.</a:t>
            </a:r>
          </a:p>
          <a:p>
            <a:pPr hangingPunct="0"/>
            <a:r>
              <a:rPr lang="en-US" dirty="0"/>
              <a:t>3. Develop and demonstrate use of “drop in” alternative fuels in aircraft systems and quantify the benefits. This includes facilitating ASTM International approval of “drop-in” alternative fuels for commercial use.</a:t>
            </a:r>
          </a:p>
          <a:p>
            <a:pPr lvl="0" hangingPunct="0"/>
            <a:endParaRPr lang="en-US" dirty="0"/>
          </a:p>
          <a:p>
            <a:pPr>
              <a:buFontTx/>
              <a:buNone/>
            </a:pPr>
            <a:endParaRPr lang="en-US" altLang="en-US" dirty="0" smtClean="0"/>
          </a:p>
          <a:p>
            <a:pPr>
              <a:buFontTx/>
              <a:buChar char="-"/>
            </a:pPr>
            <a:endParaRPr lang="en-US" altLang="en-US" dirty="0"/>
          </a:p>
          <a:p>
            <a:pPr defTabSz="867785">
              <a:defRPr/>
            </a:pPr>
            <a:r>
              <a:rPr lang="en-US" b="1" dirty="0"/>
              <a:t>Committee on Aviation Environmental Protection (CAEP) - </a:t>
            </a:r>
            <a:r>
              <a:rPr lang="en-US" dirty="0"/>
              <a:t>The Committee on Aviation Environmental Protection (CAEP) is a technical committee of the ICAO Council established in 1983. CAEP assists the Council in formulating new policies and adopting new Standards and Recommended Practices (SARPs) related to aircraft noise and emissions, and more generally to aviation environmental impact.</a:t>
            </a:r>
          </a:p>
          <a:p>
            <a:pPr defTabSz="867785">
              <a:defRPr/>
            </a:pPr>
            <a:endParaRPr lang="en-US" b="1" dirty="0"/>
          </a:p>
          <a:p>
            <a:r>
              <a:rPr lang="en-US" altLang="en-US" dirty="0"/>
              <a:t>Alt fuel goal (industry wide, commercial and military) is 1 billion gallons by 2018</a:t>
            </a:r>
          </a:p>
          <a:p>
            <a:endParaRPr lang="en-US" altLang="en-US" dirty="0"/>
          </a:p>
          <a:p>
            <a:r>
              <a:rPr lang="en-US" b="1" dirty="0"/>
              <a:t>The Continuous Lower Energy, Emissions, and Noise (CLEEN) program </a:t>
            </a:r>
            <a:r>
              <a:rPr lang="en-US" dirty="0"/>
              <a:t>will reduce the environmental impact</a:t>
            </a:r>
          </a:p>
          <a:p>
            <a:r>
              <a:rPr lang="en-US" dirty="0"/>
              <a:t>of aircraft through new engine and airframe technologies and by advancing the use of sustainable alternative</a:t>
            </a:r>
          </a:p>
          <a:p>
            <a:r>
              <a:rPr lang="en-US" dirty="0"/>
              <a:t>aviation fuels. Our aim is to accelerate development of quieter commercial aircraft that burn less fuel and produce</a:t>
            </a:r>
          </a:p>
          <a:p>
            <a:r>
              <a:rPr lang="en-US" dirty="0"/>
              <a:t>lower emissions than existing technology.</a:t>
            </a:r>
            <a:endParaRPr lang="en-US" altLang="en-US" dirty="0"/>
          </a:p>
          <a:p>
            <a:endParaRPr lang="en-US" altLang="en-US" dirty="0"/>
          </a:p>
          <a:p>
            <a:pPr>
              <a:buFontTx/>
              <a:buChar char="-"/>
            </a:pPr>
            <a:endParaRPr lang="en-US" altLang="en-US" dirty="0"/>
          </a:p>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22D2B-3776-4F55-A148-C40DBC4F963D}" type="slidenum">
              <a:rPr lang="en-US" smtClean="0"/>
              <a:pPr/>
              <a:t>14</a:t>
            </a:fld>
            <a:endParaRPr lang="en-US"/>
          </a:p>
        </p:txBody>
      </p:sp>
    </p:spTree>
    <p:extLst>
      <p:ext uri="{BB962C8B-B14F-4D97-AF65-F5344CB8AC3E}">
        <p14:creationId xmlns:p14="http://schemas.microsoft.com/office/powerpoint/2010/main" val="2120338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15</a:t>
            </a:fld>
            <a:endParaRPr lang="en-US"/>
          </a:p>
        </p:txBody>
      </p:sp>
    </p:spTree>
    <p:extLst>
      <p:ext uri="{BB962C8B-B14F-4D97-AF65-F5344CB8AC3E}">
        <p14:creationId xmlns:p14="http://schemas.microsoft.com/office/powerpoint/2010/main" val="339828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22D2B-3776-4F55-A148-C40DBC4F963D}" type="slidenum">
              <a:rPr lang="en-US" smtClean="0"/>
              <a:pPr/>
              <a:t>2</a:t>
            </a:fld>
            <a:endParaRPr lang="en-US"/>
          </a:p>
        </p:txBody>
      </p:sp>
    </p:spTree>
    <p:extLst>
      <p:ext uri="{BB962C8B-B14F-4D97-AF65-F5344CB8AC3E}">
        <p14:creationId xmlns:p14="http://schemas.microsoft.com/office/powerpoint/2010/main" val="194673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public communication of successes:</a:t>
            </a:r>
          </a:p>
          <a:p>
            <a:r>
              <a:rPr lang="en-US" baseline="0" dirty="0" smtClean="0"/>
              <a:t>Boeing presentation at United States Advanced Ceramics Association (USACA) conference on CMC nozzle</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3</a:t>
            </a:fld>
            <a:endParaRPr lang="en-US"/>
          </a:p>
        </p:txBody>
      </p:sp>
    </p:spTree>
    <p:extLst>
      <p:ext uri="{BB962C8B-B14F-4D97-AF65-F5344CB8AC3E}">
        <p14:creationId xmlns:p14="http://schemas.microsoft.com/office/powerpoint/2010/main" val="153166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711" y="4370423"/>
            <a:ext cx="5028579" cy="3126612"/>
          </a:xfrm>
        </p:spPr>
        <p:txBody>
          <a:bodyPr/>
          <a:lstStyle/>
          <a:p>
            <a:pPr rtl="0" eaLnBrk="1" fontAlgn="t" latinLnBrk="0" hangingPunct="1"/>
            <a:r>
              <a:rPr lang="en-US" b="1" dirty="0" smtClean="0"/>
              <a:t>COE Technical Areas – Alt Jet Fuels</a:t>
            </a:r>
            <a:endParaRPr lang="en-US" dirty="0" smtClean="0"/>
          </a:p>
          <a:p>
            <a:pPr rtl="0" eaLnBrk="1" fontAlgn="t" latinLnBrk="0" hangingPunct="1"/>
            <a:r>
              <a:rPr lang="en-US" i="1" dirty="0" smtClean="0"/>
              <a:t>Feedstock Development, Processing and Conversion Research</a:t>
            </a:r>
          </a:p>
          <a:p>
            <a:pPr rtl="0" eaLnBrk="1" fontAlgn="t" latinLnBrk="0" hangingPunct="1"/>
            <a:r>
              <a:rPr lang="en-US" i="1" dirty="0" smtClean="0"/>
              <a:t>Regional Supply and Refining Infrastructure</a:t>
            </a:r>
          </a:p>
          <a:p>
            <a:pPr rtl="0" eaLnBrk="1" fontAlgn="t" latinLnBrk="0" hangingPunct="1"/>
            <a:r>
              <a:rPr lang="en-US" i="1" dirty="0" smtClean="0"/>
              <a:t>Environmental Benefits Analysis</a:t>
            </a:r>
          </a:p>
          <a:p>
            <a:pPr rtl="0" eaLnBrk="1" fontAlgn="t" latinLnBrk="0" hangingPunct="1"/>
            <a:r>
              <a:rPr lang="en-US" dirty="0" smtClean="0"/>
              <a:t>Aircraft Component Deterioration and Wear Assessment</a:t>
            </a:r>
          </a:p>
          <a:p>
            <a:pPr rtl="0" eaLnBrk="1" fontAlgn="t" latinLnBrk="0" hangingPunct="1"/>
            <a:r>
              <a:rPr lang="en-US" dirty="0" smtClean="0"/>
              <a:t>Fuel Performance Testing</a:t>
            </a:r>
          </a:p>
          <a:p>
            <a:pPr rtl="0" eaLnBrk="1" fontAlgn="t" latinLnBrk="0" hangingPunct="1"/>
            <a:r>
              <a:rPr lang="en-US" b="1" dirty="0" smtClean="0"/>
              <a:t>COE Technical Areas – Environment</a:t>
            </a:r>
            <a:endParaRPr lang="en-US" dirty="0" smtClean="0"/>
          </a:p>
          <a:p>
            <a:pPr rtl="0" eaLnBrk="1" fontAlgn="t" latinLnBrk="0" hangingPunct="1"/>
            <a:r>
              <a:rPr lang="en-US" dirty="0" smtClean="0"/>
              <a:t>Aircraft Noise and Impacts</a:t>
            </a:r>
          </a:p>
          <a:p>
            <a:pPr rtl="0" eaLnBrk="1" fontAlgn="t" latinLnBrk="0" hangingPunct="1"/>
            <a:r>
              <a:rPr lang="en-US" dirty="0" smtClean="0"/>
              <a:t>Aviation Emissions and Impacts</a:t>
            </a:r>
          </a:p>
          <a:p>
            <a:pPr rtl="0" eaLnBrk="1" fontAlgn="t" latinLnBrk="0" hangingPunct="1"/>
            <a:r>
              <a:rPr lang="en-US" dirty="0" smtClean="0"/>
              <a:t>Aviation Modeling and Analysis</a:t>
            </a:r>
          </a:p>
          <a:p>
            <a:pPr rtl="0" eaLnBrk="1" fontAlgn="t" latinLnBrk="0" hangingPunct="1"/>
            <a:r>
              <a:rPr lang="en-US" dirty="0" smtClean="0"/>
              <a:t>Aircraft Technology Assessment</a:t>
            </a:r>
          </a:p>
          <a:p>
            <a:pPr rtl="0" eaLnBrk="1" fontAlgn="t" latinLnBrk="0" hangingPunct="1"/>
            <a:r>
              <a:rPr lang="en-US" dirty="0" smtClean="0"/>
              <a:t>Environmentally and Energy Efficient Gate-to-Gate Aircraft Operations</a:t>
            </a:r>
          </a:p>
          <a:p>
            <a:endParaRPr lang="en-US" dirty="0"/>
          </a:p>
        </p:txBody>
      </p:sp>
      <p:sp>
        <p:nvSpPr>
          <p:cNvPr id="4" name="Slide Number Placeholder 3"/>
          <p:cNvSpPr>
            <a:spLocks noGrp="1"/>
          </p:cNvSpPr>
          <p:nvPr>
            <p:ph type="sldNum" sz="quarter" idx="10"/>
          </p:nvPr>
        </p:nvSpPr>
        <p:spPr/>
        <p:txBody>
          <a:bodyPr/>
          <a:lstStyle/>
          <a:p>
            <a:fld id="{F5860EBD-E2B5-4481-9387-10281BA758D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7614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a:t>
            </a:r>
          </a:p>
          <a:p>
            <a:r>
              <a:rPr lang="en-US" sz="1200" b="0" kern="1200" dirty="0" smtClean="0">
                <a:solidFill>
                  <a:schemeClr val="tx1"/>
                </a:solidFill>
                <a:effectLst/>
                <a:latin typeface="Times New Roman" pitchFamily="18" charset="0"/>
                <a:ea typeface="+mn-ea"/>
                <a:cs typeface="+mn-cs"/>
              </a:rPr>
              <a:t>ATE - This technology will improve wing aerodynamic efficiency, reducing fuel consumption, and decrease aircraft approach noise.</a:t>
            </a:r>
          </a:p>
          <a:p>
            <a:endParaRPr lang="en-US" dirty="0" smtClean="0"/>
          </a:p>
          <a:p>
            <a:r>
              <a:rPr lang="en-US" dirty="0" smtClean="0"/>
              <a:t>CMC- This </a:t>
            </a:r>
            <a:r>
              <a:rPr lang="en-US" sz="1200" b="0" kern="1200" dirty="0" smtClean="0">
                <a:solidFill>
                  <a:schemeClr val="tx1"/>
                </a:solidFill>
                <a:effectLst/>
                <a:latin typeface="Times New Roman" pitchFamily="18" charset="0"/>
                <a:ea typeface="+mn-ea"/>
                <a:cs typeface="+mn-cs"/>
              </a:rPr>
              <a:t>technology will reduce weight and increase temperature capability of the nozzle.</a:t>
            </a:r>
            <a:endParaRPr lang="en-US" dirty="0" smtClean="0"/>
          </a:p>
          <a:p>
            <a:endParaRPr lang="en-US" dirty="0" smtClean="0"/>
          </a:p>
          <a:p>
            <a:r>
              <a:rPr lang="en-US" dirty="0" smtClean="0"/>
              <a:t>Demos:</a:t>
            </a:r>
          </a:p>
          <a:p>
            <a:r>
              <a:rPr lang="en-US" dirty="0" smtClean="0"/>
              <a:t>ATE </a:t>
            </a:r>
          </a:p>
          <a:p>
            <a:r>
              <a:rPr lang="en-US" dirty="0" smtClean="0"/>
              <a:t>-Wind tunnel test (May 2011)</a:t>
            </a:r>
          </a:p>
          <a:p>
            <a:r>
              <a:rPr lang="en-US" dirty="0" smtClean="0"/>
              <a:t>-Flight</a:t>
            </a:r>
            <a:r>
              <a:rPr lang="en-US" baseline="0" dirty="0" smtClean="0"/>
              <a:t> Test on 737 (Summer 2012)</a:t>
            </a:r>
          </a:p>
          <a:p>
            <a:endParaRPr lang="en-US" baseline="0" dirty="0" smtClean="0"/>
          </a:p>
          <a:p>
            <a:r>
              <a:rPr lang="en-US" baseline="0" dirty="0" smtClean="0"/>
              <a:t>CMC Nozzle</a:t>
            </a:r>
          </a:p>
          <a:p>
            <a:r>
              <a:rPr lang="en-US" baseline="0" dirty="0" smtClean="0"/>
              <a:t>-Engine Ground Test on Trent 1000 (2013)</a:t>
            </a:r>
          </a:p>
          <a:p>
            <a:r>
              <a:rPr lang="en-US" baseline="0" dirty="0" smtClean="0"/>
              <a:t>-Flight Test on 787 (Summer 2014)</a:t>
            </a:r>
            <a:endParaRPr lang="en-US" dirty="0" smtClean="0"/>
          </a:p>
          <a:p>
            <a:endParaRPr lang="en-US" dirty="0" smtClean="0"/>
          </a:p>
          <a:p>
            <a:r>
              <a:rPr lang="en-US" dirty="0" smtClean="0"/>
              <a:t>Result:</a:t>
            </a:r>
          </a:p>
          <a:p>
            <a:pPr defTabSz="904799"/>
            <a:r>
              <a:rPr lang="en-US" dirty="0"/>
              <a:t>ATE enables the wing to be aerodynamically tailored to improve aircraft performance, and resulted in reduced fuel burn at cruise and reduced noise at takeoff and approach.  </a:t>
            </a:r>
            <a:br>
              <a:rPr lang="en-US" dirty="0"/>
            </a:br>
            <a:endParaRPr lang="en-US" dirty="0"/>
          </a:p>
          <a:p>
            <a:pPr defTabSz="904799"/>
            <a:r>
              <a:rPr lang="en-US" dirty="0"/>
              <a:t>CMC nozzle enables more efficient engine operation at higher temperature, while providing weight reduction – thereby fuel burn reduction – and noise attenuation.  Both of these technologies are matured to TRL 7.</a:t>
            </a:r>
          </a:p>
          <a:p>
            <a:pPr defTabSz="904799"/>
            <a:endParaRPr lang="en-US" dirty="0"/>
          </a:p>
          <a:p>
            <a:pPr defTabSz="904799"/>
            <a:r>
              <a:rPr lang="en-US" dirty="0"/>
              <a:t> </a:t>
            </a:r>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5</a:t>
            </a:fld>
            <a:endParaRPr lang="en-US"/>
          </a:p>
        </p:txBody>
      </p:sp>
    </p:spTree>
    <p:extLst>
      <p:ext uri="{BB962C8B-B14F-4D97-AF65-F5344CB8AC3E}">
        <p14:creationId xmlns:p14="http://schemas.microsoft.com/office/powerpoint/2010/main" val="90516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714" y="4370423"/>
            <a:ext cx="5028579" cy="275833"/>
          </a:xfrm>
        </p:spPr>
        <p:txBody>
          <a:bodyPr/>
          <a:lstStyle/>
          <a:p>
            <a:r>
              <a:rPr lang="en-US" dirty="0" smtClean="0"/>
              <a:t>Purpose:</a:t>
            </a:r>
          </a:p>
          <a:p>
            <a:r>
              <a:rPr lang="en-US" dirty="0" smtClean="0"/>
              <a:t>TAPS II – New combustor design that</a:t>
            </a:r>
            <a:r>
              <a:rPr lang="en-US" baseline="0" dirty="0" smtClean="0"/>
              <a:t> will greatly reduce </a:t>
            </a:r>
            <a:r>
              <a:rPr lang="en-US" baseline="0" dirty="0" err="1" smtClean="0"/>
              <a:t>Nox</a:t>
            </a:r>
            <a:r>
              <a:rPr lang="en-US" baseline="0" dirty="0" smtClean="0"/>
              <a:t> emissions.</a:t>
            </a:r>
          </a:p>
          <a:p>
            <a:r>
              <a:rPr lang="en-US" baseline="0" dirty="0" smtClean="0"/>
              <a:t>Open Rotor – New engine architecture to greatly reduce fuel burn and noise.</a:t>
            </a:r>
            <a:endParaRPr lang="en-US" dirty="0" smtClean="0"/>
          </a:p>
          <a:p>
            <a:endParaRPr lang="en-US" dirty="0" smtClean="0"/>
          </a:p>
          <a:p>
            <a:r>
              <a:rPr lang="en-US" dirty="0" smtClean="0"/>
              <a:t>Demos:</a:t>
            </a:r>
          </a:p>
          <a:p>
            <a:r>
              <a:rPr lang="en-US" dirty="0" smtClean="0"/>
              <a:t>TAPS</a:t>
            </a:r>
            <a:r>
              <a:rPr lang="en-US" baseline="0" dirty="0" smtClean="0"/>
              <a:t> II </a:t>
            </a:r>
          </a:p>
          <a:p>
            <a:r>
              <a:rPr lang="en-US" baseline="0" dirty="0" smtClean="0"/>
              <a:t>- Core engine test (2011)</a:t>
            </a:r>
          </a:p>
          <a:p>
            <a:endParaRPr lang="en-US" baseline="0" dirty="0" smtClean="0"/>
          </a:p>
          <a:p>
            <a:r>
              <a:rPr lang="en-US" baseline="0" dirty="0" smtClean="0"/>
              <a:t>Open Rotor</a:t>
            </a:r>
          </a:p>
          <a:p>
            <a:r>
              <a:rPr lang="en-US" dirty="0" smtClean="0"/>
              <a:t>-Scaled wind tunnel test (2012)</a:t>
            </a:r>
          </a:p>
          <a:p>
            <a:endParaRPr lang="en-US" dirty="0" smtClean="0"/>
          </a:p>
          <a:p>
            <a:r>
              <a:rPr lang="en-US" dirty="0" smtClean="0"/>
              <a:t>Result:</a:t>
            </a:r>
          </a:p>
          <a:p>
            <a:r>
              <a:rPr lang="en-US" dirty="0" smtClean="0"/>
              <a:t>TAPS II provided 60% margin to CAEP/6 LTO </a:t>
            </a:r>
            <a:r>
              <a:rPr lang="en-US" dirty="0" err="1" smtClean="0"/>
              <a:t>NOx</a:t>
            </a:r>
            <a:r>
              <a:rPr lang="en-US" baseline="0" dirty="0" smtClean="0"/>
              <a:t>. TAPS will be going in</a:t>
            </a:r>
            <a:r>
              <a:rPr lang="en-US" dirty="0" smtClean="0"/>
              <a:t>to service</a:t>
            </a:r>
            <a:r>
              <a:rPr lang="en-US" baseline="0" dirty="0" smtClean="0"/>
              <a:t> in 2016 with over 8000 orders in place on the LEAP engine.</a:t>
            </a:r>
          </a:p>
          <a:p>
            <a:endParaRPr lang="en-US" baseline="0" dirty="0" smtClean="0"/>
          </a:p>
          <a:p>
            <a:r>
              <a:rPr lang="en-US" baseline="0" dirty="0" smtClean="0"/>
              <a:t>Demonstrated 26% fuel burn reduction and 15-17 </a:t>
            </a:r>
            <a:r>
              <a:rPr lang="en-US" baseline="0" dirty="0" err="1" smtClean="0"/>
              <a:t>EPNdB</a:t>
            </a:r>
            <a:r>
              <a:rPr lang="en-US" baseline="0" dirty="0" smtClean="0"/>
              <a:t> noise margin to Stage 4. Open rotor technology cannot be developed into a product until an airframe OEM initiated an integrated design effort.  </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1020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714" y="4370423"/>
            <a:ext cx="5028579" cy="275833"/>
          </a:xfrm>
        </p:spPr>
        <p:txBody>
          <a:bodyPr/>
          <a:lstStyle/>
          <a:p>
            <a:r>
              <a:rPr lang="en-US" dirty="0" smtClean="0"/>
              <a:t>Purpose:</a:t>
            </a:r>
          </a:p>
          <a:p>
            <a:r>
              <a:rPr lang="en-US" dirty="0" smtClean="0"/>
              <a:t>FMS/ATM </a:t>
            </a:r>
            <a:r>
              <a:rPr lang="en-US" b="0" dirty="0" smtClean="0"/>
              <a:t>- </a:t>
            </a:r>
            <a:r>
              <a:rPr lang="en-US" sz="1200" b="0" kern="1200" dirty="0" smtClean="0">
                <a:solidFill>
                  <a:schemeClr val="tx1"/>
                </a:solidFill>
                <a:effectLst/>
                <a:latin typeface="Times New Roman" pitchFamily="18" charset="0"/>
                <a:ea typeface="+mn-ea"/>
                <a:cs typeface="+mn-cs"/>
              </a:rPr>
              <a:t>Integrate aircraft</a:t>
            </a:r>
            <a:r>
              <a:rPr lang="en-US" sz="1200" b="0" kern="1200" baseline="0" dirty="0" smtClean="0">
                <a:solidFill>
                  <a:schemeClr val="tx1"/>
                </a:solidFill>
                <a:effectLst/>
                <a:latin typeface="Times New Roman" pitchFamily="18" charset="0"/>
                <a:ea typeface="+mn-ea"/>
                <a:cs typeface="+mn-cs"/>
              </a:rPr>
              <a:t> </a:t>
            </a:r>
            <a:r>
              <a:rPr lang="en-US" sz="1200" b="0" kern="1200" dirty="0" smtClean="0">
                <a:solidFill>
                  <a:schemeClr val="tx1"/>
                </a:solidFill>
                <a:effectLst/>
                <a:latin typeface="Times New Roman" pitchFamily="18" charset="0"/>
                <a:ea typeface="+mn-ea"/>
                <a:cs typeface="+mn-cs"/>
              </a:rPr>
              <a:t>avionics with aircraft systems sensors and ground-based ATM systems to optimize</a:t>
            </a:r>
            <a:r>
              <a:rPr lang="en-US" sz="1200" b="0" kern="1200" baseline="0" dirty="0" smtClean="0">
                <a:solidFill>
                  <a:schemeClr val="tx1"/>
                </a:solidFill>
                <a:effectLst/>
                <a:latin typeface="Times New Roman" pitchFamily="18" charset="0"/>
                <a:ea typeface="+mn-ea"/>
                <a:cs typeface="+mn-cs"/>
              </a:rPr>
              <a:t> aircraft trajectories for fuel burn and noise.</a:t>
            </a:r>
          </a:p>
          <a:p>
            <a:endParaRPr lang="en-US" sz="1200" b="0" kern="1200" baseline="0" dirty="0" smtClean="0">
              <a:solidFill>
                <a:schemeClr val="tx1"/>
              </a:solidFill>
              <a:effectLst/>
              <a:latin typeface="Times New Roman" pitchFamily="18" charset="0"/>
              <a:ea typeface="+mn-ea"/>
              <a:cs typeface="+mn-cs"/>
            </a:endParaRPr>
          </a:p>
          <a:p>
            <a:r>
              <a:rPr lang="en-US" sz="1200" b="0" kern="1200" baseline="0" dirty="0" smtClean="0">
                <a:solidFill>
                  <a:schemeClr val="tx1"/>
                </a:solidFill>
                <a:effectLst/>
                <a:latin typeface="Times New Roman" pitchFamily="18" charset="0"/>
                <a:ea typeface="+mn-ea"/>
                <a:cs typeface="+mn-cs"/>
              </a:rPr>
              <a:t>FMS/Engine – Mature FMS algorithms to provide adaptive </a:t>
            </a:r>
            <a:r>
              <a:rPr lang="en-US" sz="1200" b="0" kern="1200" dirty="0" smtClean="0">
                <a:solidFill>
                  <a:schemeClr val="tx1"/>
                </a:solidFill>
                <a:effectLst/>
                <a:latin typeface="Times New Roman" pitchFamily="18" charset="0"/>
                <a:ea typeface="+mn-ea"/>
                <a:cs typeface="+mn-cs"/>
              </a:rPr>
              <a:t>engine control, integrated vehicle health management, and integrated flight-propulsion control.</a:t>
            </a:r>
            <a:endParaRPr lang="en-US" b="0" dirty="0" smtClean="0"/>
          </a:p>
          <a:p>
            <a:endParaRPr lang="en-US" dirty="0" smtClean="0"/>
          </a:p>
          <a:p>
            <a:r>
              <a:rPr lang="en-US" dirty="0" smtClean="0"/>
              <a:t>Demos:</a:t>
            </a:r>
          </a:p>
          <a:p>
            <a:r>
              <a:rPr lang="en-US" dirty="0" smtClean="0"/>
              <a:t>FMS/ATM </a:t>
            </a:r>
          </a:p>
          <a:p>
            <a:r>
              <a:rPr lang="en-US" dirty="0" smtClean="0"/>
              <a:t>-Hardware (FMS) in</a:t>
            </a:r>
            <a:r>
              <a:rPr lang="en-US" baseline="0" dirty="0" smtClean="0"/>
              <a:t> the loop simulations of optimization algorithms (2013)</a:t>
            </a:r>
          </a:p>
          <a:p>
            <a:endParaRPr lang="en-US" baseline="0" dirty="0" smtClean="0"/>
          </a:p>
          <a:p>
            <a:r>
              <a:rPr lang="en-US" baseline="0" dirty="0" smtClean="0"/>
              <a:t>FMS/Engine</a:t>
            </a:r>
          </a:p>
          <a:p>
            <a:r>
              <a:rPr lang="en-US" baseline="0" dirty="0" smtClean="0"/>
              <a:t>-Flight testing on LEAP 1-B ( May 2015)</a:t>
            </a:r>
          </a:p>
          <a:p>
            <a:r>
              <a:rPr lang="en-US" baseline="0" dirty="0" smtClean="0"/>
              <a:t>-Engine ground test on GE9X - Upcoming (Aug. 2015)</a:t>
            </a:r>
            <a:endParaRPr lang="en-US" dirty="0" smtClean="0"/>
          </a:p>
          <a:p>
            <a:endParaRPr lang="en-US" dirty="0" smtClean="0"/>
          </a:p>
          <a:p>
            <a:r>
              <a:rPr lang="en-US" dirty="0" smtClean="0"/>
              <a:t>Result:</a:t>
            </a:r>
          </a:p>
          <a:p>
            <a:r>
              <a:rPr lang="en-US" dirty="0" smtClean="0"/>
              <a:t>FMS/ATM Trajectory optimization explored ATM enhancements that could result</a:t>
            </a:r>
            <a:r>
              <a:rPr lang="en-US" baseline="0" dirty="0" smtClean="0"/>
              <a:t> by integrating enhanced on board avionics with a/c system sensors and control and ground based ATM systems and using automatics data communications. This integration results in recused </a:t>
            </a:r>
            <a:r>
              <a:rPr lang="en-US" baseline="0" dirty="0" err="1" smtClean="0"/>
              <a:t>atc</a:t>
            </a:r>
            <a:r>
              <a:rPr lang="en-US" baseline="0" dirty="0" smtClean="0"/>
              <a:t> workload, erroneous collision alerts and impacts of NAS wide disruptions as well as increase capacity and improve environmental performance.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8363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a:xfrm>
            <a:off x="1130300" y="690563"/>
            <a:ext cx="4597400" cy="3449637"/>
          </a:xfrm>
          <a:ln/>
        </p:spPr>
      </p:sp>
      <p:sp>
        <p:nvSpPr>
          <p:cNvPr id="449539" name="Notes Placeholder 2"/>
          <p:cNvSpPr>
            <a:spLocks noGrp="1"/>
          </p:cNvSpPr>
          <p:nvPr>
            <p:ph type="body" idx="1"/>
          </p:nvPr>
        </p:nvSpPr>
        <p:spPr>
          <a:xfrm>
            <a:off x="684610" y="4368576"/>
            <a:ext cx="5488781" cy="4140412"/>
          </a:xfrm>
        </p:spPr>
        <p:txBody>
          <a:bodyPr lIns="91739" tIns="45869" rIns="91739" bIns="45869"/>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Purpose: </a:t>
            </a:r>
            <a:r>
              <a:rPr lang="en-US" b="0" dirty="0" smtClean="0"/>
              <a:t>Mature suite of </a:t>
            </a:r>
            <a:r>
              <a:rPr lang="en-US" sz="1200" b="0" kern="1200" dirty="0" smtClean="0">
                <a:solidFill>
                  <a:schemeClr val="tx1"/>
                </a:solidFill>
                <a:effectLst/>
                <a:latin typeface="Times New Roman" pitchFamily="18" charset="0"/>
                <a:ea typeface="+mn-ea"/>
                <a:cs typeface="+mn-cs"/>
              </a:rPr>
              <a:t>engine technologies </a:t>
            </a:r>
            <a:r>
              <a:rPr lang="en-US" sz="1200" b="0" kern="1200" dirty="0" smtClean="0">
                <a:solidFill>
                  <a:schemeClr val="tx1"/>
                </a:solidFill>
                <a:effectLst/>
                <a:latin typeface="Times New Roman" pitchFamily="18" charset="0"/>
                <a:ea typeface="+mn-ea"/>
                <a:cs typeface="+mn-cs"/>
              </a:rPr>
              <a:t>to </a:t>
            </a:r>
            <a:r>
              <a:rPr lang="en-US" sz="1200" b="0" kern="1200" dirty="0" smtClean="0">
                <a:solidFill>
                  <a:schemeClr val="tx1"/>
                </a:solidFill>
                <a:effectLst/>
                <a:latin typeface="Times New Roman" pitchFamily="18" charset="0"/>
                <a:ea typeface="+mn-ea"/>
                <a:cs typeface="+mn-cs"/>
              </a:rPr>
              <a:t>increase engine efficiency and reducing engine weight. Honeywell is introducing advanced </a:t>
            </a:r>
            <a:r>
              <a:rPr lang="en-US" sz="1200" b="0" kern="1200" baseline="0" dirty="0" smtClean="0">
                <a:solidFill>
                  <a:schemeClr val="tx1"/>
                </a:solidFill>
                <a:effectLst/>
                <a:latin typeface="Times New Roman" pitchFamily="18" charset="0"/>
                <a:ea typeface="+mn-ea"/>
                <a:cs typeface="+mn-cs"/>
              </a:rPr>
              <a:t>materials and coatings into </a:t>
            </a:r>
            <a:r>
              <a:rPr lang="en-US" sz="1200" b="0" kern="1200" baseline="0" dirty="0" smtClean="0">
                <a:solidFill>
                  <a:schemeClr val="tx1"/>
                </a:solidFill>
                <a:effectLst/>
                <a:latin typeface="Times New Roman" pitchFamily="18" charset="0"/>
                <a:ea typeface="+mn-ea"/>
                <a:cs typeface="+mn-cs"/>
              </a:rPr>
              <a:t>this engine</a:t>
            </a:r>
            <a:r>
              <a:rPr lang="en-US" sz="1200" b="0" kern="1200" baseline="0" dirty="0" smtClean="0">
                <a:solidFill>
                  <a:schemeClr val="tx1"/>
                </a:solidFill>
                <a:effectLst/>
                <a:latin typeface="Times New Roman" pitchFamily="18" charset="0"/>
                <a:ea typeface="+mn-ea"/>
                <a:cs typeface="+mn-cs"/>
              </a:rPr>
              <a:t>.</a:t>
            </a:r>
            <a:endParaRPr lang="en-US" sz="1200" b="0" kern="1200" dirty="0" smtClean="0">
              <a:solidFill>
                <a:schemeClr val="tx1"/>
              </a:solidFill>
              <a:effectLst/>
              <a:latin typeface="Times New Roman" pitchFamily="18" charset="0"/>
              <a:ea typeface="+mn-ea"/>
              <a:cs typeface="+mn-cs"/>
            </a:endParaRPr>
          </a:p>
          <a:p>
            <a:endParaRPr lang="en-US" dirty="0" smtClean="0"/>
          </a:p>
          <a:p>
            <a:r>
              <a:rPr lang="en-US" dirty="0" smtClean="0"/>
              <a:t>Demos:</a:t>
            </a:r>
          </a:p>
          <a:p>
            <a:r>
              <a:rPr lang="en-US" dirty="0" smtClean="0"/>
              <a:t>Engine</a:t>
            </a:r>
            <a:r>
              <a:rPr lang="en-US" baseline="0" dirty="0" smtClean="0"/>
              <a:t> ground test (2012, 2014, 2015*)</a:t>
            </a:r>
          </a:p>
          <a:p>
            <a:r>
              <a:rPr lang="en-US" baseline="0" dirty="0" smtClean="0"/>
              <a:t>Core Engine ground test (2015)</a:t>
            </a:r>
          </a:p>
          <a:p>
            <a:endParaRPr lang="en-US" dirty="0" smtClean="0"/>
          </a:p>
          <a:p>
            <a:r>
              <a:rPr lang="en-US" dirty="0" smtClean="0"/>
              <a:t>Result:</a:t>
            </a:r>
          </a:p>
          <a:p>
            <a:r>
              <a:rPr lang="en-US" dirty="0" smtClean="0"/>
              <a:t>A high temp impeller compressor</a:t>
            </a:r>
            <a:r>
              <a:rPr lang="en-US" baseline="0" dirty="0" smtClean="0"/>
              <a:t> and a number of turbine engine components that reduce weight and increase operating temperature involving advanced materials and cooling.  These technologies enable greater thermal efficiency and lower weight, leading to a total of 15.7% reduction in fuel burn.</a:t>
            </a:r>
          </a:p>
          <a:p>
            <a:endParaRPr lang="en-US" baseline="0" dirty="0" smtClean="0"/>
          </a:p>
          <a:p>
            <a:r>
              <a:rPr lang="en-US" baseline="0" dirty="0" smtClean="0"/>
              <a:t>Result of AJF:</a:t>
            </a:r>
          </a:p>
          <a:p>
            <a:r>
              <a:rPr lang="en-US" dirty="0" smtClean="0"/>
              <a:t>Support ASTM approval of fuels</a:t>
            </a:r>
          </a:p>
        </p:txBody>
      </p:sp>
      <p:sp>
        <p:nvSpPr>
          <p:cNvPr id="449540" name="Slide Number Placeholder 3"/>
          <p:cNvSpPr txBox="1">
            <a:spLocks noGrp="1"/>
          </p:cNvSpPr>
          <p:nvPr/>
        </p:nvSpPr>
        <p:spPr bwMode="auto">
          <a:xfrm>
            <a:off x="3884415" y="8738673"/>
            <a:ext cx="2972098" cy="4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9" tIns="45869" rIns="91739" bIns="45869" anchor="b"/>
          <a:lstStyle>
            <a:lvl1pPr defTabSz="947738">
              <a:defRPr sz="2400">
                <a:solidFill>
                  <a:schemeClr val="tx1"/>
                </a:solidFill>
                <a:latin typeface="Arial" charset="0"/>
              </a:defRPr>
            </a:lvl1pPr>
            <a:lvl2pPr marL="769938" indent="-296863" defTabSz="947738">
              <a:defRPr sz="2400">
                <a:solidFill>
                  <a:schemeClr val="tx1"/>
                </a:solidFill>
                <a:latin typeface="Arial" charset="0"/>
              </a:defRPr>
            </a:lvl2pPr>
            <a:lvl3pPr marL="1184275" indent="-236538" defTabSz="947738">
              <a:defRPr sz="2400">
                <a:solidFill>
                  <a:schemeClr val="tx1"/>
                </a:solidFill>
                <a:latin typeface="Arial" charset="0"/>
              </a:defRPr>
            </a:lvl3pPr>
            <a:lvl4pPr marL="1657350" indent="-236538" defTabSz="947738">
              <a:defRPr sz="2400">
                <a:solidFill>
                  <a:schemeClr val="tx1"/>
                </a:solidFill>
                <a:latin typeface="Arial" charset="0"/>
              </a:defRPr>
            </a:lvl4pPr>
            <a:lvl5pPr marL="2130425" indent="-236538" defTabSz="947738">
              <a:defRPr sz="2400">
                <a:solidFill>
                  <a:schemeClr val="tx1"/>
                </a:solidFill>
                <a:latin typeface="Arial" charset="0"/>
              </a:defRPr>
            </a:lvl5pPr>
            <a:lvl6pPr marL="2587625" indent="-236538" defTabSz="947738" fontAlgn="base">
              <a:spcBef>
                <a:spcPct val="0"/>
              </a:spcBef>
              <a:spcAft>
                <a:spcPct val="0"/>
              </a:spcAft>
              <a:defRPr sz="2400">
                <a:solidFill>
                  <a:schemeClr val="tx1"/>
                </a:solidFill>
                <a:latin typeface="Arial" charset="0"/>
              </a:defRPr>
            </a:lvl6pPr>
            <a:lvl7pPr marL="3044825" indent="-236538" defTabSz="947738" fontAlgn="base">
              <a:spcBef>
                <a:spcPct val="0"/>
              </a:spcBef>
              <a:spcAft>
                <a:spcPct val="0"/>
              </a:spcAft>
              <a:defRPr sz="2400">
                <a:solidFill>
                  <a:schemeClr val="tx1"/>
                </a:solidFill>
                <a:latin typeface="Arial" charset="0"/>
              </a:defRPr>
            </a:lvl7pPr>
            <a:lvl8pPr marL="3502025" indent="-236538" defTabSz="947738" fontAlgn="base">
              <a:spcBef>
                <a:spcPct val="0"/>
              </a:spcBef>
              <a:spcAft>
                <a:spcPct val="0"/>
              </a:spcAft>
              <a:defRPr sz="2400">
                <a:solidFill>
                  <a:schemeClr val="tx1"/>
                </a:solidFill>
                <a:latin typeface="Arial" charset="0"/>
              </a:defRPr>
            </a:lvl8pPr>
            <a:lvl9pPr marL="3959225" indent="-236538" defTabSz="947738" fontAlgn="base">
              <a:spcBef>
                <a:spcPct val="0"/>
              </a:spcBef>
              <a:spcAft>
                <a:spcPct val="0"/>
              </a:spcAft>
              <a:defRPr sz="2400">
                <a:solidFill>
                  <a:schemeClr val="tx1"/>
                </a:solidFill>
                <a:latin typeface="Arial" charset="0"/>
              </a:defRPr>
            </a:lvl9pPr>
          </a:lstStyle>
          <a:p>
            <a:pPr algn="r" eaLnBrk="0" hangingPunct="0"/>
            <a:fld id="{77EFDF1E-0B14-48E8-858B-258FAEF05F7F}" type="slidenum">
              <a:rPr lang="en-US" sz="1200">
                <a:solidFill>
                  <a:prstClr val="black"/>
                </a:solidFill>
                <a:latin typeface="Times New Roman" pitchFamily="18" charset="0"/>
              </a:rPr>
              <a:pPr algn="r" eaLnBrk="0" hangingPunct="0"/>
              <a:t>8</a:t>
            </a:fld>
            <a:endParaRPr lang="en-US" sz="1200">
              <a:solidFill>
                <a:prstClr val="black"/>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a:t>
            </a:r>
            <a:r>
              <a:rPr lang="en-US" baseline="0" dirty="0" smtClean="0"/>
              <a:t> Ultra High Bypass Geared Turbo Fan – Mature new engine architecture to improve fuel burn and noise.</a:t>
            </a:r>
          </a:p>
          <a:p>
            <a:endParaRPr lang="en-US" dirty="0" smtClean="0"/>
          </a:p>
          <a:p>
            <a:r>
              <a:rPr lang="en-US" dirty="0" smtClean="0"/>
              <a:t>Demos:</a:t>
            </a:r>
          </a:p>
          <a:p>
            <a:r>
              <a:rPr lang="en-US" dirty="0" smtClean="0"/>
              <a:t>Fan Rig Testing (2014, 2015)</a:t>
            </a:r>
          </a:p>
          <a:p>
            <a:r>
              <a:rPr lang="en-US" dirty="0" smtClean="0"/>
              <a:t>Scaled Engine Testing* - Upcoming</a:t>
            </a:r>
            <a:r>
              <a:rPr lang="en-US" baseline="0" dirty="0" smtClean="0"/>
              <a:t> (2016)</a:t>
            </a:r>
            <a:endParaRPr lang="en-US" dirty="0" smtClean="0"/>
          </a:p>
          <a:p>
            <a:endParaRPr lang="en-US" dirty="0" smtClean="0"/>
          </a:p>
          <a:p>
            <a:endParaRPr lang="en-US" dirty="0" smtClean="0"/>
          </a:p>
          <a:p>
            <a:r>
              <a:rPr lang="en-US" dirty="0" smtClean="0"/>
              <a:t>Result:</a:t>
            </a:r>
          </a:p>
          <a:p>
            <a:r>
              <a:rPr lang="en-US" dirty="0" smtClean="0"/>
              <a:t>A new</a:t>
            </a:r>
            <a:r>
              <a:rPr lang="en-US" baseline="0" dirty="0" smtClean="0"/>
              <a:t> design of a fan blade and short inlet components of a GTF. Two fan rig tests and an engine ground test demonstration are planned with an option to do a flight test.</a:t>
            </a:r>
          </a:p>
          <a:p>
            <a:endParaRPr lang="en-US" baseline="0" dirty="0" smtClean="0"/>
          </a:p>
          <a:p>
            <a:r>
              <a:rPr lang="en-US" baseline="0" dirty="0" smtClean="0"/>
              <a:t>Result of AJF:</a:t>
            </a:r>
          </a:p>
          <a:p>
            <a:r>
              <a:rPr lang="en-US" baseline="0" dirty="0" smtClean="0"/>
              <a:t>Support ASTM approval of fuels</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9</a:t>
            </a:fld>
            <a:endParaRPr lang="en-US"/>
          </a:p>
        </p:txBody>
      </p:sp>
    </p:spTree>
    <p:extLst>
      <p:ext uri="{BB962C8B-B14F-4D97-AF65-F5344CB8AC3E}">
        <p14:creationId xmlns:p14="http://schemas.microsoft.com/office/powerpoint/2010/main" val="324951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chemeClr val="bg1"/>
                  </a:solidFill>
                </a:rPr>
                <a:t>Federal Aviation</a:t>
              </a:r>
            </a:p>
            <a:p>
              <a:pPr>
                <a:lnSpc>
                  <a:spcPct val="85000"/>
                </a:lnSpc>
                <a:defRPr/>
              </a:pPr>
              <a:r>
                <a:rPr lang="en-US" sz="1800" b="1">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79506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AD63925-E44F-4B77-A655-4E0C4CFC6FA7}" type="slidenum">
              <a:rPr lang="en-US"/>
              <a:pPr>
                <a:defRPr/>
              </a:pPr>
              <a:t>‹#›</a:t>
            </a:fld>
            <a:endParaRPr lang="en-US"/>
          </a:p>
        </p:txBody>
      </p:sp>
    </p:spTree>
    <p:extLst>
      <p:ext uri="{BB962C8B-B14F-4D97-AF65-F5344CB8AC3E}">
        <p14:creationId xmlns:p14="http://schemas.microsoft.com/office/powerpoint/2010/main" val="12003010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rot="19130466">
            <a:off x="393700" y="2105025"/>
            <a:ext cx="83677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defTabSz="457200" eaLnBrk="1" hangingPunct="1">
              <a:defRPr/>
            </a:pPr>
            <a:r>
              <a:rPr lang="en-US" sz="8800" dirty="0" smtClean="0">
                <a:solidFill>
                  <a:srgbClr val="4F81BD">
                    <a:lumMod val="20000"/>
                    <a:lumOff val="80000"/>
                  </a:srgbClr>
                </a:solidFill>
              </a:rPr>
              <a:t>TEMPLATE</a:t>
            </a:r>
          </a:p>
        </p:txBody>
      </p:sp>
      <p:pic>
        <p:nvPicPr>
          <p:cNvPr id="3" name="Picture 5" descr="FAA_NG_PPT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a:xfrm>
            <a:off x="3581400" y="6324600"/>
            <a:ext cx="2133600" cy="234950"/>
          </a:xfrm>
          <a:prstGeom prst="rect">
            <a:avLst/>
          </a:prstGeom>
        </p:spPr>
        <p:txBody>
          <a:bodyPr/>
          <a:lstStyle>
            <a:lvl1pPr algn="ctr">
              <a:defRPr sz="1600" b="1">
                <a:solidFill>
                  <a:schemeClr val="tx2">
                    <a:lumMod val="75000"/>
                  </a:schemeClr>
                </a:solidFill>
                <a:latin typeface="Arial" pitchFamily="34" charset="0"/>
                <a:cs typeface="Arial" pitchFamily="34" charset="0"/>
              </a:defRPr>
            </a:lvl1pPr>
          </a:lstStyle>
          <a:p>
            <a:pPr defTabSz="457200">
              <a:defRPr/>
            </a:pPr>
            <a:fld id="{4E70B67A-B161-4A22-9F4C-7105CBE416AD}" type="slidenum">
              <a:rPr lang="en-US">
                <a:solidFill>
                  <a:srgbClr val="1F497D">
                    <a:lumMod val="75000"/>
                  </a:srgbClr>
                </a:solidFill>
              </a:rPr>
              <a:pPr defTabSz="457200">
                <a:defRPr/>
              </a:pPr>
              <a:t>‹#›</a:t>
            </a:fld>
            <a:endParaRPr lang="en-US" dirty="0">
              <a:solidFill>
                <a:srgbClr val="1F497D">
                  <a:lumMod val="75000"/>
                </a:srgbClr>
              </a:solidFill>
            </a:endParaRPr>
          </a:p>
        </p:txBody>
      </p:sp>
    </p:spTree>
    <p:extLst>
      <p:ext uri="{BB962C8B-B14F-4D97-AF65-F5344CB8AC3E}">
        <p14:creationId xmlns:p14="http://schemas.microsoft.com/office/powerpoint/2010/main" val="39399737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5303855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17A1D1C-DF2C-4935-9358-4B2F163F8A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22545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36835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98A62B1-25D4-49BD-A56B-D54D25DE00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90267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7FC53128-C0D2-4B5D-9A5D-E349B5B01A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30059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7517F15-161F-440A-AB6B-127603949A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82175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9B8F1823-EC96-45FC-99A2-FA6C4885E3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92644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BC2EB77-6378-4241-BBED-03F38561F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1355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F1963F8-7F5A-47F6-80E9-0F966E7DBE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250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22E844B-00F9-4751-A961-28DD154F8922}" type="slidenum">
              <a:rPr lang="en-US"/>
              <a:pPr>
                <a:defRPr/>
              </a:pPr>
              <a:t>‹#›</a:t>
            </a:fld>
            <a:endParaRPr lang="en-US"/>
          </a:p>
        </p:txBody>
      </p:sp>
    </p:spTree>
    <p:extLst>
      <p:ext uri="{BB962C8B-B14F-4D97-AF65-F5344CB8AC3E}">
        <p14:creationId xmlns:p14="http://schemas.microsoft.com/office/powerpoint/2010/main" val="42208408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2D589A-3EB5-4578-AF13-546E5E1E20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6456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EC626E-95FB-44DD-BCBE-7ABE96DF84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82921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B9145F8C-734E-4E13-B201-67A48003F3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04120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67267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A93B13F-914A-444B-9DB5-433D2A2584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641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dirty="0">
                  <a:solidFill>
                    <a:srgbClr val="FFFFFF"/>
                  </a:solidFill>
                  <a:latin typeface="Arial"/>
                </a:rPr>
                <a:t>Federal Aviation</a:t>
              </a:r>
            </a:p>
            <a:p>
              <a:pPr>
                <a:lnSpc>
                  <a:spcPct val="85000"/>
                </a:lnSpc>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185713362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7022398" y="6248400"/>
            <a:ext cx="1905000" cy="457200"/>
          </a:xfrm>
        </p:spPr>
        <p:txBody>
          <a:bodyPr/>
          <a:lstStyle>
            <a:lvl1pPr>
              <a:defRPr b="0">
                <a:solidFill>
                  <a:schemeClr val="bg1"/>
                </a:solidFill>
              </a:defRPr>
            </a:lvl1pPr>
          </a:lstStyle>
          <a:p>
            <a:fld id="{78D3ABA1-EA94-43C0-B992-7CBCC31144F1}" type="slidenum">
              <a:rPr lang="en-US" smtClean="0"/>
              <a:pPr/>
              <a:t>‹#›</a:t>
            </a:fld>
            <a:endParaRPr lang="en-US" dirty="0"/>
          </a:p>
        </p:txBody>
      </p:sp>
    </p:spTree>
    <p:extLst>
      <p:ext uri="{BB962C8B-B14F-4D97-AF65-F5344CB8AC3E}">
        <p14:creationId xmlns:p14="http://schemas.microsoft.com/office/powerpoint/2010/main" val="177744522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836266C2-23C9-4679-9EA6-D74DA6C8C265}" type="slidenum">
              <a:rPr lang="en-US" smtClean="0"/>
              <a:pPr/>
              <a:t>‹#›</a:t>
            </a:fld>
            <a:endParaRPr lang="en-US" dirty="0"/>
          </a:p>
        </p:txBody>
      </p:sp>
    </p:spTree>
    <p:extLst>
      <p:ext uri="{BB962C8B-B14F-4D97-AF65-F5344CB8AC3E}">
        <p14:creationId xmlns:p14="http://schemas.microsoft.com/office/powerpoint/2010/main" val="42931257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1F6FF14-FC6A-41B6-B2DC-884C6B7C3F2E}" type="slidenum">
              <a:rPr lang="en-US" smtClean="0"/>
              <a:pPr/>
              <a:t>‹#›</a:t>
            </a:fld>
            <a:endParaRPr lang="en-US" dirty="0"/>
          </a:p>
        </p:txBody>
      </p:sp>
    </p:spTree>
    <p:extLst>
      <p:ext uri="{BB962C8B-B14F-4D97-AF65-F5344CB8AC3E}">
        <p14:creationId xmlns:p14="http://schemas.microsoft.com/office/powerpoint/2010/main" val="251215054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b="1">
                <a:solidFill>
                  <a:schemeClr val="bg1"/>
                </a:solidFill>
              </a:defRPr>
            </a:lvl1pPr>
          </a:lstStyle>
          <a:p>
            <a:fld id="{8579F915-29B1-4ADF-B1F4-B9108899500C}" type="slidenum">
              <a:rPr lang="en-US" smtClean="0"/>
              <a:pPr/>
              <a:t>‹#›</a:t>
            </a:fld>
            <a:endParaRPr lang="en-US" dirty="0"/>
          </a:p>
        </p:txBody>
      </p:sp>
    </p:spTree>
    <p:extLst>
      <p:ext uri="{BB962C8B-B14F-4D97-AF65-F5344CB8AC3E}">
        <p14:creationId xmlns:p14="http://schemas.microsoft.com/office/powerpoint/2010/main" val="32612623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582DC1F5-F6FC-4AC1-84AF-CD0DA491C833}" type="slidenum">
              <a:rPr lang="en-US"/>
              <a:pPr>
                <a:defRPr/>
              </a:pPr>
              <a:t>‹#›</a:t>
            </a:fld>
            <a:endParaRPr lang="en-US"/>
          </a:p>
        </p:txBody>
      </p:sp>
    </p:spTree>
    <p:extLst>
      <p:ext uri="{BB962C8B-B14F-4D97-AF65-F5344CB8AC3E}">
        <p14:creationId xmlns:p14="http://schemas.microsoft.com/office/powerpoint/2010/main" val="10843327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187D554-CBC1-41AB-90CF-337CEC897EAA}" type="slidenum">
              <a:rPr lang="en-US" smtClean="0"/>
              <a:pPr/>
              <a:t>‹#›</a:t>
            </a:fld>
            <a:endParaRPr lang="en-US" dirty="0"/>
          </a:p>
        </p:txBody>
      </p:sp>
    </p:spTree>
    <p:extLst>
      <p:ext uri="{BB962C8B-B14F-4D97-AF65-F5344CB8AC3E}">
        <p14:creationId xmlns:p14="http://schemas.microsoft.com/office/powerpoint/2010/main" val="423563410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solidFill>
                  <a:schemeClr val="bg1"/>
                </a:solidFill>
              </a:defRPr>
            </a:lvl1pPr>
          </a:lstStyle>
          <a:p>
            <a:pPr>
              <a:defRPr/>
            </a:pPr>
            <a:fld id="{5B6B2C6A-CDC5-43B3-82E2-A956377D50BC}" type="slidenum">
              <a:rPr lang="en-US" smtClean="0"/>
              <a:pPr>
                <a:defRPr/>
              </a:pPr>
              <a:t>‹#›</a:t>
            </a:fld>
            <a:endParaRPr lang="en-US" dirty="0"/>
          </a:p>
        </p:txBody>
      </p:sp>
    </p:spTree>
    <p:extLst>
      <p:ext uri="{BB962C8B-B14F-4D97-AF65-F5344CB8AC3E}">
        <p14:creationId xmlns:p14="http://schemas.microsoft.com/office/powerpoint/2010/main" val="39992125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502533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42651655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75E5230-9259-4248-A59C-47005FC359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61152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85216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AF352F7D-6874-43AC-8C89-101D123119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95465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B9F2D0AF-CA0C-4FAF-BBD9-7AFA986F60F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10048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F332412D-23E4-4885-8710-34FA9221A4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77650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D8E2D47-8253-4287-BA49-27CCC42749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9253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8EA3E340-1222-48DC-B788-A868C3DFDEF9}" type="slidenum">
              <a:rPr lang="en-US"/>
              <a:pPr>
                <a:defRPr/>
              </a:pPr>
              <a:t>‹#›</a:t>
            </a:fld>
            <a:endParaRPr lang="en-US"/>
          </a:p>
        </p:txBody>
      </p:sp>
    </p:spTree>
    <p:extLst>
      <p:ext uri="{BB962C8B-B14F-4D97-AF65-F5344CB8AC3E}">
        <p14:creationId xmlns:p14="http://schemas.microsoft.com/office/powerpoint/2010/main" val="369114809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502B822-4589-4B7D-8C46-F1BFEBDA68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26187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6D042EC-9F28-4B64-BC9F-806C64F195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43626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667D18AC-E2C1-4A05-86ED-184CECAAFC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18605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8549D933-E64C-46AA-865D-AC2D8B44A8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81440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smtClean="0"/>
          </a:p>
        </p:txBody>
      </p:sp>
      <p:sp>
        <p:nvSpPr>
          <p:cNvPr id="4" name="Rectangle 9"/>
          <p:cNvSpPr>
            <a:spLocks noGrp="1" noChangeArrowheads="1"/>
          </p:cNvSpPr>
          <p:nvPr>
            <p:ph type="sldNum" sz="quarter" idx="10"/>
          </p:nvPr>
        </p:nvSpPr>
        <p:spPr>
          <a:ln/>
        </p:spPr>
        <p:txBody>
          <a:bodyPr/>
          <a:lstStyle>
            <a:lvl1pPr>
              <a:defRPr/>
            </a:lvl1pPr>
          </a:lstStyle>
          <a:p>
            <a:pPr>
              <a:defRPr/>
            </a:pPr>
            <a:fld id="{E1123FD3-57E5-40BC-9C92-4C05C8B881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49789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6786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EE53DB3D-8310-4C11-91B5-84B7B1CDCA1D}" type="slidenum">
              <a:rPr lang="en-US"/>
              <a:pPr>
                <a:defRPr/>
              </a:pPr>
              <a:t>‹#›</a:t>
            </a:fld>
            <a:endParaRPr lang="en-US"/>
          </a:p>
        </p:txBody>
      </p:sp>
    </p:spTree>
    <p:extLst>
      <p:ext uri="{BB962C8B-B14F-4D97-AF65-F5344CB8AC3E}">
        <p14:creationId xmlns:p14="http://schemas.microsoft.com/office/powerpoint/2010/main" val="4079966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63545"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88000" y="0"/>
            <a:ext cx="355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FFFFFF"/>
                </a:solidFill>
              </a:rPr>
              <a:t>Presented to:</a:t>
            </a:r>
          </a:p>
          <a:p>
            <a:pPr>
              <a:spcBef>
                <a:spcPct val="50000"/>
              </a:spcBef>
            </a:pPr>
            <a:r>
              <a:rPr lang="en-US" sz="1600">
                <a:solidFill>
                  <a:srgbClr val="FFFFFF"/>
                </a:solidFill>
              </a:rPr>
              <a:t>By:</a:t>
            </a:r>
          </a:p>
          <a:p>
            <a:pPr>
              <a:spcBef>
                <a:spcPct val="50000"/>
              </a:spcBef>
            </a:pPr>
            <a:r>
              <a:rPr lang="en-US" sz="1600">
                <a:solidFill>
                  <a:srgbClr val="FFFFFF"/>
                </a:solidFill>
              </a:rPr>
              <a:t>Date:</a:t>
            </a:r>
          </a:p>
        </p:txBody>
      </p:sp>
      <p:grpSp>
        <p:nvGrpSpPr>
          <p:cNvPr id="63544" name="Group 1080"/>
          <p:cNvGrpSpPr>
            <a:grpSpLocks/>
          </p:cNvGrpSpPr>
          <p:nvPr userDrawn="1"/>
        </p:nvGrpSpPr>
        <p:grpSpPr bwMode="auto">
          <a:xfrm>
            <a:off x="5873750" y="269875"/>
            <a:ext cx="2895600" cy="911225"/>
            <a:chOff x="3700" y="170"/>
            <a:chExt cx="1824" cy="574"/>
          </a:xfrm>
        </p:grpSpPr>
        <p:pic>
          <p:nvPicPr>
            <p:cNvPr id="63543"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a:solidFill>
                    <a:srgbClr val="FFFFFF"/>
                  </a:solidFill>
                </a:rPr>
                <a:t>Federal Aviation</a:t>
              </a:r>
            </a:p>
            <a:p>
              <a:pPr>
                <a:lnSpc>
                  <a:spcPct val="85000"/>
                </a:lnSpc>
              </a:pPr>
              <a:r>
                <a:rPr lang="en-US" sz="1800" b="1">
                  <a:solidFill>
                    <a:srgbClr val="FFFFFF"/>
                  </a:solidFill>
                </a:rPr>
                <a:t>Administration</a:t>
              </a:r>
            </a:p>
          </p:txBody>
        </p:sp>
      </p:grpSp>
    </p:spTree>
    <p:extLst>
      <p:ext uri="{BB962C8B-B14F-4D97-AF65-F5344CB8AC3E}">
        <p14:creationId xmlns:p14="http://schemas.microsoft.com/office/powerpoint/2010/main" val="2557215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F45C4C-4567-4F05-82B0-C32FC8ABD3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2131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AFADC4-F8C0-4132-8D81-2857112C17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65272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2BC561-2E68-4CC7-B924-F79BA43C47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4613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D5C3EC4-2F3A-4BAC-B1AF-E56D6370CC2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065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5323D07-4160-4AA3-BD5C-24CE3463A40F}" type="slidenum">
              <a:rPr lang="en-US"/>
              <a:pPr>
                <a:defRPr/>
              </a:pPr>
              <a:t>‹#›</a:t>
            </a:fld>
            <a:endParaRPr lang="en-US"/>
          </a:p>
        </p:txBody>
      </p:sp>
    </p:spTree>
    <p:extLst>
      <p:ext uri="{BB962C8B-B14F-4D97-AF65-F5344CB8AC3E}">
        <p14:creationId xmlns:p14="http://schemas.microsoft.com/office/powerpoint/2010/main" val="3356165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CA76735-11BE-40B9-949B-AB0EF12811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1667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FCE1D82-182E-4AAA-838E-6A37B6E203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31720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7D710C-BFFB-43B9-9C6E-25C0EDA9A2E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0115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49D76C-6237-4138-8C81-A73F9F0841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0098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0130-1D10-4F10-A5C5-BA3D07D468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2866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67A1D4-61FB-43FC-9DA8-4DC095FBFB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989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pPr>
                <a:defRPr/>
              </a:pPr>
              <a:t>‹#›</a:t>
            </a:fld>
            <a:endParaRPr lang="en-US"/>
          </a:p>
        </p:txBody>
      </p:sp>
    </p:spTree>
    <p:extLst>
      <p:ext uri="{BB962C8B-B14F-4D97-AF65-F5344CB8AC3E}">
        <p14:creationId xmlns:p14="http://schemas.microsoft.com/office/powerpoint/2010/main" val="1770959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582DC1F5-F6FC-4AC1-84AF-CD0DA491C833}" type="slidenum">
              <a:rPr lang="en-US"/>
              <a:pPr>
                <a:defRPr/>
              </a:pPr>
              <a:t>‹#›</a:t>
            </a:fld>
            <a:endParaRPr lang="en-US"/>
          </a:p>
        </p:txBody>
      </p:sp>
    </p:spTree>
    <p:extLst>
      <p:ext uri="{BB962C8B-B14F-4D97-AF65-F5344CB8AC3E}">
        <p14:creationId xmlns:p14="http://schemas.microsoft.com/office/powerpoint/2010/main" val="269344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750382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17A1D1C-DF2C-4935-9358-4B2F163F8A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668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420B786-A5E0-4140-8B64-E0636640097F}" type="slidenum">
              <a:rPr lang="en-US"/>
              <a:pPr>
                <a:defRPr/>
              </a:pPr>
              <a:t>‹#›</a:t>
            </a:fld>
            <a:endParaRPr lang="en-US"/>
          </a:p>
        </p:txBody>
      </p:sp>
    </p:spTree>
    <p:extLst>
      <p:ext uri="{BB962C8B-B14F-4D97-AF65-F5344CB8AC3E}">
        <p14:creationId xmlns:p14="http://schemas.microsoft.com/office/powerpoint/2010/main" val="2308352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2990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98A62B1-25D4-49BD-A56B-D54D25DE00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4927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7FC53128-C0D2-4B5D-9A5D-E349B5B01A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1717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7517F15-161F-440A-AB6B-127603949A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9185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9B8F1823-EC96-45FC-99A2-FA6C4885E3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0004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BC2EB77-6378-4241-BBED-03F38561F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732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F1963F8-7F5A-47F6-80E9-0F966E7DBE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123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2D589A-3EB5-4578-AF13-546E5E1E20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1578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EC626E-95FB-44DD-BCBE-7ABE96DF84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678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B9145F8C-734E-4E13-B201-67A48003F3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907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FC9097E-556A-456A-8628-FB6D7286892B}" type="slidenum">
              <a:rPr lang="en-US"/>
              <a:pPr>
                <a:defRPr/>
              </a:pPr>
              <a:t>‹#›</a:t>
            </a:fld>
            <a:endParaRPr lang="en-US"/>
          </a:p>
        </p:txBody>
      </p:sp>
    </p:spTree>
    <p:extLst>
      <p:ext uri="{BB962C8B-B14F-4D97-AF65-F5344CB8AC3E}">
        <p14:creationId xmlns:p14="http://schemas.microsoft.com/office/powerpoint/2010/main" val="4266355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5289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A93B13F-914A-444B-9DB5-433D2A2584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83205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288187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1989C11-F47C-4FB6-8C15-A16EB6D6F9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2709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BA0E100-75B4-47E0-AEFD-A2132A34AC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9152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D6233B1-A41F-4E3B-94DA-A527211D28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1325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6752DC7-9E01-457E-B336-19E36BBE11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4281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22D501B-4B76-46F7-BE9E-5298F67624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6945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1FD2E9D2-A8D0-4275-9171-F23F573FBC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677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BF349D0-A58E-4CB6-91B9-B7A4D62794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027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286CB97-8547-4E75-867D-3325E97CD974}" type="slidenum">
              <a:rPr lang="en-US"/>
              <a:pPr>
                <a:defRPr/>
              </a:pPr>
              <a:t>‹#›</a:t>
            </a:fld>
            <a:endParaRPr lang="en-US"/>
          </a:p>
        </p:txBody>
      </p:sp>
    </p:spTree>
    <p:extLst>
      <p:ext uri="{BB962C8B-B14F-4D97-AF65-F5344CB8AC3E}">
        <p14:creationId xmlns:p14="http://schemas.microsoft.com/office/powerpoint/2010/main" val="3763649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7F7BB85-10F4-44BF-B652-1DC13B3DA1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1124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2C927E3-9CBE-41FB-A655-CB16123385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2095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EA5274D-5FE5-4193-827A-893612A6B8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0633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D26D5103-867D-4BB1-A8EC-2D457CE368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1909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1F097E8-E008-43E0-B967-420EF4B784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891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822082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043E1721-EB38-4B30-BA0E-01CF594A041E}" type="slidenum">
              <a:rPr lang="en-US"/>
              <a:pPr>
                <a:defRPr/>
              </a:pPr>
              <a:t>‹#›</a:t>
            </a:fld>
            <a:endParaRPr lang="en-US"/>
          </a:p>
        </p:txBody>
      </p:sp>
    </p:spTree>
    <p:extLst>
      <p:ext uri="{BB962C8B-B14F-4D97-AF65-F5344CB8AC3E}">
        <p14:creationId xmlns:p14="http://schemas.microsoft.com/office/powerpoint/2010/main" val="1497786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484CF9F2-DAE1-4C2A-A9A7-855B853BB945}" type="slidenum">
              <a:rPr lang="en-US"/>
              <a:pPr>
                <a:defRPr/>
              </a:pPr>
              <a:t>‹#›</a:t>
            </a:fld>
            <a:endParaRPr lang="en-US"/>
          </a:p>
        </p:txBody>
      </p:sp>
    </p:spTree>
    <p:extLst>
      <p:ext uri="{BB962C8B-B14F-4D97-AF65-F5344CB8AC3E}">
        <p14:creationId xmlns:p14="http://schemas.microsoft.com/office/powerpoint/2010/main" val="32138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45656157-A79B-4D90-B2DF-EE254EC060AD}" type="slidenum">
              <a:rPr lang="en-US"/>
              <a:pPr>
                <a:defRPr/>
              </a:pPr>
              <a:t>‹#›</a:t>
            </a:fld>
            <a:endParaRPr lang="en-US"/>
          </a:p>
        </p:txBody>
      </p:sp>
    </p:spTree>
    <p:extLst>
      <p:ext uri="{BB962C8B-B14F-4D97-AF65-F5344CB8AC3E}">
        <p14:creationId xmlns:p14="http://schemas.microsoft.com/office/powerpoint/2010/main" val="18860884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fontAlgn="auto">
              <a:spcAft>
                <a:spcPts val="0"/>
              </a:spcAft>
              <a:defRPr/>
            </a:lvl1pPr>
          </a:lstStyle>
          <a:p>
            <a:pPr>
              <a:defRPr/>
            </a:pPr>
            <a:fld id="{F82B3065-DE1E-4A12-8548-7196E300845D}" type="slidenum">
              <a:rPr lang="en-US"/>
              <a:pPr>
                <a:defRPr/>
              </a:pPr>
              <a:t>‹#›</a:t>
            </a:fld>
            <a:endParaRPr lang="en-US"/>
          </a:p>
        </p:txBody>
      </p:sp>
    </p:spTree>
    <p:extLst>
      <p:ext uri="{BB962C8B-B14F-4D97-AF65-F5344CB8AC3E}">
        <p14:creationId xmlns:p14="http://schemas.microsoft.com/office/powerpoint/2010/main" val="231682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56C693E-E464-4A62-BA2C-B5771DD67BE5}" type="slidenum">
              <a:rPr lang="en-US"/>
              <a:pPr>
                <a:defRPr/>
              </a:pPr>
              <a:t>‹#›</a:t>
            </a:fld>
            <a:endParaRPr lang="en-US"/>
          </a:p>
        </p:txBody>
      </p:sp>
    </p:spTree>
    <p:extLst>
      <p:ext uri="{BB962C8B-B14F-4D97-AF65-F5344CB8AC3E}">
        <p14:creationId xmlns:p14="http://schemas.microsoft.com/office/powerpoint/2010/main" val="2829808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4"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5" name="Rectangle 11"/>
          <p:cNvSpPr>
            <a:spLocks noGrp="1" noChangeArrowheads="1"/>
          </p:cNvSpPr>
          <p:nvPr>
            <p:ph type="sldNum" sz="quarter" idx="12"/>
          </p:nvPr>
        </p:nvSpPr>
        <p:spPr/>
        <p:txBody>
          <a:bodyPr/>
          <a:lstStyle>
            <a:lvl1pPr fontAlgn="auto">
              <a:spcAft>
                <a:spcPts val="0"/>
              </a:spcAft>
              <a:defRPr/>
            </a:lvl1pPr>
          </a:lstStyle>
          <a:p>
            <a:pPr>
              <a:defRPr/>
            </a:pPr>
            <a:fld id="{05AD2F11-4258-4D81-AEEE-335BB643EE87}" type="slidenum">
              <a:rPr lang="en-US"/>
              <a:pPr>
                <a:defRPr/>
              </a:pPr>
              <a:t>‹#›</a:t>
            </a:fld>
            <a:endParaRPr lang="en-US"/>
          </a:p>
        </p:txBody>
      </p:sp>
    </p:spTree>
    <p:extLst>
      <p:ext uri="{BB962C8B-B14F-4D97-AF65-F5344CB8AC3E}">
        <p14:creationId xmlns:p14="http://schemas.microsoft.com/office/powerpoint/2010/main" val="648693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3"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4" name="Rectangle 11"/>
          <p:cNvSpPr>
            <a:spLocks noGrp="1" noChangeArrowheads="1"/>
          </p:cNvSpPr>
          <p:nvPr>
            <p:ph type="sldNum" sz="quarter" idx="12"/>
          </p:nvPr>
        </p:nvSpPr>
        <p:spPr/>
        <p:txBody>
          <a:bodyPr/>
          <a:lstStyle>
            <a:lvl1pPr fontAlgn="auto">
              <a:spcAft>
                <a:spcPts val="0"/>
              </a:spcAft>
              <a:defRPr/>
            </a:lvl1pPr>
          </a:lstStyle>
          <a:p>
            <a:pPr>
              <a:defRPr/>
            </a:pPr>
            <a:fld id="{F6CEF0E3-364E-4C3A-9545-CE90EDC38280}" type="slidenum">
              <a:rPr lang="en-US"/>
              <a:pPr>
                <a:defRPr/>
              </a:pPr>
              <a:t>‹#›</a:t>
            </a:fld>
            <a:endParaRPr lang="en-US"/>
          </a:p>
        </p:txBody>
      </p:sp>
    </p:spTree>
    <p:extLst>
      <p:ext uri="{BB962C8B-B14F-4D97-AF65-F5344CB8AC3E}">
        <p14:creationId xmlns:p14="http://schemas.microsoft.com/office/powerpoint/2010/main" val="2940219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E0731377-565F-490E-970A-A0FD72C7788D}" type="slidenum">
              <a:rPr lang="en-US"/>
              <a:pPr>
                <a:defRPr/>
              </a:pPr>
              <a:t>‹#›</a:t>
            </a:fld>
            <a:endParaRPr lang="en-US"/>
          </a:p>
        </p:txBody>
      </p:sp>
    </p:spTree>
    <p:extLst>
      <p:ext uri="{BB962C8B-B14F-4D97-AF65-F5344CB8AC3E}">
        <p14:creationId xmlns:p14="http://schemas.microsoft.com/office/powerpoint/2010/main" val="3325097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E0C5A822-B1B4-40CB-A99B-53EB65E75470}" type="slidenum">
              <a:rPr lang="en-US"/>
              <a:pPr>
                <a:defRPr/>
              </a:pPr>
              <a:t>‹#›</a:t>
            </a:fld>
            <a:endParaRPr lang="en-US"/>
          </a:p>
        </p:txBody>
      </p:sp>
    </p:spTree>
    <p:extLst>
      <p:ext uri="{BB962C8B-B14F-4D97-AF65-F5344CB8AC3E}">
        <p14:creationId xmlns:p14="http://schemas.microsoft.com/office/powerpoint/2010/main" val="1075000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52F18011-3681-4B4A-809E-47C6247BF19B}" type="slidenum">
              <a:rPr lang="en-US"/>
              <a:pPr>
                <a:defRPr/>
              </a:pPr>
              <a:t>‹#›</a:t>
            </a:fld>
            <a:endParaRPr lang="en-US"/>
          </a:p>
        </p:txBody>
      </p:sp>
    </p:spTree>
    <p:extLst>
      <p:ext uri="{BB962C8B-B14F-4D97-AF65-F5344CB8AC3E}">
        <p14:creationId xmlns:p14="http://schemas.microsoft.com/office/powerpoint/2010/main" val="28391652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1350CBCF-5E29-43F6-898A-BDC70F1F82E2}" type="slidenum">
              <a:rPr lang="en-US"/>
              <a:pPr>
                <a:defRPr/>
              </a:pPr>
              <a:t>‹#›</a:t>
            </a:fld>
            <a:endParaRPr lang="en-US"/>
          </a:p>
        </p:txBody>
      </p:sp>
    </p:spTree>
    <p:extLst>
      <p:ext uri="{BB962C8B-B14F-4D97-AF65-F5344CB8AC3E}">
        <p14:creationId xmlns:p14="http://schemas.microsoft.com/office/powerpoint/2010/main" val="4086874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4"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5" name="Rectangle 11"/>
          <p:cNvSpPr>
            <a:spLocks noGrp="1" noChangeArrowheads="1"/>
          </p:cNvSpPr>
          <p:nvPr>
            <p:ph type="sldNum" sz="quarter" idx="12"/>
          </p:nvPr>
        </p:nvSpPr>
        <p:spPr/>
        <p:txBody>
          <a:bodyPr/>
          <a:lstStyle>
            <a:lvl1pPr fontAlgn="auto">
              <a:spcAft>
                <a:spcPts val="0"/>
              </a:spcAft>
              <a:defRPr/>
            </a:lvl1pPr>
          </a:lstStyle>
          <a:p>
            <a:pPr>
              <a:defRPr/>
            </a:pPr>
            <a:fld id="{DCAD1C8E-5AAA-4BC1-8298-11D5F515F52A}" type="slidenum">
              <a:rPr lang="en-US"/>
              <a:pPr>
                <a:defRPr/>
              </a:pPr>
              <a:t>‹#›</a:t>
            </a:fld>
            <a:endParaRPr lang="en-US"/>
          </a:p>
        </p:txBody>
      </p:sp>
    </p:spTree>
    <p:extLst>
      <p:ext uri="{BB962C8B-B14F-4D97-AF65-F5344CB8AC3E}">
        <p14:creationId xmlns:p14="http://schemas.microsoft.com/office/powerpoint/2010/main" val="2104248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E0994EC3-3DDE-4DEB-8618-72204FB7849B}" type="slidenum">
              <a:rPr lang="en-US"/>
              <a:pPr>
                <a:defRPr/>
              </a:pPr>
              <a:t>‹#›</a:t>
            </a:fld>
            <a:endParaRPr lang="en-US"/>
          </a:p>
        </p:txBody>
      </p:sp>
    </p:spTree>
    <p:extLst>
      <p:ext uri="{BB962C8B-B14F-4D97-AF65-F5344CB8AC3E}">
        <p14:creationId xmlns:p14="http://schemas.microsoft.com/office/powerpoint/2010/main" val="622708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695642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FA10C0F-7B7F-43A9-8D7F-EC29ADD860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171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AF0500A-A2B6-42F3-AF09-6D91D6E7D3B1}" type="slidenum">
              <a:rPr lang="en-US"/>
              <a:pPr>
                <a:defRPr/>
              </a:pPr>
              <a:t>‹#›</a:t>
            </a:fld>
            <a:endParaRPr lang="en-US"/>
          </a:p>
        </p:txBody>
      </p:sp>
    </p:spTree>
    <p:extLst>
      <p:ext uri="{BB962C8B-B14F-4D97-AF65-F5344CB8AC3E}">
        <p14:creationId xmlns:p14="http://schemas.microsoft.com/office/powerpoint/2010/main" val="2180065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F1F19B2-FD40-43C7-A0C1-DB2A037CEF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4089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34D2119-1822-4203-A6C4-D87F3DE275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02322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60876A98-65F2-437E-9E80-DB2A3526B7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6650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19EC785E-D123-46FD-B7FA-C9DC434D3E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59568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2CD27791-6B35-46DC-B6AF-393BD23AA3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1470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696EB5A-AF64-4124-A6BF-788486F77B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9368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8BC6958-B643-40EF-8983-71B6E27DCA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62512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3EFC8C1-3175-43C3-8DC2-D6BFAC8ABC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7428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F8CA5E2-7E27-44C2-A727-88DAFC0D79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97401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2268544-C024-4F93-A144-00BC444CBF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791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291F9A1-B516-41ED-8722-C7044DD4981E}" type="slidenum">
              <a:rPr lang="en-US"/>
              <a:pPr>
                <a:defRPr/>
              </a:pPr>
              <a:t>‹#›</a:t>
            </a:fld>
            <a:endParaRPr lang="en-US"/>
          </a:p>
        </p:txBody>
      </p:sp>
    </p:spTree>
    <p:extLst>
      <p:ext uri="{BB962C8B-B14F-4D97-AF65-F5344CB8AC3E}">
        <p14:creationId xmlns:p14="http://schemas.microsoft.com/office/powerpoint/2010/main" val="10452100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FEDFA31-9A49-4956-8B08-B6605B41F8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48486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1FBD4F3-3075-4249-9B4F-34966632A8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60284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solidFill>
                  <a:srgbClr val="1D2F68"/>
                </a:solidFill>
              </a:rPr>
              <a:t>Presented to</a:t>
            </a:r>
            <a:r>
              <a:rPr lang="en-US" sz="1600" dirty="0" smtClean="0">
                <a:solidFill>
                  <a:srgbClr val="1D2F68"/>
                </a:solidFill>
              </a:rPr>
              <a:t>:</a:t>
            </a:r>
          </a:p>
          <a:p>
            <a:pPr>
              <a:spcBef>
                <a:spcPct val="50000"/>
              </a:spcBef>
            </a:pPr>
            <a:endParaRPr lang="en-US" sz="1600" dirty="0">
              <a:solidFill>
                <a:srgbClr val="1D2F68"/>
              </a:solidFill>
            </a:endParaRPr>
          </a:p>
          <a:p>
            <a:pPr>
              <a:spcBef>
                <a:spcPct val="50000"/>
              </a:spcBef>
            </a:pPr>
            <a:r>
              <a:rPr lang="en-US" sz="1600" dirty="0">
                <a:solidFill>
                  <a:srgbClr val="1D2F68"/>
                </a:solidFill>
              </a:rPr>
              <a:t>By:</a:t>
            </a:r>
          </a:p>
          <a:p>
            <a:pPr>
              <a:spcBef>
                <a:spcPct val="50000"/>
              </a:spcBef>
            </a:pPr>
            <a:endParaRPr lang="en-US" sz="1600" dirty="0" smtClean="0">
              <a:solidFill>
                <a:srgbClr val="1D2F68"/>
              </a:solidFill>
            </a:endParaRPr>
          </a:p>
          <a:p>
            <a:pPr>
              <a:spcBef>
                <a:spcPct val="50000"/>
              </a:spcBef>
            </a:pPr>
            <a:r>
              <a:rPr lang="en-US" sz="1600" dirty="0" smtClean="0">
                <a:solidFill>
                  <a:srgbClr val="1D2F68"/>
                </a:solidFill>
              </a:rPr>
              <a:t>Date</a:t>
            </a:r>
            <a:r>
              <a:rPr lang="en-US" sz="1600" dirty="0">
                <a:solidFill>
                  <a:srgbClr val="1D2F68"/>
                </a:solidFill>
              </a:rPr>
              <a:t>:</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a:solidFill>
                    <a:srgbClr val="FFFFFF"/>
                  </a:solidFill>
                </a:rPr>
                <a:t>Federal Aviation</a:t>
              </a:r>
            </a:p>
            <a:p>
              <a:pPr>
                <a:lnSpc>
                  <a:spcPct val="85000"/>
                </a:lnSpc>
              </a:pPr>
              <a:r>
                <a:rPr lang="en-US" sz="1800" b="1">
                  <a:solidFill>
                    <a:srgbClr val="FFFFFF"/>
                  </a:solidFill>
                </a:rPr>
                <a:t>Administration</a:t>
              </a:r>
            </a:p>
          </p:txBody>
        </p:sp>
      </p:grpSp>
    </p:spTree>
    <p:extLst>
      <p:ext uri="{BB962C8B-B14F-4D97-AF65-F5344CB8AC3E}">
        <p14:creationId xmlns:p14="http://schemas.microsoft.com/office/powerpoint/2010/main" val="287925520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44006997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78658950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0025073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77561616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58086635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rgbClr val="FFFFFF"/>
                </a:solidFill>
              </a:rPr>
              <a:t>Federal Aviation</a:t>
            </a:r>
          </a:p>
          <a:p>
            <a:pPr eaLnBrk="1" hangingPunct="1">
              <a:lnSpc>
                <a:spcPct val="85000"/>
              </a:lnSpc>
              <a:defRPr/>
            </a:pPr>
            <a:r>
              <a:rPr lang="en-US" sz="1800" b="1">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0449273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xfrm>
            <a:off x="1524000" y="6248400"/>
            <a:ext cx="2895600" cy="457200"/>
          </a:xfrm>
          <a:ln/>
        </p:spPr>
        <p:txBody>
          <a:bodyPr/>
          <a:lstStyle>
            <a:lvl1pPr>
              <a:defRPr>
                <a:solidFill>
                  <a:schemeClr val="bg1"/>
                </a:solidFill>
              </a:defRPr>
            </a:lvl1pPr>
          </a:lstStyle>
          <a:p>
            <a:pPr>
              <a:defRPr/>
            </a:pPr>
            <a:endParaRPr lang="en-US" dirty="0">
              <a:solidFill>
                <a:srgbClr val="FFFFFF"/>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F8A2373-6494-408E-B187-18CCA2E206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546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FB56FC5-FC49-41FE-AB9B-7A9AEF4B5441}" type="slidenum">
              <a:rPr lang="en-US"/>
              <a:pPr>
                <a:defRPr/>
              </a:pPr>
              <a:t>‹#›</a:t>
            </a:fld>
            <a:endParaRPr lang="en-US"/>
          </a:p>
        </p:txBody>
      </p:sp>
    </p:spTree>
    <p:extLst>
      <p:ext uri="{BB962C8B-B14F-4D97-AF65-F5344CB8AC3E}">
        <p14:creationId xmlns:p14="http://schemas.microsoft.com/office/powerpoint/2010/main" val="15312901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BA13103-2025-4689-A02B-AAB7BD0F4C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91720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E5C87BF-2BBE-4962-8844-F1077C25B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69974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200EB34E-ABDA-4183-AF4A-55B7582A0A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31413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03E3E24F-BA38-4DF2-B4B8-72C6B54C08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27045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DE911F54-5E67-4A3F-BA28-085B0BBB86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025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B615F5D-E86B-4C3A-828C-EB51A01B15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18431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3BA1243-C367-4F8B-8FE3-081AC5F028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6680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8386118-7CB9-4BEC-BA06-8DA6B5D33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18094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F6214F1-8E3C-4D80-9EB0-071356F993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61314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1E0DC717-2E44-4CE3-85F6-7E084AC7FA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4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10" Type="http://schemas.openxmlformats.org/officeDocument/2006/relationships/image" Target="../media/image5.wmf"/><Relationship Id="rId4" Type="http://schemas.openxmlformats.org/officeDocument/2006/relationships/slideLayout" Target="../slideLayouts/slideLayout118.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11.jpe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jpe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84.xml"/><Relationship Id="rId7"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7.jpe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1.jpe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57505B15-8362-4FC9-9B30-CCFCD4814799}" type="slidenum">
              <a:rPr lang="en-US"/>
              <a:pPr>
                <a:defRPr/>
              </a:pPr>
              <a:t>‹#›</a:t>
            </a:fld>
            <a:endParaRPr lang="en-US"/>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chemeClr val="bg1"/>
                  </a:solidFill>
                </a:rPr>
                <a:t>Federal Aviation</a:t>
              </a:r>
            </a:p>
            <a:p>
              <a:pPr>
                <a:lnSpc>
                  <a:spcPct val="85000"/>
                </a:lnSpc>
                <a:defRPr/>
              </a:pPr>
              <a:r>
                <a:rPr lang="en-US" sz="1200" b="1">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3666"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63" r:id="rId12"/>
    <p:sldLayoutId id="2147483664" r:id="rId13"/>
    <p:sldLayoutId id="2147483665"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1">
                <a:solidFill>
                  <a:schemeClr val="bg1"/>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dirty="0">
                  <a:solidFill>
                    <a:srgbClr val="FFFFFF"/>
                  </a:solidFill>
                  <a:latin typeface="Arial"/>
                </a:rPr>
                <a:t>Federal Aviation</a:t>
              </a:r>
            </a:p>
            <a:p>
              <a:pPr>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solidFill>
                  <a:srgbClr val="C0C0C0"/>
                </a:solidFill>
                <a:latin typeface="Arial"/>
              </a:rPr>
              <a:t>&lt;Date of Presentation – Change on Master Slide&gt;</a:t>
            </a:r>
          </a:p>
        </p:txBody>
      </p:sp>
      <p:sp>
        <p:nvSpPr>
          <p:cNvPr id="13" name="Rectangle 17"/>
          <p:cNvSpPr>
            <a:spLocks noChangeArrowheads="1"/>
          </p:cNvSpPr>
          <p:nvPr userDrawn="1"/>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spTree>
    <p:extLst>
      <p:ext uri="{BB962C8B-B14F-4D97-AF65-F5344CB8AC3E}">
        <p14:creationId xmlns:p14="http://schemas.microsoft.com/office/powerpoint/2010/main" val="240827310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5"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defRPr>
            </a:lvl1pPr>
          </a:lstStyle>
          <a:p>
            <a:pPr>
              <a:defRPr/>
            </a:pPr>
            <a:fld id="{C5E82700-4C8B-4934-AF09-EEFED3C8C5B4}" type="slidenum">
              <a:rPr lang="en-US">
                <a:solidFill>
                  <a:srgbClr val="FFFFFF"/>
                </a:solidFill>
              </a:rPr>
              <a:pPr>
                <a:defRPr/>
              </a:pPr>
              <a:t>‹#›</a:t>
            </a:fld>
            <a:endParaRPr lang="en-US">
              <a:solidFill>
                <a:srgbClr val="FFFFFF"/>
              </a:solidFill>
            </a:endParaRPr>
          </a:p>
        </p:txBody>
      </p:sp>
      <p:sp>
        <p:nvSpPr>
          <p:cNvPr id="9" name="Rectangle 17"/>
          <p:cNvSpPr>
            <a:spLocks noChangeArrowheads="1"/>
          </p:cNvSpPr>
          <p:nvPr userDrawn="1"/>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spTree>
    <p:extLst>
      <p:ext uri="{BB962C8B-B14F-4D97-AF65-F5344CB8AC3E}">
        <p14:creationId xmlns:p14="http://schemas.microsoft.com/office/powerpoint/2010/main" val="79750368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fld id="{15888C93-0A30-4871-BA56-AAAF72BD03DB}" type="slidenum">
              <a:rPr lang="en-US">
                <a:solidFill>
                  <a:srgbClr val="FFFFFF"/>
                </a:solidFill>
              </a: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FD4F945-DF31-4127-A0A1-A85138081D4F}" type="slidenum">
              <a:rPr lang="en-US" sz="1200" b="1">
                <a:solidFill>
                  <a:srgbClr val="FFFFFF"/>
                </a:solidFill>
              </a:rPr>
              <a:pPr algn="r"/>
              <a:t>‹#›</a:t>
            </a:fld>
            <a:endParaRPr lang="en-US" sz="1200" b="1">
              <a:solidFill>
                <a:srgbClr val="FFFFFF"/>
              </a:solidFill>
            </a:endParaRPr>
          </a:p>
        </p:txBody>
      </p:sp>
      <p:grpSp>
        <p:nvGrpSpPr>
          <p:cNvPr id="56345" name="Group 25"/>
          <p:cNvGrpSpPr>
            <a:grpSpLocks/>
          </p:cNvGrpSpPr>
          <p:nvPr userDrawn="1"/>
        </p:nvGrpSpPr>
        <p:grpSpPr bwMode="auto">
          <a:xfrm>
            <a:off x="5708650" y="6124575"/>
            <a:ext cx="2047875" cy="661988"/>
            <a:chOff x="3596" y="3858"/>
            <a:chExt cx="1290" cy="417"/>
          </a:xfrm>
        </p:grpSpPr>
        <p:pic>
          <p:nvPicPr>
            <p:cNvPr id="56346"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a:solidFill>
                    <a:srgbClr val="FFFFFF"/>
                  </a:solidFill>
                </a:rPr>
                <a:t>Federal Aviation</a:t>
              </a:r>
            </a:p>
            <a:p>
              <a:pPr>
                <a:lnSpc>
                  <a:spcPct val="85000"/>
                </a:lnSpc>
              </a:pPr>
              <a:r>
                <a:rPr lang="en-US" sz="1200" b="1">
                  <a:solidFill>
                    <a:srgbClr val="FFFFFF"/>
                  </a:solidFill>
                </a:rPr>
                <a:t>Administration</a:t>
              </a:r>
            </a:p>
          </p:txBody>
        </p:sp>
      </p:grpSp>
      <p:sp>
        <p:nvSpPr>
          <p:cNvPr id="56349" name="Text Box 29"/>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solidFill>
                  <a:srgbClr val="C0C0C0"/>
                </a:solidFill>
              </a:rPr>
              <a:t>&lt;Presentation Title – Change on Master Slide&gt;</a:t>
            </a:r>
            <a:endParaRPr lang="en-US" sz="1200">
              <a:solidFill>
                <a:srgbClr val="C0C0C0"/>
              </a:solidFill>
            </a:endParaRPr>
          </a:p>
        </p:txBody>
      </p:sp>
      <p:sp>
        <p:nvSpPr>
          <p:cNvPr id="56350" name="Text Box 30"/>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C0C0C0"/>
                </a:solidFill>
              </a:rPr>
              <a:t>&lt;Date of Presentation – Change on Master Slide&gt;</a:t>
            </a:r>
          </a:p>
        </p:txBody>
      </p:sp>
    </p:spTree>
    <p:extLst>
      <p:ext uri="{BB962C8B-B14F-4D97-AF65-F5344CB8AC3E}">
        <p14:creationId xmlns:p14="http://schemas.microsoft.com/office/powerpoint/2010/main" val="36554947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738" r:id="rId13"/>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90DA0992-D887-4D0A-A6E1-AA7E01AF94FE}"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E53A0B5B-764E-4862-9E8A-43B840CA6497}"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227185939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B8D1BA74-0E7C-4975-9440-9CDBA27FAB3C}"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A4980C02-5EAC-4338-A7A6-7BF644F5B15D}"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394872797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389F7433-F91F-417C-B63D-9EF24F4DFD59}" type="slidenum">
              <a:rPr lang="en-US"/>
              <a:pPr>
                <a:defRPr/>
              </a:pPr>
              <a:t>‹#›</a:t>
            </a:fld>
            <a:endParaRPr lang="en-US"/>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spcBef>
                <a:spcPct val="50000"/>
              </a:spcBef>
              <a:buFontTx/>
              <a:buChar char="•"/>
            </a:pPr>
            <a:endParaRPr lang="en-US">
              <a:solidFill>
                <a:srgbClr val="000000"/>
              </a:solidFill>
              <a:latin typeface="Arial" pitchFamily="34" charset="0"/>
            </a:endParaRPr>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BBFD836F-4D98-4736-A291-7EE1E6CFE9AA}" type="slidenum">
              <a:rPr lang="en-US" sz="1200" b="1">
                <a:solidFill>
                  <a:srgbClr val="FFFFFF"/>
                </a:solidFill>
                <a:latin typeface="Arial" pitchFamily="34" charset="0"/>
              </a:rPr>
              <a:pPr algn="r"/>
              <a:t>‹#›</a:t>
            </a:fld>
            <a:endParaRPr lang="en-US" sz="1200" b="1">
              <a:solidFill>
                <a:srgbClr val="FFFFFF"/>
              </a:solidFill>
              <a:latin typeface="Arial" pitchFamily="34" charset="0"/>
            </a:endParaRPr>
          </a:p>
        </p:txBody>
      </p:sp>
      <p:grpSp>
        <p:nvGrpSpPr>
          <p:cNvPr id="1033" name="Group 25"/>
          <p:cNvGrpSpPr>
            <a:grpSpLocks/>
          </p:cNvGrpSpPr>
          <p:nvPr/>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Tree>
    <p:extLst>
      <p:ext uri="{BB962C8B-B14F-4D97-AF65-F5344CB8AC3E}">
        <p14:creationId xmlns:p14="http://schemas.microsoft.com/office/powerpoint/2010/main" val="328294880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09141DC9-833E-466B-B73A-4AFB51AFE70B}" type="slidenum">
              <a:rPr lang="en-US">
                <a:solidFill>
                  <a:srgbClr val="FFFFFF"/>
                </a:solidFill>
              </a:rPr>
              <a:pPr>
                <a:defRPr/>
              </a:pPr>
              <a:t>‹#›</a:t>
            </a:fld>
            <a:endParaRPr lang="en-US">
              <a:solidFill>
                <a:srgbClr val="FFFFFF"/>
              </a:solidFill>
            </a:endParaRPr>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spcBef>
                <a:spcPct val="50000"/>
              </a:spcBef>
              <a:buFontTx/>
              <a:buChar char="•"/>
            </a:pPr>
            <a:endParaRPr lang="en-US">
              <a:solidFill>
                <a:srgbClr val="000000"/>
              </a:solidFill>
              <a:latin typeface="Arial" pitchFamily="34" charset="0"/>
            </a:endParaRPr>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056D61CC-627E-4CBD-993E-96531C5B4837}" type="slidenum">
              <a:rPr lang="en-US" sz="1200" b="1">
                <a:solidFill>
                  <a:srgbClr val="FFFFFF"/>
                </a:solidFill>
                <a:latin typeface="Arial" pitchFamily="34" charset="0"/>
              </a:rPr>
              <a:pPr algn="r"/>
              <a:t>‹#›</a:t>
            </a:fld>
            <a:endParaRPr lang="en-US" sz="1200" b="1">
              <a:solidFill>
                <a:srgbClr val="FFFFFF"/>
              </a:solidFill>
              <a:latin typeface="Arial" pitchFamily="34" charset="0"/>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Tree>
    <p:extLst>
      <p:ext uri="{BB962C8B-B14F-4D97-AF65-F5344CB8AC3E}">
        <p14:creationId xmlns:p14="http://schemas.microsoft.com/office/powerpoint/2010/main" val="282937414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screen">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dirty="0">
                  <a:solidFill>
                    <a:srgbClr val="FFFFFF"/>
                  </a:solidFill>
                </a:rPr>
                <a:t>Federal Aviation</a:t>
              </a:r>
            </a:p>
            <a:p>
              <a:pPr>
                <a:lnSpc>
                  <a:spcPct val="85000"/>
                </a:lnSpc>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solidFill>
                  <a:srgbClr val="C0C0C0"/>
                </a:solidFill>
              </a:rPr>
              <a:t>&lt;Date of Presentation – Change on Master Slide&gt;</a:t>
            </a:r>
          </a:p>
        </p:txBody>
      </p:sp>
      <p:sp>
        <p:nvSpPr>
          <p:cNvPr id="13" name="Rectangle 17"/>
          <p:cNvSpPr>
            <a:spLocks noChangeArrowheads="1"/>
          </p:cNvSpPr>
          <p:nvPr userDrawn="1"/>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spTree>
    <p:extLst>
      <p:ext uri="{BB962C8B-B14F-4D97-AF65-F5344CB8AC3E}">
        <p14:creationId xmlns:p14="http://schemas.microsoft.com/office/powerpoint/2010/main" val="29509042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80239508-3330-4E9B-9284-4470AFB9BF33}" type="slidenum">
              <a:rPr lang="en-US">
                <a:solidFill>
                  <a:srgbClr val="FFFFFF"/>
                </a:solidFill>
              </a:rPr>
              <a:pPr>
                <a:defRPr/>
              </a:pPr>
              <a:t>‹#›</a:t>
            </a:fld>
            <a:endParaRPr lang="en-US">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latin typeface="Arial"/>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45DA7D63-043F-4BAE-AC89-207E62829E50}" type="slidenum">
              <a:rPr lang="en-US" sz="1200" b="1">
                <a:solidFill>
                  <a:srgbClr val="FFFFFF"/>
                </a:solidFill>
                <a:latin typeface="Arial"/>
              </a:rPr>
              <a:pPr algn="r"/>
              <a:t>‹#›</a:t>
            </a:fld>
            <a:endParaRPr lang="en-US" sz="1200" b="1">
              <a:solidFill>
                <a:srgbClr val="FFFFFF"/>
              </a:solidFill>
              <a:latin typeface="Aria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rgbClr val="FFFFFF"/>
                  </a:solidFill>
                </a:rPr>
                <a:t>Federal Aviation</a:t>
              </a:r>
            </a:p>
            <a:p>
              <a:pPr eaLnBrk="1" hangingPunct="1">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20528104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80"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90DA0992-D887-4D0A-A6E1-AA7E01AF94FE}"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E53A0B5B-764E-4862-9E8A-43B840CA6497}"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97727409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16.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18.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16.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5.xml"/></Relationships>
</file>

<file path=ppt/slides/_rels/slide3.xml.rels><?xml version="1.0" encoding="UTF-8" standalone="yes"?>
<Relationships xmlns="http://schemas.openxmlformats.org/package/2006/relationships"><Relationship Id="rId3" Type="http://schemas.openxmlformats.org/officeDocument/2006/relationships/hyperlink" Target="http://www.faa.gov/go/CLEEN" TargetMode="External"/><Relationship Id="rId2" Type="http://schemas.openxmlformats.org/officeDocument/2006/relationships/notesSlide" Target="../notesSlides/notesSlide3.xml"/><Relationship Id="rId1" Type="http://schemas.openxmlformats.org/officeDocument/2006/relationships/slideLayout" Target="../slideLayouts/slideLayout135.xml"/><Relationship Id="rId4" Type="http://schemas.openxmlformats.org/officeDocument/2006/relationships/hyperlink" Target="http://www.faa.gov/news/fact_sheets/news_story.cfm?newsId=1681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6.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16.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19.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16.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446088" y="312738"/>
            <a:ext cx="4983162" cy="2572966"/>
          </a:xfrm>
        </p:spPr>
        <p:txBody>
          <a:bodyPr/>
          <a:lstStyle/>
          <a:p>
            <a:r>
              <a:rPr lang="en-US" sz="3200" dirty="0" smtClean="0"/>
              <a:t>Continuous Lower Energy, Emissions and Noise (CLEEN) Program</a:t>
            </a:r>
            <a:r>
              <a:rPr lang="en-US" dirty="0"/>
              <a:t/>
            </a:r>
            <a:br>
              <a:rPr lang="en-US" dirty="0"/>
            </a:br>
            <a:endParaRPr lang="en-US" dirty="0"/>
          </a:p>
        </p:txBody>
      </p:sp>
      <p:sp>
        <p:nvSpPr>
          <p:cNvPr id="32785" name="Text Box 17"/>
          <p:cNvSpPr txBox="1">
            <a:spLocks noChangeArrowheads="1"/>
          </p:cNvSpPr>
          <p:nvPr/>
        </p:nvSpPr>
        <p:spPr bwMode="auto">
          <a:xfrm>
            <a:off x="1754188" y="4497388"/>
            <a:ext cx="34655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smtClean="0">
                <a:solidFill>
                  <a:srgbClr val="1D2F68"/>
                </a:solidFill>
              </a:rPr>
              <a:t>REDAC Subcommittee on Environment and Energy</a:t>
            </a:r>
            <a:endParaRPr lang="en-US" sz="1600" dirty="0">
              <a:solidFill>
                <a:srgbClr val="1D2F68"/>
              </a:solidFill>
            </a:endParaRPr>
          </a:p>
        </p:txBody>
      </p:sp>
      <p:sp>
        <p:nvSpPr>
          <p:cNvPr id="32786" name="Text Box 18"/>
          <p:cNvSpPr txBox="1">
            <a:spLocks noChangeArrowheads="1"/>
          </p:cNvSpPr>
          <p:nvPr/>
        </p:nvSpPr>
        <p:spPr bwMode="auto">
          <a:xfrm>
            <a:off x="1754186" y="5246028"/>
            <a:ext cx="54455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smtClean="0">
                <a:solidFill>
                  <a:srgbClr val="1D2F68"/>
                </a:solidFill>
              </a:rPr>
              <a:t>Levent Ileri, CLEEN Program Manager</a:t>
            </a:r>
          </a:p>
        </p:txBody>
      </p:sp>
      <p:sp>
        <p:nvSpPr>
          <p:cNvPr id="32787" name="Text Box 19"/>
          <p:cNvSpPr txBox="1">
            <a:spLocks noChangeArrowheads="1"/>
          </p:cNvSpPr>
          <p:nvPr/>
        </p:nvSpPr>
        <p:spPr bwMode="auto">
          <a:xfrm>
            <a:off x="1754188" y="5966081"/>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smtClean="0">
                <a:solidFill>
                  <a:schemeClr val="accent2">
                    <a:lumMod val="50000"/>
                  </a:schemeClr>
                </a:solidFill>
              </a:rPr>
              <a:t>August 6, 2015</a:t>
            </a:r>
            <a:endParaRPr lang="en-US" sz="1600" dirty="0">
              <a:solidFill>
                <a:schemeClr val="accent2">
                  <a:lumMod val="50000"/>
                </a:schemeClr>
              </a:solidFill>
            </a:endParaRPr>
          </a:p>
        </p:txBody>
      </p:sp>
      <p:sp>
        <p:nvSpPr>
          <p:cNvPr id="6" name="Rectangle 12"/>
          <p:cNvSpPr>
            <a:spLocks noGrp="1" noChangeArrowheads="1"/>
          </p:cNvSpPr>
          <p:nvPr>
            <p:ph type="subTitle" idx="1"/>
          </p:nvPr>
        </p:nvSpPr>
        <p:spPr>
          <a:xfrm>
            <a:off x="363828" y="2275920"/>
            <a:ext cx="4951412" cy="2221468"/>
          </a:xfrm>
        </p:spPr>
        <p:txBody>
          <a:bodyPr/>
          <a:lstStyle/>
          <a:p>
            <a:pPr eaLnBrk="1" hangingPunct="1"/>
            <a:r>
              <a:rPr lang="en-US" sz="3600" dirty="0" smtClean="0"/>
              <a:t/>
            </a:r>
            <a:br>
              <a:rPr lang="en-US" sz="3600" dirty="0" smtClean="0"/>
            </a:br>
            <a:r>
              <a:rPr lang="en-US" sz="3600" dirty="0" smtClean="0"/>
              <a:t>CLEEN Update and CLEEN II Status</a:t>
            </a:r>
            <a:endParaRPr lang="en-US" sz="3600" dirty="0">
              <a:solidFill>
                <a:schemeClr val="tx1"/>
              </a:solidFill>
            </a:endParaRPr>
          </a:p>
        </p:txBody>
      </p:sp>
    </p:spTree>
    <p:extLst>
      <p:ext uri="{BB962C8B-B14F-4D97-AF65-F5344CB8AC3E}">
        <p14:creationId xmlns:p14="http://schemas.microsoft.com/office/powerpoint/2010/main" val="20360283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52718" y="45394"/>
            <a:ext cx="8472488" cy="609600"/>
          </a:xfrm>
        </p:spPr>
        <p:txBody>
          <a:bodyPr/>
          <a:lstStyle/>
          <a:p>
            <a:r>
              <a:rPr lang="en-US" sz="2800" dirty="0" smtClean="0"/>
              <a:t>Rolls-Royce CLEEN Technologies</a:t>
            </a:r>
          </a:p>
        </p:txBody>
      </p:sp>
      <p:pic>
        <p:nvPicPr>
          <p:cNvPr id="11" name="Picture 4" descr="Trent10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21839" y="623095"/>
            <a:ext cx="3222161" cy="2574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31350" y="623095"/>
            <a:ext cx="5563393" cy="4062651"/>
          </a:xfrm>
          <a:prstGeom prst="rect">
            <a:avLst/>
          </a:prstGeom>
          <a:solidFill>
            <a:schemeClr val="bg1"/>
          </a:solidFill>
          <a:ln>
            <a:solidFill>
              <a:schemeClr val="bg1"/>
            </a:solidFill>
          </a:ln>
        </p:spPr>
        <p:txBody>
          <a:bodyPr wrap="square" rtlCol="0">
            <a:spAutoFit/>
          </a:bodyPr>
          <a:lstStyle/>
          <a:p>
            <a:r>
              <a:rPr lang="en-US" sz="2000" u="sng" dirty="0" smtClean="0"/>
              <a:t>Dual Wall Turbine Airfoils + CMC Blade Tracks</a:t>
            </a:r>
          </a:p>
          <a:p>
            <a:r>
              <a:rPr lang="en-US" sz="2000" dirty="0" smtClean="0">
                <a:solidFill>
                  <a:srgbClr val="000000"/>
                </a:solidFill>
                <a:ea typeface="ＭＳ Ｐゴシック" pitchFamily="34" charset="-128"/>
              </a:rPr>
              <a:t>CMC blade </a:t>
            </a:r>
            <a:r>
              <a:rPr lang="en-US" sz="2000" dirty="0">
                <a:solidFill>
                  <a:srgbClr val="000000"/>
                </a:solidFill>
                <a:ea typeface="ＭＳ Ｐゴシック" pitchFamily="34" charset="-128"/>
              </a:rPr>
              <a:t>tracks offer &gt; 50% reduction in cooling and component weight.  </a:t>
            </a:r>
            <a:endParaRPr lang="en-US" sz="2000" dirty="0" smtClean="0">
              <a:solidFill>
                <a:srgbClr val="000000"/>
              </a:solidFill>
              <a:ea typeface="ＭＳ Ｐゴシック" pitchFamily="34" charset="-128"/>
            </a:endParaRPr>
          </a:p>
          <a:p>
            <a:endParaRPr lang="en-US" sz="2000" dirty="0" smtClean="0">
              <a:solidFill>
                <a:srgbClr val="000000"/>
              </a:solidFill>
              <a:ea typeface="ＭＳ Ｐゴシック" pitchFamily="34" charset="-128"/>
            </a:endParaRPr>
          </a:p>
          <a:p>
            <a:r>
              <a:rPr lang="en-US" sz="2000" dirty="0">
                <a:solidFill>
                  <a:srgbClr val="000000"/>
                </a:solidFill>
                <a:ea typeface="ＭＳ Ｐゴシック" pitchFamily="34" charset="-128"/>
              </a:rPr>
              <a:t>Dual Wall turbine airfoils provide &gt; 20% reduction in cooling and increased operating temperature capability.</a:t>
            </a:r>
          </a:p>
          <a:p>
            <a:endParaRPr lang="en-US" sz="2000" dirty="0" smtClean="0"/>
          </a:p>
          <a:p>
            <a:r>
              <a:rPr lang="en-US" sz="2000" b="1" i="1" dirty="0">
                <a:solidFill>
                  <a:srgbClr val="008000"/>
                </a:solidFill>
                <a:ea typeface="ＭＳ Ｐゴシック" pitchFamily="34" charset="-128"/>
              </a:rPr>
              <a:t>CLEEN technologies provide ~1% fuel burn </a:t>
            </a:r>
            <a:r>
              <a:rPr lang="en-US" sz="2000" b="1" i="1" dirty="0" smtClean="0">
                <a:solidFill>
                  <a:srgbClr val="008000"/>
                </a:solidFill>
                <a:ea typeface="ＭＳ Ｐゴシック" pitchFamily="34" charset="-128"/>
              </a:rPr>
              <a:t>reduction</a:t>
            </a:r>
            <a:endParaRPr lang="en-US" sz="1800" dirty="0" smtClean="0"/>
          </a:p>
          <a:p>
            <a:pPr marL="342900" indent="-342900">
              <a:buFont typeface="Arial" panose="020B0604020202020204" pitchFamily="34" charset="0"/>
              <a:buChar char="•"/>
            </a:pPr>
            <a:endParaRPr lang="en-US" sz="2000" dirty="0"/>
          </a:p>
          <a:p>
            <a:r>
              <a:rPr lang="en-US" sz="2000" u="sng" dirty="0" smtClean="0"/>
              <a:t>Novel Alternative Fuels Project</a:t>
            </a:r>
          </a:p>
          <a:p>
            <a:pPr marL="342900" indent="-342900">
              <a:buFont typeface="Arial" panose="020B0604020202020204" pitchFamily="34" charset="0"/>
              <a:buChar char="•"/>
            </a:pPr>
            <a:r>
              <a:rPr lang="en-US" sz="1800" dirty="0" smtClean="0"/>
              <a:t>Lab, rig, and APU testing complete</a:t>
            </a:r>
          </a:p>
        </p:txBody>
      </p:sp>
      <p:sp>
        <p:nvSpPr>
          <p:cNvPr id="23" name="TextBox 22"/>
          <p:cNvSpPr txBox="1"/>
          <p:nvPr/>
        </p:nvSpPr>
        <p:spPr>
          <a:xfrm>
            <a:off x="0" y="6531425"/>
            <a:ext cx="241043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rPr>
              <a:t>Images courtesy of  Rolls-Royce</a:t>
            </a:r>
            <a:endParaRPr kumimoji="0" lang="en-US" sz="1200" b="0" i="0" u="none" strike="noStrike" kern="0" cap="none" spc="0" normalizeH="0" baseline="0" noProof="0" dirty="0">
              <a:ln>
                <a:noFill/>
              </a:ln>
              <a:solidFill>
                <a:schemeClr val="bg1"/>
              </a:solidFill>
              <a:effectLst/>
              <a:uLnTx/>
              <a:uFillTx/>
            </a:endParaRPr>
          </a:p>
        </p:txBody>
      </p:sp>
      <p:graphicFrame>
        <p:nvGraphicFramePr>
          <p:cNvPr id="10" name="Table 9"/>
          <p:cNvGraphicFramePr>
            <a:graphicFrameLocks noGrp="1"/>
          </p:cNvGraphicFramePr>
          <p:nvPr>
            <p:extLst>
              <p:ext uri="{D42A27DB-BD31-4B8C-83A1-F6EECF244321}">
                <p14:modId xmlns:p14="http://schemas.microsoft.com/office/powerpoint/2010/main" val="1680962565"/>
              </p:ext>
            </p:extLst>
          </p:nvPr>
        </p:nvGraphicFramePr>
        <p:xfrm>
          <a:off x="284017" y="5577978"/>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4" name="AutoShape 8"/>
          <p:cNvSpPr>
            <a:spLocks noChangeArrowheads="1"/>
          </p:cNvSpPr>
          <p:nvPr/>
        </p:nvSpPr>
        <p:spPr bwMode="auto">
          <a:xfrm flipV="1">
            <a:off x="8047493" y="5307621"/>
            <a:ext cx="279400" cy="254000"/>
          </a:xfrm>
          <a:prstGeom prst="triangle">
            <a:avLst>
              <a:gd name="adj" fmla="val 5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 name="Text Box 22"/>
          <p:cNvSpPr txBox="1">
            <a:spLocks noChangeArrowheads="1"/>
          </p:cNvSpPr>
          <p:nvPr/>
        </p:nvSpPr>
        <p:spPr bwMode="auto">
          <a:xfrm>
            <a:off x="6229048" y="4520460"/>
            <a:ext cx="1544500"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Dual Wall Vane Rig Testing</a:t>
            </a:r>
            <a:endParaRPr lang="en-US" sz="1200" b="1" dirty="0">
              <a:solidFill>
                <a:srgbClr val="000000"/>
              </a:solidFill>
            </a:endParaRPr>
          </a:p>
        </p:txBody>
      </p:sp>
      <p:sp>
        <p:nvSpPr>
          <p:cNvPr id="17" name="AutoShape 8"/>
          <p:cNvSpPr>
            <a:spLocks noChangeArrowheads="1"/>
          </p:cNvSpPr>
          <p:nvPr/>
        </p:nvSpPr>
        <p:spPr bwMode="auto">
          <a:xfrm flipV="1">
            <a:off x="4778557" y="5300679"/>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8" name="AutoShape 8"/>
          <p:cNvSpPr>
            <a:spLocks noChangeArrowheads="1"/>
          </p:cNvSpPr>
          <p:nvPr/>
        </p:nvSpPr>
        <p:spPr bwMode="auto">
          <a:xfrm flipV="1">
            <a:off x="6721898" y="5320745"/>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1" name="Text Box 22"/>
          <p:cNvSpPr txBox="1">
            <a:spLocks noChangeArrowheads="1"/>
          </p:cNvSpPr>
          <p:nvPr/>
        </p:nvSpPr>
        <p:spPr bwMode="auto">
          <a:xfrm>
            <a:off x="3076844" y="4758962"/>
            <a:ext cx="1376563"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CMC Blade Tracks Engine Test 1</a:t>
            </a:r>
            <a:endParaRPr lang="en-US" sz="1200" b="1" dirty="0">
              <a:solidFill>
                <a:srgbClr val="000000"/>
              </a:solidFill>
            </a:endParaRPr>
          </a:p>
        </p:txBody>
      </p:sp>
      <p:sp>
        <p:nvSpPr>
          <p:cNvPr id="22" name="Text Box 22"/>
          <p:cNvSpPr txBox="1">
            <a:spLocks noChangeArrowheads="1"/>
          </p:cNvSpPr>
          <p:nvPr/>
        </p:nvSpPr>
        <p:spPr bwMode="auto">
          <a:xfrm>
            <a:off x="7802599" y="4612793"/>
            <a:ext cx="1360032" cy="553998"/>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Dual Wall Vane  Engine Test Mid- 2016</a:t>
            </a:r>
            <a:endParaRPr lang="en-US" sz="1200" b="1" dirty="0">
              <a:solidFill>
                <a:srgbClr val="000000"/>
              </a:solidFill>
            </a:endParaRPr>
          </a:p>
        </p:txBody>
      </p:sp>
      <p:sp>
        <p:nvSpPr>
          <p:cNvPr id="25" name="Line 26"/>
          <p:cNvSpPr>
            <a:spLocks noChangeShapeType="1"/>
          </p:cNvSpPr>
          <p:nvPr/>
        </p:nvSpPr>
        <p:spPr bwMode="auto">
          <a:xfrm flipH="1" flipV="1">
            <a:off x="7389627" y="4758962"/>
            <a:ext cx="797564" cy="5273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6" name="Line 26"/>
          <p:cNvSpPr>
            <a:spLocks noChangeShapeType="1"/>
          </p:cNvSpPr>
          <p:nvPr/>
        </p:nvSpPr>
        <p:spPr bwMode="auto">
          <a:xfrm flipH="1" flipV="1">
            <a:off x="6385321" y="5007426"/>
            <a:ext cx="469873" cy="304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7" name="Line 26"/>
          <p:cNvSpPr>
            <a:spLocks noChangeShapeType="1"/>
          </p:cNvSpPr>
          <p:nvPr/>
        </p:nvSpPr>
        <p:spPr bwMode="auto">
          <a:xfrm flipH="1" flipV="1">
            <a:off x="4284921" y="5088072"/>
            <a:ext cx="606055" cy="2126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8" name="Text Box 22"/>
          <p:cNvSpPr txBox="1">
            <a:spLocks noChangeArrowheads="1"/>
          </p:cNvSpPr>
          <p:nvPr/>
        </p:nvSpPr>
        <p:spPr bwMode="auto">
          <a:xfrm>
            <a:off x="4778557" y="4746515"/>
            <a:ext cx="1606764"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CMC Blade Tracks Engine Test 2 (TRL 6)</a:t>
            </a:r>
            <a:endParaRPr lang="en-US" sz="1200" b="1" dirty="0">
              <a:solidFill>
                <a:srgbClr val="000000"/>
              </a:solidFill>
            </a:endParaRPr>
          </a:p>
        </p:txBody>
      </p:sp>
      <p:sp>
        <p:nvSpPr>
          <p:cNvPr id="29" name="Right Arrow 28"/>
          <p:cNvSpPr/>
          <p:nvPr/>
        </p:nvSpPr>
        <p:spPr bwMode="auto">
          <a:xfrm>
            <a:off x="8426028" y="5285483"/>
            <a:ext cx="680484" cy="263401"/>
          </a:xfrm>
          <a:prstGeom prst="rightArrow">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196276614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792" y="0"/>
            <a:ext cx="922722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Tx/>
              <a:buChar char="•"/>
            </a:pPr>
            <a:endParaRPr lang="en-US" sz="2400">
              <a:solidFill>
                <a:srgbClr val="000000"/>
              </a:solidFill>
            </a:endParaRPr>
          </a:p>
        </p:txBody>
      </p:sp>
      <p:sp>
        <p:nvSpPr>
          <p:cNvPr id="14339" name="Title 1"/>
          <p:cNvSpPr>
            <a:spLocks noGrp="1"/>
          </p:cNvSpPr>
          <p:nvPr>
            <p:ph type="title"/>
          </p:nvPr>
        </p:nvSpPr>
        <p:spPr>
          <a:xfrm>
            <a:off x="233916" y="138735"/>
            <a:ext cx="9062064" cy="609600"/>
          </a:xfrm>
        </p:spPr>
        <p:txBody>
          <a:bodyPr/>
          <a:lstStyle/>
          <a:p>
            <a:r>
              <a:rPr lang="en-US" dirty="0" smtClean="0"/>
              <a:t>Benefits of CLEEN Program</a:t>
            </a:r>
            <a:r>
              <a:rPr lang="en-US" sz="2000" dirty="0" smtClean="0"/>
              <a:t>: </a:t>
            </a:r>
            <a:br>
              <a:rPr lang="en-US" sz="2000" dirty="0" smtClean="0"/>
            </a:br>
            <a:r>
              <a:rPr lang="en-US" sz="2000" dirty="0" smtClean="0"/>
              <a:t>Demonstrated technologies that reduce noise, emissions and fuel burn</a:t>
            </a:r>
          </a:p>
        </p:txBody>
      </p:sp>
      <p:sp>
        <p:nvSpPr>
          <p:cNvPr id="14340" name="Slide Number Placeholder 3"/>
          <p:cNvSpPr>
            <a:spLocks noGrp="1"/>
          </p:cNvSpPr>
          <p:nvPr>
            <p:ph type="sldNum" sz="quarter" idx="10"/>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Aft>
                <a:spcPct val="0"/>
              </a:spcAft>
              <a:defRPr/>
            </a:pPr>
            <a:fld id="{568C7CB2-EA4E-4AB4-A85A-9A466373C7A6}" type="slidenum">
              <a:rPr lang="en-US" smtClean="0">
                <a:solidFill>
                  <a:srgbClr val="FFFFFF"/>
                </a:solidFill>
              </a:rPr>
              <a:pPr fontAlgn="base">
                <a:spcAft>
                  <a:spcPct val="0"/>
                </a:spcAft>
                <a:defRPr/>
              </a:pPr>
              <a:t>11</a:t>
            </a:fld>
            <a:endParaRPr lang="en-US" smtClean="0">
              <a:solidFill>
                <a:srgbClr val="FFFFFF"/>
              </a:solidFill>
            </a:endParaRPr>
          </a:p>
        </p:txBody>
      </p:sp>
      <p:sp>
        <p:nvSpPr>
          <p:cNvPr id="14341" name="Rectangle 7"/>
          <p:cNvSpPr>
            <a:spLocks noChangeArrowheads="1"/>
          </p:cNvSpPr>
          <p:nvPr/>
        </p:nvSpPr>
        <p:spPr bwMode="auto">
          <a:xfrm>
            <a:off x="4398333" y="972906"/>
            <a:ext cx="445076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r>
              <a:rPr lang="en-US" b="1" dirty="0">
                <a:solidFill>
                  <a:srgbClr val="000000"/>
                </a:solidFill>
                <a:ea typeface="ＭＳ Ｐゴシック" pitchFamily="34" charset="-128"/>
              </a:rPr>
              <a:t>General Electric</a:t>
            </a:r>
            <a:r>
              <a:rPr lang="en-US" sz="1400" b="1" dirty="0">
                <a:solidFill>
                  <a:srgbClr val="000000"/>
                </a:solidFill>
                <a:ea typeface="ＭＳ Ｐゴシック" pitchFamily="34" charset="-128"/>
              </a:rPr>
              <a:t/>
            </a:r>
            <a:br>
              <a:rPr lang="en-US" sz="1400" b="1" dirty="0">
                <a:solidFill>
                  <a:srgbClr val="000000"/>
                </a:solidFill>
                <a:ea typeface="ＭＳ Ｐゴシック" pitchFamily="34" charset="-128"/>
              </a:rPr>
            </a:br>
            <a:r>
              <a:rPr lang="en-US" sz="800" b="1" dirty="0">
                <a:solidFill>
                  <a:srgbClr val="000000"/>
                </a:solidFill>
                <a:ea typeface="ＭＳ Ｐゴシック" pitchFamily="34" charset="-128"/>
              </a:rPr>
              <a:t/>
            </a:r>
            <a:br>
              <a:rPr lang="en-US" sz="800" b="1" dirty="0">
                <a:solidFill>
                  <a:srgbClr val="000000"/>
                </a:solidFill>
                <a:ea typeface="ＭＳ Ｐゴシック" pitchFamily="34" charset="-128"/>
              </a:rPr>
            </a:br>
            <a:r>
              <a:rPr lang="en-US" sz="1400" b="1" dirty="0">
                <a:solidFill>
                  <a:srgbClr val="000000"/>
                </a:solidFill>
                <a:ea typeface="ＭＳ Ｐゴシック" pitchFamily="34" charset="-128"/>
              </a:rPr>
              <a:t>TAPS II </a:t>
            </a:r>
            <a:r>
              <a:rPr lang="en-US" sz="1400" b="1" dirty="0" smtClean="0">
                <a:solidFill>
                  <a:srgbClr val="000000"/>
                </a:solidFill>
                <a:ea typeface="ＭＳ Ｐゴシック" pitchFamily="34" charset="-128"/>
              </a:rPr>
              <a:t>Combustor </a:t>
            </a:r>
            <a:r>
              <a:rPr lang="en-US" sz="1400" b="1" dirty="0" smtClean="0">
                <a:solidFill>
                  <a:schemeClr val="accent2"/>
                </a:solidFill>
                <a:ea typeface="ＭＳ Ｐゴシック" pitchFamily="34" charset="-128"/>
              </a:rPr>
              <a:t>(entering fleet in 2016)</a:t>
            </a:r>
            <a:r>
              <a:rPr lang="en-US" sz="1400" b="1" dirty="0">
                <a:solidFill>
                  <a:schemeClr val="accent2"/>
                </a:solidFill>
                <a:ea typeface="ＭＳ Ｐゴシック" pitchFamily="34" charset="-128"/>
              </a:rPr>
              <a:t/>
            </a:r>
            <a:br>
              <a:rPr lang="en-US" sz="1400" b="1" dirty="0">
                <a:solidFill>
                  <a:schemeClr val="accent2"/>
                </a:solidFill>
                <a:ea typeface="ＭＳ Ｐゴシック" pitchFamily="34" charset="-128"/>
              </a:rPr>
            </a:br>
            <a:r>
              <a:rPr lang="en-US" sz="1400" dirty="0">
                <a:solidFill>
                  <a:srgbClr val="000000"/>
                </a:solidFill>
                <a:ea typeface="ＭＳ Ｐゴシック" pitchFamily="34" charset="-128"/>
              </a:rPr>
              <a:t>CLEEN 60% margin to CAEP/6 LTO </a:t>
            </a:r>
            <a:r>
              <a:rPr lang="en-US" sz="1400" dirty="0" err="1">
                <a:solidFill>
                  <a:srgbClr val="000000"/>
                </a:solidFill>
                <a:ea typeface="ＭＳ Ｐゴシック" pitchFamily="34" charset="-128"/>
              </a:rPr>
              <a:t>NOx</a:t>
            </a:r>
            <a:r>
              <a:rPr lang="en-US" sz="1400" dirty="0">
                <a:solidFill>
                  <a:srgbClr val="000000"/>
                </a:solidFill>
                <a:ea typeface="ＭＳ Ｐゴシック" pitchFamily="34" charset="-128"/>
              </a:rPr>
              <a:t> was achieved</a:t>
            </a:r>
            <a:br>
              <a:rPr lang="en-US" sz="1400" dirty="0">
                <a:solidFill>
                  <a:srgbClr val="000000"/>
                </a:solidFill>
                <a:ea typeface="ＭＳ Ｐゴシック" pitchFamily="34" charset="-128"/>
              </a:rPr>
            </a:br>
            <a:r>
              <a:rPr lang="en-US" sz="1400" b="1" dirty="0">
                <a:solidFill>
                  <a:srgbClr val="000000"/>
                </a:solidFill>
                <a:ea typeface="ＭＳ Ｐゴシック" pitchFamily="34" charset="-128"/>
              </a:rPr>
              <a:t/>
            </a:r>
            <a:br>
              <a:rPr lang="en-US" sz="1400" b="1" dirty="0">
                <a:solidFill>
                  <a:srgbClr val="000000"/>
                </a:solidFill>
                <a:ea typeface="ＭＳ Ｐゴシック" pitchFamily="34" charset="-128"/>
              </a:rPr>
            </a:br>
            <a:r>
              <a:rPr lang="en-US" sz="1400" b="1" dirty="0">
                <a:solidFill>
                  <a:srgbClr val="000000"/>
                </a:solidFill>
                <a:ea typeface="ＭＳ Ｐゴシック" pitchFamily="34" charset="-128"/>
              </a:rPr>
              <a:t>FMS/Engine </a:t>
            </a:r>
            <a:r>
              <a:rPr lang="en-US" sz="1400" b="1" dirty="0" smtClean="0">
                <a:solidFill>
                  <a:srgbClr val="000000"/>
                </a:solidFill>
                <a:ea typeface="ＭＳ Ｐゴシック" pitchFamily="34" charset="-128"/>
              </a:rPr>
              <a:t>and </a:t>
            </a:r>
            <a:r>
              <a:rPr lang="en-US" sz="1400" b="1" dirty="0">
                <a:solidFill>
                  <a:srgbClr val="000000"/>
                </a:solidFill>
                <a:ea typeface="ＭＳ Ｐゴシック" pitchFamily="34" charset="-128"/>
              </a:rPr>
              <a:t>FMS/ATM Integration</a:t>
            </a:r>
          </a:p>
          <a:p>
            <a:pPr defTabSz="457200"/>
            <a:r>
              <a:rPr lang="en-US" sz="1400" dirty="0" smtClean="0">
                <a:solidFill>
                  <a:srgbClr val="000000"/>
                </a:solidFill>
                <a:ea typeface="ＭＳ Ｐゴシック" pitchFamily="34" charset="-128"/>
              </a:rPr>
              <a:t>Benefits </a:t>
            </a:r>
            <a:r>
              <a:rPr lang="en-US" sz="1400" dirty="0">
                <a:solidFill>
                  <a:srgbClr val="000000"/>
                </a:solidFill>
                <a:ea typeface="ＭＳ Ｐゴシック" pitchFamily="34" charset="-128"/>
              </a:rPr>
              <a:t>are being </a:t>
            </a:r>
            <a:r>
              <a:rPr lang="en-US" sz="1400" dirty="0" smtClean="0">
                <a:solidFill>
                  <a:srgbClr val="000000"/>
                </a:solidFill>
                <a:ea typeface="ＭＳ Ｐゴシック" pitchFamily="34" charset="-128"/>
              </a:rPr>
              <a:t>assessed</a:t>
            </a:r>
            <a:br>
              <a:rPr lang="en-US" sz="1400" dirty="0" smtClean="0">
                <a:solidFill>
                  <a:srgbClr val="000000"/>
                </a:solidFill>
                <a:ea typeface="ＭＳ Ｐゴシック" pitchFamily="34" charset="-128"/>
              </a:rPr>
            </a:br>
            <a:endParaRPr lang="en-US" sz="1400" dirty="0">
              <a:solidFill>
                <a:srgbClr val="000000"/>
              </a:solidFill>
              <a:ea typeface="ＭＳ Ｐゴシック" pitchFamily="34" charset="-128"/>
            </a:endParaRPr>
          </a:p>
          <a:p>
            <a:pPr defTabSz="457200"/>
            <a:r>
              <a:rPr lang="en-US" sz="1400" b="1" dirty="0" smtClean="0">
                <a:solidFill>
                  <a:srgbClr val="000000"/>
                </a:solidFill>
                <a:ea typeface="ＭＳ Ｐゴシック" pitchFamily="34" charset="-128"/>
              </a:rPr>
              <a:t>Open </a:t>
            </a:r>
            <a:r>
              <a:rPr lang="en-US" sz="1400" b="1" dirty="0">
                <a:solidFill>
                  <a:srgbClr val="000000"/>
                </a:solidFill>
                <a:ea typeface="ＭＳ Ｐゴシック" pitchFamily="34" charset="-128"/>
              </a:rPr>
              <a:t>Rotor</a:t>
            </a:r>
            <a:r>
              <a:rPr lang="en-US" sz="1400" dirty="0">
                <a:solidFill>
                  <a:srgbClr val="000000"/>
                </a:solidFill>
                <a:ea typeface="ＭＳ Ｐゴシック" pitchFamily="34" charset="-128"/>
              </a:rPr>
              <a:t/>
            </a:r>
            <a:br>
              <a:rPr lang="en-US" sz="1400" dirty="0">
                <a:solidFill>
                  <a:srgbClr val="000000"/>
                </a:solidFill>
                <a:ea typeface="ＭＳ Ｐゴシック" pitchFamily="34" charset="-128"/>
              </a:rPr>
            </a:br>
            <a:r>
              <a:rPr lang="en-US" sz="1400" dirty="0" smtClean="0">
                <a:solidFill>
                  <a:srgbClr val="000000"/>
                </a:solidFill>
                <a:ea typeface="ＭＳ Ｐゴシック" pitchFamily="34" charset="-128"/>
              </a:rPr>
              <a:t>~26</a:t>
            </a:r>
            <a:r>
              <a:rPr lang="en-US" sz="1400" dirty="0">
                <a:solidFill>
                  <a:srgbClr val="000000"/>
                </a:solidFill>
                <a:ea typeface="ＭＳ Ｐゴシック" pitchFamily="34" charset="-128"/>
              </a:rPr>
              <a:t>% reduction in fuel burn (re: 737-800) and </a:t>
            </a:r>
            <a:br>
              <a:rPr lang="en-US" sz="1400" dirty="0">
                <a:solidFill>
                  <a:srgbClr val="000000"/>
                </a:solidFill>
                <a:ea typeface="ＭＳ Ｐゴシック" pitchFamily="34" charset="-128"/>
              </a:rPr>
            </a:br>
            <a:r>
              <a:rPr lang="en-US" sz="1400" dirty="0" smtClean="0">
                <a:solidFill>
                  <a:srgbClr val="000000"/>
                </a:solidFill>
                <a:ea typeface="ＭＳ Ｐゴシック" pitchFamily="34" charset="-128"/>
              </a:rPr>
              <a:t>~15-17EPNdB </a:t>
            </a:r>
            <a:r>
              <a:rPr lang="en-US" sz="1400" dirty="0">
                <a:solidFill>
                  <a:srgbClr val="000000"/>
                </a:solidFill>
                <a:ea typeface="ＭＳ Ｐゴシック" pitchFamily="34" charset="-128"/>
              </a:rPr>
              <a:t>cumulative noise margin to </a:t>
            </a:r>
            <a:r>
              <a:rPr lang="en-US" sz="1400" dirty="0" smtClean="0">
                <a:solidFill>
                  <a:srgbClr val="000000"/>
                </a:solidFill>
                <a:ea typeface="ＭＳ Ｐゴシック" pitchFamily="34" charset="-128"/>
              </a:rPr>
              <a:t>Stage </a:t>
            </a:r>
            <a:r>
              <a:rPr lang="en-US" sz="1400" dirty="0">
                <a:solidFill>
                  <a:srgbClr val="000000"/>
                </a:solidFill>
                <a:ea typeface="ＭＳ Ｐゴシック" pitchFamily="34" charset="-128"/>
              </a:rPr>
              <a:t>4</a:t>
            </a:r>
            <a:br>
              <a:rPr lang="en-US" sz="1400" dirty="0">
                <a:solidFill>
                  <a:srgbClr val="000000"/>
                </a:solidFill>
                <a:ea typeface="ＭＳ Ｐゴシック" pitchFamily="34" charset="-128"/>
              </a:rPr>
            </a:br>
            <a:endParaRPr lang="en-US" sz="2000" dirty="0">
              <a:solidFill>
                <a:srgbClr val="000000"/>
              </a:solidFill>
              <a:ea typeface="ＭＳ Ｐゴシック" pitchFamily="34" charset="-128"/>
            </a:endParaRPr>
          </a:p>
          <a:p>
            <a:pPr defTabSz="457200"/>
            <a:r>
              <a:rPr lang="en-US" b="1" dirty="0" smtClean="0">
                <a:solidFill>
                  <a:srgbClr val="000000"/>
                </a:solidFill>
                <a:ea typeface="ＭＳ Ｐゴシック" pitchFamily="34" charset="-128"/>
              </a:rPr>
              <a:t>Rolls </a:t>
            </a:r>
            <a:r>
              <a:rPr lang="en-US" b="1" dirty="0">
                <a:solidFill>
                  <a:srgbClr val="000000"/>
                </a:solidFill>
                <a:ea typeface="ＭＳ Ｐゴシック" pitchFamily="34" charset="-128"/>
              </a:rPr>
              <a:t>Royce</a:t>
            </a:r>
            <a:br>
              <a:rPr lang="en-US" b="1" dirty="0">
                <a:solidFill>
                  <a:srgbClr val="000000"/>
                </a:solidFill>
                <a:ea typeface="ＭＳ Ｐゴシック" pitchFamily="34" charset="-128"/>
              </a:rPr>
            </a:br>
            <a:r>
              <a:rPr lang="en-US" sz="800" b="1" dirty="0">
                <a:solidFill>
                  <a:srgbClr val="000000"/>
                </a:solidFill>
                <a:ea typeface="ＭＳ Ｐゴシック" pitchFamily="34" charset="-128"/>
              </a:rPr>
              <a:t/>
            </a:r>
            <a:br>
              <a:rPr lang="en-US" sz="800" b="1" dirty="0">
                <a:solidFill>
                  <a:srgbClr val="000000"/>
                </a:solidFill>
                <a:ea typeface="ＭＳ Ｐゴシック" pitchFamily="34" charset="-128"/>
              </a:rPr>
            </a:br>
            <a:r>
              <a:rPr lang="en-US" sz="1400" b="1" dirty="0">
                <a:solidFill>
                  <a:srgbClr val="000000"/>
                </a:solidFill>
                <a:ea typeface="ＭＳ Ｐゴシック" pitchFamily="34" charset="-128"/>
              </a:rPr>
              <a:t>Ceramic Matrix Composite Turbine Blade Track</a:t>
            </a:r>
            <a:br>
              <a:rPr lang="en-US" sz="1400" b="1" dirty="0">
                <a:solidFill>
                  <a:srgbClr val="000000"/>
                </a:solidFill>
                <a:ea typeface="ＭＳ Ｐゴシック" pitchFamily="34" charset="-128"/>
              </a:rPr>
            </a:br>
            <a:r>
              <a:rPr lang="en-US" sz="1400" dirty="0">
                <a:solidFill>
                  <a:srgbClr val="000000"/>
                </a:solidFill>
                <a:ea typeface="ＭＳ Ｐゴシック" pitchFamily="34" charset="-128"/>
              </a:rPr>
              <a:t>CMC blade tracks </a:t>
            </a:r>
            <a:r>
              <a:rPr lang="en-US" sz="1400" dirty="0" smtClean="0">
                <a:solidFill>
                  <a:srgbClr val="000000"/>
                </a:solidFill>
                <a:ea typeface="ＭＳ Ｐゴシック" pitchFamily="34" charset="-128"/>
              </a:rPr>
              <a:t>offer &gt; 50% reduction in cooling and component weight.  </a:t>
            </a:r>
            <a:endParaRPr lang="en-US" sz="1400" dirty="0">
              <a:solidFill>
                <a:srgbClr val="000000"/>
              </a:solidFill>
              <a:ea typeface="ＭＳ Ｐゴシック" pitchFamily="34" charset="-128"/>
            </a:endParaRPr>
          </a:p>
          <a:p>
            <a:pPr defTabSz="457200"/>
            <a:endParaRPr lang="en-US" sz="1400" dirty="0">
              <a:solidFill>
                <a:srgbClr val="000000"/>
              </a:solidFill>
              <a:ea typeface="ＭＳ Ｐゴシック" pitchFamily="34" charset="-128"/>
            </a:endParaRPr>
          </a:p>
          <a:p>
            <a:pPr defTabSz="457200"/>
            <a:r>
              <a:rPr lang="en-US" sz="1400" b="1" dirty="0">
                <a:solidFill>
                  <a:srgbClr val="000000"/>
                </a:solidFill>
                <a:ea typeface="ＭＳ Ｐゴシック" pitchFamily="34" charset="-128"/>
              </a:rPr>
              <a:t>Rolls-Royce – Dual Wall Turbine </a:t>
            </a:r>
            <a:r>
              <a:rPr lang="en-US" sz="1400" b="1" dirty="0" smtClean="0">
                <a:solidFill>
                  <a:srgbClr val="000000"/>
                </a:solidFill>
                <a:ea typeface="ＭＳ Ｐゴシック" pitchFamily="34" charset="-128"/>
              </a:rPr>
              <a:t>Airfoil</a:t>
            </a:r>
            <a:br>
              <a:rPr lang="en-US" sz="1400" b="1" dirty="0" smtClean="0">
                <a:solidFill>
                  <a:srgbClr val="000000"/>
                </a:solidFill>
                <a:ea typeface="ＭＳ Ｐゴシック" pitchFamily="34" charset="-128"/>
              </a:rPr>
            </a:br>
            <a:r>
              <a:rPr lang="en-US" sz="1400" dirty="0" smtClean="0">
                <a:solidFill>
                  <a:srgbClr val="000000"/>
                </a:solidFill>
                <a:ea typeface="ＭＳ Ｐゴシック" pitchFamily="34" charset="-128"/>
              </a:rPr>
              <a:t>Dual Wall turbine airfoils provide &gt; 20% reduction in cooling and increased operating temperature capability.  </a:t>
            </a:r>
            <a:br>
              <a:rPr lang="en-US" sz="1400" dirty="0" smtClean="0">
                <a:solidFill>
                  <a:srgbClr val="000000"/>
                </a:solidFill>
                <a:ea typeface="ＭＳ Ｐゴシック" pitchFamily="34" charset="-128"/>
              </a:rPr>
            </a:br>
            <a:r>
              <a:rPr lang="en-US" sz="1400" b="1" dirty="0">
                <a:solidFill>
                  <a:srgbClr val="000000"/>
                </a:solidFill>
                <a:ea typeface="ＭＳ Ｐゴシック" pitchFamily="34" charset="-128"/>
              </a:rPr>
              <a:t/>
            </a:r>
            <a:br>
              <a:rPr lang="en-US" sz="1400" b="1" dirty="0">
                <a:solidFill>
                  <a:srgbClr val="000000"/>
                </a:solidFill>
                <a:ea typeface="ＭＳ Ｐゴシック" pitchFamily="34" charset="-128"/>
              </a:rPr>
            </a:br>
            <a:r>
              <a:rPr lang="en-US" sz="1400" dirty="0" smtClean="0">
                <a:solidFill>
                  <a:srgbClr val="000000"/>
                </a:solidFill>
                <a:ea typeface="ＭＳ Ｐゴシック" pitchFamily="34" charset="-128"/>
              </a:rPr>
              <a:t>CLEEN tech will provide ~1% </a:t>
            </a:r>
            <a:r>
              <a:rPr lang="en-US" sz="1400" dirty="0">
                <a:solidFill>
                  <a:srgbClr val="000000"/>
                </a:solidFill>
                <a:ea typeface="ＭＳ Ｐゴシック" pitchFamily="34" charset="-128"/>
              </a:rPr>
              <a:t>fuel burn </a:t>
            </a:r>
            <a:r>
              <a:rPr lang="en-US" sz="1400" dirty="0" smtClean="0">
                <a:solidFill>
                  <a:srgbClr val="000000"/>
                </a:solidFill>
                <a:ea typeface="ＭＳ Ｐゴシック" pitchFamily="34" charset="-128"/>
              </a:rPr>
              <a:t>reduction</a:t>
            </a:r>
            <a:endParaRPr lang="en-US" sz="1400" dirty="0">
              <a:solidFill>
                <a:srgbClr val="000000"/>
              </a:solidFill>
              <a:ea typeface="ＭＳ Ｐゴシック" pitchFamily="34" charset="-128"/>
            </a:endParaRPr>
          </a:p>
        </p:txBody>
      </p:sp>
      <p:sp>
        <p:nvSpPr>
          <p:cNvPr id="9" name="Rectangle 8"/>
          <p:cNvSpPr/>
          <p:nvPr/>
        </p:nvSpPr>
        <p:spPr>
          <a:xfrm>
            <a:off x="279439" y="990430"/>
            <a:ext cx="4038600" cy="5539978"/>
          </a:xfrm>
          <a:prstGeom prst="rect">
            <a:avLst/>
          </a:prstGeom>
        </p:spPr>
        <p:txBody>
          <a:bodyPr>
            <a:spAutoFit/>
          </a:bodyPr>
          <a:lstStyle/>
          <a:p>
            <a:pPr defTabSz="457200">
              <a:spcBef>
                <a:spcPts val="0"/>
              </a:spcBef>
              <a:spcAft>
                <a:spcPts val="0"/>
              </a:spcAft>
              <a:defRPr/>
            </a:pPr>
            <a:r>
              <a:rPr lang="en-US" b="1" dirty="0">
                <a:solidFill>
                  <a:prstClr val="black"/>
                </a:solidFill>
                <a:latin typeface="+mn-lt"/>
                <a:ea typeface="ＭＳ Ｐゴシック" charset="-128"/>
              </a:rPr>
              <a:t>Boeing</a:t>
            </a:r>
            <a:r>
              <a:rPr lang="en-US" sz="1400" b="1" dirty="0">
                <a:solidFill>
                  <a:prstClr val="black"/>
                </a:solidFill>
                <a:latin typeface="+mn-lt"/>
                <a:ea typeface="ＭＳ Ｐゴシック" charset="-128"/>
              </a:rPr>
              <a:t> </a:t>
            </a:r>
            <a:br>
              <a:rPr lang="en-US" sz="1400" b="1" dirty="0">
                <a:solidFill>
                  <a:prstClr val="black"/>
                </a:solidFill>
                <a:latin typeface="+mn-lt"/>
                <a:ea typeface="ＭＳ Ｐゴシック" charset="-128"/>
              </a:rPr>
            </a:br>
            <a:r>
              <a:rPr lang="en-US" sz="800" b="1" dirty="0">
                <a:solidFill>
                  <a:prstClr val="black"/>
                </a:solidFill>
                <a:latin typeface="+mn-lt"/>
                <a:ea typeface="ＭＳ Ｐゴシック" charset="-128"/>
              </a:rPr>
              <a:t/>
            </a:r>
            <a:br>
              <a:rPr lang="en-US" sz="800" b="1" dirty="0">
                <a:solidFill>
                  <a:prstClr val="black"/>
                </a:solidFill>
                <a:latin typeface="+mn-lt"/>
                <a:ea typeface="ＭＳ Ｐゴシック" charset="-128"/>
              </a:rPr>
            </a:br>
            <a:r>
              <a:rPr lang="en-US" sz="1400" b="1" dirty="0">
                <a:solidFill>
                  <a:prstClr val="black"/>
                </a:solidFill>
                <a:latin typeface="+mn-lt"/>
                <a:ea typeface="ＭＳ Ｐゴシック" charset="-128"/>
              </a:rPr>
              <a:t>Adaptive Trailing </a:t>
            </a:r>
            <a:r>
              <a:rPr lang="en-US" sz="1400" b="1" dirty="0" smtClean="0">
                <a:solidFill>
                  <a:prstClr val="black"/>
                </a:solidFill>
                <a:latin typeface="+mn-lt"/>
                <a:ea typeface="ＭＳ Ｐゴシック" charset="-128"/>
              </a:rPr>
              <a:t>Edge</a:t>
            </a:r>
            <a:r>
              <a:rPr lang="en-US" sz="1400" b="1" dirty="0">
                <a:solidFill>
                  <a:prstClr val="black"/>
                </a:solidFill>
                <a:latin typeface="+mn-lt"/>
                <a:ea typeface="ＭＳ Ｐゴシック" charset="-128"/>
              </a:rPr>
              <a:t/>
            </a:r>
            <a:br>
              <a:rPr lang="en-US" sz="1400" b="1" dirty="0">
                <a:solidFill>
                  <a:prstClr val="black"/>
                </a:solidFill>
                <a:latin typeface="+mn-lt"/>
                <a:ea typeface="ＭＳ Ｐゴシック" charset="-128"/>
              </a:rPr>
            </a:br>
            <a:r>
              <a:rPr lang="en-US" sz="1400" dirty="0" smtClean="0">
                <a:solidFill>
                  <a:prstClr val="black"/>
                </a:solidFill>
                <a:latin typeface="+mn-lt"/>
                <a:ea typeface="ＭＳ Ｐゴシック" charset="-128"/>
              </a:rPr>
              <a:t>~ </a:t>
            </a:r>
            <a:r>
              <a:rPr lang="en-US" sz="1400" dirty="0" smtClean="0">
                <a:solidFill>
                  <a:prstClr val="black"/>
                </a:solidFill>
                <a:latin typeface="+mn-lt"/>
              </a:rPr>
              <a:t>2% </a:t>
            </a:r>
            <a:r>
              <a:rPr lang="en-US" sz="1400" dirty="0">
                <a:solidFill>
                  <a:prstClr val="black"/>
                </a:solidFill>
                <a:latin typeface="+mn-lt"/>
              </a:rPr>
              <a:t>fuel burn reduction </a:t>
            </a:r>
            <a:r>
              <a:rPr lang="en-US" sz="1400" dirty="0" smtClean="0">
                <a:solidFill>
                  <a:prstClr val="black"/>
                </a:solidFill>
                <a:latin typeface="+mn-lt"/>
              </a:rPr>
              <a:t> </a:t>
            </a:r>
            <a:br>
              <a:rPr lang="en-US" sz="1400" dirty="0" smtClean="0">
                <a:solidFill>
                  <a:prstClr val="black"/>
                </a:solidFill>
                <a:latin typeface="+mn-lt"/>
              </a:rPr>
            </a:br>
            <a:r>
              <a:rPr lang="en-US" sz="1400" dirty="0" smtClean="0">
                <a:solidFill>
                  <a:prstClr val="black"/>
                </a:solidFill>
                <a:latin typeface="+mn-lt"/>
              </a:rPr>
              <a:t>~ -1.5dB cum in some single and twin aisles</a:t>
            </a:r>
            <a:br>
              <a:rPr lang="en-US" sz="1400" dirty="0" smtClean="0">
                <a:solidFill>
                  <a:prstClr val="black"/>
                </a:solidFill>
                <a:latin typeface="+mn-lt"/>
              </a:rPr>
            </a:br>
            <a:endParaRPr lang="en-US" sz="800" dirty="0" smtClean="0">
              <a:solidFill>
                <a:prstClr val="black"/>
              </a:solidFill>
              <a:latin typeface="+mn-lt"/>
            </a:endParaRPr>
          </a:p>
          <a:p>
            <a:pPr defTabSz="457200">
              <a:spcBef>
                <a:spcPts val="0"/>
              </a:spcBef>
              <a:spcAft>
                <a:spcPts val="0"/>
              </a:spcAft>
              <a:defRPr/>
            </a:pPr>
            <a:r>
              <a:rPr lang="en-US" sz="1400" b="1" dirty="0">
                <a:solidFill>
                  <a:prstClr val="black"/>
                </a:solidFill>
                <a:ea typeface="ＭＳ Ｐゴシック" charset="-128"/>
              </a:rPr>
              <a:t>CMC Acoustic Nozzle</a:t>
            </a:r>
            <a:endParaRPr lang="en-US" sz="1400" dirty="0">
              <a:solidFill>
                <a:prstClr val="black"/>
              </a:solidFill>
              <a:latin typeface="+mn-lt"/>
            </a:endParaRPr>
          </a:p>
          <a:p>
            <a:pPr defTabSz="457200">
              <a:spcBef>
                <a:spcPts val="0"/>
              </a:spcBef>
              <a:spcAft>
                <a:spcPts val="0"/>
              </a:spcAft>
              <a:defRPr/>
            </a:pPr>
            <a:r>
              <a:rPr lang="en-US" sz="1400" dirty="0" smtClean="0">
                <a:solidFill>
                  <a:prstClr val="black"/>
                </a:solidFill>
                <a:latin typeface="+mn-lt"/>
              </a:rPr>
              <a:t>~ 1% fuel burn reduction</a:t>
            </a:r>
          </a:p>
          <a:p>
            <a:pPr defTabSz="457200">
              <a:spcBef>
                <a:spcPts val="0"/>
              </a:spcBef>
              <a:spcAft>
                <a:spcPts val="0"/>
              </a:spcAft>
              <a:defRPr/>
            </a:pPr>
            <a:r>
              <a:rPr lang="en-US" sz="1400" dirty="0" smtClean="0">
                <a:solidFill>
                  <a:prstClr val="black"/>
                </a:solidFill>
                <a:latin typeface="+mn-lt"/>
              </a:rPr>
              <a:t>Parity or better noise reduction compared with treated metallic hot structure</a:t>
            </a:r>
            <a:endParaRPr lang="en-US" sz="1400" dirty="0">
              <a:solidFill>
                <a:prstClr val="black"/>
              </a:solidFill>
              <a:latin typeface="+mn-lt"/>
            </a:endParaRPr>
          </a:p>
          <a:p>
            <a:pPr defTabSz="457200">
              <a:spcBef>
                <a:spcPts val="0"/>
              </a:spcBef>
              <a:spcAft>
                <a:spcPts val="0"/>
              </a:spcAft>
              <a:defRPr/>
            </a:pPr>
            <a:r>
              <a:rPr lang="en-US" sz="2000" b="1" dirty="0" smtClean="0">
                <a:solidFill>
                  <a:prstClr val="black"/>
                </a:solidFill>
                <a:latin typeface="+mn-lt"/>
                <a:ea typeface="ＭＳ Ｐゴシック" charset="-128"/>
              </a:rPr>
              <a:t/>
            </a:r>
            <a:br>
              <a:rPr lang="en-US" sz="2000" b="1" dirty="0" smtClean="0">
                <a:solidFill>
                  <a:prstClr val="black"/>
                </a:solidFill>
                <a:latin typeface="+mn-lt"/>
                <a:ea typeface="ＭＳ Ｐゴシック" charset="-128"/>
              </a:rPr>
            </a:br>
            <a:r>
              <a:rPr lang="en-US" b="1" dirty="0" smtClean="0">
                <a:solidFill>
                  <a:prstClr val="black"/>
                </a:solidFill>
                <a:latin typeface="+mn-lt"/>
                <a:ea typeface="ＭＳ Ｐゴシック" charset="-128"/>
              </a:rPr>
              <a:t>Honeywell</a:t>
            </a:r>
            <a:r>
              <a:rPr lang="en-US" sz="1800" b="1" dirty="0">
                <a:solidFill>
                  <a:prstClr val="black"/>
                </a:solidFill>
                <a:latin typeface="+mn-lt"/>
                <a:ea typeface="ＭＳ Ｐゴシック" charset="-128"/>
              </a:rPr>
              <a:t/>
            </a:r>
            <a:br>
              <a:rPr lang="en-US" sz="1800" b="1" dirty="0">
                <a:solidFill>
                  <a:prstClr val="black"/>
                </a:solidFill>
                <a:latin typeface="+mn-lt"/>
                <a:ea typeface="ＭＳ Ｐゴシック" charset="-128"/>
              </a:rPr>
            </a:br>
            <a:r>
              <a:rPr lang="en-US" sz="800" b="1" dirty="0">
                <a:solidFill>
                  <a:prstClr val="black"/>
                </a:solidFill>
                <a:latin typeface="+mn-lt"/>
                <a:ea typeface="ＭＳ Ｐゴシック" charset="-128"/>
              </a:rPr>
              <a:t/>
            </a:r>
            <a:br>
              <a:rPr lang="en-US" sz="800" b="1" dirty="0">
                <a:solidFill>
                  <a:prstClr val="black"/>
                </a:solidFill>
                <a:latin typeface="+mn-lt"/>
                <a:ea typeface="ＭＳ Ｐゴシック" charset="-128"/>
              </a:rPr>
            </a:br>
            <a:r>
              <a:rPr lang="en-US" sz="1400" b="1" dirty="0">
                <a:solidFill>
                  <a:prstClr val="black"/>
                </a:solidFill>
                <a:latin typeface="+mn-lt"/>
                <a:ea typeface="ＭＳ Ｐゴシック" charset="-128"/>
              </a:rPr>
              <a:t>Fuel Burn Technologies</a:t>
            </a:r>
            <a:endParaRPr lang="en-US" sz="1400" dirty="0">
              <a:solidFill>
                <a:prstClr val="black"/>
              </a:solidFill>
              <a:latin typeface="+mn-lt"/>
            </a:endParaRPr>
          </a:p>
          <a:p>
            <a:pPr defTabSz="457200">
              <a:spcBef>
                <a:spcPts val="0"/>
              </a:spcBef>
              <a:spcAft>
                <a:spcPts val="0"/>
              </a:spcAft>
              <a:defRPr/>
            </a:pPr>
            <a:r>
              <a:rPr lang="en-US" sz="1400" dirty="0">
                <a:latin typeface="+mn-lt"/>
              </a:rPr>
              <a:t>CLEEN </a:t>
            </a:r>
            <a:r>
              <a:rPr lang="en-US" sz="1400" dirty="0" smtClean="0">
                <a:latin typeface="+mn-lt"/>
              </a:rPr>
              <a:t>technologies contributed to ~5</a:t>
            </a:r>
            <a:r>
              <a:rPr lang="en-US" sz="1400" dirty="0">
                <a:latin typeface="+mn-lt"/>
              </a:rPr>
              <a:t>% fuel burn </a:t>
            </a:r>
            <a:r>
              <a:rPr lang="en-US" sz="1400" dirty="0" smtClean="0">
                <a:latin typeface="+mn-lt"/>
              </a:rPr>
              <a:t>reduction as part of a 15.7% fuel burn reduction engine package</a:t>
            </a:r>
            <a:endParaRPr lang="en-US" sz="1400" dirty="0">
              <a:latin typeface="+mn-lt"/>
            </a:endParaRPr>
          </a:p>
          <a:p>
            <a:pPr defTabSz="457200">
              <a:spcBef>
                <a:spcPts val="0"/>
              </a:spcBef>
              <a:spcAft>
                <a:spcPts val="0"/>
              </a:spcAft>
              <a:defRPr/>
            </a:pPr>
            <a:r>
              <a:rPr lang="en-US" sz="2000" b="1" dirty="0">
                <a:solidFill>
                  <a:prstClr val="black"/>
                </a:solidFill>
                <a:latin typeface="+mn-lt"/>
              </a:rPr>
              <a:t/>
            </a:r>
            <a:br>
              <a:rPr lang="en-US" sz="2000" b="1" dirty="0">
                <a:solidFill>
                  <a:prstClr val="black"/>
                </a:solidFill>
                <a:latin typeface="+mn-lt"/>
              </a:rPr>
            </a:br>
            <a:r>
              <a:rPr lang="en-US" b="1" dirty="0" smtClean="0">
                <a:solidFill>
                  <a:prstClr val="black"/>
                </a:solidFill>
                <a:latin typeface="+mn-lt"/>
              </a:rPr>
              <a:t>Pratt </a:t>
            </a:r>
            <a:r>
              <a:rPr lang="en-US" b="1" dirty="0">
                <a:solidFill>
                  <a:prstClr val="black"/>
                </a:solidFill>
                <a:latin typeface="+mn-lt"/>
              </a:rPr>
              <a:t>&amp; Whitney</a:t>
            </a:r>
            <a:r>
              <a:rPr lang="en-US" sz="1100" b="1" dirty="0">
                <a:solidFill>
                  <a:prstClr val="black"/>
                </a:solidFill>
                <a:latin typeface="+mn-lt"/>
              </a:rPr>
              <a:t/>
            </a:r>
            <a:br>
              <a:rPr lang="en-US" sz="1100" b="1" dirty="0">
                <a:solidFill>
                  <a:prstClr val="black"/>
                </a:solidFill>
                <a:latin typeface="+mn-lt"/>
              </a:rPr>
            </a:br>
            <a:endParaRPr lang="en-US" sz="800" b="1" dirty="0">
              <a:solidFill>
                <a:prstClr val="black"/>
              </a:solidFill>
              <a:latin typeface="+mn-lt"/>
            </a:endParaRPr>
          </a:p>
          <a:p>
            <a:pPr defTabSz="457200">
              <a:spcBef>
                <a:spcPts val="0"/>
              </a:spcBef>
              <a:spcAft>
                <a:spcPts val="0"/>
              </a:spcAft>
              <a:defRPr/>
            </a:pPr>
            <a:r>
              <a:rPr lang="en-US" sz="1400" b="1" dirty="0">
                <a:solidFill>
                  <a:prstClr val="black"/>
                </a:solidFill>
                <a:latin typeface="+mn-lt"/>
              </a:rPr>
              <a:t>Geared Turbofan Technologies</a:t>
            </a:r>
            <a:br>
              <a:rPr lang="en-US" sz="1400" b="1" dirty="0">
                <a:solidFill>
                  <a:prstClr val="black"/>
                </a:solidFill>
                <a:latin typeface="+mn-lt"/>
              </a:rPr>
            </a:br>
            <a:r>
              <a:rPr lang="en-US" sz="1400" dirty="0">
                <a:solidFill>
                  <a:prstClr val="black"/>
                </a:solidFill>
                <a:latin typeface="+mn-lt"/>
              </a:rPr>
              <a:t>CLEEN techs expand design space for engine with </a:t>
            </a:r>
            <a:r>
              <a:rPr lang="en-US" sz="1400" dirty="0" smtClean="0">
                <a:solidFill>
                  <a:prstClr val="black"/>
                </a:solidFill>
                <a:latin typeface="+mn-lt"/>
              </a:rPr>
              <a:t>~ </a:t>
            </a:r>
            <a:r>
              <a:rPr lang="en-US" sz="1400" dirty="0">
                <a:solidFill>
                  <a:prstClr val="black"/>
                </a:solidFill>
                <a:latin typeface="+mn-lt"/>
              </a:rPr>
              <a:t>20% fuel burn reduction, 25 </a:t>
            </a:r>
            <a:r>
              <a:rPr lang="en-US" sz="1400" dirty="0" err="1">
                <a:solidFill>
                  <a:prstClr val="black"/>
                </a:solidFill>
                <a:latin typeface="+mn-lt"/>
              </a:rPr>
              <a:t>EPNdB</a:t>
            </a:r>
            <a:r>
              <a:rPr lang="en-US" sz="1400" dirty="0">
                <a:solidFill>
                  <a:prstClr val="black"/>
                </a:solidFill>
                <a:latin typeface="+mn-lt"/>
              </a:rPr>
              <a:t> cumulative noise margin to </a:t>
            </a:r>
            <a:r>
              <a:rPr lang="en-US" sz="1400" dirty="0" smtClean="0">
                <a:solidFill>
                  <a:prstClr val="black"/>
                </a:solidFill>
                <a:latin typeface="+mn-lt"/>
              </a:rPr>
              <a:t>Stage 4</a:t>
            </a:r>
            <a:endParaRPr lang="en-US" sz="1200" dirty="0">
              <a:solidFill>
                <a:prstClr val="black"/>
              </a:solidFill>
              <a:latin typeface="+mn-lt"/>
            </a:endParaRPr>
          </a:p>
        </p:txBody>
      </p:sp>
      <p:cxnSp>
        <p:nvCxnSpPr>
          <p:cNvPr id="14343" name="Straight Connector 10"/>
          <p:cNvCxnSpPr>
            <a:cxnSpLocks noChangeShapeType="1"/>
          </p:cNvCxnSpPr>
          <p:nvPr/>
        </p:nvCxnSpPr>
        <p:spPr bwMode="auto">
          <a:xfrm>
            <a:off x="353870" y="3365202"/>
            <a:ext cx="396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Straight Connector 11"/>
          <p:cNvCxnSpPr>
            <a:cxnSpLocks noChangeShapeType="1"/>
          </p:cNvCxnSpPr>
          <p:nvPr/>
        </p:nvCxnSpPr>
        <p:spPr bwMode="auto">
          <a:xfrm>
            <a:off x="4334536" y="3737109"/>
            <a:ext cx="38862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5" name="Straight Connector 12"/>
          <p:cNvCxnSpPr>
            <a:cxnSpLocks noChangeShapeType="1"/>
          </p:cNvCxnSpPr>
          <p:nvPr/>
        </p:nvCxnSpPr>
        <p:spPr bwMode="auto">
          <a:xfrm>
            <a:off x="355639" y="5028748"/>
            <a:ext cx="396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6" name="Straight Connector 13"/>
          <p:cNvCxnSpPr>
            <a:cxnSpLocks noChangeShapeType="1"/>
          </p:cNvCxnSpPr>
          <p:nvPr/>
        </p:nvCxnSpPr>
        <p:spPr bwMode="auto">
          <a:xfrm>
            <a:off x="4328672" y="1075494"/>
            <a:ext cx="5864" cy="54544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bwMode="auto">
          <a:xfrm>
            <a:off x="8582282" y="6492974"/>
            <a:ext cx="3461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t>11</a:t>
            </a:r>
            <a:endParaRPr lang="en-US" sz="1200" b="1" dirty="0"/>
          </a:p>
        </p:txBody>
      </p:sp>
    </p:spTree>
    <p:extLst>
      <p:ext uri="{BB962C8B-B14F-4D97-AF65-F5344CB8AC3E}">
        <p14:creationId xmlns:p14="http://schemas.microsoft.com/office/powerpoint/2010/main" val="3185188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73856" y="174344"/>
            <a:ext cx="8472488" cy="609600"/>
          </a:xfrm>
        </p:spPr>
        <p:txBody>
          <a:bodyPr/>
          <a:lstStyle/>
          <a:p>
            <a:r>
              <a:rPr lang="en-US" sz="3600" dirty="0" smtClean="0"/>
              <a:t>CLEEN II</a:t>
            </a:r>
          </a:p>
        </p:txBody>
      </p:sp>
      <p:sp>
        <p:nvSpPr>
          <p:cNvPr id="2" name="TextBox 1"/>
          <p:cNvSpPr txBox="1"/>
          <p:nvPr/>
        </p:nvSpPr>
        <p:spPr>
          <a:xfrm>
            <a:off x="325463" y="902287"/>
            <a:ext cx="8595253" cy="5509200"/>
          </a:xfrm>
          <a:prstGeom prst="rect">
            <a:avLst/>
          </a:prstGeom>
          <a:noFill/>
        </p:spPr>
        <p:txBody>
          <a:bodyPr wrap="square" rtlCol="0">
            <a:spAutoFit/>
          </a:bodyPr>
          <a:lstStyle/>
          <a:p>
            <a:endParaRPr lang="en-US" sz="1000" b="1" dirty="0" smtClean="0">
              <a:solidFill>
                <a:srgbClr val="000000"/>
              </a:solidFill>
            </a:endParaRPr>
          </a:p>
          <a:p>
            <a:pPr marL="342900" indent="-342900">
              <a:buFont typeface="Arial" pitchFamily="34" charset="0"/>
              <a:buChar char="•"/>
            </a:pPr>
            <a:r>
              <a:rPr lang="en-US" b="1" dirty="0" smtClean="0">
                <a:solidFill>
                  <a:srgbClr val="000000"/>
                </a:solidFill>
              </a:rPr>
              <a:t>Program model based on successful CLEEN I</a:t>
            </a:r>
          </a:p>
          <a:p>
            <a:pPr marL="914400" lvl="1" indent="-457200">
              <a:buFont typeface="Arial" pitchFamily="34" charset="0"/>
              <a:buChar char="–"/>
            </a:pPr>
            <a:r>
              <a:rPr lang="en-US" sz="2200" dirty="0" smtClean="0">
                <a:solidFill>
                  <a:srgbClr val="000000"/>
                </a:solidFill>
                <a:latin typeface="Arial"/>
              </a:rPr>
              <a:t>Requires cost share and tech maturation from TRL 3-5 to demonstration at TRL 6-7</a:t>
            </a:r>
          </a:p>
          <a:p>
            <a:pPr marL="914400" lvl="1" indent="-457200">
              <a:buFont typeface="Arial" pitchFamily="34" charset="0"/>
              <a:buChar char="–"/>
            </a:pPr>
            <a:r>
              <a:rPr lang="en-US" sz="2200" dirty="0">
                <a:solidFill>
                  <a:srgbClr val="000000"/>
                </a:solidFill>
                <a:latin typeface="Arial"/>
              </a:rPr>
              <a:t>Program work conducted </a:t>
            </a:r>
            <a:r>
              <a:rPr lang="en-US" sz="2200" dirty="0" smtClean="0">
                <a:solidFill>
                  <a:srgbClr val="000000"/>
                </a:solidFill>
                <a:latin typeface="Arial"/>
              </a:rPr>
              <a:t>2015-2020</a:t>
            </a:r>
          </a:p>
          <a:p>
            <a:pPr marL="914400" lvl="1" indent="-457200">
              <a:buFont typeface="Arial" pitchFamily="34" charset="0"/>
              <a:buChar char="–"/>
            </a:pPr>
            <a:r>
              <a:rPr lang="en-US" sz="2200" dirty="0" smtClean="0">
                <a:solidFill>
                  <a:srgbClr val="000000"/>
                </a:solidFill>
                <a:latin typeface="Arial"/>
              </a:rPr>
              <a:t>Requires industry to show path to commercial product so tech realizes benefits in the fleet </a:t>
            </a:r>
          </a:p>
          <a:p>
            <a:pPr marL="457200" indent="-457200">
              <a:buFont typeface="Arial" panose="020B0604020202020204" pitchFamily="34" charset="0"/>
              <a:buChar char="•"/>
            </a:pPr>
            <a:r>
              <a:rPr lang="en-US" sz="2200" dirty="0" smtClean="0">
                <a:solidFill>
                  <a:srgbClr val="000000"/>
                </a:solidFill>
                <a:latin typeface="Arial"/>
              </a:rPr>
              <a:t>Milestones:</a:t>
            </a:r>
          </a:p>
          <a:p>
            <a:pPr marL="914400" lvl="1" indent="-457200">
              <a:buFont typeface="Arial" pitchFamily="34" charset="0"/>
              <a:buChar char="–"/>
            </a:pPr>
            <a:r>
              <a:rPr lang="en-US" sz="2200" dirty="0" smtClean="0">
                <a:solidFill>
                  <a:srgbClr val="000000"/>
                </a:solidFill>
                <a:latin typeface="Arial"/>
              </a:rPr>
              <a:t>Market survey conducted May-July 2013</a:t>
            </a:r>
          </a:p>
          <a:p>
            <a:pPr marL="914400" lvl="1" indent="-457200">
              <a:buFont typeface="Arial" pitchFamily="34" charset="0"/>
              <a:buChar char="–"/>
            </a:pPr>
            <a:r>
              <a:rPr lang="en-US" sz="2200" dirty="0" smtClean="0">
                <a:solidFill>
                  <a:srgbClr val="000000"/>
                </a:solidFill>
                <a:latin typeface="Arial"/>
              </a:rPr>
              <a:t>Draft solicitation released publicly November 2013</a:t>
            </a:r>
          </a:p>
          <a:p>
            <a:pPr marL="914400" lvl="1" indent="-457200">
              <a:buFont typeface="Arial" pitchFamily="34" charset="0"/>
              <a:buChar char="–"/>
            </a:pPr>
            <a:r>
              <a:rPr lang="en-US" sz="2200" dirty="0" smtClean="0">
                <a:solidFill>
                  <a:srgbClr val="000000"/>
                </a:solidFill>
                <a:latin typeface="Arial"/>
              </a:rPr>
              <a:t>Industry day held in Washington D.C. December 2013</a:t>
            </a:r>
          </a:p>
          <a:p>
            <a:pPr marL="914400" lvl="1" indent="-457200">
              <a:buFont typeface="Arial" pitchFamily="34" charset="0"/>
              <a:buChar char="–"/>
            </a:pPr>
            <a:r>
              <a:rPr lang="en-US" sz="2200" dirty="0" smtClean="0">
                <a:solidFill>
                  <a:srgbClr val="000000"/>
                </a:solidFill>
                <a:latin typeface="Arial"/>
              </a:rPr>
              <a:t>Solicitation Released September 29, 2014</a:t>
            </a:r>
          </a:p>
          <a:p>
            <a:pPr marL="914400" lvl="1" indent="-457200">
              <a:buFont typeface="Arial" pitchFamily="34" charset="0"/>
              <a:buChar char="–"/>
            </a:pPr>
            <a:r>
              <a:rPr lang="en-US" sz="2200" dirty="0" smtClean="0">
                <a:solidFill>
                  <a:srgbClr val="000000"/>
                </a:solidFill>
                <a:latin typeface="Arial"/>
              </a:rPr>
              <a:t>Solicitation Closed February 2, 2014</a:t>
            </a:r>
          </a:p>
          <a:p>
            <a:pPr marL="914400" lvl="1" indent="-457200">
              <a:buFont typeface="Arial" pitchFamily="34" charset="0"/>
              <a:buChar char="–"/>
            </a:pPr>
            <a:r>
              <a:rPr lang="en-US" sz="2200" dirty="0" smtClean="0">
                <a:solidFill>
                  <a:srgbClr val="000000"/>
                </a:solidFill>
                <a:latin typeface="Arial"/>
              </a:rPr>
              <a:t>Contract negotiations have begun with selected companies</a:t>
            </a:r>
          </a:p>
          <a:p>
            <a:pPr marL="914400" lvl="1" indent="-457200">
              <a:buFont typeface="Arial" pitchFamily="34" charset="0"/>
              <a:buChar char="–"/>
            </a:pPr>
            <a:r>
              <a:rPr lang="en-US" sz="2200" b="1" i="1" dirty="0" smtClean="0">
                <a:solidFill>
                  <a:srgbClr val="000000"/>
                </a:solidFill>
                <a:latin typeface="Arial"/>
              </a:rPr>
              <a:t>Contract award planned for before end of FY2015</a:t>
            </a:r>
            <a:endParaRPr lang="en-US" sz="2200" b="1" i="1" dirty="0">
              <a:solidFill>
                <a:srgbClr val="000000"/>
              </a:solidFill>
              <a:latin typeface="Arial"/>
            </a:endParaRPr>
          </a:p>
          <a:p>
            <a:pPr marL="914400" lvl="1" indent="-457200">
              <a:buFont typeface="Arial" panose="020B0604020202020204" pitchFamily="34" charset="0"/>
              <a:buChar char="•"/>
            </a:pPr>
            <a:endParaRPr lang="en-US" sz="2200" dirty="0" smtClean="0">
              <a:solidFill>
                <a:srgbClr val="000000"/>
              </a:solidFill>
              <a:latin typeface="Arial"/>
            </a:endParaRPr>
          </a:p>
          <a:p>
            <a:endParaRPr lang="en-US" sz="1000" b="1" dirty="0" smtClean="0">
              <a:solidFill>
                <a:srgbClr val="000000"/>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24" y="3470604"/>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884" y="3832322"/>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96" y="4172774"/>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747" y="4515189"/>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7141" y="0"/>
            <a:ext cx="1153508" cy="1153508"/>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6366" y="448263"/>
            <a:ext cx="1501728" cy="335681"/>
          </a:xfrm>
          <a:prstGeom prst="rect">
            <a:avLst/>
          </a:prstGeom>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883" y="4837816"/>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2" y="5155339"/>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970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ChangeArrowheads="1"/>
          </p:cNvSpPr>
          <p:nvPr/>
        </p:nvSpPr>
        <p:spPr bwMode="auto">
          <a:xfrm>
            <a:off x="4716237" y="1772701"/>
            <a:ext cx="1658937"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4" name="Rectangle 4"/>
          <p:cNvSpPr>
            <a:spLocks noChangeArrowheads="1"/>
          </p:cNvSpPr>
          <p:nvPr/>
        </p:nvSpPr>
        <p:spPr bwMode="auto">
          <a:xfrm>
            <a:off x="4716237" y="1620301"/>
            <a:ext cx="138588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5" name="Rectangle 5"/>
          <p:cNvSpPr>
            <a:spLocks noChangeArrowheads="1"/>
          </p:cNvSpPr>
          <p:nvPr/>
        </p:nvSpPr>
        <p:spPr bwMode="auto">
          <a:xfrm>
            <a:off x="704624" y="1620301"/>
            <a:ext cx="5832475"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6" name="Rectangle 6"/>
          <p:cNvSpPr>
            <a:spLocks noChangeArrowheads="1"/>
          </p:cNvSpPr>
          <p:nvPr/>
        </p:nvSpPr>
        <p:spPr bwMode="auto">
          <a:xfrm>
            <a:off x="704624" y="1745713"/>
            <a:ext cx="18796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7" name="Text Box 7"/>
          <p:cNvSpPr txBox="1">
            <a:spLocks noChangeArrowheads="1"/>
          </p:cNvSpPr>
          <p:nvPr/>
        </p:nvSpPr>
        <p:spPr bwMode="auto">
          <a:xfrm>
            <a:off x="109464" y="175770"/>
            <a:ext cx="8958336" cy="70788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4000" b="1" dirty="0" smtClean="0">
                <a:solidFill>
                  <a:srgbClr val="1D2F68"/>
                </a:solidFill>
                <a:ea typeface="ＭＳ Ｐゴシック" pitchFamily="-109" charset="-128"/>
              </a:rPr>
              <a:t>CLEEN + CLEEN II Program </a:t>
            </a:r>
            <a:r>
              <a:rPr lang="en-US" sz="4000" b="1" dirty="0">
                <a:solidFill>
                  <a:srgbClr val="1D2F68"/>
                </a:solidFill>
                <a:ea typeface="ＭＳ Ｐゴシック" pitchFamily="-109" charset="-128"/>
              </a:rPr>
              <a:t>Goals</a:t>
            </a:r>
          </a:p>
        </p:txBody>
      </p:sp>
      <p:sp>
        <p:nvSpPr>
          <p:cNvPr id="42" name="Rectangle 3"/>
          <p:cNvSpPr>
            <a:spLocks noChangeArrowheads="1"/>
          </p:cNvSpPr>
          <p:nvPr/>
        </p:nvSpPr>
        <p:spPr bwMode="auto">
          <a:xfrm>
            <a:off x="84138" y="4188495"/>
            <a:ext cx="8983662" cy="422695"/>
          </a:xfrm>
          <a:prstGeom prst="rect">
            <a:avLst/>
          </a:prstGeom>
          <a:noFill/>
          <a:ln>
            <a:noFill/>
          </a:ln>
          <a:extLst/>
        </p:spPr>
        <p:txBody>
          <a:bodyPr/>
          <a:lstStyle/>
          <a:p>
            <a:pPr marL="342900" indent="-342900" algn="ctr" eaLnBrk="0" hangingPunct="0">
              <a:lnSpc>
                <a:spcPct val="90000"/>
              </a:lnSpc>
              <a:spcBef>
                <a:spcPct val="20000"/>
              </a:spcBef>
            </a:pPr>
            <a:r>
              <a:rPr lang="en-US" sz="2200" b="1" dirty="0">
                <a:solidFill>
                  <a:srgbClr val="000066"/>
                </a:solidFill>
              </a:rPr>
              <a:t>Advance use of “drop-in” renewable alternative fuels</a:t>
            </a:r>
          </a:p>
        </p:txBody>
      </p:sp>
      <p:pic>
        <p:nvPicPr>
          <p:cNvPr id="43" name="Picture 21" descr="sugarca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914" y="4583524"/>
            <a:ext cx="1053700" cy="7770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P81201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6199" y="4583525"/>
            <a:ext cx="1081089" cy="780264"/>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22"/>
          <p:cNvSpPr txBox="1">
            <a:spLocks noChangeArrowheads="1"/>
          </p:cNvSpPr>
          <p:nvPr/>
        </p:nvSpPr>
        <p:spPr bwMode="auto">
          <a:xfrm>
            <a:off x="341714" y="5286799"/>
            <a:ext cx="2052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rgbClr val="000000"/>
                </a:solidFill>
              </a:rPr>
              <a:t>Bio feedstock</a:t>
            </a:r>
          </a:p>
        </p:txBody>
      </p:sp>
      <p:pic>
        <p:nvPicPr>
          <p:cNvPr id="46" name="Picture 25" descr="refinery"/>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1349" y="4561000"/>
            <a:ext cx="802631" cy="8603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7" descr="Continental 03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1124" b="14938"/>
          <a:stretch/>
        </p:blipFill>
        <p:spPr bwMode="auto">
          <a:xfrm>
            <a:off x="7700137" y="4598311"/>
            <a:ext cx="1206788" cy="76459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29"/>
          <p:cNvSpPr txBox="1">
            <a:spLocks noChangeArrowheads="1"/>
          </p:cNvSpPr>
          <p:nvPr/>
        </p:nvSpPr>
        <p:spPr bwMode="auto">
          <a:xfrm>
            <a:off x="3721100" y="5265879"/>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solidFill>
                  <a:srgbClr val="000000"/>
                </a:solidFill>
              </a:rPr>
              <a:t>Fuel Production</a:t>
            </a:r>
            <a:endParaRPr lang="en-US" sz="2000" b="1" dirty="0">
              <a:solidFill>
                <a:srgbClr val="000000"/>
              </a:solidFill>
            </a:endParaRPr>
          </a:p>
        </p:txBody>
      </p:sp>
      <p:sp>
        <p:nvSpPr>
          <p:cNvPr id="49" name="Text Box 30"/>
          <p:cNvSpPr txBox="1">
            <a:spLocks noChangeArrowheads="1"/>
          </p:cNvSpPr>
          <p:nvPr/>
        </p:nvSpPr>
        <p:spPr bwMode="auto">
          <a:xfrm>
            <a:off x="7785111" y="5300131"/>
            <a:ext cx="124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000000"/>
                </a:solidFill>
              </a:rPr>
              <a:t>Jet fuel</a:t>
            </a:r>
          </a:p>
        </p:txBody>
      </p:sp>
      <p:sp>
        <p:nvSpPr>
          <p:cNvPr id="2" name="Right Arrow 1"/>
          <p:cNvSpPr/>
          <p:nvPr/>
        </p:nvSpPr>
        <p:spPr bwMode="auto">
          <a:xfrm>
            <a:off x="2828925" y="4961079"/>
            <a:ext cx="600075" cy="396875"/>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mtClean="0">
              <a:solidFill>
                <a:srgbClr val="000000"/>
              </a:solidFill>
            </a:endParaRPr>
          </a:p>
        </p:txBody>
      </p:sp>
      <p:sp>
        <p:nvSpPr>
          <p:cNvPr id="51" name="Right Arrow 50"/>
          <p:cNvSpPr/>
          <p:nvPr/>
        </p:nvSpPr>
        <p:spPr bwMode="auto">
          <a:xfrm>
            <a:off x="6619875" y="5005335"/>
            <a:ext cx="600075" cy="396875"/>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mtClean="0">
              <a:solidFill>
                <a:srgbClr val="000000"/>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10967450"/>
              </p:ext>
            </p:extLst>
          </p:nvPr>
        </p:nvGraphicFramePr>
        <p:xfrm>
          <a:off x="762000" y="1397000"/>
          <a:ext cx="7391400" cy="2364799"/>
        </p:xfrm>
        <a:graphic>
          <a:graphicData uri="http://schemas.openxmlformats.org/drawingml/2006/table">
            <a:tbl>
              <a:tblPr firstRow="1" bandRow="1">
                <a:tableStyleId>{21E4AEA4-8DFA-4A89-87EB-49C32662AFE0}</a:tableStyleId>
              </a:tblPr>
              <a:tblGrid>
                <a:gridCol w="1847850"/>
                <a:gridCol w="1164708"/>
                <a:gridCol w="1765005"/>
                <a:gridCol w="2613837"/>
              </a:tblGrid>
              <a:tr h="370840">
                <a:tc>
                  <a:txBody>
                    <a:bodyPr/>
                    <a:lstStyle/>
                    <a:p>
                      <a:endParaRPr lang="en-US" dirty="0"/>
                    </a:p>
                  </a:txBody>
                  <a:tcPr/>
                </a:tc>
                <a:tc>
                  <a:txBody>
                    <a:bodyPr/>
                    <a:lstStyle/>
                    <a:p>
                      <a:pPr algn="ctr"/>
                      <a:r>
                        <a:rPr lang="en-US" dirty="0" smtClean="0"/>
                        <a:t>CLEEN</a:t>
                      </a:r>
                      <a:endParaRPr lang="en-US" dirty="0"/>
                    </a:p>
                  </a:txBody>
                  <a:tcPr/>
                </a:tc>
                <a:tc gridSpan="2">
                  <a:txBody>
                    <a:bodyPr/>
                    <a:lstStyle/>
                    <a:p>
                      <a:pPr algn="ctr"/>
                      <a:r>
                        <a:rPr lang="en-US" dirty="0" smtClean="0"/>
                        <a:t>CLEE</a:t>
                      </a:r>
                      <a:r>
                        <a:rPr lang="en-US" baseline="0" dirty="0" smtClean="0"/>
                        <a:t>N II</a:t>
                      </a:r>
                      <a:endParaRPr lang="en-US" dirty="0"/>
                    </a:p>
                  </a:txBody>
                  <a:tcPr/>
                </a:tc>
                <a:tc hMerge="1">
                  <a:txBody>
                    <a:bodyPr/>
                    <a:lstStyle/>
                    <a:p>
                      <a:endParaRPr lang="en-US" dirty="0"/>
                    </a:p>
                  </a:txBody>
                  <a:tcPr/>
                </a:tc>
              </a:tr>
              <a:tr h="370840">
                <a:tc>
                  <a:txBody>
                    <a:bodyPr/>
                    <a:lstStyle/>
                    <a:p>
                      <a:r>
                        <a:rPr lang="en-US" sz="1400" dirty="0" smtClean="0"/>
                        <a:t>Noise </a:t>
                      </a:r>
                      <a:br>
                        <a:rPr lang="en-US" sz="1400" dirty="0" smtClean="0"/>
                      </a:br>
                      <a:r>
                        <a:rPr lang="en-US" sz="1400" dirty="0" smtClean="0"/>
                        <a:t>(cum below Stage 4)</a:t>
                      </a:r>
                      <a:endParaRPr lang="en-US" sz="1400" dirty="0"/>
                    </a:p>
                  </a:txBody>
                  <a:tcPr anchor="ctr"/>
                </a:tc>
                <a:tc>
                  <a:txBody>
                    <a:bodyPr/>
                    <a:lstStyle/>
                    <a:p>
                      <a:pPr algn="ctr"/>
                      <a:r>
                        <a:rPr lang="en-US" sz="1400" dirty="0" smtClean="0"/>
                        <a:t>-32</a:t>
                      </a:r>
                      <a:r>
                        <a:rPr lang="en-US" sz="1400" baseline="0" dirty="0" smtClean="0"/>
                        <a:t> dB</a:t>
                      </a:r>
                      <a:endParaRPr lang="en-US" sz="1400" dirty="0"/>
                    </a:p>
                  </a:txBody>
                  <a:tcPr anchor="ctr"/>
                </a:tc>
                <a:tc>
                  <a:txBody>
                    <a:bodyPr/>
                    <a:lstStyle/>
                    <a:p>
                      <a:pPr algn="ctr"/>
                      <a:r>
                        <a:rPr lang="en-US" sz="1400" dirty="0" smtClean="0"/>
                        <a:t>-32 dB</a:t>
                      </a:r>
                      <a:endParaRPr lang="en-US" sz="1400" dirty="0"/>
                    </a:p>
                  </a:txBody>
                  <a:tcPr anchor="ctr"/>
                </a:tc>
                <a:tc>
                  <a:txBody>
                    <a:bodyPr/>
                    <a:lstStyle/>
                    <a:p>
                      <a:r>
                        <a:rPr lang="en-US" sz="1400" dirty="0" smtClean="0"/>
                        <a:t>and/or reduces the noise contour area in absolute terms</a:t>
                      </a:r>
                      <a:endParaRPr lang="en-US" sz="1400" dirty="0"/>
                    </a:p>
                  </a:txBody>
                  <a:tcPr/>
                </a:tc>
              </a:tr>
              <a:tr h="744279">
                <a:tc>
                  <a:txBody>
                    <a:bodyPr/>
                    <a:lstStyle/>
                    <a:p>
                      <a:r>
                        <a:rPr lang="en-US" sz="1400" dirty="0" smtClean="0"/>
                        <a:t>LTO </a:t>
                      </a:r>
                      <a:r>
                        <a:rPr lang="en-US" sz="1400" dirty="0" err="1" smtClean="0"/>
                        <a:t>NOx</a:t>
                      </a:r>
                      <a:r>
                        <a:rPr lang="en-US" sz="1400" dirty="0" smtClean="0"/>
                        <a:t> Emissions (below CAEP</a:t>
                      </a:r>
                      <a:r>
                        <a:rPr lang="en-US" sz="1400" baseline="0" dirty="0" smtClean="0"/>
                        <a:t> 6)</a:t>
                      </a:r>
                      <a:endParaRPr lang="en-US" sz="1400" dirty="0"/>
                    </a:p>
                  </a:txBody>
                  <a:tcPr anchor="ctr"/>
                </a:tc>
                <a:tc>
                  <a:txBody>
                    <a:bodyPr/>
                    <a:lstStyle/>
                    <a:p>
                      <a:pPr algn="ctr"/>
                      <a:r>
                        <a:rPr lang="en-US" sz="1400" dirty="0" smtClean="0"/>
                        <a:t>-60%</a:t>
                      </a:r>
                      <a:endParaRPr lang="en-US" sz="1400" dirty="0"/>
                    </a:p>
                  </a:txBody>
                  <a:tcPr anchor="ctr"/>
                </a:tc>
                <a:tc>
                  <a:txBody>
                    <a:bodyPr/>
                    <a:lstStyle/>
                    <a:p>
                      <a:pPr algn="ctr"/>
                      <a:r>
                        <a:rPr lang="en-US" sz="1400" dirty="0" smtClean="0"/>
                        <a:t>-75%</a:t>
                      </a:r>
                    </a:p>
                    <a:p>
                      <a:pPr algn="ctr"/>
                      <a:r>
                        <a:rPr lang="en-US" sz="1400" dirty="0" smtClean="0"/>
                        <a:t>(-70% vs.</a:t>
                      </a:r>
                      <a:r>
                        <a:rPr lang="en-US" sz="1400" baseline="0" dirty="0" smtClean="0"/>
                        <a:t> CAEP/8)</a:t>
                      </a:r>
                      <a:endParaRPr lang="en-US" sz="1400" dirty="0"/>
                    </a:p>
                  </a:txBody>
                  <a:tcPr anchor="ctr"/>
                </a:tc>
                <a:tc>
                  <a:txBody>
                    <a:bodyPr/>
                    <a:lstStyle/>
                    <a:p>
                      <a:r>
                        <a:rPr lang="en-US" sz="1400" dirty="0" smtClean="0"/>
                        <a:t>and/or reduces absolute</a:t>
                      </a:r>
                      <a:r>
                        <a:rPr lang="en-US" sz="1400" baseline="0" dirty="0" smtClean="0"/>
                        <a:t> </a:t>
                      </a:r>
                      <a:r>
                        <a:rPr lang="en-US" sz="1400" baseline="0" dirty="0" err="1" smtClean="0"/>
                        <a:t>NOx</a:t>
                      </a:r>
                      <a:r>
                        <a:rPr lang="en-US" sz="1400" baseline="0" dirty="0" smtClean="0"/>
                        <a:t> production over the aircraft’s mission</a:t>
                      </a:r>
                      <a:endParaRPr lang="en-US" sz="1400" dirty="0"/>
                    </a:p>
                  </a:txBody>
                  <a:tcPr/>
                </a:tc>
              </a:tr>
              <a:tr h="370840">
                <a:tc>
                  <a:txBody>
                    <a:bodyPr/>
                    <a:lstStyle/>
                    <a:p>
                      <a:r>
                        <a:rPr lang="en-US" sz="1400" dirty="0" smtClean="0"/>
                        <a:t>Aircraft Fuel</a:t>
                      </a:r>
                      <a:r>
                        <a:rPr lang="en-US" sz="1400" baseline="0" dirty="0" smtClean="0"/>
                        <a:t> Burn</a:t>
                      </a:r>
                      <a:endParaRPr lang="en-US" sz="1400" dirty="0"/>
                    </a:p>
                  </a:txBody>
                  <a:tcPr anchor="ctr"/>
                </a:tc>
                <a:tc>
                  <a:txBody>
                    <a:bodyPr/>
                    <a:lstStyle/>
                    <a:p>
                      <a:pPr algn="ctr"/>
                      <a:r>
                        <a:rPr lang="en-US" sz="1400" dirty="0" smtClean="0"/>
                        <a:t>-33%</a:t>
                      </a:r>
                      <a:endParaRPr lang="en-US" sz="1400" dirty="0"/>
                    </a:p>
                  </a:txBody>
                  <a:tcPr anchor="ctr"/>
                </a:tc>
                <a:tc>
                  <a:txBody>
                    <a:bodyPr/>
                    <a:lstStyle/>
                    <a:p>
                      <a:pPr algn="ctr"/>
                      <a:r>
                        <a:rPr lang="en-US" sz="1400" dirty="0" smtClean="0"/>
                        <a:t>-40%</a:t>
                      </a:r>
                      <a:endParaRPr lang="en-US" sz="1400" dirty="0"/>
                    </a:p>
                  </a:txBody>
                  <a:tcPr anchor="ctr"/>
                </a:tc>
                <a:tc>
                  <a:txBody>
                    <a:bodyPr/>
                    <a:lstStyle/>
                    <a:p>
                      <a:r>
                        <a:rPr lang="en-US" sz="1400" dirty="0" smtClean="0"/>
                        <a:t>and/or supports the FAA’s goal to</a:t>
                      </a:r>
                      <a:r>
                        <a:rPr lang="en-US" sz="1400" baseline="0" dirty="0" smtClean="0"/>
                        <a:t> achieve a net reduction in climate impact from aviation</a:t>
                      </a:r>
                      <a:endParaRPr lang="en-US" sz="1400" dirty="0"/>
                    </a:p>
                  </a:txBody>
                  <a:tcPr/>
                </a:tc>
              </a:tr>
            </a:tbl>
          </a:graphicData>
        </a:graphic>
      </p:graphicFrame>
      <p:sp>
        <p:nvSpPr>
          <p:cNvPr id="3" name="TextBox 2"/>
          <p:cNvSpPr txBox="1"/>
          <p:nvPr/>
        </p:nvSpPr>
        <p:spPr bwMode="auto">
          <a:xfrm>
            <a:off x="792364" y="977900"/>
            <a:ext cx="7349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800" b="1" dirty="0" smtClean="0">
                <a:solidFill>
                  <a:srgbClr val="002060"/>
                </a:solidFill>
              </a:rPr>
              <a:t>Develop and demonstrate (TRL 6-7</a:t>
            </a:r>
            <a:r>
              <a:rPr lang="en-US" sz="1800" b="1" dirty="0">
                <a:solidFill>
                  <a:srgbClr val="002060"/>
                </a:solidFill>
              </a:rPr>
              <a:t>)</a:t>
            </a:r>
            <a:r>
              <a:rPr lang="en-US" sz="1800" b="1" dirty="0" smtClean="0">
                <a:solidFill>
                  <a:srgbClr val="002060"/>
                </a:solidFill>
              </a:rPr>
              <a:t> certifiable aircraft technology</a:t>
            </a:r>
            <a:endParaRPr lang="en-US" sz="1800" b="1" dirty="0">
              <a:solidFill>
                <a:srgbClr val="002060"/>
              </a:solidFill>
            </a:endParaRPr>
          </a:p>
        </p:txBody>
      </p:sp>
    </p:spTree>
    <p:extLst>
      <p:ext uri="{BB962C8B-B14F-4D97-AF65-F5344CB8AC3E}">
        <p14:creationId xmlns:p14="http://schemas.microsoft.com/office/powerpoint/2010/main" val="1768592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2"/>
          <p:cNvSpPr txBox="1"/>
          <p:nvPr/>
        </p:nvSpPr>
        <p:spPr>
          <a:xfrm>
            <a:off x="155643" y="1294901"/>
            <a:ext cx="1223412" cy="707886"/>
          </a:xfrm>
          <a:prstGeom prst="rect">
            <a:avLst/>
          </a:prstGeom>
          <a:noFill/>
          <a:ln>
            <a:noFill/>
          </a:ln>
        </p:spPr>
        <p:txBody>
          <a:bodyPr wrap="none">
            <a:spAutoFit/>
          </a:bodyPr>
          <a:lstStyle/>
          <a:p>
            <a:pPr fontAlgn="auto">
              <a:spcBef>
                <a:spcPts val="0"/>
              </a:spcBef>
              <a:spcAft>
                <a:spcPts val="0"/>
              </a:spcAft>
              <a:defRPr/>
            </a:pPr>
            <a:r>
              <a:rPr lang="da-DK" sz="4000" b="1" dirty="0">
                <a:gradFill flip="none" rotWithShape="1">
                  <a:gsLst>
                    <a:gs pos="0">
                      <a:srgbClr val="002060"/>
                    </a:gs>
                    <a:gs pos="50000">
                      <a:srgbClr val="0070C0"/>
                    </a:gs>
                  </a:gsLst>
                  <a:lin ang="13500000" scaled="1"/>
                  <a:tileRect/>
                </a:gradFill>
                <a:latin typeface="+mn-lt"/>
                <a:cs typeface="+mn-cs"/>
              </a:rPr>
              <a:t>2014</a:t>
            </a:r>
          </a:p>
        </p:txBody>
      </p:sp>
      <p:grpSp>
        <p:nvGrpSpPr>
          <p:cNvPr id="5" name="Gruppe 40"/>
          <p:cNvGrpSpPr>
            <a:grpSpLocks/>
          </p:cNvGrpSpPr>
          <p:nvPr/>
        </p:nvGrpSpPr>
        <p:grpSpPr bwMode="auto">
          <a:xfrm>
            <a:off x="246063" y="1840164"/>
            <a:ext cx="8596312" cy="3594537"/>
            <a:chOff x="236589" y="2110902"/>
            <a:chExt cx="8596130" cy="2653186"/>
          </a:xfrm>
        </p:grpSpPr>
        <p:sp>
          <p:nvSpPr>
            <p:cNvPr id="6" name="Pentagon 5"/>
            <p:cNvSpPr/>
            <p:nvPr/>
          </p:nvSpPr>
          <p:spPr>
            <a:xfrm>
              <a:off x="242939" y="2110902"/>
              <a:ext cx="8589780" cy="2653186"/>
            </a:xfrm>
            <a:prstGeom prst="homePlate">
              <a:avLst>
                <a:gd name="adj" fmla="val 31841"/>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da-DK" kern="0">
                <a:solidFill>
                  <a:srgbClr val="FFFFFF"/>
                </a:solidFill>
                <a:latin typeface="Arial Narrow" pitchFamily="-97" charset="0"/>
              </a:endParaRPr>
            </a:p>
          </p:txBody>
        </p:sp>
        <p:sp>
          <p:nvSpPr>
            <p:cNvPr id="7" name="Rektangel 13"/>
            <p:cNvSpPr/>
            <p:nvPr/>
          </p:nvSpPr>
          <p:spPr>
            <a:xfrm>
              <a:off x="236589" y="2122853"/>
              <a:ext cx="7750011" cy="357211"/>
            </a:xfrm>
            <a:prstGeom prst="rect">
              <a:avLst/>
            </a:prstGeom>
            <a:gradFill flip="none" rotWithShape="1">
              <a:gsLst>
                <a:gs pos="0">
                  <a:srgbClr val="0070C0"/>
                </a:gs>
                <a:gs pos="100000">
                  <a:srgbClr val="002060"/>
                </a:gs>
              </a:gsLst>
              <a:lin ang="5400000" scaled="1"/>
              <a:tileRect/>
            </a:gradFill>
            <a:ln w="3175" cap="flat" cmpd="sng">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grpSp>
          <p:nvGrpSpPr>
            <p:cNvPr id="8" name="Gruppe 28"/>
            <p:cNvGrpSpPr>
              <a:grpSpLocks/>
            </p:cNvGrpSpPr>
            <p:nvPr/>
          </p:nvGrpSpPr>
          <p:grpSpPr bwMode="auto">
            <a:xfrm>
              <a:off x="872248" y="2130354"/>
              <a:ext cx="7114162" cy="2633734"/>
              <a:chOff x="872248" y="2130354"/>
              <a:chExt cx="7114162" cy="2422187"/>
            </a:xfrm>
          </p:grpSpPr>
          <p:cxnSp>
            <p:nvCxnSpPr>
              <p:cNvPr id="9" name="Lige forbindelse 15"/>
              <p:cNvCxnSpPr/>
              <p:nvPr/>
            </p:nvCxnSpPr>
            <p:spPr>
              <a:xfrm rot="5400000">
                <a:off x="309971"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Lige forbindelse 17"/>
              <p:cNvCxnSpPr/>
              <p:nvPr/>
            </p:nvCxnSpPr>
            <p:spPr>
              <a:xfrm rot="5400000">
                <a:off x="-334540"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18"/>
              <p:cNvCxnSpPr/>
              <p:nvPr/>
            </p:nvCxnSpPr>
            <p:spPr>
              <a:xfrm rot="5400000">
                <a:off x="1600580"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Lige forbindelse 19"/>
              <p:cNvCxnSpPr/>
              <p:nvPr/>
            </p:nvCxnSpPr>
            <p:spPr>
              <a:xfrm rot="5400000">
                <a:off x="956069"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Lige forbindelse 20"/>
              <p:cNvCxnSpPr/>
              <p:nvPr/>
            </p:nvCxnSpPr>
            <p:spPr>
              <a:xfrm rot="5400000">
                <a:off x="2891191"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Lige forbindelse 21"/>
              <p:cNvCxnSpPr/>
              <p:nvPr/>
            </p:nvCxnSpPr>
            <p:spPr>
              <a:xfrm rot="5400000">
                <a:off x="2245092"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Lige forbindelse 22"/>
              <p:cNvCxnSpPr/>
              <p:nvPr/>
            </p:nvCxnSpPr>
            <p:spPr>
              <a:xfrm rot="5400000">
                <a:off x="4181007" y="3336107"/>
                <a:ext cx="2421758" cy="111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Lige forbindelse 23"/>
              <p:cNvCxnSpPr/>
              <p:nvPr/>
            </p:nvCxnSpPr>
            <p:spPr>
              <a:xfrm rot="5400000">
                <a:off x="3535702"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Lige forbindelse 24"/>
              <p:cNvCxnSpPr/>
              <p:nvPr/>
            </p:nvCxnSpPr>
            <p:spPr>
              <a:xfrm rot="5400000">
                <a:off x="5470823"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Lige forbindelse 25"/>
              <p:cNvCxnSpPr/>
              <p:nvPr/>
            </p:nvCxnSpPr>
            <p:spPr>
              <a:xfrm rot="5400000">
                <a:off x="4826312"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Lige forbindelse 26"/>
              <p:cNvCxnSpPr/>
              <p:nvPr/>
            </p:nvCxnSpPr>
            <p:spPr>
              <a:xfrm rot="5400000">
                <a:off x="6770959"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Lige forbindelse 27"/>
              <p:cNvCxnSpPr/>
              <p:nvPr/>
            </p:nvCxnSpPr>
            <p:spPr>
              <a:xfrm rot="5400000">
                <a:off x="6116129" y="3336106"/>
                <a:ext cx="2421758" cy="111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Pentagon 20"/>
          <p:cNvSpPr/>
          <p:nvPr/>
        </p:nvSpPr>
        <p:spPr>
          <a:xfrm>
            <a:off x="258763" y="2932364"/>
            <a:ext cx="939800"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22" name="Pentagon 21"/>
          <p:cNvSpPr/>
          <p:nvPr/>
        </p:nvSpPr>
        <p:spPr>
          <a:xfrm>
            <a:off x="2827338" y="3175251"/>
            <a:ext cx="644525"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23" name="Tekstboks 35"/>
          <p:cNvSpPr txBox="1">
            <a:spLocks noChangeArrowheads="1"/>
          </p:cNvSpPr>
          <p:nvPr/>
        </p:nvSpPr>
        <p:spPr bwMode="auto">
          <a:xfrm>
            <a:off x="2798641" y="3165726"/>
            <a:ext cx="84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smtClean="0"/>
              <a:t>SMEs</a:t>
            </a:r>
            <a:br>
              <a:rPr lang="da-DK" sz="1200" dirty="0" smtClean="0"/>
            </a:br>
            <a:r>
              <a:rPr lang="da-DK" sz="1200" dirty="0" smtClean="0"/>
              <a:t>Review</a:t>
            </a:r>
            <a:endParaRPr lang="da-DK" sz="1200" dirty="0"/>
          </a:p>
        </p:txBody>
      </p:sp>
      <p:sp>
        <p:nvSpPr>
          <p:cNvPr id="24" name="Pentagon 23"/>
          <p:cNvSpPr/>
          <p:nvPr/>
        </p:nvSpPr>
        <p:spPr>
          <a:xfrm>
            <a:off x="249238" y="2319589"/>
            <a:ext cx="2578100"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25" name="Tekstboks 37"/>
          <p:cNvSpPr txBox="1">
            <a:spLocks noChangeArrowheads="1"/>
          </p:cNvSpPr>
          <p:nvPr/>
        </p:nvSpPr>
        <p:spPr bwMode="auto">
          <a:xfrm>
            <a:off x="661988" y="2297364"/>
            <a:ext cx="1528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a:t>CLEEN II </a:t>
            </a:r>
            <a:r>
              <a:rPr lang="da-DK" sz="1200" dirty="0" smtClean="0"/>
              <a:t>Proposals -</a:t>
            </a:r>
            <a:r>
              <a:rPr lang="da-DK" sz="1200" dirty="0"/>
              <a:t/>
            </a:r>
            <a:br>
              <a:rPr lang="da-DK" sz="1200" dirty="0"/>
            </a:br>
            <a:r>
              <a:rPr lang="da-DK" sz="1200" dirty="0" smtClean="0"/>
              <a:t>Due February 2, </a:t>
            </a:r>
            <a:r>
              <a:rPr lang="da-DK" sz="1200" dirty="0"/>
              <a:t>2015</a:t>
            </a:r>
          </a:p>
        </p:txBody>
      </p:sp>
      <p:sp>
        <p:nvSpPr>
          <p:cNvPr id="26" name="Pentagon 25"/>
          <p:cNvSpPr/>
          <p:nvPr/>
        </p:nvSpPr>
        <p:spPr>
          <a:xfrm>
            <a:off x="4121149" y="4137143"/>
            <a:ext cx="2783383" cy="484187"/>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27" name="Tekstboks 39"/>
          <p:cNvSpPr txBox="1">
            <a:spLocks noChangeArrowheads="1"/>
          </p:cNvSpPr>
          <p:nvPr/>
        </p:nvSpPr>
        <p:spPr bwMode="auto">
          <a:xfrm>
            <a:off x="4832350" y="4240330"/>
            <a:ext cx="1016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a:t>Negotiations</a:t>
            </a:r>
          </a:p>
        </p:txBody>
      </p:sp>
      <p:sp>
        <p:nvSpPr>
          <p:cNvPr id="28" name="Tekstboks 43"/>
          <p:cNvSpPr txBox="1">
            <a:spLocks noChangeArrowheads="1"/>
          </p:cNvSpPr>
          <p:nvPr/>
        </p:nvSpPr>
        <p:spPr bwMode="auto">
          <a:xfrm>
            <a:off x="7443788" y="1854451"/>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Sep</a:t>
            </a:r>
          </a:p>
        </p:txBody>
      </p:sp>
      <p:sp>
        <p:nvSpPr>
          <p:cNvPr id="29" name="Tekstboks 44"/>
          <p:cNvSpPr txBox="1">
            <a:spLocks noChangeArrowheads="1"/>
          </p:cNvSpPr>
          <p:nvPr/>
        </p:nvSpPr>
        <p:spPr bwMode="auto">
          <a:xfrm>
            <a:off x="6154738" y="1854451"/>
            <a:ext cx="46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July</a:t>
            </a:r>
          </a:p>
        </p:txBody>
      </p:sp>
      <p:sp>
        <p:nvSpPr>
          <p:cNvPr id="30" name="Tekstboks 45"/>
          <p:cNvSpPr txBox="1">
            <a:spLocks noChangeArrowheads="1"/>
          </p:cNvSpPr>
          <p:nvPr/>
        </p:nvSpPr>
        <p:spPr bwMode="auto">
          <a:xfrm>
            <a:off x="5518150" y="1854451"/>
            <a:ext cx="430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Jun</a:t>
            </a:r>
          </a:p>
        </p:txBody>
      </p:sp>
      <p:sp>
        <p:nvSpPr>
          <p:cNvPr id="31" name="Tekstboks 46"/>
          <p:cNvSpPr txBox="1">
            <a:spLocks noChangeArrowheads="1"/>
          </p:cNvSpPr>
          <p:nvPr/>
        </p:nvSpPr>
        <p:spPr bwMode="auto">
          <a:xfrm>
            <a:off x="4840288" y="1854451"/>
            <a:ext cx="503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May</a:t>
            </a:r>
          </a:p>
        </p:txBody>
      </p:sp>
      <p:sp>
        <p:nvSpPr>
          <p:cNvPr id="32" name="Tekstboks 47"/>
          <p:cNvSpPr txBox="1">
            <a:spLocks noChangeArrowheads="1"/>
          </p:cNvSpPr>
          <p:nvPr/>
        </p:nvSpPr>
        <p:spPr bwMode="auto">
          <a:xfrm>
            <a:off x="4217988" y="1854451"/>
            <a:ext cx="446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Apr</a:t>
            </a:r>
          </a:p>
        </p:txBody>
      </p:sp>
      <p:sp>
        <p:nvSpPr>
          <p:cNvPr id="33" name="Tekstboks 48"/>
          <p:cNvSpPr txBox="1">
            <a:spLocks noChangeArrowheads="1"/>
          </p:cNvSpPr>
          <p:nvPr/>
        </p:nvSpPr>
        <p:spPr bwMode="auto">
          <a:xfrm>
            <a:off x="3543300" y="1854451"/>
            <a:ext cx="487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Mar</a:t>
            </a:r>
          </a:p>
        </p:txBody>
      </p:sp>
      <p:sp>
        <p:nvSpPr>
          <p:cNvPr id="34" name="Tekstboks 49"/>
          <p:cNvSpPr txBox="1">
            <a:spLocks noChangeArrowheads="1"/>
          </p:cNvSpPr>
          <p:nvPr/>
        </p:nvSpPr>
        <p:spPr bwMode="auto">
          <a:xfrm>
            <a:off x="2317750" y="1854451"/>
            <a:ext cx="423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Jan</a:t>
            </a:r>
          </a:p>
        </p:txBody>
      </p:sp>
      <p:sp>
        <p:nvSpPr>
          <p:cNvPr id="35" name="Tekstboks 50"/>
          <p:cNvSpPr txBox="1">
            <a:spLocks noChangeArrowheads="1"/>
          </p:cNvSpPr>
          <p:nvPr/>
        </p:nvSpPr>
        <p:spPr bwMode="auto">
          <a:xfrm>
            <a:off x="1622425" y="1854451"/>
            <a:ext cx="46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Dec</a:t>
            </a:r>
          </a:p>
        </p:txBody>
      </p:sp>
      <p:sp>
        <p:nvSpPr>
          <p:cNvPr id="36" name="Tekstboks 51"/>
          <p:cNvSpPr txBox="1">
            <a:spLocks noChangeArrowheads="1"/>
          </p:cNvSpPr>
          <p:nvPr/>
        </p:nvSpPr>
        <p:spPr bwMode="auto">
          <a:xfrm>
            <a:off x="960438" y="1854451"/>
            <a:ext cx="474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Nov</a:t>
            </a:r>
          </a:p>
        </p:txBody>
      </p:sp>
      <p:sp>
        <p:nvSpPr>
          <p:cNvPr id="37" name="Tekstboks 52"/>
          <p:cNvSpPr txBox="1">
            <a:spLocks noChangeArrowheads="1"/>
          </p:cNvSpPr>
          <p:nvPr/>
        </p:nvSpPr>
        <p:spPr bwMode="auto">
          <a:xfrm>
            <a:off x="322263" y="1854451"/>
            <a:ext cx="439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Oct</a:t>
            </a:r>
          </a:p>
        </p:txBody>
      </p:sp>
      <p:sp>
        <p:nvSpPr>
          <p:cNvPr id="38" name="Tekstboks 53"/>
          <p:cNvSpPr txBox="1">
            <a:spLocks noChangeArrowheads="1"/>
          </p:cNvSpPr>
          <p:nvPr/>
        </p:nvSpPr>
        <p:spPr bwMode="auto">
          <a:xfrm>
            <a:off x="2936875" y="1854451"/>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Feb</a:t>
            </a:r>
          </a:p>
        </p:txBody>
      </p:sp>
      <p:sp>
        <p:nvSpPr>
          <p:cNvPr id="39" name="Tekstboks 54"/>
          <p:cNvSpPr txBox="1">
            <a:spLocks noChangeArrowheads="1"/>
          </p:cNvSpPr>
          <p:nvPr/>
        </p:nvSpPr>
        <p:spPr bwMode="auto">
          <a:xfrm>
            <a:off x="6788150" y="1854451"/>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Aug</a:t>
            </a:r>
          </a:p>
        </p:txBody>
      </p:sp>
      <p:sp>
        <p:nvSpPr>
          <p:cNvPr id="41" name="Tekstboks 32"/>
          <p:cNvSpPr txBox="1"/>
          <p:nvPr/>
        </p:nvSpPr>
        <p:spPr>
          <a:xfrm>
            <a:off x="2113070" y="1297168"/>
            <a:ext cx="1223412" cy="707886"/>
          </a:xfrm>
          <a:prstGeom prst="rect">
            <a:avLst/>
          </a:prstGeom>
          <a:noFill/>
          <a:ln>
            <a:noFill/>
          </a:ln>
        </p:spPr>
        <p:txBody>
          <a:bodyPr wrap="none">
            <a:spAutoFit/>
          </a:bodyPr>
          <a:lstStyle/>
          <a:p>
            <a:pPr fontAlgn="auto">
              <a:spcBef>
                <a:spcPts val="0"/>
              </a:spcBef>
              <a:spcAft>
                <a:spcPts val="0"/>
              </a:spcAft>
              <a:defRPr/>
            </a:pPr>
            <a:r>
              <a:rPr lang="da-DK" sz="4000" b="1" dirty="0">
                <a:gradFill flip="none" rotWithShape="1">
                  <a:gsLst>
                    <a:gs pos="0">
                      <a:srgbClr val="002060"/>
                    </a:gs>
                    <a:gs pos="50000">
                      <a:srgbClr val="0070C0"/>
                    </a:gs>
                  </a:gsLst>
                  <a:lin ang="13500000" scaled="1"/>
                  <a:tileRect/>
                </a:gradFill>
                <a:latin typeface="+mn-lt"/>
                <a:cs typeface="+mn-cs"/>
              </a:rPr>
              <a:t>2015</a:t>
            </a:r>
          </a:p>
        </p:txBody>
      </p:sp>
      <p:sp>
        <p:nvSpPr>
          <p:cNvPr id="42" name="Tekstboks 35"/>
          <p:cNvSpPr txBox="1">
            <a:spLocks noChangeArrowheads="1"/>
          </p:cNvSpPr>
          <p:nvPr/>
        </p:nvSpPr>
        <p:spPr bwMode="auto">
          <a:xfrm>
            <a:off x="304063" y="2917343"/>
            <a:ext cx="109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smtClean="0"/>
              <a:t>Questions - </a:t>
            </a:r>
            <a:r>
              <a:rPr lang="da-DK" sz="1200" dirty="0"/>
              <a:t/>
            </a:r>
            <a:br>
              <a:rPr lang="da-DK" sz="1200" dirty="0"/>
            </a:br>
            <a:r>
              <a:rPr lang="da-DK" sz="1200" dirty="0"/>
              <a:t>Nov 7</a:t>
            </a:r>
          </a:p>
        </p:txBody>
      </p:sp>
      <p:sp>
        <p:nvSpPr>
          <p:cNvPr id="43" name="Pentagon 42"/>
          <p:cNvSpPr/>
          <p:nvPr/>
        </p:nvSpPr>
        <p:spPr>
          <a:xfrm>
            <a:off x="1312862" y="2942331"/>
            <a:ext cx="677862"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44" name="Tekstboks 35"/>
          <p:cNvSpPr txBox="1">
            <a:spLocks noChangeArrowheads="1"/>
          </p:cNvSpPr>
          <p:nvPr/>
        </p:nvSpPr>
        <p:spPr bwMode="auto">
          <a:xfrm>
            <a:off x="1227627" y="2947094"/>
            <a:ext cx="1095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smtClean="0"/>
              <a:t>Answers -</a:t>
            </a:r>
            <a:r>
              <a:rPr lang="da-DK" sz="1200" dirty="0"/>
              <a:t/>
            </a:r>
            <a:br>
              <a:rPr lang="da-DK" sz="1200" dirty="0"/>
            </a:br>
            <a:r>
              <a:rPr lang="da-DK" sz="1200" dirty="0"/>
              <a:t>Dec </a:t>
            </a:r>
            <a:r>
              <a:rPr lang="da-DK" sz="1200" dirty="0" smtClean="0"/>
              <a:t>12</a:t>
            </a:r>
            <a:endParaRPr lang="da-DK" sz="1200" dirty="0"/>
          </a:p>
        </p:txBody>
      </p:sp>
      <p:grpSp>
        <p:nvGrpSpPr>
          <p:cNvPr id="45" name="Gruppe 533"/>
          <p:cNvGrpSpPr>
            <a:grpSpLocks/>
          </p:cNvGrpSpPr>
          <p:nvPr/>
        </p:nvGrpSpPr>
        <p:grpSpPr bwMode="auto">
          <a:xfrm>
            <a:off x="6675141" y="5664432"/>
            <a:ext cx="270522" cy="264408"/>
            <a:chOff x="1386839" y="3752799"/>
            <a:chExt cx="1013459" cy="1013460"/>
          </a:xfrm>
          <a:effectLst>
            <a:outerShdw blurRad="50800" dist="38100" dir="2700000" algn="tl" rotWithShape="0">
              <a:prstClr val="black">
                <a:alpha val="40000"/>
              </a:prstClr>
            </a:outerShdw>
          </a:effectLst>
        </p:grpSpPr>
        <p:sp>
          <p:nvSpPr>
            <p:cNvPr id="46" name="Ellipse 74"/>
            <p:cNvSpPr/>
            <p:nvPr/>
          </p:nvSpPr>
          <p:spPr>
            <a:xfrm>
              <a:off x="1386839" y="3752799"/>
              <a:ext cx="1013459" cy="1013460"/>
            </a:xfrm>
            <a:prstGeom prst="ellipse">
              <a:avLst/>
            </a:prstGeom>
            <a:gradFill flip="none" rotWithShape="1">
              <a:gsLst>
                <a:gs pos="0">
                  <a:srgbClr val="E6E6E6">
                    <a:lumMod val="90000"/>
                  </a:srgbClr>
                </a:gs>
                <a:gs pos="50000">
                  <a:srgbClr val="E6E6E6"/>
                </a:gs>
                <a:gs pos="100000">
                  <a:srgbClr val="E6E6E6">
                    <a:lumMod val="25000"/>
                  </a:srgbClr>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cs typeface="+mn-cs"/>
              </a:endParaRPr>
            </a:p>
          </p:txBody>
        </p:sp>
        <p:sp>
          <p:nvSpPr>
            <p:cNvPr id="47" name="Freeform 150"/>
            <p:cNvSpPr>
              <a:spLocks/>
            </p:cNvSpPr>
            <p:nvPr/>
          </p:nvSpPr>
          <p:spPr bwMode="auto">
            <a:xfrm>
              <a:off x="1726789" y="4038600"/>
              <a:ext cx="380838" cy="497205"/>
            </a:xfrm>
            <a:custGeom>
              <a:avLst/>
              <a:gdLst>
                <a:gd name="T0" fmla="*/ 0 w 216"/>
                <a:gd name="T1" fmla="*/ 342049 h 282"/>
                <a:gd name="T2" fmla="*/ 0 w 216"/>
                <a:gd name="T3" fmla="*/ 342049 h 282"/>
                <a:gd name="T4" fmla="*/ 0 w 216"/>
                <a:gd name="T5" fmla="*/ 331470 h 282"/>
                <a:gd name="T6" fmla="*/ 7053 w 216"/>
                <a:gd name="T7" fmla="*/ 320891 h 282"/>
                <a:gd name="T8" fmla="*/ 14105 w 216"/>
                <a:gd name="T9" fmla="*/ 310312 h 282"/>
                <a:gd name="T10" fmla="*/ 24684 w 216"/>
                <a:gd name="T11" fmla="*/ 299733 h 282"/>
                <a:gd name="T12" fmla="*/ 24684 w 216"/>
                <a:gd name="T13" fmla="*/ 299733 h 282"/>
                <a:gd name="T14" fmla="*/ 42315 w 216"/>
                <a:gd name="T15" fmla="*/ 292681 h 282"/>
                <a:gd name="T16" fmla="*/ 52894 w 216"/>
                <a:gd name="T17" fmla="*/ 289155 h 282"/>
                <a:gd name="T18" fmla="*/ 52894 w 216"/>
                <a:gd name="T19" fmla="*/ 289155 h 282"/>
                <a:gd name="T20" fmla="*/ 63473 w 216"/>
                <a:gd name="T21" fmla="*/ 296207 h 282"/>
                <a:gd name="T22" fmla="*/ 66999 w 216"/>
                <a:gd name="T23" fmla="*/ 306786 h 282"/>
                <a:gd name="T24" fmla="*/ 66999 w 216"/>
                <a:gd name="T25" fmla="*/ 306786 h 282"/>
                <a:gd name="T26" fmla="*/ 84631 w 216"/>
                <a:gd name="T27" fmla="*/ 356154 h 282"/>
                <a:gd name="T28" fmla="*/ 84631 w 216"/>
                <a:gd name="T29" fmla="*/ 356154 h 282"/>
                <a:gd name="T30" fmla="*/ 91683 w 216"/>
                <a:gd name="T31" fmla="*/ 363206 h 282"/>
                <a:gd name="T32" fmla="*/ 95210 w 216"/>
                <a:gd name="T33" fmla="*/ 366733 h 282"/>
                <a:gd name="T34" fmla="*/ 95210 w 216"/>
                <a:gd name="T35" fmla="*/ 366733 h 282"/>
                <a:gd name="T36" fmla="*/ 98736 w 216"/>
                <a:gd name="T37" fmla="*/ 366733 h 282"/>
                <a:gd name="T38" fmla="*/ 102262 w 216"/>
                <a:gd name="T39" fmla="*/ 359680 h 282"/>
                <a:gd name="T40" fmla="*/ 102262 w 216"/>
                <a:gd name="T41" fmla="*/ 359680 h 282"/>
                <a:gd name="T42" fmla="*/ 141051 w 216"/>
                <a:gd name="T43" fmla="*/ 285628 h 282"/>
                <a:gd name="T44" fmla="*/ 176314 w 216"/>
                <a:gd name="T45" fmla="*/ 218629 h 282"/>
                <a:gd name="T46" fmla="*/ 208050 w 216"/>
                <a:gd name="T47" fmla="*/ 162209 h 282"/>
                <a:gd name="T48" fmla="*/ 239787 w 216"/>
                <a:gd name="T49" fmla="*/ 112841 h 282"/>
                <a:gd name="T50" fmla="*/ 239787 w 216"/>
                <a:gd name="T51" fmla="*/ 112841 h 282"/>
                <a:gd name="T52" fmla="*/ 275050 w 216"/>
                <a:gd name="T53" fmla="*/ 59947 h 282"/>
                <a:gd name="T54" fmla="*/ 296207 w 216"/>
                <a:gd name="T55" fmla="*/ 35263 h 282"/>
                <a:gd name="T56" fmla="*/ 296207 w 216"/>
                <a:gd name="T57" fmla="*/ 35263 h 282"/>
                <a:gd name="T58" fmla="*/ 313839 w 216"/>
                <a:gd name="T59" fmla="*/ 21158 h 282"/>
                <a:gd name="T60" fmla="*/ 334996 w 216"/>
                <a:gd name="T61" fmla="*/ 10579 h 282"/>
                <a:gd name="T62" fmla="*/ 356154 w 216"/>
                <a:gd name="T63" fmla="*/ 3526 h 282"/>
                <a:gd name="T64" fmla="*/ 380838 w 216"/>
                <a:gd name="T65" fmla="*/ 0 h 282"/>
                <a:gd name="T66" fmla="*/ 380838 w 216"/>
                <a:gd name="T67" fmla="*/ 14105 h 282"/>
                <a:gd name="T68" fmla="*/ 380838 w 216"/>
                <a:gd name="T69" fmla="*/ 14105 h 282"/>
                <a:gd name="T70" fmla="*/ 359680 w 216"/>
                <a:gd name="T71" fmla="*/ 42315 h 282"/>
                <a:gd name="T72" fmla="*/ 331470 w 216"/>
                <a:gd name="T73" fmla="*/ 88157 h 282"/>
                <a:gd name="T74" fmla="*/ 250366 w 216"/>
                <a:gd name="T75" fmla="*/ 215103 h 282"/>
                <a:gd name="T76" fmla="*/ 250366 w 216"/>
                <a:gd name="T77" fmla="*/ 215103 h 282"/>
                <a:gd name="T78" fmla="*/ 172788 w 216"/>
                <a:gd name="T79" fmla="*/ 356154 h 282"/>
                <a:gd name="T80" fmla="*/ 119893 w 216"/>
                <a:gd name="T81" fmla="*/ 461942 h 282"/>
                <a:gd name="T82" fmla="*/ 119893 w 216"/>
                <a:gd name="T83" fmla="*/ 461942 h 282"/>
                <a:gd name="T84" fmla="*/ 112841 w 216"/>
                <a:gd name="T85" fmla="*/ 483100 h 282"/>
                <a:gd name="T86" fmla="*/ 105788 w 216"/>
                <a:gd name="T87" fmla="*/ 486626 h 282"/>
                <a:gd name="T88" fmla="*/ 98736 w 216"/>
                <a:gd name="T89" fmla="*/ 490152 h 282"/>
                <a:gd name="T90" fmla="*/ 98736 w 216"/>
                <a:gd name="T91" fmla="*/ 490152 h 282"/>
                <a:gd name="T92" fmla="*/ 88157 w 216"/>
                <a:gd name="T93" fmla="*/ 497205 h 282"/>
                <a:gd name="T94" fmla="*/ 70526 w 216"/>
                <a:gd name="T95" fmla="*/ 497205 h 282"/>
                <a:gd name="T96" fmla="*/ 70526 w 216"/>
                <a:gd name="T97" fmla="*/ 497205 h 282"/>
                <a:gd name="T98" fmla="*/ 56420 w 216"/>
                <a:gd name="T99" fmla="*/ 497205 h 282"/>
                <a:gd name="T100" fmla="*/ 49368 w 216"/>
                <a:gd name="T101" fmla="*/ 490152 h 282"/>
                <a:gd name="T102" fmla="*/ 49368 w 216"/>
                <a:gd name="T103" fmla="*/ 490152 h 282"/>
                <a:gd name="T104" fmla="*/ 42315 w 216"/>
                <a:gd name="T105" fmla="*/ 483100 h 282"/>
                <a:gd name="T106" fmla="*/ 35263 w 216"/>
                <a:gd name="T107" fmla="*/ 468995 h 282"/>
                <a:gd name="T108" fmla="*/ 35263 w 216"/>
                <a:gd name="T109" fmla="*/ 468995 h 282"/>
                <a:gd name="T110" fmla="*/ 14105 w 216"/>
                <a:gd name="T111" fmla="*/ 412574 h 282"/>
                <a:gd name="T112" fmla="*/ 3526 w 216"/>
                <a:gd name="T113" fmla="*/ 363206 h 282"/>
                <a:gd name="T114" fmla="*/ 3526 w 216"/>
                <a:gd name="T115" fmla="*/ 363206 h 282"/>
                <a:gd name="T116" fmla="*/ 0 w 216"/>
                <a:gd name="T117" fmla="*/ 342049 h 282"/>
                <a:gd name="T118" fmla="*/ 0 w 216"/>
                <a:gd name="T119" fmla="*/ 342049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171717"/>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cs typeface="+mn-cs"/>
              </a:endParaRPr>
            </a:p>
          </p:txBody>
        </p:sp>
        <p:sp>
          <p:nvSpPr>
            <p:cNvPr id="48" name="Ellipse 45"/>
            <p:cNvSpPr/>
            <p:nvPr/>
          </p:nvSpPr>
          <p:spPr bwMode="auto">
            <a:xfrm>
              <a:off x="1523449" y="3790923"/>
              <a:ext cx="722765" cy="541677"/>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cs typeface="+mn-cs"/>
              </a:endParaRPr>
            </a:p>
          </p:txBody>
        </p:sp>
      </p:grpSp>
      <p:cxnSp>
        <p:nvCxnSpPr>
          <p:cNvPr id="51" name="Elbow Connector 50"/>
          <p:cNvCxnSpPr/>
          <p:nvPr/>
        </p:nvCxnSpPr>
        <p:spPr>
          <a:xfrm rot="16200000" flipV="1">
            <a:off x="-323056" y="1825082"/>
            <a:ext cx="990600" cy="153988"/>
          </a:xfrm>
          <a:prstGeom prst="bentConnector3">
            <a:avLst>
              <a:gd name="adj1" fmla="val 1056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6"/>
          <p:cNvSpPr txBox="1">
            <a:spLocks noChangeArrowheads="1"/>
          </p:cNvSpPr>
          <p:nvPr/>
        </p:nvSpPr>
        <p:spPr bwMode="auto">
          <a:xfrm>
            <a:off x="36513" y="819401"/>
            <a:ext cx="992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a:t>Released </a:t>
            </a:r>
            <a:br>
              <a:rPr lang="en-US" sz="1200"/>
            </a:br>
            <a:r>
              <a:rPr lang="en-US" sz="1200"/>
              <a:t>CLEEN II SIR</a:t>
            </a:r>
            <a:br>
              <a:rPr lang="en-US" sz="1200"/>
            </a:br>
            <a:r>
              <a:rPr lang="en-US" sz="1200"/>
              <a:t>Sep 29, 2014</a:t>
            </a:r>
          </a:p>
        </p:txBody>
      </p:sp>
      <p:sp>
        <p:nvSpPr>
          <p:cNvPr id="55" name="Pentagon 54"/>
          <p:cNvSpPr/>
          <p:nvPr/>
        </p:nvSpPr>
        <p:spPr>
          <a:xfrm>
            <a:off x="3438525" y="3690330"/>
            <a:ext cx="649288"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56" name="Tekstboks 39"/>
          <p:cNvSpPr txBox="1">
            <a:spLocks noChangeArrowheads="1"/>
          </p:cNvSpPr>
          <p:nvPr/>
        </p:nvSpPr>
        <p:spPr bwMode="auto">
          <a:xfrm>
            <a:off x="3424402" y="3432058"/>
            <a:ext cx="7000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a:t/>
            </a:r>
            <a:br>
              <a:rPr lang="da-DK" sz="1200" dirty="0"/>
            </a:br>
            <a:r>
              <a:rPr lang="da-DK" sz="1200" dirty="0" smtClean="0"/>
              <a:t>Recs -</a:t>
            </a:r>
            <a:r>
              <a:rPr lang="da-DK" sz="1200" dirty="0"/>
              <a:t/>
            </a:r>
            <a:br>
              <a:rPr lang="da-DK" sz="1200" dirty="0"/>
            </a:br>
            <a:r>
              <a:rPr lang="da-DK" sz="1200" dirty="0" smtClean="0"/>
              <a:t>Mng  / Leg</a:t>
            </a:r>
            <a:endParaRPr lang="da-DK" sz="1200" dirty="0"/>
          </a:p>
        </p:txBody>
      </p:sp>
      <p:sp>
        <p:nvSpPr>
          <p:cNvPr id="57" name="Tekstboks 32"/>
          <p:cNvSpPr txBox="1"/>
          <p:nvPr/>
        </p:nvSpPr>
        <p:spPr>
          <a:xfrm>
            <a:off x="173452" y="135622"/>
            <a:ext cx="6203621" cy="646331"/>
          </a:xfrm>
          <a:prstGeom prst="rect">
            <a:avLst/>
          </a:prstGeom>
          <a:noFill/>
          <a:ln>
            <a:noFill/>
          </a:ln>
        </p:spPr>
        <p:txBody>
          <a:bodyPr wrap="none">
            <a:spAutoFit/>
          </a:bodyPr>
          <a:lstStyle/>
          <a:p>
            <a:pPr>
              <a:defRPr/>
            </a:pPr>
            <a:r>
              <a:rPr lang="da-DK" sz="3600" b="1" dirty="0">
                <a:solidFill>
                  <a:srgbClr val="1D2F68"/>
                </a:solidFill>
                <a:latin typeface="+mj-lt"/>
                <a:ea typeface="+mj-ea"/>
                <a:cs typeface="+mj-cs"/>
              </a:rPr>
              <a:t>Planned CLEEN II Timeline</a:t>
            </a:r>
          </a:p>
        </p:txBody>
      </p:sp>
      <p:cxnSp>
        <p:nvCxnSpPr>
          <p:cNvPr id="65" name="Elbow Connector 64"/>
          <p:cNvCxnSpPr/>
          <p:nvPr/>
        </p:nvCxnSpPr>
        <p:spPr bwMode="auto">
          <a:xfrm rot="16200000" flipH="1">
            <a:off x="2539124" y="2884784"/>
            <a:ext cx="596108" cy="1589"/>
          </a:xfrm>
          <a:prstGeom prst="bentConnector3">
            <a:avLst>
              <a:gd name="adj1" fmla="val 50000"/>
            </a:avLst>
          </a:prstGeom>
          <a:ln>
            <a:headEnd type="none" w="med" len="med"/>
            <a:tailEnd type="triangle" w="med" len="med"/>
          </a:ln>
          <a:extLst/>
        </p:spPr>
        <p:style>
          <a:lnRef idx="2">
            <a:schemeClr val="accent4"/>
          </a:lnRef>
          <a:fillRef idx="0">
            <a:schemeClr val="accent4"/>
          </a:fillRef>
          <a:effectRef idx="1">
            <a:schemeClr val="accent4"/>
          </a:effectRef>
          <a:fontRef idx="minor">
            <a:schemeClr val="tx1"/>
          </a:fontRef>
        </p:style>
      </p:cxnSp>
      <p:cxnSp>
        <p:nvCxnSpPr>
          <p:cNvPr id="67" name="Elbow Connector 66"/>
          <p:cNvCxnSpPr/>
          <p:nvPr/>
        </p:nvCxnSpPr>
        <p:spPr bwMode="auto">
          <a:xfrm>
            <a:off x="2602523" y="4945488"/>
            <a:ext cx="914400" cy="914400"/>
          </a:xfrm>
          <a:prstGeom prst="bentConnector3">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Elbow Connector 73"/>
          <p:cNvCxnSpPr/>
          <p:nvPr/>
        </p:nvCxnSpPr>
        <p:spPr bwMode="auto">
          <a:xfrm rot="16200000" flipH="1">
            <a:off x="3469413" y="3434505"/>
            <a:ext cx="258274" cy="253375"/>
          </a:xfrm>
          <a:prstGeom prst="bentConnector3">
            <a:avLst>
              <a:gd name="adj1" fmla="val -709"/>
            </a:avLst>
          </a:prstGeom>
          <a:ln>
            <a:headEnd type="none" w="med" len="med"/>
            <a:tailEnd type="triangle" w="med" len="med"/>
          </a:ln>
          <a:extLst/>
        </p:spPr>
        <p:style>
          <a:lnRef idx="2">
            <a:schemeClr val="accent4"/>
          </a:lnRef>
          <a:fillRef idx="0">
            <a:schemeClr val="accent4"/>
          </a:fillRef>
          <a:effectRef idx="1">
            <a:schemeClr val="accent4"/>
          </a:effectRef>
          <a:fontRef idx="minor">
            <a:schemeClr val="tx1"/>
          </a:fontRef>
        </p:style>
      </p:cxnSp>
      <p:cxnSp>
        <p:nvCxnSpPr>
          <p:cNvPr id="95" name="Elbow Connector 94"/>
          <p:cNvCxnSpPr>
            <a:endCxn id="26" idx="1"/>
          </p:cNvCxnSpPr>
          <p:nvPr/>
        </p:nvCxnSpPr>
        <p:spPr bwMode="auto">
          <a:xfrm>
            <a:off x="3752787" y="4172931"/>
            <a:ext cx="368362" cy="206306"/>
          </a:xfrm>
          <a:prstGeom prst="bentConnector3">
            <a:avLst>
              <a:gd name="adj1" fmla="val 50000"/>
            </a:avLst>
          </a:prstGeom>
          <a:ln>
            <a:headEnd type="none" w="med" len="med"/>
            <a:tailEnd type="triangle" w="med" len="med"/>
          </a:ln>
          <a:extLst/>
        </p:spPr>
        <p:style>
          <a:lnRef idx="2">
            <a:schemeClr val="accent4"/>
          </a:lnRef>
          <a:fillRef idx="0">
            <a:schemeClr val="accent4"/>
          </a:fillRef>
          <a:effectRef idx="1">
            <a:schemeClr val="accent4"/>
          </a:effectRef>
          <a:fontRef idx="minor">
            <a:schemeClr val="tx1"/>
          </a:fontRef>
        </p:style>
      </p:cxnSp>
      <p:cxnSp>
        <p:nvCxnSpPr>
          <p:cNvPr id="98" name="Elbow Connector 97"/>
          <p:cNvCxnSpPr/>
          <p:nvPr/>
        </p:nvCxnSpPr>
        <p:spPr bwMode="auto">
          <a:xfrm>
            <a:off x="1206838" y="3177632"/>
            <a:ext cx="109841" cy="1"/>
          </a:xfrm>
          <a:prstGeom prst="bentConnector3">
            <a:avLst>
              <a:gd name="adj1" fmla="val 50000"/>
            </a:avLst>
          </a:prstGeom>
          <a:ln>
            <a:headEnd type="none" w="med" len="med"/>
            <a:tailEnd type="triangle" w="med" len="med"/>
          </a:ln>
          <a:extLst/>
        </p:spPr>
        <p:style>
          <a:lnRef idx="2">
            <a:schemeClr val="accent4"/>
          </a:lnRef>
          <a:fillRef idx="0">
            <a:schemeClr val="accent4"/>
          </a:fillRef>
          <a:effectRef idx="1">
            <a:schemeClr val="accent4"/>
          </a:effectRef>
          <a:fontRef idx="minor">
            <a:schemeClr val="tx1"/>
          </a:fontRef>
        </p:style>
      </p:cxnSp>
      <p:sp>
        <p:nvSpPr>
          <p:cNvPr id="105" name="Horizontal Scroll 104"/>
          <p:cNvSpPr/>
          <p:nvPr/>
        </p:nvSpPr>
        <p:spPr bwMode="auto">
          <a:xfrm>
            <a:off x="7443788" y="4692650"/>
            <a:ext cx="450850" cy="463550"/>
          </a:xfrm>
          <a:prstGeom prst="horizontalScrol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15" name="Straight Arrow Connector 114"/>
          <p:cNvCxnSpPr/>
          <p:nvPr/>
        </p:nvCxnSpPr>
        <p:spPr bwMode="auto">
          <a:xfrm>
            <a:off x="5511006" y="4625725"/>
            <a:ext cx="0" cy="15667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Arrow Connector 115"/>
          <p:cNvCxnSpPr/>
          <p:nvPr/>
        </p:nvCxnSpPr>
        <p:spPr bwMode="auto">
          <a:xfrm>
            <a:off x="6328569" y="4625725"/>
            <a:ext cx="0" cy="15667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Arrow Connector 116"/>
          <p:cNvCxnSpPr/>
          <p:nvPr/>
        </p:nvCxnSpPr>
        <p:spPr bwMode="auto">
          <a:xfrm>
            <a:off x="5924550" y="4625725"/>
            <a:ext cx="0" cy="15667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p:cNvCxnSpPr/>
          <p:nvPr/>
        </p:nvCxnSpPr>
        <p:spPr bwMode="auto">
          <a:xfrm>
            <a:off x="5511006" y="4672518"/>
            <a:ext cx="817563" cy="0"/>
          </a:xfrm>
          <a:prstGeom prst="line">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AutoShape 2" descr="data:image/jpeg;base64,/9j/4AAQSkZJRgABAQAAAQABAAD/2wCEAAkGBxQSEBQUEhQUFBQVFBQUFRQVFBUUFBQVFRQWFxQUFBUYHCggGBolHBQUITEhJSkrLi4uFx8zODMsNygtLisBCgoKDg0OGxAQGywkICYsLCwsLCwsLC0sLCw0LCwsLCwsLCwsLCwsLCwsLCwsLCwsLCwsLCwsLCwsLCwsLCwsLP/AABEIAL8BCAMBIgACEQEDEQH/xAAcAAABBQEBAQAAAAAAAAAAAAAAAQIDBAUGBwj/xABBEAACAgECAwUFBQYEBQUBAAABAgADEQQSBSExBhNBUWEHInGBkRQyUqGxIzNywdHwFWKCskJDouHxY3ODksIW/8QAGQEAAwEBAQAAAAAAAAAAAAAAAAECAwQF/8QAKREAAgIBAwMEAgIDAAAAAAAAAAECEQMSITEEIkETUWGRcaEUgQUjQv/aAAwDAQACEQMRAD8A9xhCEACEIQAIQhAAhCEACEIQAIQhAAhCEACEIQAIQhAAhCEACEIQAIQhAAhCEACEIQAIQhAAhCEACEIQAIQhAAhCEACEIQAIQhmABCV9bra6UL2uqIOrMcAfMxvD+IVXoHpsS1Dkbq2DrkdRkHrHTqxWWoSvr9WtNT2ucJWjOx8lUZP6TieyvtQo1mrGn7p6i5YVMSGV9oJwcc1JAJHUcuspY5STaWyE5JOjvoRJ5P259p1+k170U11lKdm/vA26wsiucMD7gwwAOD5+kMeOWR1EJSUeT1mEq8N1YuprtUECytLAD1AdQwB9ec5j2n9prdBo1soALvatQZhuVMqzFiPE+5gfGKMXKWlDbpWdjCcR7Ku1V3ENNY14XvKrNm9RtDgqGGR0DDPPHpOzvtCqzHooLHHkBkwlFxdME7VkkJ5N2S9qd2q4hXS9Na03sVQLu7xPdLKWbOG6c8AflPWAY8mOUHUhRkpcCwnGdrfaHRobxSUe2wAM4TaAgbmASTzYjnj1E6jhevTUU13VnKWIrqSMHDDPMeBg8clFSa2Y1JN0W4SO+9UUs7BVHMsxCgfEnkJHo9bXau6p0sXpuRgy5HUZBkUMsQiRYAEIQgAQhCABCEIAEIQgAQiQgAQjLrQilmICgZJJwAPMmVtFxSm4sKra7CmN4R1YruGV3AHln1jp1YrLbOB1IEWeJe3HX3Lq0qJIpehSvkWFj94B6/u8+hE632M8VNnDxXZYGet7FRS4NndDaQcZztBYqPgBNpYKxqadkKfdTK3tL7f26G5aNOF7zYthLruGGLAcsj8B+vpOl9n/AGjbX6JbnULYGauwLnbuXHNc8wCCpx4Zxznk/ti41VfrDWKgLKCa++DHcw5Eqy9MBicePXnzlP2Y9rr6NZp9MHzp7H2PVtBA7w/vQQMgg459MZ+W8sC9FbUyFPvfsd77cFLaSsLailXLNU1iq9iEY3ICfeII6eRPwnLexrtHRpbLa77dn2h6lrUqdm8bgWZui53KvPymn7SuyOr1/EA9BrNIprAd32qrZfcoABY+B6Y96UdB7Hz/AM/VH4VVgf8AW5P+2OLh6Kg2J3rs9C9pXaOvR6I95WLhcTT3ZYqGDKd+WA5cp8/8G42dJqV1FSKWQsaxaSyruBXJ27dxAJ8p9Dcd4LVrURNUgsVG3qMsuG2lcnaRnkTyPKVdJ2R0VXNNLQp8+6Qn6kZmeLJGEar8jktTsucF7T/aeFfbUTDdza/d5yN9W8MoPiNyHHoRPn/i2p12usFt1V1r4ABGmI93qAdqDcBk9cz6Kr06qAFAAHQAYA+kca5OPIsbdIcu44/2S8a1rrdXrxYFXY1T3Vmtju3Bqx7oyBtU+m74TmPaeOJanW3V1V3vpAK1RU/dPhFYsRnm28sM/wCUT1bZEKwU6nqSB21R5B7PE4npdXQhrvTTGzFqMP2QV/vORnkQcHPp5TvfalxvVV6esaAOzvYe8epDYyIozjABxk45+QInQFBEKCOUtU9TQK0qPnrht+t0l3fVVXVWYYbzpicbvvYDIQPl8J9A6XtERwpdbcuGGlF7ovI52bioz05+fTMcUkVlIPUZB/vnHlmslWiYvSeC9oOPnW6g32IiswUMK8gMF5A5YnntAGfQcp7V7Lu0tWq0xqrqNP2YV17NxsGwqdjbyBkkq+fh6yPVdmtLZzfT0sfM1pn64zJuB8Lr0Rf7Mgr7wqXHMg7c7eRPL7x6Y6zTNkjkhpS44FC4ys5n2wcfptCaauzL1W5tQBtv3Dj3uhKk9PDPmJY9ia7V1BNqftChSkOpcbAwawoDlc7lH+n4TL4v7PO8sexLyGd3ch0DDLsWOCpGBk+sZ2P7KanScSotdk7pDZvdGOSrVOoVlIBwWKefSav0/wCP6cX8/wBkxb9TUz1XtJxYaTS23ld3dqCFzjLEhVBPgMkTh+xntDu1OtTT3pWFtD7DWGBVkUvg5JyCAfniY3tT7UWnUNpkcrQEUEADFpYBidxHPHIcuhBnPdiOOJo9Ylj1rZuZad5JBqWxgrsoHInp1GcDAIycrF0q/juTVt8fA5Zf9iV7H0LE3TD7ZcWGn0dxFi12GtxVlgrF9v8AwA9SM55TxzsNqbf8W0grZizO5s5k5qCEuX8x8fHHjObF0znjlkbpL9msslSUUj6AhItVqVrQvYyoqjLMxAUDzJMrcN4xRqM9xbXZtxu2MGxnpnHwP0nNpdXWxpa4L0IQiGLCJCABEZsRCZgdui3+G6op95amceP3MMeXwUyoq2kJulZV9pDs3CtUaT7yKrnackKjq79P8oJnkPss46KeJd7daErsqsWx3bC+DKWJ5dVA+ch7Nds7NP8Aa/e/fVLjIyodOQ5eqscn/KJyetuUk4VFHkowPWenDDohKDe1nM53JOtz0H2v9o3s1dmmONlJTarKCcsgbereoYTnfZ5XqDxDT26et3FVq96y8lWsnFisx5Z2k+71PlOp4N2QXiI0ep1JcINJVU9fvK9r1M6K7P1CtWKzkcz5ienaHRpUgStFRFGAqgKoHoBMXmqGhLxRVb2cxxL2e6bU667VXGxhaysKQdiAqiqSxX3jkrnkR18Z03DODU6ddtFSVL5IoXPxPj85dUSQGc7k2VQirHRMwzJGLmJELRMwAcTGkxpMTMAFJiZiZiZjSAUxphEzGIDGmGYkCWJAwgY0IYRGMskiRgU9Ro0cbXVWU9QwBH0M53UditMba7UVqzXbXbtQ+4/duG2lSDgHHhidWYxhLjOS4ZNI4D2nJfdqRcK3NK1qgx723mS5KjpzPXyAnK8C4zbptRU+nbDWW1Vso/5oZwBWfQ/znsrLMC3svpzrKNTs2tTaLSqYC2EdCy9Mg4ORjpOqHU1i9NrxsQ43LVZN7WuN19yNKjg294jWIAeSbXIy2MZzsOM56GYfsRV31eqtGe6Stas/8LWFg2AfEgKf/sPOcl2hudtXebVKu1rttb8LMdvoRtwPlNr2adpfs+osqZ8UrW7lSQEVgOXXxLFRgeJmuTC4dIoQfO7+WOM7yame0jjFHed131Xeg7e77xN+7y25zn0l6fOnZi57uL6VASXa9bXPj7pNrk/JT9Z9E5nndVgjhkop37/k6MU3NW0OhEBhOU1IiZi9sNeaNFdYADtUZBGQVJAfl/CWmqzTE7XabvtFfUDhnQhDnHvj3lBPgCVAlQdSTZMuGfOnEkpUfsA6ggKVJJGPE5PPny5ek0PZ3wBdZrB3ozRSBZYvg5J/Z1n0JBJ9FI8ZgapHG8bWwhYE7TgbTg5PynonshtSii03+4bbF2sehVVwMkdACT1856mZubqK+jmj2q2z1mrHgJODK6YkoacLLRMDDMjDRcyaLH7obozMMwoBxMMxuYhMKAdEzEzEzGIWGY0mITAVikxMxMxICsIQiZjELEiZiZjAIkWITABDGmBiEwENMjYSSMYyhM5vtfwMamo7QO9QE1t5+JQnyP5HBnkPBSffY5BY8weox1B+eZ765njPHqAvEL0QcjaTjwy4Dt+bGd3Rybml7Gc+GRcO1X2d7HrJV3AU2BiHA3AkK3UZ28/hPdPZ1dY/D67LXd2sLsC7Fm2biq8z4YXPznz3xLhzAqiPlnYtzHPnyz8Bz+s+j+zVijS1Kq7FrVa1XOfdRQo/ST/kZNLRprezTp93dm2DFkQaJPIOsrO8zeLgvS6jrtyv8S8x+YEsWWSnfbGtmJ7qjwTjPFCbbVRv2b5bG0D7498cxnrk/wCqZGl1RUEA+6eo8Mzb7XcMCcQZDkIbN3LAOyz38LkYz4D4SzxzgKMgt0thepUCuHA76oAdWCgBx16DP8Xh6uPPaW/BxuKWx6F7NOMHUaPDHLUt3RJ6lcAofocf6Z2KmeQdjeMVcNVt1i2V2lWZlOXXAwGCjO5fTqOfXpPTtFxJLaxZWy2IRkMpBB+BHjOfNjcZ7oqMlRqAxd08I1vtB1VzksQKycrWuV2jw555t6n8p0/YbtuzXrRe25LSFrZj7yOfuqT4qTy9DjwlvpuzUnv7Brd0eogw3SPMXM5qLsfuibozMWFBY7dEzEhmFALEiZiEwoQ6JmITEjAcYmY0mJmADokTdEJgApjSYZlN+JVB9htrD5xtLrnPljPWNRb4Qm6LZMbmBMSAATKWu4jVVjvHVc9MnmfXHl6xeJ61aarLW6IpY+uByHzPL5zyPtF2j3jI/ev4/hHp+gnV0+GM7lJ0l9mcpPhHqvEOIV1Utc7Du1UuWBBBA8j4k9B8Z4bquMb7mtyC1jMxwc43HOM/l8pVp1pH7NrGAdlbbuOCwON2OhbBIBPnNfUcLRmVEUlncIgOM+8erFQMgDJPwmmGEouTjwvLCVLkp6TW/te9YZwMgZ5YUjkfHqR+c+iuzpYaareNrFAzLnOGb3iM+mcfKeVU8NqF9OhqUMu9XvsYAsxX32GfDkuPmB8fV6rZxdVkc2bYV5NRGhK1dkJyHQU7XlDUPLNxmfeZZLPPPaVpcvVaP4CfIg7kz/1fSY2i1hrbI8RgjzHlOy7Z6XvNLYPFRvH+nmfy3Tg6myqk45jPL0JHP15TeDObIjDstCu6gYXOVXyB8Ph1j+AcYu0lmdPcazu95GBalh5svw8evKM4om2wHzyP5j+ck4Mib8k/tM+6vhhRnd065m16oq/BV0rJ+LacCwspRlc7/cztUt7xXB5qOfLPhiSdndDZdqqkr5YsRixIUIFYEtk+PkBzM6S/jbXALqa69QB0LqA4+DqOUqa3FVYt0oyg/eUv7xT1VuuPiT+Rm0Zxk6e37MtR7X3sUPPD+H9udTRlgVsQ4PdvnaMZ5IQfdP16TpuF+1ihsC6mys+JQrYo+u0/kZzZMeiVWaK2rPROI8QSimy2z7laF2xzOFGcAefhPFeLdudRfYzEKqE+6nvHaPAZyBn1xO/4n2j0ms0ltaWM3eIUOEYMhIJViGAyAQPGeOXUMjFWGCP75ek3wRlBa19ktxlsztOy/buymxRYxakkB1Y7tgPLehPMY646EZ8ec9j3z5x4Pw46i9KdwUOcM5IAVP8AibJ8cZwPE4E+hKrFwNpBAGBg55eHOT1Hc9VbjVLYtbobpCGilpzUVYajUKiM7HCqCSfICcJxv2iLW2KyoPltLsP4sHAPpNvt4W/w7UbSQQity8ldWY/QGeEATrwKCVtW/nghpvyeydku3q6q0U2gB2zsZQQGIGdrKehwORzj4TtS0+deAb/ten7vO/v6tuP41z8sZz6Zn0MWmeZLVaVDWw/dDMi3yDU6tUBZ2CgeJ5TJRsLMHth2kGnZas4yhscjqEyQAPiVb6Dznk3FOOPa52/s08FHXH+Y+fw5TqPaTfRey2U27rAorZdr7WQMWUhiMZBY/HPpz4Tb/Z5T0ISlCCik17/Jmoxbtnq/sv4/bfXbVcxfue7KOfvbX3Dax8cbOR6852Gs1yVKWsdUXxZmCj6meK6Tj1ujoNendUd23WNsy55YUBmBAUD08SZiajVWXuGusew56sxJx4gZ6TjyrTOmaJXuj03tb2qr1GmspoVrFsG3vvuICGzlcjL818gPWec6Xh91rbVRnYcvdGceWT0X5zW1PEUsFVFRKKxAY45og6gDxOAT8vWbnFOKhEXT6UlKUGCw5NYx6knr/U5nVlWPF2x3fn2M1J+TluM8Ls0+3dsHLntcOwP+bH3T+Uj4bqHNgbe2UHunOCC3Xn8BJOL24TH4j+Q5n+UbwlMLk+OT/fymEsjaK/5s77sFSWttubmfuAnxLEM5/wBn1noOnsnJ9l9P3enQHqRvb4tzx8uQ+U6TTtOKe7OjGqVGvU8SQ0tEkGhFbKN0v2iU7ljRLMfWjkR5zy80d1ZZWT9xsDPip5ggfDH1nrOorzOW4/wNHDuF/abSM/Acv6TSLMpI8943X7ufLn9Ov5SvwW0h2whfIAyB9zn94nwGMy+BupyeZVipB8vD5cyPlINcG5Ae8hU4CjaqkjkQBy5TVTolcUasj1H3GGeo5+vxi1tkA+YEHGQR6GPwZHML0x8RKpEuXDDMPXP15yzrWoWpABmwqDyJ90kcyx/lHKDnG74OhSpmj2eorAFjr3m0jbWSQpxzJsI5kf5R8zjkd7U3aWz72l2/+3fYAPgp5TnOAvms+h/lj+U0pWpmMuS2uiqIP2ZnSzqq2isox/DuAzmZdHaDUU2FlfurFUqQFGMdSGVsg9Bz+ksgzA4if2zk8yf6CaRzSrS3sKMVZ0NXtN1o6uh+NS/yAl/Qe0rWWOF/YDqSTW3IAZJ5P6TzvbJdPyb6zjxy71fudEoKj0TT8b1WtssWtn24Yu7WmulEPi/LCr4Y5k/WZd3ZRgf3+j+A1G7/APEi4ZrX+yrVnCbncqOW5ix5t+LHIDPSPzO2eeUnwvo5qS4JNNwiyg767KXsH3RXcd58wnujnjPjILu2usRcJc6AHmp2swPj7zLuHPwj8zC42+61s8z7uT4nkOv5SJ5pODiyoK2S6jtVq7Pvai4//I4H0BEvcH4ktdTWvl7icAsScjwwT0HLJ+U51Ulm3kij0k9JklGTl8GmSKao7XhGmqroGo1RF72jNOn3EKB+OzHT4f2D/GCv7qqikf8Ap1AH6nMoXLggfhVV+gkcJTcnbZiR8bta5S1hLMByPLPw5eEwa35keU1eLXFUG3mSwAHn/fKUNTkH3l2MBzHLn5EEdR6xwjFu2+C43RY4OubS34R+Z/8ABmrKHB0xWT+I/kOX9Zekt2yZcmfxPTM7DDKAB0bI+JU4wfDlNPguk7yxawOXJm9EBGc/EcvnG6iz3Av4iPy/sTouxOiIV7GGC5wM9dq/9/0mbZS32Ot0a4mrQZR06y/SJgzeJepMIUwkljrRKtqy86ys6wAzrFlDULNexJUtqlJkyR5txPs33feurEqcnZjkB/PHOYulAZAPEZGJ6rqNICCCOR6zA/8A5utCSi4zz5kn+xNLRk0ccRsHvch6+pjppdptBivp5j8sj9Jn1MGqQjrtGT6jkf0l6jPSYl+izYzMdtY+83j44CjxP5ShxNlO3YoVRkDzPqzdWM19bpQ7YOemfjM/XackBR1zgRN+DSJP2dbkw+H5H/vNmZXCNGa2yfEEeg6f0mtLTsifIkweKcrm+Am/MniumGS+fJQPllifTp9Y7p2KHJkomRHqmDH6VcqJKa5gtpHQzW4X+6X/AFf7jLZlfh6YrUH1P1JlibnM+RJga7na/wAf0AE6CYdtfvsfNj+smT2KhyVQSCMdfCWaxutQebL+vOMRP2qj1XP1mxoKUc7x7tiElh4MCCBgeH/maQemOkqT8lqw5Yn1MSNhIsxM3iBzdWv4QWP8v0iafUbia7V3J4N0K5/CfD5fOWrdCSxcZJIA9AJKNLgcwOUlvc12ok09GAFXPLz6/OS6Oou+B4Z/L+xH6cMAWUEza7LcOOC7AjOAMjBx4n9PpBslKyto+CWNejMB3a88+Z8sfHH0nZaajEkopl2qqZuRqojqUlylZHUkt1rM2apEtQhH1rCIZKwkNiS0yyMrACi6yCyuaDpK7pADPeuVrappvXIHqjTJaOd4rw8WoUPocjqCPKc7V2aFS4DFvHnO9solZ9NLUiHE8q1dWy8KR4lcfpLycNB5kc/hO9u4ahOSikjoSBkfAyCzhw8pVojSzib9HtUnyEyXZ8tt54I5cuhH9QZ3uu4WSrY8j+k5LS6KzvGyjAFV6gjmC3n8ZV7E1uUaLGONwAlXiK8z/D/Wb1+hIBOJT0tAdzkA+6OvxMPAcMzdNw/AAk/2GdFXofSD6TEVFWYgbavPw+fjGm8Yzz+hli6r3iv9+cQaWPdEJJ8kddgYZH98s/zkaaPMn7oKQB4n9eX8ps06TMbBbHPW6HBD88rn58jDQ043MRj3cfUzp20PLpMvXUleWDz6cusED4M9qS3iQMyw6YwB6D+/rNvTcIJAzyk+m7OHvAzNyBBxjr49Yk6HRHToMjEL+Au4G0gfHpOoo0gHhLS0SdRagYnDeE92oHUjqfMzXooltaJOlUlyLUSKquWUSPSqTokgtIaiSyixESTqsQxVWEkVYQGSMsYyyfEYRFYysyyNklkrGFYxFRq5EyS6yyNkgIotVImql9q4xkjCjPaqRNVNFq5G1ULFRlvRK76WbJqkZpjTJow7NACCCOR9JWo4BUhJVME+pP0yZ0Zqid1HqYtJi/YB5Rj8NU9Zud1GmmFi0nHXdmQbC2448sennLK8HXynTfZ4g08rULQco3ZpGcNlhjHIY/pNerh6joJrCiPFMTkNRozU0g8o86X0miKo7uotRVGaNLJ000uCqSCqKx6SqlMlWuWVqkgSKx0QLXJVrkq1yQVxDojVJMiR4SPCwAaqyRVihY9VgxgBFjwISRkjCMIksaYARERpWSkRCIAVysaVk+IhWOxFcrGFJZKxpWMCqa4w1y2VjdsBFQ1xpSXCsbsgBT7uIa5cKRvdwAp93Du5b7uHdxhRT7qHdS53cO7gBU7qL3UtbIvdxAVRVHCuWe7ihIAVhXHiuT7I7bACEVx4SSBY7bABgWOCyQLHAQsdDAseFjgI7EVjGgR4EUCOxEAgEI8RI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663" y="4409287"/>
            <a:ext cx="1045274" cy="940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Straight Connector 48"/>
          <p:cNvCxnSpPr/>
          <p:nvPr/>
        </p:nvCxnSpPr>
        <p:spPr>
          <a:xfrm>
            <a:off x="6772641" y="1867151"/>
            <a:ext cx="19671" cy="3798679"/>
          </a:xfrm>
          <a:prstGeom prst="line">
            <a:avLst/>
          </a:prstGeom>
          <a:ln/>
        </p:spPr>
        <p:style>
          <a:lnRef idx="1">
            <a:schemeClr val="accent4"/>
          </a:lnRef>
          <a:fillRef idx="0">
            <a:schemeClr val="accent4"/>
          </a:fillRef>
          <a:effectRef idx="0">
            <a:schemeClr val="accent4"/>
          </a:effectRef>
          <a:fontRef idx="minor">
            <a:schemeClr val="tx1"/>
          </a:fontRef>
        </p:style>
      </p:cxnSp>
      <p:sp>
        <p:nvSpPr>
          <p:cNvPr id="53" name="Pentagon 52"/>
          <p:cNvSpPr/>
          <p:nvPr/>
        </p:nvSpPr>
        <p:spPr>
          <a:xfrm>
            <a:off x="5534621" y="4778007"/>
            <a:ext cx="1656042"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54" name="Tekstboks 39"/>
          <p:cNvSpPr txBox="1">
            <a:spLocks noChangeArrowheads="1"/>
          </p:cNvSpPr>
          <p:nvPr/>
        </p:nvSpPr>
        <p:spPr bwMode="auto">
          <a:xfrm>
            <a:off x="5519337" y="4743475"/>
            <a:ext cx="1693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smtClean="0"/>
              <a:t>Contract Award(s) / Announced as they are negotiated</a:t>
            </a:r>
            <a:endParaRPr lang="da-DK" sz="1200" dirty="0"/>
          </a:p>
        </p:txBody>
      </p:sp>
    </p:spTree>
    <p:extLst>
      <p:ext uri="{BB962C8B-B14F-4D97-AF65-F5344CB8AC3E}">
        <p14:creationId xmlns:p14="http://schemas.microsoft.com/office/powerpoint/2010/main" val="3269911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 Summary</a:t>
            </a:r>
            <a:endParaRPr lang="en-US" sz="3200" dirty="0"/>
          </a:p>
        </p:txBody>
      </p:sp>
      <p:sp>
        <p:nvSpPr>
          <p:cNvPr id="3" name="Content Placeholder 2"/>
          <p:cNvSpPr>
            <a:spLocks noGrp="1"/>
          </p:cNvSpPr>
          <p:nvPr>
            <p:ph idx="1"/>
          </p:nvPr>
        </p:nvSpPr>
        <p:spPr>
          <a:xfrm>
            <a:off x="219728" y="919402"/>
            <a:ext cx="5099247" cy="5030461"/>
          </a:xfrm>
        </p:spPr>
        <p:txBody>
          <a:bodyPr/>
          <a:lstStyle/>
          <a:p>
            <a:r>
              <a:rPr lang="en-US" sz="2400" b="0" dirty="0" smtClean="0"/>
              <a:t>CLEEN* has successfully accelerated aircraft technology development to reduce noise, emissions and fuel burn</a:t>
            </a:r>
          </a:p>
          <a:p>
            <a:r>
              <a:rPr lang="en-US" sz="2400" b="0" dirty="0" smtClean="0"/>
              <a:t>CLEEN has helped and is helping to </a:t>
            </a:r>
            <a:r>
              <a:rPr lang="en-US" sz="2400" b="0" dirty="0"/>
              <a:t>accelerate alternative jet </a:t>
            </a:r>
            <a:r>
              <a:rPr lang="en-US" sz="2400" b="0" dirty="0" smtClean="0"/>
              <a:t>fuel development</a:t>
            </a:r>
            <a:endParaRPr lang="en-US" sz="2400" b="0" dirty="0"/>
          </a:p>
          <a:p>
            <a:r>
              <a:rPr lang="en-US" sz="2400" b="0" dirty="0" smtClean="0"/>
              <a:t>CLEEN II is coming this year</a:t>
            </a:r>
            <a:endParaRPr lang="en-US" sz="2400" b="0" dirty="0"/>
          </a:p>
        </p:txBody>
      </p:sp>
      <p:pic>
        <p:nvPicPr>
          <p:cNvPr id="5" name="Picture 2" descr="C:\Documents and Settings\Rhett Jefferies\My Documents\CLEEN\Images\Public\Boeing\FA284954_By John Parke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3315"/>
          <a:stretch/>
        </p:blipFill>
        <p:spPr bwMode="auto">
          <a:xfrm>
            <a:off x="5451626" y="1026367"/>
            <a:ext cx="3253902" cy="16608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ntinental 0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51626" y="3146772"/>
            <a:ext cx="3253902" cy="2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bwMode="auto">
          <a:xfrm>
            <a:off x="190919" y="6099349"/>
            <a:ext cx="51648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solidFill>
                  <a:schemeClr val="bg1"/>
                </a:solidFill>
              </a:rPr>
              <a:t>* For </a:t>
            </a:r>
            <a:r>
              <a:rPr lang="en-US" sz="1200" dirty="0">
                <a:solidFill>
                  <a:schemeClr val="bg1"/>
                </a:solidFill>
              </a:rPr>
              <a:t>more information on the CLEEN Program, its benefits, and accomplishments to date, please see the CLEEN Program Fact </a:t>
            </a:r>
            <a:r>
              <a:rPr lang="en-US" sz="1200" dirty="0" smtClean="0">
                <a:solidFill>
                  <a:schemeClr val="bg1"/>
                </a:solidFill>
              </a:rPr>
              <a:t>Sheet at</a:t>
            </a:r>
            <a:r>
              <a:rPr lang="en-US" sz="1200" dirty="0">
                <a:solidFill>
                  <a:schemeClr val="bg1"/>
                </a:solidFill>
              </a:rPr>
              <a:t/>
            </a:r>
            <a:br>
              <a:rPr lang="en-US" sz="1200" dirty="0">
                <a:solidFill>
                  <a:schemeClr val="bg1"/>
                </a:solidFill>
              </a:rPr>
            </a:br>
            <a:r>
              <a:rPr lang="en-US" sz="1200" dirty="0">
                <a:solidFill>
                  <a:schemeClr val="bg1"/>
                </a:solidFill>
              </a:rPr>
              <a:t>http://www.faa.gov/news/fact_sheets/news_story.cfm?newsId=16814</a:t>
            </a:r>
            <a:endParaRPr lang="en-US" sz="1200" b="1" dirty="0">
              <a:solidFill>
                <a:schemeClr val="bg1"/>
              </a:solidFill>
            </a:endParaRPr>
          </a:p>
        </p:txBody>
      </p:sp>
    </p:spTree>
    <p:extLst>
      <p:ext uri="{BB962C8B-B14F-4D97-AF65-F5344CB8AC3E}">
        <p14:creationId xmlns:p14="http://schemas.microsoft.com/office/powerpoint/2010/main" val="441736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138223"/>
            <a:ext cx="8472488" cy="609600"/>
          </a:xfrm>
        </p:spPr>
        <p:txBody>
          <a:bodyPr/>
          <a:lstStyle/>
          <a:p>
            <a:r>
              <a:rPr lang="en-US" dirty="0" smtClean="0"/>
              <a:t>Outline</a:t>
            </a:r>
            <a:endParaRPr lang="en-US" dirty="0"/>
          </a:p>
        </p:txBody>
      </p:sp>
      <p:sp>
        <p:nvSpPr>
          <p:cNvPr id="3" name="Text Placeholder 2"/>
          <p:cNvSpPr>
            <a:spLocks noGrp="1"/>
          </p:cNvSpPr>
          <p:nvPr>
            <p:ph type="body" sz="half" idx="1"/>
          </p:nvPr>
        </p:nvSpPr>
        <p:spPr>
          <a:xfrm>
            <a:off x="325464" y="1205304"/>
            <a:ext cx="7971806" cy="4391025"/>
          </a:xfrm>
        </p:spPr>
        <p:txBody>
          <a:bodyPr/>
          <a:lstStyle/>
          <a:p>
            <a:r>
              <a:rPr lang="en-US" dirty="0" smtClean="0"/>
              <a:t>Action Item Follow-Up</a:t>
            </a:r>
          </a:p>
          <a:p>
            <a:r>
              <a:rPr lang="en-US" dirty="0" smtClean="0"/>
              <a:t>CLEEN Program’s 5-year Accomplishments</a:t>
            </a:r>
            <a:endParaRPr lang="en-US" dirty="0" smtClean="0"/>
          </a:p>
          <a:p>
            <a:r>
              <a:rPr lang="en-US" dirty="0" smtClean="0"/>
              <a:t>CLEEN Benefits</a:t>
            </a:r>
          </a:p>
          <a:p>
            <a:r>
              <a:rPr lang="en-US" dirty="0" smtClean="0"/>
              <a:t>CLEEN </a:t>
            </a:r>
            <a:r>
              <a:rPr lang="en-US" dirty="0" smtClean="0"/>
              <a:t>II</a:t>
            </a:r>
          </a:p>
          <a:p>
            <a:r>
              <a:rPr lang="en-US" dirty="0" smtClean="0"/>
              <a:t>Summary</a:t>
            </a:r>
            <a:endParaRPr lang="en-US" dirty="0"/>
          </a:p>
        </p:txBody>
      </p:sp>
    </p:spTree>
    <p:extLst>
      <p:ext uri="{BB962C8B-B14F-4D97-AF65-F5344CB8AC3E}">
        <p14:creationId xmlns:p14="http://schemas.microsoft.com/office/powerpoint/2010/main" val="3325702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44" y="227530"/>
            <a:ext cx="8472488" cy="609600"/>
          </a:xfrm>
        </p:spPr>
        <p:txBody>
          <a:bodyPr/>
          <a:lstStyle/>
          <a:p>
            <a:r>
              <a:rPr lang="en-US" dirty="0" smtClean="0"/>
              <a:t>Action Item Follow-Up</a:t>
            </a:r>
            <a:endParaRPr lang="en-US" dirty="0"/>
          </a:p>
        </p:txBody>
      </p:sp>
      <p:sp>
        <p:nvSpPr>
          <p:cNvPr id="6" name="Text Placeholder 2"/>
          <p:cNvSpPr>
            <a:spLocks noGrp="1"/>
          </p:cNvSpPr>
          <p:nvPr>
            <p:ph type="body" sz="half" idx="1"/>
          </p:nvPr>
        </p:nvSpPr>
        <p:spPr>
          <a:xfrm>
            <a:off x="316672" y="1020948"/>
            <a:ext cx="8253170" cy="4593043"/>
          </a:xfrm>
        </p:spPr>
        <p:txBody>
          <a:bodyPr/>
          <a:lstStyle/>
          <a:p>
            <a:r>
              <a:rPr lang="en-US" sz="2000" dirty="0" smtClean="0"/>
              <a:t>Develop CLEEN Communication Materials</a:t>
            </a:r>
          </a:p>
          <a:p>
            <a:pPr lvl="1"/>
            <a:r>
              <a:rPr lang="en-US" sz="1800" dirty="0" smtClean="0"/>
              <a:t>New web site:  </a:t>
            </a:r>
            <a:r>
              <a:rPr lang="en-US" sz="1800" dirty="0" smtClean="0">
                <a:hlinkClick r:id="rId3"/>
              </a:rPr>
              <a:t>http://www.faa.gov/go/CLEEN</a:t>
            </a:r>
            <a:r>
              <a:rPr lang="en-US" sz="1800" dirty="0" smtClean="0"/>
              <a:t/>
            </a:r>
            <a:br>
              <a:rPr lang="en-US" sz="1800" dirty="0" smtClean="0"/>
            </a:br>
            <a:r>
              <a:rPr lang="en-US" sz="1800" dirty="0" smtClean="0"/>
              <a:t>FAA Office of Communications interviews with CLEEN companies 5/2015 for future materials</a:t>
            </a:r>
          </a:p>
          <a:p>
            <a:pPr lvl="1"/>
            <a:r>
              <a:rPr lang="en-US" sz="1800" dirty="0" smtClean="0">
                <a:solidFill>
                  <a:srgbClr val="FF0000"/>
                </a:solidFill>
              </a:rPr>
              <a:t>Last CLEEN Fact Sheet update </a:t>
            </a:r>
            <a:r>
              <a:rPr lang="en-US" sz="1800" dirty="0">
                <a:solidFill>
                  <a:srgbClr val="FF0000"/>
                </a:solidFill>
              </a:rPr>
              <a:t>completed </a:t>
            </a:r>
            <a:r>
              <a:rPr lang="en-US" sz="1800" dirty="0" smtClean="0">
                <a:solidFill>
                  <a:srgbClr val="FF0000"/>
                </a:solidFill>
              </a:rPr>
              <a:t>Aug 2014</a:t>
            </a:r>
            <a:endParaRPr lang="en-US" sz="1800" dirty="0" smtClean="0">
              <a:solidFill>
                <a:srgbClr val="FF0000"/>
              </a:solidFill>
            </a:endParaRPr>
          </a:p>
          <a:p>
            <a:pPr marL="744538" lvl="1" indent="0">
              <a:buNone/>
            </a:pPr>
            <a:r>
              <a:rPr lang="en-US" sz="1800" dirty="0" smtClean="0">
                <a:solidFill>
                  <a:srgbClr val="FF0000"/>
                </a:solidFill>
              </a:rPr>
              <a:t>Next </a:t>
            </a:r>
            <a:r>
              <a:rPr lang="en-US" sz="1800" dirty="0">
                <a:solidFill>
                  <a:srgbClr val="FF0000"/>
                </a:solidFill>
              </a:rPr>
              <a:t>Fact Sheet update planned </a:t>
            </a:r>
            <a:r>
              <a:rPr lang="en-US" sz="1800" dirty="0" smtClean="0">
                <a:solidFill>
                  <a:srgbClr val="FF0000"/>
                </a:solidFill>
              </a:rPr>
              <a:t>between Sep and Dec 2015</a:t>
            </a:r>
            <a:endParaRPr lang="en-US" sz="1800" dirty="0" smtClean="0">
              <a:solidFill>
                <a:srgbClr val="FF0000"/>
              </a:solidFill>
            </a:endParaRPr>
          </a:p>
          <a:p>
            <a:pPr lvl="2"/>
            <a:r>
              <a:rPr lang="en-US" sz="1400" dirty="0" smtClean="0">
                <a:solidFill>
                  <a:srgbClr val="0033CC"/>
                </a:solidFill>
                <a:hlinkClick r:id="rId4"/>
              </a:rPr>
              <a:t>http</a:t>
            </a:r>
            <a:r>
              <a:rPr lang="en-US" sz="1400" dirty="0">
                <a:solidFill>
                  <a:srgbClr val="0033CC"/>
                </a:solidFill>
                <a:hlinkClick r:id="rId4"/>
              </a:rPr>
              <a:t>://</a:t>
            </a:r>
            <a:r>
              <a:rPr lang="en-US" sz="1400" dirty="0" smtClean="0">
                <a:solidFill>
                  <a:srgbClr val="0033CC"/>
                </a:solidFill>
                <a:hlinkClick r:id="rId4"/>
              </a:rPr>
              <a:t>www.faa.gov/news/fact_sheets/news_story.cfm?newsId=16814</a:t>
            </a:r>
            <a:endParaRPr lang="en-US" sz="1400" dirty="0" smtClean="0"/>
          </a:p>
          <a:p>
            <a:r>
              <a:rPr lang="en-US" sz="2000" dirty="0" smtClean="0"/>
              <a:t>CLEEN program technologies’ expected EIS </a:t>
            </a:r>
          </a:p>
          <a:p>
            <a:pPr lvl="1"/>
            <a:r>
              <a:rPr lang="en-US" sz="1600" dirty="0" smtClean="0"/>
              <a:t>TAPS II advanced low </a:t>
            </a:r>
            <a:r>
              <a:rPr lang="en-US" sz="1600" dirty="0" err="1" smtClean="0"/>
              <a:t>NOx</a:t>
            </a:r>
            <a:r>
              <a:rPr lang="en-US" sz="1600" dirty="0" smtClean="0"/>
              <a:t> combustor starting in 2016 – </a:t>
            </a:r>
          </a:p>
          <a:p>
            <a:pPr lvl="2"/>
            <a:r>
              <a:rPr lang="en-US" sz="1400" dirty="0" smtClean="0"/>
              <a:t>Airbus A320neo, Boeing 737MAX, COMAC C919</a:t>
            </a:r>
          </a:p>
          <a:p>
            <a:pPr lvl="1"/>
            <a:r>
              <a:rPr lang="en-US" sz="1600" dirty="0"/>
              <a:t>CLEEN model brings technologies to point of readiness for product </a:t>
            </a:r>
            <a:r>
              <a:rPr lang="en-US" sz="1600" dirty="0" smtClean="0"/>
              <a:t>development</a:t>
            </a:r>
          </a:p>
          <a:p>
            <a:pPr lvl="1"/>
            <a:r>
              <a:rPr lang="en-US" sz="1600" dirty="0"/>
              <a:t>Other TRL 6-7 technologies in product planning, not publicly </a:t>
            </a:r>
            <a:r>
              <a:rPr lang="en-US" sz="1600" dirty="0" smtClean="0"/>
              <a:t>announced</a:t>
            </a:r>
          </a:p>
          <a:p>
            <a:pPr lvl="1"/>
            <a:r>
              <a:rPr lang="en-US" sz="1600" dirty="0" smtClean="0"/>
              <a:t>Of the 10 CLEEN technology projects:*</a:t>
            </a:r>
          </a:p>
          <a:p>
            <a:pPr lvl="2"/>
            <a:r>
              <a:rPr lang="en-US" sz="1400" dirty="0" smtClean="0"/>
              <a:t>4 </a:t>
            </a:r>
            <a:r>
              <a:rPr lang="en-US" sz="1400" dirty="0"/>
              <a:t>with EIS prior to 2020, &gt;8000 </a:t>
            </a:r>
            <a:r>
              <a:rPr lang="en-US" sz="1400" dirty="0" smtClean="0"/>
              <a:t>engines</a:t>
            </a:r>
          </a:p>
          <a:p>
            <a:pPr lvl="2"/>
            <a:r>
              <a:rPr lang="en-US" sz="1400" dirty="0" smtClean="0"/>
              <a:t>6 </a:t>
            </a:r>
            <a:r>
              <a:rPr lang="en-US" sz="1400" dirty="0"/>
              <a:t>with EIS after 2020, &gt;4000 </a:t>
            </a:r>
            <a:r>
              <a:rPr lang="en-US" sz="1400" dirty="0" smtClean="0"/>
              <a:t>engines</a:t>
            </a:r>
          </a:p>
          <a:p>
            <a:pPr lvl="2"/>
            <a:endParaRPr lang="en-US" sz="1600" dirty="0"/>
          </a:p>
          <a:p>
            <a:pPr marL="0" indent="0">
              <a:buNone/>
            </a:pPr>
            <a:r>
              <a:rPr lang="en-US" sz="1200" dirty="0"/>
              <a:t>* </a:t>
            </a:r>
            <a:r>
              <a:rPr lang="en-US" sz="1200" b="0" dirty="0"/>
              <a:t>Based on </a:t>
            </a:r>
            <a:r>
              <a:rPr lang="en-US" sz="1200" b="0" dirty="0" smtClean="0"/>
              <a:t>November </a:t>
            </a:r>
            <a:r>
              <a:rPr lang="en-US" sz="1200" b="0" dirty="0"/>
              <a:t>2014 data. These numbers will increase as soon as the companies finalize their trade studies.</a:t>
            </a:r>
          </a:p>
          <a:p>
            <a:pPr lvl="1"/>
            <a:endParaRPr lang="en-US" sz="1050" dirty="0" smtClean="0"/>
          </a:p>
          <a:p>
            <a:pPr lvl="1"/>
            <a:endParaRPr lang="en-US" sz="1050" dirty="0"/>
          </a:p>
        </p:txBody>
      </p:sp>
    </p:spTree>
    <p:extLst>
      <p:ext uri="{BB962C8B-B14F-4D97-AF65-F5344CB8AC3E}">
        <p14:creationId xmlns:p14="http://schemas.microsoft.com/office/powerpoint/2010/main" val="4222981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363"/>
            <a:ext cx="8472488" cy="609600"/>
          </a:xfrm>
        </p:spPr>
        <p:txBody>
          <a:bodyPr/>
          <a:lstStyle/>
          <a:p>
            <a:r>
              <a:rPr lang="en-US" sz="2400" dirty="0" smtClean="0"/>
              <a:t>Efforts that support Technology Maturation</a:t>
            </a:r>
            <a:endParaRPr lang="en-US" sz="2400" dirty="0"/>
          </a:p>
        </p:txBody>
      </p:sp>
      <p:sp>
        <p:nvSpPr>
          <p:cNvPr id="3" name="Content Placeholder 2"/>
          <p:cNvSpPr>
            <a:spLocks noGrp="1"/>
          </p:cNvSpPr>
          <p:nvPr>
            <p:ph idx="1"/>
          </p:nvPr>
        </p:nvSpPr>
        <p:spPr>
          <a:xfrm>
            <a:off x="193691" y="924450"/>
            <a:ext cx="8773960" cy="5030461"/>
          </a:xfrm>
        </p:spPr>
        <p:txBody>
          <a:bodyPr/>
          <a:lstStyle/>
          <a:p>
            <a:endParaRPr lang="en-US" dirty="0" smtClean="0"/>
          </a:p>
          <a:p>
            <a:pPr marL="0" indent="0">
              <a:buNone/>
            </a:pP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541" y="1559153"/>
            <a:ext cx="1114767" cy="111476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765" y="2760422"/>
            <a:ext cx="1175543" cy="262769"/>
          </a:xfrm>
          <a:prstGeom prst="rect">
            <a:avLst/>
          </a:prstGeom>
        </p:spPr>
      </p:pic>
      <p:sp>
        <p:nvSpPr>
          <p:cNvPr id="7" name="Rectangle 6"/>
          <p:cNvSpPr/>
          <p:nvPr/>
        </p:nvSpPr>
        <p:spPr>
          <a:xfrm>
            <a:off x="1710431" y="944940"/>
            <a:ext cx="7357369" cy="4770537"/>
          </a:xfrm>
          <a:prstGeom prst="rect">
            <a:avLst/>
          </a:prstGeom>
        </p:spPr>
        <p:txBody>
          <a:bodyPr wrap="square">
            <a:spAutoFit/>
          </a:bodyPr>
          <a:lstStyle/>
          <a:p>
            <a:pPr fontAlgn="auto">
              <a:lnSpc>
                <a:spcPct val="80000"/>
              </a:lnSpc>
              <a:spcBef>
                <a:spcPts val="0"/>
              </a:spcBef>
              <a:spcAft>
                <a:spcPts val="0"/>
              </a:spcAft>
              <a:buFontTx/>
              <a:buNone/>
              <a:tabLst>
                <a:tab pos="3263900" algn="l"/>
              </a:tabLst>
            </a:pPr>
            <a:r>
              <a:rPr lang="en-US" sz="2000" b="1" dirty="0" smtClean="0">
                <a:solidFill>
                  <a:srgbClr val="1D2F68"/>
                </a:solidFill>
                <a:latin typeface="Arial"/>
                <a:ea typeface="ＭＳ Ｐゴシック" pitchFamily="-109" charset="-128"/>
              </a:rPr>
              <a:t>Continuous Lower Energy, Emissions and Noise (CLEEN)</a:t>
            </a:r>
            <a:endParaRPr lang="en-US" sz="2000" dirty="0" smtClean="0">
              <a:solidFill>
                <a:srgbClr val="000000"/>
              </a:solidFill>
              <a:latin typeface="Arial"/>
            </a:endParaRPr>
          </a:p>
          <a:p>
            <a:pPr marL="285750" indent="-285750" fontAlgn="auto">
              <a:spcBef>
                <a:spcPts val="0"/>
              </a:spcBef>
              <a:spcAft>
                <a:spcPts val="0"/>
              </a:spcAft>
              <a:buFont typeface="Arial" pitchFamily="34" charset="0"/>
              <a:buChar char="•"/>
              <a:tabLst>
                <a:tab pos="3263900" algn="l"/>
              </a:tabLst>
            </a:pPr>
            <a:r>
              <a:rPr lang="en-US" sz="2000" dirty="0" smtClean="0">
                <a:solidFill>
                  <a:srgbClr val="000000"/>
                </a:solidFill>
                <a:latin typeface="Arial"/>
              </a:rPr>
              <a:t>Reduce aircraft fuel burn, emissions and noise through technology &amp; advance alternative jet fuels</a:t>
            </a:r>
          </a:p>
          <a:p>
            <a:pPr marL="285750" lvl="1" indent="-285750" fontAlgn="auto">
              <a:spcBef>
                <a:spcPts val="0"/>
              </a:spcBef>
              <a:spcAft>
                <a:spcPts val="0"/>
              </a:spcAft>
              <a:buFont typeface="Arial" pitchFamily="34" charset="0"/>
              <a:buChar char="•"/>
              <a:tabLst>
                <a:tab pos="3263900" algn="l"/>
              </a:tabLst>
            </a:pPr>
            <a:r>
              <a:rPr lang="en-US" sz="2000" dirty="0"/>
              <a:t>Public private partnership with 1:1 minimum cost share </a:t>
            </a:r>
            <a:r>
              <a:rPr lang="en-US" sz="2000" dirty="0" smtClean="0"/>
              <a:t>requirement – Federal funding at $125M</a:t>
            </a:r>
            <a:endParaRPr lang="en-US" sz="2000" dirty="0" smtClean="0"/>
          </a:p>
          <a:p>
            <a:pPr marL="285750" lvl="1" indent="-285750" fontAlgn="auto">
              <a:spcBef>
                <a:spcPts val="0"/>
              </a:spcBef>
              <a:spcAft>
                <a:spcPts val="0"/>
              </a:spcAft>
              <a:buFont typeface="Arial" pitchFamily="34" charset="0"/>
              <a:buChar char="•"/>
              <a:tabLst>
                <a:tab pos="3263900" algn="l"/>
              </a:tabLst>
            </a:pPr>
            <a:r>
              <a:rPr lang="en-US" sz="2000" dirty="0" smtClean="0"/>
              <a:t>Enable </a:t>
            </a:r>
            <a:r>
              <a:rPr lang="en-US" sz="2000" dirty="0"/>
              <a:t>industry to expedite </a:t>
            </a:r>
            <a:r>
              <a:rPr lang="en-US" sz="2000" dirty="0" smtClean="0"/>
              <a:t>introduction of novel technologies into current </a:t>
            </a:r>
            <a:r>
              <a:rPr lang="en-US" sz="2000" dirty="0"/>
              <a:t>and future aircraft and </a:t>
            </a:r>
            <a:r>
              <a:rPr lang="en-US" sz="2000" dirty="0" smtClean="0"/>
              <a:t>engines</a:t>
            </a:r>
          </a:p>
          <a:p>
            <a:pPr marL="285750" lvl="1" indent="-285750" fontAlgn="auto">
              <a:spcBef>
                <a:spcPts val="0"/>
              </a:spcBef>
              <a:spcAft>
                <a:spcPts val="0"/>
              </a:spcAft>
              <a:buFont typeface="Arial" pitchFamily="34" charset="0"/>
              <a:buChar char="•"/>
              <a:tabLst>
                <a:tab pos="3263900" algn="l"/>
              </a:tabLst>
            </a:pPr>
            <a:r>
              <a:rPr lang="en-US" sz="2000" dirty="0" smtClean="0"/>
              <a:t>Maturation from TRL 3-5 concluding </a:t>
            </a:r>
            <a:r>
              <a:rPr lang="en-US" sz="2000" dirty="0"/>
              <a:t>in major demonstrations </a:t>
            </a:r>
            <a:r>
              <a:rPr lang="en-US" sz="2000" dirty="0" smtClean="0"/>
              <a:t>at TRL 6 or 7 (ground </a:t>
            </a:r>
            <a:r>
              <a:rPr lang="en-US" sz="2000" dirty="0"/>
              <a:t>engine or flight test</a:t>
            </a:r>
            <a:r>
              <a:rPr lang="en-US" sz="2000" dirty="0" smtClean="0"/>
              <a:t>)</a:t>
            </a:r>
          </a:p>
          <a:p>
            <a:pPr marL="0" lvl="1" fontAlgn="auto">
              <a:spcBef>
                <a:spcPts val="0"/>
              </a:spcBef>
              <a:spcAft>
                <a:spcPts val="0"/>
              </a:spcAft>
              <a:tabLst>
                <a:tab pos="3263900" algn="l"/>
              </a:tabLst>
            </a:pPr>
            <a:r>
              <a:rPr lang="en-US" sz="2000" dirty="0" smtClean="0"/>
              <a:t/>
            </a:r>
            <a:br>
              <a:rPr lang="en-US" sz="2000" dirty="0" smtClean="0"/>
            </a:br>
            <a:r>
              <a:rPr lang="en-US" dirty="0"/>
              <a:t/>
            </a:r>
            <a:br>
              <a:rPr lang="en-US" dirty="0"/>
            </a:br>
            <a:endParaRPr lang="en-US" dirty="0"/>
          </a:p>
          <a:p>
            <a:pPr marL="285750" lvl="1" indent="-285750" fontAlgn="auto">
              <a:spcBef>
                <a:spcPts val="0"/>
              </a:spcBef>
              <a:spcAft>
                <a:spcPts val="0"/>
              </a:spcAft>
              <a:buFont typeface="Arial" pitchFamily="34" charset="0"/>
              <a:buChar char="•"/>
              <a:tabLst>
                <a:tab pos="3263900" algn="l"/>
              </a:tabLst>
            </a:pPr>
            <a:endParaRPr lang="en-US" sz="2000" dirty="0" smtClean="0"/>
          </a:p>
          <a:p>
            <a:pPr marL="285750" lvl="1" indent="-285750" fontAlgn="auto">
              <a:spcBef>
                <a:spcPts val="0"/>
              </a:spcBef>
              <a:spcAft>
                <a:spcPts val="0"/>
              </a:spcAft>
              <a:buFont typeface="Arial" pitchFamily="34" charset="0"/>
              <a:buChar char="•"/>
              <a:tabLst>
                <a:tab pos="3263900" algn="l"/>
              </a:tabLst>
            </a:pPr>
            <a:endParaRPr lang="en-US" sz="2000" dirty="0" smtClean="0"/>
          </a:p>
          <a:p>
            <a:pPr marL="285750" lvl="1" indent="-285750" fontAlgn="auto">
              <a:spcBef>
                <a:spcPts val="0"/>
              </a:spcBef>
              <a:spcAft>
                <a:spcPts val="0"/>
              </a:spcAft>
              <a:buFont typeface="Arial" pitchFamily="34" charset="0"/>
              <a:buChar char="•"/>
              <a:tabLst>
                <a:tab pos="3263900" algn="l"/>
              </a:tabLst>
            </a:pPr>
            <a:endParaRPr lang="en-US" sz="2000" dirty="0"/>
          </a:p>
        </p:txBody>
      </p:sp>
      <p:sp>
        <p:nvSpPr>
          <p:cNvPr id="8" name="Rectangle 7"/>
          <p:cNvSpPr/>
          <p:nvPr/>
        </p:nvSpPr>
        <p:spPr>
          <a:xfrm>
            <a:off x="1710431" y="4135092"/>
            <a:ext cx="7389029" cy="1261884"/>
          </a:xfrm>
          <a:prstGeom prst="rect">
            <a:avLst/>
          </a:prstGeom>
        </p:spPr>
        <p:txBody>
          <a:bodyPr wrap="square">
            <a:spAutoFit/>
          </a:bodyPr>
          <a:lstStyle/>
          <a:p>
            <a:pPr fontAlgn="auto">
              <a:lnSpc>
                <a:spcPct val="80000"/>
              </a:lnSpc>
              <a:spcBef>
                <a:spcPts val="0"/>
              </a:spcBef>
              <a:spcAft>
                <a:spcPts val="0"/>
              </a:spcAft>
              <a:buFontTx/>
              <a:buNone/>
              <a:tabLst>
                <a:tab pos="3263900" algn="l"/>
              </a:tabLst>
            </a:pPr>
            <a:r>
              <a:rPr lang="en-US" sz="2000" b="1" dirty="0" smtClean="0">
                <a:solidFill>
                  <a:srgbClr val="1D2F68"/>
                </a:solidFill>
                <a:latin typeface="Arial"/>
                <a:ea typeface="ＭＳ Ｐゴシック" pitchFamily="-109" charset="-128"/>
              </a:rPr>
              <a:t>Aviation Sustainability Center (ASCENT)</a:t>
            </a:r>
            <a:endParaRPr lang="en-US" sz="2000" dirty="0" smtClean="0">
              <a:solidFill>
                <a:srgbClr val="000000"/>
              </a:solidFill>
              <a:latin typeface="Arial"/>
            </a:endParaRPr>
          </a:p>
          <a:p>
            <a:pPr marL="285750" indent="-285750" fontAlgn="auto">
              <a:spcBef>
                <a:spcPts val="0"/>
              </a:spcBef>
              <a:spcAft>
                <a:spcPts val="0"/>
              </a:spcAft>
              <a:buFont typeface="Arial" pitchFamily="34" charset="0"/>
              <a:buChar char="•"/>
            </a:pPr>
            <a:r>
              <a:rPr lang="en-US" sz="2000" dirty="0" smtClean="0">
                <a:solidFill>
                  <a:srgbClr val="000000"/>
                </a:solidFill>
                <a:latin typeface="Arial"/>
              </a:rPr>
              <a:t>Center of Excellence for Alternative Jet Fuels &amp; Environment</a:t>
            </a:r>
          </a:p>
          <a:p>
            <a:pPr marL="285750" indent="-285750" fontAlgn="auto">
              <a:spcBef>
                <a:spcPts val="0"/>
              </a:spcBef>
              <a:spcAft>
                <a:spcPts val="0"/>
              </a:spcAft>
              <a:buFont typeface="Arial" pitchFamily="34" charset="0"/>
              <a:buChar char="•"/>
            </a:pPr>
            <a:r>
              <a:rPr lang="en-US" sz="2000" dirty="0" smtClean="0"/>
              <a:t>Providing independent assessment of environmental benefits from CLEEN technology introduction</a:t>
            </a:r>
            <a:endParaRPr lang="en-US" sz="2000" dirty="0" smtClean="0">
              <a:solidFill>
                <a:srgbClr val="000000"/>
              </a:solidFill>
              <a:latin typeface="Arial"/>
            </a:endParaRPr>
          </a:p>
        </p:txBody>
      </p:sp>
      <p:pic>
        <p:nvPicPr>
          <p:cNvPr id="11" name="Picture 2" descr="http://ascent.aero/images/ascent-logo-full-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336678"/>
            <a:ext cx="1366650" cy="85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814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id:image001.png@01CF7B47.73B0BA10"/>
          <p:cNvPicPr/>
          <p:nvPr/>
        </p:nvPicPr>
        <p:blipFill rotWithShape="1">
          <a:blip r:embed="rId3" cstate="print">
            <a:extLst>
              <a:ext uri="{28A0092B-C50C-407E-A947-70E740481C1C}">
                <a14:useLocalDpi xmlns:a14="http://schemas.microsoft.com/office/drawing/2010/main" val="0"/>
              </a:ext>
            </a:extLst>
          </a:blip>
          <a:srcRect/>
          <a:stretch/>
        </p:blipFill>
        <p:spPr bwMode="auto">
          <a:xfrm>
            <a:off x="6776790" y="2503732"/>
            <a:ext cx="2210514" cy="1505060"/>
          </a:xfrm>
          <a:prstGeom prst="rect">
            <a:avLst/>
          </a:prstGeom>
          <a:noFill/>
          <a:ln>
            <a:noFill/>
          </a:ln>
        </p:spPr>
      </p:pic>
      <p:sp>
        <p:nvSpPr>
          <p:cNvPr id="502786" name="Rectangle 2"/>
          <p:cNvSpPr>
            <a:spLocks noGrp="1" noChangeArrowheads="1"/>
          </p:cNvSpPr>
          <p:nvPr>
            <p:ph type="title"/>
          </p:nvPr>
        </p:nvSpPr>
        <p:spPr>
          <a:xfrm>
            <a:off x="31899" y="0"/>
            <a:ext cx="8472488" cy="1066800"/>
          </a:xfrm>
          <a:noFill/>
          <a:ln/>
        </p:spPr>
        <p:txBody>
          <a:bodyPr/>
          <a:lstStyle/>
          <a:p>
            <a:r>
              <a:rPr lang="en-US" dirty="0" smtClean="0"/>
              <a:t>Boeing CLEEN Technologies </a:t>
            </a:r>
            <a:r>
              <a:rPr lang="en-US" sz="2400" dirty="0" smtClean="0"/>
              <a:t/>
            </a:r>
            <a:br>
              <a:rPr lang="en-US" sz="2400" dirty="0" smtClean="0"/>
            </a:br>
            <a:endParaRPr lang="en-US" dirty="0" smtClean="0"/>
          </a:p>
        </p:txBody>
      </p:sp>
      <p:sp>
        <p:nvSpPr>
          <p:cNvPr id="4" name="TextBox 3"/>
          <p:cNvSpPr txBox="1"/>
          <p:nvPr/>
        </p:nvSpPr>
        <p:spPr>
          <a:xfrm>
            <a:off x="186159" y="626121"/>
            <a:ext cx="5066325" cy="2192908"/>
          </a:xfrm>
          <a:prstGeom prst="rect">
            <a:avLst/>
          </a:prstGeom>
          <a:solidFill>
            <a:schemeClr val="bg1"/>
          </a:solidFill>
          <a:ln>
            <a:solidFill>
              <a:schemeClr val="bg1"/>
            </a:solidFill>
          </a:ln>
        </p:spPr>
        <p:txBody>
          <a:bodyPr wrap="square" rtlCol="0">
            <a:spAutoFit/>
          </a:bodyPr>
          <a:lstStyle/>
          <a:p>
            <a:r>
              <a:rPr lang="en-US" sz="1800" u="sng" dirty="0">
                <a:solidFill>
                  <a:srgbClr val="000000"/>
                </a:solidFill>
              </a:rPr>
              <a:t>Adaptive </a:t>
            </a:r>
            <a:r>
              <a:rPr lang="en-US" sz="1800" u="sng" dirty="0" smtClean="0">
                <a:solidFill>
                  <a:srgbClr val="000000"/>
                </a:solidFill>
              </a:rPr>
              <a:t>Trailing Edge</a:t>
            </a:r>
            <a:r>
              <a:rPr lang="en-US" sz="1800" dirty="0" smtClean="0"/>
              <a:t/>
            </a:r>
            <a:br>
              <a:rPr lang="en-US" sz="1800" dirty="0" smtClean="0"/>
            </a:br>
            <a:r>
              <a:rPr lang="en-US" sz="1800" b="1" i="1" dirty="0" smtClean="0">
                <a:solidFill>
                  <a:srgbClr val="008000"/>
                </a:solidFill>
              </a:rPr>
              <a:t>Up </a:t>
            </a:r>
            <a:r>
              <a:rPr lang="en-US" sz="1800" b="1" i="1" dirty="0">
                <a:solidFill>
                  <a:srgbClr val="008000"/>
                </a:solidFill>
              </a:rPr>
              <a:t>to 2% fuel </a:t>
            </a:r>
            <a:r>
              <a:rPr lang="en-US" sz="1800" b="1" i="1" dirty="0" smtClean="0">
                <a:solidFill>
                  <a:srgbClr val="008000"/>
                </a:solidFill>
              </a:rPr>
              <a:t>burn </a:t>
            </a:r>
            <a:r>
              <a:rPr lang="en-US" sz="1800" b="1" i="1" dirty="0">
                <a:solidFill>
                  <a:srgbClr val="008000"/>
                </a:solidFill>
              </a:rPr>
              <a:t>reduction</a:t>
            </a:r>
            <a:r>
              <a:rPr lang="en-US" sz="1800" b="1" i="1" dirty="0" smtClean="0">
                <a:solidFill>
                  <a:srgbClr val="008000"/>
                </a:solidFill>
              </a:rPr>
              <a:t>, -</a:t>
            </a:r>
            <a:r>
              <a:rPr lang="en-US" sz="1800" b="1" i="1" dirty="0">
                <a:solidFill>
                  <a:srgbClr val="008000"/>
                </a:solidFill>
              </a:rPr>
              <a:t>1.5dB </a:t>
            </a:r>
            <a:r>
              <a:rPr lang="en-US" sz="1800" b="1" i="1" dirty="0" smtClean="0">
                <a:solidFill>
                  <a:srgbClr val="008000"/>
                </a:solidFill>
              </a:rPr>
              <a:t>cumulative </a:t>
            </a:r>
            <a:r>
              <a:rPr lang="en-US" sz="1800" b="1" i="1" dirty="0" err="1" smtClean="0">
                <a:solidFill>
                  <a:srgbClr val="008000"/>
                </a:solidFill>
              </a:rPr>
              <a:t>EPNdB</a:t>
            </a:r>
            <a:r>
              <a:rPr lang="en-US" sz="1800" b="1" i="1" dirty="0" smtClean="0">
                <a:solidFill>
                  <a:srgbClr val="008000"/>
                </a:solidFill>
              </a:rPr>
              <a:t> </a:t>
            </a:r>
            <a:r>
              <a:rPr lang="en-US" sz="1800" b="1" i="1" dirty="0">
                <a:solidFill>
                  <a:srgbClr val="008000"/>
                </a:solidFill>
              </a:rPr>
              <a:t>noise reduction.</a:t>
            </a:r>
          </a:p>
          <a:p>
            <a:endParaRPr lang="en-US" sz="1050" dirty="0" smtClean="0"/>
          </a:p>
          <a:p>
            <a:r>
              <a:rPr lang="en-US" sz="1800" u="sng" dirty="0" smtClean="0">
                <a:solidFill>
                  <a:srgbClr val="000000"/>
                </a:solidFill>
              </a:rPr>
              <a:t>Ceramic Matrix Composite Acoustic Nozzle</a:t>
            </a:r>
            <a:r>
              <a:rPr lang="en-US" sz="1800" dirty="0" smtClean="0"/>
              <a:t/>
            </a:r>
            <a:br>
              <a:rPr lang="en-US" sz="1800" dirty="0" smtClean="0"/>
            </a:br>
            <a:r>
              <a:rPr lang="en-US" sz="1800" b="1" i="1" dirty="0" smtClean="0">
                <a:solidFill>
                  <a:srgbClr val="008000"/>
                </a:solidFill>
              </a:rPr>
              <a:t>Up to 1% fuel burn reduction</a:t>
            </a:r>
            <a:br>
              <a:rPr lang="en-US" sz="1800" b="1" i="1" dirty="0" smtClean="0">
                <a:solidFill>
                  <a:srgbClr val="008000"/>
                </a:solidFill>
              </a:rPr>
            </a:br>
            <a:r>
              <a:rPr lang="en-US" sz="1800" b="1" i="1" dirty="0" smtClean="0">
                <a:solidFill>
                  <a:srgbClr val="008000"/>
                </a:solidFill>
              </a:rPr>
              <a:t>Noise attenuation on parity or better than metallic nozzle.</a:t>
            </a:r>
            <a:endParaRPr lang="en-US" sz="1000" dirty="0"/>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437" y="1682622"/>
            <a:ext cx="1709828" cy="231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963639" y="1232354"/>
            <a:ext cx="194378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rPr>
              <a:t>Photo: Bob Ferguson</a:t>
            </a:r>
            <a:endParaRPr kumimoji="0" lang="en-US" sz="1200" b="0" i="0" u="none" strike="noStrike" kern="0" cap="none" spc="0" normalizeH="0" baseline="0" noProof="0" dirty="0">
              <a:ln>
                <a:noFill/>
              </a:ln>
              <a:solidFill>
                <a:schemeClr val="bg1"/>
              </a:solidFill>
              <a:effectLst/>
              <a:uLnTx/>
              <a:uFillTx/>
            </a:endParaRPr>
          </a:p>
        </p:txBody>
      </p:sp>
      <p:sp>
        <p:nvSpPr>
          <p:cNvPr id="5" name="Oval 4"/>
          <p:cNvSpPr/>
          <p:nvPr/>
        </p:nvSpPr>
        <p:spPr bwMode="auto">
          <a:xfrm>
            <a:off x="7426746" y="2974528"/>
            <a:ext cx="360116" cy="455785"/>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29" name="Picture 2" descr="C:\Documents and Settings\Rhett Jefferies\My Documents\CLEEN\Images\Public\Boeing\FA284954_By John Parke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962" y="2827181"/>
            <a:ext cx="2698458" cy="179612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0" y="6531425"/>
            <a:ext cx="241043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rPr>
              <a:t>Images courtesy of Boeing</a:t>
            </a:r>
            <a:endParaRPr kumimoji="0" lang="en-US" sz="1200" b="0" i="0" u="none" strike="noStrike" kern="0" cap="none" spc="0" normalizeH="0" baseline="0" noProof="0" dirty="0">
              <a:ln>
                <a:noFill/>
              </a:ln>
              <a:solidFill>
                <a:schemeClr val="bg1"/>
              </a:solidFill>
              <a:effectLst/>
              <a:uLnTx/>
              <a:uFillTx/>
            </a:endParaRPr>
          </a:p>
        </p:txBody>
      </p:sp>
      <p:graphicFrame>
        <p:nvGraphicFramePr>
          <p:cNvPr id="11" name="Table 10"/>
          <p:cNvGraphicFramePr>
            <a:graphicFrameLocks noGrp="1"/>
          </p:cNvGraphicFramePr>
          <p:nvPr>
            <p:extLst>
              <p:ext uri="{D42A27DB-BD31-4B8C-83A1-F6EECF244321}">
                <p14:modId xmlns:p14="http://schemas.microsoft.com/office/powerpoint/2010/main" val="447891331"/>
              </p:ext>
            </p:extLst>
          </p:nvPr>
        </p:nvGraphicFramePr>
        <p:xfrm>
          <a:off x="342523" y="5607150"/>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2" name="AutoShape 7"/>
          <p:cNvSpPr>
            <a:spLocks noChangeArrowheads="1"/>
          </p:cNvSpPr>
          <p:nvPr/>
        </p:nvSpPr>
        <p:spPr bwMode="auto">
          <a:xfrm flipV="1">
            <a:off x="4684239" y="5345888"/>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3" name="Line 26"/>
          <p:cNvSpPr>
            <a:spLocks noChangeShapeType="1"/>
          </p:cNvSpPr>
          <p:nvPr/>
        </p:nvSpPr>
        <p:spPr bwMode="auto">
          <a:xfrm flipV="1">
            <a:off x="4840824" y="4680035"/>
            <a:ext cx="337232" cy="6658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4" name="Text Box 22"/>
          <p:cNvSpPr txBox="1">
            <a:spLocks noChangeArrowheads="1"/>
          </p:cNvSpPr>
          <p:nvPr/>
        </p:nvSpPr>
        <p:spPr bwMode="auto">
          <a:xfrm>
            <a:off x="5077662" y="4081042"/>
            <a:ext cx="154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Ceramic </a:t>
            </a:r>
            <a:r>
              <a:rPr lang="en-US" sz="1200" b="1" dirty="0">
                <a:solidFill>
                  <a:srgbClr val="000000"/>
                </a:solidFill>
              </a:rPr>
              <a:t>Matrix Composite Nozzle Ground Test (TRL 6)</a:t>
            </a:r>
          </a:p>
        </p:txBody>
      </p:sp>
      <p:sp>
        <p:nvSpPr>
          <p:cNvPr id="16" name="AutoShape 8"/>
          <p:cNvSpPr>
            <a:spLocks noChangeArrowheads="1"/>
          </p:cNvSpPr>
          <p:nvPr/>
        </p:nvSpPr>
        <p:spPr bwMode="auto">
          <a:xfrm flipV="1">
            <a:off x="4000783" y="5354579"/>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8" name="Text Box 23"/>
          <p:cNvSpPr txBox="1">
            <a:spLocks noChangeArrowheads="1"/>
          </p:cNvSpPr>
          <p:nvPr/>
        </p:nvSpPr>
        <p:spPr bwMode="auto">
          <a:xfrm>
            <a:off x="720116" y="4680035"/>
            <a:ext cx="2398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Adaptive Trailing Edge Flight  Demonstration (TRL </a:t>
            </a:r>
            <a:r>
              <a:rPr lang="en-US" sz="1200" b="1" dirty="0">
                <a:solidFill>
                  <a:srgbClr val="000000"/>
                </a:solidFill>
              </a:rPr>
              <a:t>7)</a:t>
            </a:r>
          </a:p>
        </p:txBody>
      </p:sp>
      <p:sp>
        <p:nvSpPr>
          <p:cNvPr id="19" name="Line 27"/>
          <p:cNvSpPr>
            <a:spLocks noChangeShapeType="1"/>
          </p:cNvSpPr>
          <p:nvPr/>
        </p:nvSpPr>
        <p:spPr bwMode="auto">
          <a:xfrm flipH="1" flipV="1">
            <a:off x="3118266" y="4747455"/>
            <a:ext cx="1022218" cy="6071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1" name="Text Box 22"/>
          <p:cNvSpPr txBox="1">
            <a:spLocks noChangeArrowheads="1"/>
          </p:cNvSpPr>
          <p:nvPr/>
        </p:nvSpPr>
        <p:spPr bwMode="auto">
          <a:xfrm>
            <a:off x="7109797" y="4008792"/>
            <a:ext cx="154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Ceramic </a:t>
            </a:r>
            <a:r>
              <a:rPr lang="en-US" sz="1200" b="1" dirty="0">
                <a:solidFill>
                  <a:srgbClr val="000000"/>
                </a:solidFill>
              </a:rPr>
              <a:t>Matrix Composite Nozzle </a:t>
            </a:r>
            <a:r>
              <a:rPr lang="en-US" sz="1200" b="1" dirty="0" smtClean="0">
                <a:solidFill>
                  <a:srgbClr val="000000"/>
                </a:solidFill>
              </a:rPr>
              <a:t>Flight Test (TRL 7)</a:t>
            </a:r>
            <a:endParaRPr lang="en-US" sz="1200" b="1" dirty="0">
              <a:solidFill>
                <a:srgbClr val="000000"/>
              </a:solidFill>
            </a:endParaRPr>
          </a:p>
        </p:txBody>
      </p:sp>
      <p:sp>
        <p:nvSpPr>
          <p:cNvPr id="22" name="AutoShape 7"/>
          <p:cNvSpPr>
            <a:spLocks noChangeArrowheads="1"/>
          </p:cNvSpPr>
          <p:nvPr/>
        </p:nvSpPr>
        <p:spPr bwMode="auto">
          <a:xfrm flipV="1">
            <a:off x="6620205" y="53512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3" name="Line 26"/>
          <p:cNvSpPr>
            <a:spLocks noChangeShapeType="1"/>
          </p:cNvSpPr>
          <p:nvPr/>
        </p:nvSpPr>
        <p:spPr bwMode="auto">
          <a:xfrm flipV="1">
            <a:off x="6776790" y="4450373"/>
            <a:ext cx="333007" cy="9009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4277633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61912" y="-95697"/>
            <a:ext cx="8472488" cy="865032"/>
          </a:xfrm>
          <a:noFill/>
          <a:ln/>
        </p:spPr>
        <p:txBody>
          <a:bodyPr/>
          <a:lstStyle/>
          <a:p>
            <a:r>
              <a:rPr lang="en-US" sz="2800" dirty="0" smtClean="0"/>
              <a:t>GE CLEEN Technologies (1 of 2)</a:t>
            </a:r>
          </a:p>
        </p:txBody>
      </p:sp>
      <p:sp>
        <p:nvSpPr>
          <p:cNvPr id="30" name="TextBox 29"/>
          <p:cNvSpPr txBox="1"/>
          <p:nvPr/>
        </p:nvSpPr>
        <p:spPr>
          <a:xfrm>
            <a:off x="118168" y="692340"/>
            <a:ext cx="7547905" cy="1954381"/>
          </a:xfrm>
          <a:prstGeom prst="rect">
            <a:avLst/>
          </a:prstGeom>
          <a:noFill/>
          <a:ln>
            <a:noFill/>
          </a:ln>
        </p:spPr>
        <p:txBody>
          <a:bodyPr wrap="square" rtlCol="0">
            <a:spAutoFit/>
          </a:bodyPr>
          <a:lstStyle/>
          <a:p>
            <a:pPr>
              <a:spcBef>
                <a:spcPct val="0"/>
              </a:spcBef>
              <a:buFontTx/>
              <a:buNone/>
            </a:pPr>
            <a:r>
              <a:rPr lang="en-US" sz="2000" u="sng" dirty="0" smtClean="0">
                <a:solidFill>
                  <a:srgbClr val="000000"/>
                </a:solidFill>
              </a:rPr>
              <a:t>TAPS II Low </a:t>
            </a:r>
            <a:r>
              <a:rPr lang="en-US" sz="2000" u="sng" dirty="0" err="1" smtClean="0">
                <a:solidFill>
                  <a:srgbClr val="000000"/>
                </a:solidFill>
              </a:rPr>
              <a:t>NOx</a:t>
            </a:r>
            <a:r>
              <a:rPr lang="en-US" sz="2000" u="sng" dirty="0" smtClean="0">
                <a:solidFill>
                  <a:srgbClr val="000000"/>
                </a:solidFill>
              </a:rPr>
              <a:t> Combustor</a:t>
            </a:r>
          </a:p>
          <a:p>
            <a:pPr>
              <a:spcBef>
                <a:spcPct val="0"/>
              </a:spcBef>
              <a:defRPr/>
            </a:pPr>
            <a:r>
              <a:rPr lang="en-US" sz="1800" b="1" i="1" dirty="0" smtClean="0">
                <a:solidFill>
                  <a:srgbClr val="008000"/>
                </a:solidFill>
                <a:sym typeface="Wingdings" pitchFamily="2" charset="2"/>
              </a:rPr>
              <a:t>Demonstrated </a:t>
            </a:r>
            <a:r>
              <a:rPr lang="en-US" sz="1800" b="1" i="1" dirty="0">
                <a:solidFill>
                  <a:srgbClr val="008000"/>
                </a:solidFill>
                <a:sym typeface="Wingdings" pitchFamily="2" charset="2"/>
              </a:rPr>
              <a:t>in rig and core </a:t>
            </a:r>
            <a:r>
              <a:rPr lang="en-US" sz="1800" b="1" i="1" dirty="0" smtClean="0">
                <a:solidFill>
                  <a:srgbClr val="008000"/>
                </a:solidFill>
                <a:sym typeface="Wingdings" pitchFamily="2" charset="2"/>
              </a:rPr>
              <a:t>engine </a:t>
            </a:r>
            <a:r>
              <a:rPr lang="en-US" sz="1800" b="1" i="1" dirty="0">
                <a:solidFill>
                  <a:srgbClr val="008000"/>
                </a:solidFill>
                <a:sym typeface="Wingdings" pitchFamily="2" charset="2"/>
              </a:rPr>
              <a:t>test &gt; 60% </a:t>
            </a:r>
            <a:r>
              <a:rPr lang="en-US" sz="1800" b="1" i="1" dirty="0" err="1">
                <a:solidFill>
                  <a:srgbClr val="008000"/>
                </a:solidFill>
                <a:sym typeface="Wingdings" pitchFamily="2" charset="2"/>
              </a:rPr>
              <a:t>NOx</a:t>
            </a:r>
            <a:r>
              <a:rPr lang="en-US" sz="1800" b="1" i="1" dirty="0">
                <a:solidFill>
                  <a:srgbClr val="008000"/>
                </a:solidFill>
                <a:sym typeface="Wingdings" pitchFamily="2" charset="2"/>
              </a:rPr>
              <a:t> margin to </a:t>
            </a:r>
            <a:r>
              <a:rPr lang="en-US" sz="1800" b="1" i="1" dirty="0" smtClean="0">
                <a:solidFill>
                  <a:srgbClr val="008000"/>
                </a:solidFill>
                <a:sym typeface="Wingdings" pitchFamily="2" charset="2"/>
              </a:rPr>
              <a:t>CAEP/6</a:t>
            </a:r>
            <a:r>
              <a:rPr lang="en-US" sz="1800" b="1" i="1" dirty="0">
                <a:solidFill>
                  <a:srgbClr val="008000"/>
                </a:solidFill>
                <a:sym typeface="Wingdings" pitchFamily="2" charset="2"/>
              </a:rPr>
              <a:t>, exceeding CLEEN </a:t>
            </a:r>
            <a:r>
              <a:rPr lang="en-US" sz="1800" b="1" i="1" dirty="0" smtClean="0">
                <a:solidFill>
                  <a:srgbClr val="008000"/>
                </a:solidFill>
                <a:sym typeface="Wingdings" pitchFamily="2" charset="2"/>
              </a:rPr>
              <a:t>goal. – </a:t>
            </a:r>
            <a:r>
              <a:rPr lang="en-US" sz="1800" b="1" i="1" u="sng" dirty="0" smtClean="0">
                <a:solidFill>
                  <a:srgbClr val="008000"/>
                </a:solidFill>
                <a:sym typeface="Wingdings" pitchFamily="2" charset="2"/>
              </a:rPr>
              <a:t>2016 EIS with ~8000 orders</a:t>
            </a:r>
            <a:endParaRPr lang="en-US" sz="1800" b="1" u="sng" dirty="0">
              <a:solidFill>
                <a:srgbClr val="008000"/>
              </a:solidFill>
            </a:endParaRPr>
          </a:p>
          <a:p>
            <a:pPr>
              <a:spcBef>
                <a:spcPct val="0"/>
              </a:spcBef>
              <a:buFontTx/>
              <a:buNone/>
            </a:pPr>
            <a:endParaRPr lang="en-US" sz="900" u="sng" dirty="0" smtClean="0">
              <a:solidFill>
                <a:srgbClr val="000000"/>
              </a:solidFill>
            </a:endParaRPr>
          </a:p>
          <a:p>
            <a:pPr>
              <a:spcBef>
                <a:spcPct val="0"/>
              </a:spcBef>
              <a:buFontTx/>
              <a:buNone/>
            </a:pPr>
            <a:r>
              <a:rPr lang="en-US" sz="2000" u="sng" dirty="0" smtClean="0">
                <a:solidFill>
                  <a:srgbClr val="000000"/>
                </a:solidFill>
              </a:rPr>
              <a:t>Open Rotor Fan Blade Development</a:t>
            </a:r>
          </a:p>
          <a:p>
            <a:pPr eaLnBrk="1" hangingPunct="1">
              <a:defRPr/>
            </a:pPr>
            <a:r>
              <a:rPr lang="en-US" sz="1800" b="1" i="1" dirty="0" smtClean="0">
                <a:solidFill>
                  <a:srgbClr val="008000"/>
                </a:solidFill>
                <a:sym typeface="Wingdings" pitchFamily="2" charset="2"/>
              </a:rPr>
              <a:t>~26</a:t>
            </a:r>
            <a:r>
              <a:rPr lang="en-US" sz="1800" b="1" i="1" dirty="0">
                <a:solidFill>
                  <a:srgbClr val="008000"/>
                </a:solidFill>
                <a:sym typeface="Wingdings" pitchFamily="2" charset="2"/>
              </a:rPr>
              <a:t>% reduction in fuel burn (re: </a:t>
            </a:r>
            <a:r>
              <a:rPr lang="en-US" sz="1800" b="1" i="1" dirty="0" smtClean="0">
                <a:solidFill>
                  <a:srgbClr val="008000"/>
                </a:solidFill>
                <a:sym typeface="Wingdings" pitchFamily="2" charset="2"/>
              </a:rPr>
              <a:t>737-800</a:t>
            </a:r>
            <a:r>
              <a:rPr lang="en-US" sz="1800" b="1" i="1" dirty="0">
                <a:solidFill>
                  <a:srgbClr val="008000"/>
                </a:solidFill>
                <a:sym typeface="Wingdings" pitchFamily="2" charset="2"/>
              </a:rPr>
              <a:t>) and </a:t>
            </a:r>
            <a:r>
              <a:rPr lang="en-US" sz="1800" b="1" i="1" dirty="0" smtClean="0">
                <a:solidFill>
                  <a:srgbClr val="008000"/>
                </a:solidFill>
                <a:sym typeface="Wingdings" pitchFamily="2" charset="2"/>
              </a:rPr>
              <a:t>~</a:t>
            </a:r>
            <a:r>
              <a:rPr lang="en-US" sz="1800" b="1" i="1" dirty="0">
                <a:solidFill>
                  <a:srgbClr val="008000"/>
                </a:solidFill>
                <a:sym typeface="Wingdings" pitchFamily="2" charset="2"/>
              </a:rPr>
              <a:t>15-17EPNdB </a:t>
            </a:r>
            <a:r>
              <a:rPr lang="en-US" sz="1800" b="1" i="1" dirty="0" smtClean="0">
                <a:solidFill>
                  <a:srgbClr val="008000"/>
                </a:solidFill>
                <a:sym typeface="Wingdings" pitchFamily="2" charset="2"/>
              </a:rPr>
              <a:t>cumulative </a:t>
            </a:r>
            <a:r>
              <a:rPr lang="en-US" sz="1800" b="1" i="1" dirty="0">
                <a:solidFill>
                  <a:srgbClr val="008000"/>
                </a:solidFill>
                <a:sym typeface="Wingdings" pitchFamily="2" charset="2"/>
              </a:rPr>
              <a:t>noise margin to Stg. 4</a:t>
            </a:r>
          </a:p>
        </p:txBody>
      </p:sp>
      <p:pic>
        <p:nvPicPr>
          <p:cNvPr id="1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35165" y="3009013"/>
            <a:ext cx="1473668" cy="196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5639" y="3066917"/>
            <a:ext cx="1804796" cy="190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0" y="6531425"/>
            <a:ext cx="2410435" cy="276999"/>
          </a:xfrm>
          <a:prstGeom prst="rect">
            <a:avLst/>
          </a:prstGeom>
          <a:noFill/>
        </p:spPr>
        <p:txBody>
          <a:bodyPr wrap="square" rtlCol="0">
            <a:spAutoFit/>
          </a:bodyPr>
          <a:lstStyle/>
          <a:p>
            <a:pPr fontAlgn="auto">
              <a:spcBef>
                <a:spcPts val="0"/>
              </a:spcBef>
              <a:spcAft>
                <a:spcPts val="0"/>
              </a:spcAft>
              <a:buFontTx/>
              <a:buNone/>
              <a:defRPr/>
            </a:pPr>
            <a:r>
              <a:rPr lang="en-US" sz="1200" kern="0" dirty="0" smtClean="0">
                <a:solidFill>
                  <a:srgbClr val="FFFFFF"/>
                </a:solidFill>
              </a:rPr>
              <a:t>Images courtesy of GE Aviation</a:t>
            </a:r>
            <a:endParaRPr lang="en-US" sz="1200" kern="0"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154603143"/>
              </p:ext>
            </p:extLst>
          </p:nvPr>
        </p:nvGraphicFramePr>
        <p:xfrm>
          <a:off x="342523" y="5607150"/>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0" name="AutoShape 8"/>
          <p:cNvSpPr>
            <a:spLocks noChangeArrowheads="1"/>
          </p:cNvSpPr>
          <p:nvPr/>
        </p:nvSpPr>
        <p:spPr bwMode="auto">
          <a:xfrm flipV="1">
            <a:off x="2746141" y="5354579"/>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1" name="AutoShape 7"/>
          <p:cNvSpPr>
            <a:spLocks noChangeArrowheads="1"/>
          </p:cNvSpPr>
          <p:nvPr/>
        </p:nvSpPr>
        <p:spPr bwMode="auto">
          <a:xfrm flipV="1">
            <a:off x="3199641" y="53512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2" name="Line 26"/>
          <p:cNvSpPr>
            <a:spLocks noChangeShapeType="1"/>
          </p:cNvSpPr>
          <p:nvPr/>
        </p:nvSpPr>
        <p:spPr bwMode="auto">
          <a:xfrm flipH="1" flipV="1">
            <a:off x="2410435" y="4971806"/>
            <a:ext cx="475405" cy="3794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3" name="Text Box 22"/>
          <p:cNvSpPr txBox="1">
            <a:spLocks noChangeArrowheads="1"/>
          </p:cNvSpPr>
          <p:nvPr/>
        </p:nvSpPr>
        <p:spPr bwMode="auto">
          <a:xfrm>
            <a:off x="865935" y="4969270"/>
            <a:ext cx="15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Core Test of TAPS II Combustor (TRL 6)</a:t>
            </a:r>
            <a:endParaRPr lang="en-US" sz="1200" b="1" dirty="0">
              <a:solidFill>
                <a:srgbClr val="000000"/>
              </a:solidFill>
            </a:endParaRPr>
          </a:p>
        </p:txBody>
      </p:sp>
      <p:sp>
        <p:nvSpPr>
          <p:cNvPr id="14" name="Text Box 22"/>
          <p:cNvSpPr txBox="1">
            <a:spLocks noChangeArrowheads="1"/>
          </p:cNvSpPr>
          <p:nvPr/>
        </p:nvSpPr>
        <p:spPr bwMode="auto">
          <a:xfrm>
            <a:off x="3764333" y="4971806"/>
            <a:ext cx="15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Open Rotor Wind Tunnel Tests (TRL 5)</a:t>
            </a:r>
            <a:endParaRPr lang="en-US" sz="1200" b="1" dirty="0">
              <a:solidFill>
                <a:srgbClr val="000000"/>
              </a:solidFill>
            </a:endParaRPr>
          </a:p>
        </p:txBody>
      </p:sp>
      <p:sp>
        <p:nvSpPr>
          <p:cNvPr id="15" name="Line 26"/>
          <p:cNvSpPr>
            <a:spLocks noChangeShapeType="1"/>
          </p:cNvSpPr>
          <p:nvPr/>
        </p:nvSpPr>
        <p:spPr bwMode="auto">
          <a:xfrm flipV="1">
            <a:off x="3339342" y="4971805"/>
            <a:ext cx="495824" cy="3827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 name="Text Box 22"/>
          <p:cNvSpPr txBox="1">
            <a:spLocks noChangeArrowheads="1"/>
          </p:cNvSpPr>
          <p:nvPr/>
        </p:nvSpPr>
        <p:spPr bwMode="auto">
          <a:xfrm>
            <a:off x="7387856" y="4889565"/>
            <a:ext cx="1788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TAPS II </a:t>
            </a:r>
            <a:r>
              <a:rPr lang="en-US" sz="1200" b="1" dirty="0">
                <a:solidFill>
                  <a:srgbClr val="000000"/>
                </a:solidFill>
              </a:rPr>
              <a:t>2016 </a:t>
            </a:r>
            <a:r>
              <a:rPr lang="en-US" sz="1200" b="1" dirty="0" smtClean="0">
                <a:solidFill>
                  <a:srgbClr val="000000"/>
                </a:solidFill>
              </a:rPr>
              <a:t>EIS with ~8000 orders</a:t>
            </a:r>
            <a:endParaRPr lang="en-US" sz="1200" b="1" dirty="0">
              <a:solidFill>
                <a:srgbClr val="000000"/>
              </a:solidFill>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308833" y="3703318"/>
            <a:ext cx="3839057" cy="87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401097" y="2934583"/>
            <a:ext cx="1675794" cy="87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ight Arrow 25"/>
          <p:cNvSpPr/>
          <p:nvPr/>
        </p:nvSpPr>
        <p:spPr bwMode="auto">
          <a:xfrm>
            <a:off x="8234642" y="5285483"/>
            <a:ext cx="680484" cy="263401"/>
          </a:xfrm>
          <a:prstGeom prst="rightArrow">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564984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61912" y="-51396"/>
            <a:ext cx="8472488" cy="838200"/>
          </a:xfrm>
          <a:noFill/>
          <a:ln/>
        </p:spPr>
        <p:txBody>
          <a:bodyPr/>
          <a:lstStyle/>
          <a:p>
            <a:r>
              <a:rPr lang="en-US" sz="2800" dirty="0" smtClean="0"/>
              <a:t>GE CLEEN Technologies (2 of 2)</a:t>
            </a:r>
          </a:p>
        </p:txBody>
      </p:sp>
      <p:sp>
        <p:nvSpPr>
          <p:cNvPr id="30" name="TextBox 29"/>
          <p:cNvSpPr txBox="1"/>
          <p:nvPr/>
        </p:nvSpPr>
        <p:spPr>
          <a:xfrm>
            <a:off x="162693" y="638612"/>
            <a:ext cx="6013265" cy="3262432"/>
          </a:xfrm>
          <a:prstGeom prst="rect">
            <a:avLst/>
          </a:prstGeom>
          <a:noFill/>
          <a:ln>
            <a:noFill/>
          </a:ln>
        </p:spPr>
        <p:txBody>
          <a:bodyPr wrap="square" rtlCol="0">
            <a:spAutoFit/>
          </a:bodyPr>
          <a:lstStyle/>
          <a:p>
            <a:pPr>
              <a:spcBef>
                <a:spcPct val="0"/>
              </a:spcBef>
              <a:buFontTx/>
              <a:buNone/>
            </a:pPr>
            <a:r>
              <a:rPr lang="en-US" sz="2000" u="sng" dirty="0" smtClean="0">
                <a:solidFill>
                  <a:srgbClr val="000000"/>
                </a:solidFill>
              </a:rPr>
              <a:t>FMS/ATM Integration</a:t>
            </a:r>
            <a:endParaRPr lang="en-US" sz="2000" dirty="0" smtClean="0">
              <a:solidFill>
                <a:srgbClr val="000000"/>
              </a:solidFill>
            </a:endParaRPr>
          </a:p>
          <a:p>
            <a:pPr>
              <a:buFontTx/>
              <a:buNone/>
              <a:defRPr/>
            </a:pPr>
            <a:r>
              <a:rPr lang="en-US" sz="1800" b="1" i="1" dirty="0">
                <a:solidFill>
                  <a:srgbClr val="008000"/>
                </a:solidFill>
              </a:rPr>
              <a:t>Benefits assessment ongoing.</a:t>
            </a:r>
          </a:p>
          <a:p>
            <a:pPr marL="342900" indent="-342900">
              <a:spcBef>
                <a:spcPct val="0"/>
              </a:spcBef>
              <a:buFont typeface="Arial" pitchFamily="34" charset="0"/>
              <a:buChar char="•"/>
            </a:pPr>
            <a:endParaRPr lang="en-US" sz="2000" dirty="0">
              <a:solidFill>
                <a:srgbClr val="000000"/>
              </a:solidFill>
            </a:endParaRPr>
          </a:p>
          <a:p>
            <a:pPr>
              <a:spcBef>
                <a:spcPct val="0"/>
              </a:spcBef>
              <a:buFontTx/>
              <a:buNone/>
            </a:pPr>
            <a:r>
              <a:rPr lang="en-US" sz="2000" u="sng" dirty="0" smtClean="0">
                <a:solidFill>
                  <a:srgbClr val="000000"/>
                </a:solidFill>
              </a:rPr>
              <a:t>FMS/Engine Control Integration</a:t>
            </a:r>
          </a:p>
          <a:p>
            <a:pPr marL="342900" indent="-342900">
              <a:spcBef>
                <a:spcPct val="0"/>
              </a:spcBef>
              <a:buFont typeface="Arial" pitchFamily="34" charset="0"/>
              <a:buChar char="•"/>
            </a:pPr>
            <a:r>
              <a:rPr lang="en-US" sz="1800" dirty="0" smtClean="0">
                <a:solidFill>
                  <a:srgbClr val="000000"/>
                </a:solidFill>
              </a:rPr>
              <a:t>Adaptive engine control</a:t>
            </a:r>
          </a:p>
          <a:p>
            <a:pPr marL="342900" indent="-342900">
              <a:spcBef>
                <a:spcPct val="0"/>
              </a:spcBef>
              <a:buFont typeface="Arial" pitchFamily="34" charset="0"/>
              <a:buChar char="•"/>
            </a:pPr>
            <a:r>
              <a:rPr lang="en-US" sz="1800" dirty="0" smtClean="0">
                <a:solidFill>
                  <a:srgbClr val="000000"/>
                </a:solidFill>
              </a:rPr>
              <a:t>Vehicle health management</a:t>
            </a:r>
          </a:p>
          <a:p>
            <a:pPr marL="342900" indent="-342900">
              <a:spcBef>
                <a:spcPct val="0"/>
              </a:spcBef>
              <a:buFont typeface="Arial" pitchFamily="34" charset="0"/>
              <a:buChar char="•"/>
            </a:pPr>
            <a:r>
              <a:rPr lang="en-US" sz="1800" dirty="0" smtClean="0">
                <a:solidFill>
                  <a:srgbClr val="000000"/>
                </a:solidFill>
              </a:rPr>
              <a:t>Flight-propulsion control</a:t>
            </a:r>
          </a:p>
          <a:p>
            <a:pPr>
              <a:defRPr/>
            </a:pPr>
            <a:r>
              <a:rPr lang="en-US" sz="1800" b="1" i="1" dirty="0">
                <a:solidFill>
                  <a:srgbClr val="008000"/>
                </a:solidFill>
              </a:rPr>
              <a:t>Benefits assessment ongoing.</a:t>
            </a:r>
          </a:p>
          <a:p>
            <a:pPr marL="342900" indent="-342900">
              <a:spcBef>
                <a:spcPct val="0"/>
              </a:spcBef>
              <a:buFont typeface="Arial" pitchFamily="34" charset="0"/>
              <a:buChar char="•"/>
            </a:pPr>
            <a:endParaRPr lang="en-US" sz="1800" dirty="0" smtClean="0">
              <a:solidFill>
                <a:srgbClr val="000000"/>
              </a:solidFill>
            </a:endParaRPr>
          </a:p>
          <a:p>
            <a:pPr>
              <a:spcBef>
                <a:spcPct val="0"/>
              </a:spcBef>
              <a:buFontTx/>
              <a:buNone/>
            </a:pPr>
            <a:r>
              <a:rPr lang="en-US" sz="2000" dirty="0" smtClean="0">
                <a:solidFill>
                  <a:srgbClr val="000000"/>
                </a:solidFill>
              </a:rPr>
              <a:t>Ongoing Activities: </a:t>
            </a:r>
          </a:p>
          <a:p>
            <a:pPr marL="342900" indent="-342900">
              <a:spcBef>
                <a:spcPct val="0"/>
              </a:spcBef>
              <a:buFont typeface="Arial" panose="020B0604020202020204" pitchFamily="34" charset="0"/>
              <a:buChar char="•"/>
            </a:pPr>
            <a:r>
              <a:rPr lang="en-US" sz="1800" dirty="0" smtClean="0">
                <a:solidFill>
                  <a:srgbClr val="000000"/>
                </a:solidFill>
              </a:rPr>
              <a:t>Engine and flight testing</a:t>
            </a:r>
          </a:p>
        </p:txBody>
      </p:sp>
      <p:sp>
        <p:nvSpPr>
          <p:cNvPr id="11" name="TextBox 10"/>
          <p:cNvSpPr txBox="1"/>
          <p:nvPr/>
        </p:nvSpPr>
        <p:spPr>
          <a:xfrm>
            <a:off x="-17683" y="6528971"/>
            <a:ext cx="3990109" cy="276999"/>
          </a:xfrm>
          <a:prstGeom prst="rect">
            <a:avLst/>
          </a:prstGeom>
          <a:noFill/>
        </p:spPr>
        <p:txBody>
          <a:bodyPr wrap="square" rtlCol="0">
            <a:spAutoFit/>
          </a:bodyPr>
          <a:lstStyle/>
          <a:p>
            <a:pPr fontAlgn="auto">
              <a:spcBef>
                <a:spcPts val="0"/>
              </a:spcBef>
              <a:spcAft>
                <a:spcPts val="0"/>
              </a:spcAft>
              <a:buFontTx/>
              <a:buNone/>
              <a:defRPr/>
            </a:pPr>
            <a:r>
              <a:rPr lang="en-US" sz="1200" kern="0" dirty="0" smtClean="0">
                <a:solidFill>
                  <a:srgbClr val="FFFFFF"/>
                </a:solidFill>
              </a:rPr>
              <a:t>Images courtesy of GE Aviation and Aviation Systems</a:t>
            </a:r>
            <a:endParaRPr lang="en-US" sz="1200" kern="0" dirty="0">
              <a:solidFill>
                <a:srgbClr val="FFFFFF"/>
              </a:solidFill>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0661" y="1105346"/>
            <a:ext cx="3634016" cy="280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62650" y="966915"/>
            <a:ext cx="1706864" cy="77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636823660"/>
              </p:ext>
            </p:extLst>
          </p:nvPr>
        </p:nvGraphicFramePr>
        <p:xfrm>
          <a:off x="284017" y="5577978"/>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2" name="AutoShape 8"/>
          <p:cNvSpPr>
            <a:spLocks noChangeArrowheads="1"/>
          </p:cNvSpPr>
          <p:nvPr/>
        </p:nvSpPr>
        <p:spPr bwMode="auto">
          <a:xfrm flipV="1">
            <a:off x="4893159" y="5285483"/>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632596" y="3017986"/>
            <a:ext cx="1436918" cy="77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8"/>
          <p:cNvSpPr>
            <a:spLocks noChangeArrowheads="1"/>
          </p:cNvSpPr>
          <p:nvPr/>
        </p:nvSpPr>
        <p:spPr bwMode="auto">
          <a:xfrm flipV="1">
            <a:off x="6861673" y="52948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8" name="Text Box 22"/>
          <p:cNvSpPr txBox="1">
            <a:spLocks noChangeArrowheads="1"/>
          </p:cNvSpPr>
          <p:nvPr/>
        </p:nvSpPr>
        <p:spPr bwMode="auto">
          <a:xfrm>
            <a:off x="6175958" y="4676260"/>
            <a:ext cx="154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FMS/Engine Technology Logic Design Complete</a:t>
            </a:r>
            <a:endParaRPr lang="en-US" sz="1200" b="1" dirty="0">
              <a:solidFill>
                <a:srgbClr val="000000"/>
              </a:solidFill>
            </a:endParaRPr>
          </a:p>
        </p:txBody>
      </p:sp>
      <p:sp>
        <p:nvSpPr>
          <p:cNvPr id="19" name="Text Box 22"/>
          <p:cNvSpPr txBox="1">
            <a:spLocks noChangeArrowheads="1"/>
          </p:cNvSpPr>
          <p:nvPr/>
        </p:nvSpPr>
        <p:spPr bwMode="auto">
          <a:xfrm>
            <a:off x="7656348" y="4923483"/>
            <a:ext cx="15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FMS/Engine Effort Complete Q1 2016</a:t>
            </a:r>
            <a:endParaRPr lang="en-US" sz="1200" b="1" dirty="0">
              <a:solidFill>
                <a:srgbClr val="000000"/>
              </a:solidFill>
            </a:endParaRPr>
          </a:p>
        </p:txBody>
      </p:sp>
      <p:sp>
        <p:nvSpPr>
          <p:cNvPr id="20" name="AutoShape 8"/>
          <p:cNvSpPr>
            <a:spLocks noChangeArrowheads="1"/>
          </p:cNvSpPr>
          <p:nvPr/>
        </p:nvSpPr>
        <p:spPr bwMode="auto">
          <a:xfrm flipV="1">
            <a:off x="3728634" y="52948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1" name="Text Box 22"/>
          <p:cNvSpPr txBox="1">
            <a:spLocks noChangeArrowheads="1"/>
          </p:cNvSpPr>
          <p:nvPr/>
        </p:nvSpPr>
        <p:spPr bwMode="auto">
          <a:xfrm>
            <a:off x="2734577" y="4465674"/>
            <a:ext cx="15445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Completed Dynamic Quiet Climb and Wind Input Optimization Tasks</a:t>
            </a:r>
            <a:endParaRPr lang="en-US" sz="1200" b="1" dirty="0">
              <a:solidFill>
                <a:srgbClr val="000000"/>
              </a:solidFill>
            </a:endParaRPr>
          </a:p>
        </p:txBody>
      </p:sp>
      <p:sp>
        <p:nvSpPr>
          <p:cNvPr id="22" name="Text Box 22"/>
          <p:cNvSpPr txBox="1">
            <a:spLocks noChangeArrowheads="1"/>
          </p:cNvSpPr>
          <p:nvPr/>
        </p:nvSpPr>
        <p:spPr bwMode="auto">
          <a:xfrm>
            <a:off x="4354266" y="4648828"/>
            <a:ext cx="16446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Completed Trajectory Synchronization Simulation (TRL 6)</a:t>
            </a:r>
            <a:endParaRPr lang="en-US" sz="1200" b="1" dirty="0">
              <a:solidFill>
                <a:srgbClr val="000000"/>
              </a:solidFill>
            </a:endParaRPr>
          </a:p>
        </p:txBody>
      </p:sp>
      <p:sp>
        <p:nvSpPr>
          <p:cNvPr id="23" name="Right Arrow 22"/>
          <p:cNvSpPr/>
          <p:nvPr/>
        </p:nvSpPr>
        <p:spPr bwMode="auto">
          <a:xfrm>
            <a:off x="8234642" y="5285483"/>
            <a:ext cx="680484" cy="263401"/>
          </a:xfrm>
          <a:prstGeom prst="rightArrow">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 name="Up-Down Arrow 2"/>
          <p:cNvSpPr/>
          <p:nvPr/>
        </p:nvSpPr>
        <p:spPr bwMode="auto">
          <a:xfrm>
            <a:off x="8080074" y="1945758"/>
            <a:ext cx="494810" cy="914400"/>
          </a:xfrm>
          <a:prstGeom prst="upDown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44211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207" y="3727195"/>
            <a:ext cx="1160723" cy="141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31844" y="451908"/>
            <a:ext cx="4205557" cy="241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8514" name="Rectangle 2"/>
          <p:cNvSpPr>
            <a:spLocks noGrp="1" noChangeArrowheads="1"/>
          </p:cNvSpPr>
          <p:nvPr>
            <p:ph type="title" idx="4294967295"/>
          </p:nvPr>
        </p:nvSpPr>
        <p:spPr>
          <a:xfrm>
            <a:off x="31899" y="99253"/>
            <a:ext cx="8472487" cy="758114"/>
          </a:xfrm>
        </p:spPr>
        <p:txBody>
          <a:bodyPr/>
          <a:lstStyle/>
          <a:p>
            <a:r>
              <a:rPr lang="en-US" dirty="0" smtClean="0"/>
              <a:t>Honeywell CLEEN Technologies</a:t>
            </a:r>
            <a:r>
              <a:rPr lang="en-US" sz="2000" dirty="0" smtClean="0"/>
              <a:t/>
            </a:r>
            <a:br>
              <a:rPr lang="en-US" sz="2000" dirty="0" smtClean="0"/>
            </a:br>
            <a:endParaRPr lang="en-US" sz="2000" dirty="0" smtClean="0"/>
          </a:p>
        </p:txBody>
      </p:sp>
      <p:sp>
        <p:nvSpPr>
          <p:cNvPr id="448531" name="TextBox 9"/>
          <p:cNvSpPr txBox="1">
            <a:spLocks noChangeArrowheads="1"/>
          </p:cNvSpPr>
          <p:nvPr/>
        </p:nvSpPr>
        <p:spPr bwMode="auto">
          <a:xfrm>
            <a:off x="3987209" y="2711609"/>
            <a:ext cx="2049463" cy="1015663"/>
          </a:xfrm>
          <a:prstGeom prst="rect">
            <a:avLst/>
          </a:prstGeom>
          <a:noFill/>
          <a:ln>
            <a:noFill/>
          </a:ln>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eaLnBrk="0" hangingPunct="0"/>
            <a:r>
              <a:rPr lang="en-US" sz="2000" b="1" dirty="0" smtClean="0">
                <a:solidFill>
                  <a:srgbClr val="000000"/>
                </a:solidFill>
                <a:cs typeface="Arial" charset="0"/>
              </a:rPr>
              <a:t>High Temperature Impeller</a:t>
            </a:r>
            <a:endParaRPr lang="en-US" sz="2000" b="1" dirty="0">
              <a:solidFill>
                <a:srgbClr val="000000"/>
              </a:solidFill>
              <a:cs typeface="Arial" charset="0"/>
            </a:endParaRPr>
          </a:p>
        </p:txBody>
      </p:sp>
      <p:sp>
        <p:nvSpPr>
          <p:cNvPr id="448532" name="Line 18"/>
          <p:cNvSpPr>
            <a:spLocks noChangeShapeType="1"/>
          </p:cNvSpPr>
          <p:nvPr/>
        </p:nvSpPr>
        <p:spPr bwMode="auto">
          <a:xfrm flipV="1">
            <a:off x="5391396" y="1527388"/>
            <a:ext cx="1443225" cy="1338110"/>
          </a:xfrm>
          <a:prstGeom prst="line">
            <a:avLst/>
          </a:prstGeom>
          <a:noFill/>
          <a:ln w="76200" algn="ctr">
            <a:solidFill>
              <a:srgbClr val="FF0000"/>
            </a:solidFill>
            <a:round/>
            <a:headEnd/>
            <a:tailEnd type="stealth" w="med" len="lg"/>
          </a:ln>
          <a:extLst>
            <a:ext uri="{909E8E84-426E-40DD-AFC4-6F175D3DCCD1}">
              <a14:hiddenFill xmlns:a14="http://schemas.microsoft.com/office/drawing/2010/main">
                <a:noFill/>
              </a14:hiddenFill>
            </a:ext>
          </a:extLst>
        </p:spPr>
        <p:txBody>
          <a:bodyPr wrap="none" lIns="90488" tIns="44450" rIns="90488" bIns="44450"/>
          <a:lstStyle/>
          <a:p>
            <a:endParaRPr lang="en-US">
              <a:solidFill>
                <a:srgbClr val="000000"/>
              </a:solidFill>
            </a:endParaRPr>
          </a:p>
        </p:txBody>
      </p:sp>
      <p:sp>
        <p:nvSpPr>
          <p:cNvPr id="448533" name="Line 18"/>
          <p:cNvSpPr>
            <a:spLocks noChangeShapeType="1"/>
          </p:cNvSpPr>
          <p:nvPr/>
        </p:nvSpPr>
        <p:spPr bwMode="auto">
          <a:xfrm flipH="1" flipV="1">
            <a:off x="7448958" y="1546617"/>
            <a:ext cx="490799" cy="1318880"/>
          </a:xfrm>
          <a:prstGeom prst="line">
            <a:avLst/>
          </a:prstGeom>
          <a:noFill/>
          <a:ln w="76200" algn="ctr">
            <a:solidFill>
              <a:srgbClr val="FF0000"/>
            </a:solidFill>
            <a:round/>
            <a:headEnd/>
            <a:tailEnd type="stealth" w="med" len="lg"/>
          </a:ln>
          <a:extLst>
            <a:ext uri="{909E8E84-426E-40DD-AFC4-6F175D3DCCD1}">
              <a14:hiddenFill xmlns:a14="http://schemas.microsoft.com/office/drawing/2010/main">
                <a:noFill/>
              </a14:hiddenFill>
            </a:ext>
          </a:extLst>
        </p:spPr>
        <p:txBody>
          <a:bodyPr wrap="none" lIns="90488" tIns="44450" rIns="90488" bIns="44450"/>
          <a:lstStyle/>
          <a:p>
            <a:endParaRPr lang="en-US">
              <a:solidFill>
                <a:srgbClr val="000000"/>
              </a:solidFill>
            </a:endParaRPr>
          </a:p>
        </p:txBody>
      </p:sp>
      <p:sp>
        <p:nvSpPr>
          <p:cNvPr id="448529" name="TextBox 8"/>
          <p:cNvSpPr txBox="1">
            <a:spLocks noChangeArrowheads="1"/>
          </p:cNvSpPr>
          <p:nvPr/>
        </p:nvSpPr>
        <p:spPr bwMode="auto">
          <a:xfrm>
            <a:off x="5864715" y="2865498"/>
            <a:ext cx="3516784" cy="707886"/>
          </a:xfrm>
          <a:prstGeom prst="rect">
            <a:avLst/>
          </a:prstGeom>
          <a:noFill/>
          <a:ln>
            <a:noFill/>
          </a:ln>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marL="166688" indent="-166688" eaLnBrk="0" hangingPunct="0">
              <a:buFont typeface="Arial" pitchFamily="34" charset="0"/>
              <a:buChar char="•"/>
            </a:pPr>
            <a:r>
              <a:rPr lang="en-US" sz="2000" b="1" dirty="0" smtClean="0">
                <a:solidFill>
                  <a:srgbClr val="000000"/>
                </a:solidFill>
                <a:cs typeface="Arial" charset="0"/>
              </a:rPr>
              <a:t>Low leakage air-air seals</a:t>
            </a:r>
          </a:p>
          <a:p>
            <a:pPr marL="166688" indent="-166688" eaLnBrk="0" hangingPunct="0">
              <a:buFont typeface="Arial" pitchFamily="34" charset="0"/>
              <a:buChar char="•"/>
            </a:pPr>
            <a:r>
              <a:rPr lang="en-US" sz="2000" b="1" dirty="0" smtClean="0">
                <a:solidFill>
                  <a:srgbClr val="000000"/>
                </a:solidFill>
                <a:cs typeface="Arial" charset="0"/>
              </a:rPr>
              <a:t>Advanced materials</a:t>
            </a:r>
            <a:endParaRPr lang="en-US" sz="2000" b="1" dirty="0">
              <a:solidFill>
                <a:srgbClr val="000000"/>
              </a:solidFill>
              <a:cs typeface="Arial" charset="0"/>
            </a:endParaRPr>
          </a:p>
        </p:txBody>
      </p:sp>
      <p:sp>
        <p:nvSpPr>
          <p:cNvPr id="29" name="TextBox 28"/>
          <p:cNvSpPr txBox="1"/>
          <p:nvPr/>
        </p:nvSpPr>
        <p:spPr>
          <a:xfrm>
            <a:off x="151046" y="920515"/>
            <a:ext cx="4104168" cy="3477875"/>
          </a:xfrm>
          <a:prstGeom prst="rect">
            <a:avLst/>
          </a:prstGeom>
          <a:solidFill>
            <a:schemeClr val="bg1"/>
          </a:solidFill>
          <a:ln>
            <a:solidFill>
              <a:schemeClr val="bg1"/>
            </a:solidFill>
          </a:ln>
        </p:spPr>
        <p:txBody>
          <a:bodyPr wrap="square" rtlCol="0">
            <a:spAutoFit/>
          </a:bodyPr>
          <a:lstStyle/>
          <a:p>
            <a:r>
              <a:rPr lang="en-US" sz="2000" u="sng" dirty="0" smtClean="0">
                <a:solidFill>
                  <a:srgbClr val="000000"/>
                </a:solidFill>
              </a:rPr>
              <a:t>Engine Core Fuel Burn Reduction Technologies</a:t>
            </a:r>
            <a:endParaRPr lang="en-US" sz="1800" u="sng" dirty="0" smtClean="0">
              <a:solidFill>
                <a:srgbClr val="000000"/>
              </a:solidFill>
            </a:endParaRPr>
          </a:p>
          <a:p>
            <a:r>
              <a:rPr lang="en-US" sz="2000" b="1" i="1" dirty="0">
                <a:solidFill>
                  <a:srgbClr val="008000"/>
                </a:solidFill>
              </a:rPr>
              <a:t>5% fuel burn reduction as part of a 15.7% fuel burn reduction engine package</a:t>
            </a:r>
            <a:r>
              <a:rPr lang="en-US" sz="2000" b="1" i="1" dirty="0" smtClean="0">
                <a:solidFill>
                  <a:srgbClr val="008000"/>
                </a:solidFill>
              </a:rPr>
              <a:t>.</a:t>
            </a:r>
            <a:r>
              <a:rPr lang="en-US" sz="2000" dirty="0" smtClean="0">
                <a:solidFill>
                  <a:srgbClr val="000000"/>
                </a:solidFill>
              </a:rPr>
              <a:t/>
            </a:r>
            <a:br>
              <a:rPr lang="en-US" sz="2000" dirty="0" smtClean="0">
                <a:solidFill>
                  <a:srgbClr val="000000"/>
                </a:solidFill>
              </a:rPr>
            </a:br>
            <a:endParaRPr lang="en-US" sz="2000" dirty="0">
              <a:solidFill>
                <a:srgbClr val="000000"/>
              </a:solidFill>
            </a:endParaRPr>
          </a:p>
          <a:p>
            <a:r>
              <a:rPr lang="en-US" sz="2000" u="sng" dirty="0" smtClean="0">
                <a:solidFill>
                  <a:srgbClr val="000000"/>
                </a:solidFill>
              </a:rPr>
              <a:t>Alternative Jet Fuels</a:t>
            </a:r>
          </a:p>
          <a:p>
            <a:pPr marL="342900" indent="-342900">
              <a:buFont typeface="Arial" pitchFamily="34" charset="0"/>
              <a:buChar char="•"/>
            </a:pPr>
            <a:r>
              <a:rPr lang="en-US" sz="2000" dirty="0" smtClean="0">
                <a:solidFill>
                  <a:srgbClr val="000000"/>
                </a:solidFill>
              </a:rPr>
              <a:t>Completed study on impact of aromatics on materials</a:t>
            </a:r>
          </a:p>
          <a:p>
            <a:pPr marL="342900" indent="-342900">
              <a:buFont typeface="Arial" pitchFamily="34" charset="0"/>
              <a:buChar char="•"/>
            </a:pPr>
            <a:r>
              <a:rPr lang="en-US" sz="2000" dirty="0" smtClean="0">
                <a:solidFill>
                  <a:srgbClr val="000000"/>
                </a:solidFill>
              </a:rPr>
              <a:t>Completed biofuel life </a:t>
            </a:r>
            <a:r>
              <a:rPr lang="en-US" sz="2000" dirty="0">
                <a:solidFill>
                  <a:srgbClr val="000000"/>
                </a:solidFill>
              </a:rPr>
              <a:t>c</a:t>
            </a:r>
            <a:r>
              <a:rPr lang="en-US" sz="2000" dirty="0" smtClean="0">
                <a:solidFill>
                  <a:srgbClr val="000000"/>
                </a:solidFill>
              </a:rPr>
              <a:t>ycle </a:t>
            </a:r>
            <a:r>
              <a:rPr lang="en-US" sz="2000" dirty="0">
                <a:solidFill>
                  <a:srgbClr val="000000"/>
                </a:solidFill>
              </a:rPr>
              <a:t>a</a:t>
            </a:r>
            <a:r>
              <a:rPr lang="en-US" sz="2000" dirty="0" smtClean="0">
                <a:solidFill>
                  <a:srgbClr val="000000"/>
                </a:solidFill>
              </a:rPr>
              <a:t>nalyses with MIT </a:t>
            </a:r>
          </a:p>
        </p:txBody>
      </p:sp>
      <p:sp>
        <p:nvSpPr>
          <p:cNvPr id="21" name="TextBox 20"/>
          <p:cNvSpPr txBox="1"/>
          <p:nvPr/>
        </p:nvSpPr>
        <p:spPr>
          <a:xfrm>
            <a:off x="0" y="6531425"/>
            <a:ext cx="2410435" cy="276999"/>
          </a:xfrm>
          <a:prstGeom prst="rect">
            <a:avLst/>
          </a:prstGeom>
          <a:noFill/>
        </p:spPr>
        <p:txBody>
          <a:bodyPr wrap="square" rtlCol="0">
            <a:spAutoFit/>
          </a:bodyPr>
          <a:lstStyle/>
          <a:p>
            <a:pPr fontAlgn="auto">
              <a:spcBef>
                <a:spcPts val="0"/>
              </a:spcBef>
              <a:spcAft>
                <a:spcPts val="0"/>
              </a:spcAft>
              <a:defRPr/>
            </a:pPr>
            <a:r>
              <a:rPr lang="en-US" sz="1200" kern="0" dirty="0" smtClean="0">
                <a:solidFill>
                  <a:srgbClr val="FFFFFF"/>
                </a:solidFill>
              </a:rPr>
              <a:t>Images courtesy of Honeywell</a:t>
            </a:r>
            <a:endParaRPr lang="en-US" sz="1200" kern="0" dirty="0">
              <a:solidFill>
                <a:srgbClr val="FFFFFF"/>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918132052"/>
              </p:ext>
            </p:extLst>
          </p:nvPr>
        </p:nvGraphicFramePr>
        <p:xfrm>
          <a:off x="284017" y="5577978"/>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2" name="AutoShape 8"/>
          <p:cNvSpPr>
            <a:spLocks noChangeArrowheads="1"/>
          </p:cNvSpPr>
          <p:nvPr/>
        </p:nvSpPr>
        <p:spPr bwMode="auto">
          <a:xfrm flipV="1">
            <a:off x="7800057" y="52948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3" name="Text Box 22"/>
          <p:cNvSpPr txBox="1">
            <a:spLocks noChangeArrowheads="1"/>
          </p:cNvSpPr>
          <p:nvPr/>
        </p:nvSpPr>
        <p:spPr bwMode="auto">
          <a:xfrm>
            <a:off x="6342057" y="4772992"/>
            <a:ext cx="1544500"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Core Engine Testing of High T3 Impeller</a:t>
            </a:r>
            <a:endParaRPr lang="en-US" sz="1200" b="1" dirty="0">
              <a:solidFill>
                <a:srgbClr val="000000"/>
              </a:solidFill>
            </a:endParaRPr>
          </a:p>
        </p:txBody>
      </p:sp>
      <p:sp>
        <p:nvSpPr>
          <p:cNvPr id="15" name="Text Box 22"/>
          <p:cNvSpPr txBox="1">
            <a:spLocks noChangeArrowheads="1"/>
          </p:cNvSpPr>
          <p:nvPr/>
        </p:nvSpPr>
        <p:spPr bwMode="auto">
          <a:xfrm>
            <a:off x="7582158" y="4163146"/>
            <a:ext cx="1544500" cy="553998"/>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Final CLEEN Engine Test (TRL 6) for All Technologies</a:t>
            </a:r>
            <a:endParaRPr lang="en-US" sz="1200" b="1" dirty="0">
              <a:solidFill>
                <a:srgbClr val="000000"/>
              </a:solidFill>
            </a:endParaRPr>
          </a:p>
        </p:txBody>
      </p:sp>
      <p:sp>
        <p:nvSpPr>
          <p:cNvPr id="16" name="AutoShape 8"/>
          <p:cNvSpPr>
            <a:spLocks noChangeArrowheads="1"/>
          </p:cNvSpPr>
          <p:nvPr/>
        </p:nvSpPr>
        <p:spPr bwMode="auto">
          <a:xfrm flipV="1">
            <a:off x="8251835" y="5297708"/>
            <a:ext cx="279400" cy="254000"/>
          </a:xfrm>
          <a:prstGeom prst="triangle">
            <a:avLst>
              <a:gd name="adj" fmla="val 5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 name="Line 26"/>
          <p:cNvSpPr>
            <a:spLocks noChangeShapeType="1"/>
          </p:cNvSpPr>
          <p:nvPr/>
        </p:nvSpPr>
        <p:spPr bwMode="auto">
          <a:xfrm flipV="1">
            <a:off x="8358490" y="4717144"/>
            <a:ext cx="172745" cy="5805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8" name="Line 26"/>
          <p:cNvSpPr>
            <a:spLocks noChangeShapeType="1"/>
          </p:cNvSpPr>
          <p:nvPr/>
        </p:nvSpPr>
        <p:spPr bwMode="auto">
          <a:xfrm flipH="1" flipV="1">
            <a:off x="7812359" y="5085184"/>
            <a:ext cx="127397" cy="2271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9" name="AutoShape 8"/>
          <p:cNvSpPr>
            <a:spLocks noChangeArrowheads="1"/>
          </p:cNvSpPr>
          <p:nvPr/>
        </p:nvSpPr>
        <p:spPr bwMode="auto">
          <a:xfrm flipV="1">
            <a:off x="3284764" y="53202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2" name="AutoShape 8"/>
          <p:cNvSpPr>
            <a:spLocks noChangeArrowheads="1"/>
          </p:cNvSpPr>
          <p:nvPr/>
        </p:nvSpPr>
        <p:spPr bwMode="auto">
          <a:xfrm flipV="1">
            <a:off x="6721898" y="5320745"/>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3" name="Text Box 22"/>
          <p:cNvSpPr txBox="1">
            <a:spLocks noChangeArrowheads="1"/>
          </p:cNvSpPr>
          <p:nvPr/>
        </p:nvSpPr>
        <p:spPr bwMode="auto">
          <a:xfrm>
            <a:off x="4236509" y="4488654"/>
            <a:ext cx="1876499" cy="553998"/>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Early Engine Test Opportunities (Some Technologies to TRL 6)</a:t>
            </a:r>
            <a:endParaRPr lang="en-US" sz="1200" b="1" dirty="0">
              <a:solidFill>
                <a:srgbClr val="000000"/>
              </a:solidFill>
            </a:endParaRPr>
          </a:p>
        </p:txBody>
      </p:sp>
      <p:sp>
        <p:nvSpPr>
          <p:cNvPr id="24" name="Line 26"/>
          <p:cNvSpPr>
            <a:spLocks noChangeShapeType="1"/>
          </p:cNvSpPr>
          <p:nvPr/>
        </p:nvSpPr>
        <p:spPr bwMode="auto">
          <a:xfrm flipH="1" flipV="1">
            <a:off x="6036672" y="5042652"/>
            <a:ext cx="818523" cy="269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5" name="Line 26"/>
          <p:cNvSpPr>
            <a:spLocks noChangeShapeType="1"/>
          </p:cNvSpPr>
          <p:nvPr/>
        </p:nvSpPr>
        <p:spPr bwMode="auto">
          <a:xfrm flipV="1">
            <a:off x="3424463" y="5007426"/>
            <a:ext cx="830750" cy="293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4204115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722" name="Picture 5" descr="blue sky GTF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890977" y="803099"/>
            <a:ext cx="2586979"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26" name="Rectangle 30"/>
          <p:cNvSpPr>
            <a:spLocks noGrp="1" noChangeArrowheads="1"/>
          </p:cNvSpPr>
          <p:nvPr>
            <p:ph type="title"/>
          </p:nvPr>
        </p:nvSpPr>
        <p:spPr>
          <a:xfrm>
            <a:off x="45893" y="-202027"/>
            <a:ext cx="9204434" cy="1066800"/>
          </a:xfrm>
          <a:noFill/>
          <a:ln/>
        </p:spPr>
        <p:txBody>
          <a:bodyPr/>
          <a:lstStyle/>
          <a:p>
            <a:r>
              <a:rPr lang="en-US" dirty="0" smtClean="0"/>
              <a:t>Pratt &amp; Whitney CLEEN Technologies</a:t>
            </a:r>
            <a:endParaRPr lang="en-US" sz="2400" dirty="0" smtClean="0"/>
          </a:p>
        </p:txBody>
      </p:sp>
      <p:sp>
        <p:nvSpPr>
          <p:cNvPr id="3" name="TextBox 2"/>
          <p:cNvSpPr txBox="1"/>
          <p:nvPr/>
        </p:nvSpPr>
        <p:spPr>
          <a:xfrm>
            <a:off x="4659911" y="2739849"/>
            <a:ext cx="2201687" cy="369332"/>
          </a:xfrm>
          <a:prstGeom prst="rect">
            <a:avLst/>
          </a:prstGeom>
          <a:noFill/>
        </p:spPr>
        <p:txBody>
          <a:bodyPr wrap="square" rtlCol="0">
            <a:spAutoFit/>
          </a:bodyPr>
          <a:lstStyle/>
          <a:p>
            <a:pPr algn="ctr"/>
            <a:r>
              <a:rPr lang="en-US" sz="1800" b="1" dirty="0" smtClean="0">
                <a:solidFill>
                  <a:srgbClr val="000000"/>
                </a:solidFill>
              </a:rPr>
              <a:t>Ground Test</a:t>
            </a:r>
            <a:endParaRPr lang="en-US" sz="1800" b="1" dirty="0">
              <a:solidFill>
                <a:srgbClr val="000000"/>
              </a:solidFill>
            </a:endParaRPr>
          </a:p>
        </p:txBody>
      </p:sp>
      <p:sp>
        <p:nvSpPr>
          <p:cNvPr id="23" name="TextBox 22"/>
          <p:cNvSpPr txBox="1"/>
          <p:nvPr/>
        </p:nvSpPr>
        <p:spPr>
          <a:xfrm>
            <a:off x="6579724" y="3823019"/>
            <a:ext cx="2720065" cy="369332"/>
          </a:xfrm>
          <a:prstGeom prst="rect">
            <a:avLst/>
          </a:prstGeom>
          <a:noFill/>
        </p:spPr>
        <p:txBody>
          <a:bodyPr wrap="square" rtlCol="0">
            <a:spAutoFit/>
          </a:bodyPr>
          <a:lstStyle/>
          <a:p>
            <a:pPr algn="ctr"/>
            <a:r>
              <a:rPr lang="en-US" sz="1800" b="1" dirty="0" smtClean="0">
                <a:solidFill>
                  <a:srgbClr val="000000"/>
                </a:solidFill>
              </a:rPr>
              <a:t>Wind Tunnel Tests</a:t>
            </a:r>
            <a:endParaRPr lang="en-US" sz="1800" b="1" dirty="0">
              <a:solidFill>
                <a:srgbClr val="000000"/>
              </a:solidFill>
            </a:endParaRPr>
          </a:p>
        </p:txBody>
      </p:sp>
      <p:sp>
        <p:nvSpPr>
          <p:cNvPr id="32" name="TextBox 31"/>
          <p:cNvSpPr txBox="1"/>
          <p:nvPr/>
        </p:nvSpPr>
        <p:spPr>
          <a:xfrm>
            <a:off x="85243" y="652921"/>
            <a:ext cx="4805734" cy="353943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u="sng" dirty="0" smtClean="0">
                <a:solidFill>
                  <a:srgbClr val="000000"/>
                </a:solidFill>
              </a:rPr>
              <a:t>Ultra High Bypass Geared Turbofan with Advanced Fan System</a:t>
            </a:r>
          </a:p>
          <a:p>
            <a:r>
              <a:rPr lang="en-US" sz="2000" b="1" i="1" dirty="0">
                <a:solidFill>
                  <a:srgbClr val="008000"/>
                </a:solidFill>
                <a:latin typeface="Arial" charset="0"/>
              </a:rPr>
              <a:t>Technologies expand design space for engine with ~ 20% fuel burn reduction, 25 </a:t>
            </a:r>
            <a:r>
              <a:rPr lang="en-US" sz="2000" b="1" i="1" dirty="0" err="1">
                <a:solidFill>
                  <a:srgbClr val="008000"/>
                </a:solidFill>
                <a:latin typeface="Arial" charset="0"/>
              </a:rPr>
              <a:t>EPNdB</a:t>
            </a:r>
            <a:r>
              <a:rPr lang="en-US" sz="2000" b="1" i="1" dirty="0">
                <a:solidFill>
                  <a:srgbClr val="008000"/>
                </a:solidFill>
                <a:latin typeface="Arial" charset="0"/>
              </a:rPr>
              <a:t> cumulative noise margin to Stage </a:t>
            </a:r>
            <a:r>
              <a:rPr lang="en-US" sz="2000" b="1" i="1" dirty="0" smtClean="0">
                <a:solidFill>
                  <a:srgbClr val="008000"/>
                </a:solidFill>
                <a:latin typeface="Arial" charset="0"/>
              </a:rPr>
              <a:t>4</a:t>
            </a:r>
            <a:r>
              <a:rPr lang="en-US" sz="2000" dirty="0" smtClean="0">
                <a:solidFill>
                  <a:srgbClr val="000000"/>
                </a:solidFill>
              </a:rPr>
              <a:t/>
            </a:r>
            <a:br>
              <a:rPr lang="en-US" sz="2000" dirty="0" smtClean="0">
                <a:solidFill>
                  <a:srgbClr val="000000"/>
                </a:solidFill>
              </a:rPr>
            </a:br>
            <a:endParaRPr lang="en-US" dirty="0">
              <a:solidFill>
                <a:srgbClr val="000000"/>
              </a:solidFill>
            </a:endParaRPr>
          </a:p>
          <a:p>
            <a:r>
              <a:rPr lang="en-US" sz="2000" u="sng" dirty="0" smtClean="0">
                <a:solidFill>
                  <a:srgbClr val="000000"/>
                </a:solidFill>
              </a:rPr>
              <a:t>Alternative Jet Fuels</a:t>
            </a:r>
          </a:p>
          <a:p>
            <a:pPr marL="342900" indent="-342900">
              <a:buFont typeface="Arial" pitchFamily="34" charset="0"/>
              <a:buChar char="•"/>
            </a:pPr>
            <a:r>
              <a:rPr lang="en-US" sz="2000" dirty="0" smtClean="0">
                <a:solidFill>
                  <a:srgbClr val="000000"/>
                </a:solidFill>
              </a:rPr>
              <a:t>Engine and combustor testing of alternative jet fuels from multiple production pathways</a:t>
            </a:r>
          </a:p>
        </p:txBody>
      </p:sp>
      <p:sp>
        <p:nvSpPr>
          <p:cNvPr id="18" name="TextBox 17"/>
          <p:cNvSpPr txBox="1"/>
          <p:nvPr/>
        </p:nvSpPr>
        <p:spPr>
          <a:xfrm>
            <a:off x="-23750" y="6578925"/>
            <a:ext cx="3182586" cy="276999"/>
          </a:xfrm>
          <a:prstGeom prst="rect">
            <a:avLst/>
          </a:prstGeom>
          <a:noFill/>
        </p:spPr>
        <p:txBody>
          <a:bodyPr wrap="square" rtlCol="0">
            <a:spAutoFit/>
          </a:bodyPr>
          <a:lstStyle/>
          <a:p>
            <a:pPr fontAlgn="auto">
              <a:spcBef>
                <a:spcPts val="0"/>
              </a:spcBef>
              <a:spcAft>
                <a:spcPts val="0"/>
              </a:spcAft>
              <a:defRPr/>
            </a:pPr>
            <a:r>
              <a:rPr lang="en-US" sz="1200" kern="0" dirty="0" smtClean="0">
                <a:solidFill>
                  <a:srgbClr val="FFFFFF"/>
                </a:solidFill>
              </a:rPr>
              <a:t>Images courtesy of  Pratt &amp; Whitney</a:t>
            </a:r>
            <a:endParaRPr lang="en-US" sz="1200" kern="0" dirty="0">
              <a:solidFill>
                <a:srgbClr val="FFFFFF"/>
              </a:solidFill>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18358" y="1867167"/>
            <a:ext cx="2368482"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le 12"/>
          <p:cNvGraphicFramePr>
            <a:graphicFrameLocks noGrp="1"/>
          </p:cNvGraphicFramePr>
          <p:nvPr>
            <p:extLst>
              <p:ext uri="{D42A27DB-BD31-4B8C-83A1-F6EECF244321}">
                <p14:modId xmlns:p14="http://schemas.microsoft.com/office/powerpoint/2010/main" val="3927591958"/>
              </p:ext>
            </p:extLst>
          </p:nvPr>
        </p:nvGraphicFramePr>
        <p:xfrm>
          <a:off x="284017" y="5577978"/>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4" name="AutoShape 8"/>
          <p:cNvSpPr>
            <a:spLocks noChangeArrowheads="1"/>
          </p:cNvSpPr>
          <p:nvPr/>
        </p:nvSpPr>
        <p:spPr bwMode="auto">
          <a:xfrm flipV="1">
            <a:off x="7800057" y="52948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5" name="Text Box 22"/>
          <p:cNvSpPr txBox="1">
            <a:spLocks noChangeArrowheads="1"/>
          </p:cNvSpPr>
          <p:nvPr/>
        </p:nvSpPr>
        <p:spPr bwMode="auto">
          <a:xfrm>
            <a:off x="5613072" y="4192351"/>
            <a:ext cx="1544500" cy="738664"/>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Ultra High Bypass Rig Test with Advanced Fan Exit Guide Vanes</a:t>
            </a:r>
            <a:endParaRPr lang="en-US" sz="1200" b="1" dirty="0">
              <a:solidFill>
                <a:srgbClr val="000000"/>
              </a:solidFill>
            </a:endParaRPr>
          </a:p>
        </p:txBody>
      </p:sp>
      <p:sp>
        <p:nvSpPr>
          <p:cNvPr id="16" name="Text Box 22"/>
          <p:cNvSpPr txBox="1">
            <a:spLocks noChangeArrowheads="1"/>
          </p:cNvSpPr>
          <p:nvPr/>
        </p:nvSpPr>
        <p:spPr bwMode="auto">
          <a:xfrm>
            <a:off x="7307207" y="4227257"/>
            <a:ext cx="1544500"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Integrated Ultra High Bypass Rig Demo</a:t>
            </a:r>
            <a:endParaRPr lang="en-US" sz="1200" b="1" dirty="0">
              <a:solidFill>
                <a:srgbClr val="000000"/>
              </a:solidFill>
            </a:endParaRPr>
          </a:p>
        </p:txBody>
      </p:sp>
      <p:sp>
        <p:nvSpPr>
          <p:cNvPr id="20" name="AutoShape 8"/>
          <p:cNvSpPr>
            <a:spLocks noChangeArrowheads="1"/>
          </p:cNvSpPr>
          <p:nvPr/>
        </p:nvSpPr>
        <p:spPr bwMode="auto">
          <a:xfrm flipV="1">
            <a:off x="5473372" y="5286355"/>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1" name="AutoShape 8"/>
          <p:cNvSpPr>
            <a:spLocks noChangeArrowheads="1"/>
          </p:cNvSpPr>
          <p:nvPr/>
        </p:nvSpPr>
        <p:spPr bwMode="auto">
          <a:xfrm flipV="1">
            <a:off x="6721898" y="5320745"/>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2" name="Text Box 22"/>
          <p:cNvSpPr txBox="1">
            <a:spLocks noChangeArrowheads="1"/>
          </p:cNvSpPr>
          <p:nvPr/>
        </p:nvSpPr>
        <p:spPr bwMode="auto">
          <a:xfrm>
            <a:off x="3982417" y="4532478"/>
            <a:ext cx="1376563"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CLEEN Engine Design Complete</a:t>
            </a:r>
            <a:endParaRPr lang="en-US" sz="1200" b="1" dirty="0">
              <a:solidFill>
                <a:srgbClr val="000000"/>
              </a:solidFill>
            </a:endParaRPr>
          </a:p>
        </p:txBody>
      </p:sp>
      <p:sp>
        <p:nvSpPr>
          <p:cNvPr id="26" name="Text Box 22"/>
          <p:cNvSpPr txBox="1">
            <a:spLocks noChangeArrowheads="1"/>
          </p:cNvSpPr>
          <p:nvPr/>
        </p:nvSpPr>
        <p:spPr bwMode="auto">
          <a:xfrm>
            <a:off x="7802599" y="4901810"/>
            <a:ext cx="1360032"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CLEEN Engine Test Q1 2016</a:t>
            </a:r>
            <a:endParaRPr lang="en-US" sz="1200" b="1" dirty="0">
              <a:solidFill>
                <a:srgbClr val="000000"/>
              </a:solidFill>
            </a:endParaRPr>
          </a:p>
        </p:txBody>
      </p:sp>
      <p:sp>
        <p:nvSpPr>
          <p:cNvPr id="29" name="Line 26"/>
          <p:cNvSpPr>
            <a:spLocks noChangeShapeType="1"/>
          </p:cNvSpPr>
          <p:nvPr/>
        </p:nvSpPr>
        <p:spPr bwMode="auto">
          <a:xfrm flipH="1" flipV="1">
            <a:off x="7655442" y="4596589"/>
            <a:ext cx="284314" cy="715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0" name="Line 26"/>
          <p:cNvSpPr>
            <a:spLocks noChangeShapeType="1"/>
          </p:cNvSpPr>
          <p:nvPr/>
        </p:nvSpPr>
        <p:spPr bwMode="auto">
          <a:xfrm flipH="1" flipV="1">
            <a:off x="6475227" y="4954451"/>
            <a:ext cx="379966" cy="357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1" name="Line 26"/>
          <p:cNvSpPr>
            <a:spLocks noChangeShapeType="1"/>
          </p:cNvSpPr>
          <p:nvPr/>
        </p:nvSpPr>
        <p:spPr bwMode="auto">
          <a:xfrm flipH="1" flipV="1">
            <a:off x="5103627" y="4931015"/>
            <a:ext cx="450944" cy="3696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3" name="Right Arrow 32"/>
          <p:cNvSpPr/>
          <p:nvPr/>
        </p:nvSpPr>
        <p:spPr bwMode="auto">
          <a:xfrm>
            <a:off x="8234642" y="5285483"/>
            <a:ext cx="680484" cy="263401"/>
          </a:xfrm>
          <a:prstGeom prst="rightArrow">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224341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BF8C2A-E529-453E-B4C0-B4F6F057C038}"/>
</file>

<file path=customXml/itemProps2.xml><?xml version="1.0" encoding="utf-8"?>
<ds:datastoreItem xmlns:ds="http://schemas.openxmlformats.org/officeDocument/2006/customXml" ds:itemID="{97556E4E-A373-405C-A9F4-87B66456378B}"/>
</file>

<file path=customXml/itemProps3.xml><?xml version="1.0" encoding="utf-8"?>
<ds:datastoreItem xmlns:ds="http://schemas.openxmlformats.org/officeDocument/2006/customXml" ds:itemID="{381CE7F5-E5A8-42A4-BEA3-7EF2ACA956EF}"/>
</file>

<file path=docProps/app.xml><?xml version="1.0" encoding="utf-8"?>
<Properties xmlns="http://schemas.openxmlformats.org/officeDocument/2006/extended-properties" xmlns:vt="http://schemas.openxmlformats.org/officeDocument/2006/docPropsVTypes">
  <Template/>
  <TotalTime>24943</TotalTime>
  <Words>1738</Words>
  <Application>Microsoft Office PowerPoint</Application>
  <PresentationFormat>On-screen Show (4:3)</PresentationFormat>
  <Paragraphs>382</Paragraphs>
  <Slides>15</Slides>
  <Notes>15</Notes>
  <HiddenSlides>0</HiddenSlides>
  <MMClips>0</MMClips>
  <ScaleCrop>false</ScaleCrop>
  <HeadingPairs>
    <vt:vector size="4" baseType="variant">
      <vt:variant>
        <vt:lpstr>Theme</vt:lpstr>
      </vt:variant>
      <vt:variant>
        <vt:i4>11</vt:i4>
      </vt:variant>
      <vt:variant>
        <vt:lpstr>Slide Titles</vt:lpstr>
      </vt:variant>
      <vt:variant>
        <vt:i4>15</vt:i4>
      </vt:variant>
    </vt:vector>
  </HeadingPairs>
  <TitlesOfParts>
    <vt:vector size="26" baseType="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FAA_slide_template_whitecover_whitebackground</vt:lpstr>
      <vt:lpstr>Continuous Lower Energy, Emissions and Noise (CLEEN) Program </vt:lpstr>
      <vt:lpstr>Outline</vt:lpstr>
      <vt:lpstr>Action Item Follow-Up</vt:lpstr>
      <vt:lpstr>Efforts that support Technology Maturation</vt:lpstr>
      <vt:lpstr>Boeing CLEEN Technologies  </vt:lpstr>
      <vt:lpstr>GE CLEEN Technologies (1 of 2)</vt:lpstr>
      <vt:lpstr>GE CLEEN Technologies (2 of 2)</vt:lpstr>
      <vt:lpstr>Honeywell CLEEN Technologies </vt:lpstr>
      <vt:lpstr>Pratt &amp; Whitney CLEEN Technologies</vt:lpstr>
      <vt:lpstr>Rolls-Royce CLEEN Technologies</vt:lpstr>
      <vt:lpstr>Benefits of CLEEN Program:  Demonstrated technologies that reduce noise, emissions and fuel burn</vt:lpstr>
      <vt:lpstr>CLEEN II</vt:lpstr>
      <vt:lpstr>PowerPoint Presentation</vt:lpstr>
      <vt:lpstr>PowerPoint Presentation</vt:lpstr>
      <vt:lpstr>In Summary</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Ileri, Levent (FAA)</cp:lastModifiedBy>
  <cp:revision>974</cp:revision>
  <cp:lastPrinted>2015-07-24T17:55:50Z</cp:lastPrinted>
  <dcterms:created xsi:type="dcterms:W3CDTF">2005-01-28T20:32:53Z</dcterms:created>
  <dcterms:modified xsi:type="dcterms:W3CDTF">2015-07-24T17:57:15Z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