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696" r:id="rId4"/>
  </p:sldMasterIdLst>
  <p:notesMasterIdLst>
    <p:notesMasterId r:id="rId23"/>
  </p:notesMasterIdLst>
  <p:handoutMasterIdLst>
    <p:handoutMasterId r:id="rId24"/>
  </p:handoutMasterIdLst>
  <p:sldIdLst>
    <p:sldId id="298" r:id="rId5"/>
    <p:sldId id="307" r:id="rId6"/>
    <p:sldId id="319" r:id="rId7"/>
    <p:sldId id="320" r:id="rId8"/>
    <p:sldId id="351" r:id="rId9"/>
    <p:sldId id="350" r:id="rId10"/>
    <p:sldId id="321" r:id="rId11"/>
    <p:sldId id="354" r:id="rId12"/>
    <p:sldId id="358" r:id="rId13"/>
    <p:sldId id="329" r:id="rId14"/>
    <p:sldId id="325" r:id="rId15"/>
    <p:sldId id="344" r:id="rId16"/>
    <p:sldId id="359" r:id="rId17"/>
    <p:sldId id="337" r:id="rId18"/>
    <p:sldId id="357" r:id="rId19"/>
    <p:sldId id="348" r:id="rId20"/>
    <p:sldId id="355" r:id="rId21"/>
    <p:sldId id="35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181" autoAdjust="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B9087-68EA-4D00-B53E-8F2DD4292F0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972F-68BA-47F9-905C-70D03FA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FF7CD4-3700-4CEB-8FE2-537F1FEEF30E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7BFA3-0BEA-4DA3-8F53-8CE320A84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946ED-269D-4F45-AC06-16D99A2E244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91" indent="-165291">
              <a:buFont typeface="Arial" pitchFamily="34" charset="0"/>
              <a:buChar char="•"/>
            </a:pPr>
            <a:r>
              <a:rPr lang="en-US" dirty="0" smtClean="0"/>
              <a:t>Runway to runway</a:t>
            </a:r>
          </a:p>
          <a:p>
            <a:pPr marL="165291" indent="-165291">
              <a:buFont typeface="Arial" pitchFamily="34" charset="0"/>
              <a:buChar char="•"/>
            </a:pPr>
            <a:r>
              <a:rPr lang="en-US" dirty="0" smtClean="0"/>
              <a:t>No emissions dispersion</a:t>
            </a:r>
          </a:p>
          <a:p>
            <a:pPr marL="165291" indent="-165291">
              <a:buFont typeface="Arial" pitchFamily="34" charset="0"/>
              <a:buChar char="•"/>
            </a:pPr>
            <a:r>
              <a:rPr lang="en-US" dirty="0" smtClean="0"/>
              <a:t>Use case: air traffic</a:t>
            </a:r>
            <a:r>
              <a:rPr lang="en-US" baseline="0" dirty="0" smtClean="0"/>
              <a:t> airspace and procedure actions, in support of FAA ATO and specifically OAPM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C8AC8-DCF5-4265-AE88-999E3DAA79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91" indent="-16529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C8AC8-DCF5-4265-AE88-999E3DAA79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3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Federal Aviation</a:t>
            </a:r>
          </a:p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742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28504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3D07-4160-4AA3-BD5C-24CE3463A4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B786-A5E0-4140-8B64-E063664009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097E-556A-456A-8628-FB6D728689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CB97-8547-4E75-867D-3325E97CD9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6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693E-E464-4A62-BA2C-B5771DD67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500A-A2B6-42F3-AF09-6D91D6E7D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2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F9A1-B516-41ED-8722-C7044DD498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6FC5-FC49-41FE-AB9B-7A9AEF4B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5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3925-E44F-4B77-A655-4E0C4CFC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844B-00F9-4751-A961-28DD154F8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8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C1F5-F6FC-4AC1-84AF-CD0DA491C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3E340-1222-48DC-B788-A868C3DFDE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3DB3D-8310-4C11-91B5-84B7B1CDCA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22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1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2C6A-CDC5-43B3-82E2-A956377D50BC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9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32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525E-D1F2-4B39-8581-668F153726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C30C-EEB7-4F5C-AFAE-03605B2C1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CF9AD94-7F97-4DAC-B70C-1AB4F5AA5DFA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05EC7D-A05A-4BE7-B49C-933CC83F5FAE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505B15-8362-4FC9-9B30-CCFCD481479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17D5526-B613-46E8-9DEB-3B4711AFCE11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3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4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2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744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0070F-9536-47DD-A359-CFEC077854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A53D8-D4EA-4293-8DB3-1A5D1E8335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51"/>
          <p:cNvSpPr txBox="1">
            <a:spLocks noChangeArrowheads="1"/>
          </p:cNvSpPr>
          <p:nvPr/>
        </p:nvSpPr>
        <p:spPr bwMode="auto">
          <a:xfrm>
            <a:off x="166255" y="4263472"/>
            <a:ext cx="5240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254125" indent="-1254125" defTabSz="966788" fontAlgn="base">
              <a:spcBef>
                <a:spcPct val="50000"/>
              </a:spcBef>
              <a:spcAft>
                <a:spcPct val="0"/>
              </a:spcAft>
              <a:tabLst>
                <a:tab pos="1254125" algn="l"/>
              </a:tabLst>
            </a:pPr>
            <a:r>
              <a:rPr lang="en-US" sz="1600" dirty="0">
                <a:solidFill>
                  <a:srgbClr val="000066"/>
                </a:solidFill>
                <a:ea typeface="ＭＳ Ｐゴシック" pitchFamily="-109" charset="-128"/>
              </a:rPr>
              <a:t>Presented to:	E&amp;E REDAC Subcommittee </a:t>
            </a:r>
            <a:endParaRPr lang="en-US" sz="1600" dirty="0" smtClean="0">
              <a:solidFill>
                <a:srgbClr val="000066"/>
              </a:solidFill>
              <a:ea typeface="ＭＳ Ｐゴシック" pitchFamily="-109" charset="-128"/>
            </a:endParaRPr>
          </a:p>
          <a:p>
            <a:pPr marL="1254125" indent="-1254125" defTabSz="966788" fontAlgn="base">
              <a:spcBef>
                <a:spcPct val="50000"/>
              </a:spcBef>
              <a:spcAft>
                <a:spcPct val="0"/>
              </a:spcAft>
              <a:tabLst>
                <a:tab pos="125412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By:	Dr. Jim Hileman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Office of Environment and Energy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Federal Aviation Administration</a:t>
            </a:r>
            <a:endParaRPr lang="en-US" sz="1050" dirty="0" smtClean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Date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n-US" sz="1600" dirty="0" smtClean="0">
                <a:solidFill>
                  <a:srgbClr val="002060"/>
                </a:solidFill>
              </a:rPr>
              <a:t> 	August 6, 2015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49382" y="312738"/>
            <a:ext cx="5047346" cy="2297940"/>
          </a:xfrm>
        </p:spPr>
        <p:txBody>
          <a:bodyPr/>
          <a:lstStyle/>
          <a:p>
            <a:r>
              <a:rPr lang="en-US" sz="3600" dirty="0"/>
              <a:t>Modeling &amp;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Tools </a:t>
            </a:r>
            <a:r>
              <a:rPr lang="en-US" sz="36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01878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AEDT - Continuing Projects </a:t>
            </a:r>
            <a:r>
              <a:rPr lang="en-US" dirty="0" smtClean="0"/>
              <a:t>to </a:t>
            </a:r>
            <a:r>
              <a:rPr lang="en-US" dirty="0" smtClean="0"/>
              <a:t>Improve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2000"/>
            <a:ext cx="8773960" cy="51878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0" dirty="0" smtClean="0"/>
              <a:t>A11: Rapid </a:t>
            </a:r>
            <a:r>
              <a:rPr lang="en-US" sz="2400" b="0" dirty="0"/>
              <a:t>Fleet-wide Environmental Assessment </a:t>
            </a:r>
            <a:r>
              <a:rPr lang="en-US" sz="2400" b="0" dirty="0" smtClean="0"/>
              <a:t>Capability</a:t>
            </a:r>
          </a:p>
          <a:p>
            <a:r>
              <a:rPr lang="en-US" sz="2000" b="0" dirty="0" smtClean="0"/>
              <a:t>Complement </a:t>
            </a:r>
            <a:r>
              <a:rPr lang="en-US" sz="2000" b="0" dirty="0"/>
              <a:t>AEDT with </a:t>
            </a:r>
            <a:r>
              <a:rPr lang="en-US" sz="2000" b="0" dirty="0" smtClean="0"/>
              <a:t>lower </a:t>
            </a:r>
            <a:r>
              <a:rPr lang="en-US" sz="2000" b="0" dirty="0"/>
              <a:t>fidelity screening tool </a:t>
            </a:r>
            <a:r>
              <a:rPr lang="en-US" sz="2000" b="0" dirty="0" smtClean="0"/>
              <a:t>capability to examine </a:t>
            </a:r>
            <a:r>
              <a:rPr lang="en-US" sz="2000" b="0" dirty="0"/>
              <a:t>large number of policy scenarios that could be quickly analyzed and reduced to a manageable set of scenarios for more focused, high fidelity analysis in the environmental tools suite.</a:t>
            </a:r>
            <a:endParaRPr lang="en-US" sz="2000" b="0" dirty="0" smtClean="0"/>
          </a:p>
          <a:p>
            <a:pPr marL="0" lvl="0" indent="0">
              <a:buNone/>
            </a:pPr>
            <a:r>
              <a:rPr lang="en-US" sz="2400" b="0" dirty="0" smtClean="0"/>
              <a:t>A12: Aircraft </a:t>
            </a:r>
            <a:r>
              <a:rPr lang="en-US" sz="2400" b="0" dirty="0"/>
              <a:t>Design </a:t>
            </a:r>
            <a:r>
              <a:rPr lang="en-US" sz="2400" b="0" dirty="0" smtClean="0"/>
              <a:t>and </a:t>
            </a:r>
            <a:r>
              <a:rPr lang="en-US" sz="2400" b="0" dirty="0"/>
              <a:t>Performance Tool Connectivity with AEDT </a:t>
            </a:r>
            <a:endParaRPr lang="en-US" sz="2400" b="0" dirty="0" smtClean="0"/>
          </a:p>
          <a:p>
            <a:r>
              <a:rPr lang="en-US" sz="2000" b="0" dirty="0" smtClean="0"/>
              <a:t>Extend </a:t>
            </a:r>
            <a:r>
              <a:rPr lang="en-US" sz="2000" b="0" dirty="0"/>
              <a:t>compatibility of novel and existing aircraft design and performance assessment tools with AEDT to enable assessment of future scenarios using broad range of aircraft </a:t>
            </a:r>
            <a:r>
              <a:rPr lang="en-US" sz="2000" b="0" dirty="0" smtClean="0"/>
              <a:t>models</a:t>
            </a:r>
          </a:p>
          <a:p>
            <a:pPr marL="0" indent="0">
              <a:buNone/>
            </a:pPr>
            <a:r>
              <a:rPr lang="en-US" sz="2400" b="0" dirty="0" smtClean="0"/>
              <a:t>A23: Analytical </a:t>
            </a:r>
            <a:r>
              <a:rPr lang="en-US" sz="2400" b="0" dirty="0"/>
              <a:t>Approach for Quantifying Noise from Advanced Operational </a:t>
            </a:r>
            <a:r>
              <a:rPr lang="en-US" sz="2400" b="0" dirty="0" smtClean="0"/>
              <a:t>Procedures</a:t>
            </a:r>
          </a:p>
          <a:p>
            <a:pPr marL="342900" lvl="1" indent="-342900">
              <a:buChar char="•"/>
            </a:pPr>
            <a:r>
              <a:rPr lang="en-US" sz="2000" dirty="0">
                <a:ea typeface="+mn-ea"/>
                <a:cs typeface="+mn-cs"/>
              </a:rPr>
              <a:t>Developing analytical approach to address current noise modeling gaps such that it will be possible to capture changes in community noise due to the use of advanced operational procedures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10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8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03225" y="76200"/>
            <a:ext cx="8472488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AEDT </a:t>
            </a:r>
            <a:r>
              <a:rPr lang="en-US" dirty="0" smtClean="0"/>
              <a:t>- New Development Projects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5300" y="696913"/>
            <a:ext cx="8050213" cy="5181600"/>
          </a:xfrm>
        </p:spPr>
        <p:txBody>
          <a:bodyPr/>
          <a:lstStyle/>
          <a:p>
            <a:r>
              <a:rPr lang="en-US" sz="2400" b="0" dirty="0" smtClean="0"/>
              <a:t>High </a:t>
            </a:r>
            <a:r>
              <a:rPr lang="en-US" sz="2400" b="0" dirty="0" smtClean="0"/>
              <a:t>fidelity weather full flight modeling project </a:t>
            </a:r>
            <a:endParaRPr lang="en-US" sz="2400" b="0" dirty="0" smtClean="0"/>
          </a:p>
          <a:p>
            <a:pPr lvl="1"/>
            <a:r>
              <a:rPr lang="en-US" sz="2000" b="0" dirty="0" smtClean="0"/>
              <a:t>Assessing  </a:t>
            </a:r>
            <a:r>
              <a:rPr lang="en-US" sz="2000" b="0" dirty="0" smtClean="0"/>
              <a:t>AEDT input data methods and required software </a:t>
            </a:r>
            <a:r>
              <a:rPr lang="en-US" sz="2000" b="0" dirty="0" smtClean="0"/>
              <a:t>modifications</a:t>
            </a:r>
          </a:p>
          <a:p>
            <a:r>
              <a:rPr lang="en-US" sz="2400" b="0" dirty="0" smtClean="0"/>
              <a:t>AEDT </a:t>
            </a:r>
            <a:r>
              <a:rPr lang="en-US" sz="2400" b="0" dirty="0" smtClean="0"/>
              <a:t>sensor path modeling development </a:t>
            </a:r>
            <a:endParaRPr lang="en-US" sz="2400" b="0" dirty="0" smtClean="0"/>
          </a:p>
          <a:p>
            <a:pPr lvl="1"/>
            <a:r>
              <a:rPr lang="en-US" sz="2000" b="0" dirty="0" smtClean="0"/>
              <a:t>Implementing </a:t>
            </a:r>
            <a:r>
              <a:rPr lang="en-US" sz="2000" b="0" dirty="0" smtClean="0"/>
              <a:t>BADA 4 modeling with high fidelity weather for sensor path </a:t>
            </a:r>
            <a:r>
              <a:rPr lang="en-US" sz="2000" b="0" dirty="0" smtClean="0"/>
              <a:t>trajectories</a:t>
            </a:r>
          </a:p>
          <a:p>
            <a:pPr lvl="1"/>
            <a:r>
              <a:rPr lang="en-US" sz="2000" dirty="0" smtClean="0"/>
              <a:t>Performing </a:t>
            </a:r>
            <a:r>
              <a:rPr lang="en-US" sz="2000" dirty="0"/>
              <a:t>validation via CFDR </a:t>
            </a:r>
            <a:r>
              <a:rPr lang="en-US" sz="2000" dirty="0" smtClean="0"/>
              <a:t>data</a:t>
            </a:r>
            <a:endParaRPr lang="en-US" sz="2000" b="0" dirty="0" smtClean="0"/>
          </a:p>
          <a:p>
            <a:r>
              <a:rPr lang="en-US" sz="2400" b="0" dirty="0" smtClean="0"/>
              <a:t>A35: </a:t>
            </a:r>
            <a:r>
              <a:rPr lang="en-US" sz="2400" b="0" dirty="0"/>
              <a:t>Airline Flight Data Examination</a:t>
            </a:r>
            <a:endParaRPr lang="en-US" sz="2400" b="0" dirty="0" smtClean="0"/>
          </a:p>
          <a:p>
            <a:pPr lvl="1"/>
            <a:r>
              <a:rPr lang="en-US" sz="2000" dirty="0" smtClean="0"/>
              <a:t>Using airline data to improve flight </a:t>
            </a:r>
            <a:r>
              <a:rPr lang="en-US" sz="2000" dirty="0"/>
              <a:t>performance </a:t>
            </a:r>
            <a:r>
              <a:rPr lang="en-US" sz="2000" dirty="0" smtClean="0"/>
              <a:t>modeling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Examining key </a:t>
            </a:r>
            <a:r>
              <a:rPr lang="en-US" sz="2000" b="0" dirty="0" smtClean="0"/>
              <a:t>performance related parameters such as takeoff weight and reduced takeoff </a:t>
            </a:r>
            <a:r>
              <a:rPr lang="en-US" sz="2000" b="0" dirty="0" smtClean="0"/>
              <a:t>thrust</a:t>
            </a:r>
          </a:p>
          <a:p>
            <a:r>
              <a:rPr lang="en-US" sz="2400" b="0" dirty="0" smtClean="0"/>
              <a:t>A36: Uncertainty Assessment of AEDT2b</a:t>
            </a:r>
          </a:p>
          <a:p>
            <a:pPr lvl="1"/>
            <a:endParaRPr lang="en-US" sz="2000" b="0" dirty="0" smtClean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11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03225" y="152400"/>
            <a:ext cx="8472488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AEDT </a:t>
            </a:r>
            <a:r>
              <a:rPr lang="en-US" dirty="0" smtClean="0"/>
              <a:t>- Near Term Development Project</a:t>
            </a:r>
            <a:br>
              <a:rPr lang="en-US" dirty="0" smtClean="0"/>
            </a:br>
            <a:r>
              <a:rPr lang="en-US" sz="2400" dirty="0" smtClean="0"/>
              <a:t>Aircraft Performance Module (APM) Improvement</a:t>
            </a:r>
            <a:endParaRPr lang="en-US" sz="24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5300" y="925513"/>
            <a:ext cx="8050213" cy="5551487"/>
          </a:xfrm>
        </p:spPr>
        <p:txBody>
          <a:bodyPr/>
          <a:lstStyle/>
          <a:p>
            <a:r>
              <a:rPr lang="en-US" sz="2000" b="0" dirty="0" smtClean="0"/>
              <a:t>AEDT APM modeling upgrades:</a:t>
            </a:r>
          </a:p>
          <a:p>
            <a:pPr lvl="1"/>
            <a:r>
              <a:rPr lang="en-US" sz="1600" dirty="0"/>
              <a:t>Implementing BADA 4 modeling</a:t>
            </a:r>
          </a:p>
          <a:p>
            <a:pPr lvl="1"/>
            <a:r>
              <a:rPr lang="en-US" sz="1600" dirty="0" smtClean="0"/>
              <a:t>Using higher fidelity meteorological data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Improve takeoff weight and takeoff thrust estimates</a:t>
            </a:r>
          </a:p>
          <a:p>
            <a:r>
              <a:rPr lang="en-US" sz="2000" b="0" dirty="0" smtClean="0"/>
              <a:t>Enhance </a:t>
            </a:r>
            <a:r>
              <a:rPr lang="en-US" sz="2000" b="0" dirty="0"/>
              <a:t>the performance calculations in AEDT using outputs from current funded projects and other proposed efforts</a:t>
            </a:r>
          </a:p>
          <a:p>
            <a:pPr lvl="1"/>
            <a:r>
              <a:rPr lang="en-US" sz="1400" b="1" dirty="0" smtClean="0"/>
              <a:t>Efforts from previous slide</a:t>
            </a:r>
            <a:endParaRPr lang="en-US" sz="1400" b="1" dirty="0"/>
          </a:p>
          <a:p>
            <a:pPr lvl="1"/>
            <a:r>
              <a:rPr lang="en-US" sz="1400" b="1" dirty="0"/>
              <a:t>Fuel Efficiency Metric Evaluation:</a:t>
            </a:r>
            <a:r>
              <a:rPr lang="en-US" sz="1400" dirty="0"/>
              <a:t> Using load factor information in AEDT to calculate payload-based fuel efficiency metric (BAH)</a:t>
            </a:r>
          </a:p>
          <a:p>
            <a:pPr lvl="1"/>
            <a:r>
              <a:rPr lang="en-US" sz="1400" b="1" dirty="0"/>
              <a:t>ACRP 02-41</a:t>
            </a:r>
            <a:r>
              <a:rPr lang="en-US" sz="1400" dirty="0"/>
              <a:t> Estimating Takeoff Thrust Settings for Airport Emissions Inventories </a:t>
            </a:r>
            <a:r>
              <a:rPr lang="en-US" sz="1400" dirty="0" smtClean="0"/>
              <a:t>(Cadmus/PPC</a:t>
            </a:r>
            <a:r>
              <a:rPr lang="en-US" sz="1400" dirty="0"/>
              <a:t>)</a:t>
            </a:r>
          </a:p>
          <a:p>
            <a:pPr lvl="1"/>
            <a:r>
              <a:rPr lang="en-US" sz="1400" b="1" dirty="0"/>
              <a:t>ACRP 02-55</a:t>
            </a:r>
            <a:r>
              <a:rPr lang="en-US" sz="1400" dirty="0"/>
              <a:t> Enhanced AEDT Modeling of Aircraft Arrival and Departure Profiles (ATAC)</a:t>
            </a:r>
          </a:p>
          <a:p>
            <a:pPr lvl="1"/>
            <a:r>
              <a:rPr lang="en-US" sz="1400" b="1" dirty="0"/>
              <a:t>Helicopter performance</a:t>
            </a:r>
            <a:r>
              <a:rPr lang="en-US" sz="1400" dirty="0"/>
              <a:t> </a:t>
            </a:r>
            <a:r>
              <a:rPr lang="en-US" sz="1400" b="1" dirty="0"/>
              <a:t>modeling</a:t>
            </a:r>
            <a:r>
              <a:rPr lang="en-US" sz="1400" dirty="0"/>
              <a:t> for fuel burn and noise (</a:t>
            </a:r>
            <a:r>
              <a:rPr lang="en-US" sz="1400" dirty="0" smtClean="0"/>
              <a:t>VOLPE and PSU)</a:t>
            </a:r>
            <a:endParaRPr lang="en-US" sz="1400" dirty="0"/>
          </a:p>
          <a:p>
            <a:pPr lvl="1"/>
            <a:r>
              <a:rPr lang="en-US" sz="1400" b="1" dirty="0"/>
              <a:t>Speed Controls</a:t>
            </a:r>
            <a:r>
              <a:rPr lang="en-US" sz="1400" dirty="0"/>
              <a:t> (Specify aircraft speed trajectory in terminal area). Not being funded at the moment but possibly funded as part of AEDT APM </a:t>
            </a:r>
            <a:r>
              <a:rPr lang="en-US" sz="1400" dirty="0" smtClean="0"/>
              <a:t>enhancement</a:t>
            </a:r>
          </a:p>
          <a:p>
            <a:r>
              <a:rPr lang="en-US" sz="1800" b="0" dirty="0"/>
              <a:t>Convening workshop to define AEDT APM improvement needs with those involved in current AEDT development </a:t>
            </a:r>
            <a:r>
              <a:rPr lang="en-US" sz="1800" b="0" dirty="0" smtClean="0"/>
              <a:t>efforts</a:t>
            </a:r>
          </a:p>
          <a:p>
            <a:r>
              <a:rPr lang="en-US" sz="1800" b="0" dirty="0" smtClean="0"/>
              <a:t>Need to coordinate effort with domestic and international stakeholders</a:t>
            </a:r>
            <a:endParaRPr lang="en-US" sz="1800" b="0" dirty="0"/>
          </a:p>
          <a:p>
            <a:pPr lvl="1"/>
            <a:endParaRPr lang="en-US" sz="1400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12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ASCENT Project 10 (GT, Stanford and Purdue) </a:t>
            </a:r>
          </a:p>
          <a:p>
            <a:pPr lvl="1"/>
            <a:r>
              <a:rPr lang="en-US" sz="2000" dirty="0" smtClean="0"/>
              <a:t>Evaluate </a:t>
            </a:r>
            <a:r>
              <a:rPr lang="en-US" sz="2000" dirty="0"/>
              <a:t>broad set of future scenarios out to 2050, showing potential benefits </a:t>
            </a:r>
            <a:r>
              <a:rPr lang="en-US" sz="2000" dirty="0" smtClean="0"/>
              <a:t>of aircraft </a:t>
            </a:r>
            <a:r>
              <a:rPr lang="en-US" sz="2000" dirty="0"/>
              <a:t>technology on fuel burn, emissions, and </a:t>
            </a:r>
            <a:r>
              <a:rPr lang="en-US" sz="2000" dirty="0" smtClean="0"/>
              <a:t>noise under varied growth scenarios </a:t>
            </a:r>
            <a:endParaRPr lang="en-US" sz="2000" dirty="0"/>
          </a:p>
          <a:p>
            <a:pPr lvl="1"/>
            <a:r>
              <a:rPr lang="en-US" sz="2000" dirty="0" smtClean="0"/>
              <a:t>Seeking input from aviation community via workshops</a:t>
            </a:r>
          </a:p>
          <a:p>
            <a:pPr lvl="2"/>
            <a:r>
              <a:rPr lang="en-US" sz="1600" dirty="0" smtClean="0"/>
              <a:t>Fleet evolution - one workshop completed and another to come</a:t>
            </a:r>
          </a:p>
          <a:p>
            <a:pPr lvl="2"/>
            <a:r>
              <a:rPr lang="en-US" sz="1600" dirty="0" smtClean="0"/>
              <a:t>Technology evolution – two workshops completed (airframe and engine) – another to come</a:t>
            </a:r>
          </a:p>
          <a:p>
            <a:pPr lvl="1"/>
            <a:r>
              <a:rPr lang="en-US" sz="2000" dirty="0" smtClean="0"/>
              <a:t>Will provide information for the next Goals Analysis effort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ASCENT Project 37 (GT)</a:t>
            </a:r>
          </a:p>
          <a:p>
            <a:pPr lvl="1"/>
            <a:r>
              <a:rPr lang="en-US" sz="2000" dirty="0" smtClean="0"/>
              <a:t>CLEEN II Technology Evaluation </a:t>
            </a:r>
          </a:p>
          <a:p>
            <a:pPr lvl="1"/>
            <a:r>
              <a:rPr lang="en-US" sz="2000" dirty="0" smtClean="0"/>
              <a:t>Model fleet-wide impact of CLEEN II technology use 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13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6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Analysis/Tools </a:t>
            </a:r>
            <a:r>
              <a:rPr lang="en-US" dirty="0" smtClean="0"/>
              <a:t>R&amp;D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Developing roadmap to direct tool development to meet analysis needs for CAEP, NextGen, and Planning </a:t>
            </a:r>
          </a:p>
          <a:p>
            <a:r>
              <a:rPr lang="en-US" sz="2400" b="0" dirty="0"/>
              <a:t>Continuing to develop in-house analytical capabilities </a:t>
            </a:r>
          </a:p>
          <a:p>
            <a:r>
              <a:rPr lang="en-US" sz="2400" b="0" dirty="0" smtClean="0"/>
              <a:t>Improving </a:t>
            </a:r>
            <a:r>
              <a:rPr lang="en-US" sz="2400" b="0" dirty="0" smtClean="0"/>
              <a:t>AEDT through targeted R&amp;D efforts</a:t>
            </a:r>
          </a:p>
          <a:p>
            <a:r>
              <a:rPr lang="en-US" sz="2400" b="0" dirty="0" smtClean="0"/>
              <a:t>Integrate results of ongoing ASCENT </a:t>
            </a:r>
            <a:r>
              <a:rPr lang="en-US" sz="2400" b="0" dirty="0" smtClean="0"/>
              <a:t>Projects relating to rapid </a:t>
            </a:r>
            <a:r>
              <a:rPr lang="en-US" sz="2400" b="0" dirty="0" smtClean="0"/>
              <a:t>fleet-wide </a:t>
            </a:r>
            <a:r>
              <a:rPr lang="en-US" sz="2400" b="0" dirty="0" smtClean="0"/>
              <a:t>modeling, aircraft technology, alternative jet fuels and operations</a:t>
            </a:r>
          </a:p>
          <a:p>
            <a:r>
              <a:rPr lang="en-US" sz="2400" b="0" dirty="0" smtClean="0"/>
              <a:t>Started project to quantify </a:t>
            </a:r>
            <a:r>
              <a:rPr lang="en-US" sz="2400" b="0" dirty="0" smtClean="0"/>
              <a:t>benefits of CLEEN II Program</a:t>
            </a:r>
          </a:p>
          <a:p>
            <a:endParaRPr lang="en-US" sz="24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14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7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01821"/>
              </p:ext>
            </p:extLst>
          </p:nvPr>
        </p:nvGraphicFramePr>
        <p:xfrm>
          <a:off x="26988" y="438150"/>
          <a:ext cx="9117012" cy="641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13839808" imgH="9744143" progId="Excel.Sheet.12">
                  <p:embed/>
                </p:oleObj>
              </mc:Choice>
              <mc:Fallback>
                <p:oleObj name="Worksheet" r:id="rId3" imgW="13839808" imgH="97441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438150"/>
                        <a:ext cx="9117012" cy="64198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1"/>
          <p:cNvSpPr txBox="1">
            <a:spLocks/>
          </p:cNvSpPr>
          <p:nvPr/>
        </p:nvSpPr>
        <p:spPr bwMode="auto">
          <a:xfrm>
            <a:off x="0" y="-76200"/>
            <a:ext cx="8818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Tools and Analysis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Roadmap 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2015/2018</a:t>
            </a:r>
            <a:endParaRPr lang="en-US" sz="28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253734"/>
            <a:ext cx="27398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DUMMIFY THIS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TO-cycl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609600"/>
            <a:ext cx="7680876" cy="49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937756" y="228600"/>
            <a:ext cx="1361444" cy="3359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441371" y="914400"/>
            <a:ext cx="1828800" cy="1872343"/>
          </a:xfrm>
          <a:custGeom>
            <a:avLst/>
            <a:gdLst>
              <a:gd name="connsiteX0" fmla="*/ 0 w 1828800"/>
              <a:gd name="connsiteY0" fmla="*/ 406400 h 1872343"/>
              <a:gd name="connsiteX1" fmla="*/ 464458 w 1828800"/>
              <a:gd name="connsiteY1" fmla="*/ 1611085 h 1872343"/>
              <a:gd name="connsiteX2" fmla="*/ 1146629 w 1828800"/>
              <a:gd name="connsiteY2" fmla="*/ 1872343 h 1872343"/>
              <a:gd name="connsiteX3" fmla="*/ 1828800 w 1828800"/>
              <a:gd name="connsiteY3" fmla="*/ 1509485 h 1872343"/>
              <a:gd name="connsiteX4" fmla="*/ 1407886 w 1828800"/>
              <a:gd name="connsiteY4" fmla="*/ 29028 h 1872343"/>
              <a:gd name="connsiteX5" fmla="*/ 653143 w 1828800"/>
              <a:gd name="connsiteY5" fmla="*/ 0 h 1872343"/>
              <a:gd name="connsiteX6" fmla="*/ 667658 w 1828800"/>
              <a:gd name="connsiteY6" fmla="*/ 14514 h 1872343"/>
              <a:gd name="connsiteX0" fmla="*/ 0 w 1828800"/>
              <a:gd name="connsiteY0" fmla="*/ 406400 h 1872343"/>
              <a:gd name="connsiteX1" fmla="*/ 464458 w 1828800"/>
              <a:gd name="connsiteY1" fmla="*/ 1611085 h 1872343"/>
              <a:gd name="connsiteX2" fmla="*/ 1146629 w 1828800"/>
              <a:gd name="connsiteY2" fmla="*/ 1872343 h 1872343"/>
              <a:gd name="connsiteX3" fmla="*/ 1828800 w 1828800"/>
              <a:gd name="connsiteY3" fmla="*/ 1509485 h 1872343"/>
              <a:gd name="connsiteX4" fmla="*/ 1407886 w 1828800"/>
              <a:gd name="connsiteY4" fmla="*/ 29028 h 1872343"/>
              <a:gd name="connsiteX5" fmla="*/ 653143 w 1828800"/>
              <a:gd name="connsiteY5" fmla="*/ 0 h 1872343"/>
              <a:gd name="connsiteX6" fmla="*/ 667658 w 1828800"/>
              <a:gd name="connsiteY6" fmla="*/ 14514 h 1872343"/>
              <a:gd name="connsiteX7" fmla="*/ 0 w 1828800"/>
              <a:gd name="connsiteY7" fmla="*/ 406400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1872343">
                <a:moveTo>
                  <a:pt x="0" y="406400"/>
                </a:moveTo>
                <a:lnTo>
                  <a:pt x="464458" y="1611085"/>
                </a:lnTo>
                <a:lnTo>
                  <a:pt x="1146629" y="1872343"/>
                </a:lnTo>
                <a:lnTo>
                  <a:pt x="1828800" y="1509485"/>
                </a:lnTo>
                <a:lnTo>
                  <a:pt x="1407886" y="29028"/>
                </a:lnTo>
                <a:lnTo>
                  <a:pt x="653143" y="0"/>
                </a:lnTo>
                <a:lnTo>
                  <a:pt x="667658" y="14514"/>
                </a:lnTo>
                <a:lnTo>
                  <a:pt x="0" y="406400"/>
                </a:lnTo>
                <a:close/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3802743" y="1524000"/>
            <a:ext cx="4557486" cy="1857829"/>
          </a:xfrm>
          <a:custGeom>
            <a:avLst/>
            <a:gdLst>
              <a:gd name="connsiteX0" fmla="*/ 2365828 w 4557486"/>
              <a:gd name="connsiteY0" fmla="*/ 203200 h 1857829"/>
              <a:gd name="connsiteX1" fmla="*/ 2728686 w 4557486"/>
              <a:gd name="connsiteY1" fmla="*/ 0 h 1857829"/>
              <a:gd name="connsiteX2" fmla="*/ 4412343 w 4557486"/>
              <a:gd name="connsiteY2" fmla="*/ 580572 h 1857829"/>
              <a:gd name="connsiteX3" fmla="*/ 4557486 w 4557486"/>
              <a:gd name="connsiteY3" fmla="*/ 856343 h 1857829"/>
              <a:gd name="connsiteX4" fmla="*/ 4557486 w 4557486"/>
              <a:gd name="connsiteY4" fmla="*/ 1248229 h 1857829"/>
              <a:gd name="connsiteX5" fmla="*/ 4397828 w 4557486"/>
              <a:gd name="connsiteY5" fmla="*/ 1582057 h 1857829"/>
              <a:gd name="connsiteX6" fmla="*/ 3976914 w 4557486"/>
              <a:gd name="connsiteY6" fmla="*/ 1770743 h 1857829"/>
              <a:gd name="connsiteX7" fmla="*/ 3033486 w 4557486"/>
              <a:gd name="connsiteY7" fmla="*/ 1857829 h 1857829"/>
              <a:gd name="connsiteX8" fmla="*/ 2510971 w 4557486"/>
              <a:gd name="connsiteY8" fmla="*/ 1814286 h 1857829"/>
              <a:gd name="connsiteX9" fmla="*/ 1712686 w 4557486"/>
              <a:gd name="connsiteY9" fmla="*/ 1683657 h 1857829"/>
              <a:gd name="connsiteX10" fmla="*/ 943428 w 4557486"/>
              <a:gd name="connsiteY10" fmla="*/ 1494972 h 1857829"/>
              <a:gd name="connsiteX11" fmla="*/ 290286 w 4557486"/>
              <a:gd name="connsiteY11" fmla="*/ 1262743 h 1857829"/>
              <a:gd name="connsiteX12" fmla="*/ 0 w 4557486"/>
              <a:gd name="connsiteY12" fmla="*/ 1117600 h 1857829"/>
              <a:gd name="connsiteX13" fmla="*/ 566057 w 4557486"/>
              <a:gd name="connsiteY13" fmla="*/ 885372 h 1857829"/>
              <a:gd name="connsiteX14" fmla="*/ 1074057 w 4557486"/>
              <a:gd name="connsiteY14" fmla="*/ 1088572 h 1857829"/>
              <a:gd name="connsiteX15" fmla="*/ 1422400 w 4557486"/>
              <a:gd name="connsiteY15" fmla="*/ 1190172 h 1857829"/>
              <a:gd name="connsiteX16" fmla="*/ 1930400 w 4557486"/>
              <a:gd name="connsiteY16" fmla="*/ 1306286 h 1857829"/>
              <a:gd name="connsiteX17" fmla="*/ 2844800 w 4557486"/>
              <a:gd name="connsiteY17" fmla="*/ 1393372 h 1857829"/>
              <a:gd name="connsiteX18" fmla="*/ 3570514 w 4557486"/>
              <a:gd name="connsiteY18" fmla="*/ 1349829 h 1857829"/>
              <a:gd name="connsiteX19" fmla="*/ 3904343 w 4557486"/>
              <a:gd name="connsiteY19" fmla="*/ 1262743 h 1857829"/>
              <a:gd name="connsiteX20" fmla="*/ 4034971 w 4557486"/>
              <a:gd name="connsiteY20" fmla="*/ 943429 h 1857829"/>
              <a:gd name="connsiteX21" fmla="*/ 3817257 w 4557486"/>
              <a:gd name="connsiteY21" fmla="*/ 769257 h 1857829"/>
              <a:gd name="connsiteX22" fmla="*/ 3251200 w 4557486"/>
              <a:gd name="connsiteY22" fmla="*/ 580572 h 1857829"/>
              <a:gd name="connsiteX23" fmla="*/ 2525486 w 4557486"/>
              <a:gd name="connsiteY23" fmla="*/ 333829 h 1857829"/>
              <a:gd name="connsiteX0" fmla="*/ 2365828 w 4557486"/>
              <a:gd name="connsiteY0" fmla="*/ 203200 h 1857829"/>
              <a:gd name="connsiteX1" fmla="*/ 2728686 w 4557486"/>
              <a:gd name="connsiteY1" fmla="*/ 0 h 1857829"/>
              <a:gd name="connsiteX2" fmla="*/ 4412343 w 4557486"/>
              <a:gd name="connsiteY2" fmla="*/ 580572 h 1857829"/>
              <a:gd name="connsiteX3" fmla="*/ 4557486 w 4557486"/>
              <a:gd name="connsiteY3" fmla="*/ 856343 h 1857829"/>
              <a:gd name="connsiteX4" fmla="*/ 4557486 w 4557486"/>
              <a:gd name="connsiteY4" fmla="*/ 1248229 h 1857829"/>
              <a:gd name="connsiteX5" fmla="*/ 4397828 w 4557486"/>
              <a:gd name="connsiteY5" fmla="*/ 1582057 h 1857829"/>
              <a:gd name="connsiteX6" fmla="*/ 3976914 w 4557486"/>
              <a:gd name="connsiteY6" fmla="*/ 1770743 h 1857829"/>
              <a:gd name="connsiteX7" fmla="*/ 3033486 w 4557486"/>
              <a:gd name="connsiteY7" fmla="*/ 1857829 h 1857829"/>
              <a:gd name="connsiteX8" fmla="*/ 2510971 w 4557486"/>
              <a:gd name="connsiteY8" fmla="*/ 1814286 h 1857829"/>
              <a:gd name="connsiteX9" fmla="*/ 1712686 w 4557486"/>
              <a:gd name="connsiteY9" fmla="*/ 1683657 h 1857829"/>
              <a:gd name="connsiteX10" fmla="*/ 943428 w 4557486"/>
              <a:gd name="connsiteY10" fmla="*/ 1494972 h 1857829"/>
              <a:gd name="connsiteX11" fmla="*/ 290286 w 4557486"/>
              <a:gd name="connsiteY11" fmla="*/ 1262743 h 1857829"/>
              <a:gd name="connsiteX12" fmla="*/ 0 w 4557486"/>
              <a:gd name="connsiteY12" fmla="*/ 1117600 h 1857829"/>
              <a:gd name="connsiteX13" fmla="*/ 566057 w 4557486"/>
              <a:gd name="connsiteY13" fmla="*/ 885372 h 1857829"/>
              <a:gd name="connsiteX14" fmla="*/ 1074057 w 4557486"/>
              <a:gd name="connsiteY14" fmla="*/ 1088572 h 1857829"/>
              <a:gd name="connsiteX15" fmla="*/ 1422400 w 4557486"/>
              <a:gd name="connsiteY15" fmla="*/ 1190172 h 1857829"/>
              <a:gd name="connsiteX16" fmla="*/ 1930400 w 4557486"/>
              <a:gd name="connsiteY16" fmla="*/ 1306286 h 1857829"/>
              <a:gd name="connsiteX17" fmla="*/ 2844800 w 4557486"/>
              <a:gd name="connsiteY17" fmla="*/ 1393372 h 1857829"/>
              <a:gd name="connsiteX18" fmla="*/ 3570514 w 4557486"/>
              <a:gd name="connsiteY18" fmla="*/ 1349829 h 1857829"/>
              <a:gd name="connsiteX19" fmla="*/ 3904343 w 4557486"/>
              <a:gd name="connsiteY19" fmla="*/ 1262743 h 1857829"/>
              <a:gd name="connsiteX20" fmla="*/ 4034971 w 4557486"/>
              <a:gd name="connsiteY20" fmla="*/ 943429 h 1857829"/>
              <a:gd name="connsiteX21" fmla="*/ 3817257 w 4557486"/>
              <a:gd name="connsiteY21" fmla="*/ 769257 h 1857829"/>
              <a:gd name="connsiteX22" fmla="*/ 3251200 w 4557486"/>
              <a:gd name="connsiteY22" fmla="*/ 580572 h 1857829"/>
              <a:gd name="connsiteX23" fmla="*/ 2525486 w 4557486"/>
              <a:gd name="connsiteY23" fmla="*/ 333829 h 1857829"/>
              <a:gd name="connsiteX24" fmla="*/ 2365828 w 4557486"/>
              <a:gd name="connsiteY24" fmla="*/ 203200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57486" h="1857829">
                <a:moveTo>
                  <a:pt x="2365828" y="203200"/>
                </a:moveTo>
                <a:lnTo>
                  <a:pt x="2728686" y="0"/>
                </a:lnTo>
                <a:lnTo>
                  <a:pt x="4412343" y="580572"/>
                </a:lnTo>
                <a:lnTo>
                  <a:pt x="4557486" y="856343"/>
                </a:lnTo>
                <a:lnTo>
                  <a:pt x="4557486" y="1248229"/>
                </a:lnTo>
                <a:lnTo>
                  <a:pt x="4397828" y="1582057"/>
                </a:lnTo>
                <a:lnTo>
                  <a:pt x="3976914" y="1770743"/>
                </a:lnTo>
                <a:lnTo>
                  <a:pt x="3033486" y="1857829"/>
                </a:lnTo>
                <a:lnTo>
                  <a:pt x="2510971" y="1814286"/>
                </a:lnTo>
                <a:lnTo>
                  <a:pt x="1712686" y="1683657"/>
                </a:lnTo>
                <a:lnTo>
                  <a:pt x="943428" y="1494972"/>
                </a:lnTo>
                <a:lnTo>
                  <a:pt x="290286" y="1262743"/>
                </a:lnTo>
                <a:lnTo>
                  <a:pt x="0" y="1117600"/>
                </a:lnTo>
                <a:lnTo>
                  <a:pt x="566057" y="885372"/>
                </a:lnTo>
                <a:lnTo>
                  <a:pt x="1074057" y="1088572"/>
                </a:lnTo>
                <a:lnTo>
                  <a:pt x="1422400" y="1190172"/>
                </a:lnTo>
                <a:lnTo>
                  <a:pt x="1930400" y="1306286"/>
                </a:lnTo>
                <a:lnTo>
                  <a:pt x="2844800" y="1393372"/>
                </a:lnTo>
                <a:lnTo>
                  <a:pt x="3570514" y="1349829"/>
                </a:lnTo>
                <a:lnTo>
                  <a:pt x="3904343" y="1262743"/>
                </a:lnTo>
                <a:lnTo>
                  <a:pt x="4034971" y="943429"/>
                </a:lnTo>
                <a:lnTo>
                  <a:pt x="3817257" y="769257"/>
                </a:lnTo>
                <a:lnTo>
                  <a:pt x="3251200" y="580572"/>
                </a:lnTo>
                <a:lnTo>
                  <a:pt x="2525486" y="333829"/>
                </a:lnTo>
                <a:lnTo>
                  <a:pt x="2365828" y="203200"/>
                </a:lnTo>
                <a:close/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14440" y="1143000"/>
            <a:ext cx="2585998" cy="740115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Documents and Settings\christopher sequeira\Local Settings\Temporary Internet Files\Content.IE5\5LEV6O29\MC9001884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080829"/>
            <a:ext cx="1823314" cy="16166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61" y="585529"/>
            <a:ext cx="2263119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cs typeface="Calibri" pitchFamily="34" charset="0"/>
              </a:rPr>
              <a:t>AEDT </a:t>
            </a:r>
            <a:r>
              <a:rPr lang="en-US" sz="3600" dirty="0" smtClean="0">
                <a:solidFill>
                  <a:srgbClr val="333399"/>
                </a:solidFill>
                <a:cs typeface="Calibri" pitchFamily="34" charset="0"/>
              </a:rPr>
              <a:t>2a</a:t>
            </a:r>
            <a:endParaRPr lang="en-US" sz="3600" dirty="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62" y="5161274"/>
            <a:ext cx="452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Replaced </a:t>
            </a:r>
            <a:r>
              <a:rPr lang="en-US" dirty="0" smtClean="0">
                <a:solidFill>
                  <a:srgbClr val="FF0000"/>
                </a:solidFill>
              </a:rPr>
              <a:t>NIRS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TO-cycl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62" y="747830"/>
            <a:ext cx="7680876" cy="492142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681202" y="1219200"/>
            <a:ext cx="2585998" cy="740115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C:\Documents and Settings\christopher sequeira\Local Settings\Temporary Internet Files\Content.IE5\5LEV6O29\MC9001884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01" y="1278941"/>
            <a:ext cx="1823314" cy="16166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602" y="747830"/>
            <a:ext cx="2301198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cs typeface="Calibri" pitchFamily="34" charset="0"/>
              </a:rPr>
              <a:t>AEDT </a:t>
            </a:r>
            <a:r>
              <a:rPr lang="en-US" sz="3600" dirty="0" smtClean="0">
                <a:solidFill>
                  <a:srgbClr val="333399"/>
                </a:solidFill>
                <a:cs typeface="Calibri" pitchFamily="34" charset="0"/>
              </a:rPr>
              <a:t>2b</a:t>
            </a:r>
            <a:endParaRPr lang="en-US" sz="3600" dirty="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029200"/>
            <a:ext cx="29107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Replaces AED2a, EDMS</a:t>
            </a:r>
            <a:r>
              <a:rPr lang="en-US" sz="1600" dirty="0" smtClean="0">
                <a:solidFill>
                  <a:srgbClr val="FF0000"/>
                </a:solidFill>
              </a:rPr>
              <a:t>, SAGE, </a:t>
            </a:r>
            <a:r>
              <a:rPr lang="en-US" sz="1600" dirty="0" smtClean="0">
                <a:solidFill>
                  <a:srgbClr val="FF0000"/>
                </a:solidFill>
              </a:rPr>
              <a:t>INM, and MAGENTA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Overview of tools and analysis</a:t>
            </a:r>
          </a:p>
          <a:p>
            <a:r>
              <a:rPr lang="en-US" b="0" dirty="0" smtClean="0"/>
              <a:t>Tools and Analysis roadmap</a:t>
            </a:r>
          </a:p>
          <a:p>
            <a:r>
              <a:rPr lang="en-US" b="0" dirty="0" smtClean="0"/>
              <a:t>Updates on efforts to develop tool suite</a:t>
            </a:r>
          </a:p>
          <a:p>
            <a:r>
              <a:rPr lang="en-US" b="0" dirty="0" smtClean="0"/>
              <a:t>Future direction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4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728" y="684539"/>
            <a:ext cx="8773960" cy="5030461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We develop tools for specific purposes:</a:t>
            </a:r>
            <a:endParaRPr lang="en-US" b="0" dirty="0"/>
          </a:p>
          <a:p>
            <a:pPr lvl="0"/>
            <a:r>
              <a:rPr lang="en-US" b="0" dirty="0"/>
              <a:t>CAEP </a:t>
            </a:r>
            <a:r>
              <a:rPr lang="en-US" b="0" dirty="0" smtClean="0"/>
              <a:t>analyses</a:t>
            </a:r>
          </a:p>
          <a:p>
            <a:pPr lvl="1"/>
            <a:r>
              <a:rPr lang="en-US" dirty="0" smtClean="0"/>
              <a:t>Noise</a:t>
            </a:r>
            <a:endParaRPr lang="en-US" dirty="0"/>
          </a:p>
          <a:p>
            <a:pPr lvl="1"/>
            <a:r>
              <a:rPr lang="en-US" dirty="0" smtClean="0"/>
              <a:t>Emissions (NO</a:t>
            </a:r>
            <a:r>
              <a:rPr lang="en-US" baseline="-25000" dirty="0" smtClean="0"/>
              <a:t>X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and Black Carbon)</a:t>
            </a:r>
          </a:p>
          <a:p>
            <a:pPr lvl="1"/>
            <a:r>
              <a:rPr lang="en-US" dirty="0" smtClean="0"/>
              <a:t>Global Market Based Measure</a:t>
            </a:r>
            <a:endParaRPr lang="en-US" b="0" dirty="0" smtClean="0"/>
          </a:p>
          <a:p>
            <a:pPr lvl="0"/>
            <a:r>
              <a:rPr lang="en-US" b="0" dirty="0" smtClean="0"/>
              <a:t>Technology evaluation (e.g., CLEEN Program)</a:t>
            </a:r>
          </a:p>
          <a:p>
            <a:pPr lvl="0"/>
            <a:r>
              <a:rPr lang="en-US" b="0" dirty="0" smtClean="0"/>
              <a:t>NextGen analyses</a:t>
            </a:r>
          </a:p>
          <a:p>
            <a:pPr lvl="1"/>
            <a:r>
              <a:rPr lang="en-US" b="0" dirty="0" smtClean="0"/>
              <a:t>Performance </a:t>
            </a:r>
            <a:r>
              <a:rPr lang="en-US" b="0" dirty="0"/>
              <a:t>reporting </a:t>
            </a:r>
            <a:r>
              <a:rPr lang="en-US" b="0" dirty="0" smtClean="0"/>
              <a:t>(annual basis)</a:t>
            </a:r>
            <a:endParaRPr lang="en-US" dirty="0"/>
          </a:p>
          <a:p>
            <a:pPr lvl="1"/>
            <a:r>
              <a:rPr lang="en-US" b="0" dirty="0" smtClean="0"/>
              <a:t>Future goals </a:t>
            </a:r>
            <a:r>
              <a:rPr lang="en-US" b="0" dirty="0"/>
              <a:t>analysis </a:t>
            </a:r>
            <a:r>
              <a:rPr lang="en-US" b="0" dirty="0" smtClean="0"/>
              <a:t>(out to 2050)</a:t>
            </a:r>
          </a:p>
          <a:p>
            <a:pPr lvl="1"/>
            <a:r>
              <a:rPr lang="en-US" dirty="0"/>
              <a:t>A</a:t>
            </a:r>
            <a:r>
              <a:rPr lang="en-US" b="0" dirty="0" smtClean="0"/>
              <a:t>ssessing </a:t>
            </a:r>
            <a:r>
              <a:rPr lang="en-US" b="0" dirty="0"/>
              <a:t>benefits of </a:t>
            </a:r>
            <a:r>
              <a:rPr lang="en-US" b="0" dirty="0" smtClean="0"/>
              <a:t>NextGen </a:t>
            </a:r>
            <a:endParaRPr lang="en-US" b="0" dirty="0"/>
          </a:p>
          <a:p>
            <a:pPr lvl="0"/>
            <a:r>
              <a:rPr lang="en-US" b="0" dirty="0"/>
              <a:t>Air space and airport design &amp; </a:t>
            </a:r>
            <a:r>
              <a:rPr lang="en-US" b="0" dirty="0" smtClean="0"/>
              <a:t>planning</a:t>
            </a:r>
            <a:endParaRPr lang="en-US" sz="2400" b="0" dirty="0" smtClean="0"/>
          </a:p>
          <a:p>
            <a:pPr marL="0" lvl="0" indent="0">
              <a:buNone/>
              <a:tabLst>
                <a:tab pos="1774825" algn="l"/>
                <a:tab pos="1828800" algn="l"/>
              </a:tabLst>
            </a:pPr>
            <a:endParaRPr lang="en-US" sz="1400" i="1" dirty="0" smtClean="0"/>
          </a:p>
          <a:p>
            <a:pPr marL="0" lvl="0" indent="0">
              <a:buNone/>
              <a:tabLst>
                <a:tab pos="1828800" algn="l"/>
              </a:tabLst>
            </a:pPr>
            <a:r>
              <a:rPr lang="en-US" sz="2400" i="1" dirty="0" smtClean="0">
                <a:solidFill>
                  <a:schemeClr val="bg1"/>
                </a:solidFill>
              </a:rPr>
              <a:t>Note this is </a:t>
            </a:r>
            <a:r>
              <a:rPr lang="en-US" sz="2400" i="1" u="sng" dirty="0">
                <a:solidFill>
                  <a:schemeClr val="bg1"/>
                </a:solidFill>
              </a:rPr>
              <a:t>not</a:t>
            </a:r>
            <a:r>
              <a:rPr lang="en-US" sz="2400" i="1" dirty="0">
                <a:solidFill>
                  <a:schemeClr val="bg1"/>
                </a:solidFill>
              </a:rPr>
              <a:t> an all-inclusive list</a:t>
            </a:r>
          </a:p>
          <a:p>
            <a:endParaRPr lang="en-US" b="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3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3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Development and Interdependencies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685800"/>
            <a:ext cx="8773960" cy="503046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b="0" dirty="0" smtClean="0"/>
              <a:t>Modeling wide range of solutions and their consequences on fuel use, noise and emissions (e.g., basket </a:t>
            </a:r>
            <a:r>
              <a:rPr lang="en-US" sz="2400" b="0" dirty="0"/>
              <a:t>of measures for CO</a:t>
            </a:r>
            <a:r>
              <a:rPr lang="en-US" sz="2400" b="0" baseline="-25000" dirty="0"/>
              <a:t>2</a:t>
            </a:r>
            <a:r>
              <a:rPr lang="en-US" sz="2400" b="0" dirty="0"/>
              <a:t> and a balanced approach for </a:t>
            </a:r>
            <a:r>
              <a:rPr lang="en-US" sz="2400" b="0" dirty="0" smtClean="0"/>
              <a:t>noise)</a:t>
            </a:r>
          </a:p>
          <a:p>
            <a:pPr algn="ctr"/>
            <a:endParaRPr lang="en-US" sz="2400" b="0" dirty="0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7457607" y="2350099"/>
            <a:ext cx="9993" cy="2867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7574644" y="5184085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Monetized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Impacts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602163" y="5132594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Emissions, </a:t>
            </a:r>
            <a:b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</a:b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Noise, &amp; Fuel Burn 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564141" y="5132590"/>
            <a:ext cx="75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Collected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Costs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674407" y="3815891"/>
            <a:ext cx="81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Emissions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&amp; Noise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7543800" y="5142358"/>
            <a:ext cx="227" cy="444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 flipH="1">
            <a:off x="330731" y="2259445"/>
            <a:ext cx="315443" cy="2413059"/>
          </a:xfrm>
          <a:custGeom>
            <a:avLst/>
            <a:gdLst>
              <a:gd name="connsiteX0" fmla="*/ 0 w 381000"/>
              <a:gd name="connsiteY0" fmla="*/ 0 h 957943"/>
              <a:gd name="connsiteX1" fmla="*/ 381000 w 381000"/>
              <a:gd name="connsiteY1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37456"/>
              <a:gd name="connsiteY0" fmla="*/ 0 h 2373086"/>
              <a:gd name="connsiteX1" fmla="*/ 337456 w 337456"/>
              <a:gd name="connsiteY1" fmla="*/ 326572 h 2373086"/>
              <a:gd name="connsiteX2" fmla="*/ 261257 w 337456"/>
              <a:gd name="connsiteY2" fmla="*/ 2373086 h 2373086"/>
              <a:gd name="connsiteX0" fmla="*/ 0 w 337456"/>
              <a:gd name="connsiteY0" fmla="*/ 0 h 2405743"/>
              <a:gd name="connsiteX1" fmla="*/ 337456 w 337456"/>
              <a:gd name="connsiteY1" fmla="*/ 326572 h 2405743"/>
              <a:gd name="connsiteX2" fmla="*/ 261257 w 337456"/>
              <a:gd name="connsiteY2" fmla="*/ 2405743 h 2405743"/>
              <a:gd name="connsiteX0" fmla="*/ 0 w 338923"/>
              <a:gd name="connsiteY0" fmla="*/ 0 h 2405743"/>
              <a:gd name="connsiteX1" fmla="*/ 337456 w 338923"/>
              <a:gd name="connsiteY1" fmla="*/ 326572 h 2405743"/>
              <a:gd name="connsiteX2" fmla="*/ 261257 w 338923"/>
              <a:gd name="connsiteY2" fmla="*/ 2405743 h 2405743"/>
              <a:gd name="connsiteX0" fmla="*/ 0 w 849660"/>
              <a:gd name="connsiteY0" fmla="*/ 0 h 2405743"/>
              <a:gd name="connsiteX1" fmla="*/ 849085 w 849660"/>
              <a:gd name="connsiteY1" fmla="*/ 272143 h 2405743"/>
              <a:gd name="connsiteX2" fmla="*/ 261257 w 849660"/>
              <a:gd name="connsiteY2" fmla="*/ 2405743 h 2405743"/>
              <a:gd name="connsiteX0" fmla="*/ 0 w 849660"/>
              <a:gd name="connsiteY0" fmla="*/ 0 h 2405743"/>
              <a:gd name="connsiteX1" fmla="*/ 849085 w 849660"/>
              <a:gd name="connsiteY1" fmla="*/ 272143 h 2405743"/>
              <a:gd name="connsiteX2" fmla="*/ 261257 w 849660"/>
              <a:gd name="connsiteY2" fmla="*/ 2405743 h 2405743"/>
              <a:gd name="connsiteX0" fmla="*/ 0 w 849660"/>
              <a:gd name="connsiteY0" fmla="*/ 0 h 2405743"/>
              <a:gd name="connsiteX1" fmla="*/ 849085 w 849660"/>
              <a:gd name="connsiteY1" fmla="*/ 272143 h 2405743"/>
              <a:gd name="connsiteX2" fmla="*/ 261257 w 849660"/>
              <a:gd name="connsiteY2" fmla="*/ 2405743 h 2405743"/>
              <a:gd name="connsiteX0" fmla="*/ 0 w 621275"/>
              <a:gd name="connsiteY0" fmla="*/ 551 h 2406294"/>
              <a:gd name="connsiteX1" fmla="*/ 620485 w 621275"/>
              <a:gd name="connsiteY1" fmla="*/ 551 h 2406294"/>
              <a:gd name="connsiteX2" fmla="*/ 261257 w 621275"/>
              <a:gd name="connsiteY2" fmla="*/ 2406294 h 2406294"/>
              <a:gd name="connsiteX0" fmla="*/ 0 w 791195"/>
              <a:gd name="connsiteY0" fmla="*/ 137744 h 2543487"/>
              <a:gd name="connsiteX1" fmla="*/ 620485 w 791195"/>
              <a:gd name="connsiteY1" fmla="*/ 137744 h 2543487"/>
              <a:gd name="connsiteX2" fmla="*/ 261257 w 791195"/>
              <a:gd name="connsiteY2" fmla="*/ 2543487 h 2543487"/>
              <a:gd name="connsiteX0" fmla="*/ 131445 w 539908"/>
              <a:gd name="connsiteY0" fmla="*/ 0 h 2405743"/>
              <a:gd name="connsiteX1" fmla="*/ 267188 w 539908"/>
              <a:gd name="connsiteY1" fmla="*/ 253388 h 2405743"/>
              <a:gd name="connsiteX2" fmla="*/ 392702 w 539908"/>
              <a:gd name="connsiteY2" fmla="*/ 2405743 h 2405743"/>
              <a:gd name="connsiteX0" fmla="*/ 0 w 272155"/>
              <a:gd name="connsiteY0" fmla="*/ 0 h 2405743"/>
              <a:gd name="connsiteX1" fmla="*/ 135743 w 272155"/>
              <a:gd name="connsiteY1" fmla="*/ 253388 h 2405743"/>
              <a:gd name="connsiteX2" fmla="*/ 261257 w 272155"/>
              <a:gd name="connsiteY2" fmla="*/ 2405743 h 2405743"/>
              <a:gd name="connsiteX0" fmla="*/ 0 w 268374"/>
              <a:gd name="connsiteY0" fmla="*/ 11455 h 2417198"/>
              <a:gd name="connsiteX1" fmla="*/ 135743 w 268374"/>
              <a:gd name="connsiteY1" fmla="*/ 264843 h 2417198"/>
              <a:gd name="connsiteX2" fmla="*/ 261257 w 268374"/>
              <a:gd name="connsiteY2" fmla="*/ 2417198 h 2417198"/>
              <a:gd name="connsiteX0" fmla="*/ 0 w 287061"/>
              <a:gd name="connsiteY0" fmla="*/ 0 h 2405743"/>
              <a:gd name="connsiteX1" fmla="*/ 172319 w 287061"/>
              <a:gd name="connsiteY1" fmla="*/ 341170 h 2405743"/>
              <a:gd name="connsiteX2" fmla="*/ 261257 w 287061"/>
              <a:gd name="connsiteY2" fmla="*/ 2405743 h 2405743"/>
              <a:gd name="connsiteX0" fmla="*/ 0 w 267025"/>
              <a:gd name="connsiteY0" fmla="*/ 0 h 2405743"/>
              <a:gd name="connsiteX1" fmla="*/ 172319 w 267025"/>
              <a:gd name="connsiteY1" fmla="*/ 341170 h 2405743"/>
              <a:gd name="connsiteX2" fmla="*/ 261257 w 267025"/>
              <a:gd name="connsiteY2" fmla="*/ 2405743 h 2405743"/>
              <a:gd name="connsiteX0" fmla="*/ 0 w 267025"/>
              <a:gd name="connsiteY0" fmla="*/ 0 h 2405743"/>
              <a:gd name="connsiteX1" fmla="*/ 172319 w 267025"/>
              <a:gd name="connsiteY1" fmla="*/ 341170 h 2405743"/>
              <a:gd name="connsiteX2" fmla="*/ 261257 w 267025"/>
              <a:gd name="connsiteY2" fmla="*/ 2405743 h 2405743"/>
              <a:gd name="connsiteX0" fmla="*/ 91789 w 358814"/>
              <a:gd name="connsiteY0" fmla="*/ 155122 h 2560865"/>
              <a:gd name="connsiteX1" fmla="*/ 264108 w 358814"/>
              <a:gd name="connsiteY1" fmla="*/ 496292 h 2560865"/>
              <a:gd name="connsiteX2" fmla="*/ 353046 w 358814"/>
              <a:gd name="connsiteY2" fmla="*/ 2560865 h 2560865"/>
              <a:gd name="connsiteX0" fmla="*/ 56457 w 522539"/>
              <a:gd name="connsiteY0" fmla="*/ 144468 h 2630679"/>
              <a:gd name="connsiteX1" fmla="*/ 433601 w 522539"/>
              <a:gd name="connsiteY1" fmla="*/ 566106 h 2630679"/>
              <a:gd name="connsiteX2" fmla="*/ 522539 w 522539"/>
              <a:gd name="connsiteY2" fmla="*/ 2630679 h 2630679"/>
              <a:gd name="connsiteX0" fmla="*/ 0 w 466082"/>
              <a:gd name="connsiteY0" fmla="*/ 0 h 2486211"/>
              <a:gd name="connsiteX1" fmla="*/ 377144 w 466082"/>
              <a:gd name="connsiteY1" fmla="*/ 421638 h 2486211"/>
              <a:gd name="connsiteX2" fmla="*/ 466082 w 466082"/>
              <a:gd name="connsiteY2" fmla="*/ 2486211 h 2486211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97833"/>
              <a:gd name="connsiteY0" fmla="*/ 0 h 2413059"/>
              <a:gd name="connsiteX1" fmla="*/ 208895 w 297833"/>
              <a:gd name="connsiteY1" fmla="*/ 348486 h 2413059"/>
              <a:gd name="connsiteX2" fmla="*/ 297833 w 297833"/>
              <a:gd name="connsiteY2" fmla="*/ 2413059 h 2413059"/>
              <a:gd name="connsiteX0" fmla="*/ 0 w 297833"/>
              <a:gd name="connsiteY0" fmla="*/ 0 h 2413059"/>
              <a:gd name="connsiteX1" fmla="*/ 208895 w 297833"/>
              <a:gd name="connsiteY1" fmla="*/ 348486 h 2413059"/>
              <a:gd name="connsiteX2" fmla="*/ 297833 w 297833"/>
              <a:gd name="connsiteY2" fmla="*/ 2413059 h 2413059"/>
              <a:gd name="connsiteX0" fmla="*/ 0 w 297833"/>
              <a:gd name="connsiteY0" fmla="*/ 0 h 2413059"/>
              <a:gd name="connsiteX1" fmla="*/ 208895 w 297833"/>
              <a:gd name="connsiteY1" fmla="*/ 348486 h 2413059"/>
              <a:gd name="connsiteX2" fmla="*/ 297833 w 297833"/>
              <a:gd name="connsiteY2" fmla="*/ 2413059 h 2413059"/>
              <a:gd name="connsiteX0" fmla="*/ 0 w 315443"/>
              <a:gd name="connsiteY0" fmla="*/ 0 h 2413059"/>
              <a:gd name="connsiteX1" fmla="*/ 296678 w 315443"/>
              <a:gd name="connsiteY1" fmla="*/ 597203 h 2413059"/>
              <a:gd name="connsiteX2" fmla="*/ 297833 w 315443"/>
              <a:gd name="connsiteY2" fmla="*/ 2413059 h 241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443" h="2413059">
                <a:moveTo>
                  <a:pt x="0" y="0"/>
                </a:moveTo>
                <a:cubicBezTo>
                  <a:pt x="109321" y="105112"/>
                  <a:pt x="247039" y="195027"/>
                  <a:pt x="296678" y="597203"/>
                </a:cubicBezTo>
                <a:cubicBezTo>
                  <a:pt x="346317" y="999379"/>
                  <a:pt x="279691" y="2104631"/>
                  <a:pt x="297833" y="241305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H="1">
            <a:off x="4550227" y="2440933"/>
            <a:ext cx="2" cy="2068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5707063" y="4247958"/>
            <a:ext cx="737280" cy="472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 flipH="1" flipV="1">
            <a:off x="2917371" y="4922876"/>
            <a:ext cx="542716" cy="40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 flipV="1">
            <a:off x="4572000" y="5151420"/>
            <a:ext cx="3175" cy="3810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 flipH="1" flipV="1">
            <a:off x="1587500" y="5094822"/>
            <a:ext cx="1814" cy="492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6452737" y="2636869"/>
            <a:ext cx="2520950" cy="2492835"/>
          </a:xfrm>
          <a:prstGeom prst="rect">
            <a:avLst/>
          </a:prstGeom>
          <a:solidFill>
            <a:srgbClr val="99CC00">
              <a:alpha val="3019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GB" sz="8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473450" y="2662006"/>
            <a:ext cx="2233613" cy="2478581"/>
          </a:xfrm>
          <a:prstGeom prst="rect">
            <a:avLst/>
          </a:prstGeom>
          <a:solidFill>
            <a:srgbClr val="CCFFCC">
              <a:alpha val="59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eaLnBrk="0" hangingPunct="0">
              <a:spcBef>
                <a:spcPct val="25000"/>
              </a:spcBef>
              <a:buFontTx/>
              <a:buNone/>
            </a:pPr>
            <a:endParaRPr lang="en-GB" sz="4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  <a:p>
            <a:pPr eaLnBrk="0" hangingPunct="0">
              <a:spcBef>
                <a:spcPct val="25000"/>
              </a:spcBef>
              <a:buFontTx/>
              <a:buNone/>
            </a:pP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422275" y="5526745"/>
            <a:ext cx="8307388" cy="422275"/>
          </a:xfrm>
          <a:prstGeom prst="ellipse">
            <a:avLst/>
          </a:prstGeom>
          <a:solidFill>
            <a:srgbClr val="008080">
              <a:alpha val="20000"/>
            </a:srgb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 i="1" u="none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Cost Benefit Analysis</a:t>
            </a: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652238" y="3668894"/>
            <a:ext cx="2233385" cy="1307190"/>
            <a:chOff x="6570890" y="3241642"/>
            <a:chExt cx="2233385" cy="1307190"/>
          </a:xfrm>
        </p:grpSpPr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7572375" y="4142432"/>
              <a:ext cx="11509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Noise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Impacts</a:t>
              </a: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7572375" y="3698160"/>
              <a:ext cx="1231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Air Quality Impacts</a:t>
              </a:r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7561490" y="3241642"/>
              <a:ext cx="1077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Climate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Impacts</a:t>
              </a:r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6637565" y="3346417"/>
              <a:ext cx="6318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sz="10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Emissions</a:t>
              </a: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6657975" y="4380557"/>
              <a:ext cx="3444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sz="10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Noise</a:t>
              </a: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6657975" y="3879817"/>
              <a:ext cx="6794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sz="10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Emissions</a:t>
              </a:r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 flipH="1">
              <a:off x="6580709" y="3357305"/>
              <a:ext cx="1066" cy="1007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6570890" y="3355942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>
              <a:off x="6581775" y="3879817"/>
              <a:ext cx="952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Line 60"/>
            <p:cNvSpPr>
              <a:spLocks noChangeShapeType="1"/>
            </p:cNvSpPr>
            <p:nvPr/>
          </p:nvSpPr>
          <p:spPr bwMode="auto">
            <a:xfrm>
              <a:off x="6581775" y="4380557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8" name="AutoShape 30"/>
          <p:cNvSpPr>
            <a:spLocks noChangeAspect="1" noChangeArrowheads="1"/>
          </p:cNvSpPr>
          <p:nvPr/>
        </p:nvSpPr>
        <p:spPr bwMode="auto">
          <a:xfrm>
            <a:off x="4724400" y="3516305"/>
            <a:ext cx="911225" cy="1558962"/>
          </a:xfrm>
          <a:prstGeom prst="roundRect">
            <a:avLst>
              <a:gd name="adj" fmla="val 16667"/>
            </a:avLst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Integrated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Noise, 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Emissions,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and 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Fuel Burn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Analyses</a:t>
            </a:r>
          </a:p>
        </p:txBody>
      </p:sp>
      <p:sp>
        <p:nvSpPr>
          <p:cNvPr id="79" name="AutoShape 31"/>
          <p:cNvSpPr>
            <a:spLocks noChangeAspect="1" noChangeArrowheads="1"/>
          </p:cNvSpPr>
          <p:nvPr/>
        </p:nvSpPr>
        <p:spPr bwMode="auto">
          <a:xfrm>
            <a:off x="3546475" y="3540382"/>
            <a:ext cx="1003752" cy="1545773"/>
          </a:xfrm>
          <a:prstGeom prst="roundRect">
            <a:avLst>
              <a:gd name="adj" fmla="val 16667"/>
            </a:avLst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 smtClean="0">
                <a:solidFill>
                  <a:srgbClr val="000000"/>
                </a:solidFill>
                <a:latin typeface="Arial"/>
              </a:rPr>
              <a:t>Single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100" b="1" u="none" dirty="0" smtClean="0">
                <a:solidFill>
                  <a:srgbClr val="000000"/>
                </a:solidFill>
                <a:latin typeface="Arial"/>
              </a:rPr>
              <a:t>Flight/Airport</a:t>
            </a:r>
            <a:r>
              <a:rPr lang="en-US" sz="1100" b="1" u="none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100" b="1" u="none" dirty="0">
                <a:solidFill>
                  <a:srgbClr val="000000"/>
                </a:solidFill>
                <a:latin typeface="Arial"/>
              </a:rPr>
            </a:br>
            <a:endParaRPr lang="en-US" sz="1100" b="1" u="none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 smtClean="0">
                <a:solidFill>
                  <a:srgbClr val="000000"/>
                </a:solidFill>
                <a:latin typeface="Arial"/>
              </a:rPr>
              <a:t>Regional</a:t>
            </a: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endParaRPr lang="en-US" sz="1200" b="1" u="none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 smtClean="0">
                <a:solidFill>
                  <a:srgbClr val="000000"/>
                </a:solidFill>
                <a:latin typeface="Arial"/>
              </a:rPr>
              <a:t>Global</a:t>
            </a:r>
            <a:endParaRPr lang="en-US" sz="1200" b="1" u="none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Studies</a:t>
            </a:r>
          </a:p>
        </p:txBody>
      </p:sp>
      <p:sp>
        <p:nvSpPr>
          <p:cNvPr id="80" name="AutoShape 32"/>
          <p:cNvSpPr>
            <a:spLocks noChangeArrowheads="1"/>
          </p:cNvSpPr>
          <p:nvPr/>
        </p:nvSpPr>
        <p:spPr bwMode="auto">
          <a:xfrm rot="-5400000">
            <a:off x="3857265" y="4436730"/>
            <a:ext cx="230911" cy="131765"/>
          </a:xfrm>
          <a:prstGeom prst="leftRightArrow">
            <a:avLst>
              <a:gd name="adj1" fmla="val 50000"/>
              <a:gd name="adj2" fmla="val 4895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AutoShape 33"/>
          <p:cNvSpPr>
            <a:spLocks noChangeArrowheads="1"/>
          </p:cNvSpPr>
          <p:nvPr/>
        </p:nvSpPr>
        <p:spPr bwMode="auto">
          <a:xfrm>
            <a:off x="4403725" y="4089615"/>
            <a:ext cx="304800" cy="342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AutoShape 35"/>
          <p:cNvSpPr>
            <a:spLocks noChangeArrowheads="1"/>
          </p:cNvSpPr>
          <p:nvPr/>
        </p:nvSpPr>
        <p:spPr bwMode="auto">
          <a:xfrm rot="-5400000">
            <a:off x="3863959" y="4018878"/>
            <a:ext cx="228410" cy="142651"/>
          </a:xfrm>
          <a:prstGeom prst="leftRightArrow">
            <a:avLst>
              <a:gd name="adj1" fmla="val 50000"/>
              <a:gd name="adj2" fmla="val 4895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56"/>
          <p:cNvSpPr>
            <a:spLocks noChangeShapeType="1"/>
          </p:cNvSpPr>
          <p:nvPr/>
        </p:nvSpPr>
        <p:spPr bwMode="auto">
          <a:xfrm flipH="1" flipV="1">
            <a:off x="2939143" y="3067523"/>
            <a:ext cx="507320" cy="24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6452737" y="2618686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sz="1600" b="1" i="1" u="none" dirty="0" smtClean="0">
                <a:solidFill>
                  <a:srgbClr val="000000"/>
                </a:solidFill>
                <a:ea typeface="ＭＳ Ｐゴシック" pitchFamily="-109" charset="-128"/>
              </a:rPr>
              <a:t>Aviation Environmental </a:t>
            </a:r>
            <a:r>
              <a:rPr lang="en-US" sz="1600" b="1" i="1" u="none" dirty="0" smtClean="0">
                <a:solidFill>
                  <a:srgbClr val="000000"/>
                </a:solidFill>
                <a:ea typeface="ＭＳ Ｐゴシック" pitchFamily="-109" charset="-128"/>
              </a:rPr>
              <a:t>Impacts Analysis (APMT-I)</a:t>
            </a:r>
            <a:endParaRPr lang="en-US" sz="1600" b="1" i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85" name="Text Box 25"/>
          <p:cNvSpPr txBox="1">
            <a:spLocks noChangeArrowheads="1"/>
          </p:cNvSpPr>
          <p:nvPr/>
        </p:nvSpPr>
        <p:spPr bwMode="auto">
          <a:xfrm>
            <a:off x="3482975" y="2668355"/>
            <a:ext cx="2224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A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viation </a:t>
            </a: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E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nvironmental </a:t>
            </a: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D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esign </a:t>
            </a: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T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ool (AEDT)</a:t>
            </a:r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652463" y="2734849"/>
            <a:ext cx="2286680" cy="685794"/>
          </a:xfrm>
          <a:prstGeom prst="rect">
            <a:avLst/>
          </a:prstGeom>
          <a:solidFill>
            <a:srgbClr val="FFFF99">
              <a:alpha val="3215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220663" y="4704119"/>
            <a:ext cx="2696708" cy="392928"/>
          </a:xfrm>
          <a:prstGeom prst="rect">
            <a:avLst/>
          </a:prstGeom>
          <a:solidFill>
            <a:srgbClr val="99CCFF">
              <a:alpha val="39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300" b="1" i="1" u="none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 </a:t>
            </a:r>
            <a:r>
              <a:rPr lang="en-US" sz="1300" b="1" i="1" u="none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Aviation Economics (APMT-E)</a:t>
            </a:r>
            <a:endParaRPr lang="en-US" sz="13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641961" y="2803876"/>
            <a:ext cx="2547555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Aircraft </a:t>
            </a:r>
            <a:r>
              <a:rPr lang="en-US" sz="1800" b="1" i="1" u="none" dirty="0" smtClean="0">
                <a:solidFill>
                  <a:srgbClr val="000000"/>
                </a:solidFill>
                <a:ea typeface="ＭＳ Ｐゴシック" pitchFamily="-109" charset="-128"/>
              </a:rPr>
              <a:t>Design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74625" algn="l"/>
              </a:tabLst>
            </a:pPr>
            <a:r>
              <a:rPr lang="en-US" sz="1200" i="1" dirty="0" smtClean="0">
                <a:solidFill>
                  <a:srgbClr val="000000"/>
                </a:solidFill>
                <a:ea typeface="ＭＳ Ｐゴシック" pitchFamily="-109" charset="-128"/>
              </a:rPr>
              <a:t>Existing Aircraft, New </a:t>
            </a:r>
            <a:br>
              <a:rPr lang="en-US" sz="1200" i="1" dirty="0" smtClean="0">
                <a:solidFill>
                  <a:srgbClr val="000000"/>
                </a:solidFill>
                <a:ea typeface="ＭＳ Ｐゴシック" pitchFamily="-109" charset="-128"/>
              </a:rPr>
            </a:br>
            <a:r>
              <a:rPr lang="en-US" sz="1200" i="1" dirty="0" smtClean="0">
                <a:solidFill>
                  <a:srgbClr val="000000"/>
                </a:solidFill>
                <a:ea typeface="ＭＳ Ｐゴシック" pitchFamily="-109" charset="-128"/>
              </a:rPr>
              <a:t>Aircraft, and/or Generic Fleet</a:t>
            </a:r>
            <a:endParaRPr lang="en-US" sz="1200" i="1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653144" y="3508016"/>
            <a:ext cx="2296886" cy="489576"/>
          </a:xfrm>
          <a:prstGeom prst="rect">
            <a:avLst/>
          </a:prstGeom>
          <a:solidFill>
            <a:srgbClr val="FFC000">
              <a:alpha val="3215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latin typeface="Arial"/>
              <a:ea typeface="ＭＳ Ｐゴシック" pitchFamily="-109" charset="-128"/>
            </a:endParaRP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659041" y="3549858"/>
            <a:ext cx="21859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>
                <a:ea typeface="ＭＳ Ｐゴシック" pitchFamily="-109" charset="-128"/>
              </a:rPr>
              <a:t>Alternative </a:t>
            </a:r>
            <a:r>
              <a:rPr lang="en-US" sz="1800" b="1" i="1" u="none" dirty="0" smtClean="0">
                <a:ea typeface="ＭＳ Ｐゴシック" pitchFamily="-109" charset="-128"/>
              </a:rPr>
              <a:t>Fuels</a:t>
            </a:r>
            <a:endParaRPr lang="en-US" sz="1600" b="1" i="1" dirty="0">
              <a:ea typeface="ＭＳ Ｐゴシック" pitchFamily="-109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i="1" dirty="0" smtClean="0">
                <a:ea typeface="ＭＳ Ｐゴシック" pitchFamily="-109" charset="-128"/>
              </a:rPr>
              <a:t>Source and Composition</a:t>
            </a:r>
            <a:endParaRPr lang="en-US" sz="1600" i="1" u="none" dirty="0" smtClean="0">
              <a:ea typeface="ＭＳ Ｐゴシック" pitchFamily="-109" charset="-128"/>
            </a:endParaRPr>
          </a:p>
        </p:txBody>
      </p:sp>
      <p:sp>
        <p:nvSpPr>
          <p:cNvPr id="91" name="Line 56"/>
          <p:cNvSpPr>
            <a:spLocks noChangeShapeType="1"/>
          </p:cNvSpPr>
          <p:nvPr/>
        </p:nvSpPr>
        <p:spPr bwMode="auto">
          <a:xfrm flipH="1">
            <a:off x="2964484" y="3744878"/>
            <a:ext cx="471714" cy="9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Line 56"/>
          <p:cNvSpPr>
            <a:spLocks noChangeShapeType="1"/>
          </p:cNvSpPr>
          <p:nvPr/>
        </p:nvSpPr>
        <p:spPr bwMode="auto">
          <a:xfrm flipH="1" flipV="1">
            <a:off x="352315" y="2823500"/>
            <a:ext cx="291635" cy="237773"/>
          </a:xfrm>
          <a:custGeom>
            <a:avLst/>
            <a:gdLst>
              <a:gd name="T0" fmla="*/ 0 w 318978"/>
              <a:gd name="T1" fmla="*/ 39574 h 615213"/>
              <a:gd name="T2" fmla="*/ 334810 w 318978"/>
              <a:gd name="T3" fmla="*/ 423577 h 615213"/>
              <a:gd name="T4" fmla="*/ 319928 w 318978"/>
              <a:gd name="T5" fmla="*/ 4336662 h 615213"/>
              <a:gd name="T6" fmla="*/ 0 60000 65536"/>
              <a:gd name="T7" fmla="*/ 0 60000 65536"/>
              <a:gd name="T8" fmla="*/ 0 60000 65536"/>
              <a:gd name="connsiteX0" fmla="*/ 0 w 318978"/>
              <a:gd name="connsiteY0" fmla="*/ 642 h 620528"/>
              <a:gd name="connsiteX1" fmla="*/ 318978 w 318978"/>
              <a:gd name="connsiteY1" fmla="*/ 65405 h 620528"/>
              <a:gd name="connsiteX2" fmla="*/ 304800 w 318978"/>
              <a:gd name="connsiteY2" fmla="*/ 620528 h 620528"/>
              <a:gd name="connsiteX0" fmla="*/ 0 w 318978"/>
              <a:gd name="connsiteY0" fmla="*/ 0 h 648176"/>
              <a:gd name="connsiteX1" fmla="*/ 318978 w 318978"/>
              <a:gd name="connsiteY1" fmla="*/ 93053 h 648176"/>
              <a:gd name="connsiteX2" fmla="*/ 304800 w 318978"/>
              <a:gd name="connsiteY2" fmla="*/ 648176 h 648176"/>
              <a:gd name="connsiteX0" fmla="*/ 0 w 318978"/>
              <a:gd name="connsiteY0" fmla="*/ 617 h 648793"/>
              <a:gd name="connsiteX1" fmla="*/ 318978 w 318978"/>
              <a:gd name="connsiteY1" fmla="*/ 93670 h 648793"/>
              <a:gd name="connsiteX2" fmla="*/ 304800 w 318978"/>
              <a:gd name="connsiteY2" fmla="*/ 648793 h 648793"/>
              <a:gd name="connsiteX0" fmla="*/ 0 w 304800"/>
              <a:gd name="connsiteY0" fmla="*/ 38906 h 687082"/>
              <a:gd name="connsiteX1" fmla="*/ 302937 w 304800"/>
              <a:gd name="connsiteY1" fmla="*/ 47944 h 687082"/>
              <a:gd name="connsiteX2" fmla="*/ 304800 w 304800"/>
              <a:gd name="connsiteY2" fmla="*/ 687082 h 687082"/>
              <a:gd name="connsiteX0" fmla="*/ 0 w 304800"/>
              <a:gd name="connsiteY0" fmla="*/ 8195 h 656371"/>
              <a:gd name="connsiteX1" fmla="*/ 302937 w 304800"/>
              <a:gd name="connsiteY1" fmla="*/ 17233 h 656371"/>
              <a:gd name="connsiteX2" fmla="*/ 304800 w 304800"/>
              <a:gd name="connsiteY2" fmla="*/ 656371 h 656371"/>
              <a:gd name="connsiteX0" fmla="*/ 0 w 304800"/>
              <a:gd name="connsiteY0" fmla="*/ 30567 h 678743"/>
              <a:gd name="connsiteX1" fmla="*/ 302937 w 304800"/>
              <a:gd name="connsiteY1" fmla="*/ 39605 h 678743"/>
              <a:gd name="connsiteX2" fmla="*/ 304800 w 304800"/>
              <a:gd name="connsiteY2" fmla="*/ 678743 h 678743"/>
              <a:gd name="connsiteX0" fmla="*/ 0 w 317493"/>
              <a:gd name="connsiteY0" fmla="*/ 192217 h 840393"/>
              <a:gd name="connsiteX1" fmla="*/ 302937 w 317493"/>
              <a:gd name="connsiteY1" fmla="*/ 201255 h 840393"/>
              <a:gd name="connsiteX2" fmla="*/ 304800 w 317493"/>
              <a:gd name="connsiteY2" fmla="*/ 840393 h 840393"/>
              <a:gd name="connsiteX0" fmla="*/ 0 w 309326"/>
              <a:gd name="connsiteY0" fmla="*/ 73318 h 721494"/>
              <a:gd name="connsiteX1" fmla="*/ 290104 w 309326"/>
              <a:gd name="connsiteY1" fmla="*/ 264390 h 721494"/>
              <a:gd name="connsiteX2" fmla="*/ 304800 w 309326"/>
              <a:gd name="connsiteY2" fmla="*/ 721494 h 721494"/>
              <a:gd name="connsiteX0" fmla="*/ 0 w 309326"/>
              <a:gd name="connsiteY0" fmla="*/ 63735 h 711911"/>
              <a:gd name="connsiteX1" fmla="*/ 290104 w 309326"/>
              <a:gd name="connsiteY1" fmla="*/ 254807 h 711911"/>
              <a:gd name="connsiteX2" fmla="*/ 304800 w 309326"/>
              <a:gd name="connsiteY2" fmla="*/ 711911 h 711911"/>
              <a:gd name="connsiteX0" fmla="*/ 0 w 311150"/>
              <a:gd name="connsiteY0" fmla="*/ 0 h 900224"/>
              <a:gd name="connsiteX1" fmla="*/ 290104 w 311150"/>
              <a:gd name="connsiteY1" fmla="*/ 191072 h 900224"/>
              <a:gd name="connsiteX2" fmla="*/ 288759 w 311150"/>
              <a:gd name="connsiteY2" fmla="*/ 900224 h 900224"/>
              <a:gd name="connsiteX0" fmla="*/ 0 w 288759"/>
              <a:gd name="connsiteY0" fmla="*/ 15143 h 915367"/>
              <a:gd name="connsiteX1" fmla="*/ 235563 w 288759"/>
              <a:gd name="connsiteY1" fmla="*/ 80189 h 915367"/>
              <a:gd name="connsiteX2" fmla="*/ 288759 w 288759"/>
              <a:gd name="connsiteY2" fmla="*/ 915367 h 915367"/>
              <a:gd name="connsiteX0" fmla="*/ 0 w 288759"/>
              <a:gd name="connsiteY0" fmla="*/ 0 h 900224"/>
              <a:gd name="connsiteX1" fmla="*/ 235563 w 288759"/>
              <a:gd name="connsiteY1" fmla="*/ 121058 h 900224"/>
              <a:gd name="connsiteX2" fmla="*/ 288759 w 288759"/>
              <a:gd name="connsiteY2" fmla="*/ 900224 h 900224"/>
              <a:gd name="connsiteX0" fmla="*/ 0 w 282342"/>
              <a:gd name="connsiteY0" fmla="*/ 0 h 1082262"/>
              <a:gd name="connsiteX1" fmla="*/ 235563 w 282342"/>
              <a:gd name="connsiteY1" fmla="*/ 121058 h 1082262"/>
              <a:gd name="connsiteX2" fmla="*/ 282342 w 282342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4460"/>
              <a:gd name="connsiteY0" fmla="*/ 0 h 1082262"/>
              <a:gd name="connsiteX1" fmla="*/ 235563 w 284460"/>
              <a:gd name="connsiteY1" fmla="*/ 121058 h 1082262"/>
              <a:gd name="connsiteX2" fmla="*/ 282342 w 284460"/>
              <a:gd name="connsiteY2" fmla="*/ 1082262 h 1082262"/>
              <a:gd name="connsiteX0" fmla="*/ 0 w 284460"/>
              <a:gd name="connsiteY0" fmla="*/ 0 h 1012248"/>
              <a:gd name="connsiteX1" fmla="*/ 235563 w 284460"/>
              <a:gd name="connsiteY1" fmla="*/ 121058 h 1012248"/>
              <a:gd name="connsiteX2" fmla="*/ 282342 w 284460"/>
              <a:gd name="connsiteY2" fmla="*/ 1012248 h 10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60" h="1012248">
                <a:moveTo>
                  <a:pt x="0" y="0"/>
                </a:moveTo>
                <a:cubicBezTo>
                  <a:pt x="79753" y="26701"/>
                  <a:pt x="188506" y="-47650"/>
                  <a:pt x="235563" y="121058"/>
                </a:cubicBezTo>
                <a:cubicBezTo>
                  <a:pt x="282620" y="289766"/>
                  <a:pt x="288756" y="455163"/>
                  <a:pt x="282342" y="1012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361950" y="1905000"/>
            <a:ext cx="8382000" cy="5359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 i="1" u="none" dirty="0">
                <a:latin typeface="Arial"/>
                <a:ea typeface="ＭＳ Ｐゴシック" pitchFamily="-109" charset="-128"/>
              </a:rPr>
              <a:t>Policy and Scenarios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i="1" u="none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Including </a:t>
            </a:r>
            <a:r>
              <a:rPr lang="en-US" sz="1200" i="1" u="none" dirty="0">
                <a:latin typeface="Arial"/>
                <a:ea typeface="ＭＳ Ｐゴシック" pitchFamily="-109" charset="-128"/>
              </a:rPr>
              <a:t>outputs from </a:t>
            </a:r>
            <a:r>
              <a:rPr lang="en-US" sz="1200" i="1" u="none" dirty="0" smtClean="0">
                <a:latin typeface="Arial"/>
                <a:ea typeface="ＭＳ Ｐゴシック" pitchFamily="-109" charset="-128"/>
              </a:rPr>
              <a:t>other tools and analyses as </a:t>
            </a:r>
            <a:r>
              <a:rPr lang="en-US" sz="1200" i="1" u="none" dirty="0">
                <a:latin typeface="Arial"/>
                <a:ea typeface="ＭＳ Ｐゴシック" pitchFamily="-109" charset="-128"/>
              </a:rPr>
              <a:t>appropriate</a:t>
            </a:r>
          </a:p>
        </p:txBody>
      </p: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44614" y="4088603"/>
            <a:ext cx="2296886" cy="355044"/>
          </a:xfrm>
          <a:prstGeom prst="rect">
            <a:avLst/>
          </a:prstGeom>
          <a:solidFill>
            <a:srgbClr val="C00000">
              <a:alpha val="3215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latin typeface="Arial"/>
              <a:ea typeface="ＭＳ Ｐゴシック" pitchFamily="-109" charset="-128"/>
            </a:endParaRPr>
          </a:p>
        </p:txBody>
      </p:sp>
      <p:sp>
        <p:nvSpPr>
          <p:cNvPr id="95" name="Text Box 42"/>
          <p:cNvSpPr txBox="1">
            <a:spLocks noChangeArrowheads="1"/>
          </p:cNvSpPr>
          <p:nvPr/>
        </p:nvSpPr>
        <p:spPr bwMode="auto">
          <a:xfrm>
            <a:off x="650511" y="4126701"/>
            <a:ext cx="218598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 smtClean="0">
                <a:ea typeface="ＭＳ Ｐゴシック" pitchFamily="-109" charset="-128"/>
              </a:rPr>
              <a:t>Operations</a:t>
            </a:r>
            <a:endParaRPr lang="en-US" sz="1600" b="1" i="1" dirty="0">
              <a:ea typeface="ＭＳ Ｐゴシック" pitchFamily="-109" charset="-128"/>
            </a:endParaRPr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 flipH="1">
            <a:off x="2955954" y="4292288"/>
            <a:ext cx="471714" cy="9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Line 56"/>
          <p:cNvSpPr>
            <a:spLocks noChangeShapeType="1"/>
          </p:cNvSpPr>
          <p:nvPr/>
        </p:nvSpPr>
        <p:spPr bwMode="auto">
          <a:xfrm flipH="1" flipV="1">
            <a:off x="330283" y="3436388"/>
            <a:ext cx="311010" cy="237773"/>
          </a:xfrm>
          <a:custGeom>
            <a:avLst/>
            <a:gdLst>
              <a:gd name="T0" fmla="*/ 0 w 318978"/>
              <a:gd name="T1" fmla="*/ 39574 h 615213"/>
              <a:gd name="T2" fmla="*/ 334810 w 318978"/>
              <a:gd name="T3" fmla="*/ 423577 h 615213"/>
              <a:gd name="T4" fmla="*/ 319928 w 318978"/>
              <a:gd name="T5" fmla="*/ 4336662 h 615213"/>
              <a:gd name="T6" fmla="*/ 0 60000 65536"/>
              <a:gd name="T7" fmla="*/ 0 60000 65536"/>
              <a:gd name="T8" fmla="*/ 0 60000 65536"/>
              <a:gd name="connsiteX0" fmla="*/ 0 w 318978"/>
              <a:gd name="connsiteY0" fmla="*/ 642 h 620528"/>
              <a:gd name="connsiteX1" fmla="*/ 318978 w 318978"/>
              <a:gd name="connsiteY1" fmla="*/ 65405 h 620528"/>
              <a:gd name="connsiteX2" fmla="*/ 304800 w 318978"/>
              <a:gd name="connsiteY2" fmla="*/ 620528 h 620528"/>
              <a:gd name="connsiteX0" fmla="*/ 0 w 318978"/>
              <a:gd name="connsiteY0" fmla="*/ 0 h 648176"/>
              <a:gd name="connsiteX1" fmla="*/ 318978 w 318978"/>
              <a:gd name="connsiteY1" fmla="*/ 93053 h 648176"/>
              <a:gd name="connsiteX2" fmla="*/ 304800 w 318978"/>
              <a:gd name="connsiteY2" fmla="*/ 648176 h 648176"/>
              <a:gd name="connsiteX0" fmla="*/ 0 w 318978"/>
              <a:gd name="connsiteY0" fmla="*/ 617 h 648793"/>
              <a:gd name="connsiteX1" fmla="*/ 318978 w 318978"/>
              <a:gd name="connsiteY1" fmla="*/ 93670 h 648793"/>
              <a:gd name="connsiteX2" fmla="*/ 304800 w 318978"/>
              <a:gd name="connsiteY2" fmla="*/ 648793 h 648793"/>
              <a:gd name="connsiteX0" fmla="*/ 0 w 304800"/>
              <a:gd name="connsiteY0" fmla="*/ 38906 h 687082"/>
              <a:gd name="connsiteX1" fmla="*/ 302937 w 304800"/>
              <a:gd name="connsiteY1" fmla="*/ 47944 h 687082"/>
              <a:gd name="connsiteX2" fmla="*/ 304800 w 304800"/>
              <a:gd name="connsiteY2" fmla="*/ 687082 h 687082"/>
              <a:gd name="connsiteX0" fmla="*/ 0 w 304800"/>
              <a:gd name="connsiteY0" fmla="*/ 8195 h 656371"/>
              <a:gd name="connsiteX1" fmla="*/ 302937 w 304800"/>
              <a:gd name="connsiteY1" fmla="*/ 17233 h 656371"/>
              <a:gd name="connsiteX2" fmla="*/ 304800 w 304800"/>
              <a:gd name="connsiteY2" fmla="*/ 656371 h 656371"/>
              <a:gd name="connsiteX0" fmla="*/ 0 w 304800"/>
              <a:gd name="connsiteY0" fmla="*/ 30567 h 678743"/>
              <a:gd name="connsiteX1" fmla="*/ 302937 w 304800"/>
              <a:gd name="connsiteY1" fmla="*/ 39605 h 678743"/>
              <a:gd name="connsiteX2" fmla="*/ 304800 w 304800"/>
              <a:gd name="connsiteY2" fmla="*/ 678743 h 678743"/>
              <a:gd name="connsiteX0" fmla="*/ 0 w 317493"/>
              <a:gd name="connsiteY0" fmla="*/ 192217 h 840393"/>
              <a:gd name="connsiteX1" fmla="*/ 302937 w 317493"/>
              <a:gd name="connsiteY1" fmla="*/ 201255 h 840393"/>
              <a:gd name="connsiteX2" fmla="*/ 304800 w 317493"/>
              <a:gd name="connsiteY2" fmla="*/ 840393 h 840393"/>
              <a:gd name="connsiteX0" fmla="*/ 0 w 309326"/>
              <a:gd name="connsiteY0" fmla="*/ 73318 h 721494"/>
              <a:gd name="connsiteX1" fmla="*/ 290104 w 309326"/>
              <a:gd name="connsiteY1" fmla="*/ 264390 h 721494"/>
              <a:gd name="connsiteX2" fmla="*/ 304800 w 309326"/>
              <a:gd name="connsiteY2" fmla="*/ 721494 h 721494"/>
              <a:gd name="connsiteX0" fmla="*/ 0 w 309326"/>
              <a:gd name="connsiteY0" fmla="*/ 63735 h 711911"/>
              <a:gd name="connsiteX1" fmla="*/ 290104 w 309326"/>
              <a:gd name="connsiteY1" fmla="*/ 254807 h 711911"/>
              <a:gd name="connsiteX2" fmla="*/ 304800 w 309326"/>
              <a:gd name="connsiteY2" fmla="*/ 711911 h 711911"/>
              <a:gd name="connsiteX0" fmla="*/ 0 w 311150"/>
              <a:gd name="connsiteY0" fmla="*/ 0 h 900224"/>
              <a:gd name="connsiteX1" fmla="*/ 290104 w 311150"/>
              <a:gd name="connsiteY1" fmla="*/ 191072 h 900224"/>
              <a:gd name="connsiteX2" fmla="*/ 288759 w 311150"/>
              <a:gd name="connsiteY2" fmla="*/ 900224 h 900224"/>
              <a:gd name="connsiteX0" fmla="*/ 0 w 288759"/>
              <a:gd name="connsiteY0" fmla="*/ 15143 h 915367"/>
              <a:gd name="connsiteX1" fmla="*/ 235563 w 288759"/>
              <a:gd name="connsiteY1" fmla="*/ 80189 h 915367"/>
              <a:gd name="connsiteX2" fmla="*/ 288759 w 288759"/>
              <a:gd name="connsiteY2" fmla="*/ 915367 h 915367"/>
              <a:gd name="connsiteX0" fmla="*/ 0 w 288759"/>
              <a:gd name="connsiteY0" fmla="*/ 0 h 900224"/>
              <a:gd name="connsiteX1" fmla="*/ 235563 w 288759"/>
              <a:gd name="connsiteY1" fmla="*/ 121058 h 900224"/>
              <a:gd name="connsiteX2" fmla="*/ 288759 w 288759"/>
              <a:gd name="connsiteY2" fmla="*/ 900224 h 900224"/>
              <a:gd name="connsiteX0" fmla="*/ 0 w 282342"/>
              <a:gd name="connsiteY0" fmla="*/ 0 h 1082262"/>
              <a:gd name="connsiteX1" fmla="*/ 235563 w 282342"/>
              <a:gd name="connsiteY1" fmla="*/ 121058 h 1082262"/>
              <a:gd name="connsiteX2" fmla="*/ 282342 w 282342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4460"/>
              <a:gd name="connsiteY0" fmla="*/ 0 h 1082262"/>
              <a:gd name="connsiteX1" fmla="*/ 235563 w 284460"/>
              <a:gd name="connsiteY1" fmla="*/ 121058 h 1082262"/>
              <a:gd name="connsiteX2" fmla="*/ 282342 w 284460"/>
              <a:gd name="connsiteY2" fmla="*/ 1082262 h 1082262"/>
              <a:gd name="connsiteX0" fmla="*/ 0 w 284460"/>
              <a:gd name="connsiteY0" fmla="*/ 0 h 1012248"/>
              <a:gd name="connsiteX1" fmla="*/ 235563 w 284460"/>
              <a:gd name="connsiteY1" fmla="*/ 121058 h 1012248"/>
              <a:gd name="connsiteX2" fmla="*/ 282342 w 284460"/>
              <a:gd name="connsiteY2" fmla="*/ 1012248 h 10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60" h="1012248">
                <a:moveTo>
                  <a:pt x="0" y="0"/>
                </a:moveTo>
                <a:cubicBezTo>
                  <a:pt x="79753" y="26701"/>
                  <a:pt x="188506" y="-47650"/>
                  <a:pt x="235563" y="121058"/>
                </a:cubicBezTo>
                <a:cubicBezTo>
                  <a:pt x="282620" y="289766"/>
                  <a:pt x="288756" y="455163"/>
                  <a:pt x="282342" y="1012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Line 56"/>
          <p:cNvSpPr>
            <a:spLocks noChangeShapeType="1"/>
          </p:cNvSpPr>
          <p:nvPr/>
        </p:nvSpPr>
        <p:spPr bwMode="auto">
          <a:xfrm flipH="1" flipV="1">
            <a:off x="347748" y="4002133"/>
            <a:ext cx="291635" cy="237773"/>
          </a:xfrm>
          <a:custGeom>
            <a:avLst/>
            <a:gdLst>
              <a:gd name="T0" fmla="*/ 0 w 318978"/>
              <a:gd name="T1" fmla="*/ 39574 h 615213"/>
              <a:gd name="T2" fmla="*/ 334810 w 318978"/>
              <a:gd name="T3" fmla="*/ 423577 h 615213"/>
              <a:gd name="T4" fmla="*/ 319928 w 318978"/>
              <a:gd name="T5" fmla="*/ 4336662 h 615213"/>
              <a:gd name="T6" fmla="*/ 0 60000 65536"/>
              <a:gd name="T7" fmla="*/ 0 60000 65536"/>
              <a:gd name="T8" fmla="*/ 0 60000 65536"/>
              <a:gd name="connsiteX0" fmla="*/ 0 w 318978"/>
              <a:gd name="connsiteY0" fmla="*/ 642 h 620528"/>
              <a:gd name="connsiteX1" fmla="*/ 318978 w 318978"/>
              <a:gd name="connsiteY1" fmla="*/ 65405 h 620528"/>
              <a:gd name="connsiteX2" fmla="*/ 304800 w 318978"/>
              <a:gd name="connsiteY2" fmla="*/ 620528 h 620528"/>
              <a:gd name="connsiteX0" fmla="*/ 0 w 318978"/>
              <a:gd name="connsiteY0" fmla="*/ 0 h 648176"/>
              <a:gd name="connsiteX1" fmla="*/ 318978 w 318978"/>
              <a:gd name="connsiteY1" fmla="*/ 93053 h 648176"/>
              <a:gd name="connsiteX2" fmla="*/ 304800 w 318978"/>
              <a:gd name="connsiteY2" fmla="*/ 648176 h 648176"/>
              <a:gd name="connsiteX0" fmla="*/ 0 w 318978"/>
              <a:gd name="connsiteY0" fmla="*/ 617 h 648793"/>
              <a:gd name="connsiteX1" fmla="*/ 318978 w 318978"/>
              <a:gd name="connsiteY1" fmla="*/ 93670 h 648793"/>
              <a:gd name="connsiteX2" fmla="*/ 304800 w 318978"/>
              <a:gd name="connsiteY2" fmla="*/ 648793 h 648793"/>
              <a:gd name="connsiteX0" fmla="*/ 0 w 304800"/>
              <a:gd name="connsiteY0" fmla="*/ 38906 h 687082"/>
              <a:gd name="connsiteX1" fmla="*/ 302937 w 304800"/>
              <a:gd name="connsiteY1" fmla="*/ 47944 h 687082"/>
              <a:gd name="connsiteX2" fmla="*/ 304800 w 304800"/>
              <a:gd name="connsiteY2" fmla="*/ 687082 h 687082"/>
              <a:gd name="connsiteX0" fmla="*/ 0 w 304800"/>
              <a:gd name="connsiteY0" fmla="*/ 8195 h 656371"/>
              <a:gd name="connsiteX1" fmla="*/ 302937 w 304800"/>
              <a:gd name="connsiteY1" fmla="*/ 17233 h 656371"/>
              <a:gd name="connsiteX2" fmla="*/ 304800 w 304800"/>
              <a:gd name="connsiteY2" fmla="*/ 656371 h 656371"/>
              <a:gd name="connsiteX0" fmla="*/ 0 w 304800"/>
              <a:gd name="connsiteY0" fmla="*/ 30567 h 678743"/>
              <a:gd name="connsiteX1" fmla="*/ 302937 w 304800"/>
              <a:gd name="connsiteY1" fmla="*/ 39605 h 678743"/>
              <a:gd name="connsiteX2" fmla="*/ 304800 w 304800"/>
              <a:gd name="connsiteY2" fmla="*/ 678743 h 678743"/>
              <a:gd name="connsiteX0" fmla="*/ 0 w 317493"/>
              <a:gd name="connsiteY0" fmla="*/ 192217 h 840393"/>
              <a:gd name="connsiteX1" fmla="*/ 302937 w 317493"/>
              <a:gd name="connsiteY1" fmla="*/ 201255 h 840393"/>
              <a:gd name="connsiteX2" fmla="*/ 304800 w 317493"/>
              <a:gd name="connsiteY2" fmla="*/ 840393 h 840393"/>
              <a:gd name="connsiteX0" fmla="*/ 0 w 309326"/>
              <a:gd name="connsiteY0" fmla="*/ 73318 h 721494"/>
              <a:gd name="connsiteX1" fmla="*/ 290104 w 309326"/>
              <a:gd name="connsiteY1" fmla="*/ 264390 h 721494"/>
              <a:gd name="connsiteX2" fmla="*/ 304800 w 309326"/>
              <a:gd name="connsiteY2" fmla="*/ 721494 h 721494"/>
              <a:gd name="connsiteX0" fmla="*/ 0 w 309326"/>
              <a:gd name="connsiteY0" fmla="*/ 63735 h 711911"/>
              <a:gd name="connsiteX1" fmla="*/ 290104 w 309326"/>
              <a:gd name="connsiteY1" fmla="*/ 254807 h 711911"/>
              <a:gd name="connsiteX2" fmla="*/ 304800 w 309326"/>
              <a:gd name="connsiteY2" fmla="*/ 711911 h 711911"/>
              <a:gd name="connsiteX0" fmla="*/ 0 w 311150"/>
              <a:gd name="connsiteY0" fmla="*/ 0 h 900224"/>
              <a:gd name="connsiteX1" fmla="*/ 290104 w 311150"/>
              <a:gd name="connsiteY1" fmla="*/ 191072 h 900224"/>
              <a:gd name="connsiteX2" fmla="*/ 288759 w 311150"/>
              <a:gd name="connsiteY2" fmla="*/ 900224 h 900224"/>
              <a:gd name="connsiteX0" fmla="*/ 0 w 288759"/>
              <a:gd name="connsiteY0" fmla="*/ 15143 h 915367"/>
              <a:gd name="connsiteX1" fmla="*/ 235563 w 288759"/>
              <a:gd name="connsiteY1" fmla="*/ 80189 h 915367"/>
              <a:gd name="connsiteX2" fmla="*/ 288759 w 288759"/>
              <a:gd name="connsiteY2" fmla="*/ 915367 h 915367"/>
              <a:gd name="connsiteX0" fmla="*/ 0 w 288759"/>
              <a:gd name="connsiteY0" fmla="*/ 0 h 900224"/>
              <a:gd name="connsiteX1" fmla="*/ 235563 w 288759"/>
              <a:gd name="connsiteY1" fmla="*/ 121058 h 900224"/>
              <a:gd name="connsiteX2" fmla="*/ 288759 w 288759"/>
              <a:gd name="connsiteY2" fmla="*/ 900224 h 900224"/>
              <a:gd name="connsiteX0" fmla="*/ 0 w 282342"/>
              <a:gd name="connsiteY0" fmla="*/ 0 h 1082262"/>
              <a:gd name="connsiteX1" fmla="*/ 235563 w 282342"/>
              <a:gd name="connsiteY1" fmla="*/ 121058 h 1082262"/>
              <a:gd name="connsiteX2" fmla="*/ 282342 w 282342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4460"/>
              <a:gd name="connsiteY0" fmla="*/ 0 h 1082262"/>
              <a:gd name="connsiteX1" fmla="*/ 235563 w 284460"/>
              <a:gd name="connsiteY1" fmla="*/ 121058 h 1082262"/>
              <a:gd name="connsiteX2" fmla="*/ 282342 w 284460"/>
              <a:gd name="connsiteY2" fmla="*/ 1082262 h 1082262"/>
              <a:gd name="connsiteX0" fmla="*/ 0 w 284460"/>
              <a:gd name="connsiteY0" fmla="*/ 0 h 1012248"/>
              <a:gd name="connsiteX1" fmla="*/ 235563 w 284460"/>
              <a:gd name="connsiteY1" fmla="*/ 121058 h 1012248"/>
              <a:gd name="connsiteX2" fmla="*/ 282342 w 284460"/>
              <a:gd name="connsiteY2" fmla="*/ 1012248 h 10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60" h="1012248">
                <a:moveTo>
                  <a:pt x="0" y="0"/>
                </a:moveTo>
                <a:cubicBezTo>
                  <a:pt x="79753" y="26701"/>
                  <a:pt x="188506" y="-47650"/>
                  <a:pt x="235563" y="121058"/>
                </a:cubicBezTo>
                <a:cubicBezTo>
                  <a:pt x="282620" y="289766"/>
                  <a:pt x="288756" y="455163"/>
                  <a:pt x="282342" y="1012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4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1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Tools and Analysis </a:t>
            </a:r>
            <a:r>
              <a:rPr lang="en-US" dirty="0" smtClean="0"/>
              <a:t>Roadmap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679537"/>
            <a:ext cx="8773960" cy="52640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u="sng" dirty="0" smtClean="0">
                <a:latin typeface="Arial" charset="0"/>
                <a:cs typeface="Arial" charset="0"/>
              </a:rPr>
              <a:t>Objective</a:t>
            </a:r>
            <a:r>
              <a:rPr lang="en-US" sz="1600" dirty="0" smtClean="0">
                <a:latin typeface="Arial" charset="0"/>
                <a:cs typeface="Arial" charset="0"/>
              </a:rPr>
              <a:t>: 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Develop a multi-year schedule for the </a:t>
            </a:r>
            <a:r>
              <a:rPr lang="en-US" sz="1600" b="1" u="sng" dirty="0">
                <a:latin typeface="Arial" charset="0"/>
                <a:cs typeface="Arial" charset="0"/>
              </a:rPr>
              <a:t>development</a:t>
            </a:r>
            <a:r>
              <a:rPr lang="en-US" sz="1600" dirty="0">
                <a:latin typeface="Arial" charset="0"/>
                <a:cs typeface="Arial" charset="0"/>
              </a:rPr>
              <a:t> and </a:t>
            </a:r>
            <a:r>
              <a:rPr lang="en-US" sz="1600" b="1" u="sng" dirty="0" smtClean="0">
                <a:latin typeface="Arial" charset="0"/>
                <a:cs typeface="Arial" charset="0"/>
              </a:rPr>
              <a:t>use</a:t>
            </a:r>
            <a:r>
              <a:rPr lang="en-US" sz="1600" dirty="0" smtClean="0">
                <a:latin typeface="Arial" charset="0"/>
                <a:cs typeface="Arial" charset="0"/>
              </a:rPr>
              <a:t> of </a:t>
            </a:r>
            <a:r>
              <a:rPr lang="en-US" sz="1600" dirty="0">
                <a:latin typeface="Arial" charset="0"/>
                <a:cs typeface="Arial" charset="0"/>
              </a:rPr>
              <a:t>the environmental modeling assessment </a:t>
            </a:r>
            <a:r>
              <a:rPr lang="en-US" sz="1600" dirty="0" smtClean="0">
                <a:latin typeface="Arial" charset="0"/>
                <a:cs typeface="Arial" charset="0"/>
              </a:rPr>
              <a:t>tools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Ensure clear linkage of research efforts to AEE analysis </a:t>
            </a:r>
            <a:r>
              <a:rPr lang="en-US" sz="1600" dirty="0" smtClean="0">
                <a:latin typeface="Arial" charset="0"/>
                <a:cs typeface="Arial" charset="0"/>
              </a:rPr>
              <a:t>needs</a:t>
            </a:r>
            <a:endParaRPr lang="en-US" sz="1600" dirty="0">
              <a:latin typeface="Arial" charset="0"/>
              <a:cs typeface="Arial" charset="0"/>
            </a:endParaRP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Install environmental modeling assessment tools in the AEE modeling lab 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Develop user manuals for the environmental modeling assessment </a:t>
            </a:r>
            <a:r>
              <a:rPr lang="en-US" sz="1600" dirty="0" smtClean="0">
                <a:latin typeface="Arial" charset="0"/>
                <a:cs typeface="Arial" charset="0"/>
              </a:rPr>
              <a:t>tools</a:t>
            </a:r>
            <a:endParaRPr lang="en-US" sz="1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u="sng" dirty="0" smtClean="0">
                <a:latin typeface="Arial" charset="0"/>
                <a:cs typeface="Arial" charset="0"/>
              </a:rPr>
              <a:t>Process</a:t>
            </a:r>
            <a:r>
              <a:rPr lang="en-US" sz="1600" dirty="0" smtClean="0">
                <a:latin typeface="Arial" charset="0"/>
                <a:cs typeface="Arial" charset="0"/>
              </a:rPr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latin typeface="Arial" charset="0"/>
                <a:cs typeface="Arial" charset="0"/>
              </a:rPr>
              <a:t>Identify </a:t>
            </a:r>
            <a:r>
              <a:rPr lang="en-US" sz="1600" dirty="0" smtClean="0">
                <a:latin typeface="Arial" charset="0"/>
                <a:cs typeface="Arial" charset="0"/>
              </a:rPr>
              <a:t>analyses and deadlines for deliverables, (e.g</a:t>
            </a:r>
            <a:r>
              <a:rPr lang="en-US" sz="1600" dirty="0">
                <a:latin typeface="Arial" charset="0"/>
                <a:cs typeface="Arial" charset="0"/>
              </a:rPr>
              <a:t>., </a:t>
            </a:r>
            <a:r>
              <a:rPr lang="en-US" sz="1600" dirty="0" smtClean="0">
                <a:latin typeface="Arial" charset="0"/>
                <a:cs typeface="Arial" charset="0"/>
              </a:rPr>
              <a:t>CLEEN Tech Assessment, Goals Analysis, CAEP) </a:t>
            </a:r>
            <a:endParaRPr lang="en-US" sz="1600" dirty="0"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latin typeface="Arial" charset="0"/>
                <a:cs typeface="Arial" charset="0"/>
              </a:rPr>
              <a:t>Create flowchart of tools and data that are required for each analysis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latin typeface="Arial" charset="0"/>
                <a:cs typeface="Arial" charset="0"/>
              </a:rPr>
              <a:t>Link to other </a:t>
            </a:r>
            <a:r>
              <a:rPr lang="en-US" sz="1600" dirty="0" smtClean="0">
                <a:latin typeface="Arial" charset="0"/>
                <a:cs typeface="Arial" charset="0"/>
              </a:rPr>
              <a:t>AEE roadmaps</a:t>
            </a:r>
            <a:r>
              <a:rPr lang="en-US" sz="1600" dirty="0">
                <a:latin typeface="Arial" charset="0"/>
                <a:cs typeface="Arial" charset="0"/>
              </a:rPr>
              <a:t>, as needed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Gather information on: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Existing linkages </a:t>
            </a:r>
            <a:r>
              <a:rPr lang="en-US" sz="1600" dirty="0">
                <a:latin typeface="Arial" charset="0"/>
                <a:cs typeface="Arial" charset="0"/>
              </a:rPr>
              <a:t>among tools within the AEE Tool Suite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Internal (AEE) and external (e.g., ACRP) efforts that could aid analysis and tool development</a:t>
            </a:r>
            <a:endParaRPr lang="en-US" sz="1600" dirty="0"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Populate flowchart with existing tools and databases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latin typeface="Arial" charset="0"/>
                <a:cs typeface="Arial" charset="0"/>
              </a:rPr>
              <a:t>I</a:t>
            </a:r>
            <a:r>
              <a:rPr lang="en-US" sz="1600" dirty="0" smtClean="0">
                <a:latin typeface="Arial" charset="0"/>
                <a:cs typeface="Arial" charset="0"/>
              </a:rPr>
              <a:t>dentify gaps that need to be met to enable analysis capability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Create timeline </a:t>
            </a:r>
            <a:r>
              <a:rPr lang="en-US" sz="1600" dirty="0">
                <a:latin typeface="Arial" charset="0"/>
                <a:cs typeface="Arial" charset="0"/>
              </a:rPr>
              <a:t>of </a:t>
            </a:r>
            <a:r>
              <a:rPr lang="en-US" sz="1600" dirty="0" smtClean="0">
                <a:latin typeface="Arial" charset="0"/>
                <a:cs typeface="Arial" charset="0"/>
              </a:rPr>
              <a:t>tool and database development that overcomes identified gaps to deliver analysis capabilities as needed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5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1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Analysis Roadmap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2000"/>
            <a:ext cx="8773960" cy="5030461"/>
          </a:xfrm>
        </p:spPr>
        <p:txBody>
          <a:bodyPr/>
          <a:lstStyle/>
          <a:p>
            <a:r>
              <a:rPr lang="en-US" sz="1800" dirty="0" smtClean="0"/>
              <a:t>Initial draft of analysis </a:t>
            </a:r>
            <a:r>
              <a:rPr lang="en-US" sz="1800" dirty="0" smtClean="0"/>
              <a:t>roadmap </a:t>
            </a:r>
            <a:r>
              <a:rPr lang="en-US" sz="1800" dirty="0" smtClean="0"/>
              <a:t>complete</a:t>
            </a:r>
          </a:p>
          <a:p>
            <a:pPr lvl="1"/>
            <a:r>
              <a:rPr lang="en-US" sz="1800" b="0" dirty="0" smtClean="0"/>
              <a:t>Analysis </a:t>
            </a:r>
            <a:r>
              <a:rPr lang="en-US" sz="1800" b="0" dirty="0" smtClean="0"/>
              <a:t>included are: </a:t>
            </a:r>
          </a:p>
          <a:p>
            <a:pPr lvl="2"/>
            <a:r>
              <a:rPr lang="en-US" sz="1800" dirty="0" smtClean="0"/>
              <a:t>Technology </a:t>
            </a:r>
            <a:r>
              <a:rPr lang="en-US" sz="1800" dirty="0" smtClean="0"/>
              <a:t>evaluation</a:t>
            </a:r>
          </a:p>
          <a:p>
            <a:pPr lvl="2"/>
            <a:r>
              <a:rPr lang="en-US" sz="1800" dirty="0" smtClean="0"/>
              <a:t>NextGen analyses / Goals Assessment</a:t>
            </a:r>
            <a:endParaRPr lang="en-US" sz="1800" dirty="0" smtClean="0"/>
          </a:p>
          <a:p>
            <a:pPr lvl="2"/>
            <a:r>
              <a:rPr lang="en-US" sz="1800" dirty="0" smtClean="0"/>
              <a:t>Noise, fuel burn and emissions inventories</a:t>
            </a:r>
            <a:endParaRPr lang="en-US" sz="1800" dirty="0" smtClean="0"/>
          </a:p>
          <a:p>
            <a:pPr lvl="2"/>
            <a:r>
              <a:rPr lang="en-US" sz="1800" dirty="0" smtClean="0"/>
              <a:t>CAEP </a:t>
            </a:r>
            <a:r>
              <a:rPr lang="en-US" sz="1800" dirty="0" smtClean="0"/>
              <a:t>analyses</a:t>
            </a:r>
          </a:p>
          <a:p>
            <a:pPr lvl="2"/>
            <a:endParaRPr lang="en-US" sz="1800" dirty="0" smtClean="0"/>
          </a:p>
          <a:p>
            <a:r>
              <a:rPr lang="en-US" sz="1800" dirty="0" smtClean="0"/>
              <a:t>Tools roadmap is being developed </a:t>
            </a:r>
          </a:p>
          <a:p>
            <a:pPr lvl="1"/>
            <a:r>
              <a:rPr lang="en-US" sz="1800" dirty="0" smtClean="0"/>
              <a:t>Includes </a:t>
            </a:r>
            <a:r>
              <a:rPr lang="en-US" sz="1800" dirty="0" smtClean="0"/>
              <a:t>current and future tools development for AEE Tools </a:t>
            </a:r>
            <a:r>
              <a:rPr lang="en-US" sz="1800" dirty="0" smtClean="0"/>
              <a:t>Suite (focusing on AEDT, APMT-Economics and APMT-Impacts)</a:t>
            </a:r>
            <a:endParaRPr lang="en-US" sz="1800" dirty="0" smtClean="0"/>
          </a:p>
          <a:p>
            <a:pPr lvl="1"/>
            <a:r>
              <a:rPr lang="en-US" sz="1800" dirty="0" smtClean="0"/>
              <a:t>Includes installation dates for relevant tools on AEE modeling lab and dates for training </a:t>
            </a:r>
            <a:r>
              <a:rPr lang="en-US" sz="1800" dirty="0" smtClean="0"/>
              <a:t>sessions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Further efforts</a:t>
            </a:r>
          </a:p>
          <a:p>
            <a:pPr lvl="1"/>
            <a:r>
              <a:rPr lang="en-US" sz="1800" dirty="0" smtClean="0"/>
              <a:t>ACRP </a:t>
            </a:r>
            <a:r>
              <a:rPr lang="en-US" sz="1800" dirty="0" smtClean="0"/>
              <a:t>projects are being analyzed in detail to gather relevant information for future work to enhance AEE Tools suite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" y="152400"/>
            <a:ext cx="8818324" cy="609600"/>
          </a:xfrm>
        </p:spPr>
        <p:txBody>
          <a:bodyPr/>
          <a:lstStyle/>
          <a:p>
            <a:r>
              <a:rPr lang="en-US" sz="2400" dirty="0" smtClean="0"/>
              <a:t>Efforts to build In-House Tools </a:t>
            </a:r>
            <a:r>
              <a:rPr lang="en-US" sz="2400" dirty="0" smtClean="0"/>
              <a:t>and </a:t>
            </a:r>
            <a:r>
              <a:rPr lang="en-US" sz="2400" dirty="0" smtClean="0"/>
              <a:t>Analytical Capabilities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2000"/>
            <a:ext cx="8773960" cy="5030461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u="sng" dirty="0" smtClean="0"/>
              <a:t>Some Previou</a:t>
            </a:r>
            <a:r>
              <a:rPr lang="en-US" sz="2000" u="sng" dirty="0" smtClean="0"/>
              <a:t>s Efforts:</a:t>
            </a:r>
            <a:endParaRPr lang="en-US" sz="2000" u="sng" dirty="0" smtClean="0"/>
          </a:p>
          <a:p>
            <a:r>
              <a:rPr lang="en-US" sz="2000" b="0" dirty="0" smtClean="0"/>
              <a:t>Leverage existing </a:t>
            </a:r>
            <a:r>
              <a:rPr lang="en-US" sz="2000" b="0" dirty="0"/>
              <a:t>noise and emissions inventories </a:t>
            </a:r>
          </a:p>
          <a:p>
            <a:r>
              <a:rPr lang="en-US" sz="2000" b="0" dirty="0" smtClean="0"/>
              <a:t>Use TASOPT for aircraft technology evaluation</a:t>
            </a:r>
          </a:p>
          <a:p>
            <a:r>
              <a:rPr lang="en-US" sz="2000" b="0" dirty="0" smtClean="0"/>
              <a:t>Query PDARS data streams for analysis projects</a:t>
            </a:r>
          </a:p>
          <a:p>
            <a:pPr marL="0" lvl="0" indent="0">
              <a:buNone/>
            </a:pPr>
            <a:endParaRPr lang="en-US" sz="2000" u="sng" dirty="0" smtClean="0"/>
          </a:p>
          <a:p>
            <a:pPr marL="0" lvl="0" indent="0">
              <a:buNone/>
            </a:pPr>
            <a:r>
              <a:rPr lang="en-US" sz="2000" u="sng" dirty="0" smtClean="0"/>
              <a:t>Efforts in </a:t>
            </a:r>
            <a:r>
              <a:rPr lang="en-US" sz="2000" u="sng" dirty="0" smtClean="0"/>
              <a:t>2015</a:t>
            </a:r>
          </a:p>
          <a:p>
            <a:pPr lvl="0"/>
            <a:r>
              <a:rPr lang="en-US" sz="2000" b="0" dirty="0" smtClean="0"/>
              <a:t>Use APMT-Impacts in-house</a:t>
            </a:r>
          </a:p>
          <a:p>
            <a:pPr lvl="0"/>
            <a:r>
              <a:rPr lang="en-US" sz="2000" b="0" dirty="0" smtClean="0"/>
              <a:t>Use rapid fleet-wide assessment tools in-house</a:t>
            </a:r>
          </a:p>
          <a:p>
            <a:pPr marL="0" lvl="0" indent="0">
              <a:buNone/>
            </a:pPr>
            <a:endParaRPr lang="en-US" sz="2000" u="sng" dirty="0"/>
          </a:p>
          <a:p>
            <a:pPr marL="0" lvl="0" indent="0">
              <a:buNone/>
            </a:pPr>
            <a:r>
              <a:rPr lang="en-US" sz="2000" u="sng" dirty="0" smtClean="0"/>
              <a:t>Efforts in </a:t>
            </a:r>
            <a:r>
              <a:rPr lang="en-US" sz="2000" u="sng" dirty="0" smtClean="0"/>
              <a:t>2016</a:t>
            </a:r>
          </a:p>
          <a:p>
            <a:pPr lvl="0"/>
            <a:r>
              <a:rPr lang="en-US" sz="2000" b="0" dirty="0" smtClean="0"/>
              <a:t>Continue to use APMT-Impacts and rapid fleet-wide assessment tools in-house</a:t>
            </a:r>
          </a:p>
          <a:p>
            <a:r>
              <a:rPr lang="en-US" sz="2000" b="0" dirty="0" smtClean="0"/>
              <a:t>Install EDS in modeling lab and conduct CLEEN vehicle benefits assessment</a:t>
            </a:r>
            <a:endParaRPr lang="en-US" sz="2000" b="0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7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efforts </a:t>
            </a:r>
            <a:r>
              <a:rPr lang="en-US" dirty="0" smtClean="0"/>
              <a:t>related to </a:t>
            </a:r>
            <a:r>
              <a:rPr lang="en-US" dirty="0" smtClean="0"/>
              <a:t>E&amp;E </a:t>
            </a:r>
            <a:r>
              <a:rPr lang="en-US" dirty="0" smtClean="0"/>
              <a:t>analytical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2000"/>
            <a:ext cx="8773960" cy="5030461"/>
          </a:xfrm>
        </p:spPr>
        <p:txBody>
          <a:bodyPr/>
          <a:lstStyle/>
          <a:p>
            <a:pPr lvl="0"/>
            <a:r>
              <a:rPr lang="en-US" sz="2400" dirty="0" smtClean="0"/>
              <a:t>AEDT </a:t>
            </a:r>
            <a:r>
              <a:rPr lang="en-US" sz="2400" dirty="0" smtClean="0"/>
              <a:t>(details provided in following slides)</a:t>
            </a:r>
            <a:endParaRPr lang="en-US" sz="3200" dirty="0"/>
          </a:p>
          <a:p>
            <a:r>
              <a:rPr lang="en-US" sz="2400" dirty="0"/>
              <a:t>Rapid, </a:t>
            </a:r>
            <a:r>
              <a:rPr lang="en-US" sz="2400" dirty="0" err="1"/>
              <a:t>fleetwide</a:t>
            </a:r>
            <a:r>
              <a:rPr lang="en-US" sz="2400" dirty="0"/>
              <a:t>, environmental modeling tools</a:t>
            </a:r>
          </a:p>
          <a:p>
            <a:r>
              <a:rPr lang="en-US" sz="2400" dirty="0" smtClean="0"/>
              <a:t>Aircraft </a:t>
            </a:r>
            <a:r>
              <a:rPr lang="en-US" sz="2400" dirty="0"/>
              <a:t>performance </a:t>
            </a:r>
            <a:r>
              <a:rPr lang="en-US" sz="2400" dirty="0" smtClean="0"/>
              <a:t>analysis</a:t>
            </a:r>
          </a:p>
          <a:p>
            <a:endParaRPr lang="en-US" sz="2400" dirty="0" smtClean="0"/>
          </a:p>
          <a:p>
            <a:r>
              <a:rPr lang="en-US" sz="2400" dirty="0" smtClean="0"/>
              <a:t>APMT-Economics</a:t>
            </a:r>
          </a:p>
          <a:p>
            <a:pPr lvl="1"/>
            <a:r>
              <a:rPr lang="en-US" sz="2000" dirty="0" smtClean="0"/>
              <a:t>Developing multi-year research plan</a:t>
            </a:r>
            <a:endParaRPr lang="en-US" sz="2000" dirty="0"/>
          </a:p>
          <a:p>
            <a:pPr lvl="0"/>
            <a:r>
              <a:rPr lang="en-US" sz="2400" dirty="0" smtClean="0"/>
              <a:t>APMT-Impacts </a:t>
            </a:r>
          </a:p>
          <a:p>
            <a:pPr lvl="1"/>
            <a:r>
              <a:rPr lang="en-US" sz="2000" dirty="0" smtClean="0"/>
              <a:t>Details c</a:t>
            </a:r>
            <a:r>
              <a:rPr lang="en-US" sz="2000" dirty="0" smtClean="0"/>
              <a:t>overed in noise/emissions briefing</a:t>
            </a:r>
          </a:p>
          <a:p>
            <a:pPr lvl="1"/>
            <a:r>
              <a:rPr lang="en-US" sz="2000" dirty="0" smtClean="0"/>
              <a:t>Examining CBA within CAEP context - beyond US-only analysis</a:t>
            </a:r>
            <a:endParaRPr lang="en-US" sz="2000" dirty="0" smtClean="0"/>
          </a:p>
          <a:p>
            <a:pPr lvl="0"/>
            <a:r>
              <a:rPr lang="en-US" sz="2400" dirty="0" smtClean="0"/>
              <a:t>Alternative </a:t>
            </a:r>
            <a:r>
              <a:rPr lang="en-US" sz="2400" dirty="0" smtClean="0"/>
              <a:t>fuels analysis </a:t>
            </a:r>
            <a:r>
              <a:rPr lang="en-US" sz="2400" dirty="0" smtClean="0"/>
              <a:t>(covered in alt fuels briefing)</a:t>
            </a:r>
            <a:endParaRPr lang="en-US" sz="2400" dirty="0" smtClean="0"/>
          </a:p>
          <a:p>
            <a:pPr lvl="0"/>
            <a:r>
              <a:rPr lang="en-US" sz="2400" dirty="0" smtClean="0"/>
              <a:t>Operations modeling (covered in noise/ops briefing)</a:t>
            </a:r>
            <a:endParaRPr lang="en-US" sz="2400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8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728" y="919402"/>
            <a:ext cx="4047472" cy="503046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AEDT2b released on </a:t>
            </a:r>
            <a: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May 29, </a:t>
            </a:r>
            <a:r>
              <a:rPr lang="en-US" sz="2400" dirty="0" smtClean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2015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1D2F68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Available </a:t>
            </a:r>
            <a:r>
              <a:rPr lang="en-US" sz="2400" dirty="0" smtClean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for download at: </a:t>
            </a:r>
            <a: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https://aedt.faa.gov/</a:t>
            </a:r>
            <a:endParaRPr lang="en-US" sz="2400" dirty="0">
              <a:solidFill>
                <a:srgbClr val="1D2F68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9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06" y="147877"/>
            <a:ext cx="4049793" cy="26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05" y="2895600"/>
            <a:ext cx="4067663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714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B77EB6-1977-402C-A112-34EC4AAFD2E1}"/>
</file>

<file path=customXml/itemProps2.xml><?xml version="1.0" encoding="utf-8"?>
<ds:datastoreItem xmlns:ds="http://schemas.openxmlformats.org/officeDocument/2006/customXml" ds:itemID="{A45BE0B8-A588-4DF1-8087-5535BA9E050D}"/>
</file>

<file path=customXml/itemProps3.xml><?xml version="1.0" encoding="utf-8"?>
<ds:datastoreItem xmlns:ds="http://schemas.openxmlformats.org/officeDocument/2006/customXml" ds:itemID="{4245DBD1-E3E0-4C88-9CA4-11E19715FE2B}"/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1172</Words>
  <Application>Microsoft Office PowerPoint</Application>
  <PresentationFormat>On-screen Show (4:3)</PresentationFormat>
  <Paragraphs>190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1_Custom Design</vt:lpstr>
      <vt:lpstr>2_Custom Design</vt:lpstr>
      <vt:lpstr>3_Custom Design</vt:lpstr>
      <vt:lpstr>Office Theme</vt:lpstr>
      <vt:lpstr>Worksheet</vt:lpstr>
      <vt:lpstr>Modeling &amp;  Tools Update</vt:lpstr>
      <vt:lpstr>Outline</vt:lpstr>
      <vt:lpstr>Tools and Analysis</vt:lpstr>
      <vt:lpstr>Solution Development and Interdependencies</vt:lpstr>
      <vt:lpstr>Tools and Analysis Roadmap</vt:lpstr>
      <vt:lpstr>Tools and Analysis Roadmap Status</vt:lpstr>
      <vt:lpstr>Efforts to build In-House Tools and Analytical Capabilities</vt:lpstr>
      <vt:lpstr>R&amp;D efforts related to E&amp;E analytical capabilities</vt:lpstr>
      <vt:lpstr>AEDT</vt:lpstr>
      <vt:lpstr>AEDT - Continuing Projects to Improve Modeling</vt:lpstr>
      <vt:lpstr>AEDT - New Development Projects</vt:lpstr>
      <vt:lpstr>AEDT - Near Term Development Project Aircraft Performance Module (APM) Improvement</vt:lpstr>
      <vt:lpstr>Aircraft Performance Analysis</vt:lpstr>
      <vt:lpstr>Summary - Analysis/Tools R&amp;D Direction</vt:lpstr>
      <vt:lpstr>PowerPoint Presentation</vt:lpstr>
      <vt:lpstr>PowerPoint Presentation</vt:lpstr>
      <vt:lpstr>AEDT 2a</vt:lpstr>
      <vt:lpstr>AEDT 2b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Area 6 – Environmentally and Energy Efficient Gate-to-Gate Aircraft Operations</dc:title>
  <dc:creator>Pat Moran</dc:creator>
  <cp:lastModifiedBy>Hileman, James (FAA)</cp:lastModifiedBy>
  <cp:revision>178</cp:revision>
  <cp:lastPrinted>2015-08-05T21:15:44Z</cp:lastPrinted>
  <dcterms:created xsi:type="dcterms:W3CDTF">2012-10-12T12:42:09Z</dcterms:created>
  <dcterms:modified xsi:type="dcterms:W3CDTF">2015-08-05T21:22:42Z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