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emf" ContentType="image/x-e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1"/>
  </p:notesMasterIdLst>
  <p:handoutMasterIdLst>
    <p:handoutMasterId r:id="rId12"/>
  </p:handoutMasterIdLst>
  <p:sldIdLst>
    <p:sldId id="308" r:id="rId3"/>
    <p:sldId id="303" r:id="rId4"/>
    <p:sldId id="313" r:id="rId5"/>
    <p:sldId id="315" r:id="rId6"/>
    <p:sldId id="316" r:id="rId7"/>
    <p:sldId id="320" r:id="rId8"/>
    <p:sldId id="330" r:id="rId9"/>
    <p:sldId id="329"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77">
          <p15:clr>
            <a:srgbClr val="A4A3A4"/>
          </p15:clr>
        </p15:guide>
        <p15:guide id="2"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99922"/>
    <a:srgbClr val="E5872C"/>
    <a:srgbClr val="E58023"/>
    <a:srgbClr val="E27723"/>
    <a:srgbClr val="C5172F"/>
    <a:srgbClr val="522465"/>
    <a:srgbClr val="83BACF"/>
    <a:srgbClr val="C78725"/>
    <a:srgbClr val="3B7C3F"/>
    <a:srgbClr val="CC00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976" y="-104"/>
      </p:cViewPr>
      <p:guideLst>
        <p:guide orient="horz" pos="477"/>
        <p:guide pos="345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printerSettings" Target="printerSettings/printerSettings1.bin"/><Relationship Id="rId8" Type="http://schemas.openxmlformats.org/officeDocument/2006/relationships/slide" Target="slides/slide6.xml"/><Relationship Id="rId18" Type="http://schemas.openxmlformats.org/officeDocument/2006/relationships/customXml" Target="../customXml/item1.xml"/><Relationship Id="rId3" Type="http://schemas.openxmlformats.org/officeDocument/2006/relationships/slide" Target="slides/slide1.xml"/><Relationship Id="rId12" Type="http://schemas.openxmlformats.org/officeDocument/2006/relationships/handoutMaster" Target="handoutMasters/handoutMaster1.xml"/><Relationship Id="rId17" Type="http://schemas.openxmlformats.org/officeDocument/2006/relationships/tableStyles" Target="tableStyles.xml"/><Relationship Id="rId7" Type="http://schemas.openxmlformats.org/officeDocument/2006/relationships/slide" Target="slides/slide5.xml"/><Relationship Id="rId16" Type="http://schemas.openxmlformats.org/officeDocument/2006/relationships/theme" Target="theme/theme1.xml"/><Relationship Id="rId2" Type="http://schemas.openxmlformats.org/officeDocument/2006/relationships/slideMaster" Target="slideMasters/slideMaster2.xml"/><Relationship Id="rId20" Type="http://schemas.openxmlformats.org/officeDocument/2006/relationships/customXml" Target="../customXml/item3.xml"/><Relationship Id="rId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customXml" Target="../customXml/item2.xml"/><Relationship Id="rId1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C31FEF-238B-6F43-99CE-25F9CD45C2CB}" type="datetimeFigureOut">
              <a:rPr lang="en-US" smtClean="0"/>
              <a:t>8/5/15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70F99A-90FB-AE48-B07A-80E6CA0ABDB9}" type="slidenum">
              <a:rPr lang="en-US" smtClean="0"/>
              <a:t>‹#›</a:t>
            </a:fld>
            <a:endParaRPr lang="en-US"/>
          </a:p>
        </p:txBody>
      </p:sp>
    </p:spTree>
    <p:extLst>
      <p:ext uri="{BB962C8B-B14F-4D97-AF65-F5344CB8AC3E}">
        <p14:creationId xmlns:p14="http://schemas.microsoft.com/office/powerpoint/2010/main" val="4227123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0EDFF-F209-1C49-A560-F754FFB9B49E}" type="datetimeFigureOut">
              <a:rPr lang="en-US" smtClean="0"/>
              <a:t>8/5/15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C3C801-9480-F447-B355-60D94084CA28}" type="slidenum">
              <a:rPr lang="en-US" smtClean="0"/>
              <a:t>‹#›</a:t>
            </a:fld>
            <a:endParaRPr lang="en-US"/>
          </a:p>
        </p:txBody>
      </p:sp>
    </p:spTree>
    <p:extLst>
      <p:ext uri="{BB962C8B-B14F-4D97-AF65-F5344CB8AC3E}">
        <p14:creationId xmlns:p14="http://schemas.microsoft.com/office/powerpoint/2010/main" val="32583033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700" dirty="0">
              <a:latin typeface="Calibri" charset="0"/>
              <a:ea typeface="ヒラギノ角ゴ Pro W3" charset="0"/>
              <a:cs typeface="ヒラギノ角ゴ Pro W3" charset="0"/>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ヒラギノ角ゴ Pro W3" charset="0"/>
                <a:cs typeface="ヒラギノ角ゴ Pro W3" charset="0"/>
              </a:defRPr>
            </a:lvl1pPr>
            <a:lvl2pPr marL="770686" indent="-296417" eaLnBrk="0" hangingPunct="0">
              <a:defRPr sz="2500">
                <a:solidFill>
                  <a:schemeClr val="tx1"/>
                </a:solidFill>
                <a:latin typeface="Arial" charset="0"/>
                <a:ea typeface="ヒラギノ角ゴ Pro W3" charset="0"/>
                <a:cs typeface="ヒラギノ角ゴ Pro W3" charset="0"/>
              </a:defRPr>
            </a:lvl2pPr>
            <a:lvl3pPr marL="1185670" indent="-237134" eaLnBrk="0" hangingPunct="0">
              <a:defRPr sz="2500">
                <a:solidFill>
                  <a:schemeClr val="tx1"/>
                </a:solidFill>
                <a:latin typeface="Arial" charset="0"/>
                <a:ea typeface="ヒラギノ角ゴ Pro W3" charset="0"/>
                <a:cs typeface="ヒラギノ角ゴ Pro W3" charset="0"/>
              </a:defRPr>
            </a:lvl3pPr>
            <a:lvl4pPr marL="1659939" indent="-237134" eaLnBrk="0" hangingPunct="0">
              <a:defRPr sz="2500">
                <a:solidFill>
                  <a:schemeClr val="tx1"/>
                </a:solidFill>
                <a:latin typeface="Arial" charset="0"/>
                <a:ea typeface="ヒラギノ角ゴ Pro W3" charset="0"/>
                <a:cs typeface="ヒラギノ角ゴ Pro W3" charset="0"/>
              </a:defRPr>
            </a:lvl4pPr>
            <a:lvl5pPr marL="2134208" indent="-237134" eaLnBrk="0" hangingPunct="0">
              <a:defRPr sz="2500">
                <a:solidFill>
                  <a:schemeClr val="tx1"/>
                </a:solidFill>
                <a:latin typeface="Arial" charset="0"/>
                <a:ea typeface="ヒラギノ角ゴ Pro W3" charset="0"/>
                <a:cs typeface="ヒラギノ角ゴ Pro W3" charset="0"/>
              </a:defRPr>
            </a:lvl5pPr>
            <a:lvl6pPr marL="2608476" indent="-237134"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6pPr>
            <a:lvl7pPr marL="3082744" indent="-237134"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7pPr>
            <a:lvl8pPr marL="3557012" indent="-237134"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8pPr>
            <a:lvl9pPr marL="4031280" indent="-237134"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9pPr>
          </a:lstStyle>
          <a:p>
            <a:pPr eaLnBrk="1" hangingPunct="1"/>
            <a:fld id="{E8B8D3F3-A883-0941-AC04-15B2F89CBF21}" type="slidenum">
              <a:rPr lang="en-US" sz="1300">
                <a:solidFill>
                  <a:prstClr val="black"/>
                </a:solidFill>
                <a:latin typeface="Calibri" charset="0"/>
              </a:rPr>
              <a:pPr eaLnBrk="1" hangingPunct="1"/>
              <a:t>1</a:t>
            </a:fld>
            <a:endParaRPr lang="en-US" sz="1300">
              <a:solidFill>
                <a:prstClr val="black"/>
              </a:solidFill>
              <a:latin typeface="Calibri" charset="0"/>
            </a:endParaRPr>
          </a:p>
        </p:txBody>
      </p:sp>
    </p:spTree>
    <p:extLst>
      <p:ext uri="{BB962C8B-B14F-4D97-AF65-F5344CB8AC3E}">
        <p14:creationId xmlns:p14="http://schemas.microsoft.com/office/powerpoint/2010/main" val="445264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Date Placeholder 3"/>
          <p:cNvSpPr>
            <a:spLocks noGrp="1"/>
          </p:cNvSpPr>
          <p:nvPr>
            <p:ph type="dt" sz="half" idx="2"/>
          </p:nvPr>
        </p:nvSpPr>
        <p:spPr>
          <a:xfrm>
            <a:off x="28235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Trebuchet MS"/>
                <a:cs typeface="Trebuchet MS"/>
              </a:defRPr>
            </a:lvl1pPr>
          </a:lstStyle>
          <a:p>
            <a:r>
              <a:rPr lang="en-US" dirty="0" err="1" smtClean="0"/>
              <a:t>www.nasa.gov</a:t>
            </a:r>
            <a:endParaRPr lang="en-US" dirty="0"/>
          </a:p>
        </p:txBody>
      </p:sp>
      <p:sp>
        <p:nvSpPr>
          <p:cNvPr id="11" name="Slide Number Placeholder 5"/>
          <p:cNvSpPr>
            <a:spLocks noGrp="1"/>
          </p:cNvSpPr>
          <p:nvPr>
            <p:ph type="sldNum" sz="quarter" idx="4"/>
          </p:nvPr>
        </p:nvSpPr>
        <p:spPr>
          <a:xfrm>
            <a:off x="682069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Trebuchet MS"/>
                <a:cs typeface="Trebuchet MS"/>
              </a:defRPr>
            </a:lvl1pPr>
          </a:lstStyle>
          <a:p>
            <a:fld id="{C9812ADB-0C09-964E-BA31-EB411B871CD0}" type="slidenum">
              <a:rPr lang="en-US" smtClean="0"/>
              <a:pPr/>
              <a:t>‹#›</a:t>
            </a:fld>
            <a:endParaRPr lang="en-US" dirty="0"/>
          </a:p>
        </p:txBody>
      </p:sp>
    </p:spTree>
    <p:extLst>
      <p:ext uri="{BB962C8B-B14F-4D97-AF65-F5344CB8AC3E}">
        <p14:creationId xmlns:p14="http://schemas.microsoft.com/office/powerpoint/2010/main" val="218443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28235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Trebuchet MS"/>
                <a:cs typeface="Trebuchet MS"/>
              </a:defRPr>
            </a:lvl1pPr>
          </a:lstStyle>
          <a:p>
            <a:r>
              <a:rPr lang="en-US" dirty="0" err="1" smtClean="0"/>
              <a:t>www.nasa.gov</a:t>
            </a:r>
            <a:endParaRPr lang="en-US" dirty="0"/>
          </a:p>
        </p:txBody>
      </p:sp>
      <p:sp>
        <p:nvSpPr>
          <p:cNvPr id="8" name="Slide Number Placeholder 5"/>
          <p:cNvSpPr>
            <a:spLocks noGrp="1"/>
          </p:cNvSpPr>
          <p:nvPr>
            <p:ph type="sldNum" sz="quarter" idx="4"/>
          </p:nvPr>
        </p:nvSpPr>
        <p:spPr>
          <a:xfrm>
            <a:off x="682069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Trebuchet MS"/>
                <a:cs typeface="Trebuchet MS"/>
              </a:defRPr>
            </a:lvl1pPr>
          </a:lstStyle>
          <a:p>
            <a:fld id="{C9812ADB-0C09-964E-BA31-EB411B871CD0}" type="slidenum">
              <a:rPr lang="en-US" smtClean="0"/>
              <a:pPr/>
              <a:t>‹#›</a:t>
            </a:fld>
            <a:endParaRPr lang="en-US" dirty="0"/>
          </a:p>
        </p:txBody>
      </p:sp>
    </p:spTree>
    <p:extLst>
      <p:ext uri="{BB962C8B-B14F-4D97-AF65-F5344CB8AC3E}">
        <p14:creationId xmlns:p14="http://schemas.microsoft.com/office/powerpoint/2010/main" val="2613737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28235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Trebuchet MS"/>
                <a:cs typeface="Trebuchet MS"/>
              </a:defRPr>
            </a:lvl1pPr>
          </a:lstStyle>
          <a:p>
            <a:r>
              <a:rPr lang="en-US" dirty="0" err="1" smtClean="0"/>
              <a:t>www.nasa.gov</a:t>
            </a:r>
            <a:endParaRPr lang="en-US" dirty="0"/>
          </a:p>
        </p:txBody>
      </p:sp>
      <p:sp>
        <p:nvSpPr>
          <p:cNvPr id="8" name="Slide Number Placeholder 5"/>
          <p:cNvSpPr>
            <a:spLocks noGrp="1"/>
          </p:cNvSpPr>
          <p:nvPr>
            <p:ph type="sldNum" sz="quarter" idx="4"/>
          </p:nvPr>
        </p:nvSpPr>
        <p:spPr>
          <a:xfrm>
            <a:off x="682069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Trebuchet MS"/>
                <a:cs typeface="Trebuchet MS"/>
              </a:defRPr>
            </a:lvl1pPr>
          </a:lstStyle>
          <a:p>
            <a:fld id="{C9812ADB-0C09-964E-BA31-EB411B871CD0}" type="slidenum">
              <a:rPr lang="en-US" smtClean="0"/>
              <a:pPr/>
              <a:t>‹#›</a:t>
            </a:fld>
            <a:endParaRPr lang="en-US" dirty="0"/>
          </a:p>
        </p:txBody>
      </p:sp>
    </p:spTree>
    <p:extLst>
      <p:ext uri="{BB962C8B-B14F-4D97-AF65-F5344CB8AC3E}">
        <p14:creationId xmlns:p14="http://schemas.microsoft.com/office/powerpoint/2010/main" val="3804280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ill Sans MT"/>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ill Sans MT"/>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ill Sans MT"/>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ill Sans MT"/>
            </a:endParaRPr>
          </a:p>
        </p:txBody>
      </p:sp>
      <p:sp>
        <p:nvSpPr>
          <p:cNvPr id="11" name="Footer Placeholder 1"/>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latin typeface="Gill Sans MT"/>
              </a:rPr>
              <a:t>www.nasa.gov</a:t>
            </a:r>
            <a:endParaRPr lang="en-US" dirty="0">
              <a:solidFill>
                <a:prstClr val="black">
                  <a:tint val="75000"/>
                </a:prstClr>
              </a:solidFill>
              <a:latin typeface="Gill Sans MT"/>
            </a:endParaRPr>
          </a:p>
        </p:txBody>
      </p:sp>
      <p:pic>
        <p:nvPicPr>
          <p:cNvPr id="12" name="Picture 13" descr="NASA insigniaCMYK"/>
          <p:cNvPicPr preferRelativeResize="0">
            <a:picLocks noChangeAspect="1" noChangeArrowheads="1"/>
          </p:cNvPicPr>
          <p:nvPr userDrawn="1"/>
        </p:nvPicPr>
        <p:blipFill>
          <a:blip r:embed="rId2" cstate="print"/>
          <a:srcRect/>
          <a:stretch>
            <a:fillRect/>
          </a:stretch>
        </p:blipFill>
        <p:spPr bwMode="auto">
          <a:xfrm>
            <a:off x="8129588" y="292100"/>
            <a:ext cx="777875" cy="622300"/>
          </a:xfrm>
          <a:prstGeom prst="rect">
            <a:avLst/>
          </a:prstGeom>
          <a:noFill/>
          <a:ln w="9525">
            <a:noFill/>
            <a:miter lim="800000"/>
            <a:headEnd/>
            <a:tailEnd/>
          </a:ln>
        </p:spPr>
      </p:pic>
      <p:sp>
        <p:nvSpPr>
          <p:cNvPr id="10" name="Slide Number Placeholder 22"/>
          <p:cNvSpPr>
            <a:spLocks noGrp="1"/>
          </p:cNvSpPr>
          <p:nvPr>
            <p:ph type="sldNum" sz="quarter" idx="4"/>
          </p:nvPr>
        </p:nvSpPr>
        <p:spPr>
          <a:xfrm>
            <a:off x="6705600" y="6356350"/>
            <a:ext cx="1981200" cy="365760"/>
          </a:xfrm>
          <a:prstGeom prst="rect">
            <a:avLst/>
          </a:prstGeom>
        </p:spPr>
        <p:txBody>
          <a:bodyPr vert="horz"/>
          <a:lstStyle>
            <a:lvl1pPr algn="r" eaLnBrk="1" latinLnBrk="0" hangingPunct="1">
              <a:defRPr kumimoji="0" sz="1200">
                <a:solidFill>
                  <a:schemeClr val="tx2"/>
                </a:solidFill>
              </a:defRPr>
            </a:lvl1pPr>
          </a:lstStyle>
          <a:p>
            <a:fld id="{BA160F9F-5A53-4DFD-BA55-8E3063BB41B2}" type="slidenum">
              <a:rPr lang="en-US" smtClean="0">
                <a:solidFill>
                  <a:srgbClr val="464653"/>
                </a:solidFill>
                <a:latin typeface="Gill Sans MT"/>
              </a:rPr>
              <a:pPr/>
              <a:t>‹#›</a:t>
            </a:fld>
            <a:endParaRPr lang="en-US">
              <a:solidFill>
                <a:srgbClr val="464653"/>
              </a:solidFill>
              <a:latin typeface="Gill Sans MT"/>
            </a:endParaRPr>
          </a:p>
        </p:txBody>
      </p:sp>
    </p:spTree>
    <p:extLst>
      <p:ext uri="{BB962C8B-B14F-4D97-AF65-F5344CB8AC3E}">
        <p14:creationId xmlns:p14="http://schemas.microsoft.com/office/powerpoint/2010/main" val="3441366217"/>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1219200"/>
            <a:ext cx="8229600" cy="493776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Footer Placeholder 1"/>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latin typeface="Gill Sans MT"/>
              </a:rPr>
              <a:t>www.nasa.gov</a:t>
            </a:r>
            <a:endParaRPr lang="en-US" dirty="0">
              <a:solidFill>
                <a:prstClr val="black">
                  <a:tint val="75000"/>
                </a:prstClr>
              </a:solidFill>
              <a:latin typeface="Gill Sans MT"/>
            </a:endParaRPr>
          </a:p>
        </p:txBody>
      </p:sp>
      <p:sp>
        <p:nvSpPr>
          <p:cNvPr id="5" name="Slide Number Placeholder 22"/>
          <p:cNvSpPr>
            <a:spLocks noGrp="1"/>
          </p:cNvSpPr>
          <p:nvPr>
            <p:ph type="sldNum" sz="quarter" idx="4"/>
          </p:nvPr>
        </p:nvSpPr>
        <p:spPr>
          <a:xfrm>
            <a:off x="6705600" y="6356350"/>
            <a:ext cx="1981200" cy="365760"/>
          </a:xfrm>
          <a:prstGeom prst="rect">
            <a:avLst/>
          </a:prstGeom>
        </p:spPr>
        <p:txBody>
          <a:bodyPr vert="horz"/>
          <a:lstStyle>
            <a:lvl1pPr algn="r" eaLnBrk="1" latinLnBrk="0" hangingPunct="1">
              <a:defRPr kumimoji="0" sz="1200">
                <a:solidFill>
                  <a:schemeClr val="tx2"/>
                </a:solidFill>
              </a:defRPr>
            </a:lvl1pPr>
          </a:lstStyle>
          <a:p>
            <a:fld id="{BA160F9F-5A53-4DFD-BA55-8E3063BB41B2}" type="slidenum">
              <a:rPr lang="en-US" smtClean="0">
                <a:solidFill>
                  <a:srgbClr val="464653"/>
                </a:solidFill>
                <a:latin typeface="Gill Sans MT"/>
              </a:rPr>
              <a:pPr/>
              <a:t>‹#›</a:t>
            </a:fld>
            <a:endParaRPr lang="en-US">
              <a:solidFill>
                <a:srgbClr val="464653"/>
              </a:solidFill>
              <a:latin typeface="Gill Sans MT"/>
            </a:endParaRPr>
          </a:p>
        </p:txBody>
      </p:sp>
      <p:sp>
        <p:nvSpPr>
          <p:cNvPr id="3" name="TextBox 2"/>
          <p:cNvSpPr txBox="1"/>
          <p:nvPr userDrawn="1"/>
        </p:nvSpPr>
        <p:spPr bwMode="auto">
          <a:xfrm>
            <a:off x="0" y="0"/>
            <a:ext cx="9144000" cy="34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rtlCol="0">
            <a:spAutoFit/>
          </a:bodyPr>
          <a:lstStyle/>
          <a:p>
            <a:pPr defTabSz="914400">
              <a:spcBef>
                <a:spcPts val="200"/>
              </a:spcBef>
            </a:pPr>
            <a:endParaRPr lang="en-US" sz="1600" b="1" dirty="0" smtClean="0">
              <a:solidFill>
                <a:srgbClr val="000000"/>
              </a:solidFill>
              <a:latin typeface="Gill Sans MT"/>
              <a:ea typeface="ＭＳ Ｐゴシック" pitchFamily="34" charset="-128"/>
            </a:endParaRPr>
          </a:p>
        </p:txBody>
      </p:sp>
      <p:sp>
        <p:nvSpPr>
          <p:cNvPr id="9" name="Title 1"/>
          <p:cNvSpPr>
            <a:spLocks noGrp="1"/>
          </p:cNvSpPr>
          <p:nvPr>
            <p:ph type="title"/>
          </p:nvPr>
        </p:nvSpPr>
        <p:spPr>
          <a:xfrm>
            <a:off x="1447800" y="152400"/>
            <a:ext cx="7543800" cy="685800"/>
          </a:xfrm>
        </p:spPr>
        <p:txBody>
          <a:bodyPr/>
          <a:lstStyle/>
          <a:p>
            <a:r>
              <a:rPr lang="en-US" smtClean="0"/>
              <a:t>Click to edit Master title style</a:t>
            </a:r>
            <a:endParaRPr lang="en-US"/>
          </a:p>
        </p:txBody>
      </p:sp>
    </p:spTree>
    <p:extLst>
      <p:ext uri="{BB962C8B-B14F-4D97-AF65-F5344CB8AC3E}">
        <p14:creationId xmlns:p14="http://schemas.microsoft.com/office/powerpoint/2010/main" val="3540651749"/>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696200" cy="1066800"/>
          </a:xfrm>
        </p:spPr>
        <p:txBody>
          <a:bodyPr anchor="ctr">
            <a:normAutofit/>
          </a:bodyPr>
          <a:lstStyle>
            <a:lvl1pPr>
              <a:defRPr sz="30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BA160F9F-5A53-4DFD-BA55-8E3063BB41B2}" type="slidenum">
              <a:rPr lang="en-US" smtClean="0">
                <a:solidFill>
                  <a:srgbClr val="464653"/>
                </a:solidFill>
                <a:latin typeface="Gill Sans MT"/>
              </a:rPr>
              <a:pPr/>
              <a:t>‹#›</a:t>
            </a:fld>
            <a:endParaRPr lang="en-US" dirty="0">
              <a:solidFill>
                <a:srgbClr val="464653"/>
              </a:solidFill>
              <a:latin typeface="Gill Sans MT"/>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Gill Sans MT"/>
              </a:rPr>
              <a:t>www.nasa.gov</a:t>
            </a:r>
            <a:endParaRPr lang="en-US" dirty="0">
              <a:solidFill>
                <a:prstClr val="black">
                  <a:tint val="75000"/>
                </a:prstClr>
              </a:solidFill>
              <a:latin typeface="Gill Sans MT"/>
            </a:endParaRPr>
          </a:p>
        </p:txBody>
      </p:sp>
    </p:spTree>
    <p:extLst>
      <p:ext uri="{BB962C8B-B14F-4D97-AF65-F5344CB8AC3E}">
        <p14:creationId xmlns:p14="http://schemas.microsoft.com/office/powerpoint/2010/main" val="4030160982"/>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latin typeface="Gill Sans MT"/>
              </a:rPr>
              <a:t>www.nasa.gov</a:t>
            </a:r>
            <a:endParaRPr lang="en-US" dirty="0">
              <a:solidFill>
                <a:prstClr val="black">
                  <a:tint val="75000"/>
                </a:prstClr>
              </a:solidFill>
              <a:latin typeface="Gill Sans MT"/>
            </a:endParaRPr>
          </a:p>
        </p:txBody>
      </p:sp>
      <p:sp>
        <p:nvSpPr>
          <p:cNvPr id="5" name="Slide Number Placeholder 5"/>
          <p:cNvSpPr>
            <a:spLocks noGrp="1"/>
          </p:cNvSpPr>
          <p:nvPr>
            <p:ph type="sldNum" sz="quarter" idx="12"/>
          </p:nvPr>
        </p:nvSpPr>
        <p:spPr/>
        <p:txBody>
          <a:bodyPr/>
          <a:lstStyle>
            <a:lvl1pPr>
              <a:defRPr/>
            </a:lvl1pPr>
          </a:lstStyle>
          <a:p>
            <a:fld id="{F6345F05-6CF1-4B84-9C57-50EAEF8118B1}" type="slidenum">
              <a:rPr lang="en-US">
                <a:solidFill>
                  <a:srgbClr val="464653"/>
                </a:solidFill>
                <a:latin typeface="Gill Sans MT"/>
              </a:rPr>
              <a:pPr/>
              <a:t>‹#›</a:t>
            </a:fld>
            <a:endParaRPr lang="en-US">
              <a:solidFill>
                <a:srgbClr val="464653"/>
              </a:solidFill>
              <a:latin typeface="Gill Sans MT"/>
            </a:endParaRPr>
          </a:p>
        </p:txBody>
      </p:sp>
    </p:spTree>
    <p:extLst>
      <p:ext uri="{BB962C8B-B14F-4D97-AF65-F5344CB8AC3E}">
        <p14:creationId xmlns:p14="http://schemas.microsoft.com/office/powerpoint/2010/main" val="505150871"/>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Pre-Decisional - For Government Use Only</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8C92E68-3781-F14A-8701-A04269329FE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9253637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28235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Trebuchet MS"/>
                <a:cs typeface="Trebuchet MS"/>
              </a:defRPr>
            </a:lvl1pPr>
          </a:lstStyle>
          <a:p>
            <a:r>
              <a:rPr lang="en-US" dirty="0" err="1" smtClean="0"/>
              <a:t>www.nasa.gov</a:t>
            </a:r>
            <a:endParaRPr lang="en-US" dirty="0"/>
          </a:p>
        </p:txBody>
      </p:sp>
      <p:sp>
        <p:nvSpPr>
          <p:cNvPr id="8" name="Slide Number Placeholder 5"/>
          <p:cNvSpPr>
            <a:spLocks noGrp="1"/>
          </p:cNvSpPr>
          <p:nvPr>
            <p:ph type="sldNum" sz="quarter" idx="4"/>
          </p:nvPr>
        </p:nvSpPr>
        <p:spPr>
          <a:xfrm>
            <a:off x="682069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Trebuchet MS"/>
                <a:cs typeface="Trebuchet MS"/>
              </a:defRPr>
            </a:lvl1pPr>
          </a:lstStyle>
          <a:p>
            <a:fld id="{C9812ADB-0C09-964E-BA31-EB411B871CD0}" type="slidenum">
              <a:rPr lang="en-US" smtClean="0"/>
              <a:pPr/>
              <a:t>‹#›</a:t>
            </a:fld>
            <a:endParaRPr lang="en-US" dirty="0"/>
          </a:p>
        </p:txBody>
      </p:sp>
    </p:spTree>
    <p:extLst>
      <p:ext uri="{BB962C8B-B14F-4D97-AF65-F5344CB8AC3E}">
        <p14:creationId xmlns:p14="http://schemas.microsoft.com/office/powerpoint/2010/main" val="1692856630"/>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28235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Trebuchet MS"/>
                <a:cs typeface="Trebuchet MS"/>
              </a:defRPr>
            </a:lvl1pPr>
          </a:lstStyle>
          <a:p>
            <a:r>
              <a:rPr lang="en-US" dirty="0" err="1" smtClean="0"/>
              <a:t>www.nasa.gov</a:t>
            </a:r>
            <a:endParaRPr lang="en-US" dirty="0"/>
          </a:p>
        </p:txBody>
      </p:sp>
      <p:sp>
        <p:nvSpPr>
          <p:cNvPr id="8" name="Slide Number Placeholder 5"/>
          <p:cNvSpPr>
            <a:spLocks noGrp="1"/>
          </p:cNvSpPr>
          <p:nvPr>
            <p:ph type="sldNum" sz="quarter" idx="4"/>
          </p:nvPr>
        </p:nvSpPr>
        <p:spPr>
          <a:xfrm>
            <a:off x="682069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Trebuchet MS"/>
                <a:cs typeface="Trebuchet MS"/>
              </a:defRPr>
            </a:lvl1pPr>
          </a:lstStyle>
          <a:p>
            <a:fld id="{C9812ADB-0C09-964E-BA31-EB411B871CD0}" type="slidenum">
              <a:rPr lang="en-US" smtClean="0"/>
              <a:pPr/>
              <a:t>‹#›</a:t>
            </a:fld>
            <a:endParaRPr lang="en-US" dirty="0"/>
          </a:p>
        </p:txBody>
      </p:sp>
    </p:spTree>
    <p:extLst>
      <p:ext uri="{BB962C8B-B14F-4D97-AF65-F5344CB8AC3E}">
        <p14:creationId xmlns:p14="http://schemas.microsoft.com/office/powerpoint/2010/main" val="3434196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28235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Trebuchet MS"/>
                <a:cs typeface="Trebuchet MS"/>
              </a:defRPr>
            </a:lvl1pPr>
          </a:lstStyle>
          <a:p>
            <a:r>
              <a:rPr lang="en-US" dirty="0" err="1" smtClean="0"/>
              <a:t>www.nasa.gov</a:t>
            </a:r>
            <a:endParaRPr lang="en-US" dirty="0"/>
          </a:p>
        </p:txBody>
      </p:sp>
      <p:sp>
        <p:nvSpPr>
          <p:cNvPr id="9" name="Slide Number Placeholder 5"/>
          <p:cNvSpPr>
            <a:spLocks noGrp="1"/>
          </p:cNvSpPr>
          <p:nvPr>
            <p:ph type="sldNum" sz="quarter" idx="4"/>
          </p:nvPr>
        </p:nvSpPr>
        <p:spPr>
          <a:xfrm>
            <a:off x="682069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Trebuchet MS"/>
                <a:cs typeface="Trebuchet MS"/>
              </a:defRPr>
            </a:lvl1pPr>
          </a:lstStyle>
          <a:p>
            <a:fld id="{C9812ADB-0C09-964E-BA31-EB411B871CD0}" type="slidenum">
              <a:rPr lang="en-US" smtClean="0"/>
              <a:pPr/>
              <a:t>‹#›</a:t>
            </a:fld>
            <a:endParaRPr lang="en-US" dirty="0"/>
          </a:p>
        </p:txBody>
      </p:sp>
    </p:spTree>
    <p:extLst>
      <p:ext uri="{BB962C8B-B14F-4D97-AF65-F5344CB8AC3E}">
        <p14:creationId xmlns:p14="http://schemas.microsoft.com/office/powerpoint/2010/main" val="216549880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59595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59595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28235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Trebuchet MS"/>
                <a:cs typeface="Trebuchet MS"/>
              </a:defRPr>
            </a:lvl1pPr>
          </a:lstStyle>
          <a:p>
            <a:r>
              <a:rPr lang="en-US" dirty="0" err="1" smtClean="0"/>
              <a:t>www.nasa.gov</a:t>
            </a:r>
            <a:endParaRPr lang="en-US" dirty="0"/>
          </a:p>
        </p:txBody>
      </p:sp>
      <p:sp>
        <p:nvSpPr>
          <p:cNvPr id="11" name="Slide Number Placeholder 5"/>
          <p:cNvSpPr>
            <a:spLocks noGrp="1"/>
          </p:cNvSpPr>
          <p:nvPr>
            <p:ph type="sldNum" sz="quarter" idx="11"/>
          </p:nvPr>
        </p:nvSpPr>
        <p:spPr>
          <a:xfrm>
            <a:off x="682069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Trebuchet MS"/>
                <a:cs typeface="Trebuchet MS"/>
              </a:defRPr>
            </a:lvl1pPr>
          </a:lstStyle>
          <a:p>
            <a:fld id="{C9812ADB-0C09-964E-BA31-EB411B871CD0}" type="slidenum">
              <a:rPr lang="en-US" smtClean="0"/>
              <a:pPr/>
              <a:t>‹#›</a:t>
            </a:fld>
            <a:endParaRPr lang="en-US" dirty="0"/>
          </a:p>
        </p:txBody>
      </p:sp>
    </p:spTree>
    <p:extLst>
      <p:ext uri="{BB962C8B-B14F-4D97-AF65-F5344CB8AC3E}">
        <p14:creationId xmlns:p14="http://schemas.microsoft.com/office/powerpoint/2010/main" val="3638307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Date Placeholder 3"/>
          <p:cNvSpPr>
            <a:spLocks noGrp="1"/>
          </p:cNvSpPr>
          <p:nvPr>
            <p:ph type="dt" sz="half" idx="2"/>
          </p:nvPr>
        </p:nvSpPr>
        <p:spPr>
          <a:xfrm>
            <a:off x="28235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Trebuchet MS"/>
                <a:cs typeface="Trebuchet MS"/>
              </a:defRPr>
            </a:lvl1pPr>
          </a:lstStyle>
          <a:p>
            <a:r>
              <a:rPr lang="en-US" dirty="0" err="1" smtClean="0"/>
              <a:t>www.nasa.gov</a:t>
            </a:r>
            <a:endParaRPr lang="en-US" dirty="0"/>
          </a:p>
        </p:txBody>
      </p:sp>
      <p:sp>
        <p:nvSpPr>
          <p:cNvPr id="7" name="Slide Number Placeholder 5"/>
          <p:cNvSpPr>
            <a:spLocks noGrp="1"/>
          </p:cNvSpPr>
          <p:nvPr>
            <p:ph type="sldNum" sz="quarter" idx="4"/>
          </p:nvPr>
        </p:nvSpPr>
        <p:spPr>
          <a:xfrm>
            <a:off x="682069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Trebuchet MS"/>
                <a:cs typeface="Trebuchet MS"/>
              </a:defRPr>
            </a:lvl1pPr>
          </a:lstStyle>
          <a:p>
            <a:fld id="{C9812ADB-0C09-964E-BA31-EB411B871CD0}" type="slidenum">
              <a:rPr lang="en-US" smtClean="0"/>
              <a:pPr/>
              <a:t>‹#›</a:t>
            </a:fld>
            <a:endParaRPr lang="en-US" dirty="0"/>
          </a:p>
        </p:txBody>
      </p:sp>
    </p:spTree>
    <p:extLst>
      <p:ext uri="{BB962C8B-B14F-4D97-AF65-F5344CB8AC3E}">
        <p14:creationId xmlns:p14="http://schemas.microsoft.com/office/powerpoint/2010/main" val="4009674629"/>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28235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Trebuchet MS"/>
                <a:cs typeface="Trebuchet MS"/>
              </a:defRPr>
            </a:lvl1pPr>
          </a:lstStyle>
          <a:p>
            <a:r>
              <a:rPr lang="en-US" dirty="0" err="1" smtClean="0"/>
              <a:t>www.nasa.gov</a:t>
            </a:r>
            <a:endParaRPr lang="en-US" dirty="0"/>
          </a:p>
        </p:txBody>
      </p:sp>
      <p:sp>
        <p:nvSpPr>
          <p:cNvPr id="6" name="Slide Number Placeholder 5"/>
          <p:cNvSpPr>
            <a:spLocks noGrp="1"/>
          </p:cNvSpPr>
          <p:nvPr>
            <p:ph type="sldNum" sz="quarter" idx="4"/>
          </p:nvPr>
        </p:nvSpPr>
        <p:spPr>
          <a:xfrm>
            <a:off x="682069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Trebuchet MS"/>
                <a:cs typeface="Trebuchet MS"/>
              </a:defRPr>
            </a:lvl1pPr>
          </a:lstStyle>
          <a:p>
            <a:fld id="{C9812ADB-0C09-964E-BA31-EB411B871CD0}" type="slidenum">
              <a:rPr lang="en-US" smtClean="0"/>
              <a:pPr/>
              <a:t>‹#›</a:t>
            </a:fld>
            <a:endParaRPr lang="en-US" dirty="0"/>
          </a:p>
        </p:txBody>
      </p:sp>
    </p:spTree>
    <p:extLst>
      <p:ext uri="{BB962C8B-B14F-4D97-AF65-F5344CB8AC3E}">
        <p14:creationId xmlns:p14="http://schemas.microsoft.com/office/powerpoint/2010/main" val="2342539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28235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Trebuchet MS"/>
                <a:cs typeface="Trebuchet MS"/>
              </a:defRPr>
            </a:lvl1pPr>
          </a:lstStyle>
          <a:p>
            <a:r>
              <a:rPr lang="en-US" dirty="0" err="1" smtClean="0"/>
              <a:t>www.nasa.gov</a:t>
            </a:r>
            <a:endParaRPr lang="en-US" dirty="0"/>
          </a:p>
        </p:txBody>
      </p:sp>
      <p:sp>
        <p:nvSpPr>
          <p:cNvPr id="9" name="Slide Number Placeholder 5"/>
          <p:cNvSpPr>
            <a:spLocks noGrp="1"/>
          </p:cNvSpPr>
          <p:nvPr>
            <p:ph type="sldNum" sz="quarter" idx="4"/>
          </p:nvPr>
        </p:nvSpPr>
        <p:spPr>
          <a:xfrm>
            <a:off x="682069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Trebuchet MS"/>
                <a:cs typeface="Trebuchet MS"/>
              </a:defRPr>
            </a:lvl1pPr>
          </a:lstStyle>
          <a:p>
            <a:fld id="{C9812ADB-0C09-964E-BA31-EB411B871CD0}" type="slidenum">
              <a:rPr lang="en-US" smtClean="0"/>
              <a:pPr/>
              <a:t>‹#›</a:t>
            </a:fld>
            <a:endParaRPr lang="en-US" dirty="0"/>
          </a:p>
        </p:txBody>
      </p:sp>
    </p:spTree>
    <p:extLst>
      <p:ext uri="{BB962C8B-B14F-4D97-AF65-F5344CB8AC3E}">
        <p14:creationId xmlns:p14="http://schemas.microsoft.com/office/powerpoint/2010/main" val="345308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28235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Trebuchet MS"/>
                <a:cs typeface="Trebuchet MS"/>
              </a:defRPr>
            </a:lvl1pPr>
          </a:lstStyle>
          <a:p>
            <a:r>
              <a:rPr lang="en-US" dirty="0" err="1" smtClean="0"/>
              <a:t>www.nasa.gov</a:t>
            </a:r>
            <a:endParaRPr lang="en-US" dirty="0"/>
          </a:p>
        </p:txBody>
      </p:sp>
      <p:sp>
        <p:nvSpPr>
          <p:cNvPr id="9" name="Slide Number Placeholder 5"/>
          <p:cNvSpPr>
            <a:spLocks noGrp="1"/>
          </p:cNvSpPr>
          <p:nvPr>
            <p:ph type="sldNum" sz="quarter" idx="4"/>
          </p:nvPr>
        </p:nvSpPr>
        <p:spPr>
          <a:xfrm>
            <a:off x="682069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Trebuchet MS"/>
                <a:cs typeface="Trebuchet MS"/>
              </a:defRPr>
            </a:lvl1pPr>
          </a:lstStyle>
          <a:p>
            <a:fld id="{C9812ADB-0C09-964E-BA31-EB411B871CD0}" type="slidenum">
              <a:rPr lang="en-US" smtClean="0"/>
              <a:pPr/>
              <a:t>‹#›</a:t>
            </a:fld>
            <a:endParaRPr lang="en-US" dirty="0"/>
          </a:p>
        </p:txBody>
      </p:sp>
    </p:spTree>
    <p:extLst>
      <p:ext uri="{BB962C8B-B14F-4D97-AF65-F5344CB8AC3E}">
        <p14:creationId xmlns:p14="http://schemas.microsoft.com/office/powerpoint/2010/main" val="37602518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2.xml"/><Relationship Id="rId7"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4690" y="163232"/>
            <a:ext cx="8229600" cy="50482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82350" y="1049060"/>
            <a:ext cx="8671940" cy="507710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8110" y="6461750"/>
            <a:ext cx="2133600" cy="365125"/>
          </a:xfrm>
          <a:prstGeom prst="rect">
            <a:avLst/>
          </a:prstGeom>
        </p:spPr>
        <p:txBody>
          <a:bodyPr vert="horz" lIns="91440" tIns="45720" rIns="91440" bIns="45720" rtlCol="0" anchor="ctr"/>
          <a:lstStyle>
            <a:lvl1pPr algn="l">
              <a:defRPr sz="800">
                <a:solidFill>
                  <a:schemeClr val="tx1">
                    <a:tint val="75000"/>
                  </a:schemeClr>
                </a:solidFill>
                <a:latin typeface="Trebuchet MS"/>
                <a:cs typeface="Trebuchet MS"/>
              </a:defRPr>
            </a:lvl1pPr>
          </a:lstStyle>
          <a:p>
            <a:r>
              <a:rPr lang="en-US" smtClean="0"/>
              <a:t>www.nasa.gov</a:t>
            </a:r>
            <a:endParaRPr lang="en-US" dirty="0"/>
          </a:p>
        </p:txBody>
      </p:sp>
      <p:sp>
        <p:nvSpPr>
          <p:cNvPr id="6" name="Slide Number Placeholder 5"/>
          <p:cNvSpPr>
            <a:spLocks noGrp="1"/>
          </p:cNvSpPr>
          <p:nvPr>
            <p:ph type="sldNum" sz="quarter" idx="4"/>
          </p:nvPr>
        </p:nvSpPr>
        <p:spPr>
          <a:xfrm>
            <a:off x="6876721" y="6461750"/>
            <a:ext cx="2133600" cy="365125"/>
          </a:xfrm>
          <a:prstGeom prst="rect">
            <a:avLst/>
          </a:prstGeom>
        </p:spPr>
        <p:txBody>
          <a:bodyPr vert="horz" lIns="91440" tIns="45720" rIns="91440" bIns="45720" rtlCol="0" anchor="ctr"/>
          <a:lstStyle>
            <a:lvl1pPr algn="r">
              <a:defRPr sz="800">
                <a:solidFill>
                  <a:schemeClr val="tx1">
                    <a:tint val="75000"/>
                  </a:schemeClr>
                </a:solidFill>
                <a:latin typeface="Trebuchet MS"/>
                <a:cs typeface="Trebuchet MS"/>
              </a:defRPr>
            </a:lvl1pPr>
          </a:lstStyle>
          <a:p>
            <a:fld id="{C9812ADB-0C09-964E-BA31-EB411B871CD0}" type="slidenum">
              <a:rPr lang="en-US" smtClean="0"/>
              <a:pPr/>
              <a:t>‹#›</a:t>
            </a:fld>
            <a:endParaRPr lang="en-US" dirty="0"/>
          </a:p>
        </p:txBody>
      </p:sp>
    </p:spTree>
    <p:extLst>
      <p:ext uri="{BB962C8B-B14F-4D97-AF65-F5344CB8AC3E}">
        <p14:creationId xmlns:p14="http://schemas.microsoft.com/office/powerpoint/2010/main" val="1893648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r" defTabSz="457200" rtl="0" eaLnBrk="1" latinLnBrk="0" hangingPunct="1">
        <a:spcBef>
          <a:spcPct val="0"/>
        </a:spcBef>
        <a:buNone/>
        <a:defRPr sz="3200" kern="1200">
          <a:solidFill>
            <a:srgbClr val="E46C0A"/>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6705600" y="6356350"/>
            <a:ext cx="1981200" cy="365760"/>
          </a:xfrm>
          <a:prstGeom prst="rect">
            <a:avLst/>
          </a:prstGeom>
        </p:spPr>
        <p:txBody>
          <a:bodyPr vert="horz"/>
          <a:lstStyle>
            <a:lvl1pPr algn="r" eaLnBrk="1" latinLnBrk="0" hangingPunct="1">
              <a:defRPr kumimoji="0" sz="1200">
                <a:solidFill>
                  <a:schemeClr val="tx2"/>
                </a:solidFill>
              </a:defRPr>
            </a:lvl1pPr>
          </a:lstStyle>
          <a:p>
            <a:pPr defTabSz="914400"/>
            <a:fld id="{BA160F9F-5A53-4DFD-BA55-8E3063BB41B2}" type="slidenum">
              <a:rPr lang="en-US" smtClean="0">
                <a:solidFill>
                  <a:srgbClr val="464653"/>
                </a:solidFill>
                <a:latin typeface="Gill Sans MT"/>
              </a:rPr>
              <a:pPr defTabSz="914400"/>
              <a:t>‹#›</a:t>
            </a:fld>
            <a:endParaRPr lang="en-US">
              <a:solidFill>
                <a:srgbClr val="464653"/>
              </a:solidFill>
              <a:latin typeface="Gill Sans MT"/>
            </a:endParaRPr>
          </a:p>
        </p:txBody>
      </p:sp>
      <p:sp>
        <p:nvSpPr>
          <p:cNvPr id="2" name="Footer Placeholder 1"/>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en-US" smtClean="0">
                <a:solidFill>
                  <a:prstClr val="black">
                    <a:tint val="75000"/>
                  </a:prstClr>
                </a:solidFill>
                <a:latin typeface="Gill Sans MT"/>
              </a:rPr>
              <a:t>www.nasa.gov</a:t>
            </a:r>
            <a:endParaRPr lang="en-US" dirty="0">
              <a:solidFill>
                <a:prstClr val="black">
                  <a:tint val="75000"/>
                </a:prstClr>
              </a:solidFill>
              <a:latin typeface="Gill Sans MT"/>
            </a:endParaRPr>
          </a:p>
        </p:txBody>
      </p:sp>
      <p:sp>
        <p:nvSpPr>
          <p:cNvPr id="9" name="Rectangle 8"/>
          <p:cNvSpPr/>
          <p:nvPr userDrawn="1"/>
        </p:nvSpPr>
        <p:spPr>
          <a:xfrm>
            <a:off x="0" y="0"/>
            <a:ext cx="9144000" cy="1066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Gill Sans MT"/>
            </a:endParaRPr>
          </a:p>
        </p:txBody>
      </p:sp>
      <p:sp>
        <p:nvSpPr>
          <p:cNvPr id="22" name="Title Placeholder 21"/>
          <p:cNvSpPr>
            <a:spLocks noGrp="1"/>
          </p:cNvSpPr>
          <p:nvPr>
            <p:ph type="title"/>
          </p:nvPr>
        </p:nvSpPr>
        <p:spPr>
          <a:xfrm>
            <a:off x="1447800" y="0"/>
            <a:ext cx="7696200" cy="1066800"/>
          </a:xfrm>
          <a:prstGeom prst="rect">
            <a:avLst/>
          </a:prstGeom>
        </p:spPr>
        <p:txBody>
          <a:bodyPr vert="horz" anchor="ctr" anchorCtr="0">
            <a:normAutofit/>
          </a:bodyPr>
          <a:lstStyle/>
          <a:p>
            <a:r>
              <a:rPr kumimoji="0" lang="en-US" dirty="0" smtClean="0"/>
              <a:t>Click to edit Master title style</a:t>
            </a:r>
            <a:endParaRPr kumimoji="0" lang="en-US" dirty="0"/>
          </a:p>
        </p:txBody>
      </p:sp>
      <p:grpSp>
        <p:nvGrpSpPr>
          <p:cNvPr id="4" name="Group 3"/>
          <p:cNvGrpSpPr/>
          <p:nvPr userDrawn="1"/>
        </p:nvGrpSpPr>
        <p:grpSpPr>
          <a:xfrm>
            <a:off x="0" y="0"/>
            <a:ext cx="1371600" cy="1066800"/>
            <a:chOff x="0" y="0"/>
            <a:chExt cx="1371600" cy="1066800"/>
          </a:xfrm>
          <a:effectLst>
            <a:outerShdw blurRad="50800" dist="38100" algn="l" rotWithShape="0">
              <a:prstClr val="black">
                <a:alpha val="40000"/>
              </a:prstClr>
            </a:outerShdw>
          </a:effectLst>
        </p:grpSpPr>
        <p:sp>
          <p:nvSpPr>
            <p:cNvPr id="3" name="Rectangle 2"/>
            <p:cNvSpPr/>
            <p:nvPr userDrawn="1"/>
          </p:nvSpPr>
          <p:spPr>
            <a:xfrm>
              <a:off x="0" y="0"/>
              <a:ext cx="1219200" cy="1066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Gill Sans MT"/>
              </a:endParaRPr>
            </a:p>
          </p:txBody>
        </p:sp>
        <p:sp>
          <p:nvSpPr>
            <p:cNvPr id="12" name="Isosceles Triangle 11"/>
            <p:cNvSpPr/>
            <p:nvPr userDrawn="1"/>
          </p:nvSpPr>
          <p:spPr>
            <a:xfrm rot="5400000">
              <a:off x="1181100" y="457200"/>
              <a:ext cx="228600" cy="152400"/>
            </a:xfrm>
            <a:prstGeom prst="triangl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a:solidFill>
                  <a:prstClr val="white"/>
                </a:solidFill>
                <a:latin typeface="Gill Sans MT"/>
              </a:endParaRPr>
            </a:p>
          </p:txBody>
        </p:sp>
      </p:grpSp>
      <p:pic>
        <p:nvPicPr>
          <p:cNvPr id="10" name="Picture 13" descr="NASA insigniaCMYK"/>
          <p:cNvPicPr preferRelativeResize="0">
            <a:picLocks noChangeAspect="1" noChangeArrowheads="1"/>
          </p:cNvPicPr>
          <p:nvPr userDrawn="1"/>
        </p:nvPicPr>
        <p:blipFill>
          <a:blip r:embed="rId7" cstate="print"/>
          <a:srcRect/>
          <a:stretch>
            <a:fillRect/>
          </a:stretch>
        </p:blipFill>
        <p:spPr bwMode="auto">
          <a:xfrm>
            <a:off x="220662" y="222250"/>
            <a:ext cx="777875" cy="622300"/>
          </a:xfrm>
          <a:prstGeom prst="rect">
            <a:avLst/>
          </a:prstGeom>
          <a:noFill/>
          <a:ln w="9525">
            <a:noFill/>
            <a:miter lim="800000"/>
            <a:headEnd/>
            <a:tailEnd/>
          </a:ln>
        </p:spPr>
      </p:pic>
    </p:spTree>
    <p:extLst>
      <p:ext uri="{BB962C8B-B14F-4D97-AF65-F5344CB8AC3E}">
        <p14:creationId xmlns:p14="http://schemas.microsoft.com/office/powerpoint/2010/main" val="951422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xmlns:p14="http://schemas.microsoft.com/office/powerpoint/2010/main" id="1" dur="indefinite" restart="never" nodeType="tmRoot"/>
      </p:par>
    </p:tnLst>
  </p:timing>
  <p:hf hdr="0" dt="0"/>
  <p:txStyles>
    <p:titleStyle>
      <a:lvl1pPr algn="l" rtl="0" eaLnBrk="1" latinLnBrk="0" hangingPunct="1">
        <a:spcBef>
          <a:spcPct val="0"/>
        </a:spcBef>
        <a:buNone/>
        <a:defRPr kumimoji="0" sz="3000" kern="1200">
          <a:solidFill>
            <a:schemeClr val="bg1"/>
          </a:solidFill>
          <a:latin typeface="Arial" pitchFamily="34" charset="0"/>
          <a:ea typeface="+mj-ea"/>
          <a:cs typeface="Arial" pitchFamily="34" charset="0"/>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emf"/><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5" Type="http://schemas.openxmlformats.org/officeDocument/2006/relationships/image" Target="../media/image18.jpeg"/><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6.png"/><Relationship Id="rId10" Type="http://schemas.openxmlformats.org/officeDocument/2006/relationships/image" Target="../media/image27.jpeg"/><Relationship Id="rId1" Type="http://schemas.openxmlformats.org/officeDocument/2006/relationships/slideLayout" Target="../slideLayouts/slideLayout6.xml"/><Relationship Id="rId2"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 Id="rId3"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5" descr="cabin_cover_v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14" descr="NASA insigniaCMYK"/>
          <p:cNvPicPr preferRelativeResize="0">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382000" y="152400"/>
            <a:ext cx="6191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5"/>
          <p:cNvSpPr txBox="1">
            <a:spLocks noChangeArrowheads="1"/>
          </p:cNvSpPr>
          <p:nvPr/>
        </p:nvSpPr>
        <p:spPr bwMode="auto">
          <a:xfrm>
            <a:off x="101600" y="5029200"/>
            <a:ext cx="91948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defTabSz="914400" eaLnBrk="1" hangingPunct="1">
              <a:defRPr/>
            </a:pPr>
            <a:r>
              <a:rPr lang="en-US" dirty="0" smtClean="0">
                <a:solidFill>
                  <a:prstClr val="white"/>
                </a:solidFill>
                <a:effectLst>
                  <a:outerShdw blurRad="50800" dist="38100" dir="2700000" algn="tl" rotWithShape="0">
                    <a:prstClr val="black">
                      <a:alpha val="40000"/>
                    </a:prstClr>
                  </a:outerShdw>
                </a:effectLst>
                <a:latin typeface="Arial"/>
                <a:cs typeface="Arial"/>
              </a:rPr>
              <a:t>Overview of NASA Aeronautics</a:t>
            </a:r>
          </a:p>
          <a:p>
            <a:pPr defTabSz="914400" eaLnBrk="1" hangingPunct="1">
              <a:defRPr/>
            </a:pPr>
            <a:endParaRPr lang="en-US" sz="1400" dirty="0" smtClean="0">
              <a:solidFill>
                <a:srgbClr val="BFDBFA"/>
              </a:solidFill>
              <a:effectLst>
                <a:outerShdw blurRad="50800" dist="38100" dir="2700000" algn="tl" rotWithShape="0">
                  <a:prstClr val="black">
                    <a:alpha val="40000"/>
                  </a:prstClr>
                </a:outerShdw>
              </a:effectLst>
              <a:latin typeface="Arial"/>
              <a:cs typeface="Arial"/>
            </a:endParaRPr>
          </a:p>
          <a:p>
            <a:pPr defTabSz="914400" eaLnBrk="1" hangingPunct="1">
              <a:defRPr/>
            </a:pPr>
            <a:r>
              <a:rPr lang="en-US" sz="1400" dirty="0" smtClean="0">
                <a:solidFill>
                  <a:srgbClr val="BFDBFA"/>
                </a:solidFill>
                <a:effectLst>
                  <a:outerShdw blurRad="50800" dist="38100" dir="2700000" algn="tl" rotWithShape="0">
                    <a:prstClr val="black">
                      <a:alpha val="40000"/>
                    </a:prstClr>
                  </a:outerShdw>
                </a:effectLst>
                <a:latin typeface="Arial"/>
                <a:cs typeface="Arial"/>
              </a:rPr>
              <a:t>Jay Dryer</a:t>
            </a:r>
            <a:endParaRPr lang="en-US" sz="1400" dirty="0" smtClean="0">
              <a:solidFill>
                <a:srgbClr val="BFDBFA"/>
              </a:solidFill>
              <a:effectLst>
                <a:outerShdw blurRad="50800" dist="38100" dir="2700000" algn="tl" rotWithShape="0">
                  <a:prstClr val="black">
                    <a:alpha val="40000"/>
                  </a:prstClr>
                </a:outerShdw>
              </a:effectLst>
              <a:latin typeface="Arial"/>
              <a:cs typeface="Arial"/>
            </a:endParaRPr>
          </a:p>
          <a:p>
            <a:pPr defTabSz="914400" eaLnBrk="1" hangingPunct="1">
              <a:defRPr/>
            </a:pPr>
            <a:r>
              <a:rPr lang="en-US" sz="1400" dirty="0" smtClean="0">
                <a:solidFill>
                  <a:srgbClr val="BFDBFA"/>
                </a:solidFill>
                <a:effectLst>
                  <a:outerShdw blurRad="50800" dist="38100" dir="2700000" algn="tl" rotWithShape="0">
                    <a:prstClr val="black">
                      <a:alpha val="40000"/>
                    </a:prstClr>
                  </a:outerShdw>
                </a:effectLst>
                <a:latin typeface="Arial"/>
                <a:cs typeface="Arial"/>
              </a:rPr>
              <a:t>Program Director</a:t>
            </a:r>
            <a:endParaRPr lang="en-US" sz="1400" dirty="0" smtClean="0">
              <a:solidFill>
                <a:srgbClr val="BFDBFA"/>
              </a:solidFill>
              <a:effectLst>
                <a:outerShdw blurRad="50800" dist="38100" dir="2700000" algn="tl" rotWithShape="0">
                  <a:prstClr val="black">
                    <a:alpha val="40000"/>
                  </a:prstClr>
                </a:outerShdw>
              </a:effectLst>
              <a:latin typeface="Arial"/>
              <a:cs typeface="Arial"/>
            </a:endParaRPr>
          </a:p>
          <a:p>
            <a:pPr defTabSz="914400" eaLnBrk="1" hangingPunct="1">
              <a:defRPr/>
            </a:pPr>
            <a:r>
              <a:rPr lang="en-US" sz="1400" dirty="0" smtClean="0">
                <a:solidFill>
                  <a:srgbClr val="BFDBFA"/>
                </a:solidFill>
                <a:effectLst>
                  <a:outerShdw blurRad="50800" dist="38100" dir="2700000" algn="tl" rotWithShape="0">
                    <a:prstClr val="black">
                      <a:alpha val="40000"/>
                    </a:prstClr>
                  </a:outerShdw>
                </a:effectLst>
                <a:latin typeface="Arial"/>
                <a:cs typeface="Arial"/>
              </a:rPr>
              <a:t>Aeronautics Research Mission Directorate</a:t>
            </a:r>
            <a:endParaRPr lang="en-US" sz="1400" dirty="0">
              <a:solidFill>
                <a:srgbClr val="BFDBFA"/>
              </a:solidFill>
              <a:effectLst>
                <a:outerShdw blurRad="50800" dist="38100" dir="2700000" algn="tl" rotWithShape="0">
                  <a:prstClr val="black">
                    <a:alpha val="40000"/>
                  </a:prstClr>
                </a:outerShdw>
              </a:effectLst>
              <a:latin typeface="Arial"/>
              <a:cs typeface="Arial"/>
            </a:endParaRPr>
          </a:p>
          <a:p>
            <a:pPr defTabSz="914400" eaLnBrk="1" hangingPunct="1">
              <a:defRPr/>
            </a:pPr>
            <a:r>
              <a:rPr lang="en-US" sz="1400" smtClean="0">
                <a:solidFill>
                  <a:srgbClr val="BFDBFA"/>
                </a:solidFill>
                <a:effectLst>
                  <a:outerShdw blurRad="50800" dist="38100" dir="2700000" algn="tl" rotWithShape="0">
                    <a:prstClr val="black">
                      <a:alpha val="40000"/>
                    </a:prstClr>
                  </a:outerShdw>
                </a:effectLst>
                <a:latin typeface="Arial"/>
                <a:cs typeface="Arial"/>
              </a:rPr>
              <a:t>August 6, </a:t>
            </a:r>
            <a:r>
              <a:rPr lang="en-US" sz="1400" dirty="0" smtClean="0">
                <a:solidFill>
                  <a:srgbClr val="BFDBFA"/>
                </a:solidFill>
                <a:effectLst>
                  <a:outerShdw blurRad="50800" dist="38100" dir="2700000" algn="tl" rotWithShape="0">
                    <a:prstClr val="black">
                      <a:alpha val="40000"/>
                    </a:prstClr>
                  </a:outerShdw>
                </a:effectLst>
                <a:latin typeface="Arial"/>
                <a:cs typeface="Arial"/>
              </a:rPr>
              <a:t>2015</a:t>
            </a:r>
          </a:p>
        </p:txBody>
      </p:sp>
    </p:spTree>
    <p:extLst>
      <p:ext uri="{BB962C8B-B14F-4D97-AF65-F5344CB8AC3E}">
        <p14:creationId xmlns:p14="http://schemas.microsoft.com/office/powerpoint/2010/main" val="285356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Aeronautics Six Strategic Thrusts</a:t>
            </a:r>
            <a:endParaRPr lang="en-US" dirty="0"/>
          </a:p>
        </p:txBody>
      </p:sp>
      <p:sp>
        <p:nvSpPr>
          <p:cNvPr id="3" name="Title 1"/>
          <p:cNvSpPr txBox="1">
            <a:spLocks/>
          </p:cNvSpPr>
          <p:nvPr/>
        </p:nvSpPr>
        <p:spPr>
          <a:xfrm>
            <a:off x="759495" y="497597"/>
            <a:ext cx="8229600" cy="504829"/>
          </a:xfrm>
          <a:prstGeom prst="rect">
            <a:avLst/>
          </a:prstGeom>
        </p:spPr>
        <p:txBody>
          <a:bodyPr vert="horz" lIns="91440" tIns="45720" rIns="91440" bIns="45720" rtlCol="0" anchor="ctr">
            <a:noAutofit/>
          </a:bodyPr>
          <a:lstStyle>
            <a:lvl1pPr algn="r" defTabSz="457200" rtl="0" eaLnBrk="1" latinLnBrk="0" hangingPunct="1">
              <a:spcBef>
                <a:spcPct val="0"/>
              </a:spcBef>
              <a:buNone/>
              <a:defRPr sz="3200" kern="1200">
                <a:solidFill>
                  <a:srgbClr val="E46C0A"/>
                </a:solidFill>
                <a:latin typeface="Trebuchet MS"/>
                <a:ea typeface="+mj-ea"/>
                <a:cs typeface="Trebuchet MS"/>
              </a:defRPr>
            </a:lvl1pPr>
          </a:lstStyle>
          <a:p>
            <a:r>
              <a:rPr lang="en-US" sz="1400" dirty="0" smtClean="0">
                <a:solidFill>
                  <a:srgbClr val="7F7F7F"/>
                </a:solidFill>
              </a:rPr>
              <a:t>3 Mega Drivers</a:t>
            </a:r>
            <a:endParaRPr lang="en-US" sz="1400" dirty="0">
              <a:solidFill>
                <a:srgbClr val="7F7F7F"/>
              </a:solidFill>
            </a:endParaRPr>
          </a:p>
        </p:txBody>
      </p:sp>
      <p:grpSp>
        <p:nvGrpSpPr>
          <p:cNvPr id="23" name="Group 22"/>
          <p:cNvGrpSpPr/>
          <p:nvPr/>
        </p:nvGrpSpPr>
        <p:grpSpPr>
          <a:xfrm>
            <a:off x="628086" y="1281113"/>
            <a:ext cx="1371600" cy="5135562"/>
            <a:chOff x="628086" y="1281113"/>
            <a:chExt cx="1371600" cy="5135562"/>
          </a:xfrm>
        </p:grpSpPr>
        <p:pic>
          <p:nvPicPr>
            <p:cNvPr id="11" name="Picture 40" descr="3_technology_convergence.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28086" y="5045075"/>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2" descr="1_global_mobility_urban_sphere.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28086" y="1281113"/>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3" descr="2_enviro_challenges_v3.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28086" y="31623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21"/>
          <p:cNvGrpSpPr/>
          <p:nvPr/>
        </p:nvGrpSpPr>
        <p:grpSpPr>
          <a:xfrm>
            <a:off x="2676699" y="1831975"/>
            <a:ext cx="6221412" cy="4656138"/>
            <a:chOff x="2676699" y="1831975"/>
            <a:chExt cx="6221412" cy="4656138"/>
          </a:xfrm>
        </p:grpSpPr>
        <p:sp>
          <p:nvSpPr>
            <p:cNvPr id="4" name="TextBox 16"/>
            <p:cNvSpPr txBox="1">
              <a:spLocks noChangeArrowheads="1"/>
            </p:cNvSpPr>
            <p:nvPr/>
          </p:nvSpPr>
          <p:spPr bwMode="auto">
            <a:xfrm>
              <a:off x="3278361" y="1831975"/>
              <a:ext cx="5400675" cy="800100"/>
            </a:xfrm>
            <a:prstGeom prst="rect">
              <a:avLst/>
            </a:prstGeom>
            <a:noFill/>
            <a:ln>
              <a:noFill/>
            </a:ln>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defRPr/>
              </a:pPr>
              <a:r>
                <a:rPr lang="en-US" sz="1800" b="1" dirty="0" smtClean="0">
                  <a:solidFill>
                    <a:srgbClr val="E46C0A"/>
                  </a:solidFill>
                </a:rPr>
                <a:t>Safe, Efficient Growth in Global Operations</a:t>
              </a:r>
            </a:p>
            <a:p>
              <a:pPr marL="285750" indent="-174625" eaLnBrk="1" hangingPunct="1">
                <a:buFont typeface="Arial"/>
                <a:buChar char="•"/>
                <a:defRPr/>
              </a:pPr>
              <a:r>
                <a:rPr lang="en-US" sz="1400" dirty="0" smtClean="0">
                  <a:solidFill>
                    <a:schemeClr val="tx1">
                      <a:lumMod val="75000"/>
                      <a:lumOff val="25000"/>
                    </a:schemeClr>
                  </a:solidFill>
                </a:rPr>
                <a:t>Enable full </a:t>
              </a:r>
              <a:r>
                <a:rPr lang="en-US" sz="1400" dirty="0" err="1" smtClean="0">
                  <a:solidFill>
                    <a:schemeClr val="tx1">
                      <a:lumMod val="75000"/>
                      <a:lumOff val="25000"/>
                    </a:schemeClr>
                  </a:solidFill>
                </a:rPr>
                <a:t>NextGen</a:t>
              </a:r>
              <a:r>
                <a:rPr lang="en-US" sz="1400" dirty="0" smtClean="0">
                  <a:solidFill>
                    <a:schemeClr val="tx1">
                      <a:lumMod val="75000"/>
                      <a:lumOff val="25000"/>
                    </a:schemeClr>
                  </a:solidFill>
                </a:rPr>
                <a:t> and develop technologies to substantially</a:t>
              </a:r>
              <a:br>
                <a:rPr lang="en-US" sz="1400" dirty="0" smtClean="0">
                  <a:solidFill>
                    <a:schemeClr val="tx1">
                      <a:lumMod val="75000"/>
                      <a:lumOff val="25000"/>
                    </a:schemeClr>
                  </a:solidFill>
                </a:rPr>
              </a:br>
              <a:r>
                <a:rPr lang="en-US" sz="1400" dirty="0" smtClean="0">
                  <a:solidFill>
                    <a:schemeClr val="tx1">
                      <a:lumMod val="75000"/>
                      <a:lumOff val="25000"/>
                    </a:schemeClr>
                  </a:solidFill>
                </a:rPr>
                <a:t>reduce aircraft safety risks</a:t>
              </a:r>
            </a:p>
          </p:txBody>
        </p:sp>
        <p:sp>
          <p:nvSpPr>
            <p:cNvPr id="6" name="TextBox 5"/>
            <p:cNvSpPr txBox="1"/>
            <p:nvPr/>
          </p:nvSpPr>
          <p:spPr bwMode="auto">
            <a:xfrm>
              <a:off x="3276774" y="2705100"/>
              <a:ext cx="5395912" cy="585788"/>
            </a:xfrm>
            <a:prstGeom prst="rect">
              <a:avLst/>
            </a:prstGeom>
            <a:noFill/>
          </p:spPr>
          <p:txBody>
            <a:bodyPr>
              <a:spAutoFit/>
            </a:bodyPr>
            <a:lstStyle/>
            <a:p>
              <a:pPr eaLnBrk="1" hangingPunct="1">
                <a:defRPr/>
              </a:pPr>
              <a:r>
                <a:rPr lang="en-US" b="1" dirty="0">
                  <a:solidFill>
                    <a:srgbClr val="E46C0A"/>
                  </a:solidFill>
                  <a:latin typeface="Arial"/>
                  <a:ea typeface="ＭＳ Ｐゴシック" charset="0"/>
                  <a:cs typeface="Arial"/>
                </a:rPr>
                <a:t>Innovation in Commercial Supersonic Aircraft</a:t>
              </a:r>
            </a:p>
            <a:p>
              <a:pPr marL="285750" indent="-174625" eaLnBrk="1" hangingPunct="1">
                <a:buFont typeface="Arial"/>
                <a:buChar char="•"/>
                <a:defRPr/>
              </a:pPr>
              <a:r>
                <a:rPr lang="en-US" sz="1400" dirty="0">
                  <a:solidFill>
                    <a:srgbClr val="404040"/>
                  </a:solidFill>
                  <a:latin typeface="Arial"/>
                  <a:ea typeface="ＭＳ Ｐゴシック" charset="0"/>
                  <a:cs typeface="Arial"/>
                </a:rPr>
                <a:t>Achieve a low-boom standard</a:t>
              </a:r>
            </a:p>
          </p:txBody>
        </p:sp>
        <p:sp>
          <p:nvSpPr>
            <p:cNvPr id="7" name="TextBox 6"/>
            <p:cNvSpPr txBox="1"/>
            <p:nvPr/>
          </p:nvSpPr>
          <p:spPr bwMode="auto">
            <a:xfrm>
              <a:off x="3276774" y="3346450"/>
              <a:ext cx="5395912" cy="801688"/>
            </a:xfrm>
            <a:prstGeom prst="rect">
              <a:avLst/>
            </a:prstGeom>
            <a:noFill/>
          </p:spPr>
          <p:txBody>
            <a:bodyPr>
              <a:spAutoFit/>
            </a:bodyPr>
            <a:lstStyle/>
            <a:p>
              <a:pPr eaLnBrk="1" hangingPunct="1">
                <a:defRPr/>
              </a:pPr>
              <a:r>
                <a:rPr lang="en-US" b="1" dirty="0">
                  <a:solidFill>
                    <a:srgbClr val="E46C0A"/>
                  </a:solidFill>
                  <a:latin typeface="Arial"/>
                  <a:ea typeface="ＭＳ Ｐゴシック" charset="0"/>
                  <a:cs typeface="Arial"/>
                </a:rPr>
                <a:t>Ultra-Efficient Commercial Transports</a:t>
              </a:r>
            </a:p>
            <a:p>
              <a:pPr marL="285750" indent="-171450" eaLnBrk="1" hangingPunct="1">
                <a:buFont typeface="Arial"/>
                <a:buChar char="•"/>
                <a:defRPr/>
              </a:pPr>
              <a:r>
                <a:rPr lang="en-US" sz="1400" dirty="0">
                  <a:solidFill>
                    <a:srgbClr val="404040"/>
                  </a:solidFill>
                  <a:latin typeface="Arial"/>
                  <a:ea typeface="ＭＳ Ｐゴシック" charset="0"/>
                  <a:cs typeface="Arial"/>
                </a:rPr>
                <a:t>Pioneer technologies for big leaps in efficiency and </a:t>
              </a:r>
              <a:br>
                <a:rPr lang="en-US" sz="1400" dirty="0">
                  <a:solidFill>
                    <a:srgbClr val="404040"/>
                  </a:solidFill>
                  <a:latin typeface="Arial"/>
                  <a:ea typeface="ＭＳ Ｐゴシック" charset="0"/>
                  <a:cs typeface="Arial"/>
                </a:rPr>
              </a:br>
              <a:r>
                <a:rPr lang="en-US" sz="1400" dirty="0">
                  <a:solidFill>
                    <a:srgbClr val="404040"/>
                  </a:solidFill>
                  <a:latin typeface="Arial"/>
                  <a:ea typeface="ＭＳ Ｐゴシック" charset="0"/>
                  <a:cs typeface="Arial"/>
                </a:rPr>
                <a:t>environmental performance</a:t>
              </a:r>
            </a:p>
          </p:txBody>
        </p:sp>
        <p:sp>
          <p:nvSpPr>
            <p:cNvPr id="8" name="TextBox 7"/>
            <p:cNvSpPr txBox="1"/>
            <p:nvPr/>
          </p:nvSpPr>
          <p:spPr bwMode="auto">
            <a:xfrm>
              <a:off x="3276774" y="4165600"/>
              <a:ext cx="4718050" cy="800100"/>
            </a:xfrm>
            <a:prstGeom prst="rect">
              <a:avLst/>
            </a:prstGeom>
            <a:noFill/>
          </p:spPr>
          <p:txBody>
            <a:bodyPr>
              <a:spAutoFit/>
            </a:bodyPr>
            <a:lstStyle/>
            <a:p>
              <a:pPr eaLnBrk="1" hangingPunct="1">
                <a:defRPr/>
              </a:pPr>
              <a:r>
                <a:rPr lang="en-US" b="1" dirty="0">
                  <a:solidFill>
                    <a:schemeClr val="accent6">
                      <a:lumMod val="75000"/>
                    </a:schemeClr>
                  </a:solidFill>
                  <a:latin typeface="Arial"/>
                  <a:ea typeface="ＭＳ Ｐゴシック" charset="0"/>
                  <a:cs typeface="Arial"/>
                </a:rPr>
                <a:t>Transition to Low-Carbon Propulsion</a:t>
              </a:r>
            </a:p>
            <a:p>
              <a:pPr marL="285750" indent="-171450" eaLnBrk="1" hangingPunct="1">
                <a:buFont typeface="Arial"/>
                <a:buChar char="•"/>
                <a:defRPr/>
              </a:pPr>
              <a:r>
                <a:rPr lang="en-US" sz="1400" dirty="0">
                  <a:solidFill>
                    <a:srgbClr val="404040"/>
                  </a:solidFill>
                  <a:latin typeface="Arial"/>
                  <a:ea typeface="ＭＳ Ｐゴシック" charset="0"/>
                  <a:cs typeface="Arial"/>
                </a:rPr>
                <a:t>Characterize drop-in alternative fuels and pioneer </a:t>
              </a:r>
              <a:br>
                <a:rPr lang="en-US" sz="1400" dirty="0">
                  <a:solidFill>
                    <a:srgbClr val="404040"/>
                  </a:solidFill>
                  <a:latin typeface="Arial"/>
                  <a:ea typeface="ＭＳ Ｐゴシック" charset="0"/>
                  <a:cs typeface="Arial"/>
                </a:rPr>
              </a:br>
              <a:r>
                <a:rPr lang="en-US" sz="1400" dirty="0">
                  <a:solidFill>
                    <a:srgbClr val="404040"/>
                  </a:solidFill>
                  <a:latin typeface="Arial"/>
                  <a:ea typeface="ＭＳ Ｐゴシック" charset="0"/>
                  <a:cs typeface="Arial"/>
                </a:rPr>
                <a:t>low-carbon propulsion technology</a:t>
              </a:r>
            </a:p>
          </p:txBody>
        </p:sp>
        <p:sp>
          <p:nvSpPr>
            <p:cNvPr id="9" name="TextBox 8"/>
            <p:cNvSpPr txBox="1"/>
            <p:nvPr/>
          </p:nvSpPr>
          <p:spPr bwMode="auto">
            <a:xfrm>
              <a:off x="3278361" y="5040313"/>
              <a:ext cx="5260975" cy="800100"/>
            </a:xfrm>
            <a:prstGeom prst="rect">
              <a:avLst/>
            </a:prstGeom>
            <a:noFill/>
          </p:spPr>
          <p:txBody>
            <a:bodyPr>
              <a:spAutoFit/>
            </a:bodyPr>
            <a:lstStyle/>
            <a:p>
              <a:pPr eaLnBrk="1" hangingPunct="1">
                <a:defRPr/>
              </a:pPr>
              <a:r>
                <a:rPr lang="en-US" b="1" dirty="0">
                  <a:solidFill>
                    <a:srgbClr val="E46C0A"/>
                  </a:solidFill>
                  <a:latin typeface="Arial"/>
                  <a:ea typeface="ＭＳ Ｐゴシック" charset="0"/>
                  <a:cs typeface="Arial"/>
                </a:rPr>
                <a:t>Real-Time System-Wide Safety Assurance</a:t>
              </a:r>
            </a:p>
            <a:p>
              <a:pPr marL="285750" indent="-171450" eaLnBrk="1" hangingPunct="1">
                <a:buFont typeface="Arial"/>
                <a:buChar char="•"/>
                <a:defRPr/>
              </a:pPr>
              <a:r>
                <a:rPr lang="en-US" sz="1400" dirty="0">
                  <a:solidFill>
                    <a:srgbClr val="404040"/>
                  </a:solidFill>
                  <a:latin typeface="Arial"/>
                  <a:ea typeface="Arial" charset="0"/>
                  <a:cs typeface="Arial"/>
                </a:rPr>
                <a:t>Develop an integrated prototype of a real-time safety </a:t>
              </a:r>
              <a:br>
                <a:rPr lang="en-US" sz="1400" dirty="0">
                  <a:solidFill>
                    <a:srgbClr val="404040"/>
                  </a:solidFill>
                  <a:latin typeface="Arial"/>
                  <a:ea typeface="Arial" charset="0"/>
                  <a:cs typeface="Arial"/>
                </a:rPr>
              </a:br>
              <a:r>
                <a:rPr lang="en-US" sz="1400" dirty="0">
                  <a:solidFill>
                    <a:srgbClr val="404040"/>
                  </a:solidFill>
                  <a:latin typeface="Arial"/>
                  <a:ea typeface="Arial" charset="0"/>
                  <a:cs typeface="Arial"/>
                </a:rPr>
                <a:t>monitoring and assurance system</a:t>
              </a:r>
            </a:p>
          </p:txBody>
        </p:sp>
        <p:sp>
          <p:nvSpPr>
            <p:cNvPr id="10" name="TextBox 49"/>
            <p:cNvSpPr txBox="1">
              <a:spLocks noChangeArrowheads="1"/>
            </p:cNvSpPr>
            <p:nvPr/>
          </p:nvSpPr>
          <p:spPr bwMode="auto">
            <a:xfrm>
              <a:off x="3276774" y="5902325"/>
              <a:ext cx="5621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200">
                  <a:solidFill>
                    <a:schemeClr val="bg1"/>
                  </a:solidFill>
                  <a:latin typeface="Arial" charset="0"/>
                  <a:ea typeface="MS PGothic" charset="0"/>
                  <a:cs typeface="Arial" charset="0"/>
                </a:defRPr>
              </a:lvl1pPr>
              <a:lvl2pPr marL="742950" indent="-285750" defTabSz="457200">
                <a:defRPr sz="2000">
                  <a:solidFill>
                    <a:schemeClr val="bg1"/>
                  </a:solidFill>
                  <a:latin typeface="Arial" charset="0"/>
                  <a:ea typeface="MS PGothic" charset="0"/>
                  <a:cs typeface="Arial" charset="0"/>
                </a:defRPr>
              </a:lvl2pPr>
              <a:lvl3pPr marL="1143000" indent="-228600" defTabSz="457200">
                <a:defRPr>
                  <a:solidFill>
                    <a:schemeClr val="bg1"/>
                  </a:solidFill>
                  <a:latin typeface="Arial" charset="0"/>
                  <a:ea typeface="MS PGothic" charset="0"/>
                  <a:cs typeface="Arial" charset="0"/>
                </a:defRPr>
              </a:lvl3pPr>
              <a:lvl4pPr marL="1600200" indent="-228600" defTabSz="457200">
                <a:defRPr sz="1600">
                  <a:solidFill>
                    <a:schemeClr val="bg1"/>
                  </a:solidFill>
                  <a:latin typeface="Arial" charset="0"/>
                  <a:ea typeface="MS PGothic" charset="0"/>
                  <a:cs typeface="Arial" charset="0"/>
                </a:defRPr>
              </a:lvl4pPr>
              <a:lvl5pPr marL="2057400" indent="-228600" defTabSz="457200">
                <a:defRPr sz="1400">
                  <a:solidFill>
                    <a:schemeClr val="bg1"/>
                  </a:solidFill>
                  <a:latin typeface="Arial" charset="0"/>
                  <a:ea typeface="MS PGothic" charset="0"/>
                  <a:cs typeface="Arial" charset="0"/>
                </a:defRPr>
              </a:lvl5pPr>
              <a:lvl6pPr marL="2514600" indent="-228600" defTabSz="457200" eaLnBrk="0" fontAlgn="base" hangingPunct="0">
                <a:buClr>
                  <a:srgbClr val="F03A96"/>
                </a:buClr>
                <a:buFont typeface="Georgia" charset="0"/>
                <a:defRPr sz="1400">
                  <a:solidFill>
                    <a:schemeClr val="bg1"/>
                  </a:solidFill>
                  <a:latin typeface="Arial" charset="0"/>
                  <a:ea typeface="MS PGothic" charset="0"/>
                  <a:cs typeface="Arial" charset="0"/>
                </a:defRPr>
              </a:lvl6pPr>
              <a:lvl7pPr marL="2971800" indent="-228600" defTabSz="457200" eaLnBrk="0" fontAlgn="base" hangingPunct="0">
                <a:buClr>
                  <a:srgbClr val="F03A96"/>
                </a:buClr>
                <a:buFont typeface="Georgia" charset="0"/>
                <a:defRPr sz="1400">
                  <a:solidFill>
                    <a:schemeClr val="bg1"/>
                  </a:solidFill>
                  <a:latin typeface="Arial" charset="0"/>
                  <a:ea typeface="MS PGothic" charset="0"/>
                  <a:cs typeface="Arial" charset="0"/>
                </a:defRPr>
              </a:lvl7pPr>
              <a:lvl8pPr marL="3429000" indent="-228600" defTabSz="457200" eaLnBrk="0" fontAlgn="base" hangingPunct="0">
                <a:buClr>
                  <a:srgbClr val="F03A96"/>
                </a:buClr>
                <a:buFont typeface="Georgia" charset="0"/>
                <a:defRPr sz="1400">
                  <a:solidFill>
                    <a:schemeClr val="bg1"/>
                  </a:solidFill>
                  <a:latin typeface="Arial" charset="0"/>
                  <a:ea typeface="MS PGothic" charset="0"/>
                  <a:cs typeface="Arial" charset="0"/>
                </a:defRPr>
              </a:lvl8pPr>
              <a:lvl9pPr marL="3886200" indent="-228600" defTabSz="457200" eaLnBrk="0" fontAlgn="base" hangingPunct="0">
                <a:buClr>
                  <a:srgbClr val="F03A96"/>
                </a:buClr>
                <a:buFont typeface="Georgia" charset="0"/>
                <a:defRPr sz="1400">
                  <a:solidFill>
                    <a:schemeClr val="bg1"/>
                  </a:solidFill>
                  <a:latin typeface="Arial" charset="0"/>
                  <a:ea typeface="MS PGothic" charset="0"/>
                  <a:cs typeface="Arial" charset="0"/>
                </a:defRPr>
              </a:lvl9pPr>
            </a:lstStyle>
            <a:p>
              <a:pPr eaLnBrk="1" hangingPunct="1"/>
              <a:r>
                <a:rPr lang="en-US" sz="1800" b="1" dirty="0">
                  <a:solidFill>
                    <a:srgbClr val="E46C0A"/>
                  </a:solidFill>
                </a:rPr>
                <a:t>Assured Autonomy for Aviation Transformation</a:t>
              </a:r>
            </a:p>
            <a:p>
              <a:pPr marL="282575" indent="-165100" eaLnBrk="1" hangingPunct="1">
                <a:buFont typeface="Arial" charset="0"/>
                <a:buChar char="•"/>
              </a:pPr>
              <a:r>
                <a:rPr lang="en-US" sz="1400" dirty="0">
                  <a:solidFill>
                    <a:srgbClr val="404040"/>
                  </a:solidFill>
                </a:rPr>
                <a:t>Develop high impact aviation autonomy applications</a:t>
              </a:r>
            </a:p>
          </p:txBody>
        </p:sp>
        <p:pic>
          <p:nvPicPr>
            <p:cNvPr id="14" name="Picture 57" descr="1_web.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676699" y="1882775"/>
              <a:ext cx="4937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8" descr="2_web.pn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2676699" y="2681288"/>
              <a:ext cx="4937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9" descr="3_web.pn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2676699" y="3479800"/>
              <a:ext cx="4937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0" descr="4_web.pn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2676699" y="4276725"/>
              <a:ext cx="4937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1" descr="5_web.png"/>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2676699" y="5075238"/>
              <a:ext cx="4937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2" descr="6_web.png"/>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2676699" y="5873750"/>
              <a:ext cx="4937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20"/>
          <p:cNvGrpSpPr/>
          <p:nvPr/>
        </p:nvGrpSpPr>
        <p:grpSpPr>
          <a:xfrm>
            <a:off x="2736047" y="925166"/>
            <a:ext cx="6083588" cy="584776"/>
            <a:chOff x="2736047" y="925166"/>
            <a:chExt cx="6083588" cy="584776"/>
          </a:xfrm>
        </p:grpSpPr>
        <p:sp>
          <p:nvSpPr>
            <p:cNvPr id="5" name="TextBox 4"/>
            <p:cNvSpPr txBox="1">
              <a:spLocks noChangeArrowheads="1"/>
            </p:cNvSpPr>
            <p:nvPr/>
          </p:nvSpPr>
          <p:spPr bwMode="auto">
            <a:xfrm>
              <a:off x="2857674" y="925166"/>
              <a:ext cx="5525984"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200">
                  <a:solidFill>
                    <a:schemeClr val="bg1"/>
                  </a:solidFill>
                  <a:latin typeface="Arial" charset="0"/>
                  <a:ea typeface="MS PGothic" charset="0"/>
                  <a:cs typeface="Arial" charset="0"/>
                </a:defRPr>
              </a:lvl1pPr>
              <a:lvl2pPr marL="742950" indent="-285750" defTabSz="457200">
                <a:defRPr sz="2000">
                  <a:solidFill>
                    <a:schemeClr val="bg1"/>
                  </a:solidFill>
                  <a:latin typeface="Arial" charset="0"/>
                  <a:ea typeface="MS PGothic" charset="0"/>
                  <a:cs typeface="Arial" charset="0"/>
                </a:defRPr>
              </a:lvl2pPr>
              <a:lvl3pPr marL="1143000" indent="-228600" defTabSz="457200">
                <a:defRPr>
                  <a:solidFill>
                    <a:schemeClr val="bg1"/>
                  </a:solidFill>
                  <a:latin typeface="Arial" charset="0"/>
                  <a:ea typeface="MS PGothic" charset="0"/>
                  <a:cs typeface="Arial" charset="0"/>
                </a:defRPr>
              </a:lvl3pPr>
              <a:lvl4pPr marL="1600200" indent="-228600" defTabSz="457200">
                <a:defRPr sz="1600">
                  <a:solidFill>
                    <a:schemeClr val="bg1"/>
                  </a:solidFill>
                  <a:latin typeface="Arial" charset="0"/>
                  <a:ea typeface="MS PGothic" charset="0"/>
                  <a:cs typeface="Arial" charset="0"/>
                </a:defRPr>
              </a:lvl4pPr>
              <a:lvl5pPr marL="2057400" indent="-228600" defTabSz="457200">
                <a:defRPr sz="1400">
                  <a:solidFill>
                    <a:schemeClr val="bg1"/>
                  </a:solidFill>
                  <a:latin typeface="Arial" charset="0"/>
                  <a:ea typeface="MS PGothic" charset="0"/>
                  <a:cs typeface="Arial" charset="0"/>
                </a:defRPr>
              </a:lvl5pPr>
              <a:lvl6pPr marL="2514600" indent="-228600" defTabSz="457200" eaLnBrk="0" fontAlgn="base" hangingPunct="0">
                <a:buClr>
                  <a:srgbClr val="F03A96"/>
                </a:buClr>
                <a:buFont typeface="Georgia" charset="0"/>
                <a:defRPr sz="1400">
                  <a:solidFill>
                    <a:schemeClr val="bg1"/>
                  </a:solidFill>
                  <a:latin typeface="Arial" charset="0"/>
                  <a:ea typeface="MS PGothic" charset="0"/>
                  <a:cs typeface="Arial" charset="0"/>
                </a:defRPr>
              </a:lvl6pPr>
              <a:lvl7pPr marL="2971800" indent="-228600" defTabSz="457200" eaLnBrk="0" fontAlgn="base" hangingPunct="0">
                <a:buClr>
                  <a:srgbClr val="F03A96"/>
                </a:buClr>
                <a:buFont typeface="Georgia" charset="0"/>
                <a:defRPr sz="1400">
                  <a:solidFill>
                    <a:schemeClr val="bg1"/>
                  </a:solidFill>
                  <a:latin typeface="Arial" charset="0"/>
                  <a:ea typeface="MS PGothic" charset="0"/>
                  <a:cs typeface="Arial" charset="0"/>
                </a:defRPr>
              </a:lvl7pPr>
              <a:lvl8pPr marL="3429000" indent="-228600" defTabSz="457200" eaLnBrk="0" fontAlgn="base" hangingPunct="0">
                <a:buClr>
                  <a:srgbClr val="F03A96"/>
                </a:buClr>
                <a:buFont typeface="Georgia" charset="0"/>
                <a:defRPr sz="1400">
                  <a:solidFill>
                    <a:schemeClr val="bg1"/>
                  </a:solidFill>
                  <a:latin typeface="Arial" charset="0"/>
                  <a:ea typeface="MS PGothic" charset="0"/>
                  <a:cs typeface="Arial" charset="0"/>
                </a:defRPr>
              </a:lvl8pPr>
              <a:lvl9pPr marL="3886200" indent="-228600" defTabSz="457200" eaLnBrk="0" fontAlgn="base" hangingPunct="0">
                <a:buClr>
                  <a:srgbClr val="F03A96"/>
                </a:buClr>
                <a:buFont typeface="Georgia" charset="0"/>
                <a:defRPr sz="1400">
                  <a:solidFill>
                    <a:schemeClr val="bg1"/>
                  </a:solidFill>
                  <a:latin typeface="Arial" charset="0"/>
                  <a:ea typeface="MS PGothic" charset="0"/>
                  <a:cs typeface="Arial" charset="0"/>
                </a:defRPr>
              </a:lvl9pPr>
            </a:lstStyle>
            <a:p>
              <a:pPr marL="571500" indent="-571500" eaLnBrk="1" hangingPunct="1">
                <a:tabLst>
                  <a:tab pos="517525" algn="l"/>
                </a:tabLst>
              </a:pPr>
              <a:r>
                <a:rPr lang="en-US" sz="3200" dirty="0" smtClean="0">
                  <a:solidFill>
                    <a:schemeClr val="tx1">
                      <a:lumMod val="65000"/>
                      <a:lumOff val="35000"/>
                    </a:schemeClr>
                  </a:solidFill>
                </a:rPr>
                <a:t>6</a:t>
              </a:r>
              <a:r>
                <a:rPr lang="en-US" sz="1800" dirty="0" smtClean="0">
                  <a:solidFill>
                    <a:schemeClr val="tx1">
                      <a:lumMod val="65000"/>
                      <a:lumOff val="35000"/>
                    </a:schemeClr>
                  </a:solidFill>
                </a:rPr>
                <a:t>	</a:t>
              </a:r>
              <a:r>
                <a:rPr lang="en-US" sz="1800" b="1" dirty="0" smtClean="0">
                  <a:solidFill>
                    <a:schemeClr val="tx1">
                      <a:lumMod val="65000"/>
                      <a:lumOff val="35000"/>
                    </a:schemeClr>
                  </a:solidFill>
                </a:rPr>
                <a:t>Strategic Research and Technology Thrusts</a:t>
              </a:r>
              <a:endParaRPr lang="en-US" sz="1800" b="1" dirty="0">
                <a:solidFill>
                  <a:schemeClr val="tx1">
                    <a:lumMod val="65000"/>
                    <a:lumOff val="35000"/>
                  </a:schemeClr>
                </a:solidFill>
              </a:endParaRPr>
            </a:p>
          </p:txBody>
        </p:sp>
        <p:sp>
          <p:nvSpPr>
            <p:cNvPr id="20" name="Freeform 19"/>
            <p:cNvSpPr/>
            <p:nvPr/>
          </p:nvSpPr>
          <p:spPr>
            <a:xfrm flipV="1">
              <a:off x="2736047" y="1456693"/>
              <a:ext cx="6083588" cy="45719"/>
            </a:xfrm>
            <a:custGeom>
              <a:avLst/>
              <a:gdLst>
                <a:gd name="connsiteX0" fmla="*/ 0 w 5934633"/>
                <a:gd name="connsiteY0" fmla="*/ 0 h 0"/>
                <a:gd name="connsiteX1" fmla="*/ 5934633 w 5934633"/>
                <a:gd name="connsiteY1" fmla="*/ 0 h 0"/>
                <a:gd name="connsiteX2" fmla="*/ 5934633 w 5934633"/>
                <a:gd name="connsiteY2" fmla="*/ 0 h 0"/>
              </a:gdLst>
              <a:ahLst/>
              <a:cxnLst>
                <a:cxn ang="0">
                  <a:pos x="connsiteX0" y="connsiteY0"/>
                </a:cxn>
                <a:cxn ang="0">
                  <a:pos x="connsiteX1" y="connsiteY1"/>
                </a:cxn>
                <a:cxn ang="0">
                  <a:pos x="connsiteX2" y="connsiteY2"/>
                </a:cxn>
              </a:cxnLst>
              <a:rect l="l" t="t" r="r" b="b"/>
              <a:pathLst>
                <a:path w="5934633">
                  <a:moveTo>
                    <a:pt x="0" y="0"/>
                  </a:moveTo>
                  <a:lnTo>
                    <a:pt x="5934633" y="0"/>
                  </a:lnTo>
                  <a:lnTo>
                    <a:pt x="5934633" y="0"/>
                  </a:lnTo>
                </a:path>
              </a:pathLst>
            </a:custGeom>
            <a:ln w="57150" cmpd="thinThick">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7" name="Slide Number Placeholder 5"/>
          <p:cNvSpPr>
            <a:spLocks noGrp="1"/>
          </p:cNvSpPr>
          <p:nvPr>
            <p:ph type="sldNum" sz="quarter" idx="4"/>
          </p:nvPr>
        </p:nvSpPr>
        <p:spPr>
          <a:xfrm>
            <a:off x="6820690" y="6492875"/>
            <a:ext cx="2133600" cy="365125"/>
          </a:xfrm>
          <a:prstGeom prst="rect">
            <a:avLst/>
          </a:prstGeom>
        </p:spPr>
        <p:txBody>
          <a:bodyPr vert="horz" lIns="91440" tIns="45720" rIns="91440" bIns="45720" rtlCol="0" anchor="ctr"/>
          <a:lstStyle>
            <a:lvl1pPr algn="r">
              <a:defRPr sz="800">
                <a:solidFill>
                  <a:schemeClr val="tx1">
                    <a:tint val="75000"/>
                  </a:schemeClr>
                </a:solidFill>
                <a:latin typeface="Trebuchet MS"/>
                <a:cs typeface="Trebuchet MS"/>
              </a:defRPr>
            </a:lvl1pPr>
          </a:lstStyle>
          <a:p>
            <a:fld id="{C9812ADB-0C09-964E-BA31-EB411B871CD0}" type="slidenum">
              <a:rPr lang="en-US" smtClean="0"/>
              <a:pPr/>
              <a:t>2</a:t>
            </a:fld>
            <a:endParaRPr lang="en-US" dirty="0"/>
          </a:p>
        </p:txBody>
      </p:sp>
      <p:sp>
        <p:nvSpPr>
          <p:cNvPr id="28" name="Date Placeholder 3"/>
          <p:cNvSpPr>
            <a:spLocks noGrp="1"/>
          </p:cNvSpPr>
          <p:nvPr>
            <p:ph type="dt" sz="half" idx="2"/>
          </p:nvPr>
        </p:nvSpPr>
        <p:spPr>
          <a:xfrm>
            <a:off x="69850" y="6492875"/>
            <a:ext cx="2133600" cy="365125"/>
          </a:xfrm>
          <a:prstGeom prst="rect">
            <a:avLst/>
          </a:prstGeom>
        </p:spPr>
        <p:txBody>
          <a:bodyPr vert="horz" lIns="91440" tIns="45720" rIns="91440" bIns="45720" rtlCol="0" anchor="ctr"/>
          <a:lstStyle>
            <a:lvl1pPr algn="l">
              <a:defRPr sz="800">
                <a:solidFill>
                  <a:schemeClr val="tx1">
                    <a:tint val="75000"/>
                  </a:schemeClr>
                </a:solidFill>
                <a:latin typeface="Trebuchet MS"/>
                <a:cs typeface="Trebuchet MS"/>
              </a:defRPr>
            </a:lvl1pPr>
          </a:lstStyle>
          <a:p>
            <a:r>
              <a:rPr lang="en-US" dirty="0" err="1" smtClean="0"/>
              <a:t>www.nasa.gov</a:t>
            </a:r>
            <a:endParaRPr lang="en-US" dirty="0"/>
          </a:p>
        </p:txBody>
      </p:sp>
    </p:spTree>
    <p:extLst>
      <p:ext uri="{BB962C8B-B14F-4D97-AF65-F5344CB8AC3E}">
        <p14:creationId xmlns:p14="http://schemas.microsoft.com/office/powerpoint/2010/main" val="23872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programs_org_chart_plain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64690" y="1237234"/>
            <a:ext cx="6842760" cy="4980432"/>
          </a:xfrm>
          <a:prstGeom prst="rect">
            <a:avLst/>
          </a:prstGeom>
        </p:spPr>
      </p:pic>
      <p:sp>
        <p:nvSpPr>
          <p:cNvPr id="3" name="Title 2"/>
          <p:cNvSpPr>
            <a:spLocks noGrp="1"/>
          </p:cNvSpPr>
          <p:nvPr>
            <p:ph type="title"/>
          </p:nvPr>
        </p:nvSpPr>
        <p:spPr/>
        <p:txBody>
          <a:bodyPr/>
          <a:lstStyle/>
          <a:p>
            <a:r>
              <a:rPr lang="en-US" dirty="0" smtClean="0"/>
              <a:t>ARMD Programs with Strategic Thrusts</a:t>
            </a:r>
            <a:endParaRPr lang="en-US" dirty="0"/>
          </a:p>
        </p:txBody>
      </p:sp>
      <p:cxnSp>
        <p:nvCxnSpPr>
          <p:cNvPr id="7" name="Straight Connector 6"/>
          <p:cNvCxnSpPr/>
          <p:nvPr/>
        </p:nvCxnSpPr>
        <p:spPr>
          <a:xfrm>
            <a:off x="0" y="3748013"/>
            <a:ext cx="9144000" cy="30921"/>
          </a:xfrm>
          <a:prstGeom prst="line">
            <a:avLst/>
          </a:prstGeom>
          <a:ln w="9525" cmpd="sng">
            <a:solidFill>
              <a:schemeClr val="tx1">
                <a:lumMod val="75000"/>
                <a:lumOff val="2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54000" y="2000250"/>
            <a:ext cx="1911350" cy="276999"/>
          </a:xfrm>
          <a:prstGeom prst="rect">
            <a:avLst/>
          </a:prstGeom>
          <a:noFill/>
        </p:spPr>
        <p:txBody>
          <a:bodyPr wrap="square" rtlCol="0">
            <a:spAutoFit/>
          </a:bodyPr>
          <a:lstStyle/>
          <a:p>
            <a:r>
              <a:rPr lang="en-US" sz="1200" dirty="0" smtClean="0">
                <a:solidFill>
                  <a:schemeClr val="tx1">
                    <a:lumMod val="65000"/>
                    <a:lumOff val="35000"/>
                  </a:schemeClr>
                </a:solidFill>
                <a:latin typeface="Arial" pitchFamily="34" charset="0"/>
                <a:cs typeface="Arial" pitchFamily="34" charset="0"/>
              </a:rPr>
              <a:t>MISSION PROGRAMS</a:t>
            </a:r>
          </a:p>
        </p:txBody>
      </p:sp>
      <p:sp>
        <p:nvSpPr>
          <p:cNvPr id="9" name="TextBox 8"/>
          <p:cNvSpPr txBox="1"/>
          <p:nvPr/>
        </p:nvSpPr>
        <p:spPr>
          <a:xfrm>
            <a:off x="254000" y="4965700"/>
            <a:ext cx="1911350" cy="276999"/>
          </a:xfrm>
          <a:prstGeom prst="rect">
            <a:avLst/>
          </a:prstGeom>
          <a:noFill/>
        </p:spPr>
        <p:txBody>
          <a:bodyPr wrap="square" rtlCol="0">
            <a:spAutoFit/>
          </a:bodyPr>
          <a:lstStyle/>
          <a:p>
            <a:r>
              <a:rPr lang="en-US" sz="1200" dirty="0" smtClean="0">
                <a:solidFill>
                  <a:schemeClr val="tx1">
                    <a:lumMod val="65000"/>
                    <a:lumOff val="35000"/>
                  </a:schemeClr>
                </a:solidFill>
                <a:latin typeface="Arial" pitchFamily="34" charset="0"/>
                <a:cs typeface="Arial" pitchFamily="34" charset="0"/>
              </a:rPr>
              <a:t>SEEDLING PROGRAM</a:t>
            </a:r>
          </a:p>
        </p:txBody>
      </p:sp>
      <p:sp>
        <p:nvSpPr>
          <p:cNvPr id="11" name="TextBox 10"/>
          <p:cNvSpPr txBox="1"/>
          <p:nvPr/>
        </p:nvSpPr>
        <p:spPr>
          <a:xfrm>
            <a:off x="2006600" y="1225550"/>
            <a:ext cx="1911350" cy="461665"/>
          </a:xfrm>
          <a:prstGeom prst="rect">
            <a:avLst/>
          </a:prstGeom>
          <a:noFill/>
        </p:spPr>
        <p:txBody>
          <a:bodyPr wrap="square" rtlCol="0">
            <a:spAutoFit/>
          </a:bodyPr>
          <a:lstStyle/>
          <a:p>
            <a:r>
              <a:rPr lang="en-US" sz="1200" dirty="0" smtClean="0">
                <a:solidFill>
                  <a:srgbClr val="FFFFFF"/>
                </a:solidFill>
              </a:rPr>
              <a:t>Airspace Operations and Safety Program</a:t>
            </a:r>
            <a:endParaRPr lang="en-US" sz="1200" dirty="0">
              <a:solidFill>
                <a:srgbClr val="FFFFFF"/>
              </a:solidFill>
            </a:endParaRPr>
          </a:p>
        </p:txBody>
      </p:sp>
      <p:sp>
        <p:nvSpPr>
          <p:cNvPr id="13" name="TextBox 12"/>
          <p:cNvSpPr txBox="1"/>
          <p:nvPr/>
        </p:nvSpPr>
        <p:spPr>
          <a:xfrm>
            <a:off x="4394200" y="1225550"/>
            <a:ext cx="1943100" cy="461665"/>
          </a:xfrm>
          <a:prstGeom prst="rect">
            <a:avLst/>
          </a:prstGeom>
          <a:noFill/>
        </p:spPr>
        <p:txBody>
          <a:bodyPr wrap="square" rtlCol="0">
            <a:spAutoFit/>
          </a:bodyPr>
          <a:lstStyle/>
          <a:p>
            <a:r>
              <a:rPr lang="en-US" sz="1200" dirty="0" smtClean="0">
                <a:solidFill>
                  <a:srgbClr val="FFFFFF"/>
                </a:solidFill>
              </a:rPr>
              <a:t>Advanced Air Vehicles Program</a:t>
            </a:r>
            <a:endParaRPr lang="en-US" sz="1200" dirty="0">
              <a:solidFill>
                <a:srgbClr val="FFFFFF"/>
              </a:solidFill>
            </a:endParaRPr>
          </a:p>
        </p:txBody>
      </p:sp>
      <p:sp>
        <p:nvSpPr>
          <p:cNvPr id="14" name="TextBox 13"/>
          <p:cNvSpPr txBox="1"/>
          <p:nvPr/>
        </p:nvSpPr>
        <p:spPr>
          <a:xfrm>
            <a:off x="6800850" y="1225550"/>
            <a:ext cx="1949450" cy="461665"/>
          </a:xfrm>
          <a:prstGeom prst="rect">
            <a:avLst/>
          </a:prstGeom>
          <a:noFill/>
        </p:spPr>
        <p:txBody>
          <a:bodyPr wrap="square" rtlCol="0">
            <a:spAutoFit/>
          </a:bodyPr>
          <a:lstStyle/>
          <a:p>
            <a:r>
              <a:rPr lang="en-US" sz="1200" dirty="0" smtClean="0">
                <a:solidFill>
                  <a:srgbClr val="FFFFFF"/>
                </a:solidFill>
              </a:rPr>
              <a:t>Integrated Aviation Systems Program</a:t>
            </a:r>
            <a:endParaRPr lang="en-US" sz="1200" dirty="0">
              <a:solidFill>
                <a:srgbClr val="FFFFFF"/>
              </a:solidFill>
            </a:endParaRPr>
          </a:p>
        </p:txBody>
      </p:sp>
      <p:sp>
        <p:nvSpPr>
          <p:cNvPr id="15" name="TextBox 14"/>
          <p:cNvSpPr txBox="1"/>
          <p:nvPr/>
        </p:nvSpPr>
        <p:spPr>
          <a:xfrm>
            <a:off x="4362450" y="4032250"/>
            <a:ext cx="2032000" cy="461665"/>
          </a:xfrm>
          <a:prstGeom prst="rect">
            <a:avLst/>
          </a:prstGeom>
          <a:noFill/>
        </p:spPr>
        <p:txBody>
          <a:bodyPr wrap="square" rtlCol="0">
            <a:spAutoFit/>
          </a:bodyPr>
          <a:lstStyle/>
          <a:p>
            <a:r>
              <a:rPr lang="en-US" sz="1200" dirty="0" smtClean="0">
                <a:solidFill>
                  <a:srgbClr val="FFFFFF"/>
                </a:solidFill>
              </a:rPr>
              <a:t>Transformative Aeronautics Concepts Program</a:t>
            </a:r>
            <a:endParaRPr lang="en-US" sz="1200" dirty="0">
              <a:solidFill>
                <a:srgbClr val="FFFFFF"/>
              </a:solidFill>
            </a:endParaRPr>
          </a:p>
        </p:txBody>
      </p:sp>
      <p:sp>
        <p:nvSpPr>
          <p:cNvPr id="17" name="TextBox 16"/>
          <p:cNvSpPr txBox="1"/>
          <p:nvPr/>
        </p:nvSpPr>
        <p:spPr>
          <a:xfrm>
            <a:off x="2006600" y="1701800"/>
            <a:ext cx="1936750" cy="1305485"/>
          </a:xfrm>
          <a:prstGeom prst="rect">
            <a:avLst/>
          </a:prstGeom>
          <a:noFill/>
        </p:spPr>
        <p:txBody>
          <a:bodyPr wrap="square" rtlCol="0">
            <a:spAutoFit/>
          </a:bodyPr>
          <a:lstStyle/>
          <a:p>
            <a:pPr marL="114300" indent="-114300">
              <a:lnSpc>
                <a:spcPct val="120000"/>
              </a:lnSpc>
              <a:buFont typeface="Arial"/>
              <a:buChar char="•"/>
            </a:pPr>
            <a:r>
              <a:rPr lang="en-US" sz="1100" dirty="0" smtClean="0">
                <a:solidFill>
                  <a:schemeClr val="tx1">
                    <a:lumMod val="75000"/>
                    <a:lumOff val="25000"/>
                  </a:schemeClr>
                </a:solidFill>
                <a:latin typeface="Arial"/>
                <a:cs typeface="Arial"/>
              </a:rPr>
              <a:t>Safe, Efficient Growth in Global Operations</a:t>
            </a:r>
          </a:p>
          <a:p>
            <a:pPr marL="114300" indent="-114300">
              <a:lnSpc>
                <a:spcPct val="120000"/>
              </a:lnSpc>
              <a:buFont typeface="Arial"/>
              <a:buChar char="•"/>
            </a:pPr>
            <a:r>
              <a:rPr lang="en-US" sz="1100" dirty="0" smtClean="0">
                <a:solidFill>
                  <a:schemeClr val="tx1">
                    <a:lumMod val="75000"/>
                    <a:lumOff val="25000"/>
                  </a:schemeClr>
                </a:solidFill>
                <a:latin typeface="Arial"/>
                <a:cs typeface="Arial"/>
              </a:rPr>
              <a:t>Real-Time System-Wide Safety Assurance</a:t>
            </a:r>
          </a:p>
          <a:p>
            <a:pPr marL="114300" indent="-114300">
              <a:lnSpc>
                <a:spcPct val="120000"/>
              </a:lnSpc>
              <a:buFont typeface="Arial"/>
              <a:buChar char="•"/>
            </a:pPr>
            <a:r>
              <a:rPr lang="en-US" sz="1100" dirty="0" smtClean="0">
                <a:solidFill>
                  <a:schemeClr val="tx1">
                    <a:lumMod val="75000"/>
                    <a:lumOff val="25000"/>
                  </a:schemeClr>
                </a:solidFill>
                <a:latin typeface="Arial"/>
                <a:cs typeface="Arial"/>
              </a:rPr>
              <a:t>Assured Autonomy for Aviation Transformation</a:t>
            </a:r>
            <a:endParaRPr lang="en-US" sz="1100" dirty="0">
              <a:solidFill>
                <a:schemeClr val="tx1">
                  <a:lumMod val="75000"/>
                  <a:lumOff val="25000"/>
                </a:schemeClr>
              </a:solidFill>
              <a:latin typeface="Arial"/>
              <a:cs typeface="Arial"/>
            </a:endParaRPr>
          </a:p>
        </p:txBody>
      </p:sp>
      <p:sp>
        <p:nvSpPr>
          <p:cNvPr id="18" name="TextBox 17"/>
          <p:cNvSpPr txBox="1"/>
          <p:nvPr/>
        </p:nvSpPr>
        <p:spPr>
          <a:xfrm>
            <a:off x="4381500" y="1695450"/>
            <a:ext cx="2000250" cy="1579150"/>
          </a:xfrm>
          <a:prstGeom prst="rect">
            <a:avLst/>
          </a:prstGeom>
          <a:noFill/>
        </p:spPr>
        <p:txBody>
          <a:bodyPr wrap="square" rtlCol="0">
            <a:spAutoFit/>
          </a:bodyPr>
          <a:lstStyle/>
          <a:p>
            <a:pPr marL="114300" indent="-114300">
              <a:lnSpc>
                <a:spcPct val="110000"/>
              </a:lnSpc>
              <a:buFont typeface="Arial"/>
              <a:buChar char="•"/>
            </a:pPr>
            <a:r>
              <a:rPr lang="en-US" sz="1100" dirty="0" smtClean="0">
                <a:solidFill>
                  <a:schemeClr val="tx1">
                    <a:lumMod val="75000"/>
                    <a:lumOff val="25000"/>
                  </a:schemeClr>
                </a:solidFill>
                <a:latin typeface="Arial"/>
                <a:cs typeface="Arial"/>
              </a:rPr>
              <a:t>Ultra-Efficient Commercial Vehicles</a:t>
            </a:r>
          </a:p>
          <a:p>
            <a:pPr marL="114300" indent="-114300">
              <a:lnSpc>
                <a:spcPct val="110000"/>
              </a:lnSpc>
              <a:buFont typeface="Arial"/>
              <a:buChar char="•"/>
            </a:pPr>
            <a:r>
              <a:rPr lang="en-US" sz="1100" dirty="0" smtClean="0">
                <a:solidFill>
                  <a:schemeClr val="tx1">
                    <a:lumMod val="75000"/>
                    <a:lumOff val="25000"/>
                  </a:schemeClr>
                </a:solidFill>
                <a:latin typeface="Arial"/>
                <a:cs typeface="Arial"/>
              </a:rPr>
              <a:t>Innovation in Commercial Supersonic Aircraft</a:t>
            </a:r>
          </a:p>
          <a:p>
            <a:pPr marL="114300" indent="-114300">
              <a:lnSpc>
                <a:spcPct val="110000"/>
              </a:lnSpc>
              <a:buFont typeface="Arial"/>
              <a:buChar char="•"/>
            </a:pPr>
            <a:r>
              <a:rPr lang="en-US" sz="1100" dirty="0" smtClean="0">
                <a:solidFill>
                  <a:schemeClr val="tx1">
                    <a:lumMod val="75000"/>
                    <a:lumOff val="25000"/>
                  </a:schemeClr>
                </a:solidFill>
                <a:latin typeface="Arial"/>
                <a:cs typeface="Arial"/>
              </a:rPr>
              <a:t>Transition to Low-Carbon Propulsion</a:t>
            </a:r>
          </a:p>
          <a:p>
            <a:pPr marL="114300" indent="-114300">
              <a:lnSpc>
                <a:spcPct val="110000"/>
              </a:lnSpc>
              <a:buFont typeface="Arial"/>
              <a:buChar char="•"/>
            </a:pPr>
            <a:r>
              <a:rPr lang="en-US" sz="1100" dirty="0" smtClean="0">
                <a:solidFill>
                  <a:schemeClr val="tx1">
                    <a:lumMod val="75000"/>
                    <a:lumOff val="25000"/>
                  </a:schemeClr>
                </a:solidFill>
                <a:latin typeface="Arial"/>
                <a:cs typeface="Arial"/>
              </a:rPr>
              <a:t>Assured Autonomy for Aviation Transformation</a:t>
            </a:r>
            <a:endParaRPr lang="en-US" sz="1100" dirty="0">
              <a:solidFill>
                <a:schemeClr val="tx1">
                  <a:lumMod val="75000"/>
                  <a:lumOff val="25000"/>
                </a:schemeClr>
              </a:solidFill>
              <a:latin typeface="Arial"/>
              <a:cs typeface="Arial"/>
            </a:endParaRPr>
          </a:p>
        </p:txBody>
      </p:sp>
      <p:sp>
        <p:nvSpPr>
          <p:cNvPr id="19" name="TextBox 18"/>
          <p:cNvSpPr txBox="1"/>
          <p:nvPr/>
        </p:nvSpPr>
        <p:spPr>
          <a:xfrm>
            <a:off x="6813550" y="1714500"/>
            <a:ext cx="1968500" cy="1102353"/>
          </a:xfrm>
          <a:prstGeom prst="rect">
            <a:avLst/>
          </a:prstGeom>
          <a:noFill/>
        </p:spPr>
        <p:txBody>
          <a:bodyPr wrap="square" rtlCol="0">
            <a:spAutoFit/>
          </a:bodyPr>
          <a:lstStyle/>
          <a:p>
            <a:pPr marL="114300" indent="-114300">
              <a:lnSpc>
                <a:spcPct val="120000"/>
              </a:lnSpc>
              <a:buFont typeface="Arial"/>
              <a:buChar char="•"/>
            </a:pPr>
            <a:r>
              <a:rPr lang="en-US" sz="1100" dirty="0" smtClean="0">
                <a:solidFill>
                  <a:schemeClr val="tx1">
                    <a:lumMod val="75000"/>
                    <a:lumOff val="25000"/>
                  </a:schemeClr>
                </a:solidFill>
                <a:latin typeface="Arial"/>
                <a:cs typeface="Arial"/>
              </a:rPr>
              <a:t>Flight Research-Oriented Integrated, System-Level R&amp;T support all six thrusts</a:t>
            </a:r>
          </a:p>
          <a:p>
            <a:pPr marL="114300" indent="-114300">
              <a:lnSpc>
                <a:spcPct val="120000"/>
              </a:lnSpc>
              <a:buFont typeface="Arial"/>
              <a:buChar char="•"/>
            </a:pPr>
            <a:r>
              <a:rPr lang="en-US" sz="1100" dirty="0" smtClean="0">
                <a:solidFill>
                  <a:schemeClr val="tx1">
                    <a:lumMod val="75000"/>
                    <a:lumOff val="25000"/>
                  </a:schemeClr>
                </a:solidFill>
                <a:latin typeface="Arial"/>
                <a:cs typeface="Arial"/>
              </a:rPr>
              <a:t>X-Planes / Test Environment</a:t>
            </a:r>
            <a:endParaRPr lang="en-US" sz="1100" dirty="0">
              <a:solidFill>
                <a:schemeClr val="tx1">
                  <a:lumMod val="75000"/>
                  <a:lumOff val="25000"/>
                </a:schemeClr>
              </a:solidFill>
              <a:latin typeface="Arial"/>
              <a:cs typeface="Arial"/>
            </a:endParaRPr>
          </a:p>
        </p:txBody>
      </p:sp>
      <p:sp>
        <p:nvSpPr>
          <p:cNvPr id="20" name="TextBox 19"/>
          <p:cNvSpPr txBox="1"/>
          <p:nvPr/>
        </p:nvSpPr>
        <p:spPr>
          <a:xfrm>
            <a:off x="4438650" y="4578350"/>
            <a:ext cx="1885950" cy="1102353"/>
          </a:xfrm>
          <a:prstGeom prst="rect">
            <a:avLst/>
          </a:prstGeom>
          <a:noFill/>
        </p:spPr>
        <p:txBody>
          <a:bodyPr wrap="square" rtlCol="0">
            <a:spAutoFit/>
          </a:bodyPr>
          <a:lstStyle/>
          <a:p>
            <a:pPr marL="114300" indent="-114300">
              <a:lnSpc>
                <a:spcPct val="120000"/>
              </a:lnSpc>
              <a:buFont typeface="Arial"/>
              <a:buChar char="•"/>
            </a:pPr>
            <a:r>
              <a:rPr lang="en-US" sz="1100" dirty="0" smtClean="0">
                <a:solidFill>
                  <a:schemeClr val="tx1">
                    <a:lumMod val="75000"/>
                    <a:lumOff val="25000"/>
                  </a:schemeClr>
                </a:solidFill>
                <a:latin typeface="Arial"/>
                <a:cs typeface="Arial"/>
              </a:rPr>
              <a:t>High-risk, leap-frog ideas supporting all six thrusts</a:t>
            </a:r>
          </a:p>
          <a:p>
            <a:pPr marL="114300" indent="-114300">
              <a:lnSpc>
                <a:spcPct val="120000"/>
              </a:lnSpc>
              <a:buFont typeface="Arial"/>
              <a:buChar char="•"/>
            </a:pPr>
            <a:r>
              <a:rPr lang="en-US" sz="1100" dirty="0" smtClean="0">
                <a:solidFill>
                  <a:schemeClr val="tx1">
                    <a:lumMod val="75000"/>
                    <a:lumOff val="25000"/>
                  </a:schemeClr>
                </a:solidFill>
                <a:latin typeface="Arial"/>
                <a:cs typeface="Arial"/>
              </a:rPr>
              <a:t>Critical cross-cutting tools and technology development</a:t>
            </a:r>
            <a:endParaRPr lang="en-US" sz="1100" dirty="0">
              <a:solidFill>
                <a:schemeClr val="tx1">
                  <a:lumMod val="75000"/>
                  <a:lumOff val="25000"/>
                </a:schemeClr>
              </a:solidFill>
              <a:latin typeface="Arial"/>
              <a:cs typeface="Arial"/>
            </a:endParaRPr>
          </a:p>
        </p:txBody>
      </p:sp>
      <p:sp>
        <p:nvSpPr>
          <p:cNvPr id="24" name="Slide Number Placeholder 5"/>
          <p:cNvSpPr>
            <a:spLocks noGrp="1"/>
          </p:cNvSpPr>
          <p:nvPr>
            <p:ph type="sldNum" sz="quarter" idx="4"/>
          </p:nvPr>
        </p:nvSpPr>
        <p:spPr>
          <a:xfrm>
            <a:off x="6820690" y="6492875"/>
            <a:ext cx="2133600" cy="365125"/>
          </a:xfrm>
          <a:prstGeom prst="rect">
            <a:avLst/>
          </a:prstGeom>
        </p:spPr>
        <p:txBody>
          <a:bodyPr vert="horz" lIns="91440" tIns="45720" rIns="91440" bIns="45720" rtlCol="0" anchor="ctr"/>
          <a:lstStyle>
            <a:lvl1pPr algn="r">
              <a:defRPr sz="800">
                <a:solidFill>
                  <a:schemeClr val="tx1">
                    <a:tint val="75000"/>
                  </a:schemeClr>
                </a:solidFill>
                <a:latin typeface="Trebuchet MS"/>
                <a:cs typeface="Trebuchet MS"/>
              </a:defRPr>
            </a:lvl1pPr>
          </a:lstStyle>
          <a:p>
            <a:fld id="{C9812ADB-0C09-964E-BA31-EB411B871CD0}" type="slidenum">
              <a:rPr lang="en-US" smtClean="0"/>
              <a:pPr/>
              <a:t>3</a:t>
            </a:fld>
            <a:endParaRPr lang="en-US" dirty="0"/>
          </a:p>
        </p:txBody>
      </p:sp>
      <p:sp>
        <p:nvSpPr>
          <p:cNvPr id="25" name="Date Placeholder 3"/>
          <p:cNvSpPr>
            <a:spLocks noGrp="1"/>
          </p:cNvSpPr>
          <p:nvPr>
            <p:ph type="dt" sz="half" idx="2"/>
          </p:nvPr>
        </p:nvSpPr>
        <p:spPr>
          <a:xfrm>
            <a:off x="69850" y="6492875"/>
            <a:ext cx="2133600" cy="365125"/>
          </a:xfrm>
          <a:prstGeom prst="rect">
            <a:avLst/>
          </a:prstGeom>
        </p:spPr>
        <p:txBody>
          <a:bodyPr vert="horz" lIns="91440" tIns="45720" rIns="91440" bIns="45720" rtlCol="0" anchor="ctr"/>
          <a:lstStyle>
            <a:lvl1pPr algn="l">
              <a:defRPr sz="800">
                <a:solidFill>
                  <a:schemeClr val="tx1">
                    <a:tint val="75000"/>
                  </a:schemeClr>
                </a:solidFill>
                <a:latin typeface="Trebuchet MS"/>
                <a:cs typeface="Trebuchet MS"/>
              </a:defRPr>
            </a:lvl1pPr>
          </a:lstStyle>
          <a:p>
            <a:r>
              <a:rPr lang="en-US" dirty="0" err="1" smtClean="0"/>
              <a:t>www.nasa.gov</a:t>
            </a:r>
            <a:endParaRPr lang="en-US" dirty="0"/>
          </a:p>
        </p:txBody>
      </p:sp>
    </p:spTree>
    <p:extLst>
      <p:ext uri="{BB962C8B-B14F-4D97-AF65-F5344CB8AC3E}">
        <p14:creationId xmlns:p14="http://schemas.microsoft.com/office/powerpoint/2010/main" val="242349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892369538"/>
              </p:ext>
            </p:extLst>
          </p:nvPr>
        </p:nvGraphicFramePr>
        <p:xfrm>
          <a:off x="-7988" y="1293167"/>
          <a:ext cx="9158207" cy="4769113"/>
        </p:xfrm>
        <a:graphic>
          <a:graphicData uri="http://schemas.openxmlformats.org/drawingml/2006/table">
            <a:tbl>
              <a:tblPr firstRow="1" bandRow="1"/>
              <a:tblGrid>
                <a:gridCol w="3155422"/>
                <a:gridCol w="849215"/>
                <a:gridCol w="807587"/>
                <a:gridCol w="915821"/>
                <a:gridCol w="802585"/>
                <a:gridCol w="862541"/>
                <a:gridCol w="857542"/>
                <a:gridCol w="907494"/>
              </a:tblGrid>
              <a:tr h="600193">
                <a:tc>
                  <a:txBody>
                    <a:bodyPr/>
                    <a:lstStyle/>
                    <a:p>
                      <a:pPr marL="111125" indent="0">
                        <a:lnSpc>
                          <a:spcPct val="100000"/>
                        </a:lnSpc>
                      </a:pPr>
                      <a:r>
                        <a:rPr lang="en-US" sz="1200" dirty="0" smtClean="0">
                          <a:solidFill>
                            <a:schemeClr val="bg1"/>
                          </a:solidFill>
                          <a:latin typeface="Trebuchet MS"/>
                          <a:cs typeface="Trebuchet MS"/>
                        </a:rPr>
                        <a:t>Budget Authority</a:t>
                      </a:r>
                      <a:endParaRPr lang="en-US" sz="1200" dirty="0">
                        <a:solidFill>
                          <a:schemeClr val="bg1"/>
                        </a:solidFill>
                        <a:latin typeface="Trebuchet MS"/>
                        <a:cs typeface="Trebuchet MS"/>
                      </a:endParaRPr>
                    </a:p>
                  </a:txBody>
                  <a:tcPr marL="95307" marR="95307" marT="47655" marB="47655">
                    <a:lnL w="12700" cmpd="sng">
                      <a:noFill/>
                      <a:prstDash val="solid"/>
                    </a:lnL>
                    <a:lnR w="12700" cmpd="sng">
                      <a:noFill/>
                      <a:prstDash val="solid"/>
                    </a:lnR>
                    <a:lnT w="12700" cmpd="sng">
                      <a:noFill/>
                      <a:prstDash val="solid"/>
                    </a:lnT>
                    <a:lnB w="12700"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nSpc>
                          <a:spcPct val="100000"/>
                        </a:lnSpc>
                      </a:pPr>
                      <a:r>
                        <a:rPr lang="en-US" sz="1200" dirty="0" smtClean="0">
                          <a:solidFill>
                            <a:schemeClr val="bg1"/>
                          </a:solidFill>
                          <a:latin typeface="Trebuchet MS"/>
                          <a:cs typeface="Trebuchet MS"/>
                        </a:rPr>
                        <a:t>Actual </a:t>
                      </a:r>
                      <a:br>
                        <a:rPr lang="en-US" sz="1200" dirty="0" smtClean="0">
                          <a:solidFill>
                            <a:schemeClr val="bg1"/>
                          </a:solidFill>
                          <a:latin typeface="Trebuchet MS"/>
                          <a:cs typeface="Trebuchet MS"/>
                        </a:rPr>
                      </a:br>
                      <a:r>
                        <a:rPr lang="en-US" sz="1200" dirty="0" smtClean="0">
                          <a:solidFill>
                            <a:schemeClr val="bg1"/>
                          </a:solidFill>
                          <a:latin typeface="Trebuchet MS"/>
                          <a:cs typeface="Trebuchet MS"/>
                        </a:rPr>
                        <a:t>FY 2014</a:t>
                      </a:r>
                      <a:endParaRPr lang="en-US" sz="1200" dirty="0">
                        <a:solidFill>
                          <a:schemeClr val="bg1"/>
                        </a:solidFill>
                        <a:latin typeface="Trebuchet MS"/>
                        <a:cs typeface="Trebuchet MS"/>
                      </a:endParaRPr>
                    </a:p>
                  </a:txBody>
                  <a:tcPr marL="95307" marR="95307" marT="47655" marB="47655">
                    <a:lnL w="12700" cmpd="sng">
                      <a:noFill/>
                      <a:prstDash val="solid"/>
                    </a:lnL>
                    <a:lnR w="12700" cmpd="sng">
                      <a:noFill/>
                      <a:prstDash val="solid"/>
                    </a:lnR>
                    <a:lnT w="12700" cmpd="sng">
                      <a:noFill/>
                      <a:prstDash val="solid"/>
                    </a:lnT>
                    <a:lnB w="12700"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nSpc>
                          <a:spcPct val="100000"/>
                        </a:lnSpc>
                      </a:pPr>
                      <a:r>
                        <a:rPr lang="en-US" sz="1200" dirty="0" smtClean="0">
                          <a:solidFill>
                            <a:schemeClr val="bg1"/>
                          </a:solidFill>
                          <a:latin typeface="Trebuchet MS"/>
                          <a:cs typeface="Trebuchet MS"/>
                        </a:rPr>
                        <a:t>Enacted FY 2015</a:t>
                      </a:r>
                      <a:endParaRPr lang="en-US" sz="1200" dirty="0">
                        <a:solidFill>
                          <a:schemeClr val="bg1"/>
                        </a:solidFill>
                        <a:latin typeface="Trebuchet MS"/>
                        <a:cs typeface="Trebuchet MS"/>
                      </a:endParaRPr>
                    </a:p>
                  </a:txBody>
                  <a:tcPr marL="95307" marR="95307" marT="47655" marB="47655">
                    <a:lnL w="12700" cmpd="sng">
                      <a:noFill/>
                      <a:prstDash val="solid"/>
                    </a:lnL>
                    <a:lnR w="12700" cmpd="sng">
                      <a:noFill/>
                      <a:prstDash val="solid"/>
                    </a:lnR>
                    <a:lnT w="12700" cmpd="sng">
                      <a:noFill/>
                      <a:prstDash val="solid"/>
                    </a:lnT>
                    <a:lnB w="12700"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57150" indent="0">
                        <a:lnSpc>
                          <a:spcPct val="100000"/>
                        </a:lnSpc>
                      </a:pPr>
                      <a:r>
                        <a:rPr lang="en-US" sz="1200" dirty="0" smtClean="0">
                          <a:solidFill>
                            <a:schemeClr val="bg1"/>
                          </a:solidFill>
                          <a:latin typeface="Trebuchet MS"/>
                          <a:cs typeface="Trebuchet MS"/>
                        </a:rPr>
                        <a:t>Request</a:t>
                      </a:r>
                      <a:r>
                        <a:rPr lang="en-US" sz="1200" baseline="0" dirty="0" smtClean="0">
                          <a:solidFill>
                            <a:schemeClr val="bg1"/>
                          </a:solidFill>
                          <a:latin typeface="Trebuchet MS"/>
                          <a:cs typeface="Trebuchet MS"/>
                        </a:rPr>
                        <a:t> FY 2016</a:t>
                      </a:r>
                      <a:endParaRPr lang="en-US" sz="1200" dirty="0">
                        <a:solidFill>
                          <a:schemeClr val="bg1"/>
                        </a:solidFill>
                        <a:latin typeface="Trebuchet MS"/>
                        <a:cs typeface="Trebuchet MS"/>
                      </a:endParaRPr>
                    </a:p>
                  </a:txBody>
                  <a:tcPr marL="95307" marR="95307" marT="47655" marB="47655">
                    <a:lnL w="12700" cmpd="sng">
                      <a:noFill/>
                      <a:prstDash val="solid"/>
                    </a:lnL>
                    <a:lnR w="12700" cmpd="sng">
                      <a:noFill/>
                      <a:prstDash val="solid"/>
                    </a:lnR>
                    <a:lnT w="12700" cmpd="sng">
                      <a:noFill/>
                      <a:prstDash val="solid"/>
                    </a:lnT>
                    <a:lnB w="12700"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0" indent="0">
                        <a:lnSpc>
                          <a:spcPct val="100000"/>
                        </a:lnSpc>
                      </a:pPr>
                      <a:r>
                        <a:rPr lang="en-US" sz="1200" dirty="0" smtClean="0">
                          <a:solidFill>
                            <a:schemeClr val="bg1"/>
                          </a:solidFill>
                          <a:latin typeface="Trebuchet MS"/>
                          <a:cs typeface="Trebuchet MS"/>
                        </a:rPr>
                        <a:t/>
                      </a:r>
                      <a:br>
                        <a:rPr lang="en-US" sz="1200" dirty="0" smtClean="0">
                          <a:solidFill>
                            <a:schemeClr val="bg1"/>
                          </a:solidFill>
                          <a:latin typeface="Trebuchet MS"/>
                          <a:cs typeface="Trebuchet MS"/>
                        </a:rPr>
                      </a:br>
                      <a:r>
                        <a:rPr lang="en-US" sz="1200" dirty="0" smtClean="0">
                          <a:solidFill>
                            <a:schemeClr val="bg1"/>
                          </a:solidFill>
                          <a:latin typeface="Trebuchet MS"/>
                          <a:cs typeface="Trebuchet MS"/>
                        </a:rPr>
                        <a:t>FY 2017</a:t>
                      </a:r>
                      <a:endParaRPr lang="en-US" sz="1200" dirty="0">
                        <a:solidFill>
                          <a:schemeClr val="bg1"/>
                        </a:solidFill>
                        <a:latin typeface="Trebuchet MS"/>
                        <a:cs typeface="Trebuchet MS"/>
                      </a:endParaRPr>
                    </a:p>
                  </a:txBody>
                  <a:tcPr marL="95307" marR="95307" marT="47655" marB="47655">
                    <a:lnL w="12700" cmpd="sng">
                      <a:noFill/>
                      <a:prstDash val="solid"/>
                    </a:lnL>
                    <a:lnR w="12700" cmpd="sng">
                      <a:noFill/>
                      <a:prstDash val="solid"/>
                    </a:lnR>
                    <a:lnT w="12700" cmpd="sng">
                      <a:noFill/>
                      <a:prstDash val="solid"/>
                    </a:lnT>
                    <a:lnB w="12700"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nSpc>
                          <a:spcPct val="100000"/>
                        </a:lnSpc>
                      </a:pPr>
                      <a:r>
                        <a:rPr lang="en-US" sz="1200" dirty="0" smtClean="0">
                          <a:solidFill>
                            <a:schemeClr val="bg1"/>
                          </a:solidFill>
                          <a:latin typeface="Trebuchet MS"/>
                          <a:cs typeface="Trebuchet MS"/>
                        </a:rPr>
                        <a:t/>
                      </a:r>
                      <a:br>
                        <a:rPr lang="en-US" sz="1200" dirty="0" smtClean="0">
                          <a:solidFill>
                            <a:schemeClr val="bg1"/>
                          </a:solidFill>
                          <a:latin typeface="Trebuchet MS"/>
                          <a:cs typeface="Trebuchet MS"/>
                        </a:rPr>
                      </a:br>
                      <a:r>
                        <a:rPr lang="en-US" sz="1200" dirty="0" smtClean="0">
                          <a:solidFill>
                            <a:schemeClr val="bg1"/>
                          </a:solidFill>
                          <a:latin typeface="Trebuchet MS"/>
                          <a:cs typeface="Trebuchet MS"/>
                        </a:rPr>
                        <a:t>FY 2018</a:t>
                      </a:r>
                      <a:endParaRPr lang="en-US" sz="1200" dirty="0">
                        <a:solidFill>
                          <a:schemeClr val="bg1"/>
                        </a:solidFill>
                        <a:latin typeface="Trebuchet MS"/>
                        <a:cs typeface="Trebuchet MS"/>
                      </a:endParaRPr>
                    </a:p>
                  </a:txBody>
                  <a:tcPr marL="95307" marR="95307" marT="47655" marB="47655">
                    <a:lnL w="12700" cmpd="sng">
                      <a:noFill/>
                      <a:prstDash val="solid"/>
                    </a:lnL>
                    <a:lnR w="12700" cmpd="sng">
                      <a:noFill/>
                      <a:prstDash val="solid"/>
                    </a:lnR>
                    <a:lnT w="12700" cmpd="sng">
                      <a:noFill/>
                      <a:prstDash val="solid"/>
                    </a:lnT>
                    <a:lnB w="12700"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nSpc>
                          <a:spcPct val="100000"/>
                        </a:lnSpc>
                      </a:pPr>
                      <a:r>
                        <a:rPr lang="en-US" sz="1200" dirty="0" smtClean="0">
                          <a:solidFill>
                            <a:schemeClr val="bg1"/>
                          </a:solidFill>
                          <a:latin typeface="Trebuchet MS"/>
                          <a:cs typeface="Trebuchet MS"/>
                        </a:rPr>
                        <a:t/>
                      </a:r>
                      <a:br>
                        <a:rPr lang="en-US" sz="1200" dirty="0" smtClean="0">
                          <a:solidFill>
                            <a:schemeClr val="bg1"/>
                          </a:solidFill>
                          <a:latin typeface="Trebuchet MS"/>
                          <a:cs typeface="Trebuchet MS"/>
                        </a:rPr>
                      </a:br>
                      <a:r>
                        <a:rPr lang="en-US" sz="1200" dirty="0" smtClean="0">
                          <a:solidFill>
                            <a:schemeClr val="bg1"/>
                          </a:solidFill>
                          <a:latin typeface="Trebuchet MS"/>
                          <a:cs typeface="Trebuchet MS"/>
                        </a:rPr>
                        <a:t>FY 2019</a:t>
                      </a:r>
                      <a:endParaRPr lang="en-US" sz="1200" dirty="0">
                        <a:solidFill>
                          <a:schemeClr val="bg1"/>
                        </a:solidFill>
                        <a:latin typeface="Trebuchet MS"/>
                        <a:cs typeface="Trebuchet MS"/>
                      </a:endParaRPr>
                    </a:p>
                  </a:txBody>
                  <a:tcPr marL="95307" marR="95307" marT="47655" marB="47655">
                    <a:lnL w="12700" cmpd="sng">
                      <a:noFill/>
                      <a:prstDash val="solid"/>
                    </a:lnL>
                    <a:lnR w="12700" cmpd="sng">
                      <a:noFill/>
                      <a:prstDash val="solid"/>
                    </a:lnR>
                    <a:lnT w="12700" cmpd="sng">
                      <a:noFill/>
                      <a:prstDash val="solid"/>
                    </a:lnT>
                    <a:lnB w="12700"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nSpc>
                          <a:spcPct val="100000"/>
                        </a:lnSpc>
                      </a:pPr>
                      <a:r>
                        <a:rPr lang="en-US" sz="1200" dirty="0" smtClean="0">
                          <a:solidFill>
                            <a:schemeClr val="bg1"/>
                          </a:solidFill>
                          <a:latin typeface="Trebuchet MS"/>
                          <a:cs typeface="Trebuchet MS"/>
                        </a:rPr>
                        <a:t/>
                      </a:r>
                      <a:br>
                        <a:rPr lang="en-US" sz="1200" dirty="0" smtClean="0">
                          <a:solidFill>
                            <a:schemeClr val="bg1"/>
                          </a:solidFill>
                          <a:latin typeface="Trebuchet MS"/>
                          <a:cs typeface="Trebuchet MS"/>
                        </a:rPr>
                      </a:br>
                      <a:r>
                        <a:rPr lang="en-US" sz="1200" dirty="0" smtClean="0">
                          <a:solidFill>
                            <a:schemeClr val="bg1"/>
                          </a:solidFill>
                          <a:latin typeface="Trebuchet MS"/>
                          <a:cs typeface="Trebuchet MS"/>
                        </a:rPr>
                        <a:t>FY 2020</a:t>
                      </a:r>
                      <a:endParaRPr lang="en-US" sz="1200" dirty="0">
                        <a:solidFill>
                          <a:schemeClr val="bg1"/>
                        </a:solidFill>
                        <a:latin typeface="Trebuchet MS"/>
                        <a:cs typeface="Trebuchet MS"/>
                      </a:endParaRPr>
                    </a:p>
                  </a:txBody>
                  <a:tcPr marL="95307" marR="95307" marT="47655" marB="47655">
                    <a:lnL w="12700" cmpd="sng">
                      <a:noFill/>
                      <a:prstDash val="solid"/>
                    </a:lnL>
                    <a:lnR w="12700" cmpd="sng">
                      <a:noFill/>
                      <a:prstDash val="solid"/>
                    </a:lnR>
                    <a:lnT w="12700" cmpd="sng">
                      <a:noFill/>
                      <a:prstDash val="solid"/>
                    </a:lnT>
                    <a:lnB w="12700"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r>
              <a:tr h="347410">
                <a:tc>
                  <a:txBody>
                    <a:bodyPr/>
                    <a:lstStyle/>
                    <a:p>
                      <a:pPr>
                        <a:lnSpc>
                          <a:spcPct val="100000"/>
                        </a:lnSpc>
                      </a:pPr>
                      <a:endParaRPr lang="en-US" sz="1200" dirty="0">
                        <a:latin typeface="Times New Roman"/>
                        <a:cs typeface="Times New Roman"/>
                      </a:endParaRPr>
                    </a:p>
                  </a:txBody>
                  <a:tcPr marL="95307" marR="95307" marT="47655" marB="47655">
                    <a:lnL w="12700" cmpd="sng">
                      <a:noFill/>
                      <a:prstDash val="solid"/>
                    </a:lnL>
                    <a:lnR w="12700" cmpd="sng">
                      <a:noFill/>
                      <a:prstDash val="solid"/>
                    </a:lnR>
                    <a:lnT w="12700" cap="flat" cmpd="sng" algn="ctr">
                      <a:solidFill>
                        <a:srgbClr val="F79646">
                          <a:lumMod val="75000"/>
                        </a:srgbClr>
                      </a:solidFill>
                      <a:prstDash val="solid"/>
                      <a:round/>
                      <a:headEnd type="none" w="med" len="med"/>
                      <a:tailEnd type="none" w="med" len="med"/>
                    </a:lnT>
                    <a:lnB w="12700"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lang="en-US" sz="1200">
                        <a:latin typeface="Times New Roman"/>
                        <a:cs typeface="Times New Roman"/>
                      </a:endParaRPr>
                    </a:p>
                  </a:txBody>
                  <a:tcPr marL="95307" marR="95307" marT="47655" marB="47655">
                    <a:lnL w="12700" cmpd="sng">
                      <a:noFill/>
                      <a:prstDash val="solid"/>
                    </a:lnL>
                    <a:lnR w="12700" cmpd="sng">
                      <a:noFill/>
                      <a:prstDash val="solid"/>
                    </a:lnR>
                    <a:lnT w="12700" cap="flat" cmpd="sng" algn="ctr">
                      <a:solidFill>
                        <a:srgbClr val="F79646">
                          <a:lumMod val="75000"/>
                        </a:srgbClr>
                      </a:solidFill>
                      <a:prstDash val="solid"/>
                      <a:round/>
                      <a:headEnd type="none" w="med" len="med"/>
                      <a:tailEnd type="none" w="med" len="med"/>
                    </a:lnT>
                    <a:lnB w="12700"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lang="en-US" sz="1200" dirty="0">
                        <a:latin typeface="Times New Roman"/>
                        <a:cs typeface="Times New Roman"/>
                      </a:endParaRPr>
                    </a:p>
                  </a:txBody>
                  <a:tcPr marL="95307" marR="95307" marT="47655" marB="47655">
                    <a:lnL w="12700" cmpd="sng">
                      <a:noFill/>
                      <a:prstDash val="solid"/>
                    </a:lnL>
                    <a:lnR w="12700" cmpd="sng">
                      <a:noFill/>
                      <a:prstDash val="solid"/>
                    </a:lnR>
                    <a:lnT w="12700" cap="flat" cmpd="sng" algn="ctr">
                      <a:solidFill>
                        <a:srgbClr val="F79646">
                          <a:lumMod val="75000"/>
                        </a:srgbClr>
                      </a:solidFill>
                      <a:prstDash val="solid"/>
                      <a:round/>
                      <a:headEnd type="none" w="med" len="med"/>
                      <a:tailEnd type="none" w="med" len="med"/>
                    </a:lnT>
                    <a:lnB w="12700"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200" dirty="0">
                        <a:latin typeface="Times New Roman"/>
                        <a:cs typeface="Times New Roman"/>
                      </a:endParaRPr>
                    </a:p>
                  </a:txBody>
                  <a:tcPr marL="95307" marR="95307" marT="47655" marB="47655">
                    <a:lnL w="12700" cmpd="sng">
                      <a:noFill/>
                      <a:prstDash val="solid"/>
                    </a:lnL>
                    <a:lnR w="12700" cmpd="sng">
                      <a:noFill/>
                      <a:prstDash val="solid"/>
                    </a:lnR>
                    <a:lnT w="12700" cap="flat" cmpd="sng" algn="ctr">
                      <a:solidFill>
                        <a:srgbClr val="F79646">
                          <a:lumMod val="75000"/>
                        </a:srgbClr>
                      </a:solidFill>
                      <a:prstDash val="solid"/>
                      <a:round/>
                      <a:headEnd type="none" w="med" len="med"/>
                      <a:tailEnd type="none" w="med" len="med"/>
                    </a:lnT>
                    <a:lnB w="12700"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lang="en-US" sz="1200" dirty="0">
                        <a:latin typeface="Times New Roman"/>
                        <a:cs typeface="Times New Roman"/>
                      </a:endParaRPr>
                    </a:p>
                  </a:txBody>
                  <a:tcPr marL="95307" marR="95307" marT="47655" marB="47655">
                    <a:lnL w="12700" cmpd="sng">
                      <a:noFill/>
                      <a:prstDash val="solid"/>
                    </a:lnL>
                    <a:lnR w="12700" cmpd="sng">
                      <a:noFill/>
                      <a:prstDash val="solid"/>
                    </a:lnR>
                    <a:lnT w="12700" cap="flat" cmpd="sng" algn="ctr">
                      <a:solidFill>
                        <a:srgbClr val="F79646">
                          <a:lumMod val="75000"/>
                        </a:srgbClr>
                      </a:solidFill>
                      <a:prstDash val="solid"/>
                      <a:round/>
                      <a:headEnd type="none" w="med" len="med"/>
                      <a:tailEnd type="none" w="med" len="med"/>
                    </a:lnT>
                    <a:lnB w="12700"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00000"/>
                        </a:lnSpc>
                      </a:pPr>
                      <a:endParaRPr lang="en-US" sz="1200" dirty="0">
                        <a:latin typeface="Times New Roman"/>
                        <a:cs typeface="Times New Roman"/>
                      </a:endParaRPr>
                    </a:p>
                  </a:txBody>
                  <a:tcPr marL="95307" marR="95307" marT="47655" marB="47655">
                    <a:lnL w="12700" cmpd="sng">
                      <a:noFill/>
                      <a:prstDash val="solid"/>
                    </a:lnL>
                    <a:lnR w="12700" cmpd="sng">
                      <a:noFill/>
                      <a:prstDash val="solid"/>
                    </a:lnR>
                    <a:lnT w="12700" cap="flat" cmpd="sng" algn="ctr">
                      <a:solidFill>
                        <a:srgbClr val="F79646">
                          <a:lumMod val="75000"/>
                        </a:srgbClr>
                      </a:solidFill>
                      <a:prstDash val="solid"/>
                      <a:round/>
                      <a:headEnd type="none" w="med" len="med"/>
                      <a:tailEnd type="none" w="med" len="med"/>
                    </a:lnT>
                    <a:lnB w="12700"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lang="en-US" sz="1200" dirty="0">
                        <a:latin typeface="Times New Roman"/>
                        <a:cs typeface="Times New Roman"/>
                      </a:endParaRPr>
                    </a:p>
                  </a:txBody>
                  <a:tcPr marL="95307" marR="95307" marT="47655" marB="47655">
                    <a:lnL w="12700" cmpd="sng">
                      <a:noFill/>
                      <a:prstDash val="solid"/>
                    </a:lnL>
                    <a:lnR w="12700" cmpd="sng">
                      <a:noFill/>
                      <a:prstDash val="solid"/>
                    </a:lnR>
                    <a:lnT w="12700" cap="flat" cmpd="sng" algn="ctr">
                      <a:solidFill>
                        <a:srgbClr val="F79646">
                          <a:lumMod val="75000"/>
                        </a:srgbClr>
                      </a:solidFill>
                      <a:prstDash val="solid"/>
                      <a:round/>
                      <a:headEnd type="none" w="med" len="med"/>
                      <a:tailEnd type="none" w="med" len="med"/>
                    </a:lnT>
                    <a:lnB w="12700"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00000"/>
                        </a:lnSpc>
                      </a:pPr>
                      <a:endParaRPr lang="en-US" sz="1200" dirty="0">
                        <a:latin typeface="Times New Roman"/>
                        <a:cs typeface="Times New Roman"/>
                      </a:endParaRPr>
                    </a:p>
                  </a:txBody>
                  <a:tcPr marL="95307" marR="95307" marT="47655" marB="47655">
                    <a:lnL w="12700" cmpd="sng">
                      <a:noFill/>
                      <a:prstDash val="solid"/>
                    </a:lnL>
                    <a:lnR w="12700" cmpd="sng">
                      <a:noFill/>
                      <a:prstDash val="solid"/>
                    </a:lnR>
                    <a:lnT w="12700" cap="flat" cmpd="sng" algn="ctr">
                      <a:solidFill>
                        <a:srgbClr val="F79646">
                          <a:lumMod val="75000"/>
                        </a:srgbClr>
                      </a:solidFill>
                      <a:prstDash val="solid"/>
                      <a:round/>
                      <a:headEnd type="none" w="med" len="med"/>
                      <a:tailEnd type="none" w="med" len="med"/>
                    </a:lnT>
                    <a:lnB w="12700"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tcPr>
                </a:tc>
              </a:tr>
              <a:tr h="347410">
                <a:tc>
                  <a:txBody>
                    <a:bodyPr/>
                    <a:lstStyle/>
                    <a:p>
                      <a:pPr marL="111125"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595959"/>
                          </a:solidFill>
                          <a:latin typeface="Times New Roman"/>
                          <a:cs typeface="Times New Roman"/>
                        </a:rPr>
                        <a:t>Aeronautics</a:t>
                      </a:r>
                    </a:p>
                  </a:txBody>
                  <a:tcPr marL="95307" marR="95307" marT="47655" marB="47655">
                    <a:lnL w="12700" cmpd="sng">
                      <a:noFill/>
                      <a:prstDash val="solid"/>
                    </a:lnL>
                    <a:lnR w="12700" cmpd="sng">
                      <a:noFill/>
                      <a:prstDash val="solid"/>
                    </a:lnR>
                    <a:lnT w="12700" cap="flat" cmpd="sng" algn="ctr">
                      <a:solidFill>
                        <a:srgbClr val="F79646">
                          <a:lumMod val="75000"/>
                        </a:srgbClr>
                      </a:solidFill>
                      <a:prstDash val="solid"/>
                      <a:round/>
                      <a:headEnd type="none" w="med" len="med"/>
                      <a:tailEnd type="none" w="med" len="med"/>
                    </a:lnT>
                    <a:lnB w="12700"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200" b="1" dirty="0" smtClean="0">
                          <a:solidFill>
                            <a:srgbClr val="595959"/>
                          </a:solidFill>
                          <a:latin typeface="Times New Roman"/>
                          <a:cs typeface="Times New Roman"/>
                        </a:rPr>
                        <a:t>$566.0</a:t>
                      </a:r>
                      <a:endParaRPr lang="en-US" sz="1200" b="1" dirty="0">
                        <a:solidFill>
                          <a:srgbClr val="595959"/>
                        </a:solidFill>
                        <a:latin typeface="Times New Roman"/>
                        <a:cs typeface="Times New Roman"/>
                      </a:endParaRPr>
                    </a:p>
                  </a:txBody>
                  <a:tcPr marL="95307" marR="95307" marT="47655" marB="47655">
                    <a:lnL w="12700" cmpd="sng">
                      <a:noFill/>
                      <a:prstDash val="solid"/>
                    </a:lnL>
                    <a:lnR w="12700" cmpd="sng">
                      <a:noFill/>
                      <a:prstDash val="solid"/>
                    </a:lnR>
                    <a:lnT w="12700" cap="flat" cmpd="sng" algn="ctr">
                      <a:solidFill>
                        <a:srgbClr val="F79646">
                          <a:lumMod val="75000"/>
                        </a:srgbClr>
                      </a:solidFill>
                      <a:prstDash val="solid"/>
                      <a:round/>
                      <a:headEnd type="none" w="med" len="med"/>
                      <a:tailEnd type="none" w="med" len="med"/>
                    </a:lnT>
                    <a:lnB w="12700"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200" b="1" dirty="0" smtClean="0">
                          <a:solidFill>
                            <a:srgbClr val="595959"/>
                          </a:solidFill>
                          <a:latin typeface="Times New Roman"/>
                          <a:cs typeface="Times New Roman"/>
                        </a:rPr>
                        <a:t>$651.0</a:t>
                      </a:r>
                      <a:endParaRPr lang="en-US" sz="1200" b="1" dirty="0">
                        <a:solidFill>
                          <a:srgbClr val="595959"/>
                        </a:solidFill>
                        <a:latin typeface="Times New Roman"/>
                        <a:cs typeface="Times New Roman"/>
                      </a:endParaRPr>
                    </a:p>
                  </a:txBody>
                  <a:tcPr marL="95307" marR="95307" marT="47655" marB="47655">
                    <a:lnL w="12700" cmpd="sng">
                      <a:noFill/>
                      <a:prstDash val="solid"/>
                    </a:lnL>
                    <a:lnR w="12700" cmpd="sng">
                      <a:noFill/>
                      <a:prstDash val="solid"/>
                    </a:lnR>
                    <a:lnT w="12700" cap="flat" cmpd="sng" algn="ctr">
                      <a:solidFill>
                        <a:srgbClr val="F79646">
                          <a:lumMod val="75000"/>
                        </a:srgbClr>
                      </a:solidFill>
                      <a:prstDash val="solid"/>
                      <a:round/>
                      <a:headEnd type="none" w="med" len="med"/>
                      <a:tailEnd type="none" w="med" len="med"/>
                    </a:lnT>
                    <a:lnB w="12700"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57150" indent="0">
                        <a:lnSpc>
                          <a:spcPct val="100000"/>
                        </a:lnSpc>
                      </a:pPr>
                      <a:r>
                        <a:rPr lang="en-US" sz="1200" b="1" dirty="0" smtClean="0">
                          <a:solidFill>
                            <a:srgbClr val="595959"/>
                          </a:solidFill>
                          <a:latin typeface="Times New Roman"/>
                          <a:cs typeface="Times New Roman"/>
                        </a:rPr>
                        <a:t>$571.4</a:t>
                      </a:r>
                      <a:endParaRPr lang="en-US" sz="1200" b="1" dirty="0">
                        <a:solidFill>
                          <a:srgbClr val="595959"/>
                        </a:solidFill>
                        <a:latin typeface="Times New Roman"/>
                        <a:cs typeface="Times New Roman"/>
                      </a:endParaRPr>
                    </a:p>
                  </a:txBody>
                  <a:tcPr marL="95307" marR="95307" marT="47655" marB="47655">
                    <a:lnL w="12700" cmpd="sng">
                      <a:noFill/>
                      <a:prstDash val="solid"/>
                    </a:lnL>
                    <a:lnR w="12700" cmpd="sng">
                      <a:noFill/>
                      <a:prstDash val="solid"/>
                    </a:lnR>
                    <a:lnT w="12700" cap="flat" cmpd="sng" algn="ctr">
                      <a:solidFill>
                        <a:srgbClr val="F79646">
                          <a:lumMod val="75000"/>
                        </a:srgbClr>
                      </a:solidFill>
                      <a:prstDash val="solid"/>
                      <a:round/>
                      <a:headEnd type="none" w="med" len="med"/>
                      <a:tailEnd type="none" w="med" len="med"/>
                    </a:lnT>
                    <a:lnB w="12700"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200" b="1" dirty="0" smtClean="0">
                          <a:solidFill>
                            <a:srgbClr val="595959"/>
                          </a:solidFill>
                          <a:latin typeface="Times New Roman"/>
                          <a:cs typeface="Times New Roman"/>
                        </a:rPr>
                        <a:t>$580.0</a:t>
                      </a:r>
                      <a:endParaRPr lang="en-US" sz="1200" b="1" dirty="0">
                        <a:solidFill>
                          <a:srgbClr val="595959"/>
                        </a:solidFill>
                        <a:latin typeface="Times New Roman"/>
                        <a:cs typeface="Times New Roman"/>
                      </a:endParaRPr>
                    </a:p>
                  </a:txBody>
                  <a:tcPr marL="95307" marR="95307" marT="47655" marB="47655">
                    <a:lnL w="12700" cmpd="sng">
                      <a:noFill/>
                      <a:prstDash val="solid"/>
                    </a:lnL>
                    <a:lnR w="12700" cmpd="sng">
                      <a:noFill/>
                      <a:prstDash val="solid"/>
                    </a:lnR>
                    <a:lnT w="12700" cap="flat" cmpd="sng" algn="ctr">
                      <a:solidFill>
                        <a:srgbClr val="F79646">
                          <a:lumMod val="75000"/>
                        </a:srgbClr>
                      </a:solidFill>
                      <a:prstDash val="solid"/>
                      <a:round/>
                      <a:headEnd type="none" w="med" len="med"/>
                      <a:tailEnd type="none" w="med" len="med"/>
                    </a:lnT>
                    <a:lnB w="12700"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nSpc>
                          <a:spcPct val="100000"/>
                        </a:lnSpc>
                      </a:pPr>
                      <a:r>
                        <a:rPr lang="en-US" sz="1200" b="1" dirty="0" smtClean="0">
                          <a:solidFill>
                            <a:srgbClr val="595959"/>
                          </a:solidFill>
                          <a:latin typeface="Times New Roman"/>
                          <a:cs typeface="Times New Roman"/>
                        </a:rPr>
                        <a:t>$588.7</a:t>
                      </a:r>
                      <a:endParaRPr lang="en-US" sz="1200" b="1" dirty="0">
                        <a:solidFill>
                          <a:srgbClr val="595959"/>
                        </a:solidFill>
                        <a:latin typeface="Times New Roman"/>
                        <a:cs typeface="Times New Roman"/>
                      </a:endParaRPr>
                    </a:p>
                  </a:txBody>
                  <a:tcPr marL="95307" marR="95307" marT="47655" marB="47655">
                    <a:lnL w="12700" cmpd="sng">
                      <a:noFill/>
                      <a:prstDash val="solid"/>
                    </a:lnL>
                    <a:lnR w="12700" cmpd="sng">
                      <a:noFill/>
                      <a:prstDash val="solid"/>
                    </a:lnR>
                    <a:lnT w="12700" cap="flat" cmpd="sng" algn="ctr">
                      <a:solidFill>
                        <a:srgbClr val="F79646">
                          <a:lumMod val="75000"/>
                        </a:srgbClr>
                      </a:solidFill>
                      <a:prstDash val="solid"/>
                      <a:round/>
                      <a:headEnd type="none" w="med" len="med"/>
                      <a:tailEnd type="none" w="med" len="med"/>
                    </a:lnT>
                    <a:lnB w="12700"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200" b="1" dirty="0" smtClean="0">
                          <a:solidFill>
                            <a:srgbClr val="595959"/>
                          </a:solidFill>
                          <a:latin typeface="Times New Roman"/>
                          <a:cs typeface="Times New Roman"/>
                        </a:rPr>
                        <a:t>$597.5</a:t>
                      </a:r>
                      <a:endParaRPr lang="en-US" sz="1200" b="1" dirty="0">
                        <a:solidFill>
                          <a:srgbClr val="595959"/>
                        </a:solidFill>
                        <a:latin typeface="Times New Roman"/>
                        <a:cs typeface="Times New Roman"/>
                      </a:endParaRPr>
                    </a:p>
                  </a:txBody>
                  <a:tcPr marL="95307" marR="95307" marT="47655" marB="47655">
                    <a:lnL w="12700" cmpd="sng">
                      <a:noFill/>
                      <a:prstDash val="solid"/>
                    </a:lnL>
                    <a:lnR w="12700" cmpd="sng">
                      <a:noFill/>
                      <a:prstDash val="solid"/>
                    </a:lnR>
                    <a:lnT w="12700" cap="flat" cmpd="sng" algn="ctr">
                      <a:solidFill>
                        <a:srgbClr val="F79646">
                          <a:lumMod val="75000"/>
                        </a:srgbClr>
                      </a:solidFill>
                      <a:prstDash val="solid"/>
                      <a:round/>
                      <a:headEnd type="none" w="med" len="med"/>
                      <a:tailEnd type="none" w="med" len="med"/>
                    </a:lnT>
                    <a:lnB w="12700"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nSpc>
                          <a:spcPct val="100000"/>
                        </a:lnSpc>
                      </a:pPr>
                      <a:r>
                        <a:rPr lang="en-US" sz="1200" b="1" dirty="0" smtClean="0">
                          <a:solidFill>
                            <a:srgbClr val="595959"/>
                          </a:solidFill>
                          <a:latin typeface="Times New Roman"/>
                          <a:cs typeface="Times New Roman"/>
                        </a:rPr>
                        <a:t>$606.4</a:t>
                      </a:r>
                      <a:endParaRPr lang="en-US" sz="1200" b="1" dirty="0">
                        <a:solidFill>
                          <a:srgbClr val="595959"/>
                        </a:solidFill>
                        <a:latin typeface="Times New Roman"/>
                        <a:cs typeface="Times New Roman"/>
                      </a:endParaRPr>
                    </a:p>
                  </a:txBody>
                  <a:tcPr marL="95307" marR="95307" marT="47655" marB="47655">
                    <a:lnL w="12700" cmpd="sng">
                      <a:noFill/>
                      <a:prstDash val="solid"/>
                    </a:lnL>
                    <a:lnR w="12700" cmpd="sng">
                      <a:noFill/>
                      <a:prstDash val="solid"/>
                    </a:lnR>
                    <a:lnT w="12700" cap="flat" cmpd="sng" algn="ctr">
                      <a:solidFill>
                        <a:srgbClr val="F79646">
                          <a:lumMod val="75000"/>
                        </a:srgbClr>
                      </a:solidFill>
                      <a:prstDash val="solid"/>
                      <a:round/>
                      <a:headEnd type="none" w="med" len="med"/>
                      <a:tailEnd type="none" w="med" len="med"/>
                    </a:lnT>
                    <a:lnB w="12700"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tcPr>
                </a:tc>
              </a:tr>
              <a:tr h="347410">
                <a:tc>
                  <a:txBody>
                    <a:bodyPr/>
                    <a:lstStyle/>
                    <a:p>
                      <a:pPr marL="111125" indent="0">
                        <a:lnSpc>
                          <a:spcPct val="100000"/>
                        </a:lnSpc>
                      </a:pPr>
                      <a:r>
                        <a:rPr lang="en-US" sz="1200" dirty="0" smtClean="0">
                          <a:solidFill>
                            <a:schemeClr val="tx1">
                              <a:lumMod val="75000"/>
                              <a:lumOff val="25000"/>
                            </a:schemeClr>
                          </a:solidFill>
                          <a:latin typeface="Times New Roman"/>
                          <a:cs typeface="Times New Roman"/>
                        </a:rPr>
                        <a:t>Airspace Operations Safety</a:t>
                      </a:r>
                    </a:p>
                  </a:txBody>
                  <a:tcPr marL="95307" marR="95307" marT="47655" marB="47655">
                    <a:lnL w="12700" cmpd="sng">
                      <a:noFill/>
                      <a:prstDash val="solid"/>
                    </a:lnL>
                    <a:lnR w="12700" cmpd="sng">
                      <a:noFill/>
                      <a:prstDash val="solid"/>
                    </a:lnR>
                    <a:lnT w="12700" cap="flat" cmpd="sng" algn="ctr">
                      <a:solidFill>
                        <a:srgbClr val="F79646">
                          <a:lumMod val="75000"/>
                        </a:srgb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nSpc>
                          <a:spcPct val="100000"/>
                        </a:lnSpc>
                      </a:pP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ap="flat" cmpd="sng" algn="ctr">
                      <a:solidFill>
                        <a:srgbClr val="F79646">
                          <a:lumMod val="75000"/>
                        </a:srgb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nSpc>
                          <a:spcPct val="100000"/>
                        </a:lnSpc>
                      </a:pPr>
                      <a:r>
                        <a:rPr lang="en-US" sz="1200" dirty="0" smtClean="0">
                          <a:solidFill>
                            <a:schemeClr val="tx1">
                              <a:lumMod val="85000"/>
                              <a:lumOff val="15000"/>
                            </a:schemeClr>
                          </a:solidFill>
                          <a:latin typeface="Times New Roman"/>
                          <a:cs typeface="Times New Roman"/>
                        </a:rPr>
                        <a:t>  154.0</a:t>
                      </a:r>
                      <a:endParaRPr lang="en-US" sz="1200" dirty="0">
                        <a:solidFill>
                          <a:schemeClr val="tx1">
                            <a:lumMod val="85000"/>
                            <a:lumOff val="15000"/>
                          </a:schemeClr>
                        </a:solidFill>
                        <a:latin typeface="Times New Roman"/>
                        <a:cs typeface="Times New Roman"/>
                      </a:endParaRPr>
                    </a:p>
                  </a:txBody>
                  <a:tcPr marL="95307" marR="95307" marT="47655" marB="47655">
                    <a:lnL w="12700" cmpd="sng">
                      <a:noFill/>
                      <a:prstDash val="solid"/>
                    </a:lnL>
                    <a:lnR w="12700" cmpd="sng">
                      <a:noFill/>
                      <a:prstDash val="solid"/>
                    </a:lnR>
                    <a:lnT w="12700" cap="flat" cmpd="sng" algn="ctr">
                      <a:solidFill>
                        <a:srgbClr val="F79646">
                          <a:lumMod val="75000"/>
                        </a:srgb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2"/>
                    </a:solidFill>
                  </a:tcPr>
                </a:tc>
                <a:tc>
                  <a:txBody>
                    <a:bodyPr/>
                    <a:lstStyle/>
                    <a:p>
                      <a:pPr marL="57150" indent="0">
                        <a:lnSpc>
                          <a:spcPct val="100000"/>
                        </a:lnSpc>
                      </a:pPr>
                      <a:r>
                        <a:rPr lang="en-US" sz="1200" dirty="0" smtClean="0">
                          <a:solidFill>
                            <a:schemeClr val="tx1">
                              <a:lumMod val="85000"/>
                              <a:lumOff val="15000"/>
                            </a:schemeClr>
                          </a:solidFill>
                          <a:latin typeface="Times New Roman"/>
                          <a:cs typeface="Times New Roman"/>
                        </a:rPr>
                        <a:t>  142.4</a:t>
                      </a:r>
                      <a:endParaRPr lang="en-US" sz="1200" dirty="0">
                        <a:solidFill>
                          <a:schemeClr val="tx1">
                            <a:lumMod val="85000"/>
                            <a:lumOff val="15000"/>
                          </a:schemeClr>
                        </a:solidFill>
                        <a:latin typeface="Times New Roman"/>
                        <a:cs typeface="Times New Roman"/>
                      </a:endParaRPr>
                    </a:p>
                  </a:txBody>
                  <a:tcPr marL="95307" marR="95307" marT="47655" marB="47655">
                    <a:lnL w="12700" cmpd="sng">
                      <a:noFill/>
                      <a:prstDash val="solid"/>
                    </a:lnL>
                    <a:lnR w="12700" cmpd="sng">
                      <a:noFill/>
                      <a:prstDash val="solid"/>
                    </a:lnR>
                    <a:lnT w="12700" cap="flat" cmpd="sng" algn="ctr">
                      <a:solidFill>
                        <a:srgbClr val="F79646">
                          <a:lumMod val="75000"/>
                        </a:srgb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nSpc>
                          <a:spcPct val="100000"/>
                        </a:lnSpc>
                      </a:pPr>
                      <a:r>
                        <a:rPr lang="en-US" sz="1200" dirty="0" smtClean="0">
                          <a:solidFill>
                            <a:schemeClr val="tx1">
                              <a:lumMod val="85000"/>
                              <a:lumOff val="15000"/>
                            </a:schemeClr>
                          </a:solidFill>
                          <a:latin typeface="Times New Roman"/>
                          <a:cs typeface="Times New Roman"/>
                        </a:rPr>
                        <a:t>  153.2</a:t>
                      </a:r>
                      <a:endParaRPr lang="en-US" sz="1200" dirty="0">
                        <a:solidFill>
                          <a:schemeClr val="tx1">
                            <a:lumMod val="85000"/>
                            <a:lumOff val="15000"/>
                          </a:schemeClr>
                        </a:solidFill>
                        <a:latin typeface="Times New Roman"/>
                        <a:cs typeface="Times New Roman"/>
                      </a:endParaRPr>
                    </a:p>
                  </a:txBody>
                  <a:tcPr marL="95307" marR="95307" marT="47655" marB="47655">
                    <a:lnL w="12700" cmpd="sng">
                      <a:noFill/>
                      <a:prstDash val="solid"/>
                    </a:lnL>
                    <a:lnR w="12700" cmpd="sng">
                      <a:noFill/>
                      <a:prstDash val="solid"/>
                    </a:lnR>
                    <a:lnT w="12700" cap="flat" cmpd="sng" algn="ctr">
                      <a:solidFill>
                        <a:srgbClr val="F79646">
                          <a:lumMod val="75000"/>
                        </a:srgb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EECE1"/>
                    </a:solidFill>
                  </a:tcPr>
                </a:tc>
                <a:tc>
                  <a:txBody>
                    <a:bodyPr/>
                    <a:lstStyle/>
                    <a:p>
                      <a:pPr>
                        <a:lnSpc>
                          <a:spcPct val="100000"/>
                        </a:lnSpc>
                      </a:pPr>
                      <a:r>
                        <a:rPr lang="en-US" sz="1200" dirty="0" smtClean="0">
                          <a:solidFill>
                            <a:schemeClr val="tx1">
                              <a:lumMod val="85000"/>
                              <a:lumOff val="15000"/>
                            </a:schemeClr>
                          </a:solidFill>
                          <a:latin typeface="Times New Roman"/>
                          <a:cs typeface="Times New Roman"/>
                        </a:rPr>
                        <a:t>  159.6</a:t>
                      </a:r>
                      <a:endParaRPr lang="en-US" sz="1200" dirty="0">
                        <a:solidFill>
                          <a:schemeClr val="tx1">
                            <a:lumMod val="85000"/>
                            <a:lumOff val="15000"/>
                          </a:schemeClr>
                        </a:solidFill>
                        <a:latin typeface="Times New Roman"/>
                        <a:cs typeface="Times New Roman"/>
                      </a:endParaRPr>
                    </a:p>
                  </a:txBody>
                  <a:tcPr marL="95307" marR="95307" marT="47655" marB="47655">
                    <a:lnL w="12700" cmpd="sng">
                      <a:noFill/>
                      <a:prstDash val="solid"/>
                    </a:lnL>
                    <a:lnR w="12700" cmpd="sng">
                      <a:noFill/>
                      <a:prstDash val="solid"/>
                    </a:lnR>
                    <a:lnT w="12700" cap="flat" cmpd="sng" algn="ctr">
                      <a:solidFill>
                        <a:srgbClr val="F79646">
                          <a:lumMod val="75000"/>
                        </a:srgb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nSpc>
                          <a:spcPct val="100000"/>
                        </a:lnSpc>
                      </a:pPr>
                      <a:r>
                        <a:rPr lang="en-US" sz="1200" dirty="0" smtClean="0">
                          <a:solidFill>
                            <a:schemeClr val="tx1">
                              <a:lumMod val="85000"/>
                              <a:lumOff val="15000"/>
                            </a:schemeClr>
                          </a:solidFill>
                          <a:latin typeface="Times New Roman"/>
                          <a:cs typeface="Times New Roman"/>
                        </a:rPr>
                        <a:t>  160.0</a:t>
                      </a:r>
                      <a:endParaRPr lang="en-US" sz="1200" dirty="0">
                        <a:solidFill>
                          <a:schemeClr val="tx1">
                            <a:lumMod val="85000"/>
                            <a:lumOff val="15000"/>
                          </a:schemeClr>
                        </a:solidFill>
                        <a:latin typeface="Times New Roman"/>
                        <a:cs typeface="Times New Roman"/>
                      </a:endParaRPr>
                    </a:p>
                  </a:txBody>
                  <a:tcPr marL="95307" marR="95307" marT="47655" marB="47655">
                    <a:lnL w="12700" cmpd="sng">
                      <a:noFill/>
                      <a:prstDash val="solid"/>
                    </a:lnL>
                    <a:lnR w="12700" cmpd="sng">
                      <a:noFill/>
                      <a:prstDash val="solid"/>
                    </a:lnR>
                    <a:lnT w="12700" cap="flat" cmpd="sng" algn="ctr">
                      <a:solidFill>
                        <a:srgbClr val="F79646">
                          <a:lumMod val="75000"/>
                        </a:srgb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EECE1"/>
                    </a:solidFill>
                  </a:tcPr>
                </a:tc>
                <a:tc>
                  <a:txBody>
                    <a:bodyPr/>
                    <a:lstStyle/>
                    <a:p>
                      <a:pPr>
                        <a:lnSpc>
                          <a:spcPct val="100000"/>
                        </a:lnSpc>
                      </a:pPr>
                      <a:r>
                        <a:rPr lang="en-US" sz="1200" dirty="0" smtClean="0">
                          <a:solidFill>
                            <a:schemeClr val="tx1">
                              <a:lumMod val="85000"/>
                              <a:lumOff val="15000"/>
                            </a:schemeClr>
                          </a:solidFill>
                          <a:latin typeface="Times New Roman"/>
                          <a:cs typeface="Times New Roman"/>
                        </a:rPr>
                        <a:t>  163.0</a:t>
                      </a:r>
                      <a:endParaRPr lang="en-US" sz="1200" dirty="0">
                        <a:solidFill>
                          <a:schemeClr val="tx1">
                            <a:lumMod val="85000"/>
                            <a:lumOff val="15000"/>
                          </a:schemeClr>
                        </a:solidFill>
                        <a:latin typeface="Times New Roman"/>
                        <a:cs typeface="Times New Roman"/>
                      </a:endParaRPr>
                    </a:p>
                  </a:txBody>
                  <a:tcPr marL="95307" marR="95307" marT="47655" marB="47655">
                    <a:lnL w="12700" cmpd="sng">
                      <a:noFill/>
                      <a:prstDash val="solid"/>
                    </a:lnL>
                    <a:lnR w="12700" cmpd="sng">
                      <a:noFill/>
                      <a:prstDash val="solid"/>
                    </a:lnR>
                    <a:lnT w="12700" cap="flat" cmpd="sng" algn="ctr">
                      <a:solidFill>
                        <a:srgbClr val="F79646">
                          <a:lumMod val="75000"/>
                        </a:srgb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r>
              <a:tr h="347410">
                <a:tc>
                  <a:txBody>
                    <a:bodyPr/>
                    <a:lstStyle/>
                    <a:p>
                      <a:pPr marL="111125" indent="0">
                        <a:lnSpc>
                          <a:spcPct val="100000"/>
                        </a:lnSpc>
                      </a:pPr>
                      <a:r>
                        <a:rPr lang="en-US" sz="1200" dirty="0" smtClean="0">
                          <a:solidFill>
                            <a:schemeClr val="tx1">
                              <a:lumMod val="75000"/>
                              <a:lumOff val="25000"/>
                            </a:schemeClr>
                          </a:solidFill>
                          <a:latin typeface="Times New Roman"/>
                          <a:cs typeface="Times New Roman"/>
                        </a:rPr>
                        <a:t>Advanced Air Vehicles</a:t>
                      </a: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00000"/>
                        </a:lnSpc>
                      </a:pPr>
                      <a:endParaRPr lang="en-US" sz="120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00000"/>
                        </a:lnSpc>
                      </a:pPr>
                      <a:r>
                        <a:rPr lang="en-US" sz="1200" dirty="0" smtClean="0">
                          <a:solidFill>
                            <a:schemeClr val="tx1">
                              <a:lumMod val="85000"/>
                              <a:lumOff val="15000"/>
                            </a:schemeClr>
                          </a:solidFill>
                          <a:latin typeface="Times New Roman"/>
                          <a:cs typeface="Times New Roman"/>
                        </a:rPr>
                        <a:t>  249.6</a:t>
                      </a:r>
                      <a:endParaRPr lang="en-US" sz="1200" dirty="0">
                        <a:solidFill>
                          <a:schemeClr val="tx1">
                            <a:lumMod val="85000"/>
                            <a:lumOff val="1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2"/>
                    </a:solidFill>
                  </a:tcPr>
                </a:tc>
                <a:tc>
                  <a:txBody>
                    <a:bodyPr/>
                    <a:lstStyle/>
                    <a:p>
                      <a:pPr marL="57150" indent="0">
                        <a:lnSpc>
                          <a:spcPct val="100000"/>
                        </a:lnSpc>
                      </a:pPr>
                      <a:r>
                        <a:rPr lang="en-US" sz="1200" dirty="0" smtClean="0">
                          <a:solidFill>
                            <a:schemeClr val="tx1">
                              <a:lumMod val="85000"/>
                              <a:lumOff val="15000"/>
                            </a:schemeClr>
                          </a:solidFill>
                          <a:latin typeface="Times New Roman"/>
                          <a:cs typeface="Times New Roman"/>
                        </a:rPr>
                        <a:t>  240.9</a:t>
                      </a:r>
                      <a:endParaRPr lang="en-US" sz="1200" dirty="0">
                        <a:solidFill>
                          <a:schemeClr val="tx1">
                            <a:lumMod val="85000"/>
                            <a:lumOff val="1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00000"/>
                        </a:lnSpc>
                      </a:pPr>
                      <a:r>
                        <a:rPr lang="en-US" sz="1200" dirty="0" smtClean="0">
                          <a:solidFill>
                            <a:schemeClr val="tx1">
                              <a:lumMod val="85000"/>
                              <a:lumOff val="15000"/>
                            </a:schemeClr>
                          </a:solidFill>
                          <a:latin typeface="Times New Roman"/>
                          <a:cs typeface="Times New Roman"/>
                        </a:rPr>
                        <a:t>  243.2</a:t>
                      </a:r>
                      <a:endParaRPr lang="en-US" sz="1200" dirty="0">
                        <a:solidFill>
                          <a:schemeClr val="tx1">
                            <a:lumMod val="85000"/>
                            <a:lumOff val="1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EECE1"/>
                    </a:solidFill>
                  </a:tcPr>
                </a:tc>
                <a:tc>
                  <a:txBody>
                    <a:bodyPr/>
                    <a:lstStyle/>
                    <a:p>
                      <a:pPr>
                        <a:lnSpc>
                          <a:spcPct val="100000"/>
                        </a:lnSpc>
                      </a:pPr>
                      <a:r>
                        <a:rPr lang="en-US" sz="1200" dirty="0" smtClean="0">
                          <a:solidFill>
                            <a:schemeClr val="tx1">
                              <a:lumMod val="85000"/>
                              <a:lumOff val="15000"/>
                            </a:schemeClr>
                          </a:solidFill>
                          <a:latin typeface="Times New Roman"/>
                          <a:cs typeface="Times New Roman"/>
                        </a:rPr>
                        <a:t>  241.2</a:t>
                      </a:r>
                      <a:endParaRPr lang="en-US" sz="1200" dirty="0">
                        <a:solidFill>
                          <a:schemeClr val="tx1">
                            <a:lumMod val="85000"/>
                            <a:lumOff val="1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00000"/>
                        </a:lnSpc>
                      </a:pPr>
                      <a:r>
                        <a:rPr lang="en-US" sz="1200" dirty="0" smtClean="0">
                          <a:solidFill>
                            <a:schemeClr val="tx1">
                              <a:lumMod val="85000"/>
                              <a:lumOff val="15000"/>
                            </a:schemeClr>
                          </a:solidFill>
                          <a:latin typeface="Times New Roman"/>
                          <a:cs typeface="Times New Roman"/>
                        </a:rPr>
                        <a:t>  231.0</a:t>
                      </a:r>
                      <a:endParaRPr lang="en-US" sz="1200" dirty="0">
                        <a:solidFill>
                          <a:schemeClr val="tx1">
                            <a:lumMod val="85000"/>
                            <a:lumOff val="1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EECE1"/>
                    </a:solidFill>
                  </a:tcPr>
                </a:tc>
                <a:tc>
                  <a:txBody>
                    <a:bodyPr/>
                    <a:lstStyle/>
                    <a:p>
                      <a:pPr>
                        <a:lnSpc>
                          <a:spcPct val="100000"/>
                        </a:lnSpc>
                      </a:pPr>
                      <a:r>
                        <a:rPr lang="en-US" sz="1200" dirty="0" smtClean="0">
                          <a:solidFill>
                            <a:schemeClr val="tx1">
                              <a:lumMod val="85000"/>
                              <a:lumOff val="15000"/>
                            </a:schemeClr>
                          </a:solidFill>
                          <a:latin typeface="Times New Roman"/>
                          <a:cs typeface="Times New Roman"/>
                        </a:rPr>
                        <a:t>  232.8</a:t>
                      </a:r>
                      <a:endParaRPr lang="en-US" sz="1200" dirty="0">
                        <a:solidFill>
                          <a:schemeClr val="tx1">
                            <a:lumMod val="85000"/>
                            <a:lumOff val="1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347410">
                <a:tc>
                  <a:txBody>
                    <a:bodyPr/>
                    <a:lstStyle/>
                    <a:p>
                      <a:pPr marL="111125" indent="0">
                        <a:lnSpc>
                          <a:spcPct val="100000"/>
                        </a:lnSpc>
                      </a:pPr>
                      <a:r>
                        <a:rPr lang="en-US" sz="1200" dirty="0" smtClean="0">
                          <a:solidFill>
                            <a:schemeClr val="tx1">
                              <a:lumMod val="75000"/>
                              <a:lumOff val="25000"/>
                            </a:schemeClr>
                          </a:solidFill>
                          <a:latin typeface="Times New Roman"/>
                          <a:cs typeface="Times New Roman"/>
                        </a:rPr>
                        <a:t>Integrated Aviation Systems</a:t>
                      </a: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00000"/>
                        </a:lnSpc>
                      </a:pP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00000"/>
                        </a:lnSpc>
                      </a:pPr>
                      <a:r>
                        <a:rPr lang="en-US" sz="1200" dirty="0" smtClean="0">
                          <a:solidFill>
                            <a:schemeClr val="tx1">
                              <a:lumMod val="85000"/>
                              <a:lumOff val="15000"/>
                            </a:schemeClr>
                          </a:solidFill>
                          <a:latin typeface="Times New Roman"/>
                          <a:cs typeface="Times New Roman"/>
                        </a:rPr>
                        <a:t>  150.0</a:t>
                      </a:r>
                      <a:endParaRPr lang="en-US" sz="1200" dirty="0">
                        <a:solidFill>
                          <a:schemeClr val="tx1">
                            <a:lumMod val="85000"/>
                            <a:lumOff val="1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2"/>
                    </a:solidFill>
                  </a:tcPr>
                </a:tc>
                <a:tc>
                  <a:txBody>
                    <a:bodyPr/>
                    <a:lstStyle/>
                    <a:p>
                      <a:pPr marL="57150" indent="0">
                        <a:lnSpc>
                          <a:spcPct val="100000"/>
                        </a:lnSpc>
                      </a:pPr>
                      <a:r>
                        <a:rPr lang="en-US" sz="1200" dirty="0" smtClean="0">
                          <a:solidFill>
                            <a:schemeClr val="tx1">
                              <a:lumMod val="85000"/>
                              <a:lumOff val="15000"/>
                            </a:schemeClr>
                          </a:solidFill>
                          <a:latin typeface="Times New Roman"/>
                          <a:cs typeface="Times New Roman"/>
                        </a:rPr>
                        <a:t>  </a:t>
                      </a:r>
                      <a:r>
                        <a:rPr lang="en-US" sz="1200" baseline="0" dirty="0" smtClean="0">
                          <a:solidFill>
                            <a:schemeClr val="tx1">
                              <a:lumMod val="85000"/>
                              <a:lumOff val="15000"/>
                            </a:schemeClr>
                          </a:solidFill>
                          <a:latin typeface="Times New Roman"/>
                          <a:cs typeface="Times New Roman"/>
                        </a:rPr>
                        <a:t>  96.0</a:t>
                      </a:r>
                      <a:endParaRPr lang="en-US" sz="1200" dirty="0">
                        <a:solidFill>
                          <a:schemeClr val="tx1">
                            <a:lumMod val="85000"/>
                            <a:lumOff val="1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00000"/>
                        </a:lnSpc>
                      </a:pPr>
                      <a:r>
                        <a:rPr lang="en-US" sz="1200" dirty="0" smtClean="0">
                          <a:solidFill>
                            <a:schemeClr val="tx1">
                              <a:lumMod val="85000"/>
                              <a:lumOff val="15000"/>
                            </a:schemeClr>
                          </a:solidFill>
                          <a:latin typeface="Times New Roman"/>
                          <a:cs typeface="Times New Roman"/>
                        </a:rPr>
                        <a:t>    85.6</a:t>
                      </a:r>
                      <a:endParaRPr lang="en-US" sz="1200" dirty="0">
                        <a:solidFill>
                          <a:schemeClr val="tx1">
                            <a:lumMod val="85000"/>
                            <a:lumOff val="1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EECE1"/>
                    </a:solidFill>
                  </a:tcPr>
                </a:tc>
                <a:tc>
                  <a:txBody>
                    <a:bodyPr/>
                    <a:lstStyle/>
                    <a:p>
                      <a:pPr>
                        <a:lnSpc>
                          <a:spcPct val="100000"/>
                        </a:lnSpc>
                      </a:pPr>
                      <a:r>
                        <a:rPr lang="en-US" sz="1200" dirty="0" smtClean="0">
                          <a:solidFill>
                            <a:schemeClr val="tx1">
                              <a:lumMod val="85000"/>
                              <a:lumOff val="15000"/>
                            </a:schemeClr>
                          </a:solidFill>
                          <a:latin typeface="Times New Roman"/>
                          <a:cs typeface="Times New Roman"/>
                        </a:rPr>
                        <a:t>  </a:t>
                      </a:r>
                      <a:r>
                        <a:rPr lang="en-US" sz="1200" baseline="0" dirty="0" smtClean="0">
                          <a:solidFill>
                            <a:schemeClr val="tx1">
                              <a:lumMod val="85000"/>
                              <a:lumOff val="15000"/>
                            </a:schemeClr>
                          </a:solidFill>
                          <a:latin typeface="Times New Roman"/>
                          <a:cs typeface="Times New Roman"/>
                        </a:rPr>
                        <a:t> </a:t>
                      </a:r>
                      <a:r>
                        <a:rPr lang="en-US" sz="1200" dirty="0" smtClean="0">
                          <a:solidFill>
                            <a:schemeClr val="tx1">
                              <a:lumMod val="85000"/>
                              <a:lumOff val="15000"/>
                            </a:schemeClr>
                          </a:solidFill>
                          <a:latin typeface="Times New Roman"/>
                          <a:cs typeface="Times New Roman"/>
                        </a:rPr>
                        <a:t> 89.0</a:t>
                      </a:r>
                      <a:endParaRPr lang="en-US" sz="1200" dirty="0">
                        <a:solidFill>
                          <a:schemeClr val="tx1">
                            <a:lumMod val="85000"/>
                            <a:lumOff val="1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00000"/>
                        </a:lnSpc>
                      </a:pPr>
                      <a:r>
                        <a:rPr lang="en-US" sz="1200" dirty="0" smtClean="0">
                          <a:solidFill>
                            <a:schemeClr val="tx1">
                              <a:lumMod val="85000"/>
                              <a:lumOff val="15000"/>
                            </a:schemeClr>
                          </a:solidFill>
                          <a:latin typeface="Times New Roman"/>
                          <a:cs typeface="Times New Roman"/>
                        </a:rPr>
                        <a:t>  101.6</a:t>
                      </a:r>
                      <a:endParaRPr lang="en-US" sz="1200" dirty="0">
                        <a:solidFill>
                          <a:schemeClr val="tx1">
                            <a:lumMod val="85000"/>
                            <a:lumOff val="1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EECE1"/>
                    </a:solidFill>
                  </a:tcPr>
                </a:tc>
                <a:tc>
                  <a:txBody>
                    <a:bodyPr/>
                    <a:lstStyle/>
                    <a:p>
                      <a:pPr>
                        <a:lnSpc>
                          <a:spcPct val="100000"/>
                        </a:lnSpc>
                      </a:pPr>
                      <a:r>
                        <a:rPr lang="en-US" sz="1200" dirty="0" smtClean="0">
                          <a:solidFill>
                            <a:schemeClr val="tx1">
                              <a:lumMod val="85000"/>
                              <a:lumOff val="15000"/>
                            </a:schemeClr>
                          </a:solidFill>
                          <a:latin typeface="Times New Roman"/>
                          <a:cs typeface="Times New Roman"/>
                        </a:rPr>
                        <a:t>  104.8</a:t>
                      </a:r>
                      <a:endParaRPr lang="en-US" sz="1200" dirty="0">
                        <a:solidFill>
                          <a:schemeClr val="tx1">
                            <a:lumMod val="85000"/>
                            <a:lumOff val="1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347410">
                <a:tc>
                  <a:txBody>
                    <a:bodyPr/>
                    <a:lstStyle/>
                    <a:p>
                      <a:pPr marL="111125" indent="0">
                        <a:lnSpc>
                          <a:spcPct val="100000"/>
                        </a:lnSpc>
                      </a:pPr>
                      <a:r>
                        <a:rPr lang="en-US" sz="1200" dirty="0" smtClean="0">
                          <a:solidFill>
                            <a:schemeClr val="tx1">
                              <a:lumMod val="75000"/>
                              <a:lumOff val="25000"/>
                            </a:schemeClr>
                          </a:solidFill>
                          <a:latin typeface="Times New Roman"/>
                          <a:cs typeface="Times New Roman"/>
                        </a:rPr>
                        <a:t>Transformative Aeronautics Concept</a:t>
                      </a: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28575"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28575"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200" dirty="0" smtClean="0">
                          <a:solidFill>
                            <a:schemeClr val="tx1">
                              <a:lumMod val="85000"/>
                              <a:lumOff val="15000"/>
                            </a:schemeClr>
                          </a:solidFill>
                          <a:latin typeface="Times New Roman"/>
                          <a:cs typeface="Times New Roman"/>
                        </a:rPr>
                        <a:t>    97.4</a:t>
                      </a:r>
                      <a:endParaRPr lang="en-US" sz="1200" dirty="0">
                        <a:solidFill>
                          <a:schemeClr val="tx1">
                            <a:lumMod val="85000"/>
                            <a:lumOff val="1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28575"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57150" indent="0">
                        <a:lnSpc>
                          <a:spcPct val="100000"/>
                        </a:lnSpc>
                      </a:pPr>
                      <a:r>
                        <a:rPr lang="en-US" sz="1200" dirty="0" smtClean="0">
                          <a:solidFill>
                            <a:schemeClr val="tx1">
                              <a:lumMod val="85000"/>
                              <a:lumOff val="15000"/>
                            </a:schemeClr>
                          </a:solidFill>
                          <a:latin typeface="Times New Roman"/>
                          <a:cs typeface="Times New Roman"/>
                        </a:rPr>
                        <a:t>    92.1</a:t>
                      </a:r>
                      <a:endParaRPr lang="en-US" sz="1200" dirty="0">
                        <a:solidFill>
                          <a:schemeClr val="tx1">
                            <a:lumMod val="85000"/>
                            <a:lumOff val="1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28575"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200" dirty="0" smtClean="0">
                          <a:solidFill>
                            <a:schemeClr val="tx1">
                              <a:lumMod val="85000"/>
                              <a:lumOff val="15000"/>
                            </a:schemeClr>
                          </a:solidFill>
                          <a:latin typeface="Times New Roman"/>
                          <a:cs typeface="Times New Roman"/>
                        </a:rPr>
                        <a:t>    98.0</a:t>
                      </a:r>
                      <a:endParaRPr lang="en-US" sz="1200" dirty="0">
                        <a:solidFill>
                          <a:schemeClr val="tx1">
                            <a:lumMod val="85000"/>
                            <a:lumOff val="1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28575"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nSpc>
                          <a:spcPct val="100000"/>
                        </a:lnSpc>
                      </a:pPr>
                      <a:r>
                        <a:rPr lang="en-US" sz="1200" dirty="0" smtClean="0">
                          <a:solidFill>
                            <a:schemeClr val="tx1">
                              <a:lumMod val="85000"/>
                              <a:lumOff val="15000"/>
                            </a:schemeClr>
                          </a:solidFill>
                          <a:latin typeface="Times New Roman"/>
                          <a:cs typeface="Times New Roman"/>
                        </a:rPr>
                        <a:t>    98.9</a:t>
                      </a:r>
                      <a:endParaRPr lang="en-US" sz="1200" dirty="0">
                        <a:solidFill>
                          <a:schemeClr val="tx1">
                            <a:lumMod val="85000"/>
                            <a:lumOff val="1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28575"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200" dirty="0" smtClean="0">
                          <a:solidFill>
                            <a:schemeClr val="tx1">
                              <a:lumMod val="85000"/>
                              <a:lumOff val="15000"/>
                            </a:schemeClr>
                          </a:solidFill>
                          <a:latin typeface="Times New Roman"/>
                          <a:cs typeface="Times New Roman"/>
                        </a:rPr>
                        <a:t>  104.9</a:t>
                      </a:r>
                      <a:endParaRPr lang="en-US" sz="1200" dirty="0">
                        <a:solidFill>
                          <a:schemeClr val="tx1">
                            <a:lumMod val="85000"/>
                            <a:lumOff val="1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28575"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nSpc>
                          <a:spcPct val="100000"/>
                        </a:lnSpc>
                      </a:pPr>
                      <a:r>
                        <a:rPr lang="en-US" sz="1200" dirty="0" smtClean="0">
                          <a:solidFill>
                            <a:schemeClr val="tx1">
                              <a:lumMod val="85000"/>
                              <a:lumOff val="15000"/>
                            </a:schemeClr>
                          </a:solidFill>
                          <a:latin typeface="Times New Roman"/>
                          <a:cs typeface="Times New Roman"/>
                        </a:rPr>
                        <a:t>  105.8</a:t>
                      </a:r>
                      <a:endParaRPr lang="en-US" sz="1200" dirty="0">
                        <a:solidFill>
                          <a:schemeClr val="tx1">
                            <a:lumMod val="85000"/>
                            <a:lumOff val="1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28575"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tcPr>
                </a:tc>
              </a:tr>
              <a:tr h="347410">
                <a:tc>
                  <a:txBody>
                    <a:bodyPr/>
                    <a:lstStyle/>
                    <a:p>
                      <a:pPr marL="111125" indent="0">
                        <a:lnSpc>
                          <a:spcPct val="100000"/>
                        </a:lnSpc>
                      </a:pPr>
                      <a:r>
                        <a:rPr lang="en-US" sz="1200" dirty="0" smtClean="0">
                          <a:solidFill>
                            <a:schemeClr val="tx1">
                              <a:lumMod val="75000"/>
                              <a:lumOff val="25000"/>
                            </a:schemeClr>
                          </a:solidFill>
                          <a:latin typeface="Times New Roman"/>
                          <a:cs typeface="Times New Roman"/>
                        </a:rPr>
                        <a:t>Aviation Safety</a:t>
                      </a: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28575" cap="flat" cmpd="sng" algn="ctr">
                      <a:solidFill>
                        <a:srgbClr val="F79646">
                          <a:lumMod val="75000"/>
                        </a:srgb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nSpc>
                          <a:spcPct val="100000"/>
                        </a:lnSpc>
                      </a:pPr>
                      <a:r>
                        <a:rPr lang="en-US" sz="1200" dirty="0" smtClean="0">
                          <a:solidFill>
                            <a:srgbClr val="262626"/>
                          </a:solidFill>
                          <a:latin typeface="Times New Roman"/>
                          <a:cs typeface="Times New Roman"/>
                        </a:rPr>
                        <a:t>    80.0</a:t>
                      </a:r>
                      <a:endParaRPr lang="en-US" sz="1200" dirty="0">
                        <a:solidFill>
                          <a:srgbClr val="262626"/>
                        </a:solidFill>
                        <a:latin typeface="Times New Roman"/>
                        <a:cs typeface="Times New Roman"/>
                      </a:endParaRPr>
                    </a:p>
                  </a:txBody>
                  <a:tcPr marL="95307" marR="95307" marT="47655" marB="47655">
                    <a:lnL w="12700" cmpd="sng">
                      <a:noFill/>
                      <a:prstDash val="solid"/>
                    </a:lnL>
                    <a:lnR w="12700" cmpd="sng">
                      <a:noFill/>
                      <a:prstDash val="solid"/>
                    </a:lnR>
                    <a:lnT w="28575" cap="flat" cmpd="sng" algn="ctr">
                      <a:solidFill>
                        <a:srgbClr val="F79646">
                          <a:lumMod val="75000"/>
                        </a:srgb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nSpc>
                          <a:spcPct val="100000"/>
                        </a:lnSpc>
                      </a:pP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28575" cap="flat" cmpd="sng" algn="ctr">
                      <a:solidFill>
                        <a:srgbClr val="F79646">
                          <a:lumMod val="75000"/>
                        </a:srgb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2"/>
                    </a:solidFill>
                  </a:tcPr>
                </a:tc>
                <a:tc>
                  <a:txBody>
                    <a:bodyPr/>
                    <a:lstStyle/>
                    <a:p>
                      <a:pPr>
                        <a:lnSpc>
                          <a:spcPct val="100000"/>
                        </a:lnSpc>
                      </a:pP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28575" cap="flat" cmpd="sng" algn="ctr">
                      <a:solidFill>
                        <a:srgbClr val="F79646">
                          <a:lumMod val="75000"/>
                        </a:srgb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nSpc>
                          <a:spcPct val="100000"/>
                        </a:lnSpc>
                      </a:pP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28575" cap="flat" cmpd="sng" algn="ctr">
                      <a:solidFill>
                        <a:srgbClr val="F79646">
                          <a:lumMod val="75000"/>
                        </a:srgb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EECE1"/>
                    </a:solidFill>
                  </a:tcPr>
                </a:tc>
                <a:tc>
                  <a:txBody>
                    <a:bodyPr/>
                    <a:lstStyle/>
                    <a:p>
                      <a:pPr>
                        <a:lnSpc>
                          <a:spcPct val="100000"/>
                        </a:lnSpc>
                      </a:pP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28575" cap="flat" cmpd="sng" algn="ctr">
                      <a:solidFill>
                        <a:srgbClr val="F79646">
                          <a:lumMod val="75000"/>
                        </a:srgb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nSpc>
                          <a:spcPct val="100000"/>
                        </a:lnSpc>
                      </a:pPr>
                      <a:endParaRPr lang="en-US" sz="120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28575" cap="flat" cmpd="sng" algn="ctr">
                      <a:solidFill>
                        <a:srgbClr val="F79646">
                          <a:lumMod val="75000"/>
                        </a:srgb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EECE1"/>
                    </a:solidFill>
                  </a:tcPr>
                </a:tc>
                <a:tc>
                  <a:txBody>
                    <a:bodyPr/>
                    <a:lstStyle/>
                    <a:p>
                      <a:pPr>
                        <a:lnSpc>
                          <a:spcPct val="100000"/>
                        </a:lnSpc>
                      </a:pPr>
                      <a:endParaRPr lang="en-US" sz="120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28575" cap="flat" cmpd="sng" algn="ctr">
                      <a:solidFill>
                        <a:srgbClr val="F79646">
                          <a:lumMod val="75000"/>
                        </a:srgb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r>
              <a:tr h="347410">
                <a:tc>
                  <a:txBody>
                    <a:bodyPr/>
                    <a:lstStyle/>
                    <a:p>
                      <a:pPr marL="111125" indent="0">
                        <a:lnSpc>
                          <a:spcPct val="100000"/>
                        </a:lnSpc>
                      </a:pPr>
                      <a:r>
                        <a:rPr lang="en-US" sz="1200" dirty="0" smtClean="0">
                          <a:solidFill>
                            <a:schemeClr val="tx1">
                              <a:lumMod val="75000"/>
                              <a:lumOff val="25000"/>
                            </a:schemeClr>
                          </a:solidFill>
                          <a:latin typeface="Times New Roman"/>
                          <a:cs typeface="Times New Roman"/>
                        </a:rPr>
                        <a:t>Airspace Systems</a:t>
                      </a: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00000"/>
                        </a:lnSpc>
                      </a:pPr>
                      <a:r>
                        <a:rPr lang="en-US" sz="1200" dirty="0" smtClean="0">
                          <a:solidFill>
                            <a:srgbClr val="262626"/>
                          </a:solidFill>
                          <a:latin typeface="Times New Roman"/>
                          <a:cs typeface="Times New Roman"/>
                        </a:rPr>
                        <a:t>    91.8</a:t>
                      </a:r>
                      <a:endParaRPr lang="en-US" sz="1200" dirty="0">
                        <a:solidFill>
                          <a:srgbClr val="262626"/>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00000"/>
                        </a:lnSpc>
                      </a:pP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2"/>
                    </a:solidFill>
                  </a:tcPr>
                </a:tc>
                <a:tc>
                  <a:txBody>
                    <a:bodyPr/>
                    <a:lstStyle/>
                    <a:p>
                      <a:pPr>
                        <a:lnSpc>
                          <a:spcPct val="100000"/>
                        </a:lnSpc>
                      </a:pP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00000"/>
                        </a:lnSpc>
                      </a:pP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EECE1"/>
                    </a:solidFill>
                  </a:tcPr>
                </a:tc>
                <a:tc>
                  <a:txBody>
                    <a:bodyPr/>
                    <a:lstStyle/>
                    <a:p>
                      <a:pPr>
                        <a:lnSpc>
                          <a:spcPct val="100000"/>
                        </a:lnSpc>
                      </a:pP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00000"/>
                        </a:lnSpc>
                      </a:pP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EECE1"/>
                    </a:solidFill>
                  </a:tcPr>
                </a:tc>
                <a:tc>
                  <a:txBody>
                    <a:bodyPr/>
                    <a:lstStyle/>
                    <a:p>
                      <a:pPr>
                        <a:lnSpc>
                          <a:spcPct val="100000"/>
                        </a:lnSpc>
                      </a:pPr>
                      <a:endParaRPr lang="en-US" sz="120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347410">
                <a:tc>
                  <a:txBody>
                    <a:bodyPr/>
                    <a:lstStyle/>
                    <a:p>
                      <a:pPr marL="111125" indent="0">
                        <a:lnSpc>
                          <a:spcPct val="100000"/>
                        </a:lnSpc>
                      </a:pPr>
                      <a:r>
                        <a:rPr lang="en-US" sz="1200" dirty="0" smtClean="0">
                          <a:solidFill>
                            <a:schemeClr val="tx1">
                              <a:lumMod val="75000"/>
                              <a:lumOff val="25000"/>
                            </a:schemeClr>
                          </a:solidFill>
                          <a:latin typeface="Times New Roman"/>
                          <a:cs typeface="Times New Roman"/>
                        </a:rPr>
                        <a:t>Fundamental Aeronautics</a:t>
                      </a: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00000"/>
                        </a:lnSpc>
                      </a:pPr>
                      <a:r>
                        <a:rPr lang="en-US" sz="1200" baseline="0" dirty="0" smtClean="0">
                          <a:solidFill>
                            <a:srgbClr val="262626"/>
                          </a:solidFill>
                          <a:latin typeface="Times New Roman"/>
                          <a:cs typeface="Times New Roman"/>
                        </a:rPr>
                        <a:t>  168.0</a:t>
                      </a:r>
                      <a:endParaRPr lang="en-US" sz="1200" dirty="0">
                        <a:solidFill>
                          <a:srgbClr val="262626"/>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00000"/>
                        </a:lnSpc>
                      </a:pP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2"/>
                    </a:solidFill>
                  </a:tcPr>
                </a:tc>
                <a:tc>
                  <a:txBody>
                    <a:bodyPr/>
                    <a:lstStyle/>
                    <a:p>
                      <a:pPr>
                        <a:lnSpc>
                          <a:spcPct val="100000"/>
                        </a:lnSpc>
                      </a:pP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00000"/>
                        </a:lnSpc>
                      </a:pP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EECE1"/>
                    </a:solidFill>
                  </a:tcPr>
                </a:tc>
                <a:tc>
                  <a:txBody>
                    <a:bodyPr/>
                    <a:lstStyle/>
                    <a:p>
                      <a:pPr>
                        <a:lnSpc>
                          <a:spcPct val="100000"/>
                        </a:lnSpc>
                      </a:pPr>
                      <a:endParaRPr lang="en-US" sz="120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00000"/>
                        </a:lnSpc>
                      </a:pP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EECE1"/>
                    </a:solidFill>
                  </a:tcPr>
                </a:tc>
                <a:tc>
                  <a:txBody>
                    <a:bodyPr/>
                    <a:lstStyle/>
                    <a:p>
                      <a:pPr>
                        <a:lnSpc>
                          <a:spcPct val="100000"/>
                        </a:lnSpc>
                      </a:pPr>
                      <a:endParaRPr lang="en-US" sz="120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347410">
                <a:tc>
                  <a:txBody>
                    <a:bodyPr/>
                    <a:lstStyle/>
                    <a:p>
                      <a:pPr marL="111125" indent="0">
                        <a:lnSpc>
                          <a:spcPct val="100000"/>
                        </a:lnSpc>
                      </a:pPr>
                      <a:r>
                        <a:rPr lang="en-US" sz="1200" dirty="0" smtClean="0">
                          <a:solidFill>
                            <a:schemeClr val="tx1">
                              <a:lumMod val="75000"/>
                              <a:lumOff val="25000"/>
                            </a:schemeClr>
                          </a:solidFill>
                          <a:latin typeface="Times New Roman"/>
                          <a:cs typeface="Times New Roman"/>
                        </a:rPr>
                        <a:t>Aeronautics Test</a:t>
                      </a: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00000"/>
                        </a:lnSpc>
                      </a:pPr>
                      <a:r>
                        <a:rPr lang="en-US" sz="1200" dirty="0" smtClean="0">
                          <a:solidFill>
                            <a:srgbClr val="262626"/>
                          </a:solidFill>
                          <a:latin typeface="Times New Roman"/>
                          <a:cs typeface="Times New Roman"/>
                        </a:rPr>
                        <a:t>    77.0</a:t>
                      </a:r>
                      <a:endParaRPr lang="en-US" sz="1200" dirty="0">
                        <a:solidFill>
                          <a:srgbClr val="262626"/>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00000"/>
                        </a:lnSpc>
                      </a:pP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2"/>
                    </a:solidFill>
                  </a:tcPr>
                </a:tc>
                <a:tc>
                  <a:txBody>
                    <a:bodyPr/>
                    <a:lstStyle/>
                    <a:p>
                      <a:pPr>
                        <a:lnSpc>
                          <a:spcPct val="100000"/>
                        </a:lnSpc>
                      </a:pP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00000"/>
                        </a:lnSpc>
                      </a:pP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EECE1"/>
                    </a:solidFill>
                  </a:tcPr>
                </a:tc>
                <a:tc>
                  <a:txBody>
                    <a:bodyPr/>
                    <a:lstStyle/>
                    <a:p>
                      <a:pPr>
                        <a:lnSpc>
                          <a:spcPct val="100000"/>
                        </a:lnSpc>
                      </a:pP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00000"/>
                        </a:lnSpc>
                      </a:pP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EECE1"/>
                    </a:solidFill>
                  </a:tcPr>
                </a:tc>
                <a:tc>
                  <a:txBody>
                    <a:bodyPr/>
                    <a:lstStyle/>
                    <a:p>
                      <a:pPr>
                        <a:lnSpc>
                          <a:spcPct val="100000"/>
                        </a:lnSpc>
                      </a:pPr>
                      <a:endParaRPr lang="en-US" sz="120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347410">
                <a:tc>
                  <a:txBody>
                    <a:bodyPr/>
                    <a:lstStyle/>
                    <a:p>
                      <a:pPr marL="111125" indent="0">
                        <a:lnSpc>
                          <a:spcPct val="100000"/>
                        </a:lnSpc>
                      </a:pPr>
                      <a:r>
                        <a:rPr lang="en-US" sz="1200" dirty="0" smtClean="0">
                          <a:solidFill>
                            <a:schemeClr val="tx1">
                              <a:lumMod val="75000"/>
                              <a:lumOff val="25000"/>
                            </a:schemeClr>
                          </a:solidFill>
                          <a:latin typeface="Times New Roman"/>
                          <a:cs typeface="Times New Roman"/>
                        </a:rPr>
                        <a:t>Integrated Systems Research</a:t>
                      </a: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00000"/>
                        </a:lnSpc>
                      </a:pPr>
                      <a:r>
                        <a:rPr lang="en-US" sz="1200" dirty="0" smtClean="0">
                          <a:solidFill>
                            <a:srgbClr val="262626"/>
                          </a:solidFill>
                          <a:latin typeface="Times New Roman"/>
                          <a:cs typeface="Times New Roman"/>
                        </a:rPr>
                        <a:t>  126.5</a:t>
                      </a:r>
                      <a:endParaRPr lang="en-US" sz="1200" dirty="0">
                        <a:solidFill>
                          <a:srgbClr val="262626"/>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00000"/>
                        </a:lnSpc>
                      </a:pP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2"/>
                    </a:solidFill>
                  </a:tcPr>
                </a:tc>
                <a:tc>
                  <a:txBody>
                    <a:bodyPr/>
                    <a:lstStyle/>
                    <a:p>
                      <a:pPr>
                        <a:lnSpc>
                          <a:spcPct val="100000"/>
                        </a:lnSpc>
                      </a:pP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00000"/>
                        </a:lnSpc>
                      </a:pP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EECE1"/>
                    </a:solidFill>
                  </a:tcPr>
                </a:tc>
                <a:tc>
                  <a:txBody>
                    <a:bodyPr/>
                    <a:lstStyle/>
                    <a:p>
                      <a:pPr>
                        <a:lnSpc>
                          <a:spcPct val="100000"/>
                        </a:lnSpc>
                      </a:pP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00000"/>
                        </a:lnSpc>
                      </a:pP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EECE1"/>
                    </a:solidFill>
                  </a:tcPr>
                </a:tc>
                <a:tc>
                  <a:txBody>
                    <a:bodyPr/>
                    <a:lstStyle/>
                    <a:p>
                      <a:pPr>
                        <a:lnSpc>
                          <a:spcPct val="100000"/>
                        </a:lnSpc>
                      </a:pPr>
                      <a:endParaRPr lang="en-US" sz="120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347410">
                <a:tc>
                  <a:txBody>
                    <a:bodyPr/>
                    <a:lstStyle/>
                    <a:p>
                      <a:pPr marL="111125" indent="0">
                        <a:lnSpc>
                          <a:spcPct val="100000"/>
                        </a:lnSpc>
                        <a:tabLst/>
                      </a:pPr>
                      <a:r>
                        <a:rPr lang="en-US" sz="1200" dirty="0" smtClean="0">
                          <a:solidFill>
                            <a:schemeClr val="tx1">
                              <a:lumMod val="75000"/>
                              <a:lumOff val="25000"/>
                            </a:schemeClr>
                          </a:solidFill>
                          <a:latin typeface="Times New Roman"/>
                          <a:cs typeface="Times New Roman"/>
                        </a:rPr>
                        <a:t>Aeronautics Strategy and Management</a:t>
                      </a: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00000"/>
                        </a:lnSpc>
                      </a:pPr>
                      <a:r>
                        <a:rPr lang="en-US" sz="1200" dirty="0" smtClean="0">
                          <a:solidFill>
                            <a:srgbClr val="262626"/>
                          </a:solidFill>
                          <a:latin typeface="Times New Roman"/>
                          <a:cs typeface="Times New Roman"/>
                        </a:rPr>
                        <a:t>    22.7</a:t>
                      </a:r>
                      <a:endParaRPr lang="en-US" sz="1200" dirty="0">
                        <a:solidFill>
                          <a:srgbClr val="262626"/>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00000"/>
                        </a:lnSpc>
                      </a:pP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2"/>
                    </a:solidFill>
                  </a:tcPr>
                </a:tc>
                <a:tc>
                  <a:txBody>
                    <a:bodyPr/>
                    <a:lstStyle/>
                    <a:p>
                      <a:pPr>
                        <a:lnSpc>
                          <a:spcPct val="100000"/>
                        </a:lnSpc>
                      </a:pP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00000"/>
                        </a:lnSpc>
                      </a:pP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EECE1"/>
                    </a:solidFill>
                  </a:tcPr>
                </a:tc>
                <a:tc>
                  <a:txBody>
                    <a:bodyPr/>
                    <a:lstStyle/>
                    <a:p>
                      <a:pPr>
                        <a:lnSpc>
                          <a:spcPct val="100000"/>
                        </a:lnSpc>
                      </a:pP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00000"/>
                        </a:lnSpc>
                      </a:pP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EECE1"/>
                    </a:solidFill>
                  </a:tcPr>
                </a:tc>
                <a:tc>
                  <a:txBody>
                    <a:bodyPr/>
                    <a:lstStyle/>
                    <a:p>
                      <a:pPr>
                        <a:lnSpc>
                          <a:spcPct val="100000"/>
                        </a:lnSpc>
                      </a:pPr>
                      <a:endParaRPr lang="en-US" sz="1200" dirty="0">
                        <a:solidFill>
                          <a:schemeClr val="tx1">
                            <a:lumMod val="75000"/>
                            <a:lumOff val="25000"/>
                          </a:schemeClr>
                        </a:solidFill>
                        <a:latin typeface="Times New Roman"/>
                        <a:cs typeface="Times New Roman"/>
                      </a:endParaRPr>
                    </a:p>
                  </a:txBody>
                  <a:tcPr marL="95307" marR="95307" marT="47655" marB="4765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sp>
        <p:nvSpPr>
          <p:cNvPr id="7" name="TextBox 6"/>
          <p:cNvSpPr txBox="1"/>
          <p:nvPr/>
        </p:nvSpPr>
        <p:spPr>
          <a:xfrm>
            <a:off x="5815097" y="1247962"/>
            <a:ext cx="3091267" cy="276999"/>
          </a:xfrm>
          <a:prstGeom prst="rect">
            <a:avLst/>
          </a:prstGeom>
          <a:noFill/>
        </p:spPr>
        <p:txBody>
          <a:bodyPr wrap="square" rtlCol="0">
            <a:spAutoFit/>
          </a:bodyPr>
          <a:lstStyle/>
          <a:p>
            <a:pPr algn="ctr"/>
            <a:r>
              <a:rPr lang="en-US" sz="1200" dirty="0" err="1" smtClean="0">
                <a:solidFill>
                  <a:srgbClr val="FFFFFF"/>
                </a:solidFill>
                <a:latin typeface="Trebuchet MS"/>
                <a:cs typeface="Trebuchet MS"/>
              </a:rPr>
              <a:t>Outyears</a:t>
            </a:r>
            <a:r>
              <a:rPr lang="en-US" sz="1200" dirty="0" smtClean="0">
                <a:solidFill>
                  <a:srgbClr val="FFFFFF"/>
                </a:solidFill>
                <a:latin typeface="Trebuchet MS"/>
                <a:cs typeface="Trebuchet MS"/>
              </a:rPr>
              <a:t> are Notional</a:t>
            </a:r>
            <a:endParaRPr lang="en-US" sz="1200" dirty="0">
              <a:solidFill>
                <a:srgbClr val="FFFFFF"/>
              </a:solidFill>
              <a:latin typeface="Trebuchet MS"/>
              <a:cs typeface="Trebuchet MS"/>
            </a:endParaRPr>
          </a:p>
        </p:txBody>
      </p:sp>
      <p:sp>
        <p:nvSpPr>
          <p:cNvPr id="4" name="Title 3"/>
          <p:cNvSpPr>
            <a:spLocks noGrp="1"/>
          </p:cNvSpPr>
          <p:nvPr>
            <p:ph type="title"/>
          </p:nvPr>
        </p:nvSpPr>
        <p:spPr/>
        <p:txBody>
          <a:bodyPr/>
          <a:lstStyle/>
          <a:p>
            <a:r>
              <a:rPr lang="en-US" smtClean="0"/>
              <a:t>FY 2016 Budget</a:t>
            </a:r>
            <a:endParaRPr lang="en-US" dirty="0"/>
          </a:p>
        </p:txBody>
      </p:sp>
      <p:sp>
        <p:nvSpPr>
          <p:cNvPr id="10" name="Slide Number Placeholder 5"/>
          <p:cNvSpPr>
            <a:spLocks noGrp="1"/>
          </p:cNvSpPr>
          <p:nvPr>
            <p:ph type="sldNum" sz="quarter" idx="4"/>
          </p:nvPr>
        </p:nvSpPr>
        <p:spPr>
          <a:xfrm>
            <a:off x="6820690" y="6492875"/>
            <a:ext cx="2133600" cy="365125"/>
          </a:xfrm>
          <a:prstGeom prst="rect">
            <a:avLst/>
          </a:prstGeom>
        </p:spPr>
        <p:txBody>
          <a:bodyPr vert="horz" lIns="91440" tIns="45720" rIns="91440" bIns="45720" rtlCol="0" anchor="ctr"/>
          <a:lstStyle>
            <a:lvl1pPr algn="r">
              <a:defRPr sz="800">
                <a:solidFill>
                  <a:schemeClr val="tx1">
                    <a:tint val="75000"/>
                  </a:schemeClr>
                </a:solidFill>
                <a:latin typeface="Trebuchet MS"/>
                <a:cs typeface="Trebuchet MS"/>
              </a:defRPr>
            </a:lvl1pPr>
          </a:lstStyle>
          <a:p>
            <a:fld id="{C9812ADB-0C09-964E-BA31-EB411B871CD0}" type="slidenum">
              <a:rPr lang="en-US" smtClean="0"/>
              <a:pPr/>
              <a:t>4</a:t>
            </a:fld>
            <a:endParaRPr lang="en-US" dirty="0"/>
          </a:p>
        </p:txBody>
      </p:sp>
      <p:sp>
        <p:nvSpPr>
          <p:cNvPr id="11" name="Date Placeholder 3"/>
          <p:cNvSpPr>
            <a:spLocks noGrp="1"/>
          </p:cNvSpPr>
          <p:nvPr>
            <p:ph type="dt" sz="half" idx="2"/>
          </p:nvPr>
        </p:nvSpPr>
        <p:spPr>
          <a:xfrm>
            <a:off x="69850" y="6492875"/>
            <a:ext cx="2133600" cy="365125"/>
          </a:xfrm>
          <a:prstGeom prst="rect">
            <a:avLst/>
          </a:prstGeom>
        </p:spPr>
        <p:txBody>
          <a:bodyPr vert="horz" lIns="91440" tIns="45720" rIns="91440" bIns="45720" rtlCol="0" anchor="ctr"/>
          <a:lstStyle>
            <a:lvl1pPr algn="l">
              <a:defRPr sz="800">
                <a:solidFill>
                  <a:schemeClr val="tx1">
                    <a:tint val="75000"/>
                  </a:schemeClr>
                </a:solidFill>
                <a:latin typeface="Trebuchet MS"/>
                <a:cs typeface="Trebuchet MS"/>
              </a:defRPr>
            </a:lvl1pPr>
          </a:lstStyle>
          <a:p>
            <a:r>
              <a:rPr lang="en-US" dirty="0" err="1" smtClean="0"/>
              <a:t>www.nasa.gov</a:t>
            </a:r>
            <a:endParaRPr lang="en-US" dirty="0"/>
          </a:p>
        </p:txBody>
      </p:sp>
    </p:spTree>
    <p:extLst>
      <p:ext uri="{BB962C8B-B14F-4D97-AF65-F5344CB8AC3E}">
        <p14:creationId xmlns:p14="http://schemas.microsoft.com/office/powerpoint/2010/main" val="213423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001"/>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 y="1290612"/>
            <a:ext cx="2140722" cy="116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39634" y="2720859"/>
            <a:ext cx="4129675" cy="3770263"/>
          </a:xfrm>
          <a:prstGeom prst="rect">
            <a:avLst/>
          </a:prstGeom>
          <a:noFill/>
        </p:spPr>
        <p:txBody>
          <a:bodyPr wrap="square" rtlCol="0">
            <a:spAutoFit/>
          </a:bodyPr>
          <a:lstStyle/>
          <a:p>
            <a:r>
              <a:rPr lang="en-US" sz="1300" b="1" dirty="0" smtClean="0">
                <a:latin typeface="Arial"/>
                <a:cs typeface="Arial"/>
              </a:rPr>
              <a:t>World leading UAS integration research:</a:t>
            </a:r>
          </a:p>
          <a:p>
            <a:pPr marL="509588" lvl="2" indent="-285750">
              <a:spcAft>
                <a:spcPts val="300"/>
              </a:spcAft>
              <a:buFont typeface="Arial"/>
              <a:buChar char="•"/>
              <a:defRPr/>
            </a:pPr>
            <a:r>
              <a:rPr lang="en-US" sz="1300" dirty="0">
                <a:solidFill>
                  <a:schemeClr val="tx1">
                    <a:lumMod val="75000"/>
                    <a:lumOff val="25000"/>
                  </a:schemeClr>
                </a:solidFill>
                <a:latin typeface="Arial"/>
                <a:cs typeface="Arial"/>
              </a:rPr>
              <a:t>Completes a flight test campaign to provide data to the FAA to verify and validate Minimum Operational Performance Standards to enable safe operations of </a:t>
            </a:r>
            <a:r>
              <a:rPr lang="en-US" sz="1300" dirty="0">
                <a:solidFill>
                  <a:srgbClr val="E46C0A"/>
                </a:solidFill>
                <a:latin typeface="Arial"/>
                <a:cs typeface="Arial"/>
              </a:rPr>
              <a:t>Unmanned Aircraft Systems (UAS) </a:t>
            </a:r>
            <a:r>
              <a:rPr lang="en-US" sz="1300" dirty="0">
                <a:solidFill>
                  <a:srgbClr val="000000"/>
                </a:solidFill>
                <a:latin typeface="Arial"/>
                <a:cs typeface="Arial"/>
              </a:rPr>
              <a:t>in the National Airspace System</a:t>
            </a:r>
            <a:r>
              <a:rPr lang="en-US" sz="1300" dirty="0" smtClean="0">
                <a:solidFill>
                  <a:srgbClr val="000000"/>
                </a:solidFill>
                <a:latin typeface="Arial"/>
                <a:cs typeface="Arial"/>
              </a:rPr>
              <a:t>.</a:t>
            </a:r>
          </a:p>
          <a:p>
            <a:pPr marL="509588" lvl="1" indent="-285750">
              <a:spcAft>
                <a:spcPts val="300"/>
              </a:spcAft>
              <a:buFont typeface="Arial"/>
              <a:buChar char="•"/>
              <a:defRPr/>
            </a:pPr>
            <a:r>
              <a:rPr lang="en-US" sz="1300" dirty="0" smtClean="0">
                <a:solidFill>
                  <a:schemeClr val="tx1">
                    <a:lumMod val="75000"/>
                    <a:lumOff val="25000"/>
                  </a:schemeClr>
                </a:solidFill>
                <a:latin typeface="Arial"/>
                <a:ea typeface="ＭＳ Ｐゴシック"/>
                <a:cs typeface="Arial"/>
              </a:rPr>
              <a:t>Expands </a:t>
            </a:r>
            <a:r>
              <a:rPr lang="en-US" sz="1300" dirty="0">
                <a:solidFill>
                  <a:schemeClr val="tx1">
                    <a:lumMod val="75000"/>
                    <a:lumOff val="25000"/>
                  </a:schemeClr>
                </a:solidFill>
                <a:latin typeface="Arial"/>
                <a:ea typeface="ＭＳ Ｐゴシック"/>
                <a:cs typeface="Arial"/>
              </a:rPr>
              <a:t>upon </a:t>
            </a:r>
            <a:r>
              <a:rPr lang="en-US" sz="1300" dirty="0">
                <a:solidFill>
                  <a:srgbClr val="E46C0A"/>
                </a:solidFill>
                <a:latin typeface="Arial"/>
                <a:ea typeface="ＭＳ Ｐゴシック"/>
                <a:cs typeface="Arial"/>
              </a:rPr>
              <a:t>UAS Traffic Management (UTM) </a:t>
            </a:r>
            <a:r>
              <a:rPr lang="en-US" sz="1300" dirty="0">
                <a:solidFill>
                  <a:schemeClr val="tx1">
                    <a:lumMod val="75000"/>
                    <a:lumOff val="25000"/>
                  </a:schemeClr>
                </a:solidFill>
                <a:latin typeface="Arial"/>
                <a:ea typeface="ＭＳ Ｐゴシック"/>
                <a:cs typeface="Arial"/>
              </a:rPr>
              <a:t>Build 1 capabilities to enable dynamic UAS mission and trajectory adjustments providing increased safety and operational complexity for an expanded range of aircraft and business </a:t>
            </a:r>
            <a:r>
              <a:rPr lang="en-US" sz="1300" dirty="0" smtClean="0">
                <a:solidFill>
                  <a:schemeClr val="tx1">
                    <a:lumMod val="75000"/>
                    <a:lumOff val="25000"/>
                  </a:schemeClr>
                </a:solidFill>
                <a:latin typeface="Arial"/>
                <a:ea typeface="ＭＳ Ｐゴシック"/>
                <a:cs typeface="Arial"/>
              </a:rPr>
              <a:t>objectives</a:t>
            </a:r>
          </a:p>
          <a:p>
            <a:r>
              <a:rPr lang="en-US" sz="1300" b="1" dirty="0" smtClean="0">
                <a:solidFill>
                  <a:srgbClr val="000000"/>
                </a:solidFill>
                <a:latin typeface="Arial"/>
                <a:cs typeface="Arial"/>
              </a:rPr>
              <a:t>Transformative concepts and technologies:</a:t>
            </a:r>
          </a:p>
          <a:p>
            <a:pPr marL="511175" lvl="2" indent="-285750">
              <a:spcAft>
                <a:spcPts val="300"/>
              </a:spcAft>
              <a:buFont typeface="Arial"/>
              <a:buChar char="•"/>
              <a:defRPr/>
            </a:pPr>
            <a:r>
              <a:rPr lang="en-US" sz="1300" dirty="0">
                <a:solidFill>
                  <a:schemeClr val="tx1">
                    <a:lumMod val="75000"/>
                    <a:lumOff val="25000"/>
                  </a:schemeClr>
                </a:solidFill>
                <a:latin typeface="Arial" pitchFamily="34" charset="0"/>
                <a:cs typeface="Arial" panose="020B0604020202020204" pitchFamily="34" charset="0"/>
              </a:rPr>
              <a:t>Develops a detailed conceptual design of a </a:t>
            </a:r>
            <a:r>
              <a:rPr lang="en-US" sz="1300" dirty="0">
                <a:solidFill>
                  <a:srgbClr val="E46C0A"/>
                </a:solidFill>
                <a:latin typeface="Arial" pitchFamily="34" charset="0"/>
                <a:cs typeface="Arial" panose="020B0604020202020204" pitchFamily="34" charset="0"/>
              </a:rPr>
              <a:t>revolutionary hybrid gas-electric propulsion system </a:t>
            </a:r>
            <a:r>
              <a:rPr lang="en-US" sz="1300" dirty="0">
                <a:solidFill>
                  <a:schemeClr val="tx1">
                    <a:lumMod val="75000"/>
                    <a:lumOff val="25000"/>
                  </a:schemeClr>
                </a:solidFill>
                <a:latin typeface="Arial" pitchFamily="34" charset="0"/>
                <a:cs typeface="Arial" panose="020B0604020202020204" pitchFamily="34" charset="0"/>
              </a:rPr>
              <a:t>which has potential benefits of reduced noise, emissions, and energy consumption compared to today’s turbine </a:t>
            </a:r>
            <a:r>
              <a:rPr lang="en-US" sz="1300" dirty="0" smtClean="0">
                <a:solidFill>
                  <a:schemeClr val="tx1">
                    <a:lumMod val="75000"/>
                    <a:lumOff val="25000"/>
                  </a:schemeClr>
                </a:solidFill>
                <a:latin typeface="Arial" pitchFamily="34" charset="0"/>
                <a:cs typeface="Arial" panose="020B0604020202020204" pitchFamily="34" charset="0"/>
              </a:rPr>
              <a:t>engines</a:t>
            </a:r>
          </a:p>
        </p:txBody>
      </p:sp>
      <p:pic>
        <p:nvPicPr>
          <p:cNvPr id="7" name="Picture 6" descr="uav.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12612" y="1290612"/>
            <a:ext cx="2076821" cy="1164418"/>
          </a:xfrm>
          <a:prstGeom prst="rect">
            <a:avLst/>
          </a:prstGeom>
        </p:spPr>
      </p:pic>
      <p:pic>
        <p:nvPicPr>
          <p:cNvPr id="8" name="Picture 7" descr="Screen Shot 2015-03-12 at 2.14.45 PM.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369309" y="1290612"/>
            <a:ext cx="2061085" cy="1164418"/>
          </a:xfrm>
          <a:prstGeom prst="rect">
            <a:avLst/>
          </a:prstGeom>
        </p:spPr>
      </p:pic>
      <p:pic>
        <p:nvPicPr>
          <p:cNvPr id="11" name="Picture 10" descr="sugar-volt.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511110" y="1290611"/>
            <a:ext cx="2648865" cy="1164419"/>
          </a:xfrm>
          <a:prstGeom prst="rect">
            <a:avLst/>
          </a:prstGeom>
        </p:spPr>
      </p:pic>
      <p:sp>
        <p:nvSpPr>
          <p:cNvPr id="12" name="TextBox 11"/>
          <p:cNvSpPr txBox="1"/>
          <p:nvPr/>
        </p:nvSpPr>
        <p:spPr>
          <a:xfrm>
            <a:off x="4888515" y="2720859"/>
            <a:ext cx="4065775" cy="3234219"/>
          </a:xfrm>
          <a:prstGeom prst="rect">
            <a:avLst/>
          </a:prstGeom>
          <a:noFill/>
        </p:spPr>
        <p:txBody>
          <a:bodyPr wrap="square" rtlCol="0">
            <a:spAutoFit/>
          </a:bodyPr>
          <a:lstStyle/>
          <a:p>
            <a:pPr marL="0" lvl="1">
              <a:spcAft>
                <a:spcPts val="300"/>
              </a:spcAft>
              <a:defRPr/>
            </a:pPr>
            <a:r>
              <a:rPr lang="en-US" sz="1300" b="1" dirty="0">
                <a:solidFill>
                  <a:srgbClr val="000000"/>
                </a:solidFill>
                <a:latin typeface="Arial"/>
                <a:cs typeface="Arial"/>
              </a:rPr>
              <a:t>Continued success in transitioning </a:t>
            </a:r>
            <a:r>
              <a:rPr lang="en-US" sz="1300" b="1" dirty="0" err="1">
                <a:solidFill>
                  <a:srgbClr val="000000"/>
                </a:solidFill>
                <a:latin typeface="Arial"/>
                <a:cs typeface="Arial"/>
              </a:rPr>
              <a:t>NextGen</a:t>
            </a:r>
            <a:r>
              <a:rPr lang="en-US" sz="1300" b="1" dirty="0">
                <a:solidFill>
                  <a:srgbClr val="000000"/>
                </a:solidFill>
                <a:latin typeface="Arial"/>
                <a:cs typeface="Arial"/>
              </a:rPr>
              <a:t> Air Traffic Management (ATM) technologies to FAA:</a:t>
            </a:r>
          </a:p>
          <a:p>
            <a:pPr marL="509588" lvl="1" indent="-277813">
              <a:spcAft>
                <a:spcPts val="300"/>
              </a:spcAft>
              <a:buFont typeface="Arial"/>
              <a:buChar char="•"/>
              <a:defRPr/>
            </a:pPr>
            <a:r>
              <a:rPr lang="en-US" sz="1300" dirty="0">
                <a:solidFill>
                  <a:schemeClr val="tx1">
                    <a:lumMod val="75000"/>
                    <a:lumOff val="25000"/>
                  </a:schemeClr>
                </a:solidFill>
                <a:latin typeface="Arial"/>
                <a:ea typeface="ＭＳ Ｐゴシック"/>
                <a:cs typeface="Arial"/>
              </a:rPr>
              <a:t>Completes development of the prototype Flight-Deck Interval Management Avionics for </a:t>
            </a:r>
            <a:r>
              <a:rPr lang="en-US" sz="1300" dirty="0">
                <a:solidFill>
                  <a:srgbClr val="E46C0A"/>
                </a:solidFill>
                <a:latin typeface="Arial"/>
                <a:ea typeface="ＭＳ Ｐゴシック"/>
                <a:cs typeface="Arial"/>
              </a:rPr>
              <a:t>ATM Technology Demonstration-1</a:t>
            </a:r>
            <a:r>
              <a:rPr lang="en-US" sz="1300" b="1" dirty="0">
                <a:solidFill>
                  <a:schemeClr val="tx1">
                    <a:lumMod val="75000"/>
                    <a:lumOff val="25000"/>
                  </a:schemeClr>
                </a:solidFill>
                <a:latin typeface="Arial"/>
                <a:ea typeface="ＭＳ Ｐゴシック"/>
                <a:cs typeface="Arial"/>
              </a:rPr>
              <a:t> </a:t>
            </a:r>
            <a:r>
              <a:rPr lang="en-US" sz="1300" dirty="0">
                <a:solidFill>
                  <a:schemeClr val="tx1">
                    <a:lumMod val="75000"/>
                    <a:lumOff val="25000"/>
                  </a:schemeClr>
                </a:solidFill>
                <a:latin typeface="Arial"/>
                <a:ea typeface="ＭＳ Ｐゴシック"/>
                <a:cs typeface="Arial"/>
              </a:rPr>
              <a:t>and prepares for future flight trial validation</a:t>
            </a:r>
          </a:p>
          <a:p>
            <a:pPr>
              <a:spcAft>
                <a:spcPts val="300"/>
              </a:spcAft>
              <a:defRPr/>
            </a:pPr>
            <a:r>
              <a:rPr lang="en-US" sz="1300" b="1" dirty="0">
                <a:solidFill>
                  <a:srgbClr val="000000"/>
                </a:solidFill>
                <a:latin typeface="Arial"/>
                <a:ea typeface="ＭＳ Ｐゴシック"/>
                <a:cs typeface="Arial"/>
              </a:rPr>
              <a:t>High-Impact collaborations to reduce aircraft environmental impacts:</a:t>
            </a:r>
          </a:p>
          <a:p>
            <a:pPr marL="509588" indent="-277813">
              <a:spcAft>
                <a:spcPts val="200"/>
              </a:spcAft>
              <a:buFont typeface="Arial"/>
              <a:buChar char="•"/>
            </a:pPr>
            <a:r>
              <a:rPr lang="en-US" sz="1300" dirty="0" smtClean="0">
                <a:solidFill>
                  <a:schemeClr val="tx1">
                    <a:lumMod val="75000"/>
                    <a:lumOff val="25000"/>
                  </a:schemeClr>
                </a:solidFill>
                <a:latin typeface="Arial" panose="020B0604020202020204" pitchFamily="34" charset="0"/>
                <a:cs typeface="Arial" panose="020B0604020202020204" pitchFamily="34" charset="0"/>
              </a:rPr>
              <a:t>Begins a series </a:t>
            </a:r>
            <a:r>
              <a:rPr lang="en-US" sz="1300" dirty="0" smtClean="0">
                <a:solidFill>
                  <a:srgbClr val="E46C0A"/>
                </a:solidFill>
                <a:latin typeface="Arial" panose="020B0604020202020204" pitchFamily="34" charset="0"/>
                <a:cs typeface="Arial" panose="020B0604020202020204" pitchFamily="34" charset="0"/>
              </a:rPr>
              <a:t>of flight demonstrations </a:t>
            </a:r>
            <a:r>
              <a:rPr lang="en-US" sz="1300" dirty="0" smtClean="0">
                <a:solidFill>
                  <a:schemeClr val="tx1">
                    <a:lumMod val="75000"/>
                    <a:lumOff val="25000"/>
                  </a:schemeClr>
                </a:solidFill>
                <a:latin typeface="Arial" panose="020B0604020202020204" pitchFamily="34" charset="0"/>
                <a:cs typeface="Arial" panose="020B0604020202020204" pitchFamily="34" charset="0"/>
              </a:rPr>
              <a:t>to both mature candidate environmentally friendly technologies and transfer them to US industry</a:t>
            </a:r>
          </a:p>
          <a:p>
            <a:pPr marL="509588" indent="-277813">
              <a:spcAft>
                <a:spcPts val="200"/>
              </a:spcAft>
              <a:buFont typeface="Arial"/>
              <a:buChar char="•"/>
            </a:pPr>
            <a:r>
              <a:rPr lang="en-US" sz="1300" dirty="0" smtClean="0">
                <a:solidFill>
                  <a:schemeClr val="tx1">
                    <a:lumMod val="75000"/>
                    <a:lumOff val="25000"/>
                  </a:schemeClr>
                </a:solidFill>
                <a:latin typeface="Arial" panose="020B0604020202020204" pitchFamily="34" charset="0"/>
                <a:cs typeface="Arial" panose="020B0604020202020204" pitchFamily="34" charset="0"/>
              </a:rPr>
              <a:t>Begins </a:t>
            </a:r>
            <a:r>
              <a:rPr lang="en-US" sz="1300" dirty="0" smtClean="0">
                <a:solidFill>
                  <a:srgbClr val="E46C0A"/>
                </a:solidFill>
                <a:latin typeface="Arial" panose="020B0604020202020204" pitchFamily="34" charset="0"/>
                <a:cs typeface="Arial" panose="020B0604020202020204" pitchFamily="34" charset="0"/>
              </a:rPr>
              <a:t>high-fidelity validation experiments </a:t>
            </a:r>
            <a:r>
              <a:rPr lang="en-US" sz="1300" dirty="0" smtClean="0">
                <a:solidFill>
                  <a:schemeClr val="tx1">
                    <a:lumMod val="75000"/>
                    <a:lumOff val="25000"/>
                  </a:schemeClr>
                </a:solidFill>
                <a:latin typeface="Arial" panose="020B0604020202020204" pitchFamily="34" charset="0"/>
                <a:cs typeface="Arial" panose="020B0604020202020204" pitchFamily="34" charset="0"/>
              </a:rPr>
              <a:t>to improve accuracy of computational tools used in advanced aircraft design</a:t>
            </a:r>
          </a:p>
        </p:txBody>
      </p:sp>
      <p:sp>
        <p:nvSpPr>
          <p:cNvPr id="4" name="Title 3"/>
          <p:cNvSpPr>
            <a:spLocks noGrp="1"/>
          </p:cNvSpPr>
          <p:nvPr>
            <p:ph type="title"/>
          </p:nvPr>
        </p:nvSpPr>
        <p:spPr/>
        <p:txBody>
          <a:bodyPr>
            <a:noAutofit/>
          </a:bodyPr>
          <a:lstStyle/>
          <a:p>
            <a:pPr>
              <a:tabLst>
                <a:tab pos="339725" algn="l"/>
              </a:tabLst>
            </a:pPr>
            <a:r>
              <a:rPr lang="en-US" dirty="0" smtClean="0"/>
              <a:t>FY 2016 Budget Highlights</a:t>
            </a:r>
            <a:endParaRPr lang="en-US" dirty="0"/>
          </a:p>
        </p:txBody>
      </p:sp>
      <p:sp>
        <p:nvSpPr>
          <p:cNvPr id="15" name="Slide Number Placeholder 5"/>
          <p:cNvSpPr>
            <a:spLocks noGrp="1"/>
          </p:cNvSpPr>
          <p:nvPr>
            <p:ph type="sldNum" sz="quarter" idx="4"/>
          </p:nvPr>
        </p:nvSpPr>
        <p:spPr>
          <a:xfrm>
            <a:off x="6820690" y="6492875"/>
            <a:ext cx="2133600" cy="365125"/>
          </a:xfrm>
          <a:prstGeom prst="rect">
            <a:avLst/>
          </a:prstGeom>
        </p:spPr>
        <p:txBody>
          <a:bodyPr vert="horz" lIns="91440" tIns="45720" rIns="91440" bIns="45720" rtlCol="0" anchor="ctr"/>
          <a:lstStyle>
            <a:lvl1pPr algn="r">
              <a:defRPr sz="800">
                <a:solidFill>
                  <a:schemeClr val="tx1">
                    <a:tint val="75000"/>
                  </a:schemeClr>
                </a:solidFill>
                <a:latin typeface="Trebuchet MS"/>
                <a:cs typeface="Trebuchet MS"/>
              </a:defRPr>
            </a:lvl1pPr>
          </a:lstStyle>
          <a:p>
            <a:fld id="{C9812ADB-0C09-964E-BA31-EB411B871CD0}" type="slidenum">
              <a:rPr lang="en-US" smtClean="0"/>
              <a:pPr/>
              <a:t>5</a:t>
            </a:fld>
            <a:endParaRPr lang="en-US" dirty="0"/>
          </a:p>
        </p:txBody>
      </p:sp>
      <p:sp>
        <p:nvSpPr>
          <p:cNvPr id="16" name="Date Placeholder 3"/>
          <p:cNvSpPr>
            <a:spLocks noGrp="1"/>
          </p:cNvSpPr>
          <p:nvPr>
            <p:ph type="dt" sz="half" idx="2"/>
          </p:nvPr>
        </p:nvSpPr>
        <p:spPr>
          <a:xfrm>
            <a:off x="69850" y="6492875"/>
            <a:ext cx="2133600" cy="365125"/>
          </a:xfrm>
          <a:prstGeom prst="rect">
            <a:avLst/>
          </a:prstGeom>
        </p:spPr>
        <p:txBody>
          <a:bodyPr vert="horz" lIns="91440" tIns="45720" rIns="91440" bIns="45720" rtlCol="0" anchor="ctr"/>
          <a:lstStyle>
            <a:lvl1pPr algn="l">
              <a:defRPr sz="800">
                <a:solidFill>
                  <a:schemeClr val="tx1">
                    <a:tint val="75000"/>
                  </a:schemeClr>
                </a:solidFill>
                <a:latin typeface="Trebuchet MS"/>
                <a:cs typeface="Trebuchet MS"/>
              </a:defRPr>
            </a:lvl1pPr>
          </a:lstStyle>
          <a:p>
            <a:r>
              <a:rPr lang="en-US" dirty="0" err="1" smtClean="0"/>
              <a:t>www.nasa.gov</a:t>
            </a:r>
            <a:endParaRPr lang="en-US" dirty="0"/>
          </a:p>
        </p:txBody>
      </p:sp>
    </p:spTree>
    <p:extLst>
      <p:ext uri="{BB962C8B-B14F-4D97-AF65-F5344CB8AC3E}">
        <p14:creationId xmlns:p14="http://schemas.microsoft.com/office/powerpoint/2010/main" val="198536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Environmentally Responsible Aviation</a:t>
            </a:r>
            <a:endParaRPr lang="en-US" dirty="0"/>
          </a:p>
        </p:txBody>
      </p:sp>
      <p:pic>
        <p:nvPicPr>
          <p:cNvPr id="3" name="Picture 4" descr="DSCN1647"/>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3899665"/>
            <a:ext cx="1454150" cy="907550"/>
          </a:xfrm>
          <a:prstGeom prst="rect">
            <a:avLst/>
          </a:prstGeom>
          <a:ln>
            <a:noFill/>
          </a:ln>
          <a:effectLst/>
        </p:spPr>
      </p:pic>
      <p:pic>
        <p:nvPicPr>
          <p:cNvPr id="4" name="Picture 1" descr="C:\Users\dhackenb\AppData\Local\Microsoft\Windows\Temporary Internet Files\Content.Outlook\ECKHEIWC\curved panel.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350" y="3059444"/>
            <a:ext cx="1454150" cy="707137"/>
          </a:xfrm>
          <a:prstGeom prst="rect">
            <a:avLst/>
          </a:prstGeom>
          <a:ln>
            <a:noFill/>
          </a:ln>
          <a:effec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 y="4956524"/>
            <a:ext cx="1460500" cy="103372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6" name="Picture 5" descr="New Picture (2).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350" y="1083384"/>
            <a:ext cx="1454005" cy="559863"/>
          </a:xfrm>
          <a:prstGeom prst="rect">
            <a:avLst/>
          </a:prstGeom>
          <a:ln>
            <a:noFill/>
          </a:ln>
          <a:effectLst/>
        </p:spPr>
      </p:pic>
      <p:pic>
        <p:nvPicPr>
          <p:cNvPr id="7" name="Picture 4"/>
          <p:cNvPicPr>
            <a:picLocks noChangeAspect="1" noChangeArrowheads="1"/>
          </p:cNvPicPr>
          <p:nvPr/>
        </p:nvPicPr>
        <p:blipFill>
          <a:blip r:embed="rId6" cstate="print"/>
          <a:srcRect/>
          <a:stretch>
            <a:fillRect/>
          </a:stretch>
        </p:blipFill>
        <p:spPr bwMode="auto">
          <a:xfrm>
            <a:off x="0" y="1810443"/>
            <a:ext cx="1458594" cy="1097857"/>
          </a:xfrm>
          <a:prstGeom prst="rect">
            <a:avLst/>
          </a:prstGeom>
          <a:ln>
            <a:noFill/>
          </a:ln>
          <a:effectLst/>
        </p:spPr>
      </p:pic>
      <p:pic>
        <p:nvPicPr>
          <p:cNvPr id="8" name="Picture 7" descr="era_template_cover_whitefade_v3.jpg"/>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7700370" y="3205295"/>
            <a:ext cx="1449980" cy="966655"/>
          </a:xfrm>
          <a:prstGeom prst="rect">
            <a:avLst/>
          </a:prstGeom>
          <a:ln>
            <a:noFill/>
          </a:ln>
          <a:effectLst/>
        </p:spPr>
      </p:pic>
      <p:pic>
        <p:nvPicPr>
          <p:cNvPr id="9" name="Picture 8" descr="NASA_UHB_PAI_01302012.jpeg"/>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7702139" y="4221585"/>
            <a:ext cx="1448211" cy="176646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 name="Picture 9"/>
          <p:cNvPicPr/>
          <p:nvPr/>
        </p:nvPicPr>
        <p:blipFill rotWithShape="1">
          <a:blip r:embed="rId9" cstate="print">
            <a:extLst>
              <a:ext uri="{28A0092B-C50C-407E-A947-70E740481C1C}">
                <a14:useLocalDpi xmlns:a14="http://schemas.microsoft.com/office/drawing/2010/main"/>
              </a:ext>
            </a:extLst>
          </a:blip>
          <a:srcRect/>
          <a:stretch/>
        </p:blipFill>
        <p:spPr bwMode="auto">
          <a:xfrm>
            <a:off x="7702550" y="2019300"/>
            <a:ext cx="1447800" cy="1130300"/>
          </a:xfrm>
          <a:prstGeom prst="rect">
            <a:avLst/>
          </a:prstGeom>
          <a:ln>
            <a:noFill/>
          </a:ln>
          <a:effectLst/>
        </p:spPr>
      </p:pic>
      <p:pic>
        <p:nvPicPr>
          <p:cNvPr id="11" name="Picture 10" descr="674631main_ED12-0255-51_full.jpg"/>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7701074" y="1083384"/>
            <a:ext cx="1449276" cy="878765"/>
          </a:xfrm>
          <a:prstGeom prst="rect">
            <a:avLst/>
          </a:prstGeom>
          <a:ln>
            <a:noFill/>
          </a:ln>
          <a:effectLst/>
        </p:spPr>
      </p:pic>
      <p:grpSp>
        <p:nvGrpSpPr>
          <p:cNvPr id="14" name="Group 13"/>
          <p:cNvGrpSpPr/>
          <p:nvPr/>
        </p:nvGrpSpPr>
        <p:grpSpPr>
          <a:xfrm>
            <a:off x="1625601" y="3730997"/>
            <a:ext cx="5905499" cy="2258715"/>
            <a:chOff x="1569260" y="4305300"/>
            <a:chExt cx="6371986" cy="2437135"/>
          </a:xfrm>
        </p:grpSpPr>
        <p:sp>
          <p:nvSpPr>
            <p:cNvPr id="15" name="Rectangle 14"/>
            <p:cNvSpPr/>
            <p:nvPr/>
          </p:nvSpPr>
          <p:spPr>
            <a:xfrm>
              <a:off x="1569260" y="5279395"/>
              <a:ext cx="1205881" cy="146304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0000"/>
                  </a:solidFill>
                  <a:latin typeface="Arial"/>
                  <a:cs typeface="Arial"/>
                </a:rPr>
                <a:t>Innovative Flow Control Concepts for Drag Reduction</a:t>
              </a:r>
            </a:p>
          </p:txBody>
        </p:sp>
        <p:sp>
          <p:nvSpPr>
            <p:cNvPr id="16" name="Rectangle 15"/>
            <p:cNvSpPr/>
            <p:nvPr/>
          </p:nvSpPr>
          <p:spPr>
            <a:xfrm>
              <a:off x="2842028" y="5279395"/>
              <a:ext cx="1207510" cy="146304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0000"/>
                  </a:solidFill>
                  <a:latin typeface="Arial"/>
                  <a:cs typeface="Arial"/>
                </a:rPr>
                <a:t>Advanced Composites for Weight Reduction</a:t>
              </a:r>
            </a:p>
          </p:txBody>
        </p:sp>
        <p:sp>
          <p:nvSpPr>
            <p:cNvPr id="17" name="Rectangle 16"/>
            <p:cNvSpPr/>
            <p:nvPr/>
          </p:nvSpPr>
          <p:spPr>
            <a:xfrm>
              <a:off x="4114797" y="5279395"/>
              <a:ext cx="1222840" cy="146304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0000"/>
                  </a:solidFill>
                  <a:latin typeface="Arial"/>
                  <a:cs typeface="Arial"/>
                </a:rPr>
                <a:t>Advanced UHB Engines for SFC &amp; Noise Reduction</a:t>
              </a:r>
            </a:p>
          </p:txBody>
        </p:sp>
        <p:sp>
          <p:nvSpPr>
            <p:cNvPr id="18" name="Rectangle 17"/>
            <p:cNvSpPr/>
            <p:nvPr/>
          </p:nvSpPr>
          <p:spPr>
            <a:xfrm>
              <a:off x="5387567" y="5279395"/>
              <a:ext cx="1217619" cy="146304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0000"/>
                  </a:solidFill>
                  <a:latin typeface="Arial"/>
                  <a:cs typeface="Arial"/>
                </a:rPr>
                <a:t>Advanced Combustors for Oxides of Nitrogen reductions</a:t>
              </a:r>
            </a:p>
          </p:txBody>
        </p:sp>
        <p:sp>
          <p:nvSpPr>
            <p:cNvPr id="19" name="Rectangle 18"/>
            <p:cNvSpPr/>
            <p:nvPr/>
          </p:nvSpPr>
          <p:spPr>
            <a:xfrm>
              <a:off x="6660337" y="5279395"/>
              <a:ext cx="1280160" cy="146304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0000"/>
                  </a:solidFill>
                  <a:latin typeface="Arial"/>
                  <a:cs typeface="Arial"/>
                </a:rPr>
                <a:t>Airframe &amp; Engine Integration for Community Noise Reduction</a:t>
              </a:r>
            </a:p>
          </p:txBody>
        </p:sp>
        <p:sp>
          <p:nvSpPr>
            <p:cNvPr id="20" name="Rectangle 19"/>
            <p:cNvSpPr/>
            <p:nvPr/>
          </p:nvSpPr>
          <p:spPr>
            <a:xfrm>
              <a:off x="1577022" y="4305300"/>
              <a:ext cx="6364224" cy="968643"/>
            </a:xfrm>
            <a:prstGeom prst="rect">
              <a:avLst/>
            </a:prstGeom>
            <a:ln w="38100" cmpd="sng">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E46C0A"/>
                  </a:solidFill>
                  <a:latin typeface="Helvetica" charset="0"/>
                </a:rPr>
                <a:t>Technical Focus Areas                                       </a:t>
              </a:r>
            </a:p>
            <a:p>
              <a:pPr algn="ctr"/>
              <a:r>
                <a:rPr lang="en-US" sz="1600" dirty="0">
                  <a:solidFill>
                    <a:srgbClr val="E46C0A"/>
                  </a:solidFill>
                  <a:latin typeface="Helvetica" charset="0"/>
                </a:rPr>
                <a:t>Accelerate technology maturation </a:t>
              </a:r>
              <a:r>
                <a:rPr lang="en-US" sz="1600" dirty="0" smtClean="0">
                  <a:solidFill>
                    <a:srgbClr val="E46C0A"/>
                  </a:solidFill>
                  <a:latin typeface="Helvetica" charset="0"/>
                </a:rPr>
                <a:t/>
              </a:r>
              <a:br>
                <a:rPr lang="en-US" sz="1600" dirty="0" smtClean="0">
                  <a:solidFill>
                    <a:srgbClr val="E46C0A"/>
                  </a:solidFill>
                  <a:latin typeface="Helvetica" charset="0"/>
                </a:rPr>
              </a:br>
              <a:r>
                <a:rPr lang="en-US" sz="1600" dirty="0" smtClean="0">
                  <a:solidFill>
                    <a:srgbClr val="E46C0A"/>
                  </a:solidFill>
                  <a:latin typeface="Helvetica" charset="0"/>
                </a:rPr>
                <a:t>through </a:t>
              </a:r>
              <a:r>
                <a:rPr lang="en-US" sz="1600" dirty="0">
                  <a:solidFill>
                    <a:srgbClr val="E46C0A"/>
                  </a:solidFill>
                  <a:latin typeface="Helvetica" charset="0"/>
                </a:rPr>
                <a:t>integrated system research</a:t>
              </a:r>
            </a:p>
          </p:txBody>
        </p:sp>
      </p:grpSp>
      <p:grpSp>
        <p:nvGrpSpPr>
          <p:cNvPr id="21" name="Group 20"/>
          <p:cNvGrpSpPr/>
          <p:nvPr/>
        </p:nvGrpSpPr>
        <p:grpSpPr>
          <a:xfrm>
            <a:off x="1527733" y="890088"/>
            <a:ext cx="6050270" cy="1742839"/>
            <a:chOff x="1471514" y="1057601"/>
            <a:chExt cx="6528192" cy="1880508"/>
          </a:xfrm>
        </p:grpSpPr>
        <p:sp>
          <p:nvSpPr>
            <p:cNvPr id="22" name="Rectangle 21"/>
            <p:cNvSpPr/>
            <p:nvPr/>
          </p:nvSpPr>
          <p:spPr>
            <a:xfrm>
              <a:off x="1577022" y="1057601"/>
              <a:ext cx="6364224" cy="1335050"/>
            </a:xfrm>
            <a:prstGeom prst="rect">
              <a:avLst/>
            </a:prstGeom>
            <a:noFill/>
            <a:ln w="38100" cmpd="sng">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E46C0A"/>
                  </a:solidFill>
                  <a:latin typeface="Helvetica" charset="0"/>
                </a:rPr>
                <a:t>Mature technologies and study vehicle concepts </a:t>
              </a:r>
              <a:r>
                <a:rPr lang="en-US" sz="1600" dirty="0" smtClean="0">
                  <a:solidFill>
                    <a:srgbClr val="E46C0A"/>
                  </a:solidFill>
                  <a:latin typeface="Helvetica" charset="0"/>
                </a:rPr>
                <a:t/>
              </a:r>
              <a:br>
                <a:rPr lang="en-US" sz="1600" dirty="0" smtClean="0">
                  <a:solidFill>
                    <a:srgbClr val="E46C0A"/>
                  </a:solidFill>
                  <a:latin typeface="Helvetica" charset="0"/>
                </a:rPr>
              </a:br>
              <a:r>
                <a:rPr lang="en-US" sz="1600" dirty="0" smtClean="0">
                  <a:solidFill>
                    <a:srgbClr val="E46C0A"/>
                  </a:solidFill>
                  <a:latin typeface="Helvetica" charset="0"/>
                </a:rPr>
                <a:t>that </a:t>
              </a:r>
              <a:r>
                <a:rPr lang="en-US" sz="1600" dirty="0">
                  <a:solidFill>
                    <a:srgbClr val="E46C0A"/>
                  </a:solidFill>
                  <a:latin typeface="Helvetica" charset="0"/>
                </a:rPr>
                <a:t>together can simultaneously meet the NASA Subsonic Transport System Level Metrics for noise, </a:t>
              </a:r>
              <a:r>
                <a:rPr lang="en-US" sz="1600" dirty="0" smtClean="0">
                  <a:solidFill>
                    <a:srgbClr val="E46C0A"/>
                  </a:solidFill>
                  <a:latin typeface="Helvetica" charset="0"/>
                </a:rPr>
                <a:t/>
              </a:r>
              <a:br>
                <a:rPr lang="en-US" sz="1600" dirty="0" smtClean="0">
                  <a:solidFill>
                    <a:srgbClr val="E46C0A"/>
                  </a:solidFill>
                  <a:latin typeface="Helvetica" charset="0"/>
                </a:rPr>
              </a:br>
              <a:r>
                <a:rPr lang="en-US" sz="1600" dirty="0" smtClean="0">
                  <a:solidFill>
                    <a:srgbClr val="E46C0A"/>
                  </a:solidFill>
                  <a:latin typeface="Helvetica" charset="0"/>
                </a:rPr>
                <a:t>emissions </a:t>
              </a:r>
              <a:r>
                <a:rPr lang="en-US" sz="1600" dirty="0">
                  <a:solidFill>
                    <a:srgbClr val="E46C0A"/>
                  </a:solidFill>
                  <a:latin typeface="Helvetica" charset="0"/>
                </a:rPr>
                <a:t>and fuel burn in the N+2 timeframe.</a:t>
              </a:r>
              <a:endParaRPr lang="en-US" sz="1600" dirty="0">
                <a:solidFill>
                  <a:srgbClr val="E46C0A"/>
                </a:solidFill>
                <a:latin typeface="Arial Narrow"/>
              </a:endParaRPr>
            </a:p>
          </p:txBody>
        </p:sp>
        <p:sp>
          <p:nvSpPr>
            <p:cNvPr id="23" name="Rectangle 22"/>
            <p:cNvSpPr/>
            <p:nvPr/>
          </p:nvSpPr>
          <p:spPr>
            <a:xfrm>
              <a:off x="1471514" y="2362037"/>
              <a:ext cx="2121408" cy="576072"/>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Arial"/>
                  <a:cs typeface="Arial"/>
                </a:rPr>
                <a:t>-75% LTO &amp; -70% Cruise </a:t>
              </a:r>
              <a:r>
                <a:rPr lang="en-US" sz="1200" dirty="0" err="1" smtClean="0">
                  <a:solidFill>
                    <a:srgbClr val="000000"/>
                  </a:solidFill>
                  <a:latin typeface="Arial"/>
                  <a:cs typeface="Arial"/>
                </a:rPr>
                <a:t>NOx</a:t>
              </a:r>
              <a:r>
                <a:rPr lang="en-US" sz="1200" dirty="0" smtClean="0">
                  <a:solidFill>
                    <a:srgbClr val="000000"/>
                  </a:solidFill>
                  <a:latin typeface="Arial"/>
                  <a:cs typeface="Arial"/>
                </a:rPr>
                <a:t> Emissions </a:t>
              </a:r>
              <a:endParaRPr lang="en-US" sz="1200" dirty="0">
                <a:solidFill>
                  <a:srgbClr val="000000"/>
                </a:solidFill>
                <a:latin typeface="Arial"/>
                <a:cs typeface="Arial"/>
              </a:endParaRPr>
            </a:p>
          </p:txBody>
        </p:sp>
        <p:sp>
          <p:nvSpPr>
            <p:cNvPr id="24" name="Rectangle 23"/>
            <p:cNvSpPr/>
            <p:nvPr/>
          </p:nvSpPr>
          <p:spPr>
            <a:xfrm>
              <a:off x="5878298" y="2362037"/>
              <a:ext cx="2121408" cy="576072"/>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Arial"/>
                  <a:cs typeface="Arial"/>
                </a:rPr>
                <a:t>-50% Aircraft Fuel/ Energy  Consumption</a:t>
              </a:r>
            </a:p>
          </p:txBody>
        </p:sp>
        <p:sp>
          <p:nvSpPr>
            <p:cNvPr id="25" name="Rectangle 24"/>
            <p:cNvSpPr/>
            <p:nvPr/>
          </p:nvSpPr>
          <p:spPr>
            <a:xfrm>
              <a:off x="3674906" y="2362037"/>
              <a:ext cx="2121408" cy="576072"/>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Arial"/>
                  <a:cs typeface="Arial"/>
                </a:rPr>
                <a:t>42dB below Stage 4 Community Noise </a:t>
              </a:r>
            </a:p>
          </p:txBody>
        </p:sp>
      </p:grpSp>
      <p:sp>
        <p:nvSpPr>
          <p:cNvPr id="26" name="Chevron 25"/>
          <p:cNvSpPr/>
          <p:nvPr/>
        </p:nvSpPr>
        <p:spPr>
          <a:xfrm rot="5400000">
            <a:off x="4105275" y="2714625"/>
            <a:ext cx="850900" cy="996950"/>
          </a:xfrm>
          <a:prstGeom prst="chevr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28" name="Slide Number Placeholder 5"/>
          <p:cNvSpPr>
            <a:spLocks noGrp="1"/>
          </p:cNvSpPr>
          <p:nvPr>
            <p:ph type="sldNum" sz="quarter" idx="4"/>
          </p:nvPr>
        </p:nvSpPr>
        <p:spPr>
          <a:xfrm>
            <a:off x="6820690" y="6492875"/>
            <a:ext cx="2133600" cy="365125"/>
          </a:xfrm>
          <a:prstGeom prst="rect">
            <a:avLst/>
          </a:prstGeom>
        </p:spPr>
        <p:txBody>
          <a:bodyPr vert="horz" lIns="91440" tIns="45720" rIns="91440" bIns="45720" rtlCol="0" anchor="ctr"/>
          <a:lstStyle>
            <a:lvl1pPr algn="r">
              <a:defRPr sz="800">
                <a:solidFill>
                  <a:schemeClr val="tx1">
                    <a:tint val="75000"/>
                  </a:schemeClr>
                </a:solidFill>
                <a:latin typeface="Trebuchet MS"/>
                <a:cs typeface="Trebuchet MS"/>
              </a:defRPr>
            </a:lvl1pPr>
          </a:lstStyle>
          <a:p>
            <a:fld id="{C9812ADB-0C09-964E-BA31-EB411B871CD0}" type="slidenum">
              <a:rPr lang="en-US" smtClean="0"/>
              <a:pPr/>
              <a:t>6</a:t>
            </a:fld>
            <a:endParaRPr lang="en-US" dirty="0"/>
          </a:p>
        </p:txBody>
      </p:sp>
      <p:sp>
        <p:nvSpPr>
          <p:cNvPr id="29" name="Date Placeholder 3"/>
          <p:cNvSpPr>
            <a:spLocks noGrp="1"/>
          </p:cNvSpPr>
          <p:nvPr>
            <p:ph type="dt" sz="half" idx="2"/>
          </p:nvPr>
        </p:nvSpPr>
        <p:spPr>
          <a:xfrm>
            <a:off x="69850" y="6492875"/>
            <a:ext cx="2133600" cy="365125"/>
          </a:xfrm>
          <a:prstGeom prst="rect">
            <a:avLst/>
          </a:prstGeom>
        </p:spPr>
        <p:txBody>
          <a:bodyPr vert="horz" lIns="91440" tIns="45720" rIns="91440" bIns="45720" rtlCol="0" anchor="ctr"/>
          <a:lstStyle>
            <a:lvl1pPr algn="l">
              <a:defRPr sz="800">
                <a:solidFill>
                  <a:schemeClr val="tx1">
                    <a:tint val="75000"/>
                  </a:schemeClr>
                </a:solidFill>
                <a:latin typeface="Trebuchet MS"/>
                <a:cs typeface="Trebuchet MS"/>
              </a:defRPr>
            </a:lvl1pPr>
          </a:lstStyle>
          <a:p>
            <a:r>
              <a:rPr lang="en-US" dirty="0" err="1" smtClean="0"/>
              <a:t>www.nasa.gov</a:t>
            </a:r>
            <a:endParaRPr lang="en-US" dirty="0"/>
          </a:p>
        </p:txBody>
      </p:sp>
    </p:spTree>
    <p:extLst>
      <p:ext uri="{BB962C8B-B14F-4D97-AF65-F5344CB8AC3E}">
        <p14:creationId xmlns:p14="http://schemas.microsoft.com/office/powerpoint/2010/main" val="248969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Opening New Markets – Commercial Supersonics</a:t>
            </a:r>
            <a:endParaRPr lang="en-US" sz="2800" dirty="0"/>
          </a:p>
        </p:txBody>
      </p:sp>
      <p:sp>
        <p:nvSpPr>
          <p:cNvPr id="3" name="Content Placeholder 2"/>
          <p:cNvSpPr txBox="1">
            <a:spLocks/>
          </p:cNvSpPr>
          <p:nvPr/>
        </p:nvSpPr>
        <p:spPr>
          <a:xfrm>
            <a:off x="232512" y="1020241"/>
            <a:ext cx="8454287" cy="493984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NASA released an RFI seeking information from the external community to seek input on NASA’s strategic direction for the supersonic portfolio as well as opinions on potential flight demonstration approaches. </a:t>
            </a:r>
          </a:p>
          <a:p>
            <a:r>
              <a:rPr lang="en-US" sz="2400" dirty="0" smtClean="0"/>
              <a:t>NASA hosted a meeting on July 16, 2015 to 1) provide briefings from NASA and the FAA, 2) encourage group discussion of the responses in addition and 3) provide an opportunity for individual discussions with each group.</a:t>
            </a:r>
          </a:p>
          <a:p>
            <a:r>
              <a:rPr lang="en-US" sz="2400" dirty="0" smtClean="0"/>
              <a:t>Continuing to work with the FAA through CAEP on potential new standards.</a:t>
            </a:r>
          </a:p>
          <a:p>
            <a:r>
              <a:rPr lang="en-US" sz="2400" dirty="0" smtClean="0"/>
              <a:t>Good opportunities </a:t>
            </a:r>
            <a:r>
              <a:rPr lang="en-US" sz="2400" smtClean="0"/>
              <a:t>to coordinate NRA </a:t>
            </a:r>
            <a:r>
              <a:rPr lang="en-US" sz="2400" dirty="0" smtClean="0"/>
              <a:t>investments with ASCENT research.</a:t>
            </a:r>
          </a:p>
          <a:p>
            <a:pPr marL="0" indent="0">
              <a:buFont typeface="Arial"/>
              <a:buNone/>
            </a:pPr>
            <a:endParaRPr lang="en-US" sz="2400" dirty="0"/>
          </a:p>
        </p:txBody>
      </p:sp>
    </p:spTree>
    <p:extLst>
      <p:ext uri="{BB962C8B-B14F-4D97-AF65-F5344CB8AC3E}">
        <p14:creationId xmlns:p14="http://schemas.microsoft.com/office/powerpoint/2010/main" val="2986826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5" name="TextBox 4"/>
          <p:cNvSpPr txBox="1"/>
          <p:nvPr/>
        </p:nvSpPr>
        <p:spPr>
          <a:xfrm>
            <a:off x="434652" y="1146899"/>
            <a:ext cx="7418685" cy="5004958"/>
          </a:xfrm>
          <a:prstGeom prst="rect">
            <a:avLst/>
          </a:prstGeom>
          <a:noFill/>
        </p:spPr>
        <p:txBody>
          <a:bodyPr wrap="square" rtlCol="0">
            <a:spAutoFit/>
          </a:bodyPr>
          <a:lstStyle/>
          <a:p>
            <a:pPr marL="2573338" defTabSz="341313">
              <a:lnSpc>
                <a:spcPct val="120000"/>
              </a:lnSpc>
            </a:pPr>
            <a:r>
              <a:rPr lang="en-US" sz="1600" b="1" dirty="0" smtClean="0">
                <a:latin typeface="Arial"/>
                <a:cs typeface="Arial"/>
              </a:rPr>
              <a:t>NASA Aeronautics is celebrating 100 years of excellence—from NACA to NASA</a:t>
            </a:r>
          </a:p>
          <a:p>
            <a:pPr>
              <a:lnSpc>
                <a:spcPct val="120000"/>
              </a:lnSpc>
            </a:pPr>
            <a:endParaRPr lang="en-US" sz="1300" b="1" dirty="0" smtClean="0">
              <a:latin typeface="Arial"/>
              <a:cs typeface="Arial"/>
            </a:endParaRPr>
          </a:p>
          <a:p>
            <a:pPr>
              <a:lnSpc>
                <a:spcPct val="120000"/>
              </a:lnSpc>
            </a:pPr>
            <a:endParaRPr lang="en-US" sz="1300" b="1" dirty="0" smtClean="0">
              <a:latin typeface="Arial"/>
              <a:cs typeface="Arial"/>
            </a:endParaRPr>
          </a:p>
          <a:p>
            <a:pPr>
              <a:lnSpc>
                <a:spcPct val="120000"/>
              </a:lnSpc>
            </a:pPr>
            <a:r>
              <a:rPr lang="en-US" sz="1600" b="1" dirty="0" smtClean="0">
                <a:latin typeface="Arial"/>
                <a:cs typeface="Arial"/>
              </a:rPr>
              <a:t>NASA Aeronautics is ready to usher in the next 100 years of excellence</a:t>
            </a:r>
          </a:p>
          <a:p>
            <a:pPr marL="509588" lvl="2" indent="-285750">
              <a:lnSpc>
                <a:spcPct val="120000"/>
              </a:lnSpc>
              <a:spcAft>
                <a:spcPts val="300"/>
              </a:spcAft>
              <a:buFont typeface="Arial"/>
              <a:buChar char="•"/>
              <a:defRPr/>
            </a:pPr>
            <a:r>
              <a:rPr lang="en-US" sz="1400" dirty="0" smtClean="0">
                <a:solidFill>
                  <a:schemeClr val="tx1">
                    <a:lumMod val="75000"/>
                    <a:lumOff val="25000"/>
                  </a:schemeClr>
                </a:solidFill>
                <a:latin typeface="Arial"/>
                <a:cs typeface="Arial"/>
              </a:rPr>
              <a:t>Compelling, community-endorsed vision and strategy</a:t>
            </a:r>
          </a:p>
          <a:p>
            <a:pPr marL="509588" lvl="2" indent="-285750">
              <a:lnSpc>
                <a:spcPct val="120000"/>
              </a:lnSpc>
              <a:spcAft>
                <a:spcPts val="300"/>
              </a:spcAft>
              <a:buFont typeface="Arial"/>
              <a:buChar char="•"/>
              <a:defRPr/>
            </a:pPr>
            <a:r>
              <a:rPr lang="en-US" sz="1400" dirty="0" smtClean="0">
                <a:solidFill>
                  <a:schemeClr val="tx1">
                    <a:lumMod val="75000"/>
                    <a:lumOff val="25000"/>
                  </a:schemeClr>
                </a:solidFill>
                <a:latin typeface="Arial"/>
                <a:ea typeface="ＭＳ Ｐゴシック"/>
                <a:cs typeface="Arial"/>
              </a:rPr>
              <a:t>Demonstrated ability to perform high impact research, complete our </a:t>
            </a:r>
            <a:br>
              <a:rPr lang="en-US" sz="1400" dirty="0" smtClean="0">
                <a:solidFill>
                  <a:schemeClr val="tx1">
                    <a:lumMod val="75000"/>
                    <a:lumOff val="25000"/>
                  </a:schemeClr>
                </a:solidFill>
                <a:latin typeface="Arial"/>
                <a:ea typeface="ＭＳ Ｐゴシック"/>
                <a:cs typeface="Arial"/>
              </a:rPr>
            </a:br>
            <a:r>
              <a:rPr lang="en-US" sz="1400" dirty="0" smtClean="0">
                <a:solidFill>
                  <a:schemeClr val="tx1">
                    <a:lumMod val="75000"/>
                    <a:lumOff val="25000"/>
                  </a:schemeClr>
                </a:solidFill>
                <a:latin typeface="Arial"/>
                <a:ea typeface="ＭＳ Ｐゴシック"/>
                <a:cs typeface="Arial"/>
              </a:rPr>
              <a:t>commitments, and deliver results </a:t>
            </a:r>
            <a:br>
              <a:rPr lang="en-US" sz="1400" dirty="0" smtClean="0">
                <a:solidFill>
                  <a:schemeClr val="tx1">
                    <a:lumMod val="75000"/>
                    <a:lumOff val="25000"/>
                  </a:schemeClr>
                </a:solidFill>
                <a:latin typeface="Arial"/>
                <a:ea typeface="ＭＳ Ｐゴシック"/>
                <a:cs typeface="Arial"/>
              </a:rPr>
            </a:br>
            <a:r>
              <a:rPr lang="en-US" sz="1400" dirty="0" smtClean="0">
                <a:solidFill>
                  <a:schemeClr val="tx1">
                    <a:lumMod val="75000"/>
                    <a:lumOff val="25000"/>
                  </a:schemeClr>
                </a:solidFill>
                <a:latin typeface="Arial"/>
                <a:ea typeface="ＭＳ Ｐゴシック"/>
                <a:cs typeface="Arial"/>
              </a:rPr>
              <a:t>(Environmentally Responsible Aviation Project, Research Transition Teams)</a:t>
            </a:r>
          </a:p>
          <a:p>
            <a:pPr marL="509588" lvl="2" indent="-285750">
              <a:lnSpc>
                <a:spcPct val="120000"/>
              </a:lnSpc>
              <a:spcAft>
                <a:spcPts val="300"/>
              </a:spcAft>
              <a:buFont typeface="Arial"/>
              <a:buChar char="•"/>
              <a:defRPr/>
            </a:pPr>
            <a:r>
              <a:rPr lang="en-US" sz="1400" dirty="0" smtClean="0">
                <a:solidFill>
                  <a:schemeClr val="tx1">
                    <a:lumMod val="75000"/>
                    <a:lumOff val="25000"/>
                  </a:schemeClr>
                </a:solidFill>
                <a:latin typeface="Arial"/>
                <a:ea typeface="ＭＳ Ｐゴシック"/>
                <a:cs typeface="Arial"/>
              </a:rPr>
              <a:t>Taking on the community’s most urgent needs </a:t>
            </a:r>
            <a:br>
              <a:rPr lang="en-US" sz="1400" dirty="0" smtClean="0">
                <a:solidFill>
                  <a:schemeClr val="tx1">
                    <a:lumMod val="75000"/>
                    <a:lumOff val="25000"/>
                  </a:schemeClr>
                </a:solidFill>
                <a:latin typeface="Arial"/>
                <a:ea typeface="ＭＳ Ｐゴシック"/>
                <a:cs typeface="Arial"/>
              </a:rPr>
            </a:br>
            <a:r>
              <a:rPr lang="en-US" sz="1400" dirty="0" smtClean="0">
                <a:solidFill>
                  <a:schemeClr val="tx1">
                    <a:lumMod val="75000"/>
                    <a:lumOff val="25000"/>
                  </a:schemeClr>
                </a:solidFill>
                <a:latin typeface="Arial"/>
                <a:ea typeface="ＭＳ Ｐゴシック"/>
                <a:cs typeface="Arial"/>
              </a:rPr>
              <a:t>(Unmanned Aircraft Systems integration into the National Airspace System)</a:t>
            </a:r>
          </a:p>
          <a:p>
            <a:pPr marL="509588" lvl="2" indent="-285750">
              <a:lnSpc>
                <a:spcPct val="120000"/>
              </a:lnSpc>
              <a:spcAft>
                <a:spcPts val="300"/>
              </a:spcAft>
              <a:buFont typeface="Arial"/>
              <a:buChar char="•"/>
              <a:defRPr/>
            </a:pPr>
            <a:r>
              <a:rPr lang="en-US" sz="1400" dirty="0" smtClean="0">
                <a:solidFill>
                  <a:schemeClr val="tx1">
                    <a:lumMod val="75000"/>
                    <a:lumOff val="25000"/>
                  </a:schemeClr>
                </a:solidFill>
                <a:latin typeface="Arial"/>
                <a:ea typeface="ＭＳ Ｐゴシック"/>
                <a:cs typeface="Arial"/>
              </a:rPr>
              <a:t>Leading the community with transformative concepts and solutions</a:t>
            </a:r>
            <a:br>
              <a:rPr lang="en-US" sz="1400" dirty="0" smtClean="0">
                <a:solidFill>
                  <a:schemeClr val="tx1">
                    <a:lumMod val="75000"/>
                    <a:lumOff val="25000"/>
                  </a:schemeClr>
                </a:solidFill>
                <a:latin typeface="Arial"/>
                <a:ea typeface="ＭＳ Ｐゴシック"/>
                <a:cs typeface="Arial"/>
              </a:rPr>
            </a:br>
            <a:r>
              <a:rPr lang="en-US" sz="1400" dirty="0" smtClean="0">
                <a:solidFill>
                  <a:schemeClr val="tx1">
                    <a:lumMod val="75000"/>
                    <a:lumOff val="25000"/>
                  </a:schemeClr>
                </a:solidFill>
                <a:latin typeface="Arial"/>
                <a:ea typeface="ＭＳ Ｐゴシック"/>
                <a:cs typeface="Arial"/>
              </a:rPr>
              <a:t>(UAS Traffic Management, Future Aircraft Concepts, Computational Fluid </a:t>
            </a:r>
            <a:br>
              <a:rPr lang="en-US" sz="1400" dirty="0" smtClean="0">
                <a:solidFill>
                  <a:schemeClr val="tx1">
                    <a:lumMod val="75000"/>
                    <a:lumOff val="25000"/>
                  </a:schemeClr>
                </a:solidFill>
                <a:latin typeface="Arial"/>
                <a:ea typeface="ＭＳ Ｐゴシック"/>
                <a:cs typeface="Arial"/>
              </a:rPr>
            </a:br>
            <a:r>
              <a:rPr lang="en-US" sz="1400" dirty="0" smtClean="0">
                <a:solidFill>
                  <a:schemeClr val="tx1">
                    <a:lumMod val="75000"/>
                    <a:lumOff val="25000"/>
                  </a:schemeClr>
                </a:solidFill>
                <a:latin typeface="Arial"/>
                <a:ea typeface="ＭＳ Ｐゴシック"/>
                <a:cs typeface="Arial"/>
              </a:rPr>
              <a:t>Dynamics 2030 Vision)</a:t>
            </a:r>
          </a:p>
          <a:p>
            <a:pPr marL="509588" lvl="2" indent="-285750">
              <a:lnSpc>
                <a:spcPct val="120000"/>
              </a:lnSpc>
              <a:spcAft>
                <a:spcPts val="300"/>
              </a:spcAft>
              <a:buFont typeface="Arial"/>
              <a:buChar char="•"/>
              <a:defRPr/>
            </a:pPr>
            <a:r>
              <a:rPr lang="en-US" sz="1400" dirty="0" smtClean="0">
                <a:solidFill>
                  <a:schemeClr val="tx1">
                    <a:lumMod val="75000"/>
                    <a:lumOff val="25000"/>
                  </a:schemeClr>
                </a:solidFill>
                <a:latin typeface="Arial"/>
                <a:ea typeface="ＭＳ Ｐゴシック"/>
                <a:cs typeface="Arial"/>
              </a:rPr>
              <a:t>Successfully collaborating with universities and industry</a:t>
            </a:r>
            <a:br>
              <a:rPr lang="en-US" sz="1400" dirty="0" smtClean="0">
                <a:solidFill>
                  <a:schemeClr val="tx1">
                    <a:lumMod val="75000"/>
                    <a:lumOff val="25000"/>
                  </a:schemeClr>
                </a:solidFill>
                <a:latin typeface="Arial"/>
                <a:ea typeface="ＭＳ Ｐゴシック"/>
                <a:cs typeface="Arial"/>
              </a:rPr>
            </a:br>
            <a:r>
              <a:rPr lang="en-US" sz="1400" dirty="0" smtClean="0">
                <a:solidFill>
                  <a:schemeClr val="tx1">
                    <a:lumMod val="75000"/>
                    <a:lumOff val="25000"/>
                  </a:schemeClr>
                </a:solidFill>
                <a:latin typeface="Arial"/>
                <a:ea typeface="ＭＳ Ｐゴシック"/>
                <a:cs typeface="Arial"/>
              </a:rPr>
              <a:t>(NASA Research Announcements, cost-sharing cooperative agreements)</a:t>
            </a:r>
          </a:p>
          <a:p>
            <a:pPr marL="509588" lvl="2" indent="-285750">
              <a:lnSpc>
                <a:spcPct val="120000"/>
              </a:lnSpc>
              <a:spcAft>
                <a:spcPts val="300"/>
              </a:spcAft>
              <a:buFont typeface="Arial"/>
              <a:buChar char="•"/>
              <a:defRPr/>
            </a:pPr>
            <a:r>
              <a:rPr lang="en-US" sz="1400" dirty="0" smtClean="0">
                <a:solidFill>
                  <a:schemeClr val="tx1">
                    <a:lumMod val="75000"/>
                    <a:lumOff val="25000"/>
                  </a:schemeClr>
                </a:solidFill>
                <a:latin typeface="Arial"/>
                <a:ea typeface="ＭＳ Ｐゴシック"/>
                <a:cs typeface="Arial"/>
              </a:rPr>
              <a:t>Global thought leaders that are leveraging international capabilities</a:t>
            </a:r>
            <a:br>
              <a:rPr lang="en-US" sz="1400" dirty="0" smtClean="0">
                <a:solidFill>
                  <a:schemeClr val="tx1">
                    <a:lumMod val="75000"/>
                    <a:lumOff val="25000"/>
                  </a:schemeClr>
                </a:solidFill>
                <a:latin typeface="Arial"/>
                <a:ea typeface="ＭＳ Ｐゴシック"/>
                <a:cs typeface="Arial"/>
              </a:rPr>
            </a:br>
            <a:r>
              <a:rPr lang="en-US" sz="1400" dirty="0" smtClean="0">
                <a:solidFill>
                  <a:schemeClr val="tx1">
                    <a:lumMod val="75000"/>
                    <a:lumOff val="25000"/>
                  </a:schemeClr>
                </a:solidFill>
                <a:latin typeface="Arial"/>
                <a:ea typeface="ＭＳ Ｐゴシック"/>
                <a:cs typeface="Arial"/>
              </a:rPr>
              <a:t>(International Forum for Aviation Research)</a:t>
            </a:r>
          </a:p>
        </p:txBody>
      </p:sp>
      <p:pic>
        <p:nvPicPr>
          <p:cNvPr id="6" name="Picture 5" descr="final-naca-nasa-logo.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9309" y="1220195"/>
            <a:ext cx="2566235" cy="960925"/>
          </a:xfrm>
          <a:prstGeom prst="rect">
            <a:avLst/>
          </a:prstGeom>
        </p:spPr>
      </p:pic>
      <p:pic>
        <p:nvPicPr>
          <p:cNvPr id="3" name="Picture 2" descr="100-years-excellence.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919587" y="2562991"/>
            <a:ext cx="2158721" cy="3853690"/>
          </a:xfrm>
          <a:prstGeom prst="rect">
            <a:avLst/>
          </a:prstGeom>
        </p:spPr>
      </p:pic>
      <p:sp>
        <p:nvSpPr>
          <p:cNvPr id="7" name="Date Placeholder 3"/>
          <p:cNvSpPr>
            <a:spLocks noGrp="1"/>
          </p:cNvSpPr>
          <p:nvPr>
            <p:ph type="dt" sz="half" idx="2"/>
          </p:nvPr>
        </p:nvSpPr>
        <p:spPr>
          <a:xfrm>
            <a:off x="151610" y="6461750"/>
            <a:ext cx="2133600" cy="365125"/>
          </a:xfrm>
          <a:prstGeom prst="rect">
            <a:avLst/>
          </a:prstGeom>
        </p:spPr>
        <p:txBody>
          <a:bodyPr vert="horz" lIns="91440" tIns="45720" rIns="91440" bIns="45720" rtlCol="0" anchor="ctr"/>
          <a:lstStyle>
            <a:lvl1pPr algn="l">
              <a:defRPr sz="800">
                <a:solidFill>
                  <a:schemeClr val="tx1">
                    <a:tint val="75000"/>
                  </a:schemeClr>
                </a:solidFill>
                <a:latin typeface="Trebuchet MS"/>
                <a:cs typeface="Trebuchet MS"/>
              </a:defRPr>
            </a:lvl1pPr>
          </a:lstStyle>
          <a:p>
            <a:r>
              <a:rPr lang="en-US" dirty="0" err="1" smtClean="0"/>
              <a:t>www.nasa.gov</a:t>
            </a:r>
            <a:endParaRPr lang="en-US" dirty="0"/>
          </a:p>
        </p:txBody>
      </p:sp>
      <p:sp>
        <p:nvSpPr>
          <p:cNvPr id="8" name="Slide Number Placeholder 5"/>
          <p:cNvSpPr>
            <a:spLocks noGrp="1"/>
          </p:cNvSpPr>
          <p:nvPr>
            <p:ph type="sldNum" sz="quarter" idx="4"/>
          </p:nvPr>
        </p:nvSpPr>
        <p:spPr>
          <a:xfrm>
            <a:off x="6876721" y="6461750"/>
            <a:ext cx="2133600" cy="365125"/>
          </a:xfrm>
          <a:prstGeom prst="rect">
            <a:avLst/>
          </a:prstGeom>
        </p:spPr>
        <p:txBody>
          <a:bodyPr vert="horz" lIns="91440" tIns="45720" rIns="91440" bIns="45720" rtlCol="0" anchor="ctr"/>
          <a:lstStyle>
            <a:lvl1pPr algn="r">
              <a:defRPr sz="800">
                <a:solidFill>
                  <a:schemeClr val="tx1">
                    <a:tint val="75000"/>
                  </a:schemeClr>
                </a:solidFill>
                <a:latin typeface="Trebuchet MS"/>
                <a:cs typeface="Trebuchet MS"/>
              </a:defRPr>
            </a:lvl1pPr>
          </a:lstStyle>
          <a:p>
            <a:fld id="{C9812ADB-0C09-964E-BA31-EB411B871CD0}" type="slidenum">
              <a:rPr lang="en-US" smtClean="0"/>
              <a:pPr/>
              <a:t>8</a:t>
            </a:fld>
            <a:endParaRPr lang="en-US" dirty="0"/>
          </a:p>
        </p:txBody>
      </p:sp>
    </p:spTree>
    <p:extLst>
      <p:ext uri="{BB962C8B-B14F-4D97-AF65-F5344CB8AC3E}">
        <p14:creationId xmlns:p14="http://schemas.microsoft.com/office/powerpoint/2010/main" val="126529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lIns="101882" tIns="50941" rIns="101882" bIns="50941"/>
      <a:lstStyle>
        <a:defPPr eaLnBrk="1" hangingPunct="1">
          <a:spcBef>
            <a:spcPts val="200"/>
          </a:spcBef>
          <a:defRPr sz="1600" b="1" dirty="0" smtClean="0">
            <a:solidFill>
              <a:srgbClr val="000000"/>
            </a:solidFill>
            <a:latin typeface="+mn-lt"/>
            <a:ea typeface="ＭＳ Ｐゴシック" pitchFamily="34" charset="-128"/>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40AD88-6DE0-4173-88A6-398191407C24}"/>
</file>

<file path=customXml/itemProps2.xml><?xml version="1.0" encoding="utf-8"?>
<ds:datastoreItem xmlns:ds="http://schemas.openxmlformats.org/officeDocument/2006/customXml" ds:itemID="{1B95CF13-B382-459C-ADEB-1F7EB1E3DC73}"/>
</file>

<file path=customXml/itemProps3.xml><?xml version="1.0" encoding="utf-8"?>
<ds:datastoreItem xmlns:ds="http://schemas.openxmlformats.org/officeDocument/2006/customXml" ds:itemID="{BF0606AA-282F-46C0-9213-21AF9EBF343B}"/>
</file>

<file path=docProps/app.xml><?xml version="1.0" encoding="utf-8"?>
<Properties xmlns="http://schemas.openxmlformats.org/officeDocument/2006/extended-properties" xmlns:vt="http://schemas.openxmlformats.org/officeDocument/2006/docPropsVTypes">
  <TotalTime>1997</TotalTime>
  <Words>771</Words>
  <Application>Microsoft Macintosh PowerPoint</Application>
  <PresentationFormat>On-screen Show (4:3)</PresentationFormat>
  <Paragraphs>149</Paragraphs>
  <Slides>8</Slides>
  <Notes>1</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Origin</vt:lpstr>
      <vt:lpstr>PowerPoint Presentation</vt:lpstr>
      <vt:lpstr>NASA Aeronautics Six Strategic Thrusts</vt:lpstr>
      <vt:lpstr>ARMD Programs with Strategic Thrusts</vt:lpstr>
      <vt:lpstr>FY 2016 Budget</vt:lpstr>
      <vt:lpstr>FY 2016 Budget Highlights</vt:lpstr>
      <vt:lpstr>Environmentally Responsible Aviation</vt:lpstr>
      <vt:lpstr>Opening New Markets – Commercial Supersonics</vt:lpstr>
      <vt:lpstr>Summary</vt:lpstr>
    </vt:vector>
  </TitlesOfParts>
  <Company>Lockheed Martin IS&amp;GS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ODIN-Lillian</dc:creator>
  <cp:lastModifiedBy>Dryer, Jay E. (HQ-EH000)</cp:lastModifiedBy>
  <cp:revision>221</cp:revision>
  <cp:lastPrinted>2015-08-05T21:44:23Z</cp:lastPrinted>
  <dcterms:created xsi:type="dcterms:W3CDTF">2015-03-12T16:39:42Z</dcterms:created>
  <dcterms:modified xsi:type="dcterms:W3CDTF">2015-08-05T21:46:48Z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