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7" r:id="rId2"/>
    <p:sldId id="290" r:id="rId3"/>
    <p:sldId id="292" r:id="rId4"/>
    <p:sldId id="293" r:id="rId5"/>
    <p:sldId id="294" r:id="rId6"/>
    <p:sldId id="295" r:id="rId7"/>
    <p:sldId id="291" r:id="rId8"/>
    <p:sldId id="282"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04" y="-108"/>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4225CE27-5B0D-499B-96F7-1622E11B1AC6}" type="datetimeFigureOut">
              <a:rPr lang="en-US" smtClean="0"/>
              <a:t>3/16/2015</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555E6934-2AAB-40AF-802E-B9B47243468C}" type="slidenum">
              <a:rPr lang="en-US" smtClean="0"/>
              <a:t>‹#›</a:t>
            </a:fld>
            <a:endParaRPr lang="en-US"/>
          </a:p>
        </p:txBody>
      </p:sp>
    </p:spTree>
    <p:extLst>
      <p:ext uri="{BB962C8B-B14F-4D97-AF65-F5344CB8AC3E}">
        <p14:creationId xmlns:p14="http://schemas.microsoft.com/office/powerpoint/2010/main" val="2264145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3</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4</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5</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E18D7D78-865C-4FF9-9A73-BBD5478A514E}" type="slidenum">
              <a:rPr lang="en-US" sz="1300">
                <a:solidFill>
                  <a:prstClr val="black"/>
                </a:solidFill>
                <a:latin typeface="Times New Roman" pitchFamily="18" charset="0"/>
              </a:rPr>
              <a:pPr eaLnBrk="1" hangingPunct="1"/>
              <a:t>6</a:t>
            </a:fld>
            <a:endParaRPr lang="en-US" sz="1300">
              <a:solidFill>
                <a:prstClr val="black"/>
              </a:solidFill>
              <a:latin typeface="Times New Roman" pitchFamily="18" charset="0"/>
            </a:endParaRPr>
          </a:p>
        </p:txBody>
      </p:sp>
      <p:sp>
        <p:nvSpPr>
          <p:cNvPr id="51203" name="Rectangle 2"/>
          <p:cNvSpPr>
            <a:spLocks noGrp="1" noRot="1" noChangeAspect="1" noChangeArrowheads="1" noTextEdit="1"/>
          </p:cNvSpPr>
          <p:nvPr>
            <p:ph type="sldImg"/>
          </p:nvPr>
        </p:nvSpPr>
        <p:spPr>
          <a:xfrm>
            <a:off x="1181100" y="696913"/>
            <a:ext cx="4648200" cy="3486150"/>
          </a:xfrm>
          <a:ln/>
        </p:spPr>
      </p:sp>
      <p:sp>
        <p:nvSpPr>
          <p:cNvPr id="51204" name="Rectangle 3"/>
          <p:cNvSpPr>
            <a:spLocks noGrp="1" noChangeArrowheads="1"/>
          </p:cNvSpPr>
          <p:nvPr>
            <p:ph type="body" idx="1"/>
          </p:nvPr>
        </p:nvSpPr>
        <p:spPr>
          <a:noFill/>
        </p:spPr>
        <p:txBody>
          <a:bodyPr lIns="91486" tIns="45741" rIns="91486" bIns="45741"/>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90192029-09B9-4513-AD56-E455FE35E0FE}" type="slidenum">
              <a:rPr lang="en-US" sz="1300">
                <a:solidFill>
                  <a:prstClr val="black"/>
                </a:solidFill>
                <a:latin typeface="Times New Roman" pitchFamily="18" charset="0"/>
              </a:rPr>
              <a:pPr eaLnBrk="1" hangingPunct="1"/>
              <a:t>7</a:t>
            </a:fld>
            <a:endParaRPr lang="en-US" sz="1300">
              <a:solidFill>
                <a:prstClr val="black"/>
              </a:solidFill>
              <a:latin typeface="Times New Roman" pitchFamily="18" charset="0"/>
            </a:endParaRPr>
          </a:p>
        </p:txBody>
      </p:sp>
      <p:sp>
        <p:nvSpPr>
          <p:cNvPr id="52227" name="Rectangle 2"/>
          <p:cNvSpPr>
            <a:spLocks noGrp="1" noRot="1" noChangeAspect="1" noChangeArrowheads="1" noTextEdit="1"/>
          </p:cNvSpPr>
          <p:nvPr>
            <p:ph type="sldImg"/>
          </p:nvPr>
        </p:nvSpPr>
        <p:spPr>
          <a:xfrm>
            <a:off x="1181100" y="698500"/>
            <a:ext cx="4648200" cy="3486150"/>
          </a:xfrm>
          <a:ln/>
        </p:spPr>
      </p:sp>
      <p:sp>
        <p:nvSpPr>
          <p:cNvPr id="52228" name="Rectangle 3"/>
          <p:cNvSpPr>
            <a:spLocks noGrp="1" noChangeArrowheads="1"/>
          </p:cNvSpPr>
          <p:nvPr>
            <p:ph type="body" idx="1"/>
          </p:nvPr>
        </p:nvSpPr>
        <p:spPr>
          <a:noFill/>
        </p:spPr>
        <p:txBody>
          <a:bodyPr lIns="91421" tIns="45710" rIns="91421" bIns="45710"/>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11120" eaLnBrk="0" hangingPunct="0">
              <a:defRPr sz="2400">
                <a:solidFill>
                  <a:schemeClr val="tx1"/>
                </a:solidFill>
                <a:latin typeface="Arial" charset="0"/>
              </a:defRPr>
            </a:lvl1pPr>
            <a:lvl2pPr marL="742864" indent="-285716" defTabSz="911120" eaLnBrk="0" hangingPunct="0">
              <a:defRPr sz="2400">
                <a:solidFill>
                  <a:schemeClr val="tx1"/>
                </a:solidFill>
                <a:latin typeface="Arial" charset="0"/>
              </a:defRPr>
            </a:lvl2pPr>
            <a:lvl3pPr marL="1142868" indent="-228573" defTabSz="911120" eaLnBrk="0" hangingPunct="0">
              <a:defRPr sz="2400">
                <a:solidFill>
                  <a:schemeClr val="tx1"/>
                </a:solidFill>
                <a:latin typeface="Arial" charset="0"/>
              </a:defRPr>
            </a:lvl3pPr>
            <a:lvl4pPr marL="1600015" indent="-228573" defTabSz="911120" eaLnBrk="0" hangingPunct="0">
              <a:defRPr sz="2400">
                <a:solidFill>
                  <a:schemeClr val="tx1"/>
                </a:solidFill>
                <a:latin typeface="Arial" charset="0"/>
              </a:defRPr>
            </a:lvl4pPr>
            <a:lvl5pPr marL="2057163" indent="-228573" defTabSz="911120" eaLnBrk="0" hangingPunct="0">
              <a:defRPr sz="2400">
                <a:solidFill>
                  <a:schemeClr val="tx1"/>
                </a:solidFill>
                <a:latin typeface="Arial" charset="0"/>
              </a:defRPr>
            </a:lvl5pPr>
            <a:lvl6pPr marL="2514310" indent="-228573" defTabSz="911120" eaLnBrk="0" fontAlgn="base" hangingPunct="0">
              <a:spcBef>
                <a:spcPct val="50000"/>
              </a:spcBef>
              <a:spcAft>
                <a:spcPct val="0"/>
              </a:spcAft>
              <a:buChar char="•"/>
              <a:defRPr sz="2400">
                <a:solidFill>
                  <a:schemeClr val="tx1"/>
                </a:solidFill>
                <a:latin typeface="Arial" charset="0"/>
              </a:defRPr>
            </a:lvl6pPr>
            <a:lvl7pPr marL="2971457" indent="-228573" defTabSz="911120" eaLnBrk="0" fontAlgn="base" hangingPunct="0">
              <a:spcBef>
                <a:spcPct val="50000"/>
              </a:spcBef>
              <a:spcAft>
                <a:spcPct val="0"/>
              </a:spcAft>
              <a:buChar char="•"/>
              <a:defRPr sz="2400">
                <a:solidFill>
                  <a:schemeClr val="tx1"/>
                </a:solidFill>
                <a:latin typeface="Arial" charset="0"/>
              </a:defRPr>
            </a:lvl7pPr>
            <a:lvl8pPr marL="3428605" indent="-228573" defTabSz="911120" eaLnBrk="0" fontAlgn="base" hangingPunct="0">
              <a:spcBef>
                <a:spcPct val="50000"/>
              </a:spcBef>
              <a:spcAft>
                <a:spcPct val="0"/>
              </a:spcAft>
              <a:buChar char="•"/>
              <a:defRPr sz="2400">
                <a:solidFill>
                  <a:schemeClr val="tx1"/>
                </a:solidFill>
                <a:latin typeface="Arial" charset="0"/>
              </a:defRPr>
            </a:lvl8pPr>
            <a:lvl9pPr marL="3885751" indent="-228573" defTabSz="911120" eaLnBrk="0" fontAlgn="base" hangingPunct="0">
              <a:spcBef>
                <a:spcPct val="50000"/>
              </a:spcBef>
              <a:spcAft>
                <a:spcPct val="0"/>
              </a:spcAft>
              <a:buChar char="•"/>
              <a:defRPr sz="2400">
                <a:solidFill>
                  <a:schemeClr val="tx1"/>
                </a:solidFill>
                <a:latin typeface="Arial" charset="0"/>
              </a:defRPr>
            </a:lvl9pPr>
          </a:lstStyle>
          <a:p>
            <a:pPr eaLnBrk="1" hangingPunct="1"/>
            <a:fld id="{90192029-09B9-4513-AD56-E455FE35E0FE}" type="slidenum">
              <a:rPr lang="en-US" sz="1300">
                <a:solidFill>
                  <a:prstClr val="black"/>
                </a:solidFill>
                <a:latin typeface="Times New Roman" pitchFamily="18" charset="0"/>
              </a:rPr>
              <a:pPr eaLnBrk="1" hangingPunct="1"/>
              <a:t>8</a:t>
            </a:fld>
            <a:endParaRPr lang="en-US" sz="1300">
              <a:solidFill>
                <a:prstClr val="black"/>
              </a:solidFill>
              <a:latin typeface="Times New Roman" pitchFamily="18" charset="0"/>
            </a:endParaRPr>
          </a:p>
        </p:txBody>
      </p:sp>
      <p:sp>
        <p:nvSpPr>
          <p:cNvPr id="52227" name="Rectangle 2"/>
          <p:cNvSpPr>
            <a:spLocks noGrp="1" noRot="1" noChangeAspect="1" noChangeArrowheads="1" noTextEdit="1"/>
          </p:cNvSpPr>
          <p:nvPr>
            <p:ph type="sldImg"/>
          </p:nvPr>
        </p:nvSpPr>
        <p:spPr>
          <a:xfrm>
            <a:off x="1181100" y="698500"/>
            <a:ext cx="4648200" cy="3486150"/>
          </a:xfrm>
          <a:ln/>
        </p:spPr>
      </p:sp>
      <p:sp>
        <p:nvSpPr>
          <p:cNvPr id="52228" name="Rectangle 3"/>
          <p:cNvSpPr>
            <a:spLocks noGrp="1" noChangeArrowheads="1"/>
          </p:cNvSpPr>
          <p:nvPr>
            <p:ph type="body" idx="1"/>
          </p:nvPr>
        </p:nvSpPr>
        <p:spPr>
          <a:noFill/>
        </p:spPr>
        <p:txBody>
          <a:bodyPr lIns="91421" tIns="45710" rIns="91421" bIns="45710"/>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85000"/>
                </a:lnSpc>
                <a:spcBef>
                  <a:spcPct val="0"/>
                </a:spcBef>
                <a:spcAft>
                  <a:spcPct val="0"/>
                </a:spcAft>
              </a:pPr>
              <a:r>
                <a:rPr lang="en-US" b="1">
                  <a:solidFill>
                    <a:srgbClr val="FFFFFF"/>
                  </a:solidFill>
                </a:rPr>
                <a:t>Federal Aviation</a:t>
              </a:r>
            </a:p>
            <a:p>
              <a:pPr fontAlgn="base">
                <a:lnSpc>
                  <a:spcPct val="85000"/>
                </a:lnSpc>
                <a:spcBef>
                  <a:spcPct val="0"/>
                </a:spcBef>
                <a:spcAft>
                  <a:spcPct val="0"/>
                </a:spcAft>
              </a:pPr>
              <a:r>
                <a:rPr lang="en-US" b="1">
                  <a:solidFill>
                    <a:srgbClr val="FFFFFF"/>
                  </a:solidFill>
                </a:rPr>
                <a:t>Administration</a:t>
              </a:r>
            </a:p>
          </p:txBody>
        </p:sp>
      </p:grpSp>
    </p:spTree>
    <p:extLst>
      <p:ext uri="{BB962C8B-B14F-4D97-AF65-F5344CB8AC3E}">
        <p14:creationId xmlns:p14="http://schemas.microsoft.com/office/powerpoint/2010/main" val="29713630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33888826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14900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9524813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43629817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933452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solidFill>
                <a:srgbClr val="FFFFFF">
                  <a:lumMod val="65000"/>
                </a:srgbClr>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en-US">
              <a:solidFill>
                <a:srgbClr val="FFFFFF">
                  <a:lumMod val="65000"/>
                </a:srgbClr>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5B6B2C6A-CDC5-43B3-82E2-A956377D50BC}" type="slidenum">
              <a:rPr lang="en-US">
                <a:solidFill>
                  <a:srgbClr val="FFFFFF">
                    <a:lumMod val="65000"/>
                  </a:srgbClr>
                </a:solidFill>
              </a:rPr>
              <a:pPr>
                <a:defRPr/>
              </a:pPr>
              <a:t>‹#›</a:t>
            </a:fld>
            <a:endParaRPr lang="en-US">
              <a:solidFill>
                <a:srgbClr val="FFFFFF">
                  <a:lumMod val="65000"/>
                </a:srgbClr>
              </a:solidFill>
            </a:endParaRPr>
          </a:p>
        </p:txBody>
      </p:sp>
    </p:spTree>
    <p:extLst>
      <p:ext uri="{BB962C8B-B14F-4D97-AF65-F5344CB8AC3E}">
        <p14:creationId xmlns:p14="http://schemas.microsoft.com/office/powerpoint/2010/main" val="2193642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buFontTx/>
              <a:buChar char="•"/>
            </a:pPr>
            <a:endParaRPr lang="en-US" sz="2400">
              <a:solidFill>
                <a:srgbClr val="000000"/>
              </a:solidFill>
            </a:endParaRPr>
          </a:p>
        </p:txBody>
      </p:sp>
      <p:sp>
        <p:nvSpPr>
          <p:cNvPr id="56327" name="Rectangle 7"/>
          <p:cNvSpPr>
            <a:spLocks noGrp="1" noChangeArrowheads="1"/>
          </p:cNvSpPr>
          <p:nvPr>
            <p:ph type="title"/>
          </p:nvPr>
        </p:nvSpPr>
        <p:spPr bwMode="auto">
          <a:xfrm>
            <a:off x="212942" y="106494"/>
            <a:ext cx="8818324"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219728" y="919402"/>
            <a:ext cx="8773960" cy="5030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pPr fontAlgn="base">
              <a:spcAft>
                <a:spcPct val="0"/>
              </a:spcAft>
            </a:pPr>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pPr fontAlgn="base">
              <a:spcAft>
                <a:spcPct val="0"/>
              </a:spcAft>
            </a:pPr>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pPr fontAlgn="base">
              <a:spcAft>
                <a:spcPct val="0"/>
              </a:spcAft>
            </a:pPr>
            <a:fld id="{74438B1A-AF1B-4C8B-993E-1BADE62A2451}" type="slidenum">
              <a:rPr lang="en-US" smtClean="0">
                <a:solidFill>
                  <a:srgbClr val="FFFFFF">
                    <a:lumMod val="65000"/>
                  </a:srgbClr>
                </a:solidFill>
              </a:rPr>
              <a:pPr fontAlgn="base">
                <a:spcAft>
                  <a:spcPct val="0"/>
                </a:spcAft>
              </a:pPr>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9"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85000"/>
                </a:lnSpc>
                <a:spcBef>
                  <a:spcPct val="0"/>
                </a:spcBef>
                <a:spcAft>
                  <a:spcPct val="0"/>
                </a:spcAft>
              </a:pPr>
              <a:r>
                <a:rPr lang="en-US" sz="1200" b="1" dirty="0">
                  <a:solidFill>
                    <a:srgbClr val="FFFFFF"/>
                  </a:solidFill>
                </a:rPr>
                <a:t>Federal Aviation</a:t>
              </a:r>
            </a:p>
            <a:p>
              <a:pPr fontAlgn="base">
                <a:lnSpc>
                  <a:spcPct val="85000"/>
                </a:lnSpc>
                <a:spcBef>
                  <a:spcPct val="0"/>
                </a:spcBef>
                <a:spcAft>
                  <a:spcPct val="0"/>
                </a:spcAft>
              </a:pPr>
              <a:r>
                <a:rPr lang="en-US" sz="1200" b="1" dirty="0">
                  <a:solidFill>
                    <a:srgbClr val="FFFFFF"/>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4023211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hf hdr="0" ftr="0" dt="0"/>
  <p:txStyles>
    <p:titleStyle>
      <a:lvl1pPr algn="l" rtl="0" fontAlgn="base">
        <a:spcBef>
          <a:spcPct val="0"/>
        </a:spcBef>
        <a:spcAft>
          <a:spcPct val="0"/>
        </a:spcAft>
        <a:defRPr sz="28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txBox="1">
            <a:spLocks noChangeArrowheads="1"/>
          </p:cNvSpPr>
          <p:nvPr/>
        </p:nvSpPr>
        <p:spPr bwMode="auto">
          <a:xfrm>
            <a:off x="446088" y="312738"/>
            <a:ext cx="4983162" cy="139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28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a:lstStyle>
          <a:p>
            <a:r>
              <a:rPr lang="en-US" dirty="0" smtClean="0"/>
              <a:t>E&amp;E Subcommittee Recommendations &amp; FAA Responses</a:t>
            </a:r>
          </a:p>
        </p:txBody>
      </p:sp>
      <p:sp>
        <p:nvSpPr>
          <p:cNvPr id="7" name="Text Box 4"/>
          <p:cNvSpPr txBox="1">
            <a:spLocks noChangeArrowheads="1"/>
          </p:cNvSpPr>
          <p:nvPr/>
        </p:nvSpPr>
        <p:spPr bwMode="auto">
          <a:xfrm>
            <a:off x="457199" y="4038600"/>
            <a:ext cx="4792663"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1D2F68"/>
                </a:solidFill>
                <a:effectLst/>
                <a:uLnTx/>
                <a:uFillTx/>
                <a:latin typeface="Arial" charset="0"/>
              </a:rPr>
              <a:t>To:	REDAC E&amp;E Subcommittee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srgbClr val="1D2F68"/>
              </a:solidFill>
              <a:effectLst/>
              <a:uLnTx/>
              <a:uFillTx/>
              <a:latin typeface="Arial"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1D2F68"/>
                </a:solidFill>
                <a:effectLst/>
                <a:uLnTx/>
                <a:uFillTx/>
                <a:latin typeface="Arial" charset="0"/>
              </a:rPr>
              <a:t>By: 	Dr. Jim Hileman</a:t>
            </a:r>
            <a:br>
              <a:rPr kumimoji="0" lang="en-US" sz="1800" b="0" i="0" u="none" strike="noStrike" kern="0" cap="none" spc="0" normalizeH="0" baseline="0" noProof="0" dirty="0" smtClean="0">
                <a:ln>
                  <a:noFill/>
                </a:ln>
                <a:solidFill>
                  <a:srgbClr val="1D2F68"/>
                </a:solidFill>
                <a:effectLst/>
                <a:uLnTx/>
                <a:uFillTx/>
                <a:latin typeface="Arial" charset="0"/>
              </a:rPr>
            </a:br>
            <a:r>
              <a:rPr kumimoji="0" lang="en-US" sz="1800" b="0" i="0" u="none" strike="noStrike" kern="0" cap="none" spc="0" normalizeH="0" baseline="0" noProof="0" dirty="0" smtClean="0">
                <a:ln>
                  <a:noFill/>
                </a:ln>
                <a:solidFill>
                  <a:srgbClr val="1D2F68"/>
                </a:solidFill>
                <a:effectLst/>
                <a:uLnTx/>
                <a:uFillTx/>
                <a:latin typeface="Arial" charset="0"/>
              </a:rPr>
              <a:t>	Chief Scientific &amp; Technical 	Advisor for Environment and Energy</a:t>
            </a:r>
          </a:p>
          <a:p>
            <a:pPr marL="742950" marR="0" lvl="1" indent="-285750" defTabSz="914400" eaLnBrk="1" fontAlgn="auto" latinLnBrk="0" hangingPunct="1">
              <a:lnSpc>
                <a:spcPct val="100000"/>
              </a:lnSpc>
              <a:spcBef>
                <a:spcPct val="0"/>
              </a:spcBef>
              <a:spcAft>
                <a:spcPts val="0"/>
              </a:spcAft>
              <a:buClrTx/>
              <a:buSzTx/>
              <a:buFontTx/>
              <a:buNone/>
              <a:tabLst/>
              <a:defRPr/>
            </a:pPr>
            <a:r>
              <a:rPr kumimoji="0" lang="en-US" sz="1800" b="0" i="0" u="none" strike="noStrike" kern="0" cap="none" spc="0" normalizeH="0" baseline="0" noProof="0" dirty="0" smtClean="0">
                <a:ln>
                  <a:noFill/>
                </a:ln>
                <a:solidFill>
                  <a:srgbClr val="1D2F68"/>
                </a:solidFill>
                <a:effectLst/>
                <a:uLnTx/>
                <a:uFillTx/>
                <a:latin typeface="Arial" charset="0"/>
              </a:rPr>
              <a:t>		Office of Environment and Energy</a:t>
            </a:r>
          </a:p>
          <a:p>
            <a:pPr marL="461963" marR="0" lvl="1" indent="-461963" defTabSz="914400" eaLnBrk="1" fontAlgn="auto" latinLnBrk="0" hangingPunct="1">
              <a:lnSpc>
                <a:spcPct val="100000"/>
              </a:lnSpc>
              <a:spcBef>
                <a:spcPct val="0"/>
              </a:spcBef>
              <a:spcAft>
                <a:spcPts val="0"/>
              </a:spcAft>
              <a:buClrTx/>
              <a:buSzTx/>
              <a:buFontTx/>
              <a:buNone/>
              <a:tabLst/>
              <a:defRPr/>
            </a:pPr>
            <a:endParaRPr lang="en-US" sz="800" kern="0" dirty="0" smtClean="0">
              <a:solidFill>
                <a:srgbClr val="1D2F68"/>
              </a:solidFill>
            </a:endParaRPr>
          </a:p>
          <a:p>
            <a:pPr marL="461963" marR="0" lvl="1" indent="-461963" defTabSz="914400" eaLnBrk="1" fontAlgn="auto" latinLnBrk="0" hangingPunct="1">
              <a:lnSpc>
                <a:spcPct val="100000"/>
              </a:lnSpc>
              <a:spcBef>
                <a:spcPct val="0"/>
              </a:spcBef>
              <a:spcAft>
                <a:spcPts val="0"/>
              </a:spcAft>
              <a:buClrTx/>
              <a:buSzTx/>
              <a:buFontTx/>
              <a:buNone/>
              <a:tabLst/>
              <a:defRPr/>
            </a:pPr>
            <a:r>
              <a:rPr lang="en-US" sz="1800" kern="0" dirty="0" smtClean="0">
                <a:solidFill>
                  <a:srgbClr val="1D2F68"/>
                </a:solidFill>
              </a:rPr>
              <a:t>Date</a:t>
            </a:r>
            <a:r>
              <a:rPr lang="en-US" sz="1800" kern="0" dirty="0">
                <a:solidFill>
                  <a:srgbClr val="1D2F68"/>
                </a:solidFill>
              </a:rPr>
              <a:t>:	</a:t>
            </a:r>
            <a:r>
              <a:rPr lang="en-US" sz="1800" kern="0" dirty="0" smtClean="0">
                <a:solidFill>
                  <a:srgbClr val="1D2F68"/>
                </a:solidFill>
              </a:rPr>
              <a:t>March 17, 2015</a:t>
            </a:r>
            <a:endParaRPr lang="en-US" sz="1800" kern="0" dirty="0">
              <a:solidFill>
                <a:srgbClr val="1D2F68"/>
              </a:solidFill>
            </a:endParaRPr>
          </a:p>
        </p:txBody>
      </p:sp>
    </p:spTree>
    <p:extLst>
      <p:ext uri="{BB962C8B-B14F-4D97-AF65-F5344CB8AC3E}">
        <p14:creationId xmlns:p14="http://schemas.microsoft.com/office/powerpoint/2010/main" val="1225984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0" dirty="0" smtClean="0"/>
              <a:t>Recommendation </a:t>
            </a:r>
            <a:r>
              <a:rPr lang="en-US" b="0" dirty="0" smtClean="0"/>
              <a:t>from August </a:t>
            </a:r>
            <a:r>
              <a:rPr lang="en-US" b="0" dirty="0" smtClean="0"/>
              <a:t>2014</a:t>
            </a:r>
            <a:endParaRPr lang="en-US" b="0" dirty="0" smtClean="0"/>
          </a:p>
          <a:p>
            <a:r>
              <a:rPr lang="en-US" b="0" dirty="0" smtClean="0"/>
              <a:t>Action </a:t>
            </a:r>
            <a:r>
              <a:rPr lang="en-US" b="0" dirty="0" smtClean="0"/>
              <a:t>Item Status</a:t>
            </a:r>
            <a:endParaRPr lang="en-US" b="0"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chemeClr val="bg1"/>
                </a:solidFill>
              </a:rPr>
              <a:pPr/>
              <a:t>2</a:t>
            </a:fld>
            <a:endParaRPr lang="en-US" dirty="0">
              <a:solidFill>
                <a:schemeClr val="bg1"/>
              </a:solidFill>
            </a:endParaRPr>
          </a:p>
        </p:txBody>
      </p:sp>
    </p:spTree>
    <p:extLst>
      <p:ext uri="{BB962C8B-B14F-4D97-AF65-F5344CB8AC3E}">
        <p14:creationId xmlns:p14="http://schemas.microsoft.com/office/powerpoint/2010/main" val="46981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large reduction in F&amp;E funding in FY15 – FY16 will result in a drastic effect on the development and implementation of improvements to ATM and operational procedures via NextGen.  As a result, Air Traffic improvements with potentially large environmental benefits in the near- and mid-terms will be delayed or eliminated.</a:t>
            </a:r>
            <a:endParaRPr lang="en-US" sz="1600" dirty="0"/>
          </a:p>
        </p:txBody>
      </p:sp>
      <p:sp>
        <p:nvSpPr>
          <p:cNvPr id="8198"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smtClean="0">
                <a:solidFill>
                  <a:srgbClr val="000000"/>
                </a:solidFill>
              </a:rPr>
              <a:t>FINDING</a:t>
            </a:r>
            <a:endParaRPr lang="en-US" sz="2400" b="1" i="1" dirty="0">
              <a:solidFill>
                <a:srgbClr val="000000"/>
              </a:solidFill>
            </a:endParaRP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FAA should work to restore necessary F&amp;E funding for the development and implementation of operational procedures that promises near- and mid-term environmental benefits.  In addition the agency should make a concerted effort to leverage funding with renewed outreach to other agencies that may be able to assist in this effort.</a:t>
            </a:r>
            <a:endParaRPr lang="en-US" sz="1600" dirty="0"/>
          </a:p>
        </p:txBody>
      </p:sp>
      <p:sp>
        <p:nvSpPr>
          <p:cNvPr id="9"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smtClean="0">
                <a:solidFill>
                  <a:srgbClr val="000000"/>
                </a:solidFill>
              </a:rPr>
              <a:t>RECOMMENDATION</a:t>
            </a:r>
            <a:endParaRPr lang="en-US" sz="2400" b="1" i="1" dirty="0">
              <a:solidFill>
                <a:srgbClr val="000000"/>
              </a:solidFill>
            </a:endParaRPr>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2014-08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1</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3</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319738950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Significant progress has been made in all areas of Environment and Energy activities.  However, these successes are not always communicated adequately to the decision makers and the public at large.  Specifically this information cannot be easily found on the FAA website.  The subcommittee is pleased to see that the FAA is now compiling and posting the Continuous Low Emissions Energy and Noise (CLEEN) Program Fact Sheets that highlight the accomplishments and environmental advances of various CLEEN projects.</a:t>
            </a:r>
            <a:endParaRPr lang="en-US" sz="1600" dirty="0"/>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subcommittee recommends that the FAA create a main webpage at faa.gov/environment with links to significant environmental activities like CLEEN, alternative fuels, noise / emissions roadmaps, operations research, and analytical tool development.</a:t>
            </a:r>
            <a:endParaRPr lang="en-US" sz="1600" dirty="0"/>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2014-08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2</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4</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smtClean="0">
                <a:solidFill>
                  <a:srgbClr val="000000"/>
                </a:solidFill>
              </a:rPr>
              <a:t>FINDING</a:t>
            </a:r>
            <a:endParaRPr lang="en-US" sz="2400" b="1" i="1" dirty="0">
              <a:solidFill>
                <a:srgbClr val="000000"/>
              </a:solidFill>
            </a:endParaRP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smtClean="0">
                <a:solidFill>
                  <a:srgbClr val="000000"/>
                </a:solidFill>
              </a:rPr>
              <a:t>RECOMMENDATION</a:t>
            </a:r>
            <a:endParaRPr lang="en-US" sz="2400" b="1" i="1" dirty="0">
              <a:solidFill>
                <a:srgbClr val="000000"/>
              </a:solidFill>
            </a:endParaRPr>
          </a:p>
        </p:txBody>
      </p:sp>
    </p:spTree>
    <p:extLst>
      <p:ext uri="{BB962C8B-B14F-4D97-AF65-F5344CB8AC3E}">
        <p14:creationId xmlns:p14="http://schemas.microsoft.com/office/powerpoint/2010/main" val="238249464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community noise surveys around 20 airports, which will provide an update to the noise exposure vs annoyance relationship, is a near term cornerstone of the Noise Research Roadmap.  Good progress is being made in the development of the survey and getting all the pre-survey approvals.  But the subcommittee is concerned that announcing the plans for the surveys at specified airports prior to the survey being done would bias the survey results.  This opens the FAA to the risk that the stakeholders may refute the results of the research.</a:t>
            </a:r>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smtClean="0"/>
              <a:t>The </a:t>
            </a:r>
            <a:r>
              <a:rPr lang="en-US" sz="1600" dirty="0"/>
              <a:t>subcommittee recommends that the FAA not announce publicly the names of the airports where the noise surveys will be conducted.  The Airport Managers should be informed ahead of time so they are prepared to respond to questions from their communities where the surveys are conducted.</a:t>
            </a:r>
            <a:endParaRPr lang="en-US" sz="1600" dirty="0"/>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2014-08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3</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5</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smtClean="0">
                <a:solidFill>
                  <a:srgbClr val="000000"/>
                </a:solidFill>
              </a:rPr>
              <a:t>FINDING</a:t>
            </a:r>
            <a:endParaRPr lang="en-US" sz="2400" b="1" i="1" dirty="0">
              <a:solidFill>
                <a:srgbClr val="000000"/>
              </a:solidFill>
            </a:endParaRP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smtClean="0">
                <a:solidFill>
                  <a:srgbClr val="000000"/>
                </a:solidFill>
              </a:rPr>
              <a:t>RECOMMENDATION</a:t>
            </a:r>
            <a:endParaRPr lang="en-US" sz="2400" b="1" i="1" dirty="0">
              <a:solidFill>
                <a:srgbClr val="000000"/>
              </a:solidFill>
            </a:endParaRPr>
          </a:p>
        </p:txBody>
      </p:sp>
    </p:spTree>
    <p:extLst>
      <p:ext uri="{BB962C8B-B14F-4D97-AF65-F5344CB8AC3E}">
        <p14:creationId xmlns:p14="http://schemas.microsoft.com/office/powerpoint/2010/main" val="156899734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ChangeArrowheads="1"/>
          </p:cNvSpPr>
          <p:nvPr/>
        </p:nvSpPr>
        <p:spPr bwMode="auto">
          <a:xfrm>
            <a:off x="1588" y="0"/>
            <a:ext cx="9144000" cy="533400"/>
          </a:xfrm>
          <a:prstGeom prst="rect">
            <a:avLst/>
          </a:prstGeom>
          <a:noFill/>
          <a:ln>
            <a:noFill/>
          </a:ln>
          <a:extLst>
            <a:ext uri="{909E8E84-426E-40DD-AFC4-6F175D3DCCD1}">
              <a14:hiddenFill xmlns:a14="http://schemas.microsoft.com/office/drawing/2010/main">
                <a:gradFill rotWithShape="0">
                  <a:gsLst>
                    <a:gs pos="0">
                      <a:srgbClr val="314881"/>
                    </a:gs>
                    <a:gs pos="100000">
                      <a:schemeClr val="tx2"/>
                    </a:gs>
                  </a:gsLst>
                  <a:lin ang="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fontAlgn="base" hangingPunct="0">
              <a:spcBef>
                <a:spcPct val="0"/>
              </a:spcBef>
              <a:spcAft>
                <a:spcPct val="0"/>
              </a:spcAft>
            </a:pPr>
            <a:endParaRPr lang="en-US" sz="2400">
              <a:solidFill>
                <a:srgbClr val="000000"/>
              </a:solidFill>
              <a:ea typeface="ＭＳ Ｐゴシック" pitchFamily="-109" charset="-128"/>
            </a:endParaRPr>
          </a:p>
        </p:txBody>
      </p:sp>
      <p:sp>
        <p:nvSpPr>
          <p:cNvPr id="8197" name="Rectangle 19"/>
          <p:cNvSpPr>
            <a:spLocks noChangeArrowheads="1"/>
          </p:cNvSpPr>
          <p:nvPr/>
        </p:nvSpPr>
        <p:spPr bwMode="auto">
          <a:xfrm>
            <a:off x="0" y="1285875"/>
            <a:ext cx="4495800"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NASA Aeronautics Research Mission Directorate (ARMD) Strategic Research Plan as briefed by the NASA representative on this subcommittee suggested an opportunity for NASA, FAA and other agencies to work together and update the National Aeronautics Research Plan.</a:t>
            </a:r>
            <a:endParaRPr lang="en-US" sz="1600" dirty="0"/>
          </a:p>
        </p:txBody>
      </p:sp>
      <p:sp>
        <p:nvSpPr>
          <p:cNvPr id="11" name="Rectangle 19"/>
          <p:cNvSpPr>
            <a:spLocks noChangeArrowheads="1"/>
          </p:cNvSpPr>
          <p:nvPr/>
        </p:nvSpPr>
        <p:spPr bwMode="auto">
          <a:xfrm>
            <a:off x="4350954" y="1283727"/>
            <a:ext cx="4793046" cy="475138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r>
              <a:rPr lang="en-US" sz="1600" dirty="0"/>
              <a:t>The subcommittee urges the FAA, NASA and other agencies to update the National Aeronautics Research Plan.</a:t>
            </a:r>
            <a:endParaRPr lang="en-US" sz="1600" dirty="0"/>
          </a:p>
        </p:txBody>
      </p:sp>
      <p:sp>
        <p:nvSpPr>
          <p:cNvPr id="2" name="Title 1"/>
          <p:cNvSpPr>
            <a:spLocks noGrp="1"/>
          </p:cNvSpPr>
          <p:nvPr>
            <p:ph type="title"/>
          </p:nvPr>
        </p:nvSpPr>
        <p:spPr/>
        <p:txBody>
          <a:bodyPr/>
          <a:lstStyle/>
          <a:p>
            <a:r>
              <a:rPr lang="en-US" dirty="0">
                <a:solidFill>
                  <a:srgbClr val="000066"/>
                </a:solidFill>
                <a:ea typeface="ＭＳ Ｐゴシック" pitchFamily="-109" charset="-128"/>
              </a:rPr>
              <a:t>Response to </a:t>
            </a:r>
            <a:r>
              <a:rPr lang="en-US" dirty="0" smtClean="0">
                <a:solidFill>
                  <a:srgbClr val="000066"/>
                </a:solidFill>
                <a:ea typeface="ＭＳ Ｐゴシック" pitchFamily="-109" charset="-128"/>
              </a:rPr>
              <a:t>2014-08 </a:t>
            </a:r>
            <a:r>
              <a:rPr lang="en-US" dirty="0">
                <a:solidFill>
                  <a:srgbClr val="000066"/>
                </a:solidFill>
                <a:ea typeface="ＭＳ Ｐゴシック" pitchFamily="-109" charset="-128"/>
              </a:rPr>
              <a:t>REDAC </a:t>
            </a:r>
            <a:r>
              <a:rPr lang="en-US" dirty="0" smtClean="0">
                <a:solidFill>
                  <a:srgbClr val="000066"/>
                </a:solidFill>
                <a:ea typeface="ＭＳ Ｐゴシック" pitchFamily="-109" charset="-128"/>
              </a:rPr>
              <a:t>Recommendation </a:t>
            </a:r>
            <a:r>
              <a:rPr lang="en-US" dirty="0">
                <a:solidFill>
                  <a:srgbClr val="000066"/>
                </a:solidFill>
                <a:ea typeface="ＭＳ Ｐゴシック" pitchFamily="-109" charset="-128"/>
              </a:rPr>
              <a:t>- </a:t>
            </a:r>
            <a:r>
              <a:rPr lang="en-US" dirty="0" smtClean="0">
                <a:solidFill>
                  <a:srgbClr val="000066"/>
                </a:solidFill>
                <a:ea typeface="ＭＳ Ｐゴシック" pitchFamily="-109" charset="-128"/>
              </a:rPr>
              <a:t>4</a:t>
            </a:r>
            <a:endParaRPr lang="en-US" dirty="0"/>
          </a:p>
        </p:txBody>
      </p:sp>
      <p:sp>
        <p:nvSpPr>
          <p:cNvPr id="10"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6</a:t>
            </a:fld>
            <a:endParaRPr lang="en-US" sz="1400" smtClean="0">
              <a:solidFill>
                <a:schemeClr val="bg1"/>
              </a:solidFill>
              <a:latin typeface="Times New Roman" pitchFamily="18" charset="0"/>
            </a:endParaRPr>
          </a:p>
        </p:txBody>
      </p:sp>
      <p:sp>
        <p:nvSpPr>
          <p:cNvPr id="12" name="Rectangle 21"/>
          <p:cNvSpPr>
            <a:spLocks noChangeArrowheads="1"/>
          </p:cNvSpPr>
          <p:nvPr/>
        </p:nvSpPr>
        <p:spPr bwMode="auto">
          <a:xfrm>
            <a:off x="0" y="768350"/>
            <a:ext cx="4344988" cy="517525"/>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smtClean="0">
                <a:solidFill>
                  <a:srgbClr val="000000"/>
                </a:solidFill>
              </a:rPr>
              <a:t>FINDING</a:t>
            </a:r>
            <a:endParaRPr lang="en-US" sz="2400" b="1" i="1" dirty="0">
              <a:solidFill>
                <a:srgbClr val="000000"/>
              </a:solidFill>
            </a:endParaRPr>
          </a:p>
        </p:txBody>
      </p:sp>
      <p:sp>
        <p:nvSpPr>
          <p:cNvPr id="13" name="Rectangle 21"/>
          <p:cNvSpPr>
            <a:spLocks noChangeArrowheads="1"/>
          </p:cNvSpPr>
          <p:nvPr/>
        </p:nvSpPr>
        <p:spPr bwMode="auto">
          <a:xfrm>
            <a:off x="4350314" y="762809"/>
            <a:ext cx="4793685" cy="5256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r>
              <a:rPr lang="en-US" sz="2400" b="1" i="1" dirty="0" smtClean="0">
                <a:solidFill>
                  <a:srgbClr val="000000"/>
                </a:solidFill>
              </a:rPr>
              <a:t>RECOMMENDATION</a:t>
            </a:r>
            <a:endParaRPr lang="en-US" sz="2400" b="1" i="1" dirty="0">
              <a:solidFill>
                <a:srgbClr val="000000"/>
              </a:solidFill>
            </a:endParaRPr>
          </a:p>
        </p:txBody>
      </p:sp>
    </p:spTree>
    <p:extLst>
      <p:ext uri="{BB962C8B-B14F-4D97-AF65-F5344CB8AC3E}">
        <p14:creationId xmlns:p14="http://schemas.microsoft.com/office/powerpoint/2010/main" val="321479604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463639" y="655638"/>
            <a:ext cx="8216722" cy="510121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pPr marL="231775" indent="-231775" fontAlgn="base">
              <a:spcBef>
                <a:spcPct val="50000"/>
              </a:spcBef>
              <a:spcAft>
                <a:spcPct val="0"/>
              </a:spcAft>
              <a:buFontTx/>
              <a:buChar char="•"/>
            </a:pPr>
            <a:r>
              <a:rPr lang="en-US" sz="1600" dirty="0"/>
              <a:t>Invite ATO and ANG to brief at next REDAC Subcommittee meeting. Consider adding a subcommittee member that provides FAA ATO/ANG perspective (NAS-Ops REDAC member perhaps) as well as NATCA. </a:t>
            </a:r>
            <a:r>
              <a:rPr lang="en-US" sz="1600" b="1" dirty="0"/>
              <a:t>DONE</a:t>
            </a:r>
          </a:p>
          <a:p>
            <a:pPr marL="231775" indent="-231775" fontAlgn="base">
              <a:spcBef>
                <a:spcPct val="50000"/>
              </a:spcBef>
              <a:spcAft>
                <a:spcPct val="0"/>
              </a:spcAft>
              <a:buFontTx/>
              <a:buChar char="•"/>
            </a:pPr>
            <a:r>
              <a:rPr lang="en-US" sz="1600" dirty="0"/>
              <a:t>Provide a briefing at the next meeting on the research that has been dramatically curtailed and cut due to reduction in FY15 budget levels. </a:t>
            </a:r>
            <a:r>
              <a:rPr lang="en-US" sz="1600" b="1" dirty="0"/>
              <a:t>DONE</a:t>
            </a:r>
          </a:p>
          <a:p>
            <a:pPr marL="231775" indent="-231775" fontAlgn="base">
              <a:spcBef>
                <a:spcPct val="50000"/>
              </a:spcBef>
              <a:spcAft>
                <a:spcPct val="0"/>
              </a:spcAft>
              <a:buFontTx/>
              <a:buChar char="•"/>
            </a:pPr>
            <a:r>
              <a:rPr lang="en-US" sz="1600" dirty="0" smtClean="0"/>
              <a:t>Revise </a:t>
            </a:r>
            <a:r>
              <a:rPr lang="en-US" sz="1600" dirty="0"/>
              <a:t>Noise Roadmap based on input from meeting</a:t>
            </a:r>
            <a:r>
              <a:rPr lang="en-US" sz="1600" dirty="0" smtClean="0"/>
              <a:t>. </a:t>
            </a:r>
            <a:r>
              <a:rPr lang="en-US" sz="1600" b="1" dirty="0" smtClean="0"/>
              <a:t>DONE</a:t>
            </a:r>
          </a:p>
          <a:p>
            <a:pPr marL="231775" indent="-231775" fontAlgn="base">
              <a:spcBef>
                <a:spcPct val="50000"/>
              </a:spcBef>
              <a:spcAft>
                <a:spcPct val="0"/>
              </a:spcAft>
              <a:buFontTx/>
              <a:buChar char="•"/>
            </a:pPr>
            <a:r>
              <a:rPr lang="en-US" sz="1600" dirty="0"/>
              <a:t>Capture optimistic, realistic, and pessimistic cases within the goals analysis as opposed to a single scenario for the </a:t>
            </a:r>
            <a:r>
              <a:rPr lang="en-US" sz="1600" dirty="0" smtClean="0"/>
              <a:t>future</a:t>
            </a:r>
            <a:r>
              <a:rPr lang="en-US" sz="1600" dirty="0" smtClean="0"/>
              <a:t>. </a:t>
            </a:r>
            <a:r>
              <a:rPr lang="en-US" sz="1600" b="1" dirty="0" smtClean="0"/>
              <a:t>DONE</a:t>
            </a:r>
          </a:p>
          <a:p>
            <a:pPr marL="231775" indent="-231775" fontAlgn="base">
              <a:spcBef>
                <a:spcPct val="50000"/>
              </a:spcBef>
              <a:spcAft>
                <a:spcPct val="0"/>
              </a:spcAft>
              <a:buFontTx/>
              <a:buChar char="•"/>
            </a:pPr>
            <a:r>
              <a:rPr lang="en-US" sz="1600" dirty="0"/>
              <a:t>For goals analysis, provide historical perspective to future projections as </a:t>
            </a:r>
            <a:r>
              <a:rPr lang="en-US" sz="1600" dirty="0" smtClean="0"/>
              <a:t>possible</a:t>
            </a:r>
            <a:r>
              <a:rPr lang="en-US" sz="1600" dirty="0" smtClean="0"/>
              <a:t>. </a:t>
            </a:r>
            <a:r>
              <a:rPr lang="en-US" sz="1600" b="1" dirty="0" smtClean="0"/>
              <a:t>DONE</a:t>
            </a:r>
          </a:p>
          <a:p>
            <a:pPr marL="231775" indent="-231775" fontAlgn="base">
              <a:spcBef>
                <a:spcPct val="50000"/>
              </a:spcBef>
              <a:spcAft>
                <a:spcPct val="0"/>
              </a:spcAft>
              <a:buFontTx/>
              <a:buChar char="•"/>
            </a:pPr>
            <a:r>
              <a:rPr lang="en-US" sz="1600" dirty="0"/>
              <a:t>Develop a means of showing the life cycle CO2 emissions that are attributable to aviation versus upstream sources (extraction, refining and product transport) and include it in the CO2 time history. </a:t>
            </a:r>
            <a:r>
              <a:rPr lang="en-US" sz="1600" b="1" dirty="0" smtClean="0"/>
              <a:t>DONE</a:t>
            </a:r>
          </a:p>
          <a:p>
            <a:pPr marL="231775" indent="-231775" fontAlgn="base">
              <a:spcBef>
                <a:spcPct val="50000"/>
              </a:spcBef>
              <a:spcAft>
                <a:spcPct val="0"/>
              </a:spcAft>
              <a:buFontTx/>
              <a:buChar char="•"/>
            </a:pPr>
            <a:r>
              <a:rPr lang="en-US" sz="1600" dirty="0"/>
              <a:t>Use consistent metrics across the board to evaluate improvement in fuel burn. </a:t>
            </a:r>
            <a:r>
              <a:rPr lang="en-US" sz="1600" b="1" dirty="0"/>
              <a:t>DONE</a:t>
            </a:r>
          </a:p>
          <a:p>
            <a:pPr marL="231775" indent="-231775" fontAlgn="base">
              <a:spcBef>
                <a:spcPct val="50000"/>
              </a:spcBef>
              <a:spcAft>
                <a:spcPct val="0"/>
              </a:spcAft>
              <a:buFontTx/>
              <a:buChar char="•"/>
            </a:pPr>
            <a:r>
              <a:rPr lang="en-US" sz="1600" dirty="0"/>
              <a:t>Provide additional briefing on metrics as the work evolves. </a:t>
            </a:r>
            <a:r>
              <a:rPr lang="en-US" sz="1600" b="1" dirty="0"/>
              <a:t>DONE</a:t>
            </a:r>
          </a:p>
          <a:p>
            <a:pPr marL="231775" indent="-231775" fontAlgn="base">
              <a:spcBef>
                <a:spcPct val="50000"/>
              </a:spcBef>
              <a:spcAft>
                <a:spcPct val="0"/>
              </a:spcAft>
              <a:buFontTx/>
              <a:buChar char="•"/>
            </a:pPr>
            <a:endParaRPr lang="en-US" sz="1600" dirty="0"/>
          </a:p>
        </p:txBody>
      </p:sp>
      <p:sp>
        <p:nvSpPr>
          <p:cNvPr id="8" name="Rectangle 7"/>
          <p:cNvSpPr/>
          <p:nvPr/>
        </p:nvSpPr>
        <p:spPr bwMode="auto">
          <a:xfrm>
            <a:off x="0" y="6070600"/>
            <a:ext cx="4013200" cy="762000"/>
          </a:xfrm>
          <a:prstGeom prst="rect">
            <a:avLst/>
          </a:prstGeom>
          <a:solidFill>
            <a:schemeClr val="accent2">
              <a:lumMod val="75000"/>
            </a:schemeClr>
          </a:solidFill>
          <a:ln>
            <a:noFill/>
          </a:ln>
          <a:effectLst/>
          <a:extLst/>
        </p:spPr>
        <p:txBody>
          <a:bodyPr>
            <a:spAutoFit/>
          </a:bodyPr>
          <a:lstStyle/>
          <a:p>
            <a:pPr fontAlgn="base">
              <a:spcBef>
                <a:spcPct val="50000"/>
              </a:spcBef>
              <a:spcAft>
                <a:spcPct val="0"/>
              </a:spcAft>
              <a:buFontTx/>
              <a:buChar char="•"/>
              <a:defRPr/>
            </a:pPr>
            <a:endParaRPr lang="en-US" sz="2400">
              <a:solidFill>
                <a:srgbClr val="000000"/>
              </a:solidFill>
            </a:endParaRPr>
          </a:p>
        </p:txBody>
      </p:sp>
      <p:sp>
        <p:nvSpPr>
          <p:cNvPr id="2" name="Title 1"/>
          <p:cNvSpPr>
            <a:spLocks noGrp="1"/>
          </p:cNvSpPr>
          <p:nvPr>
            <p:ph type="title"/>
          </p:nvPr>
        </p:nvSpPr>
        <p:spPr/>
        <p:txBody>
          <a:bodyPr/>
          <a:lstStyle/>
          <a:p>
            <a:r>
              <a:rPr lang="en-US" sz="2400" dirty="0">
                <a:solidFill>
                  <a:srgbClr val="000066"/>
                </a:solidFill>
                <a:ea typeface="ＭＳ Ｐゴシック" pitchFamily="-109" charset="-128"/>
              </a:rPr>
              <a:t>Actions Completed/Underway – from </a:t>
            </a:r>
            <a:r>
              <a:rPr lang="en-US" sz="2400" dirty="0" smtClean="0">
                <a:solidFill>
                  <a:srgbClr val="000066"/>
                </a:solidFill>
                <a:ea typeface="ＭＳ Ｐゴシック" pitchFamily="-109" charset="-128"/>
              </a:rPr>
              <a:t>Previous Meetings</a:t>
            </a:r>
            <a:endParaRPr lang="en-US" sz="2400" dirty="0"/>
          </a:p>
        </p:txBody>
      </p:sp>
      <p:sp>
        <p:nvSpPr>
          <p:cNvPr id="5"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7</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36166026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463639" y="655638"/>
            <a:ext cx="8216722" cy="510121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rIns="182880" anchor="t" anchorCtr="0"/>
          <a:lstStyle/>
          <a:p>
            <a:pPr marL="231775" indent="-231775" fontAlgn="base">
              <a:spcBef>
                <a:spcPct val="50000"/>
              </a:spcBef>
              <a:spcAft>
                <a:spcPct val="0"/>
              </a:spcAft>
              <a:buFontTx/>
              <a:buChar char="•"/>
            </a:pPr>
            <a:r>
              <a:rPr lang="en-US" sz="1600" dirty="0"/>
              <a:t>Change name of steering committee such that folks understand what these funds are going toward</a:t>
            </a:r>
            <a:r>
              <a:rPr lang="en-US" sz="1600" dirty="0" smtClean="0"/>
              <a:t>. </a:t>
            </a:r>
            <a:r>
              <a:rPr lang="en-US" sz="1600" b="1" dirty="0" smtClean="0"/>
              <a:t>DONE</a:t>
            </a:r>
            <a:endParaRPr lang="en-US" sz="1600" b="1" dirty="0"/>
          </a:p>
          <a:p>
            <a:pPr marL="231775" indent="-231775" fontAlgn="base">
              <a:spcBef>
                <a:spcPct val="50000"/>
              </a:spcBef>
              <a:spcAft>
                <a:spcPct val="0"/>
              </a:spcAft>
              <a:buFontTx/>
              <a:buChar char="•"/>
            </a:pPr>
            <a:r>
              <a:rPr lang="en-US" sz="1600" dirty="0"/>
              <a:t>Provide a briefing on the National Jet Fuel Combustion Program at next REDAC meeting</a:t>
            </a:r>
            <a:r>
              <a:rPr lang="en-US" sz="1600" dirty="0" smtClean="0"/>
              <a:t>. </a:t>
            </a:r>
            <a:r>
              <a:rPr lang="en-US" sz="1600" b="1" dirty="0" smtClean="0"/>
              <a:t>DONE</a:t>
            </a:r>
            <a:endParaRPr lang="en-US" sz="1600" b="1" dirty="0"/>
          </a:p>
          <a:p>
            <a:pPr marL="231775" indent="-231775" fontAlgn="base">
              <a:spcBef>
                <a:spcPct val="50000"/>
              </a:spcBef>
              <a:spcAft>
                <a:spcPct val="0"/>
              </a:spcAft>
              <a:buFontTx/>
              <a:buChar char="•"/>
            </a:pPr>
            <a:r>
              <a:rPr lang="en-US" sz="1600" dirty="0" smtClean="0"/>
              <a:t>Create </a:t>
            </a:r>
            <a:r>
              <a:rPr lang="en-US" sz="1600" dirty="0"/>
              <a:t>ASCENT fact sheet for sharing with community. </a:t>
            </a:r>
            <a:r>
              <a:rPr lang="en-US" sz="1600" b="1" dirty="0"/>
              <a:t>ONGOING</a:t>
            </a:r>
          </a:p>
          <a:p>
            <a:pPr marL="231775" indent="-231775" fontAlgn="base">
              <a:spcBef>
                <a:spcPct val="50000"/>
              </a:spcBef>
              <a:spcAft>
                <a:spcPct val="0"/>
              </a:spcAft>
              <a:buFontTx/>
              <a:buChar char="•"/>
            </a:pPr>
            <a:r>
              <a:rPr lang="en-US" sz="1600" dirty="0"/>
              <a:t>Improve search criteria for AEE websites. </a:t>
            </a:r>
            <a:r>
              <a:rPr lang="en-US" sz="1600" b="1" dirty="0"/>
              <a:t>ONGOING</a:t>
            </a:r>
          </a:p>
          <a:p>
            <a:pPr marL="231775" indent="-231775" fontAlgn="base">
              <a:spcBef>
                <a:spcPct val="50000"/>
              </a:spcBef>
              <a:spcAft>
                <a:spcPct val="0"/>
              </a:spcAft>
              <a:buFontTx/>
              <a:buChar char="•"/>
            </a:pPr>
            <a:r>
              <a:rPr lang="en-US" sz="1600" dirty="0"/>
              <a:t>Pursue environment.faa.gov and faa.gov/environment as potential aliases for FAA environment research.</a:t>
            </a:r>
            <a:r>
              <a:rPr lang="en-US" sz="1600" b="1" dirty="0"/>
              <a:t> ONGOING</a:t>
            </a:r>
          </a:p>
          <a:p>
            <a:pPr marL="231775" indent="-231775" fontAlgn="base">
              <a:spcBef>
                <a:spcPct val="50000"/>
              </a:spcBef>
              <a:spcAft>
                <a:spcPct val="0"/>
              </a:spcAft>
              <a:buFontTx/>
              <a:buChar char="•"/>
            </a:pPr>
            <a:r>
              <a:rPr lang="en-US" sz="1600" dirty="0" smtClean="0"/>
              <a:t>Provide Subcommittee with </a:t>
            </a:r>
            <a:r>
              <a:rPr lang="en-US" sz="1600" dirty="0"/>
              <a:t>more specifics on the Emissions Roadmap </a:t>
            </a:r>
            <a:r>
              <a:rPr lang="en-US" sz="1600" dirty="0" smtClean="0"/>
              <a:t>at Summer 2016 meeting.</a:t>
            </a:r>
            <a:r>
              <a:rPr lang="en-US" sz="1600" b="1" dirty="0" smtClean="0"/>
              <a:t> ONGOING</a:t>
            </a:r>
          </a:p>
          <a:p>
            <a:pPr marL="231775" indent="-231775" fontAlgn="base">
              <a:spcBef>
                <a:spcPct val="50000"/>
              </a:spcBef>
              <a:spcAft>
                <a:spcPct val="0"/>
              </a:spcAft>
              <a:buFontTx/>
              <a:buChar char="•"/>
            </a:pPr>
            <a:r>
              <a:rPr lang="en-US" sz="1600" dirty="0" smtClean="0"/>
              <a:t>Invite </a:t>
            </a:r>
            <a:r>
              <a:rPr lang="en-US" sz="1600" dirty="0"/>
              <a:t>EPA to come to the meeting to give a briefing on their efforts that are relevant to international standard setting</a:t>
            </a:r>
            <a:r>
              <a:rPr lang="en-US" sz="1600" dirty="0" smtClean="0"/>
              <a:t>.</a:t>
            </a:r>
            <a:r>
              <a:rPr lang="en-US" sz="1600" b="1" dirty="0"/>
              <a:t> </a:t>
            </a:r>
            <a:r>
              <a:rPr lang="en-US" sz="1600" b="1" dirty="0" smtClean="0"/>
              <a:t>ONGOING</a:t>
            </a:r>
          </a:p>
          <a:p>
            <a:pPr marL="231775" indent="-231775" fontAlgn="base">
              <a:spcBef>
                <a:spcPct val="50000"/>
              </a:spcBef>
              <a:spcAft>
                <a:spcPct val="0"/>
              </a:spcAft>
              <a:buFontTx/>
              <a:buChar char="•"/>
            </a:pPr>
            <a:r>
              <a:rPr lang="en-US" sz="1600" dirty="0" smtClean="0"/>
              <a:t>Leverage the </a:t>
            </a:r>
            <a:r>
              <a:rPr lang="en-US" sz="1600" dirty="0" err="1"/>
              <a:t>roadmapping</a:t>
            </a:r>
            <a:r>
              <a:rPr lang="en-US" sz="1600" dirty="0"/>
              <a:t> efforts at NASA and FAA </a:t>
            </a:r>
            <a:r>
              <a:rPr lang="en-US" sz="1600" dirty="0" smtClean="0"/>
              <a:t>to </a:t>
            </a:r>
            <a:r>
              <a:rPr lang="en-US" sz="1600" dirty="0"/>
              <a:t>update the White House National R&amp;D Plan</a:t>
            </a:r>
            <a:r>
              <a:rPr lang="en-US" sz="1600" dirty="0" smtClean="0"/>
              <a:t>. </a:t>
            </a:r>
            <a:r>
              <a:rPr lang="en-US" sz="1600" b="1" dirty="0" smtClean="0"/>
              <a:t>ONGOING</a:t>
            </a:r>
          </a:p>
        </p:txBody>
      </p:sp>
      <p:sp>
        <p:nvSpPr>
          <p:cNvPr id="8" name="Rectangle 7"/>
          <p:cNvSpPr/>
          <p:nvPr/>
        </p:nvSpPr>
        <p:spPr bwMode="auto">
          <a:xfrm>
            <a:off x="0" y="6070600"/>
            <a:ext cx="4013200" cy="762000"/>
          </a:xfrm>
          <a:prstGeom prst="rect">
            <a:avLst/>
          </a:prstGeom>
          <a:solidFill>
            <a:schemeClr val="accent2">
              <a:lumMod val="75000"/>
            </a:schemeClr>
          </a:solidFill>
          <a:ln>
            <a:noFill/>
          </a:ln>
          <a:effectLst/>
          <a:extLst/>
        </p:spPr>
        <p:txBody>
          <a:bodyPr>
            <a:spAutoFit/>
          </a:bodyPr>
          <a:lstStyle/>
          <a:p>
            <a:pPr fontAlgn="base">
              <a:spcBef>
                <a:spcPct val="50000"/>
              </a:spcBef>
              <a:spcAft>
                <a:spcPct val="0"/>
              </a:spcAft>
              <a:buFontTx/>
              <a:buChar char="•"/>
              <a:defRPr/>
            </a:pPr>
            <a:endParaRPr lang="en-US" sz="2400">
              <a:solidFill>
                <a:srgbClr val="000000"/>
              </a:solidFill>
            </a:endParaRPr>
          </a:p>
        </p:txBody>
      </p:sp>
      <p:sp>
        <p:nvSpPr>
          <p:cNvPr id="2" name="Title 1"/>
          <p:cNvSpPr>
            <a:spLocks noGrp="1"/>
          </p:cNvSpPr>
          <p:nvPr>
            <p:ph type="title"/>
          </p:nvPr>
        </p:nvSpPr>
        <p:spPr/>
        <p:txBody>
          <a:bodyPr/>
          <a:lstStyle/>
          <a:p>
            <a:r>
              <a:rPr lang="en-US" sz="2400" dirty="0">
                <a:solidFill>
                  <a:srgbClr val="000066"/>
                </a:solidFill>
                <a:ea typeface="ＭＳ Ｐゴシック" pitchFamily="-109" charset="-128"/>
              </a:rPr>
              <a:t>Actions Completed/Underway – from </a:t>
            </a:r>
            <a:r>
              <a:rPr lang="en-US" sz="2400" dirty="0" smtClean="0">
                <a:solidFill>
                  <a:srgbClr val="000066"/>
                </a:solidFill>
                <a:ea typeface="ＭＳ Ｐゴシック" pitchFamily="-109" charset="-128"/>
              </a:rPr>
              <a:t>Previous Meetings</a:t>
            </a:r>
            <a:endParaRPr lang="en-US" sz="2400" dirty="0"/>
          </a:p>
        </p:txBody>
      </p:sp>
      <p:sp>
        <p:nvSpPr>
          <p:cNvPr id="5" name="Slide Number Placeholder 8"/>
          <p:cNvSpPr>
            <a:spLocks noGrp="1"/>
          </p:cNvSpPr>
          <p:nvPr>
            <p:ph type="sldNum" sz="quarter" idx="12"/>
          </p:nvPr>
        </p:nvSpPr>
        <p:spPr>
          <a:xfrm>
            <a:off x="6651165" y="6248400"/>
            <a:ext cx="1905000" cy="457200"/>
          </a:xfrm>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50000"/>
              </a:spcBef>
              <a:spcAft>
                <a:spcPct val="0"/>
              </a:spcAft>
              <a:buChar char="•"/>
              <a:defRPr sz="2400">
                <a:solidFill>
                  <a:schemeClr val="tx1"/>
                </a:solidFill>
                <a:latin typeface="Arial" pitchFamily="34" charset="0"/>
              </a:defRPr>
            </a:lvl6pPr>
            <a:lvl7pPr marL="2971800" indent="-228600" eaLnBrk="0" fontAlgn="base" hangingPunct="0">
              <a:spcBef>
                <a:spcPct val="50000"/>
              </a:spcBef>
              <a:spcAft>
                <a:spcPct val="0"/>
              </a:spcAft>
              <a:buChar char="•"/>
              <a:defRPr sz="2400">
                <a:solidFill>
                  <a:schemeClr val="tx1"/>
                </a:solidFill>
                <a:latin typeface="Arial" pitchFamily="34" charset="0"/>
              </a:defRPr>
            </a:lvl7pPr>
            <a:lvl8pPr marL="3429000" indent="-228600" eaLnBrk="0" fontAlgn="base" hangingPunct="0">
              <a:spcBef>
                <a:spcPct val="50000"/>
              </a:spcBef>
              <a:spcAft>
                <a:spcPct val="0"/>
              </a:spcAft>
              <a:buChar char="•"/>
              <a:defRPr sz="2400">
                <a:solidFill>
                  <a:schemeClr val="tx1"/>
                </a:solidFill>
                <a:latin typeface="Arial" pitchFamily="34" charset="0"/>
              </a:defRPr>
            </a:lvl8pPr>
            <a:lvl9pPr marL="3886200" indent="-228600" eaLnBrk="0" fontAlgn="base" hangingPunct="0">
              <a:spcBef>
                <a:spcPct val="50000"/>
              </a:spcBef>
              <a:spcAft>
                <a:spcPct val="0"/>
              </a:spcAft>
              <a:buChar char="•"/>
              <a:defRPr sz="2400">
                <a:solidFill>
                  <a:schemeClr val="tx1"/>
                </a:solidFill>
                <a:latin typeface="Arial" pitchFamily="34" charset="0"/>
              </a:defRPr>
            </a:lvl9pPr>
          </a:lstStyle>
          <a:p>
            <a:pPr eaLnBrk="1" hangingPunct="1"/>
            <a:fld id="{332C90B0-208F-4F21-97C4-7C5719DB1C77}" type="slidenum">
              <a:rPr lang="en-US" sz="1400" smtClean="0">
                <a:solidFill>
                  <a:schemeClr val="bg1"/>
                </a:solidFill>
                <a:latin typeface="Times New Roman" pitchFamily="18" charset="0"/>
              </a:rPr>
              <a:pPr eaLnBrk="1" hangingPunct="1"/>
              <a:t>8</a:t>
            </a:fld>
            <a:endParaRPr lang="en-US" sz="1400" smtClean="0">
              <a:solidFill>
                <a:schemeClr val="bg1"/>
              </a:solidFill>
              <a:latin typeface="Times New Roman" pitchFamily="18" charset="0"/>
            </a:endParaRPr>
          </a:p>
        </p:txBody>
      </p:sp>
    </p:spTree>
    <p:extLst>
      <p:ext uri="{BB962C8B-B14F-4D97-AF65-F5344CB8AC3E}">
        <p14:creationId xmlns:p14="http://schemas.microsoft.com/office/powerpoint/2010/main" val="11183147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F77643-7D72-4D75-8BEA-68A16F7583EF}"/>
</file>

<file path=customXml/itemProps2.xml><?xml version="1.0" encoding="utf-8"?>
<ds:datastoreItem xmlns:ds="http://schemas.openxmlformats.org/officeDocument/2006/customXml" ds:itemID="{3E0C8E54-3CD0-42EE-8095-F23BE81CB61C}"/>
</file>

<file path=customXml/itemProps3.xml><?xml version="1.0" encoding="utf-8"?>
<ds:datastoreItem xmlns:ds="http://schemas.openxmlformats.org/officeDocument/2006/customXml" ds:itemID="{0C09D462-872F-4FE9-83DB-97091968C8F1}"/>
</file>

<file path=docProps/app.xml><?xml version="1.0" encoding="utf-8"?>
<Properties xmlns="http://schemas.openxmlformats.org/officeDocument/2006/extended-properties" xmlns:vt="http://schemas.openxmlformats.org/officeDocument/2006/docPropsVTypes">
  <TotalTime>1442</TotalTime>
  <Words>796</Words>
  <Application>Microsoft Office PowerPoint</Application>
  <PresentationFormat>On-screen Show (4:3)</PresentationFormat>
  <Paragraphs>61</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2_Custom Design</vt:lpstr>
      <vt:lpstr>PowerPoint Presentation</vt:lpstr>
      <vt:lpstr>Outline</vt:lpstr>
      <vt:lpstr>Response to 2014-08 REDAC Recommendation - 1</vt:lpstr>
      <vt:lpstr>Response to 2014-08 REDAC Recommendation - 2</vt:lpstr>
      <vt:lpstr>Response to 2014-08 REDAC Recommendation - 3</vt:lpstr>
      <vt:lpstr>Response to 2014-08 REDAC Recommendation - 4</vt:lpstr>
      <vt:lpstr>Actions Completed/Underway – from Previous Meetings</vt:lpstr>
      <vt:lpstr>Actions Completed/Underway – from Previous Meetings</vt:lpstr>
    </vt:vector>
  </TitlesOfParts>
  <Company>Federal Aviation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I. Hileman</dc:creator>
  <cp:lastModifiedBy>Hileman, James (FAA)</cp:lastModifiedBy>
  <cp:revision>29</cp:revision>
  <cp:lastPrinted>2014-03-24T21:54:22Z</cp:lastPrinted>
  <dcterms:created xsi:type="dcterms:W3CDTF">2012-08-07T14:37:57Z</dcterms:created>
  <dcterms:modified xsi:type="dcterms:W3CDTF">2015-03-17T03:11:33Z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