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3740" r:id="rId6"/>
    <p:sldMasterId id="2147483748" r:id="rId7"/>
  </p:sldMasterIdLst>
  <p:notesMasterIdLst>
    <p:notesMasterId r:id="rId34"/>
  </p:notesMasterIdLst>
  <p:handoutMasterIdLst>
    <p:handoutMasterId r:id="rId35"/>
  </p:handoutMasterIdLst>
  <p:sldIdLst>
    <p:sldId id="308" r:id="rId8"/>
    <p:sldId id="425" r:id="rId9"/>
    <p:sldId id="507" r:id="rId10"/>
    <p:sldId id="484" r:id="rId11"/>
    <p:sldId id="485" r:id="rId12"/>
    <p:sldId id="486" r:id="rId13"/>
    <p:sldId id="479" r:id="rId14"/>
    <p:sldId id="520" r:id="rId15"/>
    <p:sldId id="519" r:id="rId16"/>
    <p:sldId id="508" r:id="rId17"/>
    <p:sldId id="509" r:id="rId18"/>
    <p:sldId id="510" r:id="rId19"/>
    <p:sldId id="516" r:id="rId20"/>
    <p:sldId id="518" r:id="rId21"/>
    <p:sldId id="459" r:id="rId22"/>
    <p:sldId id="488" r:id="rId23"/>
    <p:sldId id="489" r:id="rId24"/>
    <p:sldId id="501" r:id="rId25"/>
    <p:sldId id="490" r:id="rId26"/>
    <p:sldId id="498" r:id="rId27"/>
    <p:sldId id="499" r:id="rId28"/>
    <p:sldId id="500" r:id="rId29"/>
    <p:sldId id="503" r:id="rId30"/>
    <p:sldId id="515" r:id="rId31"/>
    <p:sldId id="517" r:id="rId32"/>
    <p:sldId id="504" r:id="rId33"/>
  </p:sldIdLst>
  <p:sldSz cx="9144000" cy="6858000" type="screen4x3"/>
  <p:notesSz cx="7315200" cy="96012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an L Gupta" initials="MLG" lastIdx="5" clrIdx="0"/>
  <p:cmAuthor id="1" name="Jim Hileman" initials="JIH"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06AFF"/>
    <a:srgbClr val="DDDDDD"/>
    <a:srgbClr val="B2B2B2"/>
    <a:srgbClr val="1D2F68"/>
    <a:srgbClr val="000000"/>
    <a:srgbClr val="2D2D88"/>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00" autoAdjust="0"/>
    <p:restoredTop sz="95811" autoAdjust="0"/>
  </p:normalViewPr>
  <p:slideViewPr>
    <p:cSldViewPr>
      <p:cViewPr varScale="1">
        <p:scale>
          <a:sx n="83" d="100"/>
          <a:sy n="83" d="100"/>
        </p:scale>
        <p:origin x="-420" y="-78"/>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1"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t" anchorCtr="0" compatLnSpc="1">
            <a:prstTxWarp prst="textNoShape">
              <a:avLst/>
            </a:prstTxWarp>
          </a:bodyPr>
          <a:lstStyle>
            <a:lvl1pPr>
              <a:spcBef>
                <a:spcPct val="0"/>
              </a:spcBef>
              <a:buFontTx/>
              <a:buNone/>
              <a:defRPr sz="1200"/>
            </a:lvl1pPr>
          </a:lstStyle>
          <a:p>
            <a:pPr>
              <a:defRPr/>
            </a:pPr>
            <a:endParaRPr lang="en-US"/>
          </a:p>
        </p:txBody>
      </p:sp>
      <p:sp>
        <p:nvSpPr>
          <p:cNvPr id="335875" name="Rectangle 3"/>
          <p:cNvSpPr>
            <a:spLocks noGrp="1" noChangeArrowheads="1"/>
          </p:cNvSpPr>
          <p:nvPr>
            <p:ph type="dt" sz="quarter" idx="1"/>
          </p:nvPr>
        </p:nvSpPr>
        <p:spPr bwMode="auto">
          <a:xfrm>
            <a:off x="4142963" y="1"/>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335876" name="Rectangle 4"/>
          <p:cNvSpPr>
            <a:spLocks noGrp="1" noChangeArrowheads="1"/>
          </p:cNvSpPr>
          <p:nvPr>
            <p:ph type="ftr" sz="quarter" idx="2"/>
          </p:nvPr>
        </p:nvSpPr>
        <p:spPr bwMode="auto">
          <a:xfrm>
            <a:off x="1" y="9119174"/>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b" anchorCtr="0" compatLnSpc="1">
            <a:prstTxWarp prst="textNoShape">
              <a:avLst/>
            </a:prstTxWarp>
          </a:bodyPr>
          <a:lstStyle>
            <a:lvl1pPr>
              <a:spcBef>
                <a:spcPct val="0"/>
              </a:spcBef>
              <a:buFontTx/>
              <a:buNone/>
              <a:defRPr sz="1200"/>
            </a:lvl1pPr>
          </a:lstStyle>
          <a:p>
            <a:pPr>
              <a:defRPr/>
            </a:pPr>
            <a:endParaRPr lang="en-US"/>
          </a:p>
        </p:txBody>
      </p:sp>
      <p:sp>
        <p:nvSpPr>
          <p:cNvPr id="335877" name="Rectangle 5"/>
          <p:cNvSpPr>
            <a:spLocks noGrp="1" noChangeArrowheads="1"/>
          </p:cNvSpPr>
          <p:nvPr>
            <p:ph type="sldNum" sz="quarter" idx="3"/>
          </p:nvPr>
        </p:nvSpPr>
        <p:spPr bwMode="auto">
          <a:xfrm>
            <a:off x="4142963" y="9119174"/>
            <a:ext cx="3170583"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48" tIns="47423" rIns="94848" bIns="47423" numCol="1" anchor="b" anchorCtr="0" compatLnSpc="1">
            <a:prstTxWarp prst="textNoShape">
              <a:avLst/>
            </a:prstTxWarp>
          </a:bodyPr>
          <a:lstStyle>
            <a:lvl1pPr algn="r">
              <a:spcBef>
                <a:spcPct val="0"/>
              </a:spcBef>
              <a:buFontTx/>
              <a:buNone/>
              <a:defRPr sz="1200"/>
            </a:lvl1pPr>
          </a:lstStyle>
          <a:p>
            <a:pPr>
              <a:defRPr/>
            </a:pPr>
            <a:fld id="{FBFF463F-C6C7-43BD-AF1D-E777171A168C}" type="slidenum">
              <a:rPr lang="en-US"/>
              <a:pPr>
                <a:defRPr/>
              </a:pPr>
              <a:t>‹#›</a:t>
            </a:fld>
            <a:endParaRPr lang="en-US"/>
          </a:p>
        </p:txBody>
      </p:sp>
    </p:spTree>
    <p:extLst>
      <p:ext uri="{BB962C8B-B14F-4D97-AF65-F5344CB8AC3E}">
        <p14:creationId xmlns:p14="http://schemas.microsoft.com/office/powerpoint/2010/main" val="48462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spAutoFit/>
          </a:bodyPr>
          <a:lstStyle>
            <a:lvl1pPr defTabSz="966585">
              <a:defRPr sz="1200"/>
            </a:lvl1pPr>
          </a:lstStyle>
          <a:p>
            <a:pPr>
              <a:defRPr/>
            </a:pPr>
            <a:endParaRPr lang="en-US"/>
          </a:p>
        </p:txBody>
      </p:sp>
      <p:sp>
        <p:nvSpPr>
          <p:cNvPr id="54275" name="Rectangle 3"/>
          <p:cNvSpPr>
            <a:spLocks noGrp="1" noChangeArrowheads="1"/>
          </p:cNvSpPr>
          <p:nvPr>
            <p:ph type="dt" idx="1"/>
          </p:nvPr>
        </p:nvSpPr>
        <p:spPr bwMode="auto">
          <a:xfrm>
            <a:off x="4144619" y="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spAutoFit/>
          </a:bodyPr>
          <a:lstStyle>
            <a:lvl1pPr algn="r" defTabSz="966585">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75694" y="4561227"/>
            <a:ext cx="5363817" cy="129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1" y="931178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spAutoFit/>
          </a:bodyPr>
          <a:lstStyle>
            <a:lvl1pPr defTabSz="966585">
              <a:defRPr sz="1200"/>
            </a:lvl1pPr>
          </a:lstStyle>
          <a:p>
            <a:pPr>
              <a:defRPr/>
            </a:pPr>
            <a:endParaRPr lang="en-US"/>
          </a:p>
        </p:txBody>
      </p:sp>
      <p:sp>
        <p:nvSpPr>
          <p:cNvPr id="54279" name="Rectangle 7"/>
          <p:cNvSpPr>
            <a:spLocks noGrp="1" noChangeArrowheads="1"/>
          </p:cNvSpPr>
          <p:nvPr>
            <p:ph type="sldNum" sz="quarter" idx="5"/>
          </p:nvPr>
        </p:nvSpPr>
        <p:spPr bwMode="auto">
          <a:xfrm>
            <a:off x="4144619" y="9311780"/>
            <a:ext cx="3170583" cy="28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8" tIns="48325" rIns="96648" bIns="48325" numCol="1" anchor="b" anchorCtr="0" compatLnSpc="1">
            <a:prstTxWarp prst="textNoShape">
              <a:avLst/>
            </a:prstTxWarp>
            <a:spAutoFit/>
          </a:bodyPr>
          <a:lstStyle>
            <a:lvl1pPr algn="r" defTabSz="966585">
              <a:defRPr sz="1200"/>
            </a:lvl1pPr>
          </a:lstStyle>
          <a:p>
            <a:pPr>
              <a:defRPr/>
            </a:pPr>
            <a:fld id="{F4326063-5993-4916-9F65-893CD3BB2CB9}" type="slidenum">
              <a:rPr lang="en-US"/>
              <a:pPr>
                <a:defRPr/>
              </a:pPr>
              <a:t>‹#›</a:t>
            </a:fld>
            <a:endParaRPr lang="en-US"/>
          </a:p>
        </p:txBody>
      </p:sp>
    </p:spTree>
    <p:extLst>
      <p:ext uri="{BB962C8B-B14F-4D97-AF65-F5344CB8AC3E}">
        <p14:creationId xmlns:p14="http://schemas.microsoft.com/office/powerpoint/2010/main" val="130308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66585" eaLnBrk="0" hangingPunct="0">
              <a:defRPr sz="2500">
                <a:solidFill>
                  <a:schemeClr val="tx1"/>
                </a:solidFill>
                <a:latin typeface="Arial" charset="0"/>
              </a:defRPr>
            </a:lvl1pPr>
            <a:lvl2pPr marL="770634" indent="-296397" defTabSz="966585" eaLnBrk="0" hangingPunct="0">
              <a:defRPr sz="2500">
                <a:solidFill>
                  <a:schemeClr val="tx1"/>
                </a:solidFill>
                <a:latin typeface="Arial" charset="0"/>
              </a:defRPr>
            </a:lvl2pPr>
            <a:lvl3pPr marL="1185589" indent="-237117" defTabSz="966585" eaLnBrk="0" hangingPunct="0">
              <a:defRPr sz="2500">
                <a:solidFill>
                  <a:schemeClr val="tx1"/>
                </a:solidFill>
                <a:latin typeface="Arial" charset="0"/>
              </a:defRPr>
            </a:lvl3pPr>
            <a:lvl4pPr marL="1659826" indent="-237117" defTabSz="966585" eaLnBrk="0" hangingPunct="0">
              <a:defRPr sz="2500">
                <a:solidFill>
                  <a:schemeClr val="tx1"/>
                </a:solidFill>
                <a:latin typeface="Arial" charset="0"/>
              </a:defRPr>
            </a:lvl4pPr>
            <a:lvl5pPr marL="2134062" indent="-237117" defTabSz="966585" eaLnBrk="0" hangingPunct="0">
              <a:defRPr sz="2500">
                <a:solidFill>
                  <a:schemeClr val="tx1"/>
                </a:solidFill>
                <a:latin typeface="Arial" charset="0"/>
              </a:defRPr>
            </a:lvl5pPr>
            <a:lvl6pPr marL="2608298" indent="-237117" defTabSz="966585" eaLnBrk="0" fontAlgn="base" hangingPunct="0">
              <a:spcBef>
                <a:spcPct val="50000"/>
              </a:spcBef>
              <a:spcAft>
                <a:spcPct val="0"/>
              </a:spcAft>
              <a:buChar char="•"/>
              <a:defRPr sz="2500">
                <a:solidFill>
                  <a:schemeClr val="tx1"/>
                </a:solidFill>
                <a:latin typeface="Arial" charset="0"/>
              </a:defRPr>
            </a:lvl6pPr>
            <a:lvl7pPr marL="3082533" indent="-237117" defTabSz="966585" eaLnBrk="0" fontAlgn="base" hangingPunct="0">
              <a:spcBef>
                <a:spcPct val="50000"/>
              </a:spcBef>
              <a:spcAft>
                <a:spcPct val="0"/>
              </a:spcAft>
              <a:buChar char="•"/>
              <a:defRPr sz="2500">
                <a:solidFill>
                  <a:schemeClr val="tx1"/>
                </a:solidFill>
                <a:latin typeface="Arial" charset="0"/>
              </a:defRPr>
            </a:lvl7pPr>
            <a:lvl8pPr marL="3556769" indent="-237117" defTabSz="966585" eaLnBrk="0" fontAlgn="base" hangingPunct="0">
              <a:spcBef>
                <a:spcPct val="50000"/>
              </a:spcBef>
              <a:spcAft>
                <a:spcPct val="0"/>
              </a:spcAft>
              <a:buChar char="•"/>
              <a:defRPr sz="2500">
                <a:solidFill>
                  <a:schemeClr val="tx1"/>
                </a:solidFill>
                <a:latin typeface="Arial" charset="0"/>
              </a:defRPr>
            </a:lvl8pPr>
            <a:lvl9pPr marL="4031005" indent="-237117" defTabSz="966585" eaLnBrk="0" fontAlgn="base" hangingPunct="0">
              <a:spcBef>
                <a:spcPct val="50000"/>
              </a:spcBef>
              <a:spcAft>
                <a:spcPct val="0"/>
              </a:spcAft>
              <a:buChar char="•"/>
              <a:defRPr sz="2500">
                <a:solidFill>
                  <a:schemeClr val="tx1"/>
                </a:solidFill>
                <a:latin typeface="Arial" charset="0"/>
              </a:defRPr>
            </a:lvl9pPr>
          </a:lstStyle>
          <a:p>
            <a:pPr eaLnBrk="1" hangingPunct="1"/>
            <a:fld id="{8BAE91A5-6FC0-4AD4-B13D-A45EA46985BA}" type="slidenum">
              <a:rPr lang="en-US" sz="1200"/>
              <a:pPr eaLnBrk="1" hangingPunct="1"/>
              <a:t>1</a:t>
            </a:fld>
            <a:endParaRPr 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75694" y="4561226"/>
            <a:ext cx="5363817" cy="289421"/>
          </a:xfrm>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44619" y="9327840"/>
            <a:ext cx="3170583" cy="273360"/>
          </a:xfrm>
          <a:noFill/>
        </p:spPr>
        <p:txBody>
          <a:bodyPr/>
          <a:lstStyle>
            <a:lvl1pPr defTabSz="966419" eaLnBrk="0" hangingPunct="0">
              <a:defRPr sz="2500">
                <a:solidFill>
                  <a:schemeClr val="tx1"/>
                </a:solidFill>
                <a:latin typeface="Arial" charset="0"/>
              </a:defRPr>
            </a:lvl1pPr>
            <a:lvl2pPr marL="770502" indent="-296347" defTabSz="966419" eaLnBrk="0" hangingPunct="0">
              <a:defRPr sz="2500">
                <a:solidFill>
                  <a:schemeClr val="tx1"/>
                </a:solidFill>
                <a:latin typeface="Arial" charset="0"/>
              </a:defRPr>
            </a:lvl2pPr>
            <a:lvl3pPr marL="1185387" indent="-237077" defTabSz="966419" eaLnBrk="0" hangingPunct="0">
              <a:defRPr sz="2500">
                <a:solidFill>
                  <a:schemeClr val="tx1"/>
                </a:solidFill>
                <a:latin typeface="Arial" charset="0"/>
              </a:defRPr>
            </a:lvl3pPr>
            <a:lvl4pPr marL="1659543" indent="-237077" defTabSz="966419" eaLnBrk="0" hangingPunct="0">
              <a:defRPr sz="2500">
                <a:solidFill>
                  <a:schemeClr val="tx1"/>
                </a:solidFill>
                <a:latin typeface="Arial" charset="0"/>
              </a:defRPr>
            </a:lvl4pPr>
            <a:lvl5pPr marL="2133698" indent="-237077" defTabSz="966419" eaLnBrk="0" hangingPunct="0">
              <a:defRPr sz="2500">
                <a:solidFill>
                  <a:schemeClr val="tx1"/>
                </a:solidFill>
                <a:latin typeface="Arial" charset="0"/>
              </a:defRPr>
            </a:lvl5pPr>
            <a:lvl6pPr marL="2607853" indent="-237077" defTabSz="966419" eaLnBrk="0" fontAlgn="base" hangingPunct="0">
              <a:spcBef>
                <a:spcPct val="50000"/>
              </a:spcBef>
              <a:spcAft>
                <a:spcPct val="0"/>
              </a:spcAft>
              <a:buChar char="•"/>
              <a:defRPr sz="2500">
                <a:solidFill>
                  <a:schemeClr val="tx1"/>
                </a:solidFill>
                <a:latin typeface="Arial" charset="0"/>
              </a:defRPr>
            </a:lvl6pPr>
            <a:lvl7pPr marL="3082006" indent="-237077" defTabSz="966419" eaLnBrk="0" fontAlgn="base" hangingPunct="0">
              <a:spcBef>
                <a:spcPct val="50000"/>
              </a:spcBef>
              <a:spcAft>
                <a:spcPct val="0"/>
              </a:spcAft>
              <a:buChar char="•"/>
              <a:defRPr sz="2500">
                <a:solidFill>
                  <a:schemeClr val="tx1"/>
                </a:solidFill>
                <a:latin typeface="Arial" charset="0"/>
              </a:defRPr>
            </a:lvl7pPr>
            <a:lvl8pPr marL="3556161" indent="-237077" defTabSz="966419" eaLnBrk="0" fontAlgn="base" hangingPunct="0">
              <a:spcBef>
                <a:spcPct val="50000"/>
              </a:spcBef>
              <a:spcAft>
                <a:spcPct val="0"/>
              </a:spcAft>
              <a:buChar char="•"/>
              <a:defRPr sz="2500">
                <a:solidFill>
                  <a:schemeClr val="tx1"/>
                </a:solidFill>
                <a:latin typeface="Arial" charset="0"/>
              </a:defRPr>
            </a:lvl8pPr>
            <a:lvl9pPr marL="4030316" indent="-237077" defTabSz="966419" eaLnBrk="0" fontAlgn="base" hangingPunct="0">
              <a:spcBef>
                <a:spcPct val="50000"/>
              </a:spcBef>
              <a:spcAft>
                <a:spcPct val="0"/>
              </a:spcAft>
              <a:buChar char="•"/>
              <a:defRPr sz="2500">
                <a:solidFill>
                  <a:schemeClr val="tx1"/>
                </a:solidFill>
                <a:latin typeface="Arial" charset="0"/>
              </a:defRPr>
            </a:lvl9pPr>
          </a:lstStyle>
          <a:p>
            <a:pPr eaLnBrk="1" hangingPunct="1"/>
            <a:fld id="{F72886FD-4D89-47C7-9CF6-D46EEFA63B9E}" type="slidenum">
              <a:rPr lang="en-US" sz="1100">
                <a:solidFill>
                  <a:prstClr val="black"/>
                </a:solidFill>
              </a:rPr>
              <a:pPr eaLnBrk="1" hangingPunct="1"/>
              <a:t>22</a:t>
            </a:fld>
            <a:endParaRPr lang="en-US" sz="110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75696" y="4561228"/>
            <a:ext cx="5363816" cy="726546"/>
          </a:xfrm>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4144619" y="9312639"/>
            <a:ext cx="3170583" cy="288561"/>
          </a:xfrm>
          <a:noFill/>
        </p:spPr>
        <p:txBody>
          <a:bodyPr/>
          <a:lstStyle>
            <a:lvl1pPr defTabSz="964939" eaLnBrk="0" hangingPunct="0">
              <a:defRPr sz="2500">
                <a:solidFill>
                  <a:schemeClr val="tx1"/>
                </a:solidFill>
                <a:latin typeface="Arial" charset="0"/>
              </a:defRPr>
            </a:lvl1pPr>
            <a:lvl2pPr marL="770634" indent="-296397" defTabSz="964939" eaLnBrk="0" hangingPunct="0">
              <a:defRPr sz="2500">
                <a:solidFill>
                  <a:schemeClr val="tx1"/>
                </a:solidFill>
                <a:latin typeface="Arial" charset="0"/>
              </a:defRPr>
            </a:lvl2pPr>
            <a:lvl3pPr marL="1185589" indent="-237117" defTabSz="964939" eaLnBrk="0" hangingPunct="0">
              <a:defRPr sz="2500">
                <a:solidFill>
                  <a:schemeClr val="tx1"/>
                </a:solidFill>
                <a:latin typeface="Arial" charset="0"/>
              </a:defRPr>
            </a:lvl3pPr>
            <a:lvl4pPr marL="1659826" indent="-237117" defTabSz="964939" eaLnBrk="0" hangingPunct="0">
              <a:defRPr sz="2500">
                <a:solidFill>
                  <a:schemeClr val="tx1"/>
                </a:solidFill>
                <a:latin typeface="Arial" charset="0"/>
              </a:defRPr>
            </a:lvl4pPr>
            <a:lvl5pPr marL="2134062" indent="-237117" defTabSz="964939" eaLnBrk="0" hangingPunct="0">
              <a:defRPr sz="2500">
                <a:solidFill>
                  <a:schemeClr val="tx1"/>
                </a:solidFill>
                <a:latin typeface="Arial" charset="0"/>
              </a:defRPr>
            </a:lvl5pPr>
            <a:lvl6pPr marL="2608298" indent="-237117" defTabSz="964939" eaLnBrk="0" fontAlgn="base" hangingPunct="0">
              <a:spcBef>
                <a:spcPct val="50000"/>
              </a:spcBef>
              <a:spcAft>
                <a:spcPct val="0"/>
              </a:spcAft>
              <a:buChar char="•"/>
              <a:defRPr sz="2500">
                <a:solidFill>
                  <a:schemeClr val="tx1"/>
                </a:solidFill>
                <a:latin typeface="Arial" charset="0"/>
              </a:defRPr>
            </a:lvl6pPr>
            <a:lvl7pPr marL="3082533" indent="-237117" defTabSz="964939" eaLnBrk="0" fontAlgn="base" hangingPunct="0">
              <a:spcBef>
                <a:spcPct val="50000"/>
              </a:spcBef>
              <a:spcAft>
                <a:spcPct val="0"/>
              </a:spcAft>
              <a:buChar char="•"/>
              <a:defRPr sz="2500">
                <a:solidFill>
                  <a:schemeClr val="tx1"/>
                </a:solidFill>
                <a:latin typeface="Arial" charset="0"/>
              </a:defRPr>
            </a:lvl7pPr>
            <a:lvl8pPr marL="3556769" indent="-237117" defTabSz="964939" eaLnBrk="0" fontAlgn="base" hangingPunct="0">
              <a:spcBef>
                <a:spcPct val="50000"/>
              </a:spcBef>
              <a:spcAft>
                <a:spcPct val="0"/>
              </a:spcAft>
              <a:buChar char="•"/>
              <a:defRPr sz="2500">
                <a:solidFill>
                  <a:schemeClr val="tx1"/>
                </a:solidFill>
                <a:latin typeface="Arial" charset="0"/>
              </a:defRPr>
            </a:lvl8pPr>
            <a:lvl9pPr marL="4031005" indent="-237117" defTabSz="964939" eaLnBrk="0" fontAlgn="base" hangingPunct="0">
              <a:spcBef>
                <a:spcPct val="50000"/>
              </a:spcBef>
              <a:spcAft>
                <a:spcPct val="0"/>
              </a:spcAft>
              <a:buChar char="•"/>
              <a:defRPr sz="2500">
                <a:solidFill>
                  <a:schemeClr val="tx1"/>
                </a:solidFill>
                <a:latin typeface="Arial" charset="0"/>
              </a:defRPr>
            </a:lvl9pPr>
          </a:lstStyle>
          <a:p>
            <a:pPr eaLnBrk="1" hangingPunct="1"/>
            <a:fld id="{82FDEFEF-B560-4ED9-81B1-15B5C636647A}" type="slidenum">
              <a:rPr lang="en-US" sz="1200">
                <a:solidFill>
                  <a:prstClr val="black"/>
                </a:solidFill>
              </a:rPr>
              <a:pPr eaLnBrk="1" hangingPunct="1"/>
              <a:t>26</a:t>
            </a:fld>
            <a:endParaRPr lang="en-US" sz="1200">
              <a:solidFill>
                <a:prstClr val="black"/>
              </a:solidFill>
            </a:endParaRPr>
          </a:p>
        </p:txBody>
      </p:sp>
      <p:sp>
        <p:nvSpPr>
          <p:cNvPr id="46083" name="Rectangle 2"/>
          <p:cNvSpPr>
            <a:spLocks noGrp="1" noRot="1" noChangeAspect="1" noChangeArrowheads="1" noTextEdit="1"/>
          </p:cNvSpPr>
          <p:nvPr>
            <p:ph type="sldImg"/>
          </p:nvPr>
        </p:nvSpPr>
        <p:spPr>
          <a:xfrm>
            <a:off x="1260475" y="719138"/>
            <a:ext cx="4800600" cy="3600450"/>
          </a:xfrm>
          <a:ln/>
        </p:spPr>
      </p:sp>
      <p:sp>
        <p:nvSpPr>
          <p:cNvPr id="46084" name="Rectangle 3"/>
          <p:cNvSpPr>
            <a:spLocks noGrp="1" noChangeArrowheads="1"/>
          </p:cNvSpPr>
          <p:nvPr>
            <p:ph type="body" idx="1"/>
          </p:nvPr>
        </p:nvSpPr>
        <p:spPr>
          <a:xfrm>
            <a:off x="977349" y="4561227"/>
            <a:ext cx="5360504" cy="5360541"/>
          </a:xfrm>
          <a:noFill/>
        </p:spPr>
        <p:txBody>
          <a:bodyPr lIns="96619" tIns="48309" rIns="96619" bIns="48309"/>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4144619" y="9297415"/>
            <a:ext cx="3170583" cy="30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12" eaLnBrk="0" hangingPunct="0">
              <a:defRPr sz="2100">
                <a:solidFill>
                  <a:schemeClr val="tx1"/>
                </a:solidFill>
                <a:latin typeface="Arial" pitchFamily="34" charset="0"/>
              </a:defRPr>
            </a:lvl1pPr>
            <a:lvl2pPr marL="774053" indent="-297713" defTabSz="944412" eaLnBrk="0" hangingPunct="0">
              <a:defRPr sz="2100">
                <a:solidFill>
                  <a:schemeClr val="tx1"/>
                </a:solidFill>
                <a:latin typeface="Arial" pitchFamily="34" charset="0"/>
              </a:defRPr>
            </a:lvl2pPr>
            <a:lvl3pPr marL="1190848" indent="-238171" defTabSz="944412" eaLnBrk="0" hangingPunct="0">
              <a:defRPr sz="2100">
                <a:solidFill>
                  <a:schemeClr val="tx1"/>
                </a:solidFill>
                <a:latin typeface="Arial" pitchFamily="34" charset="0"/>
              </a:defRPr>
            </a:lvl3pPr>
            <a:lvl4pPr marL="1667190" indent="-238171" defTabSz="944412" eaLnBrk="0" hangingPunct="0">
              <a:defRPr sz="2100">
                <a:solidFill>
                  <a:schemeClr val="tx1"/>
                </a:solidFill>
                <a:latin typeface="Arial" pitchFamily="34" charset="0"/>
              </a:defRPr>
            </a:lvl4pPr>
            <a:lvl5pPr marL="2143529" indent="-238171" defTabSz="944412" eaLnBrk="0" hangingPunct="0">
              <a:defRPr sz="2100">
                <a:solidFill>
                  <a:schemeClr val="tx1"/>
                </a:solidFill>
                <a:latin typeface="Arial" pitchFamily="34" charset="0"/>
              </a:defRPr>
            </a:lvl5pPr>
            <a:lvl6pPr marL="2619869" indent="-238171" defTabSz="944412" eaLnBrk="0" fontAlgn="base" hangingPunct="0">
              <a:spcBef>
                <a:spcPct val="0"/>
              </a:spcBef>
              <a:spcAft>
                <a:spcPct val="0"/>
              </a:spcAft>
              <a:defRPr sz="2100">
                <a:solidFill>
                  <a:schemeClr val="tx1"/>
                </a:solidFill>
                <a:latin typeface="Arial" pitchFamily="34" charset="0"/>
              </a:defRPr>
            </a:lvl6pPr>
            <a:lvl7pPr marL="3096210" indent="-238171" defTabSz="944412" eaLnBrk="0" fontAlgn="base" hangingPunct="0">
              <a:spcBef>
                <a:spcPct val="0"/>
              </a:spcBef>
              <a:spcAft>
                <a:spcPct val="0"/>
              </a:spcAft>
              <a:defRPr sz="2100">
                <a:solidFill>
                  <a:schemeClr val="tx1"/>
                </a:solidFill>
                <a:latin typeface="Arial" pitchFamily="34" charset="0"/>
              </a:defRPr>
            </a:lvl7pPr>
            <a:lvl8pPr marL="3572550" indent="-238171" defTabSz="944412" eaLnBrk="0" fontAlgn="base" hangingPunct="0">
              <a:spcBef>
                <a:spcPct val="0"/>
              </a:spcBef>
              <a:spcAft>
                <a:spcPct val="0"/>
              </a:spcAft>
              <a:defRPr sz="2100">
                <a:solidFill>
                  <a:schemeClr val="tx1"/>
                </a:solidFill>
                <a:latin typeface="Arial" pitchFamily="34" charset="0"/>
              </a:defRPr>
            </a:lvl8pPr>
            <a:lvl9pPr marL="4048890" indent="-238171" defTabSz="944412" eaLnBrk="0" fontAlgn="base" hangingPunct="0">
              <a:spcBef>
                <a:spcPct val="0"/>
              </a:spcBef>
              <a:spcAft>
                <a:spcPct val="0"/>
              </a:spcAft>
              <a:defRPr sz="2100">
                <a:solidFill>
                  <a:schemeClr val="tx1"/>
                </a:solidFill>
                <a:latin typeface="Arial" pitchFamily="34" charset="0"/>
              </a:defRPr>
            </a:lvl9pPr>
          </a:lstStyle>
          <a:p>
            <a:pPr eaLnBrk="1" hangingPunct="1"/>
            <a:fld id="{64A8738A-E53E-436A-8D11-146BB18E42CE}" type="slidenum">
              <a:rPr lang="en-US" sz="1300">
                <a:solidFill>
                  <a:srgbClr val="000000"/>
                </a:solidFill>
                <a:latin typeface="Times New Roman" pitchFamily="18" charset="0"/>
                <a:ea typeface="ＭＳ Ｐゴシック" charset="-128"/>
              </a:rPr>
              <a:pPr eaLnBrk="1" hangingPunct="1"/>
              <a:t>6</a:t>
            </a:fld>
            <a:endParaRPr lang="en-US" sz="1300">
              <a:solidFill>
                <a:srgbClr val="000000"/>
              </a:solidFill>
              <a:latin typeface="Times New Roman" pitchFamily="18" charset="0"/>
              <a:ea typeface="ＭＳ Ｐゴシック" charset="-128"/>
            </a:endParaRPr>
          </a:p>
        </p:txBody>
      </p:sp>
      <p:sp>
        <p:nvSpPr>
          <p:cNvPr id="58371" name="Rectangle 2"/>
          <p:cNvSpPr>
            <a:spLocks noGrp="1" noRot="1" noChangeAspect="1" noChangeArrowheads="1" noTextEdit="1"/>
          </p:cNvSpPr>
          <p:nvPr>
            <p:ph type="sldImg"/>
          </p:nvPr>
        </p:nvSpPr>
        <p:spPr>
          <a:xfrm>
            <a:off x="1257300" y="720725"/>
            <a:ext cx="4800600" cy="3600450"/>
          </a:xfrm>
          <a:ln/>
        </p:spPr>
      </p:sp>
      <p:sp>
        <p:nvSpPr>
          <p:cNvPr id="58372" name="Rectangle 3"/>
          <p:cNvSpPr>
            <a:spLocks noGrp="1" noChangeArrowheads="1"/>
          </p:cNvSpPr>
          <p:nvPr>
            <p:ph type="body" idx="1"/>
          </p:nvPr>
        </p:nvSpPr>
        <p:spPr>
          <a:xfrm>
            <a:off x="975694" y="4561227"/>
            <a:ext cx="5363817" cy="2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694" y="4561227"/>
            <a:ext cx="5363817" cy="28226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EA26F-D962-4606-A5E5-1BFBEC6A63D3}" type="slidenum">
              <a:rPr lang="en-US" smtClean="0"/>
              <a:pPr>
                <a:defRPr/>
              </a:pPr>
              <a:t>8</a:t>
            </a:fld>
            <a:endParaRPr lang="en-US"/>
          </a:p>
        </p:txBody>
      </p:sp>
    </p:spTree>
    <p:extLst>
      <p:ext uri="{BB962C8B-B14F-4D97-AF65-F5344CB8AC3E}">
        <p14:creationId xmlns:p14="http://schemas.microsoft.com/office/powerpoint/2010/main" val="229916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694" y="4561227"/>
            <a:ext cx="5363817" cy="494815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220BC-B761-4D2C-A81B-DBCDA59CAFE2}" type="slidenum">
              <a:rPr lang="en-US" smtClean="0"/>
              <a:pPr>
                <a:defRPr/>
              </a:pPr>
              <a:t>9</a:t>
            </a:fld>
            <a:endParaRPr lang="en-US" dirty="0"/>
          </a:p>
        </p:txBody>
      </p:sp>
    </p:spTree>
    <p:extLst>
      <p:ext uri="{BB962C8B-B14F-4D97-AF65-F5344CB8AC3E}">
        <p14:creationId xmlns:p14="http://schemas.microsoft.com/office/powerpoint/2010/main" val="223525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695" y="4561227"/>
            <a:ext cx="5363816" cy="3643180"/>
          </a:xfrm>
        </p:spPr>
        <p:txBody>
          <a:bodyPr/>
          <a:lstStyle/>
          <a:p>
            <a:endParaRPr lang="en-US" dirty="0"/>
          </a:p>
        </p:txBody>
      </p:sp>
      <p:sp>
        <p:nvSpPr>
          <p:cNvPr id="4" name="Slide Number Placeholder 3"/>
          <p:cNvSpPr>
            <a:spLocks noGrp="1"/>
          </p:cNvSpPr>
          <p:nvPr>
            <p:ph type="sldNum" sz="quarter" idx="10"/>
          </p:nvPr>
        </p:nvSpPr>
        <p:spPr>
          <a:xfrm>
            <a:off x="4144619" y="9313308"/>
            <a:ext cx="3170583" cy="287893"/>
          </a:xfrm>
        </p:spPr>
        <p:txBody>
          <a:bodyPr/>
          <a:lstStyle/>
          <a:p>
            <a:fld id="{F5860EBD-E2B5-4481-9387-10281BA758D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7614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4144619" y="9297415"/>
            <a:ext cx="3170583" cy="30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12" eaLnBrk="0" hangingPunct="0">
              <a:defRPr sz="2100">
                <a:solidFill>
                  <a:schemeClr val="tx1"/>
                </a:solidFill>
                <a:latin typeface="Arial" pitchFamily="34" charset="0"/>
              </a:defRPr>
            </a:lvl1pPr>
            <a:lvl2pPr marL="774053" indent="-297713" defTabSz="944412" eaLnBrk="0" hangingPunct="0">
              <a:defRPr sz="2100">
                <a:solidFill>
                  <a:schemeClr val="tx1"/>
                </a:solidFill>
                <a:latin typeface="Arial" pitchFamily="34" charset="0"/>
              </a:defRPr>
            </a:lvl2pPr>
            <a:lvl3pPr marL="1190848" indent="-238171" defTabSz="944412" eaLnBrk="0" hangingPunct="0">
              <a:defRPr sz="2100">
                <a:solidFill>
                  <a:schemeClr val="tx1"/>
                </a:solidFill>
                <a:latin typeface="Arial" pitchFamily="34" charset="0"/>
              </a:defRPr>
            </a:lvl3pPr>
            <a:lvl4pPr marL="1667190" indent="-238171" defTabSz="944412" eaLnBrk="0" hangingPunct="0">
              <a:defRPr sz="2100">
                <a:solidFill>
                  <a:schemeClr val="tx1"/>
                </a:solidFill>
                <a:latin typeface="Arial" pitchFamily="34" charset="0"/>
              </a:defRPr>
            </a:lvl4pPr>
            <a:lvl5pPr marL="2143529" indent="-238171" defTabSz="944412" eaLnBrk="0" hangingPunct="0">
              <a:defRPr sz="2100">
                <a:solidFill>
                  <a:schemeClr val="tx1"/>
                </a:solidFill>
                <a:latin typeface="Arial" pitchFamily="34" charset="0"/>
              </a:defRPr>
            </a:lvl5pPr>
            <a:lvl6pPr marL="2619869" indent="-238171" defTabSz="944412" eaLnBrk="0" fontAlgn="base" hangingPunct="0">
              <a:spcBef>
                <a:spcPct val="0"/>
              </a:spcBef>
              <a:spcAft>
                <a:spcPct val="0"/>
              </a:spcAft>
              <a:defRPr sz="2100">
                <a:solidFill>
                  <a:schemeClr val="tx1"/>
                </a:solidFill>
                <a:latin typeface="Arial" pitchFamily="34" charset="0"/>
              </a:defRPr>
            </a:lvl6pPr>
            <a:lvl7pPr marL="3096210" indent="-238171" defTabSz="944412" eaLnBrk="0" fontAlgn="base" hangingPunct="0">
              <a:spcBef>
                <a:spcPct val="0"/>
              </a:spcBef>
              <a:spcAft>
                <a:spcPct val="0"/>
              </a:spcAft>
              <a:defRPr sz="2100">
                <a:solidFill>
                  <a:schemeClr val="tx1"/>
                </a:solidFill>
                <a:latin typeface="Arial" pitchFamily="34" charset="0"/>
              </a:defRPr>
            </a:lvl7pPr>
            <a:lvl8pPr marL="3572550" indent="-238171" defTabSz="944412" eaLnBrk="0" fontAlgn="base" hangingPunct="0">
              <a:spcBef>
                <a:spcPct val="0"/>
              </a:spcBef>
              <a:spcAft>
                <a:spcPct val="0"/>
              </a:spcAft>
              <a:defRPr sz="2100">
                <a:solidFill>
                  <a:schemeClr val="tx1"/>
                </a:solidFill>
                <a:latin typeface="Arial" pitchFamily="34" charset="0"/>
              </a:defRPr>
            </a:lvl8pPr>
            <a:lvl9pPr marL="4048890" indent="-238171" defTabSz="944412" eaLnBrk="0" fontAlgn="base" hangingPunct="0">
              <a:spcBef>
                <a:spcPct val="0"/>
              </a:spcBef>
              <a:spcAft>
                <a:spcPct val="0"/>
              </a:spcAft>
              <a:defRPr sz="2100">
                <a:solidFill>
                  <a:schemeClr val="tx1"/>
                </a:solidFill>
                <a:latin typeface="Arial" pitchFamily="34" charset="0"/>
              </a:defRPr>
            </a:lvl9pPr>
          </a:lstStyle>
          <a:p>
            <a:pPr eaLnBrk="1" hangingPunct="1"/>
            <a:fld id="{64A8738A-E53E-436A-8D11-146BB18E42CE}" type="slidenum">
              <a:rPr lang="en-US" sz="1300">
                <a:solidFill>
                  <a:srgbClr val="000000"/>
                </a:solidFill>
                <a:latin typeface="Times New Roman" pitchFamily="18" charset="0"/>
                <a:ea typeface="ＭＳ Ｐゴシック" charset="-128"/>
              </a:rPr>
              <a:pPr eaLnBrk="1" hangingPunct="1"/>
              <a:t>16</a:t>
            </a:fld>
            <a:endParaRPr lang="en-US" sz="1300">
              <a:solidFill>
                <a:srgbClr val="000000"/>
              </a:solidFill>
              <a:latin typeface="Times New Roman" pitchFamily="18" charset="0"/>
              <a:ea typeface="ＭＳ Ｐゴシック" charset="-128"/>
            </a:endParaRPr>
          </a:p>
        </p:txBody>
      </p:sp>
      <p:sp>
        <p:nvSpPr>
          <p:cNvPr id="58371" name="Rectangle 2"/>
          <p:cNvSpPr>
            <a:spLocks noGrp="1" noRot="1" noChangeAspect="1" noChangeArrowheads="1" noTextEdit="1"/>
          </p:cNvSpPr>
          <p:nvPr>
            <p:ph type="sldImg"/>
          </p:nvPr>
        </p:nvSpPr>
        <p:spPr>
          <a:xfrm>
            <a:off x="1257300" y="720725"/>
            <a:ext cx="4800600" cy="3600450"/>
          </a:xfrm>
          <a:ln/>
        </p:spPr>
      </p:sp>
      <p:sp>
        <p:nvSpPr>
          <p:cNvPr id="58372" name="Rectangle 3"/>
          <p:cNvSpPr>
            <a:spLocks noGrp="1" noChangeArrowheads="1"/>
          </p:cNvSpPr>
          <p:nvPr>
            <p:ph type="body" idx="1"/>
          </p:nvPr>
        </p:nvSpPr>
        <p:spPr>
          <a:xfrm>
            <a:off x="975694" y="4561227"/>
            <a:ext cx="5363817" cy="2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694" y="4561226"/>
            <a:ext cx="5363817" cy="289421"/>
          </a:xfrm>
        </p:spPr>
        <p:txBody>
          <a:bodyPr/>
          <a:lstStyle/>
          <a:p>
            <a:endParaRPr lang="en-US"/>
          </a:p>
        </p:txBody>
      </p:sp>
      <p:sp>
        <p:nvSpPr>
          <p:cNvPr id="4" name="Slide Number Placeholder 3"/>
          <p:cNvSpPr>
            <a:spLocks noGrp="1"/>
          </p:cNvSpPr>
          <p:nvPr>
            <p:ph type="sldNum" sz="quarter" idx="10"/>
          </p:nvPr>
        </p:nvSpPr>
        <p:spPr/>
        <p:txBody>
          <a:bodyPr/>
          <a:lstStyle/>
          <a:p>
            <a:pPr>
              <a:defRPr/>
            </a:pPr>
            <a:fld id="{F4326063-5993-4916-9F65-893CD3BB2CB9}" type="slidenum">
              <a:rPr lang="en-US" smtClean="0"/>
              <a:pPr>
                <a:defRPr/>
              </a:pPr>
              <a:t>18</a:t>
            </a:fld>
            <a:endParaRPr lang="en-US"/>
          </a:p>
        </p:txBody>
      </p:sp>
    </p:spTree>
    <p:extLst>
      <p:ext uri="{BB962C8B-B14F-4D97-AF65-F5344CB8AC3E}">
        <p14:creationId xmlns:p14="http://schemas.microsoft.com/office/powerpoint/2010/main" val="188424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44619" y="9327840"/>
            <a:ext cx="3170583" cy="273360"/>
          </a:xfrm>
          <a:noFill/>
        </p:spPr>
        <p:txBody>
          <a:bodyPr/>
          <a:lstStyle>
            <a:lvl1pPr defTabSz="966419" eaLnBrk="0" hangingPunct="0">
              <a:defRPr sz="2500">
                <a:solidFill>
                  <a:schemeClr val="tx1"/>
                </a:solidFill>
                <a:latin typeface="Arial" charset="0"/>
              </a:defRPr>
            </a:lvl1pPr>
            <a:lvl2pPr marL="770502" indent="-296347" defTabSz="966419" eaLnBrk="0" hangingPunct="0">
              <a:defRPr sz="2500">
                <a:solidFill>
                  <a:schemeClr val="tx1"/>
                </a:solidFill>
                <a:latin typeface="Arial" charset="0"/>
              </a:defRPr>
            </a:lvl2pPr>
            <a:lvl3pPr marL="1185387" indent="-237077" defTabSz="966419" eaLnBrk="0" hangingPunct="0">
              <a:defRPr sz="2500">
                <a:solidFill>
                  <a:schemeClr val="tx1"/>
                </a:solidFill>
                <a:latin typeface="Arial" charset="0"/>
              </a:defRPr>
            </a:lvl3pPr>
            <a:lvl4pPr marL="1659543" indent="-237077" defTabSz="966419" eaLnBrk="0" hangingPunct="0">
              <a:defRPr sz="2500">
                <a:solidFill>
                  <a:schemeClr val="tx1"/>
                </a:solidFill>
                <a:latin typeface="Arial" charset="0"/>
              </a:defRPr>
            </a:lvl4pPr>
            <a:lvl5pPr marL="2133698" indent="-237077" defTabSz="966419" eaLnBrk="0" hangingPunct="0">
              <a:defRPr sz="2500">
                <a:solidFill>
                  <a:schemeClr val="tx1"/>
                </a:solidFill>
                <a:latin typeface="Arial" charset="0"/>
              </a:defRPr>
            </a:lvl5pPr>
            <a:lvl6pPr marL="2607853" indent="-237077" defTabSz="966419" eaLnBrk="0" fontAlgn="base" hangingPunct="0">
              <a:spcBef>
                <a:spcPct val="50000"/>
              </a:spcBef>
              <a:spcAft>
                <a:spcPct val="0"/>
              </a:spcAft>
              <a:buChar char="•"/>
              <a:defRPr sz="2500">
                <a:solidFill>
                  <a:schemeClr val="tx1"/>
                </a:solidFill>
                <a:latin typeface="Arial" charset="0"/>
              </a:defRPr>
            </a:lvl6pPr>
            <a:lvl7pPr marL="3082006" indent="-237077" defTabSz="966419" eaLnBrk="0" fontAlgn="base" hangingPunct="0">
              <a:spcBef>
                <a:spcPct val="50000"/>
              </a:spcBef>
              <a:spcAft>
                <a:spcPct val="0"/>
              </a:spcAft>
              <a:buChar char="•"/>
              <a:defRPr sz="2500">
                <a:solidFill>
                  <a:schemeClr val="tx1"/>
                </a:solidFill>
                <a:latin typeface="Arial" charset="0"/>
              </a:defRPr>
            </a:lvl7pPr>
            <a:lvl8pPr marL="3556161" indent="-237077" defTabSz="966419" eaLnBrk="0" fontAlgn="base" hangingPunct="0">
              <a:spcBef>
                <a:spcPct val="50000"/>
              </a:spcBef>
              <a:spcAft>
                <a:spcPct val="0"/>
              </a:spcAft>
              <a:buChar char="•"/>
              <a:defRPr sz="2500">
                <a:solidFill>
                  <a:schemeClr val="tx1"/>
                </a:solidFill>
                <a:latin typeface="Arial" charset="0"/>
              </a:defRPr>
            </a:lvl8pPr>
            <a:lvl9pPr marL="4030316" indent="-237077" defTabSz="966419" eaLnBrk="0" fontAlgn="base" hangingPunct="0">
              <a:spcBef>
                <a:spcPct val="50000"/>
              </a:spcBef>
              <a:spcAft>
                <a:spcPct val="0"/>
              </a:spcAft>
              <a:buChar char="•"/>
              <a:defRPr sz="2500">
                <a:solidFill>
                  <a:schemeClr val="tx1"/>
                </a:solidFill>
                <a:latin typeface="Arial" charset="0"/>
              </a:defRPr>
            </a:lvl9pPr>
          </a:lstStyle>
          <a:p>
            <a:pPr eaLnBrk="1" hangingPunct="1"/>
            <a:fld id="{F72886FD-4D89-47C7-9CF6-D46EEFA63B9E}" type="slidenum">
              <a:rPr lang="en-US" sz="1100">
                <a:solidFill>
                  <a:prstClr val="black"/>
                </a:solidFill>
              </a:rPr>
              <a:pPr eaLnBrk="1" hangingPunct="1"/>
              <a:t>20</a:t>
            </a:fld>
            <a:endParaRPr lang="en-US" sz="110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75696" y="4561228"/>
            <a:ext cx="5363816" cy="726546"/>
          </a:xfrm>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xfrm>
            <a:off x="4144619" y="9327840"/>
            <a:ext cx="3170583" cy="273360"/>
          </a:xfrm>
          <a:noFill/>
        </p:spPr>
        <p:txBody>
          <a:bodyPr/>
          <a:lstStyle>
            <a:lvl1pPr defTabSz="966419" eaLnBrk="0" hangingPunct="0">
              <a:defRPr sz="2500">
                <a:solidFill>
                  <a:schemeClr val="tx1"/>
                </a:solidFill>
                <a:latin typeface="Arial" charset="0"/>
              </a:defRPr>
            </a:lvl1pPr>
            <a:lvl2pPr marL="770502" indent="-296347" defTabSz="966419" eaLnBrk="0" hangingPunct="0">
              <a:defRPr sz="2500">
                <a:solidFill>
                  <a:schemeClr val="tx1"/>
                </a:solidFill>
                <a:latin typeface="Arial" charset="0"/>
              </a:defRPr>
            </a:lvl2pPr>
            <a:lvl3pPr marL="1185387" indent="-237077" defTabSz="966419" eaLnBrk="0" hangingPunct="0">
              <a:defRPr sz="2500">
                <a:solidFill>
                  <a:schemeClr val="tx1"/>
                </a:solidFill>
                <a:latin typeface="Arial" charset="0"/>
              </a:defRPr>
            </a:lvl3pPr>
            <a:lvl4pPr marL="1659543" indent="-237077" defTabSz="966419" eaLnBrk="0" hangingPunct="0">
              <a:defRPr sz="2500">
                <a:solidFill>
                  <a:schemeClr val="tx1"/>
                </a:solidFill>
                <a:latin typeface="Arial" charset="0"/>
              </a:defRPr>
            </a:lvl4pPr>
            <a:lvl5pPr marL="2133698" indent="-237077" defTabSz="966419" eaLnBrk="0" hangingPunct="0">
              <a:defRPr sz="2500">
                <a:solidFill>
                  <a:schemeClr val="tx1"/>
                </a:solidFill>
                <a:latin typeface="Arial" charset="0"/>
              </a:defRPr>
            </a:lvl5pPr>
            <a:lvl6pPr marL="2607853" indent="-237077" defTabSz="966419" eaLnBrk="0" fontAlgn="base" hangingPunct="0">
              <a:spcBef>
                <a:spcPct val="50000"/>
              </a:spcBef>
              <a:spcAft>
                <a:spcPct val="0"/>
              </a:spcAft>
              <a:buChar char="•"/>
              <a:defRPr sz="2500">
                <a:solidFill>
                  <a:schemeClr val="tx1"/>
                </a:solidFill>
                <a:latin typeface="Arial" charset="0"/>
              </a:defRPr>
            </a:lvl6pPr>
            <a:lvl7pPr marL="3082006" indent="-237077" defTabSz="966419" eaLnBrk="0" fontAlgn="base" hangingPunct="0">
              <a:spcBef>
                <a:spcPct val="50000"/>
              </a:spcBef>
              <a:spcAft>
                <a:spcPct val="0"/>
              </a:spcAft>
              <a:buChar char="•"/>
              <a:defRPr sz="2500">
                <a:solidFill>
                  <a:schemeClr val="tx1"/>
                </a:solidFill>
                <a:latin typeface="Arial" charset="0"/>
              </a:defRPr>
            </a:lvl7pPr>
            <a:lvl8pPr marL="3556161" indent="-237077" defTabSz="966419" eaLnBrk="0" fontAlgn="base" hangingPunct="0">
              <a:spcBef>
                <a:spcPct val="50000"/>
              </a:spcBef>
              <a:spcAft>
                <a:spcPct val="0"/>
              </a:spcAft>
              <a:buChar char="•"/>
              <a:defRPr sz="2500">
                <a:solidFill>
                  <a:schemeClr val="tx1"/>
                </a:solidFill>
                <a:latin typeface="Arial" charset="0"/>
              </a:defRPr>
            </a:lvl8pPr>
            <a:lvl9pPr marL="4030316" indent="-237077" defTabSz="966419" eaLnBrk="0" fontAlgn="base" hangingPunct="0">
              <a:spcBef>
                <a:spcPct val="50000"/>
              </a:spcBef>
              <a:spcAft>
                <a:spcPct val="0"/>
              </a:spcAft>
              <a:buChar char="•"/>
              <a:defRPr sz="2500">
                <a:solidFill>
                  <a:schemeClr val="tx1"/>
                </a:solidFill>
                <a:latin typeface="Arial" charset="0"/>
              </a:defRPr>
            </a:lvl9pPr>
          </a:lstStyle>
          <a:p>
            <a:pPr eaLnBrk="1" hangingPunct="1"/>
            <a:fld id="{F72886FD-4D89-47C7-9CF6-D46EEFA63B9E}" type="slidenum">
              <a:rPr lang="en-US" sz="1100">
                <a:solidFill>
                  <a:prstClr val="black"/>
                </a:solidFill>
              </a:rPr>
              <a:pPr eaLnBrk="1" hangingPunct="1"/>
              <a:t>21</a:t>
            </a:fld>
            <a:endParaRPr lang="en-US" sz="110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75696" y="4561228"/>
            <a:ext cx="5363816" cy="726546"/>
          </a:xfrm>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8964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7D18AC-E2C1-4A05-86ED-184CECAAFC5D}" type="slidenum">
              <a:rPr lang="en-US"/>
              <a:pPr>
                <a:defRPr/>
              </a:pPr>
              <a:t>‹#›</a:t>
            </a:fld>
            <a:endParaRPr lang="en-US"/>
          </a:p>
        </p:txBody>
      </p:sp>
    </p:spTree>
    <p:extLst>
      <p:ext uri="{BB962C8B-B14F-4D97-AF65-F5344CB8AC3E}">
        <p14:creationId xmlns:p14="http://schemas.microsoft.com/office/powerpoint/2010/main" val="20430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549D933-E64C-46AA-865D-AC2D8B44A856}" type="slidenum">
              <a:rPr lang="en-US"/>
              <a:pPr>
                <a:defRPr/>
              </a:pPr>
              <a:t>‹#›</a:t>
            </a:fld>
            <a:endParaRPr lang="en-US"/>
          </a:p>
        </p:txBody>
      </p:sp>
    </p:spTree>
    <p:extLst>
      <p:ext uri="{BB962C8B-B14F-4D97-AF65-F5344CB8AC3E}">
        <p14:creationId xmlns:p14="http://schemas.microsoft.com/office/powerpoint/2010/main" val="71710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1123FD3-57E5-40BC-9C92-4C05C8B8811C}" type="slidenum">
              <a:rPr lang="en-US"/>
              <a:pPr>
                <a:defRPr/>
              </a:pPr>
              <a:t>‹#›</a:t>
            </a:fld>
            <a:endParaRPr lang="en-US"/>
          </a:p>
        </p:txBody>
      </p:sp>
    </p:spTree>
    <p:extLst>
      <p:ext uri="{BB962C8B-B14F-4D97-AF65-F5344CB8AC3E}">
        <p14:creationId xmlns:p14="http://schemas.microsoft.com/office/powerpoint/2010/main" val="137903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rgbClr val="FFFFFF"/>
                  </a:solidFill>
                  <a:latin typeface="Arial"/>
                </a:rPr>
                <a:t>Federal Aviation</a:t>
              </a:r>
            </a:p>
            <a:p>
              <a:pPr>
                <a:lnSpc>
                  <a:spcPct val="85000"/>
                </a:lnSpc>
                <a:spcBef>
                  <a:spcPct val="0"/>
                </a:spcBef>
                <a:buFontTx/>
                <a:buNone/>
              </a:pPr>
              <a:r>
                <a:rPr lang="en-US" sz="1800" b="1">
                  <a:solidFill>
                    <a:srgbClr val="FFFFFF"/>
                  </a:solidFill>
                  <a:latin typeface="Arial"/>
                </a:rPr>
                <a:t>Administration</a:t>
              </a:r>
            </a:p>
          </p:txBody>
        </p:sp>
      </p:grpSp>
    </p:spTree>
    <p:extLst>
      <p:ext uri="{BB962C8B-B14F-4D97-AF65-F5344CB8AC3E}">
        <p14:creationId xmlns:p14="http://schemas.microsoft.com/office/powerpoint/2010/main" val="30262371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74715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314251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9938238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2467111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2530185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B6B2C6A-CDC5-43B3-82E2-A956377D50BC}"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2175305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5E5230-9259-4248-A59C-47005FC35975}" type="slidenum">
              <a:rPr lang="en-US"/>
              <a:pPr>
                <a:defRPr/>
              </a:pPr>
              <a:t>‹#›</a:t>
            </a:fld>
            <a:endParaRPr lang="en-US"/>
          </a:p>
        </p:txBody>
      </p:sp>
    </p:spTree>
    <p:extLst>
      <p:ext uri="{BB962C8B-B14F-4D97-AF65-F5344CB8AC3E}">
        <p14:creationId xmlns:p14="http://schemas.microsoft.com/office/powerpoint/2010/main" val="203306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211002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C10607A-E6CB-44F3-ADAC-367B261390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3034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3FA9C5C-6B1E-4B7D-B0EE-3F9669D54E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803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F2A125CC-620A-4629-9B42-54E6D201B5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5108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CFCE202E-40F3-4736-ADAB-9EEDD94CCB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647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9E0D0F14-4C09-4607-857A-903DD1768A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3503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716C516-7369-4F67-AD40-901319F042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0508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1D089C55-DFB9-4850-973A-1025664DAD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4271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4D420D4-773F-495C-9871-B49BF3580B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140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C83396D-6110-4027-970F-01B2FE94F9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535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pPr>
                <a:defRPr/>
              </a:pPr>
              <a:t>‹#›</a:t>
            </a:fld>
            <a:endParaRPr lang="en-US"/>
          </a:p>
        </p:txBody>
      </p:sp>
    </p:spTree>
    <p:extLst>
      <p:ext uri="{BB962C8B-B14F-4D97-AF65-F5344CB8AC3E}">
        <p14:creationId xmlns:p14="http://schemas.microsoft.com/office/powerpoint/2010/main" val="2082592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85D617D-1124-4BD9-A31B-3AC22F6036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77119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7C1A0F63-AE50-47DD-8125-B71084440A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768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F352F7D-6874-43AC-8C89-101D12311942}" type="slidenum">
              <a:rPr lang="en-US"/>
              <a:pPr>
                <a:defRPr/>
              </a:pPr>
              <a:t>‹#›</a:t>
            </a:fld>
            <a:endParaRPr lang="en-US"/>
          </a:p>
        </p:txBody>
      </p:sp>
    </p:spTree>
    <p:extLst>
      <p:ext uri="{BB962C8B-B14F-4D97-AF65-F5344CB8AC3E}">
        <p14:creationId xmlns:p14="http://schemas.microsoft.com/office/powerpoint/2010/main" val="382446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9F2D0AF-CA0C-4FAF-BBD9-7AFA986F60FF}" type="slidenum">
              <a:rPr lang="en-US"/>
              <a:pPr>
                <a:defRPr/>
              </a:pPr>
              <a:t>‹#›</a:t>
            </a:fld>
            <a:endParaRPr lang="en-US"/>
          </a:p>
        </p:txBody>
      </p:sp>
    </p:spTree>
    <p:extLst>
      <p:ext uri="{BB962C8B-B14F-4D97-AF65-F5344CB8AC3E}">
        <p14:creationId xmlns:p14="http://schemas.microsoft.com/office/powerpoint/2010/main" val="180789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332412D-23E4-4885-8710-34FA9221A4AD}" type="slidenum">
              <a:rPr lang="en-US"/>
              <a:pPr>
                <a:defRPr/>
              </a:pPr>
              <a:t>‹#›</a:t>
            </a:fld>
            <a:endParaRPr lang="en-US"/>
          </a:p>
        </p:txBody>
      </p:sp>
    </p:spTree>
    <p:extLst>
      <p:ext uri="{BB962C8B-B14F-4D97-AF65-F5344CB8AC3E}">
        <p14:creationId xmlns:p14="http://schemas.microsoft.com/office/powerpoint/2010/main" val="408251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8E2D47-8253-4287-BA49-27CCC42749C2}" type="slidenum">
              <a:rPr lang="en-US"/>
              <a:pPr>
                <a:defRPr/>
              </a:pPr>
              <a:t>‹#›</a:t>
            </a:fld>
            <a:endParaRPr lang="en-US"/>
          </a:p>
        </p:txBody>
      </p:sp>
    </p:spTree>
    <p:extLst>
      <p:ext uri="{BB962C8B-B14F-4D97-AF65-F5344CB8AC3E}">
        <p14:creationId xmlns:p14="http://schemas.microsoft.com/office/powerpoint/2010/main" val="6623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502B822-4589-4B7D-8C46-F1BFEBDA682C}" type="slidenum">
              <a:rPr lang="en-US"/>
              <a:pPr>
                <a:defRPr/>
              </a:pPr>
              <a:t>‹#›</a:t>
            </a:fld>
            <a:endParaRPr lang="en-US"/>
          </a:p>
        </p:txBody>
      </p:sp>
    </p:spTree>
    <p:extLst>
      <p:ext uri="{BB962C8B-B14F-4D97-AF65-F5344CB8AC3E}">
        <p14:creationId xmlns:p14="http://schemas.microsoft.com/office/powerpoint/2010/main" val="106803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D042EC-9F28-4B64-BC9F-806C64F1957C}" type="slidenum">
              <a:rPr lang="en-US"/>
              <a:pPr>
                <a:defRPr/>
              </a:pPr>
              <a:t>‹#›</a:t>
            </a:fld>
            <a:endParaRPr lang="en-US"/>
          </a:p>
        </p:txBody>
      </p:sp>
    </p:spTree>
    <p:extLst>
      <p:ext uri="{BB962C8B-B14F-4D97-AF65-F5344CB8AC3E}">
        <p14:creationId xmlns:p14="http://schemas.microsoft.com/office/powerpoint/2010/main" val="107395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C5E82700-4C8B-4934-AF09-EEFED3C8C5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rgbClr val="FFFFFF"/>
                  </a:solidFill>
                  <a:latin typeface="Arial"/>
                </a:rPr>
                <a:t>Federal Aviation</a:t>
              </a:r>
            </a:p>
            <a:p>
              <a:pPr>
                <a:lnSpc>
                  <a:spcPct val="85000"/>
                </a:lnSpc>
                <a:spcBef>
                  <a:spcPct val="0"/>
                </a:spcBef>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latin typeface="Arial"/>
              </a:rPr>
              <a:t>&lt;Date of Presentation – Change on Master Slide&gt;</a:t>
            </a:r>
          </a:p>
        </p:txBody>
      </p:sp>
    </p:spTree>
    <p:extLst>
      <p:ext uri="{BB962C8B-B14F-4D97-AF65-F5344CB8AC3E}">
        <p14:creationId xmlns:p14="http://schemas.microsoft.com/office/powerpoint/2010/main" val="296920390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A6DEC1AA-6D90-45C3-A36F-F3C4D585C6D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037488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ascent.aero/" TargetMode="External"/><Relationship Id="rId3" Type="http://schemas.openxmlformats.org/officeDocument/2006/relationships/image" Target="../media/image10.png"/><Relationship Id="rId7" Type="http://schemas.openxmlformats.org/officeDocument/2006/relationships/hyperlink" Target="http://partner.aero/"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hyperlink" Target="http://www.volpe.dot.gov/our-work/policy-planning-and-environment" TargetMode="External"/><Relationship Id="rId4" Type="http://schemas.openxmlformats.org/officeDocument/2006/relationships/image" Target="../media/image11.png"/><Relationship Id="rId9" Type="http://schemas.openxmlformats.org/officeDocument/2006/relationships/hyperlink" Target="http://www.faa.gov/about/office_org/headquarters_offices/apl/research/aircraft_technology/clee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533400"/>
            <a:ext cx="4983163" cy="1395413"/>
          </a:xfrm>
        </p:spPr>
        <p:txBody>
          <a:bodyPr/>
          <a:lstStyle/>
          <a:p>
            <a:pPr eaLnBrk="1" hangingPunct="1"/>
            <a:r>
              <a:rPr lang="en-US" dirty="0" smtClean="0"/>
              <a:t>FY 2017 Environment and Energy Program Proposal</a:t>
            </a:r>
          </a:p>
        </p:txBody>
      </p:sp>
      <p:sp>
        <p:nvSpPr>
          <p:cNvPr id="3075" name="Text Box 4"/>
          <p:cNvSpPr txBox="1">
            <a:spLocks noChangeArrowheads="1"/>
          </p:cNvSpPr>
          <p:nvPr/>
        </p:nvSpPr>
        <p:spPr bwMode="auto">
          <a:xfrm>
            <a:off x="457199" y="4038600"/>
            <a:ext cx="47926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sz="1800" dirty="0" smtClean="0">
                <a:solidFill>
                  <a:srgbClr val="1D2F68"/>
                </a:solidFill>
              </a:rPr>
              <a:t>To:	REDAC E&amp;E Subcommittee</a:t>
            </a:r>
          </a:p>
          <a:p>
            <a:pPr eaLnBrk="1" hangingPunct="1">
              <a:buFontTx/>
              <a:buNone/>
            </a:pPr>
            <a:r>
              <a:rPr lang="en-US" sz="1800" dirty="0" smtClean="0">
                <a:solidFill>
                  <a:srgbClr val="1D2F68"/>
                </a:solidFill>
              </a:rPr>
              <a:t>By: 	Dr. Jim Hileman</a:t>
            </a:r>
            <a:br>
              <a:rPr lang="en-US" sz="1800" dirty="0" smtClean="0">
                <a:solidFill>
                  <a:srgbClr val="1D2F68"/>
                </a:solidFill>
              </a:rPr>
            </a:br>
            <a:r>
              <a:rPr lang="en-US" sz="1800" dirty="0" smtClean="0">
                <a:solidFill>
                  <a:srgbClr val="1D2F68"/>
                </a:solidFill>
              </a:rPr>
              <a:t>	Chief Scientific &amp; Technical 	Advisor for Environment and Energy</a:t>
            </a:r>
          </a:p>
          <a:p>
            <a:pPr lvl="1" eaLnBrk="1" hangingPunct="1">
              <a:spcBef>
                <a:spcPct val="0"/>
              </a:spcBef>
              <a:buFontTx/>
              <a:buNone/>
            </a:pPr>
            <a:r>
              <a:rPr lang="en-US" sz="1800" dirty="0" smtClean="0">
                <a:solidFill>
                  <a:srgbClr val="1D2F68"/>
                </a:solidFill>
              </a:rPr>
              <a:t>		Office of Environment and Energy 	</a:t>
            </a:r>
          </a:p>
          <a:p>
            <a:pPr eaLnBrk="1" hangingPunct="1">
              <a:buFontTx/>
              <a:buNone/>
            </a:pPr>
            <a:r>
              <a:rPr lang="en-US" sz="1800" dirty="0" smtClean="0">
                <a:solidFill>
                  <a:srgbClr val="1D2F68"/>
                </a:solidFill>
              </a:rPr>
              <a:t>Date:	March 17, 2015</a:t>
            </a:r>
            <a:endParaRPr lang="en-US" sz="1800" dirty="0">
              <a:solidFill>
                <a:srgbClr val="1D2F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71" y="76200"/>
            <a:ext cx="8472488" cy="609600"/>
          </a:xfrm>
        </p:spPr>
        <p:txBody>
          <a:bodyPr/>
          <a:lstStyle/>
          <a:p>
            <a:r>
              <a:rPr lang="en-US" dirty="0" smtClean="0"/>
              <a:t>Research Programs</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996" y="2541935"/>
            <a:ext cx="1114767" cy="11147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607" y="3699631"/>
            <a:ext cx="1175543" cy="262769"/>
          </a:xfrm>
          <a:prstGeom prst="rect">
            <a:avLst/>
          </a:prstGeom>
        </p:spPr>
      </p:pic>
      <p:sp>
        <p:nvSpPr>
          <p:cNvPr id="7" name="Rectangle 6"/>
          <p:cNvSpPr/>
          <p:nvPr/>
        </p:nvSpPr>
        <p:spPr>
          <a:xfrm>
            <a:off x="1761914" y="2388275"/>
            <a:ext cx="7357369" cy="2031325"/>
          </a:xfrm>
          <a:prstGeom prst="rect">
            <a:avLst/>
          </a:prstGeom>
        </p:spPr>
        <p:txBody>
          <a:bodyPr wrap="square">
            <a:spAutoFit/>
          </a:bodyPr>
          <a:lstStyle/>
          <a:p>
            <a:pPr>
              <a:lnSpc>
                <a:spcPct val="80000"/>
              </a:lnSpc>
              <a:buFontTx/>
              <a:buNone/>
              <a:tabLst>
                <a:tab pos="3263900" algn="l"/>
              </a:tabLst>
            </a:pPr>
            <a:r>
              <a:rPr lang="en-US" sz="2000" b="1" dirty="0">
                <a:solidFill>
                  <a:srgbClr val="1D2F68"/>
                </a:solidFill>
                <a:ea typeface="ＭＳ Ｐゴシック" pitchFamily="-109" charset="-128"/>
              </a:rPr>
              <a:t>Continuous Lower Energy, Emissions and Noise (CLEEN)</a:t>
            </a:r>
            <a:r>
              <a:rPr lang="en-US" sz="2000" dirty="0">
                <a:solidFill>
                  <a:srgbClr val="000000"/>
                </a:solidFill>
              </a:rPr>
              <a:t> </a:t>
            </a:r>
          </a:p>
          <a:p>
            <a:pPr marL="285750" indent="-285750">
              <a:buFont typeface="Arial" pitchFamily="34" charset="0"/>
              <a:buChar char="•"/>
              <a:tabLst>
                <a:tab pos="3263900" algn="l"/>
              </a:tabLst>
            </a:pPr>
            <a:r>
              <a:rPr lang="en-US" sz="2000" dirty="0">
                <a:solidFill>
                  <a:srgbClr val="000000"/>
                </a:solidFill>
              </a:rPr>
              <a:t>CLEEN I: 2010-2015</a:t>
            </a:r>
          </a:p>
          <a:p>
            <a:pPr marL="285750" indent="-285750">
              <a:buFont typeface="Arial" pitchFamily="34" charset="0"/>
              <a:buChar char="•"/>
              <a:tabLst>
                <a:tab pos="3263900" algn="l"/>
              </a:tabLst>
            </a:pPr>
            <a:r>
              <a:rPr lang="en-US" sz="2000" dirty="0">
                <a:solidFill>
                  <a:srgbClr val="000000"/>
                </a:solidFill>
              </a:rPr>
              <a:t>CLEEN II: 2015-2020</a:t>
            </a:r>
          </a:p>
          <a:p>
            <a:pPr marL="285750" indent="-285750">
              <a:buFont typeface="Arial" pitchFamily="34" charset="0"/>
              <a:buChar char="•"/>
              <a:tabLst>
                <a:tab pos="3263900" algn="l"/>
              </a:tabLst>
            </a:pPr>
            <a:r>
              <a:rPr lang="en-US" sz="2000" dirty="0">
                <a:solidFill>
                  <a:srgbClr val="000000"/>
                </a:solidFill>
              </a:rPr>
              <a:t>Reduce aircraft fuel burn, emissions and noise through technology &amp; advance alternative jet fuels</a:t>
            </a:r>
          </a:p>
        </p:txBody>
      </p:sp>
      <p:sp>
        <p:nvSpPr>
          <p:cNvPr id="8" name="Rectangle 7"/>
          <p:cNvSpPr/>
          <p:nvPr/>
        </p:nvSpPr>
        <p:spPr>
          <a:xfrm>
            <a:off x="1756732" y="762000"/>
            <a:ext cx="7010400" cy="1261884"/>
          </a:xfrm>
          <a:prstGeom prst="rect">
            <a:avLst/>
          </a:prstGeom>
        </p:spPr>
        <p:txBody>
          <a:bodyPr wrap="square">
            <a:spAutoFit/>
          </a:bodyPr>
          <a:lstStyle/>
          <a:p>
            <a:pPr>
              <a:lnSpc>
                <a:spcPct val="80000"/>
              </a:lnSpc>
              <a:buFontTx/>
              <a:buNone/>
              <a:tabLst>
                <a:tab pos="3263900" algn="l"/>
              </a:tabLst>
            </a:pPr>
            <a:r>
              <a:rPr lang="en-US" sz="2000" b="1" dirty="0">
                <a:solidFill>
                  <a:srgbClr val="1D2F68"/>
                </a:solidFill>
                <a:ea typeface="ＭＳ Ｐゴシック" pitchFamily="-109" charset="-128"/>
              </a:rPr>
              <a:t>Center of Excellence (COE) Program</a:t>
            </a:r>
            <a:endParaRPr lang="en-US" sz="2000" dirty="0">
              <a:solidFill>
                <a:srgbClr val="000000"/>
              </a:solidFill>
            </a:endParaRPr>
          </a:p>
          <a:p>
            <a:pPr marL="285750" indent="-285750">
              <a:buFont typeface="Arial" pitchFamily="34" charset="0"/>
              <a:buChar char="•"/>
            </a:pPr>
            <a:r>
              <a:rPr lang="en-US" sz="2000" dirty="0">
                <a:solidFill>
                  <a:srgbClr val="000000"/>
                </a:solidFill>
              </a:rPr>
              <a:t>Focused on university research </a:t>
            </a:r>
          </a:p>
          <a:p>
            <a:pPr marL="285750" indent="-285750">
              <a:buFont typeface="Arial" pitchFamily="34" charset="0"/>
              <a:buChar char="•"/>
            </a:pPr>
            <a:r>
              <a:rPr lang="en-US" sz="2000" dirty="0" smtClean="0">
                <a:solidFill>
                  <a:srgbClr val="000000"/>
                </a:solidFill>
              </a:rPr>
              <a:t>PARTNER projects have been transitioned to ASCENT</a:t>
            </a:r>
            <a:endParaRPr lang="en-US" sz="2000" dirty="0">
              <a:solidFill>
                <a:srgbClr val="000000"/>
              </a:solidFill>
            </a:endParaRPr>
          </a:p>
        </p:txBody>
      </p:sp>
      <p:sp>
        <p:nvSpPr>
          <p:cNvPr id="11" name="Rectangle 10"/>
          <p:cNvSpPr/>
          <p:nvPr/>
        </p:nvSpPr>
        <p:spPr>
          <a:xfrm>
            <a:off x="1786262" y="4746856"/>
            <a:ext cx="7010400" cy="1261884"/>
          </a:xfrm>
          <a:prstGeom prst="rect">
            <a:avLst/>
          </a:prstGeom>
        </p:spPr>
        <p:txBody>
          <a:bodyPr wrap="square">
            <a:spAutoFit/>
          </a:bodyPr>
          <a:lstStyle/>
          <a:p>
            <a:pPr>
              <a:lnSpc>
                <a:spcPct val="80000"/>
              </a:lnSpc>
              <a:buFontTx/>
              <a:buNone/>
              <a:tabLst>
                <a:tab pos="3263900" algn="l"/>
              </a:tabLst>
            </a:pPr>
            <a:r>
              <a:rPr lang="en-US" sz="2000" b="1" dirty="0">
                <a:solidFill>
                  <a:srgbClr val="1D2F68"/>
                </a:solidFill>
                <a:ea typeface="ＭＳ Ｐゴシック" pitchFamily="-109" charset="-128"/>
              </a:rPr>
              <a:t>Additional Research Efforts</a:t>
            </a:r>
            <a:endParaRPr lang="en-US" sz="2000" dirty="0">
              <a:solidFill>
                <a:srgbClr val="000000"/>
              </a:solidFill>
            </a:endParaRPr>
          </a:p>
          <a:p>
            <a:pPr marL="285750" indent="-285750">
              <a:buFont typeface="Arial" pitchFamily="34" charset="0"/>
              <a:buChar char="•"/>
            </a:pPr>
            <a:r>
              <a:rPr lang="en-US" sz="2000" dirty="0">
                <a:solidFill>
                  <a:srgbClr val="000000"/>
                </a:solidFill>
              </a:rPr>
              <a:t>Volpe Transportation Center</a:t>
            </a:r>
          </a:p>
          <a:p>
            <a:pPr marL="285750" indent="-285750">
              <a:buFont typeface="Arial" pitchFamily="34" charset="0"/>
              <a:buChar char="•"/>
            </a:pPr>
            <a:r>
              <a:rPr lang="en-US" sz="2000" dirty="0">
                <a:solidFill>
                  <a:srgbClr val="000000"/>
                </a:solidFill>
              </a:rPr>
              <a:t>Contract mechanisms (e.g., SEMRS, PEARS)</a:t>
            </a:r>
          </a:p>
        </p:txBody>
      </p:sp>
      <p:pic>
        <p:nvPicPr>
          <p:cNvPr id="13" name="Picture 2" descr="H:\My Pictures\logos\volpe-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01" y="4522832"/>
            <a:ext cx="15335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ain.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02256" y="914400"/>
            <a:ext cx="1352487" cy="838200"/>
          </a:xfrm>
          <a:prstGeom prst="rect">
            <a:avLst/>
          </a:prstGeom>
        </p:spPr>
      </p:pic>
      <p:sp>
        <p:nvSpPr>
          <p:cNvPr id="15" name="Rectangle 6"/>
          <p:cNvSpPr>
            <a:spLocks noChangeArrowheads="1"/>
          </p:cNvSpPr>
          <p:nvPr/>
        </p:nvSpPr>
        <p:spPr bwMode="auto">
          <a:xfrm>
            <a:off x="17459" y="6060021"/>
            <a:ext cx="55543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None/>
            </a:pPr>
            <a:r>
              <a:rPr lang="en-US" sz="800" dirty="0" smtClean="0">
                <a:solidFill>
                  <a:srgbClr val="FFFFFF"/>
                </a:solidFill>
              </a:rPr>
              <a:t>PARTNER: </a:t>
            </a:r>
            <a:r>
              <a:rPr lang="en-US" sz="800" dirty="0" smtClean="0">
                <a:solidFill>
                  <a:srgbClr val="FFFFFF"/>
                </a:solidFill>
                <a:hlinkClick r:id="rId7"/>
              </a:rPr>
              <a:t>http://partner.aero</a:t>
            </a:r>
            <a:r>
              <a:rPr lang="en-US" sz="800" dirty="0">
                <a:solidFill>
                  <a:srgbClr val="FFFFFF"/>
                </a:solidFill>
              </a:rPr>
              <a:t>	</a:t>
            </a:r>
            <a:r>
              <a:rPr lang="en-US" sz="800" dirty="0" smtClean="0">
                <a:solidFill>
                  <a:srgbClr val="FFFFFF"/>
                </a:solidFill>
              </a:rPr>
              <a:t>	</a:t>
            </a:r>
          </a:p>
          <a:p>
            <a:pPr>
              <a:buFontTx/>
              <a:buNone/>
            </a:pPr>
            <a:r>
              <a:rPr lang="en-US" sz="800" dirty="0" smtClean="0">
                <a:solidFill>
                  <a:srgbClr val="FFFFFF"/>
                </a:solidFill>
              </a:rPr>
              <a:t>ASCENT: </a:t>
            </a:r>
            <a:r>
              <a:rPr lang="en-US" sz="800" dirty="0" smtClean="0">
                <a:solidFill>
                  <a:srgbClr val="FFFFFF"/>
                </a:solidFill>
                <a:hlinkClick r:id="rId8"/>
              </a:rPr>
              <a:t>http://ascent.aero</a:t>
            </a:r>
            <a:endParaRPr lang="en-US" sz="800" dirty="0" smtClean="0">
              <a:solidFill>
                <a:srgbClr val="FFFFFF"/>
              </a:solidFill>
            </a:endParaRPr>
          </a:p>
          <a:p>
            <a:pPr>
              <a:buFontTx/>
              <a:buNone/>
            </a:pPr>
            <a:r>
              <a:rPr lang="en-US" sz="800" dirty="0" smtClean="0">
                <a:solidFill>
                  <a:srgbClr val="FFFFFF"/>
                </a:solidFill>
              </a:rPr>
              <a:t>CLEEN Program</a:t>
            </a:r>
            <a:r>
              <a:rPr lang="en-US" sz="800" dirty="0">
                <a:solidFill>
                  <a:srgbClr val="FFFFFF"/>
                </a:solidFill>
              </a:rPr>
              <a:t>: </a:t>
            </a:r>
            <a:r>
              <a:rPr lang="en-US" sz="800" dirty="0">
                <a:solidFill>
                  <a:srgbClr val="FFFFFF"/>
                </a:solidFill>
                <a:hlinkClick r:id="rId9"/>
              </a:rPr>
              <a:t>http://www.faa.gov/about/office_org/headquarters_offices/apl/research/aircraft_technology/cleen</a:t>
            </a:r>
            <a:r>
              <a:rPr lang="en-US" sz="800" dirty="0" smtClean="0">
                <a:solidFill>
                  <a:srgbClr val="FFFFFF"/>
                </a:solidFill>
                <a:hlinkClick r:id="rId9"/>
              </a:rPr>
              <a:t>/</a:t>
            </a:r>
            <a:endParaRPr lang="en-US" sz="800" dirty="0" smtClean="0">
              <a:solidFill>
                <a:srgbClr val="FFFFFF"/>
              </a:solidFill>
            </a:endParaRPr>
          </a:p>
          <a:p>
            <a:pPr>
              <a:buFontTx/>
              <a:buNone/>
            </a:pPr>
            <a:r>
              <a:rPr lang="en-US" sz="800" dirty="0">
                <a:solidFill>
                  <a:srgbClr val="FFFFFF"/>
                </a:solidFill>
              </a:rPr>
              <a:t>Volpe Center: </a:t>
            </a:r>
            <a:r>
              <a:rPr lang="en-US" sz="800" dirty="0">
                <a:solidFill>
                  <a:srgbClr val="FFFFFF"/>
                </a:solidFill>
                <a:hlinkClick r:id="rId10"/>
              </a:rPr>
              <a:t>http://</a:t>
            </a:r>
            <a:r>
              <a:rPr lang="en-US" sz="800" dirty="0" smtClean="0">
                <a:solidFill>
                  <a:srgbClr val="FFFFFF"/>
                </a:solidFill>
                <a:hlinkClick r:id="rId10"/>
              </a:rPr>
              <a:t>www.volpe.dot.gov/our-work/policy-planning-and-environment</a:t>
            </a:r>
            <a:endParaRPr lang="en-US" sz="800" dirty="0" smtClean="0">
              <a:solidFill>
                <a:srgbClr val="FFFFFF"/>
              </a:solidFill>
            </a:endParaRPr>
          </a:p>
        </p:txBody>
      </p:sp>
      <p:sp>
        <p:nvSpPr>
          <p:cNvPr id="16"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98728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ASCENT Research Areas – Year 1</a:t>
            </a:r>
            <a:endParaRPr lang="en-US" dirty="0"/>
          </a:p>
        </p:txBody>
      </p:sp>
      <p:sp>
        <p:nvSpPr>
          <p:cNvPr id="3" name="Content Placeholder 2"/>
          <p:cNvSpPr>
            <a:spLocks noGrp="1"/>
          </p:cNvSpPr>
          <p:nvPr>
            <p:ph idx="1"/>
          </p:nvPr>
        </p:nvSpPr>
        <p:spPr>
          <a:xfrm>
            <a:off x="219728" y="798379"/>
            <a:ext cx="8773960" cy="5030461"/>
          </a:xfrm>
        </p:spPr>
        <p:txBody>
          <a:bodyPr/>
          <a:lstStyle/>
          <a:p>
            <a:pPr marL="0" indent="0">
              <a:buNone/>
            </a:pPr>
            <a:r>
              <a:rPr lang="en-US" sz="2400" dirty="0" smtClean="0"/>
              <a:t>Continued PARTNER COE Research Areas</a:t>
            </a:r>
          </a:p>
          <a:p>
            <a:r>
              <a:rPr lang="en-US" sz="2400" b="0" dirty="0"/>
              <a:t>Noise research</a:t>
            </a:r>
          </a:p>
          <a:p>
            <a:r>
              <a:rPr lang="en-US" sz="2400" b="0" dirty="0" smtClean="0"/>
              <a:t>Emissions measurements</a:t>
            </a:r>
          </a:p>
          <a:p>
            <a:r>
              <a:rPr lang="en-US" sz="2400" b="0" dirty="0" smtClean="0"/>
              <a:t>Air quality and climate modeling</a:t>
            </a:r>
          </a:p>
          <a:p>
            <a:r>
              <a:rPr lang="en-US" sz="2400" b="0" dirty="0" smtClean="0"/>
              <a:t>Aircraft performance evaluation and tool development</a:t>
            </a:r>
          </a:p>
          <a:p>
            <a:r>
              <a:rPr lang="en-US" sz="2400" b="0" dirty="0" smtClean="0"/>
              <a:t>Exploration of novel operational procedures</a:t>
            </a:r>
          </a:p>
          <a:p>
            <a:r>
              <a:rPr lang="en-US" sz="2400" b="0" dirty="0" smtClean="0"/>
              <a:t>Analysis and research to support ICAO CAEP</a:t>
            </a:r>
          </a:p>
          <a:p>
            <a:pPr marL="0" indent="0">
              <a:buNone/>
            </a:pPr>
            <a:endParaRPr lang="en-US" sz="1000" dirty="0" smtClean="0"/>
          </a:p>
          <a:p>
            <a:pPr marL="0" indent="0">
              <a:buNone/>
            </a:pPr>
            <a:r>
              <a:rPr lang="en-US" sz="2400" dirty="0" smtClean="0"/>
              <a:t>New Research Areas for ASCENT</a:t>
            </a:r>
          </a:p>
          <a:p>
            <a:r>
              <a:rPr lang="en-US" sz="2400" b="0" dirty="0" smtClean="0"/>
              <a:t>Helicopter Noise</a:t>
            </a:r>
          </a:p>
          <a:p>
            <a:r>
              <a:rPr lang="en-US" sz="2400" b="0" dirty="0" smtClean="0"/>
              <a:t>Alternative Jet Fuel Supply Chain Analysis</a:t>
            </a:r>
          </a:p>
          <a:p>
            <a:r>
              <a:rPr lang="en-US" sz="2400" b="0" dirty="0" smtClean="0"/>
              <a:t>National Jet Fuel Combustion Program</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169432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24250"/>
            <a:ext cx="8818324" cy="609600"/>
          </a:xfrm>
        </p:spPr>
        <p:txBody>
          <a:bodyPr/>
          <a:lstStyle/>
          <a:p>
            <a:r>
              <a:rPr lang="en-US" dirty="0" smtClean="0"/>
              <a:t>ASCENT Project Connectivity</a:t>
            </a:r>
            <a:br>
              <a:rPr lang="en-US" dirty="0" smtClean="0"/>
            </a:br>
            <a:r>
              <a:rPr lang="en-US" sz="1600" dirty="0"/>
              <a:t>A</a:t>
            </a:r>
            <a:r>
              <a:rPr lang="en-US" sz="1600" dirty="0" smtClean="0"/>
              <a:t>n example showing how results from A1, A10, A11, A12 and A23 feed Goals Analysis </a:t>
            </a:r>
            <a:endParaRPr lang="en-US" dirty="0"/>
          </a:p>
        </p:txBody>
      </p:sp>
      <p:sp>
        <p:nvSpPr>
          <p:cNvPr id="5" name="TextBox 4"/>
          <p:cNvSpPr txBox="1"/>
          <p:nvPr/>
        </p:nvSpPr>
        <p:spPr bwMode="auto">
          <a:xfrm>
            <a:off x="357051" y="1314994"/>
            <a:ext cx="2521131"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FontTx/>
              <a:buNone/>
            </a:pPr>
            <a:r>
              <a:rPr lang="en-US" sz="1800" b="1" dirty="0" smtClean="0">
                <a:solidFill>
                  <a:srgbClr val="000066"/>
                </a:solidFill>
              </a:rPr>
              <a:t>ASCENT Project 1</a:t>
            </a:r>
          </a:p>
          <a:p>
            <a:pPr>
              <a:spcBef>
                <a:spcPts val="0"/>
              </a:spcBef>
              <a:buFontTx/>
              <a:buNone/>
            </a:pPr>
            <a:r>
              <a:rPr lang="en-US" sz="1200" b="1" dirty="0" smtClean="0">
                <a:solidFill>
                  <a:srgbClr val="000066"/>
                </a:solidFill>
              </a:rPr>
              <a:t>AJF Supply Chain Analysis</a:t>
            </a:r>
          </a:p>
        </p:txBody>
      </p:sp>
      <p:sp>
        <p:nvSpPr>
          <p:cNvPr id="6" name="TextBox 5"/>
          <p:cNvSpPr txBox="1"/>
          <p:nvPr/>
        </p:nvSpPr>
        <p:spPr bwMode="auto">
          <a:xfrm>
            <a:off x="357052" y="2348651"/>
            <a:ext cx="2521131"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FontTx/>
              <a:buNone/>
            </a:pPr>
            <a:r>
              <a:rPr lang="en-US" sz="1800" b="1" dirty="0" smtClean="0">
                <a:solidFill>
                  <a:srgbClr val="000066"/>
                </a:solidFill>
              </a:rPr>
              <a:t>ASCENT Project 10</a:t>
            </a:r>
          </a:p>
          <a:p>
            <a:pPr>
              <a:spcBef>
                <a:spcPts val="0"/>
              </a:spcBef>
              <a:buFontTx/>
              <a:buNone/>
            </a:pPr>
            <a:r>
              <a:rPr lang="en-US" sz="1200" b="1" dirty="0" smtClean="0">
                <a:solidFill>
                  <a:srgbClr val="000066"/>
                </a:solidFill>
              </a:rPr>
              <a:t>Aircraft Technology Evaluation</a:t>
            </a:r>
          </a:p>
        </p:txBody>
      </p:sp>
      <p:sp>
        <p:nvSpPr>
          <p:cNvPr id="7" name="TextBox 6"/>
          <p:cNvSpPr txBox="1"/>
          <p:nvPr/>
        </p:nvSpPr>
        <p:spPr bwMode="auto">
          <a:xfrm>
            <a:off x="3413760" y="1366403"/>
            <a:ext cx="2374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0066"/>
                </a:solidFill>
              </a:rPr>
              <a:t>Future Alt Jet Fuel (AJF) Production</a:t>
            </a:r>
            <a:endParaRPr lang="en-US" sz="1200" b="1" dirty="0">
              <a:solidFill>
                <a:srgbClr val="000066"/>
              </a:solidFill>
            </a:endParaRPr>
          </a:p>
        </p:txBody>
      </p:sp>
      <p:sp>
        <p:nvSpPr>
          <p:cNvPr id="8" name="TextBox 7"/>
          <p:cNvSpPr txBox="1"/>
          <p:nvPr/>
        </p:nvSpPr>
        <p:spPr bwMode="auto">
          <a:xfrm>
            <a:off x="3413759" y="2210151"/>
            <a:ext cx="23741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solidFill>
                  <a:srgbClr val="000066"/>
                </a:solidFill>
              </a:rPr>
              <a:t>Future Aviation Demand</a:t>
            </a:r>
          </a:p>
          <a:p>
            <a:pPr>
              <a:buFontTx/>
              <a:buNone/>
            </a:pPr>
            <a:r>
              <a:rPr lang="en-US" sz="1200" b="1" dirty="0" smtClean="0">
                <a:solidFill>
                  <a:srgbClr val="000066"/>
                </a:solidFill>
              </a:rPr>
              <a:t>Fleet Evolution</a:t>
            </a:r>
          </a:p>
          <a:p>
            <a:pPr>
              <a:buFontTx/>
              <a:buNone/>
            </a:pPr>
            <a:r>
              <a:rPr lang="en-US" sz="1200" b="1" dirty="0">
                <a:solidFill>
                  <a:srgbClr val="000066"/>
                </a:solidFill>
              </a:rPr>
              <a:t>Aircraft Technology </a:t>
            </a:r>
            <a:r>
              <a:rPr lang="en-US" sz="1200" b="1" dirty="0" smtClean="0">
                <a:solidFill>
                  <a:srgbClr val="000066"/>
                </a:solidFill>
              </a:rPr>
              <a:t>Evolution</a:t>
            </a:r>
            <a:endParaRPr lang="en-US" sz="1200" b="1" dirty="0">
              <a:solidFill>
                <a:srgbClr val="000066"/>
              </a:solidFill>
            </a:endParaRPr>
          </a:p>
        </p:txBody>
      </p:sp>
      <p:cxnSp>
        <p:nvCxnSpPr>
          <p:cNvPr id="10" name="Straight Arrow Connector 9"/>
          <p:cNvCxnSpPr>
            <a:stCxn id="5" idx="3"/>
            <a:endCxn id="7" idx="1"/>
          </p:cNvCxnSpPr>
          <p:nvPr/>
        </p:nvCxnSpPr>
        <p:spPr bwMode="auto">
          <a:xfrm>
            <a:off x="2878182" y="1591993"/>
            <a:ext cx="535578" cy="5243"/>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a:stCxn id="6" idx="3"/>
            <a:endCxn id="8" idx="1"/>
          </p:cNvCxnSpPr>
          <p:nvPr/>
        </p:nvCxnSpPr>
        <p:spPr bwMode="auto">
          <a:xfrm>
            <a:off x="2878183" y="2625650"/>
            <a:ext cx="535576" cy="0"/>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bwMode="auto">
          <a:xfrm>
            <a:off x="3340281" y="4928385"/>
            <a:ext cx="2521131"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FontTx/>
              <a:buNone/>
            </a:pPr>
            <a:r>
              <a:rPr lang="en-US" sz="1800" b="1" dirty="0" smtClean="0">
                <a:solidFill>
                  <a:srgbClr val="000066"/>
                </a:solidFill>
              </a:rPr>
              <a:t>ASCENT Project 23</a:t>
            </a:r>
          </a:p>
          <a:p>
            <a:pPr>
              <a:spcBef>
                <a:spcPts val="0"/>
              </a:spcBef>
              <a:buFontTx/>
              <a:buNone/>
            </a:pPr>
            <a:r>
              <a:rPr lang="en-US" sz="1200" b="1" dirty="0" smtClean="0">
                <a:solidFill>
                  <a:srgbClr val="000066"/>
                </a:solidFill>
              </a:rPr>
              <a:t>Improved Modeling of Noise from Op Procedure Changes</a:t>
            </a:r>
          </a:p>
        </p:txBody>
      </p:sp>
      <p:sp>
        <p:nvSpPr>
          <p:cNvPr id="15" name="Right Brace 14"/>
          <p:cNvSpPr/>
          <p:nvPr/>
        </p:nvSpPr>
        <p:spPr bwMode="auto">
          <a:xfrm>
            <a:off x="5787935" y="1314993"/>
            <a:ext cx="127364" cy="1985555"/>
          </a:xfrm>
          <a:prstGeom prst="righ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endParaRPr>
          </a:p>
        </p:txBody>
      </p:sp>
      <p:sp>
        <p:nvSpPr>
          <p:cNvPr id="16" name="TextBox 15"/>
          <p:cNvSpPr txBox="1"/>
          <p:nvPr/>
        </p:nvSpPr>
        <p:spPr bwMode="auto">
          <a:xfrm>
            <a:off x="6152605" y="2030771"/>
            <a:ext cx="2521131" cy="5539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800" b="1" dirty="0" smtClean="0">
                <a:solidFill>
                  <a:srgbClr val="000066"/>
                </a:solidFill>
              </a:rPr>
              <a:t>ASCENT Project 11</a:t>
            </a:r>
          </a:p>
          <a:p>
            <a:pPr algn="ctr">
              <a:spcBef>
                <a:spcPts val="0"/>
              </a:spcBef>
              <a:buFontTx/>
              <a:buNone/>
            </a:pPr>
            <a:r>
              <a:rPr lang="en-US" sz="1200" b="1" dirty="0" smtClean="0">
                <a:solidFill>
                  <a:srgbClr val="000066"/>
                </a:solidFill>
              </a:rPr>
              <a:t>Rapid </a:t>
            </a:r>
            <a:r>
              <a:rPr lang="en-US" sz="1200" b="1" dirty="0" err="1" smtClean="0">
                <a:solidFill>
                  <a:srgbClr val="000066"/>
                </a:solidFill>
              </a:rPr>
              <a:t>Fleetwide</a:t>
            </a:r>
            <a:r>
              <a:rPr lang="en-US" sz="1200" b="1" dirty="0" smtClean="0">
                <a:solidFill>
                  <a:srgbClr val="000066"/>
                </a:solidFill>
              </a:rPr>
              <a:t> Modeling</a:t>
            </a:r>
          </a:p>
        </p:txBody>
      </p:sp>
      <p:cxnSp>
        <p:nvCxnSpPr>
          <p:cNvPr id="17" name="Straight Arrow Connector 16"/>
          <p:cNvCxnSpPr>
            <a:stCxn id="15" idx="1"/>
            <a:endCxn id="16" idx="1"/>
          </p:cNvCxnSpPr>
          <p:nvPr/>
        </p:nvCxnSpPr>
        <p:spPr bwMode="auto">
          <a:xfrm flipV="1">
            <a:off x="5915299" y="2307770"/>
            <a:ext cx="237306" cy="1"/>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bwMode="auto">
          <a:xfrm>
            <a:off x="6161482" y="3831692"/>
            <a:ext cx="2521131"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ts val="0"/>
              </a:spcBef>
              <a:buFontTx/>
              <a:buNone/>
            </a:pPr>
            <a:r>
              <a:rPr lang="en-US" sz="1800" b="1" dirty="0" smtClean="0">
                <a:solidFill>
                  <a:srgbClr val="000066"/>
                </a:solidFill>
              </a:rPr>
              <a:t>AEDT</a:t>
            </a:r>
          </a:p>
          <a:p>
            <a:pPr algn="ctr">
              <a:spcBef>
                <a:spcPts val="0"/>
              </a:spcBef>
              <a:buFontTx/>
              <a:buNone/>
            </a:pPr>
            <a:r>
              <a:rPr lang="en-US" sz="1100" b="1" dirty="0" smtClean="0">
                <a:solidFill>
                  <a:srgbClr val="000066"/>
                </a:solidFill>
              </a:rPr>
              <a:t>(connection enabled by P14, P48, and A12 efforts)</a:t>
            </a:r>
            <a:endParaRPr lang="en-US" sz="1200" b="1" dirty="0" smtClean="0">
              <a:solidFill>
                <a:srgbClr val="000066"/>
              </a:solidFill>
            </a:endParaRPr>
          </a:p>
        </p:txBody>
      </p:sp>
      <p:cxnSp>
        <p:nvCxnSpPr>
          <p:cNvPr id="22" name="Straight Arrow Connector 21"/>
          <p:cNvCxnSpPr>
            <a:stCxn id="16" idx="2"/>
            <a:endCxn id="28" idx="0"/>
          </p:cNvCxnSpPr>
          <p:nvPr/>
        </p:nvCxnSpPr>
        <p:spPr bwMode="auto">
          <a:xfrm>
            <a:off x="7413171" y="2584769"/>
            <a:ext cx="6372" cy="340655"/>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28" idx="2"/>
            <a:endCxn id="20" idx="0"/>
          </p:cNvCxnSpPr>
          <p:nvPr/>
        </p:nvCxnSpPr>
        <p:spPr bwMode="auto">
          <a:xfrm>
            <a:off x="7419543" y="3387089"/>
            <a:ext cx="2505" cy="444603"/>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bwMode="auto">
          <a:xfrm>
            <a:off x="6191984" y="2925424"/>
            <a:ext cx="2455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solidFill>
                  <a:srgbClr val="000066"/>
                </a:solidFill>
              </a:rPr>
              <a:t>Scenarios of future fuel burn and emissions</a:t>
            </a:r>
          </a:p>
        </p:txBody>
      </p:sp>
      <p:sp>
        <p:nvSpPr>
          <p:cNvPr id="31" name="TextBox 30"/>
          <p:cNvSpPr txBox="1"/>
          <p:nvPr/>
        </p:nvSpPr>
        <p:spPr bwMode="auto">
          <a:xfrm>
            <a:off x="6193236" y="4880446"/>
            <a:ext cx="24551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buFontTx/>
              <a:buNone/>
            </a:pPr>
            <a:r>
              <a:rPr lang="en-US" sz="1200" b="1" dirty="0" smtClean="0">
                <a:solidFill>
                  <a:srgbClr val="000066"/>
                </a:solidFill>
              </a:rPr>
              <a:t>Scenarios of future noise, fuel burn and emissions accounting for AJF, technology and operations</a:t>
            </a:r>
          </a:p>
        </p:txBody>
      </p:sp>
      <p:cxnSp>
        <p:nvCxnSpPr>
          <p:cNvPr id="32" name="Straight Arrow Connector 31"/>
          <p:cNvCxnSpPr>
            <a:stCxn id="20" idx="2"/>
            <a:endCxn id="31" idx="0"/>
          </p:cNvCxnSpPr>
          <p:nvPr/>
        </p:nvCxnSpPr>
        <p:spPr bwMode="auto">
          <a:xfrm flipH="1">
            <a:off x="7420795" y="4539578"/>
            <a:ext cx="1253" cy="340868"/>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a:stCxn id="14" idx="3"/>
            <a:endCxn id="31" idx="1"/>
          </p:cNvCxnSpPr>
          <p:nvPr/>
        </p:nvCxnSpPr>
        <p:spPr bwMode="auto">
          <a:xfrm flipV="1">
            <a:off x="5861412" y="5295945"/>
            <a:ext cx="331824" cy="1772"/>
          </a:xfrm>
          <a:prstGeom prst="straightConnector1">
            <a:avLst/>
          </a:prstGeom>
          <a:noFill/>
          <a:ln w="9525" cap="flat" cmpd="sng" algn="ctr">
            <a:solidFill>
              <a:srgbClr val="000066"/>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56915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5" y="62949"/>
            <a:ext cx="8818324" cy="609600"/>
          </a:xfrm>
        </p:spPr>
        <p:txBody>
          <a:bodyPr/>
          <a:lstStyle/>
          <a:p>
            <a:r>
              <a:rPr lang="en-US" dirty="0" smtClean="0"/>
              <a:t>ASCENT Projects – Status </a:t>
            </a:r>
            <a:endParaRPr lang="en-US" dirty="0"/>
          </a:p>
        </p:txBody>
      </p:sp>
      <p:sp>
        <p:nvSpPr>
          <p:cNvPr id="4" name="Content Placeholder 3"/>
          <p:cNvSpPr>
            <a:spLocks noGrp="1"/>
          </p:cNvSpPr>
          <p:nvPr>
            <p:ph idx="1"/>
          </p:nvPr>
        </p:nvSpPr>
        <p:spPr>
          <a:xfrm>
            <a:off x="171876" y="641762"/>
            <a:ext cx="8773960" cy="5271354"/>
          </a:xfrm>
        </p:spPr>
        <p:txBody>
          <a:bodyPr/>
          <a:lstStyle/>
          <a:p>
            <a:r>
              <a:rPr lang="en-US" sz="2000" b="0" dirty="0" smtClean="0"/>
              <a:t>ASCENT Projects – funded using previous year budget</a:t>
            </a:r>
          </a:p>
          <a:p>
            <a:pPr lvl="1"/>
            <a:r>
              <a:rPr lang="en-US" sz="1600" dirty="0" smtClean="0"/>
              <a:t>Stood up 34 projects with $11.8M of funding</a:t>
            </a:r>
          </a:p>
          <a:p>
            <a:pPr lvl="1"/>
            <a:r>
              <a:rPr lang="en-US" sz="1600" dirty="0" smtClean="0"/>
              <a:t>Projects have varied periods of performance as we stood them up over time</a:t>
            </a:r>
          </a:p>
          <a:p>
            <a:pPr lvl="1"/>
            <a:r>
              <a:rPr lang="en-US" sz="1600" dirty="0" smtClean="0"/>
              <a:t>A31, A32, and A33 just now being funded</a:t>
            </a:r>
          </a:p>
          <a:p>
            <a:endParaRPr lang="en-US" sz="2000" b="0" dirty="0" smtClean="0"/>
          </a:p>
          <a:p>
            <a:r>
              <a:rPr lang="en-US" sz="2000" b="0" dirty="0" smtClean="0"/>
              <a:t>ASCENT Projects – funded using FY15 budget</a:t>
            </a:r>
            <a:endParaRPr lang="en-US" sz="2000" b="0" dirty="0"/>
          </a:p>
          <a:p>
            <a:pPr lvl="1"/>
            <a:r>
              <a:rPr lang="en-US" sz="1600" dirty="0" smtClean="0"/>
              <a:t>Anticipate $7.4M going to COE projects from FY15 budget</a:t>
            </a:r>
          </a:p>
          <a:p>
            <a:pPr lvl="1"/>
            <a:r>
              <a:rPr lang="en-US" sz="1600" dirty="0" smtClean="0"/>
              <a:t>S</a:t>
            </a:r>
            <a:r>
              <a:rPr lang="en-US" sz="1600" b="0" dirty="0" smtClean="0"/>
              <a:t>ome FY14 projects will be funded with </a:t>
            </a:r>
            <a:r>
              <a:rPr lang="en-US" sz="1600" b="0" dirty="0"/>
              <a:t>current team</a:t>
            </a:r>
            <a:r>
              <a:rPr lang="en-US" sz="1600" b="0" dirty="0" smtClean="0"/>
              <a:t> and project number</a:t>
            </a:r>
          </a:p>
          <a:p>
            <a:pPr lvl="1"/>
            <a:r>
              <a:rPr lang="en-US" sz="1600" dirty="0" smtClean="0"/>
              <a:t>Planning for a </a:t>
            </a:r>
            <a:r>
              <a:rPr lang="en-US" sz="1600" b="0" dirty="0" smtClean="0"/>
              <a:t>few new projects</a:t>
            </a:r>
          </a:p>
          <a:p>
            <a:pPr lvl="1"/>
            <a:r>
              <a:rPr lang="en-US" sz="1600" dirty="0" smtClean="0"/>
              <a:t>New </a:t>
            </a:r>
            <a:r>
              <a:rPr lang="en-US" sz="1600" b="0" dirty="0" smtClean="0"/>
              <a:t>projects will use same process from last year – have renamed NOI to NFO (Notice of Funding Opportunity) for consistency with other grant programs – going with a fixed timeframe for these new projects (see next slide)</a:t>
            </a:r>
          </a:p>
          <a:p>
            <a:pPr lvl="1"/>
            <a:endParaRPr lang="en-US" sz="1600" b="0" dirty="0" smtClean="0"/>
          </a:p>
          <a:p>
            <a:r>
              <a:rPr lang="en-US" sz="2000" b="0" dirty="0" smtClean="0"/>
              <a:t>All FY15 funded projects will use new proposal template. Want to ensure:</a:t>
            </a:r>
          </a:p>
          <a:p>
            <a:pPr lvl="1"/>
            <a:r>
              <a:rPr lang="en-US" sz="1600" dirty="0" smtClean="0"/>
              <a:t>Project numbers are captured in title of proposal</a:t>
            </a:r>
          </a:p>
          <a:p>
            <a:pPr lvl="1"/>
            <a:r>
              <a:rPr lang="en-US" sz="1600" b="0" dirty="0" smtClean="0"/>
              <a:t>Reporting is more clearly presented</a:t>
            </a:r>
          </a:p>
        </p:txBody>
      </p:sp>
      <p:sp>
        <p:nvSpPr>
          <p:cNvPr id="6" name="Slide Number Placeholder 3"/>
          <p:cNvSpPr>
            <a:spLocks noGrp="1"/>
          </p:cNvSpPr>
          <p:nvPr>
            <p:ph type="sldNum" sz="quarter" idx="12"/>
          </p:nvPr>
        </p:nvSpPr>
        <p:spPr/>
        <p:txBody>
          <a:bodyPr/>
          <a:lstStyle/>
          <a:p>
            <a:fld id="{78D3ABA1-EA94-43C0-B992-7CBCC31144F1}"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611275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2015 Calendar"/>
          <p:cNvPicPr>
            <a:picLocks noChangeAspect="1" noChangeArrowheads="1"/>
          </p:cNvPicPr>
          <p:nvPr/>
        </p:nvPicPr>
        <p:blipFill rotWithShape="1">
          <a:blip r:embed="rId2">
            <a:extLst>
              <a:ext uri="{28A0092B-C50C-407E-A947-70E740481C1C}">
                <a14:useLocalDpi xmlns:a14="http://schemas.microsoft.com/office/drawing/2010/main" val="0"/>
              </a:ext>
            </a:extLst>
          </a:blip>
          <a:srcRect r="5826"/>
          <a:stretch/>
        </p:blipFill>
        <p:spPr bwMode="auto">
          <a:xfrm>
            <a:off x="3590886" y="956755"/>
            <a:ext cx="5384446" cy="4285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ASCENT Projects Timeline</a:t>
            </a:r>
            <a:endParaRPr lang="en-US" dirty="0"/>
          </a:p>
        </p:txBody>
      </p:sp>
      <p:sp>
        <p:nvSpPr>
          <p:cNvPr id="3" name="Content Placeholder 2"/>
          <p:cNvSpPr>
            <a:spLocks noGrp="1"/>
          </p:cNvSpPr>
          <p:nvPr>
            <p:ph idx="1"/>
          </p:nvPr>
        </p:nvSpPr>
        <p:spPr>
          <a:xfrm>
            <a:off x="219728" y="730720"/>
            <a:ext cx="3801856" cy="5030461"/>
          </a:xfrm>
        </p:spPr>
        <p:txBody>
          <a:bodyPr/>
          <a:lstStyle/>
          <a:p>
            <a:pPr lvl="0"/>
            <a:r>
              <a:rPr lang="en-US" sz="2000" b="0" dirty="0"/>
              <a:t>New project NFOs will be coming out on March 20 with due date of April 10</a:t>
            </a:r>
          </a:p>
          <a:p>
            <a:pPr lvl="0"/>
            <a:r>
              <a:rPr lang="en-US" sz="2000" b="0" dirty="0"/>
              <a:t>New project teams will be selected by FAA by April 17</a:t>
            </a:r>
          </a:p>
          <a:p>
            <a:pPr lvl="0"/>
            <a:r>
              <a:rPr lang="en-US" sz="2000" b="0" dirty="0"/>
              <a:t>Existing projects that are getting FY15 funds should have their paperwork into grants.gov by April 17</a:t>
            </a:r>
          </a:p>
          <a:p>
            <a:pPr lvl="0"/>
            <a:r>
              <a:rPr lang="en-US" sz="2000" b="0" dirty="0"/>
              <a:t>New projects have paperwork into grants.gov by May </a:t>
            </a:r>
            <a:r>
              <a:rPr lang="en-US" sz="2000" b="0" dirty="0" smtClean="0"/>
              <a:t>15</a:t>
            </a:r>
          </a:p>
          <a:p>
            <a:pPr lvl="0"/>
            <a:endParaRPr lang="en-US" sz="2000" b="0" dirty="0"/>
          </a:p>
          <a:p>
            <a:pPr lvl="0"/>
            <a:r>
              <a:rPr lang="en-US" sz="2000" b="0" dirty="0"/>
              <a:t>Existing and new </a:t>
            </a:r>
            <a:r>
              <a:rPr lang="en-US" sz="2000" b="0" dirty="0" smtClean="0"/>
              <a:t>project </a:t>
            </a:r>
            <a:r>
              <a:rPr lang="en-US" sz="2000" b="0" dirty="0"/>
              <a:t>start dates will be </a:t>
            </a:r>
            <a:r>
              <a:rPr lang="en-US" sz="2000" b="0" dirty="0" smtClean="0"/>
              <a:t>on or after August 15</a:t>
            </a:r>
            <a:endParaRPr lang="en-US" sz="2000" b="0" dirty="0"/>
          </a:p>
        </p:txBody>
      </p:sp>
      <p:sp>
        <p:nvSpPr>
          <p:cNvPr id="6" name="Slide Number Placeholder 3"/>
          <p:cNvSpPr>
            <a:spLocks noGrp="1"/>
          </p:cNvSpPr>
          <p:nvPr>
            <p:ph type="sldNum" sz="quarter" idx="12"/>
          </p:nvPr>
        </p:nvSpPr>
        <p:spPr>
          <a:xfrm>
            <a:off x="6636504" y="6248400"/>
            <a:ext cx="1905000" cy="457200"/>
          </a:xfrm>
        </p:spPr>
        <p:txBody>
          <a:bodyPr/>
          <a:lstStyle/>
          <a:p>
            <a:fld id="{78D3ABA1-EA94-43C0-B992-7CBCC31144F1}"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318692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328831"/>
            <a:ext cx="8818324" cy="609600"/>
          </a:xfrm>
        </p:spPr>
        <p:txBody>
          <a:bodyPr/>
          <a:lstStyle/>
          <a:p>
            <a:r>
              <a:rPr lang="en-US" dirty="0"/>
              <a:t>Continuous Lower Energy, Emissions </a:t>
            </a:r>
            <a:br>
              <a:rPr lang="en-US" dirty="0"/>
            </a:br>
            <a:r>
              <a:rPr lang="en-US" dirty="0" smtClean="0"/>
              <a:t>and Noise (CLEEN) Phase II</a:t>
            </a:r>
            <a:endParaRPr lang="en-US" dirty="0"/>
          </a:p>
        </p:txBody>
      </p:sp>
      <p:sp>
        <p:nvSpPr>
          <p:cNvPr id="3" name="Content Placeholder 2"/>
          <p:cNvSpPr>
            <a:spLocks noGrp="1"/>
          </p:cNvSpPr>
          <p:nvPr>
            <p:ph idx="1"/>
          </p:nvPr>
        </p:nvSpPr>
        <p:spPr>
          <a:xfrm>
            <a:off x="141440" y="1141739"/>
            <a:ext cx="8773960" cy="5030461"/>
          </a:xfrm>
        </p:spPr>
        <p:txBody>
          <a:bodyPr/>
          <a:lstStyle/>
          <a:p>
            <a:r>
              <a:rPr lang="en-US" sz="2400" dirty="0" smtClean="0"/>
              <a:t>FAA </a:t>
            </a:r>
            <a:r>
              <a:rPr lang="en-US" sz="2400" dirty="0"/>
              <a:t>R&amp;D Program:</a:t>
            </a:r>
          </a:p>
          <a:p>
            <a:pPr lvl="1"/>
            <a:r>
              <a:rPr lang="en-US" sz="2000" dirty="0"/>
              <a:t>Reduce aircraft fuel burn, emissions and noise through </a:t>
            </a:r>
            <a:r>
              <a:rPr lang="en-US" sz="2000" dirty="0" smtClean="0"/>
              <a:t/>
            </a:r>
            <a:br>
              <a:rPr lang="en-US" sz="2000" dirty="0" smtClean="0"/>
            </a:br>
            <a:r>
              <a:rPr lang="en-US" sz="2000" dirty="0" smtClean="0"/>
              <a:t>technology </a:t>
            </a:r>
            <a:r>
              <a:rPr lang="en-US" sz="2000" dirty="0"/>
              <a:t>&amp; advance alternative jet </a:t>
            </a:r>
            <a:r>
              <a:rPr lang="en-US" sz="2000" dirty="0" smtClean="0"/>
              <a:t>fuels</a:t>
            </a:r>
          </a:p>
          <a:p>
            <a:pPr lvl="1"/>
            <a:r>
              <a:rPr lang="en-US" sz="2000" dirty="0" smtClean="0"/>
              <a:t>Public private partnership with 1:1 minimum </a:t>
            </a:r>
            <a:r>
              <a:rPr lang="en-US" sz="2000" dirty="0"/>
              <a:t>cost share </a:t>
            </a:r>
            <a:r>
              <a:rPr lang="en-US" sz="2000" dirty="0" smtClean="0"/>
              <a:t>requirement</a:t>
            </a:r>
            <a:endParaRPr lang="en-US" sz="2000" dirty="0"/>
          </a:p>
          <a:p>
            <a:pPr eaLnBrk="1" hangingPunct="1"/>
            <a:r>
              <a:rPr lang="en-US" sz="2400" dirty="0"/>
              <a:t>CLEEN I: 2010-2015  ($125M FAA Funding)</a:t>
            </a:r>
          </a:p>
          <a:p>
            <a:pPr lvl="1"/>
            <a:r>
              <a:rPr lang="en-US" sz="2000" dirty="0"/>
              <a:t>Boeing, GE, Honeywell, Rolls Royce, and Pratt &amp; Whitney</a:t>
            </a:r>
          </a:p>
          <a:p>
            <a:pPr marL="342900" lvl="1" indent="-342900">
              <a:buChar char="•"/>
            </a:pPr>
            <a:r>
              <a:rPr lang="en-US" b="1" dirty="0" smtClean="0"/>
              <a:t>CLEEN </a:t>
            </a:r>
            <a:r>
              <a:rPr lang="en-US" b="1" dirty="0"/>
              <a:t>II: 2015-2020 ($100M FAA Funding)</a:t>
            </a:r>
          </a:p>
          <a:p>
            <a:pPr lvl="1" eaLnBrk="1" hangingPunct="1"/>
            <a:r>
              <a:rPr lang="en-US" sz="2000" dirty="0"/>
              <a:t>Following model of first phase of CLEEN program</a:t>
            </a:r>
          </a:p>
          <a:p>
            <a:pPr lvl="1" eaLnBrk="1" hangingPunct="1"/>
            <a:r>
              <a:rPr lang="en-US" sz="2000" dirty="0"/>
              <a:t>Solicitation </a:t>
            </a:r>
            <a:r>
              <a:rPr lang="en-US" sz="2000" dirty="0" smtClean="0"/>
              <a:t>closed – expect award in mid-2015</a:t>
            </a:r>
            <a:endParaRPr lang="en-US" sz="2000" dirty="0"/>
          </a:p>
          <a:p>
            <a:pPr lvl="1" eaLnBrk="1" hangingPunct="1"/>
            <a:r>
              <a:rPr lang="en-US" sz="2000" dirty="0" smtClean="0"/>
              <a:t>Initially planned for $15M per year of NextGen RE&amp;D and $5M per year of NextGen F&amp;E funding = $20M per year total funds</a:t>
            </a:r>
          </a:p>
          <a:p>
            <a:pPr lvl="1" eaLnBrk="1" hangingPunct="1"/>
            <a:r>
              <a:rPr lang="en-US" sz="2000" dirty="0" smtClean="0"/>
              <a:t>Current plan includes $18M per year of NextGen RE&amp;D funding with no F&amp;E funding = $18M per year total funds</a:t>
            </a:r>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90658"/>
            <a:ext cx="1424088" cy="142408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43800" y="1600200"/>
            <a:ext cx="1501728" cy="335681"/>
          </a:xfrm>
          <a:prstGeom prst="rect">
            <a:avLst/>
          </a:prstGeom>
        </p:spPr>
      </p:pic>
      <p:sp>
        <p:nvSpPr>
          <p:cNvPr id="9"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smtClean="0">
                <a:solidFill>
                  <a:srgbClr val="FFFFFF"/>
                </a:solidFill>
              </a:rPr>
              <a:pPr algn="r" eaLnBrk="1" hangingPunct="1">
                <a:buNone/>
              </a:pPr>
              <a:t>15</a:t>
            </a:fld>
            <a:endParaRPr lang="en-US" sz="1400" smtClean="0">
              <a:solidFill>
                <a:srgbClr val="FFFFFF"/>
              </a:solidFill>
            </a:endParaRPr>
          </a:p>
        </p:txBody>
      </p:sp>
      <p:sp>
        <p:nvSpPr>
          <p:cNvPr id="4" name="TextBox 3"/>
          <p:cNvSpPr txBox="1"/>
          <p:nvPr/>
        </p:nvSpPr>
        <p:spPr bwMode="auto">
          <a:xfrm>
            <a:off x="0" y="6049524"/>
            <a:ext cx="56388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0" lvl="1">
              <a:buNone/>
            </a:pPr>
            <a:r>
              <a:rPr lang="en-US" sz="1400" dirty="0" smtClean="0">
                <a:solidFill>
                  <a:schemeClr val="bg1"/>
                </a:solidFill>
              </a:rPr>
              <a:t>Additional information on CLEEN Program: </a:t>
            </a:r>
            <a:r>
              <a:rPr lang="en-US" sz="1400" dirty="0">
                <a:solidFill>
                  <a:schemeClr val="bg1"/>
                </a:solidFill>
              </a:rPr>
              <a:t>http://www.faa.gov/about/office_org/headquarters_offices/apl</a:t>
            </a:r>
            <a:r>
              <a:rPr lang="en-US" sz="1400" dirty="0" smtClean="0">
                <a:solidFill>
                  <a:schemeClr val="bg1"/>
                </a:solidFill>
              </a:rPr>
              <a:t>/</a:t>
            </a:r>
            <a:br>
              <a:rPr lang="en-US" sz="1400" dirty="0" smtClean="0">
                <a:solidFill>
                  <a:schemeClr val="bg1"/>
                </a:solidFill>
              </a:rPr>
            </a:br>
            <a:r>
              <a:rPr lang="en-US" sz="1400" dirty="0" smtClean="0">
                <a:solidFill>
                  <a:schemeClr val="bg1"/>
                </a:solidFill>
              </a:rPr>
              <a:t>research/</a:t>
            </a:r>
            <a:r>
              <a:rPr lang="en-US" sz="1400" dirty="0" err="1" smtClean="0">
                <a:solidFill>
                  <a:schemeClr val="bg1"/>
                </a:solidFill>
              </a:rPr>
              <a:t>aircraft_technology</a:t>
            </a:r>
            <a:r>
              <a:rPr lang="en-US" sz="1400" dirty="0" smtClean="0">
                <a:solidFill>
                  <a:schemeClr val="bg1"/>
                </a:solidFill>
              </a:rPr>
              <a:t>/</a:t>
            </a:r>
            <a:r>
              <a:rPr lang="en-US" sz="1400" dirty="0" err="1" smtClean="0">
                <a:solidFill>
                  <a:schemeClr val="bg1"/>
                </a:solidFill>
              </a:rPr>
              <a:t>cleen</a:t>
            </a:r>
            <a:r>
              <a:rPr lang="en-US" sz="1400" dirty="0">
                <a:solidFill>
                  <a:schemeClr val="bg1"/>
                </a:solidFill>
              </a:rPr>
              <a:t>/</a:t>
            </a:r>
          </a:p>
          <a:p>
            <a:pPr>
              <a:buFontTx/>
              <a:buNone/>
            </a:pPr>
            <a:endParaRPr lang="en-US" sz="1000" b="1" dirty="0">
              <a:solidFill>
                <a:schemeClr val="bg1"/>
              </a:solidFill>
            </a:endParaRPr>
          </a:p>
        </p:txBody>
      </p:sp>
    </p:spTree>
    <p:extLst>
      <p:ext uri="{BB962C8B-B14F-4D97-AF65-F5344CB8AC3E}">
        <p14:creationId xmlns:p14="http://schemas.microsoft.com/office/powerpoint/2010/main" val="357058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 &amp; Energy </a:t>
            </a:r>
            <a:r>
              <a:rPr lang="en-US" dirty="0" smtClean="0"/>
              <a:t>Portfolio</a:t>
            </a:r>
            <a:endParaRPr lang="en-US" dirty="0"/>
          </a:p>
        </p:txBody>
      </p:sp>
      <p:sp>
        <p:nvSpPr>
          <p:cNvPr id="3" name="Content Placeholder 2"/>
          <p:cNvSpPr>
            <a:spLocks noGrp="1"/>
          </p:cNvSpPr>
          <p:nvPr>
            <p:ph idx="1"/>
          </p:nvPr>
        </p:nvSpPr>
        <p:spPr/>
        <p:txBody>
          <a:bodyPr/>
          <a:lstStyle/>
          <a:p>
            <a:pPr marL="0" indent="0">
              <a:buNone/>
            </a:pPr>
            <a:r>
              <a:rPr lang="en-US" sz="2000" dirty="0" smtClean="0">
                <a:solidFill>
                  <a:srgbClr val="000000"/>
                </a:solidFill>
                <a:latin typeface="+mj-lt"/>
                <a:cs typeface="Arial" pitchFamily="34" charset="0"/>
              </a:rPr>
              <a:t>Core RE&amp;D </a:t>
            </a:r>
            <a:r>
              <a:rPr lang="en-US" sz="2000" dirty="0">
                <a:solidFill>
                  <a:srgbClr val="000000"/>
                </a:solidFill>
                <a:latin typeface="+mj-lt"/>
                <a:cs typeface="Arial" pitchFamily="34" charset="0"/>
              </a:rPr>
              <a:t>(A13.a) </a:t>
            </a:r>
            <a:r>
              <a:rPr lang="en-US" sz="2000" dirty="0" smtClean="0">
                <a:solidFill>
                  <a:srgbClr val="000000"/>
                </a:solidFill>
                <a:latin typeface="+mj-lt"/>
                <a:cs typeface="Arial" pitchFamily="34" charset="0"/>
              </a:rPr>
              <a:t>Environment </a:t>
            </a:r>
            <a:r>
              <a:rPr lang="en-US" sz="2000" dirty="0">
                <a:solidFill>
                  <a:srgbClr val="000000"/>
                </a:solidFill>
                <a:latin typeface="+mj-lt"/>
                <a:cs typeface="Arial" pitchFamily="34" charset="0"/>
              </a:rPr>
              <a:t>&amp; Energy</a:t>
            </a:r>
          </a:p>
          <a:p>
            <a:r>
              <a:rPr lang="en-US" sz="2000" b="0" dirty="0"/>
              <a:t>Improve </a:t>
            </a:r>
            <a:r>
              <a:rPr lang="en-US" sz="2000" b="0" dirty="0" smtClean="0"/>
              <a:t>scientific </a:t>
            </a:r>
            <a:r>
              <a:rPr lang="en-US" sz="2000" b="0" dirty="0"/>
              <a:t>understanding of </a:t>
            </a:r>
            <a:r>
              <a:rPr lang="en-US" sz="2000" b="0" dirty="0" smtClean="0"/>
              <a:t>environment </a:t>
            </a:r>
            <a:r>
              <a:rPr lang="en-US" sz="2000" b="0" dirty="0"/>
              <a:t>&amp; </a:t>
            </a:r>
            <a:r>
              <a:rPr lang="en-US" sz="2000" b="0" dirty="0" smtClean="0"/>
              <a:t>energy </a:t>
            </a:r>
            <a:r>
              <a:rPr lang="en-US" sz="2000" b="0" dirty="0"/>
              <a:t>constraints </a:t>
            </a:r>
          </a:p>
          <a:p>
            <a:r>
              <a:rPr lang="en-US" sz="2000" b="0" dirty="0"/>
              <a:t>Incorporate </a:t>
            </a:r>
            <a:r>
              <a:rPr lang="en-US" sz="2000" b="0" dirty="0" smtClean="0"/>
              <a:t>scientific </a:t>
            </a:r>
            <a:r>
              <a:rPr lang="en-US" sz="2000" b="0" dirty="0"/>
              <a:t>knowledge into an integrated tool </a:t>
            </a:r>
            <a:r>
              <a:rPr lang="en-US" sz="2000" b="0" dirty="0" smtClean="0"/>
              <a:t>suite</a:t>
            </a:r>
          </a:p>
          <a:p>
            <a:r>
              <a:rPr lang="en-US" sz="2000" b="0" dirty="0">
                <a:latin typeface="+mj-lt"/>
              </a:rPr>
              <a:t>Evaluate </a:t>
            </a:r>
            <a:r>
              <a:rPr lang="en-US" sz="2000" b="0" dirty="0" smtClean="0">
                <a:latin typeface="+mj-lt"/>
              </a:rPr>
              <a:t>policy measures and environmental standards</a:t>
            </a:r>
          </a:p>
          <a:p>
            <a:endParaRPr lang="en-US" sz="2000" dirty="0" smtClean="0">
              <a:latin typeface="+mj-lt"/>
            </a:endParaRPr>
          </a:p>
          <a:p>
            <a:pPr marL="0" indent="0">
              <a:buNone/>
            </a:pPr>
            <a:r>
              <a:rPr lang="en-US" sz="2000" dirty="0" smtClean="0">
                <a:latin typeface="+mj-lt"/>
              </a:rPr>
              <a:t>NextGen </a:t>
            </a:r>
            <a:r>
              <a:rPr lang="en-US" sz="2000" dirty="0">
                <a:latin typeface="+mj-lt"/>
              </a:rPr>
              <a:t>RE&amp;D (A13.b) Environmental </a:t>
            </a:r>
            <a:r>
              <a:rPr lang="en-US" sz="2000" dirty="0" smtClean="0">
                <a:latin typeface="+mj-lt"/>
              </a:rPr>
              <a:t>Research</a:t>
            </a:r>
          </a:p>
          <a:p>
            <a:r>
              <a:rPr lang="en-US" sz="2000" b="0" dirty="0" smtClean="0"/>
              <a:t>Mature airframe </a:t>
            </a:r>
            <a:r>
              <a:rPr lang="en-US" sz="2000" b="0" dirty="0"/>
              <a:t>and engine technologies</a:t>
            </a:r>
          </a:p>
          <a:p>
            <a:r>
              <a:rPr lang="en-US" sz="2000" b="0" dirty="0" smtClean="0"/>
              <a:t>Advance sustainable </a:t>
            </a:r>
            <a:r>
              <a:rPr lang="en-US" sz="2000" b="0" dirty="0"/>
              <a:t>alternative jet fuels</a:t>
            </a:r>
          </a:p>
          <a:p>
            <a:r>
              <a:rPr lang="en-US" sz="2000" b="0" dirty="0" smtClean="0"/>
              <a:t>Examine clean</a:t>
            </a:r>
            <a:r>
              <a:rPr lang="en-US" sz="2000" b="0" dirty="0"/>
              <a:t>, quiet and energy efficient operational </a:t>
            </a:r>
            <a:r>
              <a:rPr lang="en-US" sz="2000" b="0" dirty="0" smtClean="0"/>
              <a:t>procedures and </a:t>
            </a:r>
            <a:r>
              <a:rPr lang="en-US" sz="2000" b="0" dirty="0"/>
              <a:t>ATM-related technologies </a:t>
            </a:r>
            <a:endParaRPr lang="en-US" sz="2000" b="0" dirty="0" smtClean="0"/>
          </a:p>
          <a:p>
            <a:endParaRPr lang="en-US" sz="2000" b="0" dirty="0"/>
          </a:p>
          <a:p>
            <a:pPr marL="0" indent="0">
              <a:buNone/>
            </a:pPr>
            <a:r>
              <a:rPr lang="en-US" sz="2000" dirty="0" smtClean="0"/>
              <a:t>NextGen </a:t>
            </a:r>
            <a:r>
              <a:rPr lang="en-US" sz="2000" dirty="0"/>
              <a:t>F&amp;E (1A08D) Environment Portfolio</a:t>
            </a:r>
          </a:p>
          <a:p>
            <a:r>
              <a:rPr lang="en-US" sz="2000" b="0" dirty="0" smtClean="0"/>
              <a:t>Environmental analysis support to NextGen</a:t>
            </a:r>
            <a:endParaRPr lang="en-US" sz="2000" b="0" dirty="0"/>
          </a:p>
        </p:txBody>
      </p:sp>
      <p:sp>
        <p:nvSpPr>
          <p:cNvPr id="7"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16</a:t>
            </a:fld>
            <a:endParaRPr lang="en-US">
              <a:solidFill>
                <a:srgbClr val="FFFFFF"/>
              </a:solidFill>
            </a:endParaRPr>
          </a:p>
        </p:txBody>
      </p:sp>
      <p:sp>
        <p:nvSpPr>
          <p:cNvPr id="9" name="Rectangle 8"/>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a:solidFill>
                  <a:srgbClr val="FFFFFF"/>
                </a:solidFill>
                <a:latin typeface="Arial"/>
              </a:rPr>
              <a:t>Aviation E&amp;E Policy Statement (Federal Register 77-141, 2012): http://www.faa.gov/about/office_org/headquarters_offices/apl/environ_policy_guidance/policy/media/FAA_EE_Policy_Statement.pdf</a:t>
            </a:r>
          </a:p>
        </p:txBody>
      </p:sp>
    </p:spTree>
    <p:extLst>
      <p:ext uri="{BB962C8B-B14F-4D97-AF65-F5344CB8AC3E}">
        <p14:creationId xmlns:p14="http://schemas.microsoft.com/office/powerpoint/2010/main" val="1501017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81"/>
          <p:cNvSpPr>
            <a:spLocks noGrp="1" noChangeArrowheads="1"/>
          </p:cNvSpPr>
          <p:nvPr>
            <p:ph type="title"/>
          </p:nvPr>
        </p:nvSpPr>
        <p:spPr/>
        <p:txBody>
          <a:bodyPr/>
          <a:lstStyle/>
          <a:p>
            <a:pPr eaLnBrk="1" hangingPunct="1"/>
            <a:r>
              <a:rPr lang="en-US" sz="3600" dirty="0" smtClean="0"/>
              <a:t>PPT Financial Summary</a:t>
            </a:r>
          </a:p>
        </p:txBody>
      </p:sp>
      <p:graphicFrame>
        <p:nvGraphicFramePr>
          <p:cNvPr id="332425" name="Group 2697"/>
          <p:cNvGraphicFramePr>
            <a:graphicFrameLocks noGrp="1"/>
          </p:cNvGraphicFramePr>
          <p:nvPr>
            <p:ph idx="1"/>
            <p:extLst>
              <p:ext uri="{D42A27DB-BD31-4B8C-83A1-F6EECF244321}">
                <p14:modId xmlns:p14="http://schemas.microsoft.com/office/powerpoint/2010/main" val="2488220958"/>
              </p:ext>
            </p:extLst>
          </p:nvPr>
        </p:nvGraphicFramePr>
        <p:xfrm>
          <a:off x="457200" y="1157904"/>
          <a:ext cx="8050213" cy="4282790"/>
        </p:xfrm>
        <a:graphic>
          <a:graphicData uri="http://schemas.openxmlformats.org/drawingml/2006/table">
            <a:tbl>
              <a:tblPr/>
              <a:tblGrid>
                <a:gridCol w="3162300"/>
                <a:gridCol w="762000"/>
                <a:gridCol w="838200"/>
                <a:gridCol w="838200"/>
                <a:gridCol w="838200"/>
                <a:gridCol w="762000"/>
                <a:gridCol w="849313"/>
              </a:tblGrid>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15 Enacted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16 Request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17 Target</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Program Title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rPr>
                        <a:t>In-House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Contracts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In-House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Contracts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rPr>
                        <a:t>In-House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1" u="none" strike="noStrike" cap="none" normalizeH="0" baseline="0" smtClean="0">
                          <a:ln>
                            <a:noFill/>
                          </a:ln>
                          <a:solidFill>
                            <a:schemeClr val="tx1"/>
                          </a:solidFill>
                          <a:effectLst/>
                          <a:latin typeface="Arial" charset="0"/>
                        </a:rPr>
                        <a:t>Contracts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Base Program (Funding Appropriation)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pitchFamily="34" charset="0"/>
                        </a:rPr>
                        <a:t>A13.a. Environment and Energy (R,E&amp;D)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2,303,000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12,618,000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2,108,661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12,952,134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1,983,936</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13,139,061</a:t>
                      </a:r>
                      <a:endParaRPr kumimoji="0" lang="en-US" sz="1000" b="0"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Subtotal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2,108,661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12,952,134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1,983,936</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13,139,061</a:t>
                      </a:r>
                      <a:endParaRPr kumimoji="0" lang="en-US" sz="1000" b="0"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NextGen Program (Funding Appropriation)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pitchFamily="34" charset="0"/>
                        </a:rPr>
                        <a:t>A13.b. NextGen Environmental Research – Aircraft Technologies, Fuels and Metrics (R,E&amp;D)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628,000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22,386,000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444,011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23,379,027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spc="0" normalizeH="0" baseline="0" dirty="0" smtClean="0">
                          <a:ln>
                            <a:noFill/>
                          </a:ln>
                          <a:solidFill>
                            <a:srgbClr val="000000"/>
                          </a:solidFill>
                          <a:effectLst/>
                          <a:uLnTx/>
                          <a:uFillTx/>
                          <a:latin typeface="+mn-lt"/>
                          <a:ea typeface="+mn-ea"/>
                          <a:cs typeface="+mn-cs"/>
                        </a:rPr>
                        <a:t>440,165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spc="0" normalizeH="0" baseline="0" dirty="0" smtClean="0">
                          <a:ln>
                            <a:noFill/>
                          </a:ln>
                          <a:solidFill>
                            <a:srgbClr val="000000"/>
                          </a:solidFill>
                          <a:effectLst/>
                          <a:uLnTx/>
                          <a:uFillTx/>
                          <a:latin typeface="+mn-lt"/>
                          <a:ea typeface="+mn-ea"/>
                          <a:cs typeface="+mn-cs"/>
                        </a:rPr>
                        <a:t>23,792,759</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rgbClr val="008000"/>
                          </a:solidFill>
                          <a:effectLst/>
                          <a:latin typeface="Arial" pitchFamily="34" charset="0"/>
                        </a:rPr>
                        <a:t>Above Target Request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5,000,000</a:t>
                      </a: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rPr>
                        <a:t>1A08D (F&amp;E) NextGen Environment Portfolio</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5,500,000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NextGen Subtotal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628,000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27,886,000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444,011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24,379,027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dirty="0" smtClean="0">
                          <a:ln>
                            <a:noFill/>
                          </a:ln>
                          <a:solidFill>
                            <a:srgbClr val="000000"/>
                          </a:solidFill>
                          <a:effectLst/>
                          <a:uLnTx/>
                          <a:uFillTx/>
                          <a:latin typeface="+mn-lt"/>
                          <a:ea typeface="+mn-ea"/>
                          <a:cs typeface="+mn-cs"/>
                        </a:rPr>
                        <a:t>440,165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dirty="0" smtClean="0">
                          <a:ln>
                            <a:noFill/>
                          </a:ln>
                          <a:solidFill>
                            <a:srgbClr val="000000"/>
                          </a:solidFill>
                          <a:effectLst/>
                          <a:uLnTx/>
                          <a:uFillTx/>
                          <a:latin typeface="+mn-lt"/>
                          <a:ea typeface="+mn-ea"/>
                          <a:cs typeface="+mn-cs"/>
                        </a:rPr>
                        <a:t>24,792,759</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461963"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smtClean="0">
                          <a:ln>
                            <a:noFill/>
                          </a:ln>
                          <a:solidFill>
                            <a:srgbClr val="008000"/>
                          </a:solidFill>
                          <a:effectLst/>
                          <a:latin typeface="Arial" pitchFamily="34" charset="0"/>
                          <a:ea typeface="+mn-ea"/>
                          <a:cs typeface="+mn-cs"/>
                        </a:rPr>
                        <a:t>With Above Target Request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29,792,759</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PPT Total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2,931,000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40,504,000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2,552,672</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37,331,161</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2,424,101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37,931,820</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28">
                <a:tc>
                  <a:txBody>
                    <a:bodyPr/>
                    <a:lstStyle/>
                    <a:p>
                      <a:pPr marL="461963"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normalizeH="0" baseline="0" dirty="0" smtClean="0">
                          <a:ln>
                            <a:noFill/>
                          </a:ln>
                          <a:solidFill>
                            <a:srgbClr val="008000"/>
                          </a:solidFill>
                          <a:effectLst/>
                          <a:latin typeface="Arial" pitchFamily="34" charset="0"/>
                          <a:ea typeface="+mn-ea"/>
                          <a:cs typeface="+mn-cs"/>
                        </a:rPr>
                        <a:t>With Above Target Request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42,931,820</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17</a:t>
            </a:fld>
            <a:endParaRPr lang="en-US" sz="1400" smtClean="0">
              <a:solidFill>
                <a:srgbClr val="FFFFFF"/>
              </a:solidFill>
            </a:endParaRPr>
          </a:p>
        </p:txBody>
      </p:sp>
    </p:spTree>
    <p:extLst>
      <p:ext uri="{BB962C8B-B14F-4D97-AF65-F5344CB8AC3E}">
        <p14:creationId xmlns:p14="http://schemas.microsoft.com/office/powerpoint/2010/main" val="84984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6538" y="409388"/>
            <a:ext cx="8678862" cy="5610412"/>
            <a:chOff x="236538" y="409388"/>
            <a:chExt cx="8678862" cy="5610412"/>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912"/>
            <a:stretch/>
          </p:blipFill>
          <p:spPr bwMode="auto">
            <a:xfrm>
              <a:off x="236538" y="409388"/>
              <a:ext cx="8669337" cy="561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096000" y="609600"/>
              <a:ext cx="2819400" cy="129032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122" t="6245" b="77105"/>
            <a:stretch/>
          </p:blipFill>
          <p:spPr bwMode="auto">
            <a:xfrm>
              <a:off x="6324600" y="1676400"/>
              <a:ext cx="2590240" cy="104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bwMode="auto">
          <a:xfrm>
            <a:off x="4419600" y="609600"/>
            <a:ext cx="419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1200" b="1" dirty="0"/>
              <a:t>Not shown on graph</a:t>
            </a:r>
            <a:r>
              <a:rPr lang="en-US" sz="1200" b="1" dirty="0" smtClean="0"/>
              <a:t>:</a:t>
            </a:r>
          </a:p>
          <a:p>
            <a:pPr marL="171450" indent="-171450">
              <a:spcBef>
                <a:spcPts val="0"/>
              </a:spcBef>
              <a:buFontTx/>
              <a:buChar char="-"/>
            </a:pPr>
            <a:r>
              <a:rPr lang="en-US" sz="1200" b="1" dirty="0" smtClean="0"/>
              <a:t>Office of Airports (ARP) </a:t>
            </a:r>
            <a:r>
              <a:rPr lang="en-US" sz="1200" b="1" dirty="0"/>
              <a:t>provides ~$</a:t>
            </a:r>
            <a:r>
              <a:rPr lang="en-US" sz="1200" b="1" dirty="0" smtClean="0"/>
              <a:t>1.75M/year </a:t>
            </a:r>
            <a:r>
              <a:rPr lang="en-US" sz="1200" b="1" dirty="0"/>
              <a:t>for environment </a:t>
            </a:r>
            <a:r>
              <a:rPr lang="en-US" sz="1200" b="1" dirty="0" smtClean="0"/>
              <a:t>projects (partially starting in FY16)</a:t>
            </a:r>
            <a:endParaRPr lang="en-US" sz="1200" b="1" dirty="0"/>
          </a:p>
          <a:p>
            <a:pPr marL="171450" indent="-171450">
              <a:spcBef>
                <a:spcPts val="0"/>
              </a:spcBef>
              <a:buFontTx/>
              <a:buChar char="-"/>
            </a:pPr>
            <a:r>
              <a:rPr lang="en-US" sz="1200" b="1" dirty="0" smtClean="0"/>
              <a:t>Airports Cooperative Research Program (ACRP) provides ~$5M/year for environment projects</a:t>
            </a:r>
          </a:p>
        </p:txBody>
      </p:sp>
      <p:sp>
        <p:nvSpPr>
          <p:cNvPr id="6147" name="Rectangle 1081"/>
          <p:cNvSpPr>
            <a:spLocks noGrp="1" noChangeArrowheads="1"/>
          </p:cNvSpPr>
          <p:nvPr>
            <p:ph type="title"/>
          </p:nvPr>
        </p:nvSpPr>
        <p:spPr>
          <a:xfrm>
            <a:off x="428625" y="76200"/>
            <a:ext cx="8472488" cy="609600"/>
          </a:xfrm>
        </p:spPr>
        <p:txBody>
          <a:bodyPr/>
          <a:lstStyle/>
          <a:p>
            <a:pPr eaLnBrk="1" hangingPunct="1"/>
            <a:r>
              <a:rPr lang="en-US" sz="3600" dirty="0" smtClean="0"/>
              <a:t>FY14-17 Financial Summary</a:t>
            </a:r>
          </a:p>
        </p:txBody>
      </p:sp>
      <p:sp>
        <p:nvSpPr>
          <p:cNvPr id="12" name="TextBox 11"/>
          <p:cNvSpPr txBox="1"/>
          <p:nvPr/>
        </p:nvSpPr>
        <p:spPr bwMode="auto">
          <a:xfrm>
            <a:off x="77069" y="6306153"/>
            <a:ext cx="56705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FAA FY 2016 </a:t>
            </a:r>
            <a:r>
              <a:rPr lang="en-US" sz="1200" dirty="0">
                <a:solidFill>
                  <a:schemeClr val="bg1"/>
                </a:solidFill>
              </a:rPr>
              <a:t>President’s Budget </a:t>
            </a:r>
            <a:r>
              <a:rPr lang="en-US" sz="1200" dirty="0" smtClean="0">
                <a:solidFill>
                  <a:schemeClr val="bg1"/>
                </a:solidFill>
              </a:rPr>
              <a:t>available  at </a:t>
            </a:r>
            <a:r>
              <a:rPr lang="en-US" sz="1200" dirty="0">
                <a:solidFill>
                  <a:schemeClr val="bg1"/>
                </a:solidFill>
              </a:rPr>
              <a:t>http://www.dot.gov/sites/dot.gov/files/docs/FY2016-BudgetEstimate-FAA.pdf</a:t>
            </a:r>
          </a:p>
        </p:txBody>
      </p:sp>
      <p:sp>
        <p:nvSpPr>
          <p:cNvPr id="1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18</a:t>
            </a:fld>
            <a:endParaRPr lang="en-US" sz="1400" smtClean="0">
              <a:solidFill>
                <a:srgbClr val="FFFFFF"/>
              </a:solidFill>
            </a:endParaRPr>
          </a:p>
        </p:txBody>
      </p:sp>
    </p:spTree>
    <p:extLst>
      <p:ext uri="{BB962C8B-B14F-4D97-AF65-F5344CB8AC3E}">
        <p14:creationId xmlns:p14="http://schemas.microsoft.com/office/powerpoint/2010/main" val="514822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3600" smtClean="0"/>
              <a:t>PPT 5-Year Financial Plan</a:t>
            </a:r>
          </a:p>
        </p:txBody>
      </p:sp>
      <p:graphicFrame>
        <p:nvGraphicFramePr>
          <p:cNvPr id="322430" name="Group 894"/>
          <p:cNvGraphicFramePr>
            <a:graphicFrameLocks noGrp="1"/>
          </p:cNvGraphicFramePr>
          <p:nvPr>
            <p:ph idx="1"/>
            <p:extLst>
              <p:ext uri="{D42A27DB-BD31-4B8C-83A1-F6EECF244321}">
                <p14:modId xmlns:p14="http://schemas.microsoft.com/office/powerpoint/2010/main" val="1700152684"/>
              </p:ext>
            </p:extLst>
          </p:nvPr>
        </p:nvGraphicFramePr>
        <p:xfrm>
          <a:off x="473771" y="1290024"/>
          <a:ext cx="8024812" cy="4196376"/>
        </p:xfrm>
        <a:graphic>
          <a:graphicData uri="http://schemas.openxmlformats.org/drawingml/2006/table">
            <a:tbl>
              <a:tblPr/>
              <a:tblGrid>
                <a:gridCol w="3848100"/>
                <a:gridCol w="838200"/>
                <a:gridCol w="838200"/>
                <a:gridCol w="812800"/>
                <a:gridCol w="838200"/>
                <a:gridCol w="849312"/>
              </a:tblGrid>
              <a:tr h="24921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Out-Year Contract Dollars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211">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2017</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2021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76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(Funding Appropriation)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rPr>
                        <a:t>A13.a. Environment &amp; Energy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13,139,061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13,438,099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13,384,035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13,441,865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13,727,752</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Subtotal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13,139,061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13,438,099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13,384,035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13,441,865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13,727,752</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kern="1200" cap="none" normalizeH="0" baseline="0" smtClean="0">
                        <a:ln>
                          <a:noFill/>
                        </a:ln>
                        <a:solidFill>
                          <a:schemeClr val="tx1"/>
                        </a:solidFill>
                        <a:effectLst/>
                        <a:latin typeface="+mn-lt"/>
                        <a:ea typeface="+mn-ea"/>
                        <a:cs typeface="+mn-cs"/>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NextGen Program (Funding Appropriation)</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23,792,759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24,354,161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24,469,305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24,732,078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25,290,934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pitchFamily="34" charset="0"/>
                        </a:rPr>
                        <a:t>A13.b. NextGen Environment &amp; Energy-Aircraft Technologies, Fuels and Metrics (R,E&amp;D)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23,792,759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24,354,161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24,469,305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24,732,078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25,290,934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rgbClr val="008000"/>
                          </a:solidFill>
                          <a:effectLst/>
                          <a:latin typeface="Arial" pitchFamily="34" charset="0"/>
                        </a:rPr>
                        <a:t>Above Target Request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5,000,000</a:t>
                      </a:r>
                      <a:endParaRPr kumimoji="0" lang="en-US" sz="1000" b="1" i="0" u="none" strike="noStrike" cap="none" normalizeH="0" baseline="0" dirty="0" smtClean="0">
                        <a:ln>
                          <a:noFill/>
                        </a:ln>
                        <a:solidFill>
                          <a:schemeClr val="tx1"/>
                        </a:solidFill>
                        <a:effectLst/>
                        <a:latin typeface="Arial"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5,000,000</a:t>
                      </a:r>
                      <a:endParaRPr kumimoji="0" lang="en-US" sz="1000" b="1" i="0" u="none" strike="noStrike" cap="none" normalizeH="0" baseline="0" dirty="0" smtClean="0">
                        <a:ln>
                          <a:noFill/>
                        </a:ln>
                        <a:solidFill>
                          <a:schemeClr val="tx1"/>
                        </a:solidFill>
                        <a:effectLst/>
                        <a:latin typeface="Arial"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5,000,000</a:t>
                      </a:r>
                      <a:endParaRPr kumimoji="0" lang="en-US" sz="1000" b="1" i="0" u="none" strike="noStrike" cap="none" normalizeH="0" baseline="0" dirty="0" smtClean="0">
                        <a:ln>
                          <a:noFill/>
                        </a:ln>
                        <a:solidFill>
                          <a:schemeClr val="tx1"/>
                        </a:solidFill>
                        <a:effectLst/>
                        <a:latin typeface="Arial"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5,000,000</a:t>
                      </a:r>
                      <a:endParaRPr kumimoji="0" lang="en-US" sz="1000" b="1" i="0" u="none" strike="noStrike" cap="none" normalizeH="0" baseline="0" dirty="0" smtClean="0">
                        <a:ln>
                          <a:noFill/>
                        </a:ln>
                        <a:solidFill>
                          <a:schemeClr val="tx1"/>
                        </a:solidFill>
                        <a:effectLst/>
                        <a:latin typeface="Arial"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5,000,000</a:t>
                      </a:r>
                      <a:endParaRPr kumimoji="0" lang="en-US" sz="1000" b="1" i="0" u="none" strike="noStrike" cap="none" normalizeH="0" baseline="0" dirty="0" smtClean="0">
                        <a:ln>
                          <a:noFill/>
                        </a:ln>
                        <a:solidFill>
                          <a:schemeClr val="tx1"/>
                        </a:solidFill>
                        <a:effectLst/>
                        <a:latin typeface="Arial"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24">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pitchFamily="34" charset="0"/>
                        </a:rPr>
                        <a:t>1A08D (F&amp;E) NextGen Environment Portfolio</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1,000,000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0</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0</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NextGen Subtotal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24,792,759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24,354,161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24,469,305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24,732,078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25,290,934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11">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rgbClr val="008000"/>
                          </a:solidFill>
                          <a:effectLst/>
                          <a:uLnTx/>
                          <a:uFillTx/>
                          <a:latin typeface="Arial" pitchFamily="34" charset="0"/>
                          <a:ea typeface="+mn-ea"/>
                          <a:cs typeface="+mn-cs"/>
                        </a:rPr>
                        <a:t>With Above Target Request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29,792,759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29,354,161</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29,469,305</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29,732,078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smtClean="0">
                          <a:ln>
                            <a:noFill/>
                          </a:ln>
                          <a:solidFill>
                            <a:srgbClr val="008000"/>
                          </a:solidFill>
                          <a:effectLst/>
                          <a:latin typeface="Arial" pitchFamily="34" charset="0"/>
                          <a:ea typeface="+mn-ea"/>
                          <a:cs typeface="+mn-cs"/>
                        </a:rPr>
                        <a:t>30,290,934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n-lt"/>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PPT Total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37,931,820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37,792,260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37,853,340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a:solidFill>
                            <a:srgbClr val="000000"/>
                          </a:solidFill>
                          <a:effectLst/>
                          <a:latin typeface="Arial"/>
                        </a:rPr>
                        <a:t>38,173,943</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000" b="1" i="0" u="none" strike="noStrike" dirty="0">
                          <a:solidFill>
                            <a:srgbClr val="000000"/>
                          </a:solidFill>
                          <a:effectLst/>
                          <a:latin typeface="Arial"/>
                        </a:rPr>
                        <a:t>39,018,686</a:t>
                      </a:r>
                    </a:p>
                  </a:txBody>
                  <a:tcPr marL="9525" marR="857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9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smtClean="0">
                          <a:ln>
                            <a:noFill/>
                          </a:ln>
                          <a:solidFill>
                            <a:srgbClr val="008000"/>
                          </a:solidFill>
                          <a:effectLst/>
                          <a:uLnTx/>
                          <a:uFillTx/>
                          <a:latin typeface="Arial" pitchFamily="34" charset="0"/>
                          <a:ea typeface="+mn-ea"/>
                          <a:cs typeface="+mn-cs"/>
                        </a:rPr>
                        <a:t>With Above Target Request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rgbClr val="008000"/>
                          </a:solidFill>
                          <a:effectLst/>
                          <a:latin typeface="Arial" pitchFamily="34" charset="0"/>
                          <a:ea typeface="+mn-ea"/>
                          <a:cs typeface="+mn-cs"/>
                        </a:rPr>
                        <a:t>42,931,820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rgbClr val="008000"/>
                          </a:solidFill>
                          <a:effectLst/>
                          <a:latin typeface="Arial" pitchFamily="34" charset="0"/>
                          <a:ea typeface="+mn-ea"/>
                          <a:cs typeface="+mn-cs"/>
                        </a:rPr>
                        <a:t>42,792,260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rgbClr val="008000"/>
                          </a:solidFill>
                          <a:effectLst/>
                          <a:latin typeface="Arial" pitchFamily="34" charset="0"/>
                          <a:ea typeface="+mn-ea"/>
                          <a:cs typeface="+mn-cs"/>
                        </a:rPr>
                        <a:t>42,853,340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rgbClr val="008000"/>
                          </a:solidFill>
                          <a:effectLst/>
                          <a:latin typeface="Arial" pitchFamily="34" charset="0"/>
                          <a:ea typeface="+mn-ea"/>
                          <a:cs typeface="+mn-cs"/>
                        </a:rPr>
                        <a:t>43,173,943</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kern="1200" cap="none" normalizeH="0" baseline="0" dirty="0">
                          <a:ln>
                            <a:noFill/>
                          </a:ln>
                          <a:solidFill>
                            <a:srgbClr val="008000"/>
                          </a:solidFill>
                          <a:effectLst/>
                          <a:latin typeface="Arial" pitchFamily="34" charset="0"/>
                          <a:ea typeface="+mn-ea"/>
                          <a:cs typeface="+mn-cs"/>
                        </a:rPr>
                        <a:t>44,018,686</a:t>
                      </a:r>
                    </a:p>
                  </a:txBody>
                  <a:tcPr marL="9525" marR="857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19</a:t>
            </a:fld>
            <a:endParaRPr lang="en-US" sz="1400" smtClean="0">
              <a:solidFill>
                <a:srgbClr val="FFFFFF"/>
              </a:solidFill>
            </a:endParaRPr>
          </a:p>
        </p:txBody>
      </p:sp>
    </p:spTree>
    <p:extLst>
      <p:ext uri="{BB962C8B-B14F-4D97-AF65-F5344CB8AC3E}">
        <p14:creationId xmlns:p14="http://schemas.microsoft.com/office/powerpoint/2010/main" val="3784093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2942" y="76200"/>
            <a:ext cx="8818324" cy="609600"/>
          </a:xfrm>
        </p:spPr>
        <p:txBody>
          <a:bodyPr/>
          <a:lstStyle/>
          <a:p>
            <a:pPr eaLnBrk="1" hangingPunct="1"/>
            <a:r>
              <a:rPr lang="en-US" sz="3600" dirty="0" smtClean="0"/>
              <a:t>Presentation Outline</a:t>
            </a:r>
          </a:p>
        </p:txBody>
      </p:sp>
      <p:sp>
        <p:nvSpPr>
          <p:cNvPr id="4100" name="Rectangle 3"/>
          <p:cNvSpPr>
            <a:spLocks noGrp="1" noChangeArrowheads="1"/>
          </p:cNvSpPr>
          <p:nvPr>
            <p:ph idx="1"/>
          </p:nvPr>
        </p:nvSpPr>
        <p:spPr/>
        <p:txBody>
          <a:bodyPr/>
          <a:lstStyle/>
          <a:p>
            <a:pPr eaLnBrk="1" hangingPunct="1"/>
            <a:r>
              <a:rPr lang="en-US" dirty="0" smtClean="0"/>
              <a:t>Environment and Energy Portfolio </a:t>
            </a:r>
            <a:r>
              <a:rPr lang="en-US" dirty="0"/>
              <a:t>Overview</a:t>
            </a:r>
          </a:p>
          <a:p>
            <a:pPr eaLnBrk="1" hangingPunct="1"/>
            <a:r>
              <a:rPr lang="en-US" dirty="0" smtClean="0"/>
              <a:t>Financial </a:t>
            </a:r>
            <a:r>
              <a:rPr lang="en-US" dirty="0"/>
              <a:t>Summary</a:t>
            </a:r>
          </a:p>
          <a:p>
            <a:pPr lvl="1" eaLnBrk="1" hangingPunct="1"/>
            <a:r>
              <a:rPr lang="en-US" dirty="0"/>
              <a:t>PPT Financial Summary Table</a:t>
            </a:r>
          </a:p>
          <a:p>
            <a:pPr lvl="1" eaLnBrk="1" hangingPunct="1"/>
            <a:r>
              <a:rPr lang="en-US" dirty="0"/>
              <a:t>PPT 5-Year Financial Plan Table</a:t>
            </a:r>
          </a:p>
          <a:p>
            <a:pPr eaLnBrk="1" hangingPunct="1"/>
            <a:r>
              <a:rPr lang="en-US" dirty="0" smtClean="0"/>
              <a:t>Quad Charts</a:t>
            </a:r>
          </a:p>
          <a:p>
            <a:pPr eaLnBrk="1" hangingPunct="1"/>
            <a:r>
              <a:rPr lang="en-US" dirty="0" smtClean="0"/>
              <a:t>Summary</a:t>
            </a:r>
            <a:endParaRPr lang="en-US" dirty="0"/>
          </a:p>
          <a:p>
            <a:pPr eaLnBrk="1" hangingPunct="1"/>
            <a:endParaRPr lang="en-US" dirty="0" smtClean="0"/>
          </a:p>
        </p:txBody>
      </p:sp>
      <p:sp>
        <p:nvSpPr>
          <p:cNvPr id="5"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r" eaLnBrk="1" hangingPunct="1">
              <a:buNone/>
            </a:pPr>
            <a:fld id="{B1C6B998-0A5D-4C92-A836-3DA03D7C074A}" type="slidenum">
              <a:rPr lang="en-US" sz="1400" smtClean="0">
                <a:solidFill>
                  <a:srgbClr val="FFFFFF"/>
                </a:solidFill>
              </a:rPr>
              <a:pPr algn="r" eaLnBrk="1" hangingPunct="1">
                <a:buNone/>
              </a:pPr>
              <a:t>2</a:t>
            </a:fld>
            <a:endParaRPr lang="en-US" sz="1400"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p:cNvSpPr>
            <a:spLocks noChangeArrowheads="1"/>
          </p:cNvSpPr>
          <p:nvPr/>
        </p:nvSpPr>
        <p:spPr bwMode="auto">
          <a:xfrm>
            <a:off x="4572000" y="1066800"/>
            <a:ext cx="4495800" cy="3711272"/>
          </a:xfrm>
          <a:prstGeom prst="rect">
            <a:avLst/>
          </a:prstGeom>
          <a:noFill/>
          <a:ln>
            <a:noFill/>
          </a:ln>
          <a:effectLst/>
        </p:spPr>
        <p:txBody>
          <a:bodyPr wrap="square">
            <a:spAutoFit/>
          </a:bodyPr>
          <a:lstStyle/>
          <a:p>
            <a:pPr marL="227013" indent="-227013">
              <a:spcBef>
                <a:spcPts val="720"/>
              </a:spcBef>
              <a:defRPr/>
            </a:pPr>
            <a:r>
              <a:rPr lang="en-US" sz="1200" dirty="0">
                <a:solidFill>
                  <a:srgbClr val="000000"/>
                </a:solidFill>
              </a:rPr>
              <a:t>Develop engine exhaust emissions and noise measurement protocols and expand database for aircraft engine emissions and noise certification</a:t>
            </a:r>
          </a:p>
          <a:p>
            <a:pPr marL="227013" indent="-227013">
              <a:spcBef>
                <a:spcPts val="720"/>
              </a:spcBef>
              <a:defRPr/>
            </a:pPr>
            <a:r>
              <a:rPr lang="en-US" sz="1200" dirty="0" smtClean="0">
                <a:solidFill>
                  <a:srgbClr val="000000"/>
                </a:solidFill>
              </a:rPr>
              <a:t>Advance </a:t>
            </a:r>
            <a:r>
              <a:rPr lang="en-US" sz="1200" dirty="0">
                <a:solidFill>
                  <a:srgbClr val="000000"/>
                </a:solidFill>
              </a:rPr>
              <a:t>scientific understanding of aviation noise and emissions and their environmental, health and welfare impacts to inform decision-making and enable solution development </a:t>
            </a:r>
          </a:p>
          <a:p>
            <a:pPr marL="227013" indent="-227013">
              <a:spcBef>
                <a:spcPts val="720"/>
              </a:spcBef>
              <a:defRPr/>
            </a:pPr>
            <a:r>
              <a:rPr lang="en-US" sz="1200" dirty="0">
                <a:solidFill>
                  <a:srgbClr val="000000"/>
                </a:solidFill>
              </a:rPr>
              <a:t>Improve the quantification of aviation environmental impacts to enable solution </a:t>
            </a:r>
            <a:r>
              <a:rPr lang="en-US" sz="1200" dirty="0" smtClean="0">
                <a:solidFill>
                  <a:srgbClr val="000000"/>
                </a:solidFill>
              </a:rPr>
              <a:t>development</a:t>
            </a:r>
            <a:endParaRPr lang="en-US" sz="1200" dirty="0">
              <a:solidFill>
                <a:srgbClr val="000000"/>
              </a:solidFill>
            </a:endParaRPr>
          </a:p>
          <a:p>
            <a:pPr marL="227013" indent="-227013">
              <a:spcBef>
                <a:spcPts val="720"/>
              </a:spcBef>
              <a:defRPr/>
            </a:pPr>
            <a:r>
              <a:rPr lang="en-US" sz="1200" dirty="0" smtClean="0">
                <a:solidFill>
                  <a:srgbClr val="000000"/>
                </a:solidFill>
              </a:rPr>
              <a:t>Develop</a:t>
            </a:r>
            <a:r>
              <a:rPr lang="en-US" sz="1200" dirty="0">
                <a:solidFill>
                  <a:srgbClr val="000000"/>
                </a:solidFill>
              </a:rPr>
              <a:t>, implement, and use integrated aviation environmental tool suite to evaluate energy and environmental impacts of aviation and potential mitigation options</a:t>
            </a:r>
          </a:p>
          <a:p>
            <a:pPr marL="227013" indent="-227013">
              <a:spcBef>
                <a:spcPts val="720"/>
              </a:spcBef>
              <a:defRPr/>
            </a:pPr>
            <a:r>
              <a:rPr lang="en-US" sz="1200" dirty="0" smtClean="0">
                <a:solidFill>
                  <a:srgbClr val="000000"/>
                </a:solidFill>
              </a:rPr>
              <a:t>Analyze </a:t>
            </a:r>
            <a:r>
              <a:rPr lang="en-US" sz="1200" dirty="0">
                <a:solidFill>
                  <a:srgbClr val="000000"/>
                </a:solidFill>
              </a:rPr>
              <a:t>environmental and economic impacts, trade-offs and cost-benefit assessment of both domestic and international policy options and scenarios</a:t>
            </a:r>
          </a:p>
          <a:p>
            <a:pPr marL="227013" indent="-227013">
              <a:spcBef>
                <a:spcPts val="720"/>
              </a:spcBef>
              <a:defRPr/>
            </a:pPr>
            <a:endParaRPr lang="en-US" sz="1400" dirty="0">
              <a:solidFill>
                <a:srgbClr val="000000"/>
              </a:solidFill>
            </a:endParaRPr>
          </a:p>
        </p:txBody>
      </p:sp>
      <p:sp>
        <p:nvSpPr>
          <p:cNvPr id="10243" name="Rectangle 2"/>
          <p:cNvSpPr>
            <a:spLocks noGrp="1" noChangeArrowheads="1"/>
          </p:cNvSpPr>
          <p:nvPr>
            <p:ph type="title"/>
          </p:nvPr>
        </p:nvSpPr>
        <p:spPr>
          <a:xfrm>
            <a:off x="428625" y="76200"/>
            <a:ext cx="8472488" cy="609600"/>
          </a:xfrm>
        </p:spPr>
        <p:txBody>
          <a:bodyPr/>
          <a:lstStyle/>
          <a:p>
            <a:pPr algn="ctr" eaLnBrk="1" hangingPunct="1"/>
            <a:r>
              <a:rPr lang="en-US" sz="2400" dirty="0" smtClean="0"/>
              <a:t>Core RE&amp;D Program (A13.a) - Environment &amp; Energy</a:t>
            </a:r>
          </a:p>
        </p:txBody>
      </p:sp>
      <p:sp>
        <p:nvSpPr>
          <p:cNvPr id="20" name="Rectangle 6"/>
          <p:cNvSpPr>
            <a:spLocks noChangeArrowheads="1"/>
          </p:cNvSpPr>
          <p:nvPr/>
        </p:nvSpPr>
        <p:spPr bwMode="auto">
          <a:xfrm>
            <a:off x="4495800" y="4541792"/>
            <a:ext cx="464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Out Year Funding Requirements</a:t>
            </a:r>
            <a:r>
              <a:rPr lang="en-US" sz="1800" dirty="0">
                <a:solidFill>
                  <a:srgbClr val="000000"/>
                </a:solidFill>
              </a:rPr>
              <a:t> </a:t>
            </a:r>
            <a:endParaRPr lang="en-US" sz="1800" b="1" dirty="0">
              <a:solidFill>
                <a:srgbClr val="000000"/>
              </a:solidFill>
            </a:endParaRPr>
          </a:p>
        </p:txBody>
      </p:sp>
      <p:sp>
        <p:nvSpPr>
          <p:cNvPr id="21" name="Line 7"/>
          <p:cNvSpPr>
            <a:spLocks noChangeShapeType="1"/>
          </p:cNvSpPr>
          <p:nvPr/>
        </p:nvSpPr>
        <p:spPr bwMode="auto">
          <a:xfrm>
            <a:off x="4495800" y="8382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3" name="Rectangle 22"/>
          <p:cNvSpPr>
            <a:spLocks noChangeArrowheads="1"/>
          </p:cNvSpPr>
          <p:nvPr/>
        </p:nvSpPr>
        <p:spPr bwMode="auto">
          <a:xfrm>
            <a:off x="0" y="3276600"/>
            <a:ext cx="4419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r>
              <a:rPr lang="en-US" sz="1200" dirty="0">
                <a:solidFill>
                  <a:srgbClr val="000000"/>
                </a:solidFill>
              </a:rPr>
              <a:t>Advance the understanding of noise impacts on social welfare and </a:t>
            </a:r>
            <a:r>
              <a:rPr lang="en-US" sz="1200" dirty="0" smtClean="0">
                <a:solidFill>
                  <a:srgbClr val="000000"/>
                </a:solidFill>
              </a:rPr>
              <a:t>health</a:t>
            </a:r>
          </a:p>
          <a:p>
            <a:pPr marL="227013" indent="-227013"/>
            <a:r>
              <a:rPr lang="en-US" sz="1200" dirty="0" smtClean="0">
                <a:solidFill>
                  <a:srgbClr val="000000"/>
                </a:solidFill>
              </a:rPr>
              <a:t>Improve ability to model the air quality impacts of aviation emissions</a:t>
            </a:r>
          </a:p>
          <a:p>
            <a:pPr marL="227013" indent="-227013"/>
            <a:r>
              <a:rPr lang="en-US" sz="1200" dirty="0" smtClean="0">
                <a:solidFill>
                  <a:srgbClr val="000000"/>
                </a:solidFill>
              </a:rPr>
              <a:t>Refine </a:t>
            </a:r>
            <a:r>
              <a:rPr lang="en-US" sz="1200" dirty="0">
                <a:solidFill>
                  <a:srgbClr val="000000"/>
                </a:solidFill>
              </a:rPr>
              <a:t>methods for estimation of aircraft contribution to climate change and implement them in analytical tools. </a:t>
            </a:r>
            <a:endParaRPr lang="en-US" sz="1200" dirty="0" smtClean="0">
              <a:solidFill>
                <a:srgbClr val="000000"/>
              </a:solidFill>
            </a:endParaRPr>
          </a:p>
          <a:p>
            <a:pPr marL="227013" indent="-227013"/>
            <a:r>
              <a:rPr lang="en-US" sz="1200" dirty="0" smtClean="0">
                <a:solidFill>
                  <a:srgbClr val="000000"/>
                </a:solidFill>
              </a:rPr>
              <a:t>Enhance the aviation environmental tool suite to improve its ability to calculate environmental consequences and impacts of aviation</a:t>
            </a:r>
          </a:p>
          <a:p>
            <a:pPr marL="227013" indent="-227013"/>
            <a:r>
              <a:rPr lang="en-US" sz="1200" dirty="0" smtClean="0">
                <a:solidFill>
                  <a:srgbClr val="000000"/>
                </a:solidFill>
              </a:rPr>
              <a:t>Analyze mitigation options for reducing environmental impacts including policy measures and standards being developed at ICAO CAEP</a:t>
            </a:r>
          </a:p>
          <a:p>
            <a:pPr marL="227013" indent="-227013"/>
            <a:endParaRPr lang="en-US" sz="1200" dirty="0" smtClean="0">
              <a:solidFill>
                <a:srgbClr val="000000"/>
              </a:solidFill>
            </a:endParaRPr>
          </a:p>
        </p:txBody>
      </p:sp>
      <p:graphicFrame>
        <p:nvGraphicFramePr>
          <p:cNvPr id="27" name="Group 171"/>
          <p:cNvGraphicFramePr>
            <a:graphicFrameLocks noGrp="1"/>
          </p:cNvGraphicFramePr>
          <p:nvPr>
            <p:ph idx="1"/>
            <p:extLst>
              <p:ext uri="{D42A27DB-BD31-4B8C-83A1-F6EECF244321}">
                <p14:modId xmlns:p14="http://schemas.microsoft.com/office/powerpoint/2010/main" val="2357181801"/>
              </p:ext>
            </p:extLst>
          </p:nvPr>
        </p:nvGraphicFramePr>
        <p:xfrm>
          <a:off x="4572000" y="5075192"/>
          <a:ext cx="4479925" cy="639808"/>
        </p:xfrm>
        <a:graphic>
          <a:graphicData uri="http://schemas.openxmlformats.org/drawingml/2006/table">
            <a:tbl>
              <a:tblPr/>
              <a:tblGrid>
                <a:gridCol w="1020763"/>
                <a:gridCol w="676275"/>
                <a:gridCol w="671512"/>
                <a:gridCol w="676275"/>
                <a:gridCol w="752475"/>
                <a:gridCol w="682625"/>
              </a:tblGrid>
              <a:tr h="243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2019</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2020</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2021</a:t>
                      </a:r>
                    </a:p>
                  </a:txBody>
                  <a:tcPr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Target ($000)</a:t>
                      </a: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13,139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13,438</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13,384</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13,442</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13,728</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 name="Rectangle 4"/>
          <p:cNvSpPr>
            <a:spLocks noChangeArrowheads="1"/>
          </p:cNvSpPr>
          <p:nvPr/>
        </p:nvSpPr>
        <p:spPr bwMode="auto">
          <a:xfrm>
            <a:off x="4495800" y="76200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Research Goals</a:t>
            </a:r>
          </a:p>
        </p:txBody>
      </p:sp>
      <p:sp>
        <p:nvSpPr>
          <p:cNvPr id="32" name="Rectangle 27"/>
          <p:cNvSpPr>
            <a:spLocks noChangeArrowheads="1"/>
          </p:cNvSpPr>
          <p:nvPr/>
        </p:nvSpPr>
        <p:spPr bwMode="auto">
          <a:xfrm>
            <a:off x="0" y="1682859"/>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Need</a:t>
            </a:r>
          </a:p>
        </p:txBody>
      </p:sp>
      <p:sp>
        <p:nvSpPr>
          <p:cNvPr id="33" name="Rectangle 28"/>
          <p:cNvSpPr>
            <a:spLocks noChangeArrowheads="1"/>
          </p:cNvSpPr>
          <p:nvPr/>
        </p:nvSpPr>
        <p:spPr bwMode="auto">
          <a:xfrm>
            <a:off x="0" y="1987659"/>
            <a:ext cx="44196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spcBef>
                <a:spcPts val="300"/>
              </a:spcBef>
            </a:pPr>
            <a:r>
              <a:rPr lang="en-US" sz="1200" dirty="0" smtClean="0">
                <a:solidFill>
                  <a:srgbClr val="000000"/>
                </a:solidFill>
              </a:rPr>
              <a:t>Characterize environmental and energy challenges</a:t>
            </a:r>
          </a:p>
          <a:p>
            <a:pPr marL="227013" indent="-227013">
              <a:spcBef>
                <a:spcPts val="300"/>
              </a:spcBef>
            </a:pPr>
            <a:r>
              <a:rPr lang="en-US" sz="1200" dirty="0" smtClean="0">
                <a:solidFill>
                  <a:srgbClr val="000000"/>
                </a:solidFill>
              </a:rPr>
              <a:t>Develop and implement mitigation solutions</a:t>
            </a:r>
          </a:p>
          <a:p>
            <a:pPr marL="227013" indent="-227013">
              <a:spcBef>
                <a:spcPts val="300"/>
              </a:spcBef>
            </a:pPr>
            <a:r>
              <a:rPr lang="en-US" sz="1200" dirty="0" smtClean="0">
                <a:solidFill>
                  <a:srgbClr val="000000"/>
                </a:solidFill>
              </a:rPr>
              <a:t>Enhance international leadership on environment and energy matters</a:t>
            </a:r>
            <a:endParaRPr lang="en-US" sz="1200" dirty="0">
              <a:solidFill>
                <a:srgbClr val="000000"/>
              </a:solidFill>
            </a:endParaRPr>
          </a:p>
        </p:txBody>
      </p:sp>
      <p:sp>
        <p:nvSpPr>
          <p:cNvPr id="34" name="Rectangle 5"/>
          <p:cNvSpPr>
            <a:spLocks noChangeArrowheads="1"/>
          </p:cNvSpPr>
          <p:nvPr/>
        </p:nvSpPr>
        <p:spPr bwMode="auto">
          <a:xfrm>
            <a:off x="0" y="762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smtClean="0">
                <a:solidFill>
                  <a:srgbClr val="000000"/>
                </a:solidFill>
              </a:rPr>
              <a:t>FAA Strategic Plan</a:t>
            </a:r>
            <a:endParaRPr lang="en-US" sz="1800" b="1" u="sng" dirty="0">
              <a:solidFill>
                <a:srgbClr val="000000"/>
              </a:solidFill>
            </a:endParaRPr>
          </a:p>
        </p:txBody>
      </p:sp>
      <p:sp>
        <p:nvSpPr>
          <p:cNvPr id="35" name="Rectangle 20"/>
          <p:cNvSpPr>
            <a:spLocks noChangeArrowheads="1"/>
          </p:cNvSpPr>
          <p:nvPr/>
        </p:nvSpPr>
        <p:spPr bwMode="auto">
          <a:xfrm>
            <a:off x="0" y="1112837"/>
            <a:ext cx="441960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spcBef>
                <a:spcPts val="300"/>
              </a:spcBef>
            </a:pPr>
            <a:r>
              <a:rPr lang="en-US" sz="1200" dirty="0" smtClean="0">
                <a:solidFill>
                  <a:srgbClr val="000000"/>
                </a:solidFill>
              </a:rPr>
              <a:t>Deliver </a:t>
            </a:r>
            <a:r>
              <a:rPr lang="en-US" sz="1200" dirty="0">
                <a:solidFill>
                  <a:srgbClr val="000000"/>
                </a:solidFill>
              </a:rPr>
              <a:t>Benefits </a:t>
            </a:r>
            <a:r>
              <a:rPr lang="en-US" sz="1200" dirty="0" smtClean="0">
                <a:solidFill>
                  <a:srgbClr val="000000"/>
                </a:solidFill>
              </a:rPr>
              <a:t>Through Technology and Infrastructure</a:t>
            </a:r>
          </a:p>
          <a:p>
            <a:pPr marL="227013" indent="-227013">
              <a:spcBef>
                <a:spcPts val="300"/>
              </a:spcBef>
            </a:pPr>
            <a:r>
              <a:rPr lang="en-US" sz="1200" dirty="0">
                <a:solidFill>
                  <a:srgbClr val="000000"/>
                </a:solidFill>
              </a:rPr>
              <a:t>Enhance global leadership</a:t>
            </a:r>
            <a:endParaRPr lang="en-US" sz="1200" dirty="0" smtClean="0">
              <a:solidFill>
                <a:srgbClr val="000000"/>
              </a:solidFill>
            </a:endParaRPr>
          </a:p>
        </p:txBody>
      </p:sp>
      <p:sp>
        <p:nvSpPr>
          <p:cNvPr id="1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20</a:t>
            </a:fld>
            <a:endParaRPr lang="en-US" sz="1400" smtClean="0">
              <a:solidFill>
                <a:srgbClr val="FFFFFF"/>
              </a:solidFill>
            </a:endParaRPr>
          </a:p>
        </p:txBody>
      </p:sp>
      <p:sp>
        <p:nvSpPr>
          <p:cNvPr id="3" name="Rectangle 2"/>
          <p:cNvSpPr/>
          <p:nvPr/>
        </p:nvSpPr>
        <p:spPr>
          <a:xfrm>
            <a:off x="4570308" y="5742801"/>
            <a:ext cx="2440092" cy="276999"/>
          </a:xfrm>
          <a:prstGeom prst="rect">
            <a:avLst/>
          </a:prstGeom>
        </p:spPr>
        <p:txBody>
          <a:bodyPr wrap="none">
            <a:spAutoFit/>
          </a:bodyPr>
          <a:lstStyle/>
          <a:p>
            <a:pPr lvl="0">
              <a:buNone/>
            </a:pPr>
            <a:r>
              <a:rPr lang="en-US" sz="1200" b="1" i="1" dirty="0">
                <a:solidFill>
                  <a:srgbClr val="000000"/>
                </a:solidFill>
              </a:rPr>
              <a:t>Note these are contract dollars</a:t>
            </a:r>
          </a:p>
        </p:txBody>
      </p:sp>
      <p:sp>
        <p:nvSpPr>
          <p:cNvPr id="18" name="Rectangle 3"/>
          <p:cNvSpPr>
            <a:spLocks noChangeArrowheads="1"/>
          </p:cNvSpPr>
          <p:nvPr/>
        </p:nvSpPr>
        <p:spPr bwMode="auto">
          <a:xfrm>
            <a:off x="0" y="2895600"/>
            <a:ext cx="449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FY </a:t>
            </a:r>
            <a:r>
              <a:rPr lang="en-US" sz="1800" b="1" u="sng" dirty="0" smtClean="0">
                <a:solidFill>
                  <a:srgbClr val="000000"/>
                </a:solidFill>
              </a:rPr>
              <a:t>2017 Milestones</a:t>
            </a:r>
            <a:endParaRPr lang="en-US" sz="1800" b="1" u="sng" dirty="0">
              <a:solidFill>
                <a:srgbClr val="000000"/>
              </a:solidFill>
            </a:endParaRPr>
          </a:p>
        </p:txBody>
      </p:sp>
      <p:sp>
        <p:nvSpPr>
          <p:cNvPr id="24" name="Line 8"/>
          <p:cNvSpPr>
            <a:spLocks noChangeShapeType="1"/>
          </p:cNvSpPr>
          <p:nvPr/>
        </p:nvSpPr>
        <p:spPr bwMode="auto">
          <a:xfrm>
            <a:off x="0" y="28956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666728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p:cNvSpPr>
            <a:spLocks noChangeArrowheads="1"/>
          </p:cNvSpPr>
          <p:nvPr/>
        </p:nvSpPr>
        <p:spPr bwMode="auto">
          <a:xfrm>
            <a:off x="4572000" y="1170816"/>
            <a:ext cx="4495800" cy="2492990"/>
          </a:xfrm>
          <a:prstGeom prst="rect">
            <a:avLst/>
          </a:prstGeom>
          <a:noFill/>
          <a:ln>
            <a:noFill/>
          </a:ln>
          <a:effectLst/>
        </p:spPr>
        <p:txBody>
          <a:bodyPr wrap="square">
            <a:spAutoFit/>
          </a:bodyPr>
          <a:lstStyle/>
          <a:p>
            <a:pPr marL="227013" indent="-227013">
              <a:defRPr/>
            </a:pPr>
            <a:r>
              <a:rPr lang="en-US" sz="1200" dirty="0" smtClean="0">
                <a:solidFill>
                  <a:srgbClr val="000000"/>
                </a:solidFill>
              </a:rPr>
              <a:t>Via the CLEEN Program, demonstrate </a:t>
            </a:r>
            <a:r>
              <a:rPr lang="en-US" sz="1200" dirty="0">
                <a:solidFill>
                  <a:srgbClr val="000000"/>
                </a:solidFill>
              </a:rPr>
              <a:t>certifiable aircraft </a:t>
            </a:r>
            <a:r>
              <a:rPr lang="en-US" sz="1200" dirty="0" smtClean="0">
                <a:solidFill>
                  <a:srgbClr val="000000"/>
                </a:solidFill>
              </a:rPr>
              <a:t>and engine technology </a:t>
            </a:r>
            <a:r>
              <a:rPr lang="en-US" sz="1200" dirty="0">
                <a:solidFill>
                  <a:srgbClr val="000000"/>
                </a:solidFill>
              </a:rPr>
              <a:t>that </a:t>
            </a:r>
            <a:r>
              <a:rPr lang="en-US" sz="1200" dirty="0" smtClean="0">
                <a:solidFill>
                  <a:srgbClr val="000000"/>
                </a:solidFill>
              </a:rPr>
              <a:t>reduces noise levels, landing </a:t>
            </a:r>
            <a:r>
              <a:rPr lang="en-US" sz="1200" dirty="0">
                <a:solidFill>
                  <a:srgbClr val="000000"/>
                </a:solidFill>
              </a:rPr>
              <a:t>and takeoff cycle (LTO) nitrogen oxide </a:t>
            </a:r>
            <a:r>
              <a:rPr lang="en-US" sz="1200" dirty="0" smtClean="0">
                <a:solidFill>
                  <a:srgbClr val="000000"/>
                </a:solidFill>
              </a:rPr>
              <a:t>emissions, </a:t>
            </a:r>
            <a:r>
              <a:rPr lang="en-US" sz="1200" dirty="0">
                <a:solidFill>
                  <a:srgbClr val="000000"/>
                </a:solidFill>
              </a:rPr>
              <a:t>and fuel </a:t>
            </a:r>
            <a:r>
              <a:rPr lang="en-US" sz="1200" dirty="0" smtClean="0">
                <a:solidFill>
                  <a:srgbClr val="000000"/>
                </a:solidFill>
              </a:rPr>
              <a:t>burn.</a:t>
            </a:r>
            <a:endParaRPr lang="en-US" sz="1200" dirty="0">
              <a:solidFill>
                <a:srgbClr val="000000"/>
              </a:solidFill>
            </a:endParaRPr>
          </a:p>
          <a:p>
            <a:pPr marL="227013" indent="-227013">
              <a:defRPr/>
            </a:pPr>
            <a:r>
              <a:rPr lang="en-US" sz="1200" dirty="0">
                <a:solidFill>
                  <a:srgbClr val="000000"/>
                </a:solidFill>
              </a:rPr>
              <a:t>Overcome barriers to the development and deployment of sustainable “drop-in” alternative jet fuels.</a:t>
            </a:r>
          </a:p>
          <a:p>
            <a:pPr marL="227013" indent="-227013">
              <a:defRPr/>
            </a:pPr>
            <a:r>
              <a:rPr lang="en-US" sz="1200" dirty="0" smtClean="0">
                <a:solidFill>
                  <a:srgbClr val="000000"/>
                </a:solidFill>
              </a:rPr>
              <a:t>Develop </a:t>
            </a:r>
            <a:r>
              <a:rPr lang="en-US" sz="1200" dirty="0">
                <a:solidFill>
                  <a:srgbClr val="000000"/>
                </a:solidFill>
              </a:rPr>
              <a:t>surface, departure, en route, and arrival operational procedures and ATM-related technologies that could reduce noise, emissions, and fuel burn</a:t>
            </a:r>
            <a:r>
              <a:rPr lang="en-US" sz="1200" dirty="0" smtClean="0">
                <a:solidFill>
                  <a:srgbClr val="000000"/>
                </a:solidFill>
              </a:rPr>
              <a:t>.</a:t>
            </a:r>
          </a:p>
          <a:p>
            <a:pPr marL="227013" indent="-227013">
              <a:defRPr/>
            </a:pPr>
            <a:r>
              <a:rPr lang="en-US" sz="1200" dirty="0" smtClean="0">
                <a:solidFill>
                  <a:srgbClr val="000000"/>
                </a:solidFill>
              </a:rPr>
              <a:t>Evaluate </a:t>
            </a:r>
            <a:r>
              <a:rPr lang="en-US" sz="1200" dirty="0">
                <a:solidFill>
                  <a:srgbClr val="000000"/>
                </a:solidFill>
              </a:rPr>
              <a:t>progress towards aviation environmental and energy goals </a:t>
            </a:r>
            <a:r>
              <a:rPr lang="en-US" sz="1200" dirty="0" smtClean="0">
                <a:solidFill>
                  <a:srgbClr val="000000"/>
                </a:solidFill>
              </a:rPr>
              <a:t>to </a:t>
            </a:r>
            <a:r>
              <a:rPr lang="en-US" sz="1200" dirty="0">
                <a:solidFill>
                  <a:srgbClr val="000000"/>
                </a:solidFill>
              </a:rPr>
              <a:t>aid in developing new mitigation options. </a:t>
            </a:r>
          </a:p>
          <a:p>
            <a:pPr marL="227013" indent="-227013">
              <a:defRPr/>
            </a:pPr>
            <a:endParaRPr lang="en-US" sz="1200" dirty="0">
              <a:solidFill>
                <a:srgbClr val="000000"/>
              </a:solidFill>
            </a:endParaRPr>
          </a:p>
        </p:txBody>
      </p:sp>
      <p:sp>
        <p:nvSpPr>
          <p:cNvPr id="10243" name="Rectangle 2"/>
          <p:cNvSpPr>
            <a:spLocks noGrp="1" noChangeArrowheads="1"/>
          </p:cNvSpPr>
          <p:nvPr>
            <p:ph type="title"/>
          </p:nvPr>
        </p:nvSpPr>
        <p:spPr>
          <a:xfrm>
            <a:off x="428625" y="76200"/>
            <a:ext cx="8472488" cy="609600"/>
          </a:xfrm>
        </p:spPr>
        <p:txBody>
          <a:bodyPr/>
          <a:lstStyle/>
          <a:p>
            <a:pPr algn="ctr" eaLnBrk="1" hangingPunct="1"/>
            <a:r>
              <a:rPr lang="en-US" sz="2400" dirty="0"/>
              <a:t>NextGen RE&amp;D Program (A13.b) </a:t>
            </a:r>
            <a:r>
              <a:rPr lang="en-US" sz="2400" dirty="0" smtClean="0"/>
              <a:t>- Environmental </a:t>
            </a:r>
            <a:r>
              <a:rPr lang="en-US" sz="2400" dirty="0"/>
              <a:t>Research </a:t>
            </a:r>
            <a:r>
              <a:rPr lang="en-US" sz="2400" dirty="0" smtClean="0"/>
              <a:t>- Aircraft Technologies</a:t>
            </a:r>
            <a:r>
              <a:rPr lang="en-US" sz="2400" dirty="0"/>
              <a:t>, Fuels, and Metrics</a:t>
            </a:r>
            <a:endParaRPr lang="en-US" sz="2400" dirty="0" smtClean="0"/>
          </a:p>
        </p:txBody>
      </p:sp>
      <p:sp>
        <p:nvSpPr>
          <p:cNvPr id="19" name="Rectangle 3"/>
          <p:cNvSpPr>
            <a:spLocks noChangeArrowheads="1"/>
          </p:cNvSpPr>
          <p:nvPr/>
        </p:nvSpPr>
        <p:spPr bwMode="auto">
          <a:xfrm>
            <a:off x="0" y="2895600"/>
            <a:ext cx="449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FY </a:t>
            </a:r>
            <a:r>
              <a:rPr lang="en-US" sz="1800" b="1" u="sng" dirty="0" smtClean="0">
                <a:solidFill>
                  <a:srgbClr val="000000"/>
                </a:solidFill>
              </a:rPr>
              <a:t>2017 Milestones</a:t>
            </a:r>
            <a:endParaRPr lang="en-US" sz="1800" b="1" u="sng" dirty="0">
              <a:solidFill>
                <a:srgbClr val="000000"/>
              </a:solidFill>
            </a:endParaRPr>
          </a:p>
        </p:txBody>
      </p:sp>
      <p:sp>
        <p:nvSpPr>
          <p:cNvPr id="20" name="Rectangle 6"/>
          <p:cNvSpPr>
            <a:spLocks noChangeArrowheads="1"/>
          </p:cNvSpPr>
          <p:nvPr/>
        </p:nvSpPr>
        <p:spPr bwMode="auto">
          <a:xfrm>
            <a:off x="4528129" y="3581400"/>
            <a:ext cx="464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Out Year Funding </a:t>
            </a:r>
            <a:r>
              <a:rPr lang="en-US" sz="1800" b="1" u="sng" dirty="0" smtClean="0">
                <a:solidFill>
                  <a:srgbClr val="000000"/>
                </a:solidFill>
              </a:rPr>
              <a:t>Requirements</a:t>
            </a:r>
            <a:r>
              <a:rPr lang="en-US" sz="1800" dirty="0" smtClean="0">
                <a:solidFill>
                  <a:srgbClr val="000000"/>
                </a:solidFill>
              </a:rPr>
              <a:t> </a:t>
            </a:r>
            <a:endParaRPr lang="en-US" sz="1800" b="1" dirty="0">
              <a:solidFill>
                <a:srgbClr val="000000"/>
              </a:solidFill>
            </a:endParaRPr>
          </a:p>
        </p:txBody>
      </p:sp>
      <p:sp>
        <p:nvSpPr>
          <p:cNvPr id="21" name="Line 7"/>
          <p:cNvSpPr>
            <a:spLocks noChangeShapeType="1"/>
          </p:cNvSpPr>
          <p:nvPr/>
        </p:nvSpPr>
        <p:spPr bwMode="auto">
          <a:xfrm>
            <a:off x="4495800" y="8382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2" name="Line 8"/>
          <p:cNvSpPr>
            <a:spLocks noChangeShapeType="1"/>
          </p:cNvSpPr>
          <p:nvPr/>
        </p:nvSpPr>
        <p:spPr bwMode="auto">
          <a:xfrm>
            <a:off x="0" y="28956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3" name="Rectangle 22"/>
          <p:cNvSpPr>
            <a:spLocks noChangeArrowheads="1"/>
          </p:cNvSpPr>
          <p:nvPr/>
        </p:nvSpPr>
        <p:spPr bwMode="auto">
          <a:xfrm>
            <a:off x="0" y="3238500"/>
            <a:ext cx="44958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r>
              <a:rPr lang="en-US" sz="1200" dirty="0" smtClean="0">
                <a:solidFill>
                  <a:srgbClr val="000000"/>
                </a:solidFill>
                <a:latin typeface="Arial"/>
              </a:rPr>
              <a:t>Continue second round of CLEEN activities (CLEEN II) in year 3 to assess and demonstrate aircraft and engine technologies to reduce energy use, emissions, and noise. </a:t>
            </a:r>
          </a:p>
          <a:p>
            <a:pPr marL="227013" indent="-227013"/>
            <a:r>
              <a:rPr lang="en-US" sz="1200" dirty="0" smtClean="0">
                <a:solidFill>
                  <a:srgbClr val="000000"/>
                </a:solidFill>
                <a:latin typeface="Arial"/>
              </a:rPr>
              <a:t>Support the approval of additional alternative jet fuel pathways via ASTM International. </a:t>
            </a:r>
          </a:p>
          <a:p>
            <a:pPr marL="227013" indent="-227013"/>
            <a:r>
              <a:rPr lang="en-US" sz="1200" dirty="0" smtClean="0">
                <a:solidFill>
                  <a:srgbClr val="000000"/>
                </a:solidFill>
                <a:latin typeface="Arial"/>
              </a:rPr>
              <a:t>Support the inclusion of environmental and economic evaluations of alternative jet fuels into tools and databases for use by government, industry and academia. </a:t>
            </a:r>
          </a:p>
          <a:p>
            <a:pPr marL="227013" indent="-227013"/>
            <a:r>
              <a:rPr lang="en-US" sz="1200" dirty="0" smtClean="0">
                <a:solidFill>
                  <a:srgbClr val="000000"/>
                </a:solidFill>
                <a:latin typeface="Arial"/>
              </a:rPr>
              <a:t>Submit a report evaluating progress towards meeting NextGen environmental goals that identifies performance gaps and mitigation solution needs</a:t>
            </a:r>
            <a:r>
              <a:rPr lang="en-US" sz="1200" dirty="0" smtClean="0">
                <a:solidFill>
                  <a:srgbClr val="000000"/>
                </a:solidFill>
                <a:latin typeface="Arial"/>
              </a:rPr>
              <a:t>.</a:t>
            </a:r>
          </a:p>
        </p:txBody>
      </p:sp>
      <p:graphicFrame>
        <p:nvGraphicFramePr>
          <p:cNvPr id="27" name="Group 171"/>
          <p:cNvGraphicFramePr>
            <a:graphicFrameLocks noGrp="1"/>
          </p:cNvGraphicFramePr>
          <p:nvPr>
            <p:ph idx="1"/>
            <p:extLst>
              <p:ext uri="{D42A27DB-BD31-4B8C-83A1-F6EECF244321}">
                <p14:modId xmlns:p14="http://schemas.microsoft.com/office/powerpoint/2010/main" val="2631828006"/>
              </p:ext>
            </p:extLst>
          </p:nvPr>
        </p:nvGraphicFramePr>
        <p:xfrm>
          <a:off x="4560870" y="4069424"/>
          <a:ext cx="4479925" cy="1035976"/>
        </p:xfrm>
        <a:graphic>
          <a:graphicData uri="http://schemas.openxmlformats.org/drawingml/2006/table">
            <a:tbl>
              <a:tblPr/>
              <a:tblGrid>
                <a:gridCol w="1020763"/>
                <a:gridCol w="676275"/>
                <a:gridCol w="671512"/>
                <a:gridCol w="676275"/>
                <a:gridCol w="752475"/>
                <a:gridCol w="682625"/>
              </a:tblGrid>
              <a:tr h="243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2019</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2020</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2021</a:t>
                      </a:r>
                    </a:p>
                  </a:txBody>
                  <a:tcPr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Target ($000)</a:t>
                      </a: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23,793</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24,354</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24,469</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24,732</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25,291</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008000"/>
                          </a:solidFill>
                          <a:effectLst/>
                          <a:latin typeface="+mn-lt"/>
                        </a:rPr>
                        <a:t>Above Target Request</a:t>
                      </a:r>
                    </a:p>
                  </a:txBody>
                  <a:tcPr marT="45684" marB="456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solidFill>
                            <a:srgbClr val="008000"/>
                          </a:solidFill>
                          <a:latin typeface="+mn-lt"/>
                        </a:rPr>
                        <a:t>5,000</a:t>
                      </a:r>
                      <a:endParaRPr lang="en-US" sz="1100" b="1" dirty="0">
                        <a:solidFill>
                          <a:srgbClr val="008000"/>
                        </a:solidFill>
                        <a:latin typeface="+mn-lt"/>
                      </a:endParaRPr>
                    </a:p>
                  </a:txBody>
                  <a:tcPr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solidFill>
                            <a:srgbClr val="008000"/>
                          </a:solidFill>
                          <a:latin typeface="+mn-lt"/>
                        </a:rPr>
                        <a:t>5,000</a:t>
                      </a:r>
                      <a:endParaRPr lang="en-US" sz="1100" b="1" dirty="0">
                        <a:solidFill>
                          <a:srgbClr val="008000"/>
                        </a:solidFill>
                        <a:latin typeface="+mn-lt"/>
                      </a:endParaRPr>
                    </a:p>
                  </a:txBody>
                  <a:tcPr marT="45684" marB="456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100" b="1" dirty="0" smtClean="0">
                          <a:solidFill>
                            <a:srgbClr val="008000"/>
                          </a:solidFill>
                          <a:latin typeface="+mn-lt"/>
                        </a:rPr>
                        <a:t>5,000</a:t>
                      </a:r>
                      <a:endParaRPr lang="en-US" sz="1100" b="1" dirty="0">
                        <a:solidFill>
                          <a:srgbClr val="008000"/>
                        </a:solidFill>
                        <a:latin typeface="+mn-lt"/>
                      </a:endParaRPr>
                    </a:p>
                  </a:txBody>
                  <a:tcPr marT="45652" marB="456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8000"/>
                          </a:solidFill>
                          <a:effectLst/>
                          <a:uLnTx/>
                          <a:uFillTx/>
                          <a:latin typeface="+mn-lt"/>
                        </a:rPr>
                        <a:t>5,000</a:t>
                      </a:r>
                      <a:endParaRPr kumimoji="0" lang="en-US" sz="1100" b="1" i="0" u="none" strike="noStrike" kern="1200" cap="none" spc="0" normalizeH="0" baseline="0" noProof="0" dirty="0">
                        <a:ln>
                          <a:noFill/>
                        </a:ln>
                        <a:solidFill>
                          <a:srgbClr val="008000"/>
                        </a:solidFill>
                        <a:effectLst/>
                        <a:uLnTx/>
                        <a:uFillTx/>
                        <a:latin typeface="+mn-lt"/>
                      </a:endParaRPr>
                    </a:p>
                  </a:txBody>
                  <a:tcPr marT="45652" marB="4565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8000"/>
                          </a:solidFill>
                          <a:effectLst/>
                          <a:uLnTx/>
                          <a:uFillTx/>
                          <a:latin typeface="+mn-lt"/>
                        </a:rPr>
                        <a:t>5,000</a:t>
                      </a:r>
                      <a:endParaRPr kumimoji="0" lang="en-US" sz="1100" b="1" i="0" u="none" strike="noStrike" kern="1200" cap="none" spc="0" normalizeH="0" baseline="0" noProof="0" dirty="0">
                        <a:ln>
                          <a:noFill/>
                        </a:ln>
                        <a:solidFill>
                          <a:srgbClr val="008000"/>
                        </a:solidFill>
                        <a:effectLst/>
                        <a:uLnTx/>
                        <a:uFillTx/>
                        <a:latin typeface="+mn-lt"/>
                      </a:endParaRPr>
                    </a:p>
                  </a:txBody>
                  <a:tcPr marT="45652" marB="456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 name="Rectangle 4"/>
          <p:cNvSpPr>
            <a:spLocks noChangeArrowheads="1"/>
          </p:cNvSpPr>
          <p:nvPr/>
        </p:nvSpPr>
        <p:spPr bwMode="auto">
          <a:xfrm>
            <a:off x="4495800" y="76200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Research Goals</a:t>
            </a:r>
          </a:p>
        </p:txBody>
      </p:sp>
      <p:sp>
        <p:nvSpPr>
          <p:cNvPr id="32" name="Rectangle 27"/>
          <p:cNvSpPr>
            <a:spLocks noChangeArrowheads="1"/>
          </p:cNvSpPr>
          <p:nvPr/>
        </p:nvSpPr>
        <p:spPr bwMode="auto">
          <a:xfrm>
            <a:off x="0" y="1682859"/>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Need</a:t>
            </a:r>
          </a:p>
        </p:txBody>
      </p:sp>
      <p:sp>
        <p:nvSpPr>
          <p:cNvPr id="33" name="Rectangle 28"/>
          <p:cNvSpPr>
            <a:spLocks noChangeArrowheads="1"/>
          </p:cNvSpPr>
          <p:nvPr/>
        </p:nvSpPr>
        <p:spPr bwMode="auto">
          <a:xfrm>
            <a:off x="0" y="1987659"/>
            <a:ext cx="44196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spcBef>
                <a:spcPts val="300"/>
              </a:spcBef>
            </a:pPr>
            <a:r>
              <a:rPr lang="en-US" sz="1200" dirty="0" smtClean="0">
                <a:solidFill>
                  <a:srgbClr val="000000"/>
                </a:solidFill>
              </a:rPr>
              <a:t>Characterize environmental and energy challenges</a:t>
            </a:r>
          </a:p>
          <a:p>
            <a:pPr marL="227013" indent="-227013">
              <a:spcBef>
                <a:spcPts val="300"/>
              </a:spcBef>
            </a:pPr>
            <a:r>
              <a:rPr lang="en-US" sz="1200" dirty="0" smtClean="0">
                <a:solidFill>
                  <a:srgbClr val="000000"/>
                </a:solidFill>
              </a:rPr>
              <a:t>Develop and implement mitigation solutions</a:t>
            </a:r>
          </a:p>
          <a:p>
            <a:pPr marL="227013" indent="-227013">
              <a:spcBef>
                <a:spcPts val="300"/>
              </a:spcBef>
            </a:pPr>
            <a:r>
              <a:rPr lang="en-US" sz="1200" dirty="0" smtClean="0">
                <a:solidFill>
                  <a:srgbClr val="000000"/>
                </a:solidFill>
              </a:rPr>
              <a:t>Enhance international leadership on environment and energy matters</a:t>
            </a:r>
            <a:endParaRPr lang="en-US" sz="1200" dirty="0">
              <a:solidFill>
                <a:srgbClr val="000000"/>
              </a:solidFill>
            </a:endParaRPr>
          </a:p>
        </p:txBody>
      </p:sp>
      <p:sp>
        <p:nvSpPr>
          <p:cNvPr id="34" name="Rectangle 5"/>
          <p:cNvSpPr>
            <a:spLocks noChangeArrowheads="1"/>
          </p:cNvSpPr>
          <p:nvPr/>
        </p:nvSpPr>
        <p:spPr bwMode="auto">
          <a:xfrm>
            <a:off x="0" y="762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smtClean="0">
                <a:solidFill>
                  <a:srgbClr val="000000"/>
                </a:solidFill>
              </a:rPr>
              <a:t>FAA Strategic Plan</a:t>
            </a:r>
            <a:endParaRPr lang="en-US" sz="1800" b="1" u="sng" dirty="0">
              <a:solidFill>
                <a:srgbClr val="000000"/>
              </a:solidFill>
            </a:endParaRPr>
          </a:p>
        </p:txBody>
      </p:sp>
      <p:sp>
        <p:nvSpPr>
          <p:cNvPr id="35" name="Rectangle 20"/>
          <p:cNvSpPr>
            <a:spLocks noChangeArrowheads="1"/>
          </p:cNvSpPr>
          <p:nvPr/>
        </p:nvSpPr>
        <p:spPr bwMode="auto">
          <a:xfrm>
            <a:off x="0" y="1112837"/>
            <a:ext cx="441960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spcBef>
                <a:spcPts val="300"/>
              </a:spcBef>
            </a:pPr>
            <a:r>
              <a:rPr lang="en-US" sz="1200" dirty="0" smtClean="0">
                <a:solidFill>
                  <a:srgbClr val="000000"/>
                </a:solidFill>
              </a:rPr>
              <a:t>Deliver </a:t>
            </a:r>
            <a:r>
              <a:rPr lang="en-US" sz="1200" dirty="0">
                <a:solidFill>
                  <a:srgbClr val="000000"/>
                </a:solidFill>
              </a:rPr>
              <a:t>Benefits </a:t>
            </a:r>
            <a:r>
              <a:rPr lang="en-US" sz="1200" dirty="0" smtClean="0">
                <a:solidFill>
                  <a:srgbClr val="000000"/>
                </a:solidFill>
              </a:rPr>
              <a:t>Through Technology and Infrastructure</a:t>
            </a:r>
          </a:p>
          <a:p>
            <a:pPr marL="227013" indent="-227013">
              <a:spcBef>
                <a:spcPts val="300"/>
              </a:spcBef>
            </a:pPr>
            <a:r>
              <a:rPr lang="en-US" sz="1200" dirty="0">
                <a:solidFill>
                  <a:srgbClr val="000000"/>
                </a:solidFill>
              </a:rPr>
              <a:t>Enhance global leadership</a:t>
            </a:r>
            <a:endParaRPr lang="en-US" sz="1200" dirty="0" smtClean="0">
              <a:solidFill>
                <a:srgbClr val="000000"/>
              </a:solidFill>
            </a:endParaRPr>
          </a:p>
        </p:txBody>
      </p:sp>
      <p:sp>
        <p:nvSpPr>
          <p:cNvPr id="16"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21</a:t>
            </a:fld>
            <a:endParaRPr lang="en-US" sz="1400" smtClean="0">
              <a:solidFill>
                <a:srgbClr val="FFFFFF"/>
              </a:solidFill>
            </a:endParaRPr>
          </a:p>
        </p:txBody>
      </p:sp>
      <p:sp>
        <p:nvSpPr>
          <p:cNvPr id="17" name="Rectangle 22"/>
          <p:cNvSpPr>
            <a:spLocks noChangeArrowheads="1"/>
          </p:cNvSpPr>
          <p:nvPr/>
        </p:nvSpPr>
        <p:spPr bwMode="auto">
          <a:xfrm>
            <a:off x="4560870" y="5144869"/>
            <a:ext cx="449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200" b="1" dirty="0" smtClean="0">
                <a:solidFill>
                  <a:srgbClr val="008000"/>
                </a:solidFill>
              </a:rPr>
              <a:t>This </a:t>
            </a:r>
            <a:r>
              <a:rPr lang="en-US" sz="1200" b="1" dirty="0">
                <a:solidFill>
                  <a:srgbClr val="008000"/>
                </a:solidFill>
              </a:rPr>
              <a:t>above target request would </a:t>
            </a:r>
            <a:r>
              <a:rPr lang="en-US" sz="1200" b="1" dirty="0" smtClean="0">
                <a:solidFill>
                  <a:srgbClr val="008000"/>
                </a:solidFill>
              </a:rPr>
              <a:t>accelerate the maturation </a:t>
            </a:r>
            <a:r>
              <a:rPr lang="en-US" sz="1200" b="1" dirty="0">
                <a:solidFill>
                  <a:srgbClr val="008000"/>
                </a:solidFill>
              </a:rPr>
              <a:t>of aircraft technologies and alternative jet fuels that would help to mitigate aviation’s impact on the environment</a:t>
            </a:r>
            <a:r>
              <a:rPr lang="en-US" sz="1200" b="1" dirty="0" smtClean="0">
                <a:solidFill>
                  <a:srgbClr val="008000"/>
                </a:solidFill>
              </a:rPr>
              <a:t>.</a:t>
            </a:r>
          </a:p>
          <a:p>
            <a:pPr>
              <a:buFontTx/>
              <a:buNone/>
            </a:pPr>
            <a:r>
              <a:rPr lang="en-US" sz="1200" b="1" i="1" dirty="0" smtClean="0"/>
              <a:t>Note these are contract dollars</a:t>
            </a:r>
            <a:endParaRPr lang="en-US" sz="1200" b="1" i="1" dirty="0"/>
          </a:p>
        </p:txBody>
      </p:sp>
    </p:spTree>
    <p:extLst>
      <p:ext uri="{BB962C8B-B14F-4D97-AF65-F5344CB8AC3E}">
        <p14:creationId xmlns:p14="http://schemas.microsoft.com/office/powerpoint/2010/main" val="864014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1"/>
          <p:cNvSpPr>
            <a:spLocks noChangeArrowheads="1"/>
          </p:cNvSpPr>
          <p:nvPr/>
        </p:nvSpPr>
        <p:spPr bwMode="auto">
          <a:xfrm>
            <a:off x="4572000" y="1170816"/>
            <a:ext cx="4495800" cy="646331"/>
          </a:xfrm>
          <a:prstGeom prst="rect">
            <a:avLst/>
          </a:prstGeom>
          <a:noFill/>
          <a:ln>
            <a:noFill/>
          </a:ln>
          <a:effectLst/>
        </p:spPr>
        <p:txBody>
          <a:bodyPr wrap="square">
            <a:spAutoFit/>
          </a:bodyPr>
          <a:lstStyle/>
          <a:p>
            <a:pPr marL="227013" indent="-227013">
              <a:defRPr/>
            </a:pPr>
            <a:r>
              <a:rPr lang="en-US" sz="1200" dirty="0" smtClean="0">
                <a:solidFill>
                  <a:srgbClr val="000000"/>
                </a:solidFill>
                <a:latin typeface="Arial" pitchFamily="34" charset="0"/>
              </a:rPr>
              <a:t>Develop </a:t>
            </a:r>
            <a:r>
              <a:rPr lang="en-US" sz="1200" dirty="0">
                <a:solidFill>
                  <a:srgbClr val="000000"/>
                </a:solidFill>
                <a:latin typeface="Arial" pitchFamily="34" charset="0"/>
              </a:rPr>
              <a:t>environmental assessment capabilities </a:t>
            </a:r>
            <a:r>
              <a:rPr lang="en-US" sz="1200" dirty="0" smtClean="0">
                <a:solidFill>
                  <a:srgbClr val="000000"/>
                </a:solidFill>
                <a:latin typeface="Arial" pitchFamily="34" charset="0"/>
              </a:rPr>
              <a:t>that are integrated with NAS design tools, simulation models and performance monitoring systems. </a:t>
            </a:r>
          </a:p>
        </p:txBody>
      </p:sp>
      <p:sp>
        <p:nvSpPr>
          <p:cNvPr id="10243" name="Rectangle 2"/>
          <p:cNvSpPr>
            <a:spLocks noGrp="1" noChangeArrowheads="1"/>
          </p:cNvSpPr>
          <p:nvPr>
            <p:ph type="title"/>
          </p:nvPr>
        </p:nvSpPr>
        <p:spPr>
          <a:xfrm>
            <a:off x="428625" y="76200"/>
            <a:ext cx="8472488" cy="609600"/>
          </a:xfrm>
        </p:spPr>
        <p:txBody>
          <a:bodyPr/>
          <a:lstStyle/>
          <a:p>
            <a:pPr algn="ctr" eaLnBrk="1" hangingPunct="1"/>
            <a:r>
              <a:rPr lang="en-US" sz="2400" dirty="0" smtClean="0"/>
              <a:t>NextGen F&amp;E </a:t>
            </a:r>
            <a:r>
              <a:rPr lang="en-US" sz="2400" dirty="0"/>
              <a:t>(1A08D) </a:t>
            </a:r>
            <a:r>
              <a:rPr lang="en-US" sz="2400" dirty="0" smtClean="0"/>
              <a:t>- Environment Portfolio</a:t>
            </a:r>
          </a:p>
        </p:txBody>
      </p:sp>
      <p:sp>
        <p:nvSpPr>
          <p:cNvPr id="20" name="Rectangle 6"/>
          <p:cNvSpPr>
            <a:spLocks noChangeArrowheads="1"/>
          </p:cNvSpPr>
          <p:nvPr/>
        </p:nvSpPr>
        <p:spPr bwMode="auto">
          <a:xfrm>
            <a:off x="4495800" y="3886278"/>
            <a:ext cx="464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Out Year Funding Requirements</a:t>
            </a:r>
            <a:r>
              <a:rPr lang="en-US" sz="1800" dirty="0">
                <a:solidFill>
                  <a:srgbClr val="000000"/>
                </a:solidFill>
              </a:rPr>
              <a:t> </a:t>
            </a:r>
            <a:endParaRPr lang="en-US" sz="1800" b="1" dirty="0">
              <a:solidFill>
                <a:srgbClr val="000000"/>
              </a:solidFill>
            </a:endParaRPr>
          </a:p>
        </p:txBody>
      </p:sp>
      <p:sp>
        <p:nvSpPr>
          <p:cNvPr id="21" name="Line 7"/>
          <p:cNvSpPr>
            <a:spLocks noChangeShapeType="1"/>
          </p:cNvSpPr>
          <p:nvPr/>
        </p:nvSpPr>
        <p:spPr bwMode="auto">
          <a:xfrm>
            <a:off x="4495800" y="838200"/>
            <a:ext cx="0" cy="518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8" name="Rectangle 4"/>
          <p:cNvSpPr>
            <a:spLocks noChangeArrowheads="1"/>
          </p:cNvSpPr>
          <p:nvPr/>
        </p:nvSpPr>
        <p:spPr bwMode="auto">
          <a:xfrm>
            <a:off x="4495800" y="762000"/>
            <a:ext cx="464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Research Goals</a:t>
            </a:r>
          </a:p>
        </p:txBody>
      </p:sp>
      <p:sp>
        <p:nvSpPr>
          <p:cNvPr id="32" name="Rectangle 27"/>
          <p:cNvSpPr>
            <a:spLocks noChangeArrowheads="1"/>
          </p:cNvSpPr>
          <p:nvPr/>
        </p:nvSpPr>
        <p:spPr bwMode="auto">
          <a:xfrm>
            <a:off x="0" y="1682859"/>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Need</a:t>
            </a:r>
          </a:p>
        </p:txBody>
      </p:sp>
      <p:sp>
        <p:nvSpPr>
          <p:cNvPr id="33" name="Rectangle 28"/>
          <p:cNvSpPr>
            <a:spLocks noChangeArrowheads="1"/>
          </p:cNvSpPr>
          <p:nvPr/>
        </p:nvSpPr>
        <p:spPr bwMode="auto">
          <a:xfrm>
            <a:off x="0" y="1987659"/>
            <a:ext cx="44196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spcBef>
                <a:spcPts val="300"/>
              </a:spcBef>
            </a:pPr>
            <a:r>
              <a:rPr lang="en-US" sz="1200" dirty="0" smtClean="0">
                <a:solidFill>
                  <a:srgbClr val="000000"/>
                </a:solidFill>
              </a:rPr>
              <a:t>Characterize environmental and energy challenges</a:t>
            </a:r>
          </a:p>
          <a:p>
            <a:pPr marL="227013" indent="-227013">
              <a:spcBef>
                <a:spcPts val="300"/>
              </a:spcBef>
            </a:pPr>
            <a:r>
              <a:rPr lang="en-US" sz="1200" dirty="0" smtClean="0">
                <a:solidFill>
                  <a:srgbClr val="000000"/>
                </a:solidFill>
              </a:rPr>
              <a:t>Develop and implement mitigation solutions</a:t>
            </a:r>
          </a:p>
          <a:p>
            <a:pPr marL="227013" indent="-227013">
              <a:spcBef>
                <a:spcPts val="300"/>
              </a:spcBef>
            </a:pPr>
            <a:r>
              <a:rPr lang="en-US" sz="1200" dirty="0" smtClean="0">
                <a:solidFill>
                  <a:srgbClr val="000000"/>
                </a:solidFill>
              </a:rPr>
              <a:t>Enhance international leadership on environment and energy matters</a:t>
            </a:r>
            <a:endParaRPr lang="en-US" sz="1200" dirty="0">
              <a:solidFill>
                <a:srgbClr val="000000"/>
              </a:solidFill>
            </a:endParaRPr>
          </a:p>
        </p:txBody>
      </p:sp>
      <p:sp>
        <p:nvSpPr>
          <p:cNvPr id="34" name="Rectangle 5"/>
          <p:cNvSpPr>
            <a:spLocks noChangeArrowheads="1"/>
          </p:cNvSpPr>
          <p:nvPr/>
        </p:nvSpPr>
        <p:spPr bwMode="auto">
          <a:xfrm>
            <a:off x="0" y="762000"/>
            <a:ext cx="449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smtClean="0">
                <a:solidFill>
                  <a:srgbClr val="000000"/>
                </a:solidFill>
              </a:rPr>
              <a:t>FAA Strategic Plan</a:t>
            </a:r>
            <a:endParaRPr lang="en-US" sz="1800" b="1" u="sng" dirty="0">
              <a:solidFill>
                <a:srgbClr val="000000"/>
              </a:solidFill>
            </a:endParaRPr>
          </a:p>
        </p:txBody>
      </p:sp>
      <p:sp>
        <p:nvSpPr>
          <p:cNvPr id="35" name="Rectangle 20"/>
          <p:cNvSpPr>
            <a:spLocks noChangeArrowheads="1"/>
          </p:cNvSpPr>
          <p:nvPr/>
        </p:nvSpPr>
        <p:spPr bwMode="auto">
          <a:xfrm>
            <a:off x="0" y="1112837"/>
            <a:ext cx="441960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spcBef>
                <a:spcPts val="300"/>
              </a:spcBef>
            </a:pPr>
            <a:r>
              <a:rPr lang="en-US" sz="1200" dirty="0" smtClean="0">
                <a:solidFill>
                  <a:srgbClr val="000000"/>
                </a:solidFill>
              </a:rPr>
              <a:t>Deliver </a:t>
            </a:r>
            <a:r>
              <a:rPr lang="en-US" sz="1200" dirty="0">
                <a:solidFill>
                  <a:srgbClr val="000000"/>
                </a:solidFill>
              </a:rPr>
              <a:t>Benefits </a:t>
            </a:r>
            <a:r>
              <a:rPr lang="en-US" sz="1200" dirty="0" smtClean="0">
                <a:solidFill>
                  <a:srgbClr val="000000"/>
                </a:solidFill>
              </a:rPr>
              <a:t>Through Technology and Infrastructure</a:t>
            </a:r>
          </a:p>
          <a:p>
            <a:pPr marL="227013" indent="-227013">
              <a:spcBef>
                <a:spcPts val="300"/>
              </a:spcBef>
            </a:pPr>
            <a:r>
              <a:rPr lang="en-US" sz="1200" dirty="0">
                <a:solidFill>
                  <a:srgbClr val="000000"/>
                </a:solidFill>
              </a:rPr>
              <a:t>Enhance global leadership</a:t>
            </a:r>
            <a:endParaRPr lang="en-US" sz="1200" dirty="0" smtClean="0">
              <a:solidFill>
                <a:srgbClr val="000000"/>
              </a:solidFill>
            </a:endParaRPr>
          </a:p>
        </p:txBody>
      </p:sp>
      <p:graphicFrame>
        <p:nvGraphicFramePr>
          <p:cNvPr id="18" name="Group 171"/>
          <p:cNvGraphicFramePr>
            <a:graphicFrameLocks noGrp="1"/>
          </p:cNvGraphicFramePr>
          <p:nvPr>
            <p:ph idx="1"/>
            <p:extLst>
              <p:ext uri="{D42A27DB-BD31-4B8C-83A1-F6EECF244321}">
                <p14:modId xmlns:p14="http://schemas.microsoft.com/office/powerpoint/2010/main" val="3565240285"/>
              </p:ext>
            </p:extLst>
          </p:nvPr>
        </p:nvGraphicFramePr>
        <p:xfrm>
          <a:off x="4572000" y="4419678"/>
          <a:ext cx="4479925" cy="639808"/>
        </p:xfrm>
        <a:graphic>
          <a:graphicData uri="http://schemas.openxmlformats.org/drawingml/2006/table">
            <a:tbl>
              <a:tblPr/>
              <a:tblGrid>
                <a:gridCol w="1020763"/>
                <a:gridCol w="676275"/>
                <a:gridCol w="671512"/>
                <a:gridCol w="676275"/>
                <a:gridCol w="752475"/>
                <a:gridCol w="682625"/>
              </a:tblGrid>
              <a:tr h="2436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2019</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2020</a:t>
                      </a:r>
                    </a:p>
                  </a:txBody>
                  <a:tcPr marT="45652" marB="456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2021</a:t>
                      </a:r>
                    </a:p>
                  </a:txBody>
                  <a:tcPr marT="45652" marB="456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Funding Target ($000)</a:t>
                      </a:r>
                    </a:p>
                  </a:txBody>
                  <a:tcPr marT="45652" marB="456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1,000</a:t>
                      </a:r>
                      <a:endParaRPr lang="en-US" sz="1200" b="1" u="none" strike="noStrike" kern="1200" dirty="0">
                        <a:solidFill>
                          <a:schemeClr val="tx1"/>
                        </a:solidFill>
                        <a:effectLst/>
                        <a:latin typeface="+mn-lt"/>
                        <a:ea typeface="+mn-ea"/>
                        <a:cs typeface="+mn-cs"/>
                      </a:endParaRPr>
                    </a:p>
                  </a:txBody>
                  <a:tcPr marL="8404" marR="8404"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0</a:t>
                      </a:r>
                      <a:endParaRPr lang="en-US" sz="1200" b="1" u="none" strike="noStrike" kern="1200" dirty="0">
                        <a:solidFill>
                          <a:schemeClr val="tx1"/>
                        </a:solidFill>
                        <a:effectLst/>
                        <a:latin typeface="+mn-lt"/>
                        <a:ea typeface="+mn-ea"/>
                        <a:cs typeface="+mn-cs"/>
                      </a:endParaRPr>
                    </a:p>
                  </a:txBody>
                  <a:tcPr marL="8404" marR="8404"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0</a:t>
                      </a:r>
                      <a:endParaRPr lang="en-US" sz="1200" b="1" u="none" strike="noStrike" kern="1200" dirty="0">
                        <a:solidFill>
                          <a:schemeClr val="tx1"/>
                        </a:solidFill>
                        <a:effectLst/>
                        <a:latin typeface="+mn-lt"/>
                        <a:ea typeface="+mn-ea"/>
                        <a:cs typeface="+mn-cs"/>
                      </a:endParaRPr>
                    </a:p>
                  </a:txBody>
                  <a:tcPr marL="8404" marR="8404"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0</a:t>
                      </a:r>
                      <a:endParaRPr lang="en-US" sz="1200" b="1" u="none" strike="noStrike" kern="1200" dirty="0">
                        <a:solidFill>
                          <a:schemeClr val="tx1"/>
                        </a:solidFill>
                        <a:effectLst/>
                        <a:latin typeface="+mn-lt"/>
                        <a:ea typeface="+mn-ea"/>
                        <a:cs typeface="+mn-cs"/>
                      </a:endParaRPr>
                    </a:p>
                  </a:txBody>
                  <a:tcPr marL="8404" marR="8404" marT="84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lang="en-US" sz="1200" b="1" u="none" strike="noStrike" kern="1200" dirty="0" smtClean="0">
                          <a:solidFill>
                            <a:schemeClr val="tx1"/>
                          </a:solidFill>
                          <a:effectLst/>
                          <a:latin typeface="+mn-lt"/>
                          <a:ea typeface="+mn-ea"/>
                          <a:cs typeface="+mn-cs"/>
                        </a:rPr>
                        <a:t>0</a:t>
                      </a:r>
                      <a:endParaRPr lang="en-US" sz="1200" b="1" u="none" strike="noStrike" kern="1200" dirty="0">
                        <a:solidFill>
                          <a:schemeClr val="tx1"/>
                        </a:solidFill>
                        <a:effectLst/>
                        <a:latin typeface="+mn-lt"/>
                        <a:ea typeface="+mn-ea"/>
                        <a:cs typeface="+mn-cs"/>
                      </a:endParaRPr>
                    </a:p>
                  </a:txBody>
                  <a:tcPr marL="8404" marR="8404" marT="8404"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22</a:t>
            </a:fld>
            <a:endParaRPr lang="en-US" sz="1400" smtClean="0">
              <a:solidFill>
                <a:srgbClr val="FFFFFF"/>
              </a:solidFill>
            </a:endParaRPr>
          </a:p>
        </p:txBody>
      </p:sp>
      <p:sp>
        <p:nvSpPr>
          <p:cNvPr id="16" name="Rectangle 15"/>
          <p:cNvSpPr>
            <a:spLocks noChangeArrowheads="1"/>
          </p:cNvSpPr>
          <p:nvPr/>
        </p:nvSpPr>
        <p:spPr bwMode="auto">
          <a:xfrm>
            <a:off x="0" y="3276600"/>
            <a:ext cx="4419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7013" indent="-227013"/>
            <a:r>
              <a:rPr lang="en-US" sz="1200" dirty="0" smtClean="0">
                <a:solidFill>
                  <a:srgbClr val="000000"/>
                </a:solidFill>
              </a:rPr>
              <a:t>Enhance Aviation Environmental Design Tool (AEDT) capabilities.</a:t>
            </a:r>
          </a:p>
          <a:p>
            <a:pPr marL="227013" indent="-227013"/>
            <a:r>
              <a:rPr lang="en-US" sz="1200" dirty="0" smtClean="0">
                <a:solidFill>
                  <a:srgbClr val="000000"/>
                </a:solidFill>
              </a:rPr>
              <a:t>Further integrate </a:t>
            </a:r>
            <a:r>
              <a:rPr lang="en-US" sz="1200" dirty="0">
                <a:solidFill>
                  <a:srgbClr val="000000"/>
                </a:solidFill>
              </a:rPr>
              <a:t>NextGen simulation models and </a:t>
            </a:r>
            <a:r>
              <a:rPr lang="en-US" sz="1200" dirty="0" smtClean="0">
                <a:solidFill>
                  <a:srgbClr val="000000"/>
                </a:solidFill>
              </a:rPr>
              <a:t>data with aviation environmental tools.</a:t>
            </a:r>
            <a:endParaRPr lang="en-US" sz="1200" dirty="0">
              <a:solidFill>
                <a:srgbClr val="000000"/>
              </a:solidFill>
            </a:endParaRPr>
          </a:p>
        </p:txBody>
      </p:sp>
      <p:sp>
        <p:nvSpPr>
          <p:cNvPr id="24" name="Rectangle 22"/>
          <p:cNvSpPr>
            <a:spLocks noChangeArrowheads="1"/>
          </p:cNvSpPr>
          <p:nvPr/>
        </p:nvSpPr>
        <p:spPr bwMode="auto">
          <a:xfrm>
            <a:off x="4572000" y="5234575"/>
            <a:ext cx="4495800"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100" b="1" dirty="0" smtClean="0">
                <a:solidFill>
                  <a:srgbClr val="306AFF"/>
                </a:solidFill>
              </a:rPr>
              <a:t>The elimination of F&amp;E </a:t>
            </a:r>
            <a:r>
              <a:rPr lang="en-US" sz="1100" b="1" dirty="0">
                <a:solidFill>
                  <a:srgbClr val="306AFF"/>
                </a:solidFill>
              </a:rPr>
              <a:t>funds </a:t>
            </a:r>
            <a:r>
              <a:rPr lang="en-US" sz="1100" b="1" dirty="0" smtClean="0">
                <a:solidFill>
                  <a:srgbClr val="306AFF"/>
                </a:solidFill>
              </a:rPr>
              <a:t>will limit the FAA’s ability to evaluate the environmental performance of NextGen</a:t>
            </a:r>
          </a:p>
          <a:p>
            <a:pPr>
              <a:buNone/>
            </a:pPr>
            <a:r>
              <a:rPr lang="en-US" sz="1100" b="1" i="1" dirty="0"/>
              <a:t>Note these are contract </a:t>
            </a:r>
            <a:r>
              <a:rPr lang="en-US" sz="1100" b="1" i="1" dirty="0" smtClean="0"/>
              <a:t>dollars</a:t>
            </a:r>
            <a:endParaRPr lang="en-US" sz="1100" b="1" i="1" dirty="0"/>
          </a:p>
        </p:txBody>
      </p:sp>
      <p:sp>
        <p:nvSpPr>
          <p:cNvPr id="17" name="Rectangle 3"/>
          <p:cNvSpPr>
            <a:spLocks noChangeArrowheads="1"/>
          </p:cNvSpPr>
          <p:nvPr/>
        </p:nvSpPr>
        <p:spPr bwMode="auto">
          <a:xfrm>
            <a:off x="0" y="2895600"/>
            <a:ext cx="449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FontTx/>
              <a:buNone/>
            </a:pPr>
            <a:r>
              <a:rPr lang="en-US" sz="1800" b="1" u="sng" dirty="0">
                <a:solidFill>
                  <a:srgbClr val="000000"/>
                </a:solidFill>
              </a:rPr>
              <a:t>FY </a:t>
            </a:r>
            <a:r>
              <a:rPr lang="en-US" sz="1800" b="1" u="sng" dirty="0" smtClean="0">
                <a:solidFill>
                  <a:srgbClr val="000000"/>
                </a:solidFill>
              </a:rPr>
              <a:t>2017 Milestones</a:t>
            </a:r>
            <a:endParaRPr lang="en-US" sz="1800" b="1" u="sng" dirty="0">
              <a:solidFill>
                <a:srgbClr val="000000"/>
              </a:solidFill>
            </a:endParaRPr>
          </a:p>
        </p:txBody>
      </p:sp>
      <p:sp>
        <p:nvSpPr>
          <p:cNvPr id="25" name="Line 8"/>
          <p:cNvSpPr>
            <a:spLocks noChangeShapeType="1"/>
          </p:cNvSpPr>
          <p:nvPr/>
        </p:nvSpPr>
        <p:spPr bwMode="auto">
          <a:xfrm>
            <a:off x="0" y="2895600"/>
            <a:ext cx="449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616581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2759"/>
          <a:stretch/>
        </p:blipFill>
        <p:spPr bwMode="auto">
          <a:xfrm>
            <a:off x="242888" y="536762"/>
            <a:ext cx="8656637" cy="54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12942" y="0"/>
            <a:ext cx="8818324" cy="609600"/>
          </a:xfrm>
        </p:spPr>
        <p:txBody>
          <a:bodyPr/>
          <a:lstStyle/>
          <a:p>
            <a:r>
              <a:rPr lang="en-US" dirty="0" smtClean="0"/>
              <a:t>Environment and Energy Program Funding</a:t>
            </a:r>
            <a:endParaRPr lang="en-US" dirty="0"/>
          </a:p>
        </p:txBody>
      </p:sp>
      <p:sp>
        <p:nvSpPr>
          <p:cNvPr id="5"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23</a:t>
            </a:fld>
            <a:endParaRPr lang="en-US" sz="1400" smtClean="0">
              <a:solidFill>
                <a:srgbClr val="FFFFFF"/>
              </a:solidFill>
            </a:endParaRPr>
          </a:p>
        </p:txBody>
      </p:sp>
      <p:sp>
        <p:nvSpPr>
          <p:cNvPr id="4" name="Rectangle 3"/>
          <p:cNvSpPr/>
          <p:nvPr/>
        </p:nvSpPr>
        <p:spPr>
          <a:xfrm>
            <a:off x="4724400" y="5257800"/>
            <a:ext cx="4273446" cy="646331"/>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buNone/>
              <a:tabLst/>
              <a:defRPr/>
            </a:pPr>
            <a:r>
              <a:rPr kumimoji="0" lang="en-US" sz="1200" b="1" i="0" u="none" strike="noStrike" kern="0" cap="none" spc="0" normalizeH="0" baseline="0" noProof="0" dirty="0" smtClean="0">
                <a:ln>
                  <a:noFill/>
                </a:ln>
                <a:solidFill>
                  <a:srgbClr val="000000"/>
                </a:solidFill>
                <a:effectLst/>
                <a:uLnTx/>
                <a:uFillTx/>
              </a:rPr>
              <a:t>Office of Airports (ARP) has</a:t>
            </a:r>
            <a:r>
              <a:rPr kumimoji="0" lang="en-US" sz="1200" b="1" i="0" u="none" strike="noStrike" kern="0" cap="none" spc="0" normalizeH="0" noProof="0" dirty="0" smtClean="0">
                <a:ln>
                  <a:noFill/>
                </a:ln>
                <a:solidFill>
                  <a:srgbClr val="000000"/>
                </a:solidFill>
                <a:effectLst/>
                <a:uLnTx/>
                <a:uFillTx/>
              </a:rPr>
              <a:t> been </a:t>
            </a:r>
            <a:r>
              <a:rPr kumimoji="0" lang="en-US" sz="1200" b="1" i="0" u="none" strike="noStrike" kern="0" cap="none" spc="0" normalizeH="0" baseline="0" noProof="0" dirty="0" smtClean="0">
                <a:ln>
                  <a:noFill/>
                </a:ln>
                <a:solidFill>
                  <a:srgbClr val="000000"/>
                </a:solidFill>
                <a:effectLst/>
                <a:uLnTx/>
                <a:uFillTx/>
              </a:rPr>
              <a:t>providing funding for community noise survey. Starting in FY16 they will be providing additional funds for environment projects.</a:t>
            </a:r>
            <a:endParaRPr kumimoji="0" lang="en-US" sz="12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53314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E&amp;E Subcommittee Action Item</a:t>
            </a:r>
            <a:endParaRPr lang="en-US" dirty="0"/>
          </a:p>
        </p:txBody>
      </p:sp>
      <p:sp>
        <p:nvSpPr>
          <p:cNvPr id="3" name="Content Placeholder 2"/>
          <p:cNvSpPr>
            <a:spLocks noGrp="1"/>
          </p:cNvSpPr>
          <p:nvPr>
            <p:ph idx="1"/>
          </p:nvPr>
        </p:nvSpPr>
        <p:spPr/>
        <p:txBody>
          <a:bodyPr/>
          <a:lstStyle/>
          <a:p>
            <a:pPr marL="0" indent="0">
              <a:buNone/>
            </a:pPr>
            <a:r>
              <a:rPr lang="en-US" i="1" dirty="0" smtClean="0">
                <a:solidFill>
                  <a:srgbClr val="008000"/>
                </a:solidFill>
              </a:rPr>
              <a:t>“Provide </a:t>
            </a:r>
            <a:r>
              <a:rPr lang="en-US" i="1" dirty="0">
                <a:solidFill>
                  <a:srgbClr val="008000"/>
                </a:solidFill>
              </a:rPr>
              <a:t>a briefing at the next meeting on the research that has been dramatically curtailed and cut due to reduction in FY15 budget </a:t>
            </a:r>
            <a:r>
              <a:rPr lang="en-US" i="1" dirty="0" smtClean="0">
                <a:solidFill>
                  <a:srgbClr val="008000"/>
                </a:solidFill>
              </a:rPr>
              <a:t>levels”</a:t>
            </a:r>
          </a:p>
          <a:p>
            <a:pPr marL="0" indent="0">
              <a:buNone/>
            </a:pPr>
            <a:endParaRPr lang="en-US" sz="1200" i="1" dirty="0"/>
          </a:p>
          <a:p>
            <a:pPr marL="0" indent="0">
              <a:buNone/>
            </a:pPr>
            <a:r>
              <a:rPr lang="en-US" dirty="0" smtClean="0"/>
              <a:t>These efforts have been dramatically curtailed:</a:t>
            </a:r>
          </a:p>
          <a:p>
            <a:pPr>
              <a:buFontTx/>
              <a:buChar char="-"/>
            </a:pPr>
            <a:r>
              <a:rPr lang="en-US" b="0" dirty="0"/>
              <a:t>CLEEN aircraft technology maturation</a:t>
            </a:r>
          </a:p>
          <a:p>
            <a:pPr>
              <a:buFontTx/>
              <a:buChar char="-"/>
            </a:pPr>
            <a:r>
              <a:rPr lang="en-US" b="0" dirty="0"/>
              <a:t>Alternative jet fuel testing and analysis</a:t>
            </a:r>
          </a:p>
          <a:p>
            <a:pPr>
              <a:buFontTx/>
              <a:buChar char="-"/>
            </a:pPr>
            <a:r>
              <a:rPr lang="en-US" b="0" dirty="0" smtClean="0"/>
              <a:t>Operational procedure development and implementation</a:t>
            </a:r>
          </a:p>
          <a:p>
            <a:pPr>
              <a:buFontTx/>
              <a:buChar char="-"/>
            </a:pPr>
            <a:r>
              <a:rPr lang="en-US" b="0" dirty="0"/>
              <a:t>AEDT2b development  </a:t>
            </a:r>
            <a:endParaRPr lang="en-US" b="0" dirty="0" smtClean="0"/>
          </a:p>
          <a:p>
            <a:pPr>
              <a:buFontTx/>
              <a:buChar char="-"/>
            </a:pPr>
            <a:r>
              <a:rPr lang="en-US" b="0" dirty="0" smtClean="0"/>
              <a:t>Climate research</a:t>
            </a:r>
            <a:endParaRPr lang="en-US" b="0" dirty="0"/>
          </a:p>
        </p:txBody>
      </p:sp>
      <p:sp>
        <p:nvSpPr>
          <p:cNvPr id="5" name="Slide Number Placeholder 1"/>
          <p:cNvSpPr>
            <a:spLocks noGrp="1"/>
          </p:cNvSpPr>
          <p:nvPr>
            <p:ph type="sldNum" sz="quarter" idx="12"/>
          </p:nvPr>
        </p:nvSpPr>
        <p:spPr>
          <a:xfrm>
            <a:off x="6636504" y="6248400"/>
            <a:ext cx="1905000" cy="457200"/>
          </a:xfr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24</a:t>
            </a:fld>
            <a:endParaRPr lang="en-US" sz="1400" smtClean="0">
              <a:solidFill>
                <a:srgbClr val="FFFFFF"/>
              </a:solidFill>
            </a:endParaRPr>
          </a:p>
        </p:txBody>
      </p:sp>
    </p:spTree>
    <p:extLst>
      <p:ext uri="{BB962C8B-B14F-4D97-AF65-F5344CB8AC3E}">
        <p14:creationId xmlns:p14="http://schemas.microsoft.com/office/powerpoint/2010/main" val="2744905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152400"/>
            <a:ext cx="8818324" cy="609600"/>
          </a:xfrm>
        </p:spPr>
        <p:txBody>
          <a:bodyPr/>
          <a:lstStyle/>
          <a:p>
            <a:pPr algn="ctr"/>
            <a:r>
              <a:rPr lang="en-US" dirty="0" smtClean="0"/>
              <a:t>ASCENT Funding Summary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8878040"/>
              </p:ext>
            </p:extLst>
          </p:nvPr>
        </p:nvGraphicFramePr>
        <p:xfrm>
          <a:off x="304799" y="920696"/>
          <a:ext cx="8333744" cy="4946704"/>
        </p:xfrm>
        <a:graphic>
          <a:graphicData uri="http://schemas.openxmlformats.org/drawingml/2006/table">
            <a:tbl>
              <a:tblPr firstRow="1" lastRow="1" bandRow="1">
                <a:tableStyleId>{21E4AEA4-8DFA-4A89-87EB-49C32662AFE0}</a:tableStyleId>
              </a:tblPr>
              <a:tblGrid>
                <a:gridCol w="3848041"/>
                <a:gridCol w="1592580"/>
                <a:gridCol w="1503743"/>
                <a:gridCol w="1389380"/>
              </a:tblGrid>
              <a:tr h="370840">
                <a:tc>
                  <a:txBody>
                    <a:bodyPr/>
                    <a:lstStyle/>
                    <a:p>
                      <a:r>
                        <a:rPr lang="en-US" dirty="0" smtClean="0"/>
                        <a:t>Research Area</a:t>
                      </a:r>
                      <a:endParaRPr lang="en-US" dirty="0"/>
                    </a:p>
                  </a:txBody>
                  <a:tcPr/>
                </a:tc>
                <a:tc>
                  <a:txBody>
                    <a:bodyPr/>
                    <a:lstStyle/>
                    <a:p>
                      <a:pPr algn="ctr"/>
                      <a:r>
                        <a:rPr lang="en-US" dirty="0" smtClean="0"/>
                        <a:t>ASCENT Project #s</a:t>
                      </a:r>
                    </a:p>
                    <a:p>
                      <a:pPr algn="ctr"/>
                      <a:r>
                        <a:rPr lang="en-US" dirty="0" smtClean="0"/>
                        <a:t>(N =</a:t>
                      </a:r>
                      <a:r>
                        <a:rPr lang="en-US" baseline="0" dirty="0" smtClean="0"/>
                        <a:t> New)</a:t>
                      </a:r>
                      <a:endParaRPr lang="en-US" dirty="0"/>
                    </a:p>
                  </a:txBody>
                  <a:tcPr/>
                </a:tc>
                <a:tc>
                  <a:txBody>
                    <a:bodyPr/>
                    <a:lstStyle/>
                    <a:p>
                      <a:pPr algn="ctr"/>
                      <a:r>
                        <a:rPr lang="en-US" dirty="0" smtClean="0"/>
                        <a:t>FY13/FY14 </a:t>
                      </a:r>
                    </a:p>
                    <a:p>
                      <a:pPr algn="ctr"/>
                      <a:r>
                        <a:rPr lang="en-US" dirty="0" smtClean="0"/>
                        <a:t>Grant</a:t>
                      </a:r>
                      <a:r>
                        <a:rPr lang="en-US" baseline="0" dirty="0" smtClean="0"/>
                        <a:t> </a:t>
                      </a:r>
                    </a:p>
                    <a:p>
                      <a:pPr algn="ctr"/>
                      <a:r>
                        <a:rPr lang="en-US" baseline="0" dirty="0" smtClean="0"/>
                        <a:t>Amount</a:t>
                      </a:r>
                      <a:endParaRPr lang="en-US" dirty="0"/>
                    </a:p>
                  </a:txBody>
                  <a:tcPr/>
                </a:tc>
                <a:tc>
                  <a:txBody>
                    <a:bodyPr/>
                    <a:lstStyle/>
                    <a:p>
                      <a:pPr algn="ctr"/>
                      <a:r>
                        <a:rPr lang="en-US" dirty="0" smtClean="0"/>
                        <a:t>Est. FY15</a:t>
                      </a:r>
                    </a:p>
                    <a:p>
                      <a:pPr algn="ctr"/>
                      <a:r>
                        <a:rPr lang="en-US" dirty="0" smtClean="0"/>
                        <a:t>Grant</a:t>
                      </a:r>
                      <a:r>
                        <a:rPr lang="en-US" baseline="0" dirty="0" smtClean="0"/>
                        <a:t> </a:t>
                      </a:r>
                      <a:br>
                        <a:rPr lang="en-US" baseline="0" dirty="0" smtClean="0"/>
                      </a:br>
                      <a:r>
                        <a:rPr lang="en-US" baseline="0" dirty="0" smtClean="0"/>
                        <a:t>Amount</a:t>
                      </a:r>
                      <a:endParaRPr lang="en-US" dirty="0"/>
                    </a:p>
                  </a:txBody>
                  <a:tcPr/>
                </a:tc>
              </a:tr>
              <a:tr h="370840">
                <a:tc>
                  <a:txBody>
                    <a:bodyPr/>
                    <a:lstStyle/>
                    <a:p>
                      <a:r>
                        <a:rPr lang="en-US" dirty="0" smtClean="0"/>
                        <a:t>Emissions Measurements</a:t>
                      </a:r>
                      <a:endParaRPr lang="en-US" dirty="0"/>
                    </a:p>
                  </a:txBody>
                  <a:tcPr/>
                </a:tc>
                <a:tc>
                  <a:txBody>
                    <a:bodyPr/>
                    <a:lstStyle/>
                    <a:p>
                      <a:pPr algn="r"/>
                      <a:r>
                        <a:rPr lang="en-US" sz="1600" dirty="0" smtClean="0"/>
                        <a:t>2</a:t>
                      </a:r>
                      <a:endParaRPr lang="en-US" sz="1600" dirty="0"/>
                    </a:p>
                  </a:txBody>
                  <a:tcPr/>
                </a:tc>
                <a:tc>
                  <a:txBody>
                    <a:bodyPr/>
                    <a:lstStyle/>
                    <a:p>
                      <a:pPr algn="r"/>
                      <a:r>
                        <a:rPr lang="en-US" dirty="0" smtClean="0"/>
                        <a:t>$2,300,000</a:t>
                      </a:r>
                      <a:endParaRPr lang="en-US" dirty="0"/>
                    </a:p>
                  </a:txBody>
                  <a:tcPr/>
                </a:tc>
                <a:tc>
                  <a:txBody>
                    <a:bodyPr/>
                    <a:lstStyle/>
                    <a:p>
                      <a:pPr algn="r"/>
                      <a:r>
                        <a:rPr lang="en-US" dirty="0" smtClean="0"/>
                        <a:t>$500,000</a:t>
                      </a:r>
                      <a:endParaRPr lang="en-US" dirty="0"/>
                    </a:p>
                  </a:txBody>
                  <a:tcPr/>
                </a:tc>
              </a:tr>
              <a:tr h="370840">
                <a:tc>
                  <a:txBody>
                    <a:bodyPr/>
                    <a:lstStyle/>
                    <a:p>
                      <a:pPr marL="0" indent="0"/>
                      <a:r>
                        <a:rPr lang="en-US" dirty="0" smtClean="0"/>
                        <a:t>Air Quality and Climate Modeling </a:t>
                      </a:r>
                      <a:endParaRPr lang="en-US" dirty="0"/>
                    </a:p>
                  </a:txBody>
                  <a:tcPr/>
                </a:tc>
                <a:tc>
                  <a:txBody>
                    <a:bodyPr/>
                    <a:lstStyle/>
                    <a:p>
                      <a:pPr algn="r"/>
                      <a:r>
                        <a:rPr lang="en-US" sz="1600" dirty="0" smtClean="0"/>
                        <a:t>18-20, 22 </a:t>
                      </a:r>
                      <a:endParaRPr lang="en-US" sz="1600" dirty="0"/>
                    </a:p>
                  </a:txBody>
                  <a:tcPr/>
                </a:tc>
                <a:tc>
                  <a:txBody>
                    <a:bodyPr/>
                    <a:lstStyle/>
                    <a:p>
                      <a:pPr algn="r"/>
                      <a:r>
                        <a:rPr lang="en-US" dirty="0" smtClean="0"/>
                        <a:t>$800,000</a:t>
                      </a:r>
                      <a:endParaRPr lang="en-US" dirty="0"/>
                    </a:p>
                  </a:txBody>
                  <a:tcPr/>
                </a:tc>
                <a:tc>
                  <a:txBody>
                    <a:bodyPr/>
                    <a:lstStyle/>
                    <a:p>
                      <a:pPr algn="r"/>
                      <a:r>
                        <a:rPr lang="en-US" dirty="0" smtClean="0"/>
                        <a:t>$800,000</a:t>
                      </a:r>
                      <a:endParaRPr lang="en-US" dirty="0"/>
                    </a:p>
                  </a:txBody>
                  <a:tcPr/>
                </a:tc>
              </a:tr>
              <a:tr h="370840">
                <a:tc>
                  <a:txBody>
                    <a:bodyPr/>
                    <a:lstStyle/>
                    <a:p>
                      <a:r>
                        <a:rPr lang="en-US" dirty="0" smtClean="0"/>
                        <a:t>Noise Research</a:t>
                      </a:r>
                      <a:endParaRPr lang="en-US" dirty="0"/>
                    </a:p>
                  </a:txBody>
                  <a:tcPr/>
                </a:tc>
                <a:tc>
                  <a:txBody>
                    <a:bodyPr/>
                    <a:lstStyle/>
                    <a:p>
                      <a:pPr algn="r"/>
                      <a:r>
                        <a:rPr lang="en-US" sz="1600" dirty="0" smtClean="0"/>
                        <a:t>3-5,</a:t>
                      </a:r>
                      <a:r>
                        <a:rPr lang="en-US" sz="1600" baseline="0" dirty="0" smtClean="0"/>
                        <a:t> 7, 8</a:t>
                      </a:r>
                      <a:r>
                        <a:rPr lang="en-US" sz="1600" dirty="0" smtClean="0"/>
                        <a:t>, 17</a:t>
                      </a:r>
                      <a:endParaRPr lang="en-US" sz="1600" dirty="0"/>
                    </a:p>
                  </a:txBody>
                  <a:tcPr/>
                </a:tc>
                <a:tc>
                  <a:txBody>
                    <a:bodyPr/>
                    <a:lstStyle/>
                    <a:p>
                      <a:pPr algn="r"/>
                      <a:r>
                        <a:rPr lang="en-US" dirty="0" smtClean="0"/>
                        <a:t>$795,000</a:t>
                      </a:r>
                      <a:endParaRPr lang="en-US" dirty="0"/>
                    </a:p>
                  </a:txBody>
                  <a:tcPr/>
                </a:tc>
                <a:tc>
                  <a:txBody>
                    <a:bodyPr/>
                    <a:lstStyle/>
                    <a:p>
                      <a:pPr algn="r"/>
                      <a:r>
                        <a:rPr lang="en-US" dirty="0" smtClean="0"/>
                        <a:t>$895,000</a:t>
                      </a:r>
                      <a:endParaRPr lang="en-US" dirty="0"/>
                    </a:p>
                  </a:txBody>
                  <a:tcPr/>
                </a:tc>
              </a:tr>
              <a:tr h="398172">
                <a:tc>
                  <a:txBody>
                    <a:bodyPr/>
                    <a:lstStyle/>
                    <a:p>
                      <a:r>
                        <a:rPr lang="en-US" dirty="0" smtClean="0"/>
                        <a:t>Analytical Tool Development</a:t>
                      </a:r>
                      <a:endParaRPr lang="en-US" dirty="0"/>
                    </a:p>
                  </a:txBody>
                  <a:tcPr/>
                </a:tc>
                <a:tc>
                  <a:txBody>
                    <a:bodyPr/>
                    <a:lstStyle/>
                    <a:p>
                      <a:pPr algn="r"/>
                      <a:r>
                        <a:rPr lang="en-US" sz="1600" dirty="0" smtClean="0"/>
                        <a:t>N</a:t>
                      </a:r>
                      <a:endParaRPr lang="en-US" sz="1600" dirty="0"/>
                    </a:p>
                  </a:txBody>
                  <a:tcPr/>
                </a:tc>
                <a:tc>
                  <a:txBody>
                    <a:bodyPr/>
                    <a:lstStyle/>
                    <a:p>
                      <a:pPr algn="r"/>
                      <a:r>
                        <a:rPr lang="en-US" dirty="0" smtClean="0"/>
                        <a:t>$0</a:t>
                      </a:r>
                      <a:endParaRPr lang="en-US" dirty="0"/>
                    </a:p>
                  </a:txBody>
                  <a:tcPr/>
                </a:tc>
                <a:tc>
                  <a:txBody>
                    <a:bodyPr/>
                    <a:lstStyle/>
                    <a:p>
                      <a:pPr algn="r"/>
                      <a:r>
                        <a:rPr lang="en-US" dirty="0" smtClean="0"/>
                        <a:t>$135,000</a:t>
                      </a:r>
                      <a:endParaRPr lang="en-US" dirty="0"/>
                    </a:p>
                  </a:txBody>
                  <a:tcPr/>
                </a:tc>
              </a:tr>
              <a:tr h="398172">
                <a:tc>
                  <a:txBody>
                    <a:bodyPr/>
                    <a:lstStyle/>
                    <a:p>
                      <a:r>
                        <a:rPr lang="en-US" dirty="0" smtClean="0"/>
                        <a:t>Aircraft Technology Modeling</a:t>
                      </a:r>
                      <a:endParaRPr lang="en-US" dirty="0"/>
                    </a:p>
                  </a:txBody>
                  <a:tcPr/>
                </a:tc>
                <a:tc>
                  <a:txBody>
                    <a:bodyPr/>
                    <a:lstStyle/>
                    <a:p>
                      <a:pPr algn="r"/>
                      <a:r>
                        <a:rPr lang="en-US" sz="1600" dirty="0" smtClean="0"/>
                        <a:t>10-12, N</a:t>
                      </a:r>
                      <a:endParaRPr lang="en-US" sz="1600" dirty="0"/>
                    </a:p>
                  </a:txBody>
                  <a:tcPr/>
                </a:tc>
                <a:tc>
                  <a:txBody>
                    <a:bodyPr/>
                    <a:lstStyle/>
                    <a:p>
                      <a:pPr algn="r"/>
                      <a:r>
                        <a:rPr lang="en-US" dirty="0" smtClean="0"/>
                        <a:t>$1,240,000</a:t>
                      </a:r>
                      <a:endParaRPr lang="en-US" dirty="0"/>
                    </a:p>
                  </a:txBody>
                  <a:tcPr/>
                </a:tc>
                <a:tc>
                  <a:txBody>
                    <a:bodyPr/>
                    <a:lstStyle/>
                    <a:p>
                      <a:pPr algn="r"/>
                      <a:r>
                        <a:rPr lang="en-US" dirty="0" smtClean="0"/>
                        <a:t>$1,200,000</a:t>
                      </a:r>
                      <a:endParaRPr lang="en-US" dirty="0"/>
                    </a:p>
                  </a:txBody>
                  <a:tcPr/>
                </a:tc>
              </a:tr>
              <a:tr h="370840">
                <a:tc>
                  <a:txBody>
                    <a:bodyPr/>
                    <a:lstStyle/>
                    <a:p>
                      <a:r>
                        <a:rPr lang="en-US" dirty="0" smtClean="0"/>
                        <a:t>Alt Jet</a:t>
                      </a:r>
                      <a:r>
                        <a:rPr lang="en-US" baseline="0" dirty="0" smtClean="0"/>
                        <a:t> </a:t>
                      </a:r>
                      <a:r>
                        <a:rPr lang="en-US" dirty="0" smtClean="0"/>
                        <a:t>Fuel Analysis</a:t>
                      </a:r>
                      <a:endParaRPr lang="en-US" dirty="0"/>
                    </a:p>
                  </a:txBody>
                  <a:tcPr/>
                </a:tc>
                <a:tc>
                  <a:txBody>
                    <a:bodyPr/>
                    <a:lstStyle/>
                    <a:p>
                      <a:pPr algn="r"/>
                      <a:r>
                        <a:rPr lang="en-US" sz="1600" dirty="0" smtClean="0"/>
                        <a:t>1, 13, 21, 32, N</a:t>
                      </a:r>
                      <a:endParaRPr lang="en-US" sz="1600" dirty="0"/>
                    </a:p>
                  </a:txBody>
                  <a:tcPr/>
                </a:tc>
                <a:tc>
                  <a:txBody>
                    <a:bodyPr/>
                    <a:lstStyle/>
                    <a:p>
                      <a:pPr algn="r"/>
                      <a:r>
                        <a:rPr lang="en-US" dirty="0" smtClean="0"/>
                        <a:t>$2,270,000</a:t>
                      </a:r>
                      <a:endParaRPr lang="en-US" dirty="0"/>
                    </a:p>
                  </a:txBody>
                  <a:tcPr/>
                </a:tc>
                <a:tc>
                  <a:txBody>
                    <a:bodyPr/>
                    <a:lstStyle/>
                    <a:p>
                      <a:pPr algn="r"/>
                      <a:r>
                        <a:rPr lang="en-US" dirty="0" smtClean="0"/>
                        <a:t>$1,250,000</a:t>
                      </a:r>
                      <a:endParaRPr lang="en-US" dirty="0"/>
                    </a:p>
                  </a:txBody>
                  <a:tcPr/>
                </a:tc>
              </a:tr>
              <a:tr h="370840">
                <a:tc>
                  <a:txBody>
                    <a:bodyPr/>
                    <a:lstStyle/>
                    <a:p>
                      <a:r>
                        <a:rPr lang="en-US" dirty="0" smtClean="0"/>
                        <a:t>Alt</a:t>
                      </a:r>
                      <a:r>
                        <a:rPr lang="en-US" baseline="0" dirty="0" smtClean="0"/>
                        <a:t> Jet Fuel Testing</a:t>
                      </a:r>
                      <a:endParaRPr lang="en-US" dirty="0"/>
                    </a:p>
                  </a:txBody>
                  <a:tcPr/>
                </a:tc>
                <a:tc>
                  <a:txBody>
                    <a:bodyPr/>
                    <a:lstStyle/>
                    <a:p>
                      <a:pPr algn="r"/>
                      <a:r>
                        <a:rPr lang="en-US" sz="1600" dirty="0" smtClean="0"/>
                        <a:t>24-31, 33, 34</a:t>
                      </a:r>
                      <a:endParaRPr lang="en-US" sz="1600" dirty="0"/>
                    </a:p>
                  </a:txBody>
                  <a:tcPr/>
                </a:tc>
                <a:tc>
                  <a:txBody>
                    <a:bodyPr/>
                    <a:lstStyle/>
                    <a:p>
                      <a:pPr algn="r"/>
                      <a:r>
                        <a:rPr lang="en-US" dirty="0" smtClean="0"/>
                        <a:t>$2,995,000</a:t>
                      </a:r>
                      <a:endParaRPr lang="en-US" dirty="0"/>
                    </a:p>
                  </a:txBody>
                  <a:tcPr/>
                </a:tc>
                <a:tc>
                  <a:txBody>
                    <a:bodyPr/>
                    <a:lstStyle/>
                    <a:p>
                      <a:pPr algn="r"/>
                      <a:r>
                        <a:rPr lang="en-US" dirty="0" smtClean="0"/>
                        <a:t>$1,475,000</a:t>
                      </a:r>
                      <a:endParaRPr lang="en-US" dirty="0"/>
                    </a:p>
                  </a:txBody>
                  <a:tcPr/>
                </a:tc>
              </a:tr>
              <a:tr h="370840">
                <a:tc>
                  <a:txBody>
                    <a:bodyPr/>
                    <a:lstStyle/>
                    <a:p>
                      <a:r>
                        <a:rPr lang="en-US" dirty="0" smtClean="0"/>
                        <a:t>Operational Procedures</a:t>
                      </a:r>
                      <a:endParaRPr lang="en-US" dirty="0"/>
                    </a:p>
                  </a:txBody>
                  <a:tcPr/>
                </a:tc>
                <a:tc>
                  <a:txBody>
                    <a:bodyPr/>
                    <a:lstStyle/>
                    <a:p>
                      <a:pPr algn="r"/>
                      <a:r>
                        <a:rPr lang="en-US" sz="1600" dirty="0" smtClean="0"/>
                        <a:t>6, 15, 16, 23, N</a:t>
                      </a:r>
                    </a:p>
                  </a:txBody>
                  <a:tcPr/>
                </a:tc>
                <a:tc>
                  <a:txBody>
                    <a:bodyPr/>
                    <a:lstStyle/>
                    <a:p>
                      <a:pPr algn="r"/>
                      <a:r>
                        <a:rPr lang="en-US" dirty="0" smtClean="0"/>
                        <a:t>$790,000</a:t>
                      </a:r>
                    </a:p>
                  </a:txBody>
                  <a:tcPr/>
                </a:tc>
                <a:tc>
                  <a:txBody>
                    <a:bodyPr/>
                    <a:lstStyle/>
                    <a:p>
                      <a:pPr algn="r"/>
                      <a:r>
                        <a:rPr lang="en-US" dirty="0" smtClean="0"/>
                        <a:t>$600,000</a:t>
                      </a:r>
                    </a:p>
                  </a:txBody>
                  <a:tcPr/>
                </a:tc>
              </a:tr>
              <a:tr h="370840">
                <a:tc>
                  <a:txBody>
                    <a:bodyPr/>
                    <a:lstStyle/>
                    <a:p>
                      <a:r>
                        <a:rPr lang="en-US" dirty="0" smtClean="0"/>
                        <a:t>Analysis to</a:t>
                      </a:r>
                      <a:r>
                        <a:rPr lang="en-US" baseline="0" dirty="0" smtClean="0"/>
                        <a:t> support </a:t>
                      </a:r>
                      <a:r>
                        <a:rPr lang="en-US" dirty="0" smtClean="0"/>
                        <a:t>Environmental Standard Setting</a:t>
                      </a:r>
                      <a:endParaRPr lang="en-US" dirty="0"/>
                    </a:p>
                  </a:txBody>
                  <a:tcPr/>
                </a:tc>
                <a:tc>
                  <a:txBody>
                    <a:bodyPr/>
                    <a:lstStyle/>
                    <a:p>
                      <a:pPr algn="r"/>
                      <a:r>
                        <a:rPr lang="en-US" sz="1600" dirty="0" smtClean="0"/>
                        <a:t>14</a:t>
                      </a:r>
                      <a:endParaRPr lang="en-US" sz="1600" dirty="0"/>
                    </a:p>
                  </a:txBody>
                  <a:tcPr/>
                </a:tc>
                <a:tc>
                  <a:txBody>
                    <a:bodyPr/>
                    <a:lstStyle/>
                    <a:p>
                      <a:pPr algn="r"/>
                      <a:r>
                        <a:rPr lang="en-US" dirty="0" smtClean="0"/>
                        <a:t>$720,000</a:t>
                      </a:r>
                      <a:endParaRPr lang="en-US" dirty="0"/>
                    </a:p>
                  </a:txBody>
                  <a:tcPr/>
                </a:tc>
                <a:tc>
                  <a:txBody>
                    <a:bodyPr/>
                    <a:lstStyle/>
                    <a:p>
                      <a:pPr algn="r"/>
                      <a:r>
                        <a:rPr lang="en-US" dirty="0" smtClean="0"/>
                        <a:t>$0</a:t>
                      </a:r>
                      <a:endParaRPr lang="en-US" dirty="0"/>
                    </a:p>
                  </a:txBody>
                  <a:tcPr/>
                </a:tc>
              </a:tr>
              <a:tr h="370840">
                <a:tc>
                  <a:txBody>
                    <a:bodyPr/>
                    <a:lstStyle/>
                    <a:p>
                      <a:r>
                        <a:rPr lang="en-US" dirty="0" smtClean="0"/>
                        <a:t>Total:</a:t>
                      </a:r>
                      <a:endParaRPr lang="en-US" dirty="0"/>
                    </a:p>
                  </a:txBody>
                  <a:tcPr/>
                </a:tc>
                <a:tc>
                  <a:txBody>
                    <a:bodyPr/>
                    <a:lstStyle/>
                    <a:p>
                      <a:pPr algn="r"/>
                      <a:endParaRPr lang="en-US" dirty="0"/>
                    </a:p>
                  </a:txBody>
                  <a:tcPr/>
                </a:tc>
                <a:tc>
                  <a:txBody>
                    <a:bodyPr/>
                    <a:lstStyle/>
                    <a:p>
                      <a:pPr algn="r"/>
                      <a:r>
                        <a:rPr lang="en-US" dirty="0" smtClean="0"/>
                        <a:t>$11,760,000</a:t>
                      </a:r>
                      <a:endParaRPr lang="en-US" dirty="0"/>
                    </a:p>
                  </a:txBody>
                  <a:tcPr/>
                </a:tc>
                <a:tc>
                  <a:txBody>
                    <a:bodyPr/>
                    <a:lstStyle/>
                    <a:p>
                      <a:pPr algn="r"/>
                      <a:r>
                        <a:rPr lang="en-US" dirty="0" smtClean="0"/>
                        <a:t>$7,355,000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solidFill>
              </a:rPr>
              <a:pPr/>
              <a:t>25</a:t>
            </a:fld>
            <a:endParaRPr lang="en-US" dirty="0">
              <a:solidFill>
                <a:srgbClr val="FFFFFF"/>
              </a:solidFill>
            </a:endParaRPr>
          </a:p>
        </p:txBody>
      </p:sp>
    </p:spTree>
    <p:extLst>
      <p:ext uri="{BB962C8B-B14F-4D97-AF65-F5344CB8AC3E}">
        <p14:creationId xmlns:p14="http://schemas.microsoft.com/office/powerpoint/2010/main" val="330320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942" y="76200"/>
            <a:ext cx="8818324" cy="609600"/>
          </a:xfrm>
        </p:spPr>
        <p:txBody>
          <a:bodyPr/>
          <a:lstStyle/>
          <a:p>
            <a:r>
              <a:rPr lang="en-US" dirty="0"/>
              <a:t>Summary</a:t>
            </a:r>
          </a:p>
        </p:txBody>
      </p:sp>
      <p:sp>
        <p:nvSpPr>
          <p:cNvPr id="5" name="Content Placeholder 4"/>
          <p:cNvSpPr>
            <a:spLocks noGrp="1"/>
          </p:cNvSpPr>
          <p:nvPr>
            <p:ph idx="1"/>
          </p:nvPr>
        </p:nvSpPr>
        <p:spPr>
          <a:xfrm>
            <a:off x="219728" y="655506"/>
            <a:ext cx="8771872" cy="5264063"/>
          </a:xfrm>
        </p:spPr>
        <p:txBody>
          <a:bodyPr/>
          <a:lstStyle/>
          <a:p>
            <a:pPr eaLnBrk="1" hangingPunct="1">
              <a:buSzPct val="80000"/>
            </a:pPr>
            <a:r>
              <a:rPr lang="en-US" sz="2000" b="0" dirty="0" smtClean="0">
                <a:cs typeface="Arial" charset="0"/>
              </a:rPr>
              <a:t>Noise</a:t>
            </a:r>
            <a:r>
              <a:rPr lang="en-US" sz="2000" b="0" dirty="0">
                <a:cs typeface="Arial" charset="0"/>
              </a:rPr>
              <a:t>, emissions and the need for a sustainable and secure energy supply remain </a:t>
            </a:r>
            <a:r>
              <a:rPr lang="en-US" sz="2000" b="0" dirty="0" smtClean="0">
                <a:cs typeface="Arial" charset="0"/>
              </a:rPr>
              <a:t>critical </a:t>
            </a:r>
            <a:r>
              <a:rPr lang="en-US" sz="2000" b="0" dirty="0">
                <a:cs typeface="Arial" charset="0"/>
              </a:rPr>
              <a:t>issues facing the growth of </a:t>
            </a:r>
            <a:r>
              <a:rPr lang="en-US" sz="2000" b="0" dirty="0" smtClean="0">
                <a:cs typeface="Arial" charset="0"/>
              </a:rPr>
              <a:t>aviation</a:t>
            </a:r>
          </a:p>
          <a:p>
            <a:pPr eaLnBrk="1" hangingPunct="1">
              <a:buSzPct val="80000"/>
            </a:pPr>
            <a:r>
              <a:rPr lang="en-US" sz="2000" b="0" dirty="0" smtClean="0">
                <a:cs typeface="Arial" charset="0"/>
              </a:rPr>
              <a:t>Success </a:t>
            </a:r>
            <a:r>
              <a:rPr lang="en-US" sz="2000" b="0" dirty="0">
                <a:cs typeface="Arial" charset="0"/>
              </a:rPr>
              <a:t>in developing capabilities and solutions that are helping </a:t>
            </a:r>
            <a:r>
              <a:rPr lang="en-US" sz="2000" b="0" dirty="0" smtClean="0">
                <a:cs typeface="Arial" charset="0"/>
              </a:rPr>
              <a:t>today:</a:t>
            </a:r>
          </a:p>
          <a:p>
            <a:pPr lvl="1">
              <a:buSzPct val="80000"/>
            </a:pPr>
            <a:r>
              <a:rPr lang="en-US" sz="1600" dirty="0">
                <a:cs typeface="Arial" charset="0"/>
              </a:rPr>
              <a:t>CLEEN aircraft and engine technologies appearing in next generation of aircraft with FMS technologies retrofitted into today’s fleet - reduces noise, emissions and fuel use</a:t>
            </a:r>
          </a:p>
          <a:p>
            <a:pPr lvl="1">
              <a:buSzPct val="80000"/>
            </a:pPr>
            <a:r>
              <a:rPr lang="en-US" sz="1600" dirty="0">
                <a:cs typeface="Arial" charset="0"/>
              </a:rPr>
              <a:t>Certification of </a:t>
            </a:r>
            <a:r>
              <a:rPr lang="en-US" sz="1600" dirty="0" smtClean="0">
                <a:cs typeface="Arial" charset="0"/>
              </a:rPr>
              <a:t>three alternative </a:t>
            </a:r>
            <a:r>
              <a:rPr lang="en-US" sz="1600" dirty="0">
                <a:cs typeface="Arial" charset="0"/>
              </a:rPr>
              <a:t>jet fuel pathways – certification enabled United Airlines to sign agreement to buy and use biofuel at LAX</a:t>
            </a:r>
          </a:p>
          <a:p>
            <a:pPr lvl="1">
              <a:buSzPct val="80000"/>
            </a:pPr>
            <a:r>
              <a:rPr lang="en-US" sz="1600" dirty="0">
                <a:cs typeface="Arial" charset="0"/>
              </a:rPr>
              <a:t>N collaborative surface control – successfully tested at Boston Logan airport and will be tested at New York LaGuardia airport – </a:t>
            </a:r>
            <a:r>
              <a:rPr lang="en-US" sz="1600" dirty="0" smtClean="0">
                <a:cs typeface="Arial" charset="0"/>
              </a:rPr>
              <a:t>integration with Terminal Flight Data Management (TFDM) program</a:t>
            </a:r>
            <a:endParaRPr lang="en-US" sz="1600" dirty="0">
              <a:cs typeface="Arial" charset="0"/>
            </a:endParaRPr>
          </a:p>
          <a:p>
            <a:pPr lvl="1">
              <a:buSzPct val="80000"/>
            </a:pPr>
            <a:r>
              <a:rPr lang="en-US" sz="1600" dirty="0">
                <a:cs typeface="Arial" charset="0"/>
              </a:rPr>
              <a:t>Aviation Environmental Design Tool being used for </a:t>
            </a:r>
            <a:r>
              <a:rPr lang="en-US" sz="1600" dirty="0" err="1">
                <a:cs typeface="Arial" charset="0"/>
              </a:rPr>
              <a:t>m</a:t>
            </a:r>
            <a:r>
              <a:rPr lang="en-US" sz="1600" dirty="0" err="1" smtClean="0">
                <a:cs typeface="Arial" charset="0"/>
              </a:rPr>
              <a:t>etroplex</a:t>
            </a:r>
            <a:r>
              <a:rPr lang="en-US" sz="1600" dirty="0" smtClean="0">
                <a:cs typeface="Arial" charset="0"/>
              </a:rPr>
              <a:t> assessments</a:t>
            </a:r>
            <a:endParaRPr lang="en-US" sz="1600" dirty="0">
              <a:cs typeface="Arial" charset="0"/>
            </a:endParaRPr>
          </a:p>
          <a:p>
            <a:pPr lvl="1">
              <a:buSzPct val="80000"/>
            </a:pPr>
            <a:r>
              <a:rPr lang="en-US" sz="1600" dirty="0">
                <a:cs typeface="Arial" charset="0"/>
              </a:rPr>
              <a:t>Integrated tool suite and analyses are supporting international environmental standard setting for noise and </a:t>
            </a:r>
            <a:r>
              <a:rPr lang="en-US" sz="1600" dirty="0" smtClean="0">
                <a:cs typeface="Arial" charset="0"/>
              </a:rPr>
              <a:t>emissions; alternative jet fuels and a global market based measure for international aviation</a:t>
            </a:r>
            <a:endParaRPr lang="en-US" sz="2000" b="0" dirty="0" smtClean="0">
              <a:cs typeface="Arial" charset="0"/>
            </a:endParaRPr>
          </a:p>
          <a:p>
            <a:pPr>
              <a:buSzPct val="80000"/>
            </a:pPr>
            <a:r>
              <a:rPr lang="en-US" sz="2000" b="0" dirty="0">
                <a:cs typeface="Arial" charset="0"/>
              </a:rPr>
              <a:t>Standing up </a:t>
            </a:r>
            <a:r>
              <a:rPr lang="en-US" sz="2000" b="0" dirty="0" smtClean="0">
                <a:cs typeface="Arial" charset="0"/>
              </a:rPr>
              <a:t>CLEEN II Program</a:t>
            </a:r>
            <a:endParaRPr lang="en-US" sz="2000" b="0" dirty="0">
              <a:cs typeface="Arial" charset="0"/>
            </a:endParaRPr>
          </a:p>
          <a:p>
            <a:pPr eaLnBrk="1" hangingPunct="1">
              <a:buSzPct val="80000"/>
            </a:pPr>
            <a:r>
              <a:rPr lang="en-US" sz="2000" dirty="0" smtClean="0">
                <a:cs typeface="Arial" charset="0"/>
              </a:rPr>
              <a:t>Reduced funding limits our ability to </a:t>
            </a:r>
            <a:r>
              <a:rPr lang="en-US" sz="2000" dirty="0">
                <a:cs typeface="Arial" charset="0"/>
              </a:rPr>
              <a:t>develop solutions that could prevent environment from being a constraint on aviation </a:t>
            </a:r>
            <a:r>
              <a:rPr lang="en-US" sz="2000" dirty="0" smtClean="0">
                <a:cs typeface="Arial" charset="0"/>
              </a:rPr>
              <a:t>growth – above target request would help to overcome this</a:t>
            </a:r>
          </a:p>
        </p:txBody>
      </p:sp>
      <p:sp>
        <p:nvSpPr>
          <p:cNvPr id="26626" name="Slide Number Placeholder 1"/>
          <p:cNvSpPr>
            <a:spLocks noGrp="1"/>
          </p:cNvSpPr>
          <p:nvPr>
            <p:ph type="sldNum" sz="quarter" idx="12"/>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26</a:t>
            </a:fld>
            <a:endParaRPr lang="en-US" sz="1400" smtClean="0">
              <a:solidFill>
                <a:srgbClr val="FFFFFF"/>
              </a:solidFill>
            </a:endParaRPr>
          </a:p>
        </p:txBody>
      </p:sp>
    </p:spTree>
    <p:extLst>
      <p:ext uri="{BB962C8B-B14F-4D97-AF65-F5344CB8AC3E}">
        <p14:creationId xmlns:p14="http://schemas.microsoft.com/office/powerpoint/2010/main" val="167192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0" y="1145306"/>
            <a:ext cx="9144435" cy="147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3"/>
          <p:cNvSpPr>
            <a:spLocks noChangeArrowheads="1"/>
          </p:cNvSpPr>
          <p:nvPr/>
        </p:nvSpPr>
        <p:spPr bwMode="auto">
          <a:xfrm>
            <a:off x="9870" y="1038329"/>
            <a:ext cx="9144436" cy="3384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Tx/>
              <a:buNone/>
            </a:pPr>
            <a:r>
              <a:rPr lang="en-US" sz="1600" b="1" dirty="0">
                <a:solidFill>
                  <a:prstClr val="white"/>
                </a:solidFill>
                <a:latin typeface="Calibri" pitchFamily="34" charset="0"/>
                <a:cs typeface="Calibri" pitchFamily="34" charset="0"/>
              </a:rPr>
              <a:t>             NOISE                        AIR QUALITY             WATER QUALITY               ENERGY                GLOBAL CLIMATE</a:t>
            </a:r>
          </a:p>
        </p:txBody>
      </p:sp>
      <p:sp>
        <p:nvSpPr>
          <p:cNvPr id="8" name="Rectangle 2"/>
          <p:cNvSpPr>
            <a:spLocks noChangeArrowheads="1"/>
          </p:cNvSpPr>
          <p:nvPr/>
        </p:nvSpPr>
        <p:spPr bwMode="auto">
          <a:xfrm>
            <a:off x="168275" y="2988303"/>
            <a:ext cx="8975725" cy="193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marL="457200" indent="-457200" fontAlgn="auto">
              <a:lnSpc>
                <a:spcPts val="3000"/>
              </a:lnSpc>
              <a:spcBef>
                <a:spcPts val="2400"/>
              </a:spcBef>
              <a:spcAft>
                <a:spcPts val="0"/>
              </a:spcAft>
            </a:pPr>
            <a:r>
              <a:rPr lang="en-US" sz="2800" dirty="0">
                <a:solidFill>
                  <a:prstClr val="black"/>
                </a:solidFill>
                <a:latin typeface="Calibri" pitchFamily="34" charset="0"/>
                <a:cs typeface="Calibri" pitchFamily="34" charset="0"/>
              </a:rPr>
              <a:t>Aviation impacts community noise, air quality, water quality, energy usage, and climate </a:t>
            </a:r>
            <a:r>
              <a:rPr lang="en-US" sz="2800" dirty="0" smtClean="0">
                <a:solidFill>
                  <a:prstClr val="black"/>
                </a:solidFill>
                <a:latin typeface="Calibri" pitchFamily="34" charset="0"/>
                <a:cs typeface="Calibri" pitchFamily="34" charset="0"/>
              </a:rPr>
              <a:t>change</a:t>
            </a:r>
            <a:endParaRPr lang="en-US" sz="2800" dirty="0">
              <a:solidFill>
                <a:prstClr val="black"/>
              </a:solidFill>
              <a:latin typeface="Calibri" pitchFamily="34" charset="0"/>
              <a:cs typeface="Calibri" pitchFamily="34" charset="0"/>
            </a:endParaRPr>
          </a:p>
          <a:p>
            <a:pPr marL="457200" indent="-457200" fontAlgn="auto">
              <a:lnSpc>
                <a:spcPts val="3000"/>
              </a:lnSpc>
              <a:spcBef>
                <a:spcPts val="2400"/>
              </a:spcBef>
              <a:spcAft>
                <a:spcPts val="0"/>
              </a:spcAft>
            </a:pPr>
            <a:r>
              <a:rPr lang="en-US" sz="2800" dirty="0">
                <a:solidFill>
                  <a:prstClr val="black"/>
                </a:solidFill>
                <a:latin typeface="Calibri" pitchFamily="34" charset="0"/>
                <a:cs typeface="Calibri" pitchFamily="34" charset="0"/>
              </a:rPr>
              <a:t>Environmental impacts from </a:t>
            </a:r>
            <a:r>
              <a:rPr lang="en-US" sz="2800" dirty="0" smtClean="0">
                <a:solidFill>
                  <a:prstClr val="black"/>
                </a:solidFill>
                <a:latin typeface="Calibri" pitchFamily="34" charset="0"/>
                <a:cs typeface="Calibri" pitchFamily="34" charset="0"/>
              </a:rPr>
              <a:t>aviation could </a:t>
            </a:r>
            <a:r>
              <a:rPr lang="en-US" sz="2800" dirty="0">
                <a:solidFill>
                  <a:prstClr val="black"/>
                </a:solidFill>
                <a:latin typeface="Calibri" pitchFamily="34" charset="0"/>
                <a:cs typeface="Calibri" pitchFamily="34" charset="0"/>
              </a:rPr>
              <a:t>pose a critical constraint on capacity </a:t>
            </a:r>
            <a:r>
              <a:rPr lang="en-US" sz="2800" dirty="0" smtClean="0">
                <a:solidFill>
                  <a:prstClr val="black"/>
                </a:solidFill>
                <a:latin typeface="Calibri" pitchFamily="34" charset="0"/>
                <a:cs typeface="Calibri" pitchFamily="34" charset="0"/>
              </a:rPr>
              <a:t>growth</a:t>
            </a:r>
            <a:endParaRPr lang="en-US" sz="2800" dirty="0">
              <a:solidFill>
                <a:prstClr val="black"/>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sz="2800" dirty="0"/>
              <a:t>Aviation Environmental </a:t>
            </a:r>
            <a:r>
              <a:rPr lang="en-US" sz="2800" dirty="0" smtClean="0"/>
              <a:t>Challenges</a:t>
            </a:r>
            <a:endParaRPr lang="en-US" sz="2800" dirty="0"/>
          </a:p>
        </p:txBody>
      </p:sp>
      <p:sp>
        <p:nvSpPr>
          <p:cNvPr id="9" name="Slide Number Placeholder 3"/>
          <p:cNvSpPr>
            <a:spLocks noGrp="1"/>
          </p:cNvSpPr>
          <p:nvPr>
            <p:ph type="sldNum" sz="quarter" idx="12"/>
          </p:nvPr>
        </p:nvSpPr>
        <p:spPr/>
        <p:txBody>
          <a:bodyPr/>
          <a:lstStyle/>
          <a:p>
            <a:pPr>
              <a:defRPr/>
            </a:pPr>
            <a:fld id="{B99443F9-19F2-424F-8F48-06655C11CA2B}" type="slidenum">
              <a:rPr lang="en-US" smtClean="0">
                <a:solidFill>
                  <a:srgbClr val="FFFFFF"/>
                </a:solidFill>
              </a:rPr>
              <a:pPr>
                <a:defRPr/>
              </a:pPr>
              <a:t>3</a:t>
            </a:fld>
            <a:endParaRPr lang="en-US" dirty="0">
              <a:solidFill>
                <a:srgbClr val="FFFFFF"/>
              </a:solidFill>
            </a:endParaRPr>
          </a:p>
        </p:txBody>
      </p:sp>
      <p:cxnSp>
        <p:nvCxnSpPr>
          <p:cNvPr id="5" name="Straight Connector 4"/>
          <p:cNvCxnSpPr/>
          <p:nvPr/>
        </p:nvCxnSpPr>
        <p:spPr bwMode="auto">
          <a:xfrm flipV="1">
            <a:off x="0" y="2557727"/>
            <a:ext cx="9144000" cy="8792"/>
          </a:xfrm>
          <a:prstGeom prst="line">
            <a:avLst/>
          </a:prstGeom>
          <a:noFill/>
          <a:ln w="63500" cap="flat" cmpd="sng" algn="ctr">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72817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Principles</a:t>
            </a:r>
            <a:endParaRPr lang="en-US" dirty="0"/>
          </a:p>
        </p:txBody>
      </p:sp>
      <p:sp>
        <p:nvSpPr>
          <p:cNvPr id="3" name="Content Placeholder 2"/>
          <p:cNvSpPr>
            <a:spLocks noGrp="1"/>
          </p:cNvSpPr>
          <p:nvPr>
            <p:ph idx="1"/>
          </p:nvPr>
        </p:nvSpPr>
        <p:spPr>
          <a:xfrm>
            <a:off x="219728" y="836909"/>
            <a:ext cx="5088441" cy="5112954"/>
          </a:xfrm>
        </p:spPr>
        <p:txBody>
          <a:bodyPr/>
          <a:lstStyle/>
          <a:p>
            <a:pPr fontAlgn="auto">
              <a:spcBef>
                <a:spcPts val="0"/>
              </a:spcBef>
              <a:spcAft>
                <a:spcPts val="0"/>
              </a:spcAft>
              <a:buFontTx/>
              <a:buNone/>
            </a:pPr>
            <a:r>
              <a:rPr lang="en-US" sz="2400" dirty="0">
                <a:solidFill>
                  <a:srgbClr val="1D2F68"/>
                </a:solidFill>
                <a:latin typeface="+mj-lt"/>
                <a:ea typeface="+mj-ea"/>
                <a:cs typeface="+mj-cs"/>
              </a:rPr>
              <a:t>Vision: </a:t>
            </a:r>
          </a:p>
          <a:p>
            <a:pPr fontAlgn="auto">
              <a:spcBef>
                <a:spcPts val="0"/>
              </a:spcBef>
              <a:spcAft>
                <a:spcPts val="0"/>
              </a:spcAft>
              <a:buFontTx/>
              <a:buNone/>
            </a:pPr>
            <a:r>
              <a:rPr lang="en-US" sz="2400" b="0" dirty="0" smtClean="0"/>
              <a:t>	</a:t>
            </a:r>
            <a:r>
              <a:rPr lang="en-US" sz="2400" b="0" i="1" dirty="0" smtClean="0"/>
              <a:t>Environmental </a:t>
            </a:r>
            <a:r>
              <a:rPr lang="en-US" sz="2400" b="0" i="1" dirty="0"/>
              <a:t>protection that </a:t>
            </a:r>
            <a:r>
              <a:rPr lang="en-US" sz="2400" b="0" i="1" dirty="0" smtClean="0"/>
              <a:t>allows sustained aviation </a:t>
            </a:r>
            <a:r>
              <a:rPr lang="en-US" sz="2400" b="0" i="1" dirty="0"/>
              <a:t>growth</a:t>
            </a:r>
          </a:p>
          <a:p>
            <a:pPr marL="0" indent="0" fontAlgn="auto">
              <a:spcBef>
                <a:spcPts val="0"/>
              </a:spcBef>
              <a:spcAft>
                <a:spcPts val="0"/>
              </a:spcAft>
              <a:buNone/>
              <a:tabLst>
                <a:tab pos="633413" algn="l"/>
              </a:tabLst>
            </a:pPr>
            <a:endParaRPr lang="en-US" sz="2400" b="0" dirty="0" smtClean="0"/>
          </a:p>
          <a:p>
            <a:pPr fontAlgn="auto">
              <a:spcBef>
                <a:spcPts val="0"/>
              </a:spcBef>
              <a:spcAft>
                <a:spcPts val="0"/>
              </a:spcAft>
              <a:buNone/>
              <a:tabLst>
                <a:tab pos="633413" algn="l"/>
              </a:tabLst>
            </a:pPr>
            <a:r>
              <a:rPr lang="en-US" sz="2400" dirty="0">
                <a:solidFill>
                  <a:srgbClr val="1D2F68"/>
                </a:solidFill>
                <a:latin typeface="+mj-lt"/>
                <a:ea typeface="+mj-ea"/>
                <a:cs typeface="+mj-cs"/>
              </a:rPr>
              <a:t>Guiding Principles:</a:t>
            </a:r>
          </a:p>
          <a:p>
            <a:pPr marL="457200" indent="-457200" fontAlgn="auto">
              <a:spcBef>
                <a:spcPts val="0"/>
              </a:spcBef>
              <a:spcAft>
                <a:spcPts val="0"/>
              </a:spcAft>
              <a:buFont typeface="+mj-lt"/>
              <a:buAutoNum type="arabicPeriod"/>
              <a:tabLst>
                <a:tab pos="633413" algn="l"/>
              </a:tabLst>
            </a:pPr>
            <a:r>
              <a:rPr lang="en-US" sz="2400" b="0" dirty="0" smtClean="0"/>
              <a:t>Limit </a:t>
            </a:r>
            <a:r>
              <a:rPr lang="en-US" sz="2400" b="0" dirty="0"/>
              <a:t>and reduce future aviation environmental impacts to levels that protect public health and welfare. </a:t>
            </a:r>
          </a:p>
          <a:p>
            <a:pPr marL="457200" indent="-457200" fontAlgn="auto">
              <a:spcBef>
                <a:spcPts val="0"/>
              </a:spcBef>
              <a:spcAft>
                <a:spcPts val="0"/>
              </a:spcAft>
              <a:buFont typeface="+mj-lt"/>
              <a:buAutoNum type="arabicPeriod"/>
              <a:tabLst>
                <a:tab pos="633413" algn="l"/>
              </a:tabLst>
            </a:pPr>
            <a:r>
              <a:rPr lang="en-US" sz="2400" b="0" dirty="0" smtClean="0"/>
              <a:t>Ensure energy availability </a:t>
            </a:r>
            <a:r>
              <a:rPr lang="en-US" sz="2400" b="0" dirty="0"/>
              <a:t>and sustainability. </a:t>
            </a:r>
          </a:p>
        </p:txBody>
      </p:sp>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5288" t="10256" r="37019" b="2735"/>
          <a:stretch/>
        </p:blipFill>
        <p:spPr bwMode="auto">
          <a:xfrm>
            <a:off x="5304295" y="304800"/>
            <a:ext cx="3555883" cy="461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a:solidFill>
                  <a:srgbClr val="FFFFFF"/>
                </a:solidFill>
                <a:latin typeface="Arial"/>
              </a:rPr>
              <a:t>Aviation E&amp;E Policy Statement (Federal Register 77-141, 2012): http://www.faa.gov/about/office_org/headquarters_offices/apl/environ_policy_guidance/policy/media/FAA_EE_Policy_Statement.pdf</a:t>
            </a:r>
          </a:p>
        </p:txBody>
      </p:sp>
      <p:sp>
        <p:nvSpPr>
          <p:cNvPr id="6"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4</a:t>
            </a:fld>
            <a:endParaRPr lang="en-US">
              <a:solidFill>
                <a:srgbClr val="FFFFFF"/>
              </a:solidFill>
            </a:endParaRPr>
          </a:p>
        </p:txBody>
      </p:sp>
      <p:sp>
        <p:nvSpPr>
          <p:cNvPr id="9" name="Rectangle 8"/>
          <p:cNvSpPr/>
          <p:nvPr/>
        </p:nvSpPr>
        <p:spPr>
          <a:xfrm>
            <a:off x="144820" y="5151384"/>
            <a:ext cx="8887151" cy="830997"/>
          </a:xfrm>
          <a:prstGeom prst="rect">
            <a:avLst/>
          </a:prstGeom>
        </p:spPr>
        <p:txBody>
          <a:bodyPr wrap="square">
            <a:spAutoFit/>
          </a:bodyPr>
          <a:lstStyle/>
          <a:p>
            <a:pPr>
              <a:buFontTx/>
              <a:buNone/>
            </a:pPr>
            <a:r>
              <a:rPr lang="en-US" b="1" i="1" dirty="0" smtClean="0">
                <a:solidFill>
                  <a:srgbClr val="006023"/>
                </a:solidFill>
              </a:rPr>
              <a:t>Want increased </a:t>
            </a:r>
            <a:r>
              <a:rPr lang="en-US" b="1" i="1" dirty="0">
                <a:solidFill>
                  <a:srgbClr val="006023"/>
                </a:solidFill>
              </a:rPr>
              <a:t>mobility with reduced environmental impacts and enhanced energy availability and </a:t>
            </a:r>
            <a:r>
              <a:rPr lang="en-US" b="1" i="1" dirty="0" smtClean="0">
                <a:solidFill>
                  <a:srgbClr val="006023"/>
                </a:solidFill>
              </a:rPr>
              <a:t>sustainability</a:t>
            </a:r>
            <a:endParaRPr lang="en-US" b="1" dirty="0">
              <a:solidFill>
                <a:srgbClr val="000000"/>
              </a:solidFill>
            </a:endParaRPr>
          </a:p>
        </p:txBody>
      </p:sp>
    </p:spTree>
    <p:extLst>
      <p:ext uri="{BB962C8B-B14F-4D97-AF65-F5344CB8AC3E}">
        <p14:creationId xmlns:p14="http://schemas.microsoft.com/office/powerpoint/2010/main" val="174166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8" y="-76204"/>
            <a:ext cx="8818324" cy="609600"/>
          </a:xfrm>
        </p:spPr>
        <p:txBody>
          <a:bodyPr/>
          <a:lstStyle/>
          <a:p>
            <a:r>
              <a:rPr lang="en-US" dirty="0" smtClean="0"/>
              <a:t>Environment &amp; Energy Goals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27795783"/>
              </p:ext>
            </p:extLst>
          </p:nvPr>
        </p:nvGraphicFramePr>
        <p:xfrm>
          <a:off x="212275" y="578662"/>
          <a:ext cx="8642967" cy="4983457"/>
        </p:xfrm>
        <a:graphic>
          <a:graphicData uri="http://schemas.openxmlformats.org/drawingml/2006/table">
            <a:tbl>
              <a:tblPr firstRow="1" bandRow="1">
                <a:tableStyleId>{21E4AEA4-8DFA-4A89-87EB-49C32662AFE0}</a:tableStyleId>
              </a:tblPr>
              <a:tblGrid>
                <a:gridCol w="1083128"/>
                <a:gridCol w="7559839"/>
              </a:tblGrid>
              <a:tr h="383864">
                <a:tc>
                  <a:txBody>
                    <a:bodyPr/>
                    <a:lstStyle/>
                    <a:p>
                      <a:pPr marL="0" marR="0">
                        <a:lnSpc>
                          <a:spcPct val="115000"/>
                        </a:lnSpc>
                        <a:spcBef>
                          <a:spcPts val="0"/>
                        </a:spcBef>
                        <a:spcAft>
                          <a:spcPts val="0"/>
                        </a:spcAft>
                      </a:pPr>
                      <a:r>
                        <a:rPr lang="en-US" sz="1800" dirty="0">
                          <a:effectLst/>
                        </a:rPr>
                        <a:t>Aspect</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Goal</a:t>
                      </a:r>
                      <a:endParaRPr lang="en-US" sz="1800" baseline="30000" dirty="0">
                        <a:effectLst/>
                        <a:latin typeface="Calibri"/>
                        <a:ea typeface="Calibri"/>
                        <a:cs typeface="Times New Roman"/>
                      </a:endParaRPr>
                    </a:p>
                  </a:txBody>
                  <a:tcPr marL="68580" marR="68580" marT="0" marB="0"/>
                </a:tc>
              </a:tr>
              <a:tr h="1475874">
                <a:tc>
                  <a:txBody>
                    <a:bodyPr/>
                    <a:lstStyle/>
                    <a:p>
                      <a:pPr marL="0" marR="0">
                        <a:lnSpc>
                          <a:spcPct val="115000"/>
                        </a:lnSpc>
                        <a:spcBef>
                          <a:spcPts val="0"/>
                        </a:spcBef>
                        <a:spcAft>
                          <a:spcPts val="0"/>
                        </a:spcAft>
                      </a:pPr>
                      <a:r>
                        <a:rPr lang="en-US" sz="1800" b="1" dirty="0">
                          <a:effectLst/>
                        </a:rPr>
                        <a:t>Noise</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Reduce the number of people exposed to significant noise around U.S. airports in absolute terms, notwithstanding aviation growth, and provide additional measures to protect public health and welfare and our national resources</a:t>
                      </a:r>
                      <a:r>
                        <a:rPr lang="en-US" sz="1800" dirty="0" smtClean="0">
                          <a:effectLst/>
                        </a:rPr>
                        <a:t>.</a:t>
                      </a:r>
                    </a:p>
                  </a:txBody>
                  <a:tcPr marL="68580" marR="68580" marT="0" marB="0"/>
                </a:tc>
              </a:tr>
              <a:tr h="849750">
                <a:tc>
                  <a:txBody>
                    <a:bodyPr/>
                    <a:lstStyle/>
                    <a:p>
                      <a:pPr marL="0" marR="0">
                        <a:lnSpc>
                          <a:spcPct val="115000"/>
                        </a:lnSpc>
                        <a:spcBef>
                          <a:spcPts val="0"/>
                        </a:spcBef>
                        <a:spcAft>
                          <a:spcPts val="0"/>
                        </a:spcAft>
                      </a:pPr>
                      <a:r>
                        <a:rPr lang="en-US" sz="1800" b="1" dirty="0">
                          <a:effectLst/>
                        </a:rPr>
                        <a:t>Air Quality</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Achieve an absolute reduction of significant air quality health and welfare impacts attributable to aviation, notwithstanding aviation growth. </a:t>
                      </a:r>
                      <a:endParaRPr lang="en-US" sz="1800" dirty="0" smtClean="0">
                        <a:effectLst/>
                      </a:endParaRPr>
                    </a:p>
                  </a:txBody>
                  <a:tcPr marL="68580" marR="68580" marT="0" marB="0"/>
                </a:tc>
              </a:tr>
              <a:tr h="890337">
                <a:tc>
                  <a:txBody>
                    <a:bodyPr/>
                    <a:lstStyle/>
                    <a:p>
                      <a:pPr marL="0" marR="0">
                        <a:lnSpc>
                          <a:spcPct val="115000"/>
                        </a:lnSpc>
                        <a:spcBef>
                          <a:spcPts val="0"/>
                        </a:spcBef>
                        <a:spcAft>
                          <a:spcPts val="0"/>
                        </a:spcAft>
                      </a:pPr>
                      <a:r>
                        <a:rPr lang="en-US" sz="1800" b="1" dirty="0">
                          <a:effectLst/>
                        </a:rPr>
                        <a:t>Energy</a:t>
                      </a:r>
                      <a:endParaRPr lang="en-US" sz="1800" b="1"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a:solidFill>
                            <a:schemeClr val="tx1"/>
                          </a:solidFill>
                          <a:effectLst/>
                        </a:rPr>
                        <a:t>Improve National Airspace System (NAS) energy efficiency </a:t>
                      </a:r>
                      <a:r>
                        <a:rPr lang="en-US" sz="1800" dirty="0" smtClean="0">
                          <a:effectLst/>
                        </a:rPr>
                        <a:t>and </a:t>
                      </a:r>
                      <a:r>
                        <a:rPr lang="en-US" sz="1800" dirty="0">
                          <a:effectLst/>
                        </a:rPr>
                        <a:t>develop and deploy alternative jet fuels for commercial aviation.</a:t>
                      </a:r>
                      <a:endParaRPr lang="en-US" sz="1800" dirty="0">
                        <a:effectLst/>
                        <a:latin typeface="Calibri"/>
                        <a:ea typeface="Calibri"/>
                        <a:cs typeface="Times New Roman"/>
                      </a:endParaRPr>
                    </a:p>
                  </a:txBody>
                  <a:tcPr marL="68580" marR="68580" marT="0" marB="0"/>
                </a:tc>
              </a:tr>
              <a:tr h="1383632">
                <a:tc>
                  <a:txBody>
                    <a:bodyPr/>
                    <a:lstStyle/>
                    <a:p>
                      <a:pPr marL="0" marR="0">
                        <a:lnSpc>
                          <a:spcPct val="115000"/>
                        </a:lnSpc>
                        <a:spcBef>
                          <a:spcPts val="0"/>
                        </a:spcBef>
                        <a:spcAft>
                          <a:spcPts val="0"/>
                        </a:spcAft>
                      </a:pPr>
                      <a:r>
                        <a:rPr lang="en-US" sz="1800" b="1" dirty="0">
                          <a:effectLst/>
                        </a:rPr>
                        <a:t>Climate</a:t>
                      </a:r>
                      <a:endParaRPr lang="en-US"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Limit the impact of aircraft CO2 emissions on the global climate by achieving carbon neutral growth by 2020 compared to 2005, and net reductions of the climate impact from all aviation emissions over the longer term (by 2050).</a:t>
                      </a:r>
                      <a:endParaRPr lang="en-US" sz="1800" dirty="0">
                        <a:effectLst/>
                        <a:latin typeface="Calibri"/>
                        <a:ea typeface="Calibri"/>
                        <a:cs typeface="Times New Roman"/>
                      </a:endParaRPr>
                    </a:p>
                  </a:txBody>
                  <a:tcPr marL="68580" marR="68580" marT="0" marB="0"/>
                </a:tc>
              </a:tr>
            </a:tbl>
          </a:graphicData>
        </a:graphic>
      </p:graphicFrame>
      <p:sp>
        <p:nvSpPr>
          <p:cNvPr id="7" name="Rectangle 6"/>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a:solidFill>
                  <a:srgbClr val="FFFFFF"/>
                </a:solidFill>
                <a:latin typeface="Arial"/>
              </a:rPr>
              <a:t>Aviation E&amp;E Policy Statement (Federal Register 77-141, 2012): http://www.faa.gov/about/office_org/headquarters_offices/apl/environ_policy_guidance/policy/media/FAA_EE_Policy_Statement.pdf</a:t>
            </a:r>
          </a:p>
        </p:txBody>
      </p:sp>
      <p:sp>
        <p:nvSpPr>
          <p:cNvPr id="8" name="Slide Number Placeholder 1"/>
          <p:cNvSpPr>
            <a:spLocks noGrp="1"/>
          </p:cNvSpPr>
          <p:nvPr>
            <p:ph type="sldNum" sz="quarter" idx="4294967295"/>
          </p:nvPr>
        </p:nvSpPr>
        <p:spPr>
          <a:xfrm>
            <a:off x="6636504" y="6248400"/>
            <a:ext cx="1905000" cy="457200"/>
          </a:xfrm>
          <a:prstGeom prst="rect">
            <a:avLst/>
          </a:prstGeom>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B1C6B998-0A5D-4C92-A836-3DA03D7C074A}" type="slidenum">
              <a:rPr lang="en-US" sz="1400" smtClean="0">
                <a:solidFill>
                  <a:srgbClr val="FFFFFF"/>
                </a:solidFill>
              </a:rPr>
              <a:pPr eaLnBrk="1" hangingPunct="1"/>
              <a:t>5</a:t>
            </a:fld>
            <a:endParaRPr lang="en-US" sz="1400" smtClean="0">
              <a:solidFill>
                <a:srgbClr val="FFFFFF"/>
              </a:solidFill>
            </a:endParaRPr>
          </a:p>
        </p:txBody>
      </p:sp>
    </p:spTree>
    <p:extLst>
      <p:ext uri="{BB962C8B-B14F-4D97-AF65-F5344CB8AC3E}">
        <p14:creationId xmlns:p14="http://schemas.microsoft.com/office/powerpoint/2010/main" val="243535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1742806"/>
            <a:ext cx="5959098"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itchFamily="34" charset="0"/>
              </a:defRPr>
            </a:lvl1pPr>
            <a:lvl2pPr marL="463550" indent="-22860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234950" lvl="1" indent="0" fontAlgn="auto">
              <a:spcBef>
                <a:spcPts val="0"/>
              </a:spcBef>
              <a:spcAft>
                <a:spcPts val="0"/>
              </a:spcAft>
              <a:buFontTx/>
              <a:buNone/>
            </a:pPr>
            <a:r>
              <a:rPr lang="en-US" b="1" dirty="0">
                <a:solidFill>
                  <a:srgbClr val="1D2F68"/>
                </a:solidFill>
              </a:rPr>
              <a:t>NextGen Five-Pillar Environmental Approach</a:t>
            </a:r>
          </a:p>
          <a:p>
            <a:pPr lvl="1" eaLnBrk="1" fontAlgn="auto" hangingPunct="1">
              <a:spcBef>
                <a:spcPct val="35000"/>
              </a:spcBef>
              <a:spcAft>
                <a:spcPts val="0"/>
              </a:spcAft>
            </a:pPr>
            <a:r>
              <a:rPr lang="en-US" dirty="0" smtClean="0">
                <a:solidFill>
                  <a:srgbClr val="000000"/>
                </a:solidFill>
                <a:ea typeface="ＭＳ Ｐゴシック" charset="-128"/>
              </a:rPr>
              <a:t>P1</a:t>
            </a:r>
            <a:r>
              <a:rPr lang="en-US" dirty="0">
                <a:solidFill>
                  <a:srgbClr val="000000"/>
                </a:solidFill>
                <a:ea typeface="ＭＳ Ｐゴシック" charset="-128"/>
              </a:rPr>
              <a:t>: </a:t>
            </a:r>
            <a:r>
              <a:rPr lang="en-US" dirty="0" smtClean="0">
                <a:solidFill>
                  <a:srgbClr val="000000"/>
                </a:solidFill>
                <a:ea typeface="ＭＳ Ｐゴシック" charset="-128"/>
              </a:rPr>
              <a:t>Improved Scientific Knowledge and Integrated Modeling</a:t>
            </a:r>
            <a:endParaRPr lang="en-US" sz="1600" dirty="0">
              <a:solidFill>
                <a:srgbClr val="000000"/>
              </a:solidFill>
              <a:ea typeface="ＭＳ Ｐゴシック" charset="-128"/>
            </a:endParaRPr>
          </a:p>
          <a:p>
            <a:pPr lvl="1" eaLnBrk="1" fontAlgn="auto" hangingPunct="1">
              <a:spcBef>
                <a:spcPct val="35000"/>
              </a:spcBef>
              <a:spcAft>
                <a:spcPts val="0"/>
              </a:spcAft>
            </a:pPr>
            <a:r>
              <a:rPr lang="en-US" dirty="0">
                <a:solidFill>
                  <a:srgbClr val="000000"/>
                </a:solidFill>
                <a:ea typeface="ＭＳ Ｐゴシック" charset="-128"/>
              </a:rPr>
              <a:t>P2: </a:t>
            </a:r>
            <a:r>
              <a:rPr lang="en-US" dirty="0" smtClean="0">
                <a:solidFill>
                  <a:srgbClr val="000000"/>
                </a:solidFill>
                <a:ea typeface="ＭＳ Ｐゴシック" charset="-128"/>
              </a:rPr>
              <a:t>New </a:t>
            </a:r>
            <a:r>
              <a:rPr lang="en-US" dirty="0">
                <a:solidFill>
                  <a:srgbClr val="000000"/>
                </a:solidFill>
                <a:ea typeface="ＭＳ Ｐゴシック" charset="-128"/>
              </a:rPr>
              <a:t>Aircraft Technologies</a:t>
            </a:r>
            <a:endParaRPr lang="en-US" sz="1600" dirty="0">
              <a:solidFill>
                <a:srgbClr val="000000"/>
              </a:solidFill>
              <a:ea typeface="ＭＳ Ｐゴシック" charset="-128"/>
            </a:endParaRPr>
          </a:p>
          <a:p>
            <a:pPr lvl="1" eaLnBrk="1" fontAlgn="auto" hangingPunct="1">
              <a:spcBef>
                <a:spcPct val="35000"/>
              </a:spcBef>
              <a:spcAft>
                <a:spcPts val="0"/>
              </a:spcAft>
            </a:pPr>
            <a:r>
              <a:rPr lang="en-US" dirty="0">
                <a:solidFill>
                  <a:srgbClr val="000000"/>
                </a:solidFill>
                <a:ea typeface="ＭＳ Ｐゴシック" charset="-128"/>
              </a:rPr>
              <a:t>P3: Sustainable Alternative Aviation Fuels</a:t>
            </a:r>
            <a:endParaRPr lang="en-US" sz="1600" dirty="0">
              <a:solidFill>
                <a:srgbClr val="000000"/>
              </a:solidFill>
              <a:ea typeface="ＭＳ Ｐゴシック" charset="-128"/>
            </a:endParaRPr>
          </a:p>
          <a:p>
            <a:pPr lvl="1" eaLnBrk="1" fontAlgn="auto" hangingPunct="1">
              <a:spcBef>
                <a:spcPct val="35000"/>
              </a:spcBef>
              <a:spcAft>
                <a:spcPts val="0"/>
              </a:spcAft>
            </a:pPr>
            <a:r>
              <a:rPr lang="en-US" dirty="0">
                <a:solidFill>
                  <a:srgbClr val="000000"/>
                </a:solidFill>
                <a:ea typeface="ＭＳ Ｐゴシック" charset="-128"/>
              </a:rPr>
              <a:t>P4: </a:t>
            </a:r>
            <a:r>
              <a:rPr lang="en-US" dirty="0" smtClean="0">
                <a:solidFill>
                  <a:srgbClr val="000000"/>
                </a:solidFill>
                <a:ea typeface="ＭＳ Ｐゴシック" charset="-128"/>
              </a:rPr>
              <a:t>Air Traffic Management Modernization and Operational Improvements</a:t>
            </a:r>
            <a:endParaRPr lang="en-US" sz="1600" dirty="0">
              <a:solidFill>
                <a:srgbClr val="000000"/>
              </a:solidFill>
              <a:ea typeface="ＭＳ Ｐゴシック" charset="-128"/>
            </a:endParaRPr>
          </a:p>
          <a:p>
            <a:pPr lvl="1" eaLnBrk="1" fontAlgn="auto" hangingPunct="1">
              <a:spcBef>
                <a:spcPct val="35000"/>
              </a:spcBef>
              <a:spcAft>
                <a:spcPts val="0"/>
              </a:spcAft>
            </a:pPr>
            <a:r>
              <a:rPr lang="en-US" dirty="0">
                <a:solidFill>
                  <a:srgbClr val="000000"/>
                </a:solidFill>
                <a:ea typeface="ＭＳ Ｐゴシック" charset="-128"/>
              </a:rPr>
              <a:t>P5: Policies, Environmental Standards, </a:t>
            </a:r>
            <a:r>
              <a:rPr lang="en-US" dirty="0" smtClean="0">
                <a:solidFill>
                  <a:srgbClr val="000000"/>
                </a:solidFill>
                <a:ea typeface="ＭＳ Ｐゴシック" charset="-128"/>
              </a:rPr>
              <a:t>and Market </a:t>
            </a:r>
            <a:r>
              <a:rPr lang="en-US" dirty="0">
                <a:solidFill>
                  <a:srgbClr val="000000"/>
                </a:solidFill>
                <a:ea typeface="ＭＳ Ｐゴシック" charset="-128"/>
              </a:rPr>
              <a:t>Based </a:t>
            </a:r>
            <a:r>
              <a:rPr lang="en-US" dirty="0" smtClean="0">
                <a:solidFill>
                  <a:srgbClr val="000000"/>
                </a:solidFill>
                <a:ea typeface="ＭＳ Ｐゴシック" charset="-128"/>
              </a:rPr>
              <a:t>Measures</a:t>
            </a:r>
            <a:endParaRPr lang="en-US" dirty="0">
              <a:solidFill>
                <a:srgbClr val="000000"/>
              </a:solidFill>
              <a:ea typeface="ＭＳ Ｐゴシック" charset="-128"/>
            </a:endParaRPr>
          </a:p>
        </p:txBody>
      </p:sp>
      <p:sp>
        <p:nvSpPr>
          <p:cNvPr id="32771" name="Rectangle 2"/>
          <p:cNvSpPr>
            <a:spLocks noChangeArrowheads="1"/>
          </p:cNvSpPr>
          <p:nvPr/>
        </p:nvSpPr>
        <p:spPr bwMode="auto">
          <a:xfrm>
            <a:off x="119063" y="715963"/>
            <a:ext cx="8887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buFontTx/>
              <a:buNone/>
            </a:pPr>
            <a:r>
              <a:rPr lang="en-US" i="1" dirty="0">
                <a:solidFill>
                  <a:srgbClr val="000000"/>
                </a:solidFill>
              </a:rPr>
              <a:t>Environmental protection that allows sustained aviation growth</a:t>
            </a:r>
          </a:p>
        </p:txBody>
      </p:sp>
      <p:sp>
        <p:nvSpPr>
          <p:cNvPr id="32774" name="Title 1"/>
          <p:cNvSpPr txBox="1">
            <a:spLocks/>
          </p:cNvSpPr>
          <p:nvPr/>
        </p:nvSpPr>
        <p:spPr bwMode="auto">
          <a:xfrm>
            <a:off x="152400" y="762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fontAlgn="auto">
              <a:spcBef>
                <a:spcPts val="0"/>
              </a:spcBef>
              <a:spcAft>
                <a:spcPts val="0"/>
              </a:spcAft>
              <a:buFontTx/>
              <a:buNone/>
            </a:pPr>
            <a:r>
              <a:rPr lang="en-US" sz="2800" b="1" dirty="0" smtClean="0">
                <a:solidFill>
                  <a:srgbClr val="1D2F68"/>
                </a:solidFill>
              </a:rPr>
              <a:t>Environment &amp; Energy Strategy</a:t>
            </a:r>
            <a:endParaRPr lang="en-US" sz="2800" b="1" dirty="0">
              <a:solidFill>
                <a:srgbClr val="1D2F68"/>
              </a:solidFill>
            </a:endParaRPr>
          </a:p>
        </p:txBody>
      </p:sp>
      <p:sp>
        <p:nvSpPr>
          <p:cNvPr id="7"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6</a:t>
            </a:fld>
            <a:endParaRPr lang="en-US">
              <a:solidFill>
                <a:srgbClr val="FFFFFF"/>
              </a:solidFill>
            </a:endParaRPr>
          </a:p>
        </p:txBody>
      </p:sp>
      <p:pic>
        <p:nvPicPr>
          <p:cNvPr id="8"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288" t="10256" r="37019" b="2735"/>
          <a:stretch/>
        </p:blipFill>
        <p:spPr bwMode="auto">
          <a:xfrm>
            <a:off x="6070764" y="1752600"/>
            <a:ext cx="2786022" cy="36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276" y="6254399"/>
            <a:ext cx="5396459" cy="553998"/>
          </a:xfrm>
          <a:prstGeom prst="rect">
            <a:avLst/>
          </a:prstGeom>
        </p:spPr>
        <p:txBody>
          <a:bodyPr wrap="square">
            <a:spAutoFit/>
          </a:bodyPr>
          <a:lstStyle/>
          <a:p>
            <a:pPr fontAlgn="auto">
              <a:spcBef>
                <a:spcPts val="0"/>
              </a:spcBef>
              <a:spcAft>
                <a:spcPts val="0"/>
              </a:spcAft>
              <a:buFontTx/>
              <a:buNone/>
            </a:pPr>
            <a:r>
              <a:rPr lang="en-US" sz="1000" dirty="0">
                <a:solidFill>
                  <a:srgbClr val="FFFFFF"/>
                </a:solidFill>
                <a:latin typeface="Arial"/>
              </a:rPr>
              <a:t>Aviation E&amp;E Policy Statement (Federal Register 77-141, 2012): http://www.faa.gov/about/office_org/headquarters_offices/apl/environ_policy_guidance/policy/media/FAA_EE_Policy_Statement.pdf</a:t>
            </a:r>
          </a:p>
        </p:txBody>
      </p:sp>
    </p:spTree>
    <p:extLst>
      <p:ext uri="{BB962C8B-B14F-4D97-AF65-F5344CB8AC3E}">
        <p14:creationId xmlns:p14="http://schemas.microsoft.com/office/powerpoint/2010/main" val="223497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2" y="76200"/>
            <a:ext cx="8818324" cy="609600"/>
          </a:xfrm>
        </p:spPr>
        <p:txBody>
          <a:bodyPr/>
          <a:lstStyle/>
          <a:p>
            <a:r>
              <a:rPr lang="en-US" dirty="0" smtClean="0"/>
              <a:t>AEE Research Objectives</a:t>
            </a:r>
            <a:endParaRPr lang="en-US" sz="1600" dirty="0">
              <a:solidFill>
                <a:srgbClr val="FF0000"/>
              </a:solidFill>
            </a:endParaRPr>
          </a:p>
        </p:txBody>
      </p:sp>
      <p:sp>
        <p:nvSpPr>
          <p:cNvPr id="3" name="Content Placeholder 2"/>
          <p:cNvSpPr>
            <a:spLocks noGrp="1"/>
          </p:cNvSpPr>
          <p:nvPr>
            <p:ph idx="1"/>
          </p:nvPr>
        </p:nvSpPr>
        <p:spPr>
          <a:xfrm>
            <a:off x="219728" y="649480"/>
            <a:ext cx="8773960" cy="5363862"/>
          </a:xfrm>
        </p:spPr>
        <p:txBody>
          <a:bodyPr>
            <a:normAutofit fontScale="92500"/>
          </a:bodyPr>
          <a:lstStyle/>
          <a:p>
            <a:pPr marL="514350" indent="-514350">
              <a:buFont typeface="+mj-lt"/>
              <a:buAutoNum type="arabicPeriod"/>
            </a:pPr>
            <a:r>
              <a:rPr lang="en-US" sz="2000" b="0" dirty="0" smtClean="0"/>
              <a:t>Resolve </a:t>
            </a:r>
            <a:r>
              <a:rPr lang="en-US" sz="2000" b="0" dirty="0"/>
              <a:t>key E&amp;E questions relating to the environmental impacts of aircraft noise and emissions and provide sound scientific data to inform policy making relating to aviation’s energy use and environmental impacts.</a:t>
            </a:r>
          </a:p>
          <a:p>
            <a:pPr marL="514350" indent="-514350">
              <a:buFont typeface="+mj-lt"/>
              <a:buAutoNum type="arabicPeriod"/>
            </a:pPr>
            <a:r>
              <a:rPr lang="en-US" sz="2000" b="0" dirty="0" smtClean="0"/>
              <a:t>Develop </a:t>
            </a:r>
            <a:r>
              <a:rPr lang="en-US" sz="2000" b="0" dirty="0"/>
              <a:t>and implement integrated aviation environmental tool suite that can evaluate environmental impacts of aviation and potential mitigation options.</a:t>
            </a:r>
          </a:p>
          <a:p>
            <a:pPr marL="514350" indent="-514350">
              <a:buFont typeface="+mj-lt"/>
              <a:buAutoNum type="arabicPeriod"/>
            </a:pPr>
            <a:r>
              <a:rPr lang="en-US" sz="2000" b="0" dirty="0" smtClean="0"/>
              <a:t>Identify </a:t>
            </a:r>
            <a:r>
              <a:rPr lang="en-US" sz="2000" b="0" dirty="0"/>
              <a:t>solutions that will reduce environmental </a:t>
            </a:r>
            <a:r>
              <a:rPr lang="en-US" sz="2000" b="0" dirty="0" smtClean="0"/>
              <a:t/>
            </a:r>
            <a:br>
              <a:rPr lang="en-US" sz="2000" b="0" dirty="0" smtClean="0"/>
            </a:br>
            <a:r>
              <a:rPr lang="en-US" sz="2000" b="0" dirty="0" smtClean="0"/>
              <a:t>impacts </a:t>
            </a:r>
            <a:r>
              <a:rPr lang="en-US" sz="2000" b="0" dirty="0"/>
              <a:t>and/or improve energy efficiency.</a:t>
            </a:r>
          </a:p>
          <a:p>
            <a:pPr marL="514350" indent="-514350">
              <a:buFont typeface="+mj-lt"/>
              <a:buAutoNum type="arabicPeriod"/>
            </a:pPr>
            <a:r>
              <a:rPr lang="en-US" sz="2000" b="0" dirty="0" smtClean="0"/>
              <a:t>Investigate </a:t>
            </a:r>
            <a:r>
              <a:rPr lang="en-US" sz="2000" b="0" dirty="0"/>
              <a:t>E&amp;E effects of solutions with aviation </a:t>
            </a:r>
            <a:r>
              <a:rPr lang="en-US" sz="2000" b="0" dirty="0" smtClean="0"/>
              <a:t/>
            </a:r>
            <a:br>
              <a:rPr lang="en-US" sz="2000" b="0" dirty="0" smtClean="0"/>
            </a:br>
            <a:r>
              <a:rPr lang="en-US" sz="2000" b="0" dirty="0" smtClean="0"/>
              <a:t>environmental </a:t>
            </a:r>
            <a:r>
              <a:rPr lang="en-US" sz="2000" b="0" dirty="0"/>
              <a:t>tool suite.</a:t>
            </a:r>
          </a:p>
          <a:p>
            <a:pPr marL="514350" indent="-514350">
              <a:buFont typeface="+mj-lt"/>
              <a:buAutoNum type="arabicPeriod"/>
            </a:pPr>
            <a:r>
              <a:rPr lang="en-US" sz="2000" b="0" dirty="0" smtClean="0"/>
              <a:t>Accelerate </a:t>
            </a:r>
            <a:r>
              <a:rPr lang="en-US" sz="2000" b="0" dirty="0"/>
              <a:t>solution maturation with our partners </a:t>
            </a:r>
            <a:r>
              <a:rPr lang="en-US" sz="2000" b="0" dirty="0" smtClean="0"/>
              <a:t/>
            </a:r>
            <a:br>
              <a:rPr lang="en-US" sz="2000" b="0" dirty="0" smtClean="0"/>
            </a:br>
            <a:r>
              <a:rPr lang="en-US" sz="2000" b="0" dirty="0" smtClean="0"/>
              <a:t>in </a:t>
            </a:r>
            <a:r>
              <a:rPr lang="en-US" sz="2000" b="0" dirty="0"/>
              <a:t>government, industry and academia.</a:t>
            </a:r>
          </a:p>
          <a:p>
            <a:pPr marL="514350" indent="-514350">
              <a:buFont typeface="+mj-lt"/>
              <a:buAutoNum type="arabicPeriod"/>
            </a:pPr>
            <a:r>
              <a:rPr lang="en-US" sz="2000" b="0" dirty="0" smtClean="0"/>
              <a:t>Analyze </a:t>
            </a:r>
            <a:r>
              <a:rPr lang="en-US" sz="2000" b="0" dirty="0"/>
              <a:t>environmental and economic impacts, trade-offs and cost-benefit assessments of both domestic and international policy options and scenarios.</a:t>
            </a:r>
          </a:p>
          <a:p>
            <a:pPr marL="514350" indent="-514350">
              <a:buFont typeface="+mj-lt"/>
              <a:buAutoNum type="arabicPeriod"/>
            </a:pPr>
            <a:r>
              <a:rPr lang="en-US" sz="2000" b="0" dirty="0" smtClean="0"/>
              <a:t>Evaluate </a:t>
            </a:r>
            <a:r>
              <a:rPr lang="en-US" sz="2000" b="0" dirty="0"/>
              <a:t>progress toward E&amp;E goals and develop research roadmaps that resolve identified gaps with solutions.</a:t>
            </a:r>
          </a:p>
          <a:p>
            <a:endParaRPr lang="en-US" sz="2000" dirty="0"/>
          </a:p>
        </p:txBody>
      </p:sp>
      <p:sp>
        <p:nvSpPr>
          <p:cNvPr id="6" name="Right Brace 5"/>
          <p:cNvSpPr/>
          <p:nvPr/>
        </p:nvSpPr>
        <p:spPr bwMode="auto">
          <a:xfrm>
            <a:off x="6003715" y="2507078"/>
            <a:ext cx="222186" cy="1897166"/>
          </a:xfrm>
          <a:prstGeom prst="rightBrace">
            <a:avLst>
              <a:gd name="adj1" fmla="val 8333"/>
              <a:gd name="adj2" fmla="val 26126"/>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bwMode="auto">
          <a:xfrm>
            <a:off x="6200267" y="2840364"/>
            <a:ext cx="218382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ts val="0"/>
              </a:spcBef>
              <a:buNone/>
            </a:pPr>
            <a:r>
              <a:rPr lang="en-US" sz="1400" b="1" dirty="0" smtClean="0"/>
              <a:t>Mitigation Concepts:</a:t>
            </a:r>
            <a:endParaRPr lang="en-US" sz="1400" b="1" dirty="0"/>
          </a:p>
          <a:p>
            <a:pPr marL="171450" indent="-171450">
              <a:spcBef>
                <a:spcPts val="0"/>
              </a:spcBef>
              <a:buFont typeface="Arial" pitchFamily="34" charset="0"/>
              <a:buChar char="•"/>
            </a:pPr>
            <a:r>
              <a:rPr lang="en-US" sz="1400" b="1" dirty="0" smtClean="0"/>
              <a:t>Aircraft Technology</a:t>
            </a:r>
          </a:p>
          <a:p>
            <a:pPr marL="171450" indent="-171450">
              <a:spcBef>
                <a:spcPts val="0"/>
              </a:spcBef>
              <a:buFont typeface="Arial" pitchFamily="34" charset="0"/>
              <a:buChar char="•"/>
            </a:pPr>
            <a:r>
              <a:rPr lang="en-US" sz="1400" b="1" dirty="0" smtClean="0"/>
              <a:t>Alternative Jet Fuels</a:t>
            </a:r>
          </a:p>
          <a:p>
            <a:pPr marL="171450" indent="-171450">
              <a:spcBef>
                <a:spcPts val="0"/>
              </a:spcBef>
              <a:buFont typeface="Arial" pitchFamily="34" charset="0"/>
              <a:buChar char="•"/>
            </a:pPr>
            <a:r>
              <a:rPr lang="en-US" sz="1400" b="1" dirty="0" smtClean="0"/>
              <a:t>ATM Modernization / Ops Improvements</a:t>
            </a:r>
          </a:p>
        </p:txBody>
      </p:sp>
      <p:sp>
        <p:nvSpPr>
          <p:cNvPr id="8"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72573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79" y="838201"/>
            <a:ext cx="8624524" cy="51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 Summary: Environment &amp; Energy Program</a:t>
            </a:r>
            <a:endParaRPr lang="en-US" dirty="0"/>
          </a:p>
        </p:txBody>
      </p:sp>
      <p:sp>
        <p:nvSpPr>
          <p:cNvPr id="5" name="TextBox 4"/>
          <p:cNvSpPr txBox="1"/>
          <p:nvPr/>
        </p:nvSpPr>
        <p:spPr bwMode="auto">
          <a:xfrm>
            <a:off x="304800" y="5029200"/>
            <a:ext cx="3401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800" b="1" dirty="0" smtClean="0"/>
              <a:t>Strategy for Environmentally Sustainable Aviation Growth</a:t>
            </a:r>
            <a:endParaRPr lang="en-US" sz="1800" b="1" dirty="0"/>
          </a:p>
        </p:txBody>
      </p:sp>
      <p:sp>
        <p:nvSpPr>
          <p:cNvPr id="6"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392055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60218" y="3346338"/>
            <a:ext cx="8603673" cy="1606662"/>
          </a:xfrm>
          <a:prstGeom prst="roundRect">
            <a:avLst>
              <a:gd name="adj" fmla="val 34475"/>
            </a:avLst>
          </a:prstGeom>
          <a:solidFill>
            <a:srgbClr val="FFCC00">
              <a:alpha val="43922"/>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0120461"/>
              </p:ext>
            </p:extLst>
          </p:nvPr>
        </p:nvGraphicFramePr>
        <p:xfrm>
          <a:off x="554182" y="1365362"/>
          <a:ext cx="8188758" cy="4502038"/>
        </p:xfrm>
        <a:graphic>
          <a:graphicData uri="http://schemas.openxmlformats.org/drawingml/2006/table">
            <a:tbl>
              <a:tblPr firstRow="1" bandRow="1">
                <a:tableStyleId>{5C22544A-7EE6-4342-B048-85BDC9FD1C3A}</a:tableStyleId>
              </a:tblPr>
              <a:tblGrid>
                <a:gridCol w="4795138"/>
                <a:gridCol w="3393620"/>
              </a:tblGrid>
              <a:tr h="412638">
                <a:tc gridSpan="2">
                  <a:txBody>
                    <a:bodyPr/>
                    <a:lstStyle/>
                    <a:p>
                      <a:pPr algn="ctr"/>
                      <a:r>
                        <a:rPr lang="en-US" sz="1800" dirty="0" smtClean="0"/>
                        <a:t>Stakeholder Collaboration Program Phases, Activities,  and Schedule</a:t>
                      </a:r>
                      <a:endParaRPr lang="en-US" dirty="0">
                        <a:solidFill>
                          <a:schemeClr val="bg1"/>
                        </a:solidFill>
                      </a:endParaRPr>
                    </a:p>
                  </a:txBody>
                  <a:tcPr>
                    <a:solidFill>
                      <a:srgbClr val="003366"/>
                    </a:solidFill>
                  </a:tcPr>
                </a:tc>
                <a:tc hMerge="1">
                  <a:txBody>
                    <a:bodyPr/>
                    <a:lstStyle/>
                    <a:p>
                      <a:pPr marL="0" algn="ctr" defTabSz="914400" rtl="0" eaLnBrk="1" latinLnBrk="0" hangingPunct="1"/>
                      <a:endParaRPr lang="en-US" sz="1800" b="1" kern="1200" dirty="0">
                        <a:solidFill>
                          <a:schemeClr val="bg1"/>
                        </a:solidFill>
                        <a:latin typeface="+mn-lt"/>
                        <a:ea typeface="+mn-ea"/>
                        <a:cs typeface="+mn-cs"/>
                      </a:endParaRPr>
                    </a:p>
                  </a:txBody>
                  <a:tcPr>
                    <a:solidFill>
                      <a:srgbClr val="003366"/>
                    </a:solidFill>
                  </a:tcPr>
                </a:tc>
              </a:tr>
              <a:tr h="370840">
                <a:tc>
                  <a:txBody>
                    <a:bodyPr/>
                    <a:lstStyle/>
                    <a:p>
                      <a:pPr algn="ctr"/>
                      <a:r>
                        <a:rPr lang="en-US" dirty="0" smtClean="0">
                          <a:solidFill>
                            <a:schemeClr val="bg1"/>
                          </a:solidFill>
                        </a:rPr>
                        <a:t>Activities</a:t>
                      </a:r>
                      <a:endParaRPr lang="en-US" dirty="0">
                        <a:solidFill>
                          <a:schemeClr val="bg1"/>
                        </a:solidFill>
                      </a:endParaRPr>
                    </a:p>
                  </a:txBody>
                  <a:tcPr>
                    <a:solidFill>
                      <a:srgbClr val="003366"/>
                    </a:solidFill>
                  </a:tcPr>
                </a:tc>
                <a:tc>
                  <a:txBody>
                    <a:bodyPr/>
                    <a:lstStyle/>
                    <a:p>
                      <a:pPr marL="0" algn="ctr" defTabSz="914400" rtl="0" eaLnBrk="1" latinLnBrk="0" hangingPunct="1"/>
                      <a:r>
                        <a:rPr lang="en-US" sz="1800" b="1" kern="1200" dirty="0" smtClean="0">
                          <a:solidFill>
                            <a:schemeClr val="bg1"/>
                          </a:solidFill>
                          <a:latin typeface="+mn-lt"/>
                          <a:ea typeface="+mn-ea"/>
                          <a:cs typeface="+mn-cs"/>
                        </a:rPr>
                        <a:t>Schedule</a:t>
                      </a:r>
                      <a:endParaRPr lang="en-US" sz="1800" b="1" kern="1200" dirty="0">
                        <a:solidFill>
                          <a:schemeClr val="bg1"/>
                        </a:solidFill>
                        <a:latin typeface="+mn-lt"/>
                        <a:ea typeface="+mn-ea"/>
                        <a:cs typeface="+mn-cs"/>
                      </a:endParaRPr>
                    </a:p>
                  </a:txBody>
                  <a:tcPr>
                    <a:solidFill>
                      <a:srgbClr val="003366"/>
                    </a:solidFill>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accent2"/>
                          </a:solidFill>
                          <a:latin typeface="+mn-lt"/>
                          <a:ea typeface="+mn-ea"/>
                          <a:cs typeface="+mn-cs"/>
                        </a:rPr>
                        <a:t>FAA established a cross-functional Stakeholder Core Group in collaboration with industry</a:t>
                      </a:r>
                    </a:p>
                    <a:p>
                      <a:endParaRPr lang="en-US" sz="1800" b="0" kern="1200" dirty="0">
                        <a:solidFill>
                          <a:schemeClr val="accent2"/>
                        </a:solidFill>
                        <a:latin typeface="+mn-lt"/>
                        <a:ea typeface="+mn-ea"/>
                        <a:cs typeface="+mn-cs"/>
                      </a:endParaRPr>
                    </a:p>
                  </a:txBody>
                  <a:tcPr/>
                </a:tc>
                <a:tc>
                  <a:txBody>
                    <a:bodyPr/>
                    <a:lstStyle/>
                    <a:p>
                      <a:pPr marL="0" algn="ctr" defTabSz="914400" rtl="0" eaLnBrk="1" latinLnBrk="0" hangingPunct="1"/>
                      <a:r>
                        <a:rPr lang="en-US" sz="1800" b="0" kern="1200" dirty="0" smtClean="0">
                          <a:solidFill>
                            <a:schemeClr val="accent2"/>
                          </a:solidFill>
                          <a:latin typeface="+mn-lt"/>
                          <a:ea typeface="+mn-ea"/>
                          <a:cs typeface="+mn-cs"/>
                        </a:rPr>
                        <a:t>July  2013 – March 2015</a:t>
                      </a:r>
                      <a:endParaRPr lang="en-US" sz="1800" b="0" kern="1200" dirty="0">
                        <a:solidFill>
                          <a:schemeClr val="accent2"/>
                        </a:solidFill>
                        <a:latin typeface="+mn-lt"/>
                        <a:ea typeface="+mn-ea"/>
                        <a:cs typeface="+mn-cs"/>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accent2"/>
                          </a:solidFill>
                          <a:latin typeface="+mn-lt"/>
                          <a:ea typeface="+mn-ea"/>
                          <a:cs typeface="+mn-cs"/>
                        </a:rPr>
                        <a:t>Conduct the Pilot Test Project with a broader set of stakeholders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kern="1200" dirty="0" smtClean="0">
                          <a:solidFill>
                            <a:schemeClr val="accent2"/>
                          </a:solidFill>
                          <a:latin typeface="+mn-lt"/>
                          <a:ea typeface="+mn-ea"/>
                          <a:cs typeface="+mn-cs"/>
                        </a:rPr>
                        <a:t>Kickoff Meeting April 28, 2015</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accent2"/>
                          </a:solidFill>
                          <a:latin typeface="+mn-lt"/>
                          <a:ea typeface="+mn-ea"/>
                          <a:cs typeface="+mn-cs"/>
                        </a:rPr>
                        <a:t>Complete</a:t>
                      </a:r>
                      <a:r>
                        <a:rPr lang="en-US" sz="1800" b="0" kern="1200" baseline="0" dirty="0" smtClean="0">
                          <a:solidFill>
                            <a:schemeClr val="accent2"/>
                          </a:solidFill>
                          <a:latin typeface="+mn-lt"/>
                          <a:ea typeface="+mn-ea"/>
                          <a:cs typeface="+mn-cs"/>
                        </a:rPr>
                        <a:t> Website Phase I</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0" kern="1200" baseline="0" dirty="0" smtClean="0">
                          <a:solidFill>
                            <a:schemeClr val="accent2"/>
                          </a:solidFill>
                          <a:latin typeface="+mn-lt"/>
                          <a:ea typeface="+mn-ea"/>
                          <a:cs typeface="+mn-cs"/>
                        </a:rPr>
                        <a:t>http://relate.faa.gov</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000" b="0" kern="1200" dirty="0" smtClean="0">
                        <a:solidFill>
                          <a:schemeClr val="accent2"/>
                        </a:solidFill>
                        <a:latin typeface="+mn-lt"/>
                        <a:ea typeface="+mn-ea"/>
                        <a:cs typeface="+mn-cs"/>
                      </a:endParaRPr>
                    </a:p>
                  </a:txBody>
                  <a:tcPr>
                    <a:noFill/>
                  </a:tcPr>
                </a:tc>
                <a:tc>
                  <a:txBody>
                    <a:bodyPr/>
                    <a:lstStyle/>
                    <a:p>
                      <a:pPr marL="0" algn="ctr" defTabSz="914400" rtl="0" eaLnBrk="1" latinLnBrk="0" hangingPunct="1"/>
                      <a:r>
                        <a:rPr lang="en-US" sz="1800" b="0" kern="1200" dirty="0" smtClean="0">
                          <a:solidFill>
                            <a:schemeClr val="accent2"/>
                          </a:solidFill>
                          <a:latin typeface="+mn-lt"/>
                          <a:ea typeface="+mn-ea"/>
                          <a:cs typeface="+mn-cs"/>
                        </a:rPr>
                        <a:t>Spring  – Summer</a:t>
                      </a:r>
                      <a:r>
                        <a:rPr lang="en-US" sz="1800" b="0" kern="1200" baseline="0" dirty="0" smtClean="0">
                          <a:solidFill>
                            <a:schemeClr val="accent2"/>
                          </a:solidFill>
                          <a:latin typeface="+mn-lt"/>
                          <a:ea typeface="+mn-ea"/>
                          <a:cs typeface="+mn-cs"/>
                        </a:rPr>
                        <a:t> 2015</a:t>
                      </a:r>
                      <a:endParaRPr lang="en-US" sz="1800" b="0" kern="1200" dirty="0">
                        <a:solidFill>
                          <a:schemeClr val="accent2"/>
                        </a:solidFill>
                        <a:latin typeface="+mn-lt"/>
                        <a:ea typeface="+mn-ea"/>
                        <a:cs typeface="+mn-cs"/>
                      </a:endParaRPr>
                    </a:p>
                  </a:txBody>
                  <a:tcPr>
                    <a:noFill/>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accent2"/>
                          </a:solidFill>
                          <a:latin typeface="+mn-lt"/>
                          <a:ea typeface="+mn-ea"/>
                          <a:cs typeface="+mn-cs"/>
                        </a:rPr>
                        <a:t>Full launch of RELATE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smtClean="0">
                          <a:solidFill>
                            <a:schemeClr val="accent2"/>
                          </a:solidFill>
                          <a:latin typeface="+mn-lt"/>
                          <a:ea typeface="+mn-ea"/>
                          <a:cs typeface="+mn-cs"/>
                        </a:rPr>
                        <a:t>Complete Initial</a:t>
                      </a:r>
                      <a:r>
                        <a:rPr lang="en-US" sz="1800" b="0" kern="1200" baseline="0" dirty="0" smtClean="0">
                          <a:solidFill>
                            <a:schemeClr val="accent2"/>
                          </a:solidFill>
                          <a:latin typeface="+mn-lt"/>
                          <a:ea typeface="+mn-ea"/>
                          <a:cs typeface="+mn-cs"/>
                        </a:rPr>
                        <a:t> Portal (Phase II)</a:t>
                      </a:r>
                      <a:endParaRPr lang="en-US" sz="1800" b="0" kern="1200" dirty="0" smtClean="0">
                        <a:solidFill>
                          <a:schemeClr val="accent2"/>
                        </a:solidFill>
                        <a:latin typeface="+mn-lt"/>
                        <a:ea typeface="+mn-ea"/>
                        <a:cs typeface="+mn-cs"/>
                      </a:endParaRPr>
                    </a:p>
                    <a:p>
                      <a:endParaRPr lang="en-US" sz="1800" b="0" kern="1200" dirty="0">
                        <a:solidFill>
                          <a:schemeClr val="accent2"/>
                        </a:solidFill>
                        <a:latin typeface="+mn-lt"/>
                        <a:ea typeface="+mn-ea"/>
                        <a:cs typeface="+mn-cs"/>
                      </a:endParaRPr>
                    </a:p>
                  </a:txBody>
                  <a:tcPr/>
                </a:tc>
                <a:tc>
                  <a:txBody>
                    <a:bodyPr/>
                    <a:lstStyle/>
                    <a:p>
                      <a:pPr algn="ctr"/>
                      <a:r>
                        <a:rPr lang="en-US" sz="1800" b="0" kern="1200" dirty="0" smtClean="0">
                          <a:solidFill>
                            <a:schemeClr val="accent2"/>
                          </a:solidFill>
                          <a:latin typeface="+mn-lt"/>
                          <a:ea typeface="+mn-ea"/>
                          <a:cs typeface="+mn-cs"/>
                        </a:rPr>
                        <a:t>Spring</a:t>
                      </a:r>
                      <a:r>
                        <a:rPr lang="en-US" sz="1800" b="0" kern="1200" baseline="0" dirty="0" smtClean="0">
                          <a:solidFill>
                            <a:schemeClr val="accent2"/>
                          </a:solidFill>
                          <a:latin typeface="+mn-lt"/>
                          <a:ea typeface="+mn-ea"/>
                          <a:cs typeface="+mn-cs"/>
                        </a:rPr>
                        <a:t> </a:t>
                      </a:r>
                      <a:r>
                        <a:rPr lang="en-US" sz="1800" b="0" kern="1200" dirty="0" smtClean="0">
                          <a:solidFill>
                            <a:schemeClr val="accent2"/>
                          </a:solidFill>
                          <a:latin typeface="+mn-lt"/>
                          <a:ea typeface="+mn-ea"/>
                          <a:cs typeface="+mn-cs"/>
                        </a:rPr>
                        <a:t>2016</a:t>
                      </a:r>
                      <a:endParaRPr lang="en-US" sz="1800" b="0" kern="1200" dirty="0">
                        <a:solidFill>
                          <a:schemeClr val="accent2"/>
                        </a:solidFill>
                        <a:latin typeface="+mn-lt"/>
                        <a:ea typeface="+mn-ea"/>
                        <a:cs typeface="+mn-cs"/>
                      </a:endParaRPr>
                    </a:p>
                  </a:txBody>
                  <a:tcPr/>
                </a:tc>
              </a:tr>
            </a:tbl>
          </a:graphicData>
        </a:graphic>
      </p:graphicFrame>
      <p:sp>
        <p:nvSpPr>
          <p:cNvPr id="6" name="Title 2"/>
          <p:cNvSpPr txBox="1">
            <a:spLocks/>
          </p:cNvSpPr>
          <p:nvPr/>
        </p:nvSpPr>
        <p:spPr bwMode="auto">
          <a:xfrm>
            <a:off x="2406943" y="215131"/>
            <a:ext cx="6737057" cy="70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i="1" dirty="0" smtClean="0">
                <a:latin typeface="Calibri"/>
              </a:rPr>
              <a:t>Recognizing Excellence and Leadership in Air Transportation for the Environment (RELATE)</a:t>
            </a:r>
            <a:endParaRPr lang="en-US" sz="2400" dirty="0"/>
          </a:p>
        </p:txBody>
      </p:sp>
      <p:pic>
        <p:nvPicPr>
          <p:cNvPr id="7" name="Picture 2" descr="C:\Users\Donald Scata\Documents\Projects\NextGen EMS\Stakeholder Collaboration\FAA_NextGen_Graphic_FIN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964" y="27998"/>
            <a:ext cx="1974000" cy="104582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 </a:t>
            </a:r>
            <a:endParaRPr lang="en-US" dirty="0"/>
          </a:p>
        </p:txBody>
      </p:sp>
      <p:sp>
        <p:nvSpPr>
          <p:cNvPr id="8" name="Slide Number Placeholder 3"/>
          <p:cNvSpPr>
            <a:spLocks noGrp="1"/>
          </p:cNvSpPr>
          <p:nvPr>
            <p:ph type="sldNum" sz="quarter" idx="12"/>
          </p:nvPr>
        </p:nvSpPr>
        <p:spPr>
          <a:xfrm>
            <a:off x="6636504" y="6248400"/>
            <a:ext cx="1905000" cy="457200"/>
          </a:xfrm>
        </p:spPr>
        <p:txBody>
          <a:bodyPr/>
          <a:lstStyle/>
          <a:p>
            <a:pPr>
              <a:defRPr/>
            </a:pPr>
            <a:fld id="{B99443F9-19F2-424F-8F48-06655C11CA2B}" type="slidenum">
              <a:rPr lang="en-US" smtClean="0">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3138920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531906-1336-491F-A954-7F3EE4E97E75}">
  <ds:schemaRefs>
    <ds:schemaRef ds:uri="http://schemas.microsoft.com/sharepoint/v3/contenttype/forms"/>
  </ds:schemaRefs>
</ds:datastoreItem>
</file>

<file path=customXml/itemProps2.xml><?xml version="1.0" encoding="utf-8"?>
<ds:datastoreItem xmlns:ds="http://schemas.openxmlformats.org/officeDocument/2006/customXml" ds:itemID="{433F0D99-5133-42B0-9D61-2AAA875EA79A}"/>
</file>

<file path=customXml/itemProps3.xml><?xml version="1.0" encoding="utf-8"?>
<ds:datastoreItem xmlns:ds="http://schemas.openxmlformats.org/officeDocument/2006/customXml" ds:itemID="{343D1BEA-A48C-493F-B62D-57E87B4778D2}">
  <ds:schemaRefs>
    <ds:schemaRef ds:uri="http://schemas.microsoft.com/office/2006/metadata/longProperties"/>
  </ds:schemaRefs>
</ds:datastoreItem>
</file>

<file path=customXml/itemProps4.xml><?xml version="1.0" encoding="utf-8"?>
<ds:datastoreItem xmlns:ds="http://schemas.openxmlformats.org/officeDocument/2006/customXml" ds:itemID="{86DB7841-25F3-4454-8E10-B711056910A7}">
  <ds:schemaRef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11587</TotalTime>
  <Words>2421</Words>
  <Application>Microsoft Office PowerPoint</Application>
  <PresentationFormat>On-screen Show (4:3)</PresentationFormat>
  <Paragraphs>501</Paragraphs>
  <Slides>26</Slides>
  <Notes>11</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FAA_slide_template_whitecover_whitebackground</vt:lpstr>
      <vt:lpstr>3_Custom Design</vt:lpstr>
      <vt:lpstr>1_FAA_slide_template_whitecover_whitebackground</vt:lpstr>
      <vt:lpstr>FY 2017 Environment and Energy Program Proposal</vt:lpstr>
      <vt:lpstr>Presentation Outline</vt:lpstr>
      <vt:lpstr>Aviation Environmental Challenges</vt:lpstr>
      <vt:lpstr>Vision and Principles</vt:lpstr>
      <vt:lpstr>Environment &amp; Energy Goals</vt:lpstr>
      <vt:lpstr>PowerPoint Presentation</vt:lpstr>
      <vt:lpstr>AEE Research Objectives</vt:lpstr>
      <vt:lpstr>In Summary: Environment &amp; Energy Program</vt:lpstr>
      <vt:lpstr> </vt:lpstr>
      <vt:lpstr>Research Programs</vt:lpstr>
      <vt:lpstr>ASCENT Research Areas – Year 1</vt:lpstr>
      <vt:lpstr>ASCENT Project Connectivity An example showing how results from A1, A10, A11, A12 and A23 feed Goals Analysis </vt:lpstr>
      <vt:lpstr>ASCENT Projects – Status </vt:lpstr>
      <vt:lpstr>ASCENT Projects Timeline</vt:lpstr>
      <vt:lpstr>Continuous Lower Energy, Emissions  and Noise (CLEEN) Phase II</vt:lpstr>
      <vt:lpstr>Environment &amp; Energy Portfolio</vt:lpstr>
      <vt:lpstr>PPT Financial Summary</vt:lpstr>
      <vt:lpstr>FY14-17 Financial Summary</vt:lpstr>
      <vt:lpstr>PPT 5-Year Financial Plan</vt:lpstr>
      <vt:lpstr>Core RE&amp;D Program (A13.a) - Environment &amp; Energy</vt:lpstr>
      <vt:lpstr>NextGen RE&amp;D Program (A13.b) - Environmental Research - Aircraft Technologies, Fuels, and Metrics</vt:lpstr>
      <vt:lpstr>NextGen F&amp;E (1A08D) - Environment Portfolio</vt:lpstr>
      <vt:lpstr>Environment and Energy Program Funding</vt:lpstr>
      <vt:lpstr>E&amp;E Subcommittee Action Item</vt:lpstr>
      <vt:lpstr>ASCENT Funding Summary</vt:lpstr>
      <vt:lpstr>Summary</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2014 REB PPT Portfolio Briefing Template</dc:title>
  <dc:subject>REB</dc:subject>
  <dc:creator>AJP-62</dc:creator>
  <cp:lastModifiedBy>Hileman, James (FAA)</cp:lastModifiedBy>
  <cp:revision>227</cp:revision>
  <cp:lastPrinted>2014-03-24T22:08:34Z</cp:lastPrinted>
  <dcterms:modified xsi:type="dcterms:W3CDTF">2015-03-19T02:12:33Z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John Reinhardt/AWA/FAA</vt:lpwstr>
  </property>
  <property fmtid="{D5CDD505-2E9C-101B-9397-08002B2CF9AE}" pid="4" name="xd_Signature">
    <vt:lpwstr/>
  </property>
  <property fmtid="{D5CDD505-2E9C-101B-9397-08002B2CF9AE}" pid="5" name="display_urn:schemas-microsoft-com:office:office#Author">
    <vt:lpwstr>Robert J McGuire/ACT/FAA</vt:lpwstr>
  </property>
  <property fmtid="{D5CDD505-2E9C-101B-9397-08002B2CF9AE}" pid="6" name="TemplateUrl">
    <vt:lpwstr/>
  </property>
  <property fmtid="{D5CDD505-2E9C-101B-9397-08002B2CF9AE}" pid="7" name="xd_ProgID">
    <vt:lpwstr/>
  </property>
  <property fmtid="{D5CDD505-2E9C-101B-9397-08002B2CF9AE}" pid="8" name="ContentTypeId">
    <vt:lpwstr>0x0101009DA7335E1805E44495268AE629753871</vt:lpwstr>
  </property>
</Properties>
</file>