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Masters/slideMaster4.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Masters/slideMaster6.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5.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30.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21.xml" ContentType="application/vnd.openxmlformats-officedocument.presentationml.slideLayout+xml"/>
  <Override PartName="/ppt/slideLayouts/slideLayout46.xml" ContentType="application/vnd.openxmlformats-officedocument.presentationml.slideLayout+xml"/>
  <Override PartName="/ppt/slideLayouts/slideLayout22.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23.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2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24.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1.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12.xml" ContentType="application/vnd.openxmlformats-officedocument.presentationml.slideLayout+xml"/>
  <Override PartName="/ppt/slideLayouts/slideLayout1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8.xml" ContentType="application/vnd.openxmlformats-officedocument.presentationml.slideLayout+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75" r:id="rId2"/>
    <p:sldMasterId id="2147483795" r:id="rId3"/>
    <p:sldMasterId id="2147483820" r:id="rId4"/>
    <p:sldMasterId id="2147483832" r:id="rId5"/>
    <p:sldMasterId id="2147483844" r:id="rId6"/>
  </p:sldMasterIdLst>
  <p:notesMasterIdLst>
    <p:notesMasterId r:id="rId24"/>
  </p:notesMasterIdLst>
  <p:handoutMasterIdLst>
    <p:handoutMasterId r:id="rId25"/>
  </p:handoutMasterIdLst>
  <p:sldIdLst>
    <p:sldId id="419" r:id="rId7"/>
    <p:sldId id="435" r:id="rId8"/>
    <p:sldId id="467" r:id="rId9"/>
    <p:sldId id="468" r:id="rId10"/>
    <p:sldId id="469" r:id="rId11"/>
    <p:sldId id="442" r:id="rId12"/>
    <p:sldId id="470" r:id="rId13"/>
    <p:sldId id="475" r:id="rId14"/>
    <p:sldId id="472" r:id="rId15"/>
    <p:sldId id="473" r:id="rId16"/>
    <p:sldId id="474" r:id="rId17"/>
    <p:sldId id="476" r:id="rId18"/>
    <p:sldId id="479" r:id="rId19"/>
    <p:sldId id="483" r:id="rId20"/>
    <p:sldId id="478" r:id="rId21"/>
    <p:sldId id="484" r:id="rId22"/>
    <p:sldId id="485" r:id="rId23"/>
  </p:sldIdLst>
  <p:sldSz cx="9144000" cy="6858000" type="screen4x3"/>
  <p:notesSz cx="7313613" cy="9599613"/>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00FF"/>
    <a:srgbClr val="1D2F68"/>
    <a:srgbClr val="FF0000"/>
    <a:srgbClr val="FFCC00"/>
    <a:srgbClr val="FFFF99"/>
    <a:srgbClr val="35C142"/>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98" autoAdjust="0"/>
    <p:restoredTop sz="89085" autoAdjust="0"/>
  </p:normalViewPr>
  <p:slideViewPr>
    <p:cSldViewPr snapToGrid="0">
      <p:cViewPr>
        <p:scale>
          <a:sx n="80" d="100"/>
          <a:sy n="80" d="100"/>
        </p:scale>
        <p:origin x="-720" y="-186"/>
      </p:cViewPr>
      <p:guideLst>
        <p:guide orient="horz" pos="550"/>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t" anchorCtr="0" compatLnSpc="1">
            <a:prstTxWarp prst="textNoShape">
              <a:avLst/>
            </a:prstTxWarp>
          </a:bodyPr>
          <a:lstStyle>
            <a:lvl1pPr defTabSz="945031">
              <a:spcBef>
                <a:spcPct val="0"/>
              </a:spcBef>
              <a:buFontTx/>
              <a:buNone/>
              <a:defRPr sz="12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t" anchorCtr="0" compatLnSpc="1">
            <a:prstTxWarp prst="textNoShape">
              <a:avLst/>
            </a:prstTxWarp>
          </a:bodyPr>
          <a:lstStyle>
            <a:lvl1pPr algn="r" defTabSz="945031">
              <a:spcBef>
                <a:spcPct val="0"/>
              </a:spcBef>
              <a:buFontTx/>
              <a:buNone/>
              <a:defRPr sz="12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b" anchorCtr="0" compatLnSpc="1">
            <a:prstTxWarp prst="textNoShape">
              <a:avLst/>
            </a:prstTxWarp>
          </a:bodyPr>
          <a:lstStyle>
            <a:lvl1pPr defTabSz="945031">
              <a:spcBef>
                <a:spcPct val="0"/>
              </a:spcBef>
              <a:buFontTx/>
              <a:buNone/>
              <a:defRPr sz="12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b" anchorCtr="0" compatLnSpc="1">
            <a:prstTxWarp prst="textNoShape">
              <a:avLst/>
            </a:prstTxWarp>
          </a:bodyPr>
          <a:lstStyle>
            <a:lvl1pPr algn="r" defTabSz="945031">
              <a:spcBef>
                <a:spcPct val="0"/>
              </a:spcBef>
              <a:buFontTx/>
              <a:buNone/>
              <a:defRPr sz="1200">
                <a:latin typeface="Times New Roman" pitchFamily="18" charset="0"/>
              </a:defRPr>
            </a:lvl1pPr>
          </a:lstStyle>
          <a:p>
            <a:pPr>
              <a:defRPr/>
            </a:pPr>
            <a:fld id="{2CA0A7AD-A10E-4B22-8DCB-B59069A7026D}" type="slidenum">
              <a:rPr lang="en-US"/>
              <a:pPr>
                <a:defRPr/>
              </a:pPr>
              <a:t>‹#›</a:t>
            </a:fld>
            <a:endParaRPr lang="en-US"/>
          </a:p>
        </p:txBody>
      </p:sp>
    </p:spTree>
    <p:extLst>
      <p:ext uri="{BB962C8B-B14F-4D97-AF65-F5344CB8AC3E}">
        <p14:creationId xmlns:p14="http://schemas.microsoft.com/office/powerpoint/2010/main" val="3658845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t" anchorCtr="0" compatLnSpc="1">
            <a:prstTxWarp prst="textNoShape">
              <a:avLst/>
            </a:prstTxWarp>
          </a:bodyPr>
          <a:lstStyle>
            <a:lvl1pPr defTabSz="945031">
              <a:spcBef>
                <a:spcPct val="0"/>
              </a:spcBef>
              <a:buFontTx/>
              <a:buNone/>
              <a:defRPr sz="12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t" anchorCtr="0" compatLnSpc="1">
            <a:prstTxWarp prst="textNoShape">
              <a:avLst/>
            </a:prstTxWarp>
          </a:bodyPr>
          <a:lstStyle>
            <a:lvl1pPr algn="r" defTabSz="945031">
              <a:spcBef>
                <a:spcPct val="0"/>
              </a:spcBef>
              <a:buFontTx/>
              <a:buNone/>
              <a:defRPr sz="1200">
                <a:latin typeface="Times New Roman" pitchFamily="18"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74725" y="4560888"/>
            <a:ext cx="53641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b" anchorCtr="0" compatLnSpc="1">
            <a:prstTxWarp prst="textNoShape">
              <a:avLst/>
            </a:prstTxWarp>
          </a:bodyPr>
          <a:lstStyle>
            <a:lvl1pPr defTabSz="945031">
              <a:spcBef>
                <a:spcPct val="0"/>
              </a:spcBef>
              <a:buFontTx/>
              <a:buNone/>
              <a:defRPr sz="120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b" anchorCtr="0" compatLnSpc="1">
            <a:prstTxWarp prst="textNoShape">
              <a:avLst/>
            </a:prstTxWarp>
          </a:bodyPr>
          <a:lstStyle>
            <a:lvl1pPr algn="r" defTabSz="945031">
              <a:spcBef>
                <a:spcPct val="0"/>
              </a:spcBef>
              <a:buFontTx/>
              <a:buNone/>
              <a:defRPr sz="1200">
                <a:latin typeface="Times New Roman" pitchFamily="18" charset="0"/>
              </a:defRPr>
            </a:lvl1pPr>
          </a:lstStyle>
          <a:p>
            <a:pPr>
              <a:defRPr/>
            </a:pPr>
            <a:fld id="{27F8901F-014B-4D87-911B-F348841F6DDF}" type="slidenum">
              <a:rPr lang="en-US"/>
              <a:pPr>
                <a:defRPr/>
              </a:pPr>
              <a:t>‹#›</a:t>
            </a:fld>
            <a:endParaRPr lang="en-US"/>
          </a:p>
        </p:txBody>
      </p:sp>
    </p:spTree>
    <p:extLst>
      <p:ext uri="{BB962C8B-B14F-4D97-AF65-F5344CB8AC3E}">
        <p14:creationId xmlns:p14="http://schemas.microsoft.com/office/powerpoint/2010/main" val="3316319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44563" eaLnBrk="0" hangingPunct="0">
              <a:defRPr sz="2400">
                <a:solidFill>
                  <a:schemeClr val="tx1"/>
                </a:solidFill>
                <a:latin typeface="Arial" charset="0"/>
              </a:defRPr>
            </a:lvl1pPr>
            <a:lvl2pPr marL="742950" indent="-285750" defTabSz="944563" eaLnBrk="0" hangingPunct="0">
              <a:defRPr sz="2400">
                <a:solidFill>
                  <a:schemeClr val="tx1"/>
                </a:solidFill>
                <a:latin typeface="Arial" charset="0"/>
              </a:defRPr>
            </a:lvl2pPr>
            <a:lvl3pPr marL="1143000" indent="-228600" defTabSz="944563" eaLnBrk="0" hangingPunct="0">
              <a:defRPr sz="2400">
                <a:solidFill>
                  <a:schemeClr val="tx1"/>
                </a:solidFill>
                <a:latin typeface="Arial" charset="0"/>
              </a:defRPr>
            </a:lvl3pPr>
            <a:lvl4pPr marL="1600200" indent="-228600" defTabSz="944563" eaLnBrk="0" hangingPunct="0">
              <a:defRPr sz="2400">
                <a:solidFill>
                  <a:schemeClr val="tx1"/>
                </a:solidFill>
                <a:latin typeface="Arial" charset="0"/>
              </a:defRPr>
            </a:lvl4pPr>
            <a:lvl5pPr marL="2057400" indent="-228600" defTabSz="944563" eaLnBrk="0" hangingPunct="0">
              <a:defRPr sz="2400">
                <a:solidFill>
                  <a:schemeClr val="tx1"/>
                </a:solidFill>
                <a:latin typeface="Arial" charset="0"/>
              </a:defRPr>
            </a:lvl5pPr>
            <a:lvl6pPr marL="2514600" indent="-228600" defTabSz="944563" eaLnBrk="0" fontAlgn="base" hangingPunct="0">
              <a:spcBef>
                <a:spcPct val="0"/>
              </a:spcBef>
              <a:spcAft>
                <a:spcPct val="0"/>
              </a:spcAft>
              <a:defRPr sz="2400">
                <a:solidFill>
                  <a:schemeClr val="tx1"/>
                </a:solidFill>
                <a:latin typeface="Arial" charset="0"/>
              </a:defRPr>
            </a:lvl6pPr>
            <a:lvl7pPr marL="2971800" indent="-228600" defTabSz="944563" eaLnBrk="0" fontAlgn="base" hangingPunct="0">
              <a:spcBef>
                <a:spcPct val="0"/>
              </a:spcBef>
              <a:spcAft>
                <a:spcPct val="0"/>
              </a:spcAft>
              <a:defRPr sz="2400">
                <a:solidFill>
                  <a:schemeClr val="tx1"/>
                </a:solidFill>
                <a:latin typeface="Arial" charset="0"/>
              </a:defRPr>
            </a:lvl7pPr>
            <a:lvl8pPr marL="3429000" indent="-228600" defTabSz="944563" eaLnBrk="0" fontAlgn="base" hangingPunct="0">
              <a:spcBef>
                <a:spcPct val="0"/>
              </a:spcBef>
              <a:spcAft>
                <a:spcPct val="0"/>
              </a:spcAft>
              <a:defRPr sz="2400">
                <a:solidFill>
                  <a:schemeClr val="tx1"/>
                </a:solidFill>
                <a:latin typeface="Arial" charset="0"/>
              </a:defRPr>
            </a:lvl8pPr>
            <a:lvl9pPr marL="3886200" indent="-228600" defTabSz="944563" eaLnBrk="0" fontAlgn="base" hangingPunct="0">
              <a:spcBef>
                <a:spcPct val="0"/>
              </a:spcBef>
              <a:spcAft>
                <a:spcPct val="0"/>
              </a:spcAft>
              <a:defRPr sz="2400">
                <a:solidFill>
                  <a:schemeClr val="tx1"/>
                </a:solidFill>
                <a:latin typeface="Arial" charset="0"/>
              </a:defRPr>
            </a:lvl9pPr>
          </a:lstStyle>
          <a:p>
            <a:pPr eaLnBrk="1" hangingPunct="1"/>
            <a:fld id="{2136DE07-B34A-44D2-86AA-B5A9ED1FB5DF}" type="slidenum">
              <a:rPr lang="en-US" sz="1200" smtClean="0">
                <a:solidFill>
                  <a:srgbClr val="000000"/>
                </a:solidFill>
                <a:latin typeface="Times New Roman" pitchFamily="18" charset="0"/>
              </a:rPr>
              <a:pPr eaLnBrk="1" hangingPunct="1"/>
              <a:t>1</a:t>
            </a:fld>
            <a:endParaRPr lang="en-US" sz="1200" smtClean="0">
              <a:solidFill>
                <a:srgbClr val="000000"/>
              </a:solidFill>
              <a:latin typeface="Times New Roman" pitchFamily="18"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8901F-014B-4D87-911B-F348841F6DDF}" type="slidenum">
              <a:rPr lang="en-US" smtClean="0"/>
              <a:pPr>
                <a:defRPr/>
              </a:pPr>
              <a:t>17</a:t>
            </a:fld>
            <a:endParaRPr lang="en-US"/>
          </a:p>
        </p:txBody>
      </p:sp>
    </p:spTree>
    <p:extLst>
      <p:ext uri="{BB962C8B-B14F-4D97-AF65-F5344CB8AC3E}">
        <p14:creationId xmlns:p14="http://schemas.microsoft.com/office/powerpoint/2010/main" val="150513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It</a:t>
            </a:r>
            <a:r>
              <a:rPr lang="en-US" baseline="0" dirty="0" smtClean="0"/>
              <a:t> is well known that there is no PM standard for aircraft engines. The first order approximation is used to estimate PM mass concentrations from certification smoke number measurements. It should be noted that the smoke number standard was developed originally as a visibility standard.</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The overall goal of the emissions measurements that are presented here is to facilitate the development of a standardized non-volatile particulate matter (</a:t>
            </a:r>
            <a:r>
              <a:rPr lang="en-US" b="0" dirty="0" err="1" smtClean="0"/>
              <a:t>nvPM</a:t>
            </a:r>
            <a:r>
              <a:rPr lang="en-US" b="0" dirty="0" smtClean="0"/>
              <a:t>) sampling system. This is the first step toward developing a certification requirement and a PM standard at the ICAO CAEP level.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23" charset="0"/>
              </a:rPr>
              <a:t>While research grade PM sampling</a:t>
            </a:r>
            <a:r>
              <a:rPr lang="en-US" baseline="0" dirty="0" smtClean="0">
                <a:latin typeface="Times New Roman" pitchFamily="-123" charset="0"/>
              </a:rPr>
              <a:t> systems have been used to acquire </a:t>
            </a:r>
            <a:r>
              <a:rPr lang="en-US" baseline="0" dirty="0" err="1" smtClean="0">
                <a:latin typeface="Times New Roman" pitchFamily="-123" charset="0"/>
              </a:rPr>
              <a:t>nvPM</a:t>
            </a:r>
            <a:r>
              <a:rPr lang="en-US" baseline="0" dirty="0" smtClean="0">
                <a:latin typeface="Times New Roman" pitchFamily="-123" charset="0"/>
              </a:rPr>
              <a:t> mass and number concentrations, </a:t>
            </a:r>
            <a:r>
              <a:rPr lang="en-US" dirty="0" smtClean="0">
                <a:latin typeface="Times New Roman" pitchFamily="-123" charset="0"/>
              </a:rPr>
              <a:t>a</a:t>
            </a:r>
            <a:r>
              <a:rPr lang="en-US" baseline="0" dirty="0" smtClean="0">
                <a:latin typeface="Times New Roman" pitchFamily="-123" charset="0"/>
              </a:rPr>
              <a:t> conceptual non-volatile PM sampling system was developed by January 2011 by SAE E31. The probe is on the left with FS1 indicating the first splitter. Until the first splitter, the particle or gas transfer system remains identical to that of the Annex 16 gaseous sampling system. At the first splitter, there is a 1:3 split with one line continuing on to the Annex 16 system. A PM line connects to an </a:t>
            </a:r>
            <a:r>
              <a:rPr lang="en-US" baseline="0" dirty="0" err="1" smtClean="0">
                <a:latin typeface="Times New Roman" pitchFamily="-123" charset="0"/>
              </a:rPr>
              <a:t>eductor</a:t>
            </a:r>
            <a:r>
              <a:rPr lang="en-US" baseline="0" dirty="0" smtClean="0">
                <a:latin typeface="Times New Roman" pitchFamily="-123" charset="0"/>
              </a:rPr>
              <a:t> where the PM sample is diluted with Nitrogen to prevent volatile PM from forming. The sample is then taken downstream through a standard length of line through a cyclone in to the mass and number concentration measuring instruments.</a:t>
            </a:r>
            <a:endParaRPr lang="en-US" dirty="0"/>
          </a:p>
        </p:txBody>
      </p:sp>
      <p:sp>
        <p:nvSpPr>
          <p:cNvPr id="4" name="Slide Number Placeholder 3"/>
          <p:cNvSpPr>
            <a:spLocks noGrp="1"/>
          </p:cNvSpPr>
          <p:nvPr>
            <p:ph type="sldNum" sz="quarter" idx="10"/>
          </p:nvPr>
        </p:nvSpPr>
        <p:spPr/>
        <p:txBody>
          <a:bodyPr/>
          <a:lstStyle/>
          <a:p>
            <a:pPr>
              <a:defRPr/>
            </a:pPr>
            <a:fld id="{27F8901F-014B-4D87-911B-F348841F6DDF}" type="slidenum">
              <a:rPr lang="en-US" smtClean="0"/>
              <a:pPr>
                <a:defRPr/>
              </a:pPr>
              <a:t>4</a:t>
            </a:fld>
            <a:endParaRPr lang="en-US"/>
          </a:p>
        </p:txBody>
      </p:sp>
    </p:spTree>
    <p:extLst>
      <p:ext uri="{BB962C8B-B14F-4D97-AF65-F5344CB8AC3E}">
        <p14:creationId xmlns:p14="http://schemas.microsoft.com/office/powerpoint/2010/main" val="112969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a:noFill/>
        </p:spPr>
        <p:txBody>
          <a:bodyPr/>
          <a:lstStyle/>
          <a:p>
            <a:endParaRPr lang="en-US" dirty="0">
              <a:latin typeface="Times New Roman" pitchFamily="-123"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a:noFill/>
        </p:spPr>
        <p:txBody>
          <a:bodyPr/>
          <a:lstStyle/>
          <a:p>
            <a:endParaRPr lang="en-US" dirty="0">
              <a:latin typeface="Times New Roman" pitchFamily="-12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8901F-014B-4D87-911B-F348841F6DDF}" type="slidenum">
              <a:rPr lang="en-US" smtClean="0"/>
              <a:pPr>
                <a:defRPr/>
              </a:pPr>
              <a:t>12</a:t>
            </a:fld>
            <a:endParaRPr lang="en-US"/>
          </a:p>
        </p:txBody>
      </p:sp>
    </p:spTree>
    <p:extLst>
      <p:ext uri="{BB962C8B-B14F-4D97-AF65-F5344CB8AC3E}">
        <p14:creationId xmlns:p14="http://schemas.microsoft.com/office/powerpoint/2010/main" val="150513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512782-A5F2-4D6F-B6EA-69C25C72288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596506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8901F-014B-4D87-911B-F348841F6DDF}" type="slidenum">
              <a:rPr lang="en-US" smtClean="0"/>
              <a:pPr>
                <a:defRPr/>
              </a:pPr>
              <a:t>16</a:t>
            </a:fld>
            <a:endParaRPr lang="en-US"/>
          </a:p>
        </p:txBody>
      </p:sp>
    </p:spTree>
    <p:extLst>
      <p:ext uri="{BB962C8B-B14F-4D97-AF65-F5344CB8AC3E}">
        <p14:creationId xmlns:p14="http://schemas.microsoft.com/office/powerpoint/2010/main" val="1505135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a:solidFill>
                  <a:schemeClr val="bg1"/>
                </a:solidFill>
              </a:rPr>
              <a:t>Federal Aviation</a:t>
            </a:r>
          </a:p>
          <a:p>
            <a:pPr eaLnBrk="1" hangingPunct="1">
              <a:lnSpc>
                <a:spcPct val="85000"/>
              </a:lnSpc>
              <a:defRPr/>
            </a:pPr>
            <a:r>
              <a:rPr lang="en-US" sz="1800" b="1">
                <a:solidFill>
                  <a:schemeClr val="bg1"/>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77150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552A7DA-D17C-4119-B1CF-6EFB7D95A9CF}" type="slidenum">
              <a:rPr lang="en-US"/>
              <a:pPr>
                <a:defRPr/>
              </a:pPr>
              <a:t>‹#›</a:t>
            </a:fld>
            <a:endParaRPr lang="en-US"/>
          </a:p>
        </p:txBody>
      </p:sp>
    </p:spTree>
    <p:extLst>
      <p:ext uri="{BB962C8B-B14F-4D97-AF65-F5344CB8AC3E}">
        <p14:creationId xmlns:p14="http://schemas.microsoft.com/office/powerpoint/2010/main" val="131545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380980D-3857-468F-A530-2D8FFE7EA952}" type="slidenum">
              <a:rPr lang="en-US"/>
              <a:pPr>
                <a:defRPr/>
              </a:pPr>
              <a:t>‹#›</a:t>
            </a:fld>
            <a:endParaRPr lang="en-US"/>
          </a:p>
        </p:txBody>
      </p:sp>
    </p:spTree>
    <p:extLst>
      <p:ext uri="{BB962C8B-B14F-4D97-AF65-F5344CB8AC3E}">
        <p14:creationId xmlns:p14="http://schemas.microsoft.com/office/powerpoint/2010/main" val="831197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0" y="0"/>
            <a:ext cx="355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userDrawn="1"/>
        </p:nvSpPr>
        <p:spPr bwMode="auto">
          <a:xfrm>
            <a:off x="427038" y="4497388"/>
            <a:ext cx="48228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50000"/>
              </a:spcBef>
              <a:buChar char="•"/>
              <a:defRPr sz="2400">
                <a:solidFill>
                  <a:schemeClr val="tx1"/>
                </a:solidFill>
                <a:latin typeface="Arial" pitchFamily="34" charset="0"/>
              </a:defRPr>
            </a:lvl1pPr>
            <a:lvl2pPr marL="742950" indent="-285750" eaLnBrk="0" hangingPunct="0">
              <a:spcBef>
                <a:spcPct val="50000"/>
              </a:spcBef>
              <a:buChar char="•"/>
              <a:defRPr sz="2400">
                <a:solidFill>
                  <a:schemeClr val="tx1"/>
                </a:solidFill>
                <a:latin typeface="Arial" pitchFamily="34" charset="0"/>
              </a:defRPr>
            </a:lvl2pPr>
            <a:lvl3pPr marL="1143000" indent="-228600" eaLnBrk="0" hangingPunct="0">
              <a:spcBef>
                <a:spcPct val="50000"/>
              </a:spcBef>
              <a:buChar char="•"/>
              <a:defRPr sz="2400">
                <a:solidFill>
                  <a:schemeClr val="tx1"/>
                </a:solidFill>
                <a:latin typeface="Arial" pitchFamily="34" charset="0"/>
              </a:defRPr>
            </a:lvl3pPr>
            <a:lvl4pPr marL="1600200" indent="-228600" eaLnBrk="0" hangingPunct="0">
              <a:spcBef>
                <a:spcPct val="50000"/>
              </a:spcBef>
              <a:buChar char="•"/>
              <a:defRPr sz="2400">
                <a:solidFill>
                  <a:schemeClr val="tx1"/>
                </a:solidFill>
                <a:latin typeface="Arial" pitchFamily="34" charset="0"/>
              </a:defRPr>
            </a:lvl4pPr>
            <a:lvl5pPr marL="2057400" indent="-228600" eaLnBrk="0" hangingPunct="0">
              <a:spcBef>
                <a:spcPct val="50000"/>
              </a:spcBef>
              <a:buChar char="•"/>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buFontTx/>
              <a:buNone/>
              <a:defRPr/>
            </a:pPr>
            <a:r>
              <a:rPr lang="en-US" sz="1600" b="1" dirty="0" smtClean="0">
                <a:solidFill>
                  <a:srgbClr val="FFFFFF"/>
                </a:solidFill>
              </a:rPr>
              <a:t>Presented to:</a:t>
            </a:r>
          </a:p>
          <a:p>
            <a:pPr eaLnBrk="1" hangingPunct="1">
              <a:buFontTx/>
              <a:buNone/>
              <a:defRPr/>
            </a:pPr>
            <a:r>
              <a:rPr lang="en-US" sz="1600" b="1" dirty="0" smtClean="0">
                <a:solidFill>
                  <a:srgbClr val="FFFFFF"/>
                </a:solidFill>
              </a:rPr>
              <a:t>By:</a:t>
            </a:r>
          </a:p>
          <a:p>
            <a:pPr eaLnBrk="1" hangingPunct="1">
              <a:buFontTx/>
              <a:buNone/>
              <a:defRPr/>
            </a:pPr>
            <a:r>
              <a:rPr lang="en-US" sz="1600" b="1" dirty="0" smtClean="0">
                <a:solidFill>
                  <a:srgbClr val="FFFFFF"/>
                </a:solidFill>
              </a:rPr>
              <a:t>Date:</a:t>
            </a:r>
          </a:p>
        </p:txBody>
      </p:sp>
      <p:grpSp>
        <p:nvGrpSpPr>
          <p:cNvPr id="6" name="Group 1080"/>
          <p:cNvGrpSpPr>
            <a:grpSpLocks/>
          </p:cNvGrpSpPr>
          <p:nvPr userDrawn="1"/>
        </p:nvGrpSpPr>
        <p:grpSpPr bwMode="auto">
          <a:xfrm>
            <a:off x="5873750" y="269875"/>
            <a:ext cx="2895600" cy="911225"/>
            <a:chOff x="3700" y="170"/>
            <a:chExt cx="1824" cy="574"/>
          </a:xfrm>
        </p:grpSpPr>
        <p:pic>
          <p:nvPicPr>
            <p:cNvPr id="7"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50000"/>
                </a:spcBef>
                <a:buChar char="•"/>
                <a:defRPr sz="2400">
                  <a:solidFill>
                    <a:schemeClr val="tx1"/>
                  </a:solidFill>
                  <a:latin typeface="Arial" pitchFamily="34" charset="0"/>
                </a:defRPr>
              </a:lvl1pPr>
              <a:lvl2pPr marL="742950" indent="-285750" eaLnBrk="0" hangingPunct="0">
                <a:spcBef>
                  <a:spcPct val="50000"/>
                </a:spcBef>
                <a:buChar char="•"/>
                <a:defRPr sz="2400">
                  <a:solidFill>
                    <a:schemeClr val="tx1"/>
                  </a:solidFill>
                  <a:latin typeface="Arial" pitchFamily="34" charset="0"/>
                </a:defRPr>
              </a:lvl2pPr>
              <a:lvl3pPr marL="1143000" indent="-228600" eaLnBrk="0" hangingPunct="0">
                <a:spcBef>
                  <a:spcPct val="50000"/>
                </a:spcBef>
                <a:buChar char="•"/>
                <a:defRPr sz="2400">
                  <a:solidFill>
                    <a:schemeClr val="tx1"/>
                  </a:solidFill>
                  <a:latin typeface="Arial" pitchFamily="34" charset="0"/>
                </a:defRPr>
              </a:lvl3pPr>
              <a:lvl4pPr marL="1600200" indent="-228600" eaLnBrk="0" hangingPunct="0">
                <a:spcBef>
                  <a:spcPct val="50000"/>
                </a:spcBef>
                <a:buChar char="•"/>
                <a:defRPr sz="2400">
                  <a:solidFill>
                    <a:schemeClr val="tx1"/>
                  </a:solidFill>
                  <a:latin typeface="Arial" pitchFamily="34" charset="0"/>
                </a:defRPr>
              </a:lvl4pPr>
              <a:lvl5pPr marL="2057400" indent="-228600" eaLnBrk="0" hangingPunct="0">
                <a:spcBef>
                  <a:spcPct val="50000"/>
                </a:spcBef>
                <a:buChar char="•"/>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lnSpc>
                  <a:spcPct val="85000"/>
                </a:lnSpc>
                <a:spcBef>
                  <a:spcPct val="0"/>
                </a:spcBef>
                <a:buFontTx/>
                <a:buNone/>
                <a:defRPr/>
              </a:pPr>
              <a:r>
                <a:rPr lang="en-US" sz="1800" b="1" smtClean="0">
                  <a:solidFill>
                    <a:srgbClr val="FFFFFF"/>
                  </a:solidFill>
                </a:rPr>
                <a:t>Federal Aviation</a:t>
              </a:r>
            </a:p>
            <a:p>
              <a:pPr eaLnBrk="1" hangingPunct="1">
                <a:lnSpc>
                  <a:spcPct val="85000"/>
                </a:lnSpc>
                <a:spcBef>
                  <a:spcPct val="0"/>
                </a:spcBef>
                <a:buFontTx/>
                <a:buNone/>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600">
                <a:solidFill>
                  <a:schemeClr val="bg2"/>
                </a:solidFill>
              </a:defRPr>
            </a:lvl1pPr>
          </a:lstStyle>
          <a:p>
            <a:pPr lvl="0"/>
            <a:r>
              <a:rPr lang="en-US" noProof="0" dirty="0" smtClean="0"/>
              <a:t>Select to edit master subtitle</a:t>
            </a:r>
          </a:p>
        </p:txBody>
      </p:sp>
    </p:spTree>
    <p:extLst>
      <p:ext uri="{BB962C8B-B14F-4D97-AF65-F5344CB8AC3E}">
        <p14:creationId xmlns:p14="http://schemas.microsoft.com/office/powerpoint/2010/main" val="28431861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D03FE67-45D1-4D1C-BAA5-7BEC4D5ED5B9}" type="slidenum">
              <a:rPr lang="en-US"/>
              <a:pPr>
                <a:defRPr/>
              </a:pPr>
              <a:t>‹#›</a:t>
            </a:fld>
            <a:endParaRPr lang="en-US"/>
          </a:p>
        </p:txBody>
      </p:sp>
    </p:spTree>
    <p:extLst>
      <p:ext uri="{BB962C8B-B14F-4D97-AF65-F5344CB8AC3E}">
        <p14:creationId xmlns:p14="http://schemas.microsoft.com/office/powerpoint/2010/main" val="22539988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2C2AF1D-611C-494D-B621-22C75856F74C}" type="slidenum">
              <a:rPr lang="en-US"/>
              <a:pPr>
                <a:defRPr/>
              </a:pPr>
              <a:t>‹#›</a:t>
            </a:fld>
            <a:endParaRPr lang="en-US"/>
          </a:p>
        </p:txBody>
      </p:sp>
    </p:spTree>
    <p:extLst>
      <p:ext uri="{BB962C8B-B14F-4D97-AF65-F5344CB8AC3E}">
        <p14:creationId xmlns:p14="http://schemas.microsoft.com/office/powerpoint/2010/main" val="1318892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AB1ACAB-0AB7-4D68-9E26-5BFEF9FB1FD5}" type="slidenum">
              <a:rPr lang="en-US"/>
              <a:pPr>
                <a:defRPr/>
              </a:pPr>
              <a:t>‹#›</a:t>
            </a:fld>
            <a:endParaRPr lang="en-US"/>
          </a:p>
        </p:txBody>
      </p:sp>
    </p:spTree>
    <p:extLst>
      <p:ext uri="{BB962C8B-B14F-4D97-AF65-F5344CB8AC3E}">
        <p14:creationId xmlns:p14="http://schemas.microsoft.com/office/powerpoint/2010/main" val="4288821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1F3C218C-4628-4BFE-A153-2F322566AA31}" type="slidenum">
              <a:rPr lang="en-US"/>
              <a:pPr>
                <a:defRPr/>
              </a:pPr>
              <a:t>‹#›</a:t>
            </a:fld>
            <a:endParaRPr lang="en-US"/>
          </a:p>
        </p:txBody>
      </p:sp>
    </p:spTree>
    <p:extLst>
      <p:ext uri="{BB962C8B-B14F-4D97-AF65-F5344CB8AC3E}">
        <p14:creationId xmlns:p14="http://schemas.microsoft.com/office/powerpoint/2010/main" val="3093684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BAD576F7-B26B-44F6-B89D-42CDD90B72DC}" type="slidenum">
              <a:rPr lang="en-US"/>
              <a:pPr>
                <a:defRPr/>
              </a:pPr>
              <a:t>‹#›</a:t>
            </a:fld>
            <a:endParaRPr lang="en-US"/>
          </a:p>
        </p:txBody>
      </p:sp>
    </p:spTree>
    <p:extLst>
      <p:ext uri="{BB962C8B-B14F-4D97-AF65-F5344CB8AC3E}">
        <p14:creationId xmlns:p14="http://schemas.microsoft.com/office/powerpoint/2010/main" val="1455035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074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647CA3D-9C24-418B-B18D-54170EB0A7FC}" type="slidenum">
              <a:rPr lang="en-US"/>
              <a:pPr>
                <a:defRPr/>
              </a:pPr>
              <a:t>‹#›</a:t>
            </a:fld>
            <a:endParaRPr lang="en-US"/>
          </a:p>
        </p:txBody>
      </p:sp>
    </p:spTree>
    <p:extLst>
      <p:ext uri="{BB962C8B-B14F-4D97-AF65-F5344CB8AC3E}">
        <p14:creationId xmlns:p14="http://schemas.microsoft.com/office/powerpoint/2010/main" val="249078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5A8D044-2E80-44F0-B351-5A6167996460}" type="slidenum">
              <a:rPr lang="en-US"/>
              <a:pPr>
                <a:defRPr/>
              </a:pPr>
              <a:t>‹#›</a:t>
            </a:fld>
            <a:endParaRPr lang="en-US"/>
          </a:p>
        </p:txBody>
      </p:sp>
    </p:spTree>
    <p:extLst>
      <p:ext uri="{BB962C8B-B14F-4D97-AF65-F5344CB8AC3E}">
        <p14:creationId xmlns:p14="http://schemas.microsoft.com/office/powerpoint/2010/main" val="3610451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3C1B2A8-A52B-445C-BC31-48BB40F06372}" type="slidenum">
              <a:rPr lang="en-US"/>
              <a:pPr>
                <a:defRPr/>
              </a:pPr>
              <a:t>‹#›</a:t>
            </a:fld>
            <a:endParaRPr lang="en-US"/>
          </a:p>
        </p:txBody>
      </p:sp>
    </p:spTree>
    <p:extLst>
      <p:ext uri="{BB962C8B-B14F-4D97-AF65-F5344CB8AC3E}">
        <p14:creationId xmlns:p14="http://schemas.microsoft.com/office/powerpoint/2010/main" val="3770474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2725DD8-B29A-49D7-AC36-C9A056B899AF}" type="slidenum">
              <a:rPr lang="en-US"/>
              <a:pPr>
                <a:defRPr/>
              </a:pPr>
              <a:t>‹#›</a:t>
            </a:fld>
            <a:endParaRPr lang="en-US"/>
          </a:p>
        </p:txBody>
      </p:sp>
    </p:spTree>
    <p:extLst>
      <p:ext uri="{BB962C8B-B14F-4D97-AF65-F5344CB8AC3E}">
        <p14:creationId xmlns:p14="http://schemas.microsoft.com/office/powerpoint/2010/main" val="3541815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FD3A354-8E01-486F-891B-159976FB40AE}" type="slidenum">
              <a:rPr lang="en-US"/>
              <a:pPr>
                <a:defRPr/>
              </a:pPr>
              <a:t>‹#›</a:t>
            </a:fld>
            <a:endParaRPr lang="en-US"/>
          </a:p>
        </p:txBody>
      </p:sp>
    </p:spTree>
    <p:extLst>
      <p:ext uri="{BB962C8B-B14F-4D97-AF65-F5344CB8AC3E}">
        <p14:creationId xmlns:p14="http://schemas.microsoft.com/office/powerpoint/2010/main" val="310433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4694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a:solidFill>
                  <a:srgbClr val="FFFFFF"/>
                </a:solidFill>
              </a:rPr>
              <a:t>Federal Aviation</a:t>
            </a:r>
          </a:p>
          <a:p>
            <a:pPr eaLnBrk="1" hangingPunct="1">
              <a:lnSpc>
                <a:spcPct val="85000"/>
              </a:lnSpc>
              <a:defRPr/>
            </a:pPr>
            <a:r>
              <a:rPr lang="en-US" sz="1800" b="1">
                <a:solidFill>
                  <a:srgbClr val="FFFFFF"/>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3374819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77E5313-1645-42B3-B3E2-46ED9905FA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5020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2406F5C-D757-4E9F-AF0C-F67DF4196B7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007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E47576EF-8235-4005-A942-030009AD66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547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AF4E0158-EF2B-414B-8F6D-BD5BF0A3F7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8743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4CD33F6F-0F44-43C7-8085-3A3A0694C9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295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38B1D1D-9881-4FF9-A5C1-1E2A7F6AE3F2}" type="slidenum">
              <a:rPr lang="en-US"/>
              <a:pPr>
                <a:defRPr/>
              </a:pPr>
              <a:t>‹#›</a:t>
            </a:fld>
            <a:endParaRPr lang="en-US"/>
          </a:p>
        </p:txBody>
      </p:sp>
    </p:spTree>
    <p:extLst>
      <p:ext uri="{BB962C8B-B14F-4D97-AF65-F5344CB8AC3E}">
        <p14:creationId xmlns:p14="http://schemas.microsoft.com/office/powerpoint/2010/main" val="725969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BD1E4026-181F-4108-8557-6BDBC0BA33C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1624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D3FAF6D-0469-4F53-A91E-9D8E5D5541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6295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8ED5052-BF2F-430E-90FE-86F94BA3FC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36003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1766734-7E9D-498A-B472-570D17FCF1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34168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99ECAD4-6DAA-4DA5-A6A0-2F313453A2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4441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774418-FC53-47E3-9A3F-E48495EF545E}" type="datetimeFigureOut">
              <a:rPr lang="en-US">
                <a:solidFill>
                  <a:prstClr val="black">
                    <a:tint val="75000"/>
                  </a:prstClr>
                </a:solidFill>
              </a:rPr>
              <a:pPr>
                <a:defRPr/>
              </a:pPr>
              <a:t>3/13/2015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1E7ADD-94B6-4F42-A6DB-0A792001A9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01199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41EA1F-384E-4F6A-82C4-0171BD5A1F9B}" type="datetimeFigureOut">
              <a:rPr lang="en-US">
                <a:solidFill>
                  <a:prstClr val="black">
                    <a:tint val="75000"/>
                  </a:prstClr>
                </a:solidFill>
              </a:rPr>
              <a:pPr>
                <a:defRPr/>
              </a:pPr>
              <a:t>3/13/2015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AA1EB4-BC4D-490A-B682-0DC9A7F341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0359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D66125-89C9-432A-BECB-4D55720C8652}" type="datetimeFigureOut">
              <a:rPr lang="en-US">
                <a:solidFill>
                  <a:prstClr val="black">
                    <a:tint val="75000"/>
                  </a:prstClr>
                </a:solidFill>
              </a:rPr>
              <a:pPr>
                <a:defRPr/>
              </a:pPr>
              <a:t>3/13/2015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35EFABB-7E35-43B0-BBCA-1ADB467D3C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0382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0A8EAD-CB90-4FE9-B0A4-9D12047028CB}" type="datetimeFigureOut">
              <a:rPr lang="en-US">
                <a:solidFill>
                  <a:prstClr val="black">
                    <a:tint val="75000"/>
                  </a:prstClr>
                </a:solidFill>
              </a:rPr>
              <a:pPr>
                <a:defRPr/>
              </a:pPr>
              <a:t>3/13/2015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9F9117-BD8D-469A-B8FB-77AB191F2E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7265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FFE8BD4-093D-46F8-B65F-6C26DE6EC716}" type="datetimeFigureOut">
              <a:rPr lang="en-US">
                <a:solidFill>
                  <a:prstClr val="black">
                    <a:tint val="75000"/>
                  </a:prstClr>
                </a:solidFill>
              </a:rPr>
              <a:pPr>
                <a:defRPr/>
              </a:pPr>
              <a:t>3/13/2015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D5C6BB5-9495-45A2-A20C-554B1E225F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705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2E15092-2E5C-4415-8BE1-6FD552945547}" type="slidenum">
              <a:rPr lang="en-US"/>
              <a:pPr>
                <a:defRPr/>
              </a:pPr>
              <a:t>‹#›</a:t>
            </a:fld>
            <a:endParaRPr lang="en-US"/>
          </a:p>
        </p:txBody>
      </p:sp>
    </p:spTree>
    <p:extLst>
      <p:ext uri="{BB962C8B-B14F-4D97-AF65-F5344CB8AC3E}">
        <p14:creationId xmlns:p14="http://schemas.microsoft.com/office/powerpoint/2010/main" val="23995487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EB641D7-1380-4968-A1BC-BB7E651225E4}" type="datetimeFigureOut">
              <a:rPr lang="en-US">
                <a:solidFill>
                  <a:prstClr val="black">
                    <a:tint val="75000"/>
                  </a:prstClr>
                </a:solidFill>
              </a:rPr>
              <a:pPr>
                <a:defRPr/>
              </a:pPr>
              <a:t>3/13/2015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8BE82B6-A629-4224-983D-87B20A19B6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0792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FBD8F7-252D-4C02-BE86-6C4AC44D9350}" type="datetimeFigureOut">
              <a:rPr lang="en-US">
                <a:solidFill>
                  <a:prstClr val="black">
                    <a:tint val="75000"/>
                  </a:prstClr>
                </a:solidFill>
              </a:rPr>
              <a:pPr>
                <a:defRPr/>
              </a:pPr>
              <a:t>3/13/2015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2D8C7B7-DDD4-450A-A52F-26B4C4C479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6924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03BE2C-28BA-4B48-AEB9-AD9EAB9DC420}" type="datetimeFigureOut">
              <a:rPr lang="en-US">
                <a:solidFill>
                  <a:prstClr val="black">
                    <a:tint val="75000"/>
                  </a:prstClr>
                </a:solidFill>
              </a:rPr>
              <a:pPr>
                <a:defRPr/>
              </a:pPr>
              <a:t>3/13/2015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DDB32F3-C487-43C6-A3EF-600837CDCB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91130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5BB229-23D4-49CE-A970-B3E944B8B926}" type="datetimeFigureOut">
              <a:rPr lang="en-US">
                <a:solidFill>
                  <a:prstClr val="black">
                    <a:tint val="75000"/>
                  </a:prstClr>
                </a:solidFill>
              </a:rPr>
              <a:pPr>
                <a:defRPr/>
              </a:pPr>
              <a:t>3/13/2015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4F4A23-B4D5-4B45-BD71-94F28A029B6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6025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CA218C-F903-418E-A005-BDFF78A8208F}" type="datetimeFigureOut">
              <a:rPr lang="en-US">
                <a:solidFill>
                  <a:prstClr val="black">
                    <a:tint val="75000"/>
                  </a:prstClr>
                </a:solidFill>
              </a:rPr>
              <a:pPr>
                <a:defRPr/>
              </a:pPr>
              <a:t>3/13/2015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B897FE-A004-4B1D-B173-53DA4574FE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0540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2442A6-B103-42DE-A2D5-7E752B9167D7}" type="datetimeFigureOut">
              <a:rPr lang="en-US">
                <a:solidFill>
                  <a:prstClr val="black">
                    <a:tint val="75000"/>
                  </a:prstClr>
                </a:solidFill>
              </a:rPr>
              <a:pPr>
                <a:defRPr/>
              </a:pPr>
              <a:t>3/13/2015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BB85EA-A14B-430C-9BCE-6767932B2D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1037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A25B40-45C0-4213-A139-3FB6AE9FE5BD}" type="datetimeFigureOut">
              <a:rPr lang="en-GB" smtClean="0">
                <a:solidFill>
                  <a:prstClr val="black">
                    <a:tint val="75000"/>
                  </a:prstClr>
                </a:solidFill>
              </a:rPr>
              <a:pPr/>
              <a:t>13/03/2015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5DC686-BD2D-4FC8-92FC-6DA7D7837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5866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A25B40-45C0-4213-A139-3FB6AE9FE5BD}" type="datetimeFigureOut">
              <a:rPr lang="en-GB" smtClean="0">
                <a:solidFill>
                  <a:prstClr val="black">
                    <a:tint val="75000"/>
                  </a:prstClr>
                </a:solidFill>
              </a:rPr>
              <a:pPr/>
              <a:t>13/03/2015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5DC686-BD2D-4FC8-92FC-6DA7D7837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82042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A25B40-45C0-4213-A139-3FB6AE9FE5BD}" type="datetimeFigureOut">
              <a:rPr lang="en-GB" smtClean="0">
                <a:solidFill>
                  <a:prstClr val="black">
                    <a:tint val="75000"/>
                  </a:prstClr>
                </a:solidFill>
              </a:rPr>
              <a:pPr/>
              <a:t>13/03/2015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5DC686-BD2D-4FC8-92FC-6DA7D7837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5305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A25B40-45C0-4213-A139-3FB6AE9FE5BD}" type="datetimeFigureOut">
              <a:rPr lang="en-GB" smtClean="0">
                <a:solidFill>
                  <a:prstClr val="black">
                    <a:tint val="75000"/>
                  </a:prstClr>
                </a:solidFill>
              </a:rPr>
              <a:pPr/>
              <a:t>13/03/2015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5DC686-BD2D-4FC8-92FC-6DA7D7837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669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9FD7C7F2-9A71-41E1-8603-5D32F4CCB315}" type="slidenum">
              <a:rPr lang="en-US"/>
              <a:pPr>
                <a:defRPr/>
              </a:pPr>
              <a:t>‹#›</a:t>
            </a:fld>
            <a:endParaRPr lang="en-US"/>
          </a:p>
        </p:txBody>
      </p:sp>
    </p:spTree>
    <p:extLst>
      <p:ext uri="{BB962C8B-B14F-4D97-AF65-F5344CB8AC3E}">
        <p14:creationId xmlns:p14="http://schemas.microsoft.com/office/powerpoint/2010/main" val="16410216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A25B40-45C0-4213-A139-3FB6AE9FE5BD}" type="datetimeFigureOut">
              <a:rPr lang="en-GB" smtClean="0">
                <a:solidFill>
                  <a:prstClr val="black">
                    <a:tint val="75000"/>
                  </a:prstClr>
                </a:solidFill>
              </a:rPr>
              <a:pPr/>
              <a:t>13/03/2015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E5DC686-BD2D-4FC8-92FC-6DA7D7837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151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A25B40-45C0-4213-A139-3FB6AE9FE5BD}" type="datetimeFigureOut">
              <a:rPr lang="en-GB" smtClean="0">
                <a:solidFill>
                  <a:prstClr val="black">
                    <a:tint val="75000"/>
                  </a:prstClr>
                </a:solidFill>
              </a:rPr>
              <a:pPr/>
              <a:t>13/03/2015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E5DC686-BD2D-4FC8-92FC-6DA7D7837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51915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25B40-45C0-4213-A139-3FB6AE9FE5BD}" type="datetimeFigureOut">
              <a:rPr lang="en-GB" smtClean="0">
                <a:solidFill>
                  <a:prstClr val="black">
                    <a:tint val="75000"/>
                  </a:prstClr>
                </a:solidFill>
              </a:rPr>
              <a:pPr/>
              <a:t>13/03/2015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E5DC686-BD2D-4FC8-92FC-6DA7D7837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40016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25B40-45C0-4213-A139-3FB6AE9FE5BD}" type="datetimeFigureOut">
              <a:rPr lang="en-GB" smtClean="0">
                <a:solidFill>
                  <a:prstClr val="black">
                    <a:tint val="75000"/>
                  </a:prstClr>
                </a:solidFill>
              </a:rPr>
              <a:pPr/>
              <a:t>13/03/2015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5DC686-BD2D-4FC8-92FC-6DA7D7837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30932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25B40-45C0-4213-A139-3FB6AE9FE5BD}" type="datetimeFigureOut">
              <a:rPr lang="en-GB" smtClean="0">
                <a:solidFill>
                  <a:prstClr val="black">
                    <a:tint val="75000"/>
                  </a:prstClr>
                </a:solidFill>
              </a:rPr>
              <a:pPr/>
              <a:t>13/03/2015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5DC686-BD2D-4FC8-92FC-6DA7D7837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97020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A25B40-45C0-4213-A139-3FB6AE9FE5BD}" type="datetimeFigureOut">
              <a:rPr lang="en-GB" smtClean="0">
                <a:solidFill>
                  <a:prstClr val="black">
                    <a:tint val="75000"/>
                  </a:prstClr>
                </a:solidFill>
              </a:rPr>
              <a:pPr/>
              <a:t>13/03/2015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5DC686-BD2D-4FC8-92FC-6DA7D7837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29833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A25B40-45C0-4213-A139-3FB6AE9FE5BD}" type="datetimeFigureOut">
              <a:rPr lang="en-GB" smtClean="0">
                <a:solidFill>
                  <a:prstClr val="black">
                    <a:tint val="75000"/>
                  </a:prstClr>
                </a:solidFill>
              </a:rPr>
              <a:pPr/>
              <a:t>13/03/2015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5DC686-BD2D-4FC8-92FC-6DA7D78379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95562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solidFill>
                  <a:prstClr val="black"/>
                </a:solidFill>
              </a:rPr>
              <a:t>4/22/2014</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PMTG MEASURE Ad Hoc Group</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75011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solidFill>
              </a:rPr>
              <a:t>4/22/2014</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PMTG MEASURE Ad Hoc Group</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66022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solidFill>
                  <a:prstClr val="black"/>
                </a:solidFill>
              </a:rPr>
              <a:t>4/22/2014</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PMTG MEASURE Ad Hoc Group</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0073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30DFE14-03F4-4C28-8EDD-74E86D411A6A}" type="slidenum">
              <a:rPr lang="en-US"/>
              <a:pPr>
                <a:defRPr/>
              </a:pPr>
              <a:t>‹#›</a:t>
            </a:fld>
            <a:endParaRPr lang="en-US"/>
          </a:p>
        </p:txBody>
      </p:sp>
    </p:spTree>
    <p:extLst>
      <p:ext uri="{BB962C8B-B14F-4D97-AF65-F5344CB8AC3E}">
        <p14:creationId xmlns:p14="http://schemas.microsoft.com/office/powerpoint/2010/main" val="16526950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solidFill>
                  <a:prstClr val="black"/>
                </a:solidFill>
              </a:rPr>
              <a:t>4/22/2014</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PMTG MEASURE Ad Hoc Group</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958534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solidFill>
                  <a:prstClr val="black"/>
                </a:solidFill>
              </a:rPr>
              <a:t>4/22/2014</a:t>
            </a:r>
            <a:endParaRPr lang="en-US" dirty="0">
              <a:solidFill>
                <a:prstClr val="black"/>
              </a:solidFill>
            </a:endParaRPr>
          </a:p>
        </p:txBody>
      </p:sp>
      <p:sp>
        <p:nvSpPr>
          <p:cNvPr id="8" name="Footer Placeholder 7"/>
          <p:cNvSpPr>
            <a:spLocks noGrp="1"/>
          </p:cNvSpPr>
          <p:nvPr>
            <p:ph type="ftr" sz="quarter" idx="11"/>
          </p:nvPr>
        </p:nvSpPr>
        <p:spPr/>
        <p:txBody>
          <a:bodyPr/>
          <a:lstStyle/>
          <a:p>
            <a:r>
              <a:rPr lang="en-US" dirty="0" smtClean="0">
                <a:solidFill>
                  <a:prstClr val="black"/>
                </a:solidFill>
              </a:rPr>
              <a:t>PMTG MEASURE Ad Hoc Group</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427179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solidFill>
                  <a:prstClr val="black"/>
                </a:solidFill>
              </a:rPr>
              <a:t>4/22/2014</a:t>
            </a:r>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PMTG MEASURE Ad Hoc Group</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3711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solidFill>
              </a:rPr>
              <a:t>4/22/2014</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PMTG MEASURE Ad Hoc Group</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300012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solidFill>
              </a:rPr>
              <a:t>4/22/2014</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PMTG MEASURE Ad Hoc Group</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679608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solidFill>
              </a:rPr>
              <a:t>4/22/2014</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PMTG MEASURE Ad Hoc Group</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349061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solidFill>
              </a:rPr>
              <a:t>4/22/2014</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PMTG MEASURE Ad Hoc Group</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146833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solidFill>
              </a:rPr>
              <a:t>4/22/2014</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PMTG MEASURE Ad Hoc Group</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3597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003641F-5017-4043-99BC-E67534E5B3B6}" type="slidenum">
              <a:rPr lang="en-US"/>
              <a:pPr>
                <a:defRPr/>
              </a:pPr>
              <a:t>‹#›</a:t>
            </a:fld>
            <a:endParaRPr lang="en-US"/>
          </a:p>
        </p:txBody>
      </p:sp>
    </p:spTree>
    <p:extLst>
      <p:ext uri="{BB962C8B-B14F-4D97-AF65-F5344CB8AC3E}">
        <p14:creationId xmlns:p14="http://schemas.microsoft.com/office/powerpoint/2010/main" val="45953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E1214F2-5C48-43E6-A583-8141DD432AF7}" type="slidenum">
              <a:rPr lang="en-US"/>
              <a:pPr>
                <a:defRPr/>
              </a:pPr>
              <a:t>‹#›</a:t>
            </a:fld>
            <a:endParaRPr lang="en-US"/>
          </a:p>
        </p:txBody>
      </p:sp>
    </p:spTree>
    <p:extLst>
      <p:ext uri="{BB962C8B-B14F-4D97-AF65-F5344CB8AC3E}">
        <p14:creationId xmlns:p14="http://schemas.microsoft.com/office/powerpoint/2010/main" val="228223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4E940D8-8BA1-44F3-B611-80B477303B0F}" type="slidenum">
              <a:rPr lang="en-US"/>
              <a:pPr>
                <a:defRPr/>
              </a:pPr>
              <a:t>‹#›</a:t>
            </a:fld>
            <a:endParaRPr lang="en-US"/>
          </a:p>
        </p:txBody>
      </p:sp>
    </p:spTree>
    <p:extLst>
      <p:ext uri="{BB962C8B-B14F-4D97-AF65-F5344CB8AC3E}">
        <p14:creationId xmlns:p14="http://schemas.microsoft.com/office/powerpoint/2010/main" val="330545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84D5A8E7-A757-4F9F-8119-FE0EC4C84BF1}" type="slidenum">
              <a:rPr lang="en-US"/>
              <a:pPr>
                <a:defRPr/>
              </a:pPr>
              <a:t>‹#›</a:t>
            </a:fld>
            <a:endParaRPr lang="en-US"/>
          </a:p>
        </p:txBody>
      </p:sp>
      <p:sp>
        <p:nvSpPr>
          <p:cNvPr id="102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4D47BBD-CB40-468F-9034-75024DF3E11B}" type="slidenum">
              <a:rPr lang="en-US" sz="1200" b="1">
                <a:solidFill>
                  <a:schemeClr val="bg1"/>
                </a:solidFill>
              </a:rPr>
              <a:pPr algn="r"/>
              <a:t>‹#›</a:t>
            </a:fld>
            <a:endParaRPr lang="en-US" sz="1200" b="1">
              <a:solidFill>
                <a:schemeClr val="bg1"/>
              </a:solidFill>
            </a:endParaRPr>
          </a:p>
        </p:txBody>
      </p:sp>
      <p:grpSp>
        <p:nvGrpSpPr>
          <p:cNvPr id="1031" name="Group 25"/>
          <p:cNvGrpSpPr>
            <a:grpSpLocks/>
          </p:cNvGrpSpPr>
          <p:nvPr/>
        </p:nvGrpSpPr>
        <p:grpSpPr bwMode="auto">
          <a:xfrm>
            <a:off x="5708650" y="6124575"/>
            <a:ext cx="2047875" cy="661988"/>
            <a:chOff x="3596" y="3858"/>
            <a:chExt cx="1290" cy="417"/>
          </a:xfrm>
        </p:grpSpPr>
        <p:pic>
          <p:nvPicPr>
            <p:cNvPr id="1032"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a:solidFill>
                    <a:schemeClr val="bg1"/>
                  </a:solidFill>
                </a:rPr>
                <a:t>Federal Aviation</a:t>
              </a:r>
            </a:p>
            <a:p>
              <a:pPr eaLnBrk="1" hangingPunct="1">
                <a:lnSpc>
                  <a:spcPct val="85000"/>
                </a:lnSpc>
                <a:defRPr/>
              </a:pPr>
              <a:r>
                <a:rPr lang="en-US" sz="1200" b="1">
                  <a:solidFill>
                    <a:schemeClr val="bg1"/>
                  </a:solidFill>
                </a:rPr>
                <a:t>Administration</a:t>
              </a:r>
            </a:p>
          </p:txBody>
        </p:sp>
      </p:grpSp>
    </p:spTree>
  </p:cSld>
  <p:clrMap bg1="lt1" tx1="dk1" bg2="lt2" tx2="dk2" accent1="accent1" accent2="accent2" accent3="accent3" accent4="accent4" accent5="accent5" accent6="accent6" hlink="hlink" folHlink="folHlink"/>
  <p:sldLayoutIdLst>
    <p:sldLayoutId id="2147483781"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2051"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rgbClr val="000000"/>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7022C123-C5F5-4CF2-A8D8-36C9152A4807}" type="slidenum">
              <a:rPr lang="en-US"/>
              <a:pPr>
                <a:defRPr/>
              </a:pPr>
              <a:t>‹#›</a:t>
            </a:fld>
            <a:endParaRPr lang="en-US"/>
          </a:p>
        </p:txBody>
      </p:sp>
      <p:sp>
        <p:nvSpPr>
          <p:cNvPr id="2055"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solidFill>
                <a:srgbClr val="000000"/>
              </a:solidFill>
            </a:endParaRPr>
          </a:p>
        </p:txBody>
      </p:sp>
      <p:sp>
        <p:nvSpPr>
          <p:cNvPr id="2056"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CB4F0B6F-F84A-4F84-AB3E-D8FEE49BA906}" type="slidenum">
              <a:rPr lang="en-US" sz="1200" b="1">
                <a:solidFill>
                  <a:srgbClr val="FFFFFF"/>
                </a:solidFill>
              </a:rPr>
              <a:pPr algn="r"/>
              <a:t>‹#›</a:t>
            </a:fld>
            <a:endParaRPr lang="en-US" sz="1200" b="1">
              <a:solidFill>
                <a:srgbClr val="FFFFFF"/>
              </a:solidFill>
            </a:endParaRPr>
          </a:p>
        </p:txBody>
      </p:sp>
      <p:grpSp>
        <p:nvGrpSpPr>
          <p:cNvPr id="2057" name="Group 25"/>
          <p:cNvGrpSpPr>
            <a:grpSpLocks/>
          </p:cNvGrpSpPr>
          <p:nvPr userDrawn="1"/>
        </p:nvGrpSpPr>
        <p:grpSpPr bwMode="auto">
          <a:xfrm>
            <a:off x="5708650" y="6124575"/>
            <a:ext cx="2047875" cy="661988"/>
            <a:chOff x="3596" y="3858"/>
            <a:chExt cx="1290" cy="417"/>
          </a:xfrm>
        </p:grpSpPr>
        <p:pic>
          <p:nvPicPr>
            <p:cNvPr id="2060" name="Picture 2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50000"/>
                </a:spcBef>
                <a:buChar char="•"/>
                <a:defRPr sz="2400">
                  <a:solidFill>
                    <a:schemeClr val="tx1"/>
                  </a:solidFill>
                  <a:latin typeface="Arial" pitchFamily="34" charset="0"/>
                </a:defRPr>
              </a:lvl1pPr>
              <a:lvl2pPr marL="742950" indent="-285750" eaLnBrk="0" hangingPunct="0">
                <a:spcBef>
                  <a:spcPct val="50000"/>
                </a:spcBef>
                <a:buChar char="•"/>
                <a:defRPr sz="2400">
                  <a:solidFill>
                    <a:schemeClr val="tx1"/>
                  </a:solidFill>
                  <a:latin typeface="Arial" pitchFamily="34" charset="0"/>
                </a:defRPr>
              </a:lvl2pPr>
              <a:lvl3pPr marL="1143000" indent="-228600" eaLnBrk="0" hangingPunct="0">
                <a:spcBef>
                  <a:spcPct val="50000"/>
                </a:spcBef>
                <a:buChar char="•"/>
                <a:defRPr sz="2400">
                  <a:solidFill>
                    <a:schemeClr val="tx1"/>
                  </a:solidFill>
                  <a:latin typeface="Arial" pitchFamily="34" charset="0"/>
                </a:defRPr>
              </a:lvl3pPr>
              <a:lvl4pPr marL="1600200" indent="-228600" eaLnBrk="0" hangingPunct="0">
                <a:spcBef>
                  <a:spcPct val="50000"/>
                </a:spcBef>
                <a:buChar char="•"/>
                <a:defRPr sz="2400">
                  <a:solidFill>
                    <a:schemeClr val="tx1"/>
                  </a:solidFill>
                  <a:latin typeface="Arial" pitchFamily="34" charset="0"/>
                </a:defRPr>
              </a:lvl4pPr>
              <a:lvl5pPr marL="2057400" indent="-228600" eaLnBrk="0" hangingPunct="0">
                <a:spcBef>
                  <a:spcPct val="50000"/>
                </a:spcBef>
                <a:buChar char="•"/>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lnSpc>
                  <a:spcPct val="85000"/>
                </a:lnSpc>
                <a:spcBef>
                  <a:spcPct val="0"/>
                </a:spcBef>
                <a:buFontTx/>
                <a:buNone/>
                <a:defRPr/>
              </a:pPr>
              <a:r>
                <a:rPr lang="en-US" sz="1200" b="1" smtClean="0">
                  <a:solidFill>
                    <a:srgbClr val="FFFFFF"/>
                  </a:solidFill>
                </a:rPr>
                <a:t>Federal Aviation</a:t>
              </a:r>
            </a:p>
            <a:p>
              <a:pPr eaLnBrk="1" hangingPunct="1">
                <a:lnSpc>
                  <a:spcPct val="85000"/>
                </a:lnSpc>
                <a:spcBef>
                  <a:spcPct val="0"/>
                </a:spcBef>
                <a:buFontTx/>
                <a:buNone/>
                <a:defRPr/>
              </a:pPr>
              <a:r>
                <a:rPr lang="en-US" sz="1200" b="1" smtClean="0">
                  <a:solidFill>
                    <a:srgbClr val="FFFFFF"/>
                  </a:solidFill>
                </a:rPr>
                <a:t>Administration</a:t>
              </a:r>
            </a:p>
          </p:txBody>
        </p:sp>
      </p:grpSp>
      <p:sp>
        <p:nvSpPr>
          <p:cNvPr id="2058" name="Text Box 29"/>
          <p:cNvSpPr txBox="1">
            <a:spLocks noChangeArrowheads="1"/>
          </p:cNvSpPr>
          <p:nvPr userDrawn="1"/>
        </p:nvSpPr>
        <p:spPr bwMode="auto">
          <a:xfrm>
            <a:off x="169863" y="61547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50000"/>
              </a:spcBef>
              <a:buChar char="•"/>
              <a:defRPr sz="2400">
                <a:solidFill>
                  <a:schemeClr val="tx1"/>
                </a:solidFill>
                <a:latin typeface="Arial" pitchFamily="34" charset="0"/>
              </a:defRPr>
            </a:lvl1pPr>
            <a:lvl2pPr marL="742950" indent="-285750" eaLnBrk="0" hangingPunct="0">
              <a:spcBef>
                <a:spcPct val="50000"/>
              </a:spcBef>
              <a:buChar char="•"/>
              <a:defRPr sz="2400">
                <a:solidFill>
                  <a:schemeClr val="tx1"/>
                </a:solidFill>
                <a:latin typeface="Arial" pitchFamily="34" charset="0"/>
              </a:defRPr>
            </a:lvl2pPr>
            <a:lvl3pPr marL="1143000" indent="-228600" eaLnBrk="0" hangingPunct="0">
              <a:spcBef>
                <a:spcPct val="50000"/>
              </a:spcBef>
              <a:buChar char="•"/>
              <a:defRPr sz="2400">
                <a:solidFill>
                  <a:schemeClr val="tx1"/>
                </a:solidFill>
                <a:latin typeface="Arial" pitchFamily="34" charset="0"/>
              </a:defRPr>
            </a:lvl3pPr>
            <a:lvl4pPr marL="1600200" indent="-228600" eaLnBrk="0" hangingPunct="0">
              <a:spcBef>
                <a:spcPct val="50000"/>
              </a:spcBef>
              <a:buChar char="•"/>
              <a:defRPr sz="2400">
                <a:solidFill>
                  <a:schemeClr val="tx1"/>
                </a:solidFill>
                <a:latin typeface="Arial" pitchFamily="34" charset="0"/>
              </a:defRPr>
            </a:lvl4pPr>
            <a:lvl5pPr marL="2057400" indent="-228600" eaLnBrk="0" hangingPunct="0">
              <a:spcBef>
                <a:spcPct val="50000"/>
              </a:spcBef>
              <a:buChar char="•"/>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buFontTx/>
              <a:buNone/>
              <a:defRPr/>
            </a:pPr>
            <a:r>
              <a:rPr lang="en-US" sz="1200" b="1" baseline="0" dirty="0" smtClean="0">
                <a:solidFill>
                  <a:schemeClr val="bg1"/>
                </a:solidFill>
              </a:rPr>
              <a:t>PM Measurement and Standard Development</a:t>
            </a:r>
            <a:endParaRPr lang="en-US" sz="1200" dirty="0" smtClean="0">
              <a:solidFill>
                <a:schemeClr val="bg1"/>
              </a:solidFill>
            </a:endParaRPr>
          </a:p>
        </p:txBody>
      </p:sp>
      <p:sp>
        <p:nvSpPr>
          <p:cNvPr id="2059" name="Text Box 30"/>
          <p:cNvSpPr txBox="1">
            <a:spLocks noChangeArrowheads="1"/>
          </p:cNvSpPr>
          <p:nvPr userDrawn="1"/>
        </p:nvSpPr>
        <p:spPr bwMode="auto">
          <a:xfrm>
            <a:off x="187325" y="63976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50000"/>
              </a:spcBef>
              <a:buChar char="•"/>
              <a:defRPr sz="2400">
                <a:solidFill>
                  <a:schemeClr val="tx1"/>
                </a:solidFill>
                <a:latin typeface="Arial" pitchFamily="34" charset="0"/>
              </a:defRPr>
            </a:lvl1pPr>
            <a:lvl2pPr marL="742950" indent="-285750" eaLnBrk="0" hangingPunct="0">
              <a:spcBef>
                <a:spcPct val="50000"/>
              </a:spcBef>
              <a:buChar char="•"/>
              <a:defRPr sz="2400">
                <a:solidFill>
                  <a:schemeClr val="tx1"/>
                </a:solidFill>
                <a:latin typeface="Arial" pitchFamily="34" charset="0"/>
              </a:defRPr>
            </a:lvl2pPr>
            <a:lvl3pPr marL="1143000" indent="-228600" eaLnBrk="0" hangingPunct="0">
              <a:spcBef>
                <a:spcPct val="50000"/>
              </a:spcBef>
              <a:buChar char="•"/>
              <a:defRPr sz="2400">
                <a:solidFill>
                  <a:schemeClr val="tx1"/>
                </a:solidFill>
                <a:latin typeface="Arial" pitchFamily="34" charset="0"/>
              </a:defRPr>
            </a:lvl3pPr>
            <a:lvl4pPr marL="1600200" indent="-228600" eaLnBrk="0" hangingPunct="0">
              <a:spcBef>
                <a:spcPct val="50000"/>
              </a:spcBef>
              <a:buChar char="•"/>
              <a:defRPr sz="2400">
                <a:solidFill>
                  <a:schemeClr val="tx1"/>
                </a:solidFill>
                <a:latin typeface="Arial" pitchFamily="34" charset="0"/>
              </a:defRPr>
            </a:lvl4pPr>
            <a:lvl5pPr marL="2057400" indent="-228600" eaLnBrk="0" hangingPunct="0">
              <a:spcBef>
                <a:spcPct val="50000"/>
              </a:spcBef>
              <a:buChar char="•"/>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buFontTx/>
              <a:buNone/>
              <a:defRPr/>
            </a:pPr>
            <a:r>
              <a:rPr lang="en-US" sz="1200" b="1" dirty="0" smtClean="0">
                <a:solidFill>
                  <a:schemeClr val="bg1"/>
                </a:solidFill>
              </a:rPr>
              <a:t>17 March 2015</a:t>
            </a:r>
          </a:p>
        </p:txBody>
      </p:sp>
    </p:spTree>
  </p:cSld>
  <p:clrMap bg1="lt1" tx1="dk1" bg2="lt2" tx2="dk2" accent1="accent1" accent2="accent2" accent3="accent3" accent4="accent4" accent5="accent5" accent6="accent6" hlink="hlink" folHlink="folHlink"/>
  <p:sldLayoutIdLst>
    <p:sldLayoutId id="2147483782"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819"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1CB3370F-5BF3-4A36-82ED-742532CDA8AE}" type="slidenum">
              <a:rPr lang="en-US">
                <a:solidFill>
                  <a:srgbClr val="FFFFFF"/>
                </a:solidFill>
              </a:rPr>
              <a:pPr>
                <a:defRPr/>
              </a:pPr>
              <a:t>‹#›</a:t>
            </a:fld>
            <a:endParaRPr lang="en-US">
              <a:solidFill>
                <a:srgbClr val="FFFFFF"/>
              </a:solidFill>
            </a:endParaRPr>
          </a:p>
        </p:txBody>
      </p:sp>
      <p:sp>
        <p:nvSpPr>
          <p:cNvPr id="102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smtClean="0">
              <a:solidFill>
                <a:srgbClr val="000000"/>
              </a:solidFill>
            </a:endParaRPr>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785E1010-41E8-4315-85DC-6BA9F0B4964A}" type="slidenum">
              <a:rPr lang="en-US" sz="1200" b="1" smtClean="0">
                <a:solidFill>
                  <a:srgbClr val="FFFFFF"/>
                </a:solidFill>
              </a:rPr>
              <a:pPr algn="r"/>
              <a:t>‹#›</a:t>
            </a:fld>
            <a:endParaRPr lang="en-US" sz="1200" b="1" smtClean="0">
              <a:solidFill>
                <a:srgbClr val="FFFFFF"/>
              </a:solidFill>
            </a:endParaRPr>
          </a:p>
        </p:txBody>
      </p:sp>
      <p:grpSp>
        <p:nvGrpSpPr>
          <p:cNvPr id="1031" name="Group 25"/>
          <p:cNvGrpSpPr>
            <a:grpSpLocks/>
          </p:cNvGrpSpPr>
          <p:nvPr/>
        </p:nvGrpSpPr>
        <p:grpSpPr bwMode="auto">
          <a:xfrm>
            <a:off x="5708650" y="6124575"/>
            <a:ext cx="2047875" cy="661988"/>
            <a:chOff x="3596" y="3858"/>
            <a:chExt cx="1290" cy="417"/>
          </a:xfrm>
        </p:grpSpPr>
        <p:pic>
          <p:nvPicPr>
            <p:cNvPr id="1032"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a:solidFill>
                    <a:srgbClr val="FFFFFF"/>
                  </a:solidFill>
                </a:rPr>
                <a:t>Federal Aviation</a:t>
              </a:r>
            </a:p>
            <a:p>
              <a:pPr eaLnBrk="1" hangingPunct="1">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23172212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3C26EEA-3D81-4EEF-B26F-D0580169F54E}" type="datetimeFigureOut">
              <a:rPr lang="en-US">
                <a:solidFill>
                  <a:prstClr val="black">
                    <a:tint val="75000"/>
                  </a:prstClr>
                </a:solidFill>
              </a:rPr>
              <a:pPr>
                <a:defRPr/>
              </a:pPr>
              <a:t>3/13/2015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A7DA191-B60F-40AC-B542-D796847BC7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543813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6A25B40-45C0-4213-A139-3FB6AE9FE5BD}" type="datetimeFigureOut">
              <a:rPr lang="en-GB" smtClean="0">
                <a:solidFill>
                  <a:prstClr val="black">
                    <a:tint val="75000"/>
                  </a:prstClr>
                </a:solidFill>
                <a:latin typeface="Calibri"/>
              </a:rPr>
              <a:pPr fontAlgn="auto">
                <a:spcBef>
                  <a:spcPts val="0"/>
                </a:spcBef>
                <a:spcAft>
                  <a:spcPts val="0"/>
                </a:spcAft>
              </a:pPr>
              <a:t>13/03/2015</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E5DC686-BD2D-4FC8-92FC-6DA7D7837966}"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73942508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059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pPr fontAlgn="auto">
              <a:spcBef>
                <a:spcPts val="0"/>
              </a:spcBef>
              <a:spcAft>
                <a:spcPts val="0"/>
              </a:spcAft>
            </a:pPr>
            <a:r>
              <a:rPr lang="en-US" dirty="0" smtClean="0">
                <a:solidFill>
                  <a:prstClr val="black"/>
                </a:solidFill>
                <a:latin typeface="Calibri"/>
              </a:rPr>
              <a:t>4/22/2014</a:t>
            </a:r>
            <a:endParaRPr lang="en-US" dirty="0">
              <a:solidFill>
                <a:prstClr val="black"/>
              </a:solidFill>
              <a:latin typeface="Calibri"/>
            </a:endParaRPr>
          </a:p>
        </p:txBody>
      </p:sp>
      <p:sp>
        <p:nvSpPr>
          <p:cNvPr id="5" name="Footer Placeholder 4"/>
          <p:cNvSpPr>
            <a:spLocks noGrp="1"/>
          </p:cNvSpPr>
          <p:nvPr>
            <p:ph type="ftr" sz="quarter" idx="3"/>
          </p:nvPr>
        </p:nvSpPr>
        <p:spPr>
          <a:xfrm>
            <a:off x="3124200" y="6356350"/>
            <a:ext cx="3124200" cy="365125"/>
          </a:xfrm>
          <a:prstGeom prst="rect">
            <a:avLst/>
          </a:prstGeom>
        </p:spPr>
        <p:txBody>
          <a:bodyPr vert="horz" lIns="91440" tIns="45720" rIns="91440" bIns="45720" rtlCol="0" anchor="ctr"/>
          <a:lstStyle>
            <a:lvl1pPr algn="ctr">
              <a:defRPr sz="1200">
                <a:solidFill>
                  <a:schemeClr val="tx1"/>
                </a:solidFill>
              </a:defRPr>
            </a:lvl1pPr>
          </a:lstStyle>
          <a:p>
            <a:pPr fontAlgn="auto">
              <a:spcBef>
                <a:spcPts val="0"/>
              </a:spcBef>
              <a:spcAft>
                <a:spcPts val="0"/>
              </a:spcAft>
            </a:pPr>
            <a:r>
              <a:rPr lang="en-US" dirty="0" smtClean="0">
                <a:solidFill>
                  <a:prstClr val="black"/>
                </a:solidFill>
                <a:latin typeface="Calibri"/>
              </a:rPr>
              <a:t>PMTG MEASURE Ad Hoc Group</a:t>
            </a:r>
            <a:endParaRPr lang="en-US" dirty="0">
              <a:solidFill>
                <a:prstClr val="black"/>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auto">
              <a:spcBef>
                <a:spcPts val="0"/>
              </a:spcBef>
              <a:spcAft>
                <a:spcPts val="0"/>
              </a:spcAft>
            </a:pPr>
            <a:fld id="{B6F15528-21DE-4FAA-801E-634DDDAF4B2B}" type="slidenum">
              <a:rPr lang="en-US" smtClean="0">
                <a:solidFill>
                  <a:prstClr val="black"/>
                </a:solidFill>
                <a:latin typeface="Calibri"/>
              </a:rPr>
              <a:pPr fontAlgn="auto">
                <a:spcBef>
                  <a:spcPts val="0"/>
                </a:spcBef>
                <a:spcAft>
                  <a:spcPts val="0"/>
                </a:spcAft>
              </a:pPr>
              <a:t>‹#›</a:t>
            </a:fld>
            <a:endParaRPr lang="en-US" dirty="0">
              <a:solidFill>
                <a:prstClr val="black"/>
              </a:solidFill>
              <a:latin typeface="Calibri"/>
            </a:endParaRPr>
          </a:p>
        </p:txBody>
      </p:sp>
    </p:spTree>
    <p:extLst>
      <p:ext uri="{BB962C8B-B14F-4D97-AF65-F5344CB8AC3E}">
        <p14:creationId xmlns:p14="http://schemas.microsoft.com/office/powerpoint/2010/main" val="29915305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hdr="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2F68"/>
        </a:solidFill>
        <a:effectLst/>
      </p:bgPr>
    </p:bg>
    <p:spTree>
      <p:nvGrpSpPr>
        <p:cNvPr id="1" name=""/>
        <p:cNvGrpSpPr/>
        <p:nvPr/>
      </p:nvGrpSpPr>
      <p:grpSpPr>
        <a:xfrm>
          <a:off x="0" y="0"/>
          <a:ext cx="0" cy="0"/>
          <a:chOff x="0" y="0"/>
          <a:chExt cx="0" cy="0"/>
        </a:xfrm>
      </p:grpSpPr>
      <p:sp>
        <p:nvSpPr>
          <p:cNvPr id="5122" name="Rectangle 11"/>
          <p:cNvSpPr>
            <a:spLocks noGrp="1" noChangeArrowheads="1"/>
          </p:cNvSpPr>
          <p:nvPr>
            <p:ph type="ctrTitle"/>
          </p:nvPr>
        </p:nvSpPr>
        <p:spPr>
          <a:xfrm>
            <a:off x="446088" y="312738"/>
            <a:ext cx="4983162" cy="2156142"/>
          </a:xfrm>
        </p:spPr>
        <p:txBody>
          <a:bodyPr/>
          <a:lstStyle/>
          <a:p>
            <a:pPr eaLnBrk="1" hangingPunct="1"/>
            <a:r>
              <a:rPr lang="en-US" dirty="0">
                <a:solidFill>
                  <a:srgbClr val="FFFF00"/>
                </a:solidFill>
              </a:rPr>
              <a:t>PM Measurement and Standard Development</a:t>
            </a:r>
          </a:p>
        </p:txBody>
      </p:sp>
      <p:sp>
        <p:nvSpPr>
          <p:cNvPr id="5124" name="Text Box 17"/>
          <p:cNvSpPr txBox="1">
            <a:spLocks noChangeArrowheads="1"/>
          </p:cNvSpPr>
          <p:nvPr/>
        </p:nvSpPr>
        <p:spPr bwMode="auto">
          <a:xfrm>
            <a:off x="1754188" y="44973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600" b="1" dirty="0" smtClean="0">
                <a:solidFill>
                  <a:schemeClr val="accent1"/>
                </a:solidFill>
              </a:rPr>
              <a:t>REDAC E&amp;E Subcommittee</a:t>
            </a:r>
            <a:endParaRPr lang="en-US" sz="1600" b="1" dirty="0">
              <a:solidFill>
                <a:schemeClr val="accent1"/>
              </a:solidFill>
            </a:endParaRPr>
          </a:p>
        </p:txBody>
      </p:sp>
      <p:sp>
        <p:nvSpPr>
          <p:cNvPr id="5125" name="Text Box 19"/>
          <p:cNvSpPr txBox="1">
            <a:spLocks noChangeArrowheads="1"/>
          </p:cNvSpPr>
          <p:nvPr/>
        </p:nvSpPr>
        <p:spPr bwMode="auto">
          <a:xfrm>
            <a:off x="1000125" y="5224463"/>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600" b="1" dirty="0" smtClean="0">
                <a:solidFill>
                  <a:schemeClr val="accent1"/>
                </a:solidFill>
              </a:rPr>
              <a:t>March 17, 2015</a:t>
            </a:r>
            <a:endParaRPr lang="en-US" sz="1600" b="1" dirty="0">
              <a:solidFill>
                <a:schemeClr val="accent1"/>
              </a:solidFill>
            </a:endParaRPr>
          </a:p>
        </p:txBody>
      </p:sp>
      <p:sp>
        <p:nvSpPr>
          <p:cNvPr id="5126" name="Text Box 19"/>
          <p:cNvSpPr txBox="1">
            <a:spLocks noChangeArrowheads="1"/>
          </p:cNvSpPr>
          <p:nvPr/>
        </p:nvSpPr>
        <p:spPr bwMode="auto">
          <a:xfrm>
            <a:off x="813694" y="4872134"/>
            <a:ext cx="50186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600" b="1" dirty="0" smtClean="0">
                <a:solidFill>
                  <a:schemeClr val="accent1"/>
                </a:solidFill>
              </a:rPr>
              <a:t>S</a:t>
            </a:r>
            <a:r>
              <a:rPr lang="en-US" sz="1600" b="1" dirty="0">
                <a:solidFill>
                  <a:schemeClr val="accent1"/>
                </a:solidFill>
              </a:rPr>
              <a:t>. Daniel </a:t>
            </a:r>
            <a:r>
              <a:rPr lang="en-US" sz="1600" b="1" dirty="0" smtClean="0">
                <a:solidFill>
                  <a:schemeClr val="accent1"/>
                </a:solidFill>
              </a:rPr>
              <a:t>Jacob, Ph.D.</a:t>
            </a:r>
            <a:endParaRPr lang="en-US"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txBox="1">
            <a:spLocks noChangeArrowheads="1"/>
          </p:cNvSpPr>
          <p:nvPr/>
        </p:nvSpPr>
        <p:spPr bwMode="auto">
          <a:xfrm>
            <a:off x="0" y="-12111"/>
            <a:ext cx="9144000" cy="609600"/>
          </a:xfrm>
          <a:prstGeom prst="rect">
            <a:avLst/>
          </a:prstGeom>
          <a:solidFill>
            <a:srgbClr val="31488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400" dirty="0" smtClean="0">
                <a:solidFill>
                  <a:schemeClr val="bg1"/>
                </a:solidFill>
              </a:rPr>
              <a:t>Transition Standard (2/2)</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7489"/>
            <a:ext cx="9144000" cy="5424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47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12111"/>
            <a:ext cx="9144000" cy="609600"/>
          </a:xfrm>
          <a:prstGeom prst="rect">
            <a:avLst/>
          </a:prstGeom>
          <a:solidFill>
            <a:srgbClr val="31488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400" dirty="0" smtClean="0">
                <a:solidFill>
                  <a:schemeClr val="bg1"/>
                </a:solidFill>
              </a:rPr>
              <a:t>Benefits of a Transition Standard</a:t>
            </a:r>
          </a:p>
        </p:txBody>
      </p:sp>
      <p:sp>
        <p:nvSpPr>
          <p:cNvPr id="4" name="Content Placeholder 2"/>
          <p:cNvSpPr txBox="1">
            <a:spLocks/>
          </p:cNvSpPr>
          <p:nvPr/>
        </p:nvSpPr>
        <p:spPr>
          <a:xfrm>
            <a:off x="110359" y="930167"/>
            <a:ext cx="8907517" cy="4776951"/>
          </a:xfrm>
          <a:prstGeom prst="rect">
            <a:avLst/>
          </a:prstGeom>
        </p:spPr>
        <p:txBody>
          <a:bodyPr>
            <a:normAutofit/>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buFont typeface="Arial" panose="020B0604020202020204" pitchFamily="34" charset="0"/>
              <a:buChar char="•"/>
            </a:pPr>
            <a:r>
              <a:rPr lang="en-US" dirty="0" smtClean="0"/>
              <a:t>Invokes Certification Requirement for </a:t>
            </a:r>
            <a:r>
              <a:rPr lang="en-US" dirty="0" err="1" smtClean="0"/>
              <a:t>nvPM</a:t>
            </a:r>
            <a:r>
              <a:rPr lang="en-US" dirty="0" smtClean="0"/>
              <a:t> mass and number</a:t>
            </a:r>
          </a:p>
          <a:p>
            <a:pPr>
              <a:buFont typeface="Arial" panose="020B0604020202020204" pitchFamily="34" charset="0"/>
              <a:buChar char="•"/>
            </a:pPr>
            <a:r>
              <a:rPr lang="en-US" dirty="0" smtClean="0"/>
              <a:t>Allows for a robust </a:t>
            </a:r>
            <a:r>
              <a:rPr lang="en-US" dirty="0" err="1" smtClean="0"/>
              <a:t>nvPM</a:t>
            </a:r>
            <a:r>
              <a:rPr lang="en-US" dirty="0" smtClean="0"/>
              <a:t> dataset to be generated in 6 years (by 2020)</a:t>
            </a:r>
          </a:p>
          <a:p>
            <a:pPr>
              <a:buFont typeface="Arial" panose="020B0604020202020204" pitchFamily="34" charset="0"/>
              <a:buChar char="•"/>
            </a:pPr>
            <a:r>
              <a:rPr lang="en-US" dirty="0" smtClean="0"/>
              <a:t>Establishes initial ground work to replace SN standard with </a:t>
            </a:r>
            <a:r>
              <a:rPr lang="en-US" dirty="0" err="1" smtClean="0"/>
              <a:t>nvPM</a:t>
            </a:r>
            <a:r>
              <a:rPr lang="en-US" dirty="0" smtClean="0"/>
              <a:t> mass and number standard after 2020</a:t>
            </a:r>
          </a:p>
          <a:p>
            <a:pPr>
              <a:buFont typeface="Arial" panose="020B0604020202020204" pitchFamily="34" charset="0"/>
              <a:buChar char="•"/>
            </a:pPr>
            <a:r>
              <a:rPr lang="en-US" dirty="0" smtClean="0"/>
              <a:t>Corrections for ambient conditions, fuel sensitivity and engine-to-engine variability not needed for compliance at this time</a:t>
            </a:r>
          </a:p>
        </p:txBody>
      </p:sp>
    </p:spTree>
    <p:extLst>
      <p:ext uri="{BB962C8B-B14F-4D97-AF65-F5344CB8AC3E}">
        <p14:creationId xmlns:p14="http://schemas.microsoft.com/office/powerpoint/2010/main" val="738695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12111"/>
            <a:ext cx="9144000" cy="609600"/>
          </a:xfrm>
          <a:prstGeom prst="rect">
            <a:avLst/>
          </a:prstGeom>
          <a:solidFill>
            <a:srgbClr val="31488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400" dirty="0" smtClean="0">
                <a:solidFill>
                  <a:schemeClr val="bg1"/>
                </a:solidFill>
              </a:rPr>
              <a:t>CAEP/11 LTO Based </a:t>
            </a:r>
            <a:r>
              <a:rPr lang="en-US" sz="2400" dirty="0" err="1" smtClean="0">
                <a:solidFill>
                  <a:schemeClr val="bg1"/>
                </a:solidFill>
              </a:rPr>
              <a:t>nvPM</a:t>
            </a:r>
            <a:r>
              <a:rPr lang="en-US" sz="2400" dirty="0" smtClean="0">
                <a:solidFill>
                  <a:schemeClr val="bg1"/>
                </a:solidFill>
              </a:rPr>
              <a:t> Mass and Number Standard</a:t>
            </a:r>
          </a:p>
        </p:txBody>
      </p:sp>
      <p:sp>
        <p:nvSpPr>
          <p:cNvPr id="5" name="Content Placeholder 2"/>
          <p:cNvSpPr txBox="1">
            <a:spLocks/>
          </p:cNvSpPr>
          <p:nvPr/>
        </p:nvSpPr>
        <p:spPr>
          <a:xfrm>
            <a:off x="0" y="676319"/>
            <a:ext cx="9143999" cy="5314580"/>
          </a:xfrm>
          <a:prstGeom prst="rect">
            <a:avLst/>
          </a:prstGeom>
        </p:spPr>
        <p:txBody>
          <a:bodyPr>
            <a:normAutofit fontScale="92500"/>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dirty="0" smtClean="0"/>
              <a:t>Full Standard Setting Process in CAEP/11:</a:t>
            </a:r>
          </a:p>
          <a:p>
            <a:pPr lvl="1"/>
            <a:r>
              <a:rPr lang="en-US" dirty="0" smtClean="0"/>
              <a:t>Develop metric system</a:t>
            </a:r>
          </a:p>
          <a:p>
            <a:pPr lvl="1"/>
            <a:r>
              <a:rPr lang="en-US" dirty="0"/>
              <a:t>Develop stringency options</a:t>
            </a:r>
          </a:p>
          <a:p>
            <a:pPr lvl="1"/>
            <a:r>
              <a:rPr lang="en-US" dirty="0" smtClean="0"/>
              <a:t>Develop technology response</a:t>
            </a:r>
          </a:p>
          <a:p>
            <a:pPr lvl="1"/>
            <a:r>
              <a:rPr lang="en-US" dirty="0" smtClean="0"/>
              <a:t>Conduct cost effectiveness analyses</a:t>
            </a:r>
          </a:p>
          <a:p>
            <a:pPr lvl="1"/>
            <a:r>
              <a:rPr lang="en-US" dirty="0" smtClean="0"/>
              <a:t>Determine LTO-based </a:t>
            </a:r>
            <a:r>
              <a:rPr lang="en-US" dirty="0" err="1" smtClean="0"/>
              <a:t>nvPM</a:t>
            </a:r>
            <a:r>
              <a:rPr lang="en-US" dirty="0" smtClean="0"/>
              <a:t> mass and number regulatory levels</a:t>
            </a:r>
          </a:p>
          <a:p>
            <a:r>
              <a:rPr lang="en-US" dirty="0" smtClean="0"/>
              <a:t>Requires data from 25 representative engines by February 2017</a:t>
            </a:r>
          </a:p>
          <a:p>
            <a:r>
              <a:rPr lang="en-US" dirty="0"/>
              <a:t>Refine and finalize corrections for ambient conditions, fuel sensitivity and engine-to-engine variability</a:t>
            </a:r>
          </a:p>
          <a:p>
            <a:r>
              <a:rPr lang="en-US" dirty="0"/>
              <a:t>Refine steps to replace SN standard with </a:t>
            </a:r>
            <a:r>
              <a:rPr lang="en-US" dirty="0" err="1"/>
              <a:t>nvPM</a:t>
            </a:r>
            <a:r>
              <a:rPr lang="en-US" dirty="0"/>
              <a:t> mass and number </a:t>
            </a:r>
            <a:r>
              <a:rPr lang="en-US" dirty="0" smtClean="0"/>
              <a:t>standard</a:t>
            </a:r>
            <a:endParaRPr lang="en-US" dirty="0"/>
          </a:p>
        </p:txBody>
      </p:sp>
    </p:spTree>
    <p:extLst>
      <p:ext uri="{BB962C8B-B14F-4D97-AF65-F5344CB8AC3E}">
        <p14:creationId xmlns:p14="http://schemas.microsoft.com/office/powerpoint/2010/main" val="546330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332656"/>
            <a:ext cx="9180512" cy="6166266"/>
            <a:chOff x="-36512" y="332656"/>
            <a:chExt cx="9180512" cy="6166266"/>
          </a:xfrm>
        </p:grpSpPr>
        <p:sp>
          <p:nvSpPr>
            <p:cNvPr id="125" name="Rectangle 124"/>
            <p:cNvSpPr/>
            <p:nvPr/>
          </p:nvSpPr>
          <p:spPr>
            <a:xfrm>
              <a:off x="-36512" y="1700808"/>
              <a:ext cx="9144000" cy="1728192"/>
            </a:xfrm>
            <a:prstGeom prst="rect">
              <a:avLst/>
            </a:prstGeom>
            <a:solidFill>
              <a:srgbClr val="92D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cxnSp>
          <p:nvCxnSpPr>
            <p:cNvPr id="153" name="Straight Arrow Connector 152"/>
            <p:cNvCxnSpPr/>
            <p:nvPr/>
          </p:nvCxnSpPr>
          <p:spPr>
            <a:xfrm flipV="1">
              <a:off x="6480212" y="3429000"/>
              <a:ext cx="72008" cy="720080"/>
            </a:xfrm>
            <a:prstGeom prst="straightConnector1">
              <a:avLst/>
            </a:prstGeom>
            <a:ln>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0" y="620688"/>
              <a:ext cx="9144000" cy="108012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50" name="Isosceles Triangle 49"/>
            <p:cNvSpPr/>
            <p:nvPr/>
          </p:nvSpPr>
          <p:spPr>
            <a:xfrm>
              <a:off x="6353944" y="764704"/>
              <a:ext cx="216024" cy="216024"/>
            </a:xfrm>
            <a:prstGeom prst="triangle">
              <a:avLst/>
            </a:prstGeom>
            <a:solidFill>
              <a:srgbClr val="92D05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136" name="Straight Arrow Connector 135"/>
            <p:cNvCxnSpPr>
              <a:stCxn id="113" idx="0"/>
              <a:endCxn id="21" idx="4"/>
            </p:cNvCxnSpPr>
            <p:nvPr/>
          </p:nvCxnSpPr>
          <p:spPr>
            <a:xfrm flipV="1">
              <a:off x="4031940" y="1916832"/>
              <a:ext cx="324036" cy="2448544"/>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0" y="4005064"/>
              <a:ext cx="9144000" cy="792088"/>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6" name="Rectangle 125"/>
            <p:cNvSpPr/>
            <p:nvPr/>
          </p:nvSpPr>
          <p:spPr>
            <a:xfrm>
              <a:off x="-36512" y="4770730"/>
              <a:ext cx="9180512" cy="1728192"/>
            </a:xfrm>
            <a:prstGeom prst="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5" name="Straight Connector 4"/>
            <p:cNvCxnSpPr/>
            <p:nvPr/>
          </p:nvCxnSpPr>
          <p:spPr>
            <a:xfrm>
              <a:off x="503040" y="332656"/>
              <a:ext cx="856895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Isosceles Triangle 5"/>
            <p:cNvSpPr/>
            <p:nvPr/>
          </p:nvSpPr>
          <p:spPr>
            <a:xfrm>
              <a:off x="7668344" y="764704"/>
              <a:ext cx="216024" cy="216024"/>
            </a:xfrm>
            <a:prstGeom prst="triangle">
              <a:avLst/>
            </a:prstGeom>
            <a:solidFill>
              <a:srgbClr val="92D05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9" name="Straight Connector 8"/>
            <p:cNvCxnSpPr/>
            <p:nvPr/>
          </p:nvCxnSpPr>
          <p:spPr>
            <a:xfrm>
              <a:off x="8604448" y="33265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11960" y="33265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24128" y="33265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236296" y="332656"/>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01769" y="332656"/>
              <a:ext cx="550151" cy="307777"/>
            </a:xfrm>
            <a:prstGeom prst="rect">
              <a:avLst/>
            </a:prstGeom>
            <a:noFill/>
          </p:spPr>
          <p:txBody>
            <a:bodyPr wrap="none" rtlCol="0">
              <a:spAutoFit/>
            </a:bodyPr>
            <a:lstStyle/>
            <a:p>
              <a:pPr fontAlgn="auto">
                <a:spcBef>
                  <a:spcPts val="0"/>
                </a:spcBef>
                <a:spcAft>
                  <a:spcPts val="0"/>
                </a:spcAft>
              </a:pPr>
              <a:r>
                <a:rPr lang="en-GB" sz="1400" b="1" dirty="0" smtClean="0">
                  <a:solidFill>
                    <a:srgbClr val="1F497D"/>
                  </a:solidFill>
                  <a:latin typeface="Calibri"/>
                </a:rPr>
                <a:t>2015</a:t>
              </a:r>
              <a:endParaRPr lang="en-GB" sz="1800" b="1" dirty="0">
                <a:solidFill>
                  <a:srgbClr val="1F497D"/>
                </a:solidFill>
                <a:latin typeface="Calibri"/>
              </a:endParaRPr>
            </a:p>
          </p:txBody>
        </p:sp>
        <p:sp>
          <p:nvSpPr>
            <p:cNvPr id="14" name="TextBox 13"/>
            <p:cNvSpPr txBox="1"/>
            <p:nvPr/>
          </p:nvSpPr>
          <p:spPr>
            <a:xfrm>
              <a:off x="7694257" y="332656"/>
              <a:ext cx="550151" cy="307777"/>
            </a:xfrm>
            <a:prstGeom prst="rect">
              <a:avLst/>
            </a:prstGeom>
            <a:noFill/>
          </p:spPr>
          <p:txBody>
            <a:bodyPr wrap="none" rtlCol="0">
              <a:spAutoFit/>
            </a:bodyPr>
            <a:lstStyle/>
            <a:p>
              <a:pPr fontAlgn="auto">
                <a:spcBef>
                  <a:spcPts val="0"/>
                </a:spcBef>
                <a:spcAft>
                  <a:spcPts val="0"/>
                </a:spcAft>
              </a:pPr>
              <a:r>
                <a:rPr lang="en-GB" sz="1400" b="1" dirty="0" smtClean="0">
                  <a:solidFill>
                    <a:srgbClr val="1F497D"/>
                  </a:solidFill>
                  <a:latin typeface="Calibri"/>
                </a:rPr>
                <a:t>2018</a:t>
              </a:r>
              <a:endParaRPr lang="en-GB" sz="1800" b="1" dirty="0">
                <a:solidFill>
                  <a:srgbClr val="1F497D"/>
                </a:solidFill>
                <a:latin typeface="Calibri"/>
              </a:endParaRPr>
            </a:p>
          </p:txBody>
        </p:sp>
        <p:sp>
          <p:nvSpPr>
            <p:cNvPr id="15" name="TextBox 14"/>
            <p:cNvSpPr txBox="1"/>
            <p:nvPr/>
          </p:nvSpPr>
          <p:spPr>
            <a:xfrm>
              <a:off x="6254097" y="332656"/>
              <a:ext cx="550151" cy="307777"/>
            </a:xfrm>
            <a:prstGeom prst="rect">
              <a:avLst/>
            </a:prstGeom>
            <a:noFill/>
          </p:spPr>
          <p:txBody>
            <a:bodyPr wrap="none" rtlCol="0">
              <a:spAutoFit/>
            </a:bodyPr>
            <a:lstStyle/>
            <a:p>
              <a:pPr fontAlgn="auto">
                <a:spcBef>
                  <a:spcPts val="0"/>
                </a:spcBef>
                <a:spcAft>
                  <a:spcPts val="0"/>
                </a:spcAft>
              </a:pPr>
              <a:r>
                <a:rPr lang="en-GB" sz="1400" b="1" dirty="0" smtClean="0">
                  <a:solidFill>
                    <a:srgbClr val="1F497D"/>
                  </a:solidFill>
                  <a:latin typeface="Calibri"/>
                </a:rPr>
                <a:t>2017</a:t>
              </a:r>
              <a:endParaRPr lang="en-GB" sz="1800" b="1" dirty="0">
                <a:solidFill>
                  <a:srgbClr val="1F497D"/>
                </a:solidFill>
                <a:latin typeface="Calibri"/>
              </a:endParaRPr>
            </a:p>
          </p:txBody>
        </p:sp>
        <p:sp>
          <p:nvSpPr>
            <p:cNvPr id="16" name="TextBox 15"/>
            <p:cNvSpPr txBox="1"/>
            <p:nvPr/>
          </p:nvSpPr>
          <p:spPr>
            <a:xfrm>
              <a:off x="4669921" y="332656"/>
              <a:ext cx="550151" cy="307777"/>
            </a:xfrm>
            <a:prstGeom prst="rect">
              <a:avLst/>
            </a:prstGeom>
            <a:noFill/>
          </p:spPr>
          <p:txBody>
            <a:bodyPr wrap="none" rtlCol="0">
              <a:spAutoFit/>
            </a:bodyPr>
            <a:lstStyle/>
            <a:p>
              <a:pPr fontAlgn="auto">
                <a:spcBef>
                  <a:spcPts val="0"/>
                </a:spcBef>
                <a:spcAft>
                  <a:spcPts val="0"/>
                </a:spcAft>
              </a:pPr>
              <a:r>
                <a:rPr lang="en-GB" sz="1400" b="1" dirty="0" smtClean="0">
                  <a:solidFill>
                    <a:srgbClr val="1F497D"/>
                  </a:solidFill>
                  <a:latin typeface="Calibri"/>
                </a:rPr>
                <a:t>2016</a:t>
              </a:r>
              <a:endParaRPr lang="en-GB" sz="1800" b="1" dirty="0">
                <a:solidFill>
                  <a:srgbClr val="1F497D"/>
                </a:solidFill>
                <a:latin typeface="Calibri"/>
              </a:endParaRPr>
            </a:p>
          </p:txBody>
        </p:sp>
        <p:sp>
          <p:nvSpPr>
            <p:cNvPr id="17" name="TextBox 16"/>
            <p:cNvSpPr txBox="1"/>
            <p:nvPr/>
          </p:nvSpPr>
          <p:spPr>
            <a:xfrm>
              <a:off x="8593849" y="332656"/>
              <a:ext cx="550151" cy="307777"/>
            </a:xfrm>
            <a:prstGeom prst="rect">
              <a:avLst/>
            </a:prstGeom>
            <a:noFill/>
          </p:spPr>
          <p:txBody>
            <a:bodyPr wrap="none" rtlCol="0">
              <a:spAutoFit/>
            </a:bodyPr>
            <a:lstStyle/>
            <a:p>
              <a:pPr fontAlgn="auto">
                <a:spcBef>
                  <a:spcPts val="0"/>
                </a:spcBef>
                <a:spcAft>
                  <a:spcPts val="0"/>
                </a:spcAft>
              </a:pPr>
              <a:r>
                <a:rPr lang="en-GB" sz="1400" b="1" dirty="0" smtClean="0">
                  <a:solidFill>
                    <a:srgbClr val="1F497D"/>
                  </a:solidFill>
                  <a:latin typeface="Calibri"/>
                </a:rPr>
                <a:t>2019</a:t>
              </a:r>
              <a:endParaRPr lang="en-GB" sz="1800" b="1" dirty="0">
                <a:solidFill>
                  <a:srgbClr val="1F497D"/>
                </a:solidFill>
                <a:latin typeface="Calibri"/>
              </a:endParaRPr>
            </a:p>
          </p:txBody>
        </p:sp>
        <p:cxnSp>
          <p:nvCxnSpPr>
            <p:cNvPr id="19" name="Straight Connector 18"/>
            <p:cNvCxnSpPr/>
            <p:nvPr/>
          </p:nvCxnSpPr>
          <p:spPr>
            <a:xfrm>
              <a:off x="575048" y="1700808"/>
              <a:ext cx="842493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067944" y="1412776"/>
              <a:ext cx="576064" cy="50405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en-GB" sz="1000" dirty="0" smtClean="0">
                  <a:solidFill>
                    <a:prstClr val="black"/>
                  </a:solidFill>
                </a:rPr>
                <a:t>CAEP10</a:t>
              </a:r>
              <a:endParaRPr lang="en-GB" sz="1000" dirty="0">
                <a:solidFill>
                  <a:prstClr val="black"/>
                </a:solidFill>
              </a:endParaRPr>
            </a:p>
          </p:txBody>
        </p:sp>
        <p:sp>
          <p:nvSpPr>
            <p:cNvPr id="23" name="Rectangle 22"/>
            <p:cNvSpPr/>
            <p:nvPr/>
          </p:nvSpPr>
          <p:spPr>
            <a:xfrm>
              <a:off x="5076056" y="1484784"/>
              <a:ext cx="288032" cy="36004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en-GB" sz="1800" dirty="0" smtClean="0">
                  <a:solidFill>
                    <a:prstClr val="black"/>
                  </a:solidFill>
                </a:rPr>
                <a:t>SG</a:t>
              </a:r>
              <a:endParaRPr lang="en-GB" sz="1800" dirty="0">
                <a:solidFill>
                  <a:prstClr val="black"/>
                </a:solidFill>
              </a:endParaRPr>
            </a:p>
          </p:txBody>
        </p:sp>
        <p:sp>
          <p:nvSpPr>
            <p:cNvPr id="25" name="Rectangle 24"/>
            <p:cNvSpPr/>
            <p:nvPr/>
          </p:nvSpPr>
          <p:spPr>
            <a:xfrm>
              <a:off x="6516216" y="1484784"/>
              <a:ext cx="288032" cy="36004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en-GB" sz="1800" dirty="0" smtClean="0">
                  <a:solidFill>
                    <a:prstClr val="black"/>
                  </a:solidFill>
                </a:rPr>
                <a:t>SG</a:t>
              </a:r>
              <a:endParaRPr lang="en-GB" sz="1800" dirty="0">
                <a:solidFill>
                  <a:prstClr val="black"/>
                </a:solidFill>
              </a:endParaRPr>
            </a:p>
          </p:txBody>
        </p:sp>
        <p:cxnSp>
          <p:nvCxnSpPr>
            <p:cNvPr id="27" name="Straight Connector 26"/>
            <p:cNvCxnSpPr>
              <a:stCxn id="30" idx="2"/>
              <a:endCxn id="6" idx="2"/>
            </p:cNvCxnSpPr>
            <p:nvPr/>
          </p:nvCxnSpPr>
          <p:spPr>
            <a:xfrm>
              <a:off x="6804248" y="980728"/>
              <a:ext cx="8640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Isosceles Triangle 29"/>
            <p:cNvSpPr/>
            <p:nvPr/>
          </p:nvSpPr>
          <p:spPr>
            <a:xfrm>
              <a:off x="6804248" y="764704"/>
              <a:ext cx="216024" cy="216024"/>
            </a:xfrm>
            <a:prstGeom prst="triangle">
              <a:avLst/>
            </a:prstGeom>
            <a:solidFill>
              <a:srgbClr val="92D05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1" name="TextBox 30"/>
            <p:cNvSpPr txBox="1"/>
            <p:nvPr/>
          </p:nvSpPr>
          <p:spPr>
            <a:xfrm>
              <a:off x="4723152" y="620688"/>
              <a:ext cx="1217000" cy="338554"/>
            </a:xfrm>
            <a:prstGeom prst="rect">
              <a:avLst/>
            </a:prstGeom>
            <a:noFill/>
          </p:spPr>
          <p:txBody>
            <a:bodyPr wrap="none" rtlCol="0">
              <a:spAutoFit/>
            </a:bodyPr>
            <a:lstStyle/>
            <a:p>
              <a:pPr fontAlgn="auto">
                <a:spcBef>
                  <a:spcPts val="0"/>
                </a:spcBef>
                <a:spcAft>
                  <a:spcPts val="0"/>
                </a:spcAft>
              </a:pPr>
              <a:r>
                <a:rPr lang="en-GB" sz="800" b="1" dirty="0" smtClean="0">
                  <a:solidFill>
                    <a:prstClr val="black"/>
                  </a:solidFill>
                  <a:latin typeface="Calibri"/>
                </a:rPr>
                <a:t>NVPM MODELING V&amp;V  </a:t>
              </a:r>
            </a:p>
            <a:p>
              <a:pPr algn="ctr" fontAlgn="auto">
                <a:spcBef>
                  <a:spcPts val="0"/>
                </a:spcBef>
                <a:spcAft>
                  <a:spcPts val="0"/>
                </a:spcAft>
              </a:pPr>
              <a:r>
                <a:rPr lang="en-GB" sz="800" b="1" dirty="0" smtClean="0">
                  <a:solidFill>
                    <a:prstClr val="black"/>
                  </a:solidFill>
                  <a:latin typeface="Calibri"/>
                </a:rPr>
                <a:t>(MDG &amp; FESG)</a:t>
              </a:r>
              <a:endParaRPr lang="en-GB" sz="800" b="1" dirty="0">
                <a:solidFill>
                  <a:prstClr val="black"/>
                </a:solidFill>
                <a:latin typeface="Calibri"/>
              </a:endParaRPr>
            </a:p>
          </p:txBody>
        </p:sp>
        <p:sp>
          <p:nvSpPr>
            <p:cNvPr id="32" name="Isosceles Triangle 31"/>
            <p:cNvSpPr/>
            <p:nvPr/>
          </p:nvSpPr>
          <p:spPr>
            <a:xfrm>
              <a:off x="7199784" y="980728"/>
              <a:ext cx="180528" cy="144016"/>
            </a:xfrm>
            <a:prstGeom prst="triangle">
              <a:avLst/>
            </a:prstGeom>
            <a:solidFill>
              <a:srgbClr val="92D050"/>
            </a:solidFill>
            <a:ln w="12700">
              <a:solidFill>
                <a:srgbClr val="FF0000"/>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TextBox 32"/>
            <p:cNvSpPr txBox="1"/>
            <p:nvPr/>
          </p:nvSpPr>
          <p:spPr>
            <a:xfrm>
              <a:off x="6267889" y="1124744"/>
              <a:ext cx="896399" cy="261610"/>
            </a:xfrm>
            <a:prstGeom prst="rect">
              <a:avLst/>
            </a:prstGeom>
            <a:noFill/>
          </p:spPr>
          <p:txBody>
            <a:bodyPr wrap="none" rtlCol="0">
              <a:spAutoFit/>
            </a:bodyPr>
            <a:lstStyle/>
            <a:p>
              <a:pPr fontAlgn="auto">
                <a:spcBef>
                  <a:spcPts val="0"/>
                </a:spcBef>
                <a:spcAft>
                  <a:spcPts val="0"/>
                </a:spcAft>
              </a:pPr>
              <a:r>
                <a:rPr lang="en-GB" sz="1050" dirty="0" smtClean="0">
                  <a:solidFill>
                    <a:prstClr val="black"/>
                  </a:solidFill>
                  <a:latin typeface="Calibri"/>
                </a:rPr>
                <a:t>MDG→FESG</a:t>
              </a:r>
              <a:endParaRPr lang="en-GB" sz="1200" dirty="0">
                <a:solidFill>
                  <a:prstClr val="black"/>
                </a:solidFill>
                <a:latin typeface="Calibri"/>
              </a:endParaRPr>
            </a:p>
          </p:txBody>
        </p:sp>
        <p:sp>
          <p:nvSpPr>
            <p:cNvPr id="35" name="TextBox 34"/>
            <p:cNvSpPr txBox="1"/>
            <p:nvPr/>
          </p:nvSpPr>
          <p:spPr>
            <a:xfrm>
              <a:off x="0" y="971436"/>
              <a:ext cx="1376082" cy="369332"/>
            </a:xfrm>
            <a:prstGeom prst="rect">
              <a:avLst/>
            </a:prstGeom>
            <a:noFill/>
          </p:spPr>
          <p:txBody>
            <a:bodyPr wrap="none" rtlCol="0">
              <a:spAutoFit/>
            </a:bodyPr>
            <a:lstStyle/>
            <a:p>
              <a:pPr fontAlgn="auto">
                <a:spcBef>
                  <a:spcPts val="0"/>
                </a:spcBef>
                <a:spcAft>
                  <a:spcPts val="0"/>
                </a:spcAft>
              </a:pPr>
              <a:r>
                <a:rPr lang="en-GB" sz="1800" b="1" dirty="0" smtClean="0">
                  <a:solidFill>
                    <a:prstClr val="black"/>
                  </a:solidFill>
                  <a:latin typeface="Calibri"/>
                </a:rPr>
                <a:t>CE ANALYSIS</a:t>
              </a:r>
              <a:endParaRPr lang="en-GB" sz="1800" b="1" dirty="0">
                <a:solidFill>
                  <a:prstClr val="black"/>
                </a:solidFill>
                <a:latin typeface="Calibri"/>
              </a:endParaRPr>
            </a:p>
          </p:txBody>
        </p:sp>
        <p:cxnSp>
          <p:nvCxnSpPr>
            <p:cNvPr id="36" name="Straight Connector 35"/>
            <p:cNvCxnSpPr>
              <a:stCxn id="50" idx="3"/>
              <a:endCxn id="30" idx="3"/>
            </p:cNvCxnSpPr>
            <p:nvPr/>
          </p:nvCxnSpPr>
          <p:spPr>
            <a:xfrm>
              <a:off x="6461956" y="980728"/>
              <a:ext cx="45030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9" idx="4"/>
            </p:cNvCxnSpPr>
            <p:nvPr/>
          </p:nvCxnSpPr>
          <p:spPr>
            <a:xfrm flipV="1">
              <a:off x="4788024" y="971436"/>
              <a:ext cx="3438128" cy="9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0" y="2204864"/>
              <a:ext cx="1542089" cy="461665"/>
            </a:xfrm>
            <a:prstGeom prst="rect">
              <a:avLst/>
            </a:prstGeom>
            <a:noFill/>
          </p:spPr>
          <p:txBody>
            <a:bodyPr wrap="none" rtlCol="0">
              <a:spAutoFit/>
            </a:bodyPr>
            <a:lstStyle/>
            <a:p>
              <a:pPr fontAlgn="auto">
                <a:spcBef>
                  <a:spcPts val="0"/>
                </a:spcBef>
                <a:spcAft>
                  <a:spcPts val="0"/>
                </a:spcAft>
              </a:pPr>
              <a:r>
                <a:rPr lang="en-GB" sz="1200" b="1" dirty="0" smtClean="0">
                  <a:solidFill>
                    <a:prstClr val="black"/>
                  </a:solidFill>
                  <a:latin typeface="Calibri"/>
                </a:rPr>
                <a:t>STRINGENCY OPTION</a:t>
              </a:r>
            </a:p>
            <a:p>
              <a:pPr fontAlgn="auto">
                <a:spcBef>
                  <a:spcPts val="0"/>
                </a:spcBef>
                <a:spcAft>
                  <a:spcPts val="0"/>
                </a:spcAft>
              </a:pPr>
              <a:r>
                <a:rPr lang="en-GB" sz="1200" b="1" dirty="0" smtClean="0">
                  <a:solidFill>
                    <a:prstClr val="black"/>
                  </a:solidFill>
                  <a:latin typeface="Calibri"/>
                </a:rPr>
                <a:t>DEVELOPMENT</a:t>
              </a:r>
              <a:endParaRPr lang="en-GB" sz="1200" b="1" dirty="0">
                <a:solidFill>
                  <a:prstClr val="black"/>
                </a:solidFill>
                <a:latin typeface="Calibri"/>
              </a:endParaRPr>
            </a:p>
          </p:txBody>
        </p:sp>
        <p:sp>
          <p:nvSpPr>
            <p:cNvPr id="46" name="TextBox 45"/>
            <p:cNvSpPr txBox="1"/>
            <p:nvPr/>
          </p:nvSpPr>
          <p:spPr>
            <a:xfrm>
              <a:off x="0" y="2636912"/>
              <a:ext cx="1799852" cy="461665"/>
            </a:xfrm>
            <a:prstGeom prst="rect">
              <a:avLst/>
            </a:prstGeom>
            <a:noFill/>
          </p:spPr>
          <p:txBody>
            <a:bodyPr wrap="none" rtlCol="0">
              <a:spAutoFit/>
            </a:bodyPr>
            <a:lstStyle/>
            <a:p>
              <a:pPr fontAlgn="auto">
                <a:spcBef>
                  <a:spcPts val="0"/>
                </a:spcBef>
                <a:spcAft>
                  <a:spcPts val="0"/>
                </a:spcAft>
              </a:pPr>
              <a:r>
                <a:rPr lang="en-GB" sz="1200" b="1" dirty="0" smtClean="0">
                  <a:solidFill>
                    <a:prstClr val="black"/>
                  </a:solidFill>
                  <a:latin typeface="Calibri"/>
                </a:rPr>
                <a:t>TECHNOLOGY  RESPONSE</a:t>
              </a:r>
            </a:p>
            <a:p>
              <a:pPr fontAlgn="auto">
                <a:spcBef>
                  <a:spcPts val="0"/>
                </a:spcBef>
                <a:spcAft>
                  <a:spcPts val="0"/>
                </a:spcAft>
              </a:pPr>
              <a:r>
                <a:rPr lang="en-GB" sz="1200" b="1" dirty="0" smtClean="0">
                  <a:solidFill>
                    <a:prstClr val="black"/>
                  </a:solidFill>
                  <a:latin typeface="Calibri"/>
                </a:rPr>
                <a:t>DEVELOPMENT</a:t>
              </a:r>
              <a:endParaRPr lang="en-GB" sz="1200" b="1" dirty="0">
                <a:solidFill>
                  <a:prstClr val="black"/>
                </a:solidFill>
                <a:latin typeface="Calibri"/>
              </a:endParaRPr>
            </a:p>
          </p:txBody>
        </p:sp>
        <p:sp>
          <p:nvSpPr>
            <p:cNvPr id="47" name="TextBox 46"/>
            <p:cNvSpPr txBox="1"/>
            <p:nvPr/>
          </p:nvSpPr>
          <p:spPr>
            <a:xfrm>
              <a:off x="0" y="4715852"/>
              <a:ext cx="681725" cy="369332"/>
            </a:xfrm>
            <a:prstGeom prst="rect">
              <a:avLst/>
            </a:prstGeom>
            <a:noFill/>
          </p:spPr>
          <p:txBody>
            <a:bodyPr wrap="none" rtlCol="0">
              <a:spAutoFit/>
            </a:bodyPr>
            <a:lstStyle/>
            <a:p>
              <a:pPr fontAlgn="auto">
                <a:spcBef>
                  <a:spcPts val="0"/>
                </a:spcBef>
                <a:spcAft>
                  <a:spcPts val="0"/>
                </a:spcAft>
              </a:pPr>
              <a:r>
                <a:rPr lang="en-GB" sz="1800" b="1" dirty="0" smtClean="0">
                  <a:solidFill>
                    <a:prstClr val="black"/>
                  </a:solidFill>
                  <a:latin typeface="Calibri"/>
                </a:rPr>
                <a:t>DATA</a:t>
              </a:r>
              <a:endParaRPr lang="en-GB" sz="1800" b="1" dirty="0">
                <a:solidFill>
                  <a:prstClr val="black"/>
                </a:solidFill>
                <a:latin typeface="Calibri"/>
              </a:endParaRPr>
            </a:p>
          </p:txBody>
        </p:sp>
        <p:sp>
          <p:nvSpPr>
            <p:cNvPr id="49" name="Isosceles Triangle 48"/>
            <p:cNvSpPr/>
            <p:nvPr/>
          </p:nvSpPr>
          <p:spPr>
            <a:xfrm>
              <a:off x="4572000" y="764704"/>
              <a:ext cx="216024" cy="216024"/>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1" name="TextBox 50"/>
            <p:cNvSpPr txBox="1"/>
            <p:nvPr/>
          </p:nvSpPr>
          <p:spPr>
            <a:xfrm>
              <a:off x="5474829" y="2228957"/>
              <a:ext cx="498598" cy="276999"/>
            </a:xfrm>
            <a:prstGeom prst="rect">
              <a:avLst/>
            </a:prstGeom>
            <a:noFill/>
          </p:spPr>
          <p:txBody>
            <a:bodyPr wrap="none" rtlCol="0">
              <a:spAutoFit/>
            </a:bodyPr>
            <a:lstStyle/>
            <a:p>
              <a:pPr fontAlgn="auto">
                <a:spcBef>
                  <a:spcPts val="0"/>
                </a:spcBef>
                <a:spcAft>
                  <a:spcPts val="0"/>
                </a:spcAft>
              </a:pPr>
              <a:r>
                <a:rPr lang="en-GB" sz="1200" b="1" dirty="0" smtClean="0">
                  <a:solidFill>
                    <a:prstClr val="black"/>
                  </a:solidFill>
                  <a:latin typeface="Calibri"/>
                </a:rPr>
                <a:t>WG3</a:t>
              </a:r>
              <a:endParaRPr lang="en-GB" sz="1200" b="1" dirty="0">
                <a:solidFill>
                  <a:prstClr val="black"/>
                </a:solidFill>
                <a:latin typeface="Calibri"/>
              </a:endParaRPr>
            </a:p>
          </p:txBody>
        </p:sp>
        <p:cxnSp>
          <p:nvCxnSpPr>
            <p:cNvPr id="52" name="Straight Connector 51"/>
            <p:cNvCxnSpPr>
              <a:stCxn id="143" idx="4"/>
              <a:endCxn id="144" idx="2"/>
            </p:cNvCxnSpPr>
            <p:nvPr/>
          </p:nvCxnSpPr>
          <p:spPr>
            <a:xfrm flipV="1">
              <a:off x="4499992" y="2506036"/>
              <a:ext cx="1368152" cy="118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565954" y="2935977"/>
              <a:ext cx="878254" cy="276999"/>
            </a:xfrm>
            <a:prstGeom prst="rect">
              <a:avLst/>
            </a:prstGeom>
            <a:noFill/>
          </p:spPr>
          <p:txBody>
            <a:bodyPr wrap="none" rtlCol="0">
              <a:spAutoFit/>
            </a:bodyPr>
            <a:lstStyle/>
            <a:p>
              <a:pPr fontAlgn="auto">
                <a:spcBef>
                  <a:spcPts val="0"/>
                </a:spcBef>
                <a:spcAft>
                  <a:spcPts val="0"/>
                </a:spcAft>
              </a:pPr>
              <a:r>
                <a:rPr lang="en-GB" sz="1200" b="1" dirty="0" smtClean="0">
                  <a:solidFill>
                    <a:prstClr val="black"/>
                  </a:solidFill>
                  <a:latin typeface="Calibri"/>
                </a:rPr>
                <a:t>WG3/WG1</a:t>
              </a:r>
              <a:endParaRPr lang="en-GB" sz="1200" b="1" dirty="0">
                <a:solidFill>
                  <a:prstClr val="black"/>
                </a:solidFill>
                <a:latin typeface="Calibri"/>
              </a:endParaRPr>
            </a:p>
          </p:txBody>
        </p:sp>
        <p:cxnSp>
          <p:nvCxnSpPr>
            <p:cNvPr id="60" name="Straight Connector 59"/>
            <p:cNvCxnSpPr>
              <a:endCxn id="62" idx="2"/>
            </p:cNvCxnSpPr>
            <p:nvPr/>
          </p:nvCxnSpPr>
          <p:spPr>
            <a:xfrm>
              <a:off x="898644" y="5361800"/>
              <a:ext cx="4969500"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62" name="Isosceles Triangle 61"/>
            <p:cNvSpPr/>
            <p:nvPr/>
          </p:nvSpPr>
          <p:spPr>
            <a:xfrm>
              <a:off x="5868144" y="5145776"/>
              <a:ext cx="216024" cy="216024"/>
            </a:xfrm>
            <a:prstGeom prst="triangl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67" name="Straight Arrow Connector 66"/>
            <p:cNvCxnSpPr>
              <a:stCxn id="144" idx="0"/>
              <a:endCxn id="25" idx="2"/>
            </p:cNvCxnSpPr>
            <p:nvPr/>
          </p:nvCxnSpPr>
          <p:spPr>
            <a:xfrm flipV="1">
              <a:off x="5976156" y="1844824"/>
              <a:ext cx="684076" cy="445188"/>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64" idx="0"/>
              <a:endCxn id="25" idx="2"/>
            </p:cNvCxnSpPr>
            <p:nvPr/>
          </p:nvCxnSpPr>
          <p:spPr>
            <a:xfrm flipV="1">
              <a:off x="6390456" y="1844824"/>
              <a:ext cx="269776" cy="839371"/>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21" idx="4"/>
              <a:endCxn id="143" idx="0"/>
            </p:cNvCxnSpPr>
            <p:nvPr/>
          </p:nvCxnSpPr>
          <p:spPr>
            <a:xfrm>
              <a:off x="4355976" y="1916832"/>
              <a:ext cx="36004" cy="385011"/>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25" idx="0"/>
              <a:endCxn id="30" idx="2"/>
            </p:cNvCxnSpPr>
            <p:nvPr/>
          </p:nvCxnSpPr>
          <p:spPr>
            <a:xfrm flipV="1">
              <a:off x="6660232" y="980728"/>
              <a:ext cx="144016" cy="504056"/>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 idx="3"/>
            </p:cNvCxnSpPr>
            <p:nvPr/>
          </p:nvCxnSpPr>
          <p:spPr>
            <a:xfrm>
              <a:off x="7776356" y="980728"/>
              <a:ext cx="180020" cy="504056"/>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50" idx="4"/>
              <a:endCxn id="25" idx="0"/>
            </p:cNvCxnSpPr>
            <p:nvPr/>
          </p:nvCxnSpPr>
          <p:spPr>
            <a:xfrm>
              <a:off x="6569968" y="980728"/>
              <a:ext cx="90264" cy="504056"/>
            </a:xfrm>
            <a:prstGeom prst="straightConnector1">
              <a:avLst/>
            </a:prstGeom>
            <a:ln>
              <a:solidFill>
                <a:srgbClr val="FF0000"/>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0" y="5055567"/>
              <a:ext cx="637867" cy="461665"/>
            </a:xfrm>
            <a:prstGeom prst="rect">
              <a:avLst/>
            </a:prstGeom>
            <a:noFill/>
          </p:spPr>
          <p:txBody>
            <a:bodyPr wrap="none" rtlCol="0">
              <a:spAutoFit/>
            </a:bodyPr>
            <a:lstStyle/>
            <a:p>
              <a:pPr fontAlgn="auto">
                <a:spcBef>
                  <a:spcPts val="0"/>
                </a:spcBef>
                <a:spcAft>
                  <a:spcPts val="0"/>
                </a:spcAft>
              </a:pPr>
              <a:r>
                <a:rPr lang="en-GB" sz="1200" b="1" dirty="0" smtClean="0">
                  <a:solidFill>
                    <a:prstClr val="black"/>
                  </a:solidFill>
                  <a:latin typeface="Calibri"/>
                </a:rPr>
                <a:t>Metric</a:t>
              </a:r>
            </a:p>
            <a:p>
              <a:pPr fontAlgn="auto">
                <a:spcBef>
                  <a:spcPts val="0"/>
                </a:spcBef>
                <a:spcAft>
                  <a:spcPts val="0"/>
                </a:spcAft>
              </a:pPr>
              <a:r>
                <a:rPr lang="en-GB" sz="1200" b="1" dirty="0" smtClean="0">
                  <a:solidFill>
                    <a:prstClr val="black"/>
                  </a:solidFill>
                  <a:latin typeface="Calibri"/>
                </a:rPr>
                <a:t> Values</a:t>
              </a:r>
              <a:endParaRPr lang="en-GB" sz="1200" b="1" dirty="0">
                <a:solidFill>
                  <a:prstClr val="black"/>
                </a:solidFill>
                <a:latin typeface="Calibri"/>
              </a:endParaRPr>
            </a:p>
          </p:txBody>
        </p:sp>
        <p:cxnSp>
          <p:nvCxnSpPr>
            <p:cNvPr id="93" name="Straight Arrow Connector 92"/>
            <p:cNvCxnSpPr>
              <a:stCxn id="62" idx="0"/>
            </p:cNvCxnSpPr>
            <p:nvPr/>
          </p:nvCxnSpPr>
          <p:spPr>
            <a:xfrm flipH="1" flipV="1">
              <a:off x="5975902" y="332656"/>
              <a:ext cx="254" cy="481312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0" y="5415607"/>
              <a:ext cx="1259632" cy="461665"/>
            </a:xfrm>
            <a:prstGeom prst="rect">
              <a:avLst/>
            </a:prstGeom>
            <a:noFill/>
          </p:spPr>
          <p:txBody>
            <a:bodyPr wrap="square" rtlCol="0">
              <a:spAutoFit/>
            </a:bodyPr>
            <a:lstStyle/>
            <a:p>
              <a:pPr fontAlgn="auto">
                <a:spcBef>
                  <a:spcPts val="0"/>
                </a:spcBef>
                <a:spcAft>
                  <a:spcPts val="0"/>
                </a:spcAft>
              </a:pPr>
              <a:r>
                <a:rPr lang="en-GB" sz="1200" b="1" dirty="0" smtClean="0">
                  <a:solidFill>
                    <a:prstClr val="black"/>
                  </a:solidFill>
                  <a:latin typeface="Calibri"/>
                </a:rPr>
                <a:t>Representative Engine Data</a:t>
              </a:r>
              <a:endParaRPr lang="en-GB" sz="1200" b="1" dirty="0">
                <a:solidFill>
                  <a:prstClr val="black"/>
                </a:solidFill>
                <a:latin typeface="Calibri"/>
              </a:endParaRPr>
            </a:p>
          </p:txBody>
        </p:sp>
        <p:cxnSp>
          <p:nvCxnSpPr>
            <p:cNvPr id="106" name="Straight Connector 105"/>
            <p:cNvCxnSpPr/>
            <p:nvPr/>
          </p:nvCxnSpPr>
          <p:spPr>
            <a:xfrm>
              <a:off x="1979712" y="5805264"/>
              <a:ext cx="3960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7494" y="3995772"/>
              <a:ext cx="1835188" cy="646331"/>
            </a:xfrm>
            <a:prstGeom prst="rect">
              <a:avLst/>
            </a:prstGeom>
            <a:noFill/>
          </p:spPr>
          <p:txBody>
            <a:bodyPr wrap="square" rtlCol="0">
              <a:spAutoFit/>
            </a:bodyPr>
            <a:lstStyle/>
            <a:p>
              <a:pPr fontAlgn="auto">
                <a:spcBef>
                  <a:spcPts val="0"/>
                </a:spcBef>
                <a:spcAft>
                  <a:spcPts val="0"/>
                </a:spcAft>
              </a:pPr>
              <a:r>
                <a:rPr lang="en-GB" sz="1800" b="1" dirty="0" smtClean="0">
                  <a:solidFill>
                    <a:prstClr val="black"/>
                  </a:solidFill>
                  <a:latin typeface="Calibri"/>
                </a:rPr>
                <a:t>NVPM STANDARD</a:t>
              </a:r>
            </a:p>
          </p:txBody>
        </p:sp>
        <p:sp>
          <p:nvSpPr>
            <p:cNvPr id="81" name="TextBox 80"/>
            <p:cNvSpPr txBox="1"/>
            <p:nvPr/>
          </p:nvSpPr>
          <p:spPr>
            <a:xfrm>
              <a:off x="4283968" y="4581128"/>
              <a:ext cx="4283968" cy="246221"/>
            </a:xfrm>
            <a:prstGeom prst="rect">
              <a:avLst/>
            </a:prstGeom>
            <a:noFill/>
          </p:spPr>
          <p:txBody>
            <a:bodyPr wrap="square" rtlCol="0">
              <a:spAutoFit/>
            </a:bodyPr>
            <a:lstStyle/>
            <a:p>
              <a:pPr fontAlgn="auto">
                <a:spcBef>
                  <a:spcPts val="0"/>
                </a:spcBef>
                <a:spcAft>
                  <a:spcPts val="0"/>
                </a:spcAft>
              </a:pPr>
              <a:r>
                <a:rPr lang="en-GB" sz="1000" b="1" dirty="0" smtClean="0">
                  <a:solidFill>
                    <a:prstClr val="black"/>
                  </a:solidFill>
                  <a:latin typeface="Calibri"/>
                </a:rPr>
                <a:t>ANNEX 16 VOL. II CAEP/11 UPDATE (draft applicability &amp; regulatory limit text)</a:t>
              </a:r>
              <a:endParaRPr lang="en-GB" sz="1000" b="1" dirty="0">
                <a:solidFill>
                  <a:prstClr val="black"/>
                </a:solidFill>
                <a:latin typeface="Calibri"/>
              </a:endParaRPr>
            </a:p>
          </p:txBody>
        </p:sp>
        <p:cxnSp>
          <p:nvCxnSpPr>
            <p:cNvPr id="82" name="Straight Connector 81"/>
            <p:cNvCxnSpPr>
              <a:stCxn id="84" idx="3"/>
              <a:endCxn id="161" idx="3"/>
            </p:cNvCxnSpPr>
            <p:nvPr/>
          </p:nvCxnSpPr>
          <p:spPr>
            <a:xfrm>
              <a:off x="4608004" y="4581128"/>
              <a:ext cx="16561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Isosceles Triangle 83"/>
            <p:cNvSpPr/>
            <p:nvPr/>
          </p:nvSpPr>
          <p:spPr>
            <a:xfrm>
              <a:off x="4499992" y="4365104"/>
              <a:ext cx="216024" cy="216024"/>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85" name="Isosceles Triangle 84"/>
            <p:cNvSpPr/>
            <p:nvPr/>
          </p:nvSpPr>
          <p:spPr>
            <a:xfrm>
              <a:off x="8927976" y="4365104"/>
              <a:ext cx="216024" cy="216024"/>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87" name="Straight Arrow Connector 86"/>
            <p:cNvCxnSpPr>
              <a:stCxn id="20" idx="4"/>
              <a:endCxn id="85" idx="0"/>
            </p:cNvCxnSpPr>
            <p:nvPr/>
          </p:nvCxnSpPr>
          <p:spPr>
            <a:xfrm>
              <a:off x="8855968" y="1916832"/>
              <a:ext cx="180020" cy="2448272"/>
            </a:xfrm>
            <a:prstGeom prst="straightConnector1">
              <a:avLst/>
            </a:prstGeom>
            <a:ln>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90" idx="2"/>
            </p:cNvCxnSpPr>
            <p:nvPr/>
          </p:nvCxnSpPr>
          <p:spPr>
            <a:xfrm>
              <a:off x="8028384" y="980728"/>
              <a:ext cx="6480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0" name="Isosceles Triangle 89"/>
            <p:cNvSpPr/>
            <p:nvPr/>
          </p:nvSpPr>
          <p:spPr>
            <a:xfrm>
              <a:off x="8028384" y="764704"/>
              <a:ext cx="216024" cy="216024"/>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95" name="Isosceles Triangle 94"/>
            <p:cNvSpPr/>
            <p:nvPr/>
          </p:nvSpPr>
          <p:spPr>
            <a:xfrm>
              <a:off x="8460432" y="764704"/>
              <a:ext cx="216024" cy="216024"/>
            </a:xfrm>
            <a:prstGeom prst="triangle">
              <a:avLst/>
            </a:prstGeom>
            <a:solidFill>
              <a:srgbClr val="92D05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102" name="Straight Arrow Connector 101"/>
            <p:cNvCxnSpPr/>
            <p:nvPr/>
          </p:nvCxnSpPr>
          <p:spPr>
            <a:xfrm>
              <a:off x="8532440" y="980728"/>
              <a:ext cx="216024" cy="504056"/>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8028384" y="980728"/>
              <a:ext cx="144016" cy="504056"/>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99592" y="4581128"/>
              <a:ext cx="2160240" cy="246221"/>
            </a:xfrm>
            <a:prstGeom prst="rect">
              <a:avLst/>
            </a:prstGeom>
            <a:noFill/>
            <a:ln>
              <a:noFill/>
            </a:ln>
          </p:spPr>
          <p:txBody>
            <a:bodyPr wrap="square" rtlCol="0">
              <a:spAutoFit/>
            </a:bodyPr>
            <a:lstStyle/>
            <a:p>
              <a:pPr fontAlgn="auto">
                <a:spcBef>
                  <a:spcPts val="0"/>
                </a:spcBef>
                <a:spcAft>
                  <a:spcPts val="0"/>
                </a:spcAft>
              </a:pPr>
              <a:r>
                <a:rPr lang="en-GB" sz="1000" b="1" dirty="0" smtClean="0">
                  <a:solidFill>
                    <a:prstClr val="black"/>
                  </a:solidFill>
                  <a:latin typeface="Calibri"/>
                </a:rPr>
                <a:t>ANNEX 16 VOL.II CAEP/10 UPDATE</a:t>
              </a:r>
              <a:endParaRPr lang="en-GB" sz="900" b="1" dirty="0">
                <a:solidFill>
                  <a:prstClr val="black"/>
                </a:solidFill>
                <a:latin typeface="Calibri"/>
              </a:endParaRPr>
            </a:p>
          </p:txBody>
        </p:sp>
        <p:cxnSp>
          <p:nvCxnSpPr>
            <p:cNvPr id="111" name="Straight Connector 110"/>
            <p:cNvCxnSpPr>
              <a:endCxn id="113" idx="3"/>
            </p:cNvCxnSpPr>
            <p:nvPr/>
          </p:nvCxnSpPr>
          <p:spPr>
            <a:xfrm>
              <a:off x="816185" y="4570095"/>
              <a:ext cx="3215755" cy="113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3" name="Isosceles Triangle 112"/>
            <p:cNvSpPr/>
            <p:nvPr/>
          </p:nvSpPr>
          <p:spPr>
            <a:xfrm>
              <a:off x="3923928" y="4365376"/>
              <a:ext cx="216024" cy="216024"/>
            </a:xfrm>
            <a:prstGeom prst="triangle">
              <a:avLst/>
            </a:prstGeom>
            <a:solidFill>
              <a:schemeClr val="accent3">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120" name="Straight Arrow Connector 119"/>
            <p:cNvCxnSpPr>
              <a:stCxn id="131" idx="1"/>
            </p:cNvCxnSpPr>
            <p:nvPr/>
          </p:nvCxnSpPr>
          <p:spPr>
            <a:xfrm>
              <a:off x="3639758" y="4467600"/>
              <a:ext cx="319920" cy="678176"/>
            </a:xfrm>
            <a:prstGeom prst="straightConnector1">
              <a:avLst/>
            </a:prstGeom>
            <a:ln>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0" y="1844824"/>
              <a:ext cx="1632370" cy="369332"/>
            </a:xfrm>
            <a:prstGeom prst="rect">
              <a:avLst/>
            </a:prstGeom>
            <a:noFill/>
          </p:spPr>
          <p:txBody>
            <a:bodyPr wrap="none" rtlCol="0">
              <a:spAutoFit/>
            </a:bodyPr>
            <a:lstStyle/>
            <a:p>
              <a:pPr fontAlgn="auto">
                <a:spcBef>
                  <a:spcPts val="0"/>
                </a:spcBef>
                <a:spcAft>
                  <a:spcPts val="0"/>
                </a:spcAft>
              </a:pPr>
              <a:r>
                <a:rPr lang="en-GB" sz="1800" b="1" dirty="0" smtClean="0">
                  <a:solidFill>
                    <a:prstClr val="black"/>
                  </a:solidFill>
                  <a:latin typeface="Calibri"/>
                </a:rPr>
                <a:t>TECH ANALYSIS</a:t>
              </a:r>
              <a:endParaRPr lang="en-GB" sz="1800" b="1" dirty="0">
                <a:solidFill>
                  <a:prstClr val="black"/>
                </a:solidFill>
                <a:latin typeface="Calibri"/>
              </a:endParaRPr>
            </a:p>
          </p:txBody>
        </p:sp>
        <p:sp>
          <p:nvSpPr>
            <p:cNvPr id="131" name="Isosceles Triangle 130"/>
            <p:cNvSpPr/>
            <p:nvPr/>
          </p:nvSpPr>
          <p:spPr>
            <a:xfrm>
              <a:off x="3593040" y="4354071"/>
              <a:ext cx="186872" cy="227057"/>
            </a:xfrm>
            <a:prstGeom prst="triangle">
              <a:avLst/>
            </a:prstGeom>
            <a:solidFill>
              <a:schemeClr val="accent3">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94" name="TextBox 93"/>
            <p:cNvSpPr txBox="1"/>
            <p:nvPr/>
          </p:nvSpPr>
          <p:spPr>
            <a:xfrm>
              <a:off x="3059832" y="3933056"/>
              <a:ext cx="1237839" cy="507831"/>
            </a:xfrm>
            <a:prstGeom prst="rect">
              <a:avLst/>
            </a:prstGeom>
            <a:noFill/>
          </p:spPr>
          <p:txBody>
            <a:bodyPr wrap="none" rtlCol="0">
              <a:spAutoFit/>
            </a:bodyPr>
            <a:lstStyle/>
            <a:p>
              <a:pPr algn="ctr" fontAlgn="auto">
                <a:spcBef>
                  <a:spcPts val="0"/>
                </a:spcBef>
                <a:spcAft>
                  <a:spcPts val="0"/>
                </a:spcAft>
              </a:pPr>
              <a:r>
                <a:rPr lang="en-GB" sz="900" b="1" dirty="0" smtClean="0">
                  <a:solidFill>
                    <a:prstClr val="black"/>
                  </a:solidFill>
                  <a:latin typeface="Calibri"/>
                </a:rPr>
                <a:t>CAEP/10 Cert </a:t>
              </a:r>
            </a:p>
            <a:p>
              <a:pPr algn="ctr" fontAlgn="auto">
                <a:spcBef>
                  <a:spcPts val="0"/>
                </a:spcBef>
                <a:spcAft>
                  <a:spcPts val="0"/>
                </a:spcAft>
              </a:pPr>
              <a:r>
                <a:rPr lang="en-GB" sz="900" b="1" dirty="0" smtClean="0">
                  <a:solidFill>
                    <a:prstClr val="black"/>
                  </a:solidFill>
                  <a:latin typeface="Calibri"/>
                </a:rPr>
                <a:t>Requirement and </a:t>
              </a:r>
            </a:p>
            <a:p>
              <a:pPr algn="ctr" fontAlgn="auto">
                <a:spcBef>
                  <a:spcPts val="0"/>
                </a:spcBef>
                <a:spcAft>
                  <a:spcPts val="0"/>
                </a:spcAft>
              </a:pPr>
              <a:r>
                <a:rPr lang="en-GB" sz="900" b="1" dirty="0" smtClean="0">
                  <a:solidFill>
                    <a:prstClr val="black"/>
                  </a:solidFill>
                  <a:latin typeface="Calibri"/>
                </a:rPr>
                <a:t>“Transition Standard”</a:t>
              </a:r>
              <a:endParaRPr lang="en-GB" sz="900" b="1" dirty="0">
                <a:solidFill>
                  <a:prstClr val="black"/>
                </a:solidFill>
                <a:latin typeface="Calibri"/>
              </a:endParaRPr>
            </a:p>
          </p:txBody>
        </p:sp>
        <p:sp>
          <p:nvSpPr>
            <p:cNvPr id="137" name="TextBox 136"/>
            <p:cNvSpPr txBox="1"/>
            <p:nvPr/>
          </p:nvSpPr>
          <p:spPr>
            <a:xfrm>
              <a:off x="0" y="5805264"/>
              <a:ext cx="898644" cy="461665"/>
            </a:xfrm>
            <a:prstGeom prst="rect">
              <a:avLst/>
            </a:prstGeom>
            <a:noFill/>
          </p:spPr>
          <p:txBody>
            <a:bodyPr wrap="none" rtlCol="0">
              <a:spAutoFit/>
            </a:bodyPr>
            <a:lstStyle/>
            <a:p>
              <a:pPr fontAlgn="auto">
                <a:spcBef>
                  <a:spcPts val="0"/>
                </a:spcBef>
                <a:spcAft>
                  <a:spcPts val="0"/>
                </a:spcAft>
              </a:pPr>
              <a:r>
                <a:rPr lang="en-GB" sz="1200" b="1" dirty="0" smtClean="0">
                  <a:solidFill>
                    <a:prstClr val="black"/>
                  </a:solidFill>
                  <a:latin typeface="Calibri"/>
                </a:rPr>
                <a:t>CE Analysis</a:t>
              </a:r>
            </a:p>
            <a:p>
              <a:pPr fontAlgn="auto">
                <a:spcBef>
                  <a:spcPts val="0"/>
                </a:spcBef>
                <a:spcAft>
                  <a:spcPts val="0"/>
                </a:spcAft>
              </a:pPr>
              <a:r>
                <a:rPr lang="en-GB" sz="1200" b="1" dirty="0" smtClean="0">
                  <a:solidFill>
                    <a:prstClr val="black"/>
                  </a:solidFill>
                  <a:latin typeface="Calibri"/>
                </a:rPr>
                <a:t>Data</a:t>
              </a:r>
              <a:endParaRPr lang="en-GB" sz="1200" b="1" dirty="0">
                <a:solidFill>
                  <a:prstClr val="black"/>
                </a:solidFill>
                <a:latin typeface="Calibri"/>
              </a:endParaRPr>
            </a:p>
          </p:txBody>
        </p:sp>
        <p:cxnSp>
          <p:nvCxnSpPr>
            <p:cNvPr id="139" name="Straight Connector 138"/>
            <p:cNvCxnSpPr>
              <a:stCxn id="140" idx="3"/>
              <a:endCxn id="141" idx="4"/>
            </p:cNvCxnSpPr>
            <p:nvPr/>
          </p:nvCxnSpPr>
          <p:spPr>
            <a:xfrm>
              <a:off x="5976156" y="6093296"/>
              <a:ext cx="864096" cy="8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Isosceles Triangle 139"/>
            <p:cNvSpPr/>
            <p:nvPr/>
          </p:nvSpPr>
          <p:spPr>
            <a:xfrm>
              <a:off x="5868144" y="5877272"/>
              <a:ext cx="216024" cy="216024"/>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41" name="Isosceles Triangle 140"/>
            <p:cNvSpPr/>
            <p:nvPr/>
          </p:nvSpPr>
          <p:spPr>
            <a:xfrm>
              <a:off x="6624228" y="5885905"/>
              <a:ext cx="216024" cy="216024"/>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50" name="TextBox 149"/>
            <p:cNvSpPr txBox="1"/>
            <p:nvPr/>
          </p:nvSpPr>
          <p:spPr>
            <a:xfrm>
              <a:off x="6768753" y="5445224"/>
              <a:ext cx="2375247" cy="415498"/>
            </a:xfrm>
            <a:prstGeom prst="rect">
              <a:avLst/>
            </a:prstGeom>
            <a:noFill/>
          </p:spPr>
          <p:txBody>
            <a:bodyPr wrap="square" rtlCol="0">
              <a:spAutoFit/>
            </a:bodyPr>
            <a:lstStyle/>
            <a:p>
              <a:pPr fontAlgn="auto">
                <a:spcBef>
                  <a:spcPts val="0"/>
                </a:spcBef>
                <a:spcAft>
                  <a:spcPts val="0"/>
                </a:spcAft>
              </a:pPr>
              <a:r>
                <a:rPr lang="en-GB" sz="1050" b="1" dirty="0" smtClean="0">
                  <a:solidFill>
                    <a:prstClr val="black"/>
                  </a:solidFill>
                  <a:latin typeface="Calibri"/>
                </a:rPr>
                <a:t>Forecast, COD, Retirement Curves, G&amp;R plus </a:t>
              </a:r>
              <a:r>
                <a:rPr lang="el-GR" sz="1050" b="1" dirty="0" smtClean="0">
                  <a:solidFill>
                    <a:prstClr val="black"/>
                  </a:solidFill>
                  <a:latin typeface="Calibri"/>
                </a:rPr>
                <a:t>Δ</a:t>
              </a:r>
              <a:r>
                <a:rPr lang="en-GB" sz="1050" b="1" dirty="0" smtClean="0">
                  <a:solidFill>
                    <a:prstClr val="black"/>
                  </a:solidFill>
                  <a:latin typeface="Calibri"/>
                </a:rPr>
                <a:t>metric values, Industry Response</a:t>
              </a:r>
              <a:endParaRPr lang="en-GB" sz="1050" b="1" dirty="0">
                <a:solidFill>
                  <a:prstClr val="black"/>
                </a:solidFill>
                <a:latin typeface="Calibri"/>
              </a:endParaRPr>
            </a:p>
          </p:txBody>
        </p:sp>
        <p:cxnSp>
          <p:nvCxnSpPr>
            <p:cNvPr id="151" name="Straight Arrow Connector 150"/>
            <p:cNvCxnSpPr>
              <a:stCxn id="141" idx="0"/>
              <a:endCxn id="25" idx="2"/>
            </p:cNvCxnSpPr>
            <p:nvPr/>
          </p:nvCxnSpPr>
          <p:spPr>
            <a:xfrm flipH="1" flipV="1">
              <a:off x="6660232" y="1844824"/>
              <a:ext cx="72008" cy="4041081"/>
            </a:xfrm>
            <a:prstGeom prst="straightConnector1">
              <a:avLst/>
            </a:prstGeom>
            <a:ln>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5610355" y="3116443"/>
              <a:ext cx="837089" cy="261610"/>
            </a:xfrm>
            <a:prstGeom prst="rect">
              <a:avLst/>
            </a:prstGeom>
            <a:noFill/>
          </p:spPr>
          <p:txBody>
            <a:bodyPr wrap="none" rtlCol="0">
              <a:spAutoFit/>
            </a:bodyPr>
            <a:lstStyle/>
            <a:p>
              <a:pPr fontAlgn="auto">
                <a:spcBef>
                  <a:spcPts val="0"/>
                </a:spcBef>
                <a:spcAft>
                  <a:spcPts val="0"/>
                </a:spcAft>
              </a:pPr>
              <a:r>
                <a:rPr lang="en-GB" sz="1050" b="1" dirty="0" smtClean="0">
                  <a:solidFill>
                    <a:prstClr val="black"/>
                  </a:solidFill>
                  <a:latin typeface="Calibri"/>
                </a:rPr>
                <a:t>WG3/MDG</a:t>
              </a:r>
              <a:endParaRPr lang="en-GB" sz="1050" b="1" dirty="0">
                <a:solidFill>
                  <a:prstClr val="black"/>
                </a:solidFill>
                <a:latin typeface="Calibri"/>
              </a:endParaRPr>
            </a:p>
          </p:txBody>
        </p:sp>
        <p:cxnSp>
          <p:nvCxnSpPr>
            <p:cNvPr id="135" name="Straight Arrow Connector 134"/>
            <p:cNvCxnSpPr>
              <a:stCxn id="23" idx="2"/>
              <a:endCxn id="155" idx="0"/>
            </p:cNvCxnSpPr>
            <p:nvPr/>
          </p:nvCxnSpPr>
          <p:spPr>
            <a:xfrm>
              <a:off x="5220072" y="1844824"/>
              <a:ext cx="108012" cy="853163"/>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43" name="Isosceles Triangle 142"/>
            <p:cNvSpPr/>
            <p:nvPr/>
          </p:nvSpPr>
          <p:spPr>
            <a:xfrm>
              <a:off x="4283968" y="2301843"/>
              <a:ext cx="216024" cy="216024"/>
            </a:xfrm>
            <a:prstGeom prst="triangle">
              <a:avLst/>
            </a:prstGeom>
            <a:solidFill>
              <a:srgbClr val="92D05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44" name="Isosceles Triangle 143"/>
            <p:cNvSpPr/>
            <p:nvPr/>
          </p:nvSpPr>
          <p:spPr>
            <a:xfrm>
              <a:off x="5868144" y="2290012"/>
              <a:ext cx="216024" cy="216024"/>
            </a:xfrm>
            <a:prstGeom prst="triangle">
              <a:avLst/>
            </a:prstGeom>
            <a:solidFill>
              <a:srgbClr val="92D05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55" name="Isosceles Triangle 154"/>
            <p:cNvSpPr/>
            <p:nvPr/>
          </p:nvSpPr>
          <p:spPr>
            <a:xfrm>
              <a:off x="5220072" y="2697987"/>
              <a:ext cx="216024" cy="216024"/>
            </a:xfrm>
            <a:prstGeom prst="triangle">
              <a:avLst/>
            </a:prstGeom>
            <a:solidFill>
              <a:srgbClr val="92D05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160" name="Straight Connector 159"/>
            <p:cNvCxnSpPr>
              <a:endCxn id="155" idx="2"/>
            </p:cNvCxnSpPr>
            <p:nvPr/>
          </p:nvCxnSpPr>
          <p:spPr>
            <a:xfrm>
              <a:off x="4355976" y="2914011"/>
              <a:ext cx="86409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55" idx="4"/>
              <a:endCxn id="164" idx="2"/>
            </p:cNvCxnSpPr>
            <p:nvPr/>
          </p:nvCxnSpPr>
          <p:spPr>
            <a:xfrm flipV="1">
              <a:off x="5436096" y="2900219"/>
              <a:ext cx="846348" cy="137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4" name="Isosceles Triangle 163"/>
            <p:cNvSpPr/>
            <p:nvPr/>
          </p:nvSpPr>
          <p:spPr>
            <a:xfrm>
              <a:off x="6282444" y="2684195"/>
              <a:ext cx="216024" cy="216024"/>
            </a:xfrm>
            <a:prstGeom prst="triangle">
              <a:avLst/>
            </a:prstGeom>
            <a:solidFill>
              <a:srgbClr val="92D05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66" name="Isosceles Triangle 165"/>
            <p:cNvSpPr/>
            <p:nvPr/>
          </p:nvSpPr>
          <p:spPr>
            <a:xfrm>
              <a:off x="8028384" y="764704"/>
              <a:ext cx="216024" cy="216024"/>
            </a:xfrm>
            <a:prstGeom prst="triangle">
              <a:avLst/>
            </a:prstGeom>
            <a:solidFill>
              <a:srgbClr val="92D05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168" name="Straight Connector 167"/>
            <p:cNvCxnSpPr>
              <a:endCxn id="166" idx="2"/>
            </p:cNvCxnSpPr>
            <p:nvPr/>
          </p:nvCxnSpPr>
          <p:spPr>
            <a:xfrm>
              <a:off x="7704348" y="980728"/>
              <a:ext cx="32403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5724128" y="3354023"/>
              <a:ext cx="576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1603383" y="4241335"/>
              <a:ext cx="498598" cy="276999"/>
            </a:xfrm>
            <a:prstGeom prst="rect">
              <a:avLst/>
            </a:prstGeom>
            <a:noFill/>
          </p:spPr>
          <p:txBody>
            <a:bodyPr wrap="none" rtlCol="0">
              <a:spAutoFit/>
            </a:bodyPr>
            <a:lstStyle/>
            <a:p>
              <a:pPr fontAlgn="auto">
                <a:spcBef>
                  <a:spcPts val="0"/>
                </a:spcBef>
                <a:spcAft>
                  <a:spcPts val="0"/>
                </a:spcAft>
              </a:pPr>
              <a:r>
                <a:rPr lang="en-GB" sz="1200" b="1" dirty="0" smtClean="0">
                  <a:solidFill>
                    <a:prstClr val="black"/>
                  </a:solidFill>
                  <a:latin typeface="Calibri"/>
                </a:rPr>
                <a:t>WG3</a:t>
              </a:r>
              <a:endParaRPr lang="en-GB" sz="1200" b="1" dirty="0">
                <a:solidFill>
                  <a:prstClr val="black"/>
                </a:solidFill>
                <a:latin typeface="Calibri"/>
              </a:endParaRPr>
            </a:p>
          </p:txBody>
        </p:sp>
        <p:sp>
          <p:nvSpPr>
            <p:cNvPr id="187" name="TextBox 186"/>
            <p:cNvSpPr txBox="1"/>
            <p:nvPr/>
          </p:nvSpPr>
          <p:spPr>
            <a:xfrm>
              <a:off x="5441554" y="4293096"/>
              <a:ext cx="498598" cy="276999"/>
            </a:xfrm>
            <a:prstGeom prst="rect">
              <a:avLst/>
            </a:prstGeom>
            <a:noFill/>
          </p:spPr>
          <p:txBody>
            <a:bodyPr wrap="none" rtlCol="0">
              <a:spAutoFit/>
            </a:bodyPr>
            <a:lstStyle/>
            <a:p>
              <a:pPr fontAlgn="auto">
                <a:spcBef>
                  <a:spcPts val="0"/>
                </a:spcBef>
                <a:spcAft>
                  <a:spcPts val="0"/>
                </a:spcAft>
              </a:pPr>
              <a:r>
                <a:rPr lang="en-GB" sz="1200" b="1" dirty="0" smtClean="0">
                  <a:solidFill>
                    <a:prstClr val="black"/>
                  </a:solidFill>
                  <a:latin typeface="Calibri"/>
                </a:rPr>
                <a:t>WG3</a:t>
              </a:r>
              <a:endParaRPr lang="en-GB" sz="1200" b="1" dirty="0">
                <a:solidFill>
                  <a:prstClr val="black"/>
                </a:solidFill>
                <a:latin typeface="Calibri"/>
              </a:endParaRPr>
            </a:p>
          </p:txBody>
        </p:sp>
        <p:sp>
          <p:nvSpPr>
            <p:cNvPr id="161" name="Isosceles Triangle 160"/>
            <p:cNvSpPr/>
            <p:nvPr/>
          </p:nvSpPr>
          <p:spPr>
            <a:xfrm>
              <a:off x="6156176" y="4365104"/>
              <a:ext cx="216024" cy="216024"/>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169" name="Straight Connector 168"/>
            <p:cNvCxnSpPr>
              <a:endCxn id="85" idx="2"/>
            </p:cNvCxnSpPr>
            <p:nvPr/>
          </p:nvCxnSpPr>
          <p:spPr>
            <a:xfrm>
              <a:off x="4211960" y="4581128"/>
              <a:ext cx="47160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42" idx="3"/>
              <a:endCxn id="154" idx="4"/>
            </p:cNvCxnSpPr>
            <p:nvPr/>
          </p:nvCxnSpPr>
          <p:spPr>
            <a:xfrm>
              <a:off x="6840252" y="4334907"/>
              <a:ext cx="12601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Isosceles Triangle 141"/>
            <p:cNvSpPr/>
            <p:nvPr/>
          </p:nvSpPr>
          <p:spPr>
            <a:xfrm>
              <a:off x="6732240" y="4118883"/>
              <a:ext cx="216024" cy="216024"/>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54" name="Isosceles Triangle 153"/>
            <p:cNvSpPr/>
            <p:nvPr/>
          </p:nvSpPr>
          <p:spPr>
            <a:xfrm>
              <a:off x="7884368" y="4118883"/>
              <a:ext cx="216024" cy="216024"/>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57" name="TextBox 156"/>
            <p:cNvSpPr txBox="1"/>
            <p:nvPr/>
          </p:nvSpPr>
          <p:spPr>
            <a:xfrm>
              <a:off x="6948264" y="4334907"/>
              <a:ext cx="1296144" cy="246221"/>
            </a:xfrm>
            <a:prstGeom prst="rect">
              <a:avLst/>
            </a:prstGeom>
            <a:noFill/>
          </p:spPr>
          <p:txBody>
            <a:bodyPr wrap="square" rtlCol="0">
              <a:spAutoFit/>
            </a:bodyPr>
            <a:lstStyle/>
            <a:p>
              <a:pPr fontAlgn="auto">
                <a:spcBef>
                  <a:spcPts val="0"/>
                </a:spcBef>
                <a:spcAft>
                  <a:spcPts val="0"/>
                </a:spcAft>
              </a:pPr>
              <a:r>
                <a:rPr lang="en-GB" sz="1000" b="1" dirty="0" smtClean="0">
                  <a:solidFill>
                    <a:prstClr val="black"/>
                  </a:solidFill>
                  <a:latin typeface="Calibri"/>
                </a:rPr>
                <a:t>Draft ETM update</a:t>
              </a:r>
              <a:endParaRPr lang="en-GB" sz="900" b="1" dirty="0">
                <a:solidFill>
                  <a:prstClr val="black"/>
                </a:solidFill>
                <a:latin typeface="Calibri"/>
              </a:endParaRPr>
            </a:p>
          </p:txBody>
        </p:sp>
        <p:sp>
          <p:nvSpPr>
            <p:cNvPr id="163" name="TextBox 162"/>
            <p:cNvSpPr txBox="1"/>
            <p:nvPr/>
          </p:nvSpPr>
          <p:spPr>
            <a:xfrm>
              <a:off x="7236296" y="4077072"/>
              <a:ext cx="498598" cy="276999"/>
            </a:xfrm>
            <a:prstGeom prst="rect">
              <a:avLst/>
            </a:prstGeom>
            <a:noFill/>
          </p:spPr>
          <p:txBody>
            <a:bodyPr wrap="none" rtlCol="0">
              <a:spAutoFit/>
            </a:bodyPr>
            <a:lstStyle/>
            <a:p>
              <a:pPr fontAlgn="auto">
                <a:spcBef>
                  <a:spcPts val="0"/>
                </a:spcBef>
                <a:spcAft>
                  <a:spcPts val="0"/>
                </a:spcAft>
              </a:pPr>
              <a:r>
                <a:rPr lang="en-GB" sz="1200" b="1" dirty="0" smtClean="0">
                  <a:solidFill>
                    <a:prstClr val="black"/>
                  </a:solidFill>
                  <a:latin typeface="Calibri"/>
                </a:rPr>
                <a:t>WG3</a:t>
              </a:r>
              <a:endParaRPr lang="en-GB" sz="1200" b="1" dirty="0">
                <a:solidFill>
                  <a:prstClr val="black"/>
                </a:solidFill>
                <a:latin typeface="Calibri"/>
              </a:endParaRPr>
            </a:p>
          </p:txBody>
        </p:sp>
        <p:cxnSp>
          <p:nvCxnSpPr>
            <p:cNvPr id="165" name="Straight Connector 164"/>
            <p:cNvCxnSpPr/>
            <p:nvPr/>
          </p:nvCxnSpPr>
          <p:spPr>
            <a:xfrm flipH="1">
              <a:off x="8100392" y="4325797"/>
              <a:ext cx="792088" cy="91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7926512" y="699697"/>
              <a:ext cx="850799" cy="461665"/>
            </a:xfrm>
            <a:prstGeom prst="rect">
              <a:avLst/>
            </a:prstGeom>
            <a:noFill/>
          </p:spPr>
          <p:txBody>
            <a:bodyPr wrap="square" rtlCol="0">
              <a:spAutoFit/>
            </a:bodyPr>
            <a:lstStyle/>
            <a:p>
              <a:pPr algn="ctr" fontAlgn="auto">
                <a:spcBef>
                  <a:spcPts val="0"/>
                </a:spcBef>
                <a:spcAft>
                  <a:spcPts val="0"/>
                </a:spcAft>
              </a:pPr>
              <a:r>
                <a:rPr lang="en-GB" sz="800" b="1" dirty="0" smtClean="0">
                  <a:solidFill>
                    <a:prstClr val="black"/>
                  </a:solidFill>
                  <a:latin typeface="Calibri"/>
                </a:rPr>
                <a:t>NVPM CE </a:t>
              </a:r>
            </a:p>
            <a:p>
              <a:pPr algn="ctr" fontAlgn="auto">
                <a:spcBef>
                  <a:spcPts val="0"/>
                </a:spcBef>
                <a:spcAft>
                  <a:spcPts val="0"/>
                </a:spcAft>
              </a:pPr>
              <a:r>
                <a:rPr lang="en-GB" sz="800" b="1" dirty="0" smtClean="0">
                  <a:solidFill>
                    <a:prstClr val="black"/>
                  </a:solidFill>
                  <a:latin typeface="Calibri"/>
                </a:rPr>
                <a:t>Final Analysis </a:t>
              </a:r>
            </a:p>
            <a:p>
              <a:pPr algn="ctr" fontAlgn="auto">
                <a:spcBef>
                  <a:spcPts val="0"/>
                </a:spcBef>
                <a:spcAft>
                  <a:spcPts val="0"/>
                </a:spcAft>
              </a:pPr>
              <a:r>
                <a:rPr lang="en-GB" sz="800" b="1" dirty="0" smtClean="0">
                  <a:solidFill>
                    <a:prstClr val="black"/>
                  </a:solidFill>
                  <a:latin typeface="Calibri"/>
                </a:rPr>
                <a:t>(MDG &amp; FESG)</a:t>
              </a:r>
              <a:endParaRPr lang="en-GB" sz="800" b="1" dirty="0">
                <a:solidFill>
                  <a:prstClr val="black"/>
                </a:solidFill>
                <a:latin typeface="Calibri"/>
              </a:endParaRPr>
            </a:p>
          </p:txBody>
        </p:sp>
        <p:sp>
          <p:nvSpPr>
            <p:cNvPr id="170" name="TextBox 169"/>
            <p:cNvSpPr txBox="1"/>
            <p:nvPr/>
          </p:nvSpPr>
          <p:spPr>
            <a:xfrm>
              <a:off x="8172400" y="548680"/>
              <a:ext cx="971600" cy="276999"/>
            </a:xfrm>
            <a:prstGeom prst="rect">
              <a:avLst/>
            </a:prstGeom>
            <a:noFill/>
          </p:spPr>
          <p:txBody>
            <a:bodyPr wrap="square" rtlCol="0">
              <a:spAutoFit/>
            </a:bodyPr>
            <a:lstStyle/>
            <a:p>
              <a:pPr algn="ctr" fontAlgn="auto">
                <a:spcBef>
                  <a:spcPts val="0"/>
                </a:spcBef>
                <a:spcAft>
                  <a:spcPts val="0"/>
                </a:spcAft>
              </a:pPr>
              <a:r>
                <a:rPr lang="en-GB" sz="1200" b="1" dirty="0" smtClean="0">
                  <a:solidFill>
                    <a:srgbClr val="FF0000"/>
                  </a:solidFill>
                  <a:latin typeface="Calibri"/>
                </a:rPr>
                <a:t>Nov 2018</a:t>
              </a:r>
              <a:endParaRPr lang="en-GB" sz="1200" b="1" dirty="0">
                <a:solidFill>
                  <a:srgbClr val="FF0000"/>
                </a:solidFill>
                <a:latin typeface="Calibri"/>
              </a:endParaRPr>
            </a:p>
          </p:txBody>
        </p:sp>
        <p:sp>
          <p:nvSpPr>
            <p:cNvPr id="177" name="Rectangle 176"/>
            <p:cNvSpPr/>
            <p:nvPr/>
          </p:nvSpPr>
          <p:spPr>
            <a:xfrm>
              <a:off x="0" y="3429000"/>
              <a:ext cx="9144000" cy="576064"/>
            </a:xfrm>
            <a:prstGeom prst="rect">
              <a:avLst/>
            </a:prstGeom>
            <a:solidFill>
              <a:schemeClr val="accent4">
                <a:lumMod val="40000"/>
                <a:lumOff val="6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8" name="TextBox 177"/>
            <p:cNvSpPr txBox="1"/>
            <p:nvPr/>
          </p:nvSpPr>
          <p:spPr>
            <a:xfrm>
              <a:off x="0" y="3356992"/>
              <a:ext cx="1835188" cy="646331"/>
            </a:xfrm>
            <a:prstGeom prst="rect">
              <a:avLst/>
            </a:prstGeom>
            <a:noFill/>
          </p:spPr>
          <p:txBody>
            <a:bodyPr wrap="square" rtlCol="0">
              <a:spAutoFit/>
            </a:bodyPr>
            <a:lstStyle/>
            <a:p>
              <a:pPr fontAlgn="auto">
                <a:spcBef>
                  <a:spcPts val="0"/>
                </a:spcBef>
                <a:spcAft>
                  <a:spcPts val="0"/>
                </a:spcAft>
              </a:pPr>
              <a:r>
                <a:rPr lang="en-GB" sz="1800" b="1" dirty="0" smtClean="0">
                  <a:solidFill>
                    <a:prstClr val="black"/>
                  </a:solidFill>
                  <a:latin typeface="Calibri"/>
                </a:rPr>
                <a:t>ANALYSIS PREPARATION</a:t>
              </a:r>
            </a:p>
          </p:txBody>
        </p:sp>
        <p:cxnSp>
          <p:nvCxnSpPr>
            <p:cNvPr id="197" name="Straight Connector 196"/>
            <p:cNvCxnSpPr>
              <a:stCxn id="198" idx="4"/>
              <a:endCxn id="199" idx="4"/>
            </p:cNvCxnSpPr>
            <p:nvPr/>
          </p:nvCxnSpPr>
          <p:spPr>
            <a:xfrm>
              <a:off x="4510733" y="3717032"/>
              <a:ext cx="5653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Isosceles Triangle 197"/>
            <p:cNvSpPr/>
            <p:nvPr/>
          </p:nvSpPr>
          <p:spPr>
            <a:xfrm>
              <a:off x="4294709" y="3501008"/>
              <a:ext cx="216024" cy="216024"/>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9" name="Isosceles Triangle 198"/>
            <p:cNvSpPr/>
            <p:nvPr/>
          </p:nvSpPr>
          <p:spPr>
            <a:xfrm>
              <a:off x="4860032" y="3501008"/>
              <a:ext cx="216024" cy="216024"/>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0" name="TextBox 199"/>
            <p:cNvSpPr txBox="1"/>
            <p:nvPr/>
          </p:nvSpPr>
          <p:spPr>
            <a:xfrm>
              <a:off x="4175942" y="3717032"/>
              <a:ext cx="1188146" cy="261610"/>
            </a:xfrm>
            <a:prstGeom prst="rect">
              <a:avLst/>
            </a:prstGeom>
            <a:noFill/>
          </p:spPr>
          <p:txBody>
            <a:bodyPr wrap="none" rtlCol="0">
              <a:spAutoFit/>
            </a:bodyPr>
            <a:lstStyle/>
            <a:p>
              <a:pPr fontAlgn="auto">
                <a:spcBef>
                  <a:spcPts val="0"/>
                </a:spcBef>
                <a:spcAft>
                  <a:spcPts val="0"/>
                </a:spcAft>
              </a:pPr>
              <a:r>
                <a:rPr lang="en-GB" sz="1050" b="1" dirty="0" smtClean="0">
                  <a:solidFill>
                    <a:prstClr val="black"/>
                  </a:solidFill>
                  <a:latin typeface="Calibri"/>
                </a:rPr>
                <a:t>WG3/FESG/MDG</a:t>
              </a:r>
              <a:endParaRPr lang="en-GB" sz="1050" b="1" dirty="0">
                <a:solidFill>
                  <a:prstClr val="black"/>
                </a:solidFill>
                <a:latin typeface="Calibri"/>
              </a:endParaRPr>
            </a:p>
          </p:txBody>
        </p:sp>
        <p:sp>
          <p:nvSpPr>
            <p:cNvPr id="201" name="TextBox 200"/>
            <p:cNvSpPr txBox="1"/>
            <p:nvPr/>
          </p:nvSpPr>
          <p:spPr>
            <a:xfrm>
              <a:off x="3059832" y="3501008"/>
              <a:ext cx="1296144" cy="246221"/>
            </a:xfrm>
            <a:prstGeom prst="rect">
              <a:avLst/>
            </a:prstGeom>
            <a:noFill/>
          </p:spPr>
          <p:txBody>
            <a:bodyPr wrap="square" rtlCol="0">
              <a:spAutoFit/>
            </a:bodyPr>
            <a:lstStyle/>
            <a:p>
              <a:pPr fontAlgn="auto">
                <a:spcBef>
                  <a:spcPts val="0"/>
                </a:spcBef>
                <a:spcAft>
                  <a:spcPts val="0"/>
                </a:spcAft>
              </a:pPr>
              <a:r>
                <a:rPr lang="en-GB" sz="1000" b="1" dirty="0" smtClean="0">
                  <a:solidFill>
                    <a:prstClr val="black"/>
                  </a:solidFill>
                  <a:latin typeface="Calibri"/>
                </a:rPr>
                <a:t>Analysis Framework</a:t>
              </a:r>
              <a:endParaRPr lang="en-GB" sz="900" b="1" dirty="0">
                <a:solidFill>
                  <a:prstClr val="black"/>
                </a:solidFill>
                <a:latin typeface="Calibri"/>
              </a:endParaRPr>
            </a:p>
          </p:txBody>
        </p:sp>
        <p:sp>
          <p:nvSpPr>
            <p:cNvPr id="209" name="Isosceles Triangle 208"/>
            <p:cNvSpPr/>
            <p:nvPr/>
          </p:nvSpPr>
          <p:spPr>
            <a:xfrm>
              <a:off x="5220072" y="3573016"/>
              <a:ext cx="216024" cy="216024"/>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0" name="Isosceles Triangle 209"/>
            <p:cNvSpPr/>
            <p:nvPr/>
          </p:nvSpPr>
          <p:spPr>
            <a:xfrm>
              <a:off x="6156176" y="3573016"/>
              <a:ext cx="216024" cy="216024"/>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1" name="TextBox 210"/>
            <p:cNvSpPr txBox="1"/>
            <p:nvPr/>
          </p:nvSpPr>
          <p:spPr>
            <a:xfrm>
              <a:off x="5378399" y="3542819"/>
              <a:ext cx="777777" cy="246221"/>
            </a:xfrm>
            <a:prstGeom prst="rect">
              <a:avLst/>
            </a:prstGeom>
            <a:noFill/>
          </p:spPr>
          <p:txBody>
            <a:bodyPr wrap="none" rtlCol="0">
              <a:spAutoFit/>
            </a:bodyPr>
            <a:lstStyle/>
            <a:p>
              <a:pPr fontAlgn="auto">
                <a:spcBef>
                  <a:spcPts val="0"/>
                </a:spcBef>
                <a:spcAft>
                  <a:spcPts val="0"/>
                </a:spcAft>
              </a:pPr>
              <a:r>
                <a:rPr lang="en-GB" sz="1000" b="1" dirty="0" smtClean="0">
                  <a:solidFill>
                    <a:prstClr val="black"/>
                  </a:solidFill>
                  <a:latin typeface="Calibri"/>
                </a:rPr>
                <a:t>MDG/FESG</a:t>
              </a:r>
              <a:endParaRPr lang="en-GB" sz="1000" b="1" dirty="0">
                <a:solidFill>
                  <a:prstClr val="black"/>
                </a:solidFill>
                <a:latin typeface="Calibri"/>
              </a:endParaRPr>
            </a:p>
          </p:txBody>
        </p:sp>
        <p:cxnSp>
          <p:nvCxnSpPr>
            <p:cNvPr id="212" name="Straight Connector 211"/>
            <p:cNvCxnSpPr>
              <a:stCxn id="209" idx="4"/>
              <a:endCxn id="210" idx="2"/>
            </p:cNvCxnSpPr>
            <p:nvPr/>
          </p:nvCxnSpPr>
          <p:spPr>
            <a:xfrm>
              <a:off x="5436096" y="3789040"/>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TextBox 212"/>
            <p:cNvSpPr txBox="1"/>
            <p:nvPr/>
          </p:nvSpPr>
          <p:spPr>
            <a:xfrm>
              <a:off x="6444208" y="3501008"/>
              <a:ext cx="999728" cy="246221"/>
            </a:xfrm>
            <a:prstGeom prst="rect">
              <a:avLst/>
            </a:prstGeom>
            <a:noFill/>
          </p:spPr>
          <p:txBody>
            <a:bodyPr wrap="square" rtlCol="0">
              <a:spAutoFit/>
            </a:bodyPr>
            <a:lstStyle/>
            <a:p>
              <a:pPr fontAlgn="auto">
                <a:spcBef>
                  <a:spcPts val="0"/>
                </a:spcBef>
                <a:spcAft>
                  <a:spcPts val="0"/>
                </a:spcAft>
              </a:pPr>
              <a:r>
                <a:rPr lang="en-GB" sz="1000" b="1" dirty="0" smtClean="0">
                  <a:solidFill>
                    <a:prstClr val="black"/>
                  </a:solidFill>
                  <a:latin typeface="Calibri"/>
                </a:rPr>
                <a:t>Analysis Cases</a:t>
              </a:r>
              <a:endParaRPr lang="en-GB" sz="900" b="1" dirty="0">
                <a:solidFill>
                  <a:prstClr val="black"/>
                </a:solidFill>
                <a:latin typeface="Calibri"/>
              </a:endParaRPr>
            </a:p>
          </p:txBody>
        </p:sp>
        <p:cxnSp>
          <p:nvCxnSpPr>
            <p:cNvPr id="214" name="Straight Arrow Connector 213"/>
            <p:cNvCxnSpPr>
              <a:endCxn id="25" idx="2"/>
            </p:cNvCxnSpPr>
            <p:nvPr/>
          </p:nvCxnSpPr>
          <p:spPr>
            <a:xfrm flipV="1">
              <a:off x="6552728" y="1844824"/>
              <a:ext cx="107504" cy="1584176"/>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a:endCxn id="23" idx="2"/>
            </p:cNvCxnSpPr>
            <p:nvPr/>
          </p:nvCxnSpPr>
          <p:spPr>
            <a:xfrm flipV="1">
              <a:off x="5022050" y="1844824"/>
              <a:ext cx="198022" cy="1440160"/>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a:stCxn id="210" idx="0"/>
            </p:cNvCxnSpPr>
            <p:nvPr/>
          </p:nvCxnSpPr>
          <p:spPr>
            <a:xfrm flipV="1">
              <a:off x="6264188" y="3429001"/>
              <a:ext cx="252536" cy="144015"/>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199" idx="0"/>
            </p:cNvCxnSpPr>
            <p:nvPr/>
          </p:nvCxnSpPr>
          <p:spPr>
            <a:xfrm flipV="1">
              <a:off x="4968044" y="3212976"/>
              <a:ext cx="54006" cy="288032"/>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endCxn id="23" idx="0"/>
            </p:cNvCxnSpPr>
            <p:nvPr/>
          </p:nvCxnSpPr>
          <p:spPr>
            <a:xfrm>
              <a:off x="5076056" y="980728"/>
              <a:ext cx="144016" cy="504056"/>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23" idx="0"/>
            </p:cNvCxnSpPr>
            <p:nvPr/>
          </p:nvCxnSpPr>
          <p:spPr>
            <a:xfrm flipV="1">
              <a:off x="5220072" y="980728"/>
              <a:ext cx="144016" cy="504056"/>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flipV="1">
              <a:off x="6264188" y="4149080"/>
              <a:ext cx="180020" cy="216024"/>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67" name="Rectangle 166"/>
            <p:cNvSpPr/>
            <p:nvPr/>
          </p:nvSpPr>
          <p:spPr>
            <a:xfrm>
              <a:off x="2915816" y="4581128"/>
              <a:ext cx="1008112" cy="230832"/>
            </a:xfrm>
            <a:prstGeom prst="rect">
              <a:avLst/>
            </a:prstGeom>
          </p:spPr>
          <p:txBody>
            <a:bodyPr wrap="square">
              <a:spAutoFit/>
            </a:bodyPr>
            <a:lstStyle/>
            <a:p>
              <a:pPr fontAlgn="auto">
                <a:spcBef>
                  <a:spcPts val="0"/>
                </a:spcBef>
                <a:spcAft>
                  <a:spcPts val="0"/>
                </a:spcAft>
              </a:pPr>
              <a:r>
                <a:rPr lang="en-GB" sz="900" dirty="0" smtClean="0">
                  <a:solidFill>
                    <a:prstClr val="black"/>
                  </a:solidFill>
                  <a:latin typeface="Calibri"/>
                </a:rPr>
                <a:t>Reporting </a:t>
              </a:r>
              <a:r>
                <a:rPr lang="en-GB" sz="900" dirty="0" err="1" smtClean="0">
                  <a:solidFill>
                    <a:prstClr val="black"/>
                  </a:solidFill>
                  <a:latin typeface="Calibri"/>
                </a:rPr>
                <a:t>Req’ts</a:t>
              </a:r>
              <a:endParaRPr lang="en-GB" sz="900" dirty="0">
                <a:solidFill>
                  <a:prstClr val="black"/>
                </a:solidFill>
                <a:latin typeface="Calibri"/>
              </a:endParaRPr>
            </a:p>
          </p:txBody>
        </p:sp>
        <p:cxnSp>
          <p:nvCxnSpPr>
            <p:cNvPr id="174" name="Straight Connector 173"/>
            <p:cNvCxnSpPr>
              <a:endCxn id="175" idx="2"/>
            </p:cNvCxnSpPr>
            <p:nvPr/>
          </p:nvCxnSpPr>
          <p:spPr>
            <a:xfrm>
              <a:off x="899592" y="5805264"/>
              <a:ext cx="4968552" cy="0"/>
            </a:xfrm>
            <a:prstGeom prst="line">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75" name="Isosceles Triangle 174"/>
            <p:cNvSpPr/>
            <p:nvPr/>
          </p:nvSpPr>
          <p:spPr>
            <a:xfrm>
              <a:off x="5868144" y="5589240"/>
              <a:ext cx="216024" cy="216024"/>
            </a:xfrm>
            <a:prstGeom prst="triangle">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79" name="TextBox 178"/>
            <p:cNvSpPr txBox="1"/>
            <p:nvPr/>
          </p:nvSpPr>
          <p:spPr>
            <a:xfrm>
              <a:off x="11158" y="3079993"/>
              <a:ext cx="1968809" cy="276999"/>
            </a:xfrm>
            <a:prstGeom prst="rect">
              <a:avLst/>
            </a:prstGeom>
            <a:noFill/>
          </p:spPr>
          <p:txBody>
            <a:bodyPr wrap="none" rtlCol="0">
              <a:spAutoFit/>
            </a:bodyPr>
            <a:lstStyle/>
            <a:p>
              <a:pPr fontAlgn="auto">
                <a:spcBef>
                  <a:spcPts val="0"/>
                </a:spcBef>
                <a:spcAft>
                  <a:spcPts val="0"/>
                </a:spcAft>
              </a:pPr>
              <a:r>
                <a:rPr lang="en-GB" sz="1200" b="1" dirty="0" smtClean="0">
                  <a:solidFill>
                    <a:prstClr val="black"/>
                  </a:solidFill>
                  <a:latin typeface="Calibri"/>
                </a:rPr>
                <a:t>NVPM MODELING METHOD</a:t>
              </a:r>
            </a:p>
          </p:txBody>
        </p:sp>
        <p:cxnSp>
          <p:nvCxnSpPr>
            <p:cNvPr id="180" name="Straight Arrow Connector 179"/>
            <p:cNvCxnSpPr>
              <a:stCxn id="175" idx="0"/>
              <a:endCxn id="62" idx="3"/>
            </p:cNvCxnSpPr>
            <p:nvPr/>
          </p:nvCxnSpPr>
          <p:spPr>
            <a:xfrm flipV="1">
              <a:off x="5976156" y="5361800"/>
              <a:ext cx="0" cy="227440"/>
            </a:xfrm>
            <a:prstGeom prst="straightConnector1">
              <a:avLst/>
            </a:prstGeom>
            <a:ln w="25400">
              <a:solidFill>
                <a:srgbClr val="FF0000"/>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endCxn id="53" idx="2"/>
            </p:cNvCxnSpPr>
            <p:nvPr/>
          </p:nvCxnSpPr>
          <p:spPr>
            <a:xfrm flipV="1">
              <a:off x="3857378" y="3212976"/>
              <a:ext cx="570606" cy="5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stCxn id="53" idx="0"/>
              <a:endCxn id="49" idx="3"/>
            </p:cNvCxnSpPr>
            <p:nvPr/>
          </p:nvCxnSpPr>
          <p:spPr>
            <a:xfrm flipV="1">
              <a:off x="4535996" y="980728"/>
              <a:ext cx="144016" cy="2016224"/>
            </a:xfrm>
            <a:prstGeom prst="straightConnector1">
              <a:avLst/>
            </a:prstGeom>
            <a:ln w="25400">
              <a:solidFill>
                <a:srgbClr val="FF0000"/>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4633179" y="980728"/>
              <a:ext cx="514885" cy="276999"/>
            </a:xfrm>
            <a:prstGeom prst="rect">
              <a:avLst/>
            </a:prstGeom>
            <a:noFill/>
          </p:spPr>
          <p:txBody>
            <a:bodyPr wrap="none" rtlCol="0">
              <a:spAutoFit/>
            </a:bodyPr>
            <a:lstStyle/>
            <a:p>
              <a:pPr fontAlgn="auto">
                <a:spcBef>
                  <a:spcPts val="0"/>
                </a:spcBef>
                <a:spcAft>
                  <a:spcPts val="0"/>
                </a:spcAft>
              </a:pPr>
              <a:r>
                <a:rPr lang="en-GB" sz="1200" b="1" dirty="0" smtClean="0">
                  <a:solidFill>
                    <a:srgbClr val="EEECE1">
                      <a:lumMod val="50000"/>
                    </a:srgbClr>
                  </a:solidFill>
                  <a:latin typeface="Calibri"/>
                </a:rPr>
                <a:t>MDG</a:t>
              </a:r>
              <a:endParaRPr lang="en-GB" sz="1200" b="1" dirty="0">
                <a:solidFill>
                  <a:srgbClr val="EEECE1">
                    <a:lumMod val="50000"/>
                  </a:srgbClr>
                </a:solidFill>
                <a:latin typeface="Calibri"/>
              </a:endParaRPr>
            </a:p>
          </p:txBody>
        </p:sp>
        <p:sp>
          <p:nvSpPr>
            <p:cNvPr id="53" name="Isosceles Triangle 52"/>
            <p:cNvSpPr/>
            <p:nvPr/>
          </p:nvSpPr>
          <p:spPr>
            <a:xfrm>
              <a:off x="4427984" y="2996952"/>
              <a:ext cx="216024" cy="216024"/>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189" name="Straight Arrow Connector 188"/>
            <p:cNvCxnSpPr>
              <a:stCxn id="144" idx="3"/>
              <a:endCxn id="190" idx="0"/>
            </p:cNvCxnSpPr>
            <p:nvPr/>
          </p:nvCxnSpPr>
          <p:spPr>
            <a:xfrm>
              <a:off x="5976156" y="2506036"/>
              <a:ext cx="7026" cy="322175"/>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90" name="Isosceles Triangle 189"/>
            <p:cNvSpPr/>
            <p:nvPr/>
          </p:nvSpPr>
          <p:spPr>
            <a:xfrm>
              <a:off x="5911174" y="2828211"/>
              <a:ext cx="144016" cy="144016"/>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191" name="Straight Arrow Connector 190"/>
            <p:cNvCxnSpPr>
              <a:stCxn id="23" idx="2"/>
              <a:endCxn id="209" idx="0"/>
            </p:cNvCxnSpPr>
            <p:nvPr/>
          </p:nvCxnSpPr>
          <p:spPr>
            <a:xfrm>
              <a:off x="5220072" y="1844824"/>
              <a:ext cx="108012" cy="1728192"/>
            </a:xfrm>
            <a:prstGeom prst="straightConnector1">
              <a:avLst/>
            </a:prstGeom>
            <a:ln>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1115616" y="5445224"/>
              <a:ext cx="1914462" cy="253916"/>
            </a:xfrm>
            <a:prstGeom prst="rect">
              <a:avLst/>
            </a:prstGeom>
            <a:noFill/>
          </p:spPr>
          <p:txBody>
            <a:bodyPr wrap="square" rtlCol="0">
              <a:spAutoFit/>
            </a:bodyPr>
            <a:lstStyle/>
            <a:p>
              <a:pPr fontAlgn="auto">
                <a:spcBef>
                  <a:spcPts val="0"/>
                </a:spcBef>
                <a:spcAft>
                  <a:spcPts val="0"/>
                </a:spcAft>
              </a:pPr>
              <a:r>
                <a:rPr lang="en-GB" sz="1050" b="1" dirty="0" smtClean="0">
                  <a:solidFill>
                    <a:prstClr val="black"/>
                  </a:solidFill>
                  <a:latin typeface="Calibri"/>
                </a:rPr>
                <a:t>COLLABORATIVE REPORTING</a:t>
              </a:r>
              <a:endParaRPr lang="en-GB" sz="1050" b="1" dirty="0">
                <a:solidFill>
                  <a:prstClr val="black"/>
                </a:solidFill>
                <a:latin typeface="Calibri"/>
              </a:endParaRPr>
            </a:p>
          </p:txBody>
        </p:sp>
        <p:sp>
          <p:nvSpPr>
            <p:cNvPr id="24" name="Rectangle 23"/>
            <p:cNvSpPr/>
            <p:nvPr/>
          </p:nvSpPr>
          <p:spPr>
            <a:xfrm>
              <a:off x="7884368" y="1484784"/>
              <a:ext cx="288032" cy="36004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en-GB" sz="1800" dirty="0" smtClean="0">
                  <a:solidFill>
                    <a:prstClr val="black"/>
                  </a:solidFill>
                </a:rPr>
                <a:t>SG</a:t>
              </a:r>
              <a:endParaRPr lang="en-GB" sz="1800" dirty="0">
                <a:solidFill>
                  <a:prstClr val="black"/>
                </a:solidFill>
              </a:endParaRPr>
            </a:p>
          </p:txBody>
        </p:sp>
        <p:sp>
          <p:nvSpPr>
            <p:cNvPr id="20" name="Oval 19"/>
            <p:cNvSpPr/>
            <p:nvPr/>
          </p:nvSpPr>
          <p:spPr>
            <a:xfrm>
              <a:off x="8567936" y="1412776"/>
              <a:ext cx="576064" cy="50405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en-GB" sz="1000" dirty="0" smtClean="0">
                  <a:solidFill>
                    <a:prstClr val="black"/>
                  </a:solidFill>
                </a:rPr>
                <a:t>CAEP11</a:t>
              </a:r>
              <a:endParaRPr lang="en-GB" dirty="0">
                <a:solidFill>
                  <a:prstClr val="black"/>
                </a:solidFill>
              </a:endParaRPr>
            </a:p>
          </p:txBody>
        </p:sp>
        <p:sp>
          <p:nvSpPr>
            <p:cNvPr id="34" name="TextBox 33"/>
            <p:cNvSpPr txBox="1"/>
            <p:nvPr/>
          </p:nvSpPr>
          <p:spPr>
            <a:xfrm>
              <a:off x="5868144" y="548680"/>
              <a:ext cx="1682462" cy="338554"/>
            </a:xfrm>
            <a:prstGeom prst="rect">
              <a:avLst/>
            </a:prstGeom>
            <a:noFill/>
          </p:spPr>
          <p:txBody>
            <a:bodyPr wrap="square" rtlCol="0">
              <a:spAutoFit/>
            </a:bodyPr>
            <a:lstStyle/>
            <a:p>
              <a:pPr algn="ctr" fontAlgn="auto">
                <a:spcBef>
                  <a:spcPts val="0"/>
                </a:spcBef>
                <a:spcAft>
                  <a:spcPts val="0"/>
                </a:spcAft>
              </a:pPr>
              <a:r>
                <a:rPr lang="en-GB" sz="800" b="1" dirty="0" smtClean="0">
                  <a:solidFill>
                    <a:prstClr val="black"/>
                  </a:solidFill>
                  <a:latin typeface="Calibri"/>
                </a:rPr>
                <a:t>NVPM CE Initial Analysis  </a:t>
              </a:r>
            </a:p>
            <a:p>
              <a:pPr algn="ctr" fontAlgn="auto">
                <a:spcBef>
                  <a:spcPts val="0"/>
                </a:spcBef>
                <a:spcAft>
                  <a:spcPts val="0"/>
                </a:spcAft>
              </a:pPr>
              <a:r>
                <a:rPr lang="en-GB" sz="800" b="1" dirty="0" smtClean="0">
                  <a:solidFill>
                    <a:prstClr val="black"/>
                  </a:solidFill>
                  <a:latin typeface="Calibri"/>
                </a:rPr>
                <a:t>(MDG &amp; FESG)</a:t>
              </a:r>
              <a:endParaRPr lang="en-GB" sz="800" b="1" dirty="0">
                <a:solidFill>
                  <a:prstClr val="black"/>
                </a:solidFill>
                <a:latin typeface="Calibri"/>
              </a:endParaRPr>
            </a:p>
          </p:txBody>
        </p:sp>
        <p:sp>
          <p:nvSpPr>
            <p:cNvPr id="171" name="TextBox 170"/>
            <p:cNvSpPr txBox="1"/>
            <p:nvPr/>
          </p:nvSpPr>
          <p:spPr>
            <a:xfrm>
              <a:off x="8351912" y="4005064"/>
              <a:ext cx="792088" cy="507831"/>
            </a:xfrm>
            <a:prstGeom prst="rect">
              <a:avLst/>
            </a:prstGeom>
            <a:noFill/>
          </p:spPr>
          <p:txBody>
            <a:bodyPr wrap="square" rtlCol="0">
              <a:spAutoFit/>
            </a:bodyPr>
            <a:lstStyle/>
            <a:p>
              <a:pPr fontAlgn="auto">
                <a:spcBef>
                  <a:spcPts val="0"/>
                </a:spcBef>
                <a:spcAft>
                  <a:spcPts val="0"/>
                </a:spcAft>
              </a:pPr>
              <a:r>
                <a:rPr lang="en-GB" sz="900" b="1" dirty="0" smtClean="0">
                  <a:solidFill>
                    <a:prstClr val="black"/>
                  </a:solidFill>
                  <a:latin typeface="Calibri"/>
                </a:rPr>
                <a:t>Insert Applicability</a:t>
              </a:r>
            </a:p>
            <a:p>
              <a:pPr fontAlgn="auto">
                <a:spcBef>
                  <a:spcPts val="0"/>
                </a:spcBef>
                <a:spcAft>
                  <a:spcPts val="0"/>
                </a:spcAft>
              </a:pPr>
              <a:r>
                <a:rPr lang="en-GB" sz="900" b="1" dirty="0" smtClean="0">
                  <a:solidFill>
                    <a:prstClr val="black"/>
                  </a:solidFill>
                  <a:latin typeface="Calibri"/>
                </a:rPr>
                <a:t>&amp; Limit</a:t>
              </a:r>
              <a:endParaRPr lang="en-GB" sz="800" b="1" dirty="0">
                <a:solidFill>
                  <a:prstClr val="black"/>
                </a:solidFill>
                <a:latin typeface="Calibri"/>
              </a:endParaRPr>
            </a:p>
          </p:txBody>
        </p:sp>
        <p:sp>
          <p:nvSpPr>
            <p:cNvPr id="232" name="TextBox 144"/>
            <p:cNvSpPr txBox="1"/>
            <p:nvPr/>
          </p:nvSpPr>
          <p:spPr>
            <a:xfrm>
              <a:off x="3707904" y="5445224"/>
              <a:ext cx="1914462" cy="253916"/>
            </a:xfrm>
            <a:prstGeom prst="rect">
              <a:avLst/>
            </a:prstGeom>
            <a:noFill/>
          </p:spPr>
          <p:txBody>
            <a:bodyPr wrap="square" rtlCol="0">
              <a:spAutoFit/>
            </a:bodyPr>
            <a:lstStyle/>
            <a:p>
              <a:pPr fontAlgn="auto">
                <a:spcBef>
                  <a:spcPts val="0"/>
                </a:spcBef>
                <a:spcAft>
                  <a:spcPts val="0"/>
                </a:spcAft>
              </a:pPr>
              <a:r>
                <a:rPr lang="en-GB" sz="1050" b="1" dirty="0" smtClean="0">
                  <a:solidFill>
                    <a:prstClr val="black"/>
                  </a:solidFill>
                  <a:latin typeface="Calibri"/>
                </a:rPr>
                <a:t>COLLABORATIVE REPORTING</a:t>
              </a:r>
              <a:endParaRPr lang="en-GB" sz="1050" b="1" dirty="0">
                <a:solidFill>
                  <a:prstClr val="black"/>
                </a:solidFill>
                <a:latin typeface="Calibri"/>
              </a:endParaRPr>
            </a:p>
          </p:txBody>
        </p:sp>
      </p:grpSp>
      <p:cxnSp>
        <p:nvCxnSpPr>
          <p:cNvPr id="146" name="Straight Connector 145"/>
          <p:cNvCxnSpPr/>
          <p:nvPr/>
        </p:nvCxnSpPr>
        <p:spPr>
          <a:xfrm>
            <a:off x="2843808" y="332656"/>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1933617" y="312911"/>
            <a:ext cx="550151" cy="307777"/>
          </a:xfrm>
          <a:prstGeom prst="rect">
            <a:avLst/>
          </a:prstGeom>
          <a:noFill/>
        </p:spPr>
        <p:txBody>
          <a:bodyPr wrap="none" rtlCol="0">
            <a:spAutoFit/>
          </a:bodyPr>
          <a:lstStyle/>
          <a:p>
            <a:pPr fontAlgn="auto">
              <a:spcBef>
                <a:spcPts val="0"/>
              </a:spcBef>
              <a:spcAft>
                <a:spcPts val="0"/>
              </a:spcAft>
            </a:pPr>
            <a:r>
              <a:rPr lang="en-GB" sz="1400" b="1" dirty="0" smtClean="0">
                <a:solidFill>
                  <a:srgbClr val="1F497D"/>
                </a:solidFill>
                <a:latin typeface="Calibri"/>
              </a:rPr>
              <a:t>2014</a:t>
            </a:r>
            <a:endParaRPr lang="en-GB" sz="1800" b="1" dirty="0">
              <a:solidFill>
                <a:srgbClr val="1F497D"/>
              </a:solidFill>
              <a:latin typeface="Calibri"/>
            </a:endParaRPr>
          </a:p>
        </p:txBody>
      </p:sp>
      <p:cxnSp>
        <p:nvCxnSpPr>
          <p:cNvPr id="149" name="Straight Connector 148"/>
          <p:cNvCxnSpPr/>
          <p:nvPr/>
        </p:nvCxnSpPr>
        <p:spPr>
          <a:xfrm>
            <a:off x="1475656" y="343455"/>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216" name="Isosceles Triangle 215"/>
          <p:cNvSpPr/>
          <p:nvPr/>
        </p:nvSpPr>
        <p:spPr>
          <a:xfrm>
            <a:off x="3923928" y="5147124"/>
            <a:ext cx="216024" cy="216024"/>
          </a:xfrm>
          <a:prstGeom prst="triangle">
            <a:avLst/>
          </a:prstGeom>
          <a:solidFill>
            <a:schemeClr val="accent3">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7" name="Isosceles Triangle 216"/>
          <p:cNvSpPr/>
          <p:nvPr/>
        </p:nvSpPr>
        <p:spPr>
          <a:xfrm>
            <a:off x="2051720" y="5157192"/>
            <a:ext cx="216024" cy="216024"/>
          </a:xfrm>
          <a:prstGeom prst="triangle">
            <a:avLst/>
          </a:prstGeom>
          <a:solidFill>
            <a:schemeClr val="accent3">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8" name="Rectangle 217"/>
          <p:cNvSpPr/>
          <p:nvPr/>
        </p:nvSpPr>
        <p:spPr>
          <a:xfrm>
            <a:off x="2269543" y="1484784"/>
            <a:ext cx="288032" cy="36004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en-GB" sz="1800" dirty="0" smtClean="0">
                <a:solidFill>
                  <a:prstClr val="black"/>
                </a:solidFill>
              </a:rPr>
              <a:t>SG</a:t>
            </a:r>
            <a:endParaRPr lang="en-GB" sz="1800" dirty="0">
              <a:solidFill>
                <a:prstClr val="black"/>
              </a:solidFill>
            </a:endParaRPr>
          </a:p>
        </p:txBody>
      </p:sp>
      <p:sp>
        <p:nvSpPr>
          <p:cNvPr id="219" name="TextBox 218"/>
          <p:cNvSpPr txBox="1"/>
          <p:nvPr/>
        </p:nvSpPr>
        <p:spPr>
          <a:xfrm>
            <a:off x="755576" y="4853969"/>
            <a:ext cx="1481113" cy="507831"/>
          </a:xfrm>
          <a:prstGeom prst="rect">
            <a:avLst/>
          </a:prstGeom>
          <a:noFill/>
        </p:spPr>
        <p:txBody>
          <a:bodyPr wrap="square" rtlCol="0">
            <a:spAutoFit/>
          </a:bodyPr>
          <a:lstStyle/>
          <a:p>
            <a:pPr fontAlgn="auto">
              <a:spcBef>
                <a:spcPts val="0"/>
              </a:spcBef>
              <a:spcAft>
                <a:spcPts val="0"/>
              </a:spcAft>
            </a:pPr>
            <a:r>
              <a:rPr lang="en-GB" sz="900" b="1" dirty="0" smtClean="0">
                <a:solidFill>
                  <a:prstClr val="black"/>
                </a:solidFill>
                <a:latin typeface="Calibri"/>
              </a:rPr>
              <a:t>Max Concentration and </a:t>
            </a:r>
          </a:p>
          <a:p>
            <a:pPr fontAlgn="auto">
              <a:spcBef>
                <a:spcPts val="0"/>
              </a:spcBef>
              <a:spcAft>
                <a:spcPts val="0"/>
              </a:spcAft>
            </a:pPr>
            <a:r>
              <a:rPr lang="en-GB" sz="900" b="1" dirty="0" smtClean="0">
                <a:solidFill>
                  <a:prstClr val="black"/>
                </a:solidFill>
                <a:latin typeface="Calibri"/>
              </a:rPr>
              <a:t>Equivalent Smoke Number </a:t>
            </a:r>
          </a:p>
          <a:p>
            <a:pPr fontAlgn="auto">
              <a:spcBef>
                <a:spcPts val="0"/>
              </a:spcBef>
              <a:spcAft>
                <a:spcPts val="0"/>
              </a:spcAft>
            </a:pPr>
            <a:r>
              <a:rPr lang="en-GB" sz="900" b="1" dirty="0" smtClean="0">
                <a:solidFill>
                  <a:prstClr val="black"/>
                </a:solidFill>
                <a:latin typeface="Calibri"/>
              </a:rPr>
              <a:t>Metric</a:t>
            </a:r>
          </a:p>
        </p:txBody>
      </p:sp>
      <p:cxnSp>
        <p:nvCxnSpPr>
          <p:cNvPr id="221" name="Straight Arrow Connector 220"/>
          <p:cNvCxnSpPr>
            <a:endCxn id="218" idx="2"/>
          </p:cNvCxnSpPr>
          <p:nvPr/>
        </p:nvCxnSpPr>
        <p:spPr>
          <a:xfrm flipV="1">
            <a:off x="2159732" y="1844824"/>
            <a:ext cx="253827" cy="3312369"/>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3432828" y="1484784"/>
            <a:ext cx="288032" cy="36004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en-GB" sz="1800" dirty="0" smtClean="0">
                <a:solidFill>
                  <a:prstClr val="black"/>
                </a:solidFill>
              </a:rPr>
              <a:t>SG</a:t>
            </a:r>
            <a:endParaRPr lang="en-GB" sz="1800" dirty="0">
              <a:solidFill>
                <a:prstClr val="black"/>
              </a:solidFill>
            </a:endParaRPr>
          </a:p>
        </p:txBody>
      </p:sp>
      <p:sp>
        <p:nvSpPr>
          <p:cNvPr id="256" name="Isosceles Triangle 255"/>
          <p:cNvSpPr/>
          <p:nvPr/>
        </p:nvSpPr>
        <p:spPr>
          <a:xfrm>
            <a:off x="2483768" y="4350005"/>
            <a:ext cx="216024" cy="216024"/>
          </a:xfrm>
          <a:prstGeom prst="triangle">
            <a:avLst/>
          </a:prstGeom>
          <a:solidFill>
            <a:schemeClr val="accent3">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257" name="Straight Arrow Connector 256"/>
          <p:cNvCxnSpPr>
            <a:endCxn id="256" idx="0"/>
          </p:cNvCxnSpPr>
          <p:nvPr/>
        </p:nvCxnSpPr>
        <p:spPr>
          <a:xfrm>
            <a:off x="2424062" y="1844824"/>
            <a:ext cx="167718" cy="2505181"/>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3995936" y="4797152"/>
            <a:ext cx="1202557" cy="369332"/>
          </a:xfrm>
          <a:prstGeom prst="rect">
            <a:avLst/>
          </a:prstGeom>
          <a:noFill/>
        </p:spPr>
        <p:txBody>
          <a:bodyPr wrap="square" rtlCol="0">
            <a:spAutoFit/>
          </a:bodyPr>
          <a:lstStyle/>
          <a:p>
            <a:pPr fontAlgn="auto">
              <a:spcBef>
                <a:spcPts val="0"/>
              </a:spcBef>
              <a:spcAft>
                <a:spcPts val="0"/>
              </a:spcAft>
            </a:pPr>
            <a:r>
              <a:rPr lang="en-GB" sz="900" b="1" dirty="0" smtClean="0">
                <a:solidFill>
                  <a:prstClr val="black"/>
                </a:solidFill>
                <a:latin typeface="Calibri"/>
              </a:rPr>
              <a:t>LTO </a:t>
            </a:r>
            <a:r>
              <a:rPr lang="en-GB" sz="900" b="1" dirty="0" err="1" smtClean="0">
                <a:solidFill>
                  <a:prstClr val="black"/>
                </a:solidFill>
                <a:latin typeface="Calibri"/>
              </a:rPr>
              <a:t>nvPM</a:t>
            </a:r>
            <a:r>
              <a:rPr lang="en-GB" sz="900" b="1" dirty="0" smtClean="0">
                <a:solidFill>
                  <a:prstClr val="black"/>
                </a:solidFill>
                <a:latin typeface="Calibri"/>
              </a:rPr>
              <a:t> Mass and Number Metric</a:t>
            </a:r>
          </a:p>
        </p:txBody>
      </p:sp>
      <p:sp>
        <p:nvSpPr>
          <p:cNvPr id="262" name="Isosceles Triangle 261"/>
          <p:cNvSpPr/>
          <p:nvPr/>
        </p:nvSpPr>
        <p:spPr>
          <a:xfrm>
            <a:off x="3131840" y="4365104"/>
            <a:ext cx="216024" cy="216024"/>
          </a:xfrm>
          <a:prstGeom prst="triangle">
            <a:avLst/>
          </a:prstGeom>
          <a:solidFill>
            <a:schemeClr val="accent3">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263" name="Straight Arrow Connector 262"/>
          <p:cNvCxnSpPr>
            <a:stCxn id="262" idx="0"/>
            <a:endCxn id="223" idx="2"/>
          </p:cNvCxnSpPr>
          <p:nvPr/>
        </p:nvCxnSpPr>
        <p:spPr>
          <a:xfrm flipV="1">
            <a:off x="3239852" y="1844824"/>
            <a:ext cx="336992" cy="2520280"/>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66" name="Isosceles Triangle 265"/>
          <p:cNvSpPr/>
          <p:nvPr/>
        </p:nvSpPr>
        <p:spPr>
          <a:xfrm>
            <a:off x="2987824" y="5157192"/>
            <a:ext cx="216024" cy="216024"/>
          </a:xfrm>
          <a:prstGeom prst="triangle">
            <a:avLst/>
          </a:prstGeom>
          <a:solidFill>
            <a:schemeClr val="accent3">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7" name="TextBox 266"/>
          <p:cNvSpPr txBox="1"/>
          <p:nvPr/>
        </p:nvSpPr>
        <p:spPr>
          <a:xfrm>
            <a:off x="2411760" y="4869160"/>
            <a:ext cx="852494" cy="369332"/>
          </a:xfrm>
          <a:prstGeom prst="rect">
            <a:avLst/>
          </a:prstGeom>
          <a:noFill/>
        </p:spPr>
        <p:txBody>
          <a:bodyPr wrap="square" rtlCol="0">
            <a:spAutoFit/>
          </a:bodyPr>
          <a:lstStyle/>
          <a:p>
            <a:pPr fontAlgn="auto">
              <a:spcBef>
                <a:spcPts val="0"/>
              </a:spcBef>
              <a:spcAft>
                <a:spcPts val="0"/>
              </a:spcAft>
            </a:pPr>
            <a:r>
              <a:rPr lang="en-GB" sz="900" b="1" dirty="0" smtClean="0">
                <a:solidFill>
                  <a:prstClr val="black"/>
                </a:solidFill>
                <a:latin typeface="Calibri"/>
              </a:rPr>
              <a:t>Equiv. Reg. Level</a:t>
            </a:r>
          </a:p>
        </p:txBody>
      </p:sp>
      <p:cxnSp>
        <p:nvCxnSpPr>
          <p:cNvPr id="268" name="Straight Arrow Connector 267"/>
          <p:cNvCxnSpPr>
            <a:stCxn id="266" idx="0"/>
            <a:endCxn id="262" idx="3"/>
          </p:cNvCxnSpPr>
          <p:nvPr/>
        </p:nvCxnSpPr>
        <p:spPr>
          <a:xfrm flipV="1">
            <a:off x="3095836" y="4581128"/>
            <a:ext cx="144016" cy="576064"/>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a:off x="3584455" y="1862148"/>
            <a:ext cx="114864" cy="2441702"/>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16580" y="6214892"/>
            <a:ext cx="962820" cy="246221"/>
          </a:xfrm>
          <a:prstGeom prst="rect">
            <a:avLst/>
          </a:prstGeom>
          <a:noFill/>
        </p:spPr>
        <p:txBody>
          <a:bodyPr wrap="square" rtlCol="0">
            <a:spAutoFit/>
          </a:bodyPr>
          <a:lstStyle/>
          <a:p>
            <a:pPr fontAlgn="auto">
              <a:spcBef>
                <a:spcPts val="0"/>
              </a:spcBef>
              <a:spcAft>
                <a:spcPts val="0"/>
              </a:spcAft>
            </a:pPr>
            <a:r>
              <a:rPr lang="en-GB" sz="1000" b="1" dirty="0" smtClean="0">
                <a:solidFill>
                  <a:prstClr val="black"/>
                </a:solidFill>
                <a:latin typeface="Calibri"/>
              </a:rPr>
              <a:t>MESG Inputs</a:t>
            </a:r>
            <a:endParaRPr lang="en-GB" sz="1000" b="1" dirty="0">
              <a:solidFill>
                <a:prstClr val="black"/>
              </a:solidFill>
              <a:latin typeface="Calibri"/>
            </a:endParaRPr>
          </a:p>
        </p:txBody>
      </p:sp>
      <p:cxnSp>
        <p:nvCxnSpPr>
          <p:cNvPr id="159" name="Straight Connector 158"/>
          <p:cNvCxnSpPr/>
          <p:nvPr/>
        </p:nvCxnSpPr>
        <p:spPr>
          <a:xfrm>
            <a:off x="802184" y="6340034"/>
            <a:ext cx="2599594"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2" name="Isosceles Triangle 171"/>
          <p:cNvSpPr/>
          <p:nvPr/>
        </p:nvSpPr>
        <p:spPr>
          <a:xfrm>
            <a:off x="3160993" y="6115301"/>
            <a:ext cx="216024" cy="216024"/>
          </a:xfrm>
          <a:prstGeom prst="triangle">
            <a:avLst/>
          </a:prstGeom>
          <a:solidFill>
            <a:schemeClr val="accent3">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81" name="Isosceles Triangle 180"/>
          <p:cNvSpPr/>
          <p:nvPr/>
        </p:nvSpPr>
        <p:spPr>
          <a:xfrm>
            <a:off x="2771800" y="6093296"/>
            <a:ext cx="216024" cy="216024"/>
          </a:xfrm>
          <a:prstGeom prst="triangle">
            <a:avLst/>
          </a:prstGeom>
          <a:solidFill>
            <a:schemeClr val="accent3">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2" name="TextBox 191"/>
          <p:cNvSpPr txBox="1"/>
          <p:nvPr/>
        </p:nvSpPr>
        <p:spPr>
          <a:xfrm>
            <a:off x="2030365" y="6305663"/>
            <a:ext cx="1207151" cy="230832"/>
          </a:xfrm>
          <a:prstGeom prst="rect">
            <a:avLst/>
          </a:prstGeom>
          <a:noFill/>
        </p:spPr>
        <p:txBody>
          <a:bodyPr wrap="square" rtlCol="0">
            <a:spAutoFit/>
          </a:bodyPr>
          <a:lstStyle/>
          <a:p>
            <a:pPr fontAlgn="auto">
              <a:spcBef>
                <a:spcPts val="0"/>
              </a:spcBef>
              <a:spcAft>
                <a:spcPts val="0"/>
              </a:spcAft>
            </a:pPr>
            <a:r>
              <a:rPr lang="en-GB" sz="900" b="1" dirty="0" smtClean="0">
                <a:solidFill>
                  <a:prstClr val="black"/>
                </a:solidFill>
                <a:latin typeface="Calibri"/>
              </a:rPr>
              <a:t>Final </a:t>
            </a:r>
            <a:r>
              <a:rPr lang="en-GB" sz="900" b="1" dirty="0" err="1" smtClean="0">
                <a:solidFill>
                  <a:prstClr val="black"/>
                </a:solidFill>
                <a:latin typeface="Calibri"/>
              </a:rPr>
              <a:t>nvPM</a:t>
            </a:r>
            <a:r>
              <a:rPr lang="en-GB" sz="900" b="1" dirty="0" smtClean="0">
                <a:solidFill>
                  <a:prstClr val="black"/>
                </a:solidFill>
                <a:latin typeface="Calibri"/>
              </a:rPr>
              <a:t> method</a:t>
            </a:r>
          </a:p>
        </p:txBody>
      </p:sp>
      <p:sp>
        <p:nvSpPr>
          <p:cNvPr id="193" name="TextBox 192"/>
          <p:cNvSpPr txBox="1"/>
          <p:nvPr/>
        </p:nvSpPr>
        <p:spPr>
          <a:xfrm>
            <a:off x="3026379" y="6305663"/>
            <a:ext cx="1080119" cy="230832"/>
          </a:xfrm>
          <a:prstGeom prst="rect">
            <a:avLst/>
          </a:prstGeom>
          <a:noFill/>
        </p:spPr>
        <p:txBody>
          <a:bodyPr wrap="square" rtlCol="0">
            <a:spAutoFit/>
          </a:bodyPr>
          <a:lstStyle/>
          <a:p>
            <a:pPr fontAlgn="auto">
              <a:spcBef>
                <a:spcPts val="0"/>
              </a:spcBef>
              <a:spcAft>
                <a:spcPts val="0"/>
              </a:spcAft>
            </a:pPr>
            <a:r>
              <a:rPr lang="en-GB" sz="900" b="1" dirty="0" smtClean="0">
                <a:solidFill>
                  <a:prstClr val="black"/>
                </a:solidFill>
                <a:latin typeface="Calibri"/>
              </a:rPr>
              <a:t>Line Loss  Method</a:t>
            </a:r>
          </a:p>
        </p:txBody>
      </p:sp>
      <p:sp>
        <p:nvSpPr>
          <p:cNvPr id="195" name="Isosceles Triangle 194"/>
          <p:cNvSpPr/>
          <p:nvPr/>
        </p:nvSpPr>
        <p:spPr>
          <a:xfrm>
            <a:off x="2843808" y="4365104"/>
            <a:ext cx="216024" cy="216024"/>
          </a:xfrm>
          <a:prstGeom prst="triangle">
            <a:avLst/>
          </a:prstGeom>
          <a:solidFill>
            <a:schemeClr val="accent3">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202" name="Straight Arrow Connector 201"/>
          <p:cNvCxnSpPr/>
          <p:nvPr/>
        </p:nvCxnSpPr>
        <p:spPr>
          <a:xfrm flipV="1">
            <a:off x="4031940" y="4566029"/>
            <a:ext cx="0" cy="576064"/>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172" idx="0"/>
            <a:endCxn id="262" idx="3"/>
          </p:cNvCxnSpPr>
          <p:nvPr/>
        </p:nvCxnSpPr>
        <p:spPr>
          <a:xfrm flipH="1" flipV="1">
            <a:off x="3239852" y="4581128"/>
            <a:ext cx="29153" cy="1534173"/>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flipH="1" flipV="1">
            <a:off x="5724128" y="485056"/>
            <a:ext cx="43159" cy="6013866"/>
          </a:xfrm>
          <a:prstGeom prst="straightConnector1">
            <a:avLst/>
          </a:prstGeom>
          <a:ln w="22225">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4716016" y="6525344"/>
            <a:ext cx="2160240" cy="276999"/>
          </a:xfrm>
          <a:prstGeom prst="rect">
            <a:avLst/>
          </a:prstGeom>
          <a:solidFill>
            <a:srgbClr val="FFEEB7"/>
          </a:solidFill>
          <a:ln w="19050">
            <a:solidFill>
              <a:schemeClr val="tx1"/>
            </a:solidFill>
          </a:ln>
        </p:spPr>
        <p:txBody>
          <a:bodyPr wrap="square" rtlCol="0">
            <a:spAutoFit/>
          </a:bodyPr>
          <a:lstStyle/>
          <a:p>
            <a:pPr fontAlgn="auto">
              <a:spcBef>
                <a:spcPts val="0"/>
              </a:spcBef>
              <a:spcAft>
                <a:spcPts val="0"/>
              </a:spcAft>
            </a:pPr>
            <a:r>
              <a:rPr lang="en-US" sz="1200" b="1" dirty="0" smtClean="0">
                <a:solidFill>
                  <a:prstClr val="black"/>
                </a:solidFill>
                <a:latin typeface="Calibri"/>
              </a:rPr>
              <a:t>CAEP10 STANDARD ADOPTION</a:t>
            </a:r>
            <a:endParaRPr lang="en-US" sz="1200" b="1" dirty="0">
              <a:solidFill>
                <a:prstClr val="black"/>
              </a:solidFill>
              <a:latin typeface="Calibri"/>
            </a:endParaRPr>
          </a:p>
        </p:txBody>
      </p:sp>
      <p:sp>
        <p:nvSpPr>
          <p:cNvPr id="222" name="Isosceles Triangle 265"/>
          <p:cNvSpPr/>
          <p:nvPr/>
        </p:nvSpPr>
        <p:spPr>
          <a:xfrm>
            <a:off x="2771800" y="5589240"/>
            <a:ext cx="216024" cy="216024"/>
          </a:xfrm>
          <a:prstGeom prst="triangle">
            <a:avLst/>
          </a:prstGeom>
          <a:solidFill>
            <a:schemeClr val="accent3">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224" name="Straight Arrow Connector 267"/>
          <p:cNvCxnSpPr>
            <a:stCxn id="222" idx="0"/>
            <a:endCxn id="266" idx="3"/>
          </p:cNvCxnSpPr>
          <p:nvPr/>
        </p:nvCxnSpPr>
        <p:spPr>
          <a:xfrm flipV="1">
            <a:off x="2879812" y="5373216"/>
            <a:ext cx="216024" cy="216024"/>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36" name="Isosceles Triangle 265"/>
          <p:cNvSpPr/>
          <p:nvPr/>
        </p:nvSpPr>
        <p:spPr>
          <a:xfrm>
            <a:off x="3275856" y="5589240"/>
            <a:ext cx="216024" cy="216024"/>
          </a:xfrm>
          <a:prstGeom prst="triangle">
            <a:avLst/>
          </a:prstGeom>
          <a:solidFill>
            <a:schemeClr val="accent3">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237" name="Straight Arrow Connector 267"/>
          <p:cNvCxnSpPr>
            <a:stCxn id="236" idx="0"/>
            <a:endCxn id="242" idx="3"/>
          </p:cNvCxnSpPr>
          <p:nvPr/>
        </p:nvCxnSpPr>
        <p:spPr>
          <a:xfrm flipV="1">
            <a:off x="3383868" y="5373216"/>
            <a:ext cx="216024" cy="216024"/>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42" name="Isosceles Triangle 215"/>
          <p:cNvSpPr/>
          <p:nvPr/>
        </p:nvSpPr>
        <p:spPr>
          <a:xfrm>
            <a:off x="3491880" y="5157192"/>
            <a:ext cx="216024" cy="216024"/>
          </a:xfrm>
          <a:prstGeom prst="triangle">
            <a:avLst/>
          </a:prstGeom>
          <a:solidFill>
            <a:schemeClr val="accent3">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196" name="Straight Arrow Connector 195"/>
          <p:cNvCxnSpPr>
            <a:stCxn id="181" idx="0"/>
            <a:endCxn id="195" idx="3"/>
          </p:cNvCxnSpPr>
          <p:nvPr/>
        </p:nvCxnSpPr>
        <p:spPr>
          <a:xfrm flipV="1">
            <a:off x="2879812" y="4581128"/>
            <a:ext cx="72008" cy="1512168"/>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47" name="Straight Arrow Connector 267"/>
          <p:cNvCxnSpPr>
            <a:stCxn id="242" idx="0"/>
            <a:endCxn id="131" idx="3"/>
          </p:cNvCxnSpPr>
          <p:nvPr/>
        </p:nvCxnSpPr>
        <p:spPr>
          <a:xfrm flipV="1">
            <a:off x="3599892" y="4581128"/>
            <a:ext cx="86584" cy="576064"/>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50" name="Isosceles Triangle 265"/>
          <p:cNvSpPr/>
          <p:nvPr/>
        </p:nvSpPr>
        <p:spPr>
          <a:xfrm>
            <a:off x="3779912" y="5589240"/>
            <a:ext cx="216024" cy="216024"/>
          </a:xfrm>
          <a:prstGeom prst="triangle">
            <a:avLst/>
          </a:prstGeom>
          <a:solidFill>
            <a:schemeClr val="accent3">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cxnSp>
        <p:nvCxnSpPr>
          <p:cNvPr id="251" name="Straight Arrow Connector 267"/>
          <p:cNvCxnSpPr>
            <a:stCxn id="250" idx="0"/>
            <a:endCxn id="216" idx="3"/>
          </p:cNvCxnSpPr>
          <p:nvPr/>
        </p:nvCxnSpPr>
        <p:spPr>
          <a:xfrm flipV="1">
            <a:off x="3887924" y="5363148"/>
            <a:ext cx="144016" cy="226092"/>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54" name="Isosceles Triangle 265"/>
          <p:cNvSpPr/>
          <p:nvPr/>
        </p:nvSpPr>
        <p:spPr>
          <a:xfrm>
            <a:off x="4355976" y="5589240"/>
            <a:ext cx="216024" cy="216024"/>
          </a:xfrm>
          <a:prstGeom prst="triangle">
            <a:avLst/>
          </a:prstGeom>
          <a:solidFill>
            <a:schemeClr val="accent3">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5" name="Isosceles Triangle 265"/>
          <p:cNvSpPr/>
          <p:nvPr/>
        </p:nvSpPr>
        <p:spPr>
          <a:xfrm>
            <a:off x="4932040" y="5589240"/>
            <a:ext cx="216024" cy="216024"/>
          </a:xfrm>
          <a:prstGeom prst="triangle">
            <a:avLst/>
          </a:prstGeom>
          <a:solidFill>
            <a:schemeClr val="accent3">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1524807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Ralph Iovinelli\AppData\Local\Microsoft\Windows\Temporary Internet Files\Content.IE5\OC9U7I3F\MC91021633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096" y="2052216"/>
            <a:ext cx="6426530" cy="360698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a:stCxn id="48" idx="2"/>
          </p:cNvCxnSpPr>
          <p:nvPr/>
        </p:nvCxnSpPr>
        <p:spPr bwMode="auto">
          <a:xfrm flipH="1">
            <a:off x="4308086" y="2217505"/>
            <a:ext cx="1332148" cy="877006"/>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5" name="Table 34"/>
          <p:cNvGraphicFramePr>
            <a:graphicFrameLocks noGrp="1"/>
          </p:cNvGraphicFramePr>
          <p:nvPr>
            <p:extLst>
              <p:ext uri="{D42A27DB-BD31-4B8C-83A1-F6EECF244321}">
                <p14:modId xmlns:p14="http://schemas.microsoft.com/office/powerpoint/2010/main" val="1372492507"/>
              </p:ext>
            </p:extLst>
          </p:nvPr>
        </p:nvGraphicFramePr>
        <p:xfrm>
          <a:off x="179512" y="734145"/>
          <a:ext cx="1547037" cy="1483360"/>
        </p:xfrm>
        <a:graphic>
          <a:graphicData uri="http://schemas.openxmlformats.org/drawingml/2006/table">
            <a:tbl>
              <a:tblPr firstRow="1" bandRow="1">
                <a:tableStyleId>{5C22544A-7EE6-4342-B048-85BDC9FD1C3A}</a:tableStyleId>
              </a:tblPr>
              <a:tblGrid>
                <a:gridCol w="1547037"/>
              </a:tblGrid>
              <a:tr h="370840">
                <a:tc>
                  <a:txBody>
                    <a:bodyPr/>
                    <a:lstStyle/>
                    <a:p>
                      <a:pPr algn="ctr"/>
                      <a:r>
                        <a:rPr lang="en-US" sz="1600" dirty="0" smtClean="0"/>
                        <a:t>GE – US</a:t>
                      </a:r>
                      <a:endParaRPr lang="en-US" sz="1600" dirty="0"/>
                    </a:p>
                  </a:txBody>
                  <a:tcPr/>
                </a:tc>
              </a:tr>
              <a:tr h="370840">
                <a:tc>
                  <a:txBody>
                    <a:bodyPr/>
                    <a:lstStyle/>
                    <a:p>
                      <a:pPr algn="ctr"/>
                      <a:r>
                        <a:rPr lang="en-US" sz="1600" dirty="0" smtClean="0"/>
                        <a:t>1 Done</a:t>
                      </a:r>
                      <a:endParaRPr lang="en-US" sz="1600" dirty="0"/>
                    </a:p>
                  </a:txBody>
                  <a:tcPr/>
                </a:tc>
              </a:tr>
              <a:tr h="370840">
                <a:tc>
                  <a:txBody>
                    <a:bodyPr/>
                    <a:lstStyle/>
                    <a:p>
                      <a:pPr algn="ctr"/>
                      <a:r>
                        <a:rPr lang="en-US" sz="1600" dirty="0" smtClean="0">
                          <a:solidFill>
                            <a:srgbClr val="00B050"/>
                          </a:solidFill>
                        </a:rPr>
                        <a:t>2 Funded</a:t>
                      </a:r>
                      <a:endParaRPr lang="en-US" sz="1600" dirty="0">
                        <a:solidFill>
                          <a:srgbClr val="00B050"/>
                        </a:solidFill>
                      </a:endParaRPr>
                    </a:p>
                  </a:txBody>
                  <a:tcPr/>
                </a:tc>
              </a:tr>
              <a:tr h="370840">
                <a:tc>
                  <a:txBody>
                    <a:bodyPr/>
                    <a:lstStyle/>
                    <a:p>
                      <a:pPr algn="ctr"/>
                      <a:r>
                        <a:rPr lang="en-US" sz="1600" dirty="0" smtClean="0">
                          <a:solidFill>
                            <a:srgbClr val="FF0000"/>
                          </a:solidFill>
                        </a:rPr>
                        <a:t>4 Unfunded</a:t>
                      </a:r>
                      <a:endParaRPr lang="en-US" sz="1600" dirty="0">
                        <a:solidFill>
                          <a:srgbClr val="FF0000"/>
                        </a:solidFill>
                      </a:endParaRPr>
                    </a:p>
                  </a:txBody>
                  <a:tcPr/>
                </a:tc>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1727345532"/>
              </p:ext>
            </p:extLst>
          </p:nvPr>
        </p:nvGraphicFramePr>
        <p:xfrm>
          <a:off x="282484" y="3855708"/>
          <a:ext cx="1628251" cy="1096744"/>
        </p:xfrm>
        <a:graphic>
          <a:graphicData uri="http://schemas.openxmlformats.org/drawingml/2006/table">
            <a:tbl>
              <a:tblPr firstRow="1" bandRow="1">
                <a:tableStyleId>{21E4AEA4-8DFA-4A89-87EB-49C32662AFE0}</a:tableStyleId>
              </a:tblPr>
              <a:tblGrid>
                <a:gridCol w="1628251"/>
              </a:tblGrid>
              <a:tr h="355064">
                <a:tc>
                  <a:txBody>
                    <a:bodyPr/>
                    <a:lstStyle/>
                    <a:p>
                      <a:pPr algn="ctr"/>
                      <a:r>
                        <a:rPr lang="en-US" sz="1600" dirty="0" smtClean="0"/>
                        <a:t>Honeywell</a:t>
                      </a:r>
                      <a:r>
                        <a:rPr lang="en-US" sz="1600" baseline="0" dirty="0" smtClean="0"/>
                        <a:t> – US</a:t>
                      </a:r>
                      <a:endParaRPr lang="en-US" sz="1600" dirty="0"/>
                    </a:p>
                  </a:txBody>
                  <a:tcPr/>
                </a:tc>
              </a:tr>
              <a:tr h="370840">
                <a:tc>
                  <a:txBody>
                    <a:bodyPr/>
                    <a:lstStyle/>
                    <a:p>
                      <a:pPr algn="ctr"/>
                      <a:r>
                        <a:rPr lang="en-US" sz="1600" dirty="0" smtClean="0">
                          <a:solidFill>
                            <a:srgbClr val="00B050"/>
                          </a:solidFill>
                        </a:rPr>
                        <a:t>1</a:t>
                      </a:r>
                      <a:r>
                        <a:rPr lang="en-US" sz="1600" baseline="0" dirty="0" smtClean="0">
                          <a:solidFill>
                            <a:srgbClr val="00B050"/>
                          </a:solidFill>
                        </a:rPr>
                        <a:t> Funded</a:t>
                      </a:r>
                      <a:endParaRPr lang="en-US" sz="1600" dirty="0">
                        <a:solidFill>
                          <a:srgbClr val="00B050"/>
                        </a:solidFill>
                      </a:endParaRPr>
                    </a:p>
                  </a:txBody>
                  <a:tcPr/>
                </a:tc>
              </a:tr>
              <a:tr h="370840">
                <a:tc>
                  <a:txBody>
                    <a:bodyPr/>
                    <a:lstStyle/>
                    <a:p>
                      <a:pPr algn="ctr"/>
                      <a:r>
                        <a:rPr lang="en-US" sz="1600" dirty="0" smtClean="0">
                          <a:solidFill>
                            <a:srgbClr val="FF0000"/>
                          </a:solidFill>
                        </a:rPr>
                        <a:t>1 Unfunded</a:t>
                      </a:r>
                      <a:endParaRPr lang="en-US" sz="1600" dirty="0">
                        <a:solidFill>
                          <a:srgbClr val="FF0000"/>
                        </a:solidFill>
                      </a:endParaRPr>
                    </a:p>
                  </a:txBody>
                  <a:tcPr/>
                </a:tc>
              </a:tr>
            </a:tbl>
          </a:graphicData>
        </a:graphic>
      </p:graphicFrame>
      <p:cxnSp>
        <p:nvCxnSpPr>
          <p:cNvPr id="8" name="Straight Arrow Connector 7"/>
          <p:cNvCxnSpPr>
            <a:stCxn id="35" idx="2"/>
          </p:cNvCxnSpPr>
          <p:nvPr/>
        </p:nvCxnSpPr>
        <p:spPr bwMode="auto">
          <a:xfrm>
            <a:off x="953030" y="2217505"/>
            <a:ext cx="1842888" cy="1014168"/>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stCxn id="36" idx="0"/>
          </p:cNvCxnSpPr>
          <p:nvPr/>
        </p:nvCxnSpPr>
        <p:spPr bwMode="auto">
          <a:xfrm flipV="1">
            <a:off x="1096609" y="3312988"/>
            <a:ext cx="1267261" cy="542720"/>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9" name="Table 38"/>
          <p:cNvGraphicFramePr>
            <a:graphicFrameLocks noGrp="1"/>
          </p:cNvGraphicFramePr>
          <p:nvPr>
            <p:extLst>
              <p:ext uri="{D42A27DB-BD31-4B8C-83A1-F6EECF244321}">
                <p14:modId xmlns:p14="http://schemas.microsoft.com/office/powerpoint/2010/main" val="807956082"/>
              </p:ext>
            </p:extLst>
          </p:nvPr>
        </p:nvGraphicFramePr>
        <p:xfrm>
          <a:off x="1925545" y="708957"/>
          <a:ext cx="2172793" cy="1483360"/>
        </p:xfrm>
        <a:graphic>
          <a:graphicData uri="http://schemas.openxmlformats.org/drawingml/2006/table">
            <a:tbl>
              <a:tblPr firstRow="1" bandRow="1">
                <a:tableStyleId>{073A0DAA-6AF3-43AB-8588-CEC1D06C72B9}</a:tableStyleId>
              </a:tblPr>
              <a:tblGrid>
                <a:gridCol w="2172793"/>
              </a:tblGrid>
              <a:tr h="370840">
                <a:tc>
                  <a:txBody>
                    <a:bodyPr/>
                    <a:lstStyle/>
                    <a:p>
                      <a:pPr algn="ctr"/>
                      <a:r>
                        <a:rPr lang="en-US" sz="1600" dirty="0" smtClean="0"/>
                        <a:t>P&amp;</a:t>
                      </a:r>
                      <a:r>
                        <a:rPr lang="en-US" sz="1600" baseline="0" dirty="0" smtClean="0"/>
                        <a:t>W – US and Canada</a:t>
                      </a:r>
                      <a:endParaRPr lang="en-US" sz="1600" dirty="0"/>
                    </a:p>
                  </a:txBody>
                  <a:tcPr/>
                </a:tc>
              </a:tr>
              <a:tr h="370840">
                <a:tc>
                  <a:txBody>
                    <a:bodyPr/>
                    <a:lstStyle/>
                    <a:p>
                      <a:pPr algn="ctr"/>
                      <a:r>
                        <a:rPr lang="en-US" sz="1600" dirty="0" smtClean="0"/>
                        <a:t>1 Done</a:t>
                      </a:r>
                      <a:endParaRPr lang="en-US" sz="1600" dirty="0"/>
                    </a:p>
                  </a:txBody>
                  <a:tcPr/>
                </a:tc>
              </a:tr>
              <a:tr h="370840">
                <a:tc>
                  <a:txBody>
                    <a:bodyPr/>
                    <a:lstStyle/>
                    <a:p>
                      <a:pPr algn="ctr"/>
                      <a:r>
                        <a:rPr lang="en-US" sz="1600" dirty="0" smtClean="0">
                          <a:solidFill>
                            <a:srgbClr val="00B050"/>
                          </a:solidFill>
                        </a:rPr>
                        <a:t>3 Funded</a:t>
                      </a:r>
                      <a:endParaRPr lang="en-US" sz="1600" dirty="0">
                        <a:solidFill>
                          <a:srgbClr val="00B050"/>
                        </a:solidFill>
                      </a:endParaRPr>
                    </a:p>
                  </a:txBody>
                  <a:tcPr/>
                </a:tc>
              </a:tr>
              <a:tr h="370840">
                <a:tc>
                  <a:txBody>
                    <a:bodyPr/>
                    <a:lstStyle/>
                    <a:p>
                      <a:pPr algn="ctr"/>
                      <a:r>
                        <a:rPr lang="en-US" sz="1600" dirty="0" smtClean="0">
                          <a:solidFill>
                            <a:srgbClr val="FF0000"/>
                          </a:solidFill>
                        </a:rPr>
                        <a:t>3 Unfunded</a:t>
                      </a:r>
                      <a:endParaRPr lang="en-US" sz="1600" dirty="0">
                        <a:solidFill>
                          <a:srgbClr val="FF0000"/>
                        </a:solidFill>
                      </a:endParaRPr>
                    </a:p>
                  </a:txBody>
                  <a:tcPr/>
                </a:tc>
              </a:tr>
            </a:tbl>
          </a:graphicData>
        </a:graphic>
      </p:graphicFrame>
      <p:cxnSp>
        <p:nvCxnSpPr>
          <p:cNvPr id="25" name="Straight Arrow Connector 24"/>
          <p:cNvCxnSpPr>
            <a:stCxn id="39" idx="2"/>
          </p:cNvCxnSpPr>
          <p:nvPr/>
        </p:nvCxnSpPr>
        <p:spPr bwMode="auto">
          <a:xfrm>
            <a:off x="3011941" y="2192317"/>
            <a:ext cx="1" cy="1039356"/>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stCxn id="39" idx="2"/>
          </p:cNvCxnSpPr>
          <p:nvPr/>
        </p:nvCxnSpPr>
        <p:spPr bwMode="auto">
          <a:xfrm flipH="1">
            <a:off x="2934968" y="2192317"/>
            <a:ext cx="76973" cy="950650"/>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8" name="Table 47"/>
          <p:cNvGraphicFramePr>
            <a:graphicFrameLocks noGrp="1"/>
          </p:cNvGraphicFramePr>
          <p:nvPr>
            <p:extLst>
              <p:ext uri="{D42A27DB-BD31-4B8C-83A1-F6EECF244321}">
                <p14:modId xmlns:p14="http://schemas.microsoft.com/office/powerpoint/2010/main" val="407501844"/>
              </p:ext>
            </p:extLst>
          </p:nvPr>
        </p:nvGraphicFramePr>
        <p:xfrm>
          <a:off x="4308086" y="734145"/>
          <a:ext cx="2664296" cy="1483360"/>
        </p:xfrm>
        <a:graphic>
          <a:graphicData uri="http://schemas.openxmlformats.org/drawingml/2006/table">
            <a:tbl>
              <a:tblPr firstRow="1" bandRow="1">
                <a:tableStyleId>{7DF18680-E054-41AD-8BC1-D1AEF772440D}</a:tableStyleId>
              </a:tblPr>
              <a:tblGrid>
                <a:gridCol w="2664296"/>
              </a:tblGrid>
              <a:tr h="370840">
                <a:tc>
                  <a:txBody>
                    <a:bodyPr/>
                    <a:lstStyle/>
                    <a:p>
                      <a:pPr algn="ctr"/>
                      <a:r>
                        <a:rPr lang="en-US" sz="1600" dirty="0" smtClean="0"/>
                        <a:t>Rolls Royce – UK &amp; Germany</a:t>
                      </a:r>
                      <a:endParaRPr lang="en-US" sz="1600" dirty="0"/>
                    </a:p>
                  </a:txBody>
                  <a:tcPr/>
                </a:tc>
              </a:tr>
              <a:tr h="370840">
                <a:tc>
                  <a:txBody>
                    <a:bodyPr/>
                    <a:lstStyle/>
                    <a:p>
                      <a:pPr algn="ctr"/>
                      <a:r>
                        <a:rPr lang="en-US" sz="1600" dirty="0" smtClean="0"/>
                        <a:t>2 Done</a:t>
                      </a:r>
                      <a:endParaRPr lang="en-US" sz="1600" dirty="0"/>
                    </a:p>
                  </a:txBody>
                  <a:tcPr/>
                </a:tc>
              </a:tr>
              <a:tr h="370840">
                <a:tc>
                  <a:txBody>
                    <a:bodyPr/>
                    <a:lstStyle/>
                    <a:p>
                      <a:pPr algn="ctr"/>
                      <a:r>
                        <a:rPr lang="en-US" sz="1600" dirty="0" smtClean="0">
                          <a:solidFill>
                            <a:srgbClr val="00B050"/>
                          </a:solidFill>
                        </a:rPr>
                        <a:t>1</a:t>
                      </a:r>
                      <a:r>
                        <a:rPr lang="en-US" sz="1600" baseline="0" dirty="0" smtClean="0">
                          <a:solidFill>
                            <a:srgbClr val="00B050"/>
                          </a:solidFill>
                        </a:rPr>
                        <a:t> Funded</a:t>
                      </a:r>
                      <a:endParaRPr lang="en-US" sz="1600" dirty="0">
                        <a:solidFill>
                          <a:srgbClr val="00B050"/>
                        </a:solidFill>
                      </a:endParaRPr>
                    </a:p>
                  </a:txBody>
                  <a:tcPr/>
                </a:tc>
              </a:tr>
              <a:tr h="370840">
                <a:tc>
                  <a:txBody>
                    <a:bodyPr/>
                    <a:lstStyle/>
                    <a:p>
                      <a:pPr algn="ctr"/>
                      <a:r>
                        <a:rPr lang="en-US" sz="1600" dirty="0" smtClean="0">
                          <a:solidFill>
                            <a:srgbClr val="FF0000"/>
                          </a:solidFill>
                        </a:rPr>
                        <a:t>2 Unfunded</a:t>
                      </a:r>
                      <a:endParaRPr lang="en-US" sz="1600" dirty="0">
                        <a:solidFill>
                          <a:srgbClr val="FF0000"/>
                        </a:solidFill>
                      </a:endParaRPr>
                    </a:p>
                  </a:txBody>
                  <a:tcPr/>
                </a:tc>
              </a:tr>
            </a:tbl>
          </a:graphicData>
        </a:graphic>
      </p:graphicFrame>
      <p:cxnSp>
        <p:nvCxnSpPr>
          <p:cNvPr id="13" name="Straight Arrow Connector 12"/>
          <p:cNvCxnSpPr>
            <a:stCxn id="48" idx="2"/>
          </p:cNvCxnSpPr>
          <p:nvPr/>
        </p:nvCxnSpPr>
        <p:spPr bwMode="auto">
          <a:xfrm flipH="1">
            <a:off x="4452102" y="2217505"/>
            <a:ext cx="1188132" cy="925462"/>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1" name="Table 50"/>
          <p:cNvGraphicFramePr>
            <a:graphicFrameLocks noGrp="1"/>
          </p:cNvGraphicFramePr>
          <p:nvPr>
            <p:extLst>
              <p:ext uri="{D42A27DB-BD31-4B8C-83A1-F6EECF244321}">
                <p14:modId xmlns:p14="http://schemas.microsoft.com/office/powerpoint/2010/main" val="3574920398"/>
              </p:ext>
            </p:extLst>
          </p:nvPr>
        </p:nvGraphicFramePr>
        <p:xfrm>
          <a:off x="1945787" y="5131367"/>
          <a:ext cx="1628251" cy="725904"/>
        </p:xfrm>
        <a:graphic>
          <a:graphicData uri="http://schemas.openxmlformats.org/drawingml/2006/table">
            <a:tbl>
              <a:tblPr firstRow="1" bandRow="1">
                <a:tableStyleId>{00A15C55-8517-42AA-B614-E9B94910E393}</a:tableStyleId>
              </a:tblPr>
              <a:tblGrid>
                <a:gridCol w="1628251"/>
              </a:tblGrid>
              <a:tr h="355064">
                <a:tc>
                  <a:txBody>
                    <a:bodyPr/>
                    <a:lstStyle/>
                    <a:p>
                      <a:pPr algn="ctr"/>
                      <a:r>
                        <a:rPr lang="en-US" sz="1600" dirty="0" smtClean="0"/>
                        <a:t>Rolls Royce</a:t>
                      </a:r>
                      <a:r>
                        <a:rPr lang="en-US" sz="1600" baseline="0" dirty="0" smtClean="0"/>
                        <a:t> – US</a:t>
                      </a:r>
                      <a:endParaRPr lang="en-US" sz="1600" dirty="0"/>
                    </a:p>
                  </a:txBody>
                  <a:tcPr/>
                </a:tc>
              </a:tr>
              <a:tr h="370840">
                <a:tc>
                  <a:txBody>
                    <a:bodyPr/>
                    <a:lstStyle/>
                    <a:p>
                      <a:pPr algn="ctr"/>
                      <a:r>
                        <a:rPr lang="en-US" sz="1600" dirty="0" smtClean="0">
                          <a:solidFill>
                            <a:srgbClr val="00B050"/>
                          </a:solidFill>
                        </a:rPr>
                        <a:t>1</a:t>
                      </a:r>
                      <a:r>
                        <a:rPr lang="en-US" sz="1600" baseline="0" dirty="0" smtClean="0">
                          <a:solidFill>
                            <a:srgbClr val="00B050"/>
                          </a:solidFill>
                        </a:rPr>
                        <a:t> Funded</a:t>
                      </a:r>
                      <a:endParaRPr lang="en-US" sz="1600" dirty="0">
                        <a:solidFill>
                          <a:srgbClr val="00B050"/>
                        </a:solidFill>
                      </a:endParaRPr>
                    </a:p>
                  </a:txBody>
                  <a:tcPr/>
                </a:tc>
              </a:tr>
            </a:tbl>
          </a:graphicData>
        </a:graphic>
      </p:graphicFrame>
      <p:cxnSp>
        <p:nvCxnSpPr>
          <p:cNvPr id="52" name="Straight Arrow Connector 51"/>
          <p:cNvCxnSpPr>
            <a:stCxn id="51" idx="0"/>
          </p:cNvCxnSpPr>
          <p:nvPr/>
        </p:nvCxnSpPr>
        <p:spPr bwMode="auto">
          <a:xfrm flipH="1" flipV="1">
            <a:off x="2723908" y="3231673"/>
            <a:ext cx="36004" cy="1899694"/>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6" name="Table 55"/>
          <p:cNvGraphicFramePr>
            <a:graphicFrameLocks noGrp="1"/>
          </p:cNvGraphicFramePr>
          <p:nvPr>
            <p:extLst>
              <p:ext uri="{D42A27DB-BD31-4B8C-83A1-F6EECF244321}">
                <p14:modId xmlns:p14="http://schemas.microsoft.com/office/powerpoint/2010/main" val="3382099714"/>
              </p:ext>
            </p:extLst>
          </p:nvPr>
        </p:nvGraphicFramePr>
        <p:xfrm>
          <a:off x="4380094" y="5031873"/>
          <a:ext cx="1628251" cy="725904"/>
        </p:xfrm>
        <a:graphic>
          <a:graphicData uri="http://schemas.openxmlformats.org/drawingml/2006/table">
            <a:tbl>
              <a:tblPr firstRow="1" bandRow="1">
                <a:tableStyleId>{93296810-A885-4BE3-A3E7-6D5BEEA58F35}</a:tableStyleId>
              </a:tblPr>
              <a:tblGrid>
                <a:gridCol w="1628251"/>
              </a:tblGrid>
              <a:tr h="355064">
                <a:tc>
                  <a:txBody>
                    <a:bodyPr/>
                    <a:lstStyle/>
                    <a:p>
                      <a:pPr algn="ctr"/>
                      <a:r>
                        <a:rPr lang="en-US" sz="1600" dirty="0" smtClean="0"/>
                        <a:t>Snecma – France</a:t>
                      </a:r>
                      <a:endParaRPr lang="en-US" sz="1600" dirty="0"/>
                    </a:p>
                  </a:txBody>
                  <a:tcPr/>
                </a:tc>
              </a:tr>
              <a:tr h="370840">
                <a:tc>
                  <a:txBody>
                    <a:bodyPr/>
                    <a:lstStyle/>
                    <a:p>
                      <a:pPr algn="ctr"/>
                      <a:r>
                        <a:rPr lang="en-US" sz="1600" baseline="0" dirty="0" smtClean="0">
                          <a:solidFill>
                            <a:srgbClr val="FF0000"/>
                          </a:solidFill>
                        </a:rPr>
                        <a:t>2 Unfunded</a:t>
                      </a:r>
                      <a:endParaRPr lang="en-US" sz="1600" dirty="0">
                        <a:solidFill>
                          <a:srgbClr val="FF0000"/>
                        </a:solidFill>
                      </a:endParaRPr>
                    </a:p>
                  </a:txBody>
                  <a:tcPr/>
                </a:tc>
              </a:tr>
            </a:tbl>
          </a:graphicData>
        </a:graphic>
      </p:graphicFrame>
      <p:cxnSp>
        <p:nvCxnSpPr>
          <p:cNvPr id="57" name="Straight Arrow Connector 56"/>
          <p:cNvCxnSpPr>
            <a:stCxn id="56" idx="0"/>
          </p:cNvCxnSpPr>
          <p:nvPr/>
        </p:nvCxnSpPr>
        <p:spPr bwMode="auto">
          <a:xfrm flipH="1" flipV="1">
            <a:off x="4308086" y="3231673"/>
            <a:ext cx="886133" cy="1800200"/>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Box 59"/>
          <p:cNvSpPr txBox="1"/>
          <p:nvPr/>
        </p:nvSpPr>
        <p:spPr>
          <a:xfrm>
            <a:off x="7223785" y="1090130"/>
            <a:ext cx="1824538" cy="707886"/>
          </a:xfrm>
          <a:prstGeom prst="rect">
            <a:avLst/>
          </a:prstGeom>
          <a:noFill/>
          <a:ln w="38100">
            <a:solidFill>
              <a:srgbClr val="00B0F0"/>
            </a:solidFill>
          </a:ln>
        </p:spPr>
        <p:txBody>
          <a:bodyPr wrap="none" rtlCol="0">
            <a:spAutoFit/>
          </a:bodyPr>
          <a:lstStyle/>
          <a:p>
            <a:r>
              <a:rPr lang="en-US" sz="2000" dirty="0" smtClean="0">
                <a:solidFill>
                  <a:prstClr val="black"/>
                </a:solidFill>
              </a:rPr>
              <a:t>US$ 300-500k</a:t>
            </a:r>
            <a:br>
              <a:rPr lang="en-US" sz="2000" dirty="0" smtClean="0">
                <a:solidFill>
                  <a:prstClr val="black"/>
                </a:solidFill>
              </a:rPr>
            </a:br>
            <a:r>
              <a:rPr lang="en-US" sz="2000" dirty="0" smtClean="0">
                <a:solidFill>
                  <a:prstClr val="black"/>
                </a:solidFill>
              </a:rPr>
              <a:t>per test</a:t>
            </a:r>
            <a:endParaRPr lang="en-US" sz="2000" dirty="0">
              <a:solidFill>
                <a:prstClr val="black"/>
              </a:solidFill>
            </a:endParaRPr>
          </a:p>
        </p:txBody>
      </p:sp>
      <p:sp>
        <p:nvSpPr>
          <p:cNvPr id="61" name="TextBox 60"/>
          <p:cNvSpPr txBox="1"/>
          <p:nvPr/>
        </p:nvSpPr>
        <p:spPr>
          <a:xfrm>
            <a:off x="6470098" y="5495503"/>
            <a:ext cx="2651688" cy="707886"/>
          </a:xfrm>
          <a:prstGeom prst="rect">
            <a:avLst/>
          </a:prstGeom>
          <a:solidFill>
            <a:srgbClr val="FFFF00"/>
          </a:solidFill>
          <a:ln w="38100">
            <a:solidFill>
              <a:srgbClr val="FF0000"/>
            </a:solidFill>
          </a:ln>
        </p:spPr>
        <p:txBody>
          <a:bodyPr wrap="none" rtlCol="0">
            <a:spAutoFit/>
          </a:bodyPr>
          <a:lstStyle/>
          <a:p>
            <a:r>
              <a:rPr lang="en-US" sz="2000" dirty="0" smtClean="0">
                <a:solidFill>
                  <a:srgbClr val="FF0000"/>
                </a:solidFill>
              </a:rPr>
              <a:t>Significant Data Gap</a:t>
            </a:r>
          </a:p>
          <a:p>
            <a:r>
              <a:rPr lang="en-US" sz="2000" dirty="0" smtClean="0">
                <a:solidFill>
                  <a:srgbClr val="FF0000"/>
                </a:solidFill>
              </a:rPr>
              <a:t>12 Unfunded Engines</a:t>
            </a:r>
            <a:endParaRPr lang="en-US" sz="2000" dirty="0">
              <a:solidFill>
                <a:srgbClr val="FF0000"/>
              </a:solidFill>
            </a:endParaRPr>
          </a:p>
        </p:txBody>
      </p:sp>
      <p:sp>
        <p:nvSpPr>
          <p:cNvPr id="20" name="Rectangle 2"/>
          <p:cNvSpPr txBox="1">
            <a:spLocks noChangeArrowheads="1"/>
          </p:cNvSpPr>
          <p:nvPr/>
        </p:nvSpPr>
        <p:spPr bwMode="auto">
          <a:xfrm>
            <a:off x="0" y="0"/>
            <a:ext cx="9144000" cy="609600"/>
          </a:xfrm>
          <a:prstGeom prst="rect">
            <a:avLst/>
          </a:prstGeom>
          <a:solidFill>
            <a:srgbClr val="31488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400" dirty="0" smtClean="0">
                <a:solidFill>
                  <a:prstClr val="white"/>
                </a:solidFill>
              </a:rPr>
              <a:t>25 Representative Engines</a:t>
            </a:r>
          </a:p>
        </p:txBody>
      </p:sp>
      <p:sp>
        <p:nvSpPr>
          <p:cNvPr id="4" name="TextBox 3"/>
          <p:cNvSpPr txBox="1"/>
          <p:nvPr/>
        </p:nvSpPr>
        <p:spPr>
          <a:xfrm>
            <a:off x="38923" y="6405267"/>
            <a:ext cx="9045025" cy="400110"/>
          </a:xfrm>
          <a:prstGeom prst="rect">
            <a:avLst/>
          </a:prstGeom>
          <a:solidFill>
            <a:srgbClr val="FFC000"/>
          </a:solidFill>
          <a:ln w="25400">
            <a:solidFill>
              <a:srgbClr val="FF0000"/>
            </a:solidFill>
          </a:ln>
        </p:spPr>
        <p:txBody>
          <a:bodyPr wrap="square" rtlCol="0">
            <a:spAutoFit/>
          </a:bodyPr>
          <a:lstStyle/>
          <a:p>
            <a:r>
              <a:rPr lang="en-US" sz="2000" dirty="0" smtClean="0">
                <a:solidFill>
                  <a:prstClr val="black"/>
                </a:solidFill>
              </a:rPr>
              <a:t>Negotiations to support six unfunded US Engine tests have started  </a:t>
            </a:r>
            <a:endParaRPr lang="en-US" sz="2000" dirty="0">
              <a:solidFill>
                <a:prstClr val="black"/>
              </a:solidFill>
            </a:endParaRPr>
          </a:p>
        </p:txBody>
      </p:sp>
    </p:spTree>
    <p:extLst>
      <p:ext uri="{BB962C8B-B14F-4D97-AF65-F5344CB8AC3E}">
        <p14:creationId xmlns:p14="http://schemas.microsoft.com/office/powerpoint/2010/main" val="3340415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1905000"/>
            <a:ext cx="9144000" cy="1905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rgbClr val="92D050"/>
              </a:solidFill>
            </a:endParaRPr>
          </a:p>
        </p:txBody>
      </p:sp>
      <p:cxnSp>
        <p:nvCxnSpPr>
          <p:cNvPr id="29" name="Lige forbindelse 19"/>
          <p:cNvCxnSpPr/>
          <p:nvPr/>
        </p:nvCxnSpPr>
        <p:spPr bwMode="auto">
          <a:xfrm rot="5400000">
            <a:off x="4090194" y="4090194"/>
            <a:ext cx="4594225" cy="26987"/>
          </a:xfrm>
          <a:prstGeom prst="line">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Lige forbindelse 19"/>
          <p:cNvCxnSpPr/>
          <p:nvPr/>
        </p:nvCxnSpPr>
        <p:spPr bwMode="auto">
          <a:xfrm rot="5400000">
            <a:off x="4090194" y="4112419"/>
            <a:ext cx="4594225" cy="26987"/>
          </a:xfrm>
          <a:prstGeom prst="line">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Lige forbindelse 19"/>
          <p:cNvCxnSpPr/>
          <p:nvPr/>
        </p:nvCxnSpPr>
        <p:spPr bwMode="auto">
          <a:xfrm rot="5400000">
            <a:off x="5004594" y="4090194"/>
            <a:ext cx="4594225" cy="26987"/>
          </a:xfrm>
          <a:prstGeom prst="line">
            <a:avLst/>
          </a:prstGeom>
          <a:solidFill>
            <a:schemeClr val="bg1"/>
          </a:solid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366" name="TextBox 32"/>
          <p:cNvSpPr txBox="1">
            <a:spLocks noChangeArrowheads="1"/>
          </p:cNvSpPr>
          <p:nvPr/>
        </p:nvSpPr>
        <p:spPr bwMode="auto">
          <a:xfrm>
            <a:off x="36513" y="2667000"/>
            <a:ext cx="166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b="1" smtClean="0">
                <a:solidFill>
                  <a:prstClr val="black"/>
                </a:solidFill>
              </a:rPr>
              <a:t>Transition Standard</a:t>
            </a:r>
          </a:p>
        </p:txBody>
      </p:sp>
      <p:cxnSp>
        <p:nvCxnSpPr>
          <p:cNvPr id="35" name="Straight Connector 34"/>
          <p:cNvCxnSpPr/>
          <p:nvPr/>
        </p:nvCxnSpPr>
        <p:spPr>
          <a:xfrm>
            <a:off x="36513" y="1066800"/>
            <a:ext cx="9031287" cy="7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484313" y="1066800"/>
            <a:ext cx="0" cy="144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13113" y="1074738"/>
            <a:ext cx="0" cy="144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141913" y="1074738"/>
            <a:ext cx="0" cy="144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970713" y="1074738"/>
            <a:ext cx="0" cy="144462"/>
          </a:xfrm>
          <a:prstGeom prst="line">
            <a:avLst/>
          </a:prstGeom>
        </p:spPr>
        <p:style>
          <a:lnRef idx="1">
            <a:schemeClr val="accent1"/>
          </a:lnRef>
          <a:fillRef idx="0">
            <a:schemeClr val="accent1"/>
          </a:fillRef>
          <a:effectRef idx="0">
            <a:schemeClr val="accent1"/>
          </a:effectRef>
          <a:fontRef idx="minor">
            <a:schemeClr val="tx1"/>
          </a:fontRef>
        </p:style>
      </p:cxnSp>
      <p:sp>
        <p:nvSpPr>
          <p:cNvPr id="15372" name="TextBox 39"/>
          <p:cNvSpPr txBox="1">
            <a:spLocks noChangeArrowheads="1"/>
          </p:cNvSpPr>
          <p:nvPr/>
        </p:nvSpPr>
        <p:spPr bwMode="auto">
          <a:xfrm>
            <a:off x="2093913" y="1063625"/>
            <a:ext cx="550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400" b="1" smtClean="0">
                <a:solidFill>
                  <a:srgbClr val="1F497D"/>
                </a:solidFill>
              </a:rPr>
              <a:t>2015</a:t>
            </a:r>
            <a:endParaRPr lang="en-GB" sz="1800" b="1" smtClean="0">
              <a:solidFill>
                <a:srgbClr val="1F497D"/>
              </a:solidFill>
            </a:endParaRPr>
          </a:p>
        </p:txBody>
      </p:sp>
      <p:sp>
        <p:nvSpPr>
          <p:cNvPr id="15373" name="TextBox 40"/>
          <p:cNvSpPr txBox="1">
            <a:spLocks noChangeArrowheads="1"/>
          </p:cNvSpPr>
          <p:nvPr/>
        </p:nvSpPr>
        <p:spPr bwMode="auto">
          <a:xfrm>
            <a:off x="3922713" y="1057275"/>
            <a:ext cx="550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400" b="1" smtClean="0">
                <a:solidFill>
                  <a:srgbClr val="1F497D"/>
                </a:solidFill>
              </a:rPr>
              <a:t>2016</a:t>
            </a:r>
          </a:p>
        </p:txBody>
      </p:sp>
      <p:sp>
        <p:nvSpPr>
          <p:cNvPr id="15374" name="TextBox 41"/>
          <p:cNvSpPr txBox="1">
            <a:spLocks noChangeArrowheads="1"/>
          </p:cNvSpPr>
          <p:nvPr/>
        </p:nvSpPr>
        <p:spPr bwMode="auto">
          <a:xfrm>
            <a:off x="5767388" y="1057275"/>
            <a:ext cx="550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400" b="1" smtClean="0">
                <a:solidFill>
                  <a:srgbClr val="1F497D"/>
                </a:solidFill>
              </a:rPr>
              <a:t>2017</a:t>
            </a:r>
            <a:endParaRPr lang="en-GB" sz="1800" b="1" smtClean="0">
              <a:solidFill>
                <a:srgbClr val="1F497D"/>
              </a:solidFill>
            </a:endParaRPr>
          </a:p>
        </p:txBody>
      </p:sp>
      <p:sp>
        <p:nvSpPr>
          <p:cNvPr id="15375" name="TextBox 42"/>
          <p:cNvSpPr txBox="1">
            <a:spLocks noChangeArrowheads="1"/>
          </p:cNvSpPr>
          <p:nvPr/>
        </p:nvSpPr>
        <p:spPr bwMode="auto">
          <a:xfrm>
            <a:off x="7526338" y="1066800"/>
            <a:ext cx="550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400" b="1" smtClean="0">
                <a:solidFill>
                  <a:srgbClr val="1F497D"/>
                </a:solidFill>
              </a:rPr>
              <a:t>2018</a:t>
            </a:r>
            <a:endParaRPr lang="en-GB" sz="1800" b="1" smtClean="0">
              <a:solidFill>
                <a:srgbClr val="1F497D"/>
              </a:solidFill>
            </a:endParaRPr>
          </a:p>
        </p:txBody>
      </p:sp>
      <p:sp>
        <p:nvSpPr>
          <p:cNvPr id="45" name="Isosceles Triangle 44"/>
          <p:cNvSpPr/>
          <p:nvPr/>
        </p:nvSpPr>
        <p:spPr>
          <a:xfrm>
            <a:off x="1484313" y="1905000"/>
            <a:ext cx="215900" cy="215900"/>
          </a:xfrm>
          <a:prstGeom prst="triangle">
            <a:avLst/>
          </a:prstGeom>
          <a:solidFill>
            <a:srgbClr val="92D050"/>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prstClr val="white"/>
              </a:solidFill>
            </a:endParaRPr>
          </a:p>
        </p:txBody>
      </p:sp>
      <p:sp>
        <p:nvSpPr>
          <p:cNvPr id="15377" name="TextBox 45"/>
          <p:cNvSpPr txBox="1">
            <a:spLocks noChangeArrowheads="1"/>
          </p:cNvSpPr>
          <p:nvPr/>
        </p:nvSpPr>
        <p:spPr bwMode="auto">
          <a:xfrm>
            <a:off x="152400" y="22860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000" b="1" smtClean="0">
                <a:solidFill>
                  <a:prstClr val="black"/>
                </a:solidFill>
              </a:rPr>
              <a:t>SN to Mass Concentration</a:t>
            </a:r>
            <a:endParaRPr lang="en-GB" sz="900" b="1" smtClean="0">
              <a:solidFill>
                <a:prstClr val="black"/>
              </a:solidFill>
            </a:endParaRPr>
          </a:p>
        </p:txBody>
      </p:sp>
      <p:sp>
        <p:nvSpPr>
          <p:cNvPr id="15378" name="TextBox 46"/>
          <p:cNvSpPr txBox="1">
            <a:spLocks noChangeArrowheads="1"/>
          </p:cNvSpPr>
          <p:nvPr/>
        </p:nvSpPr>
        <p:spPr bwMode="auto">
          <a:xfrm>
            <a:off x="1255713" y="2133600"/>
            <a:ext cx="671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000" b="1" smtClean="0">
                <a:solidFill>
                  <a:prstClr val="black"/>
                </a:solidFill>
              </a:rPr>
              <a:t>Populate</a:t>
            </a:r>
            <a:endParaRPr lang="en-GB" sz="900" b="1" smtClean="0">
              <a:solidFill>
                <a:prstClr val="black"/>
              </a:solidFill>
            </a:endParaRPr>
          </a:p>
        </p:txBody>
      </p:sp>
      <p:sp>
        <p:nvSpPr>
          <p:cNvPr id="48" name="Isosceles Triangle 47"/>
          <p:cNvSpPr/>
          <p:nvPr/>
        </p:nvSpPr>
        <p:spPr>
          <a:xfrm>
            <a:off x="2106613" y="1905000"/>
            <a:ext cx="215900" cy="215900"/>
          </a:xfrm>
          <a:prstGeom prst="triangle">
            <a:avLst/>
          </a:prstGeom>
          <a:solidFill>
            <a:srgbClr val="92D050"/>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prstClr val="white"/>
              </a:solidFill>
            </a:endParaRPr>
          </a:p>
        </p:txBody>
      </p:sp>
      <p:sp>
        <p:nvSpPr>
          <p:cNvPr id="15380" name="TextBox 48"/>
          <p:cNvSpPr txBox="1">
            <a:spLocks noChangeArrowheads="1"/>
          </p:cNvSpPr>
          <p:nvPr/>
        </p:nvSpPr>
        <p:spPr bwMode="auto">
          <a:xfrm>
            <a:off x="2017713" y="2133600"/>
            <a:ext cx="595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sz="1000" b="1" smtClean="0">
              <a:solidFill>
                <a:prstClr val="black"/>
              </a:solidFill>
            </a:endParaRPr>
          </a:p>
        </p:txBody>
      </p:sp>
      <p:sp>
        <p:nvSpPr>
          <p:cNvPr id="15381" name="TextBox 49"/>
          <p:cNvSpPr txBox="1">
            <a:spLocks noChangeArrowheads="1"/>
          </p:cNvSpPr>
          <p:nvPr/>
        </p:nvSpPr>
        <p:spPr bwMode="auto">
          <a:xfrm>
            <a:off x="152400" y="19050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000" b="1" smtClean="0">
                <a:solidFill>
                  <a:prstClr val="black"/>
                </a:solidFill>
              </a:rPr>
              <a:t>Correlation Data Base (CDB)</a:t>
            </a:r>
            <a:endParaRPr lang="en-GB" sz="900" b="1" smtClean="0">
              <a:solidFill>
                <a:prstClr val="black"/>
              </a:solidFill>
            </a:endParaRPr>
          </a:p>
        </p:txBody>
      </p:sp>
      <p:cxnSp>
        <p:nvCxnSpPr>
          <p:cNvPr id="51" name="Straight Connector 50"/>
          <p:cNvCxnSpPr/>
          <p:nvPr/>
        </p:nvCxnSpPr>
        <p:spPr>
          <a:xfrm flipV="1">
            <a:off x="1484313" y="2120900"/>
            <a:ext cx="730250" cy="17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Isosceles Triangle 51"/>
          <p:cNvSpPr/>
          <p:nvPr/>
        </p:nvSpPr>
        <p:spPr>
          <a:xfrm>
            <a:off x="1789113" y="2374900"/>
            <a:ext cx="215900" cy="215900"/>
          </a:xfrm>
          <a:prstGeom prst="triangle">
            <a:avLst/>
          </a:prstGeom>
          <a:solidFill>
            <a:srgbClr val="92D050"/>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prstClr val="white"/>
              </a:solidFill>
            </a:endParaRPr>
          </a:p>
        </p:txBody>
      </p:sp>
      <p:sp>
        <p:nvSpPr>
          <p:cNvPr id="15384" name="TextBox 52"/>
          <p:cNvSpPr txBox="1">
            <a:spLocks noChangeArrowheads="1"/>
          </p:cNvSpPr>
          <p:nvPr/>
        </p:nvSpPr>
        <p:spPr bwMode="auto">
          <a:xfrm>
            <a:off x="1485900" y="2573338"/>
            <a:ext cx="836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000" b="1" smtClean="0">
                <a:solidFill>
                  <a:prstClr val="black"/>
                </a:solidFill>
              </a:rPr>
              <a:t>Develop</a:t>
            </a:r>
          </a:p>
          <a:p>
            <a:pPr eaLnBrk="1" hangingPunct="1"/>
            <a:r>
              <a:rPr lang="en-GB" sz="1000" b="1" smtClean="0">
                <a:solidFill>
                  <a:prstClr val="black"/>
                </a:solidFill>
              </a:rPr>
              <a:t>Correlation</a:t>
            </a:r>
            <a:endParaRPr lang="en-GB" sz="900" b="1" smtClean="0">
              <a:solidFill>
                <a:prstClr val="black"/>
              </a:solidFill>
            </a:endParaRPr>
          </a:p>
        </p:txBody>
      </p:sp>
      <p:sp>
        <p:nvSpPr>
          <p:cNvPr id="54" name="Isosceles Triangle 53"/>
          <p:cNvSpPr/>
          <p:nvPr/>
        </p:nvSpPr>
        <p:spPr>
          <a:xfrm>
            <a:off x="2106613" y="2374900"/>
            <a:ext cx="215900" cy="215900"/>
          </a:xfrm>
          <a:prstGeom prst="triangle">
            <a:avLst/>
          </a:prstGeom>
          <a:solidFill>
            <a:srgbClr val="92D050"/>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prstClr val="white"/>
              </a:solidFill>
            </a:endParaRPr>
          </a:p>
        </p:txBody>
      </p:sp>
      <p:cxnSp>
        <p:nvCxnSpPr>
          <p:cNvPr id="55" name="Straight Connector 54"/>
          <p:cNvCxnSpPr>
            <a:endCxn id="54" idx="4"/>
          </p:cNvCxnSpPr>
          <p:nvPr/>
        </p:nvCxnSpPr>
        <p:spPr>
          <a:xfrm>
            <a:off x="1789113" y="25908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897063" y="2105025"/>
            <a:ext cx="0" cy="304800"/>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12713" y="1573213"/>
            <a:ext cx="842486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2254250" y="1392238"/>
            <a:ext cx="288925" cy="36036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800" dirty="0">
                <a:solidFill>
                  <a:prstClr val="black"/>
                </a:solidFill>
              </a:rPr>
              <a:t>SG</a:t>
            </a:r>
          </a:p>
        </p:txBody>
      </p:sp>
      <p:sp>
        <p:nvSpPr>
          <p:cNvPr id="69" name="Oval 68"/>
          <p:cNvSpPr/>
          <p:nvPr/>
        </p:nvSpPr>
        <p:spPr>
          <a:xfrm>
            <a:off x="3270250" y="1295400"/>
            <a:ext cx="576263" cy="5048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000" dirty="0">
                <a:solidFill>
                  <a:prstClr val="black"/>
                </a:solidFill>
              </a:rPr>
              <a:t>CAEP10</a:t>
            </a:r>
          </a:p>
        </p:txBody>
      </p:sp>
      <p:sp>
        <p:nvSpPr>
          <p:cNvPr id="70" name="Rectangle 69"/>
          <p:cNvSpPr/>
          <p:nvPr/>
        </p:nvSpPr>
        <p:spPr>
          <a:xfrm>
            <a:off x="4608513" y="1371600"/>
            <a:ext cx="287337" cy="36036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800" dirty="0">
                <a:solidFill>
                  <a:prstClr val="black"/>
                </a:solidFill>
              </a:rPr>
              <a:t>SG</a:t>
            </a:r>
          </a:p>
        </p:txBody>
      </p:sp>
      <p:sp>
        <p:nvSpPr>
          <p:cNvPr id="71" name="Rectangle 70"/>
          <p:cNvSpPr/>
          <p:nvPr/>
        </p:nvSpPr>
        <p:spPr>
          <a:xfrm>
            <a:off x="6208713" y="1371600"/>
            <a:ext cx="287337" cy="36036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800" dirty="0">
                <a:solidFill>
                  <a:prstClr val="black"/>
                </a:solidFill>
              </a:rPr>
              <a:t>SG</a:t>
            </a:r>
          </a:p>
        </p:txBody>
      </p:sp>
      <p:sp>
        <p:nvSpPr>
          <p:cNvPr id="72" name="Rectangle 71"/>
          <p:cNvSpPr/>
          <p:nvPr/>
        </p:nvSpPr>
        <p:spPr>
          <a:xfrm>
            <a:off x="7750175" y="1392238"/>
            <a:ext cx="287338" cy="36036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800" dirty="0">
                <a:solidFill>
                  <a:prstClr val="black"/>
                </a:solidFill>
              </a:rPr>
              <a:t>SG</a:t>
            </a:r>
          </a:p>
        </p:txBody>
      </p:sp>
      <p:sp>
        <p:nvSpPr>
          <p:cNvPr id="15394" name="TextBox 75"/>
          <p:cNvSpPr txBox="1">
            <a:spLocks noChangeArrowheads="1"/>
          </p:cNvSpPr>
          <p:nvPr/>
        </p:nvSpPr>
        <p:spPr bwMode="auto">
          <a:xfrm>
            <a:off x="141288" y="3176588"/>
            <a:ext cx="183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000" b="1" smtClean="0">
                <a:solidFill>
                  <a:prstClr val="black"/>
                </a:solidFill>
              </a:rPr>
              <a:t>ANNEX 16 VOL.II CAEP/10 UPDATE</a:t>
            </a:r>
            <a:endParaRPr lang="en-GB" sz="900" b="1" smtClean="0">
              <a:solidFill>
                <a:prstClr val="black"/>
              </a:solidFill>
            </a:endParaRPr>
          </a:p>
        </p:txBody>
      </p:sp>
      <p:sp>
        <p:nvSpPr>
          <p:cNvPr id="77" name="Isosceles Triangle 76"/>
          <p:cNvSpPr/>
          <p:nvPr/>
        </p:nvSpPr>
        <p:spPr>
          <a:xfrm>
            <a:off x="2106613" y="3136900"/>
            <a:ext cx="215900" cy="215900"/>
          </a:xfrm>
          <a:prstGeom prst="triangle">
            <a:avLst/>
          </a:prstGeom>
          <a:solidFill>
            <a:srgbClr val="92D050"/>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prstClr val="white"/>
              </a:solidFill>
            </a:endParaRPr>
          </a:p>
        </p:txBody>
      </p:sp>
      <p:cxnSp>
        <p:nvCxnSpPr>
          <p:cNvPr id="78" name="Straight Connector 77"/>
          <p:cNvCxnSpPr>
            <a:endCxn id="77" idx="4"/>
          </p:cNvCxnSpPr>
          <p:nvPr/>
        </p:nvCxnSpPr>
        <p:spPr>
          <a:xfrm>
            <a:off x="1381125" y="3352800"/>
            <a:ext cx="941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endCxn id="77" idx="0"/>
          </p:cNvCxnSpPr>
          <p:nvPr/>
        </p:nvCxnSpPr>
        <p:spPr>
          <a:xfrm>
            <a:off x="2214563" y="2590800"/>
            <a:ext cx="0" cy="546100"/>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endCxn id="64" idx="2"/>
          </p:cNvCxnSpPr>
          <p:nvPr/>
        </p:nvCxnSpPr>
        <p:spPr>
          <a:xfrm flipV="1">
            <a:off x="2347913" y="1752600"/>
            <a:ext cx="50800" cy="1617663"/>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7" idx="4"/>
          </p:cNvCxnSpPr>
          <p:nvPr/>
        </p:nvCxnSpPr>
        <p:spPr>
          <a:xfrm>
            <a:off x="2322513" y="3352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Isosceles Triangle 88"/>
          <p:cNvSpPr/>
          <p:nvPr/>
        </p:nvSpPr>
        <p:spPr>
          <a:xfrm>
            <a:off x="2551113" y="3136900"/>
            <a:ext cx="215900" cy="215900"/>
          </a:xfrm>
          <a:prstGeom prst="triangle">
            <a:avLst/>
          </a:prstGeom>
          <a:solidFill>
            <a:srgbClr val="92D050"/>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prstClr val="white"/>
              </a:solidFill>
            </a:endParaRPr>
          </a:p>
        </p:txBody>
      </p:sp>
      <p:sp>
        <p:nvSpPr>
          <p:cNvPr id="15401" name="TextBox 90"/>
          <p:cNvSpPr txBox="1">
            <a:spLocks noChangeArrowheads="1"/>
          </p:cNvSpPr>
          <p:nvPr/>
        </p:nvSpPr>
        <p:spPr bwMode="auto">
          <a:xfrm>
            <a:off x="3065463" y="3200400"/>
            <a:ext cx="12382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900" b="1" smtClean="0">
                <a:solidFill>
                  <a:prstClr val="black"/>
                </a:solidFill>
              </a:rPr>
              <a:t>CAEP/10 Cert </a:t>
            </a:r>
          </a:p>
          <a:p>
            <a:pPr algn="ctr" eaLnBrk="1" hangingPunct="1"/>
            <a:r>
              <a:rPr lang="en-GB" sz="900" b="1" smtClean="0">
                <a:solidFill>
                  <a:prstClr val="black"/>
                </a:solidFill>
              </a:rPr>
              <a:t>Requirement and </a:t>
            </a:r>
          </a:p>
          <a:p>
            <a:pPr algn="ctr" eaLnBrk="1" hangingPunct="1"/>
            <a:r>
              <a:rPr lang="en-GB" sz="900" b="1" smtClean="0">
                <a:solidFill>
                  <a:prstClr val="black"/>
                </a:solidFill>
              </a:rPr>
              <a:t>“Transition Standard”</a:t>
            </a:r>
          </a:p>
        </p:txBody>
      </p:sp>
      <p:cxnSp>
        <p:nvCxnSpPr>
          <p:cNvPr id="92" name="Straight Arrow Connector 91"/>
          <p:cNvCxnSpPr>
            <a:endCxn id="89" idx="0"/>
          </p:cNvCxnSpPr>
          <p:nvPr/>
        </p:nvCxnSpPr>
        <p:spPr>
          <a:xfrm>
            <a:off x="2417763" y="1762125"/>
            <a:ext cx="241300" cy="1374775"/>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95" name="Isosceles Triangle 94"/>
          <p:cNvSpPr/>
          <p:nvPr/>
        </p:nvSpPr>
        <p:spPr>
          <a:xfrm>
            <a:off x="3021013" y="3136900"/>
            <a:ext cx="215900" cy="215900"/>
          </a:xfrm>
          <a:prstGeom prst="triangle">
            <a:avLst/>
          </a:prstGeom>
          <a:solidFill>
            <a:srgbClr val="92D050"/>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prstClr val="white"/>
              </a:solidFill>
            </a:endParaRPr>
          </a:p>
        </p:txBody>
      </p:sp>
      <p:cxnSp>
        <p:nvCxnSpPr>
          <p:cNvPr id="96" name="Straight Arrow Connector 95"/>
          <p:cNvCxnSpPr>
            <a:stCxn id="95" idx="0"/>
            <a:endCxn id="69" idx="4"/>
          </p:cNvCxnSpPr>
          <p:nvPr/>
        </p:nvCxnSpPr>
        <p:spPr>
          <a:xfrm flipV="1">
            <a:off x="3128963" y="1800225"/>
            <a:ext cx="430212" cy="1336675"/>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0" y="3810000"/>
            <a:ext cx="9144000" cy="2286000"/>
          </a:xfrm>
          <a:prstGeom prst="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15406" name="TextBox 104"/>
          <p:cNvSpPr txBox="1">
            <a:spLocks noChangeArrowheads="1"/>
          </p:cNvSpPr>
          <p:nvPr/>
        </p:nvSpPr>
        <p:spPr bwMode="auto">
          <a:xfrm>
            <a:off x="12700" y="4419600"/>
            <a:ext cx="2044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b="1" smtClean="0">
                <a:solidFill>
                  <a:prstClr val="black"/>
                </a:solidFill>
              </a:rPr>
              <a:t>SN Replacement</a:t>
            </a:r>
          </a:p>
        </p:txBody>
      </p:sp>
      <p:sp>
        <p:nvSpPr>
          <p:cNvPr id="15407" name="TextBox 105"/>
          <p:cNvSpPr txBox="1">
            <a:spLocks noChangeArrowheads="1"/>
          </p:cNvSpPr>
          <p:nvPr/>
        </p:nvSpPr>
        <p:spPr bwMode="auto">
          <a:xfrm>
            <a:off x="36513" y="3962400"/>
            <a:ext cx="1258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200" b="1" smtClean="0">
                <a:solidFill>
                  <a:prstClr val="black"/>
                </a:solidFill>
              </a:rPr>
              <a:t>Representative Engine Data</a:t>
            </a:r>
          </a:p>
        </p:txBody>
      </p:sp>
      <p:cxnSp>
        <p:nvCxnSpPr>
          <p:cNvPr id="107" name="Straight Connector 106"/>
          <p:cNvCxnSpPr/>
          <p:nvPr/>
        </p:nvCxnSpPr>
        <p:spPr>
          <a:xfrm>
            <a:off x="1255713" y="4187825"/>
            <a:ext cx="4191000" cy="0"/>
          </a:xfrm>
          <a:prstGeom prst="line">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5410" idx="0"/>
          </p:cNvCxnSpPr>
          <p:nvPr/>
        </p:nvCxnSpPr>
        <p:spPr>
          <a:xfrm flipV="1">
            <a:off x="5167313" y="1074738"/>
            <a:ext cx="0" cy="5181600"/>
          </a:xfrm>
          <a:prstGeom prst="straightConnector1">
            <a:avLst/>
          </a:prstGeom>
          <a:ln w="22225">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15410" name="TextBox 111"/>
          <p:cNvSpPr txBox="1">
            <a:spLocks noChangeArrowheads="1"/>
          </p:cNvSpPr>
          <p:nvPr/>
        </p:nvSpPr>
        <p:spPr bwMode="auto">
          <a:xfrm>
            <a:off x="4086225" y="6256338"/>
            <a:ext cx="2160588" cy="276225"/>
          </a:xfrm>
          <a:prstGeom prst="rect">
            <a:avLst/>
          </a:prstGeom>
          <a:solidFill>
            <a:srgbClr val="FFEEB7"/>
          </a:solidFill>
          <a:ln w="19050">
            <a:solidFill>
              <a:schemeClr val="tx1"/>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200" b="1" smtClean="0">
                <a:solidFill>
                  <a:prstClr val="black"/>
                </a:solidFill>
              </a:rPr>
              <a:t>CAEP10 STANDARD ADOPTION</a:t>
            </a:r>
          </a:p>
        </p:txBody>
      </p:sp>
      <p:sp>
        <p:nvSpPr>
          <p:cNvPr id="115" name="TextBox 114"/>
          <p:cNvSpPr txBox="1"/>
          <p:nvPr/>
        </p:nvSpPr>
        <p:spPr>
          <a:xfrm>
            <a:off x="1927225" y="4216400"/>
            <a:ext cx="1914525" cy="254000"/>
          </a:xfrm>
          <a:prstGeom prst="rect">
            <a:avLst/>
          </a:prstGeom>
          <a:noFill/>
        </p:spPr>
        <p:txBody>
          <a:bodyPr>
            <a:spAutoFit/>
          </a:bodyPr>
          <a:lstStyle/>
          <a:p>
            <a:pPr fontAlgn="auto">
              <a:spcBef>
                <a:spcPts val="0"/>
              </a:spcBef>
              <a:spcAft>
                <a:spcPts val="0"/>
              </a:spcAft>
              <a:defRPr/>
            </a:pPr>
            <a:r>
              <a:rPr lang="en-GB" sz="1050" b="1" dirty="0">
                <a:solidFill>
                  <a:prstClr val="black"/>
                </a:solidFill>
                <a:latin typeface="Calibri"/>
              </a:rPr>
              <a:t>COLLABORATIVE REPORTING</a:t>
            </a:r>
          </a:p>
        </p:txBody>
      </p:sp>
      <p:sp>
        <p:nvSpPr>
          <p:cNvPr id="15412" name="TextBox 115"/>
          <p:cNvSpPr txBox="1">
            <a:spLocks noChangeArrowheads="1"/>
          </p:cNvSpPr>
          <p:nvPr/>
        </p:nvSpPr>
        <p:spPr bwMode="auto">
          <a:xfrm>
            <a:off x="53975" y="4800600"/>
            <a:ext cx="1698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000" b="1" smtClean="0">
                <a:solidFill>
                  <a:prstClr val="black"/>
                </a:solidFill>
              </a:rPr>
              <a:t>SN to Mass Concentration Update</a:t>
            </a:r>
            <a:endParaRPr lang="en-GB" sz="900" b="1" smtClean="0">
              <a:solidFill>
                <a:prstClr val="black"/>
              </a:solidFill>
            </a:endParaRPr>
          </a:p>
        </p:txBody>
      </p:sp>
      <p:cxnSp>
        <p:nvCxnSpPr>
          <p:cNvPr id="117" name="Straight Arrow Connector 116"/>
          <p:cNvCxnSpPr>
            <a:stCxn id="118" idx="0"/>
          </p:cNvCxnSpPr>
          <p:nvPr/>
        </p:nvCxnSpPr>
        <p:spPr>
          <a:xfrm flipV="1">
            <a:off x="5446713" y="1057275"/>
            <a:ext cx="0" cy="2905125"/>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8" name="Isosceles Triangle 117"/>
          <p:cNvSpPr/>
          <p:nvPr/>
        </p:nvSpPr>
        <p:spPr>
          <a:xfrm>
            <a:off x="5338763" y="3962400"/>
            <a:ext cx="215900" cy="215900"/>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cxnSp>
        <p:nvCxnSpPr>
          <p:cNvPr id="123" name="Straight Arrow Connector 122"/>
          <p:cNvCxnSpPr>
            <a:stCxn id="48" idx="4"/>
          </p:cNvCxnSpPr>
          <p:nvPr/>
        </p:nvCxnSpPr>
        <p:spPr>
          <a:xfrm>
            <a:off x="2322513" y="2120900"/>
            <a:ext cx="3124200" cy="2755900"/>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126" name="Isosceles Triangle 125"/>
          <p:cNvSpPr/>
          <p:nvPr/>
        </p:nvSpPr>
        <p:spPr>
          <a:xfrm>
            <a:off x="5322888" y="4876800"/>
            <a:ext cx="215900" cy="215900"/>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cxnSp>
        <p:nvCxnSpPr>
          <p:cNvPr id="127" name="Straight Arrow Connector 126"/>
          <p:cNvCxnSpPr>
            <a:stCxn id="118" idx="3"/>
            <a:endCxn id="126" idx="0"/>
          </p:cNvCxnSpPr>
          <p:nvPr/>
        </p:nvCxnSpPr>
        <p:spPr>
          <a:xfrm flipH="1">
            <a:off x="5430838" y="4178300"/>
            <a:ext cx="15875" cy="698500"/>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5418" name="TextBox 132"/>
          <p:cNvSpPr txBox="1">
            <a:spLocks noChangeArrowheads="1"/>
          </p:cNvSpPr>
          <p:nvPr/>
        </p:nvSpPr>
        <p:spPr bwMode="auto">
          <a:xfrm>
            <a:off x="5141913" y="5087938"/>
            <a:ext cx="1401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000" b="1" smtClean="0">
                <a:solidFill>
                  <a:prstClr val="black"/>
                </a:solidFill>
              </a:rPr>
              <a:t>Updated Correlation Data Base (uCDB)</a:t>
            </a:r>
            <a:endParaRPr lang="en-GB" sz="900" b="1" smtClean="0">
              <a:solidFill>
                <a:prstClr val="black"/>
              </a:solidFill>
            </a:endParaRPr>
          </a:p>
        </p:txBody>
      </p:sp>
      <p:cxnSp>
        <p:nvCxnSpPr>
          <p:cNvPr id="134" name="Straight Connector 133"/>
          <p:cNvCxnSpPr/>
          <p:nvPr/>
        </p:nvCxnSpPr>
        <p:spPr>
          <a:xfrm>
            <a:off x="5338763" y="4187825"/>
            <a:ext cx="1617662" cy="0"/>
          </a:xfrm>
          <a:prstGeom prst="line">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38" name="Isosceles Triangle 137"/>
          <p:cNvSpPr/>
          <p:nvPr/>
        </p:nvSpPr>
        <p:spPr>
          <a:xfrm>
            <a:off x="6835775" y="4872038"/>
            <a:ext cx="215900" cy="215900"/>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140" name="TextBox 139"/>
          <p:cNvSpPr txBox="1"/>
          <p:nvPr/>
        </p:nvSpPr>
        <p:spPr>
          <a:xfrm>
            <a:off x="5394325" y="4191000"/>
            <a:ext cx="1576388" cy="415925"/>
          </a:xfrm>
          <a:prstGeom prst="rect">
            <a:avLst/>
          </a:prstGeom>
          <a:noFill/>
        </p:spPr>
        <p:txBody>
          <a:bodyPr>
            <a:spAutoFit/>
          </a:bodyPr>
          <a:lstStyle/>
          <a:p>
            <a:pPr fontAlgn="auto">
              <a:spcBef>
                <a:spcPts val="0"/>
              </a:spcBef>
              <a:spcAft>
                <a:spcPts val="0"/>
              </a:spcAft>
              <a:defRPr/>
            </a:pPr>
            <a:r>
              <a:rPr lang="en-GB" sz="1050" b="1" dirty="0">
                <a:solidFill>
                  <a:prstClr val="black"/>
                </a:solidFill>
                <a:latin typeface="Calibri"/>
              </a:rPr>
              <a:t>TRANSITION STANDARD REPORTING</a:t>
            </a:r>
          </a:p>
        </p:txBody>
      </p:sp>
      <p:sp>
        <p:nvSpPr>
          <p:cNvPr id="141" name="Isosceles Triangle 140"/>
          <p:cNvSpPr/>
          <p:nvPr/>
        </p:nvSpPr>
        <p:spPr>
          <a:xfrm>
            <a:off x="6831013" y="3962400"/>
            <a:ext cx="215900" cy="215900"/>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cxnSp>
        <p:nvCxnSpPr>
          <p:cNvPr id="143" name="Straight Arrow Connector 142"/>
          <p:cNvCxnSpPr>
            <a:endCxn id="138" idx="0"/>
          </p:cNvCxnSpPr>
          <p:nvPr/>
        </p:nvCxnSpPr>
        <p:spPr>
          <a:xfrm flipH="1">
            <a:off x="6943725" y="4173538"/>
            <a:ext cx="0" cy="698500"/>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endCxn id="152" idx="4"/>
          </p:cNvCxnSpPr>
          <p:nvPr/>
        </p:nvCxnSpPr>
        <p:spPr>
          <a:xfrm>
            <a:off x="5338763" y="5080000"/>
            <a:ext cx="2352675" cy="127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8" name="Oval 147"/>
          <p:cNvSpPr/>
          <p:nvPr/>
        </p:nvSpPr>
        <p:spPr>
          <a:xfrm>
            <a:off x="8567738" y="1323975"/>
            <a:ext cx="576262" cy="5048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000" dirty="0">
                <a:solidFill>
                  <a:prstClr val="black"/>
                </a:solidFill>
              </a:rPr>
              <a:t>CAEP11</a:t>
            </a:r>
            <a:endParaRPr lang="en-GB" dirty="0">
              <a:solidFill>
                <a:prstClr val="black"/>
              </a:solidFill>
            </a:endParaRPr>
          </a:p>
        </p:txBody>
      </p:sp>
      <p:cxnSp>
        <p:nvCxnSpPr>
          <p:cNvPr id="150" name="Straight Connector 149"/>
          <p:cNvCxnSpPr/>
          <p:nvPr/>
        </p:nvCxnSpPr>
        <p:spPr>
          <a:xfrm>
            <a:off x="8610600" y="1066800"/>
            <a:ext cx="0" cy="144463"/>
          </a:xfrm>
          <a:prstGeom prst="line">
            <a:avLst/>
          </a:prstGeom>
        </p:spPr>
        <p:style>
          <a:lnRef idx="1">
            <a:schemeClr val="accent1"/>
          </a:lnRef>
          <a:fillRef idx="0">
            <a:schemeClr val="accent1"/>
          </a:fillRef>
          <a:effectRef idx="0">
            <a:schemeClr val="accent1"/>
          </a:effectRef>
          <a:fontRef idx="minor">
            <a:schemeClr val="tx1"/>
          </a:fontRef>
        </p:style>
      </p:cxnSp>
      <p:sp>
        <p:nvSpPr>
          <p:cNvPr id="15427" name="TextBox 150"/>
          <p:cNvSpPr txBox="1">
            <a:spLocks noChangeArrowheads="1"/>
          </p:cNvSpPr>
          <p:nvPr/>
        </p:nvSpPr>
        <p:spPr bwMode="auto">
          <a:xfrm>
            <a:off x="8593138" y="1063625"/>
            <a:ext cx="550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400" b="1" smtClean="0">
                <a:solidFill>
                  <a:srgbClr val="1F497D"/>
                </a:solidFill>
              </a:rPr>
              <a:t>2019</a:t>
            </a:r>
            <a:endParaRPr lang="en-GB" sz="1800" b="1" smtClean="0">
              <a:solidFill>
                <a:srgbClr val="1F497D"/>
              </a:solidFill>
            </a:endParaRPr>
          </a:p>
        </p:txBody>
      </p:sp>
      <p:sp>
        <p:nvSpPr>
          <p:cNvPr id="152" name="Isosceles Triangle 151"/>
          <p:cNvSpPr/>
          <p:nvPr/>
        </p:nvSpPr>
        <p:spPr>
          <a:xfrm>
            <a:off x="7475538" y="4876800"/>
            <a:ext cx="215900" cy="215900"/>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cxnSp>
        <p:nvCxnSpPr>
          <p:cNvPr id="153" name="Straight Arrow Connector 152"/>
          <p:cNvCxnSpPr>
            <a:stCxn id="152" idx="0"/>
            <a:endCxn id="72" idx="2"/>
          </p:cNvCxnSpPr>
          <p:nvPr/>
        </p:nvCxnSpPr>
        <p:spPr>
          <a:xfrm flipV="1">
            <a:off x="7583488" y="1752600"/>
            <a:ext cx="311150" cy="3124200"/>
          </a:xfrm>
          <a:prstGeom prst="straightConnector1">
            <a:avLst/>
          </a:prstGeom>
          <a:ln w="1270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5430" name="TextBox 155"/>
          <p:cNvSpPr txBox="1">
            <a:spLocks noChangeArrowheads="1"/>
          </p:cNvSpPr>
          <p:nvPr/>
        </p:nvSpPr>
        <p:spPr bwMode="auto">
          <a:xfrm>
            <a:off x="6748463" y="5141913"/>
            <a:ext cx="1260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000" b="1" smtClean="0">
                <a:solidFill>
                  <a:prstClr val="black"/>
                </a:solidFill>
              </a:rPr>
              <a:t>Updated SN to mass concentration</a:t>
            </a:r>
            <a:endParaRPr lang="en-GB" sz="900" b="1" smtClean="0">
              <a:solidFill>
                <a:prstClr val="black"/>
              </a:solidFill>
            </a:endParaRPr>
          </a:p>
        </p:txBody>
      </p:sp>
      <p:sp>
        <p:nvSpPr>
          <p:cNvPr id="15431" name="TextBox 157"/>
          <p:cNvSpPr txBox="1">
            <a:spLocks noChangeArrowheads="1"/>
          </p:cNvSpPr>
          <p:nvPr/>
        </p:nvSpPr>
        <p:spPr bwMode="auto">
          <a:xfrm>
            <a:off x="90488" y="5410200"/>
            <a:ext cx="1839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000" b="1" smtClean="0">
                <a:solidFill>
                  <a:prstClr val="black"/>
                </a:solidFill>
              </a:rPr>
              <a:t>ANNEX 16 VOL.II CAEP/11 UPDATE TO REMOVE SN and REPLACE WITH MAX MASS CONCENTRATION</a:t>
            </a:r>
            <a:endParaRPr lang="en-GB" sz="900" b="1" smtClean="0">
              <a:solidFill>
                <a:prstClr val="black"/>
              </a:solidFill>
            </a:endParaRPr>
          </a:p>
        </p:txBody>
      </p:sp>
      <p:sp>
        <p:nvSpPr>
          <p:cNvPr id="159" name="Isosceles Triangle 158"/>
          <p:cNvSpPr/>
          <p:nvPr/>
        </p:nvSpPr>
        <p:spPr>
          <a:xfrm>
            <a:off x="7162800" y="5578475"/>
            <a:ext cx="215900" cy="215900"/>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cxnSp>
        <p:nvCxnSpPr>
          <p:cNvPr id="160" name="Straight Arrow Connector 159"/>
          <p:cNvCxnSpPr>
            <a:endCxn id="159" idx="0"/>
          </p:cNvCxnSpPr>
          <p:nvPr/>
        </p:nvCxnSpPr>
        <p:spPr>
          <a:xfrm>
            <a:off x="7270750" y="5105400"/>
            <a:ext cx="0" cy="473075"/>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59" idx="2"/>
            <a:endCxn id="172" idx="4"/>
          </p:cNvCxnSpPr>
          <p:nvPr/>
        </p:nvCxnSpPr>
        <p:spPr>
          <a:xfrm flipV="1">
            <a:off x="7162800" y="5778500"/>
            <a:ext cx="1143000" cy="15875"/>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2" name="Isosceles Triangle 171"/>
          <p:cNvSpPr/>
          <p:nvPr/>
        </p:nvSpPr>
        <p:spPr>
          <a:xfrm>
            <a:off x="8089900" y="5562600"/>
            <a:ext cx="215900" cy="215900"/>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cxnSp>
        <p:nvCxnSpPr>
          <p:cNvPr id="173" name="Straight Arrow Connector 172"/>
          <p:cNvCxnSpPr>
            <a:endCxn id="148" idx="4"/>
          </p:cNvCxnSpPr>
          <p:nvPr/>
        </p:nvCxnSpPr>
        <p:spPr>
          <a:xfrm flipV="1">
            <a:off x="8197850" y="1828800"/>
            <a:ext cx="658813" cy="3748088"/>
          </a:xfrm>
          <a:prstGeom prst="straightConnector1">
            <a:avLst/>
          </a:prstGeom>
          <a:ln w="1905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90" idx="0"/>
            <a:endCxn id="72" idx="2"/>
          </p:cNvCxnSpPr>
          <p:nvPr/>
        </p:nvCxnSpPr>
        <p:spPr>
          <a:xfrm flipV="1">
            <a:off x="7651750" y="1752600"/>
            <a:ext cx="242888" cy="3810000"/>
          </a:xfrm>
          <a:prstGeom prst="straightConnector1">
            <a:avLst/>
          </a:prstGeom>
          <a:ln w="1270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stCxn id="72" idx="2"/>
            <a:endCxn id="172" idx="0"/>
          </p:cNvCxnSpPr>
          <p:nvPr/>
        </p:nvCxnSpPr>
        <p:spPr>
          <a:xfrm>
            <a:off x="7893050" y="1752600"/>
            <a:ext cx="304800" cy="3810000"/>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endCxn id="15431" idx="3"/>
          </p:cNvCxnSpPr>
          <p:nvPr/>
        </p:nvCxnSpPr>
        <p:spPr>
          <a:xfrm flipH="1" flipV="1">
            <a:off x="1930400" y="5764213"/>
            <a:ext cx="5232400" cy="30162"/>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90" name="Isosceles Triangle 89"/>
          <p:cNvSpPr/>
          <p:nvPr/>
        </p:nvSpPr>
        <p:spPr>
          <a:xfrm>
            <a:off x="7543800" y="5562600"/>
            <a:ext cx="215900" cy="215900"/>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cxnSp>
        <p:nvCxnSpPr>
          <p:cNvPr id="91" name="Straight Arrow Connector 90"/>
          <p:cNvCxnSpPr>
            <a:stCxn id="97" idx="0"/>
            <a:endCxn id="71" idx="2"/>
          </p:cNvCxnSpPr>
          <p:nvPr/>
        </p:nvCxnSpPr>
        <p:spPr>
          <a:xfrm flipV="1">
            <a:off x="6040438" y="1731963"/>
            <a:ext cx="312737" cy="2230437"/>
          </a:xfrm>
          <a:prstGeom prst="straightConnector1">
            <a:avLst/>
          </a:prstGeom>
          <a:ln w="12700">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99" idx="0"/>
          </p:cNvCxnSpPr>
          <p:nvPr/>
        </p:nvCxnSpPr>
        <p:spPr>
          <a:xfrm>
            <a:off x="6373813" y="1828800"/>
            <a:ext cx="169862" cy="2133600"/>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97" name="Isosceles Triangle 96"/>
          <p:cNvSpPr/>
          <p:nvPr/>
        </p:nvSpPr>
        <p:spPr>
          <a:xfrm>
            <a:off x="5932488" y="3962400"/>
            <a:ext cx="215900" cy="215900"/>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99" name="Isosceles Triangle 98"/>
          <p:cNvSpPr/>
          <p:nvPr/>
        </p:nvSpPr>
        <p:spPr>
          <a:xfrm>
            <a:off x="6435725" y="3962400"/>
            <a:ext cx="215900" cy="215900"/>
          </a:xfrm>
          <a:prstGeom prst="triangl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98" name="Rectangle 8"/>
          <p:cNvSpPr>
            <a:spLocks noChangeArrowheads="1"/>
          </p:cNvSpPr>
          <p:nvPr/>
        </p:nvSpPr>
        <p:spPr bwMode="gray">
          <a:xfrm>
            <a:off x="152400" y="152400"/>
            <a:ext cx="8843963" cy="600075"/>
          </a:xfrm>
          <a:prstGeom prst="rect">
            <a:avLst/>
          </a:prstGeom>
          <a:noFill/>
          <a:ln w="9525">
            <a:noFill/>
            <a:miter lim="800000"/>
            <a:headEnd/>
            <a:tailEnd/>
          </a:ln>
        </p:spPr>
        <p:txBody>
          <a:bodyPr lIns="0" rIns="0" anchor="ctr"/>
          <a:lstStyle/>
          <a:p>
            <a:pPr fontAlgn="auto">
              <a:spcBef>
                <a:spcPts val="0"/>
              </a:spcBef>
              <a:spcAft>
                <a:spcPts val="0"/>
              </a:spcAft>
              <a:defRPr/>
            </a:pPr>
            <a:r>
              <a:rPr lang="de-DE" sz="2600" b="1" kern="0" dirty="0">
                <a:solidFill>
                  <a:sysClr val="windowText" lastClr="000000"/>
                </a:solidFill>
                <a:latin typeface="Calibri"/>
              </a:rPr>
              <a:t>Smoke Number to Max Mass Concentration Transition Timeline</a:t>
            </a:r>
          </a:p>
        </p:txBody>
      </p:sp>
    </p:spTree>
    <p:extLst>
      <p:ext uri="{BB962C8B-B14F-4D97-AF65-F5344CB8AC3E}">
        <p14:creationId xmlns:p14="http://schemas.microsoft.com/office/powerpoint/2010/main" val="3962452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12111"/>
            <a:ext cx="9144000" cy="609600"/>
          </a:xfrm>
          <a:prstGeom prst="rect">
            <a:avLst/>
          </a:prstGeom>
          <a:solidFill>
            <a:srgbClr val="31488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400" dirty="0" smtClean="0">
                <a:solidFill>
                  <a:schemeClr val="bg1"/>
                </a:solidFill>
              </a:rPr>
              <a:t>Summary</a:t>
            </a:r>
          </a:p>
        </p:txBody>
      </p:sp>
      <p:sp>
        <p:nvSpPr>
          <p:cNvPr id="4" name="TextBox 3"/>
          <p:cNvSpPr txBox="1"/>
          <p:nvPr/>
        </p:nvSpPr>
        <p:spPr>
          <a:xfrm>
            <a:off x="142875" y="1082731"/>
            <a:ext cx="8858250" cy="4093428"/>
          </a:xfrm>
          <a:prstGeom prst="rect">
            <a:avLst/>
          </a:prstGeom>
          <a:noFill/>
        </p:spPr>
        <p:txBody>
          <a:bodyPr wrap="square" rtlCol="0">
            <a:spAutoFit/>
          </a:bodyPr>
          <a:lstStyle/>
          <a:p>
            <a:endParaRPr lang="en-US" sz="2000" dirty="0">
              <a:solidFill>
                <a:schemeClr val="accent1">
                  <a:lumMod val="50000"/>
                </a:schemeClr>
              </a:solidFill>
            </a:endParaRPr>
          </a:p>
          <a:p>
            <a:pPr marL="342900" indent="-342900">
              <a:buFont typeface="Arial" panose="020B0604020202020204" pitchFamily="34" charset="0"/>
              <a:buChar char="•"/>
            </a:pPr>
            <a:r>
              <a:rPr lang="en-US" sz="2000" b="1" dirty="0" smtClean="0"/>
              <a:t>Good Progress is being made</a:t>
            </a:r>
          </a:p>
          <a:p>
            <a:pPr lvl="1"/>
            <a:endParaRPr lang="en-US" sz="2000" dirty="0" smtClean="0">
              <a:solidFill>
                <a:schemeClr val="accent1">
                  <a:lumMod val="50000"/>
                </a:schemeClr>
              </a:solidFill>
            </a:endParaRPr>
          </a:p>
          <a:p>
            <a:pPr marL="342900" indent="-342900">
              <a:buFont typeface="Arial" panose="020B0604020202020204" pitchFamily="34" charset="0"/>
              <a:buChar char="•"/>
            </a:pPr>
            <a:r>
              <a:rPr lang="en-US" sz="2000" b="1" dirty="0" smtClean="0"/>
              <a:t>Engine/ Combustor Rig Tests toward development of corrections for ambient conditions sensitivity and fuel specifications and engine to engine variability</a:t>
            </a:r>
          </a:p>
          <a:p>
            <a:pPr marL="1257300" lvl="2" indent="-342900">
              <a:buFont typeface="Arial" panose="020B0604020202020204" pitchFamily="34" charset="0"/>
              <a:buChar char="•"/>
            </a:pPr>
            <a:r>
              <a:rPr lang="en-US" sz="2000" b="1" dirty="0" smtClean="0"/>
              <a:t>FOCA Fuel Sensitivity Test - Complete</a:t>
            </a:r>
          </a:p>
          <a:p>
            <a:pPr marL="1257300" lvl="2" indent="-342900">
              <a:buFont typeface="Arial" panose="020B0604020202020204" pitchFamily="34" charset="0"/>
              <a:buChar char="•"/>
            </a:pPr>
            <a:r>
              <a:rPr lang="en-US" sz="2000" b="1" dirty="0" smtClean="0"/>
              <a:t>NASA Rig Test (Ambient Conditions and Fuel Sensitivity) – After Q3 2015</a:t>
            </a:r>
          </a:p>
          <a:p>
            <a:pPr marL="1257300" lvl="2" indent="-342900">
              <a:buFont typeface="Arial" panose="020B0604020202020204" pitchFamily="34" charset="0"/>
              <a:buChar char="•"/>
            </a:pPr>
            <a:r>
              <a:rPr lang="en-US" sz="2000" b="1" dirty="0" smtClean="0"/>
              <a:t>GE Ambient Conditions Testing – Q4 2015</a:t>
            </a:r>
          </a:p>
          <a:p>
            <a:pPr lvl="2"/>
            <a:endParaRPr lang="en-US" sz="2000" b="1" dirty="0" smtClean="0"/>
          </a:p>
          <a:p>
            <a:pPr marL="342900" indent="-342900">
              <a:buFont typeface="Arial" panose="020B0604020202020204" pitchFamily="34" charset="0"/>
              <a:buChar char="•"/>
            </a:pPr>
            <a:r>
              <a:rPr lang="en-US" sz="2000" b="1" dirty="0" smtClean="0"/>
              <a:t>Opportunities to quantify </a:t>
            </a:r>
            <a:r>
              <a:rPr lang="en-US" sz="2000" b="1" dirty="0"/>
              <a:t>e</a:t>
            </a:r>
            <a:r>
              <a:rPr lang="en-US" sz="2000" b="1" dirty="0" smtClean="0"/>
              <a:t>ngine to engine Variability being explored</a:t>
            </a:r>
          </a:p>
          <a:p>
            <a:endParaRPr lang="en-US" sz="2000" b="1" u="sng" dirty="0" smtClean="0"/>
          </a:p>
        </p:txBody>
      </p:sp>
    </p:spTree>
    <p:extLst>
      <p:ext uri="{BB962C8B-B14F-4D97-AF65-F5344CB8AC3E}">
        <p14:creationId xmlns:p14="http://schemas.microsoft.com/office/powerpoint/2010/main" val="2046507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Daniel Jacob\Documents\graphics-question-marks-17378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80486" y="1755880"/>
            <a:ext cx="1853886" cy="2317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102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Outline</a:t>
            </a:r>
            <a:endParaRPr lang="en-US" sz="2400" dirty="0">
              <a:solidFill>
                <a:schemeClr val="bg1"/>
              </a:solidFill>
            </a:endParaRPr>
          </a:p>
        </p:txBody>
      </p:sp>
      <p:sp>
        <p:nvSpPr>
          <p:cNvPr id="24578" name="Rectangle 4"/>
          <p:cNvSpPr>
            <a:spLocks noChangeArrowheads="1"/>
          </p:cNvSpPr>
          <p:nvPr/>
        </p:nvSpPr>
        <p:spPr bwMode="auto">
          <a:xfrm>
            <a:off x="144463" y="1038116"/>
            <a:ext cx="8858250" cy="4837167"/>
          </a:xfrm>
          <a:prstGeom prst="rect">
            <a:avLst/>
          </a:prstGeom>
          <a:noFill/>
          <a:ln w="9525">
            <a:noFill/>
            <a:miter lim="800000"/>
            <a:headEnd/>
            <a:tailEnd/>
          </a:ln>
        </p:spPr>
        <p:txBody>
          <a:bodyPr>
            <a:prstTxWarp prst="textNoShape">
              <a:avLst/>
            </a:prstTxWarp>
          </a:bodyPr>
          <a:lstStyle/>
          <a:p>
            <a:pPr marL="223838" indent="-223838">
              <a:lnSpc>
                <a:spcPct val="95000"/>
              </a:lnSpc>
              <a:spcBef>
                <a:spcPct val="75000"/>
              </a:spcBef>
              <a:buFontTx/>
              <a:buChar char="•"/>
            </a:pPr>
            <a:endParaRPr lang="en-US" sz="1600" b="1" dirty="0"/>
          </a:p>
        </p:txBody>
      </p:sp>
      <p:sp>
        <p:nvSpPr>
          <p:cNvPr id="2" name="TextBox 1"/>
          <p:cNvSpPr txBox="1"/>
          <p:nvPr/>
        </p:nvSpPr>
        <p:spPr>
          <a:xfrm>
            <a:off x="301083" y="1038116"/>
            <a:ext cx="8486078" cy="4832092"/>
          </a:xfrm>
          <a:prstGeom prst="rect">
            <a:avLst/>
          </a:prstGeom>
          <a:noFill/>
        </p:spPr>
        <p:txBody>
          <a:bodyPr wrap="square" rtlCol="0">
            <a:spAutoFit/>
          </a:bodyPr>
          <a:lstStyle/>
          <a:p>
            <a:pPr marL="342900" indent="-342900">
              <a:buFont typeface="Arial" panose="020B0604020202020204" pitchFamily="34" charset="0"/>
              <a:buChar char="•"/>
            </a:pPr>
            <a:r>
              <a:rPr lang="en-US" dirty="0" smtClean="0">
                <a:solidFill>
                  <a:srgbClr val="0000FF"/>
                </a:solidFill>
              </a:rPr>
              <a:t>Goal and Objectives</a:t>
            </a:r>
          </a:p>
          <a:p>
            <a:endParaRPr lang="en-US" dirty="0" smtClean="0"/>
          </a:p>
          <a:p>
            <a:pPr marL="342900" indent="-342900">
              <a:buFont typeface="Arial" panose="020B0604020202020204" pitchFamily="34" charset="0"/>
              <a:buChar char="•"/>
            </a:pPr>
            <a:r>
              <a:rPr lang="en-US" dirty="0" err="1" smtClean="0">
                <a:solidFill>
                  <a:srgbClr val="0000FF"/>
                </a:solidFill>
              </a:rPr>
              <a:t>nvPM</a:t>
            </a:r>
            <a:r>
              <a:rPr lang="en-US" dirty="0" smtClean="0">
                <a:solidFill>
                  <a:srgbClr val="0000FF"/>
                </a:solidFill>
              </a:rPr>
              <a:t> Measurement</a:t>
            </a:r>
          </a:p>
          <a:p>
            <a:endParaRPr lang="en-US" dirty="0" smtClean="0"/>
          </a:p>
          <a:p>
            <a:pPr marL="800100" lvl="1" indent="-342900">
              <a:spcAft>
                <a:spcPts val="600"/>
              </a:spcAft>
              <a:buFont typeface="Arial" panose="020B0604020202020204" pitchFamily="34" charset="0"/>
              <a:buChar char="•"/>
            </a:pPr>
            <a:r>
              <a:rPr lang="en-US" dirty="0" smtClean="0"/>
              <a:t>Standardized Measurement System</a:t>
            </a:r>
          </a:p>
          <a:p>
            <a:pPr marL="800100" lvl="1" indent="-342900">
              <a:spcAft>
                <a:spcPts val="600"/>
              </a:spcAft>
              <a:buFont typeface="Arial" panose="020B0604020202020204" pitchFamily="34" charset="0"/>
              <a:buChar char="•"/>
            </a:pPr>
            <a:r>
              <a:rPr lang="en-US" dirty="0" smtClean="0"/>
              <a:t>Measurement Campaigns</a:t>
            </a:r>
          </a:p>
          <a:p>
            <a:pPr marL="800100" lvl="1"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err="1" smtClean="0">
                <a:solidFill>
                  <a:srgbClr val="0000FF"/>
                </a:solidFill>
              </a:rPr>
              <a:t>nvPM</a:t>
            </a:r>
            <a:r>
              <a:rPr lang="en-US" dirty="0" smtClean="0">
                <a:solidFill>
                  <a:srgbClr val="0000FF"/>
                </a:solidFill>
              </a:rPr>
              <a:t> Standard</a:t>
            </a:r>
          </a:p>
          <a:p>
            <a:pPr marL="800100" lvl="1" indent="-342900">
              <a:buFont typeface="Arial" panose="020B0604020202020204" pitchFamily="34" charset="0"/>
              <a:buChar char="•"/>
            </a:pPr>
            <a:endParaRPr lang="en-US" dirty="0"/>
          </a:p>
          <a:p>
            <a:pPr marL="800100" lvl="1" indent="-342900">
              <a:spcAft>
                <a:spcPts val="600"/>
              </a:spcAft>
              <a:buFont typeface="Arial" panose="020B0604020202020204" pitchFamily="34" charset="0"/>
              <a:buChar char="•"/>
            </a:pPr>
            <a:r>
              <a:rPr lang="en-US" dirty="0" smtClean="0"/>
              <a:t>CAEP/10 Transition Standard</a:t>
            </a:r>
          </a:p>
          <a:p>
            <a:pPr marL="800100" lvl="1" indent="-342900">
              <a:spcAft>
                <a:spcPts val="600"/>
              </a:spcAft>
              <a:buFont typeface="Arial" panose="020B0604020202020204" pitchFamily="34" charset="0"/>
              <a:buChar char="•"/>
            </a:pPr>
            <a:r>
              <a:rPr lang="en-US" dirty="0" smtClean="0"/>
              <a:t>CAEP/11 LTO based Standard</a:t>
            </a:r>
          </a:p>
          <a:p>
            <a:endParaRPr lang="en-US" dirty="0"/>
          </a:p>
        </p:txBody>
      </p:sp>
    </p:spTree>
    <p:extLst>
      <p:ext uri="{BB962C8B-B14F-4D97-AF65-F5344CB8AC3E}">
        <p14:creationId xmlns:p14="http://schemas.microsoft.com/office/powerpoint/2010/main" val="294390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Goal and Objectives</a:t>
            </a:r>
            <a:endParaRPr lang="en-US" sz="2400" dirty="0">
              <a:solidFill>
                <a:schemeClr val="bg1"/>
              </a:solidFill>
            </a:endParaRPr>
          </a:p>
        </p:txBody>
      </p:sp>
      <p:sp>
        <p:nvSpPr>
          <p:cNvPr id="24578" name="Rectangle 4"/>
          <p:cNvSpPr>
            <a:spLocks noChangeArrowheads="1"/>
          </p:cNvSpPr>
          <p:nvPr/>
        </p:nvSpPr>
        <p:spPr bwMode="auto">
          <a:xfrm>
            <a:off x="144463" y="1038116"/>
            <a:ext cx="8858250" cy="4837167"/>
          </a:xfrm>
          <a:prstGeom prst="rect">
            <a:avLst/>
          </a:prstGeom>
          <a:noFill/>
          <a:ln w="9525">
            <a:noFill/>
            <a:miter lim="800000"/>
            <a:headEnd/>
            <a:tailEnd/>
          </a:ln>
        </p:spPr>
        <p:txBody>
          <a:bodyPr>
            <a:prstTxWarp prst="textNoShape">
              <a:avLst/>
            </a:prstTxWarp>
          </a:bodyPr>
          <a:lstStyle/>
          <a:p>
            <a:pPr marL="223838" indent="-223838">
              <a:lnSpc>
                <a:spcPct val="95000"/>
              </a:lnSpc>
              <a:spcBef>
                <a:spcPct val="75000"/>
              </a:spcBef>
              <a:buFontTx/>
              <a:buChar char="•"/>
            </a:pPr>
            <a:endParaRPr lang="en-US" sz="1600" b="1" dirty="0"/>
          </a:p>
        </p:txBody>
      </p:sp>
      <p:sp>
        <p:nvSpPr>
          <p:cNvPr id="2" name="TextBox 1"/>
          <p:cNvSpPr txBox="1"/>
          <p:nvPr/>
        </p:nvSpPr>
        <p:spPr>
          <a:xfrm>
            <a:off x="144463" y="636680"/>
            <a:ext cx="8858250" cy="3970318"/>
          </a:xfrm>
          <a:prstGeom prst="rect">
            <a:avLst/>
          </a:prstGeom>
          <a:noFill/>
        </p:spPr>
        <p:txBody>
          <a:bodyPr wrap="square" rtlCol="0">
            <a:spAutoFit/>
          </a:bodyPr>
          <a:lstStyle/>
          <a:p>
            <a:r>
              <a:rPr lang="en-US" b="1" u="sng" dirty="0" smtClean="0">
                <a:solidFill>
                  <a:srgbClr val="0000FF"/>
                </a:solidFill>
              </a:rPr>
              <a:t>Goal:</a:t>
            </a:r>
          </a:p>
          <a:p>
            <a:endParaRPr lang="en-US" sz="2000" dirty="0" smtClean="0"/>
          </a:p>
          <a:p>
            <a:pPr marL="342900" indent="-342900">
              <a:buFont typeface="Arial" panose="020B0604020202020204" pitchFamily="34" charset="0"/>
              <a:buChar char="•"/>
            </a:pPr>
            <a:r>
              <a:rPr lang="en-US" sz="2000" dirty="0"/>
              <a:t>Develop an international non-volatile particulate matter (</a:t>
            </a:r>
            <a:r>
              <a:rPr lang="en-US" sz="2000" dirty="0" err="1"/>
              <a:t>nvPM</a:t>
            </a:r>
            <a:r>
              <a:rPr lang="en-US" sz="2000" dirty="0"/>
              <a:t>) </a:t>
            </a:r>
            <a:r>
              <a:rPr lang="en-US" sz="2000" dirty="0" smtClean="0"/>
              <a:t>emissions standard for turbofan engines of rated thrust &gt; 26.7 </a:t>
            </a:r>
            <a:r>
              <a:rPr lang="en-US" sz="2000" dirty="0" err="1" smtClean="0"/>
              <a:t>kN</a:t>
            </a:r>
            <a:endParaRPr lang="en-US" sz="2000" dirty="0"/>
          </a:p>
          <a:p>
            <a:endParaRPr lang="en-US" dirty="0"/>
          </a:p>
          <a:p>
            <a:r>
              <a:rPr lang="en-US" b="1" u="sng" dirty="0" smtClean="0">
                <a:solidFill>
                  <a:srgbClr val="0000FF"/>
                </a:solidFill>
              </a:rPr>
              <a:t>Objectives to accomplish the goal:</a:t>
            </a:r>
          </a:p>
          <a:p>
            <a:endParaRPr lang="en-US" sz="2000" dirty="0" smtClean="0"/>
          </a:p>
          <a:p>
            <a:pPr marL="342900" indent="-342900">
              <a:buFont typeface="Arial" panose="020B0604020202020204" pitchFamily="34" charset="0"/>
              <a:buChar char="•"/>
            </a:pPr>
            <a:r>
              <a:rPr lang="en-US" sz="2000" dirty="0" smtClean="0"/>
              <a:t>Development of a standardized </a:t>
            </a:r>
            <a:r>
              <a:rPr lang="en-US" sz="2000" dirty="0" err="1" smtClean="0"/>
              <a:t>nvPM</a:t>
            </a:r>
            <a:r>
              <a:rPr lang="en-US" sz="2000" dirty="0" smtClean="0"/>
              <a:t> measurement system</a:t>
            </a:r>
          </a:p>
          <a:p>
            <a:endParaRPr lang="en-US" sz="2000" dirty="0" smtClean="0"/>
          </a:p>
          <a:p>
            <a:pPr marL="342900" indent="-342900">
              <a:buFont typeface="Arial" panose="020B0604020202020204" pitchFamily="34" charset="0"/>
              <a:buChar char="•"/>
            </a:pPr>
            <a:r>
              <a:rPr lang="en-US" sz="2000" dirty="0" smtClean="0"/>
              <a:t>Provide international leadership and information to the ICAO CAEP standard setting process for the development of </a:t>
            </a:r>
            <a:r>
              <a:rPr lang="en-US" sz="2000" dirty="0" err="1" smtClean="0"/>
              <a:t>nvPM</a:t>
            </a:r>
            <a:r>
              <a:rPr lang="en-US" sz="2000" dirty="0" smtClean="0"/>
              <a:t> emissions standard for engines.</a:t>
            </a:r>
          </a:p>
        </p:txBody>
      </p:sp>
      <p:sp>
        <p:nvSpPr>
          <p:cNvPr id="3" name="Rectangle 2"/>
          <p:cNvSpPr/>
          <p:nvPr/>
        </p:nvSpPr>
        <p:spPr>
          <a:xfrm>
            <a:off x="285750" y="4691864"/>
            <a:ext cx="8858250" cy="969496"/>
          </a:xfrm>
          <a:prstGeom prst="rect">
            <a:avLst/>
          </a:prstGeom>
        </p:spPr>
        <p:txBody>
          <a:bodyPr wrap="square">
            <a:spAutoFit/>
          </a:bodyPr>
          <a:lstStyle/>
          <a:p>
            <a:pPr>
              <a:lnSpc>
                <a:spcPct val="95000"/>
              </a:lnSpc>
              <a:spcBef>
                <a:spcPct val="75000"/>
              </a:spcBef>
            </a:pPr>
            <a:r>
              <a:rPr lang="en-US" sz="2000" b="1" dirty="0">
                <a:solidFill>
                  <a:srgbClr val="339933"/>
                </a:solidFill>
              </a:rPr>
              <a:t>Contributions from</a:t>
            </a:r>
            <a:r>
              <a:rPr lang="en-US" sz="2000" dirty="0">
                <a:solidFill>
                  <a:srgbClr val="339933"/>
                </a:solidFill>
              </a:rPr>
              <a:t>:  EPA, NASA, Transport Canada, Swiss FOCA, EU EASA, MS&amp;T, </a:t>
            </a:r>
            <a:r>
              <a:rPr lang="en-US" sz="2000" dirty="0" smtClean="0">
                <a:solidFill>
                  <a:srgbClr val="339933"/>
                </a:solidFill>
              </a:rPr>
              <a:t>Aerodyne, </a:t>
            </a:r>
            <a:r>
              <a:rPr lang="en-US" sz="2000" dirty="0">
                <a:solidFill>
                  <a:srgbClr val="339933"/>
                </a:solidFill>
              </a:rPr>
              <a:t>NRC Canada, Swiss EMPA, Swiss ETH and many Industry Partners</a:t>
            </a:r>
            <a:endParaRPr lang="en-US" sz="2000" b="1" dirty="0">
              <a:solidFill>
                <a:srgbClr val="339933"/>
              </a:solidFill>
            </a:endParaRPr>
          </a:p>
        </p:txBody>
      </p:sp>
    </p:spTree>
    <p:extLst>
      <p:ext uri="{BB962C8B-B14F-4D97-AF65-F5344CB8AC3E}">
        <p14:creationId xmlns:p14="http://schemas.microsoft.com/office/powerpoint/2010/main" val="2939066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911" r="62209" b="14671"/>
          <a:stretch/>
        </p:blipFill>
        <p:spPr>
          <a:xfrm>
            <a:off x="-1" y="1561171"/>
            <a:ext cx="921623" cy="1326386"/>
          </a:xfrm>
          <a:prstGeom prst="rect">
            <a:avLst/>
          </a:prstGeom>
        </p:spPr>
      </p:pic>
      <p:sp>
        <p:nvSpPr>
          <p:cNvPr id="5"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200" dirty="0" smtClean="0">
                <a:solidFill>
                  <a:schemeClr val="bg1"/>
                </a:solidFill>
              </a:rPr>
              <a:t>Standardized </a:t>
            </a:r>
            <a:r>
              <a:rPr lang="en-US" sz="2200" dirty="0" err="1" smtClean="0">
                <a:solidFill>
                  <a:schemeClr val="bg1"/>
                </a:solidFill>
              </a:rPr>
              <a:t>nvPM</a:t>
            </a:r>
            <a:r>
              <a:rPr lang="en-US" sz="2200" dirty="0" smtClean="0">
                <a:solidFill>
                  <a:schemeClr val="bg1"/>
                </a:solidFill>
              </a:rPr>
              <a:t> Measurement System </a:t>
            </a:r>
            <a:r>
              <a:rPr lang="en-US" sz="2200" dirty="0">
                <a:solidFill>
                  <a:schemeClr val="bg1"/>
                </a:solidFill>
              </a:rPr>
              <a:t>- Certification </a:t>
            </a:r>
            <a:r>
              <a:rPr lang="en-US" sz="2200" dirty="0" smtClean="0">
                <a:solidFill>
                  <a:schemeClr val="bg1"/>
                </a:solidFill>
              </a:rPr>
              <a:t>Grade</a:t>
            </a:r>
            <a:endParaRPr lang="en-US" sz="2200" dirty="0">
              <a:solidFill>
                <a:schemeClr val="bg1"/>
              </a:solidFill>
            </a:endParaRPr>
          </a:p>
        </p:txBody>
      </p:sp>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825189" y="1193180"/>
            <a:ext cx="8239745" cy="4439750"/>
          </a:xfrm>
          <a:prstGeom prst="rect">
            <a:avLst/>
          </a:prstGeom>
          <a:noFill/>
        </p:spPr>
      </p:pic>
      <p:cxnSp>
        <p:nvCxnSpPr>
          <p:cNvPr id="6" name="Straight Arrow Connector 5"/>
          <p:cNvCxnSpPr/>
          <p:nvPr/>
        </p:nvCxnSpPr>
        <p:spPr bwMode="auto">
          <a:xfrm>
            <a:off x="931127" y="4014439"/>
            <a:ext cx="886522" cy="0"/>
          </a:xfrm>
          <a:prstGeom prst="straightConnector1">
            <a:avLst/>
          </a:prstGeom>
          <a:noFill/>
          <a:ln w="63500"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a:off x="6233529" y="2151400"/>
            <a:ext cx="1025913" cy="338554"/>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lang="en-US" sz="1600" dirty="0" smtClean="0"/>
              <a:t>Mass</a:t>
            </a:r>
            <a:endParaRPr kumimoji="0" lang="en-US" sz="1600" b="0" i="0" u="none" strike="noStrike" cap="none" normalizeH="0" baseline="0" dirty="0" smtClean="0">
              <a:ln>
                <a:noFill/>
              </a:ln>
              <a:solidFill>
                <a:schemeClr val="tx1"/>
              </a:solidFill>
              <a:effectLst/>
            </a:endParaRPr>
          </a:p>
        </p:txBody>
      </p:sp>
      <p:sp>
        <p:nvSpPr>
          <p:cNvPr id="13" name="Rectangle 12"/>
          <p:cNvSpPr/>
          <p:nvPr/>
        </p:nvSpPr>
        <p:spPr bwMode="auto">
          <a:xfrm>
            <a:off x="7701747" y="3686524"/>
            <a:ext cx="1025913" cy="338554"/>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lang="en-US" sz="1600" dirty="0" smtClean="0"/>
              <a:t>Number</a:t>
            </a:r>
            <a:endParaRPr kumimoji="0" lang="en-US" sz="1600" b="0" i="0" u="none" strike="noStrike" cap="none" normalizeH="0" baseline="0" dirty="0" smtClean="0">
              <a:ln>
                <a:noFill/>
              </a:ln>
              <a:solidFill>
                <a:schemeClr val="tx1"/>
              </a:solidFill>
              <a:effectLst/>
            </a:endParaRPr>
          </a:p>
        </p:txBody>
      </p:sp>
      <p:sp>
        <p:nvSpPr>
          <p:cNvPr id="14" name="TextBox 13"/>
          <p:cNvSpPr txBox="1"/>
          <p:nvPr/>
        </p:nvSpPr>
        <p:spPr>
          <a:xfrm>
            <a:off x="22302" y="680225"/>
            <a:ext cx="7616283" cy="461665"/>
          </a:xfrm>
          <a:prstGeom prst="rect">
            <a:avLst/>
          </a:prstGeom>
          <a:noFill/>
        </p:spPr>
        <p:txBody>
          <a:bodyPr wrap="square" rtlCol="0">
            <a:spAutoFit/>
          </a:bodyPr>
          <a:lstStyle/>
          <a:p>
            <a:r>
              <a:rPr lang="en-US" sz="2300" dirty="0" smtClean="0"/>
              <a:t>AIR 6241 (Nov 2013) + Added Instrument Requirements</a:t>
            </a:r>
            <a:endParaRPr lang="en-US" sz="2300" dirty="0"/>
          </a:p>
        </p:txBody>
      </p:sp>
    </p:spTree>
    <p:extLst>
      <p:ext uri="{BB962C8B-B14F-4D97-AF65-F5344CB8AC3E}">
        <p14:creationId xmlns:p14="http://schemas.microsoft.com/office/powerpoint/2010/main" val="3956526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alph Iovinelli\AppData\Local\Microsoft\Windows\Temporary Internet Files\Content.IE5\OC9U7I3F\MC91021633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986" y="2681591"/>
            <a:ext cx="6426530" cy="36069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12055" y="1314339"/>
            <a:ext cx="184730" cy="338554"/>
          </a:xfrm>
          <a:prstGeom prst="rect">
            <a:avLst/>
          </a:prstGeom>
          <a:noFill/>
          <a:ln w="22225">
            <a:noFill/>
          </a:ln>
        </p:spPr>
        <p:txBody>
          <a:bodyPr wrap="none" rtlCol="0">
            <a:spAutoFit/>
          </a:bodyPr>
          <a:lstStyle/>
          <a:p>
            <a:pPr algn="ctr">
              <a:buNone/>
            </a:pPr>
            <a:endParaRPr lang="en-US" sz="1600" dirty="0" smtClean="0">
              <a:solidFill>
                <a:srgbClr val="002060"/>
              </a:solidFill>
            </a:endParaRPr>
          </a:p>
        </p:txBody>
      </p:sp>
      <p:cxnSp>
        <p:nvCxnSpPr>
          <p:cNvPr id="9" name="Straight Arrow Connector 8"/>
          <p:cNvCxnSpPr/>
          <p:nvPr/>
        </p:nvCxnSpPr>
        <p:spPr bwMode="auto">
          <a:xfrm>
            <a:off x="1658986" y="2135905"/>
            <a:ext cx="1001664" cy="1794655"/>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8080130" y="2389809"/>
            <a:ext cx="994420" cy="738664"/>
          </a:xfrm>
          <a:prstGeom prst="rect">
            <a:avLst/>
          </a:prstGeom>
          <a:noFill/>
          <a:ln w="22225">
            <a:noFill/>
          </a:ln>
        </p:spPr>
        <p:txBody>
          <a:bodyPr wrap="square" rtlCol="0">
            <a:spAutoFit/>
          </a:bodyPr>
          <a:lstStyle/>
          <a:p>
            <a:pPr>
              <a:buNone/>
            </a:pPr>
            <a:r>
              <a:rPr lang="en-US" sz="1400" b="1" dirty="0" smtClean="0">
                <a:solidFill>
                  <a:srgbClr val="002060"/>
                </a:solidFill>
              </a:rPr>
              <a:t>FOCA </a:t>
            </a:r>
            <a:r>
              <a:rPr lang="en-US" sz="1400" b="1" dirty="0" err="1" smtClean="0">
                <a:solidFill>
                  <a:srgbClr val="002060"/>
                </a:solidFill>
              </a:rPr>
              <a:t>Empa</a:t>
            </a:r>
            <a:r>
              <a:rPr lang="en-US" sz="1400" b="1" dirty="0" smtClean="0">
                <a:solidFill>
                  <a:srgbClr val="002060"/>
                </a:solidFill>
              </a:rPr>
              <a:t> ETH</a:t>
            </a:r>
          </a:p>
        </p:txBody>
      </p:sp>
      <p:cxnSp>
        <p:nvCxnSpPr>
          <p:cNvPr id="19" name="Straight Arrow Connector 18"/>
          <p:cNvCxnSpPr/>
          <p:nvPr/>
        </p:nvCxnSpPr>
        <p:spPr bwMode="auto">
          <a:xfrm flipH="1">
            <a:off x="4669807" y="2432675"/>
            <a:ext cx="493208" cy="1074805"/>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H="1">
            <a:off x="4776716" y="2135905"/>
            <a:ext cx="2153748" cy="1630882"/>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flipH="1">
            <a:off x="4380932" y="3128473"/>
            <a:ext cx="3699198" cy="802087"/>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stCxn id="36" idx="2"/>
          </p:cNvCxnSpPr>
          <p:nvPr/>
        </p:nvCxnSpPr>
        <p:spPr bwMode="auto">
          <a:xfrm flipH="1">
            <a:off x="2985906" y="1572322"/>
            <a:ext cx="1551390" cy="2327308"/>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flipH="1">
            <a:off x="2907849" y="2135905"/>
            <a:ext cx="275451" cy="1630882"/>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flipH="1">
            <a:off x="2028825" y="3899630"/>
            <a:ext cx="792436" cy="1453420"/>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35" y="3128473"/>
            <a:ext cx="1473238" cy="28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Straight Arrow Connector 32"/>
          <p:cNvCxnSpPr>
            <a:endCxn id="31" idx="2"/>
          </p:cNvCxnSpPr>
          <p:nvPr/>
        </p:nvCxnSpPr>
        <p:spPr bwMode="auto">
          <a:xfrm flipH="1" flipV="1">
            <a:off x="819554" y="3413460"/>
            <a:ext cx="1574532" cy="530774"/>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6987" y="820007"/>
            <a:ext cx="880617" cy="75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Daniel Jacob\sdjacob\REDACMarch2015\Pw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4085" y="1805648"/>
            <a:ext cx="1578430" cy="29437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aniel Jacob\sdjacob\REDACMarch2015\RR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9323" y="2102452"/>
            <a:ext cx="1372847" cy="3198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Daniel Jacob\sdjacob\REDACMarch2015\logo_suisse.png"/>
          <p:cNvPicPr>
            <a:picLocks noChangeAspect="1" noChangeArrowheads="1"/>
          </p:cNvPicPr>
          <p:nvPr/>
        </p:nvPicPr>
        <p:blipFill rotWithShape="1">
          <a:blip r:embed="rId7">
            <a:extLst>
              <a:ext uri="{28A0092B-C50C-407E-A947-70E740481C1C}">
                <a14:useLocalDpi xmlns:a14="http://schemas.microsoft.com/office/drawing/2010/main" val="0"/>
              </a:ext>
            </a:extLst>
          </a:blip>
          <a:srcRect r="84549" b="37725"/>
          <a:stretch/>
        </p:blipFill>
        <p:spPr bwMode="auto">
          <a:xfrm>
            <a:off x="7472582" y="2437488"/>
            <a:ext cx="676998" cy="66434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Daniel Jacob\sdjacob\REDACMarch2015\epa_seal_verysmall.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564" y="1028365"/>
            <a:ext cx="762537" cy="762537"/>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Daniel Jacob\sdjacob\REDACMarch2015\transport_canada_logo.thumbnai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683" y="1817920"/>
            <a:ext cx="729074" cy="545914"/>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Daniel Jacob\sdjacob\REDACMarch2015\EAS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42471" y="1605392"/>
            <a:ext cx="1302359" cy="43748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Daniel Jacob\sdjacob\REDACMarch2015\FAA-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381" y="1017533"/>
            <a:ext cx="729073" cy="752446"/>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bwMode="auto">
          <a:xfrm>
            <a:off x="11151" y="925551"/>
            <a:ext cx="1610101" cy="1574844"/>
          </a:xfrm>
          <a:prstGeom prst="rect">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8" name="Rectangle 57"/>
          <p:cNvSpPr/>
          <p:nvPr/>
        </p:nvSpPr>
        <p:spPr bwMode="auto">
          <a:xfrm>
            <a:off x="6230530" y="1536698"/>
            <a:ext cx="1515677" cy="558452"/>
          </a:xfrm>
          <a:prstGeom prst="rect">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7281745" y="2404991"/>
            <a:ext cx="1661533" cy="703358"/>
          </a:xfrm>
          <a:prstGeom prst="rect">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0" name="Rectangle 59"/>
          <p:cNvSpPr/>
          <p:nvPr/>
        </p:nvSpPr>
        <p:spPr bwMode="auto">
          <a:xfrm>
            <a:off x="5417238" y="773558"/>
            <a:ext cx="682445" cy="401640"/>
          </a:xfrm>
          <a:prstGeom prst="rect">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8" name="TextBox 47"/>
          <p:cNvSpPr txBox="1"/>
          <p:nvPr/>
        </p:nvSpPr>
        <p:spPr>
          <a:xfrm>
            <a:off x="6085568" y="784709"/>
            <a:ext cx="2026944" cy="338554"/>
          </a:xfrm>
          <a:prstGeom prst="rect">
            <a:avLst/>
          </a:prstGeom>
          <a:noFill/>
        </p:spPr>
        <p:txBody>
          <a:bodyPr wrap="square" rtlCol="0">
            <a:spAutoFit/>
          </a:bodyPr>
          <a:lstStyle/>
          <a:p>
            <a:r>
              <a:rPr lang="en-US" sz="1600" dirty="0" smtClean="0"/>
              <a:t>Reference Systems</a:t>
            </a:r>
            <a:endParaRPr lang="en-US" sz="1600" dirty="0"/>
          </a:p>
        </p:txBody>
      </p:sp>
      <p:pic>
        <p:nvPicPr>
          <p:cNvPr id="34" name="Picture 2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90378" b="35041"/>
          <a:stretch/>
        </p:blipFill>
        <p:spPr bwMode="auto">
          <a:xfrm>
            <a:off x="867936" y="1839101"/>
            <a:ext cx="688237" cy="63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Daniel Jacob\sdjacob\REDACMarch2015\GE log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05893" y="5459189"/>
            <a:ext cx="1116385" cy="491466"/>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Arrow Connector 34"/>
          <p:cNvCxnSpPr/>
          <p:nvPr/>
        </p:nvCxnSpPr>
        <p:spPr bwMode="auto">
          <a:xfrm flipH="1">
            <a:off x="867936" y="3979658"/>
            <a:ext cx="1885836" cy="806712"/>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1" name="Picture 3" descr="C:\Users\Daniel Jacob\sdjacob\REDACMarch2015\130823-F-IS906-00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3755" y="4560745"/>
            <a:ext cx="626738" cy="61936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2"/>
          <p:cNvSpPr txBox="1">
            <a:spLocks noChangeArrowheads="1"/>
          </p:cNvSpPr>
          <p:nvPr/>
        </p:nvSpPr>
        <p:spPr bwMode="auto">
          <a:xfrm>
            <a:off x="2841" y="-4776"/>
            <a:ext cx="9144000" cy="609600"/>
          </a:xfrm>
          <a:prstGeom prst="rect">
            <a:avLst/>
          </a:prstGeom>
          <a:solidFill>
            <a:srgbClr val="31488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200" dirty="0" err="1" smtClean="0">
                <a:solidFill>
                  <a:schemeClr val="bg1"/>
                </a:solidFill>
              </a:rPr>
              <a:t>nvPM</a:t>
            </a:r>
            <a:r>
              <a:rPr lang="en-US" sz="2200" dirty="0" smtClean="0">
                <a:solidFill>
                  <a:schemeClr val="bg1"/>
                </a:solidFill>
              </a:rPr>
              <a:t> Measurement Systems</a:t>
            </a:r>
            <a:endParaRPr lang="en-US" sz="2200" dirty="0">
              <a:solidFill>
                <a:schemeClr val="bg1"/>
              </a:solidFill>
            </a:endParaRPr>
          </a:p>
        </p:txBody>
      </p:sp>
    </p:spTree>
    <p:extLst>
      <p:ext uri="{BB962C8B-B14F-4D97-AF65-F5344CB8AC3E}">
        <p14:creationId xmlns:p14="http://schemas.microsoft.com/office/powerpoint/2010/main" val="2624562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Measurement Campaigns</a:t>
            </a:r>
            <a:endParaRPr lang="en-US" sz="2400" dirty="0">
              <a:solidFill>
                <a:schemeClr val="bg1"/>
              </a:solidFill>
            </a:endParaRPr>
          </a:p>
        </p:txBody>
      </p:sp>
      <p:sp>
        <p:nvSpPr>
          <p:cNvPr id="3" name="TextBox 2"/>
          <p:cNvSpPr txBox="1"/>
          <p:nvPr/>
        </p:nvSpPr>
        <p:spPr>
          <a:xfrm>
            <a:off x="144463" y="589180"/>
            <a:ext cx="8858250" cy="5645135"/>
          </a:xfrm>
          <a:prstGeom prst="rect">
            <a:avLst/>
          </a:prstGeom>
          <a:noFill/>
        </p:spPr>
        <p:txBody>
          <a:bodyPr wrap="square" rtlCol="0">
            <a:spAutoFit/>
          </a:bodyPr>
          <a:lstStyle/>
          <a:p>
            <a:r>
              <a:rPr lang="en-US" sz="2000" b="1" u="sng" dirty="0" smtClean="0">
                <a:solidFill>
                  <a:srgbClr val="0000FF"/>
                </a:solidFill>
              </a:rPr>
              <a:t>System Development and Validation:</a:t>
            </a:r>
          </a:p>
          <a:p>
            <a:pPr marL="342900" indent="-342900">
              <a:spcAft>
                <a:spcPts val="300"/>
              </a:spcAft>
              <a:buFont typeface="Arial" panose="020B0604020202020204" pitchFamily="34" charset="0"/>
              <a:buChar char="•"/>
            </a:pPr>
            <a:r>
              <a:rPr lang="en-US" sz="1900" dirty="0">
                <a:solidFill>
                  <a:schemeClr val="bg1">
                    <a:lumMod val="50000"/>
                  </a:schemeClr>
                </a:solidFill>
              </a:rPr>
              <a:t>Alternative Aviation Fuels </a:t>
            </a:r>
            <a:r>
              <a:rPr lang="en-US" sz="1900" dirty="0" err="1">
                <a:solidFill>
                  <a:schemeClr val="bg1">
                    <a:lumMod val="50000"/>
                  </a:schemeClr>
                </a:solidFill>
              </a:rPr>
              <a:t>EXperiment</a:t>
            </a:r>
            <a:r>
              <a:rPr lang="en-US" sz="1900" dirty="0">
                <a:solidFill>
                  <a:schemeClr val="bg1">
                    <a:lumMod val="50000"/>
                  </a:schemeClr>
                </a:solidFill>
              </a:rPr>
              <a:t> II – Mar 2011: Palmdale, CA</a:t>
            </a:r>
          </a:p>
          <a:p>
            <a:pPr marL="342900" indent="-342900">
              <a:spcAft>
                <a:spcPts val="300"/>
              </a:spcAft>
              <a:buFont typeface="Arial" panose="020B0604020202020204" pitchFamily="34" charset="0"/>
              <a:buChar char="•"/>
            </a:pPr>
            <a:r>
              <a:rPr lang="en-US" sz="1900" dirty="0">
                <a:solidFill>
                  <a:schemeClr val="bg1">
                    <a:lumMod val="50000"/>
                  </a:schemeClr>
                </a:solidFill>
              </a:rPr>
              <a:t>“APRIDE </a:t>
            </a:r>
            <a:r>
              <a:rPr lang="en-US" sz="1900" dirty="0" smtClean="0">
                <a:solidFill>
                  <a:schemeClr val="bg1">
                    <a:lumMod val="50000"/>
                  </a:schemeClr>
                </a:solidFill>
              </a:rPr>
              <a:t>2” </a:t>
            </a:r>
            <a:r>
              <a:rPr lang="en-US" sz="1900" dirty="0">
                <a:solidFill>
                  <a:schemeClr val="bg1">
                    <a:lumMod val="50000"/>
                  </a:schemeClr>
                </a:solidFill>
              </a:rPr>
              <a:t>SR Technics Campaign – Dec 2011: Zurich, Switzerland</a:t>
            </a:r>
          </a:p>
          <a:p>
            <a:pPr marL="342900" indent="-342900">
              <a:spcAft>
                <a:spcPts val="300"/>
              </a:spcAft>
              <a:buFont typeface="Arial" panose="020B0604020202020204" pitchFamily="34" charset="0"/>
              <a:buChar char="•"/>
            </a:pPr>
            <a:r>
              <a:rPr lang="en-US" sz="1900" dirty="0">
                <a:solidFill>
                  <a:schemeClr val="bg1">
                    <a:lumMod val="50000"/>
                  </a:schemeClr>
                </a:solidFill>
              </a:rPr>
              <a:t>“APRIDE </a:t>
            </a:r>
            <a:r>
              <a:rPr lang="en-US" sz="1900" dirty="0" smtClean="0">
                <a:solidFill>
                  <a:schemeClr val="bg1">
                    <a:lumMod val="50000"/>
                  </a:schemeClr>
                </a:solidFill>
              </a:rPr>
              <a:t>4” </a:t>
            </a:r>
            <a:r>
              <a:rPr lang="en-US" sz="1900" dirty="0">
                <a:solidFill>
                  <a:schemeClr val="bg1">
                    <a:lumMod val="50000"/>
                  </a:schemeClr>
                </a:solidFill>
              </a:rPr>
              <a:t>SR Technics Campaign – Nov 2012: Zurich, </a:t>
            </a:r>
            <a:r>
              <a:rPr lang="en-US" sz="1900" dirty="0" smtClean="0">
                <a:solidFill>
                  <a:schemeClr val="bg1">
                    <a:lumMod val="50000"/>
                  </a:schemeClr>
                </a:solidFill>
              </a:rPr>
              <a:t>Switzerland</a:t>
            </a:r>
          </a:p>
          <a:p>
            <a:endParaRPr lang="en-US" sz="2000" dirty="0">
              <a:solidFill>
                <a:schemeClr val="accent1">
                  <a:lumMod val="50000"/>
                </a:schemeClr>
              </a:solidFill>
            </a:endParaRPr>
          </a:p>
          <a:p>
            <a:r>
              <a:rPr lang="en-US" sz="2000" b="1" u="sng" dirty="0" smtClean="0">
                <a:solidFill>
                  <a:srgbClr val="0000FF"/>
                </a:solidFill>
              </a:rPr>
              <a:t>System Robustness and </a:t>
            </a:r>
            <a:r>
              <a:rPr lang="en-US" sz="2000" b="1" u="sng" dirty="0" err="1" smtClean="0">
                <a:solidFill>
                  <a:srgbClr val="0000FF"/>
                </a:solidFill>
              </a:rPr>
              <a:t>Intercomparison</a:t>
            </a:r>
            <a:r>
              <a:rPr lang="en-US" sz="2000" b="1" u="sng" dirty="0" smtClean="0">
                <a:solidFill>
                  <a:srgbClr val="0000FF"/>
                </a:solidFill>
              </a:rPr>
              <a:t>:</a:t>
            </a:r>
            <a:endParaRPr lang="en-US" sz="2000" b="1" u="sng" dirty="0">
              <a:solidFill>
                <a:srgbClr val="0000FF"/>
              </a:solidFill>
            </a:endParaRPr>
          </a:p>
          <a:p>
            <a:pPr marL="342900" indent="-342900">
              <a:spcAft>
                <a:spcPts val="200"/>
              </a:spcAft>
              <a:buFont typeface="Arial" panose="020B0604020202020204" pitchFamily="34" charset="0"/>
              <a:buChar char="•"/>
            </a:pPr>
            <a:r>
              <a:rPr lang="en-US" sz="1900" dirty="0">
                <a:solidFill>
                  <a:schemeClr val="bg1">
                    <a:lumMod val="50000"/>
                  </a:schemeClr>
                </a:solidFill>
              </a:rPr>
              <a:t>“APRIDE </a:t>
            </a:r>
            <a:r>
              <a:rPr lang="en-US" sz="1900" dirty="0" smtClean="0">
                <a:solidFill>
                  <a:schemeClr val="bg1">
                    <a:lumMod val="50000"/>
                  </a:schemeClr>
                </a:solidFill>
              </a:rPr>
              <a:t>5” </a:t>
            </a:r>
            <a:r>
              <a:rPr lang="en-US" sz="1900" dirty="0">
                <a:solidFill>
                  <a:schemeClr val="bg1">
                    <a:lumMod val="50000"/>
                  </a:schemeClr>
                </a:solidFill>
              </a:rPr>
              <a:t>SR Technics Campaign – </a:t>
            </a:r>
            <a:r>
              <a:rPr lang="en-US" sz="1900" dirty="0" smtClean="0">
                <a:solidFill>
                  <a:schemeClr val="bg1">
                    <a:lumMod val="50000"/>
                  </a:schemeClr>
                </a:solidFill>
              </a:rPr>
              <a:t>August 2013: </a:t>
            </a:r>
            <a:r>
              <a:rPr lang="en-US" sz="1900" dirty="0">
                <a:solidFill>
                  <a:schemeClr val="bg1">
                    <a:lumMod val="50000"/>
                  </a:schemeClr>
                </a:solidFill>
              </a:rPr>
              <a:t>Zurich, </a:t>
            </a:r>
            <a:r>
              <a:rPr lang="en-US" sz="1900" dirty="0" smtClean="0">
                <a:solidFill>
                  <a:schemeClr val="bg1">
                    <a:lumMod val="50000"/>
                  </a:schemeClr>
                </a:solidFill>
              </a:rPr>
              <a:t>Switzerland</a:t>
            </a:r>
          </a:p>
          <a:p>
            <a:pPr marL="800100" lvl="1" indent="-342900">
              <a:spcAft>
                <a:spcPts val="200"/>
              </a:spcAft>
              <a:buFont typeface="Arial" panose="020B0604020202020204" pitchFamily="34" charset="0"/>
              <a:buChar char="•"/>
            </a:pPr>
            <a:r>
              <a:rPr lang="en-US" sz="1900" dirty="0" smtClean="0">
                <a:solidFill>
                  <a:schemeClr val="bg1">
                    <a:lumMod val="50000"/>
                  </a:schemeClr>
                </a:solidFill>
              </a:rPr>
              <a:t>Three systems (North American, EU and Swiss Reference Systems)</a:t>
            </a:r>
          </a:p>
          <a:p>
            <a:pPr marL="800100" lvl="1" indent="-342900">
              <a:buFont typeface="Arial" panose="020B0604020202020204" pitchFamily="34" charset="0"/>
              <a:buChar char="•"/>
            </a:pPr>
            <a:endParaRPr lang="en-US" sz="2000" dirty="0" smtClean="0">
              <a:solidFill>
                <a:schemeClr val="accent1">
                  <a:lumMod val="50000"/>
                </a:schemeClr>
              </a:solidFill>
            </a:endParaRPr>
          </a:p>
          <a:p>
            <a:r>
              <a:rPr lang="en-US" sz="2000" b="1" u="sng" dirty="0" smtClean="0">
                <a:solidFill>
                  <a:srgbClr val="0000FF"/>
                </a:solidFill>
              </a:rPr>
              <a:t>OEM Demonstration, System </a:t>
            </a:r>
            <a:r>
              <a:rPr lang="en-US" sz="2000" b="1" u="sng" dirty="0" err="1" smtClean="0">
                <a:solidFill>
                  <a:srgbClr val="0000FF"/>
                </a:solidFill>
              </a:rPr>
              <a:t>Intercomparison</a:t>
            </a:r>
            <a:r>
              <a:rPr lang="en-US" sz="2000" b="1" u="sng" dirty="0" smtClean="0">
                <a:solidFill>
                  <a:srgbClr val="0000FF"/>
                </a:solidFill>
              </a:rPr>
              <a:t> and Data Acquisition:</a:t>
            </a:r>
          </a:p>
          <a:p>
            <a:pPr marL="342900" indent="-342900">
              <a:spcAft>
                <a:spcPts val="200"/>
              </a:spcAft>
              <a:buFont typeface="Arial" panose="020B0604020202020204" pitchFamily="34" charset="0"/>
              <a:buChar char="•"/>
            </a:pPr>
            <a:r>
              <a:rPr lang="en-US" sz="1900" dirty="0" smtClean="0">
                <a:solidFill>
                  <a:schemeClr val="bg1">
                    <a:lumMod val="50000"/>
                  </a:schemeClr>
                </a:solidFill>
                <a:latin typeface="Arial" panose="020B0604020202020204" pitchFamily="34" charset="0"/>
                <a:cs typeface="Arial" panose="020B0604020202020204" pitchFamily="34" charset="0"/>
              </a:rPr>
              <a:t>Pratt &amp; Whitney Canada </a:t>
            </a:r>
            <a:r>
              <a:rPr lang="en-US" sz="1900" dirty="0">
                <a:solidFill>
                  <a:schemeClr val="bg1">
                    <a:lumMod val="50000"/>
                  </a:schemeClr>
                </a:solidFill>
                <a:latin typeface="Arial" panose="020B0604020202020204" pitchFamily="34" charset="0"/>
                <a:cs typeface="Arial" panose="020B0604020202020204" pitchFamily="34" charset="0"/>
              </a:rPr>
              <a:t>– </a:t>
            </a:r>
            <a:r>
              <a:rPr lang="en-US" sz="1900" dirty="0" smtClean="0">
                <a:solidFill>
                  <a:schemeClr val="bg1">
                    <a:lumMod val="50000"/>
                  </a:schemeClr>
                </a:solidFill>
                <a:latin typeface="Arial" panose="020B0604020202020204" pitchFamily="34" charset="0"/>
                <a:cs typeface="Arial" panose="020B0604020202020204" pitchFamily="34" charset="0"/>
              </a:rPr>
              <a:t>April </a:t>
            </a:r>
            <a:r>
              <a:rPr lang="en-US" sz="1900" dirty="0">
                <a:solidFill>
                  <a:schemeClr val="bg1">
                    <a:lumMod val="50000"/>
                  </a:schemeClr>
                </a:solidFill>
                <a:latin typeface="Arial" panose="020B0604020202020204" pitchFamily="34" charset="0"/>
                <a:cs typeface="Arial" panose="020B0604020202020204" pitchFamily="34" charset="0"/>
              </a:rPr>
              <a:t>2013: </a:t>
            </a:r>
            <a:r>
              <a:rPr lang="en-US" sz="1900" dirty="0" smtClean="0">
                <a:solidFill>
                  <a:schemeClr val="bg1">
                    <a:lumMod val="50000"/>
                  </a:schemeClr>
                </a:solidFill>
                <a:latin typeface="Arial" panose="020B0604020202020204" pitchFamily="34" charset="0"/>
                <a:cs typeface="Arial" panose="020B0604020202020204" pitchFamily="34" charset="0"/>
              </a:rPr>
              <a:t>Ontario, Canada</a:t>
            </a:r>
          </a:p>
          <a:p>
            <a:pPr marL="342900" indent="-342900">
              <a:spcAft>
                <a:spcPts val="200"/>
              </a:spcAft>
              <a:buFont typeface="Arial" panose="020B0604020202020204" pitchFamily="34" charset="0"/>
              <a:buChar char="•"/>
            </a:pPr>
            <a:r>
              <a:rPr lang="en-US" sz="1900" dirty="0">
                <a:solidFill>
                  <a:schemeClr val="bg1">
                    <a:lumMod val="50000"/>
                  </a:schemeClr>
                </a:solidFill>
                <a:latin typeface="Arial" panose="020B0604020202020204" pitchFamily="34" charset="0"/>
                <a:cs typeface="Arial" panose="020B0604020202020204" pitchFamily="34" charset="0"/>
              </a:rPr>
              <a:t>Williams International Campaign – May 2013: Walled Lake, MI</a:t>
            </a:r>
          </a:p>
          <a:p>
            <a:pPr marL="342900" indent="-342900">
              <a:spcAft>
                <a:spcPts val="200"/>
              </a:spcAft>
              <a:buFont typeface="Arial" panose="020B0604020202020204" pitchFamily="34" charset="0"/>
              <a:buChar char="•"/>
            </a:pPr>
            <a:r>
              <a:rPr lang="en-US" sz="1900" dirty="0">
                <a:solidFill>
                  <a:schemeClr val="bg1">
                    <a:lumMod val="50000"/>
                  </a:schemeClr>
                </a:solidFill>
                <a:latin typeface="Arial" panose="020B0604020202020204" pitchFamily="34" charset="0"/>
                <a:cs typeface="Arial" panose="020B0604020202020204" pitchFamily="34" charset="0"/>
              </a:rPr>
              <a:t>Pratt &amp; Whitney </a:t>
            </a:r>
            <a:r>
              <a:rPr lang="en-US" sz="1900" dirty="0" smtClean="0">
                <a:solidFill>
                  <a:schemeClr val="bg1">
                    <a:lumMod val="50000"/>
                  </a:schemeClr>
                </a:solidFill>
                <a:latin typeface="Arial" panose="020B0604020202020204" pitchFamily="34" charset="0"/>
                <a:cs typeface="Arial" panose="020B0604020202020204" pitchFamily="34" charset="0"/>
              </a:rPr>
              <a:t>US </a:t>
            </a:r>
            <a:r>
              <a:rPr lang="en-US" sz="1900" dirty="0">
                <a:solidFill>
                  <a:schemeClr val="bg1">
                    <a:lumMod val="50000"/>
                  </a:schemeClr>
                </a:solidFill>
                <a:latin typeface="Arial" panose="020B0604020202020204" pitchFamily="34" charset="0"/>
                <a:cs typeface="Arial" panose="020B0604020202020204" pitchFamily="34" charset="0"/>
              </a:rPr>
              <a:t>– March 2014: East Hartford, CT</a:t>
            </a:r>
          </a:p>
          <a:p>
            <a:pPr marL="342900" indent="-342900">
              <a:spcAft>
                <a:spcPts val="200"/>
              </a:spcAft>
              <a:buFont typeface="Arial" panose="020B0604020202020204" pitchFamily="34" charset="0"/>
              <a:buChar char="•"/>
            </a:pPr>
            <a:r>
              <a:rPr lang="en-US" sz="1900" dirty="0" smtClean="0">
                <a:solidFill>
                  <a:schemeClr val="bg1">
                    <a:lumMod val="50000"/>
                  </a:schemeClr>
                </a:solidFill>
                <a:latin typeface="Arial" panose="020B0604020202020204" pitchFamily="34" charset="0"/>
                <a:cs typeface="Arial" panose="020B0604020202020204" pitchFamily="34" charset="0"/>
              </a:rPr>
              <a:t>Honeywell – July 2014: Phoenix, AZ</a:t>
            </a:r>
          </a:p>
          <a:p>
            <a:pPr marL="342900" indent="-342900">
              <a:spcAft>
                <a:spcPts val="200"/>
              </a:spcAft>
              <a:buFont typeface="Arial" panose="020B0604020202020204" pitchFamily="34" charset="0"/>
              <a:buChar char="•"/>
            </a:pPr>
            <a:r>
              <a:rPr lang="en-US" sz="2000" dirty="0" smtClean="0"/>
              <a:t>Rolls Royce North America – March 15-22, 2015: Indianapolis, IN</a:t>
            </a:r>
          </a:p>
          <a:p>
            <a:pPr marL="342900" indent="-342900">
              <a:spcAft>
                <a:spcPts val="200"/>
              </a:spcAft>
              <a:buFont typeface="Arial" panose="020B0604020202020204" pitchFamily="34" charset="0"/>
              <a:buChar char="•"/>
            </a:pPr>
            <a:r>
              <a:rPr lang="en-US" sz="2000" dirty="0" smtClean="0"/>
              <a:t>GE </a:t>
            </a:r>
            <a:r>
              <a:rPr lang="en-US" sz="2000" dirty="0"/>
              <a:t>Aviation </a:t>
            </a:r>
            <a:r>
              <a:rPr lang="en-US" sz="2000" dirty="0" smtClean="0"/>
              <a:t>– Apr-May 2015: Peebles, OH (Two engine tests)</a:t>
            </a:r>
          </a:p>
          <a:p>
            <a:pPr marL="342900" indent="-342900">
              <a:spcAft>
                <a:spcPts val="200"/>
              </a:spcAft>
              <a:buFont typeface="Arial" panose="020B0604020202020204" pitchFamily="34" charset="0"/>
              <a:buChar char="•"/>
            </a:pPr>
            <a:r>
              <a:rPr lang="en-US" sz="2000" dirty="0" smtClean="0"/>
              <a:t>Pratt &amp; Whitney US – April 2015: East Hartford, CT</a:t>
            </a:r>
          </a:p>
        </p:txBody>
      </p:sp>
    </p:spTree>
    <p:extLst>
      <p:ext uri="{BB962C8B-B14F-4D97-AF65-F5344CB8AC3E}">
        <p14:creationId xmlns:p14="http://schemas.microsoft.com/office/powerpoint/2010/main" val="134288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Current Status</a:t>
            </a:r>
            <a:endParaRPr lang="en-US" sz="2400" dirty="0">
              <a:solidFill>
                <a:schemeClr val="bg1"/>
              </a:solidFill>
            </a:endParaRPr>
          </a:p>
        </p:txBody>
      </p:sp>
      <p:sp>
        <p:nvSpPr>
          <p:cNvPr id="3" name="TextBox 2"/>
          <p:cNvSpPr txBox="1"/>
          <p:nvPr/>
        </p:nvSpPr>
        <p:spPr>
          <a:xfrm>
            <a:off x="144463" y="1082731"/>
            <a:ext cx="8858250" cy="4401205"/>
          </a:xfrm>
          <a:prstGeom prst="rect">
            <a:avLst/>
          </a:prstGeom>
          <a:noFill/>
        </p:spPr>
        <p:txBody>
          <a:bodyPr wrap="square" rtlCol="0">
            <a:spAutoFit/>
          </a:bodyPr>
          <a:lstStyle/>
          <a:p>
            <a:endParaRPr lang="en-US" sz="2000" dirty="0">
              <a:solidFill>
                <a:schemeClr val="accent1">
                  <a:lumMod val="50000"/>
                </a:schemeClr>
              </a:solidFill>
            </a:endParaRPr>
          </a:p>
          <a:p>
            <a:pPr marL="342900" indent="-342900">
              <a:buFont typeface="Arial" panose="020B0604020202020204" pitchFamily="34" charset="0"/>
              <a:buChar char="•"/>
            </a:pPr>
            <a:r>
              <a:rPr lang="en-US" sz="2000" b="1" u="sng" dirty="0" smtClean="0">
                <a:solidFill>
                  <a:srgbClr val="0000FF"/>
                </a:solidFill>
              </a:rPr>
              <a:t>Mass Instrument Bias: </a:t>
            </a:r>
          </a:p>
          <a:p>
            <a:endParaRPr lang="en-US" sz="2000" dirty="0" smtClean="0">
              <a:solidFill>
                <a:srgbClr val="1D2F68"/>
              </a:solidFill>
            </a:endParaRPr>
          </a:p>
          <a:p>
            <a:pPr marL="800100" lvl="1" indent="-342900">
              <a:buFont typeface="Arial" panose="020B0604020202020204" pitchFamily="34" charset="0"/>
              <a:buChar char="•"/>
            </a:pPr>
            <a:r>
              <a:rPr lang="en-US" sz="2000" dirty="0" smtClean="0"/>
              <a:t>One mass instrument consistently read lower in more recent tests</a:t>
            </a:r>
          </a:p>
          <a:p>
            <a:pPr marL="800100" lvl="1" indent="-342900">
              <a:buFont typeface="Arial" panose="020B0604020202020204" pitchFamily="34" charset="0"/>
              <a:buChar char="•"/>
            </a:pPr>
            <a:r>
              <a:rPr lang="en-US" sz="2000" dirty="0" smtClean="0"/>
              <a:t>Additional requirement added to the specifications</a:t>
            </a:r>
          </a:p>
          <a:p>
            <a:pPr marL="800100" lvl="1" indent="-342900">
              <a:buFont typeface="Arial" panose="020B0604020202020204" pitchFamily="34" charset="0"/>
              <a:buChar char="•"/>
            </a:pPr>
            <a:r>
              <a:rPr lang="en-US" sz="2000" dirty="0"/>
              <a:t>T</a:t>
            </a:r>
            <a:r>
              <a:rPr lang="en-US" sz="2000" dirty="0" smtClean="0"/>
              <a:t>esting at Rolls Royce UK supported by Transport Canada will address correction of already acquired data</a:t>
            </a:r>
          </a:p>
          <a:p>
            <a:pPr lvl="1"/>
            <a:endParaRPr lang="en-US" sz="2000" dirty="0" smtClean="0">
              <a:solidFill>
                <a:schemeClr val="accent1">
                  <a:lumMod val="50000"/>
                </a:schemeClr>
              </a:solidFill>
            </a:endParaRPr>
          </a:p>
          <a:p>
            <a:pPr marL="342900" indent="-342900">
              <a:buFont typeface="Arial" panose="020B0604020202020204" pitchFamily="34" charset="0"/>
              <a:buChar char="•"/>
            </a:pPr>
            <a:r>
              <a:rPr lang="en-US" sz="2000" b="1" u="sng" dirty="0" smtClean="0">
                <a:solidFill>
                  <a:srgbClr val="0000FF"/>
                </a:solidFill>
              </a:rPr>
              <a:t>AIR 6241 will inform ICAO Annex 16 </a:t>
            </a:r>
            <a:r>
              <a:rPr lang="en-US" sz="2000" b="1" u="sng" dirty="0" err="1" smtClean="0">
                <a:solidFill>
                  <a:srgbClr val="0000FF"/>
                </a:solidFill>
              </a:rPr>
              <a:t>Vol</a:t>
            </a:r>
            <a:r>
              <a:rPr lang="en-US" sz="2000" b="1" u="sng" dirty="0" smtClean="0">
                <a:solidFill>
                  <a:srgbClr val="0000FF"/>
                </a:solidFill>
              </a:rPr>
              <a:t> II Update:</a:t>
            </a:r>
          </a:p>
          <a:p>
            <a:endParaRPr lang="en-US" sz="2000" b="1" u="sng" dirty="0" smtClean="0"/>
          </a:p>
          <a:p>
            <a:pPr marL="800100" lvl="1" indent="-342900">
              <a:buFont typeface="Arial" panose="020B0604020202020204" pitchFamily="34" charset="0"/>
              <a:buChar char="•"/>
            </a:pPr>
            <a:r>
              <a:rPr lang="en-US" sz="2000" dirty="0" smtClean="0"/>
              <a:t>ICAO – SAE </a:t>
            </a:r>
            <a:r>
              <a:rPr lang="en-US" sz="2000" dirty="0" err="1" smtClean="0"/>
              <a:t>MoU</a:t>
            </a:r>
            <a:r>
              <a:rPr lang="en-US" sz="2000" dirty="0" smtClean="0"/>
              <a:t> issues affecting schedule</a:t>
            </a:r>
          </a:p>
          <a:p>
            <a:pPr marL="800100" lvl="1" indent="-342900">
              <a:buFont typeface="Arial" panose="020B0604020202020204" pitchFamily="34" charset="0"/>
              <a:buChar char="•"/>
            </a:pPr>
            <a:r>
              <a:rPr lang="en-US" sz="2000" dirty="0" smtClean="0"/>
              <a:t>Near term solution is for CAEP WG3 to update Annex 16 </a:t>
            </a:r>
            <a:r>
              <a:rPr lang="en-US" sz="2000" dirty="0" err="1" smtClean="0"/>
              <a:t>Vol</a:t>
            </a:r>
            <a:r>
              <a:rPr lang="en-US" sz="2000" dirty="0" smtClean="0"/>
              <a:t> II for Certification </a:t>
            </a:r>
            <a:r>
              <a:rPr lang="en-US" sz="2000" dirty="0"/>
              <a:t>R</a:t>
            </a:r>
            <a:r>
              <a:rPr lang="en-US" sz="2000" dirty="0" smtClean="0"/>
              <a:t>equirement</a:t>
            </a:r>
            <a:endParaRPr lang="en-US" sz="2000" dirty="0"/>
          </a:p>
          <a:p>
            <a:pPr marL="800100" lvl="1" indent="-342900">
              <a:buFont typeface="Arial" panose="020B0604020202020204" pitchFamily="34" charset="0"/>
              <a:buChar char="•"/>
            </a:pPr>
            <a:r>
              <a:rPr lang="en-US" sz="2000" dirty="0" smtClean="0"/>
              <a:t>ARP not needed with this approach</a:t>
            </a:r>
            <a:endParaRPr lang="en-US" sz="2000" dirty="0"/>
          </a:p>
        </p:txBody>
      </p:sp>
    </p:spTree>
    <p:extLst>
      <p:ext uri="{BB962C8B-B14F-4D97-AF65-F5344CB8AC3E}">
        <p14:creationId xmlns:p14="http://schemas.microsoft.com/office/powerpoint/2010/main" val="3580999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txBox="1">
            <a:spLocks noChangeArrowheads="1"/>
          </p:cNvSpPr>
          <p:nvPr/>
        </p:nvSpPr>
        <p:spPr bwMode="auto">
          <a:xfrm>
            <a:off x="0" y="-12111"/>
            <a:ext cx="9144000" cy="609600"/>
          </a:xfrm>
          <a:prstGeom prst="rect">
            <a:avLst/>
          </a:prstGeom>
          <a:solidFill>
            <a:srgbClr val="31488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400" dirty="0" smtClean="0">
                <a:solidFill>
                  <a:schemeClr val="bg1"/>
                </a:solidFill>
              </a:rPr>
              <a:t>Transition Standard (1/2)</a:t>
            </a:r>
          </a:p>
        </p:txBody>
      </p:sp>
      <p:sp>
        <p:nvSpPr>
          <p:cNvPr id="4" name="Content Placeholder 2"/>
          <p:cNvSpPr txBox="1">
            <a:spLocks/>
          </p:cNvSpPr>
          <p:nvPr/>
        </p:nvSpPr>
        <p:spPr>
          <a:xfrm>
            <a:off x="126124" y="597489"/>
            <a:ext cx="8875986" cy="5409173"/>
          </a:xfrm>
          <a:prstGeom prst="rect">
            <a:avLst/>
          </a:prstGeom>
        </p:spPr>
        <p:txBody>
          <a:bodyPr>
            <a:normAutofit fontScale="92500" lnSpcReduction="10000"/>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u="sng" dirty="0" smtClean="0">
                <a:solidFill>
                  <a:srgbClr val="0000FF"/>
                </a:solidFill>
              </a:rPr>
              <a:t>CAEP/10 </a:t>
            </a:r>
            <a:r>
              <a:rPr lang="en-US" u="sng" dirty="0" err="1" smtClean="0">
                <a:solidFill>
                  <a:srgbClr val="0000FF"/>
                </a:solidFill>
              </a:rPr>
              <a:t>nvPM</a:t>
            </a:r>
            <a:r>
              <a:rPr lang="en-US" u="sng" dirty="0" smtClean="0">
                <a:solidFill>
                  <a:srgbClr val="0000FF"/>
                </a:solidFill>
              </a:rPr>
              <a:t> Standard</a:t>
            </a:r>
          </a:p>
          <a:p>
            <a:pPr lvl="1">
              <a:lnSpc>
                <a:spcPct val="120000"/>
              </a:lnSpc>
            </a:pPr>
            <a:r>
              <a:rPr lang="en-US" dirty="0" smtClean="0"/>
              <a:t>Equivalent to Smoke Number and is a first step to a full standard</a:t>
            </a:r>
          </a:p>
          <a:p>
            <a:pPr lvl="1"/>
            <a:r>
              <a:rPr lang="en-US" dirty="0" smtClean="0"/>
              <a:t>Named “Transition Standard” by WG3</a:t>
            </a:r>
          </a:p>
          <a:p>
            <a:pPr lvl="1"/>
            <a:r>
              <a:rPr lang="en-US" b="1" dirty="0" smtClean="0"/>
              <a:t>Metric</a:t>
            </a:r>
            <a:r>
              <a:rPr lang="en-US" dirty="0" smtClean="0"/>
              <a:t> = </a:t>
            </a:r>
            <a:r>
              <a:rPr lang="en-US" b="1" dirty="0" smtClean="0"/>
              <a:t>maximum </a:t>
            </a:r>
            <a:r>
              <a:rPr lang="en-US" b="1" dirty="0" err="1" smtClean="0"/>
              <a:t>nvPM</a:t>
            </a:r>
            <a:r>
              <a:rPr lang="en-US" b="1" dirty="0" smtClean="0"/>
              <a:t> mass concentration</a:t>
            </a:r>
          </a:p>
          <a:p>
            <a:pPr lvl="2">
              <a:lnSpc>
                <a:spcPct val="110000"/>
              </a:lnSpc>
            </a:pPr>
            <a:r>
              <a:rPr lang="en-US" dirty="0" smtClean="0"/>
              <a:t>Measured by CAEP/10 </a:t>
            </a:r>
            <a:r>
              <a:rPr lang="en-US" dirty="0" err="1" smtClean="0"/>
              <a:t>nvPM</a:t>
            </a:r>
            <a:r>
              <a:rPr lang="en-US" dirty="0" smtClean="0"/>
              <a:t> Certification Requirement </a:t>
            </a:r>
            <a:r>
              <a:rPr lang="en-US" sz="2400" dirty="0" smtClean="0"/>
              <a:t>which includes reporting of:</a:t>
            </a:r>
          </a:p>
          <a:p>
            <a:pPr lvl="4"/>
            <a:r>
              <a:rPr lang="en-US" sz="2400" b="1" dirty="0" err="1" smtClean="0"/>
              <a:t>nvPM</a:t>
            </a:r>
            <a:r>
              <a:rPr lang="en-US" sz="2400" b="1" dirty="0" smtClean="0"/>
              <a:t> mass &amp; number EIs for 4 LTO points</a:t>
            </a:r>
          </a:p>
          <a:p>
            <a:pPr lvl="4"/>
            <a:r>
              <a:rPr lang="en-US" sz="2400" b="1" dirty="0" smtClean="0"/>
              <a:t>Maximum </a:t>
            </a:r>
            <a:r>
              <a:rPr lang="en-US" sz="2400" b="1" dirty="0" err="1" smtClean="0"/>
              <a:t>nvPM</a:t>
            </a:r>
            <a:r>
              <a:rPr lang="en-US" sz="2400" b="1" dirty="0" smtClean="0"/>
              <a:t> EI mass</a:t>
            </a:r>
          </a:p>
          <a:p>
            <a:pPr lvl="4"/>
            <a:r>
              <a:rPr lang="en-US" sz="2400" b="1" dirty="0" smtClean="0"/>
              <a:t>Maximum </a:t>
            </a:r>
            <a:r>
              <a:rPr lang="en-US" sz="2400" b="1" dirty="0" err="1" smtClean="0"/>
              <a:t>nvPM</a:t>
            </a:r>
            <a:r>
              <a:rPr lang="en-US" sz="2400" b="1" dirty="0" smtClean="0"/>
              <a:t> EI number</a:t>
            </a:r>
          </a:p>
          <a:p>
            <a:pPr lvl="1">
              <a:lnSpc>
                <a:spcPct val="135000"/>
              </a:lnSpc>
            </a:pPr>
            <a:r>
              <a:rPr lang="en-US" b="1" dirty="0" smtClean="0"/>
              <a:t>Regulatory Level </a:t>
            </a:r>
            <a:r>
              <a:rPr lang="en-US" dirty="0" smtClean="0"/>
              <a:t>= </a:t>
            </a:r>
            <a:r>
              <a:rPr lang="en-US" b="1" dirty="0" smtClean="0"/>
              <a:t>Curve for maximum </a:t>
            </a:r>
            <a:r>
              <a:rPr lang="en-US" b="1" dirty="0" err="1" smtClean="0"/>
              <a:t>nvPM</a:t>
            </a:r>
            <a:r>
              <a:rPr lang="en-US" b="1" dirty="0" smtClean="0"/>
              <a:t> mass concentration</a:t>
            </a:r>
            <a:r>
              <a:rPr lang="en-US" dirty="0" smtClean="0"/>
              <a:t> calculated from existing maximum Smoke Number (</a:t>
            </a:r>
            <a:r>
              <a:rPr lang="en-US" dirty="0" err="1" smtClean="0"/>
              <a:t>SNmax</a:t>
            </a:r>
            <a:r>
              <a:rPr lang="en-US" dirty="0" smtClean="0"/>
              <a:t>) curve</a:t>
            </a:r>
            <a:endParaRPr lang="en-US" dirty="0"/>
          </a:p>
        </p:txBody>
      </p:sp>
    </p:spTree>
    <p:extLst>
      <p:ext uri="{BB962C8B-B14F-4D97-AF65-F5344CB8AC3E}">
        <p14:creationId xmlns:p14="http://schemas.microsoft.com/office/powerpoint/2010/main" val="114889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 y="0"/>
            <a:ext cx="5109571" cy="3396343"/>
          </a:xfrm>
          <a:prstGeom prst="rect">
            <a:avLst/>
          </a:prstGeom>
          <a:noFill/>
          <a:ln w="9525">
            <a:noFill/>
            <a:miter lim="800000"/>
            <a:headEnd/>
            <a:tailEnd/>
          </a:ln>
          <a:effectLst/>
        </p:spPr>
      </p:pic>
      <p:pic>
        <p:nvPicPr>
          <p:cNvPr id="1026" name="Picture 2" descr="C:\Users\Daniel Jacob\sdjacob\REDACMarch2015\10-2-Take-of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3844" y="2865860"/>
            <a:ext cx="5068100" cy="31535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455" y="3396343"/>
            <a:ext cx="2230244" cy="400110"/>
          </a:xfrm>
          <a:prstGeom prst="rect">
            <a:avLst/>
          </a:prstGeom>
          <a:noFill/>
        </p:spPr>
        <p:txBody>
          <a:bodyPr wrap="square" rtlCol="0">
            <a:spAutoFit/>
          </a:bodyPr>
          <a:lstStyle/>
          <a:p>
            <a:r>
              <a:rPr lang="en-US" sz="2000" b="1" dirty="0" smtClean="0">
                <a:solidFill>
                  <a:srgbClr val="0000FF"/>
                </a:solidFill>
              </a:rPr>
              <a:t>May 30, 1958</a:t>
            </a:r>
            <a:endParaRPr lang="en-US" sz="2000" b="1" dirty="0">
              <a:solidFill>
                <a:srgbClr val="0000FF"/>
              </a:solidFill>
            </a:endParaRPr>
          </a:p>
        </p:txBody>
      </p:sp>
      <p:sp>
        <p:nvSpPr>
          <p:cNvPr id="6" name="TextBox 5"/>
          <p:cNvSpPr txBox="1"/>
          <p:nvPr/>
        </p:nvSpPr>
        <p:spPr>
          <a:xfrm>
            <a:off x="7292898" y="2465750"/>
            <a:ext cx="1829045" cy="400110"/>
          </a:xfrm>
          <a:prstGeom prst="rect">
            <a:avLst/>
          </a:prstGeom>
          <a:noFill/>
        </p:spPr>
        <p:txBody>
          <a:bodyPr wrap="square" rtlCol="0">
            <a:spAutoFit/>
          </a:bodyPr>
          <a:lstStyle/>
          <a:p>
            <a:r>
              <a:rPr lang="en-US" sz="2000" b="1" dirty="0" smtClean="0">
                <a:solidFill>
                  <a:srgbClr val="0000FF"/>
                </a:solidFill>
              </a:rPr>
              <a:t>May 17, 2012</a:t>
            </a:r>
            <a:endParaRPr lang="en-US" sz="2000" b="1" dirty="0">
              <a:solidFill>
                <a:srgbClr val="0000FF"/>
              </a:solidFill>
            </a:endParaRPr>
          </a:p>
        </p:txBody>
      </p:sp>
    </p:spTree>
    <p:extLst>
      <p:ext uri="{BB962C8B-B14F-4D97-AF65-F5344CB8AC3E}">
        <p14:creationId xmlns:p14="http://schemas.microsoft.com/office/powerpoint/2010/main" val="3430929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A21B3B-41B6-4354-9415-16214D720C84}"/>
</file>

<file path=customXml/itemProps2.xml><?xml version="1.0" encoding="utf-8"?>
<ds:datastoreItem xmlns:ds="http://schemas.openxmlformats.org/officeDocument/2006/customXml" ds:itemID="{78553EF1-96E1-4D1C-A9ED-3CE87BD20613}"/>
</file>

<file path=customXml/itemProps3.xml><?xml version="1.0" encoding="utf-8"?>
<ds:datastoreItem xmlns:ds="http://schemas.openxmlformats.org/officeDocument/2006/customXml" ds:itemID="{8097865D-6D55-4419-A1FA-18307D724318}"/>
</file>

<file path=docProps/app.xml><?xml version="1.0" encoding="utf-8"?>
<Properties xmlns="http://schemas.openxmlformats.org/officeDocument/2006/extended-properties" xmlns:vt="http://schemas.openxmlformats.org/officeDocument/2006/docPropsVTypes">
  <Template/>
  <TotalTime>9328</TotalTime>
  <Words>1263</Words>
  <Application>Microsoft Office PowerPoint</Application>
  <PresentationFormat>On-screen Show (4:3)</PresentationFormat>
  <Paragraphs>236</Paragraphs>
  <Slides>17</Slides>
  <Notes>10</Notes>
  <HiddenSlides>0</HiddenSlides>
  <MMClips>0</MMClips>
  <ScaleCrop>false</ScaleCrop>
  <HeadingPairs>
    <vt:vector size="4" baseType="variant">
      <vt:variant>
        <vt:lpstr>Theme</vt:lpstr>
      </vt:variant>
      <vt:variant>
        <vt:i4>6</vt:i4>
      </vt:variant>
      <vt:variant>
        <vt:lpstr>Slide Titles</vt:lpstr>
      </vt:variant>
      <vt:variant>
        <vt:i4>17</vt:i4>
      </vt:variant>
    </vt:vector>
  </HeadingPairs>
  <TitlesOfParts>
    <vt:vector size="23" baseType="lpstr">
      <vt:lpstr>1_Custom Design</vt:lpstr>
      <vt:lpstr>2_Custom Design</vt:lpstr>
      <vt:lpstr>3_Custom Design</vt:lpstr>
      <vt:lpstr>Office Theme</vt:lpstr>
      <vt:lpstr>1_Office Theme</vt:lpstr>
      <vt:lpstr>2_Office Theme</vt:lpstr>
      <vt:lpstr>PM Measurement and Standard Development</vt:lpstr>
      <vt:lpstr>Outline</vt:lpstr>
      <vt:lpstr>Goal and Objectives</vt:lpstr>
      <vt:lpstr>Standardized nvPM Measurement System - Certification Grade</vt:lpstr>
      <vt:lpstr>PowerPoint Presentation</vt:lpstr>
      <vt:lpstr>Measurement Campaigns</vt:lpstr>
      <vt:lpstr>Current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Daniel Jacob</dc:creator>
  <cp:lastModifiedBy>Jacob, Daniel (FAA)</cp:lastModifiedBy>
  <cp:revision>473</cp:revision>
  <cp:lastPrinted>2011-08-17T16:10:01Z</cp:lastPrinted>
  <dcterms:created xsi:type="dcterms:W3CDTF">2005-01-28T20:32:53Z</dcterms:created>
  <dcterms:modified xsi:type="dcterms:W3CDTF">2015-03-13T18:25:28Z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