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3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  <p:sldMasterId id="2147483675" r:id="rId2"/>
    <p:sldMasterId id="2147483943" r:id="rId3"/>
  </p:sldMasterIdLst>
  <p:notesMasterIdLst>
    <p:notesMasterId r:id="rId14"/>
  </p:notesMasterIdLst>
  <p:handoutMasterIdLst>
    <p:handoutMasterId r:id="rId15"/>
  </p:handoutMasterIdLst>
  <p:sldIdLst>
    <p:sldId id="419" r:id="rId4"/>
    <p:sldId id="420" r:id="rId5"/>
    <p:sldId id="434" r:id="rId6"/>
    <p:sldId id="433" r:id="rId7"/>
    <p:sldId id="450" r:id="rId8"/>
    <p:sldId id="445" r:id="rId9"/>
    <p:sldId id="449" r:id="rId10"/>
    <p:sldId id="446" r:id="rId11"/>
    <p:sldId id="443" r:id="rId12"/>
    <p:sldId id="437" r:id="rId13"/>
  </p:sldIdLst>
  <p:sldSz cx="9144000" cy="6858000" type="screen4x3"/>
  <p:notesSz cx="7313613" cy="9599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C142"/>
    <a:srgbClr val="339933"/>
    <a:srgbClr val="FF0000"/>
    <a:srgbClr val="FFFF99"/>
    <a:srgbClr val="FFCC00"/>
    <a:srgbClr val="DDDDDD"/>
    <a:srgbClr val="C0C0C0"/>
    <a:srgbClr val="1D2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2" autoAdjust="0"/>
    <p:restoredTop sz="89905" autoAdjust="0"/>
  </p:normalViewPr>
  <p:slideViewPr>
    <p:cSldViewPr snapToGrid="0">
      <p:cViewPr varScale="1">
        <p:scale>
          <a:sx n="112" d="100"/>
          <a:sy n="112" d="100"/>
        </p:scale>
        <p:origin x="1200" y="102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t" anchorCtr="0" compatLnSpc="1">
            <a:prstTxWarp prst="textNoShape">
              <a:avLst/>
            </a:prstTxWarp>
          </a:bodyPr>
          <a:lstStyle>
            <a:lvl1pPr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t" anchorCtr="0" compatLnSpc="1">
            <a:prstTxWarp prst="textNoShape">
              <a:avLst/>
            </a:prstTxWarp>
          </a:bodyPr>
          <a:lstStyle>
            <a:lvl1pPr algn="r"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b" anchorCtr="0" compatLnSpc="1">
            <a:prstTxWarp prst="textNoShape">
              <a:avLst/>
            </a:prstTxWarp>
          </a:bodyPr>
          <a:lstStyle>
            <a:lvl1pPr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b" anchorCtr="0" compatLnSpc="1">
            <a:prstTxWarp prst="textNoShape">
              <a:avLst/>
            </a:prstTxWarp>
          </a:bodyPr>
          <a:lstStyle>
            <a:lvl1pPr algn="r"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F62114-A691-4EF6-A74C-46A543517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08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t" anchorCtr="0" compatLnSpc="1">
            <a:prstTxWarp prst="textNoShape">
              <a:avLst/>
            </a:prstTxWarp>
          </a:bodyPr>
          <a:lstStyle>
            <a:lvl1pPr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t" anchorCtr="0" compatLnSpc="1">
            <a:prstTxWarp prst="textNoShape">
              <a:avLst/>
            </a:prstTxWarp>
          </a:bodyPr>
          <a:lstStyle>
            <a:lvl1pPr algn="r"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b" anchorCtr="0" compatLnSpc="1">
            <a:prstTxWarp prst="textNoShape">
              <a:avLst/>
            </a:prstTxWarp>
          </a:bodyPr>
          <a:lstStyle>
            <a:lvl1pPr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397" tIns="47198" rIns="94397" bIns="47198" numCol="1" anchor="b" anchorCtr="0" compatLnSpc="1">
            <a:prstTxWarp prst="textNoShape">
              <a:avLst/>
            </a:prstTxWarp>
          </a:bodyPr>
          <a:lstStyle>
            <a:lvl1pPr algn="r" defTabSz="945031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A9F219-8431-44B8-B077-BEC970FF8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BB8109-3DE7-4675-9ECA-A62FE5C2A4F3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800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7" descr="title_imager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71"/>
          <p:cNvSpPr txBox="1">
            <a:spLocks noChangeArrowheads="1"/>
          </p:cNvSpPr>
          <p:nvPr/>
        </p:nvSpPr>
        <p:spPr bwMode="ltGray">
          <a:xfrm>
            <a:off x="6807200" y="457200"/>
            <a:ext cx="1962150" cy="558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1800" b="1">
                <a:solidFill>
                  <a:schemeClr val="bg1"/>
                </a:solidFill>
              </a:rPr>
              <a:t>Federal Aviation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800" b="1">
                <a:solidFill>
                  <a:schemeClr val="bg1"/>
                </a:solidFill>
              </a:rPr>
              <a:t>Administration</a:t>
            </a:r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446088" y="312738"/>
            <a:ext cx="4983162" cy="1395412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9263" y="1754188"/>
            <a:ext cx="4951412" cy="1752600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417574659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DE9F-04C7-430C-9E1E-CD921DC1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055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F50D-0EFE-44EC-BC4C-EA2FD546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3502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990600"/>
            <a:ext cx="85344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05800" cy="9144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0" y="1143000"/>
            <a:ext cx="8305800" cy="5162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1370-CF1D-4CC8-A5F8-CC6EF8628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255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1079" descr="NEW FAA LOGO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14" y="159808"/>
            <a:ext cx="9096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 userDrawn="1"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48958757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4648-7967-4B8E-B039-1406165E7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091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D0F9-B85E-4D9E-A489-A8E133FD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5619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4DE4-46BE-4C40-8C40-3A2AC7068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5941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FE81-FD9B-4D50-B8E7-4C4223B92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711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E0C81-3B7B-4995-9759-13423ED75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046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4EF0-74E1-43BE-8651-023043040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690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5D4D8-30A9-49B5-B5A0-8C875B30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362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17D7-CE11-4295-B4CB-1B1EA852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549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5EFA-B2E5-4B4D-B595-C0B63BB2F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9613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BB93-FFE8-401D-AF96-37D7B7F13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0458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1C85-C192-4AD4-92E9-5E483D6C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792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8699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1480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4760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8305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454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08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BA94F-2F77-41C0-ADDA-DF1CDC650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421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3669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5753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8797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7336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1130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6050-E108-4A44-974C-BDCFE69A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964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B243-9C98-4385-B67F-703E33944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84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29F4-7243-4EE9-AE20-775C7E29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281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4F6D5-8969-4D0F-BBF3-115F23A6E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95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03BB-2783-415A-9F22-9EC5599C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381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BE926-4AE0-49FB-A728-D64C8E94C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31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267A3E6-479D-447C-B42E-FB215DE31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F32273AB-7259-48EC-886B-CEAFD7258D18}" type="slidenum">
              <a:rPr lang="en-US" sz="1200" b="1">
                <a:solidFill>
                  <a:schemeClr val="tx1"/>
                </a:solidFill>
              </a:rPr>
              <a:pPr algn="r"/>
              <a:t>‹#›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1031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Administration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41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B2767A8-0951-4F25-AF98-0DE29CB39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3D158DFF-01A1-4F6F-BB97-7FB7C54A3BD6}" type="slidenum">
              <a:rPr lang="en-US" sz="1200" b="1">
                <a:solidFill>
                  <a:schemeClr val="tx1"/>
                </a:solidFill>
              </a:rPr>
              <a:pPr algn="r"/>
              <a:t>‹#›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2057" name="Group 25"/>
          <p:cNvGrpSpPr>
            <a:grpSpLocks/>
          </p:cNvGrpSpPr>
          <p:nvPr userDrawn="1"/>
        </p:nvGrpSpPr>
        <p:grpSpPr bwMode="auto">
          <a:xfrm>
            <a:off x="6319822" y="6124575"/>
            <a:ext cx="2047875" cy="661988"/>
            <a:chOff x="3981" y="3858"/>
            <a:chExt cx="1290" cy="417"/>
          </a:xfrm>
        </p:grpSpPr>
        <p:pic>
          <p:nvPicPr>
            <p:cNvPr id="2060" name="Picture 26" descr="NEW FAA 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1" name="Text Box 27"/>
            <p:cNvSpPr txBox="1">
              <a:spLocks noChangeArrowheads="1"/>
            </p:cNvSpPr>
            <p:nvPr userDrawn="1"/>
          </p:nvSpPr>
          <p:spPr bwMode="auto">
            <a:xfrm>
              <a:off x="4408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Administration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6A25B40-45C0-4213-A139-3FB6AE9FE5B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12/03/2015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E5DC686-BD2D-4FC8-92FC-6DA7D783796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9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666432" y="64911"/>
            <a:ext cx="7643603" cy="1140047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FAA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REDAC Subcommittee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	Environment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Energy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5220881" y="1534919"/>
            <a:ext cx="3923119" cy="130703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International Aircraft </a:t>
            </a:r>
            <a:b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US" sz="2800" b="0" kern="12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Standard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US" sz="1600" b="0" i="1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(March 17 2015 Update)</a:t>
            </a:r>
            <a:endParaRPr lang="en-US" sz="16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2"/>
          <p:cNvSpPr txBox="1">
            <a:spLocks noChangeArrowheads="1"/>
          </p:cNvSpPr>
          <p:nvPr/>
        </p:nvSpPr>
        <p:spPr bwMode="auto">
          <a:xfrm rot="16200000">
            <a:off x="-1308043" y="5584202"/>
            <a:ext cx="3923119" cy="13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sz="14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Sahara Desert</a:t>
            </a:r>
            <a:endParaRPr lang="en-US" sz="10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6415933" y="6514269"/>
            <a:ext cx="3923119" cy="13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sz="1400" b="0" kern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Laszlo Windhoffer</a:t>
            </a:r>
            <a:endParaRPr lang="en-US" sz="1000" b="0" i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Metric System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emissions </a:t>
            </a:r>
            <a:r>
              <a:rPr lang="en-US" sz="2400" dirty="0" smtClean="0"/>
              <a:t>∝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fuel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burn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Main drivers of 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Two major metric types categories were assessed: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Instantaneous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Mission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Performance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Measurement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CAEP technical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analyses resulted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selection of an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instantaneous metric based on: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Specific Air Range (e.g. distance / fuel mass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evaluated at 3 weights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Correlated with Maximum Take-Off Mass (i.e. normalize for fairness)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Corrected by a floor area factor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Key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criteria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such as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fairness, ease of certification, account for fundamental aircraft performance, and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limiting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unintended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consequences</a:t>
            </a: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88" name="Picture 64" descr="C:\Users\Laszlo Windhoffer\Documents\Laci\Work\FAA\REDAC\2015-03\CO2drive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4" y="993663"/>
            <a:ext cx="4524376" cy="141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 bwMode="auto">
          <a:xfrm>
            <a:off x="620882" y="2405590"/>
            <a:ext cx="786835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6539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Background &amp; Objectives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8125"/>
            <a:ext cx="8050213" cy="4821413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Concerns over aviation’s impact 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climate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change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Aircraft contribution to greenhouse gas emissions may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reduced via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Aircraft Technologies, Operational Improvements, Alternative Fuels,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Policies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International aircraft-level CO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standard is being developed under the International Civil Aviation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Organization’s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ICAO) Committee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on Aviation Environmental Protection (CAEP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Encourage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emissions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reductions beyond what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ould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be achieved by expected market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forces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Encourage fuel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burn reduction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technologies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Avoid unintended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consequences on how aircraft are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operated</a:t>
            </a:r>
          </a:p>
          <a:p>
            <a:pPr lvl="1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51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Straight Arrow Connector 152"/>
          <p:cNvCxnSpPr/>
          <p:nvPr/>
        </p:nvCxnSpPr>
        <p:spPr>
          <a:xfrm flipV="1">
            <a:off x="5724128" y="4020775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0" y="1212463"/>
            <a:ext cx="9144000" cy="1080120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50" name="Isosceles Triangle 49"/>
          <p:cNvSpPr/>
          <p:nvPr/>
        </p:nvSpPr>
        <p:spPr>
          <a:xfrm>
            <a:off x="5543600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36" name="Straight Arrow Connector 135"/>
          <p:cNvCxnSpPr>
            <a:stCxn id="186" idx="3"/>
            <a:endCxn id="21" idx="3"/>
          </p:cNvCxnSpPr>
          <p:nvPr/>
        </p:nvCxnSpPr>
        <p:spPr>
          <a:xfrm flipV="1">
            <a:off x="1470198" y="2434790"/>
            <a:ext cx="521869" cy="2516573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89695" y="1140455"/>
            <a:ext cx="163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CO2 CE Initial Analysis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(MDG &amp; FESG)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0" y="4596839"/>
            <a:ext cx="9144000" cy="792088"/>
          </a:xfrm>
          <a:prstGeom prst="rect">
            <a:avLst/>
          </a:prstGeom>
          <a:solidFill>
            <a:srgbClr val="FFC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0" y="2292583"/>
            <a:ext cx="9144000" cy="1728192"/>
          </a:xfrm>
          <a:prstGeom prst="rect">
            <a:avLst/>
          </a:prstGeom>
          <a:solidFill>
            <a:srgbClr val="92D05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0" y="5398115"/>
            <a:ext cx="9144000" cy="1728192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3040" y="975231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7343800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604448" y="975231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7704" y="975231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5976" y="975231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3720" y="975231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97523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1F497D"/>
                </a:solidFill>
                <a:latin typeface="Calibri"/>
              </a:rPr>
              <a:t>2012</a:t>
            </a:r>
            <a:endParaRPr lang="en-GB" sz="1800" b="1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0312" y="97523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1F497D"/>
                </a:solidFill>
                <a:latin typeface="Calibri"/>
              </a:rPr>
              <a:t>2015</a:t>
            </a:r>
            <a:endParaRPr lang="en-GB" sz="1800" b="1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11552" y="97523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1F497D"/>
                </a:solidFill>
                <a:latin typeface="Calibri"/>
              </a:rPr>
              <a:t>2014</a:t>
            </a:r>
            <a:endParaRPr lang="en-GB" sz="1800" b="1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97523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1F497D"/>
                </a:solidFill>
                <a:latin typeface="Calibri"/>
              </a:rPr>
              <a:t>2013</a:t>
            </a:r>
            <a:endParaRPr lang="en-GB" sz="1800" b="1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93849" y="97523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1F497D"/>
                </a:solidFill>
                <a:latin typeface="Calibri"/>
              </a:rPr>
              <a:t>2016</a:t>
            </a:r>
            <a:endParaRPr lang="en-GB" sz="1800" b="1" dirty="0">
              <a:solidFill>
                <a:srgbClr val="1F497D"/>
              </a:solidFill>
              <a:latin typeface="Calibri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75048" y="2292583"/>
            <a:ext cx="842493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567936" y="2004551"/>
            <a:ext cx="576064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prstClr val="black"/>
                </a:solidFill>
              </a:rPr>
              <a:t>CAEP10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7704" y="2004551"/>
            <a:ext cx="576064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CAEP9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23928" y="2076559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SG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31832" y="2076559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SG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59624" y="2076559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SG</a:t>
            </a:r>
            <a:endParaRPr lang="en-GB" sz="180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>
            <a:stCxn id="30" idx="2"/>
            <a:endCxn id="6" idx="2"/>
          </p:cNvCxnSpPr>
          <p:nvPr/>
        </p:nvCxnSpPr>
        <p:spPr>
          <a:xfrm>
            <a:off x="5975648" y="1572503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5975648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3808" y="1284471"/>
            <a:ext cx="2745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Sample Problem Analysis (MDG &amp; FESG)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6551712" y="1572503"/>
            <a:ext cx="180528" cy="144016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67889" y="171651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dirty="0" smtClean="0">
                <a:solidFill>
                  <a:prstClr val="black"/>
                </a:solidFill>
                <a:latin typeface="Calibri"/>
              </a:rPr>
              <a:t>MDG→FESG</a:t>
            </a:r>
            <a:endParaRPr lang="en-GB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1284471"/>
            <a:ext cx="137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CE ANALYSIS</a:t>
            </a:r>
            <a:endParaRPr lang="en-GB" sz="18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>
            <a:stCxn id="50" idx="3"/>
            <a:endCxn id="30" idx="3"/>
          </p:cNvCxnSpPr>
          <p:nvPr/>
        </p:nvCxnSpPr>
        <p:spPr>
          <a:xfrm>
            <a:off x="5651612" y="1572503"/>
            <a:ext cx="4320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9" idx="3"/>
          </p:cNvCxnSpPr>
          <p:nvPr/>
        </p:nvCxnSpPr>
        <p:spPr>
          <a:xfrm>
            <a:off x="2807804" y="1572503"/>
            <a:ext cx="287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2796639"/>
            <a:ext cx="154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STRINGENCY OPTION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DEVELOPMENT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3228687"/>
            <a:ext cx="1575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INDUSTRY  RESPONSE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DEVELOPMENT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5307627"/>
            <a:ext cx="68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DATA</a:t>
            </a:r>
            <a:endParaRPr lang="en-GB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Isosceles Triangle 48"/>
          <p:cNvSpPr/>
          <p:nvPr/>
        </p:nvSpPr>
        <p:spPr>
          <a:xfrm>
            <a:off x="2699792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15816" y="2879680"/>
            <a:ext cx="49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WG3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2" name="Straight Connector 51"/>
          <p:cNvCxnSpPr>
            <a:endCxn id="54" idx="2"/>
          </p:cNvCxnSpPr>
          <p:nvPr/>
        </p:nvCxnSpPr>
        <p:spPr>
          <a:xfrm>
            <a:off x="2627784" y="3084671"/>
            <a:ext cx="10081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>
            <a:off x="2483768" y="286864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4" name="Isosceles Triangle 53"/>
          <p:cNvSpPr/>
          <p:nvPr/>
        </p:nvSpPr>
        <p:spPr>
          <a:xfrm>
            <a:off x="3635896" y="286864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9992" y="3311728"/>
            <a:ext cx="878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WG3/WG1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0" name="Straight Connector 59"/>
          <p:cNvCxnSpPr>
            <a:endCxn id="62" idx="3"/>
          </p:cNvCxnSpPr>
          <p:nvPr/>
        </p:nvCxnSpPr>
        <p:spPr>
          <a:xfrm>
            <a:off x="1619672" y="6036999"/>
            <a:ext cx="252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/>
          <p:cNvSpPr/>
          <p:nvPr/>
        </p:nvSpPr>
        <p:spPr>
          <a:xfrm>
            <a:off x="1403648" y="582097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1763688" y="582097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67" name="Straight Arrow Connector 66"/>
          <p:cNvCxnSpPr>
            <a:stCxn id="144" idx="4"/>
          </p:cNvCxnSpPr>
          <p:nvPr/>
        </p:nvCxnSpPr>
        <p:spPr>
          <a:xfrm flipV="1">
            <a:off x="3851920" y="2436599"/>
            <a:ext cx="72008" cy="648072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64" idx="4"/>
          </p:cNvCxnSpPr>
          <p:nvPr/>
        </p:nvCxnSpPr>
        <p:spPr>
          <a:xfrm flipV="1">
            <a:off x="5724128" y="2436599"/>
            <a:ext cx="72008" cy="108012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1" idx="5"/>
            <a:endCxn id="53" idx="0"/>
          </p:cNvCxnSpPr>
          <p:nvPr/>
        </p:nvCxnSpPr>
        <p:spPr>
          <a:xfrm>
            <a:off x="2399405" y="2434790"/>
            <a:ext cx="192375" cy="433857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5" idx="0"/>
            <a:endCxn id="30" idx="2"/>
          </p:cNvCxnSpPr>
          <p:nvPr/>
        </p:nvCxnSpPr>
        <p:spPr>
          <a:xfrm flipV="1">
            <a:off x="5903640" y="1572503"/>
            <a:ext cx="72008" cy="504056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4"/>
          </p:cNvCxnSpPr>
          <p:nvPr/>
        </p:nvCxnSpPr>
        <p:spPr>
          <a:xfrm>
            <a:off x="7559824" y="1572503"/>
            <a:ext cx="108520" cy="504056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0" idx="4"/>
            <a:endCxn id="25" idx="0"/>
          </p:cNvCxnSpPr>
          <p:nvPr/>
        </p:nvCxnSpPr>
        <p:spPr>
          <a:xfrm>
            <a:off x="5759624" y="1572503"/>
            <a:ext cx="144016" cy="50405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0" y="5647342"/>
            <a:ext cx="63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Metric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 Values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3" name="Straight Arrow Connector 92"/>
          <p:cNvCxnSpPr>
            <a:stCxn id="62" idx="0"/>
          </p:cNvCxnSpPr>
          <p:nvPr/>
        </p:nvCxnSpPr>
        <p:spPr>
          <a:xfrm flipV="1">
            <a:off x="1871700" y="5460935"/>
            <a:ext cx="108012" cy="36004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0" y="6007382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Sample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Problem Data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6" name="Straight Connector 105"/>
          <p:cNvCxnSpPr>
            <a:stCxn id="107" idx="2"/>
            <a:endCxn id="108" idx="3"/>
          </p:cNvCxnSpPr>
          <p:nvPr/>
        </p:nvCxnSpPr>
        <p:spPr>
          <a:xfrm>
            <a:off x="1979712" y="6397039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>
            <a:off x="1979712" y="618101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08" name="Isosceles Triangle 107"/>
          <p:cNvSpPr/>
          <p:nvPr/>
        </p:nvSpPr>
        <p:spPr>
          <a:xfrm>
            <a:off x="2267744" y="618101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09" name="Straight Arrow Connector 108"/>
          <p:cNvCxnSpPr>
            <a:stCxn id="108" idx="0"/>
            <a:endCxn id="49" idx="2"/>
          </p:cNvCxnSpPr>
          <p:nvPr/>
        </p:nvCxnSpPr>
        <p:spPr>
          <a:xfrm flipV="1">
            <a:off x="2375756" y="1572503"/>
            <a:ext cx="324036" cy="46085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376264" y="5820975"/>
            <a:ext cx="35496" cy="43204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62" idx="0"/>
            <a:endCxn id="143" idx="3"/>
          </p:cNvCxnSpPr>
          <p:nvPr/>
        </p:nvCxnSpPr>
        <p:spPr>
          <a:xfrm flipV="1">
            <a:off x="1871700" y="3084671"/>
            <a:ext cx="720080" cy="273630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494" y="4587547"/>
            <a:ext cx="183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CO2 STANDARD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267744" y="5100895"/>
            <a:ext cx="6876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100" b="1" dirty="0" smtClean="0">
                <a:solidFill>
                  <a:prstClr val="black"/>
                </a:solidFill>
                <a:latin typeface="Calibri"/>
              </a:rPr>
              <a:t>ICAO ANNEX 16 VOL. III (</a:t>
            </a:r>
            <a:r>
              <a:rPr lang="en-GB" sz="900" b="1" dirty="0" smtClean="0">
                <a:solidFill>
                  <a:prstClr val="black"/>
                </a:solidFill>
                <a:latin typeface="Calibri"/>
              </a:rPr>
              <a:t>draft applicability &amp; regulatory limit)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2" name="Straight Connector 81"/>
          <p:cNvCxnSpPr>
            <a:stCxn id="84" idx="3"/>
            <a:endCxn id="161" idx="3"/>
          </p:cNvCxnSpPr>
          <p:nvPr/>
        </p:nvCxnSpPr>
        <p:spPr>
          <a:xfrm>
            <a:off x="2879812" y="5172903"/>
            <a:ext cx="2664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Isosceles Triangle 83"/>
          <p:cNvSpPr/>
          <p:nvPr/>
        </p:nvSpPr>
        <p:spPr>
          <a:xfrm>
            <a:off x="2771800" y="49568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5" name="Isosceles Triangle 84"/>
          <p:cNvSpPr/>
          <p:nvPr/>
        </p:nvSpPr>
        <p:spPr>
          <a:xfrm>
            <a:off x="8927976" y="49568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87" name="Straight Arrow Connector 86"/>
          <p:cNvCxnSpPr>
            <a:stCxn id="20" idx="4"/>
            <a:endCxn id="85" idx="0"/>
          </p:cNvCxnSpPr>
          <p:nvPr/>
        </p:nvCxnSpPr>
        <p:spPr>
          <a:xfrm>
            <a:off x="8855968" y="2508607"/>
            <a:ext cx="180020" cy="244827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90" idx="2"/>
          </p:cNvCxnSpPr>
          <p:nvPr/>
        </p:nvCxnSpPr>
        <p:spPr>
          <a:xfrm>
            <a:off x="7956376" y="1572503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Isosceles Triangle 89"/>
          <p:cNvSpPr/>
          <p:nvPr/>
        </p:nvSpPr>
        <p:spPr>
          <a:xfrm>
            <a:off x="7956376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95" name="Isosceles Triangle 94"/>
          <p:cNvSpPr/>
          <p:nvPr/>
        </p:nvSpPr>
        <p:spPr>
          <a:xfrm>
            <a:off x="8388424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8532440" y="1572503"/>
            <a:ext cx="216024" cy="504056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66" idx="2"/>
          </p:cNvCxnSpPr>
          <p:nvPr/>
        </p:nvCxnSpPr>
        <p:spPr>
          <a:xfrm flipV="1">
            <a:off x="7812360" y="1572503"/>
            <a:ext cx="144016" cy="504056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83568" y="5172903"/>
            <a:ext cx="1331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CERT PROCEDURES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11" name="Straight Connector 110"/>
          <p:cNvCxnSpPr>
            <a:endCxn id="113" idx="3"/>
          </p:cNvCxnSpPr>
          <p:nvPr/>
        </p:nvCxnSpPr>
        <p:spPr>
          <a:xfrm>
            <a:off x="899592" y="5172903"/>
            <a:ext cx="5755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Isosceles Triangle 111"/>
          <p:cNvSpPr/>
          <p:nvPr/>
        </p:nvSpPr>
        <p:spPr>
          <a:xfrm>
            <a:off x="755576" y="49568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13" name="Isosceles Triangle 112"/>
          <p:cNvSpPr/>
          <p:nvPr/>
        </p:nvSpPr>
        <p:spPr>
          <a:xfrm>
            <a:off x="1367136" y="49568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17" name="Straight Connector 116"/>
          <p:cNvCxnSpPr>
            <a:endCxn id="84" idx="4"/>
          </p:cNvCxnSpPr>
          <p:nvPr/>
        </p:nvCxnSpPr>
        <p:spPr>
          <a:xfrm>
            <a:off x="1475148" y="5172903"/>
            <a:ext cx="15126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0" y="2436599"/>
            <a:ext cx="163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TECH ANALYSIS</a:t>
            </a:r>
            <a:endParaRPr lang="en-GB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0" y="6397039"/>
            <a:ext cx="898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CE Analysis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Data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9" name="Straight Connector 138"/>
          <p:cNvCxnSpPr>
            <a:stCxn id="140" idx="3"/>
            <a:endCxn id="141" idx="4"/>
          </p:cNvCxnSpPr>
          <p:nvPr/>
        </p:nvCxnSpPr>
        <p:spPr>
          <a:xfrm>
            <a:off x="4247964" y="6773629"/>
            <a:ext cx="12956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Isosceles Triangle 139"/>
          <p:cNvSpPr/>
          <p:nvPr/>
        </p:nvSpPr>
        <p:spPr>
          <a:xfrm>
            <a:off x="4139952" y="655760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1" name="Isosceles Triangle 140"/>
          <p:cNvSpPr/>
          <p:nvPr/>
        </p:nvSpPr>
        <p:spPr>
          <a:xfrm>
            <a:off x="5327576" y="655760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0" y="3588727"/>
            <a:ext cx="165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CO2 SCALING METHOD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DEVELOPMENT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652121" y="6469047"/>
            <a:ext cx="34918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Forecast, Retirement Curves, </a:t>
            </a:r>
            <a:r>
              <a:rPr lang="el-GR" sz="1050" b="1" dirty="0" smtClean="0">
                <a:solidFill>
                  <a:prstClr val="black"/>
                </a:solidFill>
                <a:latin typeface="Calibri"/>
              </a:rPr>
              <a:t>Δ</a:t>
            </a: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metric values, Industry Response, CO2 Scaling Method  </a:t>
            </a:r>
            <a:endParaRPr lang="en-GB" sz="105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1" name="Straight Arrow Connector 150"/>
          <p:cNvCxnSpPr>
            <a:stCxn id="141" idx="0"/>
          </p:cNvCxnSpPr>
          <p:nvPr/>
        </p:nvCxnSpPr>
        <p:spPr>
          <a:xfrm flipV="1">
            <a:off x="5435588" y="5676959"/>
            <a:ext cx="144524" cy="88064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860032" y="3759165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WG3/MDG</a:t>
            </a:r>
            <a:endParaRPr lang="en-GB" sz="105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Isosceles Triangle 127"/>
          <p:cNvSpPr/>
          <p:nvPr/>
        </p:nvSpPr>
        <p:spPr>
          <a:xfrm>
            <a:off x="5508104" y="3732743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30" name="Isosceles Triangle 129"/>
          <p:cNvSpPr/>
          <p:nvPr/>
        </p:nvSpPr>
        <p:spPr>
          <a:xfrm>
            <a:off x="2051720" y="3804751"/>
            <a:ext cx="144016" cy="144016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32" name="Isosceles Triangle 131"/>
          <p:cNvSpPr/>
          <p:nvPr/>
        </p:nvSpPr>
        <p:spPr>
          <a:xfrm>
            <a:off x="2051720" y="3372703"/>
            <a:ext cx="144016" cy="144016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123728" y="3732743"/>
            <a:ext cx="327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SP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5" name="Straight Arrow Connector 134"/>
          <p:cNvCxnSpPr>
            <a:endCxn id="155" idx="0"/>
          </p:cNvCxnSpPr>
          <p:nvPr/>
        </p:nvCxnSpPr>
        <p:spPr>
          <a:xfrm>
            <a:off x="4211960" y="2436599"/>
            <a:ext cx="36004" cy="864096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Isosceles Triangle 142"/>
          <p:cNvSpPr/>
          <p:nvPr/>
        </p:nvSpPr>
        <p:spPr>
          <a:xfrm>
            <a:off x="2483768" y="286864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4" name="Isosceles Triangle 143"/>
          <p:cNvSpPr/>
          <p:nvPr/>
        </p:nvSpPr>
        <p:spPr>
          <a:xfrm>
            <a:off x="3635896" y="286864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5" name="Isosceles Triangle 154"/>
          <p:cNvSpPr/>
          <p:nvPr/>
        </p:nvSpPr>
        <p:spPr>
          <a:xfrm>
            <a:off x="4139952" y="330069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2195736" y="3516719"/>
            <a:ext cx="19442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5" idx="4"/>
            <a:endCxn id="164" idx="2"/>
          </p:cNvCxnSpPr>
          <p:nvPr/>
        </p:nvCxnSpPr>
        <p:spPr>
          <a:xfrm>
            <a:off x="4355976" y="3516719"/>
            <a:ext cx="11521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Isosceles Triangle 163"/>
          <p:cNvSpPr/>
          <p:nvPr/>
        </p:nvSpPr>
        <p:spPr>
          <a:xfrm>
            <a:off x="5508104" y="330069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6" name="Isosceles Triangle 165"/>
          <p:cNvSpPr/>
          <p:nvPr/>
        </p:nvSpPr>
        <p:spPr>
          <a:xfrm>
            <a:off x="7956376" y="13564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68" name="Straight Connector 167"/>
          <p:cNvCxnSpPr>
            <a:endCxn id="166" idx="2"/>
          </p:cNvCxnSpPr>
          <p:nvPr/>
        </p:nvCxnSpPr>
        <p:spPr>
          <a:xfrm>
            <a:off x="7452320" y="1572503"/>
            <a:ext cx="5040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endCxn id="183" idx="3"/>
          </p:cNvCxnSpPr>
          <p:nvPr/>
        </p:nvCxnSpPr>
        <p:spPr>
          <a:xfrm>
            <a:off x="2051720" y="3948767"/>
            <a:ext cx="28443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/>
          <p:cNvSpPr/>
          <p:nvPr/>
        </p:nvSpPr>
        <p:spPr>
          <a:xfrm>
            <a:off x="4788024" y="3732743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5004048" y="3948767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971600" y="4812863"/>
            <a:ext cx="49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WG3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857378" y="4956879"/>
            <a:ext cx="49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WG3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Isosceles Triangle 160"/>
          <p:cNvSpPr/>
          <p:nvPr/>
        </p:nvSpPr>
        <p:spPr>
          <a:xfrm>
            <a:off x="5436096" y="4956879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169" name="Straight Connector 168"/>
          <p:cNvCxnSpPr>
            <a:endCxn id="85" idx="2"/>
          </p:cNvCxnSpPr>
          <p:nvPr/>
        </p:nvCxnSpPr>
        <p:spPr>
          <a:xfrm>
            <a:off x="4211960" y="5172903"/>
            <a:ext cx="47160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8388424" y="5172903"/>
            <a:ext cx="828600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900" b="1" dirty="0" smtClean="0">
                <a:solidFill>
                  <a:prstClr val="black"/>
                </a:solidFill>
                <a:latin typeface="Calibri"/>
              </a:rPr>
              <a:t>Insert Applicability &amp; Limit</a:t>
            </a:r>
            <a:endParaRPr lang="en-GB" sz="8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8" name="Straight Connector 137"/>
          <p:cNvCxnSpPr>
            <a:stCxn id="142" idx="3"/>
            <a:endCxn id="154" idx="4"/>
          </p:cNvCxnSpPr>
          <p:nvPr/>
        </p:nvCxnSpPr>
        <p:spPr>
          <a:xfrm>
            <a:off x="6012160" y="4926682"/>
            <a:ext cx="12956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Isosceles Triangle 141"/>
          <p:cNvSpPr/>
          <p:nvPr/>
        </p:nvSpPr>
        <p:spPr>
          <a:xfrm>
            <a:off x="5904148" y="4710658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4" name="Isosceles Triangle 153"/>
          <p:cNvSpPr/>
          <p:nvPr/>
        </p:nvSpPr>
        <p:spPr>
          <a:xfrm>
            <a:off x="7091772" y="4710658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084168" y="4884871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Draft ETM </a:t>
            </a:r>
            <a:r>
              <a:rPr lang="en-GB" sz="700" b="1" dirty="0" smtClean="0">
                <a:solidFill>
                  <a:prstClr val="black"/>
                </a:solidFill>
                <a:latin typeface="Calibri"/>
              </a:rPr>
              <a:t>(if </a:t>
            </a:r>
            <a:r>
              <a:rPr lang="en-GB" sz="700" b="1" dirty="0" err="1" smtClean="0">
                <a:solidFill>
                  <a:prstClr val="black"/>
                </a:solidFill>
                <a:latin typeface="Calibri"/>
              </a:rPr>
              <a:t>req’d</a:t>
            </a:r>
            <a:r>
              <a:rPr lang="en-GB" sz="700" b="1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05650" y="4668847"/>
            <a:ext cx="49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WG3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7308304" y="4884871"/>
            <a:ext cx="10436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64" idx="4"/>
          </p:cNvCxnSpPr>
          <p:nvPr/>
        </p:nvCxnSpPr>
        <p:spPr>
          <a:xfrm flipV="1">
            <a:off x="5724128" y="3516719"/>
            <a:ext cx="0" cy="432048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668344" y="1356479"/>
            <a:ext cx="1304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CO2 CE Final Analysis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prstClr val="black"/>
                </a:solidFill>
                <a:latin typeface="Calibri"/>
              </a:rPr>
              <a:t>(MDG &amp; FESG)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8172400" y="1140455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Nov 2015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0" y="4020775"/>
            <a:ext cx="9144000" cy="576064"/>
          </a:xfrm>
          <a:prstGeom prst="rect">
            <a:avLst/>
          </a:prstGeom>
          <a:solidFill>
            <a:schemeClr val="accent4">
              <a:lumMod val="40000"/>
              <a:lumOff val="6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0" y="3948767"/>
            <a:ext cx="183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</a:rPr>
              <a:t>ANALYSIS PREPARATION</a:t>
            </a:r>
          </a:p>
        </p:txBody>
      </p:sp>
      <p:cxnSp>
        <p:nvCxnSpPr>
          <p:cNvPr id="192" name="Straight Connector 191"/>
          <p:cNvCxnSpPr>
            <a:stCxn id="193" idx="3"/>
            <a:endCxn id="194" idx="4"/>
          </p:cNvCxnSpPr>
          <p:nvPr/>
        </p:nvCxnSpPr>
        <p:spPr>
          <a:xfrm>
            <a:off x="3023828" y="4524831"/>
            <a:ext cx="16201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Isosceles Triangle 192"/>
          <p:cNvSpPr/>
          <p:nvPr/>
        </p:nvSpPr>
        <p:spPr>
          <a:xfrm>
            <a:off x="2915816" y="430880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4" name="Isosceles Triangle 193"/>
          <p:cNvSpPr/>
          <p:nvPr/>
        </p:nvSpPr>
        <p:spPr>
          <a:xfrm>
            <a:off x="4427984" y="4308807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3131840" y="4335229"/>
            <a:ext cx="4748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FESG</a:t>
            </a:r>
            <a:endParaRPr lang="en-GB" sz="105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97" name="Straight Connector 196"/>
          <p:cNvCxnSpPr>
            <a:stCxn id="198" idx="3"/>
            <a:endCxn id="199" idx="4"/>
          </p:cNvCxnSpPr>
          <p:nvPr/>
        </p:nvCxnSpPr>
        <p:spPr>
          <a:xfrm>
            <a:off x="2555776" y="4236799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Isosceles Triangle 197"/>
          <p:cNvSpPr/>
          <p:nvPr/>
        </p:nvSpPr>
        <p:spPr>
          <a:xfrm>
            <a:off x="2447764" y="402077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9" name="Isosceles Triangle 198"/>
          <p:cNvSpPr/>
          <p:nvPr/>
        </p:nvSpPr>
        <p:spPr>
          <a:xfrm>
            <a:off x="3635896" y="4020775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591766" y="4020775"/>
            <a:ext cx="1188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WG3/FESG/MDG</a:t>
            </a:r>
            <a:endParaRPr lang="en-GB" sz="105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259632" y="4020775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Analysis Framework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547664" y="4308807"/>
            <a:ext cx="1503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Production Assumptions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9" name="Isosceles Triangle 208"/>
          <p:cNvSpPr/>
          <p:nvPr/>
        </p:nvSpPr>
        <p:spPr>
          <a:xfrm>
            <a:off x="4139952" y="4164791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10" name="Isosceles Triangle 209"/>
          <p:cNvSpPr/>
          <p:nvPr/>
        </p:nvSpPr>
        <p:spPr>
          <a:xfrm>
            <a:off x="5471592" y="4164791"/>
            <a:ext cx="216024" cy="216024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572000" y="4164791"/>
            <a:ext cx="7777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MDG/FESG</a:t>
            </a:r>
            <a:endParaRPr lang="en-GB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4139952" y="4380815"/>
            <a:ext cx="1547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5652120" y="4164791"/>
            <a:ext cx="999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Calibri"/>
              </a:rPr>
              <a:t>Analysis Cases</a:t>
            </a:r>
            <a:endParaRPr lang="en-GB" sz="9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14" name="Straight Arrow Connector 213"/>
          <p:cNvCxnSpPr>
            <a:endCxn id="25" idx="2"/>
          </p:cNvCxnSpPr>
          <p:nvPr/>
        </p:nvCxnSpPr>
        <p:spPr>
          <a:xfrm flipV="1">
            <a:off x="5796136" y="2436599"/>
            <a:ext cx="107504" cy="158417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Isosceles Triangle 216"/>
          <p:cNvSpPr/>
          <p:nvPr/>
        </p:nvSpPr>
        <p:spPr>
          <a:xfrm>
            <a:off x="3563888" y="4380815"/>
            <a:ext cx="144016" cy="144016"/>
          </a:xfrm>
          <a:prstGeom prst="triangl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220" name="Straight Arrow Connector 219"/>
          <p:cNvCxnSpPr/>
          <p:nvPr/>
        </p:nvCxnSpPr>
        <p:spPr>
          <a:xfrm flipV="1">
            <a:off x="3851920" y="2436599"/>
            <a:ext cx="144016" cy="14401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V="1">
            <a:off x="3635896" y="4236799"/>
            <a:ext cx="72008" cy="16078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210" idx="0"/>
          </p:cNvCxnSpPr>
          <p:nvPr/>
        </p:nvCxnSpPr>
        <p:spPr>
          <a:xfrm flipV="1">
            <a:off x="5579604" y="4020775"/>
            <a:ext cx="216532" cy="14401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V="1">
            <a:off x="3779912" y="3876759"/>
            <a:ext cx="72008" cy="14401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2843808" y="4236799"/>
            <a:ext cx="152400" cy="152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endCxn id="23" idx="0"/>
          </p:cNvCxnSpPr>
          <p:nvPr/>
        </p:nvCxnSpPr>
        <p:spPr>
          <a:xfrm>
            <a:off x="3923928" y="1572503"/>
            <a:ext cx="144016" cy="5040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23" idx="0"/>
            <a:endCxn id="31" idx="2"/>
          </p:cNvCxnSpPr>
          <p:nvPr/>
        </p:nvCxnSpPr>
        <p:spPr>
          <a:xfrm flipV="1">
            <a:off x="4067944" y="1561470"/>
            <a:ext cx="148452" cy="51508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1" idx="0"/>
          </p:cNvCxnSpPr>
          <p:nvPr/>
        </p:nvCxnSpPr>
        <p:spPr>
          <a:xfrm flipV="1">
            <a:off x="5544108" y="4740855"/>
            <a:ext cx="180020" cy="21602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4932040" y="4524831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900" dirty="0" smtClean="0">
                <a:solidFill>
                  <a:prstClr val="black"/>
                </a:solidFill>
                <a:latin typeface="Calibri"/>
              </a:rPr>
              <a:t>In-Production/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900" dirty="0" smtClean="0">
                <a:solidFill>
                  <a:prstClr val="black"/>
                </a:solidFill>
                <a:latin typeface="Calibri"/>
              </a:rPr>
              <a:t>Reporting </a:t>
            </a:r>
            <a:r>
              <a:rPr lang="en-GB" sz="900" dirty="0" err="1" smtClean="0">
                <a:solidFill>
                  <a:prstClr val="black"/>
                </a:solidFill>
                <a:latin typeface="Calibri"/>
              </a:rPr>
              <a:t>Req’ts</a:t>
            </a:r>
            <a:endParaRPr lang="en-GB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Title 1"/>
          <p:cNvSpPr txBox="1">
            <a:spLocks/>
          </p:cNvSpPr>
          <p:nvPr/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9pPr>
          </a:lstStyle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Near-term CO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Standard Schedule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123728" y="3313643"/>
            <a:ext cx="327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050" b="1" dirty="0" smtClean="0">
                <a:solidFill>
                  <a:prstClr val="black"/>
                </a:solidFill>
                <a:latin typeface="Calibri"/>
              </a:rPr>
              <a:t>SP</a:t>
            </a:r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54088"/>
            <a:ext cx="7091772" cy="617221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84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Major Milestones to-date (1)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July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2012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Metric System in May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Instantaneous metric based on “specific air range”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(e.g. distance / fuel mass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evaluated at 3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weights and corrected by floor area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February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2013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Draft ICAO Annex 16 Vol. 3 (i.e. 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certification requirement)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Draft flight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test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procedures and measurement methodology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November </a:t>
            </a:r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2013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Stringency Options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Assessed curve shapes for various aircraft types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Defined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boundaries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potential stringency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options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 use as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basis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of CAEP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cost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effectiveness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analysis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"/>
          <a:stretch/>
        </p:blipFill>
        <p:spPr bwMode="auto">
          <a:xfrm>
            <a:off x="6330461" y="4960219"/>
            <a:ext cx="2679896" cy="182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590142" y="4570487"/>
            <a:ext cx="2160533" cy="38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Notional CO</a:t>
            </a:r>
            <a:r>
              <a:rPr lang="en-US" sz="900" b="0" kern="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 standard stringency options: </a:t>
            </a:r>
            <a:br>
              <a:rPr lang="en-US" sz="900" b="0" kern="0" dirty="0" smtClean="0">
                <a:latin typeface="Calibri" pitchFamily="34" charset="0"/>
                <a:cs typeface="Calibri" pitchFamily="34" charset="0"/>
              </a:rPr>
            </a:br>
            <a:r>
              <a:rPr lang="en-US" sz="900" b="0" kern="0" dirty="0" smtClean="0">
                <a:latin typeface="Calibri" pitchFamily="34" charset="0"/>
                <a:cs typeface="Calibri" pitchFamily="34" charset="0"/>
              </a:rPr>
              <a:t>(i.e. regulatory levels)</a:t>
            </a:r>
            <a:endParaRPr lang="en-US" sz="900" b="0" kern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91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Major Milestones to-date (2)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September 2014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Technology responses</a:t>
            </a:r>
          </a:p>
          <a:p>
            <a:pPr lvl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Specific aircraft technology responses (pass/fix/fail), and associated non-recurring costs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September 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2014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Draft, wide-range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in-production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applicability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options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Scope,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Dates of Applicability, Triggers,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Regulatory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Level(s)</a:t>
            </a:r>
          </a:p>
          <a:p>
            <a:pPr lvl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Processes: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1500" dirty="0" smtClean="0">
                <a:latin typeface="Calibri" pitchFamily="34" charset="0"/>
                <a:cs typeface="Calibri" pitchFamily="34" charset="0"/>
              </a:rPr>
              <a:t>No in-production (</a:t>
            </a:r>
            <a:r>
              <a:rPr lang="en-US" sz="15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applicability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no voluntary action</a:t>
            </a:r>
          </a:p>
          <a:p>
            <a:pPr lvl="2"/>
            <a:r>
              <a:rPr lang="en-US" sz="1500" dirty="0">
                <a:latin typeface="Calibri" pitchFamily="34" charset="0"/>
                <a:cs typeface="Calibri" pitchFamily="34" charset="0"/>
              </a:rPr>
              <a:t>Voluntary Reporting  </a:t>
            </a:r>
          </a:p>
          <a:p>
            <a:pPr lvl="2"/>
            <a:r>
              <a:rPr lang="en-US" sz="1500" dirty="0">
                <a:latin typeface="Calibri" pitchFamily="34" charset="0"/>
                <a:cs typeface="Calibri" pitchFamily="34" charset="0"/>
              </a:rPr>
              <a:t>Voluntary Type Certification	</a:t>
            </a:r>
          </a:p>
          <a:p>
            <a:pPr lvl="2"/>
            <a:r>
              <a:rPr lang="en-US" sz="1500" dirty="0">
                <a:latin typeface="Calibri" pitchFamily="34" charset="0"/>
                <a:cs typeface="Calibri" pitchFamily="34" charset="0"/>
              </a:rPr>
              <a:t>Mandatory Reporting</a:t>
            </a:r>
          </a:p>
          <a:p>
            <a:pPr lvl="2"/>
            <a:r>
              <a:rPr lang="en-US" sz="1500" dirty="0">
                <a:latin typeface="Calibri" pitchFamily="34" charset="0"/>
                <a:cs typeface="Calibri" pitchFamily="34" charset="0"/>
              </a:rPr>
              <a:t>Mandatory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Type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Certification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selected </a:t>
            </a:r>
            <a:r>
              <a:rPr lang="en-US" sz="15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 types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1500" dirty="0">
                <a:latin typeface="Calibri" pitchFamily="34" charset="0"/>
                <a:cs typeface="Calibri" pitchFamily="34" charset="0"/>
              </a:rPr>
              <a:t>Mandatory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Type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Certification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1500" dirty="0">
                <a:latin typeface="Calibri" pitchFamily="34" charset="0"/>
                <a:cs typeface="Calibri" pitchFamily="34" charset="0"/>
              </a:rPr>
              <a:t>all </a:t>
            </a:r>
            <a:r>
              <a:rPr lang="en-US" sz="15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 types</a:t>
            </a:r>
            <a:endParaRPr lang="en-US" sz="15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September 2014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Modeling framework (scenario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cases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/ data)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CAEP 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cost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effectiveness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analysis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22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344488"/>
            <a:ext cx="8715375" cy="609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Applicability to In-Production Airplanes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Current work is focusing on mandatory in-production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applicability options with a Type Certification (TC) process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September 2014 draft options remain as possibilities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Key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elements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mandatory, TC-based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applicability options include: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Scope: Same Max Take-Off Mass range as for NT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Dates of Applicability: 2023, 2025, 2028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riggers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Certificate of airworthiness and/or change criteria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Regulatory Level: Single or separate levels for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/NT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Process: Type Certification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Options should aim for an appropriate balance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between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costs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administrative burden and the robustness of data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17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344488"/>
            <a:ext cx="8715375" cy="609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Standard Analysis Framework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334593" cy="4821413"/>
          </a:xfrm>
        </p:spPr>
        <p:txBody>
          <a:bodyPr/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Cases consider applicability to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new types (NT) in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2020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2023, 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to in-production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types (InP)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2023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2025 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2028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Case for NT and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InP: Full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Technology Response / Out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Production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Analysis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of stringency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options using all technology responses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defined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by WG3/WG1 –and– aircraft are assumed to go out of production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the implementation dates if they cannot be made compliant to a stringency option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level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To inform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both InP and NT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applicability.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Case for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NT-Only: Alternative Response / Production</a:t>
            </a:r>
          </a:p>
          <a:p>
            <a:pPr lvl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Analysis of stringency options at the implementation dates for NT-only applicability using responses informed by market considerations since manufacturers would not have a legal deadline to bring InP types to levels required under an NT-only standard. Thus, although an aircraft may be technically eligible for response, in practice market forces could influence the manufacturer to not have some aircraft types respond; for example, when the costs to respond outweigh the benefits generated by the improvements.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18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344488"/>
            <a:ext cx="8715375" cy="609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Standard Next Steps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16250"/>
            <a:ext cx="8050213" cy="4821413"/>
          </a:xfrm>
        </p:spPr>
        <p:txBody>
          <a:bodyPr/>
          <a:lstStyle/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Mid/End 2015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Complete CAEP main cost effectiveness analysis round 1/round 2, respectively</a:t>
            </a: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End 2015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Develop a Public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Databank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End 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2015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Finalize InP applicability options</a:t>
            </a: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End 2015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Finalize outstanding topics re Annex 16 Vol. 3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Draft environmental technical manual, change criteria, specialized aeroplane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types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>
                <a:latin typeface="Calibri" pitchFamily="34" charset="0"/>
                <a:cs typeface="Calibri" pitchFamily="34" charset="0"/>
              </a:rPr>
              <a:t>Feb 2016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Insert applicability and regulatory level into final Annex 16 Vol.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Feb 2016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Decision on applicability and regulatory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limit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End 2018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Annex 16 Vol. 3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implemented in ICAO Member State legislative frameworks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67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325" y="1665288"/>
            <a:ext cx="8472488" cy="609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Questions?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7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6C6FA8-EDD6-4AB1-A8B9-1A5E01A04FD4}"/>
</file>

<file path=customXml/itemProps2.xml><?xml version="1.0" encoding="utf-8"?>
<ds:datastoreItem xmlns:ds="http://schemas.openxmlformats.org/officeDocument/2006/customXml" ds:itemID="{37FB48BA-ECFC-4C61-91B2-C5CAFA4BCC4D}"/>
</file>

<file path=customXml/itemProps3.xml><?xml version="1.0" encoding="utf-8"?>
<ds:datastoreItem xmlns:ds="http://schemas.openxmlformats.org/officeDocument/2006/customXml" ds:itemID="{BC7F31B8-82FF-4BF9-8A9F-B610CDC904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2_Custom Design</vt:lpstr>
      <vt:lpstr>Office Theme</vt:lpstr>
      <vt:lpstr>FAA REDAC Subcommittee on    Environment &amp; Energy</vt:lpstr>
      <vt:lpstr>Background &amp; Objectives</vt:lpstr>
      <vt:lpstr>PowerPoint Presentation</vt:lpstr>
      <vt:lpstr>Major Milestones to-date (1)</vt:lpstr>
      <vt:lpstr>Major Milestones to-date (2)</vt:lpstr>
      <vt:lpstr>Applicability to In-Production Airplanes</vt:lpstr>
      <vt:lpstr>CO2 Standard Analysis Framework</vt:lpstr>
      <vt:lpstr>CO2 Standard Next Steps</vt:lpstr>
      <vt:lpstr>Questions?</vt:lpstr>
      <vt:lpstr>CO2 Metric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2014-03-10T11:18:37Z</dcterms:created>
  <dcterms:modified xsi:type="dcterms:W3CDTF">2015-03-13T01:24:29Z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