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slideLayouts/slideLayout43.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10.xml" ContentType="application/vnd.openxmlformats-officedocument.presentationml.notesSl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34.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9.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41.xml" ContentType="application/vnd.openxmlformats-officedocument.presentationml.slideLayout+xml"/>
  <Override PartName="/ppt/slideLayouts/slideLayout68.xml" ContentType="application/vnd.openxmlformats-officedocument.presentationml.slideLayout+xml"/>
  <Override PartName="/ppt/slideLayouts/slideLayout42.xml" ContentType="application/vnd.openxmlformats-officedocument.presentationml.slideLayout+xml"/>
  <Override PartName="/ppt/slideLayouts/slideLayout110.xml" ContentType="application/vnd.openxmlformats-officedocument.presentationml.slideLayout+xml"/>
  <Override PartName="/ppt/slideLayouts/slideLayout112.xml" ContentType="application/vnd.openxmlformats-officedocument.presentationml.slideLayout+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8.xml" ContentType="application/vnd.openxmlformats-officedocument.presentationml.notesSlide+xml"/>
  <Override PartName="/ppt/slideLayouts/slideLayout22.xml" ContentType="application/vnd.openxmlformats-officedocument.presentationml.slideLayout+xml"/>
  <Override PartName="/ppt/notesSlides/notesSlide6.xml" ContentType="application/vnd.openxmlformats-officedocument.presentationml.notesSlide+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1.xml" ContentType="application/vnd.openxmlformats-officedocument.presentationml.slideLayout+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7.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124.xml" ContentType="application/vnd.openxmlformats-officedocument.presentationml.slideLayout+xml"/>
  <Override PartName="/ppt/slideLayouts/slideLayout120.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33.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5.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slideLayouts/slideLayout131.xml" ContentType="application/vnd.openxmlformats-officedocument.presentationml.slideLayout+xml"/>
  <Override PartName="/ppt/slideLayouts/slideLayout126.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0.xml" ContentType="application/vnd.openxmlformats-officedocument.presentationml.slideLayout+xml"/>
  <Override PartName="/ppt/slideLayouts/slideLayout132.xml" ContentType="application/vnd.openxmlformats-officedocument.presentationml.slideLayout+xml"/>
  <Override PartName="/ppt/slideLayouts/slideLayout29.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7" r:id="rId2"/>
    <p:sldMasterId id="2147483680" r:id="rId3"/>
    <p:sldMasterId id="2147483695" r:id="rId4"/>
    <p:sldMasterId id="2147483709" r:id="rId5"/>
    <p:sldMasterId id="2147483723" r:id="rId6"/>
    <p:sldMasterId id="2147483739" r:id="rId7"/>
    <p:sldMasterId id="2147483746" r:id="rId8"/>
    <p:sldMasterId id="2147483759" r:id="rId9"/>
    <p:sldMasterId id="2147483781" r:id="rId10"/>
    <p:sldMasterId id="2147483791" r:id="rId11"/>
  </p:sldMasterIdLst>
  <p:notesMasterIdLst>
    <p:notesMasterId r:id="rId29"/>
  </p:notesMasterIdLst>
  <p:handoutMasterIdLst>
    <p:handoutMasterId r:id="rId30"/>
  </p:handoutMasterIdLst>
  <p:sldIdLst>
    <p:sldId id="590" r:id="rId12"/>
    <p:sldId id="670" r:id="rId13"/>
    <p:sldId id="671" r:id="rId14"/>
    <p:sldId id="680" r:id="rId15"/>
    <p:sldId id="652" r:id="rId16"/>
    <p:sldId id="639" r:id="rId17"/>
    <p:sldId id="677" r:id="rId18"/>
    <p:sldId id="654" r:id="rId19"/>
    <p:sldId id="621" r:id="rId20"/>
    <p:sldId id="605" r:id="rId21"/>
    <p:sldId id="630" r:id="rId22"/>
    <p:sldId id="679" r:id="rId23"/>
    <p:sldId id="682" r:id="rId24"/>
    <p:sldId id="681" r:id="rId25"/>
    <p:sldId id="676" r:id="rId26"/>
    <p:sldId id="640" r:id="rId27"/>
    <p:sldId id="607" r:id="rId28"/>
  </p:sldIdLst>
  <p:sldSz cx="9144000" cy="6858000" type="screen4x3"/>
  <p:notesSz cx="6858000" cy="919956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D2F68"/>
    <a:srgbClr val="0033CC"/>
    <a:srgbClr val="00CC99"/>
    <a:srgbClr val="33CC33"/>
    <a:srgbClr val="FFFF99"/>
    <a:srgbClr val="FF9999"/>
    <a:srgbClr val="99FF99"/>
    <a:srgbClr val="FF99FF"/>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03" autoAdjust="0"/>
    <p:restoredTop sz="79041" autoAdjust="0"/>
  </p:normalViewPr>
  <p:slideViewPr>
    <p:cSldViewPr snapToGrid="0">
      <p:cViewPr>
        <p:scale>
          <a:sx n="75" d="100"/>
          <a:sy n="75" d="100"/>
        </p:scale>
        <p:origin x="-1146" y="-72"/>
      </p:cViewPr>
      <p:guideLst>
        <p:guide orient="horz" pos="536"/>
        <p:guide pos="3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58"/>
    </p:cViewPr>
  </p:sorterViewPr>
  <p:notesViewPr>
    <p:cSldViewPr snapToGrid="0">
      <p:cViewPr varScale="1">
        <p:scale>
          <a:sx n="81" d="100"/>
          <a:sy n="81" d="100"/>
        </p:scale>
        <p:origin x="-3120" y="-102"/>
      </p:cViewPr>
      <p:guideLst>
        <p:guide orient="horz" pos="2897"/>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customXml" Target="../customXml/item2.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2972098"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885904" y="1"/>
            <a:ext cx="2972097"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F024732C-A29C-4C1E-AC45-72FEA2465BA6}" type="slidenum">
              <a:rPr lang="en-US"/>
              <a:pPr/>
              <a:t>‹#›</a:t>
            </a:fld>
            <a:endParaRPr lang="en-US"/>
          </a:p>
        </p:txBody>
      </p:sp>
    </p:spTree>
    <p:extLst>
      <p:ext uri="{BB962C8B-B14F-4D97-AF65-F5344CB8AC3E}">
        <p14:creationId xmlns:p14="http://schemas.microsoft.com/office/powerpoint/2010/main" val="172958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2972098"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defTabSz="896512">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885904" y="1"/>
            <a:ext cx="2972097" cy="46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lvl1pPr algn="r" defTabSz="896512">
              <a:defRPr sz="1200">
                <a:latin typeface="Times New Roman" pitchFamily="18" charset="0"/>
              </a:defRPr>
            </a:lvl1pPr>
          </a:lstStyle>
          <a:p>
            <a:endParaRPr lang="en-US"/>
          </a:p>
        </p:txBody>
      </p:sp>
      <p:sp>
        <p:nvSpPr>
          <p:cNvPr id="13316" name="Rectangle 4"/>
          <p:cNvSpPr>
            <a:spLocks noGrp="1" noRot="1" noChangeAspect="1" noChangeArrowheads="1" noTextEdit="1"/>
          </p:cNvSpPr>
          <p:nvPr>
            <p:ph type="sldImg" idx="2"/>
          </p:nvPr>
        </p:nvSpPr>
        <p:spPr bwMode="auto">
          <a:xfrm>
            <a:off x="1130300" y="688975"/>
            <a:ext cx="4598988" cy="3449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13806" y="4370098"/>
            <a:ext cx="5030390" cy="41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738673"/>
            <a:ext cx="2972098"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defTabSz="896512">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885904" y="8738673"/>
            <a:ext cx="2972097" cy="46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603" tIns="44802" rIns="89603" bIns="44802" numCol="1" anchor="b" anchorCtr="0" compatLnSpc="1">
            <a:prstTxWarp prst="textNoShape">
              <a:avLst/>
            </a:prstTxWarp>
          </a:bodyPr>
          <a:lstStyle>
            <a:lvl1pPr algn="r" defTabSz="896512">
              <a:defRPr sz="1200">
                <a:latin typeface="Times New Roman" pitchFamily="18" charset="0"/>
              </a:defRPr>
            </a:lvl1pPr>
          </a:lstStyle>
          <a:p>
            <a:fld id="{C2622D2B-3776-4F55-A148-C40DBC4F963D}" type="slidenum">
              <a:rPr lang="en-US"/>
              <a:pPr/>
              <a:t>‹#›</a:t>
            </a:fld>
            <a:endParaRPr lang="en-US"/>
          </a:p>
        </p:txBody>
      </p:sp>
    </p:spTree>
    <p:extLst>
      <p:ext uri="{BB962C8B-B14F-4D97-AF65-F5344CB8AC3E}">
        <p14:creationId xmlns:p14="http://schemas.microsoft.com/office/powerpoint/2010/main" val="1196178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10</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demonstrations:</a:t>
            </a:r>
          </a:p>
          <a:p>
            <a:endParaRPr lang="en-US" dirty="0" smtClean="0"/>
          </a:p>
          <a:p>
            <a:r>
              <a:rPr lang="en-US" dirty="0" smtClean="0"/>
              <a:t>Not all information public,</a:t>
            </a:r>
            <a:r>
              <a:rPr lang="en-US" baseline="0" dirty="0" smtClean="0"/>
              <a:t> but by company:</a:t>
            </a:r>
          </a:p>
          <a:p>
            <a:r>
              <a:rPr lang="en-US" baseline="0" dirty="0" smtClean="0"/>
              <a:t>GE: 2</a:t>
            </a:r>
          </a:p>
          <a:p>
            <a:r>
              <a:rPr lang="en-US" baseline="0" dirty="0" smtClean="0"/>
              <a:t>Honeywell: 2</a:t>
            </a:r>
          </a:p>
          <a:p>
            <a:r>
              <a:rPr lang="en-US" baseline="0" dirty="0" smtClean="0"/>
              <a:t>Pratt &amp; Whitney: 1</a:t>
            </a:r>
          </a:p>
          <a:p>
            <a:r>
              <a:rPr lang="en-US" baseline="0" dirty="0" smtClean="0"/>
              <a:t>Rolls-Royce: 1</a:t>
            </a: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11</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2015 demonstrations:</a:t>
            </a:r>
          </a:p>
          <a:p>
            <a:endParaRPr lang="en-US" sz="800" dirty="0" smtClean="0"/>
          </a:p>
          <a:p>
            <a:r>
              <a:rPr lang="en-US" sz="800" dirty="0" smtClean="0"/>
              <a:t>Not all information public,</a:t>
            </a:r>
            <a:r>
              <a:rPr lang="en-US" sz="800" baseline="0" dirty="0" smtClean="0"/>
              <a:t> but by company:</a:t>
            </a:r>
          </a:p>
          <a:p>
            <a:pPr defTabSz="904799">
              <a:defRPr/>
            </a:pPr>
            <a:r>
              <a:rPr lang="en-US" sz="800" baseline="0" dirty="0" smtClean="0"/>
              <a:t>GE: 2 </a:t>
            </a:r>
            <a:r>
              <a:rPr lang="en-US" sz="800" dirty="0">
                <a:sym typeface="Wingdings" panose="05000000000000000000" pitchFamily="2" charset="2"/>
              </a:rPr>
              <a:t>  </a:t>
            </a:r>
            <a:r>
              <a:rPr lang="en-US" sz="800" dirty="0"/>
              <a:t>In Phase 1: High efficiency cruise, performance seeking control, deterioration-based clearance adjustment and water-wash advisory concepts will be flight tested on the first LEAP-1B flying test bed in 2Q2015.   </a:t>
            </a:r>
          </a:p>
          <a:p>
            <a:r>
              <a:rPr lang="en-US" sz="800" dirty="0"/>
              <a:t/>
            </a:r>
            <a:br>
              <a:rPr lang="en-US" sz="800" dirty="0"/>
            </a:br>
            <a:r>
              <a:rPr lang="en-US" sz="800" dirty="0"/>
              <a:t>In Phase 2: Performance seeking control and stall margin optimization concepts will be flight tested on the second LEAP-1B flyting test bed in 4Q2015-1Q2016.</a:t>
            </a:r>
          </a:p>
          <a:p>
            <a:endParaRPr lang="en-US" sz="800" dirty="0"/>
          </a:p>
          <a:p>
            <a:r>
              <a:rPr lang="en-US" sz="800" dirty="0"/>
              <a:t>All of the models use a software development methodology and optimizes certain variables that control the engine’s operation. </a:t>
            </a:r>
          </a:p>
          <a:p>
            <a:r>
              <a:rPr lang="en-US" sz="800" dirty="0"/>
              <a:t> </a:t>
            </a:r>
          </a:p>
          <a:p>
            <a:r>
              <a:rPr lang="en-US" sz="800" dirty="0"/>
              <a:t>The performance seeking control compares what the engine is doing versus the designed “optimal” model, and as the engine operates, it constantly adjust its control parameters to fit to the model. This results in reduction in fuel.</a:t>
            </a:r>
          </a:p>
          <a:p>
            <a:r>
              <a:rPr lang="en-US" sz="800" dirty="0"/>
              <a:t> </a:t>
            </a:r>
          </a:p>
          <a:p>
            <a:r>
              <a:rPr lang="en-US" sz="800" dirty="0"/>
              <a:t>During the operation of the engine, parts wear and does not function at the ideal efficiency. Both deterioration-based clearance adjustment and water-wash advisory concepts help detect and remedy this issue. Deterioration-based clearance adjustment does this actively as the engine runs, and water-wash advisory allows the service crew to when to wash and service the compressor for better efficiency.  This results efficient engine operation, resulting in reduction in fuel and subsequently noise.</a:t>
            </a:r>
          </a:p>
          <a:p>
            <a:r>
              <a:rPr lang="en-US" sz="800" dirty="0"/>
              <a:t> </a:t>
            </a:r>
          </a:p>
          <a:p>
            <a:r>
              <a:rPr lang="en-US" sz="800" dirty="0"/>
              <a:t>When you design an engine, we set it to operate at a conservative level to prevent it from reversing the flow in the compressor (called “stall”). Thus, the stall margin optimization concept enables us to be smarter about how close the engine is to a potential stall.  This means we can be more efficient by not being overly conservative on the engine operation. This results reduction in fuel.</a:t>
            </a:r>
          </a:p>
          <a:p>
            <a:pPr defTabSz="904799">
              <a:defRPr/>
            </a:pPr>
            <a:endParaRPr lang="en-US" sz="800" dirty="0"/>
          </a:p>
          <a:p>
            <a:pPr defTabSz="904799">
              <a:defRPr/>
            </a:pPr>
            <a:r>
              <a:rPr lang="en-US" sz="800" baseline="0" dirty="0" smtClean="0"/>
              <a:t>Honeywell: 2</a:t>
            </a:r>
          </a:p>
          <a:p>
            <a:r>
              <a:rPr lang="en-US" sz="800" baseline="0" dirty="0" smtClean="0"/>
              <a:t>Pratt &amp; Whitney: 1</a:t>
            </a:r>
          </a:p>
          <a:p>
            <a:r>
              <a:rPr lang="en-US" sz="800" baseline="0" dirty="0" smtClean="0"/>
              <a:t>Rolls-Royce: 1</a:t>
            </a:r>
          </a:p>
          <a:p>
            <a:endParaRPr lang="en-US" sz="800" dirty="0" smtClean="0"/>
          </a:p>
          <a:p>
            <a:r>
              <a:rPr lang="en-US" sz="800" dirty="0" smtClean="0"/>
              <a:t>RR Vane testing</a:t>
            </a:r>
            <a:r>
              <a:rPr lang="en-US" sz="800" baseline="0" dirty="0" smtClean="0"/>
              <a:t> = combustor rig test  </a:t>
            </a:r>
            <a:r>
              <a:rPr lang="en-US" sz="800" baseline="0" dirty="0" smtClean="0">
                <a:sym typeface="Wingdings" panose="05000000000000000000" pitchFamily="2" charset="2"/>
              </a:rPr>
              <a:t> </a:t>
            </a:r>
            <a:r>
              <a:rPr lang="en-US" sz="800" dirty="0"/>
              <a:t>a full annular combustion rig using the EFE combustor in 2015</a:t>
            </a:r>
            <a:endParaRPr lang="en-US" sz="800" baseline="0" dirty="0" smtClean="0"/>
          </a:p>
          <a:p>
            <a:endParaRPr lang="en-US" sz="800" dirty="0" smtClean="0"/>
          </a:p>
          <a:p>
            <a:pPr defTabSz="904799">
              <a:defRPr/>
            </a:pPr>
            <a:r>
              <a:rPr lang="en-US" sz="800" dirty="0" smtClean="0"/>
              <a:t>RR will conduct the engine testing in 2016 </a:t>
            </a:r>
            <a:r>
              <a:rPr lang="en-US" sz="800" dirty="0" smtClean="0">
                <a:sym typeface="Wingdings" panose="05000000000000000000" pitchFamily="2" charset="2"/>
              </a:rPr>
              <a:t></a:t>
            </a:r>
            <a:r>
              <a:rPr lang="en-US" sz="800" dirty="0"/>
              <a:t>complete cyclic endurance testing in the Rolls-Royce Advance 3 core demonstrator vehicle in 2016.  This testing will confirm TRL6 for the vanes to the demonstrated turbine temperature levels. Further cyclic endurance testing at increased turbine temperatures will be conducted in a Trent XWB 97K engine in 2017.</a:t>
            </a: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12</a:t>
            </a:fld>
            <a:endParaRPr lang="en-US"/>
          </a:p>
        </p:txBody>
      </p:sp>
    </p:spTree>
    <p:extLst>
      <p:ext uri="{BB962C8B-B14F-4D97-AF65-F5344CB8AC3E}">
        <p14:creationId xmlns:p14="http://schemas.microsoft.com/office/powerpoint/2010/main" val="1350069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13</a:t>
            </a:fld>
            <a:endParaRPr lang="en-US"/>
          </a:p>
        </p:txBody>
      </p:sp>
    </p:spTree>
    <p:extLst>
      <p:ext uri="{BB962C8B-B14F-4D97-AF65-F5344CB8AC3E}">
        <p14:creationId xmlns:p14="http://schemas.microsoft.com/office/powerpoint/2010/main" val="1615468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1131888" y="688975"/>
            <a:ext cx="4598987" cy="3449638"/>
          </a:xfrm>
          <a:ln/>
        </p:spPr>
      </p:sp>
      <p:sp>
        <p:nvSpPr>
          <p:cNvPr id="400387" name="Rectangle 3"/>
          <p:cNvSpPr>
            <a:spLocks noGrp="1" noChangeArrowheads="1"/>
          </p:cNvSpPr>
          <p:nvPr>
            <p:ph type="body" idx="1"/>
          </p:nvPr>
        </p:nvSpPr>
        <p:spPr>
          <a:xfrm>
            <a:off x="913806" y="4371619"/>
            <a:ext cx="5030390" cy="4138891"/>
          </a:xfrm>
        </p:spPr>
        <p:txBody>
          <a:bodyPr lIns="90710" tIns="45353" rIns="90710" bIns="45353"/>
          <a:lstStyle/>
          <a:p>
            <a:pPr defTabSz="904799">
              <a:buFontTx/>
              <a:buChar char="-"/>
              <a:defRPr/>
            </a:pPr>
            <a:r>
              <a:rPr lang="en-US" altLang="en-US" dirty="0" smtClean="0"/>
              <a:t>40%</a:t>
            </a:r>
            <a:r>
              <a:rPr lang="en-US" altLang="en-US" baseline="0" dirty="0" smtClean="0"/>
              <a:t> fuel burn goal for CLEEN II is relative to contactor’s best in service 2005 baseline. CLEEN I fuel burn goal was set vs. contractor chosen baseline also circa 2005 best in service.</a:t>
            </a:r>
            <a:endParaRPr lang="en-US" altLang="en-US" dirty="0" smtClean="0"/>
          </a:p>
          <a:p>
            <a:pPr>
              <a:buFontTx/>
              <a:buNone/>
            </a:pPr>
            <a:endParaRPr lang="en-US" altLang="en-US" dirty="0" smtClean="0"/>
          </a:p>
          <a:p>
            <a:pPr>
              <a:buFontTx/>
              <a:buChar char="-"/>
            </a:pPr>
            <a:r>
              <a:rPr lang="en-US" altLang="en-US" dirty="0" smtClean="0"/>
              <a:t>These </a:t>
            </a:r>
            <a:r>
              <a:rPr lang="en-US" altLang="en-US" dirty="0"/>
              <a:t>goals are described in the National Aeronautics Research and Development Plan and puts CLEEN in context with NASA’s environmental technology programs.</a:t>
            </a:r>
          </a:p>
          <a:p>
            <a:pPr>
              <a:buFontTx/>
              <a:buChar char="-"/>
            </a:pPr>
            <a:r>
              <a:rPr lang="en-US" altLang="en-US" dirty="0"/>
              <a:t>While initial NASA studies considered a single aisle baseline configuration (B737-800 with a CFM56-7B engine), the CLEEN solicitation did not specify a baseline and encouraged technologies that could apply across multiple aircraft classes</a:t>
            </a:r>
            <a:r>
              <a:rPr lang="en-US" altLang="en-US" dirty="0" smtClean="0"/>
              <a:t>.</a:t>
            </a:r>
          </a:p>
          <a:p>
            <a:pPr>
              <a:buFontTx/>
              <a:buChar char="-"/>
            </a:pPr>
            <a:endParaRPr lang="en-US" altLang="en-US" dirty="0" smtClean="0"/>
          </a:p>
          <a:p>
            <a:pPr>
              <a:buFontTx/>
              <a:buChar char="-"/>
            </a:pPr>
            <a:endParaRPr lang="en-US" altLang="en-US" dirty="0"/>
          </a:p>
          <a:p>
            <a:pPr defTabSz="867785">
              <a:defRPr/>
            </a:pPr>
            <a:r>
              <a:rPr lang="en-US" b="1" dirty="0"/>
              <a:t>Committee on Aviation Environmental Protection (CAEP) - </a:t>
            </a:r>
            <a:r>
              <a:rPr lang="en-US" dirty="0"/>
              <a:t>The Committee on Aviation Environmental Protection (CAEP) is a technical committee of the ICAO Council established in 1983. CAEP assists the Council in formulating new policies and adopting new Standards and Recommended Practices (SARPs) related to aircraft noise and emissions, and more generally to aviation environmental impact.</a:t>
            </a:r>
          </a:p>
          <a:p>
            <a:pPr defTabSz="867785">
              <a:defRPr/>
            </a:pPr>
            <a:endParaRPr lang="en-US" b="1" dirty="0"/>
          </a:p>
          <a:p>
            <a:r>
              <a:rPr lang="en-US" altLang="en-US" dirty="0"/>
              <a:t>Alt fuel goal (industry wide, commercial and military) is 1 billion gallons by 2018</a:t>
            </a:r>
          </a:p>
          <a:p>
            <a:endParaRPr lang="en-US" altLang="en-US" dirty="0"/>
          </a:p>
          <a:p>
            <a:r>
              <a:rPr lang="en-US" b="1" dirty="0"/>
              <a:t>The Continuous Lower Energy, Emissions, and Noise (CLEEN) program </a:t>
            </a:r>
            <a:r>
              <a:rPr lang="en-US" dirty="0"/>
              <a:t>will reduce the environmental impact</a:t>
            </a:r>
          </a:p>
          <a:p>
            <a:r>
              <a:rPr lang="en-US" dirty="0"/>
              <a:t>of aircraft through new engine and airframe technologies and by advancing the use of sustainable alternative</a:t>
            </a:r>
          </a:p>
          <a:p>
            <a:r>
              <a:rPr lang="en-US" dirty="0"/>
              <a:t>aviation fuels. Our aim is to accelerate development of quieter commercial aircraft that burn less fuel and produce</a:t>
            </a:r>
          </a:p>
          <a:p>
            <a:r>
              <a:rPr lang="en-US" dirty="0"/>
              <a:t>lower emissions than existing technology.</a:t>
            </a:r>
            <a:endParaRPr lang="en-US" altLang="en-US" dirty="0"/>
          </a:p>
          <a:p>
            <a:endParaRPr lang="en-US" altLang="en-US" dirty="0"/>
          </a:p>
          <a:p>
            <a:pPr>
              <a:buFontTx/>
              <a:buChar char="-"/>
            </a:pPr>
            <a:endParaRPr lang="en-US" altLang="en-US" dirty="0"/>
          </a:p>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400" b="1" u="sng" dirty="0">
                <a:latin typeface="Arial" panose="020B0604020202020204" pitchFamily="34" charset="0"/>
                <a:cs typeface="Arial" panose="020B0604020202020204" pitchFamily="34" charset="0"/>
              </a:rPr>
              <a:t>Summary</a:t>
            </a:r>
            <a:endParaRPr lang="en-US" dirty="0"/>
          </a:p>
          <a:p>
            <a:pPr algn="just"/>
            <a:r>
              <a:rPr lang="en-US" dirty="0"/>
              <a:t>CLEEN II is planned as a follow-on effort for new projects in the areas of aircraft technology development and alternative jet fuels. With work planned 2015-2020, technologies are planned to provide fuel burn, emissions, and noise benefit toward advanced goals and enter into service by 2025.  Metrics: -32dB, -75%, -40% and qualitative goals for technologies not affecting certification points</a:t>
            </a:r>
            <a:endParaRPr lang="en-US" dirty="0">
              <a:latin typeface="Arial" panose="020B0604020202020204" pitchFamily="34" charset="0"/>
              <a:cs typeface="Arial" panose="020B0604020202020204" pitchFamily="34" charset="0"/>
              <a:sym typeface="Wingdings" pitchFamily="2" charset="2"/>
            </a:endParaRP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15</a:t>
            </a:fld>
            <a:endParaRPr lang="en-US"/>
          </a:p>
        </p:txBody>
      </p:sp>
    </p:spTree>
    <p:extLst>
      <p:ext uri="{BB962C8B-B14F-4D97-AF65-F5344CB8AC3E}">
        <p14:creationId xmlns:p14="http://schemas.microsoft.com/office/powerpoint/2010/main" val="183007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16</a:t>
            </a:fld>
            <a:endParaRPr lang="en-US"/>
          </a:p>
        </p:txBody>
      </p:sp>
    </p:spTree>
    <p:extLst>
      <p:ext uri="{BB962C8B-B14F-4D97-AF65-F5344CB8AC3E}">
        <p14:creationId xmlns:p14="http://schemas.microsoft.com/office/powerpoint/2010/main" val="30207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HEFA in 2011 and SIP in 2014</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HEFA tests in spring 2011 conducted by Honeywell with funding from CLEEN addressed a key concern with cold temperature performance of the fuel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and Pratt &amp; Whitney engine testing of SIP fuels in 2013 and 2014 contributed data to the ASTM report that enabled approval.</a:t>
            </a:r>
            <a:endParaRPr lang="en-US" dirty="0" smtClean="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17</a:t>
            </a:fld>
            <a:endParaRPr lang="en-US"/>
          </a:p>
        </p:txBody>
      </p:sp>
    </p:spTree>
    <p:extLst>
      <p:ext uri="{BB962C8B-B14F-4D97-AF65-F5344CB8AC3E}">
        <p14:creationId xmlns:p14="http://schemas.microsoft.com/office/powerpoint/2010/main" val="339828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Today, I will provide an update on the CLEEN program since the last REDAC meeting in August.  Today’s presentation includes:</a:t>
            </a:r>
          </a:p>
          <a:p>
            <a:endParaRPr lang="en-US" baseline="0" dirty="0" smtClean="0"/>
          </a:p>
          <a:p>
            <a:r>
              <a:rPr lang="en-US" b="1" dirty="0" smtClean="0"/>
              <a:t>The Continuous Lower Energy, Emissions, and Noise (CLEEN) program </a:t>
            </a:r>
            <a:r>
              <a:rPr lang="en-US" dirty="0" smtClean="0"/>
              <a:t>will reduce the environmental impact</a:t>
            </a:r>
          </a:p>
          <a:p>
            <a:r>
              <a:rPr lang="en-US" dirty="0" smtClean="0"/>
              <a:t>of aircraft through new engine and airframe technologies and by advancing the use of sustainable alternative</a:t>
            </a:r>
          </a:p>
          <a:p>
            <a:r>
              <a:rPr lang="en-US" dirty="0" smtClean="0"/>
              <a:t>aviation fuels. Our aim is to accelerate development of quieter commercial aircraft that burn less fuel and produce</a:t>
            </a:r>
          </a:p>
          <a:p>
            <a:r>
              <a:rPr lang="en-US" dirty="0" smtClean="0"/>
              <a:t>lower emissions than existing technology.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2</a:t>
            </a:fld>
            <a:endParaRPr lang="en-US"/>
          </a:p>
        </p:txBody>
      </p:sp>
    </p:spTree>
    <p:extLst>
      <p:ext uri="{BB962C8B-B14F-4D97-AF65-F5344CB8AC3E}">
        <p14:creationId xmlns:p14="http://schemas.microsoft.com/office/powerpoint/2010/main" val="286387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public communication of successes:</a:t>
            </a:r>
          </a:p>
          <a:p>
            <a:r>
              <a:rPr lang="en-US" baseline="0" dirty="0" smtClean="0"/>
              <a:t>Boeing presentation at United States Advanced Ceramics Association (USACA) conference on CMC nozzle</a:t>
            </a:r>
          </a:p>
          <a:p>
            <a:endParaRPr lang="en-US" baseline="0" dirty="0" smtClean="0"/>
          </a:p>
          <a:p>
            <a:r>
              <a:rPr lang="en-US" dirty="0"/>
              <a:t>158-174 seat narrow-body twin-engine airliners to be built by the Commercial Aircraft Corporation of China</a:t>
            </a:r>
          </a:p>
        </p:txBody>
      </p:sp>
      <p:sp>
        <p:nvSpPr>
          <p:cNvPr id="4" name="Slide Number Placeholder 3"/>
          <p:cNvSpPr>
            <a:spLocks noGrp="1"/>
          </p:cNvSpPr>
          <p:nvPr>
            <p:ph type="sldNum" sz="quarter" idx="10"/>
          </p:nvPr>
        </p:nvSpPr>
        <p:spPr/>
        <p:txBody>
          <a:bodyPr/>
          <a:lstStyle/>
          <a:p>
            <a:fld id="{C2622D2B-3776-4F55-A148-C40DBC4F963D}" type="slidenum">
              <a:rPr lang="en-US" smtClean="0"/>
              <a:pPr/>
              <a:t>3</a:t>
            </a:fld>
            <a:endParaRPr lang="en-US"/>
          </a:p>
        </p:txBody>
      </p:sp>
    </p:spTree>
    <p:extLst>
      <p:ext uri="{BB962C8B-B14F-4D97-AF65-F5344CB8AC3E}">
        <p14:creationId xmlns:p14="http://schemas.microsoft.com/office/powerpoint/2010/main" val="153166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Engine level; we have</a:t>
            </a:r>
            <a:r>
              <a:rPr lang="en-US" dirty="0" smtClean="0"/>
              <a:t/>
            </a:r>
            <a:br>
              <a:rPr lang="en-US" dirty="0" smtClean="0"/>
            </a:br>
            <a:r>
              <a:rPr lang="en-US" dirty="0" smtClean="0"/>
              <a:t>CMC Acoustic Nozzle</a:t>
            </a:r>
          </a:p>
          <a:p>
            <a:r>
              <a:rPr lang="en-US" dirty="0" smtClean="0"/>
              <a:t>CMC Blade Tracks</a:t>
            </a:r>
          </a:p>
          <a:p>
            <a:r>
              <a:rPr lang="en-US" dirty="0" smtClean="0"/>
              <a:t>TAPS</a:t>
            </a:r>
            <a:r>
              <a:rPr lang="en-US" baseline="0" dirty="0" smtClean="0"/>
              <a:t> II Combustor</a:t>
            </a:r>
          </a:p>
          <a:p>
            <a:r>
              <a:rPr lang="en-US" baseline="0" dirty="0" smtClean="0"/>
              <a:t>Dual Wall Turbine Vane</a:t>
            </a:r>
          </a:p>
          <a:p>
            <a:endParaRPr lang="en-US" baseline="0" dirty="0" smtClean="0"/>
          </a:p>
          <a:p>
            <a:r>
              <a:rPr lang="en-US" b="1" baseline="0" dirty="0" smtClean="0"/>
              <a:t>Aircraft level; we have</a:t>
            </a:r>
          </a:p>
          <a:p>
            <a:r>
              <a:rPr lang="en-US" dirty="0" smtClean="0"/>
              <a:t>FMS/Engine</a:t>
            </a:r>
            <a:r>
              <a:rPr lang="en-US" baseline="0" dirty="0" smtClean="0"/>
              <a:t> and FMS/ATM – Trade studies are currently being conducted</a:t>
            </a:r>
          </a:p>
          <a:p>
            <a:r>
              <a:rPr lang="en-US" baseline="0" dirty="0" smtClean="0"/>
              <a:t>Wing ATE  </a:t>
            </a:r>
          </a:p>
          <a:p>
            <a:endParaRPr lang="en-US" dirty="0"/>
          </a:p>
        </p:txBody>
      </p:sp>
      <p:sp>
        <p:nvSpPr>
          <p:cNvPr id="4" name="Slide Number Placeholder 3"/>
          <p:cNvSpPr>
            <a:spLocks noGrp="1"/>
          </p:cNvSpPr>
          <p:nvPr>
            <p:ph type="sldNum" sz="quarter" idx="10"/>
          </p:nvPr>
        </p:nvSpPr>
        <p:spPr/>
        <p:txBody>
          <a:bodyPr/>
          <a:lstStyle/>
          <a:p>
            <a:fld id="{C2622D2B-3776-4F55-A148-C40DBC4F963D}" type="slidenum">
              <a:rPr lang="en-US" smtClean="0"/>
              <a:pPr/>
              <a:t>4</a:t>
            </a:fld>
            <a:endParaRPr lang="en-US"/>
          </a:p>
        </p:txBody>
      </p:sp>
    </p:spTree>
    <p:extLst>
      <p:ext uri="{BB962C8B-B14F-4D97-AF65-F5344CB8AC3E}">
        <p14:creationId xmlns:p14="http://schemas.microsoft.com/office/powerpoint/2010/main" val="16655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711" y="4370423"/>
            <a:ext cx="5028579" cy="3126612"/>
          </a:xfrm>
        </p:spPr>
        <p:txBody>
          <a:bodyPr/>
          <a:lstStyle/>
          <a:p>
            <a:pPr rtl="0" eaLnBrk="1" fontAlgn="t" latinLnBrk="0" hangingPunct="1"/>
            <a:r>
              <a:rPr lang="en-US" b="1" dirty="0" smtClean="0"/>
              <a:t>COE Technical Areas – Alt Jet Fuels</a:t>
            </a:r>
            <a:endParaRPr lang="en-US" dirty="0" smtClean="0"/>
          </a:p>
          <a:p>
            <a:pPr rtl="0" eaLnBrk="1" fontAlgn="t" latinLnBrk="0" hangingPunct="1"/>
            <a:r>
              <a:rPr lang="en-US" i="1" dirty="0" smtClean="0"/>
              <a:t>Feedstock Development, Processing and Conversion Research</a:t>
            </a:r>
          </a:p>
          <a:p>
            <a:pPr rtl="0" eaLnBrk="1" fontAlgn="t" latinLnBrk="0" hangingPunct="1"/>
            <a:r>
              <a:rPr lang="en-US" i="1" dirty="0" smtClean="0"/>
              <a:t>Regional Supply and Refining Infrastructure</a:t>
            </a:r>
          </a:p>
          <a:p>
            <a:pPr rtl="0" eaLnBrk="1" fontAlgn="t" latinLnBrk="0" hangingPunct="1"/>
            <a:r>
              <a:rPr lang="en-US" i="1" dirty="0" smtClean="0"/>
              <a:t>Environmental Benefits Analysis</a:t>
            </a:r>
          </a:p>
          <a:p>
            <a:pPr rtl="0" eaLnBrk="1" fontAlgn="t" latinLnBrk="0" hangingPunct="1"/>
            <a:r>
              <a:rPr lang="en-US" dirty="0" smtClean="0"/>
              <a:t>Aircraft Component Deterioration and Wear Assessment</a:t>
            </a:r>
          </a:p>
          <a:p>
            <a:pPr rtl="0" eaLnBrk="1" fontAlgn="t" latinLnBrk="0" hangingPunct="1"/>
            <a:r>
              <a:rPr lang="en-US" dirty="0" smtClean="0"/>
              <a:t>Fuel Performance Testing</a:t>
            </a:r>
          </a:p>
          <a:p>
            <a:pPr rtl="0" eaLnBrk="1" fontAlgn="t" latinLnBrk="0" hangingPunct="1"/>
            <a:r>
              <a:rPr lang="en-US" b="1" dirty="0" smtClean="0"/>
              <a:t>COE Technical Areas – Environment</a:t>
            </a:r>
            <a:endParaRPr lang="en-US" dirty="0" smtClean="0"/>
          </a:p>
          <a:p>
            <a:pPr rtl="0" eaLnBrk="1" fontAlgn="t" latinLnBrk="0" hangingPunct="1"/>
            <a:r>
              <a:rPr lang="en-US" dirty="0" smtClean="0"/>
              <a:t>Aircraft Noise and Impacts</a:t>
            </a:r>
          </a:p>
          <a:p>
            <a:pPr rtl="0" eaLnBrk="1" fontAlgn="t" latinLnBrk="0" hangingPunct="1"/>
            <a:r>
              <a:rPr lang="en-US" dirty="0" smtClean="0"/>
              <a:t>Aviation Emissions and Impacts</a:t>
            </a:r>
          </a:p>
          <a:p>
            <a:pPr rtl="0" eaLnBrk="1" fontAlgn="t" latinLnBrk="0" hangingPunct="1"/>
            <a:r>
              <a:rPr lang="en-US" dirty="0" smtClean="0"/>
              <a:t>Aviation Modeling and Analysis</a:t>
            </a:r>
          </a:p>
          <a:p>
            <a:pPr rtl="0" eaLnBrk="1" fontAlgn="t" latinLnBrk="0" hangingPunct="1"/>
            <a:r>
              <a:rPr lang="en-US" dirty="0" smtClean="0"/>
              <a:t>Aircraft Technology Assessment</a:t>
            </a:r>
          </a:p>
          <a:p>
            <a:pPr rtl="0" eaLnBrk="1" fontAlgn="t" latinLnBrk="0" hangingPunct="1"/>
            <a:r>
              <a:rPr lang="en-US" dirty="0" smtClean="0"/>
              <a:t>Environmentally and Energy Efficient Gate-to-Gate Aircraft Operations</a:t>
            </a:r>
          </a:p>
          <a:p>
            <a:endParaRPr lang="en-US" dirty="0"/>
          </a:p>
        </p:txBody>
      </p:sp>
      <p:sp>
        <p:nvSpPr>
          <p:cNvPr id="4" name="Slide Number Placeholder 3"/>
          <p:cNvSpPr>
            <a:spLocks noGrp="1"/>
          </p:cNvSpPr>
          <p:nvPr>
            <p:ph type="sldNum" sz="quarter" idx="10"/>
          </p:nvPr>
        </p:nvSpPr>
        <p:spPr/>
        <p:txBody>
          <a:bodyPr/>
          <a:lstStyle/>
          <a:p>
            <a:fld id="{F5860EBD-E2B5-4481-9387-10281BA758D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7614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6</a:t>
            </a:fld>
            <a:endParaRPr lang="en-US"/>
          </a:p>
        </p:txBody>
      </p:sp>
    </p:spTree>
    <p:extLst>
      <p:ext uri="{BB962C8B-B14F-4D97-AF65-F5344CB8AC3E}">
        <p14:creationId xmlns:p14="http://schemas.microsoft.com/office/powerpoint/2010/main" val="161546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Rot="1" noChangeAspect="1" noChangeArrowheads="1" noTextEdit="1"/>
          </p:cNvSpPr>
          <p:nvPr>
            <p:ph type="sldImg"/>
          </p:nvPr>
        </p:nvSpPr>
        <p:spPr>
          <a:xfrm>
            <a:off x="1131888" y="688975"/>
            <a:ext cx="4598987" cy="3449638"/>
          </a:xfrm>
          <a:ln/>
        </p:spPr>
      </p:sp>
      <p:sp>
        <p:nvSpPr>
          <p:cNvPr id="400387" name="Rectangle 3"/>
          <p:cNvSpPr>
            <a:spLocks noGrp="1" noChangeArrowheads="1"/>
          </p:cNvSpPr>
          <p:nvPr>
            <p:ph type="body" idx="1"/>
          </p:nvPr>
        </p:nvSpPr>
        <p:spPr>
          <a:xfrm>
            <a:off x="913806" y="4371619"/>
            <a:ext cx="5030390" cy="4138891"/>
          </a:xfrm>
        </p:spPr>
        <p:txBody>
          <a:bodyPr lIns="90710" tIns="45353" rIns="90710" bIns="45353"/>
          <a:lstStyle/>
          <a:p>
            <a:pPr defTabSz="904799">
              <a:buFontTx/>
              <a:buChar char="-"/>
              <a:defRPr/>
            </a:pPr>
            <a:r>
              <a:rPr lang="en-US" altLang="en-US" dirty="0" smtClean="0"/>
              <a:t>40%</a:t>
            </a:r>
            <a:r>
              <a:rPr lang="en-US" altLang="en-US" baseline="0" dirty="0" smtClean="0"/>
              <a:t> fuel burn goal for CLEEN II is relative to contactor’s best in service 2005 baseline. CLEEN I fuel burn goal was set vs. contractor chosen baseline also circa 2005 best in service.</a:t>
            </a:r>
            <a:endParaRPr lang="en-US" altLang="en-US" dirty="0" smtClean="0"/>
          </a:p>
          <a:p>
            <a:pPr>
              <a:buFontTx/>
              <a:buNone/>
            </a:pPr>
            <a:endParaRPr lang="en-US" altLang="en-US" dirty="0" smtClean="0"/>
          </a:p>
          <a:p>
            <a:pPr>
              <a:buFontTx/>
              <a:buChar char="-"/>
            </a:pPr>
            <a:r>
              <a:rPr lang="en-US" altLang="en-US" dirty="0" smtClean="0"/>
              <a:t>These </a:t>
            </a:r>
            <a:r>
              <a:rPr lang="en-US" altLang="en-US" dirty="0"/>
              <a:t>goals are described in the National Aeronautics Research and Development Plan and puts CLEEN in context with NASA’s environmental technology programs.</a:t>
            </a:r>
          </a:p>
          <a:p>
            <a:pPr>
              <a:buFontTx/>
              <a:buChar char="-"/>
            </a:pPr>
            <a:r>
              <a:rPr lang="en-US" altLang="en-US" dirty="0"/>
              <a:t>While initial NASA studies considered a single aisle baseline configuration (B737-800 with a CFM56-7B engine), the CLEEN solicitation did not specify a baseline and encouraged technologies that could apply across multiple aircraft classes</a:t>
            </a:r>
            <a:r>
              <a:rPr lang="en-US" altLang="en-US" dirty="0" smtClean="0"/>
              <a:t>.</a:t>
            </a:r>
          </a:p>
          <a:p>
            <a:pPr>
              <a:buFontTx/>
              <a:buChar char="-"/>
            </a:pPr>
            <a:endParaRPr lang="en-US" altLang="en-US" dirty="0" smtClean="0"/>
          </a:p>
          <a:p>
            <a:pPr>
              <a:buFontTx/>
              <a:buChar char="-"/>
            </a:pPr>
            <a:endParaRPr lang="en-US" altLang="en-US" dirty="0"/>
          </a:p>
          <a:p>
            <a:pPr defTabSz="867785">
              <a:defRPr/>
            </a:pPr>
            <a:r>
              <a:rPr lang="en-US" b="1" dirty="0"/>
              <a:t>Committee on Aviation Environmental Protection (CAEP) - </a:t>
            </a:r>
            <a:r>
              <a:rPr lang="en-US" dirty="0"/>
              <a:t>The Committee on Aviation Environmental Protection (CAEP) is a technical committee of the ICAO Council established in 1983. CAEP assists the Council in formulating new policies and adopting new Standards and Recommended Practices (SARPs) related to aircraft noise and emissions, and more generally to aviation environmental impact.</a:t>
            </a:r>
          </a:p>
          <a:p>
            <a:pPr defTabSz="867785">
              <a:defRPr/>
            </a:pPr>
            <a:endParaRPr lang="en-US" b="1" dirty="0"/>
          </a:p>
          <a:p>
            <a:r>
              <a:rPr lang="en-US" altLang="en-US" dirty="0"/>
              <a:t>Alt fuel goal (industry wide, commercial and military) is 1 billion gallons by 2018</a:t>
            </a:r>
          </a:p>
          <a:p>
            <a:endParaRPr lang="en-US" altLang="en-US" dirty="0"/>
          </a:p>
          <a:p>
            <a:r>
              <a:rPr lang="en-US" b="1" dirty="0"/>
              <a:t>The Continuous Lower Energy, Emissions, and Noise (CLEEN) program </a:t>
            </a:r>
            <a:r>
              <a:rPr lang="en-US" dirty="0"/>
              <a:t>will reduce the environmental impact</a:t>
            </a:r>
          </a:p>
          <a:p>
            <a:r>
              <a:rPr lang="en-US" dirty="0"/>
              <a:t>of aircraft through new engine and airframe technologies and by advancing the use of sustainable alternative</a:t>
            </a:r>
          </a:p>
          <a:p>
            <a:r>
              <a:rPr lang="en-US" dirty="0"/>
              <a:t>aviation fuels. Our aim is to accelerate development of quieter commercial aircraft that burn less fuel and produce</a:t>
            </a:r>
          </a:p>
          <a:p>
            <a:r>
              <a:rPr lang="en-US" dirty="0"/>
              <a:t>lower emissions than existing technology.</a:t>
            </a:r>
            <a:endParaRPr lang="en-US" altLang="en-US" dirty="0"/>
          </a:p>
          <a:p>
            <a:endParaRPr lang="en-US" altLang="en-US" dirty="0"/>
          </a:p>
          <a:p>
            <a:pPr>
              <a:buFontTx/>
              <a:buChar char="-"/>
            </a:pPr>
            <a:endParaRPr lang="en-US" altLang="en-US" dirty="0"/>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5354" indent="-286674" eaLnBrk="0" hangingPunct="0">
              <a:defRPr>
                <a:solidFill>
                  <a:schemeClr val="tx1"/>
                </a:solidFill>
                <a:latin typeface="Arial" charset="0"/>
              </a:defRPr>
            </a:lvl2pPr>
            <a:lvl3pPr marL="1146697" indent="-229338" eaLnBrk="0" hangingPunct="0">
              <a:defRPr>
                <a:solidFill>
                  <a:schemeClr val="tx1"/>
                </a:solidFill>
                <a:latin typeface="Arial" charset="0"/>
              </a:defRPr>
            </a:lvl3pPr>
            <a:lvl4pPr marL="1605375" indent="-229338" eaLnBrk="0" hangingPunct="0">
              <a:defRPr>
                <a:solidFill>
                  <a:schemeClr val="tx1"/>
                </a:solidFill>
                <a:latin typeface="Arial" charset="0"/>
              </a:defRPr>
            </a:lvl4pPr>
            <a:lvl5pPr marL="2064053" indent="-229338" eaLnBrk="0" hangingPunct="0">
              <a:defRPr>
                <a:solidFill>
                  <a:schemeClr val="tx1"/>
                </a:solidFill>
                <a:latin typeface="Arial" charset="0"/>
              </a:defRPr>
            </a:lvl5pPr>
            <a:lvl6pPr marL="2522733" indent="-229338" eaLnBrk="0" fontAlgn="base" hangingPunct="0">
              <a:spcBef>
                <a:spcPct val="0"/>
              </a:spcBef>
              <a:spcAft>
                <a:spcPct val="0"/>
              </a:spcAft>
              <a:defRPr>
                <a:solidFill>
                  <a:schemeClr val="tx1"/>
                </a:solidFill>
                <a:latin typeface="Arial" charset="0"/>
              </a:defRPr>
            </a:lvl6pPr>
            <a:lvl7pPr marL="2981411" indent="-229338" eaLnBrk="0" fontAlgn="base" hangingPunct="0">
              <a:spcBef>
                <a:spcPct val="0"/>
              </a:spcBef>
              <a:spcAft>
                <a:spcPct val="0"/>
              </a:spcAft>
              <a:defRPr>
                <a:solidFill>
                  <a:schemeClr val="tx1"/>
                </a:solidFill>
                <a:latin typeface="Arial" charset="0"/>
              </a:defRPr>
            </a:lvl7pPr>
            <a:lvl8pPr marL="3440090" indent="-229338" eaLnBrk="0" fontAlgn="base" hangingPunct="0">
              <a:spcBef>
                <a:spcPct val="0"/>
              </a:spcBef>
              <a:spcAft>
                <a:spcPct val="0"/>
              </a:spcAft>
              <a:defRPr>
                <a:solidFill>
                  <a:schemeClr val="tx1"/>
                </a:solidFill>
                <a:latin typeface="Arial" charset="0"/>
              </a:defRPr>
            </a:lvl8pPr>
            <a:lvl9pPr marL="3898769" indent="-229338" eaLnBrk="0" fontAlgn="base" hangingPunct="0">
              <a:spcBef>
                <a:spcPct val="0"/>
              </a:spcBef>
              <a:spcAft>
                <a:spcPct val="0"/>
              </a:spcAft>
              <a:defRPr>
                <a:solidFill>
                  <a:schemeClr val="tx1"/>
                </a:solidFill>
                <a:latin typeface="Arial" charset="0"/>
              </a:defRPr>
            </a:lvl9pPr>
          </a:lstStyle>
          <a:p>
            <a:pPr eaLnBrk="1" hangingPunct="1"/>
            <a:fld id="{B8D03E14-3B7C-4C7C-BD93-27A3A08F8AE7}" type="slidenum">
              <a:rPr lang="en-US">
                <a:solidFill>
                  <a:prstClr val="black"/>
                </a:solidFill>
              </a:rPr>
              <a:pPr eaLnBrk="1" hangingPunct="1"/>
              <a:t>8</a:t>
            </a:fld>
            <a:endParaRPr lang="en-US">
              <a:solidFill>
                <a:prstClr val="black"/>
              </a:solidFill>
            </a:endParaRPr>
          </a:p>
        </p:txBody>
      </p:sp>
      <p:sp>
        <p:nvSpPr>
          <p:cNvPr id="5123" name="Rectangle 2"/>
          <p:cNvSpPr>
            <a:spLocks noGrp="1" noRot="1" noChangeAspect="1" noChangeArrowheads="1" noTextEdit="1"/>
          </p:cNvSpPr>
          <p:nvPr>
            <p:ph type="sldImg"/>
          </p:nvPr>
        </p:nvSpPr>
        <p:spPr>
          <a:xfrm>
            <a:off x="1131888" y="687388"/>
            <a:ext cx="4597400" cy="3449637"/>
          </a:xfrm>
          <a:ln/>
        </p:spPr>
      </p:sp>
      <p:sp>
        <p:nvSpPr>
          <p:cNvPr id="5124" name="Rectangle 3"/>
          <p:cNvSpPr>
            <a:spLocks noGrp="1" noChangeArrowheads="1"/>
          </p:cNvSpPr>
          <p:nvPr>
            <p:ph type="body" idx="1"/>
          </p:nvPr>
        </p:nvSpPr>
        <p:spPr>
          <a:xfrm>
            <a:off x="914401" y="4369795"/>
            <a:ext cx="5029200" cy="4141400"/>
          </a:xfrm>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622D2B-3776-4F55-A148-C40DBC4F963D}" type="slidenum">
              <a:rPr lang="en-US" smtClean="0"/>
              <a:pPr/>
              <a:t>9</a:t>
            </a:fld>
            <a:endParaRPr lang="en-US"/>
          </a:p>
        </p:txBody>
      </p:sp>
    </p:spTree>
    <p:extLst>
      <p:ext uri="{BB962C8B-B14F-4D97-AF65-F5344CB8AC3E}">
        <p14:creationId xmlns:p14="http://schemas.microsoft.com/office/powerpoint/2010/main" val="1865160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0.jpe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chemeClr val="bg1"/>
                  </a:solidFill>
                </a:rPr>
                <a:t>Federal Aviation</a:t>
              </a:r>
            </a:p>
            <a:p>
              <a:pPr>
                <a:lnSpc>
                  <a:spcPct val="85000"/>
                </a:lnSpc>
                <a:defRPr/>
              </a:pPr>
              <a:r>
                <a:rPr lang="en-US" sz="1800" b="1">
                  <a:solidFill>
                    <a:schemeClr val="bg1"/>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79506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7AD63925-E44F-4B77-A655-4E0C4CFC6FA7}" type="slidenum">
              <a:rPr lang="en-US"/>
              <a:pPr>
                <a:defRPr/>
              </a:pPr>
              <a:t>‹#›</a:t>
            </a:fld>
            <a:endParaRPr lang="en-US"/>
          </a:p>
        </p:txBody>
      </p:sp>
    </p:spTree>
    <p:extLst>
      <p:ext uri="{BB962C8B-B14F-4D97-AF65-F5344CB8AC3E}">
        <p14:creationId xmlns:p14="http://schemas.microsoft.com/office/powerpoint/2010/main" val="12003010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rot="19130466">
            <a:off x="393700" y="2105025"/>
            <a:ext cx="83677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defTabSz="457200" eaLnBrk="1" hangingPunct="1">
              <a:defRPr/>
            </a:pPr>
            <a:r>
              <a:rPr lang="en-US" sz="8800" dirty="0" smtClean="0">
                <a:solidFill>
                  <a:srgbClr val="4F81BD">
                    <a:lumMod val="20000"/>
                    <a:lumOff val="80000"/>
                  </a:srgbClr>
                </a:solidFill>
              </a:rPr>
              <a:t>TEMPLATE</a:t>
            </a:r>
          </a:p>
        </p:txBody>
      </p:sp>
      <p:pic>
        <p:nvPicPr>
          <p:cNvPr id="3" name="Picture 5" descr="FAA_NG_PPT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0"/>
          </p:nvPr>
        </p:nvSpPr>
        <p:spPr>
          <a:xfrm>
            <a:off x="3581400" y="6324600"/>
            <a:ext cx="2133600" cy="234950"/>
          </a:xfrm>
          <a:prstGeom prst="rect">
            <a:avLst/>
          </a:prstGeom>
        </p:spPr>
        <p:txBody>
          <a:bodyPr/>
          <a:lstStyle>
            <a:lvl1pPr algn="ctr">
              <a:defRPr sz="1600" b="1">
                <a:solidFill>
                  <a:schemeClr val="tx2">
                    <a:lumMod val="75000"/>
                  </a:schemeClr>
                </a:solidFill>
                <a:latin typeface="Arial" pitchFamily="34" charset="0"/>
                <a:cs typeface="Arial" pitchFamily="34" charset="0"/>
              </a:defRPr>
            </a:lvl1pPr>
          </a:lstStyle>
          <a:p>
            <a:pPr defTabSz="457200">
              <a:defRPr/>
            </a:pPr>
            <a:fld id="{4E70B67A-B161-4A22-9F4C-7105CBE416AD}" type="slidenum">
              <a:rPr lang="en-US">
                <a:solidFill>
                  <a:srgbClr val="1F497D">
                    <a:lumMod val="75000"/>
                  </a:srgbClr>
                </a:solidFill>
              </a:rPr>
              <a:pPr defTabSz="457200">
                <a:defRPr/>
              </a:pPr>
              <a:t>‹#›</a:t>
            </a:fld>
            <a:endParaRPr lang="en-US" dirty="0">
              <a:solidFill>
                <a:srgbClr val="1F497D">
                  <a:lumMod val="75000"/>
                </a:srgbClr>
              </a:solidFill>
            </a:endParaRPr>
          </a:p>
        </p:txBody>
      </p:sp>
    </p:spTree>
    <p:extLst>
      <p:ext uri="{BB962C8B-B14F-4D97-AF65-F5344CB8AC3E}">
        <p14:creationId xmlns:p14="http://schemas.microsoft.com/office/powerpoint/2010/main" val="39399737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15303855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22254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6835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90267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30059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82175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9264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1355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2503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22E844B-00F9-4751-A961-28DD154F8922}" type="slidenum">
              <a:rPr lang="en-US"/>
              <a:pPr>
                <a:defRPr/>
              </a:pPr>
              <a:t>‹#›</a:t>
            </a:fld>
            <a:endParaRPr lang="en-US"/>
          </a:p>
        </p:txBody>
      </p:sp>
    </p:spTree>
    <p:extLst>
      <p:ext uri="{BB962C8B-B14F-4D97-AF65-F5344CB8AC3E}">
        <p14:creationId xmlns:p14="http://schemas.microsoft.com/office/powerpoint/2010/main" val="42208408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45659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182921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04120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6726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641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dirty="0">
                  <a:solidFill>
                    <a:srgbClr val="FFFFFF"/>
                  </a:solidFill>
                  <a:latin typeface="Arial"/>
                </a:rPr>
                <a:t>Federal Aviation</a:t>
              </a:r>
            </a:p>
            <a:p>
              <a:pPr>
                <a:lnSpc>
                  <a:spcPct val="85000"/>
                </a:lnSpc>
              </a:pPr>
              <a:r>
                <a:rPr lang="en-US" sz="1800" b="1" dirty="0">
                  <a:solidFill>
                    <a:srgbClr val="FFFFFF"/>
                  </a:solidFill>
                  <a:latin typeface="Arial"/>
                </a:rPr>
                <a:t>Administration</a:t>
              </a:r>
            </a:p>
          </p:txBody>
        </p:sp>
      </p:grpSp>
    </p:spTree>
    <p:extLst>
      <p:ext uri="{BB962C8B-B14F-4D97-AF65-F5344CB8AC3E}">
        <p14:creationId xmlns:p14="http://schemas.microsoft.com/office/powerpoint/2010/main" val="185713362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022398" y="6248400"/>
            <a:ext cx="1905000" cy="457200"/>
          </a:xfrm>
        </p:spPr>
        <p:txBody>
          <a:bodyPr/>
          <a:lstStyle>
            <a:lvl1pPr>
              <a:defRPr b="0">
                <a:solidFill>
                  <a:schemeClr val="bg1"/>
                </a:solidFill>
              </a:defRPr>
            </a:lvl1pPr>
          </a:lstStyle>
          <a:p>
            <a:fld id="{78D3ABA1-EA94-43C0-B992-7CBCC31144F1}" type="slidenum">
              <a:rPr lang="en-US" smtClean="0"/>
              <a:pPr/>
              <a:t>‹#›</a:t>
            </a:fld>
            <a:endParaRPr lang="en-US" dirty="0"/>
          </a:p>
        </p:txBody>
      </p:sp>
    </p:spTree>
    <p:extLst>
      <p:ext uri="{BB962C8B-B14F-4D97-AF65-F5344CB8AC3E}">
        <p14:creationId xmlns:p14="http://schemas.microsoft.com/office/powerpoint/2010/main" val="1777445225"/>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b="1">
                <a:solidFill>
                  <a:schemeClr val="bg1"/>
                </a:solidFill>
              </a:defRPr>
            </a:lvl1pPr>
          </a:lstStyle>
          <a:p>
            <a:fld id="{836266C2-23C9-4679-9EA6-D74DA6C8C265}" type="slidenum">
              <a:rPr lang="en-US" smtClean="0"/>
              <a:pPr/>
              <a:t>‹#›</a:t>
            </a:fld>
            <a:endParaRPr lang="en-US" dirty="0"/>
          </a:p>
        </p:txBody>
      </p:sp>
    </p:spTree>
    <p:extLst>
      <p:ext uri="{BB962C8B-B14F-4D97-AF65-F5344CB8AC3E}">
        <p14:creationId xmlns:p14="http://schemas.microsoft.com/office/powerpoint/2010/main" val="42931257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F1F6FF14-FC6A-41B6-B2DC-884C6B7C3F2E}" type="slidenum">
              <a:rPr lang="en-US" smtClean="0"/>
              <a:pPr/>
              <a:t>‹#›</a:t>
            </a:fld>
            <a:endParaRPr lang="en-US" dirty="0"/>
          </a:p>
        </p:txBody>
      </p:sp>
    </p:spTree>
    <p:extLst>
      <p:ext uri="{BB962C8B-B14F-4D97-AF65-F5344CB8AC3E}">
        <p14:creationId xmlns:p14="http://schemas.microsoft.com/office/powerpoint/2010/main" val="251215054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b="1">
                <a:solidFill>
                  <a:schemeClr val="bg1"/>
                </a:solidFill>
              </a:defRPr>
            </a:lvl1pPr>
          </a:lstStyle>
          <a:p>
            <a:fld id="{8579F915-29B1-4ADF-B1F4-B9108899500C}" type="slidenum">
              <a:rPr lang="en-US" smtClean="0"/>
              <a:pPr/>
              <a:t>‹#›</a:t>
            </a:fld>
            <a:endParaRPr lang="en-US" dirty="0"/>
          </a:p>
        </p:txBody>
      </p:sp>
    </p:spTree>
    <p:extLst>
      <p:ext uri="{BB962C8B-B14F-4D97-AF65-F5344CB8AC3E}">
        <p14:creationId xmlns:p14="http://schemas.microsoft.com/office/powerpoint/2010/main" val="32612623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10843327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9187D554-CBC1-41AB-90CF-337CEC897EAA}" type="slidenum">
              <a:rPr lang="en-US" smtClean="0"/>
              <a:pPr/>
              <a:t>‹#›</a:t>
            </a:fld>
            <a:endParaRPr lang="en-US" dirty="0"/>
          </a:p>
        </p:txBody>
      </p:sp>
    </p:spTree>
    <p:extLst>
      <p:ext uri="{BB962C8B-B14F-4D97-AF65-F5344CB8AC3E}">
        <p14:creationId xmlns:p14="http://schemas.microsoft.com/office/powerpoint/2010/main" val="423563410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dirty="0">
              <a:solidFill>
                <a:srgbClr val="FFFFFF">
                  <a:lumMod val="65000"/>
                </a:srgbClr>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dirty="0">
              <a:solidFill>
                <a:srgbClr val="FFFFFF">
                  <a:lumMod val="65000"/>
                </a:srgbClr>
              </a:solidFill>
            </a:endParaRPr>
          </a:p>
        </p:txBody>
      </p:sp>
      <p:sp>
        <p:nvSpPr>
          <p:cNvPr id="9" name="Rectangle 11"/>
          <p:cNvSpPr>
            <a:spLocks noGrp="1" noChangeArrowheads="1"/>
          </p:cNvSpPr>
          <p:nvPr>
            <p:ph type="sldNum" sz="quarter" idx="12"/>
          </p:nvPr>
        </p:nvSpPr>
        <p:spPr>
          <a:ln/>
        </p:spPr>
        <p:txBody>
          <a:bodyPr/>
          <a:lstStyle>
            <a:lvl1pPr>
              <a:defRPr>
                <a:solidFill>
                  <a:schemeClr val="bg1"/>
                </a:solidFill>
              </a:defRPr>
            </a:lvl1pPr>
          </a:lstStyle>
          <a:p>
            <a:pPr>
              <a:defRPr/>
            </a:pPr>
            <a:fld id="{5B6B2C6A-CDC5-43B3-82E2-A956377D50BC}" type="slidenum">
              <a:rPr lang="en-US" smtClean="0"/>
              <a:pPr>
                <a:defRPr/>
              </a:pPr>
              <a:t>‹#›</a:t>
            </a:fld>
            <a:endParaRPr lang="en-US" dirty="0"/>
          </a:p>
        </p:txBody>
      </p:sp>
    </p:spTree>
    <p:extLst>
      <p:ext uri="{BB962C8B-B14F-4D97-AF65-F5344CB8AC3E}">
        <p14:creationId xmlns:p14="http://schemas.microsoft.com/office/powerpoint/2010/main" val="39992125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502533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68737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42651655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75E5230-9259-4248-A59C-47005FC359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861152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0F79627E-63ED-4109-9E1B-F3C9056264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385216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AF352F7D-6874-43AC-8C89-101D12311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69546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B9F2D0AF-CA0C-4FAF-BBD9-7AFA986F60F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0048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F332412D-23E4-4885-8710-34FA9221A4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776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8EA3E340-1222-48DC-B788-A868C3DFDEF9}" type="slidenum">
              <a:rPr lang="en-US"/>
              <a:pPr>
                <a:defRPr/>
              </a:pPr>
              <a:t>‹#›</a:t>
            </a:fld>
            <a:endParaRPr lang="en-US"/>
          </a:p>
        </p:txBody>
      </p:sp>
    </p:spTree>
    <p:extLst>
      <p:ext uri="{BB962C8B-B14F-4D97-AF65-F5344CB8AC3E}">
        <p14:creationId xmlns:p14="http://schemas.microsoft.com/office/powerpoint/2010/main" val="36911480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ED8E2D47-8253-4287-BA49-27CCC42749C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925335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502B822-4589-4B7D-8C46-F1BFEBDA68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2618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D042EC-9F28-4B64-BC9F-806C64F1957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436260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667D18AC-E2C1-4A05-86ED-184CECAAFC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186050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8549D933-E64C-46AA-865D-AC2D8B44A8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81440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a:lstStyle/>
          <a:p>
            <a:pPr lvl="0"/>
            <a:endParaRPr lang="en-US" noProof="0" smtClean="0"/>
          </a:p>
        </p:txBody>
      </p:sp>
      <p:sp>
        <p:nvSpPr>
          <p:cNvPr id="4" name="Rectangle 9"/>
          <p:cNvSpPr>
            <a:spLocks noGrp="1" noChangeArrowheads="1"/>
          </p:cNvSpPr>
          <p:nvPr>
            <p:ph type="sldNum" sz="quarter" idx="10"/>
          </p:nvPr>
        </p:nvSpPr>
        <p:spPr>
          <a:ln/>
        </p:spPr>
        <p:txBody>
          <a:bodyPr/>
          <a:lstStyle>
            <a:lvl1pPr>
              <a:defRPr/>
            </a:lvl1pPr>
          </a:lstStyle>
          <a:p>
            <a:pPr>
              <a:defRPr/>
            </a:pPr>
            <a:fld id="{E1123FD3-57E5-40BC-9C92-4C05C8B881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49789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6786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EE53DB3D-8310-4C11-91B5-84B7B1CDCA1D}" type="slidenum">
              <a:rPr lang="en-US"/>
              <a:pPr>
                <a:defRPr/>
              </a:pPr>
              <a:t>‹#›</a:t>
            </a:fld>
            <a:endParaRPr lang="en-US"/>
          </a:p>
        </p:txBody>
      </p:sp>
    </p:spTree>
    <p:extLst>
      <p:ext uri="{BB962C8B-B14F-4D97-AF65-F5344CB8AC3E}">
        <p14:creationId xmlns:p14="http://schemas.microsoft.com/office/powerpoint/2010/main" val="4079966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63545" name="Picture 1081" descr="sunrise_plane_powerpoi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88000"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FFFF"/>
                </a:solidFill>
              </a:rPr>
              <a:t>Presented to:</a:t>
            </a:r>
          </a:p>
          <a:p>
            <a:pPr>
              <a:spcBef>
                <a:spcPct val="50000"/>
              </a:spcBef>
            </a:pPr>
            <a:r>
              <a:rPr lang="en-US" sz="1600">
                <a:solidFill>
                  <a:srgbClr val="FFFFFF"/>
                </a:solidFill>
              </a:rPr>
              <a:t>By:</a:t>
            </a:r>
          </a:p>
          <a:p>
            <a:pPr>
              <a:spcBef>
                <a:spcPct val="50000"/>
              </a:spcBef>
            </a:pPr>
            <a:r>
              <a:rPr lang="en-US" sz="1600">
                <a:solidFill>
                  <a:srgbClr val="FFFFFF"/>
                </a:solidFill>
              </a:rPr>
              <a:t>Date:</a:t>
            </a:r>
          </a:p>
        </p:txBody>
      </p:sp>
      <p:grpSp>
        <p:nvGrpSpPr>
          <p:cNvPr id="63544" name="Group 1080"/>
          <p:cNvGrpSpPr>
            <a:grpSpLocks/>
          </p:cNvGrpSpPr>
          <p:nvPr userDrawn="1"/>
        </p:nvGrpSpPr>
        <p:grpSpPr bwMode="auto">
          <a:xfrm>
            <a:off x="5873750" y="269875"/>
            <a:ext cx="2895600" cy="911225"/>
            <a:chOff x="3700" y="170"/>
            <a:chExt cx="1824" cy="574"/>
          </a:xfrm>
        </p:grpSpPr>
        <p:pic>
          <p:nvPicPr>
            <p:cNvPr id="63543"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55721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F45C4C-4567-4F05-82B0-C32FC8ABD3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2131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AFADC4-F8C0-4132-8D81-2857112C17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527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32BC561-2E68-4CC7-B924-F79BA43C478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461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D5C3EC4-2F3A-4BAC-B1AF-E56D6370CC2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0657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5323D07-4160-4AA3-BD5C-24CE3463A40F}" type="slidenum">
              <a:rPr lang="en-US"/>
              <a:pPr>
                <a:defRPr/>
              </a:pPr>
              <a:t>‹#›</a:t>
            </a:fld>
            <a:endParaRPr lang="en-US"/>
          </a:p>
        </p:txBody>
      </p:sp>
    </p:spTree>
    <p:extLst>
      <p:ext uri="{BB962C8B-B14F-4D97-AF65-F5344CB8AC3E}">
        <p14:creationId xmlns:p14="http://schemas.microsoft.com/office/powerpoint/2010/main" val="3356165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CA76735-11BE-40B9-949B-AB0EF12811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8166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FCE1D82-182E-4AAA-838E-6A37B6E2032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3172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57D710C-BFFB-43B9-9C6E-25C0EDA9A2E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0115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49D76C-6237-4138-8C81-A73F9F0841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009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0130-1D10-4F10-A5C5-BA3D07D4688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2866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67A1D4-61FB-43FC-9DA8-4DC095FBFB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989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pPr>
                <a:defRPr/>
              </a:pPr>
              <a:t>‹#›</a:t>
            </a:fld>
            <a:endParaRPr lang="en-US"/>
          </a:p>
        </p:txBody>
      </p:sp>
    </p:spTree>
    <p:extLst>
      <p:ext uri="{BB962C8B-B14F-4D97-AF65-F5344CB8AC3E}">
        <p14:creationId xmlns:p14="http://schemas.microsoft.com/office/powerpoint/2010/main" val="1770959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582DC1F5-F6FC-4AC1-84AF-CD0DA491C833}" type="slidenum">
              <a:rPr lang="en-US"/>
              <a:pPr>
                <a:defRPr/>
              </a:pPr>
              <a:t>‹#›</a:t>
            </a:fld>
            <a:endParaRPr lang="en-US"/>
          </a:p>
        </p:txBody>
      </p:sp>
    </p:spTree>
    <p:extLst>
      <p:ext uri="{BB962C8B-B14F-4D97-AF65-F5344CB8AC3E}">
        <p14:creationId xmlns:p14="http://schemas.microsoft.com/office/powerpoint/2010/main" val="269344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750382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17A1D1C-DF2C-4935-9358-4B2F163F8A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668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420B786-A5E0-4140-8B64-E0636640097F}" type="slidenum">
              <a:rPr lang="en-US"/>
              <a:pPr>
                <a:defRPr/>
              </a:pPr>
              <a:t>‹#›</a:t>
            </a:fld>
            <a:endParaRPr lang="en-US"/>
          </a:p>
        </p:txBody>
      </p:sp>
    </p:spTree>
    <p:extLst>
      <p:ext uri="{BB962C8B-B14F-4D97-AF65-F5344CB8AC3E}">
        <p14:creationId xmlns:p14="http://schemas.microsoft.com/office/powerpoint/2010/main" val="2308352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FF52DED-2112-4C1D-A464-2CF9CBDA8C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990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98A62B1-25D4-49BD-A56B-D54D25DE00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44927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7FC53128-C0D2-4B5D-9A5D-E349B5B01A1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1717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7517F15-161F-440A-AB6B-127603949A7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9185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9B8F1823-EC96-45FC-99A2-FA6C4885E3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004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BC2EB77-6378-4241-BBED-03F38561F1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47322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0F1963F8-7F5A-47F6-80E9-0F966E7DBE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123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32D589A-3EB5-4578-AF13-546E5E1E209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157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10EC626E-95FB-44DD-BCBE-7ABE96DF84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678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B9145F8C-734E-4E13-B201-67A48003F3C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907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C9097E-556A-456A-8628-FB6D7286892B}" type="slidenum">
              <a:rPr lang="en-US"/>
              <a:pPr>
                <a:defRPr/>
              </a:pPr>
              <a:t>‹#›</a:t>
            </a:fld>
            <a:endParaRPr lang="en-US"/>
          </a:p>
        </p:txBody>
      </p:sp>
    </p:spTree>
    <p:extLst>
      <p:ext uri="{BB962C8B-B14F-4D97-AF65-F5344CB8AC3E}">
        <p14:creationId xmlns:p14="http://schemas.microsoft.com/office/powerpoint/2010/main" val="42663558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0392F7C5-4B4D-48EB-903F-474B3ACAC3A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5289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A93B13F-914A-444B-9DB5-433D2A25842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3205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w="9525">
              <a:noFill/>
              <a:miter lim="800000"/>
              <a:headEnd/>
              <a:tailEnd/>
            </a:ln>
            <a:effectLst/>
          </p:spPr>
          <p:txBody>
            <a:bodyPr wrap="none">
              <a:spAutoFit/>
            </a:bodyPr>
            <a:lstStyle/>
            <a:p>
              <a:pPr>
                <a:lnSpc>
                  <a:spcPct val="85000"/>
                </a:lnSpc>
                <a:defRPr/>
              </a:pPr>
              <a:r>
                <a:rPr lang="en-US" sz="1800" b="1">
                  <a:solidFill>
                    <a:srgbClr val="FFFFFF"/>
                  </a:solidFill>
                </a:rPr>
                <a:t>Federal Aviation</a:t>
              </a:r>
            </a:p>
            <a:p>
              <a:pPr>
                <a:lnSpc>
                  <a:spcPct val="85000"/>
                </a:lnSpc>
                <a:defRPr/>
              </a:pPr>
              <a:r>
                <a:rPr lang="en-US" sz="1800" b="1">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288187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1989C11-F47C-4FB6-8C15-A16EB6D6F9E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2709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BA0E100-75B4-47E0-AEFD-A2132A34AC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91526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D6233B1-A41F-4E3B-94DA-A527211D28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13258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56752DC7-9E01-457E-B336-19E36BBE11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42815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422D501B-4B76-46F7-BE9E-5298F67624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6945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1FD2E9D2-A8D0-4275-9171-F23F573FB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677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BF349D0-A58E-4CB6-91B9-B7A4D62794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270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286CB97-8547-4E75-867D-3325E97CD974}" type="slidenum">
              <a:rPr lang="en-US"/>
              <a:pPr>
                <a:defRPr/>
              </a:pPr>
              <a:t>‹#›</a:t>
            </a:fld>
            <a:endParaRPr lang="en-US"/>
          </a:p>
        </p:txBody>
      </p:sp>
    </p:spTree>
    <p:extLst>
      <p:ext uri="{BB962C8B-B14F-4D97-AF65-F5344CB8AC3E}">
        <p14:creationId xmlns:p14="http://schemas.microsoft.com/office/powerpoint/2010/main" val="37636495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7F7BB85-10F4-44BF-B652-1DC13B3DA1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1124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2C927E3-9CBE-41FB-A655-CB16123385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2095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8EA5274D-5FE5-4193-827A-893612A6B82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0633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pPr>
              <a:defRPr/>
            </a:pPr>
            <a:fld id="{D26D5103-867D-4BB1-A8EC-2D457CE368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19094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smtClean="0"/>
            </a:lvl1pPr>
          </a:lstStyle>
          <a:p>
            <a:pPr>
              <a:defRPr/>
            </a:pPr>
            <a:fld id="{B1F097E8-E008-43E0-B967-420EF4B7848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1891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822082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043E1721-EB38-4B30-BA0E-01CF594A041E}" type="slidenum">
              <a:rPr lang="en-US"/>
              <a:pPr>
                <a:defRPr/>
              </a:pPr>
              <a:t>‹#›</a:t>
            </a:fld>
            <a:endParaRPr lang="en-US"/>
          </a:p>
        </p:txBody>
      </p:sp>
    </p:spTree>
    <p:extLst>
      <p:ext uri="{BB962C8B-B14F-4D97-AF65-F5344CB8AC3E}">
        <p14:creationId xmlns:p14="http://schemas.microsoft.com/office/powerpoint/2010/main" val="14977864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484CF9F2-DAE1-4C2A-A9A7-855B853BB945}" type="slidenum">
              <a:rPr lang="en-US"/>
              <a:pPr>
                <a:defRPr/>
              </a:pPr>
              <a:t>‹#›</a:t>
            </a:fld>
            <a:endParaRPr lang="en-US"/>
          </a:p>
        </p:txBody>
      </p:sp>
    </p:spTree>
    <p:extLst>
      <p:ext uri="{BB962C8B-B14F-4D97-AF65-F5344CB8AC3E}">
        <p14:creationId xmlns:p14="http://schemas.microsoft.com/office/powerpoint/2010/main" val="32138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45656157-A79B-4D90-B2DF-EE254EC060AD}" type="slidenum">
              <a:rPr lang="en-US"/>
              <a:pPr>
                <a:defRPr/>
              </a:pPr>
              <a:t>‹#›</a:t>
            </a:fld>
            <a:endParaRPr lang="en-US"/>
          </a:p>
        </p:txBody>
      </p:sp>
    </p:spTree>
    <p:extLst>
      <p:ext uri="{BB962C8B-B14F-4D97-AF65-F5344CB8AC3E}">
        <p14:creationId xmlns:p14="http://schemas.microsoft.com/office/powerpoint/2010/main" val="18860884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8"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9" name="Rectangle 11"/>
          <p:cNvSpPr>
            <a:spLocks noGrp="1" noChangeArrowheads="1"/>
          </p:cNvSpPr>
          <p:nvPr>
            <p:ph type="sldNum" sz="quarter" idx="12"/>
          </p:nvPr>
        </p:nvSpPr>
        <p:spPr/>
        <p:txBody>
          <a:bodyPr/>
          <a:lstStyle>
            <a:lvl1pPr fontAlgn="auto">
              <a:spcAft>
                <a:spcPts val="0"/>
              </a:spcAft>
              <a:defRPr/>
            </a:lvl1pPr>
          </a:lstStyle>
          <a:p>
            <a:pPr>
              <a:defRPr/>
            </a:pPr>
            <a:fld id="{F82B3065-DE1E-4A12-8548-7196E300845D}" type="slidenum">
              <a:rPr lang="en-US"/>
              <a:pPr>
                <a:defRPr/>
              </a:pPr>
              <a:t>‹#›</a:t>
            </a:fld>
            <a:endParaRPr lang="en-US"/>
          </a:p>
        </p:txBody>
      </p:sp>
    </p:spTree>
    <p:extLst>
      <p:ext uri="{BB962C8B-B14F-4D97-AF65-F5344CB8AC3E}">
        <p14:creationId xmlns:p14="http://schemas.microsoft.com/office/powerpoint/2010/main" val="231682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56C693E-E464-4A62-BA2C-B5771DD67BE5}" type="slidenum">
              <a:rPr lang="en-US"/>
              <a:pPr>
                <a:defRPr/>
              </a:pPr>
              <a:t>‹#›</a:t>
            </a:fld>
            <a:endParaRPr lang="en-US"/>
          </a:p>
        </p:txBody>
      </p:sp>
    </p:spTree>
    <p:extLst>
      <p:ext uri="{BB962C8B-B14F-4D97-AF65-F5344CB8AC3E}">
        <p14:creationId xmlns:p14="http://schemas.microsoft.com/office/powerpoint/2010/main" val="28298085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05AD2F11-4258-4D81-AEEE-335BB643EE87}" type="slidenum">
              <a:rPr lang="en-US"/>
              <a:pPr>
                <a:defRPr/>
              </a:pPr>
              <a:t>‹#›</a:t>
            </a:fld>
            <a:endParaRPr lang="en-US"/>
          </a:p>
        </p:txBody>
      </p:sp>
    </p:spTree>
    <p:extLst>
      <p:ext uri="{BB962C8B-B14F-4D97-AF65-F5344CB8AC3E}">
        <p14:creationId xmlns:p14="http://schemas.microsoft.com/office/powerpoint/2010/main" val="648693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3"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4" name="Rectangle 11"/>
          <p:cNvSpPr>
            <a:spLocks noGrp="1" noChangeArrowheads="1"/>
          </p:cNvSpPr>
          <p:nvPr>
            <p:ph type="sldNum" sz="quarter" idx="12"/>
          </p:nvPr>
        </p:nvSpPr>
        <p:spPr/>
        <p:txBody>
          <a:bodyPr/>
          <a:lstStyle>
            <a:lvl1pPr fontAlgn="auto">
              <a:spcAft>
                <a:spcPts val="0"/>
              </a:spcAft>
              <a:defRPr/>
            </a:lvl1pPr>
          </a:lstStyle>
          <a:p>
            <a:pPr>
              <a:defRPr/>
            </a:pPr>
            <a:fld id="{F6CEF0E3-364E-4C3A-9545-CE90EDC38280}" type="slidenum">
              <a:rPr lang="en-US"/>
              <a:pPr>
                <a:defRPr/>
              </a:pPr>
              <a:t>‹#›</a:t>
            </a:fld>
            <a:endParaRPr lang="en-US"/>
          </a:p>
        </p:txBody>
      </p:sp>
    </p:spTree>
    <p:extLst>
      <p:ext uri="{BB962C8B-B14F-4D97-AF65-F5344CB8AC3E}">
        <p14:creationId xmlns:p14="http://schemas.microsoft.com/office/powerpoint/2010/main" val="2940219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731377-565F-490E-970A-A0FD72C7788D}" type="slidenum">
              <a:rPr lang="en-US"/>
              <a:pPr>
                <a:defRPr/>
              </a:pPr>
              <a:t>‹#›</a:t>
            </a:fld>
            <a:endParaRPr lang="en-US"/>
          </a:p>
        </p:txBody>
      </p:sp>
    </p:spTree>
    <p:extLst>
      <p:ext uri="{BB962C8B-B14F-4D97-AF65-F5344CB8AC3E}">
        <p14:creationId xmlns:p14="http://schemas.microsoft.com/office/powerpoint/2010/main" val="3325097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C5A822-B1B4-40CB-A99B-53EB65E75470}" type="slidenum">
              <a:rPr lang="en-US"/>
              <a:pPr>
                <a:defRPr/>
              </a:pPr>
              <a:t>‹#›</a:t>
            </a:fld>
            <a:endParaRPr lang="en-US"/>
          </a:p>
        </p:txBody>
      </p:sp>
    </p:spTree>
    <p:extLst>
      <p:ext uri="{BB962C8B-B14F-4D97-AF65-F5344CB8AC3E}">
        <p14:creationId xmlns:p14="http://schemas.microsoft.com/office/powerpoint/2010/main" val="1075000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52F18011-3681-4B4A-809E-47C6247BF19B}" type="slidenum">
              <a:rPr lang="en-US"/>
              <a:pPr>
                <a:defRPr/>
              </a:pPr>
              <a:t>‹#›</a:t>
            </a:fld>
            <a:endParaRPr lang="en-US"/>
          </a:p>
        </p:txBody>
      </p:sp>
    </p:spTree>
    <p:extLst>
      <p:ext uri="{BB962C8B-B14F-4D97-AF65-F5344CB8AC3E}">
        <p14:creationId xmlns:p14="http://schemas.microsoft.com/office/powerpoint/2010/main" val="28391652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5"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6" name="Rectangle 11"/>
          <p:cNvSpPr>
            <a:spLocks noGrp="1" noChangeArrowheads="1"/>
          </p:cNvSpPr>
          <p:nvPr>
            <p:ph type="sldNum" sz="quarter" idx="12"/>
          </p:nvPr>
        </p:nvSpPr>
        <p:spPr/>
        <p:txBody>
          <a:bodyPr/>
          <a:lstStyle>
            <a:lvl1pPr fontAlgn="auto">
              <a:spcAft>
                <a:spcPts val="0"/>
              </a:spcAft>
              <a:defRPr/>
            </a:lvl1pPr>
          </a:lstStyle>
          <a:p>
            <a:pPr>
              <a:defRPr/>
            </a:pPr>
            <a:fld id="{1350CBCF-5E29-43F6-898A-BDC70F1F82E2}" type="slidenum">
              <a:rPr lang="en-US"/>
              <a:pPr>
                <a:defRPr/>
              </a:pPr>
              <a:t>‹#›</a:t>
            </a:fld>
            <a:endParaRPr lang="en-US"/>
          </a:p>
        </p:txBody>
      </p:sp>
    </p:spTree>
    <p:extLst>
      <p:ext uri="{BB962C8B-B14F-4D97-AF65-F5344CB8AC3E}">
        <p14:creationId xmlns:p14="http://schemas.microsoft.com/office/powerpoint/2010/main" val="40868745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4"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5" name="Rectangle 11"/>
          <p:cNvSpPr>
            <a:spLocks noGrp="1" noChangeArrowheads="1"/>
          </p:cNvSpPr>
          <p:nvPr>
            <p:ph type="sldNum" sz="quarter" idx="12"/>
          </p:nvPr>
        </p:nvSpPr>
        <p:spPr/>
        <p:txBody>
          <a:bodyPr/>
          <a:lstStyle>
            <a:lvl1pPr fontAlgn="auto">
              <a:spcAft>
                <a:spcPts val="0"/>
              </a:spcAft>
              <a:defRPr/>
            </a:lvl1pPr>
          </a:lstStyle>
          <a:p>
            <a:pPr>
              <a:defRPr/>
            </a:pPr>
            <a:fld id="{DCAD1C8E-5AAA-4BC1-8298-11D5F515F52A}" type="slidenum">
              <a:rPr lang="en-US"/>
              <a:pPr>
                <a:defRPr/>
              </a:pPr>
              <a:t>‹#›</a:t>
            </a:fld>
            <a:endParaRPr lang="en-US"/>
          </a:p>
        </p:txBody>
      </p:sp>
    </p:spTree>
    <p:extLst>
      <p:ext uri="{BB962C8B-B14F-4D97-AF65-F5344CB8AC3E}">
        <p14:creationId xmlns:p14="http://schemas.microsoft.com/office/powerpoint/2010/main" val="2104248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fontAlgn="auto">
              <a:spcAft>
                <a:spcPts val="0"/>
              </a:spcAft>
              <a:defRPr/>
            </a:lvl1pPr>
          </a:lstStyle>
          <a:p>
            <a:pPr>
              <a:defRPr/>
            </a:pPr>
            <a:endParaRPr lang="en-US"/>
          </a:p>
        </p:txBody>
      </p:sp>
      <p:sp>
        <p:nvSpPr>
          <p:cNvPr id="6" name="Rectangle 10"/>
          <p:cNvSpPr>
            <a:spLocks noGrp="1" noChangeArrowheads="1"/>
          </p:cNvSpPr>
          <p:nvPr>
            <p:ph type="ftr" sz="quarter" idx="11"/>
          </p:nvPr>
        </p:nvSpPr>
        <p:spPr/>
        <p:txBody>
          <a:bodyPr/>
          <a:lstStyle>
            <a:lvl1pPr fontAlgn="auto">
              <a:spcAft>
                <a:spcPts val="0"/>
              </a:spcAft>
              <a:defRPr/>
            </a:lvl1pPr>
          </a:lstStyle>
          <a:p>
            <a:pPr>
              <a:defRPr/>
            </a:pPr>
            <a:endParaRPr lang="en-US"/>
          </a:p>
        </p:txBody>
      </p:sp>
      <p:sp>
        <p:nvSpPr>
          <p:cNvPr id="7" name="Rectangle 11"/>
          <p:cNvSpPr>
            <a:spLocks noGrp="1" noChangeArrowheads="1"/>
          </p:cNvSpPr>
          <p:nvPr>
            <p:ph type="sldNum" sz="quarter" idx="12"/>
          </p:nvPr>
        </p:nvSpPr>
        <p:spPr/>
        <p:txBody>
          <a:bodyPr/>
          <a:lstStyle>
            <a:lvl1pPr fontAlgn="auto">
              <a:spcAft>
                <a:spcPts val="0"/>
              </a:spcAft>
              <a:defRPr/>
            </a:lvl1pPr>
          </a:lstStyle>
          <a:p>
            <a:pPr>
              <a:defRPr/>
            </a:pPr>
            <a:fld id="{E0994EC3-3DDE-4DEB-8618-72204FB7849B}" type="slidenum">
              <a:rPr lang="en-US"/>
              <a:pPr>
                <a:defRPr/>
              </a:pPr>
              <a:t>‹#›</a:t>
            </a:fld>
            <a:endParaRPr lang="en-US"/>
          </a:p>
        </p:txBody>
      </p:sp>
    </p:spTree>
    <p:extLst>
      <p:ext uri="{BB962C8B-B14F-4D97-AF65-F5344CB8AC3E}">
        <p14:creationId xmlns:p14="http://schemas.microsoft.com/office/powerpoint/2010/main" val="6227084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8" descr="title_imagery_nologo"/>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080"/>
          <p:cNvGrpSpPr>
            <a:grpSpLocks/>
          </p:cNvGrpSpPr>
          <p:nvPr userDrawn="1"/>
        </p:nvGrpSpPr>
        <p:grpSpPr bwMode="auto">
          <a:xfrm>
            <a:off x="5873750" y="269875"/>
            <a:ext cx="2895600" cy="911225"/>
            <a:chOff x="3700" y="170"/>
            <a:chExt cx="1824" cy="574"/>
          </a:xfrm>
        </p:grpSpPr>
        <p:pic>
          <p:nvPicPr>
            <p:cNvPr id="6" name="Picture 1079" descr="NEW FAA LOGO"/>
            <p:cNvPicPr>
              <a:picLocks noChangeAspect="1" noChangeArrowheads="1"/>
            </p:cNvPicPr>
            <p:nvPr userDrawn="1"/>
          </p:nvPicPr>
          <p:blipFill>
            <a:blip r:embed="rId3"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71"/>
            <p:cNvSpPr txBox="1">
              <a:spLocks noChangeArrowheads="1"/>
            </p:cNvSpPr>
            <p:nvPr userDrawn="1"/>
          </p:nvSpPr>
          <p:spPr bwMode="ltGray">
            <a:xfrm>
              <a:off x="4288" y="288"/>
              <a:ext cx="12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800" b="1" smtClean="0">
                  <a:solidFill>
                    <a:srgbClr val="FFFFFF"/>
                  </a:solidFill>
                </a:rPr>
                <a:t>Federal Aviation</a:t>
              </a:r>
            </a:p>
            <a:p>
              <a:pPr eaLnBrk="1" hangingPunct="1">
                <a:lnSpc>
                  <a:spcPct val="85000"/>
                </a:lnSpc>
                <a:defRPr/>
              </a:pPr>
              <a:r>
                <a:rPr lang="en-US" sz="1800" b="1" smtClean="0">
                  <a:solidFill>
                    <a:srgbClr val="FFFFFF"/>
                  </a:solidFill>
                </a:rPr>
                <a:t>Administration</a:t>
              </a:r>
            </a:p>
          </p:txBody>
        </p:sp>
      </p:grpSp>
      <p:sp>
        <p:nvSpPr>
          <p:cNvPr id="63490" name="Rectangle 1026"/>
          <p:cNvSpPr>
            <a:spLocks noGrp="1" noChangeArrowheads="1"/>
          </p:cNvSpPr>
          <p:nvPr>
            <p:ph type="ctrTitle"/>
          </p:nvPr>
        </p:nvSpPr>
        <p:spPr>
          <a:xfrm>
            <a:off x="446088" y="312738"/>
            <a:ext cx="4983162" cy="1395412"/>
          </a:xfrm>
        </p:spPr>
        <p:txBody>
          <a:bodyPr anchor="t"/>
          <a:lstStyle>
            <a:lvl1pPr>
              <a:defRPr>
                <a:solidFill>
                  <a:schemeClr val="bg1"/>
                </a:solidFill>
              </a:defRPr>
            </a:lvl1pPr>
          </a:lstStyle>
          <a:p>
            <a:r>
              <a:rPr lang="en-US"/>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r>
              <a:rPr lang="en-US"/>
              <a:t>Select to edit master subtitle</a:t>
            </a:r>
          </a:p>
        </p:txBody>
      </p:sp>
    </p:spTree>
    <p:extLst>
      <p:ext uri="{BB962C8B-B14F-4D97-AF65-F5344CB8AC3E}">
        <p14:creationId xmlns:p14="http://schemas.microsoft.com/office/powerpoint/2010/main" val="36956425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FA10C0F-7B7F-43A9-8D7F-EC29ADD860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1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0AF0500A-A2B6-42F3-AF09-6D91D6E7D3B1}" type="slidenum">
              <a:rPr lang="en-US"/>
              <a:pPr>
                <a:defRPr/>
              </a:pPr>
              <a:t>‹#›</a:t>
            </a:fld>
            <a:endParaRPr lang="en-US"/>
          </a:p>
        </p:txBody>
      </p:sp>
    </p:spTree>
    <p:extLst>
      <p:ext uri="{BB962C8B-B14F-4D97-AF65-F5344CB8AC3E}">
        <p14:creationId xmlns:p14="http://schemas.microsoft.com/office/powerpoint/2010/main" val="2180065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F1F19B2-FD40-43C7-A0C1-DB2A037CEFE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040892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4D2119-1822-4203-A6C4-D87F3DE275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20232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0876A98-65F2-437E-9E80-DB2A3526B7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6650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19EC785E-D123-46FD-B7FA-C9DC434D3E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59568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2CD27791-6B35-46DC-B6AF-393BD23AA3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1470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696EB5A-AF64-4124-A6BF-788486F77BF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9368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8BC6958-B643-40EF-8983-71B6E27DCA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62512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3EFC8C1-3175-43C3-8DC2-D6BFAC8ABC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74286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3388" y="344488"/>
            <a:ext cx="2117725" cy="5554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8625" y="344488"/>
            <a:ext cx="6202363" cy="5554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F8CA5E2-7E27-44C2-A727-88DAFC0D79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01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8625" y="344488"/>
            <a:ext cx="8472488" cy="5554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2268544-C024-4F93-A144-00BC444CBF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791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6291F9A1-B516-41ED-8722-C7044DD4981E}" type="slidenum">
              <a:rPr lang="en-US"/>
              <a:pPr>
                <a:defRPr/>
              </a:pPr>
              <a:t>‹#›</a:t>
            </a:fld>
            <a:endParaRPr lang="en-US"/>
          </a:p>
        </p:txBody>
      </p:sp>
    </p:spTree>
    <p:extLst>
      <p:ext uri="{BB962C8B-B14F-4D97-AF65-F5344CB8AC3E}">
        <p14:creationId xmlns:p14="http://schemas.microsoft.com/office/powerpoint/2010/main" val="10452100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394811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FEDFA31-9A49-4956-8B08-B6605B41F89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4848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95300" y="1508125"/>
            <a:ext cx="8050213" cy="211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 y="3779838"/>
            <a:ext cx="8050213" cy="211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1FBD4F3-3075-4249-9B4F-34966632A8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0284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solidFill>
                  <a:srgbClr val="1D2F68"/>
                </a:solidFill>
              </a:rPr>
              <a:t>Presented to</a:t>
            </a:r>
            <a:r>
              <a:rPr lang="en-US" sz="1600" dirty="0" smtClean="0">
                <a:solidFill>
                  <a:srgbClr val="1D2F68"/>
                </a:solidFill>
              </a:rPr>
              <a:t>:</a:t>
            </a:r>
          </a:p>
          <a:p>
            <a:pPr>
              <a:spcBef>
                <a:spcPct val="50000"/>
              </a:spcBef>
            </a:pPr>
            <a:endParaRPr lang="en-US" sz="1600" dirty="0">
              <a:solidFill>
                <a:srgbClr val="1D2F68"/>
              </a:solidFill>
            </a:endParaRPr>
          </a:p>
          <a:p>
            <a:pPr>
              <a:spcBef>
                <a:spcPct val="50000"/>
              </a:spcBef>
            </a:pPr>
            <a:r>
              <a:rPr lang="en-US" sz="1600" dirty="0">
                <a:solidFill>
                  <a:srgbClr val="1D2F68"/>
                </a:solidFill>
              </a:rPr>
              <a:t>By:</a:t>
            </a:r>
          </a:p>
          <a:p>
            <a:pPr>
              <a:spcBef>
                <a:spcPct val="50000"/>
              </a:spcBef>
            </a:pPr>
            <a:endParaRPr lang="en-US" sz="1600" dirty="0" smtClean="0">
              <a:solidFill>
                <a:srgbClr val="1D2F68"/>
              </a:solidFill>
            </a:endParaRPr>
          </a:p>
          <a:p>
            <a:pPr>
              <a:spcBef>
                <a:spcPct val="50000"/>
              </a:spcBef>
            </a:pPr>
            <a:r>
              <a:rPr lang="en-US" sz="1600" dirty="0" smtClean="0">
                <a:solidFill>
                  <a:srgbClr val="1D2F68"/>
                </a:solidFill>
              </a:rPr>
              <a:t>Date</a:t>
            </a:r>
            <a:r>
              <a:rPr lang="en-US" sz="1600" dirty="0">
                <a:solidFill>
                  <a:srgbClr val="1D2F68"/>
                </a:solidFil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800" b="1">
                  <a:solidFill>
                    <a:srgbClr val="FFFFFF"/>
                  </a:solidFill>
                </a:rPr>
                <a:t>Federal Aviation</a:t>
              </a:r>
            </a:p>
            <a:p>
              <a:pPr>
                <a:lnSpc>
                  <a:spcPct val="85000"/>
                </a:lnSpc>
              </a:pPr>
              <a:r>
                <a:rPr lang="en-US" sz="1800" b="1">
                  <a:solidFill>
                    <a:srgbClr val="FFFFFF"/>
                  </a:solidFill>
                </a:rPr>
                <a:t>Administration</a:t>
              </a:r>
            </a:p>
          </p:txBody>
        </p:sp>
      </p:grpSp>
    </p:spTree>
    <p:extLst>
      <p:ext uri="{BB962C8B-B14F-4D97-AF65-F5344CB8AC3E}">
        <p14:creationId xmlns:p14="http://schemas.microsoft.com/office/powerpoint/2010/main" val="287925520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44006997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78658950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002507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177561616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5808663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D2F68"/>
        </a:solidFill>
        <a:effectLst/>
      </p:bgPr>
    </p:bg>
    <p:spTree>
      <p:nvGrpSpPr>
        <p:cNvPr id="1" name=""/>
        <p:cNvGrpSpPr/>
        <p:nvPr/>
      </p:nvGrpSpPr>
      <p:grpSpPr>
        <a:xfrm>
          <a:off x="0" y="0"/>
          <a:ext cx="0" cy="0"/>
          <a:chOff x="0" y="0"/>
          <a:chExt cx="0" cy="0"/>
        </a:xfrm>
      </p:grpSpPr>
      <p:pic>
        <p:nvPicPr>
          <p:cNvPr id="4" name="Picture 1077" descr="title_imagery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71"/>
          <p:cNvSpPr txBox="1">
            <a:spLocks noChangeArrowheads="1"/>
          </p:cNvSpPr>
          <p:nvPr/>
        </p:nvSpPr>
        <p:spPr bwMode="ltGray">
          <a:xfrm>
            <a:off x="6807200" y="457200"/>
            <a:ext cx="19621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800" b="1">
                <a:solidFill>
                  <a:srgbClr val="FFFFFF"/>
                </a:solidFill>
              </a:rPr>
              <a:t>Federal Aviation</a:t>
            </a:r>
          </a:p>
          <a:p>
            <a:pPr eaLnBrk="1" hangingPunct="1">
              <a:lnSpc>
                <a:spcPct val="85000"/>
              </a:lnSpc>
              <a:defRPr/>
            </a:pPr>
            <a:r>
              <a:rPr lang="en-US" sz="1800" b="1">
                <a:solidFill>
                  <a:srgbClr val="FFFFFF"/>
                </a:solidFill>
              </a:rPr>
              <a:t>Administration</a:t>
            </a:r>
          </a:p>
        </p:txBody>
      </p:sp>
      <p:sp>
        <p:nvSpPr>
          <p:cNvPr id="63490" name="Rectangle 1026"/>
          <p:cNvSpPr>
            <a:spLocks noGrp="1" noChangeArrowheads="1"/>
          </p:cNvSpPr>
          <p:nvPr>
            <p:ph type="ctrTitle"/>
          </p:nvPr>
        </p:nvSpPr>
        <p:spPr bwMode="auto">
          <a:xfrm>
            <a:off x="446088" y="312738"/>
            <a:ext cx="4983162" cy="13954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bg1"/>
                </a:solidFill>
              </a:defRPr>
            </a:lvl1pPr>
          </a:lstStyle>
          <a:p>
            <a:pPr lvl="0"/>
            <a:r>
              <a:rPr lang="en-US" noProof="0" smtClean="0"/>
              <a:t>Select to edit master title</a:t>
            </a:r>
          </a:p>
        </p:txBody>
      </p:sp>
      <p:sp>
        <p:nvSpPr>
          <p:cNvPr id="63491" name="Rectangle 1027"/>
          <p:cNvSpPr>
            <a:spLocks noGrp="1" noChangeArrowheads="1"/>
          </p:cNvSpPr>
          <p:nvPr>
            <p:ph type="subTitle" idx="1"/>
          </p:nvPr>
        </p:nvSpPr>
        <p:spPr bwMode="auto">
          <a:xfrm>
            <a:off x="449263" y="1754188"/>
            <a:ext cx="4951412"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Tx/>
              <a:buNone/>
              <a:defRPr sz="3200">
                <a:solidFill>
                  <a:schemeClr val="bg2"/>
                </a:solidFill>
              </a:defRPr>
            </a:lvl1pPr>
          </a:lstStyle>
          <a:p>
            <a:pPr lvl="0"/>
            <a:r>
              <a:rPr lang="en-US" noProof="0" smtClean="0"/>
              <a:t>Select to edit master subtitle</a:t>
            </a:r>
          </a:p>
        </p:txBody>
      </p:sp>
    </p:spTree>
    <p:extLst>
      <p:ext uri="{BB962C8B-B14F-4D97-AF65-F5344CB8AC3E}">
        <p14:creationId xmlns:p14="http://schemas.microsoft.com/office/powerpoint/2010/main" val="10449273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xfrm>
            <a:off x="1524000" y="6248400"/>
            <a:ext cx="2895600" cy="457200"/>
          </a:xfrm>
          <a:ln/>
        </p:spPr>
        <p:txBody>
          <a:bodyPr/>
          <a:lstStyle>
            <a:lvl1pPr>
              <a:defRPr>
                <a:solidFill>
                  <a:schemeClr val="bg1"/>
                </a:solidFill>
              </a:defRPr>
            </a:lvl1pPr>
          </a:lstStyle>
          <a:p>
            <a:pPr>
              <a:defRPr/>
            </a:pPr>
            <a:endParaRPr lang="en-US" dirty="0">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9F8A2373-6494-408E-B187-18CCA2E206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54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FB56FC5-FC49-41FE-AB9B-7A9AEF4B5441}" type="slidenum">
              <a:rPr lang="en-US"/>
              <a:pPr>
                <a:defRPr/>
              </a:pPr>
              <a:t>‹#›</a:t>
            </a:fld>
            <a:endParaRPr lang="en-US"/>
          </a:p>
        </p:txBody>
      </p:sp>
    </p:spTree>
    <p:extLst>
      <p:ext uri="{BB962C8B-B14F-4D97-AF65-F5344CB8AC3E}">
        <p14:creationId xmlns:p14="http://schemas.microsoft.com/office/powerpoint/2010/main" val="15312901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BA13103-2025-4689-A02B-AAB7BD0F4C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91720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6E5C87BF-2BBE-4962-8844-F1077C25BC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9974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00EB34E-ABDA-4183-AF4A-55B7582A0A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31413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03E3E24F-BA38-4DF2-B4B8-72C6B54C08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27045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E911F54-5E67-4A3F-BA28-085B0BBB86A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7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B615F5D-E86B-4C3A-828C-EB51A01B15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518431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3BA1243-C367-4F8B-8FE3-081AC5F028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668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8386118-7CB9-4BEC-BA06-8DA6B5D33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18094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F6214F1-8E3C-4D80-9EB0-071356F9936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61314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1E0DC717-2E44-4CE3-85F6-7E084AC7FA7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5.wmf"/><Relationship Id="rId5" Type="http://schemas.openxmlformats.org/officeDocument/2006/relationships/slideLayout" Target="../slideLayouts/slideLayout119.xml"/><Relationship Id="rId10" Type="http://schemas.openxmlformats.org/officeDocument/2006/relationships/theme" Target="../theme/theme10.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11.jpe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jpe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slideLayout" Target="../slideLayouts/slideLayout84.xml"/><Relationship Id="rId7"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7.jpe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6" Type="http://schemas.openxmlformats.org/officeDocument/2006/relationships/image" Target="../media/image1.jpe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57505B15-8362-4FC9-9B30-CCFCD4814799}" type="slidenum">
              <a:rPr lang="en-US"/>
              <a:pPr>
                <a:defRPr/>
              </a:pPr>
              <a:t>‹#›</a:t>
            </a:fld>
            <a:endParaRPr lang="en-US"/>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chemeClr val="bg1"/>
                  </a:solidFill>
                </a:rPr>
                <a:t>Federal Aviation</a:t>
              </a:r>
            </a:p>
            <a:p>
              <a:pPr>
                <a:lnSpc>
                  <a:spcPct val="85000"/>
                </a:lnSpc>
                <a:defRPr/>
              </a:pPr>
              <a:r>
                <a:rPr lang="en-US" sz="1200" b="1">
                  <a:solidFill>
                    <a:schemeClr val="bg1"/>
                  </a:solidFill>
                </a:rPr>
                <a:t>Administration</a:t>
              </a:r>
            </a:p>
          </p:txBody>
        </p:sp>
      </p:grpSp>
    </p:spTree>
  </p:cSld>
  <p:clrMap bg1="lt1" tx1="dk1" bg2="lt2" tx2="dk2" accent1="accent1" accent2="accent2" accent3="accent3" accent4="accent4" accent5="accent5" accent6="accent6" hlink="hlink" folHlink="folHlink"/>
  <p:sldLayoutIdLst>
    <p:sldLayoutId id="2147483666"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63" r:id="rId12"/>
    <p:sldLayoutId id="2147483664" r:id="rId13"/>
    <p:sldLayoutId id="2147483665"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dirty="0">
              <a:solidFill>
                <a:srgbClr val="000000"/>
              </a:solidFill>
              <a:latin typeface="Arial"/>
            </a:endParaRPr>
          </a:p>
        </p:txBody>
      </p:sp>
      <p:sp>
        <p:nvSpPr>
          <p:cNvPr id="56327" name="Rectangle 7"/>
          <p:cNvSpPr>
            <a:spLocks noGrp="1" noChangeArrowheads="1"/>
          </p:cNvSpPr>
          <p:nvPr>
            <p:ph type="title"/>
          </p:nvPr>
        </p:nvSpPr>
        <p:spPr bwMode="auto">
          <a:xfrm>
            <a:off x="212942" y="106494"/>
            <a:ext cx="8818324"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219728" y="919402"/>
            <a:ext cx="8773960" cy="503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1">
                <a:solidFill>
                  <a:schemeClr val="bg1"/>
                </a:solidFill>
                <a:latin typeface="Times New Roman" pitchFamily="18" charset="0"/>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latin typeface="Arial"/>
                </a:rPr>
                <a:t>Federal Aviation</a:t>
              </a:r>
            </a:p>
            <a:p>
              <a:pPr>
                <a:lnSpc>
                  <a:spcPct val="85000"/>
                </a:lnSpc>
              </a:pPr>
              <a:r>
                <a:rPr lang="en-US" sz="1200" b="1" dirty="0">
                  <a:solidFill>
                    <a:srgbClr val="FFFFFF"/>
                  </a:solidFill>
                  <a:latin typeface="Aria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latin typeface="Arial"/>
              </a:rPr>
              <a:t>&lt;Presentation Title – Change on Master Slide&gt;</a:t>
            </a:r>
            <a:endParaRPr lang="en-US" sz="1200" dirty="0">
              <a:solidFill>
                <a:srgbClr val="C0C0C0"/>
              </a:solidFill>
              <a:latin typeface="Aria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latin typeface="Aria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4082731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timing>
    <p:tnLst>
      <p:par>
        <p:cTn id="1" dur="indefinite" restart="never" nodeType="tmRoot"/>
      </p:par>
    </p:tnLst>
  </p:timing>
  <p:hf hdr="0" ftr="0" dt="0"/>
  <p:txStyles>
    <p:titleStyle>
      <a:lvl1pPr algn="l" rtl="0" fontAlgn="base">
        <a:spcBef>
          <a:spcPct val="0"/>
        </a:spcBef>
        <a:spcAft>
          <a:spcPct val="0"/>
        </a:spcAft>
        <a:defRPr sz="28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15" cstate="print">
              <a:clrChange>
                <a:clrFrom>
                  <a:srgbClr val="DF1F06"/>
                </a:clrFrom>
                <a:clrTo>
                  <a:srgbClr val="DF1F06">
                    <a:alpha val="0"/>
                  </a:srgbClr>
                </a:clrTo>
              </a:clrChange>
              <a:extLst>
                <a:ext uri="{28A0092B-C50C-407E-A947-70E740481C1C}">
                  <a14:useLocalDpi xmlns:a14="http://schemas.microsoft.com/office/drawing/2010/main" val="0"/>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C5E82700-4C8B-4934-AF09-EEFED3C8C5B4}" type="slidenum">
              <a:rPr lang="en-US">
                <a:solidFill>
                  <a:srgbClr val="FFFFFF"/>
                </a:solidFill>
              </a:rPr>
              <a:pPr>
                <a:defRPr/>
              </a:pPr>
              <a:t>‹#›</a:t>
            </a:fld>
            <a:endParaRPr lang="en-US">
              <a:solidFill>
                <a:srgbClr val="FFFFFF"/>
              </a:solidFill>
            </a:endParaRPr>
          </a:p>
        </p:txBody>
      </p:sp>
      <p:sp>
        <p:nvSpPr>
          <p:cNvPr id="9"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79750368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fld id="{15888C93-0A30-4871-BA56-AAAF72BD03DB}" type="slidenum">
              <a:rPr lang="en-US">
                <a:solidFill>
                  <a:srgbClr val="FFFFFF"/>
                </a:solidFill>
              </a: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8FD4F945-DF31-4127-A0A1-A85138081D4F}" type="slidenum">
              <a:rPr lang="en-US" sz="1200" b="1">
                <a:solidFill>
                  <a:srgbClr val="FFFFFF"/>
                </a:solidFill>
              </a:rPr>
              <a:pPr algn="r"/>
              <a:t>‹#›</a:t>
            </a:fld>
            <a:endParaRPr lang="en-US" sz="1200" b="1">
              <a:solidFill>
                <a:srgbClr val="FFFFFF"/>
              </a:solidFill>
            </a:endParaRPr>
          </a:p>
        </p:txBody>
      </p:sp>
      <p:grpSp>
        <p:nvGrpSpPr>
          <p:cNvPr id="56345" name="Group 25"/>
          <p:cNvGrpSpPr>
            <a:grpSpLocks/>
          </p:cNvGrpSpPr>
          <p:nvPr userDrawn="1"/>
        </p:nvGrpSpPr>
        <p:grpSpPr bwMode="auto">
          <a:xfrm>
            <a:off x="5708650" y="6124575"/>
            <a:ext cx="2047875" cy="661988"/>
            <a:chOff x="3596" y="3858"/>
            <a:chExt cx="1290" cy="417"/>
          </a:xfrm>
        </p:grpSpPr>
        <p:pic>
          <p:nvPicPr>
            <p:cNvPr id="5634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a:solidFill>
                    <a:srgbClr val="FFFFFF"/>
                  </a:solidFill>
                </a:rPr>
                <a:t>Federal Aviation</a:t>
              </a:r>
            </a:p>
            <a:p>
              <a:pPr>
                <a:lnSpc>
                  <a:spcPct val="85000"/>
                </a:lnSpc>
              </a:pPr>
              <a:r>
                <a:rPr lang="en-US" sz="1200" b="1">
                  <a:solidFill>
                    <a:srgbClr val="FFFFFF"/>
                  </a:solidFill>
                </a:rPr>
                <a:t>Administration</a:t>
              </a:r>
            </a:p>
          </p:txBody>
        </p:sp>
      </p:grpSp>
      <p:sp>
        <p:nvSpPr>
          <p:cNvPr id="56349" name="Text Box 29"/>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solidFill>
                  <a:srgbClr val="C0C0C0"/>
                </a:solidFill>
              </a:rPr>
              <a:t>&lt;Presentation Title – Change on Master Slide&gt;</a:t>
            </a:r>
            <a:endParaRPr lang="en-US" sz="1200">
              <a:solidFill>
                <a:srgbClr val="C0C0C0"/>
              </a:solidFill>
            </a:endParaRPr>
          </a:p>
        </p:txBody>
      </p:sp>
      <p:sp>
        <p:nvSpPr>
          <p:cNvPr id="56350" name="Text Box 30"/>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a:solidFill>
                  <a:srgbClr val="C0C0C0"/>
                </a:solidFill>
              </a:rPr>
              <a:t>&lt;Date of Presentation – Change on Master Slide&gt;</a:t>
            </a:r>
          </a:p>
        </p:txBody>
      </p:sp>
    </p:spTree>
    <p:extLst>
      <p:ext uri="{BB962C8B-B14F-4D97-AF65-F5344CB8AC3E}">
        <p14:creationId xmlns:p14="http://schemas.microsoft.com/office/powerpoint/2010/main" val="36554947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738" r:id="rId13"/>
  </p:sldLayoutIdLst>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27185939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B8D1BA74-0E7C-4975-9440-9CDBA27FAB3C}"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A4980C02-5EAC-4338-A7A6-7BF644F5B15D}"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39487279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rgbClr val="000000"/>
                </a:solidFill>
                <a:latin typeface="Times New Roman" pitchFamily="18" charset="0"/>
              </a:defRPr>
            </a:lvl1pPr>
          </a:lstStyle>
          <a:p>
            <a:pPr>
              <a:defRPr/>
            </a:pPr>
            <a:endParaRPr lang="en-US"/>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rgbClr val="000000"/>
                </a:solidFill>
                <a:latin typeface="Times New Roman" pitchFamily="18" charset="0"/>
              </a:defRPr>
            </a:lvl1pPr>
          </a:lstStyle>
          <a:p>
            <a:pPr>
              <a:defRPr/>
            </a:pPr>
            <a:endParaRPr lang="en-US"/>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FFFFFF"/>
                </a:solidFill>
                <a:latin typeface="Times New Roman" pitchFamily="18" charset="0"/>
              </a:defRPr>
            </a:lvl1pPr>
          </a:lstStyle>
          <a:p>
            <a:pPr>
              <a:defRPr/>
            </a:pPr>
            <a:fld id="{389F7433-F91F-417C-B63D-9EF24F4DFD59}" type="slidenum">
              <a:rPr lang="en-US"/>
              <a:pPr>
                <a:defRPr/>
              </a:pPr>
              <a:t>‹#›</a:t>
            </a:fld>
            <a:endParaRPr lang="en-US"/>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BBFD836F-4D98-4736-A291-7EE1E6CFE9AA}"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32829488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09141DC9-833E-466B-B73A-4AFB51AFE70B}" type="slidenum">
              <a:rPr lang="en-US">
                <a:solidFill>
                  <a:srgbClr val="FFFFFF"/>
                </a:solidFill>
              </a:rPr>
              <a:pPr>
                <a:defRPr/>
              </a:pPr>
              <a:t>‹#›</a:t>
            </a:fld>
            <a:endParaRPr lang="en-US">
              <a:solidFill>
                <a:srgbClr val="FFFFFF"/>
              </a:solidFill>
            </a:endParaRPr>
          </a:p>
        </p:txBody>
      </p:sp>
      <p:sp>
        <p:nvSpPr>
          <p:cNvPr id="1031"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p>
            <a:pPr>
              <a:spcBef>
                <a:spcPct val="50000"/>
              </a:spcBef>
              <a:buFontTx/>
              <a:buChar char="•"/>
            </a:pPr>
            <a:endParaRPr lang="en-US">
              <a:solidFill>
                <a:srgbClr val="000000"/>
              </a:solidFill>
              <a:latin typeface="Arial" pitchFamily="34" charset="0"/>
            </a:endParaRPr>
          </a:p>
        </p:txBody>
      </p:sp>
      <p:sp>
        <p:nvSpPr>
          <p:cNvPr id="1032" name="Rectangle 17"/>
          <p:cNvSpPr>
            <a:spLocks noChangeArrowheads="1"/>
          </p:cNvSpPr>
          <p:nvPr/>
        </p:nvSpPr>
        <p:spPr bwMode="auto">
          <a:xfrm>
            <a:off x="6940550" y="63055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56D61CC-627E-4CBD-993E-96531C5B4837}" type="slidenum">
              <a:rPr lang="en-US" sz="1200" b="1">
                <a:solidFill>
                  <a:srgbClr val="FFFFFF"/>
                </a:solidFill>
                <a:latin typeface="Arial" pitchFamily="34" charset="0"/>
              </a:rPr>
              <a:pPr algn="r"/>
              <a:t>‹#›</a:t>
            </a:fld>
            <a:endParaRPr lang="en-US" sz="1200" b="1">
              <a:solidFill>
                <a:srgbClr val="FFFFFF"/>
              </a:solidFill>
              <a:latin typeface="Arial" pitchFamily="34" charset="0"/>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4"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27"/>
            <p:cNvSpPr txBox="1">
              <a:spLocks noChangeArrowheads="1"/>
            </p:cNvSpPr>
            <p:nvPr userDrawn="1"/>
          </p:nvSpPr>
          <p:spPr bwMode="auto">
            <a:xfrm>
              <a:off x="4023" y="3947"/>
              <a:ext cx="86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lnSpc>
                  <a:spcPct val="85000"/>
                </a:lnSpc>
                <a:defRPr/>
              </a:pPr>
              <a:r>
                <a:rPr lang="en-US" sz="1200" b="1" smtClean="0">
                  <a:solidFill>
                    <a:srgbClr val="FFFFFF"/>
                  </a:solidFill>
                </a:rPr>
                <a:t>Federal Aviation</a:t>
              </a:r>
            </a:p>
            <a:p>
              <a:pPr eaLnBrk="1" hangingPunct="1">
                <a:lnSpc>
                  <a:spcPct val="85000"/>
                </a:lnSpc>
                <a:defRPr/>
              </a:pPr>
              <a:r>
                <a:rPr lang="en-US" sz="1200" b="1" smtClean="0">
                  <a:solidFill>
                    <a:srgbClr val="FFFFFF"/>
                  </a:solidFill>
                </a:rPr>
                <a:t>Administration</a:t>
              </a:r>
            </a:p>
          </p:txBody>
        </p:sp>
      </p:grpSp>
    </p:spTree>
    <p:extLst>
      <p:ext uri="{BB962C8B-B14F-4D97-AF65-F5344CB8AC3E}">
        <p14:creationId xmlns:p14="http://schemas.microsoft.com/office/powerpoint/2010/main" val="282937414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fld id="{74438B1A-AF1B-4C8B-993E-1BADE62A2451}" type="slidenum">
              <a:rPr lang="en-US" smtClean="0">
                <a:solidFill>
                  <a:srgbClr val="FFFFFF">
                    <a:lumMod val="65000"/>
                  </a:srgbClr>
                </a:solidFill>
              </a:rPr>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screen">
              <a:extLst>
                <a:ext uri="{28A0092B-C50C-407E-A947-70E740481C1C}">
                  <a14:useLocalDpi xmlns:a14="http://schemas.microsoft.com/office/drawing/2010/main"/>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pPr>
              <a:r>
                <a:rPr lang="en-US" sz="1200" b="1" dirty="0">
                  <a:solidFill>
                    <a:srgbClr val="FFFFFF"/>
                  </a:solidFill>
                </a:rPr>
                <a:t>Federal Aviation</a:t>
              </a:r>
            </a:p>
            <a:p>
              <a:pPr>
                <a:lnSpc>
                  <a:spcPct val="85000"/>
                </a:lnSpc>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dirty="0">
                <a:solidFill>
                  <a:srgbClr val="C0C0C0"/>
                </a:solidFill>
              </a:rPr>
              <a:t>&lt;Date of Presentation – Change on Master Slide&gt;</a:t>
            </a:r>
          </a:p>
        </p:txBody>
      </p:sp>
      <p:sp>
        <p:nvSpPr>
          <p:cNvPr id="13" name="Rectangle 17"/>
          <p:cNvSpPr>
            <a:spLocks noChangeArrowheads="1"/>
          </p:cNvSpPr>
          <p:nvPr userDrawn="1"/>
        </p:nvSpPr>
        <p:spPr bwMode="auto">
          <a:xfrm>
            <a:off x="6940550" y="6305550"/>
            <a:ext cx="1905000" cy="457200"/>
          </a:xfrm>
          <a:prstGeom prst="rect">
            <a:avLst/>
          </a:prstGeom>
          <a:noFill/>
          <a:ln w="9525">
            <a:noFill/>
            <a:miter lim="800000"/>
            <a:headEnd/>
            <a:tailEnd/>
          </a:ln>
          <a:effectLst/>
        </p:spPr>
        <p:txBody>
          <a:bodyPr/>
          <a:lstStyle/>
          <a:p>
            <a:pPr algn="r">
              <a:defRPr/>
            </a:pPr>
            <a:fld id="{E17D5526-B613-46E8-9DEB-3B4711AFCE11}" type="slidenum">
              <a:rPr lang="en-US" sz="1200" b="1">
                <a:solidFill>
                  <a:schemeClr val="bg1"/>
                </a:solidFill>
              </a:rPr>
              <a:pPr algn="r">
                <a:defRPr/>
              </a:pPr>
              <a:t>‹#›</a:t>
            </a:fld>
            <a:endParaRPr lang="en-US" sz="1200" b="1" dirty="0">
              <a:solidFill>
                <a:schemeClr val="bg1"/>
              </a:solidFill>
            </a:endParaRPr>
          </a:p>
        </p:txBody>
      </p:sp>
    </p:spTree>
    <p:extLst>
      <p:ext uri="{BB962C8B-B14F-4D97-AF65-F5344CB8AC3E}">
        <p14:creationId xmlns:p14="http://schemas.microsoft.com/office/powerpoint/2010/main" val="295090420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80239508-3330-4E9B-9284-4470AFB9BF33}" type="slidenum">
              <a:rPr lang="en-US">
                <a:solidFill>
                  <a:srgbClr val="FFFFFF"/>
                </a:solidFill>
              </a:rPr>
              <a:pPr>
                <a:defRPr/>
              </a:pPr>
              <a:t>‹#›</a:t>
            </a:fld>
            <a:endParaRPr lang="en-US">
              <a:solidFill>
                <a:srgbClr val="FFFFFF"/>
              </a:solidFill>
            </a:endParaRPr>
          </a:p>
        </p:txBody>
      </p:sp>
      <p:sp>
        <p:nvSpPr>
          <p:cNvPr id="1029"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buFontTx/>
              <a:buChar char="•"/>
            </a:pPr>
            <a:endParaRPr lang="en-US">
              <a:solidFill>
                <a:srgbClr val="000000"/>
              </a:solidFill>
              <a:latin typeface="Arial"/>
            </a:endParaRPr>
          </a:p>
        </p:txBody>
      </p:sp>
      <p:sp>
        <p:nvSpPr>
          <p:cNvPr id="1030" name="Rectangle 17"/>
          <p:cNvSpPr>
            <a:spLocks noChangeArrowheads="1"/>
          </p:cNvSpPr>
          <p:nvPr/>
        </p:nvSpPr>
        <p:spPr bwMode="auto">
          <a:xfrm>
            <a:off x="6940550" y="630555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45DA7D63-043F-4BAE-AC89-207E62829E50}" type="slidenum">
              <a:rPr lang="en-US" sz="1200" b="1">
                <a:solidFill>
                  <a:srgbClr val="FFFFFF"/>
                </a:solidFill>
                <a:latin typeface="Arial"/>
              </a:rPr>
              <a:pPr algn="r"/>
              <a:t>‹#›</a:t>
            </a:fld>
            <a:endParaRPr lang="en-US" sz="1200" b="1">
              <a:solidFill>
                <a:srgbClr val="FFFFFF"/>
              </a:solidFill>
              <a:latin typeface="Arial"/>
            </a:endParaRPr>
          </a:p>
        </p:txBody>
      </p:sp>
      <p:grpSp>
        <p:nvGrpSpPr>
          <p:cNvPr id="1031" name="Group 25"/>
          <p:cNvGrpSpPr>
            <a:grpSpLocks/>
          </p:cNvGrpSpPr>
          <p:nvPr/>
        </p:nvGrpSpPr>
        <p:grpSpPr bwMode="auto">
          <a:xfrm>
            <a:off x="5708650" y="6124575"/>
            <a:ext cx="2047875" cy="661988"/>
            <a:chOff x="3596" y="3858"/>
            <a:chExt cx="1290" cy="417"/>
          </a:xfrm>
        </p:grpSpPr>
        <p:pic>
          <p:nvPicPr>
            <p:cNvPr id="1032" name="Picture 26" descr="NEW FAA LOGO"/>
            <p:cNvPicPr>
              <a:picLocks noChangeAspect="1" noChangeArrowheads="1"/>
            </p:cNvPicPr>
            <p:nvPr userDrawn="1"/>
          </p:nvPicPr>
          <p:blipFill>
            <a:blip r:embed="rId15"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defRPr/>
              </a:pPr>
              <a:r>
                <a:rPr lang="en-US" sz="1200" b="1">
                  <a:solidFill>
                    <a:srgbClr val="FFFFFF"/>
                  </a:solidFill>
                </a:rPr>
                <a:t>Federal Aviation</a:t>
              </a:r>
            </a:p>
            <a:p>
              <a:pPr eaLnBrk="1" hangingPunct="1">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205281044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80" r:id="rId13"/>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1027" name="Rectangle 8"/>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atin typeface="Times New Roman" pitchFamily="18" charset="0"/>
              </a:defRPr>
            </a:lvl1pPr>
          </a:lstStyle>
          <a:p>
            <a:pPr>
              <a:defRPr/>
            </a:pPr>
            <a:endParaRPr lang="en-US">
              <a:solidFill>
                <a:srgbClr val="000000"/>
              </a:solidFill>
            </a:endParaRPr>
          </a:p>
        </p:txBody>
      </p:sp>
      <p:sp>
        <p:nvSpPr>
          <p:cNvPr id="56331" name="Rectangle 1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latin typeface="Times New Roman" pitchFamily="18" charset="0"/>
              </a:defRPr>
            </a:lvl1pPr>
          </a:lstStyle>
          <a:p>
            <a:pPr>
              <a:defRPr/>
            </a:pPr>
            <a:fld id="{90DA0992-D887-4D0A-A6E1-AA7E01AF94FE}" type="slidenum">
              <a:rPr lang="en-US">
                <a:solidFill>
                  <a:srgbClr val="FFFFFF"/>
                </a:solidFill>
              </a:rPr>
              <a:pPr>
                <a:defRPr/>
              </a:pPr>
              <a:t>‹#›</a:t>
            </a:fld>
            <a:endParaRPr lang="en-US">
              <a:solidFill>
                <a:srgbClr val="FFFFFF"/>
              </a:solidFill>
            </a:endParaRPr>
          </a:p>
        </p:txBody>
      </p:sp>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p:spPr>
        <p:txBody>
          <a:bodyPr wrap="none" anchor="ctr"/>
          <a:lstStyle/>
          <a:p>
            <a:pPr>
              <a:spcBef>
                <a:spcPct val="50000"/>
              </a:spcBef>
              <a:buFontTx/>
              <a:buChar char="•"/>
              <a:defRPr/>
            </a:pPr>
            <a:endParaRPr lang="en-US">
              <a:solidFill>
                <a:srgbClr val="000000"/>
              </a:solidFill>
            </a:endParaRPr>
          </a:p>
        </p:txBody>
      </p:sp>
      <p:sp>
        <p:nvSpPr>
          <p:cNvPr id="56337" name="Rectangle 17"/>
          <p:cNvSpPr>
            <a:spLocks noChangeArrowheads="1"/>
          </p:cNvSpPr>
          <p:nvPr/>
        </p:nvSpPr>
        <p:spPr bwMode="auto">
          <a:xfrm>
            <a:off x="6940550" y="6305550"/>
            <a:ext cx="1905000" cy="457200"/>
          </a:xfrm>
          <a:prstGeom prst="rect">
            <a:avLst/>
          </a:prstGeom>
          <a:noFill/>
          <a:ln w="9525">
            <a:noFill/>
            <a:miter lim="800000"/>
            <a:headEnd/>
            <a:tailEnd/>
          </a:ln>
          <a:effectLst/>
        </p:spPr>
        <p:txBody>
          <a:bodyPr/>
          <a:lstStyle/>
          <a:p>
            <a:pPr algn="r">
              <a:defRPr/>
            </a:pPr>
            <a:fld id="{E53A0B5B-764E-4862-9E8A-43B840CA6497}" type="slidenum">
              <a:rPr lang="en-US" sz="1200" b="1">
                <a:solidFill>
                  <a:srgbClr val="FFFFFF"/>
                </a:solidFill>
              </a:rPr>
              <a:pPr algn="r">
                <a:defRPr/>
              </a:pPr>
              <a:t>‹#›</a:t>
            </a:fld>
            <a:endParaRPr lang="en-US" sz="1200" b="1">
              <a:solidFill>
                <a:srgbClr val="FFFFFF"/>
              </a:solidFill>
            </a:endParaRPr>
          </a:p>
        </p:txBody>
      </p:sp>
      <p:grpSp>
        <p:nvGrpSpPr>
          <p:cNvPr id="1033" name="Group 25"/>
          <p:cNvGrpSpPr>
            <a:grpSpLocks/>
          </p:cNvGrpSpPr>
          <p:nvPr userDrawn="1"/>
        </p:nvGrpSpPr>
        <p:grpSpPr bwMode="auto">
          <a:xfrm>
            <a:off x="5708650" y="6124575"/>
            <a:ext cx="2047875" cy="661988"/>
            <a:chOff x="3596" y="3858"/>
            <a:chExt cx="1290" cy="417"/>
          </a:xfrm>
        </p:grpSpPr>
        <p:pic>
          <p:nvPicPr>
            <p:cNvPr id="1036" name="Picture 26" descr="NEW FAA LOGO"/>
            <p:cNvPicPr>
              <a:picLocks noChangeAspect="1" noChangeArrowheads="1"/>
            </p:cNvPicPr>
            <p:nvPr userDrawn="1"/>
          </p:nvPicPr>
          <p:blipFill>
            <a:blip r:embed="rId16" cstate="screen">
              <a:clrChange>
                <a:clrFrom>
                  <a:srgbClr val="DF1F06"/>
                </a:clrFrom>
                <a:clrTo>
                  <a:srgbClr val="DF1F06">
                    <a:alpha val="0"/>
                  </a:srgbClr>
                </a:clrTo>
              </a:clrChange>
              <a:extLst>
                <a:ext uri="{28A0092B-C50C-407E-A947-70E740481C1C}">
                  <a14:useLocalDpi xmlns:a14="http://schemas.microsoft.com/office/drawing/2010/main"/>
                </a:ext>
              </a:extLst>
            </a:blip>
            <a:srcRect/>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Text Box 27"/>
            <p:cNvSpPr txBox="1">
              <a:spLocks noChangeArrowheads="1"/>
            </p:cNvSpPr>
            <p:nvPr userDrawn="1"/>
          </p:nvSpPr>
          <p:spPr bwMode="auto">
            <a:xfrm>
              <a:off x="4023" y="3947"/>
              <a:ext cx="863" cy="254"/>
            </a:xfrm>
            <a:prstGeom prst="rect">
              <a:avLst/>
            </a:prstGeom>
            <a:noFill/>
            <a:ln w="9525">
              <a:noFill/>
              <a:miter lim="800000"/>
              <a:headEnd/>
              <a:tailEnd/>
            </a:ln>
            <a:effectLst/>
          </p:spPr>
          <p:txBody>
            <a:bodyPr wrap="none">
              <a:spAutoFit/>
            </a:bodyPr>
            <a:lstStyle/>
            <a:p>
              <a:pPr>
                <a:lnSpc>
                  <a:spcPct val="85000"/>
                </a:lnSpc>
                <a:defRPr/>
              </a:pPr>
              <a:r>
                <a:rPr lang="en-US" sz="1200" b="1">
                  <a:solidFill>
                    <a:srgbClr val="FFFFFF"/>
                  </a:solidFill>
                </a:rPr>
                <a:t>Federal Aviation</a:t>
              </a:r>
            </a:p>
            <a:p>
              <a:pPr>
                <a:lnSpc>
                  <a:spcPct val="85000"/>
                </a:lnSpc>
                <a:defRPr/>
              </a:pPr>
              <a:r>
                <a:rPr lang="en-US" sz="1200" b="1">
                  <a:solidFill>
                    <a:srgbClr val="FFFFFF"/>
                  </a:solidFill>
                </a:rPr>
                <a:t>Administration</a:t>
              </a:r>
            </a:p>
          </p:txBody>
        </p:sp>
      </p:grpSp>
    </p:spTree>
    <p:extLst>
      <p:ext uri="{BB962C8B-B14F-4D97-AF65-F5344CB8AC3E}">
        <p14:creationId xmlns:p14="http://schemas.microsoft.com/office/powerpoint/2010/main" val="97727409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16.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1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16.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6.xml"/></Relationships>
</file>

<file path=ppt/slides/_rels/slide3.xml.rels><?xml version="1.0" encoding="UTF-8" standalone="yes"?>
<Relationships xmlns="http://schemas.openxmlformats.org/package/2006/relationships"><Relationship Id="rId3" Type="http://schemas.openxmlformats.org/officeDocument/2006/relationships/hyperlink" Target="http://www.faa.gov/news/fact_sheets/news_story.cfm?newsId=16814" TargetMode="External"/><Relationship Id="rId2" Type="http://schemas.openxmlformats.org/officeDocument/2006/relationships/notesSlide" Target="../notesSlides/notesSlide3.xml"/><Relationship Id="rId1" Type="http://schemas.openxmlformats.org/officeDocument/2006/relationships/slideLayout" Target="../slideLayouts/slideLayout136.xml"/><Relationship Id="rId4" Type="http://schemas.openxmlformats.org/officeDocument/2006/relationships/hyperlink" Target="https://www.faa.gov/about/office_org/headquarters_offices/apl/research/aircraft_technology/cleen/2014_consortiu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1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446088" y="312738"/>
            <a:ext cx="4983162" cy="2572966"/>
          </a:xfrm>
        </p:spPr>
        <p:txBody>
          <a:bodyPr/>
          <a:lstStyle/>
          <a:p>
            <a:r>
              <a:rPr lang="en-US" sz="3200" dirty="0" smtClean="0"/>
              <a:t>Continuous Lower Energy, Emissions and Noise (CLEEN) Program</a:t>
            </a:r>
            <a:r>
              <a:rPr lang="en-US" dirty="0"/>
              <a:t/>
            </a:r>
            <a:br>
              <a:rPr lang="en-US" dirty="0"/>
            </a:br>
            <a:endParaRPr lang="en-US" dirty="0"/>
          </a:p>
        </p:txBody>
      </p:sp>
      <p:sp>
        <p:nvSpPr>
          <p:cNvPr id="32785" name="Text Box 17"/>
          <p:cNvSpPr txBox="1">
            <a:spLocks noChangeArrowheads="1"/>
          </p:cNvSpPr>
          <p:nvPr/>
        </p:nvSpPr>
        <p:spPr bwMode="auto">
          <a:xfrm>
            <a:off x="1754188" y="4497388"/>
            <a:ext cx="3465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1D2F68"/>
                </a:solidFill>
              </a:rPr>
              <a:t>REDAC Subcommittee on Environment and Energy</a:t>
            </a:r>
            <a:endParaRPr lang="en-US" sz="1600" dirty="0">
              <a:solidFill>
                <a:srgbClr val="1D2F68"/>
              </a:solidFill>
            </a:endParaRPr>
          </a:p>
        </p:txBody>
      </p:sp>
      <p:sp>
        <p:nvSpPr>
          <p:cNvPr id="32786" name="Text Box 18"/>
          <p:cNvSpPr txBox="1">
            <a:spLocks noChangeArrowheads="1"/>
          </p:cNvSpPr>
          <p:nvPr/>
        </p:nvSpPr>
        <p:spPr bwMode="auto">
          <a:xfrm>
            <a:off x="1754186" y="5246028"/>
            <a:ext cx="54455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1D2F68"/>
                </a:solidFill>
              </a:rPr>
              <a:t>Levent Ileri, CLEEN Program Manager</a:t>
            </a:r>
          </a:p>
        </p:txBody>
      </p:sp>
      <p:sp>
        <p:nvSpPr>
          <p:cNvPr id="32787" name="Text Box 19"/>
          <p:cNvSpPr txBox="1">
            <a:spLocks noChangeArrowheads="1"/>
          </p:cNvSpPr>
          <p:nvPr/>
        </p:nvSpPr>
        <p:spPr bwMode="auto">
          <a:xfrm>
            <a:off x="1754188" y="5966081"/>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chemeClr val="accent2">
                    <a:lumMod val="50000"/>
                  </a:schemeClr>
                </a:solidFill>
              </a:rPr>
              <a:t>March 18, 2015</a:t>
            </a:r>
            <a:endParaRPr lang="en-US" sz="1600" dirty="0">
              <a:solidFill>
                <a:schemeClr val="accent2">
                  <a:lumMod val="50000"/>
                </a:schemeClr>
              </a:solidFill>
            </a:endParaRPr>
          </a:p>
        </p:txBody>
      </p:sp>
      <p:sp>
        <p:nvSpPr>
          <p:cNvPr id="6" name="Rectangle 12"/>
          <p:cNvSpPr>
            <a:spLocks noGrp="1" noChangeArrowheads="1"/>
          </p:cNvSpPr>
          <p:nvPr>
            <p:ph type="subTitle" idx="1"/>
          </p:nvPr>
        </p:nvSpPr>
        <p:spPr>
          <a:xfrm>
            <a:off x="395725" y="2445197"/>
            <a:ext cx="4951412" cy="2221468"/>
          </a:xfrm>
        </p:spPr>
        <p:txBody>
          <a:bodyPr/>
          <a:lstStyle/>
          <a:p>
            <a:pPr eaLnBrk="1" hangingPunct="1"/>
            <a:r>
              <a:rPr lang="en-US" sz="3600" dirty="0" smtClean="0"/>
              <a:t/>
            </a:r>
            <a:br>
              <a:rPr lang="en-US" sz="3600" dirty="0" smtClean="0"/>
            </a:br>
            <a:r>
              <a:rPr lang="en-US" sz="3600" dirty="0" smtClean="0"/>
              <a:t>Update</a:t>
            </a:r>
            <a:endParaRPr lang="en-US" sz="3600" dirty="0">
              <a:solidFill>
                <a:schemeClr val="tx1"/>
              </a:solidFill>
            </a:endParaRPr>
          </a:p>
        </p:txBody>
      </p:sp>
    </p:spTree>
    <p:extLst>
      <p:ext uri="{BB962C8B-B14F-4D97-AF65-F5344CB8AC3E}">
        <p14:creationId xmlns:p14="http://schemas.microsoft.com/office/powerpoint/2010/main" val="203602830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C:\Documents and Settings\Rhett Jefferies\My Documents\CLEEN\Images\Public\GE\LEAP Core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439" y="2231246"/>
            <a:ext cx="1855787" cy="1237192"/>
          </a:xfrm>
          <a:prstGeom prst="rect">
            <a:avLst/>
          </a:prstGeom>
          <a:noFill/>
          <a:extLst>
            <a:ext uri="{909E8E84-426E-40DD-AFC4-6F175D3DCCD1}">
              <a14:hiddenFill xmlns:a14="http://schemas.microsoft.com/office/drawing/2010/main">
                <a:solidFill>
                  <a:srgbClr val="FFFFFF"/>
                </a:solidFill>
              </a14:hiddenFill>
            </a:ext>
          </a:extLst>
        </p:spPr>
      </p:pic>
      <p:sp>
        <p:nvSpPr>
          <p:cNvPr id="502786" name="Rectangle 2"/>
          <p:cNvSpPr>
            <a:spLocks noGrp="1" noChangeArrowheads="1"/>
          </p:cNvSpPr>
          <p:nvPr>
            <p:ph type="title"/>
          </p:nvPr>
        </p:nvSpPr>
        <p:spPr>
          <a:xfrm>
            <a:off x="0" y="-83125"/>
            <a:ext cx="8472488" cy="724395"/>
          </a:xfrm>
          <a:noFill/>
          <a:ln/>
        </p:spPr>
        <p:txBody>
          <a:bodyPr/>
          <a:lstStyle/>
          <a:p>
            <a:r>
              <a:rPr lang="en-US" sz="3200" dirty="0"/>
              <a:t>Completed </a:t>
            </a:r>
            <a:r>
              <a:rPr lang="en-US" sz="3200" dirty="0" smtClean="0"/>
              <a:t>Technology Demos (2011-2013)</a:t>
            </a:r>
          </a:p>
        </p:txBody>
      </p:sp>
      <p:sp>
        <p:nvSpPr>
          <p:cNvPr id="502788" name="AutoShape 4"/>
          <p:cNvSpPr>
            <a:spLocks noChangeArrowheads="1"/>
          </p:cNvSpPr>
          <p:nvPr/>
        </p:nvSpPr>
        <p:spPr bwMode="auto">
          <a:xfrm flipV="1">
            <a:off x="2019300" y="4975221"/>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502789" name="AutoShape 5"/>
          <p:cNvSpPr>
            <a:spLocks noChangeArrowheads="1"/>
          </p:cNvSpPr>
          <p:nvPr/>
        </p:nvSpPr>
        <p:spPr bwMode="auto">
          <a:xfrm flipV="1">
            <a:off x="4541875" y="4975221"/>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502791" name="AutoShape 7"/>
          <p:cNvSpPr>
            <a:spLocks noChangeArrowheads="1"/>
          </p:cNvSpPr>
          <p:nvPr/>
        </p:nvSpPr>
        <p:spPr bwMode="auto">
          <a:xfrm flipV="1">
            <a:off x="2545775" y="4975221"/>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502792" name="AutoShape 8"/>
          <p:cNvSpPr>
            <a:spLocks noChangeArrowheads="1"/>
          </p:cNvSpPr>
          <p:nvPr/>
        </p:nvSpPr>
        <p:spPr bwMode="auto">
          <a:xfrm flipV="1">
            <a:off x="5071350" y="4975221"/>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502799" name="Text Box 15"/>
          <p:cNvSpPr txBox="1">
            <a:spLocks noChangeArrowheads="1"/>
          </p:cNvSpPr>
          <p:nvPr/>
        </p:nvSpPr>
        <p:spPr bwMode="auto">
          <a:xfrm>
            <a:off x="2418775" y="4784721"/>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Jan</a:t>
            </a:r>
            <a:endParaRPr lang="en-US" sz="1200" b="1" dirty="0">
              <a:solidFill>
                <a:srgbClr val="000000"/>
              </a:solidFill>
              <a:latin typeface="Arial"/>
            </a:endParaRPr>
          </a:p>
        </p:txBody>
      </p:sp>
      <p:sp>
        <p:nvSpPr>
          <p:cNvPr id="502800" name="Text Box 16"/>
          <p:cNvSpPr txBox="1">
            <a:spLocks noChangeArrowheads="1"/>
          </p:cNvSpPr>
          <p:nvPr/>
        </p:nvSpPr>
        <p:spPr bwMode="auto">
          <a:xfrm>
            <a:off x="1879600" y="4797421"/>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Dec</a:t>
            </a:r>
            <a:endParaRPr lang="en-US" sz="1200" b="1" dirty="0">
              <a:solidFill>
                <a:srgbClr val="000000"/>
              </a:solidFill>
              <a:latin typeface="Arial"/>
            </a:endParaRPr>
          </a:p>
        </p:txBody>
      </p:sp>
      <p:sp>
        <p:nvSpPr>
          <p:cNvPr id="502802" name="Text Box 18"/>
          <p:cNvSpPr txBox="1">
            <a:spLocks noChangeArrowheads="1"/>
          </p:cNvSpPr>
          <p:nvPr/>
        </p:nvSpPr>
        <p:spPr bwMode="auto">
          <a:xfrm>
            <a:off x="4402175" y="4784721"/>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Jul</a:t>
            </a:r>
            <a:endParaRPr lang="en-US" sz="1200" b="1" dirty="0">
              <a:solidFill>
                <a:srgbClr val="000000"/>
              </a:solidFill>
              <a:latin typeface="Arial"/>
            </a:endParaRPr>
          </a:p>
        </p:txBody>
      </p:sp>
      <p:sp>
        <p:nvSpPr>
          <p:cNvPr id="502803" name="Text Box 19"/>
          <p:cNvSpPr txBox="1">
            <a:spLocks noChangeArrowheads="1"/>
          </p:cNvSpPr>
          <p:nvPr/>
        </p:nvSpPr>
        <p:spPr bwMode="auto">
          <a:xfrm>
            <a:off x="4931650" y="4784721"/>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Sep</a:t>
            </a:r>
            <a:endParaRPr lang="en-US" sz="1200" b="1" dirty="0">
              <a:solidFill>
                <a:srgbClr val="000000"/>
              </a:solidFill>
              <a:latin typeface="Arial"/>
            </a:endParaRPr>
          </a:p>
        </p:txBody>
      </p:sp>
      <p:sp>
        <p:nvSpPr>
          <p:cNvPr id="502806" name="Text Box 22"/>
          <p:cNvSpPr txBox="1">
            <a:spLocks noChangeArrowheads="1"/>
          </p:cNvSpPr>
          <p:nvPr/>
        </p:nvSpPr>
        <p:spPr bwMode="auto">
          <a:xfrm>
            <a:off x="3605350" y="2735761"/>
            <a:ext cx="18669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Boeing - Ground Demonstration (TRL 6)</a:t>
            </a:r>
            <a:endParaRPr lang="en-US" sz="1200" b="1" dirty="0">
              <a:solidFill>
                <a:srgbClr val="000000"/>
              </a:solidFill>
              <a:latin typeface="Arial"/>
            </a:endParaRPr>
          </a:p>
        </p:txBody>
      </p:sp>
      <p:sp>
        <p:nvSpPr>
          <p:cNvPr id="502807" name="Text Box 23"/>
          <p:cNvSpPr txBox="1">
            <a:spLocks noChangeArrowheads="1"/>
          </p:cNvSpPr>
          <p:nvPr/>
        </p:nvSpPr>
        <p:spPr bwMode="auto">
          <a:xfrm>
            <a:off x="5312042" y="2560501"/>
            <a:ext cx="21275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ct val="50000"/>
              </a:spcBef>
              <a:spcAft>
                <a:spcPts val="0"/>
              </a:spcAft>
            </a:pPr>
            <a:r>
              <a:rPr lang="en-US" sz="1200" b="1" dirty="0" smtClean="0">
                <a:solidFill>
                  <a:srgbClr val="000000"/>
                </a:solidFill>
                <a:latin typeface="Arial"/>
              </a:rPr>
              <a:t>Boeing Flight </a:t>
            </a:r>
            <a:br>
              <a:rPr lang="en-US" sz="1200" b="1" dirty="0" smtClean="0">
                <a:solidFill>
                  <a:srgbClr val="000000"/>
                </a:solidFill>
                <a:latin typeface="Arial"/>
              </a:rPr>
            </a:br>
            <a:r>
              <a:rPr lang="en-US" sz="1200" b="1" dirty="0" smtClean="0">
                <a:solidFill>
                  <a:srgbClr val="000000"/>
                </a:solidFill>
                <a:latin typeface="Arial"/>
              </a:rPr>
              <a:t>Demonstration</a:t>
            </a:r>
            <a:br>
              <a:rPr lang="en-US" sz="1200" b="1" dirty="0" smtClean="0">
                <a:solidFill>
                  <a:srgbClr val="000000"/>
                </a:solidFill>
                <a:latin typeface="Arial"/>
              </a:rPr>
            </a:br>
            <a:r>
              <a:rPr lang="en-US" sz="1200" b="1" dirty="0" smtClean="0">
                <a:solidFill>
                  <a:srgbClr val="000000"/>
                </a:solidFill>
                <a:latin typeface="Arial"/>
              </a:rPr>
              <a:t>(TRL 7)</a:t>
            </a:r>
            <a:endParaRPr lang="en-US" sz="1200" b="1" dirty="0">
              <a:solidFill>
                <a:srgbClr val="000000"/>
              </a:solidFill>
              <a:latin typeface="Arial"/>
            </a:endParaRPr>
          </a:p>
        </p:txBody>
      </p:sp>
      <p:sp>
        <p:nvSpPr>
          <p:cNvPr id="502809" name="Line 25"/>
          <p:cNvSpPr>
            <a:spLocks noChangeShapeType="1"/>
          </p:cNvSpPr>
          <p:nvPr/>
        </p:nvSpPr>
        <p:spPr bwMode="auto">
          <a:xfrm flipH="1" flipV="1">
            <a:off x="1341912" y="4048214"/>
            <a:ext cx="624314" cy="7365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
        <p:nvSpPr>
          <p:cNvPr id="502810" name="Line 26"/>
          <p:cNvSpPr>
            <a:spLocks noChangeShapeType="1"/>
          </p:cNvSpPr>
          <p:nvPr/>
        </p:nvSpPr>
        <p:spPr bwMode="auto">
          <a:xfrm flipH="1" flipV="1">
            <a:off x="4541975" y="3179806"/>
            <a:ext cx="114200" cy="15696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
        <p:nvSpPr>
          <p:cNvPr id="502811" name="Line 27"/>
          <p:cNvSpPr>
            <a:spLocks noChangeShapeType="1"/>
          </p:cNvSpPr>
          <p:nvPr/>
        </p:nvSpPr>
        <p:spPr bwMode="auto">
          <a:xfrm flipV="1">
            <a:off x="5226640" y="2938590"/>
            <a:ext cx="639769" cy="17744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pic>
        <p:nvPicPr>
          <p:cNvPr id="32"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606549" y="1418160"/>
            <a:ext cx="1450647" cy="10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3300620" y="878214"/>
            <a:ext cx="4491807" cy="369332"/>
          </a:xfrm>
          <a:prstGeom prst="rect">
            <a:avLst/>
          </a:prstGeom>
          <a:noFill/>
        </p:spPr>
        <p:txBody>
          <a:bodyPr wrap="square" rtlCol="0">
            <a:spAutoFit/>
          </a:bodyPr>
          <a:lstStyle/>
          <a:p>
            <a:pPr algn="ctr" fontAlgn="auto">
              <a:spcBef>
                <a:spcPts val="0"/>
              </a:spcBef>
              <a:spcAft>
                <a:spcPts val="0"/>
              </a:spcAft>
            </a:pPr>
            <a:r>
              <a:rPr lang="en-US" sz="1800" b="1" dirty="0" smtClean="0">
                <a:solidFill>
                  <a:srgbClr val="333399">
                    <a:lumMod val="75000"/>
                  </a:srgbClr>
                </a:solidFill>
                <a:latin typeface="Arial"/>
              </a:rPr>
              <a:t>Boeing 737 with Adaptive Trailing Edge</a:t>
            </a:r>
            <a:endParaRPr lang="en-US" sz="1800" b="1" dirty="0">
              <a:solidFill>
                <a:srgbClr val="333399">
                  <a:lumMod val="75000"/>
                </a:srgbClr>
              </a:solidFill>
              <a:latin typeface="Arial"/>
            </a:endParaRPr>
          </a:p>
        </p:txBody>
      </p:sp>
      <p:graphicFrame>
        <p:nvGraphicFramePr>
          <p:cNvPr id="19" name="Table 18"/>
          <p:cNvGraphicFramePr>
            <a:graphicFrameLocks noGrp="1"/>
          </p:cNvGraphicFramePr>
          <p:nvPr>
            <p:extLst>
              <p:ext uri="{D42A27DB-BD31-4B8C-83A1-F6EECF244321}">
                <p14:modId xmlns:p14="http://schemas.microsoft.com/office/powerpoint/2010/main" val="3439467936"/>
              </p:ext>
            </p:extLst>
          </p:nvPr>
        </p:nvGraphicFramePr>
        <p:xfrm>
          <a:off x="304800" y="5267321"/>
          <a:ext cx="8610600" cy="370840"/>
        </p:xfrm>
        <a:graphic>
          <a:graphicData uri="http://schemas.openxmlformats.org/drawingml/2006/table">
            <a:tbl>
              <a:tblPr firstRow="1" bandRow="1">
                <a:tableStyleId>{5C22544A-7EE6-4342-B048-85BDC9FD1C3A}</a:tableStyleId>
              </a:tblPr>
              <a:tblGrid>
                <a:gridCol w="2152650"/>
                <a:gridCol w="4305300"/>
                <a:gridCol w="2152650"/>
              </a:tblGrid>
              <a:tr h="370840">
                <a:tc>
                  <a:txBody>
                    <a:bodyPr/>
                    <a:lstStyle/>
                    <a:p>
                      <a:pPr algn="ctr"/>
                      <a:r>
                        <a:rPr lang="en-US" dirty="0" smtClean="0">
                          <a:solidFill>
                            <a:schemeClr val="tx1"/>
                          </a:solidFill>
                        </a:rPr>
                        <a:t>2011</a:t>
                      </a:r>
                      <a:endParaRPr lang="en-US" dirty="0">
                        <a:solidFill>
                          <a:schemeClr val="tx1"/>
                        </a:solidFill>
                      </a:endParaRPr>
                    </a:p>
                  </a:txBody>
                  <a:tcPr anchor="ctr"/>
                </a:tc>
                <a:tc>
                  <a:txBody>
                    <a:bodyPr/>
                    <a:lstStyle/>
                    <a:p>
                      <a:pPr algn="ctr"/>
                      <a:r>
                        <a:rPr lang="en-US" dirty="0" smtClean="0">
                          <a:solidFill>
                            <a:schemeClr val="tx1"/>
                          </a:solidFill>
                        </a:rPr>
                        <a:t>2012</a:t>
                      </a:r>
                      <a:endParaRPr lang="en-US" dirty="0">
                        <a:solidFill>
                          <a:schemeClr val="tx1"/>
                        </a:solidFill>
                      </a:endParaRPr>
                    </a:p>
                  </a:txBody>
                  <a:tcPr anchor="ctr"/>
                </a:tc>
                <a:tc>
                  <a:txBody>
                    <a:bodyPr/>
                    <a:lstStyle/>
                    <a:p>
                      <a:pPr algn="ctr"/>
                      <a:r>
                        <a:rPr lang="en-US" dirty="0" smtClean="0">
                          <a:solidFill>
                            <a:schemeClr val="tx1"/>
                          </a:solidFill>
                        </a:rPr>
                        <a:t>2013</a:t>
                      </a:r>
                      <a:endParaRPr lang="en-US" dirty="0">
                        <a:solidFill>
                          <a:schemeClr val="tx1"/>
                        </a:solidFill>
                      </a:endParaRPr>
                    </a:p>
                  </a:txBody>
                  <a:tcPr anchor="ctr"/>
                </a:tc>
              </a:tr>
            </a:tbl>
          </a:graphicData>
        </a:graphic>
      </p:graphicFrame>
      <p:sp>
        <p:nvSpPr>
          <p:cNvPr id="54" name="Text Box 21"/>
          <p:cNvSpPr txBox="1">
            <a:spLocks noChangeArrowheads="1"/>
          </p:cNvSpPr>
          <p:nvPr/>
        </p:nvSpPr>
        <p:spPr bwMode="auto">
          <a:xfrm>
            <a:off x="46939" y="3562343"/>
            <a:ext cx="19662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ct val="50000"/>
              </a:spcBef>
              <a:spcAft>
                <a:spcPts val="0"/>
              </a:spcAft>
            </a:pPr>
            <a:r>
              <a:rPr lang="en-US" sz="1200" b="1" dirty="0" smtClean="0">
                <a:solidFill>
                  <a:srgbClr val="000000"/>
                </a:solidFill>
                <a:latin typeface="Arial"/>
              </a:rPr>
              <a:t>General Electric (GE) – </a:t>
            </a:r>
            <a:br>
              <a:rPr lang="en-US" sz="1200" b="1" dirty="0" smtClean="0">
                <a:solidFill>
                  <a:srgbClr val="000000"/>
                </a:solidFill>
                <a:latin typeface="Arial"/>
              </a:rPr>
            </a:br>
            <a:r>
              <a:rPr lang="en-US" sz="1200" b="1" dirty="0" smtClean="0">
                <a:solidFill>
                  <a:srgbClr val="000000"/>
                </a:solidFill>
                <a:latin typeface="Arial"/>
              </a:rPr>
              <a:t>TAPS II Core Engine Test (TRL 6)</a:t>
            </a:r>
            <a:endParaRPr lang="en-US" sz="1200" b="1" dirty="0">
              <a:solidFill>
                <a:srgbClr val="000000"/>
              </a:solidFill>
              <a:latin typeface="Arial"/>
            </a:endParaRPr>
          </a:p>
        </p:txBody>
      </p:sp>
      <p:sp>
        <p:nvSpPr>
          <p:cNvPr id="55" name="Text Box 22"/>
          <p:cNvSpPr txBox="1">
            <a:spLocks noChangeArrowheads="1"/>
          </p:cNvSpPr>
          <p:nvPr/>
        </p:nvSpPr>
        <p:spPr bwMode="auto">
          <a:xfrm>
            <a:off x="1889778" y="3443359"/>
            <a:ext cx="208326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ct val="50000"/>
              </a:spcBef>
              <a:spcAft>
                <a:spcPts val="0"/>
              </a:spcAft>
            </a:pPr>
            <a:r>
              <a:rPr lang="en-US" sz="1200" b="1" dirty="0" smtClean="0">
                <a:solidFill>
                  <a:srgbClr val="000000"/>
                </a:solidFill>
                <a:latin typeface="Arial"/>
              </a:rPr>
              <a:t>GE Open Rotor </a:t>
            </a:r>
            <a:br>
              <a:rPr lang="en-US" sz="1200" b="1" dirty="0" smtClean="0">
                <a:solidFill>
                  <a:srgbClr val="000000"/>
                </a:solidFill>
                <a:latin typeface="Arial"/>
              </a:rPr>
            </a:br>
            <a:r>
              <a:rPr lang="en-US" sz="1200" b="1" dirty="0" smtClean="0">
                <a:solidFill>
                  <a:srgbClr val="000000"/>
                </a:solidFill>
                <a:latin typeface="Arial"/>
              </a:rPr>
              <a:t>Wind Tunnel Tests </a:t>
            </a:r>
            <a:br>
              <a:rPr lang="en-US" sz="1200" b="1" dirty="0" smtClean="0">
                <a:solidFill>
                  <a:srgbClr val="000000"/>
                </a:solidFill>
                <a:latin typeface="Arial"/>
              </a:rPr>
            </a:br>
            <a:r>
              <a:rPr lang="en-US" sz="1200" b="1" dirty="0" smtClean="0">
                <a:solidFill>
                  <a:srgbClr val="000000"/>
                </a:solidFill>
                <a:latin typeface="Arial"/>
              </a:rPr>
              <a:t>(TRL 5)</a:t>
            </a:r>
            <a:endParaRPr lang="en-US" sz="1200" b="1" dirty="0">
              <a:solidFill>
                <a:srgbClr val="000000"/>
              </a:solidFill>
              <a:latin typeface="Arial"/>
            </a:endParaRPr>
          </a:p>
        </p:txBody>
      </p:sp>
      <p:pic>
        <p:nvPicPr>
          <p:cNvPr id="56" name="Picture 2" descr="C:\USERDATA\CLEEN\Images\Public\GE\Open Rotor  d4291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1800" y="1247546"/>
            <a:ext cx="1435100" cy="215265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93879" y="1251321"/>
            <a:ext cx="1872347" cy="1200329"/>
          </a:xfrm>
          <a:prstGeom prst="rect">
            <a:avLst/>
          </a:prstGeom>
          <a:solidFill>
            <a:schemeClr val="bg1"/>
          </a:solidFill>
          <a:ln>
            <a:solidFill>
              <a:schemeClr val="bg1"/>
            </a:solidFill>
          </a:ln>
        </p:spPr>
        <p:txBody>
          <a:bodyPr wrap="square" rtlCol="0">
            <a:spAutoFit/>
          </a:bodyPr>
          <a:lstStyle/>
          <a:p>
            <a:pPr algn="ctr" fontAlgn="auto">
              <a:spcBef>
                <a:spcPts val="0"/>
              </a:spcBef>
              <a:spcAft>
                <a:spcPts val="0"/>
              </a:spcAft>
            </a:pPr>
            <a:r>
              <a:rPr lang="en-US" sz="1800" dirty="0" smtClean="0">
                <a:solidFill>
                  <a:srgbClr val="000000"/>
                </a:solidFill>
                <a:latin typeface="Arial"/>
              </a:rPr>
              <a:t>Landing and Takeoff </a:t>
            </a:r>
            <a:r>
              <a:rPr lang="en-US" sz="1800" dirty="0" err="1" smtClean="0">
                <a:solidFill>
                  <a:srgbClr val="000000"/>
                </a:solidFill>
                <a:latin typeface="Arial"/>
              </a:rPr>
              <a:t>NOx</a:t>
            </a:r>
            <a:r>
              <a:rPr lang="en-US" sz="1800" dirty="0" smtClean="0">
                <a:solidFill>
                  <a:srgbClr val="000000"/>
                </a:solidFill>
                <a:latin typeface="Arial"/>
              </a:rPr>
              <a:t> reduced 60% re CAEP 6</a:t>
            </a:r>
            <a:endParaRPr lang="en-US" sz="1800" dirty="0">
              <a:solidFill>
                <a:srgbClr val="000000"/>
              </a:solidFill>
              <a:latin typeface="Arial"/>
            </a:endParaRPr>
          </a:p>
        </p:txBody>
      </p:sp>
      <p:sp>
        <p:nvSpPr>
          <p:cNvPr id="59" name="TextBox 58"/>
          <p:cNvSpPr txBox="1"/>
          <p:nvPr/>
        </p:nvSpPr>
        <p:spPr>
          <a:xfrm>
            <a:off x="24260" y="902872"/>
            <a:ext cx="2333625" cy="369332"/>
          </a:xfrm>
          <a:prstGeom prst="rect">
            <a:avLst/>
          </a:prstGeom>
          <a:noFill/>
        </p:spPr>
        <p:txBody>
          <a:bodyPr wrap="square" lIns="0" rIns="0" rtlCol="0">
            <a:spAutoFit/>
          </a:bodyPr>
          <a:lstStyle/>
          <a:p>
            <a:pPr algn="ctr" fontAlgn="auto">
              <a:spcBef>
                <a:spcPts val="0"/>
              </a:spcBef>
              <a:spcAft>
                <a:spcPts val="0"/>
              </a:spcAft>
            </a:pPr>
            <a:r>
              <a:rPr lang="en-US" sz="1800" u="sng" spc="-60" dirty="0" smtClean="0">
                <a:solidFill>
                  <a:srgbClr val="0033CC"/>
                </a:solidFill>
                <a:latin typeface="Arial"/>
              </a:rPr>
              <a:t>Exceeded CLEEN Goal</a:t>
            </a:r>
            <a:endParaRPr lang="en-US" sz="1800" u="sng" spc="-60" dirty="0">
              <a:solidFill>
                <a:srgbClr val="0033CC"/>
              </a:solidFill>
              <a:latin typeface="Arial"/>
            </a:endParaRPr>
          </a:p>
        </p:txBody>
      </p:sp>
      <p:sp>
        <p:nvSpPr>
          <p:cNvPr id="60" name="Line 26"/>
          <p:cNvSpPr>
            <a:spLocks noChangeShapeType="1"/>
          </p:cNvSpPr>
          <p:nvPr/>
        </p:nvSpPr>
        <p:spPr bwMode="auto">
          <a:xfrm flipV="1">
            <a:off x="2702360" y="4048215"/>
            <a:ext cx="122815" cy="7365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pic>
        <p:nvPicPr>
          <p:cNvPr id="1043" name="Picture 1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60900" y="1247546"/>
            <a:ext cx="1962150" cy="146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AutoShape 7"/>
          <p:cNvSpPr>
            <a:spLocks noChangeArrowheads="1"/>
          </p:cNvSpPr>
          <p:nvPr/>
        </p:nvSpPr>
        <p:spPr bwMode="auto">
          <a:xfrm flipV="1">
            <a:off x="6865443" y="4975220"/>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30" name="Text Box 15"/>
          <p:cNvSpPr txBox="1">
            <a:spLocks noChangeArrowheads="1"/>
          </p:cNvSpPr>
          <p:nvPr/>
        </p:nvSpPr>
        <p:spPr bwMode="auto">
          <a:xfrm>
            <a:off x="6738443" y="4784720"/>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Jan</a:t>
            </a:r>
            <a:endParaRPr lang="en-US" sz="1200" b="1" dirty="0">
              <a:solidFill>
                <a:srgbClr val="000000"/>
              </a:solidFill>
              <a:latin typeface="Arial"/>
            </a:endParaRPr>
          </a:p>
        </p:txBody>
      </p:sp>
      <p:sp>
        <p:nvSpPr>
          <p:cNvPr id="31" name="Line 26"/>
          <p:cNvSpPr>
            <a:spLocks noChangeShapeType="1"/>
          </p:cNvSpPr>
          <p:nvPr/>
        </p:nvSpPr>
        <p:spPr bwMode="auto">
          <a:xfrm flipV="1">
            <a:off x="7022028" y="3158591"/>
            <a:ext cx="577472" cy="16261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
        <p:nvSpPr>
          <p:cNvPr id="33" name="Text Box 22"/>
          <p:cNvSpPr txBox="1">
            <a:spLocks noChangeArrowheads="1"/>
          </p:cNvSpPr>
          <p:nvPr/>
        </p:nvSpPr>
        <p:spPr bwMode="auto">
          <a:xfrm>
            <a:off x="7525700" y="3389482"/>
            <a:ext cx="16472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ts val="0"/>
              </a:spcBef>
              <a:spcAft>
                <a:spcPts val="0"/>
              </a:spcAft>
            </a:pPr>
            <a:r>
              <a:rPr lang="en-US" sz="1200" b="1" dirty="0" smtClean="0">
                <a:solidFill>
                  <a:srgbClr val="000000"/>
                </a:solidFill>
                <a:latin typeface="Arial"/>
              </a:rPr>
              <a:t>GE Dynamic Synchronization Simulation</a:t>
            </a:r>
          </a:p>
          <a:p>
            <a:pPr algn="ctr" fontAlgn="auto">
              <a:spcBef>
                <a:spcPts val="0"/>
              </a:spcBef>
              <a:spcAft>
                <a:spcPts val="0"/>
              </a:spcAft>
            </a:pPr>
            <a:r>
              <a:rPr lang="en-US" sz="1200" b="1" dirty="0" smtClean="0">
                <a:solidFill>
                  <a:srgbClr val="000000"/>
                </a:solidFill>
                <a:latin typeface="Arial"/>
              </a:rPr>
              <a:t>(TRL 6)</a:t>
            </a:r>
            <a:endParaRPr lang="en-US" sz="1200" b="1" dirty="0">
              <a:solidFill>
                <a:srgbClr val="000000"/>
              </a:solidFill>
              <a:latin typeface="Arial"/>
            </a:endParaRPr>
          </a:p>
        </p:txBody>
      </p:sp>
      <p:pic>
        <p:nvPicPr>
          <p:cNvPr id="35" name="Picture 34" descr="C:\Users\mppeterv\Desktop\CMC Nozzle GTD Installation Dec 11-19\CMC nozzle installation(Dec 21, 2012)\DSC_0085.JPG"/>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99781" y="1336150"/>
            <a:ext cx="1680450" cy="1277103"/>
          </a:xfrm>
          <a:prstGeom prst="rect">
            <a:avLst/>
          </a:prstGeom>
          <a:noFill/>
          <a:ln w="9525">
            <a:noFill/>
            <a:miter lim="800000"/>
            <a:headEnd/>
            <a:tailEnd/>
          </a:ln>
        </p:spPr>
      </p:pic>
      <p:sp>
        <p:nvSpPr>
          <p:cNvPr id="41" name="Text Box 22"/>
          <p:cNvSpPr txBox="1">
            <a:spLocks noChangeArrowheads="1"/>
          </p:cNvSpPr>
          <p:nvPr/>
        </p:nvSpPr>
        <p:spPr bwMode="auto">
          <a:xfrm>
            <a:off x="7195068" y="2625808"/>
            <a:ext cx="1544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ct val="50000"/>
              </a:spcBef>
              <a:spcAft>
                <a:spcPts val="0"/>
              </a:spcAft>
            </a:pPr>
            <a:r>
              <a:rPr lang="en-US" sz="1200" b="1" dirty="0" smtClean="0">
                <a:solidFill>
                  <a:srgbClr val="000000"/>
                </a:solidFill>
                <a:latin typeface="Arial"/>
              </a:rPr>
              <a:t>Boeing - Ceramic Matrix Composite Nozzle Ground Test (TRL 6)</a:t>
            </a:r>
            <a:endParaRPr lang="en-US" sz="1200" b="1" dirty="0">
              <a:solidFill>
                <a:srgbClr val="000000"/>
              </a:solidFill>
              <a:latin typeface="Arial"/>
            </a:endParaRPr>
          </a:p>
        </p:txBody>
      </p:sp>
      <p:sp>
        <p:nvSpPr>
          <p:cNvPr id="43" name="AutoShape 7"/>
          <p:cNvSpPr>
            <a:spLocks noChangeArrowheads="1"/>
          </p:cNvSpPr>
          <p:nvPr/>
        </p:nvSpPr>
        <p:spPr bwMode="auto">
          <a:xfrm flipV="1">
            <a:off x="7246300" y="4980105"/>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45" name="Text Box 15"/>
          <p:cNvSpPr txBox="1">
            <a:spLocks noChangeArrowheads="1"/>
          </p:cNvSpPr>
          <p:nvPr/>
        </p:nvSpPr>
        <p:spPr bwMode="auto">
          <a:xfrm>
            <a:off x="7165719" y="4779641"/>
            <a:ext cx="4561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ct val="50000"/>
              </a:spcBef>
              <a:spcAft>
                <a:spcPts val="0"/>
              </a:spcAft>
            </a:pPr>
            <a:r>
              <a:rPr lang="en-US" sz="1200" b="1" dirty="0" smtClean="0">
                <a:solidFill>
                  <a:srgbClr val="000000"/>
                </a:solidFill>
                <a:latin typeface="Arial"/>
              </a:rPr>
              <a:t>Mar</a:t>
            </a:r>
            <a:endParaRPr lang="en-US" sz="1200" b="1" dirty="0">
              <a:solidFill>
                <a:srgbClr val="000000"/>
              </a:solidFill>
              <a:latin typeface="Arial"/>
            </a:endParaRPr>
          </a:p>
        </p:txBody>
      </p:sp>
      <p:sp>
        <p:nvSpPr>
          <p:cNvPr id="46" name="Line 26"/>
          <p:cNvSpPr>
            <a:spLocks noChangeShapeType="1"/>
          </p:cNvSpPr>
          <p:nvPr/>
        </p:nvSpPr>
        <p:spPr bwMode="auto">
          <a:xfrm flipV="1">
            <a:off x="7393801" y="3764593"/>
            <a:ext cx="398625" cy="9848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Tree>
    <p:extLst>
      <p:ext uri="{BB962C8B-B14F-4D97-AF65-F5344CB8AC3E}">
        <p14:creationId xmlns:p14="http://schemas.microsoft.com/office/powerpoint/2010/main" val="1836947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79131" y="83929"/>
            <a:ext cx="8472488" cy="724395"/>
          </a:xfrm>
          <a:noFill/>
          <a:ln/>
        </p:spPr>
        <p:txBody>
          <a:bodyPr/>
          <a:lstStyle/>
          <a:p>
            <a:r>
              <a:rPr lang="en-US" sz="3200" dirty="0"/>
              <a:t>Completed </a:t>
            </a:r>
            <a:r>
              <a:rPr lang="en-US" sz="3200" dirty="0" smtClean="0"/>
              <a:t>Technology Demos in 2014</a:t>
            </a:r>
          </a:p>
        </p:txBody>
      </p:sp>
      <p:sp>
        <p:nvSpPr>
          <p:cNvPr id="502788" name="AutoShape 4"/>
          <p:cNvSpPr>
            <a:spLocks noChangeArrowheads="1"/>
          </p:cNvSpPr>
          <p:nvPr/>
        </p:nvSpPr>
        <p:spPr bwMode="auto">
          <a:xfrm flipV="1">
            <a:off x="2019300" y="4641125"/>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502789" name="AutoShape 5"/>
          <p:cNvSpPr>
            <a:spLocks noChangeArrowheads="1"/>
          </p:cNvSpPr>
          <p:nvPr/>
        </p:nvSpPr>
        <p:spPr bwMode="auto">
          <a:xfrm flipV="1">
            <a:off x="4541875" y="4641125"/>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502800" name="Text Box 16"/>
          <p:cNvSpPr txBox="1">
            <a:spLocks noChangeArrowheads="1"/>
          </p:cNvSpPr>
          <p:nvPr/>
        </p:nvSpPr>
        <p:spPr bwMode="auto">
          <a:xfrm>
            <a:off x="1879600" y="4463325"/>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May</a:t>
            </a:r>
            <a:endParaRPr lang="en-US" sz="1200" b="1" dirty="0">
              <a:solidFill>
                <a:srgbClr val="000000"/>
              </a:solidFill>
              <a:latin typeface="Arial"/>
            </a:endParaRPr>
          </a:p>
        </p:txBody>
      </p:sp>
      <p:sp>
        <p:nvSpPr>
          <p:cNvPr id="502802" name="Text Box 18"/>
          <p:cNvSpPr txBox="1">
            <a:spLocks noChangeArrowheads="1"/>
          </p:cNvSpPr>
          <p:nvPr/>
        </p:nvSpPr>
        <p:spPr bwMode="auto">
          <a:xfrm>
            <a:off x="4402175" y="4450625"/>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Jul</a:t>
            </a:r>
            <a:endParaRPr lang="en-US" sz="1200" b="1" dirty="0">
              <a:solidFill>
                <a:srgbClr val="000000"/>
              </a:solidFill>
              <a:latin typeface="Arial"/>
            </a:endParaRPr>
          </a:p>
        </p:txBody>
      </p:sp>
      <p:sp>
        <p:nvSpPr>
          <p:cNvPr id="502809" name="Line 25"/>
          <p:cNvSpPr>
            <a:spLocks noChangeShapeType="1"/>
          </p:cNvSpPr>
          <p:nvPr/>
        </p:nvSpPr>
        <p:spPr bwMode="auto">
          <a:xfrm flipH="1" flipV="1">
            <a:off x="1039591" y="3498269"/>
            <a:ext cx="1119406" cy="952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graphicFrame>
        <p:nvGraphicFramePr>
          <p:cNvPr id="19" name="Table 18"/>
          <p:cNvGraphicFramePr>
            <a:graphicFrameLocks noGrp="1"/>
          </p:cNvGraphicFramePr>
          <p:nvPr>
            <p:extLst>
              <p:ext uri="{D42A27DB-BD31-4B8C-83A1-F6EECF244321}">
                <p14:modId xmlns:p14="http://schemas.microsoft.com/office/powerpoint/2010/main" val="80231820"/>
              </p:ext>
            </p:extLst>
          </p:nvPr>
        </p:nvGraphicFramePr>
        <p:xfrm>
          <a:off x="304800" y="4933225"/>
          <a:ext cx="8610600" cy="370840"/>
        </p:xfrm>
        <a:graphic>
          <a:graphicData uri="http://schemas.openxmlformats.org/drawingml/2006/table">
            <a:tbl>
              <a:tblPr firstRow="1" bandRow="1">
                <a:tableStyleId>{5C22544A-7EE6-4342-B048-85BDC9FD1C3A}</a:tableStyleId>
              </a:tblPr>
              <a:tblGrid>
                <a:gridCol w="8610600"/>
              </a:tblGrid>
              <a:tr h="370840">
                <a:tc>
                  <a:txBody>
                    <a:bodyPr/>
                    <a:lstStyle/>
                    <a:p>
                      <a:pPr algn="ctr"/>
                      <a:r>
                        <a:rPr lang="en-US" dirty="0" smtClean="0">
                          <a:solidFill>
                            <a:schemeClr val="tx1"/>
                          </a:solidFill>
                        </a:rPr>
                        <a:t>2014</a:t>
                      </a:r>
                      <a:endParaRPr lang="en-US" dirty="0">
                        <a:solidFill>
                          <a:schemeClr val="tx1"/>
                        </a:solidFill>
                      </a:endParaRPr>
                    </a:p>
                  </a:txBody>
                  <a:tcPr anchor="ctr"/>
                </a:tc>
              </a:tr>
            </a:tbl>
          </a:graphicData>
        </a:graphic>
      </p:graphicFrame>
      <p:sp>
        <p:nvSpPr>
          <p:cNvPr id="60" name="Line 26"/>
          <p:cNvSpPr>
            <a:spLocks noChangeShapeType="1"/>
          </p:cNvSpPr>
          <p:nvPr/>
        </p:nvSpPr>
        <p:spPr bwMode="auto">
          <a:xfrm flipH="1" flipV="1">
            <a:off x="3387337" y="3311973"/>
            <a:ext cx="1216132" cy="107977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
        <p:nvSpPr>
          <p:cNvPr id="41" name="Text Box 22"/>
          <p:cNvSpPr txBox="1">
            <a:spLocks noChangeArrowheads="1"/>
          </p:cNvSpPr>
          <p:nvPr/>
        </p:nvSpPr>
        <p:spPr bwMode="auto">
          <a:xfrm>
            <a:off x="267343" y="2653769"/>
            <a:ext cx="15445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ct val="50000"/>
              </a:spcBef>
              <a:spcAft>
                <a:spcPts val="0"/>
              </a:spcAft>
            </a:pPr>
            <a:r>
              <a:rPr lang="en-US" sz="1200" b="1" dirty="0" smtClean="0">
                <a:solidFill>
                  <a:srgbClr val="000000"/>
                </a:solidFill>
                <a:latin typeface="Arial"/>
              </a:rPr>
              <a:t>Rolls-Royce - CMC Turbine Blade Track Engine Ground Testing</a:t>
            </a:r>
            <a:endParaRPr lang="en-US" sz="1200" b="1" dirty="0">
              <a:solidFill>
                <a:srgbClr val="000000"/>
              </a:solidFill>
              <a:latin typeface="Arial"/>
            </a:endParaRPr>
          </a:p>
        </p:txBody>
      </p:sp>
      <p:sp>
        <p:nvSpPr>
          <p:cNvPr id="38" name="Text Box 22"/>
          <p:cNvSpPr txBox="1">
            <a:spLocks noChangeArrowheads="1"/>
          </p:cNvSpPr>
          <p:nvPr/>
        </p:nvSpPr>
        <p:spPr bwMode="auto">
          <a:xfrm>
            <a:off x="2624059" y="2665644"/>
            <a:ext cx="152655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ts val="0"/>
              </a:spcBef>
              <a:spcAft>
                <a:spcPts val="0"/>
              </a:spcAft>
            </a:pPr>
            <a:r>
              <a:rPr lang="en-US" sz="1200" b="1" dirty="0" smtClean="0">
                <a:solidFill>
                  <a:srgbClr val="000000"/>
                </a:solidFill>
                <a:latin typeface="Arial"/>
              </a:rPr>
              <a:t>Pratt &amp;Whitney -  Fan Rig Wind Tunnel Test</a:t>
            </a:r>
            <a:endParaRPr lang="en-US" sz="1200" b="1" dirty="0">
              <a:solidFill>
                <a:srgbClr val="000000"/>
              </a:solidFill>
              <a:latin typeface="Arial"/>
            </a:endParaRPr>
          </a:p>
        </p:txBody>
      </p:sp>
      <p:sp>
        <p:nvSpPr>
          <p:cNvPr id="39" name="Line 26"/>
          <p:cNvSpPr>
            <a:spLocks noChangeShapeType="1"/>
          </p:cNvSpPr>
          <p:nvPr/>
        </p:nvSpPr>
        <p:spPr bwMode="auto">
          <a:xfrm flipV="1">
            <a:off x="4726283" y="3311974"/>
            <a:ext cx="1100305" cy="10797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
        <p:nvSpPr>
          <p:cNvPr id="42" name="Text Box 22"/>
          <p:cNvSpPr txBox="1">
            <a:spLocks noChangeArrowheads="1"/>
          </p:cNvSpPr>
          <p:nvPr/>
        </p:nvSpPr>
        <p:spPr bwMode="auto">
          <a:xfrm>
            <a:off x="4831032" y="2665644"/>
            <a:ext cx="19911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ts val="0"/>
              </a:spcBef>
              <a:spcAft>
                <a:spcPts val="0"/>
              </a:spcAft>
            </a:pPr>
            <a:r>
              <a:rPr lang="en-US" sz="1200" b="1" dirty="0" smtClean="0">
                <a:solidFill>
                  <a:srgbClr val="000000"/>
                </a:solidFill>
                <a:latin typeface="Arial"/>
              </a:rPr>
              <a:t>Boeing - CMC Flight</a:t>
            </a:r>
            <a:br>
              <a:rPr lang="en-US" sz="1200" b="1" dirty="0" smtClean="0">
                <a:solidFill>
                  <a:srgbClr val="000000"/>
                </a:solidFill>
                <a:latin typeface="Arial"/>
              </a:rPr>
            </a:br>
            <a:r>
              <a:rPr lang="en-US" sz="1200" b="1" dirty="0" smtClean="0">
                <a:solidFill>
                  <a:srgbClr val="000000"/>
                </a:solidFill>
                <a:latin typeface="Arial"/>
              </a:rPr>
              <a:t>Test on </a:t>
            </a:r>
            <a:r>
              <a:rPr lang="en-US" sz="1200" b="1" dirty="0" err="1" smtClean="0">
                <a:solidFill>
                  <a:srgbClr val="000000"/>
                </a:solidFill>
                <a:latin typeface="Arial"/>
              </a:rPr>
              <a:t>ecoDemonstrator</a:t>
            </a:r>
            <a:r>
              <a:rPr lang="en-US" sz="1200" b="1" dirty="0" smtClean="0">
                <a:solidFill>
                  <a:srgbClr val="000000"/>
                </a:solidFill>
                <a:latin typeface="Arial"/>
              </a:rPr>
              <a:t/>
            </a:r>
            <a:br>
              <a:rPr lang="en-US" sz="1200" b="1" dirty="0" smtClean="0">
                <a:solidFill>
                  <a:srgbClr val="000000"/>
                </a:solidFill>
                <a:latin typeface="Arial"/>
              </a:rPr>
            </a:br>
            <a:r>
              <a:rPr lang="en-US" sz="1200" b="1" dirty="0" smtClean="0">
                <a:solidFill>
                  <a:srgbClr val="000000"/>
                </a:solidFill>
                <a:latin typeface="Arial"/>
              </a:rPr>
              <a:t>(TRL 7)</a:t>
            </a:r>
            <a:endParaRPr lang="en-US" sz="1200" b="1" dirty="0">
              <a:solidFill>
                <a:srgbClr val="000000"/>
              </a:solidFill>
              <a:latin typeface="Arial"/>
            </a:endParaRPr>
          </a:p>
        </p:txBody>
      </p:sp>
      <p:pic>
        <p:nvPicPr>
          <p:cNvPr id="47" name="Picture 46" descr="cid:image001.png@01CF7B47.73B0BA10"/>
          <p:cNvPicPr/>
          <p:nvPr/>
        </p:nvPicPr>
        <p:blipFill rotWithShape="1">
          <a:blip r:embed="rId3" cstate="print">
            <a:extLst>
              <a:ext uri="{28A0092B-C50C-407E-A947-70E740481C1C}">
                <a14:useLocalDpi xmlns:a14="http://schemas.microsoft.com/office/drawing/2010/main" val="0"/>
              </a:ext>
            </a:extLst>
          </a:blip>
          <a:srcRect/>
          <a:stretch/>
        </p:blipFill>
        <p:spPr bwMode="auto">
          <a:xfrm>
            <a:off x="4831032" y="1160584"/>
            <a:ext cx="2210514" cy="1505060"/>
          </a:xfrm>
          <a:prstGeom prst="rect">
            <a:avLst/>
          </a:prstGeom>
          <a:noFill/>
          <a:ln>
            <a:noFill/>
          </a:ln>
        </p:spPr>
      </p:pic>
      <p:pic>
        <p:nvPicPr>
          <p:cNvPr id="48" name="Picture 4" descr="ef-en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27" y="1067447"/>
            <a:ext cx="2124437" cy="15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3568" y="1256275"/>
            <a:ext cx="2347535" cy="131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Line 26"/>
          <p:cNvSpPr>
            <a:spLocks noChangeShapeType="1"/>
          </p:cNvSpPr>
          <p:nvPr/>
        </p:nvSpPr>
        <p:spPr bwMode="auto">
          <a:xfrm flipV="1">
            <a:off x="8132884" y="3219642"/>
            <a:ext cx="15561" cy="124368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pPr>
            <a:endParaRPr lang="en-US" sz="1800">
              <a:solidFill>
                <a:srgbClr val="000000"/>
              </a:solidFill>
              <a:latin typeface="Arial"/>
            </a:endParaRPr>
          </a:p>
        </p:txBody>
      </p:sp>
      <p:sp>
        <p:nvSpPr>
          <p:cNvPr id="20" name="Text Box 22"/>
          <p:cNvSpPr txBox="1">
            <a:spLocks noChangeArrowheads="1"/>
          </p:cNvSpPr>
          <p:nvPr/>
        </p:nvSpPr>
        <p:spPr bwMode="auto">
          <a:xfrm>
            <a:off x="7132077" y="2704812"/>
            <a:ext cx="1991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fontAlgn="auto">
              <a:spcBef>
                <a:spcPts val="0"/>
              </a:spcBef>
              <a:spcAft>
                <a:spcPts val="0"/>
              </a:spcAft>
            </a:pPr>
            <a:r>
              <a:rPr lang="en-US" sz="1200" b="1" dirty="0" smtClean="0">
                <a:solidFill>
                  <a:srgbClr val="000000"/>
                </a:solidFill>
                <a:latin typeface="Arial"/>
              </a:rPr>
              <a:t>Honeywell – Engine Test (TRL 6)</a:t>
            </a:r>
            <a:endParaRPr lang="en-US" sz="1200" b="1" dirty="0">
              <a:solidFill>
                <a:srgbClr val="000000"/>
              </a:solidFill>
              <a:latin typeface="Arial"/>
            </a:endParaRPr>
          </a:p>
        </p:txBody>
      </p:sp>
      <p:sp>
        <p:nvSpPr>
          <p:cNvPr id="21" name="AutoShape 5"/>
          <p:cNvSpPr>
            <a:spLocks noChangeArrowheads="1"/>
          </p:cNvSpPr>
          <p:nvPr/>
        </p:nvSpPr>
        <p:spPr bwMode="auto">
          <a:xfrm flipV="1">
            <a:off x="7993184" y="4676285"/>
            <a:ext cx="279400" cy="254000"/>
          </a:xfrm>
          <a:prstGeom prst="triangle">
            <a:avLst>
              <a:gd name="adj" fmla="val 50000"/>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srgbClr val="000000"/>
              </a:solidFill>
              <a:latin typeface="Arial"/>
            </a:endParaRPr>
          </a:p>
        </p:txBody>
      </p:sp>
      <p:sp>
        <p:nvSpPr>
          <p:cNvPr id="22" name="Text Box 18"/>
          <p:cNvSpPr txBox="1">
            <a:spLocks noChangeArrowheads="1"/>
          </p:cNvSpPr>
          <p:nvPr/>
        </p:nvSpPr>
        <p:spPr bwMode="auto">
          <a:xfrm>
            <a:off x="7853484" y="4485785"/>
            <a:ext cx="5588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fontAlgn="auto">
              <a:spcBef>
                <a:spcPct val="50000"/>
              </a:spcBef>
              <a:spcAft>
                <a:spcPts val="0"/>
              </a:spcAft>
            </a:pPr>
            <a:r>
              <a:rPr lang="en-US" sz="1200" b="1" dirty="0" smtClean="0">
                <a:solidFill>
                  <a:srgbClr val="000000"/>
                </a:solidFill>
                <a:latin typeface="Arial"/>
              </a:rPr>
              <a:t>Nov</a:t>
            </a:r>
            <a:endParaRPr lang="en-US" sz="1200" b="1" dirty="0">
              <a:solidFill>
                <a:srgbClr val="000000"/>
              </a:solidFill>
              <a:latin typeface="Aria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9628" y="1149973"/>
            <a:ext cx="2004372" cy="150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684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142631" y="114392"/>
            <a:ext cx="8472488" cy="724395"/>
          </a:xfrm>
          <a:noFill/>
          <a:ln/>
        </p:spPr>
        <p:txBody>
          <a:bodyPr/>
          <a:lstStyle/>
          <a:p>
            <a:r>
              <a:rPr lang="en-US" sz="3600" dirty="0" smtClean="0"/>
              <a:t>Planned Demonstrations for 2015</a:t>
            </a:r>
          </a:p>
        </p:txBody>
      </p:sp>
      <p:sp>
        <p:nvSpPr>
          <p:cNvPr id="23" name="TextBox 22"/>
          <p:cNvSpPr txBox="1"/>
          <p:nvPr/>
        </p:nvSpPr>
        <p:spPr>
          <a:xfrm>
            <a:off x="325463" y="648287"/>
            <a:ext cx="8595253" cy="5570756"/>
          </a:xfrm>
          <a:prstGeom prst="rect">
            <a:avLst/>
          </a:prstGeom>
          <a:noFill/>
        </p:spPr>
        <p:txBody>
          <a:bodyPr wrap="square" rtlCol="0">
            <a:spAutoFit/>
          </a:bodyPr>
          <a:lstStyle/>
          <a:p>
            <a:endParaRPr lang="en-US" sz="1000" b="1" dirty="0" smtClean="0">
              <a:solidFill>
                <a:srgbClr val="000000"/>
              </a:solidFill>
            </a:endParaRPr>
          </a:p>
          <a:p>
            <a:r>
              <a:rPr lang="en-US" b="1" dirty="0" smtClean="0">
                <a:solidFill>
                  <a:srgbClr val="000000"/>
                </a:solidFill>
              </a:rPr>
              <a:t>GE </a:t>
            </a:r>
          </a:p>
          <a:p>
            <a:pPr marL="800100" lvl="1" indent="-342900">
              <a:buFont typeface="Arial" pitchFamily="34" charset="0"/>
              <a:buChar char="•"/>
            </a:pPr>
            <a:r>
              <a:rPr lang="en-US" dirty="0" smtClean="0">
                <a:solidFill>
                  <a:srgbClr val="000000"/>
                </a:solidFill>
              </a:rPr>
              <a:t>Engine ground and flight tests of FMS-engine control technologies: Q2 2015 and Q4 2015-Q1 2016</a:t>
            </a:r>
            <a:br>
              <a:rPr lang="en-US" dirty="0" smtClean="0">
                <a:solidFill>
                  <a:srgbClr val="000000"/>
                </a:solidFill>
              </a:rPr>
            </a:br>
            <a:endParaRPr lang="en-US" dirty="0" smtClean="0">
              <a:solidFill>
                <a:srgbClr val="000000"/>
              </a:solidFill>
            </a:endParaRPr>
          </a:p>
          <a:p>
            <a:r>
              <a:rPr lang="en-US" b="1" dirty="0" smtClean="0">
                <a:solidFill>
                  <a:srgbClr val="000000"/>
                </a:solidFill>
                <a:latin typeface="Arial"/>
              </a:rPr>
              <a:t>Honeywell </a:t>
            </a:r>
          </a:p>
          <a:p>
            <a:pPr marL="800100" lvl="1" indent="-342900">
              <a:buFont typeface="Arial" pitchFamily="34" charset="0"/>
              <a:buChar char="•"/>
            </a:pPr>
            <a:r>
              <a:rPr lang="en-US" dirty="0" smtClean="0">
                <a:solidFill>
                  <a:srgbClr val="000000"/>
                </a:solidFill>
                <a:latin typeface="Arial"/>
              </a:rPr>
              <a:t>High T3 impeller core engine test: Q2 2015</a:t>
            </a:r>
          </a:p>
          <a:p>
            <a:pPr marL="800100" lvl="1" indent="-342900">
              <a:buFont typeface="Arial" pitchFamily="34" charset="0"/>
              <a:buChar char="•"/>
            </a:pPr>
            <a:r>
              <a:rPr lang="en-US" dirty="0" smtClean="0">
                <a:solidFill>
                  <a:srgbClr val="000000"/>
                </a:solidFill>
                <a:latin typeface="Arial"/>
              </a:rPr>
              <a:t>Final CLEEN engine test: Q2 2015</a:t>
            </a:r>
            <a:br>
              <a:rPr lang="en-US" dirty="0" smtClean="0">
                <a:solidFill>
                  <a:srgbClr val="000000"/>
                </a:solidFill>
                <a:latin typeface="Arial"/>
              </a:rPr>
            </a:br>
            <a:endParaRPr lang="en-US" dirty="0">
              <a:solidFill>
                <a:srgbClr val="000000"/>
              </a:solidFill>
              <a:latin typeface="Arial"/>
            </a:endParaRPr>
          </a:p>
          <a:p>
            <a:r>
              <a:rPr lang="en-US" b="1" dirty="0" smtClean="0">
                <a:solidFill>
                  <a:srgbClr val="000000"/>
                </a:solidFill>
                <a:latin typeface="Arial"/>
              </a:rPr>
              <a:t>Pratt &amp; Whitney</a:t>
            </a:r>
          </a:p>
          <a:p>
            <a:pPr marL="800100" lvl="1" indent="-342900">
              <a:buFont typeface="Arial" pitchFamily="34" charset="0"/>
              <a:buChar char="•"/>
            </a:pPr>
            <a:r>
              <a:rPr lang="en-US" dirty="0" smtClean="0">
                <a:solidFill>
                  <a:srgbClr val="000000"/>
                </a:solidFill>
                <a:latin typeface="Arial"/>
              </a:rPr>
              <a:t>Integrated ultra-high bypass fan rig test: Q2 2015</a:t>
            </a:r>
          </a:p>
          <a:p>
            <a:pPr marL="800100" lvl="1" indent="-342900">
              <a:buFont typeface="Arial" pitchFamily="34" charset="0"/>
              <a:buChar char="•"/>
            </a:pPr>
            <a:r>
              <a:rPr lang="en-US" dirty="0" smtClean="0">
                <a:solidFill>
                  <a:srgbClr val="000000"/>
                </a:solidFill>
                <a:latin typeface="Arial"/>
              </a:rPr>
              <a:t>Preparation for 2016 engine test</a:t>
            </a:r>
            <a:br>
              <a:rPr lang="en-US" dirty="0" smtClean="0">
                <a:solidFill>
                  <a:srgbClr val="000000"/>
                </a:solidFill>
                <a:latin typeface="Arial"/>
              </a:rPr>
            </a:br>
            <a:endParaRPr lang="en-US" dirty="0" smtClean="0">
              <a:solidFill>
                <a:srgbClr val="000000"/>
              </a:solidFill>
              <a:latin typeface="Arial"/>
            </a:endParaRPr>
          </a:p>
          <a:p>
            <a:r>
              <a:rPr lang="en-US" b="1" dirty="0" smtClean="0">
                <a:solidFill>
                  <a:srgbClr val="000000"/>
                </a:solidFill>
                <a:latin typeface="Arial"/>
              </a:rPr>
              <a:t>Rolls-Royce</a:t>
            </a:r>
          </a:p>
          <a:p>
            <a:pPr marL="800100" lvl="1" indent="-342900">
              <a:buFont typeface="Arial" pitchFamily="34" charset="0"/>
              <a:buChar char="•"/>
            </a:pPr>
            <a:r>
              <a:rPr lang="en-US" dirty="0" smtClean="0">
                <a:solidFill>
                  <a:srgbClr val="000000"/>
                </a:solidFill>
                <a:latin typeface="Arial"/>
              </a:rPr>
              <a:t>Dual wall turbine vane testing: Q3 2015</a:t>
            </a:r>
          </a:p>
          <a:p>
            <a:endParaRPr lang="en-US" sz="1000" b="1" dirty="0" smtClean="0">
              <a:solidFill>
                <a:srgbClr val="000000"/>
              </a:solidFill>
            </a:endParaRPr>
          </a:p>
        </p:txBody>
      </p:sp>
    </p:spTree>
    <p:extLst>
      <p:ext uri="{BB962C8B-B14F-4D97-AF65-F5344CB8AC3E}">
        <p14:creationId xmlns:p14="http://schemas.microsoft.com/office/powerpoint/2010/main" val="617997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743" y="264053"/>
            <a:ext cx="8176437" cy="609600"/>
          </a:xfrm>
        </p:spPr>
        <p:txBody>
          <a:bodyPr/>
          <a:lstStyle/>
          <a:p>
            <a:r>
              <a:rPr lang="en-US" dirty="0" smtClean="0"/>
              <a:t>CLEEN Program Overview</a:t>
            </a:r>
            <a:endParaRPr lang="en-US" dirty="0"/>
          </a:p>
        </p:txBody>
      </p:sp>
      <p:sp>
        <p:nvSpPr>
          <p:cNvPr id="3" name="Text Placeholder 2"/>
          <p:cNvSpPr>
            <a:spLocks noGrp="1"/>
          </p:cNvSpPr>
          <p:nvPr>
            <p:ph type="body" sz="half" idx="1"/>
          </p:nvPr>
        </p:nvSpPr>
        <p:spPr>
          <a:xfrm>
            <a:off x="753566" y="1289608"/>
            <a:ext cx="8199934" cy="4409443"/>
          </a:xfrm>
        </p:spPr>
        <p:txBody>
          <a:bodyPr/>
          <a:lstStyle/>
          <a:p>
            <a:r>
              <a:rPr lang="en-US" dirty="0" smtClean="0"/>
              <a:t>CLEEN I Program (2010-2015)</a:t>
            </a:r>
          </a:p>
          <a:p>
            <a:pPr lvl="1"/>
            <a:r>
              <a:rPr lang="en-US" sz="1800" b="0" dirty="0" smtClean="0"/>
              <a:t>Industry partners: Boeing, </a:t>
            </a:r>
            <a:r>
              <a:rPr lang="en-US" sz="1800" dirty="0"/>
              <a:t>General </a:t>
            </a:r>
            <a:r>
              <a:rPr lang="en-US" sz="1800" dirty="0" smtClean="0"/>
              <a:t>Electric, H</a:t>
            </a:r>
            <a:r>
              <a:rPr lang="en-US" sz="1800" b="0" dirty="0" smtClean="0"/>
              <a:t>oneywell, Pratt &amp; Whitney, Rolls-Royce </a:t>
            </a:r>
          </a:p>
          <a:p>
            <a:pPr lvl="1"/>
            <a:r>
              <a:rPr lang="en-US" sz="1800" b="0" dirty="0" smtClean="0"/>
              <a:t>Federal Funding: $125M </a:t>
            </a:r>
            <a:r>
              <a:rPr lang="en-US" sz="1800" dirty="0"/>
              <a:t>(1:1 minimum cost share is required</a:t>
            </a:r>
            <a:r>
              <a:rPr lang="en-US" sz="1800" dirty="0" smtClean="0"/>
              <a:t>)</a:t>
            </a:r>
            <a:r>
              <a:rPr lang="en-US" sz="1800" b="0" dirty="0" smtClean="0"/>
              <a:t/>
            </a:r>
            <a:br>
              <a:rPr lang="en-US" sz="1800" b="0" dirty="0" smtClean="0"/>
            </a:br>
            <a:endParaRPr lang="en-US" sz="1800" b="0" dirty="0" smtClean="0"/>
          </a:p>
          <a:p>
            <a:r>
              <a:rPr lang="en-US" dirty="0"/>
              <a:t>CLEEN </a:t>
            </a:r>
            <a:r>
              <a:rPr lang="en-US" dirty="0" smtClean="0"/>
              <a:t>II Program </a:t>
            </a:r>
            <a:r>
              <a:rPr lang="en-US" dirty="0"/>
              <a:t>(</a:t>
            </a:r>
            <a:r>
              <a:rPr lang="en-US" dirty="0" smtClean="0"/>
              <a:t>2015-2020)</a:t>
            </a:r>
          </a:p>
          <a:p>
            <a:pPr lvl="1"/>
            <a:r>
              <a:rPr lang="en-US" sz="1800" dirty="0" smtClean="0"/>
              <a:t>Solicitation opened on September 29, 2014 </a:t>
            </a:r>
          </a:p>
          <a:p>
            <a:pPr lvl="1"/>
            <a:r>
              <a:rPr lang="en-US" sz="1800" dirty="0" smtClean="0"/>
              <a:t>Solicitation closed on February 2, 2015</a:t>
            </a:r>
          </a:p>
          <a:p>
            <a:pPr lvl="1"/>
            <a:r>
              <a:rPr lang="en-US" sz="1800" dirty="0" smtClean="0"/>
              <a:t>Proposals from 10 companies with over 35 technologies submitted</a:t>
            </a:r>
          </a:p>
          <a:p>
            <a:pPr lvl="1"/>
            <a:r>
              <a:rPr lang="en-US" sz="1800" dirty="0" smtClean="0"/>
              <a:t>Contracts to be awarded by mid-summer 2015</a:t>
            </a:r>
          </a:p>
          <a:p>
            <a:pPr lvl="1"/>
            <a:r>
              <a:rPr lang="en-US" sz="1800" dirty="0" smtClean="0"/>
              <a:t>Federal Funding:  </a:t>
            </a:r>
            <a:r>
              <a:rPr lang="en-US" sz="1800" dirty="0"/>
              <a:t>$100M </a:t>
            </a:r>
            <a:r>
              <a:rPr lang="en-US" sz="1800" dirty="0" smtClean="0"/>
              <a:t> (1:1 minimum cost </a:t>
            </a:r>
            <a:r>
              <a:rPr lang="en-US" sz="1800" dirty="0"/>
              <a:t>share is required</a:t>
            </a:r>
            <a:r>
              <a:rPr lang="en-US" sz="1800" dirty="0" smtClean="0"/>
              <a:t>)</a:t>
            </a:r>
          </a:p>
          <a:p>
            <a:endParaRPr lang="en-US" sz="900" dirty="0"/>
          </a:p>
          <a:p>
            <a:endParaRPr lang="en-US" sz="9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2" y="165376"/>
            <a:ext cx="1104667" cy="1104667"/>
          </a:xfrm>
          <a:prstGeom prst="rect">
            <a:avLst/>
          </a:prstGeom>
        </p:spPr>
      </p:pic>
    </p:spTree>
    <p:extLst>
      <p:ext uri="{BB962C8B-B14F-4D97-AF65-F5344CB8AC3E}">
        <p14:creationId xmlns:p14="http://schemas.microsoft.com/office/powerpoint/2010/main" val="82651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ChangeArrowheads="1"/>
          </p:cNvSpPr>
          <p:nvPr/>
        </p:nvSpPr>
        <p:spPr bwMode="auto">
          <a:xfrm>
            <a:off x="4716237" y="1772701"/>
            <a:ext cx="165893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4" name="Rectangle 4"/>
          <p:cNvSpPr>
            <a:spLocks noChangeArrowheads="1"/>
          </p:cNvSpPr>
          <p:nvPr/>
        </p:nvSpPr>
        <p:spPr bwMode="auto">
          <a:xfrm>
            <a:off x="4716237" y="1620301"/>
            <a:ext cx="13858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5" name="Rectangle 5"/>
          <p:cNvSpPr>
            <a:spLocks noChangeArrowheads="1"/>
          </p:cNvSpPr>
          <p:nvPr/>
        </p:nvSpPr>
        <p:spPr bwMode="auto">
          <a:xfrm>
            <a:off x="704624" y="1620301"/>
            <a:ext cx="58324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6" name="Rectangle 6"/>
          <p:cNvSpPr>
            <a:spLocks noChangeArrowheads="1"/>
          </p:cNvSpPr>
          <p:nvPr/>
        </p:nvSpPr>
        <p:spPr bwMode="auto">
          <a:xfrm>
            <a:off x="704624" y="1745713"/>
            <a:ext cx="1879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7" name="Text Box 7"/>
          <p:cNvSpPr txBox="1">
            <a:spLocks noChangeArrowheads="1"/>
          </p:cNvSpPr>
          <p:nvPr/>
        </p:nvSpPr>
        <p:spPr bwMode="auto">
          <a:xfrm>
            <a:off x="430213" y="271463"/>
            <a:ext cx="8118475"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dirty="0" smtClean="0">
                <a:solidFill>
                  <a:srgbClr val="1D2F68"/>
                </a:solidFill>
                <a:ea typeface="ＭＳ Ｐゴシック" pitchFamily="-109" charset="-128"/>
              </a:rPr>
              <a:t>CLEEN II Program </a:t>
            </a:r>
            <a:r>
              <a:rPr lang="en-US" sz="3200" b="1" dirty="0">
                <a:solidFill>
                  <a:srgbClr val="1D2F68"/>
                </a:solidFill>
                <a:ea typeface="ＭＳ Ｐゴシック" pitchFamily="-109" charset="-128"/>
              </a:rPr>
              <a:t>Goals</a:t>
            </a:r>
          </a:p>
        </p:txBody>
      </p:sp>
      <p:sp>
        <p:nvSpPr>
          <p:cNvPr id="42" name="Rectangle 3"/>
          <p:cNvSpPr>
            <a:spLocks noChangeArrowheads="1"/>
          </p:cNvSpPr>
          <p:nvPr/>
        </p:nvSpPr>
        <p:spPr bwMode="auto">
          <a:xfrm>
            <a:off x="84138" y="4188495"/>
            <a:ext cx="8983662" cy="422695"/>
          </a:xfrm>
          <a:prstGeom prst="rect">
            <a:avLst/>
          </a:prstGeom>
          <a:noFill/>
          <a:ln>
            <a:noFill/>
          </a:ln>
          <a:extLst/>
        </p:spPr>
        <p:txBody>
          <a:bodyPr/>
          <a:lstStyle/>
          <a:p>
            <a:pPr marL="342900" indent="-342900" algn="ctr" eaLnBrk="0" hangingPunct="0">
              <a:lnSpc>
                <a:spcPct val="90000"/>
              </a:lnSpc>
              <a:spcBef>
                <a:spcPct val="20000"/>
              </a:spcBef>
            </a:pPr>
            <a:r>
              <a:rPr lang="en-US" sz="2200" b="1" dirty="0">
                <a:solidFill>
                  <a:srgbClr val="000066"/>
                </a:solidFill>
              </a:rPr>
              <a:t>Advance use of “drop-in” renewable alternative fuels</a:t>
            </a:r>
          </a:p>
        </p:txBody>
      </p:sp>
      <p:pic>
        <p:nvPicPr>
          <p:cNvPr id="43" name="Picture 21" descr="sugarc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14" y="4583524"/>
            <a:ext cx="1053700" cy="7770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P8120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6199" y="4583525"/>
            <a:ext cx="1081089" cy="78026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2"/>
          <p:cNvSpPr txBox="1">
            <a:spLocks noChangeArrowheads="1"/>
          </p:cNvSpPr>
          <p:nvPr/>
        </p:nvSpPr>
        <p:spPr bwMode="auto">
          <a:xfrm>
            <a:off x="341714" y="5286799"/>
            <a:ext cx="2052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000000"/>
                </a:solidFill>
              </a:rPr>
              <a:t>Bio feedstock</a:t>
            </a:r>
          </a:p>
        </p:txBody>
      </p:sp>
      <p:pic>
        <p:nvPicPr>
          <p:cNvPr id="46" name="Picture 25" descr="refiner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1349" y="4561000"/>
            <a:ext cx="802631" cy="8603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7" descr="Continental 03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1124" b="14938"/>
          <a:stretch/>
        </p:blipFill>
        <p:spPr bwMode="auto">
          <a:xfrm>
            <a:off x="7700137" y="4598311"/>
            <a:ext cx="1206788" cy="76459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9"/>
          <p:cNvSpPr txBox="1">
            <a:spLocks noChangeArrowheads="1"/>
          </p:cNvSpPr>
          <p:nvPr/>
        </p:nvSpPr>
        <p:spPr bwMode="auto">
          <a:xfrm>
            <a:off x="3721100" y="5265879"/>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000000"/>
                </a:solidFill>
              </a:rPr>
              <a:t>Fuel Production</a:t>
            </a:r>
            <a:endParaRPr lang="en-US" sz="2000" b="1" dirty="0">
              <a:solidFill>
                <a:srgbClr val="000000"/>
              </a:solidFill>
            </a:endParaRPr>
          </a:p>
        </p:txBody>
      </p:sp>
      <p:sp>
        <p:nvSpPr>
          <p:cNvPr id="49" name="Text Box 30"/>
          <p:cNvSpPr txBox="1">
            <a:spLocks noChangeArrowheads="1"/>
          </p:cNvSpPr>
          <p:nvPr/>
        </p:nvSpPr>
        <p:spPr bwMode="auto">
          <a:xfrm>
            <a:off x="7785111" y="5300131"/>
            <a:ext cx="124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00"/>
                </a:solidFill>
              </a:rPr>
              <a:t>Jet fuel</a:t>
            </a:r>
          </a:p>
        </p:txBody>
      </p:sp>
      <p:sp>
        <p:nvSpPr>
          <p:cNvPr id="2" name="Right Arrow 1"/>
          <p:cNvSpPr/>
          <p:nvPr/>
        </p:nvSpPr>
        <p:spPr bwMode="auto">
          <a:xfrm>
            <a:off x="2828925" y="4961079"/>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sp>
        <p:nvSpPr>
          <p:cNvPr id="51" name="Right Arrow 50"/>
          <p:cNvSpPr/>
          <p:nvPr/>
        </p:nvSpPr>
        <p:spPr bwMode="auto">
          <a:xfrm>
            <a:off x="6619875" y="5005335"/>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3523566268"/>
              </p:ext>
            </p:extLst>
          </p:nvPr>
        </p:nvGraphicFramePr>
        <p:xfrm>
          <a:off x="762000" y="1397000"/>
          <a:ext cx="7391400" cy="2364799"/>
        </p:xfrm>
        <a:graphic>
          <a:graphicData uri="http://schemas.openxmlformats.org/drawingml/2006/table">
            <a:tbl>
              <a:tblPr firstRow="1" bandRow="1">
                <a:tableStyleId>{21E4AEA4-8DFA-4A89-87EB-49C32662AFE0}</a:tableStyleId>
              </a:tblPr>
              <a:tblGrid>
                <a:gridCol w="1847850"/>
                <a:gridCol w="1164708"/>
                <a:gridCol w="1765005"/>
                <a:gridCol w="2613837"/>
              </a:tblGrid>
              <a:tr h="370840">
                <a:tc>
                  <a:txBody>
                    <a:bodyPr/>
                    <a:lstStyle/>
                    <a:p>
                      <a:endParaRPr lang="en-US" dirty="0"/>
                    </a:p>
                  </a:txBody>
                  <a:tcPr/>
                </a:tc>
                <a:tc>
                  <a:txBody>
                    <a:bodyPr/>
                    <a:lstStyle/>
                    <a:p>
                      <a:pPr algn="ctr"/>
                      <a:r>
                        <a:rPr lang="en-US" dirty="0" smtClean="0"/>
                        <a:t>CLEEN</a:t>
                      </a:r>
                      <a:endParaRPr lang="en-US" dirty="0"/>
                    </a:p>
                  </a:txBody>
                  <a:tcPr/>
                </a:tc>
                <a:tc gridSpan="2">
                  <a:txBody>
                    <a:bodyPr/>
                    <a:lstStyle/>
                    <a:p>
                      <a:pPr algn="ctr"/>
                      <a:r>
                        <a:rPr lang="en-US" dirty="0" smtClean="0"/>
                        <a:t>CLEE</a:t>
                      </a:r>
                      <a:r>
                        <a:rPr lang="en-US" baseline="0" dirty="0" smtClean="0"/>
                        <a:t>N II</a:t>
                      </a:r>
                      <a:endParaRPr lang="en-US" dirty="0"/>
                    </a:p>
                  </a:txBody>
                  <a:tcPr/>
                </a:tc>
                <a:tc hMerge="1">
                  <a:txBody>
                    <a:bodyPr/>
                    <a:lstStyle/>
                    <a:p>
                      <a:endParaRPr lang="en-US" dirty="0"/>
                    </a:p>
                  </a:txBody>
                  <a:tcPr/>
                </a:tc>
              </a:tr>
              <a:tr h="370840">
                <a:tc>
                  <a:txBody>
                    <a:bodyPr/>
                    <a:lstStyle/>
                    <a:p>
                      <a:r>
                        <a:rPr lang="en-US" sz="1400" dirty="0" smtClean="0"/>
                        <a:t>Noise </a:t>
                      </a:r>
                      <a:br>
                        <a:rPr lang="en-US" sz="1400" dirty="0" smtClean="0"/>
                      </a:br>
                      <a:r>
                        <a:rPr lang="en-US" sz="1400" dirty="0" smtClean="0"/>
                        <a:t>(cum below Stage 4)</a:t>
                      </a:r>
                      <a:endParaRPr lang="en-US" sz="1400" dirty="0"/>
                    </a:p>
                  </a:txBody>
                  <a:tcPr anchor="ctr"/>
                </a:tc>
                <a:tc>
                  <a:txBody>
                    <a:bodyPr/>
                    <a:lstStyle/>
                    <a:p>
                      <a:pPr algn="ctr"/>
                      <a:r>
                        <a:rPr lang="en-US" sz="1400" dirty="0" smtClean="0"/>
                        <a:t>-32</a:t>
                      </a:r>
                      <a:r>
                        <a:rPr lang="en-US" sz="1400" baseline="0" dirty="0" smtClean="0"/>
                        <a:t> dB</a:t>
                      </a:r>
                      <a:endParaRPr lang="en-US" sz="1400" dirty="0"/>
                    </a:p>
                  </a:txBody>
                  <a:tcPr anchor="ctr"/>
                </a:tc>
                <a:tc>
                  <a:txBody>
                    <a:bodyPr/>
                    <a:lstStyle/>
                    <a:p>
                      <a:pPr algn="ctr"/>
                      <a:r>
                        <a:rPr lang="en-US" sz="1400" dirty="0" smtClean="0"/>
                        <a:t>-32 dB</a:t>
                      </a:r>
                      <a:endParaRPr lang="en-US" sz="1400" dirty="0"/>
                    </a:p>
                  </a:txBody>
                  <a:tcPr anchor="ctr"/>
                </a:tc>
                <a:tc>
                  <a:txBody>
                    <a:bodyPr/>
                    <a:lstStyle/>
                    <a:p>
                      <a:r>
                        <a:rPr lang="en-US" sz="1400" dirty="0" smtClean="0"/>
                        <a:t>and/or reduces the noise contour area in absolute terms</a:t>
                      </a:r>
                      <a:endParaRPr lang="en-US" sz="1400" dirty="0"/>
                    </a:p>
                  </a:txBody>
                  <a:tcPr/>
                </a:tc>
              </a:tr>
              <a:tr h="744279">
                <a:tc>
                  <a:txBody>
                    <a:bodyPr/>
                    <a:lstStyle/>
                    <a:p>
                      <a:r>
                        <a:rPr lang="en-US" sz="1400" dirty="0" smtClean="0"/>
                        <a:t>LTO </a:t>
                      </a:r>
                      <a:r>
                        <a:rPr lang="en-US" sz="1400" dirty="0" err="1" smtClean="0"/>
                        <a:t>NOx</a:t>
                      </a:r>
                      <a:r>
                        <a:rPr lang="en-US" sz="1400" dirty="0" smtClean="0"/>
                        <a:t> Emissions (below CAEP</a:t>
                      </a:r>
                      <a:r>
                        <a:rPr lang="en-US" sz="1400" baseline="0" dirty="0" smtClean="0"/>
                        <a:t> 6)</a:t>
                      </a:r>
                      <a:endParaRPr lang="en-US" sz="1400" dirty="0"/>
                    </a:p>
                  </a:txBody>
                  <a:tcPr anchor="ctr"/>
                </a:tc>
                <a:tc>
                  <a:txBody>
                    <a:bodyPr/>
                    <a:lstStyle/>
                    <a:p>
                      <a:pPr algn="ctr"/>
                      <a:r>
                        <a:rPr lang="en-US" sz="1400" dirty="0" smtClean="0"/>
                        <a:t>-60%</a:t>
                      </a:r>
                      <a:endParaRPr lang="en-US" sz="1400" dirty="0"/>
                    </a:p>
                  </a:txBody>
                  <a:tcPr anchor="ctr"/>
                </a:tc>
                <a:tc>
                  <a:txBody>
                    <a:bodyPr/>
                    <a:lstStyle/>
                    <a:p>
                      <a:pPr algn="ctr"/>
                      <a:r>
                        <a:rPr lang="en-US" sz="1400" dirty="0" smtClean="0"/>
                        <a:t>-75%</a:t>
                      </a:r>
                    </a:p>
                    <a:p>
                      <a:pPr algn="ctr"/>
                      <a:r>
                        <a:rPr lang="en-US" sz="1400" dirty="0" smtClean="0"/>
                        <a:t>(-70% vs.</a:t>
                      </a:r>
                      <a:r>
                        <a:rPr lang="en-US" sz="1400" baseline="0" dirty="0" smtClean="0"/>
                        <a:t> CAEP/8)</a:t>
                      </a:r>
                      <a:endParaRPr lang="en-US" sz="1400" dirty="0"/>
                    </a:p>
                  </a:txBody>
                  <a:tcPr anchor="ctr"/>
                </a:tc>
                <a:tc>
                  <a:txBody>
                    <a:bodyPr/>
                    <a:lstStyle/>
                    <a:p>
                      <a:r>
                        <a:rPr lang="en-US" sz="1400" dirty="0" smtClean="0"/>
                        <a:t>and/or reduces absolute</a:t>
                      </a:r>
                      <a:r>
                        <a:rPr lang="en-US" sz="1400" baseline="0" dirty="0" smtClean="0"/>
                        <a:t> </a:t>
                      </a:r>
                      <a:r>
                        <a:rPr lang="en-US" sz="1400" baseline="0" dirty="0" err="1" smtClean="0"/>
                        <a:t>NOx</a:t>
                      </a:r>
                      <a:r>
                        <a:rPr lang="en-US" sz="1400" baseline="0" dirty="0" smtClean="0"/>
                        <a:t> production over the aircraft’s mission</a:t>
                      </a:r>
                      <a:endParaRPr lang="en-US" sz="1400" dirty="0"/>
                    </a:p>
                  </a:txBody>
                  <a:tcPr/>
                </a:tc>
              </a:tr>
              <a:tr h="370840">
                <a:tc>
                  <a:txBody>
                    <a:bodyPr/>
                    <a:lstStyle/>
                    <a:p>
                      <a:r>
                        <a:rPr lang="en-US" sz="1400" dirty="0" smtClean="0"/>
                        <a:t>Aircraft Fuel</a:t>
                      </a:r>
                      <a:r>
                        <a:rPr lang="en-US" sz="1400" baseline="0" dirty="0" smtClean="0"/>
                        <a:t> Burn</a:t>
                      </a:r>
                      <a:endParaRPr lang="en-US" sz="1400" dirty="0"/>
                    </a:p>
                  </a:txBody>
                  <a:tcPr anchor="ctr"/>
                </a:tc>
                <a:tc>
                  <a:txBody>
                    <a:bodyPr/>
                    <a:lstStyle/>
                    <a:p>
                      <a:pPr algn="ctr"/>
                      <a:r>
                        <a:rPr lang="en-US" sz="1400" dirty="0" smtClean="0"/>
                        <a:t>-33%</a:t>
                      </a:r>
                      <a:endParaRPr lang="en-US" sz="1400" dirty="0"/>
                    </a:p>
                  </a:txBody>
                  <a:tcPr anchor="ctr"/>
                </a:tc>
                <a:tc>
                  <a:txBody>
                    <a:bodyPr/>
                    <a:lstStyle/>
                    <a:p>
                      <a:pPr algn="ctr"/>
                      <a:r>
                        <a:rPr lang="en-US" sz="1400" dirty="0" smtClean="0"/>
                        <a:t>-40%</a:t>
                      </a:r>
                      <a:endParaRPr lang="en-US" sz="1400" dirty="0"/>
                    </a:p>
                  </a:txBody>
                  <a:tcPr anchor="ctr"/>
                </a:tc>
                <a:tc>
                  <a:txBody>
                    <a:bodyPr/>
                    <a:lstStyle/>
                    <a:p>
                      <a:r>
                        <a:rPr lang="en-US" sz="1400" dirty="0" smtClean="0"/>
                        <a:t>and/or supports the FAA’s goal to</a:t>
                      </a:r>
                      <a:r>
                        <a:rPr lang="en-US" sz="1400" baseline="0" dirty="0" smtClean="0"/>
                        <a:t> achieve a net reduction in climate impact from aviation</a:t>
                      </a:r>
                      <a:endParaRPr lang="en-US" sz="1400" dirty="0"/>
                    </a:p>
                  </a:txBody>
                  <a:tcPr/>
                </a:tc>
              </a:tr>
            </a:tbl>
          </a:graphicData>
        </a:graphic>
      </p:graphicFrame>
      <p:sp>
        <p:nvSpPr>
          <p:cNvPr id="3" name="TextBox 2"/>
          <p:cNvSpPr txBox="1"/>
          <p:nvPr/>
        </p:nvSpPr>
        <p:spPr bwMode="auto">
          <a:xfrm>
            <a:off x="792364" y="977900"/>
            <a:ext cx="7349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rgbClr val="002060"/>
                </a:solidFill>
              </a:rPr>
              <a:t>Develop and demonstrate (TRL 6-7</a:t>
            </a:r>
            <a:r>
              <a:rPr lang="en-US" sz="1800" b="1" dirty="0">
                <a:solidFill>
                  <a:srgbClr val="002060"/>
                </a:solidFill>
              </a:rPr>
              <a:t>)</a:t>
            </a:r>
            <a:r>
              <a:rPr lang="en-US" sz="1800" b="1" dirty="0" smtClean="0">
                <a:solidFill>
                  <a:srgbClr val="002060"/>
                </a:solidFill>
              </a:rPr>
              <a:t> certifiable aircraft technology</a:t>
            </a:r>
            <a:endParaRPr lang="en-US" sz="1800" b="1" dirty="0">
              <a:solidFill>
                <a:srgbClr val="002060"/>
              </a:solidFill>
            </a:endParaRPr>
          </a:p>
        </p:txBody>
      </p:sp>
    </p:spTree>
    <p:extLst>
      <p:ext uri="{BB962C8B-B14F-4D97-AF65-F5344CB8AC3E}">
        <p14:creationId xmlns:p14="http://schemas.microsoft.com/office/powerpoint/2010/main" val="2621141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273856" y="174344"/>
            <a:ext cx="8472488" cy="609600"/>
          </a:xfrm>
        </p:spPr>
        <p:txBody>
          <a:bodyPr/>
          <a:lstStyle/>
          <a:p>
            <a:r>
              <a:rPr lang="en-US" sz="3600" dirty="0" smtClean="0"/>
              <a:t>CLEEN II</a:t>
            </a:r>
          </a:p>
        </p:txBody>
      </p:sp>
      <p:sp>
        <p:nvSpPr>
          <p:cNvPr id="2" name="TextBox 1"/>
          <p:cNvSpPr txBox="1"/>
          <p:nvPr/>
        </p:nvSpPr>
        <p:spPr>
          <a:xfrm>
            <a:off x="325463" y="902287"/>
            <a:ext cx="8595253" cy="5170646"/>
          </a:xfrm>
          <a:prstGeom prst="rect">
            <a:avLst/>
          </a:prstGeom>
          <a:noFill/>
        </p:spPr>
        <p:txBody>
          <a:bodyPr wrap="square" rtlCol="0">
            <a:spAutoFit/>
          </a:bodyPr>
          <a:lstStyle/>
          <a:p>
            <a:endParaRPr lang="en-US" sz="1000" b="1" dirty="0" smtClean="0">
              <a:solidFill>
                <a:srgbClr val="000000"/>
              </a:solidFill>
            </a:endParaRPr>
          </a:p>
          <a:p>
            <a:pPr marL="342900" indent="-342900">
              <a:buFont typeface="Arial" pitchFamily="34" charset="0"/>
              <a:buChar char="•"/>
            </a:pPr>
            <a:r>
              <a:rPr lang="en-US" b="1" dirty="0" smtClean="0">
                <a:solidFill>
                  <a:srgbClr val="000000"/>
                </a:solidFill>
              </a:rPr>
              <a:t>Program model based on successful CLEEN I</a:t>
            </a:r>
          </a:p>
          <a:p>
            <a:pPr marL="914400" lvl="1" indent="-457200">
              <a:buFont typeface="Arial" pitchFamily="34" charset="0"/>
              <a:buChar char="–"/>
            </a:pPr>
            <a:r>
              <a:rPr lang="en-US" sz="2200" dirty="0" smtClean="0">
                <a:solidFill>
                  <a:srgbClr val="000000"/>
                </a:solidFill>
                <a:latin typeface="Arial"/>
              </a:rPr>
              <a:t>Requires cost share and tech maturation from TRL 3-5 to demonstration at TRL 6-7</a:t>
            </a:r>
          </a:p>
          <a:p>
            <a:pPr marL="914400" lvl="1" indent="-457200">
              <a:buFont typeface="Arial" pitchFamily="34" charset="0"/>
              <a:buChar char="–"/>
            </a:pPr>
            <a:r>
              <a:rPr lang="en-US" sz="2200" dirty="0">
                <a:solidFill>
                  <a:srgbClr val="000000"/>
                </a:solidFill>
                <a:latin typeface="Arial"/>
              </a:rPr>
              <a:t>Program work conducted </a:t>
            </a:r>
            <a:r>
              <a:rPr lang="en-US" sz="2200" dirty="0" smtClean="0">
                <a:solidFill>
                  <a:srgbClr val="000000"/>
                </a:solidFill>
                <a:latin typeface="Arial"/>
              </a:rPr>
              <a:t>2015-2020 with $100M FF</a:t>
            </a:r>
          </a:p>
          <a:p>
            <a:pPr marL="914400" lvl="1" indent="-457200">
              <a:buFont typeface="Arial" pitchFamily="34" charset="0"/>
              <a:buChar char="–"/>
            </a:pPr>
            <a:r>
              <a:rPr lang="en-US" sz="2200" dirty="0" smtClean="0">
                <a:solidFill>
                  <a:srgbClr val="000000"/>
                </a:solidFill>
                <a:latin typeface="Arial"/>
              </a:rPr>
              <a:t>Requires industry to show path to commercial product so tech realizes benefits in the fleet </a:t>
            </a:r>
          </a:p>
          <a:p>
            <a:pPr marL="457200" indent="-457200">
              <a:buFont typeface="Arial" panose="020B0604020202020204" pitchFamily="34" charset="0"/>
              <a:buChar char="•"/>
            </a:pPr>
            <a:r>
              <a:rPr lang="en-US" sz="2200" dirty="0" smtClean="0">
                <a:solidFill>
                  <a:srgbClr val="000000"/>
                </a:solidFill>
                <a:latin typeface="Arial"/>
              </a:rPr>
              <a:t>Milestones:</a:t>
            </a:r>
          </a:p>
          <a:p>
            <a:pPr marL="914400" lvl="1" indent="-457200">
              <a:buFont typeface="Arial" pitchFamily="34" charset="0"/>
              <a:buChar char="–"/>
            </a:pPr>
            <a:r>
              <a:rPr lang="en-US" sz="2200" dirty="0" smtClean="0">
                <a:solidFill>
                  <a:srgbClr val="000000"/>
                </a:solidFill>
                <a:latin typeface="Arial"/>
              </a:rPr>
              <a:t>Market survey conducted May-July 2013</a:t>
            </a:r>
          </a:p>
          <a:p>
            <a:pPr marL="914400" lvl="1" indent="-457200">
              <a:buFont typeface="Arial" pitchFamily="34" charset="0"/>
              <a:buChar char="–"/>
            </a:pPr>
            <a:r>
              <a:rPr lang="en-US" sz="2200" dirty="0" smtClean="0">
                <a:solidFill>
                  <a:srgbClr val="000000"/>
                </a:solidFill>
                <a:latin typeface="Arial"/>
              </a:rPr>
              <a:t>Draft solicitation released publicly November 2013</a:t>
            </a:r>
          </a:p>
          <a:p>
            <a:pPr marL="914400" lvl="1" indent="-457200">
              <a:buFont typeface="Arial" pitchFamily="34" charset="0"/>
              <a:buChar char="–"/>
            </a:pPr>
            <a:r>
              <a:rPr lang="en-US" sz="2200" dirty="0" smtClean="0">
                <a:solidFill>
                  <a:srgbClr val="000000"/>
                </a:solidFill>
                <a:latin typeface="Arial"/>
              </a:rPr>
              <a:t>Industry day held in Washington D.C. December 2013</a:t>
            </a:r>
          </a:p>
          <a:p>
            <a:pPr marL="914400" lvl="1" indent="-457200">
              <a:buFont typeface="Arial" pitchFamily="34" charset="0"/>
              <a:buChar char="–"/>
            </a:pPr>
            <a:r>
              <a:rPr lang="en-US" sz="2200" b="1" i="1" dirty="0" smtClean="0">
                <a:solidFill>
                  <a:srgbClr val="000000"/>
                </a:solidFill>
                <a:latin typeface="Arial"/>
              </a:rPr>
              <a:t>Solicitation Released September 29, 2014</a:t>
            </a:r>
          </a:p>
          <a:p>
            <a:pPr marL="914400" lvl="1" indent="-457200">
              <a:buFont typeface="Arial" pitchFamily="34" charset="0"/>
              <a:buChar char="–"/>
            </a:pPr>
            <a:r>
              <a:rPr lang="en-US" sz="2200" b="1" i="1" dirty="0" smtClean="0">
                <a:solidFill>
                  <a:srgbClr val="000000"/>
                </a:solidFill>
                <a:latin typeface="Arial"/>
              </a:rPr>
              <a:t>Solicitation Closed February 2</a:t>
            </a:r>
            <a:r>
              <a:rPr lang="en-US" sz="2200" b="1" i="1" smtClean="0">
                <a:solidFill>
                  <a:srgbClr val="000000"/>
                </a:solidFill>
                <a:latin typeface="Arial"/>
              </a:rPr>
              <a:t>, </a:t>
            </a:r>
            <a:r>
              <a:rPr lang="en-US" sz="2200" b="1" i="1" smtClean="0">
                <a:solidFill>
                  <a:srgbClr val="000000"/>
                </a:solidFill>
                <a:latin typeface="Arial"/>
              </a:rPr>
              <a:t>2015</a:t>
            </a:r>
            <a:endParaRPr lang="en-US" sz="2200" b="1" i="1" dirty="0" smtClean="0">
              <a:solidFill>
                <a:srgbClr val="000000"/>
              </a:solidFill>
              <a:latin typeface="Arial"/>
            </a:endParaRPr>
          </a:p>
          <a:p>
            <a:pPr marL="914400" lvl="1" indent="-457200">
              <a:buFont typeface="Arial" pitchFamily="34" charset="0"/>
              <a:buChar char="–"/>
            </a:pPr>
            <a:r>
              <a:rPr lang="en-US" sz="2200" b="1" i="1" dirty="0" smtClean="0">
                <a:solidFill>
                  <a:srgbClr val="000000"/>
                </a:solidFill>
                <a:latin typeface="Arial"/>
              </a:rPr>
              <a:t>Contract award planned for summer of 2015</a:t>
            </a:r>
            <a:endParaRPr lang="en-US" sz="2200" b="1" i="1" dirty="0">
              <a:solidFill>
                <a:srgbClr val="000000"/>
              </a:solidFill>
              <a:latin typeface="Arial"/>
            </a:endParaRPr>
          </a:p>
          <a:p>
            <a:pPr marL="914400" lvl="1" indent="-457200">
              <a:buFont typeface="Arial" panose="020B0604020202020204" pitchFamily="34" charset="0"/>
              <a:buChar char="•"/>
            </a:pPr>
            <a:endParaRPr lang="en-US" sz="2200" dirty="0" smtClean="0">
              <a:solidFill>
                <a:srgbClr val="000000"/>
              </a:solidFill>
              <a:latin typeface="Arial"/>
            </a:endParaRPr>
          </a:p>
          <a:p>
            <a:endParaRPr lang="en-US" sz="1000" b="1" dirty="0" smtClean="0">
              <a:solidFill>
                <a:srgbClr val="000000"/>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24" y="347060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4" y="3832322"/>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496" y="4172774"/>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47" y="4515189"/>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7141" y="0"/>
            <a:ext cx="1153508" cy="1153508"/>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76366" y="448263"/>
            <a:ext cx="1501728" cy="335681"/>
          </a:xfrm>
          <a:prstGeom prst="rect">
            <a:avLst/>
          </a:prstGeom>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883" y="4837816"/>
            <a:ext cx="357717" cy="372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97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boks 32"/>
          <p:cNvSpPr txBox="1"/>
          <p:nvPr/>
        </p:nvSpPr>
        <p:spPr>
          <a:xfrm>
            <a:off x="155643" y="1294901"/>
            <a:ext cx="1223412" cy="707886"/>
          </a:xfrm>
          <a:prstGeom prst="rect">
            <a:avLst/>
          </a:prstGeom>
          <a:noFill/>
          <a:ln>
            <a:noFill/>
          </a:ln>
        </p:spPr>
        <p:txBody>
          <a:bodyPr wrap="none">
            <a:spAutoFit/>
          </a:bodyPr>
          <a:lstStyle/>
          <a:p>
            <a:pPr fontAlgn="auto">
              <a:spcBef>
                <a:spcPts val="0"/>
              </a:spcBef>
              <a:spcAft>
                <a:spcPts val="0"/>
              </a:spcAft>
              <a:defRPr/>
            </a:pPr>
            <a:r>
              <a:rPr lang="da-DK" sz="4000" b="1" dirty="0">
                <a:gradFill flip="none" rotWithShape="1">
                  <a:gsLst>
                    <a:gs pos="0">
                      <a:srgbClr val="002060"/>
                    </a:gs>
                    <a:gs pos="50000">
                      <a:srgbClr val="0070C0"/>
                    </a:gs>
                  </a:gsLst>
                  <a:lin ang="13500000" scaled="1"/>
                  <a:tileRect/>
                </a:gradFill>
                <a:latin typeface="+mn-lt"/>
                <a:cs typeface="+mn-cs"/>
              </a:rPr>
              <a:t>2014</a:t>
            </a:r>
          </a:p>
        </p:txBody>
      </p:sp>
      <p:grpSp>
        <p:nvGrpSpPr>
          <p:cNvPr id="5" name="Gruppe 40"/>
          <p:cNvGrpSpPr>
            <a:grpSpLocks/>
          </p:cNvGrpSpPr>
          <p:nvPr/>
        </p:nvGrpSpPr>
        <p:grpSpPr bwMode="auto">
          <a:xfrm>
            <a:off x="246063" y="1840164"/>
            <a:ext cx="8596312" cy="3594537"/>
            <a:chOff x="236589" y="2110902"/>
            <a:chExt cx="8596130" cy="2653186"/>
          </a:xfrm>
        </p:grpSpPr>
        <p:sp>
          <p:nvSpPr>
            <p:cNvPr id="6" name="Pentagon 5"/>
            <p:cNvSpPr/>
            <p:nvPr/>
          </p:nvSpPr>
          <p:spPr>
            <a:xfrm>
              <a:off x="242939" y="2110902"/>
              <a:ext cx="8589780" cy="2653186"/>
            </a:xfrm>
            <a:prstGeom prst="homePlate">
              <a:avLst>
                <a:gd name="adj" fmla="val 31841"/>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da-DK" kern="0">
                <a:solidFill>
                  <a:srgbClr val="FFFFFF"/>
                </a:solidFill>
                <a:latin typeface="Arial Narrow" pitchFamily="-97" charset="0"/>
              </a:endParaRPr>
            </a:p>
          </p:txBody>
        </p:sp>
        <p:sp>
          <p:nvSpPr>
            <p:cNvPr id="7" name="Rektangel 13"/>
            <p:cNvSpPr/>
            <p:nvPr/>
          </p:nvSpPr>
          <p:spPr>
            <a:xfrm>
              <a:off x="236589" y="2122853"/>
              <a:ext cx="7750011" cy="357211"/>
            </a:xfrm>
            <a:prstGeom prst="rect">
              <a:avLst/>
            </a:prstGeom>
            <a:gradFill flip="none" rotWithShape="1">
              <a:gsLst>
                <a:gs pos="0">
                  <a:srgbClr val="0070C0"/>
                </a:gs>
                <a:gs pos="100000">
                  <a:srgbClr val="002060"/>
                </a:gs>
              </a:gsLst>
              <a:lin ang="5400000" scaled="1"/>
              <a:tileRect/>
            </a:gradFill>
            <a:ln w="3175" cap="flat" cmpd="sng">
              <a:solidFill>
                <a:srgbClr val="0070C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grpSp>
          <p:nvGrpSpPr>
            <p:cNvPr id="8" name="Gruppe 28"/>
            <p:cNvGrpSpPr>
              <a:grpSpLocks/>
            </p:cNvGrpSpPr>
            <p:nvPr/>
          </p:nvGrpSpPr>
          <p:grpSpPr bwMode="auto">
            <a:xfrm>
              <a:off x="872248" y="2130354"/>
              <a:ext cx="7114162" cy="2633734"/>
              <a:chOff x="872248" y="2130354"/>
              <a:chExt cx="7114162" cy="2422187"/>
            </a:xfrm>
          </p:grpSpPr>
          <p:cxnSp>
            <p:nvCxnSpPr>
              <p:cNvPr id="9" name="Lige forbindelse 15"/>
              <p:cNvCxnSpPr/>
              <p:nvPr/>
            </p:nvCxnSpPr>
            <p:spPr>
              <a:xfrm rot="5400000">
                <a:off x="309971"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Lige forbindelse 17"/>
              <p:cNvCxnSpPr/>
              <p:nvPr/>
            </p:nvCxnSpPr>
            <p:spPr>
              <a:xfrm rot="5400000">
                <a:off x="-334540"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Lige forbindelse 18"/>
              <p:cNvCxnSpPr/>
              <p:nvPr/>
            </p:nvCxnSpPr>
            <p:spPr>
              <a:xfrm rot="5400000">
                <a:off x="1600580"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Lige forbindelse 19"/>
              <p:cNvCxnSpPr/>
              <p:nvPr/>
            </p:nvCxnSpPr>
            <p:spPr>
              <a:xfrm rot="5400000">
                <a:off x="956069"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Lige forbindelse 20"/>
              <p:cNvCxnSpPr/>
              <p:nvPr/>
            </p:nvCxnSpPr>
            <p:spPr>
              <a:xfrm rot="5400000">
                <a:off x="2891191"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Lige forbindelse 21"/>
              <p:cNvCxnSpPr/>
              <p:nvPr/>
            </p:nvCxnSpPr>
            <p:spPr>
              <a:xfrm rot="5400000">
                <a:off x="2245092"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Lige forbindelse 22"/>
              <p:cNvCxnSpPr/>
              <p:nvPr/>
            </p:nvCxnSpPr>
            <p:spPr>
              <a:xfrm rot="5400000">
                <a:off x="4181007" y="3336107"/>
                <a:ext cx="2421758" cy="111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Lige forbindelse 23"/>
              <p:cNvCxnSpPr/>
              <p:nvPr/>
            </p:nvCxnSpPr>
            <p:spPr>
              <a:xfrm rot="5400000">
                <a:off x="3535702"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Lige forbindelse 24"/>
              <p:cNvCxnSpPr/>
              <p:nvPr/>
            </p:nvCxnSpPr>
            <p:spPr>
              <a:xfrm rot="5400000">
                <a:off x="5470823"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Lige forbindelse 25"/>
              <p:cNvCxnSpPr/>
              <p:nvPr/>
            </p:nvCxnSpPr>
            <p:spPr>
              <a:xfrm rot="5400000">
                <a:off x="4826312"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Lige forbindelse 26"/>
              <p:cNvCxnSpPr/>
              <p:nvPr/>
            </p:nvCxnSpPr>
            <p:spPr>
              <a:xfrm rot="5400000">
                <a:off x="6770959" y="3336900"/>
                <a:ext cx="2421758" cy="952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27"/>
              <p:cNvCxnSpPr/>
              <p:nvPr/>
            </p:nvCxnSpPr>
            <p:spPr>
              <a:xfrm rot="5400000">
                <a:off x="6116129" y="3336106"/>
                <a:ext cx="2421758" cy="1111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sp>
        <p:nvSpPr>
          <p:cNvPr id="21" name="Pentagon 20"/>
          <p:cNvSpPr/>
          <p:nvPr/>
        </p:nvSpPr>
        <p:spPr>
          <a:xfrm>
            <a:off x="258763" y="2932364"/>
            <a:ext cx="939800"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2" name="Pentagon 21"/>
          <p:cNvSpPr/>
          <p:nvPr/>
        </p:nvSpPr>
        <p:spPr>
          <a:xfrm>
            <a:off x="2827338" y="3175251"/>
            <a:ext cx="644525"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3" name="Tekstboks 35"/>
          <p:cNvSpPr txBox="1">
            <a:spLocks noChangeArrowheads="1"/>
          </p:cNvSpPr>
          <p:nvPr/>
        </p:nvSpPr>
        <p:spPr bwMode="auto">
          <a:xfrm>
            <a:off x="2798641" y="3165726"/>
            <a:ext cx="841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SMEs</a:t>
            </a:r>
            <a:br>
              <a:rPr lang="da-DK" sz="1200" dirty="0" smtClean="0"/>
            </a:br>
            <a:r>
              <a:rPr lang="da-DK" sz="1200" dirty="0" smtClean="0"/>
              <a:t>Review</a:t>
            </a:r>
            <a:endParaRPr lang="da-DK" sz="1200" dirty="0"/>
          </a:p>
        </p:txBody>
      </p:sp>
      <p:sp>
        <p:nvSpPr>
          <p:cNvPr id="24" name="Pentagon 23"/>
          <p:cNvSpPr/>
          <p:nvPr/>
        </p:nvSpPr>
        <p:spPr>
          <a:xfrm>
            <a:off x="249238" y="2319589"/>
            <a:ext cx="2578100"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5" name="Tekstboks 37"/>
          <p:cNvSpPr txBox="1">
            <a:spLocks noChangeArrowheads="1"/>
          </p:cNvSpPr>
          <p:nvPr/>
        </p:nvSpPr>
        <p:spPr bwMode="auto">
          <a:xfrm>
            <a:off x="661988" y="2297364"/>
            <a:ext cx="1528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a:t>CLEEN II </a:t>
            </a:r>
            <a:r>
              <a:rPr lang="da-DK" sz="1200" dirty="0" smtClean="0"/>
              <a:t>Proposals -</a:t>
            </a:r>
            <a:r>
              <a:rPr lang="da-DK" sz="1200" dirty="0"/>
              <a:t/>
            </a:r>
            <a:br>
              <a:rPr lang="da-DK" sz="1200" dirty="0"/>
            </a:br>
            <a:r>
              <a:rPr lang="da-DK" sz="1200" dirty="0" smtClean="0"/>
              <a:t>Due February 2, </a:t>
            </a:r>
            <a:r>
              <a:rPr lang="da-DK" sz="1200" dirty="0"/>
              <a:t>2015</a:t>
            </a:r>
          </a:p>
        </p:txBody>
      </p:sp>
      <p:sp>
        <p:nvSpPr>
          <p:cNvPr id="26" name="Pentagon 25"/>
          <p:cNvSpPr/>
          <p:nvPr/>
        </p:nvSpPr>
        <p:spPr>
          <a:xfrm>
            <a:off x="4121150" y="4137143"/>
            <a:ext cx="2667000" cy="484187"/>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27" name="Tekstboks 39"/>
          <p:cNvSpPr txBox="1">
            <a:spLocks noChangeArrowheads="1"/>
          </p:cNvSpPr>
          <p:nvPr/>
        </p:nvSpPr>
        <p:spPr bwMode="auto">
          <a:xfrm>
            <a:off x="4832350" y="4240330"/>
            <a:ext cx="10160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a:t>Negotiations</a:t>
            </a:r>
          </a:p>
        </p:txBody>
      </p:sp>
      <p:sp>
        <p:nvSpPr>
          <p:cNvPr id="28" name="Tekstboks 43"/>
          <p:cNvSpPr txBox="1">
            <a:spLocks noChangeArrowheads="1"/>
          </p:cNvSpPr>
          <p:nvPr/>
        </p:nvSpPr>
        <p:spPr bwMode="auto">
          <a:xfrm>
            <a:off x="7443788" y="1854451"/>
            <a:ext cx="450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Sep</a:t>
            </a:r>
          </a:p>
        </p:txBody>
      </p:sp>
      <p:sp>
        <p:nvSpPr>
          <p:cNvPr id="29" name="Tekstboks 44"/>
          <p:cNvSpPr txBox="1">
            <a:spLocks noChangeArrowheads="1"/>
          </p:cNvSpPr>
          <p:nvPr/>
        </p:nvSpPr>
        <p:spPr bwMode="auto">
          <a:xfrm>
            <a:off x="6154738" y="1854451"/>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July</a:t>
            </a:r>
          </a:p>
        </p:txBody>
      </p:sp>
      <p:sp>
        <p:nvSpPr>
          <p:cNvPr id="30" name="Tekstboks 45"/>
          <p:cNvSpPr txBox="1">
            <a:spLocks noChangeArrowheads="1"/>
          </p:cNvSpPr>
          <p:nvPr/>
        </p:nvSpPr>
        <p:spPr bwMode="auto">
          <a:xfrm>
            <a:off x="5518150" y="1854451"/>
            <a:ext cx="430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Jun</a:t>
            </a:r>
          </a:p>
        </p:txBody>
      </p:sp>
      <p:sp>
        <p:nvSpPr>
          <p:cNvPr id="31" name="Tekstboks 46"/>
          <p:cNvSpPr txBox="1">
            <a:spLocks noChangeArrowheads="1"/>
          </p:cNvSpPr>
          <p:nvPr/>
        </p:nvSpPr>
        <p:spPr bwMode="auto">
          <a:xfrm>
            <a:off x="4840288" y="1854451"/>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May</a:t>
            </a:r>
          </a:p>
        </p:txBody>
      </p:sp>
      <p:sp>
        <p:nvSpPr>
          <p:cNvPr id="32" name="Tekstboks 47"/>
          <p:cNvSpPr txBox="1">
            <a:spLocks noChangeArrowheads="1"/>
          </p:cNvSpPr>
          <p:nvPr/>
        </p:nvSpPr>
        <p:spPr bwMode="auto">
          <a:xfrm>
            <a:off x="4217988" y="1854451"/>
            <a:ext cx="4460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Apr</a:t>
            </a:r>
          </a:p>
        </p:txBody>
      </p:sp>
      <p:sp>
        <p:nvSpPr>
          <p:cNvPr id="33" name="Tekstboks 48"/>
          <p:cNvSpPr txBox="1">
            <a:spLocks noChangeArrowheads="1"/>
          </p:cNvSpPr>
          <p:nvPr/>
        </p:nvSpPr>
        <p:spPr bwMode="auto">
          <a:xfrm>
            <a:off x="3543300" y="1854451"/>
            <a:ext cx="48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Mar</a:t>
            </a:r>
          </a:p>
        </p:txBody>
      </p:sp>
      <p:sp>
        <p:nvSpPr>
          <p:cNvPr id="34" name="Tekstboks 49"/>
          <p:cNvSpPr txBox="1">
            <a:spLocks noChangeArrowheads="1"/>
          </p:cNvSpPr>
          <p:nvPr/>
        </p:nvSpPr>
        <p:spPr bwMode="auto">
          <a:xfrm>
            <a:off x="2317750" y="1854451"/>
            <a:ext cx="423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Jan</a:t>
            </a:r>
          </a:p>
        </p:txBody>
      </p:sp>
      <p:sp>
        <p:nvSpPr>
          <p:cNvPr id="35" name="Tekstboks 50"/>
          <p:cNvSpPr txBox="1">
            <a:spLocks noChangeArrowheads="1"/>
          </p:cNvSpPr>
          <p:nvPr/>
        </p:nvSpPr>
        <p:spPr bwMode="auto">
          <a:xfrm>
            <a:off x="1622425" y="1854451"/>
            <a:ext cx="46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Dec</a:t>
            </a:r>
          </a:p>
        </p:txBody>
      </p:sp>
      <p:sp>
        <p:nvSpPr>
          <p:cNvPr id="36" name="Tekstboks 51"/>
          <p:cNvSpPr txBox="1">
            <a:spLocks noChangeArrowheads="1"/>
          </p:cNvSpPr>
          <p:nvPr/>
        </p:nvSpPr>
        <p:spPr bwMode="auto">
          <a:xfrm>
            <a:off x="960438" y="1854451"/>
            <a:ext cx="474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Nov</a:t>
            </a:r>
          </a:p>
        </p:txBody>
      </p:sp>
      <p:sp>
        <p:nvSpPr>
          <p:cNvPr id="37" name="Tekstboks 52"/>
          <p:cNvSpPr txBox="1">
            <a:spLocks noChangeArrowheads="1"/>
          </p:cNvSpPr>
          <p:nvPr/>
        </p:nvSpPr>
        <p:spPr bwMode="auto">
          <a:xfrm>
            <a:off x="322263" y="1854451"/>
            <a:ext cx="43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Oct</a:t>
            </a:r>
          </a:p>
        </p:txBody>
      </p:sp>
      <p:sp>
        <p:nvSpPr>
          <p:cNvPr id="38" name="Tekstboks 53"/>
          <p:cNvSpPr txBox="1">
            <a:spLocks noChangeArrowheads="1"/>
          </p:cNvSpPr>
          <p:nvPr/>
        </p:nvSpPr>
        <p:spPr bwMode="auto">
          <a:xfrm>
            <a:off x="2936875" y="1854451"/>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Feb</a:t>
            </a:r>
          </a:p>
        </p:txBody>
      </p:sp>
      <p:sp>
        <p:nvSpPr>
          <p:cNvPr id="39" name="Tekstboks 54"/>
          <p:cNvSpPr txBox="1">
            <a:spLocks noChangeArrowheads="1"/>
          </p:cNvSpPr>
          <p:nvPr/>
        </p:nvSpPr>
        <p:spPr bwMode="auto">
          <a:xfrm>
            <a:off x="6788150" y="1854451"/>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da-DK" sz="1400">
                <a:solidFill>
                  <a:schemeClr val="bg1"/>
                </a:solidFill>
              </a:rPr>
              <a:t>Aug</a:t>
            </a:r>
          </a:p>
        </p:txBody>
      </p:sp>
      <p:sp>
        <p:nvSpPr>
          <p:cNvPr id="41" name="Tekstboks 32"/>
          <p:cNvSpPr txBox="1"/>
          <p:nvPr/>
        </p:nvSpPr>
        <p:spPr>
          <a:xfrm>
            <a:off x="2113070" y="1297168"/>
            <a:ext cx="1223412" cy="707886"/>
          </a:xfrm>
          <a:prstGeom prst="rect">
            <a:avLst/>
          </a:prstGeom>
          <a:noFill/>
          <a:ln>
            <a:noFill/>
          </a:ln>
        </p:spPr>
        <p:txBody>
          <a:bodyPr wrap="none">
            <a:spAutoFit/>
          </a:bodyPr>
          <a:lstStyle/>
          <a:p>
            <a:pPr fontAlgn="auto">
              <a:spcBef>
                <a:spcPts val="0"/>
              </a:spcBef>
              <a:spcAft>
                <a:spcPts val="0"/>
              </a:spcAft>
              <a:defRPr/>
            </a:pPr>
            <a:r>
              <a:rPr lang="da-DK" sz="4000" b="1" dirty="0">
                <a:gradFill flip="none" rotWithShape="1">
                  <a:gsLst>
                    <a:gs pos="0">
                      <a:srgbClr val="002060"/>
                    </a:gs>
                    <a:gs pos="50000">
                      <a:srgbClr val="0070C0"/>
                    </a:gs>
                  </a:gsLst>
                  <a:lin ang="13500000" scaled="1"/>
                  <a:tileRect/>
                </a:gradFill>
                <a:latin typeface="+mn-lt"/>
                <a:cs typeface="+mn-cs"/>
              </a:rPr>
              <a:t>2015</a:t>
            </a:r>
          </a:p>
        </p:txBody>
      </p:sp>
      <p:sp>
        <p:nvSpPr>
          <p:cNvPr id="42" name="Tekstboks 35"/>
          <p:cNvSpPr txBox="1">
            <a:spLocks noChangeArrowheads="1"/>
          </p:cNvSpPr>
          <p:nvPr/>
        </p:nvSpPr>
        <p:spPr bwMode="auto">
          <a:xfrm>
            <a:off x="304063" y="2917343"/>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Questions - </a:t>
            </a:r>
            <a:r>
              <a:rPr lang="da-DK" sz="1200" dirty="0"/>
              <a:t/>
            </a:r>
            <a:br>
              <a:rPr lang="da-DK" sz="1200" dirty="0"/>
            </a:br>
            <a:r>
              <a:rPr lang="da-DK" sz="1200" dirty="0"/>
              <a:t>Nov 7</a:t>
            </a:r>
          </a:p>
        </p:txBody>
      </p:sp>
      <p:sp>
        <p:nvSpPr>
          <p:cNvPr id="43" name="Pentagon 42"/>
          <p:cNvSpPr/>
          <p:nvPr/>
        </p:nvSpPr>
        <p:spPr>
          <a:xfrm>
            <a:off x="1312862" y="2942331"/>
            <a:ext cx="677862"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44" name="Tekstboks 35"/>
          <p:cNvSpPr txBox="1">
            <a:spLocks noChangeArrowheads="1"/>
          </p:cNvSpPr>
          <p:nvPr/>
        </p:nvSpPr>
        <p:spPr bwMode="auto">
          <a:xfrm>
            <a:off x="1227627" y="2947094"/>
            <a:ext cx="1095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Answers -</a:t>
            </a:r>
            <a:r>
              <a:rPr lang="da-DK" sz="1200" dirty="0"/>
              <a:t/>
            </a:r>
            <a:br>
              <a:rPr lang="da-DK" sz="1200" dirty="0"/>
            </a:br>
            <a:r>
              <a:rPr lang="da-DK" sz="1200" dirty="0"/>
              <a:t>Dec </a:t>
            </a:r>
            <a:r>
              <a:rPr lang="da-DK" sz="1200" dirty="0" smtClean="0"/>
              <a:t>12</a:t>
            </a:r>
            <a:endParaRPr lang="da-DK" sz="1200" dirty="0"/>
          </a:p>
        </p:txBody>
      </p:sp>
      <p:grpSp>
        <p:nvGrpSpPr>
          <p:cNvPr id="45" name="Gruppe 533"/>
          <p:cNvGrpSpPr>
            <a:grpSpLocks/>
          </p:cNvGrpSpPr>
          <p:nvPr/>
        </p:nvGrpSpPr>
        <p:grpSpPr bwMode="auto">
          <a:xfrm>
            <a:off x="3769968" y="5675693"/>
            <a:ext cx="270522" cy="264408"/>
            <a:chOff x="1386839" y="3752799"/>
            <a:chExt cx="1013459" cy="1013460"/>
          </a:xfrm>
          <a:effectLst>
            <a:outerShdw blurRad="50800" dist="38100" dir="2700000" algn="tl" rotWithShape="0">
              <a:prstClr val="black">
                <a:alpha val="40000"/>
              </a:prstClr>
            </a:outerShdw>
          </a:effectLst>
        </p:grpSpPr>
        <p:sp>
          <p:nvSpPr>
            <p:cNvPr id="46" name="Ellipse 74"/>
            <p:cNvSpPr/>
            <p:nvPr/>
          </p:nvSpPr>
          <p:spPr>
            <a:xfrm>
              <a:off x="1386839" y="3752799"/>
              <a:ext cx="1013459" cy="1013460"/>
            </a:xfrm>
            <a:prstGeom prst="ellipse">
              <a:avLst/>
            </a:prstGeom>
            <a:gradFill flip="none" rotWithShape="1">
              <a:gsLst>
                <a:gs pos="0">
                  <a:srgbClr val="E6E6E6">
                    <a:lumMod val="90000"/>
                  </a:srgbClr>
                </a:gs>
                <a:gs pos="50000">
                  <a:srgbClr val="E6E6E6"/>
                </a:gs>
                <a:gs pos="100000">
                  <a:srgbClr val="E6E6E6">
                    <a:lumMod val="25000"/>
                  </a:srgbClr>
                </a:gs>
              </a:gsLst>
              <a:path path="circl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cs typeface="+mn-cs"/>
              </a:endParaRPr>
            </a:p>
          </p:txBody>
        </p:sp>
        <p:sp>
          <p:nvSpPr>
            <p:cNvPr id="47" name="Freeform 150"/>
            <p:cNvSpPr>
              <a:spLocks/>
            </p:cNvSpPr>
            <p:nvPr/>
          </p:nvSpPr>
          <p:spPr bwMode="auto">
            <a:xfrm>
              <a:off x="1726789" y="4038600"/>
              <a:ext cx="380838" cy="497205"/>
            </a:xfrm>
            <a:custGeom>
              <a:avLst/>
              <a:gdLst>
                <a:gd name="T0" fmla="*/ 0 w 216"/>
                <a:gd name="T1" fmla="*/ 342049 h 282"/>
                <a:gd name="T2" fmla="*/ 0 w 216"/>
                <a:gd name="T3" fmla="*/ 342049 h 282"/>
                <a:gd name="T4" fmla="*/ 0 w 216"/>
                <a:gd name="T5" fmla="*/ 331470 h 282"/>
                <a:gd name="T6" fmla="*/ 7053 w 216"/>
                <a:gd name="T7" fmla="*/ 320891 h 282"/>
                <a:gd name="T8" fmla="*/ 14105 w 216"/>
                <a:gd name="T9" fmla="*/ 310312 h 282"/>
                <a:gd name="T10" fmla="*/ 24684 w 216"/>
                <a:gd name="T11" fmla="*/ 299733 h 282"/>
                <a:gd name="T12" fmla="*/ 24684 w 216"/>
                <a:gd name="T13" fmla="*/ 299733 h 282"/>
                <a:gd name="T14" fmla="*/ 42315 w 216"/>
                <a:gd name="T15" fmla="*/ 292681 h 282"/>
                <a:gd name="T16" fmla="*/ 52894 w 216"/>
                <a:gd name="T17" fmla="*/ 289155 h 282"/>
                <a:gd name="T18" fmla="*/ 52894 w 216"/>
                <a:gd name="T19" fmla="*/ 289155 h 282"/>
                <a:gd name="T20" fmla="*/ 63473 w 216"/>
                <a:gd name="T21" fmla="*/ 296207 h 282"/>
                <a:gd name="T22" fmla="*/ 66999 w 216"/>
                <a:gd name="T23" fmla="*/ 306786 h 282"/>
                <a:gd name="T24" fmla="*/ 66999 w 216"/>
                <a:gd name="T25" fmla="*/ 306786 h 282"/>
                <a:gd name="T26" fmla="*/ 84631 w 216"/>
                <a:gd name="T27" fmla="*/ 356154 h 282"/>
                <a:gd name="T28" fmla="*/ 84631 w 216"/>
                <a:gd name="T29" fmla="*/ 356154 h 282"/>
                <a:gd name="T30" fmla="*/ 91683 w 216"/>
                <a:gd name="T31" fmla="*/ 363206 h 282"/>
                <a:gd name="T32" fmla="*/ 95210 w 216"/>
                <a:gd name="T33" fmla="*/ 366733 h 282"/>
                <a:gd name="T34" fmla="*/ 95210 w 216"/>
                <a:gd name="T35" fmla="*/ 366733 h 282"/>
                <a:gd name="T36" fmla="*/ 98736 w 216"/>
                <a:gd name="T37" fmla="*/ 366733 h 282"/>
                <a:gd name="T38" fmla="*/ 102262 w 216"/>
                <a:gd name="T39" fmla="*/ 359680 h 282"/>
                <a:gd name="T40" fmla="*/ 102262 w 216"/>
                <a:gd name="T41" fmla="*/ 359680 h 282"/>
                <a:gd name="T42" fmla="*/ 141051 w 216"/>
                <a:gd name="T43" fmla="*/ 285628 h 282"/>
                <a:gd name="T44" fmla="*/ 176314 w 216"/>
                <a:gd name="T45" fmla="*/ 218629 h 282"/>
                <a:gd name="T46" fmla="*/ 208050 w 216"/>
                <a:gd name="T47" fmla="*/ 162209 h 282"/>
                <a:gd name="T48" fmla="*/ 239787 w 216"/>
                <a:gd name="T49" fmla="*/ 112841 h 282"/>
                <a:gd name="T50" fmla="*/ 239787 w 216"/>
                <a:gd name="T51" fmla="*/ 112841 h 282"/>
                <a:gd name="T52" fmla="*/ 275050 w 216"/>
                <a:gd name="T53" fmla="*/ 59947 h 282"/>
                <a:gd name="T54" fmla="*/ 296207 w 216"/>
                <a:gd name="T55" fmla="*/ 35263 h 282"/>
                <a:gd name="T56" fmla="*/ 296207 w 216"/>
                <a:gd name="T57" fmla="*/ 35263 h 282"/>
                <a:gd name="T58" fmla="*/ 313839 w 216"/>
                <a:gd name="T59" fmla="*/ 21158 h 282"/>
                <a:gd name="T60" fmla="*/ 334996 w 216"/>
                <a:gd name="T61" fmla="*/ 10579 h 282"/>
                <a:gd name="T62" fmla="*/ 356154 w 216"/>
                <a:gd name="T63" fmla="*/ 3526 h 282"/>
                <a:gd name="T64" fmla="*/ 380838 w 216"/>
                <a:gd name="T65" fmla="*/ 0 h 282"/>
                <a:gd name="T66" fmla="*/ 380838 w 216"/>
                <a:gd name="T67" fmla="*/ 14105 h 282"/>
                <a:gd name="T68" fmla="*/ 380838 w 216"/>
                <a:gd name="T69" fmla="*/ 14105 h 282"/>
                <a:gd name="T70" fmla="*/ 359680 w 216"/>
                <a:gd name="T71" fmla="*/ 42315 h 282"/>
                <a:gd name="T72" fmla="*/ 331470 w 216"/>
                <a:gd name="T73" fmla="*/ 88157 h 282"/>
                <a:gd name="T74" fmla="*/ 250366 w 216"/>
                <a:gd name="T75" fmla="*/ 215103 h 282"/>
                <a:gd name="T76" fmla="*/ 250366 w 216"/>
                <a:gd name="T77" fmla="*/ 215103 h 282"/>
                <a:gd name="T78" fmla="*/ 172788 w 216"/>
                <a:gd name="T79" fmla="*/ 356154 h 282"/>
                <a:gd name="T80" fmla="*/ 119893 w 216"/>
                <a:gd name="T81" fmla="*/ 461942 h 282"/>
                <a:gd name="T82" fmla="*/ 119893 w 216"/>
                <a:gd name="T83" fmla="*/ 461942 h 282"/>
                <a:gd name="T84" fmla="*/ 112841 w 216"/>
                <a:gd name="T85" fmla="*/ 483100 h 282"/>
                <a:gd name="T86" fmla="*/ 105788 w 216"/>
                <a:gd name="T87" fmla="*/ 486626 h 282"/>
                <a:gd name="T88" fmla="*/ 98736 w 216"/>
                <a:gd name="T89" fmla="*/ 490152 h 282"/>
                <a:gd name="T90" fmla="*/ 98736 w 216"/>
                <a:gd name="T91" fmla="*/ 490152 h 282"/>
                <a:gd name="T92" fmla="*/ 88157 w 216"/>
                <a:gd name="T93" fmla="*/ 497205 h 282"/>
                <a:gd name="T94" fmla="*/ 70526 w 216"/>
                <a:gd name="T95" fmla="*/ 497205 h 282"/>
                <a:gd name="T96" fmla="*/ 70526 w 216"/>
                <a:gd name="T97" fmla="*/ 497205 h 282"/>
                <a:gd name="T98" fmla="*/ 56420 w 216"/>
                <a:gd name="T99" fmla="*/ 497205 h 282"/>
                <a:gd name="T100" fmla="*/ 49368 w 216"/>
                <a:gd name="T101" fmla="*/ 490152 h 282"/>
                <a:gd name="T102" fmla="*/ 49368 w 216"/>
                <a:gd name="T103" fmla="*/ 490152 h 282"/>
                <a:gd name="T104" fmla="*/ 42315 w 216"/>
                <a:gd name="T105" fmla="*/ 483100 h 282"/>
                <a:gd name="T106" fmla="*/ 35263 w 216"/>
                <a:gd name="T107" fmla="*/ 468995 h 282"/>
                <a:gd name="T108" fmla="*/ 35263 w 216"/>
                <a:gd name="T109" fmla="*/ 468995 h 282"/>
                <a:gd name="T110" fmla="*/ 14105 w 216"/>
                <a:gd name="T111" fmla="*/ 412574 h 282"/>
                <a:gd name="T112" fmla="*/ 3526 w 216"/>
                <a:gd name="T113" fmla="*/ 363206 h 282"/>
                <a:gd name="T114" fmla="*/ 3526 w 216"/>
                <a:gd name="T115" fmla="*/ 363206 h 282"/>
                <a:gd name="T116" fmla="*/ 0 w 216"/>
                <a:gd name="T117" fmla="*/ 342049 h 282"/>
                <a:gd name="T118" fmla="*/ 0 w 216"/>
                <a:gd name="T119" fmla="*/ 342049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w="9525">
              <a:noFill/>
              <a:round/>
              <a:headEnd/>
              <a:tailEnd/>
            </a:ln>
          </p:spPr>
          <p:txBody>
            <a:bodyPr/>
            <a:lstStyle/>
            <a:p>
              <a:pPr fontAlgn="auto">
                <a:spcBef>
                  <a:spcPts val="0"/>
                </a:spcBef>
                <a:spcAft>
                  <a:spcPts val="0"/>
                </a:spcAft>
                <a:defRPr/>
              </a:pPr>
              <a:endParaRPr lang="da-DK" kern="0">
                <a:solidFill>
                  <a:sysClr val="windowText" lastClr="000000"/>
                </a:solidFill>
                <a:latin typeface="+mn-lt"/>
                <a:cs typeface="+mn-cs"/>
              </a:endParaRPr>
            </a:p>
          </p:txBody>
        </p:sp>
        <p:sp>
          <p:nvSpPr>
            <p:cNvPr id="48" name="Ellipse 45"/>
            <p:cNvSpPr/>
            <p:nvPr/>
          </p:nvSpPr>
          <p:spPr bwMode="auto">
            <a:xfrm>
              <a:off x="1523449" y="3790923"/>
              <a:ext cx="722765" cy="541677"/>
            </a:xfrm>
            <a:prstGeom prst="ellipse">
              <a:avLst/>
            </a:prstGeom>
            <a:gradFill flip="none" rotWithShape="1">
              <a:gsLst>
                <a:gs pos="0">
                  <a:srgbClr val="FFFFFF">
                    <a:lumMod val="40000"/>
                    <a:lumOff val="60000"/>
                    <a:alpha val="0"/>
                  </a:srgbClr>
                </a:gs>
                <a:gs pos="100000">
                  <a:srgbClr val="FFFCF9">
                    <a:alpha val="77000"/>
                  </a:srgbClr>
                </a:gs>
              </a:gsLst>
              <a:lin ang="16200000" scaled="0"/>
              <a:tileRect/>
            </a:gradFill>
            <a:ln w="9525"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cs typeface="+mn-cs"/>
              </a:endParaRPr>
            </a:p>
          </p:txBody>
        </p:sp>
      </p:grpSp>
      <p:cxnSp>
        <p:nvCxnSpPr>
          <p:cNvPr id="49" name="Straight Connector 48"/>
          <p:cNvCxnSpPr/>
          <p:nvPr/>
        </p:nvCxnSpPr>
        <p:spPr>
          <a:xfrm>
            <a:off x="3895394" y="1902076"/>
            <a:ext cx="19671" cy="3798679"/>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1" name="Elbow Connector 50"/>
          <p:cNvCxnSpPr/>
          <p:nvPr/>
        </p:nvCxnSpPr>
        <p:spPr>
          <a:xfrm rot="16200000" flipV="1">
            <a:off x="-323056" y="1825082"/>
            <a:ext cx="990600" cy="153988"/>
          </a:xfrm>
          <a:prstGeom prst="bentConnector3">
            <a:avLst>
              <a:gd name="adj1" fmla="val 105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6"/>
          <p:cNvSpPr txBox="1">
            <a:spLocks noChangeArrowheads="1"/>
          </p:cNvSpPr>
          <p:nvPr/>
        </p:nvSpPr>
        <p:spPr bwMode="auto">
          <a:xfrm>
            <a:off x="36513" y="819401"/>
            <a:ext cx="992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a:t>Released </a:t>
            </a:r>
            <a:br>
              <a:rPr lang="en-US" sz="1200"/>
            </a:br>
            <a:r>
              <a:rPr lang="en-US" sz="1200"/>
              <a:t>CLEEN II SIR</a:t>
            </a:r>
            <a:br>
              <a:rPr lang="en-US" sz="1200"/>
            </a:br>
            <a:r>
              <a:rPr lang="en-US" sz="1200"/>
              <a:t>Sep 29, 2014</a:t>
            </a:r>
          </a:p>
        </p:txBody>
      </p:sp>
      <p:sp>
        <p:nvSpPr>
          <p:cNvPr id="53" name="Pentagon 52"/>
          <p:cNvSpPr/>
          <p:nvPr/>
        </p:nvSpPr>
        <p:spPr>
          <a:xfrm>
            <a:off x="4751388" y="4778007"/>
            <a:ext cx="2271712"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54" name="Tekstboks 39"/>
          <p:cNvSpPr txBox="1">
            <a:spLocks noChangeArrowheads="1"/>
          </p:cNvSpPr>
          <p:nvPr/>
        </p:nvSpPr>
        <p:spPr bwMode="auto">
          <a:xfrm>
            <a:off x="4832350" y="4782402"/>
            <a:ext cx="23098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smtClean="0"/>
              <a:t>Award(s) Announced as they are negotiated by August 21, </a:t>
            </a:r>
            <a:r>
              <a:rPr lang="da-DK" sz="1200" dirty="0"/>
              <a:t>2015</a:t>
            </a:r>
          </a:p>
        </p:txBody>
      </p:sp>
      <p:sp>
        <p:nvSpPr>
          <p:cNvPr id="55" name="Pentagon 54"/>
          <p:cNvSpPr/>
          <p:nvPr/>
        </p:nvSpPr>
        <p:spPr>
          <a:xfrm>
            <a:off x="3438525" y="3690330"/>
            <a:ext cx="649288" cy="482600"/>
          </a:xfrm>
          <a:prstGeom prst="homePlate">
            <a:avLst>
              <a:gd name="adj" fmla="val 35141"/>
            </a:avLst>
          </a:prstGeom>
          <a:gradFill flip="none" rotWithShape="1">
            <a:gsLst>
              <a:gs pos="0">
                <a:schemeClr val="bg1">
                  <a:lumMod val="85000"/>
                </a:schemeClr>
              </a:gs>
              <a:gs pos="100000">
                <a:schemeClr val="bg1">
                  <a:lumMod val="75000"/>
                </a:schemeClr>
              </a:gs>
            </a:gsLst>
            <a:lin ang="5400000" scaled="1"/>
            <a:tileRect/>
          </a:gradFill>
          <a:ln w="3175" cap="flat" cmpd="sng">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da-DK" kern="0">
              <a:solidFill>
                <a:schemeClr val="tx1">
                  <a:lumMod val="95000"/>
                  <a:lumOff val="5000"/>
                </a:schemeClr>
              </a:solidFill>
              <a:latin typeface="Calibri"/>
              <a:cs typeface="+mn-cs"/>
            </a:endParaRPr>
          </a:p>
        </p:txBody>
      </p:sp>
      <p:sp>
        <p:nvSpPr>
          <p:cNvPr id="56" name="Tekstboks 39"/>
          <p:cNvSpPr txBox="1">
            <a:spLocks noChangeArrowheads="1"/>
          </p:cNvSpPr>
          <p:nvPr/>
        </p:nvSpPr>
        <p:spPr bwMode="auto">
          <a:xfrm>
            <a:off x="3424402" y="3432058"/>
            <a:ext cx="7000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da-DK" sz="1200" dirty="0"/>
              <a:t/>
            </a:r>
            <a:br>
              <a:rPr lang="da-DK" sz="1200" dirty="0"/>
            </a:br>
            <a:r>
              <a:rPr lang="da-DK" sz="1200" dirty="0" smtClean="0"/>
              <a:t>Recs -</a:t>
            </a:r>
            <a:r>
              <a:rPr lang="da-DK" sz="1200" dirty="0"/>
              <a:t/>
            </a:r>
            <a:br>
              <a:rPr lang="da-DK" sz="1200" dirty="0"/>
            </a:br>
            <a:r>
              <a:rPr lang="da-DK" sz="1200" dirty="0" smtClean="0"/>
              <a:t>Mng  / Leg</a:t>
            </a:r>
            <a:endParaRPr lang="da-DK" sz="1200" dirty="0"/>
          </a:p>
        </p:txBody>
      </p:sp>
      <p:sp>
        <p:nvSpPr>
          <p:cNvPr id="57" name="Tekstboks 32"/>
          <p:cNvSpPr txBox="1"/>
          <p:nvPr/>
        </p:nvSpPr>
        <p:spPr>
          <a:xfrm>
            <a:off x="173452" y="135622"/>
            <a:ext cx="6203621" cy="646331"/>
          </a:xfrm>
          <a:prstGeom prst="rect">
            <a:avLst/>
          </a:prstGeom>
          <a:noFill/>
          <a:ln>
            <a:noFill/>
          </a:ln>
        </p:spPr>
        <p:txBody>
          <a:bodyPr wrap="none">
            <a:spAutoFit/>
          </a:bodyPr>
          <a:lstStyle/>
          <a:p>
            <a:pPr>
              <a:defRPr/>
            </a:pPr>
            <a:r>
              <a:rPr lang="da-DK" sz="3600" b="1" dirty="0">
                <a:solidFill>
                  <a:srgbClr val="1D2F68"/>
                </a:solidFill>
                <a:latin typeface="+mj-lt"/>
                <a:ea typeface="+mj-ea"/>
                <a:cs typeface="+mj-cs"/>
              </a:rPr>
              <a:t>Planned CLEEN II Timeline</a:t>
            </a:r>
          </a:p>
        </p:txBody>
      </p:sp>
      <p:cxnSp>
        <p:nvCxnSpPr>
          <p:cNvPr id="65" name="Elbow Connector 64"/>
          <p:cNvCxnSpPr/>
          <p:nvPr/>
        </p:nvCxnSpPr>
        <p:spPr bwMode="auto">
          <a:xfrm rot="16200000" flipH="1">
            <a:off x="2539124" y="2884784"/>
            <a:ext cx="596108" cy="1589"/>
          </a:xfrm>
          <a:prstGeom prst="bentConnector3">
            <a:avLst>
              <a:gd name="adj1" fmla="val 50000"/>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cxnSp>
        <p:nvCxnSpPr>
          <p:cNvPr id="67" name="Elbow Connector 66"/>
          <p:cNvCxnSpPr/>
          <p:nvPr/>
        </p:nvCxnSpPr>
        <p:spPr bwMode="auto">
          <a:xfrm>
            <a:off x="2602523" y="4945488"/>
            <a:ext cx="914400" cy="914400"/>
          </a:xfrm>
          <a:prstGeom prst="bentConnector3">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Elbow Connector 73"/>
          <p:cNvCxnSpPr/>
          <p:nvPr/>
        </p:nvCxnSpPr>
        <p:spPr bwMode="auto">
          <a:xfrm rot="16200000" flipH="1">
            <a:off x="3469413" y="3434505"/>
            <a:ext cx="258274" cy="253375"/>
          </a:xfrm>
          <a:prstGeom prst="bentConnector3">
            <a:avLst>
              <a:gd name="adj1" fmla="val -709"/>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cxnSp>
        <p:nvCxnSpPr>
          <p:cNvPr id="95" name="Elbow Connector 94"/>
          <p:cNvCxnSpPr>
            <a:endCxn id="26" idx="1"/>
          </p:cNvCxnSpPr>
          <p:nvPr/>
        </p:nvCxnSpPr>
        <p:spPr bwMode="auto">
          <a:xfrm>
            <a:off x="3752787" y="4172931"/>
            <a:ext cx="368363" cy="206306"/>
          </a:xfrm>
          <a:prstGeom prst="bentConnector3">
            <a:avLst>
              <a:gd name="adj1" fmla="val 1733"/>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cxnSp>
        <p:nvCxnSpPr>
          <p:cNvPr id="98" name="Elbow Connector 97"/>
          <p:cNvCxnSpPr/>
          <p:nvPr/>
        </p:nvCxnSpPr>
        <p:spPr bwMode="auto">
          <a:xfrm>
            <a:off x="1206838" y="3177632"/>
            <a:ext cx="109841" cy="1"/>
          </a:xfrm>
          <a:prstGeom prst="bentConnector3">
            <a:avLst>
              <a:gd name="adj1" fmla="val 50000"/>
            </a:avLst>
          </a:prstGeom>
          <a:ln>
            <a:headEnd type="none" w="med" len="med"/>
            <a:tailEnd type="triangle" w="med" len="med"/>
          </a:ln>
          <a:extLst/>
        </p:spPr>
        <p:style>
          <a:lnRef idx="2">
            <a:schemeClr val="accent4"/>
          </a:lnRef>
          <a:fillRef idx="0">
            <a:schemeClr val="accent4"/>
          </a:fillRef>
          <a:effectRef idx="1">
            <a:schemeClr val="accent4"/>
          </a:effectRef>
          <a:fontRef idx="minor">
            <a:schemeClr val="tx1"/>
          </a:fontRef>
        </p:style>
      </p:cxnSp>
      <p:sp>
        <p:nvSpPr>
          <p:cNvPr id="105" name="Horizontal Scroll 104"/>
          <p:cNvSpPr/>
          <p:nvPr/>
        </p:nvSpPr>
        <p:spPr bwMode="auto">
          <a:xfrm>
            <a:off x="7443788" y="4692650"/>
            <a:ext cx="450850" cy="463550"/>
          </a:xfrm>
          <a:prstGeom prst="horizontalScroll">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cxnSp>
        <p:nvCxnSpPr>
          <p:cNvPr id="112" name="Straight Arrow Connector 111"/>
          <p:cNvCxnSpPr/>
          <p:nvPr/>
        </p:nvCxnSpPr>
        <p:spPr bwMode="auto">
          <a:xfrm>
            <a:off x="5078412"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14"/>
          <p:cNvCxnSpPr/>
          <p:nvPr/>
        </p:nvCxnSpPr>
        <p:spPr bwMode="auto">
          <a:xfrm>
            <a:off x="5511006"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p:cNvCxnSpPr/>
          <p:nvPr/>
        </p:nvCxnSpPr>
        <p:spPr bwMode="auto">
          <a:xfrm>
            <a:off x="6328569"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Arrow Connector 116"/>
          <p:cNvCxnSpPr/>
          <p:nvPr/>
        </p:nvCxnSpPr>
        <p:spPr bwMode="auto">
          <a:xfrm>
            <a:off x="5924550" y="4625725"/>
            <a:ext cx="0" cy="15667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p:nvPr/>
        </p:nvCxnSpPr>
        <p:spPr bwMode="auto">
          <a:xfrm>
            <a:off x="5078412" y="4672518"/>
            <a:ext cx="1250157" cy="0"/>
          </a:xfrm>
          <a:prstGeom prst="line">
            <a:avLst/>
          </a:pr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AutoShape 2" descr="data:image/jpeg;base64,/9j/4AAQSkZJRgABAQAAAQABAAD/2wCEAAkGBxQSEBQUEhQUFBQVFBQUFRQVFBUUFBQVFRQWFxQUFBUYHCggGBolHBQUITEhJSkrLi4uFx8zODMsNygtLisBCgoKDg0OGxAQGywkICYsLCwsLCwsLC0sLCw0LCwsLCwsLCwsLCwsLCwsLCwsLCwsLCwsLCwsLCwsLCwsLCwsLP/AABEIAL8BCAMBIgACEQEDEQH/xAAcAAABBQEBAQAAAAAAAAAAAAAAAQIDBAUGBwj/xABBEAACAgECAwUFBQYEBQUBAAABAgADEQQSBSExBhNBUWEHInGBkRQyUqGxIzNywdHwFWKCskJDouHxY3ODksIW/8QAGQEAAwEBAQAAAAAAAAAAAAAAAAECAwQF/8QAKREAAgIBAwMEAgIDAAAAAAAAAAECEQMSITEEIkETUWGRcaEUgQUjQv/aAAwDAQACEQMRAD8A9xhCEACEIQAIQhAAhCEACEIQAIQhAAhCEACEIQAIQhAAhCEACEIQAIQhAAhCEACEIQAIQhAAhCEACEIQAIQhAAhCEACEIQAIQhmABCV9bra6UL2uqIOrMcAfMxvD+IVXoHpsS1Dkbq2DrkdRkHrHTqxWWoSvr9WtNT2ucJWjOx8lUZP6TieyvtQo1mrGn7p6i5YVMSGV9oJwcc1JAJHUcuspY5STaWyE5JOjvoRJ5P259p1+k170U11lKdm/vA26wsiucMD7gwwAOD5+kMeOWR1EJSUeT1mEq8N1YuprtUECytLAD1AdQwB9ec5j2n9prdBo1soALvatQZhuVMqzFiPE+5gfGKMXKWlDbpWdjCcR7Ku1V3ENNY14XvKrNm9RtDgqGGR0DDPPHpOzvtCqzHooLHHkBkwlFxdME7VkkJ5N2S9qd2q4hXS9Na03sVQLu7xPdLKWbOG6c8AflPWAY8mOUHUhRkpcCwnGdrfaHRobxSUe2wAM4TaAgbmASTzYjnj1E6jhevTUU13VnKWIrqSMHDDPMeBg8clFSa2Y1JN0W4SO+9UUs7BVHMsxCgfEnkJHo9bXau6p0sXpuRgy5HUZBkUMsQiRYAEIQgAQhCABCEIAEIQgAQiQgAQjLrQilmICgZJJwAPMmVtFxSm4sKra7CmN4R1YruGV3AHln1jp1YrLbOB1IEWeJe3HX3Lq0qJIpehSvkWFj94B6/u8+hE632M8VNnDxXZYGet7FRS4NndDaQcZztBYqPgBNpYKxqadkKfdTK3tL7f26G5aNOF7zYthLruGGLAcsj8B+vpOl9n/AGjbX6JbnULYGauwLnbuXHNc8wCCpx4Zxznk/ti41VfrDWKgLKCa++DHcw5Eqy9MBicePXnzlP2Y9rr6NZp9MHzp7H2PVtBA7w/vQQMgg459MZ+W8sC9FbUyFPvfsd77cFLaSsLailXLNU1iq9iEY3ICfeII6eRPwnLexrtHRpbLa77dn2h6lrUqdm8bgWZui53KvPymn7SuyOr1/EA9BrNIprAd32qrZfcoABY+B6Y96UdB7Hz/AM/VH4VVgf8AW5P+2OLh6Kg2J3rs9C9pXaOvR6I95WLhcTT3ZYqGDKd+WA5cp8/8G42dJqV1FSKWQsaxaSyruBXJ27dxAJ8p9Dcd4LVrURNUgsVG3qMsuG2lcnaRnkTyPKVdJ2R0VXNNLQp8+6Qn6kZmeLJGEar8jktTsucF7T/aeFfbUTDdza/d5yN9W8MoPiNyHHoRPn/i2p12usFt1V1r4ABGmI93qAdqDcBk9cz6Kr06qAFAAHQAYA+kca5OPIsbdIcu44/2S8a1rrdXrxYFXY1T3Vmtju3Bqx7oyBtU+m74TmPaeOJanW3V1V3vpAK1RU/dPhFYsRnm28sM/wCUT1bZEKwU6nqSB21R5B7PE4npdXQhrvTTGzFqMP2QV/vORnkQcHPp5TvfalxvVV6esaAOzvYe8epDYyIozjABxk45+QInQFBEKCOUtU9TQK0qPnrht+t0l3fVVXVWYYbzpicbvvYDIQPl8J9A6XtERwpdbcuGGlF7ovI52bioz05+fTMcUkVlIPUZB/vnHlmslWiYvSeC9oOPnW6g32IiswUMK8gMF5A5YnntAGfQcp7V7Lu0tWq0xqrqNP2YV17NxsGwqdjbyBkkq+fh6yPVdmtLZzfT0sfM1pn64zJuB8Lr0Rf7Mgr7wqXHMg7c7eRPL7x6Y6zTNkjkhpS44FC4ys5n2wcfptCaauzL1W5tQBtv3Dj3uhKk9PDPmJY9ia7V1BNqftChSkOpcbAwawoDlc7lH+n4TL4v7PO8sexLyGd3ch0DDLsWOCpGBk+sZ2P7KanScSotdk7pDZvdGOSrVOoVlIBwWKefSav0/wCP6cX8/wBkxb9TUz1XtJxYaTS23ld3dqCFzjLEhVBPgMkTh+xntDu1OtTT3pWFtD7DWGBVkUvg5JyCAfniY3tT7UWnUNpkcrQEUEADFpYBidxHPHIcuhBnPdiOOJo9Ylj1rZuZad5JBqWxgrsoHInp1GcDAIycrF0q/juTVt8fA5Zf9iV7H0LE3TD7ZcWGn0dxFi12GtxVlgrF9v8AwA9SM55TxzsNqbf8W0grZizO5s5k5qCEuX8x8fHHjObF0znjlkbpL9msslSUUj6AhItVqVrQvYyoqjLMxAUDzJMrcN4xRqM9xbXZtxu2MGxnpnHwP0nNpdXWxpa4L0IQiGLCJCABEZsRCZgdui3+G6op95amceP3MMeXwUyoq2kJulZV9pDs3CtUaT7yKrnackKjq79P8oJnkPss46KeJd7daErsqsWx3bC+DKWJ5dVA+ch7Nds7NP8Aa/e/fVLjIyodOQ5eqscn/KJyetuUk4VFHkowPWenDDohKDe1nM53JOtz0H2v9o3s1dmmONlJTarKCcsgbereoYTnfZ5XqDxDT26et3FVq96y8lWsnFisx5Z2k+71PlOp4N2QXiI0ep1JcINJVU9fvK9r1M6K7P1CtWKzkcz5ienaHRpUgStFRFGAqgKoHoBMXmqGhLxRVb2cxxL2e6bU667VXGxhaysKQdiAqiqSxX3jkrnkR18Z03DODU6ddtFSVL5IoXPxPj85dUSQGc7k2VQirHRMwzJGLmJELRMwAcTGkxpMTMAFJiZiZiZjSAUxphEzGIDGmGYkCWJAwgY0IYRGMskiRgU9Ro0cbXVWU9QwBH0M53UditMba7UVqzXbXbtQ+4/duG2lSDgHHhidWYxhLjOS4ZNI4D2nJfdqRcK3NK1qgx723mS5KjpzPXyAnK8C4zbptRU+nbDWW1Vso/5oZwBWfQ/znsrLMC3svpzrKNTs2tTaLSqYC2EdCy9Mg4ORjpOqHU1i9NrxsQ43LVZN7WuN19yNKjg294jWIAeSbXIy2MZzsOM56GYfsRV31eqtGe6Stas/8LWFg2AfEgKf/sPOcl2hudtXebVKu1rttb8LMdvoRtwPlNr2adpfs+osqZ8UrW7lSQEVgOXXxLFRgeJmuTC4dIoQfO7+WOM7yame0jjFHed131Xeg7e77xN+7y25zn0l6fOnZi57uL6VASXa9bXPj7pNrk/JT9Z9E5nndVgjhkop37/k6MU3NW0OhEBhOU1IiZi9sNeaNFdYADtUZBGQVJAfl/CWmqzTE7XabvtFfUDhnQhDnHvj3lBPgCVAlQdSTZMuGfOnEkpUfsA6ggKVJJGPE5PPny5ek0PZ3wBdZrB3ozRSBZYvg5J/Z1n0JBJ9FI8ZgapHG8bWwhYE7TgbTg5PynonshtSii03+4bbF2sehVVwMkdACT1856mZubqK+jmj2q2z1mrHgJODK6YkoacLLRMDDMjDRcyaLH7obozMMwoBxMMxuYhMKAdEzEzEzGIWGY0mITAVikxMxMxICsIQiZjELEiZiZjAIkWITABDGmBiEwENMjYSSMYyhM5vtfwMamo7QO9QE1t5+JQnyP5HBnkPBSffY5BY8weox1B+eZ765njPHqAvEL0QcjaTjwy4Dt+bGd3Rybml7Gc+GRcO1X2d7HrJV3AU2BiHA3AkK3UZ28/hPdPZ1dY/D67LXd2sLsC7Fm2biq8z4YXPznz3xLhzAqiPlnYtzHPnyz8Bz+s+j+zVijS1Kq7FrVa1XOfdRQo/ST/kZNLRprezTp93dm2DFkQaJPIOsrO8zeLgvS6jrtyv8S8x+YEsWWSnfbGtmJ7qjwTjPFCbbVRv2b5bG0D7498cxnrk/wCqZGl1RUEA+6eo8Mzb7XcMCcQZDkIbN3LAOyz38LkYz4D4SzxzgKMgt0thepUCuHA76oAdWCgBx16DP8Xh6uPPaW/BxuKWx6F7NOMHUaPDHLUt3RJ6lcAofocf6Z2KmeQdjeMVcNVt1i2V2lWZlOXXAwGCjO5fTqOfXpPTtFxJLaxZWy2IRkMpBB+BHjOfNjcZ7oqMlRqAxd08I1vtB1VzksQKycrWuV2jw555t6n8p0/YbtuzXrRe25LSFrZj7yOfuqT4qTy9DjwlvpuzUnv7Brd0eogw3SPMXM5qLsfuibozMWFBY7dEzEhmFALEiZiEwoQ6JmITEjAcYmY0mJmADokTdEJgApjSYZlN+JVB9htrD5xtLrnPljPWNRb4Qm6LZMbmBMSAATKWu4jVVjvHVc9MnmfXHl6xeJ61aarLW6IpY+uByHzPL5zyPtF2j3jI/ev4/hHp+gnV0+GM7lJ0l9mcpPhHqvEOIV1Utc7Du1UuWBBBA8j4k9B8Z4bquMb7mtyC1jMxwc43HOM/l8pVp1pH7NrGAdlbbuOCwON2OhbBIBPnNfUcLRmVEUlncIgOM+8erFQMgDJPwmmGEouTjwvLCVLkp6TW/te9YZwMgZ5YUjkfHqR+c+iuzpYaareNrFAzLnOGb3iM+mcfKeVU8NqF9OhqUMu9XvsYAsxX32GfDkuPmB8fV6rZxdVkc2bYV5NRGhK1dkJyHQU7XlDUPLNxmfeZZLPPPaVpcvVaP4CfIg7kz/1fSY2i1hrbI8RgjzHlOy7Z6XvNLYPFRvH+nmfy3Tg6myqk45jPL0JHP15TeDObIjDstCu6gYXOVXyB8Ph1j+AcYu0lmdPcazu95GBalh5svw8evKM4om2wHzyP5j+ck4Mib8k/tM+6vhhRnd065m16oq/BV0rJ+LacCwspRlc7/cztUt7xXB5qOfLPhiSdndDZdqqkr5YsRixIUIFYEtk+PkBzM6S/jbXALqa69QB0LqA4+DqOUqa3FVYt0oyg/eUv7xT1VuuPiT+Rm0Zxk6e37MtR7X3sUPPD+H9udTRlgVsQ4PdvnaMZ5IQfdP16TpuF+1ihsC6mys+JQrYo+u0/kZzZMeiVWaK2rPROI8QSimy2z7laF2xzOFGcAefhPFeLdudRfYzEKqE+6nvHaPAZyBn1xO/4n2j0ms0ltaWM3eIUOEYMhIJViGAyAQPGeOXUMjFWGCP75ek3wRlBa19ktxlsztOy/buymxRYxakkB1Y7tgPLehPMY646EZ8ec9j3z5x4Pw46i9KdwUOcM5IAVP8AibJ8cZwPE4E+hKrFwNpBAGBg55eHOT1Hc9VbjVLYtbobpCGilpzUVYajUKiM7HCqCSfICcJxv2iLW2KyoPltLsP4sHAPpNvt4W/w7UbSQQity8ldWY/QGeEATrwKCVtW/nghpvyeydku3q6q0U2gB2zsZQQGIGdrKehwORzj4TtS0+deAb/ten7vO/v6tuP41z8sZz6Zn0MWmeZLVaVDWw/dDMi3yDU6tUBZ2CgeJ5TJRsLMHth2kGnZas4yhscjqEyQAPiVb6Dznk3FOOPa52/s08FHXH+Y+fw5TqPaTfRey2U27rAorZdr7WQMWUhiMZBY/HPpz4Tb/Z5T0ISlCCik17/Jmoxbtnq/sv4/bfXbVcxfue7KOfvbX3Dax8cbOR6852Gs1yVKWsdUXxZmCj6meK6Tj1ujoNendUd23WNsy55YUBmBAUD08SZiajVWXuGusew56sxJx4gZ6TjyrTOmaJXuj03tb2qr1GmspoVrFsG3vvuICGzlcjL818gPWec6Xh91rbVRnYcvdGceWT0X5zW1PEUsFVFRKKxAY45og6gDxOAT8vWbnFOKhEXT6UlKUGCw5NYx6knr/U5nVlWPF2x3fn2M1J+TluM8Ls0+3dsHLntcOwP+bH3T+Uj4bqHNgbe2UHunOCC3Xn8BJOL24TH4j+Q5n+UbwlMLk+OT/fymEsjaK/5s77sFSWttubmfuAnxLEM5/wBn1noOnsnJ9l9P3enQHqRvb4tzx8uQ+U6TTtOKe7OjGqVGvU8SQ0tEkGhFbKN0v2iU7ljRLMfWjkR5zy80d1ZZWT9xsDPip5ggfDH1nrOorzOW4/wNHDuF/abSM/Acv6TSLMpI8943X7ufLn9Ov5SvwW0h2whfIAyB9zn94nwGMy+BupyeZVipB8vD5cyPlINcG5Ae8hU4CjaqkjkQBy5TVTolcUasj1H3GGeo5+vxi1tkA+YEHGQR6GPwZHML0x8RKpEuXDDMPXP15yzrWoWpABmwqDyJ90kcyx/lHKDnG74OhSpmj2eorAFjr3m0jbWSQpxzJsI5kf5R8zjkd7U3aWz72l2/+3fYAPgp5TnOAvms+h/lj+U0pWpmMuS2uiqIP2ZnSzqq2isox/DuAzmZdHaDUU2FlfurFUqQFGMdSGVsg9Bz+ksgzA4if2zk8yf6CaRzSrS3sKMVZ0NXtN1o6uh+NS/yAl/Qe0rWWOF/YDqSTW3IAZJ5P6TzvbJdPyb6zjxy71fudEoKj0TT8b1WtssWtn24Yu7WmulEPi/LCr4Y5k/WZd3ZRgf3+j+A1G7/APEi4ZrX+yrVnCbncqOW5ix5t+LHIDPSPzO2eeUnwvo5qS4JNNwiyg767KXsH3RXcd58wnujnjPjILu2usRcJc6AHmp2swPj7zLuHPwj8zC42+61s8z7uT4nkOv5SJ5pODiyoK2S6jtVq7Pvai4//I4H0BEvcH4ktdTWvl7icAsScjwwT0HLJ+U51Ulm3kij0k9JklGTl8GmSKao7XhGmqroGo1RF72jNOn3EKB+OzHT4f2D/GCv7qqikf8Ap1AH6nMoXLggfhVV+gkcJTcnbZiR8bta5S1hLMByPLPw5eEwa35keU1eLXFUG3mSwAHn/fKUNTkH3l2MBzHLn5EEdR6xwjFu2+C43RY4OubS34R+Z/8ABmrKHB0xWT+I/kOX9Zekt2yZcmfxPTM7DDKAB0bI+JU4wfDlNPguk7yxawOXJm9EBGc/EcvnG6iz3Av4iPy/sTouxOiIV7GGC5wM9dq/9/0mbZS32Ot0a4mrQZR06y/SJgzeJepMIUwkljrRKtqy86ys6wAzrFlDULNexJUtqlJkyR5txPs33feurEqcnZjkB/PHOYulAZAPEZGJ6rqNICCCOR6zA/8A5utCSi4zz5kn+xNLRk0ccRsHvch6+pjppdptBivp5j8sj9Jn1MGqQjrtGT6jkf0l6jPSYl+izYzMdtY+83j44CjxP5ShxNlO3YoVRkDzPqzdWM19bpQ7YOemfjM/XackBR1zgRN+DSJP2dbkw+H5H/vNmZXCNGa2yfEEeg6f0mtLTsifIkweKcrm+Am/MniumGS+fJQPllifTp9Y7p2KHJkomRHqmDH6VcqJKa5gtpHQzW4X+6X/AFf7jLZlfh6YrUH1P1JlibnM+RJga7na/wAf0AE6CYdtfvsfNj+smT2KhyVQSCMdfCWaxutQebL+vOMRP2qj1XP1mxoKUc7x7tiElh4MCCBgeH/maQemOkqT8lqw5Yn1MSNhIsxM3iBzdWv4QWP8v0iafUbia7V3J4N0K5/CfD5fOWrdCSxcZJIA9AJKNLgcwOUlvc12ok09GAFXPLz6/OS6Oou+B4Z/L+xH6cMAWUEza7LcOOC7AjOAMjBx4n9PpBslKyto+CWNejMB3a88+Z8sfHH0nZaajEkopl2qqZuRqojqUlylZHUkt1rM2apEtQhH1rCIZKwkNiS0yyMrACi6yCyuaDpK7pADPeuVrappvXIHqjTJaOd4rw8WoUPocjqCPKc7V2aFS4DFvHnO9solZ9NLUiHE8q1dWy8KR4lcfpLycNB5kc/hO9u4ahOSikjoSBkfAyCzhw8pVojSzib9HtUnyEyXZ8tt54I5cuhH9QZ3uu4WSrY8j+k5LS6KzvGyjAFV6gjmC3n8ZV7E1uUaLGONwAlXiK8z/D/Wb1+hIBOJT0tAdzkA+6OvxMPAcMzdNw/AAk/2GdFXofSD6TEVFWYgbavPw+fjGm8Yzz+hli6r3iv9+cQaWPdEJJ8kddgYZH98s/zkaaPMn7oKQB4n9eX8ps06TMbBbHPW6HBD88rn58jDQ043MRj3cfUzp20PLpMvXUleWDz6cusED4M9qS3iQMyw6YwB6D+/rNvTcIJAzyk+m7OHvAzNyBBxjr49Yk6HRHToMjEL+Au4G0gfHpOoo0gHhLS0SdRagYnDeE92oHUjqfMzXooltaJOlUlyLUSKquWUSPSqTokgtIaiSyixESTqsQxVWEkVYQGSMsYyyfEYRFYysyyNklkrGFYxFRq5EyS6yyNkgIotVImql9q4xkjCjPaqRNVNFq5G1ULFRlvRK76WbJqkZpjTJow7NACCCOR9JWo4BUhJVME+pP0yZ0Zqid1HqYtJi/YB5Rj8NU9Zud1GmmFi0nHXdmQbC2448sennLK8HXynTfZ4g08rULQco3ZpGcNlhjHIY/pNerh6joJrCiPFMTkNRozU0g8o86X0miKo7uotRVGaNLJ000uCqSCqKx6SqlMlWuWVqkgSKx0QLXJVrkq1yQVxDojVJMiR4SPCwAaqyRVihY9VgxgBFjwISRkjCMIksaYARERpWSkRCIAVysaVk+IhWOxFcrGFJZKxpWMCqa4w1y2VjdsBFQ1xpSXCsbsgBT7uIa5cKRvdwAp93Du5b7uHdxhRT7qHdS53cO7gBU7qL3UtbIvdxAVRVHCuWe7ihIAVhXHiuT7I7bACEVx4SSBY7bABgWOCyQLHAQsdDAseFjgI7EVjGgR4EUCOxEAgEI8RI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362" y="4728596"/>
            <a:ext cx="786852" cy="56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439" y="3832477"/>
            <a:ext cx="1045274" cy="940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911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 Summary</a:t>
            </a:r>
            <a:endParaRPr lang="en-US" sz="3200" dirty="0"/>
          </a:p>
        </p:txBody>
      </p:sp>
      <p:sp>
        <p:nvSpPr>
          <p:cNvPr id="3" name="Content Placeholder 2"/>
          <p:cNvSpPr>
            <a:spLocks noGrp="1"/>
          </p:cNvSpPr>
          <p:nvPr>
            <p:ph idx="1"/>
          </p:nvPr>
        </p:nvSpPr>
        <p:spPr>
          <a:xfrm>
            <a:off x="219728" y="919402"/>
            <a:ext cx="5099247" cy="5030461"/>
          </a:xfrm>
        </p:spPr>
        <p:txBody>
          <a:bodyPr/>
          <a:lstStyle/>
          <a:p>
            <a:r>
              <a:rPr lang="en-US" sz="2400" b="0" dirty="0" smtClean="0"/>
              <a:t>CLEEN* has already successfully accelerated aircraft technology development to reduce noise, emissions and fuel burn</a:t>
            </a:r>
          </a:p>
          <a:p>
            <a:r>
              <a:rPr lang="en-US" sz="2400" b="0" dirty="0" smtClean="0"/>
              <a:t>CLEEN has helped and is helping to </a:t>
            </a:r>
            <a:r>
              <a:rPr lang="en-US" sz="2400" b="0" dirty="0"/>
              <a:t>accelerate alternative jet </a:t>
            </a:r>
            <a:r>
              <a:rPr lang="en-US" sz="2400" b="0" dirty="0" smtClean="0"/>
              <a:t>fuel development</a:t>
            </a:r>
            <a:endParaRPr lang="en-US" sz="2400" b="0" dirty="0"/>
          </a:p>
          <a:p>
            <a:r>
              <a:rPr lang="en-US" sz="2400" b="0" dirty="0" smtClean="0"/>
              <a:t>CLEEN II is coming this year</a:t>
            </a:r>
            <a:endParaRPr lang="en-US" sz="2400" b="0" dirty="0"/>
          </a:p>
        </p:txBody>
      </p:sp>
      <p:pic>
        <p:nvPicPr>
          <p:cNvPr id="5" name="Picture 2" descr="C:\Documents and Settings\Rhett Jefferies\My Documents\CLEEN\Images\Public\Boeing\FA284954_By John Parker.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23315"/>
          <a:stretch/>
        </p:blipFill>
        <p:spPr bwMode="auto">
          <a:xfrm>
            <a:off x="5451626" y="1026367"/>
            <a:ext cx="3253902" cy="16608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ontinental 02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51626" y="3146772"/>
            <a:ext cx="3253902" cy="2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bwMode="auto">
          <a:xfrm>
            <a:off x="190919" y="6099349"/>
            <a:ext cx="51648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dirty="0" smtClean="0">
                <a:solidFill>
                  <a:schemeClr val="bg1"/>
                </a:solidFill>
              </a:rPr>
              <a:t>* For </a:t>
            </a:r>
            <a:r>
              <a:rPr lang="en-US" sz="1200" dirty="0">
                <a:solidFill>
                  <a:schemeClr val="bg1"/>
                </a:solidFill>
              </a:rPr>
              <a:t>more information on the CLEEN Program, its benefits, and accomplishments to date, please see the CLEEN Program Fact </a:t>
            </a:r>
            <a:r>
              <a:rPr lang="en-US" sz="1200" dirty="0" smtClean="0">
                <a:solidFill>
                  <a:schemeClr val="bg1"/>
                </a:solidFill>
              </a:rPr>
              <a:t>Sheet at</a:t>
            </a:r>
            <a:r>
              <a:rPr lang="en-US" sz="1200" dirty="0">
                <a:solidFill>
                  <a:schemeClr val="bg1"/>
                </a:solidFill>
              </a:rPr>
              <a:t/>
            </a:r>
            <a:br>
              <a:rPr lang="en-US" sz="1200" dirty="0">
                <a:solidFill>
                  <a:schemeClr val="bg1"/>
                </a:solidFill>
              </a:rPr>
            </a:br>
            <a:r>
              <a:rPr lang="en-US" sz="1200" dirty="0">
                <a:solidFill>
                  <a:schemeClr val="bg1"/>
                </a:solidFill>
              </a:rPr>
              <a:t>http://www.faa.gov/news/fact_sheets/news_story.cfm?newsId=16814</a:t>
            </a:r>
            <a:endParaRPr lang="en-US" sz="1200" b="1" dirty="0">
              <a:solidFill>
                <a:schemeClr val="bg1"/>
              </a:solidFill>
            </a:endParaRPr>
          </a:p>
        </p:txBody>
      </p:sp>
    </p:spTree>
    <p:extLst>
      <p:ext uri="{BB962C8B-B14F-4D97-AF65-F5344CB8AC3E}">
        <p14:creationId xmlns:p14="http://schemas.microsoft.com/office/powerpoint/2010/main" val="441736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406400"/>
            <a:ext cx="8472488" cy="609600"/>
          </a:xfrm>
        </p:spPr>
        <p:txBody>
          <a:bodyPr/>
          <a:lstStyle/>
          <a:p>
            <a:r>
              <a:rPr lang="en-US" dirty="0" smtClean="0"/>
              <a:t>Outline</a:t>
            </a:r>
            <a:endParaRPr lang="en-US" dirty="0"/>
          </a:p>
        </p:txBody>
      </p:sp>
      <p:sp>
        <p:nvSpPr>
          <p:cNvPr id="3" name="Text Placeholder 2"/>
          <p:cNvSpPr>
            <a:spLocks noGrp="1"/>
          </p:cNvSpPr>
          <p:nvPr>
            <p:ph type="body" sz="half" idx="1"/>
          </p:nvPr>
        </p:nvSpPr>
        <p:spPr>
          <a:xfrm>
            <a:off x="338164" y="1357704"/>
            <a:ext cx="7971806" cy="4391025"/>
          </a:xfrm>
        </p:spPr>
        <p:txBody>
          <a:bodyPr/>
          <a:lstStyle/>
          <a:p>
            <a:r>
              <a:rPr lang="en-US" dirty="0" smtClean="0"/>
              <a:t>Action Item Follow-Up</a:t>
            </a:r>
          </a:p>
          <a:p>
            <a:r>
              <a:rPr lang="en-US" dirty="0" smtClean="0"/>
              <a:t>CLEEN Overview and Goals</a:t>
            </a:r>
          </a:p>
          <a:p>
            <a:r>
              <a:rPr lang="en-US" dirty="0"/>
              <a:t>CLEEN </a:t>
            </a:r>
            <a:r>
              <a:rPr lang="en-US" dirty="0" smtClean="0"/>
              <a:t>Benefits</a:t>
            </a:r>
          </a:p>
          <a:p>
            <a:r>
              <a:rPr lang="en-US" dirty="0" smtClean="0"/>
              <a:t>Completed Technology </a:t>
            </a:r>
            <a:r>
              <a:rPr lang="en-US" dirty="0"/>
              <a:t>D</a:t>
            </a:r>
            <a:r>
              <a:rPr lang="en-US" dirty="0" smtClean="0"/>
              <a:t>emonstrations</a:t>
            </a:r>
          </a:p>
          <a:p>
            <a:r>
              <a:rPr lang="en-US" dirty="0" smtClean="0"/>
              <a:t>CLEEN II</a:t>
            </a:r>
          </a:p>
          <a:p>
            <a:r>
              <a:rPr lang="en-US" dirty="0" smtClean="0"/>
              <a:t>Summary</a:t>
            </a:r>
            <a:endParaRPr lang="en-US" dirty="0"/>
          </a:p>
        </p:txBody>
      </p:sp>
    </p:spTree>
    <p:extLst>
      <p:ext uri="{BB962C8B-B14F-4D97-AF65-F5344CB8AC3E}">
        <p14:creationId xmlns:p14="http://schemas.microsoft.com/office/powerpoint/2010/main" val="3325702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Item Follow-Up</a:t>
            </a:r>
            <a:endParaRPr lang="en-US" dirty="0"/>
          </a:p>
        </p:txBody>
      </p:sp>
      <p:sp>
        <p:nvSpPr>
          <p:cNvPr id="6" name="Text Placeholder 2"/>
          <p:cNvSpPr>
            <a:spLocks noGrp="1"/>
          </p:cNvSpPr>
          <p:nvPr>
            <p:ph type="body" sz="half" idx="1"/>
          </p:nvPr>
        </p:nvSpPr>
        <p:spPr>
          <a:xfrm>
            <a:off x="316672" y="1020948"/>
            <a:ext cx="7971806" cy="4391025"/>
          </a:xfrm>
        </p:spPr>
        <p:txBody>
          <a:bodyPr/>
          <a:lstStyle/>
          <a:p>
            <a:r>
              <a:rPr lang="en-US" sz="2000" dirty="0" smtClean="0"/>
              <a:t>Develop CLEEN Communication Materials</a:t>
            </a:r>
          </a:p>
          <a:p>
            <a:pPr lvl="1"/>
            <a:r>
              <a:rPr lang="en-US" sz="1800" dirty="0" smtClean="0"/>
              <a:t>Last CLEEN Fact Sheet update </a:t>
            </a:r>
            <a:r>
              <a:rPr lang="en-US" sz="1800" dirty="0"/>
              <a:t>completed </a:t>
            </a:r>
            <a:r>
              <a:rPr lang="en-US" sz="1800" dirty="0" smtClean="0"/>
              <a:t>8/1</a:t>
            </a:r>
          </a:p>
          <a:p>
            <a:pPr marL="744538" lvl="1" indent="0">
              <a:buNone/>
            </a:pPr>
            <a:r>
              <a:rPr lang="en-US" sz="1800" dirty="0" smtClean="0"/>
              <a:t>Next </a:t>
            </a:r>
            <a:r>
              <a:rPr lang="en-US" sz="1800" dirty="0"/>
              <a:t>Fact Sheet update planned for </a:t>
            </a:r>
            <a:r>
              <a:rPr lang="en-US" sz="1800" dirty="0" smtClean="0"/>
              <a:t>5/2015</a:t>
            </a:r>
          </a:p>
          <a:p>
            <a:pPr lvl="2"/>
            <a:r>
              <a:rPr lang="en-US" sz="1400" dirty="0" smtClean="0">
                <a:solidFill>
                  <a:srgbClr val="0033CC"/>
                </a:solidFill>
                <a:hlinkClick r:id="rId3"/>
              </a:rPr>
              <a:t>http</a:t>
            </a:r>
            <a:r>
              <a:rPr lang="en-US" sz="1400" dirty="0">
                <a:solidFill>
                  <a:srgbClr val="0033CC"/>
                </a:solidFill>
                <a:hlinkClick r:id="rId3"/>
              </a:rPr>
              <a:t>://</a:t>
            </a:r>
            <a:r>
              <a:rPr lang="en-US" sz="1400" dirty="0" smtClean="0">
                <a:solidFill>
                  <a:srgbClr val="0033CC"/>
                </a:solidFill>
                <a:hlinkClick r:id="rId3"/>
              </a:rPr>
              <a:t>www.faa.gov/news/fact_sheets/news_story.cfm?newsId=16814</a:t>
            </a:r>
            <a:endParaRPr lang="en-US" sz="1400" dirty="0" smtClean="0"/>
          </a:p>
          <a:p>
            <a:pPr lvl="1"/>
            <a:r>
              <a:rPr lang="en-US" sz="1800" dirty="0" smtClean="0"/>
              <a:t>November 2014 CLEEN Consortium Meeting presentations made available on website</a:t>
            </a:r>
          </a:p>
          <a:p>
            <a:pPr lvl="2"/>
            <a:r>
              <a:rPr lang="en-US" sz="1400" dirty="0">
                <a:hlinkClick r:id="rId4"/>
              </a:rPr>
              <a:t>https://www.faa.gov/about/office_org/headquarters_offices/apl/research/aircraft_technology/cleen/2014_consortium</a:t>
            </a:r>
            <a:r>
              <a:rPr lang="en-US" sz="1400" dirty="0" smtClean="0">
                <a:hlinkClick r:id="rId4"/>
              </a:rPr>
              <a:t>/</a:t>
            </a:r>
            <a:r>
              <a:rPr lang="en-US" sz="1400" dirty="0" smtClean="0"/>
              <a:t> </a:t>
            </a:r>
          </a:p>
          <a:p>
            <a:r>
              <a:rPr lang="en-US" sz="2000" dirty="0" smtClean="0"/>
              <a:t>CLEEN program technologies with expected EIS </a:t>
            </a:r>
          </a:p>
          <a:p>
            <a:pPr lvl="1"/>
            <a:r>
              <a:rPr lang="en-US" sz="1600" dirty="0" smtClean="0"/>
              <a:t>TAPS II advanced low </a:t>
            </a:r>
            <a:r>
              <a:rPr lang="en-US" sz="1600" dirty="0" err="1" smtClean="0"/>
              <a:t>NOx</a:t>
            </a:r>
            <a:r>
              <a:rPr lang="en-US" sz="1600" dirty="0" smtClean="0"/>
              <a:t> combustor starting in 2016 – </a:t>
            </a:r>
          </a:p>
          <a:p>
            <a:pPr lvl="2"/>
            <a:r>
              <a:rPr lang="en-US" sz="1400" dirty="0" smtClean="0"/>
              <a:t>Airbus A320neo, Boeing 737MAX, COMAC C919</a:t>
            </a:r>
          </a:p>
          <a:p>
            <a:pPr lvl="1"/>
            <a:r>
              <a:rPr lang="en-US" sz="1600" dirty="0"/>
              <a:t>CLEEN model brings technologies to point of readiness for product </a:t>
            </a:r>
            <a:r>
              <a:rPr lang="en-US" sz="1600" dirty="0" smtClean="0"/>
              <a:t>development</a:t>
            </a:r>
          </a:p>
          <a:p>
            <a:pPr lvl="1"/>
            <a:r>
              <a:rPr lang="en-US" sz="1600" dirty="0" smtClean="0"/>
              <a:t>Other TRL 6-7 technologies in product planning, not publicly announced</a:t>
            </a:r>
          </a:p>
          <a:p>
            <a:pPr lvl="1"/>
            <a:endParaRPr lang="en-US" sz="1600" dirty="0"/>
          </a:p>
        </p:txBody>
      </p:sp>
    </p:spTree>
    <p:extLst>
      <p:ext uri="{BB962C8B-B14F-4D97-AF65-F5344CB8AC3E}">
        <p14:creationId xmlns:p14="http://schemas.microsoft.com/office/powerpoint/2010/main" val="4222981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of the CLEEN program with expected EIS</a:t>
            </a:r>
          </a:p>
        </p:txBody>
      </p:sp>
      <p:sp>
        <p:nvSpPr>
          <p:cNvPr id="3" name="Text Placeholder 2"/>
          <p:cNvSpPr>
            <a:spLocks noGrp="1"/>
          </p:cNvSpPr>
          <p:nvPr>
            <p:ph type="body" sz="half" idx="1"/>
          </p:nvPr>
        </p:nvSpPr>
        <p:spPr>
          <a:xfrm>
            <a:off x="495299" y="1508125"/>
            <a:ext cx="8436049" cy="4391025"/>
          </a:xfrm>
        </p:spPr>
        <p:txBody>
          <a:bodyPr/>
          <a:lstStyle/>
          <a:p>
            <a:pPr marL="0" indent="0">
              <a:buNone/>
            </a:pPr>
            <a:r>
              <a:rPr lang="en-US" dirty="0" smtClean="0"/>
              <a:t>Under CLEEN, there are 10 technology projects*</a:t>
            </a:r>
            <a:br>
              <a:rPr lang="en-US" dirty="0" smtClean="0"/>
            </a:br>
            <a:endParaRPr lang="en-US" dirty="0" smtClean="0"/>
          </a:p>
          <a:p>
            <a:r>
              <a:rPr lang="en-US" dirty="0"/>
              <a:t>4</a:t>
            </a:r>
            <a:r>
              <a:rPr lang="en-US" dirty="0" smtClean="0"/>
              <a:t> with EIS prior to 2020, &gt;8,000 engines</a:t>
            </a:r>
          </a:p>
          <a:p>
            <a:r>
              <a:rPr lang="en-US" dirty="0" smtClean="0"/>
              <a:t>6 with EIS after 2020, &gt;4,000 engines</a:t>
            </a:r>
          </a:p>
          <a:p>
            <a:pPr marL="0" indent="0">
              <a:buNone/>
            </a:pPr>
            <a:endParaRPr lang="en-US" sz="1400" dirty="0" smtClean="0"/>
          </a:p>
          <a:p>
            <a:pPr marL="0" indent="0">
              <a:buNone/>
            </a:pPr>
            <a:r>
              <a:rPr lang="en-US" sz="1600" dirty="0"/>
              <a:t>* Based on Nov 2014 data. These numbers will increase as soon as the companies finalize their trade </a:t>
            </a:r>
            <a:r>
              <a:rPr lang="en-US" sz="1600" dirty="0" smtClean="0"/>
              <a:t>studies</a:t>
            </a:r>
            <a:r>
              <a:rPr lang="en-US" sz="1400" dirty="0" smtClean="0"/>
              <a:t/>
            </a:r>
            <a:br>
              <a:rPr lang="en-US" sz="1400" dirty="0" smtClean="0"/>
            </a:br>
            <a:endParaRPr lang="en-US" sz="1400" dirty="0" smtClean="0"/>
          </a:p>
          <a:p>
            <a:pPr marL="0" indent="0">
              <a:buNone/>
            </a:pPr>
            <a:r>
              <a:rPr lang="en-US" dirty="0" smtClean="0"/>
              <a:t>CLEEN contributed to the approval of 2 alternative jet fuels (HEFA and SIP) by ASTM Intl. </a:t>
            </a:r>
            <a:br>
              <a:rPr lang="en-US" dirty="0" smtClean="0"/>
            </a:br>
            <a:endParaRPr lang="en-US" dirty="0"/>
          </a:p>
          <a:p>
            <a:pPr marL="0" indent="0">
              <a:buNone/>
            </a:pPr>
            <a:r>
              <a:rPr lang="en-US" sz="2400" dirty="0" smtClean="0"/>
              <a:t>.</a:t>
            </a:r>
            <a:endParaRPr lang="en-US" sz="2400" dirty="0"/>
          </a:p>
        </p:txBody>
      </p:sp>
      <p:sp>
        <p:nvSpPr>
          <p:cNvPr id="5" name="Slide Number Placeholder 4"/>
          <p:cNvSpPr>
            <a:spLocks noGrp="1"/>
          </p:cNvSpPr>
          <p:nvPr>
            <p:ph type="sldNum" sz="quarter" idx="12"/>
          </p:nvPr>
        </p:nvSpPr>
        <p:spPr/>
        <p:txBody>
          <a:bodyPr/>
          <a:lstStyle/>
          <a:p>
            <a:pPr>
              <a:defRPr/>
            </a:pPr>
            <a:fld id="{0392F7C5-4B4D-48EB-903F-474B3ACAC3A8}" type="slidenum">
              <a:rPr lang="en-US" smtClean="0">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1075472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363"/>
            <a:ext cx="8472488" cy="609600"/>
          </a:xfrm>
        </p:spPr>
        <p:txBody>
          <a:bodyPr/>
          <a:lstStyle/>
          <a:p>
            <a:r>
              <a:rPr lang="en-US" sz="2400" dirty="0" smtClean="0"/>
              <a:t>Efforts that support Technology Maturation</a:t>
            </a:r>
            <a:endParaRPr lang="en-US" sz="2400" dirty="0"/>
          </a:p>
        </p:txBody>
      </p:sp>
      <p:sp>
        <p:nvSpPr>
          <p:cNvPr id="3" name="Content Placeholder 2"/>
          <p:cNvSpPr>
            <a:spLocks noGrp="1"/>
          </p:cNvSpPr>
          <p:nvPr>
            <p:ph idx="1"/>
          </p:nvPr>
        </p:nvSpPr>
        <p:spPr>
          <a:xfrm>
            <a:off x="193691" y="924450"/>
            <a:ext cx="8773960" cy="5030461"/>
          </a:xfrm>
        </p:spPr>
        <p:txBody>
          <a:bodyPr/>
          <a:lstStyle/>
          <a:p>
            <a:endParaRPr lang="en-US" dirty="0" smtClean="0"/>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541" y="1559153"/>
            <a:ext cx="1114767" cy="111476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3765" y="2760422"/>
            <a:ext cx="1175543" cy="262769"/>
          </a:xfrm>
          <a:prstGeom prst="rect">
            <a:avLst/>
          </a:prstGeom>
        </p:spPr>
      </p:pic>
      <p:sp>
        <p:nvSpPr>
          <p:cNvPr id="7" name="Rectangle 6"/>
          <p:cNvSpPr/>
          <p:nvPr/>
        </p:nvSpPr>
        <p:spPr>
          <a:xfrm>
            <a:off x="1710431" y="944940"/>
            <a:ext cx="7357369" cy="4770537"/>
          </a:xfrm>
          <a:prstGeom prst="rect">
            <a:avLst/>
          </a:prstGeom>
        </p:spPr>
        <p:txBody>
          <a:bodyPr wrap="square">
            <a:spAutoFit/>
          </a:bodyPr>
          <a:lstStyle/>
          <a:p>
            <a:pPr fontAlgn="auto">
              <a:lnSpc>
                <a:spcPct val="80000"/>
              </a:lnSpc>
              <a:spcBef>
                <a:spcPts val="0"/>
              </a:spcBef>
              <a:spcAft>
                <a:spcPts val="0"/>
              </a:spcAft>
              <a:buFontTx/>
              <a:buNone/>
              <a:tabLst>
                <a:tab pos="3263900" algn="l"/>
              </a:tabLst>
            </a:pPr>
            <a:r>
              <a:rPr lang="en-US" sz="2000" b="1" dirty="0" smtClean="0">
                <a:solidFill>
                  <a:srgbClr val="1D2F68"/>
                </a:solidFill>
                <a:latin typeface="Arial"/>
                <a:ea typeface="ＭＳ Ｐゴシック" pitchFamily="-109" charset="-128"/>
              </a:rPr>
              <a:t>Continuous Lower Energy, Emissions and Noise (CLEEN)</a:t>
            </a:r>
            <a:endParaRPr lang="en-US" sz="2000" dirty="0" smtClean="0">
              <a:solidFill>
                <a:srgbClr val="000000"/>
              </a:solidFill>
              <a:latin typeface="Arial"/>
            </a:endParaRPr>
          </a:p>
          <a:p>
            <a:pPr marL="285750" indent="-285750" fontAlgn="auto">
              <a:spcBef>
                <a:spcPts val="0"/>
              </a:spcBef>
              <a:spcAft>
                <a:spcPts val="0"/>
              </a:spcAft>
              <a:buFont typeface="Arial" pitchFamily="34" charset="0"/>
              <a:buChar char="•"/>
              <a:tabLst>
                <a:tab pos="3263900" algn="l"/>
              </a:tabLst>
            </a:pPr>
            <a:r>
              <a:rPr lang="en-US" sz="2000" dirty="0" smtClean="0">
                <a:solidFill>
                  <a:srgbClr val="000000"/>
                </a:solidFill>
                <a:latin typeface="Arial"/>
              </a:rPr>
              <a:t>Reduce aircraft fuel burn, emissions and noise through technology &amp; advance alternative jet fuels</a:t>
            </a:r>
          </a:p>
          <a:p>
            <a:pPr marL="285750" lvl="1" indent="-285750" fontAlgn="auto">
              <a:spcBef>
                <a:spcPts val="0"/>
              </a:spcBef>
              <a:spcAft>
                <a:spcPts val="0"/>
              </a:spcAft>
              <a:buFont typeface="Arial" pitchFamily="34" charset="0"/>
              <a:buChar char="•"/>
              <a:tabLst>
                <a:tab pos="3263900" algn="l"/>
              </a:tabLst>
            </a:pPr>
            <a:r>
              <a:rPr lang="en-US" sz="2000" dirty="0"/>
              <a:t>Public private partnership with 1:1 minimum cost share </a:t>
            </a:r>
            <a:r>
              <a:rPr lang="en-US" sz="2000" dirty="0" smtClean="0"/>
              <a:t>requirement</a:t>
            </a:r>
          </a:p>
          <a:p>
            <a:pPr marL="285750" lvl="1" indent="-285750" fontAlgn="auto">
              <a:spcBef>
                <a:spcPts val="0"/>
              </a:spcBef>
              <a:spcAft>
                <a:spcPts val="0"/>
              </a:spcAft>
              <a:buFont typeface="Arial" pitchFamily="34" charset="0"/>
              <a:buChar char="•"/>
              <a:tabLst>
                <a:tab pos="3263900" algn="l"/>
              </a:tabLst>
            </a:pPr>
            <a:r>
              <a:rPr lang="en-US" sz="2000" dirty="0" smtClean="0"/>
              <a:t>Enable </a:t>
            </a:r>
            <a:r>
              <a:rPr lang="en-US" sz="2000" dirty="0"/>
              <a:t>industry to expedite </a:t>
            </a:r>
            <a:r>
              <a:rPr lang="en-US" sz="2000" dirty="0" smtClean="0"/>
              <a:t>introduction of novel technologies into current </a:t>
            </a:r>
            <a:r>
              <a:rPr lang="en-US" sz="2000" dirty="0"/>
              <a:t>and future aircraft and </a:t>
            </a:r>
            <a:r>
              <a:rPr lang="en-US" sz="2000" dirty="0" smtClean="0"/>
              <a:t>engines</a:t>
            </a:r>
          </a:p>
          <a:p>
            <a:pPr marL="285750" lvl="1" indent="-285750" fontAlgn="auto">
              <a:spcBef>
                <a:spcPts val="0"/>
              </a:spcBef>
              <a:spcAft>
                <a:spcPts val="0"/>
              </a:spcAft>
              <a:buFont typeface="Arial" pitchFamily="34" charset="0"/>
              <a:buChar char="•"/>
              <a:tabLst>
                <a:tab pos="3263900" algn="l"/>
              </a:tabLst>
            </a:pPr>
            <a:r>
              <a:rPr lang="en-US" sz="2000" dirty="0" smtClean="0"/>
              <a:t>Maturation from TRL 3-5 concluding </a:t>
            </a:r>
            <a:r>
              <a:rPr lang="en-US" sz="2000" dirty="0"/>
              <a:t>in major demonstrations </a:t>
            </a:r>
            <a:r>
              <a:rPr lang="en-US" sz="2000" dirty="0" smtClean="0"/>
              <a:t>at TRL 6 or 7 (ground engine or </a:t>
            </a:r>
            <a:r>
              <a:rPr lang="en-US" sz="2000" dirty="0"/>
              <a:t>flight test</a:t>
            </a:r>
            <a:r>
              <a:rPr lang="en-US" sz="2000" dirty="0" smtClean="0"/>
              <a:t>)</a:t>
            </a:r>
          </a:p>
          <a:p>
            <a:pPr marL="0" lvl="1" fontAlgn="auto">
              <a:spcBef>
                <a:spcPts val="0"/>
              </a:spcBef>
              <a:spcAft>
                <a:spcPts val="0"/>
              </a:spcAft>
              <a:tabLst>
                <a:tab pos="3263900" algn="l"/>
              </a:tabLst>
            </a:pPr>
            <a:r>
              <a:rPr lang="en-US" sz="2000" dirty="0" smtClean="0"/>
              <a:t/>
            </a:r>
            <a:br>
              <a:rPr lang="en-US" sz="2000" dirty="0" smtClean="0"/>
            </a:br>
            <a:r>
              <a:rPr lang="en-US" dirty="0"/>
              <a:t/>
            </a:r>
            <a:br>
              <a:rPr lang="en-US" dirty="0"/>
            </a:br>
            <a:endParaRPr lang="en-US" dirty="0"/>
          </a:p>
          <a:p>
            <a:pPr marL="285750" lvl="1" indent="-285750" fontAlgn="auto">
              <a:spcBef>
                <a:spcPts val="0"/>
              </a:spcBef>
              <a:spcAft>
                <a:spcPts val="0"/>
              </a:spcAft>
              <a:buFont typeface="Arial" pitchFamily="34" charset="0"/>
              <a:buChar char="•"/>
              <a:tabLst>
                <a:tab pos="3263900" algn="l"/>
              </a:tabLst>
            </a:pPr>
            <a:endParaRPr lang="en-US" sz="2000" dirty="0" smtClean="0"/>
          </a:p>
          <a:p>
            <a:pPr marL="285750" lvl="1" indent="-285750" fontAlgn="auto">
              <a:spcBef>
                <a:spcPts val="0"/>
              </a:spcBef>
              <a:spcAft>
                <a:spcPts val="0"/>
              </a:spcAft>
              <a:buFont typeface="Arial" pitchFamily="34" charset="0"/>
              <a:buChar char="•"/>
              <a:tabLst>
                <a:tab pos="3263900" algn="l"/>
              </a:tabLst>
            </a:pPr>
            <a:endParaRPr lang="en-US" sz="2000" dirty="0" smtClean="0"/>
          </a:p>
          <a:p>
            <a:pPr marL="285750" lvl="1" indent="-285750" fontAlgn="auto">
              <a:spcBef>
                <a:spcPts val="0"/>
              </a:spcBef>
              <a:spcAft>
                <a:spcPts val="0"/>
              </a:spcAft>
              <a:buFont typeface="Arial" pitchFamily="34" charset="0"/>
              <a:buChar char="•"/>
              <a:tabLst>
                <a:tab pos="3263900" algn="l"/>
              </a:tabLst>
            </a:pPr>
            <a:endParaRPr lang="en-US" sz="2000" dirty="0"/>
          </a:p>
        </p:txBody>
      </p:sp>
      <p:sp>
        <p:nvSpPr>
          <p:cNvPr id="8" name="Rectangle 7"/>
          <p:cNvSpPr/>
          <p:nvPr/>
        </p:nvSpPr>
        <p:spPr>
          <a:xfrm>
            <a:off x="1710431" y="4135092"/>
            <a:ext cx="7389029" cy="1261884"/>
          </a:xfrm>
          <a:prstGeom prst="rect">
            <a:avLst/>
          </a:prstGeom>
        </p:spPr>
        <p:txBody>
          <a:bodyPr wrap="square">
            <a:spAutoFit/>
          </a:bodyPr>
          <a:lstStyle/>
          <a:p>
            <a:pPr fontAlgn="auto">
              <a:lnSpc>
                <a:spcPct val="80000"/>
              </a:lnSpc>
              <a:spcBef>
                <a:spcPts val="0"/>
              </a:spcBef>
              <a:spcAft>
                <a:spcPts val="0"/>
              </a:spcAft>
              <a:buFontTx/>
              <a:buNone/>
              <a:tabLst>
                <a:tab pos="3263900" algn="l"/>
              </a:tabLst>
            </a:pPr>
            <a:r>
              <a:rPr lang="en-US" sz="2000" b="1" dirty="0" smtClean="0">
                <a:solidFill>
                  <a:srgbClr val="1D2F68"/>
                </a:solidFill>
                <a:latin typeface="Arial"/>
                <a:ea typeface="ＭＳ Ｐゴシック" pitchFamily="-109" charset="-128"/>
              </a:rPr>
              <a:t>Aviation Sustainability Center (ASCENT)</a:t>
            </a:r>
            <a:endParaRPr lang="en-US" sz="2000" dirty="0" smtClean="0">
              <a:solidFill>
                <a:srgbClr val="000000"/>
              </a:solidFill>
              <a:latin typeface="Arial"/>
            </a:endParaRPr>
          </a:p>
          <a:p>
            <a:pPr marL="285750" indent="-285750" fontAlgn="auto">
              <a:spcBef>
                <a:spcPts val="0"/>
              </a:spcBef>
              <a:spcAft>
                <a:spcPts val="0"/>
              </a:spcAft>
              <a:buFont typeface="Arial" pitchFamily="34" charset="0"/>
              <a:buChar char="•"/>
            </a:pPr>
            <a:r>
              <a:rPr lang="en-US" sz="2000" dirty="0" smtClean="0">
                <a:solidFill>
                  <a:srgbClr val="000000"/>
                </a:solidFill>
                <a:latin typeface="Arial"/>
              </a:rPr>
              <a:t>Center of Excellence for Alternative Jet Fuels &amp; Environment</a:t>
            </a:r>
          </a:p>
          <a:p>
            <a:pPr marL="285750" indent="-285750" fontAlgn="auto">
              <a:spcBef>
                <a:spcPts val="0"/>
              </a:spcBef>
              <a:spcAft>
                <a:spcPts val="0"/>
              </a:spcAft>
              <a:buFont typeface="Arial" pitchFamily="34" charset="0"/>
              <a:buChar char="•"/>
            </a:pPr>
            <a:r>
              <a:rPr lang="en-US" sz="2000" dirty="0" smtClean="0"/>
              <a:t>Providing independent assessment of environmental benefits from CLEEN technology introduction</a:t>
            </a:r>
            <a:endParaRPr lang="en-US" sz="2000" dirty="0" smtClean="0">
              <a:solidFill>
                <a:srgbClr val="000000"/>
              </a:solidFill>
              <a:latin typeface="Arial"/>
            </a:endParaRPr>
          </a:p>
        </p:txBody>
      </p:sp>
      <p:pic>
        <p:nvPicPr>
          <p:cNvPr id="11" name="Picture 2" descr="http://ascent.aero/images/ascent-logo-full-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4336678"/>
            <a:ext cx="1366650" cy="85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14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743" y="264053"/>
            <a:ext cx="8176437" cy="609600"/>
          </a:xfrm>
        </p:spPr>
        <p:txBody>
          <a:bodyPr/>
          <a:lstStyle/>
          <a:p>
            <a:r>
              <a:rPr lang="en-US" dirty="0" smtClean="0"/>
              <a:t>CLEEN Program Overview</a:t>
            </a:r>
            <a:endParaRPr lang="en-US" dirty="0"/>
          </a:p>
        </p:txBody>
      </p:sp>
      <p:sp>
        <p:nvSpPr>
          <p:cNvPr id="3" name="Text Placeholder 2"/>
          <p:cNvSpPr>
            <a:spLocks noGrp="1"/>
          </p:cNvSpPr>
          <p:nvPr>
            <p:ph type="body" sz="half" idx="1"/>
          </p:nvPr>
        </p:nvSpPr>
        <p:spPr>
          <a:xfrm>
            <a:off x="203200" y="1848409"/>
            <a:ext cx="8750300" cy="2723592"/>
          </a:xfrm>
        </p:spPr>
        <p:txBody>
          <a:bodyPr/>
          <a:lstStyle/>
          <a:p>
            <a:pPr lvl="1"/>
            <a:r>
              <a:rPr lang="en-US" b="0" dirty="0" smtClean="0"/>
              <a:t>Five year program (2010-2015)</a:t>
            </a:r>
            <a:br>
              <a:rPr lang="en-US" b="0" dirty="0" smtClean="0"/>
            </a:br>
            <a:endParaRPr lang="en-US" b="0" dirty="0" smtClean="0"/>
          </a:p>
          <a:p>
            <a:pPr lvl="1"/>
            <a:r>
              <a:rPr lang="en-US" b="0" dirty="0" smtClean="0"/>
              <a:t>Industry partners: Boeing, </a:t>
            </a:r>
            <a:r>
              <a:rPr lang="en-US" dirty="0"/>
              <a:t>General </a:t>
            </a:r>
            <a:r>
              <a:rPr lang="en-US" dirty="0" smtClean="0"/>
              <a:t>Electric, H</a:t>
            </a:r>
            <a:r>
              <a:rPr lang="en-US" b="0" dirty="0" smtClean="0"/>
              <a:t>oneywell, Pratt &amp; Whitney, Rolls-Royce </a:t>
            </a:r>
            <a:br>
              <a:rPr lang="en-US" b="0" dirty="0" smtClean="0"/>
            </a:br>
            <a:endParaRPr lang="en-US" b="0" dirty="0" smtClean="0"/>
          </a:p>
          <a:p>
            <a:pPr lvl="1"/>
            <a:r>
              <a:rPr lang="en-US" b="0" dirty="0" smtClean="0"/>
              <a:t>Federal Funding: $125M </a:t>
            </a:r>
            <a:br>
              <a:rPr lang="en-US" b="0" dirty="0" smtClean="0"/>
            </a:br>
            <a:r>
              <a:rPr lang="en-US" dirty="0" smtClean="0"/>
              <a:t>(</a:t>
            </a:r>
            <a:r>
              <a:rPr lang="en-US" dirty="0"/>
              <a:t>1:1 minimum cost share is required</a:t>
            </a:r>
            <a:r>
              <a:rPr lang="en-US" dirty="0" smtClean="0"/>
              <a:t>)</a:t>
            </a:r>
            <a:r>
              <a:rPr lang="en-US" sz="1800" b="0" dirty="0" smtClean="0"/>
              <a:t/>
            </a:r>
            <a:br>
              <a:rPr lang="en-US" sz="1800" b="0" dirty="0" smtClean="0"/>
            </a:br>
            <a:endParaRPr lang="en-US" sz="1800" b="0" dirty="0" smtClean="0"/>
          </a:p>
          <a:p>
            <a:endParaRPr lang="en-US" sz="1800" dirty="0" smtClean="0"/>
          </a:p>
          <a:p>
            <a:endParaRPr lang="en-US" sz="900" dirty="0"/>
          </a:p>
          <a:p>
            <a:endParaRPr lang="en-US" sz="9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2" y="165376"/>
            <a:ext cx="1104667" cy="1104667"/>
          </a:xfrm>
          <a:prstGeom prst="rect">
            <a:avLst/>
          </a:prstGeom>
        </p:spPr>
      </p:pic>
    </p:spTree>
    <p:extLst>
      <p:ext uri="{BB962C8B-B14F-4D97-AF65-F5344CB8AC3E}">
        <p14:creationId xmlns:p14="http://schemas.microsoft.com/office/powerpoint/2010/main" val="185414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ChangeArrowheads="1"/>
          </p:cNvSpPr>
          <p:nvPr/>
        </p:nvSpPr>
        <p:spPr bwMode="auto">
          <a:xfrm>
            <a:off x="4716237" y="1772701"/>
            <a:ext cx="1658937"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4" name="Rectangle 4"/>
          <p:cNvSpPr>
            <a:spLocks noChangeArrowheads="1"/>
          </p:cNvSpPr>
          <p:nvPr/>
        </p:nvSpPr>
        <p:spPr bwMode="auto">
          <a:xfrm>
            <a:off x="4716237" y="1620301"/>
            <a:ext cx="138588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5" name="Rectangle 5"/>
          <p:cNvSpPr>
            <a:spLocks noChangeArrowheads="1"/>
          </p:cNvSpPr>
          <p:nvPr/>
        </p:nvSpPr>
        <p:spPr bwMode="auto">
          <a:xfrm>
            <a:off x="704624" y="1620301"/>
            <a:ext cx="5832475"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6" name="Rectangle 6"/>
          <p:cNvSpPr>
            <a:spLocks noChangeArrowheads="1"/>
          </p:cNvSpPr>
          <p:nvPr/>
        </p:nvSpPr>
        <p:spPr bwMode="auto">
          <a:xfrm>
            <a:off x="704624" y="1745713"/>
            <a:ext cx="18796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99367" name="Text Box 7"/>
          <p:cNvSpPr txBox="1">
            <a:spLocks noChangeArrowheads="1"/>
          </p:cNvSpPr>
          <p:nvPr/>
        </p:nvSpPr>
        <p:spPr bwMode="auto">
          <a:xfrm>
            <a:off x="430213" y="271463"/>
            <a:ext cx="8118475"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200" b="1" dirty="0" smtClean="0">
                <a:solidFill>
                  <a:srgbClr val="1D2F68"/>
                </a:solidFill>
                <a:ea typeface="ＭＳ Ｐゴシック" pitchFamily="-109" charset="-128"/>
              </a:rPr>
              <a:t>CLEEN Program </a:t>
            </a:r>
            <a:r>
              <a:rPr lang="en-US" sz="3200" b="1" dirty="0">
                <a:solidFill>
                  <a:srgbClr val="1D2F68"/>
                </a:solidFill>
                <a:ea typeface="ＭＳ Ｐゴシック" pitchFamily="-109" charset="-128"/>
              </a:rPr>
              <a:t>Goals</a:t>
            </a:r>
          </a:p>
        </p:txBody>
      </p:sp>
      <p:sp>
        <p:nvSpPr>
          <p:cNvPr id="42" name="Rectangle 3"/>
          <p:cNvSpPr>
            <a:spLocks noChangeArrowheads="1"/>
          </p:cNvSpPr>
          <p:nvPr/>
        </p:nvSpPr>
        <p:spPr bwMode="auto">
          <a:xfrm>
            <a:off x="84138" y="4188495"/>
            <a:ext cx="8983662" cy="422695"/>
          </a:xfrm>
          <a:prstGeom prst="rect">
            <a:avLst/>
          </a:prstGeom>
          <a:noFill/>
          <a:ln>
            <a:noFill/>
          </a:ln>
          <a:extLst/>
        </p:spPr>
        <p:txBody>
          <a:bodyPr/>
          <a:lstStyle/>
          <a:p>
            <a:pPr marL="342900" indent="-342900" algn="ctr" eaLnBrk="0" hangingPunct="0">
              <a:lnSpc>
                <a:spcPct val="90000"/>
              </a:lnSpc>
              <a:spcBef>
                <a:spcPct val="20000"/>
              </a:spcBef>
            </a:pPr>
            <a:r>
              <a:rPr lang="en-US" sz="2200" b="1" dirty="0">
                <a:solidFill>
                  <a:srgbClr val="000066"/>
                </a:solidFill>
              </a:rPr>
              <a:t>Advance use of “drop-in” renewable alternative fuels</a:t>
            </a:r>
          </a:p>
        </p:txBody>
      </p:sp>
      <p:pic>
        <p:nvPicPr>
          <p:cNvPr id="43" name="Picture 21" descr="sugarcan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0914" y="4583524"/>
            <a:ext cx="1053700" cy="77708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P812011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46199" y="4583525"/>
            <a:ext cx="1081089" cy="780264"/>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22"/>
          <p:cNvSpPr txBox="1">
            <a:spLocks noChangeArrowheads="1"/>
          </p:cNvSpPr>
          <p:nvPr/>
        </p:nvSpPr>
        <p:spPr bwMode="auto">
          <a:xfrm>
            <a:off x="341714" y="5286799"/>
            <a:ext cx="2052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000000"/>
                </a:solidFill>
              </a:rPr>
              <a:t>Bio feedstock</a:t>
            </a:r>
          </a:p>
        </p:txBody>
      </p:sp>
      <p:pic>
        <p:nvPicPr>
          <p:cNvPr id="46" name="Picture 25" descr="refinery"/>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451349" y="4561000"/>
            <a:ext cx="802631" cy="86034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7" descr="Continental 03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t="11124" b="14938"/>
          <a:stretch/>
        </p:blipFill>
        <p:spPr bwMode="auto">
          <a:xfrm>
            <a:off x="7700137" y="4598311"/>
            <a:ext cx="1206788" cy="76459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9"/>
          <p:cNvSpPr txBox="1">
            <a:spLocks noChangeArrowheads="1"/>
          </p:cNvSpPr>
          <p:nvPr/>
        </p:nvSpPr>
        <p:spPr bwMode="auto">
          <a:xfrm>
            <a:off x="3721100" y="5265879"/>
            <a:ext cx="2286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smtClean="0">
                <a:solidFill>
                  <a:srgbClr val="000000"/>
                </a:solidFill>
              </a:rPr>
              <a:t>Fuel Production</a:t>
            </a:r>
            <a:endParaRPr lang="en-US" sz="2000" b="1" dirty="0">
              <a:solidFill>
                <a:srgbClr val="000000"/>
              </a:solidFill>
            </a:endParaRPr>
          </a:p>
        </p:txBody>
      </p:sp>
      <p:sp>
        <p:nvSpPr>
          <p:cNvPr id="49" name="Text Box 30"/>
          <p:cNvSpPr txBox="1">
            <a:spLocks noChangeArrowheads="1"/>
          </p:cNvSpPr>
          <p:nvPr/>
        </p:nvSpPr>
        <p:spPr bwMode="auto">
          <a:xfrm>
            <a:off x="7785111" y="5300131"/>
            <a:ext cx="124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000000"/>
                </a:solidFill>
              </a:rPr>
              <a:t>Jet fuel</a:t>
            </a:r>
          </a:p>
        </p:txBody>
      </p:sp>
      <p:sp>
        <p:nvSpPr>
          <p:cNvPr id="2" name="Right Arrow 1"/>
          <p:cNvSpPr/>
          <p:nvPr/>
        </p:nvSpPr>
        <p:spPr bwMode="auto">
          <a:xfrm>
            <a:off x="2828925" y="4961079"/>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sp>
        <p:nvSpPr>
          <p:cNvPr id="51" name="Right Arrow 50"/>
          <p:cNvSpPr/>
          <p:nvPr/>
        </p:nvSpPr>
        <p:spPr bwMode="auto">
          <a:xfrm>
            <a:off x="6619875" y="5005335"/>
            <a:ext cx="600075" cy="396875"/>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spcBef>
                <a:spcPct val="50000"/>
              </a:spcBef>
              <a:buFontTx/>
              <a:buChar char="•"/>
            </a:pPr>
            <a:endParaRPr lang="en-US" smtClean="0">
              <a:solidFill>
                <a:srgbClr val="000000"/>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862958628"/>
              </p:ext>
            </p:extLst>
          </p:nvPr>
        </p:nvGraphicFramePr>
        <p:xfrm>
          <a:off x="3032190" y="1620301"/>
          <a:ext cx="3012558" cy="2004119"/>
        </p:xfrm>
        <a:graphic>
          <a:graphicData uri="http://schemas.openxmlformats.org/drawingml/2006/table">
            <a:tbl>
              <a:tblPr firstRow="1" bandRow="1">
                <a:tableStyleId>{21E4AEA4-8DFA-4A89-87EB-49C32662AFE0}</a:tableStyleId>
              </a:tblPr>
              <a:tblGrid>
                <a:gridCol w="1847850"/>
                <a:gridCol w="1164708"/>
              </a:tblGrid>
              <a:tr h="370840">
                <a:tc>
                  <a:txBody>
                    <a:bodyPr/>
                    <a:lstStyle/>
                    <a:p>
                      <a:endParaRPr lang="en-US" dirty="0"/>
                    </a:p>
                  </a:txBody>
                  <a:tcPr/>
                </a:tc>
                <a:tc>
                  <a:txBody>
                    <a:bodyPr/>
                    <a:lstStyle/>
                    <a:p>
                      <a:pPr algn="ctr"/>
                      <a:r>
                        <a:rPr lang="en-US" dirty="0" smtClean="0"/>
                        <a:t>CLEEN</a:t>
                      </a:r>
                      <a:endParaRPr lang="en-US" dirty="0"/>
                    </a:p>
                  </a:txBody>
                  <a:tcPr/>
                </a:tc>
              </a:tr>
              <a:tr h="370840">
                <a:tc>
                  <a:txBody>
                    <a:bodyPr/>
                    <a:lstStyle/>
                    <a:p>
                      <a:r>
                        <a:rPr lang="en-US" sz="1400" dirty="0" smtClean="0"/>
                        <a:t>Noise </a:t>
                      </a:r>
                      <a:br>
                        <a:rPr lang="en-US" sz="1400" dirty="0" smtClean="0"/>
                      </a:br>
                      <a:r>
                        <a:rPr lang="en-US" sz="1400" dirty="0" smtClean="0"/>
                        <a:t>(cum below Stage 4)</a:t>
                      </a:r>
                      <a:endParaRPr lang="en-US" sz="1400" dirty="0"/>
                    </a:p>
                  </a:txBody>
                  <a:tcPr anchor="ctr"/>
                </a:tc>
                <a:tc>
                  <a:txBody>
                    <a:bodyPr/>
                    <a:lstStyle/>
                    <a:p>
                      <a:pPr algn="ctr"/>
                      <a:r>
                        <a:rPr lang="en-US" sz="1400" dirty="0" smtClean="0"/>
                        <a:t>-32</a:t>
                      </a:r>
                      <a:r>
                        <a:rPr lang="en-US" sz="1400" baseline="0" dirty="0" smtClean="0"/>
                        <a:t> dB</a:t>
                      </a:r>
                      <a:endParaRPr lang="en-US" sz="1400" dirty="0"/>
                    </a:p>
                  </a:txBody>
                  <a:tcPr anchor="ctr"/>
                </a:tc>
              </a:tr>
              <a:tr h="744279">
                <a:tc>
                  <a:txBody>
                    <a:bodyPr/>
                    <a:lstStyle/>
                    <a:p>
                      <a:r>
                        <a:rPr lang="en-US" sz="1400" dirty="0" smtClean="0"/>
                        <a:t>LTO </a:t>
                      </a:r>
                      <a:r>
                        <a:rPr lang="en-US" sz="1400" dirty="0" err="1" smtClean="0"/>
                        <a:t>NOx</a:t>
                      </a:r>
                      <a:r>
                        <a:rPr lang="en-US" sz="1400" dirty="0" smtClean="0"/>
                        <a:t> Emissions (below CAEP</a:t>
                      </a:r>
                      <a:r>
                        <a:rPr lang="en-US" sz="1400" baseline="0" dirty="0" smtClean="0"/>
                        <a:t> 6)</a:t>
                      </a:r>
                      <a:endParaRPr lang="en-US" sz="1400" dirty="0"/>
                    </a:p>
                  </a:txBody>
                  <a:tcPr anchor="ctr"/>
                </a:tc>
                <a:tc>
                  <a:txBody>
                    <a:bodyPr/>
                    <a:lstStyle/>
                    <a:p>
                      <a:pPr algn="ctr"/>
                      <a:r>
                        <a:rPr lang="en-US" sz="1400" dirty="0" smtClean="0"/>
                        <a:t>-60%</a:t>
                      </a:r>
                      <a:endParaRPr lang="en-US" sz="1400" dirty="0"/>
                    </a:p>
                  </a:txBody>
                  <a:tcPr anchor="ctr"/>
                </a:tc>
              </a:tr>
              <a:tr h="370840">
                <a:tc>
                  <a:txBody>
                    <a:bodyPr/>
                    <a:lstStyle/>
                    <a:p>
                      <a:r>
                        <a:rPr lang="en-US" sz="1400" dirty="0" smtClean="0"/>
                        <a:t>Aircraft Fuel</a:t>
                      </a:r>
                      <a:r>
                        <a:rPr lang="en-US" sz="1400" baseline="0" dirty="0" smtClean="0"/>
                        <a:t> Burn</a:t>
                      </a:r>
                      <a:endParaRPr lang="en-US" sz="1400" dirty="0"/>
                    </a:p>
                  </a:txBody>
                  <a:tcPr anchor="ctr"/>
                </a:tc>
                <a:tc>
                  <a:txBody>
                    <a:bodyPr/>
                    <a:lstStyle/>
                    <a:p>
                      <a:pPr algn="ctr"/>
                      <a:r>
                        <a:rPr lang="en-US" sz="1400" dirty="0" smtClean="0"/>
                        <a:t>-33%</a:t>
                      </a:r>
                      <a:endParaRPr lang="en-US" sz="1400" dirty="0"/>
                    </a:p>
                  </a:txBody>
                  <a:tcPr anchor="ctr"/>
                </a:tc>
              </a:tr>
            </a:tbl>
          </a:graphicData>
        </a:graphic>
      </p:graphicFrame>
      <p:sp>
        <p:nvSpPr>
          <p:cNvPr id="3" name="TextBox 2"/>
          <p:cNvSpPr txBox="1"/>
          <p:nvPr/>
        </p:nvSpPr>
        <p:spPr bwMode="auto">
          <a:xfrm>
            <a:off x="792364" y="977900"/>
            <a:ext cx="73491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800" b="1" dirty="0" smtClean="0">
                <a:solidFill>
                  <a:srgbClr val="002060"/>
                </a:solidFill>
              </a:rPr>
              <a:t>Develop and demonstrate (TRL 6-7</a:t>
            </a:r>
            <a:r>
              <a:rPr lang="en-US" sz="1800" b="1" dirty="0">
                <a:solidFill>
                  <a:srgbClr val="002060"/>
                </a:solidFill>
              </a:rPr>
              <a:t>)</a:t>
            </a:r>
            <a:r>
              <a:rPr lang="en-US" sz="1800" b="1" dirty="0" smtClean="0">
                <a:solidFill>
                  <a:srgbClr val="002060"/>
                </a:solidFill>
              </a:rPr>
              <a:t> certifiable aircraft technology</a:t>
            </a:r>
            <a:endParaRPr lang="en-US" sz="1800" b="1" dirty="0">
              <a:solidFill>
                <a:srgbClr val="002060"/>
              </a:solidFill>
            </a:endParaRPr>
          </a:p>
        </p:txBody>
      </p:sp>
    </p:spTree>
    <p:extLst>
      <p:ext uri="{BB962C8B-B14F-4D97-AF65-F5344CB8AC3E}">
        <p14:creationId xmlns:p14="http://schemas.microsoft.com/office/powerpoint/2010/main" val="176859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80021" y="678732"/>
            <a:ext cx="3021135" cy="232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0"/>
              </a:spcBef>
            </a:pPr>
            <a:r>
              <a:rPr lang="en-US" sz="1800" b="1" dirty="0" smtClean="0">
                <a:solidFill>
                  <a:srgbClr val="000000"/>
                </a:solidFill>
              </a:rPr>
              <a:t>Boeing</a:t>
            </a:r>
          </a:p>
          <a:p>
            <a:pPr eaLnBrk="1" hangingPunct="1">
              <a:spcBef>
                <a:spcPts val="600"/>
              </a:spcBef>
            </a:pPr>
            <a:r>
              <a:rPr lang="en-US" sz="1800" dirty="0" smtClean="0">
                <a:solidFill>
                  <a:srgbClr val="000000"/>
                </a:solidFill>
              </a:rPr>
              <a:t>Ceramic Matrix Composite Nozzle</a:t>
            </a:r>
          </a:p>
          <a:p>
            <a:pPr marL="119063" indent="-119063" eaLnBrk="1" hangingPunct="1">
              <a:spcBef>
                <a:spcPts val="600"/>
              </a:spcBef>
              <a:buFont typeface="Arial" panose="020B0604020202020204" pitchFamily="34" charset="0"/>
              <a:buChar char="•"/>
            </a:pPr>
            <a:endParaRPr lang="en-US" sz="1200" dirty="0">
              <a:solidFill>
                <a:srgbClr val="000000"/>
              </a:solidFill>
            </a:endParaRPr>
          </a:p>
          <a:p>
            <a:pPr marL="119063" indent="-119063" eaLnBrk="1" hangingPunct="1">
              <a:spcBef>
                <a:spcPts val="600"/>
              </a:spcBef>
              <a:buFont typeface="Arial" panose="020B0604020202020204" pitchFamily="34" charset="0"/>
              <a:buChar char="•"/>
            </a:pPr>
            <a:endParaRPr lang="en-US" sz="1800" dirty="0" smtClean="0">
              <a:solidFill>
                <a:srgbClr val="000000"/>
              </a:solidFill>
            </a:endParaRPr>
          </a:p>
          <a:p>
            <a:pPr marL="119063" indent="-119063" eaLnBrk="1" hangingPunct="1">
              <a:spcBef>
                <a:spcPts val="600"/>
              </a:spcBef>
              <a:buFont typeface="Arial" panose="020B0604020202020204" pitchFamily="34" charset="0"/>
              <a:buChar char="•"/>
            </a:pPr>
            <a:endParaRPr lang="en-US" sz="1800" dirty="0">
              <a:solidFill>
                <a:srgbClr val="000000"/>
              </a:solidFill>
            </a:endParaRPr>
          </a:p>
          <a:p>
            <a:pPr eaLnBrk="1" hangingPunct="1">
              <a:spcBef>
                <a:spcPts val="600"/>
              </a:spcBef>
            </a:pPr>
            <a:r>
              <a:rPr lang="en-US" sz="1800" dirty="0" smtClean="0">
                <a:solidFill>
                  <a:srgbClr val="000000"/>
                </a:solidFill>
              </a:rPr>
              <a:t>Adaptive </a:t>
            </a:r>
            <a:r>
              <a:rPr lang="en-US" sz="1800" dirty="0">
                <a:solidFill>
                  <a:srgbClr val="000000"/>
                </a:solidFill>
              </a:rPr>
              <a:t>Trailing Edge</a:t>
            </a:r>
            <a:endParaRPr lang="en-US" sz="1800" dirty="0" smtClean="0">
              <a:solidFill>
                <a:srgbClr val="000000"/>
              </a:solidFill>
            </a:endParaRPr>
          </a:p>
        </p:txBody>
      </p:sp>
      <p:sp>
        <p:nvSpPr>
          <p:cNvPr id="2051" name="Text Box 3"/>
          <p:cNvSpPr txBox="1">
            <a:spLocks noChangeArrowheads="1"/>
          </p:cNvSpPr>
          <p:nvPr/>
        </p:nvSpPr>
        <p:spPr bwMode="auto">
          <a:xfrm>
            <a:off x="165100" y="-56075"/>
            <a:ext cx="8813800" cy="681038"/>
          </a:xfrm>
          <a:prstGeom prst="rect">
            <a:avLst/>
          </a:prstGeom>
          <a:noFill/>
          <a:ln>
            <a:noFill/>
          </a:ln>
          <a:effectLst/>
          <a:extLst>
            <a:ext uri="{909E8E84-426E-40DD-AFC4-6F175D3DCCD1}">
              <a14:hiddenFill xmlns:a14="http://schemas.microsoft.com/office/drawing/2010/main">
                <a:solidFill>
                  <a:srgbClr val="31488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smtClean="0">
                <a:solidFill>
                  <a:srgbClr val="1D2F68"/>
                </a:solidFill>
                <a:ea typeface="ＭＳ Ｐゴシック" pitchFamily="-109" charset="-128"/>
              </a:rPr>
              <a:t>CLEEN I Technologies</a:t>
            </a:r>
          </a:p>
        </p:txBody>
      </p:sp>
      <p:pic>
        <p:nvPicPr>
          <p:cNvPr id="2057" name="Picture 53" descr="d37169 GEnx TAPS combusto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43608" y="1508930"/>
            <a:ext cx="1100391" cy="146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54" descr="openroto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42979" y="4497254"/>
            <a:ext cx="1475988" cy="13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 Box 13"/>
          <p:cNvSpPr txBox="1">
            <a:spLocks noChangeArrowheads="1"/>
          </p:cNvSpPr>
          <p:nvPr/>
        </p:nvSpPr>
        <p:spPr bwMode="auto">
          <a:xfrm>
            <a:off x="5965961" y="672598"/>
            <a:ext cx="2827770" cy="417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b="1" dirty="0" smtClean="0">
                <a:solidFill>
                  <a:srgbClr val="000000"/>
                </a:solidFill>
              </a:rPr>
              <a:t>General Electric</a:t>
            </a:r>
          </a:p>
          <a:p>
            <a:pPr eaLnBrk="1" hangingPunct="1">
              <a:spcBef>
                <a:spcPts val="1200"/>
              </a:spcBef>
            </a:pPr>
            <a:r>
              <a:rPr lang="en-US" sz="1800" dirty="0">
                <a:solidFill>
                  <a:srgbClr val="000000"/>
                </a:solidFill>
              </a:rPr>
              <a:t>Flight Management System / Air Traffic Integration</a:t>
            </a:r>
          </a:p>
          <a:p>
            <a:pPr eaLnBrk="1" hangingPunct="1">
              <a:spcBef>
                <a:spcPts val="1200"/>
              </a:spcBef>
            </a:pPr>
            <a:r>
              <a:rPr lang="en-US" sz="1800" dirty="0">
                <a:solidFill>
                  <a:srgbClr val="000000"/>
                </a:solidFill>
              </a:rPr>
              <a:t>Flight Management System / Engine Integration</a:t>
            </a:r>
          </a:p>
          <a:p>
            <a:pPr eaLnBrk="1" hangingPunct="1">
              <a:spcBef>
                <a:spcPts val="1200"/>
              </a:spcBef>
            </a:pPr>
            <a:r>
              <a:rPr lang="en-US" sz="1800" dirty="0" smtClean="0">
                <a:solidFill>
                  <a:srgbClr val="000000"/>
                </a:solidFill>
              </a:rPr>
              <a:t>Twin Annular Premixing </a:t>
            </a:r>
            <a:r>
              <a:rPr lang="en-US" sz="1800" dirty="0" err="1" smtClean="0">
                <a:solidFill>
                  <a:srgbClr val="000000"/>
                </a:solidFill>
              </a:rPr>
              <a:t>Swirler</a:t>
            </a:r>
            <a:r>
              <a:rPr lang="en-US" sz="1800" dirty="0" smtClean="0">
                <a:solidFill>
                  <a:srgbClr val="000000"/>
                </a:solidFill>
              </a:rPr>
              <a:t> </a:t>
            </a:r>
            <a:r>
              <a:rPr lang="en-US" sz="1800" dirty="0">
                <a:solidFill>
                  <a:srgbClr val="000000"/>
                </a:solidFill>
              </a:rPr>
              <a:t>(TAPS) II Low </a:t>
            </a:r>
            <a:r>
              <a:rPr lang="en-US" sz="1800" dirty="0" smtClean="0">
                <a:solidFill>
                  <a:srgbClr val="000000"/>
                </a:solidFill>
              </a:rPr>
              <a:t>NO</a:t>
            </a:r>
            <a:r>
              <a:rPr lang="en-US" sz="1800" baseline="-25000" dirty="0" smtClean="0">
                <a:solidFill>
                  <a:srgbClr val="000000"/>
                </a:solidFill>
              </a:rPr>
              <a:t>X</a:t>
            </a:r>
            <a:r>
              <a:rPr lang="en-US" sz="1800" dirty="0" smtClean="0">
                <a:solidFill>
                  <a:srgbClr val="000000"/>
                </a:solidFill>
              </a:rPr>
              <a:t> </a:t>
            </a:r>
            <a:r>
              <a:rPr lang="en-US" sz="1800" dirty="0">
                <a:solidFill>
                  <a:srgbClr val="000000"/>
                </a:solidFill>
              </a:rPr>
              <a:t>Combustor</a:t>
            </a:r>
          </a:p>
          <a:p>
            <a:pPr eaLnBrk="1" hangingPunct="1">
              <a:spcBef>
                <a:spcPts val="1200"/>
              </a:spcBef>
            </a:pPr>
            <a:r>
              <a:rPr lang="en-US" sz="1800" dirty="0" smtClean="0">
                <a:solidFill>
                  <a:srgbClr val="000000"/>
                </a:solidFill>
              </a:rPr>
              <a:t>Open </a:t>
            </a:r>
            <a:r>
              <a:rPr lang="en-US" sz="1800" dirty="0">
                <a:solidFill>
                  <a:srgbClr val="000000"/>
                </a:solidFill>
              </a:rPr>
              <a:t>Rotor Engine</a:t>
            </a:r>
          </a:p>
          <a:p>
            <a:pPr eaLnBrk="1" hangingPunct="1">
              <a:spcBef>
                <a:spcPct val="50000"/>
              </a:spcBef>
            </a:pPr>
            <a:endParaRPr lang="en-US" sz="1800" dirty="0" smtClean="0">
              <a:solidFill>
                <a:srgbClr val="000000"/>
              </a:solidFill>
            </a:endParaRPr>
          </a:p>
        </p:txBody>
      </p:sp>
      <p:pic>
        <p:nvPicPr>
          <p:cNvPr id="2061" name="Picture 44" descr="gtf_hires01rev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05083" y="4576185"/>
            <a:ext cx="1956753" cy="146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6"/>
          <p:cNvSpPr txBox="1">
            <a:spLocks noChangeArrowheads="1"/>
          </p:cNvSpPr>
          <p:nvPr/>
        </p:nvSpPr>
        <p:spPr bwMode="auto">
          <a:xfrm>
            <a:off x="3169900" y="3693723"/>
            <a:ext cx="2657701" cy="100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b="1" dirty="0" smtClean="0">
                <a:solidFill>
                  <a:srgbClr val="000000"/>
                </a:solidFill>
              </a:rPr>
              <a:t>Pratt &amp; Whitney </a:t>
            </a:r>
          </a:p>
          <a:p>
            <a:pPr eaLnBrk="1" hangingPunct="1">
              <a:spcBef>
                <a:spcPts val="600"/>
              </a:spcBef>
            </a:pPr>
            <a:r>
              <a:rPr lang="en-US" sz="1800" dirty="0" smtClean="0">
                <a:solidFill>
                  <a:srgbClr val="000000"/>
                </a:solidFill>
              </a:rPr>
              <a:t>Ultra-high Bypass </a:t>
            </a:r>
            <a:r>
              <a:rPr lang="en-US" sz="1800" dirty="0">
                <a:solidFill>
                  <a:srgbClr val="000000"/>
                </a:solidFill>
              </a:rPr>
              <a:t>Ratio Geared Turbofan</a:t>
            </a:r>
          </a:p>
        </p:txBody>
      </p:sp>
      <p:sp>
        <p:nvSpPr>
          <p:cNvPr id="2063" name="Text Box 17"/>
          <p:cNvSpPr txBox="1">
            <a:spLocks noChangeArrowheads="1"/>
          </p:cNvSpPr>
          <p:nvPr/>
        </p:nvSpPr>
        <p:spPr bwMode="auto">
          <a:xfrm>
            <a:off x="80021" y="3994538"/>
            <a:ext cx="3581400" cy="177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70000"/>
              </a:lnSpc>
              <a:spcBef>
                <a:spcPct val="50000"/>
              </a:spcBef>
            </a:pPr>
            <a:r>
              <a:rPr lang="en-US" sz="1800" b="1" dirty="0" smtClean="0">
                <a:solidFill>
                  <a:srgbClr val="000000"/>
                </a:solidFill>
              </a:rPr>
              <a:t>Rolls-Royce</a:t>
            </a:r>
          </a:p>
          <a:p>
            <a:pPr marL="0" indent="0" eaLnBrk="1" hangingPunct="1">
              <a:spcBef>
                <a:spcPts val="600"/>
              </a:spcBef>
            </a:pPr>
            <a:r>
              <a:rPr lang="en-US" sz="1800" dirty="0">
                <a:solidFill>
                  <a:srgbClr val="000000"/>
                </a:solidFill>
              </a:rPr>
              <a:t>Ceramic Matrix Composite </a:t>
            </a:r>
            <a:r>
              <a:rPr lang="en-US" sz="1800" dirty="0" smtClean="0">
                <a:solidFill>
                  <a:srgbClr val="000000"/>
                </a:solidFill>
              </a:rPr>
              <a:t/>
            </a:r>
            <a:br>
              <a:rPr lang="en-US" sz="1800" dirty="0" smtClean="0">
                <a:solidFill>
                  <a:srgbClr val="000000"/>
                </a:solidFill>
              </a:rPr>
            </a:br>
            <a:r>
              <a:rPr lang="en-US" sz="1800" dirty="0" smtClean="0">
                <a:solidFill>
                  <a:srgbClr val="000000"/>
                </a:solidFill>
              </a:rPr>
              <a:t>Blade Tracks</a:t>
            </a:r>
            <a:endParaRPr lang="en-US" sz="1800" dirty="0">
              <a:solidFill>
                <a:srgbClr val="000000"/>
              </a:solidFill>
            </a:endParaRPr>
          </a:p>
          <a:p>
            <a:pPr marL="0" indent="0" eaLnBrk="1" hangingPunct="1">
              <a:spcBef>
                <a:spcPts val="600"/>
              </a:spcBef>
            </a:pPr>
            <a:r>
              <a:rPr lang="en-US" sz="1800" dirty="0" smtClean="0">
                <a:solidFill>
                  <a:srgbClr val="000000"/>
                </a:solidFill>
              </a:rPr>
              <a:t>Dual-Wall </a:t>
            </a:r>
            <a:br>
              <a:rPr lang="en-US" sz="1800" dirty="0" smtClean="0">
                <a:solidFill>
                  <a:srgbClr val="000000"/>
                </a:solidFill>
              </a:rPr>
            </a:br>
            <a:r>
              <a:rPr lang="en-US" sz="1800" dirty="0" smtClean="0">
                <a:solidFill>
                  <a:srgbClr val="000000"/>
                </a:solidFill>
              </a:rPr>
              <a:t>Turbine </a:t>
            </a:r>
            <a:br>
              <a:rPr lang="en-US" sz="1800" dirty="0" smtClean="0">
                <a:solidFill>
                  <a:srgbClr val="000000"/>
                </a:solidFill>
              </a:rPr>
            </a:br>
            <a:r>
              <a:rPr lang="en-US" sz="1800" dirty="0" smtClean="0">
                <a:solidFill>
                  <a:srgbClr val="000000"/>
                </a:solidFill>
              </a:rPr>
              <a:t>Airfoils</a:t>
            </a:r>
            <a:endParaRPr lang="en-US" sz="1800" dirty="0">
              <a:solidFill>
                <a:srgbClr val="000000"/>
              </a:solidFill>
            </a:endParaRPr>
          </a:p>
        </p:txBody>
      </p:sp>
      <p:sp>
        <p:nvSpPr>
          <p:cNvPr id="2065" name="Text Box 19"/>
          <p:cNvSpPr txBox="1">
            <a:spLocks noChangeArrowheads="1"/>
          </p:cNvSpPr>
          <p:nvPr/>
        </p:nvSpPr>
        <p:spPr bwMode="auto">
          <a:xfrm>
            <a:off x="3104982" y="673111"/>
            <a:ext cx="2956956" cy="183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spcBef>
                <a:spcPct val="50000"/>
              </a:spcBef>
            </a:pPr>
            <a:r>
              <a:rPr lang="en-US" sz="1800" b="1" dirty="0" smtClean="0">
                <a:solidFill>
                  <a:srgbClr val="000000"/>
                </a:solidFill>
              </a:rPr>
              <a:t>Honeywell</a:t>
            </a:r>
          </a:p>
          <a:p>
            <a:pPr marL="0" indent="0" eaLnBrk="1" hangingPunct="1">
              <a:spcBef>
                <a:spcPts val="600"/>
              </a:spcBef>
            </a:pPr>
            <a:r>
              <a:rPr lang="en-US" sz="1800" dirty="0" smtClean="0"/>
              <a:t>New coatings, higher </a:t>
            </a:r>
            <a:r>
              <a:rPr lang="en-US" sz="1800" dirty="0"/>
              <a:t>temperature impeller, advanced seals and improved turbine cooling.</a:t>
            </a:r>
            <a:r>
              <a:rPr lang="en-US" sz="1800" dirty="0" smtClean="0">
                <a:solidFill>
                  <a:srgbClr val="000000"/>
                </a:solidFill>
              </a:rPr>
              <a:t/>
            </a:r>
            <a:br>
              <a:rPr lang="en-US" sz="1800" dirty="0" smtClean="0">
                <a:solidFill>
                  <a:srgbClr val="000000"/>
                </a:solidFill>
              </a:rPr>
            </a:br>
            <a:r>
              <a:rPr lang="en-US" sz="1800" dirty="0" smtClean="0">
                <a:solidFill>
                  <a:srgbClr val="000000"/>
                </a:solidFill>
              </a:rPr>
              <a:t> </a:t>
            </a:r>
            <a:endParaRPr lang="en-US" sz="1800" dirty="0">
              <a:solidFill>
                <a:srgbClr val="000000"/>
              </a:solidFill>
            </a:endParaRPr>
          </a:p>
        </p:txBody>
      </p:sp>
      <p:cxnSp>
        <p:nvCxnSpPr>
          <p:cNvPr id="5" name="Straight Connector 4"/>
          <p:cNvCxnSpPr/>
          <p:nvPr/>
        </p:nvCxnSpPr>
        <p:spPr bwMode="auto">
          <a:xfrm>
            <a:off x="5947938" y="624963"/>
            <a:ext cx="0" cy="5046302"/>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a:off x="3101156" y="624963"/>
            <a:ext cx="3826" cy="5046302"/>
          </a:xfrm>
          <a:prstGeom prst="line">
            <a:avLst/>
          </a:prstGeom>
          <a:noFill/>
          <a:ln w="9525" cap="flat" cmpd="sng" algn="ctr">
            <a:solidFill>
              <a:schemeClr val="tx1"/>
            </a:solidFill>
            <a:prstDash val="solid"/>
            <a:round/>
            <a:headEnd type="none" w="med" len="med"/>
            <a:tailEnd type="none" w="med" len="med"/>
          </a:ln>
          <a:effectLst/>
        </p:spPr>
      </p:cxn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708158" y="1641911"/>
            <a:ext cx="1598968" cy="104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p:nvPr/>
        </p:nvPicPr>
        <p:blipFill rotWithShape="1">
          <a:blip r:embed="rId7">
            <a:extLst>
              <a:ext uri="{28A0092B-C50C-407E-A947-70E740481C1C}">
                <a14:useLocalDpi xmlns:a14="http://schemas.microsoft.com/office/drawing/2010/main" val="0"/>
              </a:ext>
            </a:extLst>
          </a:blip>
          <a:srcRect/>
          <a:stretch/>
        </p:blipFill>
        <p:spPr bwMode="auto">
          <a:xfrm>
            <a:off x="708158" y="2925791"/>
            <a:ext cx="1610210" cy="986990"/>
          </a:xfrm>
          <a:prstGeom prst="rect">
            <a:avLst/>
          </a:prstGeom>
          <a:noFill/>
          <a:ln>
            <a:noFill/>
          </a:ln>
        </p:spPr>
      </p:pic>
      <p:pic>
        <p:nvPicPr>
          <p:cNvPr id="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7642" y="4760923"/>
            <a:ext cx="1467591" cy="117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8634" y="2310492"/>
            <a:ext cx="1640232" cy="123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899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792" y="0"/>
            <a:ext cx="922722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Tx/>
              <a:buChar char="•"/>
            </a:pPr>
            <a:endParaRPr lang="en-US" sz="2400">
              <a:solidFill>
                <a:srgbClr val="000000"/>
              </a:solidFill>
            </a:endParaRPr>
          </a:p>
        </p:txBody>
      </p:sp>
      <p:sp>
        <p:nvSpPr>
          <p:cNvPr id="14339" name="Title 1"/>
          <p:cNvSpPr>
            <a:spLocks noGrp="1"/>
          </p:cNvSpPr>
          <p:nvPr>
            <p:ph type="title"/>
          </p:nvPr>
        </p:nvSpPr>
        <p:spPr>
          <a:xfrm>
            <a:off x="233916" y="138735"/>
            <a:ext cx="9062064" cy="609600"/>
          </a:xfrm>
        </p:spPr>
        <p:txBody>
          <a:bodyPr/>
          <a:lstStyle/>
          <a:p>
            <a:r>
              <a:rPr lang="en-US" dirty="0" smtClean="0"/>
              <a:t>Benefits of CLEEN Program</a:t>
            </a:r>
            <a:r>
              <a:rPr lang="en-US" sz="2000" dirty="0" smtClean="0"/>
              <a:t>: </a:t>
            </a:r>
            <a:br>
              <a:rPr lang="en-US" sz="2000" dirty="0" smtClean="0"/>
            </a:br>
            <a:r>
              <a:rPr lang="en-US" sz="2000" dirty="0" smtClean="0"/>
              <a:t>Demonstrated technologies that reduce noise, emissions and fuel burn</a:t>
            </a:r>
          </a:p>
        </p:txBody>
      </p:sp>
      <p:sp>
        <p:nvSpPr>
          <p:cNvPr id="14340" name="Slide Number Placeholder 3"/>
          <p:cNvSpPr>
            <a:spLocks noGrp="1"/>
          </p:cNvSpPr>
          <p:nvPr>
            <p:ph type="sldNum" sz="quarter" idx="10"/>
          </p:nvPr>
        </p:nvSpPr>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Aft>
                <a:spcPct val="0"/>
              </a:spcAft>
              <a:defRPr/>
            </a:pPr>
            <a:fld id="{568C7CB2-EA4E-4AB4-A85A-9A466373C7A6}" type="slidenum">
              <a:rPr lang="en-US" smtClean="0">
                <a:solidFill>
                  <a:srgbClr val="FFFFFF"/>
                </a:solidFill>
              </a:rPr>
              <a:pPr fontAlgn="base">
                <a:spcAft>
                  <a:spcPct val="0"/>
                </a:spcAft>
                <a:defRPr/>
              </a:pPr>
              <a:t>9</a:t>
            </a:fld>
            <a:endParaRPr lang="en-US" smtClean="0">
              <a:solidFill>
                <a:srgbClr val="FFFFFF"/>
              </a:solidFill>
            </a:endParaRPr>
          </a:p>
        </p:txBody>
      </p:sp>
      <p:sp>
        <p:nvSpPr>
          <p:cNvPr id="14341" name="Rectangle 7"/>
          <p:cNvSpPr>
            <a:spLocks noChangeArrowheads="1"/>
          </p:cNvSpPr>
          <p:nvPr/>
        </p:nvSpPr>
        <p:spPr bwMode="auto">
          <a:xfrm>
            <a:off x="4398333" y="972906"/>
            <a:ext cx="4450765"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r>
              <a:rPr lang="en-US" b="1" dirty="0">
                <a:solidFill>
                  <a:srgbClr val="000000"/>
                </a:solidFill>
                <a:ea typeface="ＭＳ Ｐゴシック" pitchFamily="34" charset="-128"/>
              </a:rPr>
              <a:t>General Electric</a:t>
            </a:r>
            <a:r>
              <a:rPr lang="en-US" sz="1400" b="1" dirty="0">
                <a:solidFill>
                  <a:srgbClr val="000000"/>
                </a:solidFill>
                <a:ea typeface="ＭＳ Ｐゴシック" pitchFamily="34" charset="-128"/>
              </a:rPr>
              <a:t/>
            </a:r>
            <a:br>
              <a:rPr lang="en-US" sz="1400" b="1" dirty="0">
                <a:solidFill>
                  <a:srgbClr val="000000"/>
                </a:solidFill>
                <a:ea typeface="ＭＳ Ｐゴシック" pitchFamily="34" charset="-128"/>
              </a:rPr>
            </a:br>
            <a:r>
              <a:rPr lang="en-US" sz="800" b="1" dirty="0">
                <a:solidFill>
                  <a:srgbClr val="000000"/>
                </a:solidFill>
                <a:ea typeface="ＭＳ Ｐゴシック" pitchFamily="34" charset="-128"/>
              </a:rPr>
              <a:t/>
            </a:r>
            <a:br>
              <a:rPr lang="en-US" sz="800" b="1" dirty="0">
                <a:solidFill>
                  <a:srgbClr val="000000"/>
                </a:solidFill>
                <a:ea typeface="ＭＳ Ｐゴシック" pitchFamily="34" charset="-128"/>
              </a:rPr>
            </a:br>
            <a:r>
              <a:rPr lang="en-US" sz="1400" b="1" dirty="0">
                <a:solidFill>
                  <a:srgbClr val="000000"/>
                </a:solidFill>
                <a:ea typeface="ＭＳ Ｐゴシック" pitchFamily="34" charset="-128"/>
              </a:rPr>
              <a:t>TAPS II </a:t>
            </a:r>
            <a:r>
              <a:rPr lang="en-US" sz="1400" b="1" dirty="0" smtClean="0">
                <a:solidFill>
                  <a:srgbClr val="000000"/>
                </a:solidFill>
                <a:ea typeface="ＭＳ Ｐゴシック" pitchFamily="34" charset="-128"/>
              </a:rPr>
              <a:t>Combustor </a:t>
            </a:r>
            <a:r>
              <a:rPr lang="en-US" sz="1400" b="1" dirty="0" smtClean="0">
                <a:solidFill>
                  <a:schemeClr val="accent2"/>
                </a:solidFill>
                <a:ea typeface="ＭＳ Ｐゴシック" pitchFamily="34" charset="-128"/>
              </a:rPr>
              <a:t>(entering fleet in 2016)</a:t>
            </a:r>
            <a:r>
              <a:rPr lang="en-US" sz="1400" b="1" dirty="0">
                <a:solidFill>
                  <a:schemeClr val="accent2"/>
                </a:solidFill>
                <a:ea typeface="ＭＳ Ｐゴシック" pitchFamily="34" charset="-128"/>
              </a:rPr>
              <a:t/>
            </a:r>
            <a:br>
              <a:rPr lang="en-US" sz="1400" b="1" dirty="0">
                <a:solidFill>
                  <a:schemeClr val="accent2"/>
                </a:solidFill>
                <a:ea typeface="ＭＳ Ｐゴシック" pitchFamily="34" charset="-128"/>
              </a:rPr>
            </a:br>
            <a:r>
              <a:rPr lang="en-US" sz="1400" dirty="0">
                <a:solidFill>
                  <a:srgbClr val="000000"/>
                </a:solidFill>
                <a:ea typeface="ＭＳ Ｐゴシック" pitchFamily="34" charset="-128"/>
              </a:rPr>
              <a:t>CLEEN 60% margin to CAEP/6 LTO </a:t>
            </a:r>
            <a:r>
              <a:rPr lang="en-US" sz="1400" dirty="0" err="1">
                <a:solidFill>
                  <a:srgbClr val="000000"/>
                </a:solidFill>
                <a:ea typeface="ＭＳ Ｐゴシック" pitchFamily="34" charset="-128"/>
              </a:rPr>
              <a:t>NOx</a:t>
            </a:r>
            <a:r>
              <a:rPr lang="en-US" sz="1400" dirty="0">
                <a:solidFill>
                  <a:srgbClr val="000000"/>
                </a:solidFill>
                <a:ea typeface="ＭＳ Ｐゴシック" pitchFamily="34" charset="-128"/>
              </a:rPr>
              <a:t> was achieved</a:t>
            </a:r>
            <a:br>
              <a:rPr lang="en-US" sz="1400" dirty="0">
                <a:solidFill>
                  <a:srgbClr val="000000"/>
                </a:solidFill>
                <a:ea typeface="ＭＳ Ｐゴシック" pitchFamily="34" charset="-128"/>
              </a:rPr>
            </a:br>
            <a:r>
              <a:rPr lang="en-US" sz="1400" b="1" dirty="0">
                <a:solidFill>
                  <a:srgbClr val="000000"/>
                </a:solidFill>
                <a:ea typeface="ＭＳ Ｐゴシック" pitchFamily="34" charset="-128"/>
              </a:rPr>
              <a:t/>
            </a:r>
            <a:br>
              <a:rPr lang="en-US" sz="1400" b="1" dirty="0">
                <a:solidFill>
                  <a:srgbClr val="000000"/>
                </a:solidFill>
                <a:ea typeface="ＭＳ Ｐゴシック" pitchFamily="34" charset="-128"/>
              </a:rPr>
            </a:br>
            <a:r>
              <a:rPr lang="en-US" sz="1400" b="1" dirty="0">
                <a:solidFill>
                  <a:srgbClr val="000000"/>
                </a:solidFill>
                <a:ea typeface="ＭＳ Ｐゴシック" pitchFamily="34" charset="-128"/>
              </a:rPr>
              <a:t>FMS/Engine </a:t>
            </a:r>
            <a:r>
              <a:rPr lang="en-US" sz="1400" b="1" dirty="0" smtClean="0">
                <a:solidFill>
                  <a:srgbClr val="000000"/>
                </a:solidFill>
                <a:ea typeface="ＭＳ Ｐゴシック" pitchFamily="34" charset="-128"/>
              </a:rPr>
              <a:t>and </a:t>
            </a:r>
            <a:r>
              <a:rPr lang="en-US" sz="1400" b="1" dirty="0">
                <a:solidFill>
                  <a:srgbClr val="000000"/>
                </a:solidFill>
                <a:ea typeface="ＭＳ Ｐゴシック" pitchFamily="34" charset="-128"/>
              </a:rPr>
              <a:t>FMS/ATM Integration</a:t>
            </a:r>
          </a:p>
          <a:p>
            <a:pPr defTabSz="457200"/>
            <a:r>
              <a:rPr lang="en-US" sz="1400" dirty="0" smtClean="0">
                <a:solidFill>
                  <a:srgbClr val="000000"/>
                </a:solidFill>
                <a:ea typeface="ＭＳ Ｐゴシック" pitchFamily="34" charset="-128"/>
              </a:rPr>
              <a:t>Benefits </a:t>
            </a:r>
            <a:r>
              <a:rPr lang="en-US" sz="1400" dirty="0">
                <a:solidFill>
                  <a:srgbClr val="000000"/>
                </a:solidFill>
                <a:ea typeface="ＭＳ Ｐゴシック" pitchFamily="34" charset="-128"/>
              </a:rPr>
              <a:t>are being </a:t>
            </a:r>
            <a:r>
              <a:rPr lang="en-US" sz="1400" dirty="0" smtClean="0">
                <a:solidFill>
                  <a:srgbClr val="000000"/>
                </a:solidFill>
                <a:ea typeface="ＭＳ Ｐゴシック" pitchFamily="34" charset="-128"/>
              </a:rPr>
              <a:t>assessed</a:t>
            </a:r>
            <a:br>
              <a:rPr lang="en-US" sz="1400" dirty="0" smtClean="0">
                <a:solidFill>
                  <a:srgbClr val="000000"/>
                </a:solidFill>
                <a:ea typeface="ＭＳ Ｐゴシック" pitchFamily="34" charset="-128"/>
              </a:rPr>
            </a:br>
            <a:endParaRPr lang="en-US" sz="1400" dirty="0">
              <a:solidFill>
                <a:srgbClr val="000000"/>
              </a:solidFill>
              <a:ea typeface="ＭＳ Ｐゴシック" pitchFamily="34" charset="-128"/>
            </a:endParaRPr>
          </a:p>
          <a:p>
            <a:pPr defTabSz="457200"/>
            <a:r>
              <a:rPr lang="en-US" sz="1400" b="1" dirty="0" smtClean="0">
                <a:solidFill>
                  <a:srgbClr val="000000"/>
                </a:solidFill>
                <a:ea typeface="ＭＳ Ｐゴシック" pitchFamily="34" charset="-128"/>
              </a:rPr>
              <a:t>Open </a:t>
            </a:r>
            <a:r>
              <a:rPr lang="en-US" sz="1400" b="1" dirty="0">
                <a:solidFill>
                  <a:srgbClr val="000000"/>
                </a:solidFill>
                <a:ea typeface="ＭＳ Ｐゴシック" pitchFamily="34" charset="-128"/>
              </a:rPr>
              <a:t>Rotor</a:t>
            </a:r>
            <a:r>
              <a:rPr lang="en-US" sz="1400" dirty="0">
                <a:solidFill>
                  <a:srgbClr val="000000"/>
                </a:solidFill>
                <a:ea typeface="ＭＳ Ｐゴシック" pitchFamily="34" charset="-128"/>
              </a:rPr>
              <a:t/>
            </a:r>
            <a:br>
              <a:rPr lang="en-US" sz="1400" dirty="0">
                <a:solidFill>
                  <a:srgbClr val="000000"/>
                </a:solidFill>
                <a:ea typeface="ＭＳ Ｐゴシック" pitchFamily="34" charset="-128"/>
              </a:rPr>
            </a:br>
            <a:r>
              <a:rPr lang="en-US" sz="1400" dirty="0" smtClean="0">
                <a:solidFill>
                  <a:srgbClr val="000000"/>
                </a:solidFill>
                <a:ea typeface="ＭＳ Ｐゴシック" pitchFamily="34" charset="-128"/>
              </a:rPr>
              <a:t>~26</a:t>
            </a:r>
            <a:r>
              <a:rPr lang="en-US" sz="1400" dirty="0">
                <a:solidFill>
                  <a:srgbClr val="000000"/>
                </a:solidFill>
                <a:ea typeface="ＭＳ Ｐゴシック" pitchFamily="34" charset="-128"/>
              </a:rPr>
              <a:t>% reduction in fuel burn (re: 737-800) and </a:t>
            </a:r>
            <a:br>
              <a:rPr lang="en-US" sz="1400" dirty="0">
                <a:solidFill>
                  <a:srgbClr val="000000"/>
                </a:solidFill>
                <a:ea typeface="ＭＳ Ｐゴシック" pitchFamily="34" charset="-128"/>
              </a:rPr>
            </a:br>
            <a:r>
              <a:rPr lang="en-US" sz="1400" dirty="0" smtClean="0">
                <a:solidFill>
                  <a:srgbClr val="000000"/>
                </a:solidFill>
                <a:ea typeface="ＭＳ Ｐゴシック" pitchFamily="34" charset="-128"/>
              </a:rPr>
              <a:t>~15-17EPNdB </a:t>
            </a:r>
            <a:r>
              <a:rPr lang="en-US" sz="1400" dirty="0">
                <a:solidFill>
                  <a:srgbClr val="000000"/>
                </a:solidFill>
                <a:ea typeface="ＭＳ Ｐゴシック" pitchFamily="34" charset="-128"/>
              </a:rPr>
              <a:t>cumulative noise margin to </a:t>
            </a:r>
            <a:r>
              <a:rPr lang="en-US" sz="1400" dirty="0" smtClean="0">
                <a:solidFill>
                  <a:srgbClr val="000000"/>
                </a:solidFill>
                <a:ea typeface="ＭＳ Ｐゴシック" pitchFamily="34" charset="-128"/>
              </a:rPr>
              <a:t>Stage </a:t>
            </a:r>
            <a:r>
              <a:rPr lang="en-US" sz="1400" dirty="0">
                <a:solidFill>
                  <a:srgbClr val="000000"/>
                </a:solidFill>
                <a:ea typeface="ＭＳ Ｐゴシック" pitchFamily="34" charset="-128"/>
              </a:rPr>
              <a:t>4</a:t>
            </a:r>
            <a:br>
              <a:rPr lang="en-US" sz="1400" dirty="0">
                <a:solidFill>
                  <a:srgbClr val="000000"/>
                </a:solidFill>
                <a:ea typeface="ＭＳ Ｐゴシック" pitchFamily="34" charset="-128"/>
              </a:rPr>
            </a:br>
            <a:endParaRPr lang="en-US" sz="2000" dirty="0">
              <a:solidFill>
                <a:srgbClr val="000000"/>
              </a:solidFill>
              <a:ea typeface="ＭＳ Ｐゴシック" pitchFamily="34" charset="-128"/>
            </a:endParaRPr>
          </a:p>
          <a:p>
            <a:pPr defTabSz="457200"/>
            <a:r>
              <a:rPr lang="en-US" b="1" dirty="0" smtClean="0">
                <a:solidFill>
                  <a:srgbClr val="000000"/>
                </a:solidFill>
                <a:ea typeface="ＭＳ Ｐゴシック" pitchFamily="34" charset="-128"/>
              </a:rPr>
              <a:t>Rolls </a:t>
            </a:r>
            <a:r>
              <a:rPr lang="en-US" b="1" dirty="0">
                <a:solidFill>
                  <a:srgbClr val="000000"/>
                </a:solidFill>
                <a:ea typeface="ＭＳ Ｐゴシック" pitchFamily="34" charset="-128"/>
              </a:rPr>
              <a:t>Royce</a:t>
            </a:r>
            <a:br>
              <a:rPr lang="en-US" b="1" dirty="0">
                <a:solidFill>
                  <a:srgbClr val="000000"/>
                </a:solidFill>
                <a:ea typeface="ＭＳ Ｐゴシック" pitchFamily="34" charset="-128"/>
              </a:rPr>
            </a:br>
            <a:r>
              <a:rPr lang="en-US" sz="800" b="1" dirty="0">
                <a:solidFill>
                  <a:srgbClr val="000000"/>
                </a:solidFill>
                <a:ea typeface="ＭＳ Ｐゴシック" pitchFamily="34" charset="-128"/>
              </a:rPr>
              <a:t/>
            </a:r>
            <a:br>
              <a:rPr lang="en-US" sz="800" b="1" dirty="0">
                <a:solidFill>
                  <a:srgbClr val="000000"/>
                </a:solidFill>
                <a:ea typeface="ＭＳ Ｐゴシック" pitchFamily="34" charset="-128"/>
              </a:rPr>
            </a:br>
            <a:r>
              <a:rPr lang="en-US" sz="1400" b="1" dirty="0">
                <a:solidFill>
                  <a:srgbClr val="000000"/>
                </a:solidFill>
                <a:ea typeface="ＭＳ Ｐゴシック" pitchFamily="34" charset="-128"/>
              </a:rPr>
              <a:t>Ceramic Matrix Composite Turbine Blade Track</a:t>
            </a:r>
            <a:br>
              <a:rPr lang="en-US" sz="1400" b="1" dirty="0">
                <a:solidFill>
                  <a:srgbClr val="000000"/>
                </a:solidFill>
                <a:ea typeface="ＭＳ Ｐゴシック" pitchFamily="34" charset="-128"/>
              </a:rPr>
            </a:br>
            <a:r>
              <a:rPr lang="en-US" sz="1400" dirty="0">
                <a:solidFill>
                  <a:srgbClr val="000000"/>
                </a:solidFill>
                <a:ea typeface="ＭＳ Ｐゴシック" pitchFamily="34" charset="-128"/>
              </a:rPr>
              <a:t>CMC blade tracks </a:t>
            </a:r>
            <a:r>
              <a:rPr lang="en-US" sz="1400" dirty="0" smtClean="0">
                <a:solidFill>
                  <a:srgbClr val="000000"/>
                </a:solidFill>
                <a:ea typeface="ＭＳ Ｐゴシック" pitchFamily="34" charset="-128"/>
              </a:rPr>
              <a:t>offer &gt; 50% reduction in cooling and component weight.  </a:t>
            </a:r>
            <a:endParaRPr lang="en-US" sz="1400" dirty="0">
              <a:solidFill>
                <a:srgbClr val="000000"/>
              </a:solidFill>
              <a:ea typeface="ＭＳ Ｐゴシック" pitchFamily="34" charset="-128"/>
            </a:endParaRPr>
          </a:p>
          <a:p>
            <a:pPr defTabSz="457200"/>
            <a:endParaRPr lang="en-US" sz="1400" dirty="0">
              <a:solidFill>
                <a:srgbClr val="000000"/>
              </a:solidFill>
              <a:ea typeface="ＭＳ Ｐゴシック" pitchFamily="34" charset="-128"/>
            </a:endParaRPr>
          </a:p>
          <a:p>
            <a:pPr defTabSz="457200"/>
            <a:r>
              <a:rPr lang="en-US" sz="1400" b="1" dirty="0">
                <a:solidFill>
                  <a:srgbClr val="000000"/>
                </a:solidFill>
                <a:ea typeface="ＭＳ Ｐゴシック" pitchFamily="34" charset="-128"/>
              </a:rPr>
              <a:t>Rolls-Royce – Dual Wall Turbine </a:t>
            </a:r>
            <a:r>
              <a:rPr lang="en-US" sz="1400" b="1" dirty="0" smtClean="0">
                <a:solidFill>
                  <a:srgbClr val="000000"/>
                </a:solidFill>
                <a:ea typeface="ＭＳ Ｐゴシック" pitchFamily="34" charset="-128"/>
              </a:rPr>
              <a:t>Airfoil</a:t>
            </a:r>
            <a:br>
              <a:rPr lang="en-US" sz="1400" b="1" dirty="0" smtClean="0">
                <a:solidFill>
                  <a:srgbClr val="000000"/>
                </a:solidFill>
                <a:ea typeface="ＭＳ Ｐゴシック" pitchFamily="34" charset="-128"/>
              </a:rPr>
            </a:br>
            <a:r>
              <a:rPr lang="en-US" sz="1400" dirty="0" smtClean="0">
                <a:solidFill>
                  <a:srgbClr val="000000"/>
                </a:solidFill>
                <a:ea typeface="ＭＳ Ｐゴシック" pitchFamily="34" charset="-128"/>
              </a:rPr>
              <a:t>Dual Wall turbine airfoils provide &gt; 20% reduction in cooling and increased operating temperature capability.  </a:t>
            </a:r>
            <a:br>
              <a:rPr lang="en-US" sz="1400" dirty="0" smtClean="0">
                <a:solidFill>
                  <a:srgbClr val="000000"/>
                </a:solidFill>
                <a:ea typeface="ＭＳ Ｐゴシック" pitchFamily="34" charset="-128"/>
              </a:rPr>
            </a:br>
            <a:r>
              <a:rPr lang="en-US" sz="1400" b="1" dirty="0">
                <a:solidFill>
                  <a:srgbClr val="000000"/>
                </a:solidFill>
                <a:ea typeface="ＭＳ Ｐゴシック" pitchFamily="34" charset="-128"/>
              </a:rPr>
              <a:t/>
            </a:r>
            <a:br>
              <a:rPr lang="en-US" sz="1400" b="1" dirty="0">
                <a:solidFill>
                  <a:srgbClr val="000000"/>
                </a:solidFill>
                <a:ea typeface="ＭＳ Ｐゴシック" pitchFamily="34" charset="-128"/>
              </a:rPr>
            </a:br>
            <a:r>
              <a:rPr lang="en-US" sz="1400" dirty="0" smtClean="0">
                <a:solidFill>
                  <a:srgbClr val="000000"/>
                </a:solidFill>
                <a:ea typeface="ＭＳ Ｐゴシック" pitchFamily="34" charset="-128"/>
              </a:rPr>
              <a:t>CLEEN tech will provide ~1% </a:t>
            </a:r>
            <a:r>
              <a:rPr lang="en-US" sz="1400" dirty="0">
                <a:solidFill>
                  <a:srgbClr val="000000"/>
                </a:solidFill>
                <a:ea typeface="ＭＳ Ｐゴシック" pitchFamily="34" charset="-128"/>
              </a:rPr>
              <a:t>fuel burn </a:t>
            </a:r>
            <a:r>
              <a:rPr lang="en-US" sz="1400" dirty="0" smtClean="0">
                <a:solidFill>
                  <a:srgbClr val="000000"/>
                </a:solidFill>
                <a:ea typeface="ＭＳ Ｐゴシック" pitchFamily="34" charset="-128"/>
              </a:rPr>
              <a:t>reduction</a:t>
            </a:r>
            <a:endParaRPr lang="en-US" sz="1400" dirty="0">
              <a:solidFill>
                <a:srgbClr val="000000"/>
              </a:solidFill>
              <a:ea typeface="ＭＳ Ｐゴシック" pitchFamily="34" charset="-128"/>
            </a:endParaRPr>
          </a:p>
        </p:txBody>
      </p:sp>
      <p:sp>
        <p:nvSpPr>
          <p:cNvPr id="9" name="Rectangle 8"/>
          <p:cNvSpPr/>
          <p:nvPr/>
        </p:nvSpPr>
        <p:spPr>
          <a:xfrm>
            <a:off x="279439" y="990430"/>
            <a:ext cx="4038600" cy="5539978"/>
          </a:xfrm>
          <a:prstGeom prst="rect">
            <a:avLst/>
          </a:prstGeom>
        </p:spPr>
        <p:txBody>
          <a:bodyPr>
            <a:spAutoFit/>
          </a:bodyPr>
          <a:lstStyle/>
          <a:p>
            <a:pPr defTabSz="457200">
              <a:spcBef>
                <a:spcPts val="0"/>
              </a:spcBef>
              <a:spcAft>
                <a:spcPts val="0"/>
              </a:spcAft>
              <a:defRPr/>
            </a:pPr>
            <a:r>
              <a:rPr lang="en-US" b="1" dirty="0">
                <a:solidFill>
                  <a:prstClr val="black"/>
                </a:solidFill>
                <a:latin typeface="+mn-lt"/>
                <a:ea typeface="ＭＳ Ｐゴシック" charset="-128"/>
              </a:rPr>
              <a:t>Boeing</a:t>
            </a:r>
            <a:r>
              <a:rPr lang="en-US" sz="1400" b="1" dirty="0">
                <a:solidFill>
                  <a:prstClr val="black"/>
                </a:solidFill>
                <a:latin typeface="+mn-lt"/>
                <a:ea typeface="ＭＳ Ｐゴシック" charset="-128"/>
              </a:rPr>
              <a:t> </a:t>
            </a:r>
            <a:br>
              <a:rPr lang="en-US" sz="1400" b="1" dirty="0">
                <a:solidFill>
                  <a:prstClr val="black"/>
                </a:solidFill>
                <a:latin typeface="+mn-lt"/>
                <a:ea typeface="ＭＳ Ｐゴシック" charset="-128"/>
              </a:rPr>
            </a:br>
            <a:r>
              <a:rPr lang="en-US" sz="800" b="1" dirty="0">
                <a:solidFill>
                  <a:prstClr val="black"/>
                </a:solidFill>
                <a:latin typeface="+mn-lt"/>
                <a:ea typeface="ＭＳ Ｐゴシック" charset="-128"/>
              </a:rPr>
              <a:t/>
            </a:r>
            <a:br>
              <a:rPr lang="en-US" sz="800" b="1" dirty="0">
                <a:solidFill>
                  <a:prstClr val="black"/>
                </a:solidFill>
                <a:latin typeface="+mn-lt"/>
                <a:ea typeface="ＭＳ Ｐゴシック" charset="-128"/>
              </a:rPr>
            </a:br>
            <a:r>
              <a:rPr lang="en-US" sz="1400" b="1" dirty="0">
                <a:solidFill>
                  <a:prstClr val="black"/>
                </a:solidFill>
                <a:latin typeface="+mn-lt"/>
                <a:ea typeface="ＭＳ Ｐゴシック" charset="-128"/>
              </a:rPr>
              <a:t>Adaptive Trailing </a:t>
            </a:r>
            <a:r>
              <a:rPr lang="en-US" sz="1400" b="1" dirty="0" smtClean="0">
                <a:solidFill>
                  <a:prstClr val="black"/>
                </a:solidFill>
                <a:latin typeface="+mn-lt"/>
                <a:ea typeface="ＭＳ Ｐゴシック" charset="-128"/>
              </a:rPr>
              <a:t>Edge</a:t>
            </a:r>
            <a:r>
              <a:rPr lang="en-US" sz="1400" b="1" dirty="0">
                <a:solidFill>
                  <a:prstClr val="black"/>
                </a:solidFill>
                <a:latin typeface="+mn-lt"/>
                <a:ea typeface="ＭＳ Ｐゴシック" charset="-128"/>
              </a:rPr>
              <a:t/>
            </a:r>
            <a:br>
              <a:rPr lang="en-US" sz="1400" b="1" dirty="0">
                <a:solidFill>
                  <a:prstClr val="black"/>
                </a:solidFill>
                <a:latin typeface="+mn-lt"/>
                <a:ea typeface="ＭＳ Ｐゴシック" charset="-128"/>
              </a:rPr>
            </a:br>
            <a:r>
              <a:rPr lang="en-US" sz="1400" dirty="0" smtClean="0">
                <a:solidFill>
                  <a:prstClr val="black"/>
                </a:solidFill>
                <a:latin typeface="+mn-lt"/>
                <a:ea typeface="ＭＳ Ｐゴシック" charset="-128"/>
              </a:rPr>
              <a:t>~ </a:t>
            </a:r>
            <a:r>
              <a:rPr lang="en-US" sz="1400" dirty="0" smtClean="0">
                <a:solidFill>
                  <a:prstClr val="black"/>
                </a:solidFill>
                <a:latin typeface="+mn-lt"/>
              </a:rPr>
              <a:t>2% </a:t>
            </a:r>
            <a:r>
              <a:rPr lang="en-US" sz="1400" dirty="0">
                <a:solidFill>
                  <a:prstClr val="black"/>
                </a:solidFill>
                <a:latin typeface="+mn-lt"/>
              </a:rPr>
              <a:t>fuel burn reduction </a:t>
            </a:r>
            <a:r>
              <a:rPr lang="en-US" sz="1400" dirty="0" smtClean="0">
                <a:solidFill>
                  <a:prstClr val="black"/>
                </a:solidFill>
                <a:latin typeface="+mn-lt"/>
              </a:rPr>
              <a:t> </a:t>
            </a:r>
            <a:br>
              <a:rPr lang="en-US" sz="1400" dirty="0" smtClean="0">
                <a:solidFill>
                  <a:prstClr val="black"/>
                </a:solidFill>
                <a:latin typeface="+mn-lt"/>
              </a:rPr>
            </a:br>
            <a:r>
              <a:rPr lang="en-US" sz="1400" dirty="0" smtClean="0">
                <a:solidFill>
                  <a:prstClr val="black"/>
                </a:solidFill>
                <a:latin typeface="+mn-lt"/>
              </a:rPr>
              <a:t>~ -1.5dB cum in some single and twin aisles</a:t>
            </a:r>
            <a:br>
              <a:rPr lang="en-US" sz="1400" dirty="0" smtClean="0">
                <a:solidFill>
                  <a:prstClr val="black"/>
                </a:solidFill>
                <a:latin typeface="+mn-lt"/>
              </a:rPr>
            </a:br>
            <a:endParaRPr lang="en-US" sz="800" dirty="0" smtClean="0">
              <a:solidFill>
                <a:prstClr val="black"/>
              </a:solidFill>
              <a:latin typeface="+mn-lt"/>
            </a:endParaRPr>
          </a:p>
          <a:p>
            <a:pPr defTabSz="457200">
              <a:spcBef>
                <a:spcPts val="0"/>
              </a:spcBef>
              <a:spcAft>
                <a:spcPts val="0"/>
              </a:spcAft>
              <a:defRPr/>
            </a:pPr>
            <a:r>
              <a:rPr lang="en-US" sz="1400" b="1" dirty="0">
                <a:solidFill>
                  <a:prstClr val="black"/>
                </a:solidFill>
                <a:ea typeface="ＭＳ Ｐゴシック" charset="-128"/>
              </a:rPr>
              <a:t>CMC Acoustic Nozzle</a:t>
            </a:r>
            <a:endParaRPr lang="en-US" sz="1400" dirty="0">
              <a:solidFill>
                <a:prstClr val="black"/>
              </a:solidFill>
              <a:latin typeface="+mn-lt"/>
            </a:endParaRPr>
          </a:p>
          <a:p>
            <a:pPr defTabSz="457200">
              <a:spcBef>
                <a:spcPts val="0"/>
              </a:spcBef>
              <a:spcAft>
                <a:spcPts val="0"/>
              </a:spcAft>
              <a:defRPr/>
            </a:pPr>
            <a:r>
              <a:rPr lang="en-US" sz="1400" dirty="0" smtClean="0">
                <a:solidFill>
                  <a:prstClr val="black"/>
                </a:solidFill>
                <a:latin typeface="+mn-lt"/>
              </a:rPr>
              <a:t>~ 1% fuel burn reduction</a:t>
            </a:r>
          </a:p>
          <a:p>
            <a:pPr defTabSz="457200">
              <a:spcBef>
                <a:spcPts val="0"/>
              </a:spcBef>
              <a:spcAft>
                <a:spcPts val="0"/>
              </a:spcAft>
              <a:defRPr/>
            </a:pPr>
            <a:r>
              <a:rPr lang="en-US" sz="1400" dirty="0" smtClean="0">
                <a:solidFill>
                  <a:prstClr val="black"/>
                </a:solidFill>
                <a:latin typeface="+mn-lt"/>
              </a:rPr>
              <a:t>Parity or better noise reduction compared with treated metallic hot structure</a:t>
            </a:r>
            <a:endParaRPr lang="en-US" sz="1400" dirty="0">
              <a:solidFill>
                <a:prstClr val="black"/>
              </a:solidFill>
              <a:latin typeface="+mn-lt"/>
            </a:endParaRPr>
          </a:p>
          <a:p>
            <a:pPr defTabSz="457200">
              <a:spcBef>
                <a:spcPts val="0"/>
              </a:spcBef>
              <a:spcAft>
                <a:spcPts val="0"/>
              </a:spcAft>
              <a:defRPr/>
            </a:pPr>
            <a:r>
              <a:rPr lang="en-US" sz="2000" b="1" dirty="0" smtClean="0">
                <a:solidFill>
                  <a:prstClr val="black"/>
                </a:solidFill>
                <a:latin typeface="+mn-lt"/>
                <a:ea typeface="ＭＳ Ｐゴシック" charset="-128"/>
              </a:rPr>
              <a:t/>
            </a:r>
            <a:br>
              <a:rPr lang="en-US" sz="2000" b="1" dirty="0" smtClean="0">
                <a:solidFill>
                  <a:prstClr val="black"/>
                </a:solidFill>
                <a:latin typeface="+mn-lt"/>
                <a:ea typeface="ＭＳ Ｐゴシック" charset="-128"/>
              </a:rPr>
            </a:br>
            <a:r>
              <a:rPr lang="en-US" b="1" dirty="0" smtClean="0">
                <a:solidFill>
                  <a:prstClr val="black"/>
                </a:solidFill>
                <a:latin typeface="+mn-lt"/>
                <a:ea typeface="ＭＳ Ｐゴシック" charset="-128"/>
              </a:rPr>
              <a:t>Honeywell</a:t>
            </a:r>
            <a:r>
              <a:rPr lang="en-US" sz="1800" b="1" dirty="0">
                <a:solidFill>
                  <a:prstClr val="black"/>
                </a:solidFill>
                <a:latin typeface="+mn-lt"/>
                <a:ea typeface="ＭＳ Ｐゴシック" charset="-128"/>
              </a:rPr>
              <a:t/>
            </a:r>
            <a:br>
              <a:rPr lang="en-US" sz="1800" b="1" dirty="0">
                <a:solidFill>
                  <a:prstClr val="black"/>
                </a:solidFill>
                <a:latin typeface="+mn-lt"/>
                <a:ea typeface="ＭＳ Ｐゴシック" charset="-128"/>
              </a:rPr>
            </a:br>
            <a:r>
              <a:rPr lang="en-US" sz="800" b="1" dirty="0">
                <a:solidFill>
                  <a:prstClr val="black"/>
                </a:solidFill>
                <a:latin typeface="+mn-lt"/>
                <a:ea typeface="ＭＳ Ｐゴシック" charset="-128"/>
              </a:rPr>
              <a:t/>
            </a:r>
            <a:br>
              <a:rPr lang="en-US" sz="800" b="1" dirty="0">
                <a:solidFill>
                  <a:prstClr val="black"/>
                </a:solidFill>
                <a:latin typeface="+mn-lt"/>
                <a:ea typeface="ＭＳ Ｐゴシック" charset="-128"/>
              </a:rPr>
            </a:br>
            <a:r>
              <a:rPr lang="en-US" sz="1400" b="1" dirty="0">
                <a:solidFill>
                  <a:prstClr val="black"/>
                </a:solidFill>
                <a:latin typeface="+mn-lt"/>
                <a:ea typeface="ＭＳ Ｐゴシック" charset="-128"/>
              </a:rPr>
              <a:t>Fuel Burn Technologies</a:t>
            </a:r>
            <a:endParaRPr lang="en-US" sz="1400" dirty="0">
              <a:solidFill>
                <a:prstClr val="black"/>
              </a:solidFill>
              <a:latin typeface="+mn-lt"/>
            </a:endParaRPr>
          </a:p>
          <a:p>
            <a:pPr defTabSz="457200">
              <a:spcBef>
                <a:spcPts val="0"/>
              </a:spcBef>
              <a:spcAft>
                <a:spcPts val="0"/>
              </a:spcAft>
              <a:defRPr/>
            </a:pPr>
            <a:r>
              <a:rPr lang="en-US" sz="1400" dirty="0">
                <a:latin typeface="+mn-lt"/>
              </a:rPr>
              <a:t>CLEEN </a:t>
            </a:r>
            <a:r>
              <a:rPr lang="en-US" sz="1400" dirty="0" smtClean="0">
                <a:latin typeface="+mn-lt"/>
              </a:rPr>
              <a:t>technologies contributed to ~5</a:t>
            </a:r>
            <a:r>
              <a:rPr lang="en-US" sz="1400" dirty="0">
                <a:latin typeface="+mn-lt"/>
              </a:rPr>
              <a:t>% fuel burn </a:t>
            </a:r>
            <a:r>
              <a:rPr lang="en-US" sz="1400" dirty="0" smtClean="0">
                <a:latin typeface="+mn-lt"/>
              </a:rPr>
              <a:t>reduction as part of a 15.7% fuel burn reduction engine package</a:t>
            </a:r>
            <a:endParaRPr lang="en-US" sz="1400" dirty="0">
              <a:latin typeface="+mn-lt"/>
            </a:endParaRPr>
          </a:p>
          <a:p>
            <a:pPr defTabSz="457200">
              <a:spcBef>
                <a:spcPts val="0"/>
              </a:spcBef>
              <a:spcAft>
                <a:spcPts val="0"/>
              </a:spcAft>
              <a:defRPr/>
            </a:pPr>
            <a:r>
              <a:rPr lang="en-US" sz="2000" b="1" dirty="0">
                <a:solidFill>
                  <a:prstClr val="black"/>
                </a:solidFill>
                <a:latin typeface="+mn-lt"/>
              </a:rPr>
              <a:t/>
            </a:r>
            <a:br>
              <a:rPr lang="en-US" sz="2000" b="1" dirty="0">
                <a:solidFill>
                  <a:prstClr val="black"/>
                </a:solidFill>
                <a:latin typeface="+mn-lt"/>
              </a:rPr>
            </a:br>
            <a:r>
              <a:rPr lang="en-US" b="1" dirty="0" smtClean="0">
                <a:solidFill>
                  <a:prstClr val="black"/>
                </a:solidFill>
                <a:latin typeface="+mn-lt"/>
              </a:rPr>
              <a:t>Pratt </a:t>
            </a:r>
            <a:r>
              <a:rPr lang="en-US" b="1" dirty="0">
                <a:solidFill>
                  <a:prstClr val="black"/>
                </a:solidFill>
                <a:latin typeface="+mn-lt"/>
              </a:rPr>
              <a:t>&amp; Whitney</a:t>
            </a:r>
            <a:r>
              <a:rPr lang="en-US" sz="1100" b="1" dirty="0">
                <a:solidFill>
                  <a:prstClr val="black"/>
                </a:solidFill>
                <a:latin typeface="+mn-lt"/>
              </a:rPr>
              <a:t/>
            </a:r>
            <a:br>
              <a:rPr lang="en-US" sz="1100" b="1" dirty="0">
                <a:solidFill>
                  <a:prstClr val="black"/>
                </a:solidFill>
                <a:latin typeface="+mn-lt"/>
              </a:rPr>
            </a:br>
            <a:endParaRPr lang="en-US" sz="800" b="1" dirty="0">
              <a:solidFill>
                <a:prstClr val="black"/>
              </a:solidFill>
              <a:latin typeface="+mn-lt"/>
            </a:endParaRPr>
          </a:p>
          <a:p>
            <a:pPr defTabSz="457200">
              <a:spcBef>
                <a:spcPts val="0"/>
              </a:spcBef>
              <a:spcAft>
                <a:spcPts val="0"/>
              </a:spcAft>
              <a:defRPr/>
            </a:pPr>
            <a:r>
              <a:rPr lang="en-US" sz="1400" b="1" dirty="0">
                <a:solidFill>
                  <a:prstClr val="black"/>
                </a:solidFill>
                <a:latin typeface="+mn-lt"/>
              </a:rPr>
              <a:t>Geared Turbofan Technologies</a:t>
            </a:r>
            <a:br>
              <a:rPr lang="en-US" sz="1400" b="1" dirty="0">
                <a:solidFill>
                  <a:prstClr val="black"/>
                </a:solidFill>
                <a:latin typeface="+mn-lt"/>
              </a:rPr>
            </a:br>
            <a:r>
              <a:rPr lang="en-US" sz="1400" dirty="0">
                <a:solidFill>
                  <a:prstClr val="black"/>
                </a:solidFill>
                <a:latin typeface="+mn-lt"/>
              </a:rPr>
              <a:t>CLEEN techs expand design space for engine with </a:t>
            </a:r>
            <a:r>
              <a:rPr lang="en-US" sz="1400" dirty="0" smtClean="0">
                <a:solidFill>
                  <a:prstClr val="black"/>
                </a:solidFill>
                <a:latin typeface="+mn-lt"/>
              </a:rPr>
              <a:t>~ </a:t>
            </a:r>
            <a:r>
              <a:rPr lang="en-US" sz="1400" dirty="0">
                <a:solidFill>
                  <a:prstClr val="black"/>
                </a:solidFill>
                <a:latin typeface="+mn-lt"/>
              </a:rPr>
              <a:t>20% fuel burn reduction, 25 </a:t>
            </a:r>
            <a:r>
              <a:rPr lang="en-US" sz="1400" dirty="0" err="1">
                <a:solidFill>
                  <a:prstClr val="black"/>
                </a:solidFill>
                <a:latin typeface="+mn-lt"/>
              </a:rPr>
              <a:t>EPNdB</a:t>
            </a:r>
            <a:r>
              <a:rPr lang="en-US" sz="1400" dirty="0">
                <a:solidFill>
                  <a:prstClr val="black"/>
                </a:solidFill>
                <a:latin typeface="+mn-lt"/>
              </a:rPr>
              <a:t> cumulative noise margin to </a:t>
            </a:r>
            <a:r>
              <a:rPr lang="en-US" sz="1400" dirty="0" smtClean="0">
                <a:solidFill>
                  <a:prstClr val="black"/>
                </a:solidFill>
                <a:latin typeface="+mn-lt"/>
              </a:rPr>
              <a:t>Stage 4</a:t>
            </a:r>
            <a:endParaRPr lang="en-US" sz="1200" dirty="0">
              <a:solidFill>
                <a:prstClr val="black"/>
              </a:solidFill>
              <a:latin typeface="+mn-lt"/>
            </a:endParaRPr>
          </a:p>
        </p:txBody>
      </p:sp>
      <p:cxnSp>
        <p:nvCxnSpPr>
          <p:cNvPr id="14343" name="Straight Connector 10"/>
          <p:cNvCxnSpPr>
            <a:cxnSpLocks noChangeShapeType="1"/>
          </p:cNvCxnSpPr>
          <p:nvPr/>
        </p:nvCxnSpPr>
        <p:spPr bwMode="auto">
          <a:xfrm>
            <a:off x="353870" y="3365202"/>
            <a:ext cx="396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4" name="Straight Connector 11"/>
          <p:cNvCxnSpPr>
            <a:cxnSpLocks noChangeShapeType="1"/>
          </p:cNvCxnSpPr>
          <p:nvPr/>
        </p:nvCxnSpPr>
        <p:spPr bwMode="auto">
          <a:xfrm>
            <a:off x="4334536" y="3737109"/>
            <a:ext cx="38862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5" name="Straight Connector 12"/>
          <p:cNvCxnSpPr>
            <a:cxnSpLocks noChangeShapeType="1"/>
          </p:cNvCxnSpPr>
          <p:nvPr/>
        </p:nvCxnSpPr>
        <p:spPr bwMode="auto">
          <a:xfrm>
            <a:off x="355639" y="5028748"/>
            <a:ext cx="396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46" name="Straight Connector 13"/>
          <p:cNvCxnSpPr>
            <a:cxnSpLocks noChangeShapeType="1"/>
          </p:cNvCxnSpPr>
          <p:nvPr/>
        </p:nvCxnSpPr>
        <p:spPr bwMode="auto">
          <a:xfrm>
            <a:off x="4328672" y="1075494"/>
            <a:ext cx="5864" cy="545440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p:nvSpPr>
        <p:spPr bwMode="auto">
          <a:xfrm>
            <a:off x="8639908" y="6492974"/>
            <a:ext cx="2696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a:t>9</a:t>
            </a:r>
          </a:p>
        </p:txBody>
      </p:sp>
    </p:spTree>
    <p:extLst>
      <p:ext uri="{BB962C8B-B14F-4D97-AF65-F5344CB8AC3E}">
        <p14:creationId xmlns:p14="http://schemas.microsoft.com/office/powerpoint/2010/main" val="3185188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9C53D4-0501-465E-A606-60290E6C311C}"/>
</file>

<file path=customXml/itemProps2.xml><?xml version="1.0" encoding="utf-8"?>
<ds:datastoreItem xmlns:ds="http://schemas.openxmlformats.org/officeDocument/2006/customXml" ds:itemID="{18A77E16-DE1F-4876-9D36-349D225CFF80}"/>
</file>

<file path=customXml/itemProps3.xml><?xml version="1.0" encoding="utf-8"?>
<ds:datastoreItem xmlns:ds="http://schemas.openxmlformats.org/officeDocument/2006/customXml" ds:itemID="{C905D327-99DA-4AF7-AB9F-91B886A2FE24}"/>
</file>

<file path=docProps/app.xml><?xml version="1.0" encoding="utf-8"?>
<Properties xmlns="http://schemas.openxmlformats.org/officeDocument/2006/extended-properties" xmlns:vt="http://schemas.openxmlformats.org/officeDocument/2006/docPropsVTypes">
  <Template/>
  <TotalTime>22947</TotalTime>
  <Words>1706</Words>
  <Application>Microsoft Office PowerPoint</Application>
  <PresentationFormat>On-screen Show (4:3)</PresentationFormat>
  <Paragraphs>319</Paragraphs>
  <Slides>17</Slides>
  <Notes>17</Notes>
  <HiddenSlides>0</HiddenSlides>
  <MMClips>0</MMClips>
  <ScaleCrop>false</ScaleCrop>
  <HeadingPairs>
    <vt:vector size="4" baseType="variant">
      <vt:variant>
        <vt:lpstr>Theme</vt:lpstr>
      </vt:variant>
      <vt:variant>
        <vt:i4>11</vt:i4>
      </vt:variant>
      <vt:variant>
        <vt:lpstr>Slide Titles</vt:lpstr>
      </vt:variant>
      <vt:variant>
        <vt:i4>17</vt:i4>
      </vt:variant>
    </vt:vector>
  </HeadingPairs>
  <TitlesOfParts>
    <vt:vector size="28" baseType="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FAA_slide_template_whitecover_whitebackground</vt:lpstr>
      <vt:lpstr>Continuous Lower Energy, Emissions and Noise (CLEEN) Program </vt:lpstr>
      <vt:lpstr>Outline</vt:lpstr>
      <vt:lpstr>Action Item Follow-Up</vt:lpstr>
      <vt:lpstr>Roadmap of the CLEEN program with expected EIS</vt:lpstr>
      <vt:lpstr>Efforts that support Technology Maturation</vt:lpstr>
      <vt:lpstr>CLEEN Program Overview</vt:lpstr>
      <vt:lpstr>PowerPoint Presentation</vt:lpstr>
      <vt:lpstr>PowerPoint Presentation</vt:lpstr>
      <vt:lpstr>Benefits of CLEEN Program:  Demonstrated technologies that reduce noise, emissions and fuel burn</vt:lpstr>
      <vt:lpstr>Completed Technology Demos (2011-2013)</vt:lpstr>
      <vt:lpstr>Completed Technology Demos in 2014</vt:lpstr>
      <vt:lpstr>Planned Demonstrations for 2015</vt:lpstr>
      <vt:lpstr>CLEEN Program Overview</vt:lpstr>
      <vt:lpstr>PowerPoint Presentation</vt:lpstr>
      <vt:lpstr>CLEEN II</vt:lpstr>
      <vt:lpstr>PowerPoint Presentation</vt:lpstr>
      <vt:lpstr>In Summary</vt:lpstr>
    </vt:vector>
  </TitlesOfParts>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Ileri, Levent (FAA)</cp:lastModifiedBy>
  <cp:revision>939</cp:revision>
  <cp:lastPrinted>2015-03-12T18:08:46Z</cp:lastPrinted>
  <dcterms:created xsi:type="dcterms:W3CDTF">2005-01-28T20:32:53Z</dcterms:created>
  <dcterms:modified xsi:type="dcterms:W3CDTF">2015-03-16T18:57:51Z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