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48.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notesSlides/notesSlide11.xml" ContentType="application/vnd.openxmlformats-officedocument.presentationml.notesSlid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92.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47.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6.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44.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106.xml" ContentType="application/vnd.openxmlformats-officedocument.presentationml.slideLayout+xml"/>
  <Override PartName="/ppt/slideLayouts/slideLayout41.xml" ContentType="application/vnd.openxmlformats-officedocument.presentationml.slideLayout+xml"/>
  <Override PartName="/ppt/slideLayouts/slideLayout10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07.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35.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3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9.xml" ContentType="application/vnd.openxmlformats-officedocument.presentationml.slideLayout+xml"/>
  <Override PartName="/ppt/notesSlides/notesSlide7.xml" ContentType="application/vnd.openxmlformats-officedocument.presentationml.notesSlide+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4" r:id="rId2"/>
    <p:sldMasterId id="2147483677" r:id="rId3"/>
    <p:sldMasterId id="2147483690" r:id="rId4"/>
    <p:sldMasterId id="2147483746" r:id="rId5"/>
    <p:sldMasterId id="2147483895" r:id="rId6"/>
    <p:sldMasterId id="2147484314" r:id="rId7"/>
    <p:sldMasterId id="2147484327" r:id="rId8"/>
    <p:sldMasterId id="2147484824" r:id="rId9"/>
    <p:sldMasterId id="2147484836" r:id="rId10"/>
    <p:sldMasterId id="2147484844" r:id="rId11"/>
    <p:sldMasterId id="2147484852" r:id="rId12"/>
  </p:sldMasterIdLst>
  <p:notesMasterIdLst>
    <p:notesMasterId r:id="rId29"/>
  </p:notesMasterIdLst>
  <p:handoutMasterIdLst>
    <p:handoutMasterId r:id="rId30"/>
  </p:handoutMasterIdLst>
  <p:sldIdLst>
    <p:sldId id="624" r:id="rId13"/>
    <p:sldId id="685" r:id="rId14"/>
    <p:sldId id="705" r:id="rId15"/>
    <p:sldId id="625" r:id="rId16"/>
    <p:sldId id="706" r:id="rId17"/>
    <p:sldId id="696" r:id="rId18"/>
    <p:sldId id="700" r:id="rId19"/>
    <p:sldId id="708" r:id="rId20"/>
    <p:sldId id="666" r:id="rId21"/>
    <p:sldId id="701" r:id="rId22"/>
    <p:sldId id="712" r:id="rId23"/>
    <p:sldId id="713" r:id="rId24"/>
    <p:sldId id="688" r:id="rId25"/>
    <p:sldId id="677" r:id="rId26"/>
    <p:sldId id="679" r:id="rId27"/>
    <p:sldId id="664" r:id="rId28"/>
  </p:sldIdLst>
  <p:sldSz cx="9144000" cy="6858000" type="screen4x3"/>
  <p:notesSz cx="6858000" cy="9199563"/>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a:srgbClr val="0033CC"/>
    <a:srgbClr val="FF9999"/>
    <a:srgbClr val="FFFF99"/>
    <a:srgbClr val="FF99FF"/>
    <a:srgbClr val="00CC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66" autoAdjust="0"/>
    <p:restoredTop sz="51935" autoAdjust="0"/>
  </p:normalViewPr>
  <p:slideViewPr>
    <p:cSldViewPr snapToGrid="0">
      <p:cViewPr varScale="1">
        <p:scale>
          <a:sx n="50" d="100"/>
          <a:sy n="50" d="100"/>
        </p:scale>
        <p:origin x="-91" y="-264"/>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538" y="-91"/>
      </p:cViewPr>
      <p:guideLst>
        <p:guide orient="horz" pos="2897"/>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ustomXml" Target="../customXml/item2.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7530" y="0"/>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r" defTabSz="895265">
              <a:defRPr sz="13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738962"/>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7530" y="8738962"/>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r" defTabSz="895265">
              <a:defRPr sz="1300">
                <a:latin typeface="Times New Roman" pitchFamily="18" charset="0"/>
              </a:defRPr>
            </a:lvl1pPr>
          </a:lstStyle>
          <a:p>
            <a:pPr>
              <a:defRPr/>
            </a:pPr>
            <a:fld id="{74B52845-6250-4BD2-82AE-629C7F101F92}" type="slidenum">
              <a:rPr lang="en-US"/>
              <a:pPr>
                <a:defRPr/>
              </a:pPr>
              <a:t>‹#›</a:t>
            </a:fld>
            <a:endParaRPr lang="en-US"/>
          </a:p>
        </p:txBody>
      </p:sp>
    </p:spTree>
    <p:extLst>
      <p:ext uri="{BB962C8B-B14F-4D97-AF65-F5344CB8AC3E}">
        <p14:creationId xmlns:p14="http://schemas.microsoft.com/office/powerpoint/2010/main" val="39018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887530" y="0"/>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r" defTabSz="895265">
              <a:defRPr sz="1300">
                <a:latin typeface="Times New Roman" pitchFamily="18"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30300" y="688975"/>
            <a:ext cx="4597400" cy="3449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3991" y="4369481"/>
            <a:ext cx="5030018" cy="414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738962"/>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887530" y="8738962"/>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r" defTabSz="895265">
              <a:defRPr sz="1300">
                <a:latin typeface="Times New Roman" pitchFamily="18" charset="0"/>
              </a:defRPr>
            </a:lvl1pPr>
          </a:lstStyle>
          <a:p>
            <a:pPr>
              <a:defRPr/>
            </a:pPr>
            <a:fld id="{8241F014-C0F1-4AA8-95E7-165B15BF63C8}" type="slidenum">
              <a:rPr lang="en-US"/>
              <a:pPr>
                <a:defRPr/>
              </a:pPr>
              <a:t>‹#›</a:t>
            </a:fld>
            <a:endParaRPr lang="en-US"/>
          </a:p>
        </p:txBody>
      </p:sp>
    </p:spTree>
    <p:extLst>
      <p:ext uri="{BB962C8B-B14F-4D97-AF65-F5344CB8AC3E}">
        <p14:creationId xmlns:p14="http://schemas.microsoft.com/office/powerpoint/2010/main" val="741968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895265" eaLnBrk="0" hangingPunct="0">
              <a:defRPr sz="2300">
                <a:solidFill>
                  <a:schemeClr val="tx1"/>
                </a:solidFill>
                <a:latin typeface="Arial" pitchFamily="34" charset="0"/>
              </a:defRPr>
            </a:lvl1pPr>
            <a:lvl2pPr marL="723633" indent="-278321" defTabSz="895265" eaLnBrk="0" hangingPunct="0">
              <a:defRPr sz="2300">
                <a:solidFill>
                  <a:schemeClr val="tx1"/>
                </a:solidFill>
                <a:latin typeface="Arial" pitchFamily="34" charset="0"/>
              </a:defRPr>
            </a:lvl2pPr>
            <a:lvl3pPr marL="1113282" indent="-222656" defTabSz="895265" eaLnBrk="0" hangingPunct="0">
              <a:defRPr sz="2300">
                <a:solidFill>
                  <a:schemeClr val="tx1"/>
                </a:solidFill>
                <a:latin typeface="Arial" pitchFamily="34" charset="0"/>
              </a:defRPr>
            </a:lvl3pPr>
            <a:lvl4pPr marL="1558595" indent="-222656" defTabSz="895265" eaLnBrk="0" hangingPunct="0">
              <a:defRPr sz="2300">
                <a:solidFill>
                  <a:schemeClr val="tx1"/>
                </a:solidFill>
                <a:latin typeface="Arial" pitchFamily="34" charset="0"/>
              </a:defRPr>
            </a:lvl4pPr>
            <a:lvl5pPr marL="2003908" indent="-222656" defTabSz="895265" eaLnBrk="0" hangingPunct="0">
              <a:defRPr sz="2300">
                <a:solidFill>
                  <a:schemeClr val="tx1"/>
                </a:solidFill>
                <a:latin typeface="Arial" pitchFamily="34" charset="0"/>
              </a:defRPr>
            </a:lvl5pPr>
            <a:lvl6pPr marL="2449220" indent="-222656" algn="ctr" defTabSz="895265" eaLnBrk="0" fontAlgn="base" hangingPunct="0">
              <a:spcBef>
                <a:spcPct val="0"/>
              </a:spcBef>
              <a:spcAft>
                <a:spcPct val="0"/>
              </a:spcAft>
              <a:defRPr sz="2300">
                <a:solidFill>
                  <a:schemeClr val="tx1"/>
                </a:solidFill>
                <a:latin typeface="Arial" pitchFamily="34" charset="0"/>
              </a:defRPr>
            </a:lvl6pPr>
            <a:lvl7pPr marL="2894533" indent="-222656" algn="ctr" defTabSz="895265" eaLnBrk="0" fontAlgn="base" hangingPunct="0">
              <a:spcBef>
                <a:spcPct val="0"/>
              </a:spcBef>
              <a:spcAft>
                <a:spcPct val="0"/>
              </a:spcAft>
              <a:defRPr sz="2300">
                <a:solidFill>
                  <a:schemeClr val="tx1"/>
                </a:solidFill>
                <a:latin typeface="Arial" pitchFamily="34" charset="0"/>
              </a:defRPr>
            </a:lvl7pPr>
            <a:lvl8pPr marL="3339846" indent="-222656" algn="ctr" defTabSz="895265" eaLnBrk="0" fontAlgn="base" hangingPunct="0">
              <a:spcBef>
                <a:spcPct val="0"/>
              </a:spcBef>
              <a:spcAft>
                <a:spcPct val="0"/>
              </a:spcAft>
              <a:defRPr sz="2300">
                <a:solidFill>
                  <a:schemeClr val="tx1"/>
                </a:solidFill>
                <a:latin typeface="Arial" pitchFamily="34" charset="0"/>
              </a:defRPr>
            </a:lvl8pPr>
            <a:lvl9pPr marL="3785159" indent="-222656" algn="ctr" defTabSz="895265" eaLnBrk="0" fontAlgn="base" hangingPunct="0">
              <a:spcBef>
                <a:spcPct val="0"/>
              </a:spcBef>
              <a:spcAft>
                <a:spcPct val="0"/>
              </a:spcAft>
              <a:defRPr sz="2300">
                <a:solidFill>
                  <a:schemeClr val="tx1"/>
                </a:solidFill>
                <a:latin typeface="Arial" pitchFamily="34" charset="0"/>
              </a:defRPr>
            </a:lvl9pPr>
          </a:lstStyle>
          <a:p>
            <a:pPr eaLnBrk="1" hangingPunct="1"/>
            <a:fld id="{0BBBFCEE-E08B-4B7A-91DA-DBE42C66B4BA}" type="slidenum">
              <a:rPr lang="en-US" sz="1300">
                <a:solidFill>
                  <a:srgbClr val="000000"/>
                </a:solidFill>
                <a:latin typeface="Times New Roman" pitchFamily="18" charset="0"/>
              </a:rPr>
              <a:pPr eaLnBrk="1" hangingPunct="1"/>
              <a:t>1</a:t>
            </a:fld>
            <a:endParaRPr lang="en-US" sz="1300">
              <a:solidFill>
                <a:srgbClr val="000000"/>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dirty="0"/>
              <a:t>Overview of the program</a:t>
            </a:r>
          </a:p>
          <a:p>
            <a:endParaRPr lang="en-US" dirty="0"/>
          </a:p>
          <a:p>
            <a:pPr marL="282697" indent="-282697">
              <a:buFont typeface="Arial" panose="020B0604020202020204" pitchFamily="34" charset="0"/>
              <a:buChar char="•"/>
            </a:pPr>
            <a:r>
              <a:rPr lang="en-US" sz="1800" dirty="0"/>
              <a:t>Alternative jet fuels are a key component of U.S. strategy for meeting aviation environmental goals</a:t>
            </a:r>
          </a:p>
          <a:p>
            <a:pPr marL="282697" indent="-282697">
              <a:buFont typeface="Arial" panose="020B0604020202020204" pitchFamily="34" charset="0"/>
              <a:buChar char="•"/>
            </a:pPr>
            <a:r>
              <a:rPr lang="en-US" sz="1800" dirty="0"/>
              <a:t>FAA efforts are directed to overcoming key challenges via testing, analysis and coordination</a:t>
            </a:r>
          </a:p>
          <a:p>
            <a:pPr marL="282697" indent="-282697">
              <a:buFont typeface="Arial" panose="020B0604020202020204" pitchFamily="34" charset="0"/>
              <a:buChar char="•"/>
            </a:pPr>
            <a:r>
              <a:rPr lang="en-US" sz="1800" dirty="0"/>
              <a:t>Multiple programs and activities focus on different aspects of the challenge</a:t>
            </a:r>
          </a:p>
          <a:p>
            <a:pPr marL="282697" indent="-282697">
              <a:buFont typeface="Arial" panose="020B0604020202020204" pitchFamily="34" charset="0"/>
              <a:buChar char="•"/>
            </a:pPr>
            <a:r>
              <a:rPr lang="en-US" sz="1800" dirty="0"/>
              <a:t>Partnerships across technical areas, and with partners with very different expertise across the supply chain are a key focus</a:t>
            </a:r>
          </a:p>
          <a:p>
            <a:pPr marL="282697" indent="-282697">
              <a:buFont typeface="Arial" panose="020B0604020202020204" pitchFamily="34" charset="0"/>
              <a:buChar char="•"/>
            </a:pPr>
            <a:r>
              <a:rPr lang="en-US" sz="1800" dirty="0"/>
              <a:t>Strong domestic and international coordination necessary for success</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sz="1400" dirty="0" smtClean="0"/>
              <a:t>Range of additional</a:t>
            </a:r>
            <a:r>
              <a:rPr lang="en-US" sz="1400" baseline="0" dirty="0" smtClean="0"/>
              <a:t> projects</a:t>
            </a:r>
            <a:endParaRPr lang="en-US" sz="1400" dirty="0" smtClean="0"/>
          </a:p>
          <a:p>
            <a:pPr marL="282649" indent="-282649">
              <a:buFont typeface="Arial" panose="020B0604020202020204" pitchFamily="34" charset="0"/>
              <a:buChar char="•"/>
            </a:pPr>
            <a:endParaRPr lang="en-US" sz="1400" dirty="0" smtClean="0"/>
          </a:p>
          <a:p>
            <a:pPr marL="282649" indent="-282649">
              <a:buFont typeface="Arial" panose="020B0604020202020204" pitchFamily="34" charset="0"/>
              <a:buChar char="•"/>
            </a:pPr>
            <a:r>
              <a:rPr lang="en-US" sz="1400" dirty="0" smtClean="0"/>
              <a:t>$2.05M total</a:t>
            </a:r>
          </a:p>
          <a:p>
            <a:pPr marL="282649" indent="-282649">
              <a:buFont typeface="Arial" panose="020B0604020202020204" pitchFamily="34" charset="0"/>
              <a:buChar char="•"/>
            </a:pPr>
            <a:r>
              <a:rPr lang="en-US" sz="1400" dirty="0" smtClean="0"/>
              <a:t>$1.6M for P1</a:t>
            </a:r>
          </a:p>
          <a:p>
            <a:pPr marL="282649" indent="-282649">
              <a:buFont typeface="Arial" panose="020B0604020202020204" pitchFamily="34" charset="0"/>
              <a:buChar char="•"/>
            </a:pPr>
            <a:endParaRPr lang="en-US" sz="1400" dirty="0" smtClean="0"/>
          </a:p>
          <a:p>
            <a:pPr marL="282649" indent="-282649">
              <a:buFont typeface="Arial" panose="020B0604020202020204" pitchFamily="34" charset="0"/>
              <a:buChar char="•"/>
            </a:pPr>
            <a:endParaRPr lang="en-US" sz="1400" dirty="0" smtClean="0"/>
          </a:p>
        </p:txBody>
      </p:sp>
      <p:sp>
        <p:nvSpPr>
          <p:cNvPr id="81924" name="Slide Number Placeholder 3"/>
          <p:cNvSpPr>
            <a:spLocks noGrp="1"/>
          </p:cNvSpPr>
          <p:nvPr>
            <p:ph type="sldNum" sz="quarter" idx="5"/>
          </p:nvPr>
        </p:nvSpPr>
        <p:spPr>
          <a:noFill/>
        </p:spPr>
        <p:txBody>
          <a:bodyPr/>
          <a:lstStyle>
            <a:lvl1pPr defTabSz="894902" eaLnBrk="0" hangingPunct="0">
              <a:defRPr sz="2300">
                <a:solidFill>
                  <a:schemeClr val="tx1"/>
                </a:solidFill>
                <a:latin typeface="Arial" pitchFamily="34" charset="0"/>
              </a:defRPr>
            </a:lvl1pPr>
            <a:lvl2pPr marL="723342" indent="-278208" defTabSz="894902" eaLnBrk="0" hangingPunct="0">
              <a:defRPr sz="2300">
                <a:solidFill>
                  <a:schemeClr val="tx1"/>
                </a:solidFill>
                <a:latin typeface="Arial" pitchFamily="34" charset="0"/>
              </a:defRPr>
            </a:lvl2pPr>
            <a:lvl3pPr marL="1112833" indent="-222567" defTabSz="894902" eaLnBrk="0" hangingPunct="0">
              <a:defRPr sz="2300">
                <a:solidFill>
                  <a:schemeClr val="tx1"/>
                </a:solidFill>
                <a:latin typeface="Arial" pitchFamily="34" charset="0"/>
              </a:defRPr>
            </a:lvl3pPr>
            <a:lvl4pPr marL="1557966" indent="-222567" defTabSz="894902" eaLnBrk="0" hangingPunct="0">
              <a:defRPr sz="2300">
                <a:solidFill>
                  <a:schemeClr val="tx1"/>
                </a:solidFill>
                <a:latin typeface="Arial" pitchFamily="34" charset="0"/>
              </a:defRPr>
            </a:lvl4pPr>
            <a:lvl5pPr marL="2003100" indent="-222567" defTabSz="894902" eaLnBrk="0" hangingPunct="0">
              <a:defRPr sz="2300">
                <a:solidFill>
                  <a:schemeClr val="tx1"/>
                </a:solidFill>
                <a:latin typeface="Arial" pitchFamily="34" charset="0"/>
              </a:defRPr>
            </a:lvl5pPr>
            <a:lvl6pPr marL="2448233" indent="-222567" algn="ctr" defTabSz="894902" eaLnBrk="0" fontAlgn="base" hangingPunct="0">
              <a:spcBef>
                <a:spcPct val="0"/>
              </a:spcBef>
              <a:spcAft>
                <a:spcPct val="0"/>
              </a:spcAft>
              <a:defRPr sz="2300">
                <a:solidFill>
                  <a:schemeClr val="tx1"/>
                </a:solidFill>
                <a:latin typeface="Arial" pitchFamily="34" charset="0"/>
              </a:defRPr>
            </a:lvl6pPr>
            <a:lvl7pPr marL="2893365" indent="-222567" algn="ctr" defTabSz="894902" eaLnBrk="0" fontAlgn="base" hangingPunct="0">
              <a:spcBef>
                <a:spcPct val="0"/>
              </a:spcBef>
              <a:spcAft>
                <a:spcPct val="0"/>
              </a:spcAft>
              <a:defRPr sz="2300">
                <a:solidFill>
                  <a:schemeClr val="tx1"/>
                </a:solidFill>
                <a:latin typeface="Arial" pitchFamily="34" charset="0"/>
              </a:defRPr>
            </a:lvl7pPr>
            <a:lvl8pPr marL="3338498" indent="-222567" algn="ctr" defTabSz="894902" eaLnBrk="0" fontAlgn="base" hangingPunct="0">
              <a:spcBef>
                <a:spcPct val="0"/>
              </a:spcBef>
              <a:spcAft>
                <a:spcPct val="0"/>
              </a:spcAft>
              <a:defRPr sz="2300">
                <a:solidFill>
                  <a:schemeClr val="tx1"/>
                </a:solidFill>
                <a:latin typeface="Arial" pitchFamily="34" charset="0"/>
              </a:defRPr>
            </a:lvl8pPr>
            <a:lvl9pPr marL="3783632" indent="-222567" algn="ctr" defTabSz="894902" eaLnBrk="0" fontAlgn="base" hangingPunct="0">
              <a:spcBef>
                <a:spcPct val="0"/>
              </a:spcBef>
              <a:spcAft>
                <a:spcPct val="0"/>
              </a:spcAft>
              <a:defRPr sz="2300">
                <a:solidFill>
                  <a:schemeClr val="tx1"/>
                </a:solidFill>
                <a:latin typeface="Arial" pitchFamily="34" charset="0"/>
              </a:defRPr>
            </a:lvl9pPr>
          </a:lstStyle>
          <a:p>
            <a:pPr eaLnBrk="1" hangingPunct="1"/>
            <a:fld id="{72B0A02E-6845-4722-819F-54E4821474FD}" type="slidenum">
              <a:rPr lang="en-US" sz="1300">
                <a:solidFill>
                  <a:prstClr val="black"/>
                </a:solidFill>
                <a:latin typeface="Times New Roman" pitchFamily="18" charset="0"/>
              </a:rPr>
              <a:pPr eaLnBrk="1" hangingPunct="1"/>
              <a:t>10</a:t>
            </a:fld>
            <a:endParaRPr lang="en-US" sz="13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pPr marL="221105" indent="-221105"/>
            <a:r>
              <a:rPr lang="en-US" sz="1300" dirty="0"/>
              <a:t>	</a:t>
            </a:r>
          </a:p>
        </p:txBody>
      </p:sp>
      <p:sp>
        <p:nvSpPr>
          <p:cNvPr id="92164" name="Slide Number Placeholder 3"/>
          <p:cNvSpPr>
            <a:spLocks noGrp="1"/>
          </p:cNvSpPr>
          <p:nvPr>
            <p:ph type="sldNum" sz="quarter" idx="5"/>
          </p:nvPr>
        </p:nvSpPr>
        <p:spPr>
          <a:noFill/>
        </p:spPr>
        <p:txBody>
          <a:bodyPr/>
          <a:lstStyle>
            <a:lvl1pPr defTabSz="893695" eaLnBrk="0" hangingPunct="0">
              <a:defRPr sz="2400">
                <a:solidFill>
                  <a:schemeClr val="tx1"/>
                </a:solidFill>
                <a:latin typeface="Arial" pitchFamily="34" charset="0"/>
              </a:defRPr>
            </a:lvl1pPr>
            <a:lvl2pPr marL="723614" indent="-278313" defTabSz="893695" eaLnBrk="0" hangingPunct="0">
              <a:defRPr sz="2400">
                <a:solidFill>
                  <a:schemeClr val="tx1"/>
                </a:solidFill>
                <a:latin typeface="Arial" pitchFamily="34" charset="0"/>
              </a:defRPr>
            </a:lvl2pPr>
            <a:lvl3pPr marL="1113252" indent="-222650" defTabSz="893695" eaLnBrk="0" hangingPunct="0">
              <a:defRPr sz="2400">
                <a:solidFill>
                  <a:schemeClr val="tx1"/>
                </a:solidFill>
                <a:latin typeface="Arial" pitchFamily="34" charset="0"/>
              </a:defRPr>
            </a:lvl3pPr>
            <a:lvl4pPr marL="1558553" indent="-222650" defTabSz="893695" eaLnBrk="0" hangingPunct="0">
              <a:defRPr sz="2400">
                <a:solidFill>
                  <a:schemeClr val="tx1"/>
                </a:solidFill>
                <a:latin typeface="Arial" pitchFamily="34" charset="0"/>
              </a:defRPr>
            </a:lvl4pPr>
            <a:lvl5pPr marL="2003854" indent="-222650" defTabSz="893695" eaLnBrk="0" hangingPunct="0">
              <a:defRPr sz="2400">
                <a:solidFill>
                  <a:schemeClr val="tx1"/>
                </a:solidFill>
                <a:latin typeface="Arial" pitchFamily="34" charset="0"/>
              </a:defRPr>
            </a:lvl5pPr>
            <a:lvl6pPr marL="2449155" indent="-222650" algn="ctr" defTabSz="893695" eaLnBrk="0" fontAlgn="base" hangingPunct="0">
              <a:spcBef>
                <a:spcPct val="0"/>
              </a:spcBef>
              <a:spcAft>
                <a:spcPct val="0"/>
              </a:spcAft>
              <a:defRPr sz="2400">
                <a:solidFill>
                  <a:schemeClr val="tx1"/>
                </a:solidFill>
                <a:latin typeface="Arial" pitchFamily="34" charset="0"/>
              </a:defRPr>
            </a:lvl6pPr>
            <a:lvl7pPr marL="2894456" indent="-222650" algn="ctr" defTabSz="893695" eaLnBrk="0" fontAlgn="base" hangingPunct="0">
              <a:spcBef>
                <a:spcPct val="0"/>
              </a:spcBef>
              <a:spcAft>
                <a:spcPct val="0"/>
              </a:spcAft>
              <a:defRPr sz="2400">
                <a:solidFill>
                  <a:schemeClr val="tx1"/>
                </a:solidFill>
                <a:latin typeface="Arial" pitchFamily="34" charset="0"/>
              </a:defRPr>
            </a:lvl7pPr>
            <a:lvl8pPr marL="3339757" indent="-222650" algn="ctr" defTabSz="893695" eaLnBrk="0" fontAlgn="base" hangingPunct="0">
              <a:spcBef>
                <a:spcPct val="0"/>
              </a:spcBef>
              <a:spcAft>
                <a:spcPct val="0"/>
              </a:spcAft>
              <a:defRPr sz="2400">
                <a:solidFill>
                  <a:schemeClr val="tx1"/>
                </a:solidFill>
                <a:latin typeface="Arial" pitchFamily="34" charset="0"/>
              </a:defRPr>
            </a:lvl8pPr>
            <a:lvl9pPr marL="3785058" indent="-222650" algn="ctr" defTabSz="893695" eaLnBrk="0" fontAlgn="base" hangingPunct="0">
              <a:spcBef>
                <a:spcPct val="0"/>
              </a:spcBef>
              <a:spcAft>
                <a:spcPct val="0"/>
              </a:spcAft>
              <a:defRPr sz="2400">
                <a:solidFill>
                  <a:schemeClr val="tx1"/>
                </a:solidFill>
                <a:latin typeface="Arial" pitchFamily="34" charset="0"/>
              </a:defRPr>
            </a:lvl9pPr>
          </a:lstStyle>
          <a:p>
            <a:pPr eaLnBrk="1" hangingPunct="1"/>
            <a:fld id="{4ED30FF2-0B89-439A-829E-7B411FF14BDA}" type="slidenum">
              <a:rPr lang="en-US" sz="1200">
                <a:solidFill>
                  <a:srgbClr val="000000"/>
                </a:solidFill>
                <a:latin typeface="Times New Roman" pitchFamily="18" charset="0"/>
              </a:rPr>
              <a:pPr eaLnBrk="1" hangingPunct="1"/>
              <a:t>11</a:t>
            </a:fld>
            <a:endParaRPr lang="en-US" sz="120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smtClean="0"/>
              <a:t>FAA efforts are part of a broader government and private sector effort that requires coordination across supply chain. </a:t>
            </a:r>
          </a:p>
          <a:p>
            <a:pPr eaLnBrk="1" hangingPunct="1">
              <a:lnSpc>
                <a:spcPct val="90000"/>
              </a:lnSpc>
              <a:spcBef>
                <a:spcPct val="0"/>
              </a:spcBef>
            </a:pPr>
            <a:r>
              <a:rPr lang="en-US" dirty="0" smtClean="0"/>
              <a:t>We are depending on the programs, policies and expertise of 8 different agencies.</a:t>
            </a:r>
            <a:endParaRPr lang="en-US" b="0" dirty="0" smtClean="0"/>
          </a:p>
          <a:p>
            <a:pPr marL="285750" indent="-285750">
              <a:buFont typeface="Arial" panose="020B0604020202020204" pitchFamily="34" charset="0"/>
              <a:buChar char="•"/>
            </a:pPr>
            <a:r>
              <a:rPr lang="en-US" b="0" dirty="0" smtClean="0"/>
              <a:t>NAJFS - To identify opportunities and strategically address challenges associated with Research, Development, Demonstration, and Deployment (RD3) along the development path of alternative jet fuels. </a:t>
            </a:r>
          </a:p>
          <a:p>
            <a:pPr marL="285750" indent="-285750">
              <a:spcBef>
                <a:spcPts val="0"/>
              </a:spcBef>
              <a:buFont typeface="Arial" panose="020B0604020202020204" pitchFamily="34" charset="0"/>
              <a:buChar char="•"/>
            </a:pPr>
            <a:r>
              <a:rPr lang="en-US" b="0" dirty="0" smtClean="0"/>
              <a:t>An undertaking by Aeronautical Science and Technology Subcommittee of the OSTP/NSTC with input from stakeholder community.</a:t>
            </a:r>
          </a:p>
          <a:p>
            <a:pPr marL="285750" indent="-285750">
              <a:spcBef>
                <a:spcPts val="0"/>
              </a:spcBef>
              <a:buFont typeface="Arial" panose="020B0604020202020204" pitchFamily="34" charset="0"/>
              <a:buChar char="•"/>
            </a:pPr>
            <a:r>
              <a:rPr lang="en-US" b="0" dirty="0" smtClean="0"/>
              <a:t>Interagency working group of 8 participating Departments &amp; Agencies: USDA, DOC, DOD, NASA, FAA, DOE, EPA, NSF, DOS</a:t>
            </a:r>
          </a:p>
          <a:p>
            <a:pPr marL="285750" indent="-285750">
              <a:spcBef>
                <a:spcPts val="0"/>
              </a:spcBef>
              <a:buFont typeface="Arial" panose="020B0604020202020204" pitchFamily="34" charset="0"/>
              <a:buChar char="•"/>
            </a:pPr>
            <a:endParaRPr lang="en-US" b="0" dirty="0" smtClean="0"/>
          </a:p>
          <a:p>
            <a:pPr marL="0" indent="0">
              <a:spcBef>
                <a:spcPts val="0"/>
              </a:spcBef>
              <a:buFont typeface="Arial" panose="020B0604020202020204" pitchFamily="34" charset="0"/>
              <a:buNone/>
            </a:pPr>
            <a:r>
              <a:rPr lang="en-US" b="1" dirty="0" smtClean="0"/>
              <a:t>CAAFI</a:t>
            </a:r>
          </a:p>
          <a:p>
            <a:pPr marL="285750" indent="-285750">
              <a:spcBef>
                <a:spcPts val="0"/>
              </a:spcBef>
              <a:buFont typeface="Arial" panose="020B0604020202020204" pitchFamily="34" charset="0"/>
              <a:buChar char="•"/>
            </a:pPr>
            <a:r>
              <a:rPr lang="en-US" b="0" dirty="0" smtClean="0"/>
              <a:t>Public</a:t>
            </a:r>
            <a:r>
              <a:rPr lang="en-US" b="0" baseline="0" dirty="0" smtClean="0"/>
              <a:t> – private partnership – coordination, information exchange, direction and support</a:t>
            </a:r>
          </a:p>
          <a:p>
            <a:pPr marL="0" indent="0">
              <a:spcBef>
                <a:spcPts val="0"/>
              </a:spcBef>
              <a:buFont typeface="Arial" panose="020B0604020202020204" pitchFamily="34" charset="0"/>
              <a:buNone/>
            </a:pPr>
            <a:endParaRPr lang="en-US" b="0" baseline="0" dirty="0" smtClean="0"/>
          </a:p>
          <a:p>
            <a:pPr marL="0" indent="0">
              <a:spcBef>
                <a:spcPts val="0"/>
              </a:spcBef>
              <a:buFont typeface="Arial" panose="020B0604020202020204" pitchFamily="34" charset="0"/>
              <a:buNone/>
            </a:pPr>
            <a:r>
              <a:rPr lang="en-US" b="1" baseline="0" dirty="0" smtClean="0"/>
              <a:t>F2F2</a:t>
            </a:r>
          </a:p>
          <a:p>
            <a:pPr marL="285750" indent="-285750" eaLnBrk="1" hangingPunct="1">
              <a:spcBef>
                <a:spcPct val="0"/>
              </a:spcBef>
              <a:buFont typeface="Arial" panose="020B0604020202020204" pitchFamily="34" charset="0"/>
              <a:buChar char="•"/>
            </a:pPr>
            <a:r>
              <a:rPr lang="en-US" b="0" i="1" dirty="0" smtClean="0"/>
              <a:t>Farm</a:t>
            </a:r>
            <a:r>
              <a:rPr lang="en-US" b="0" i="1" baseline="0" dirty="0" smtClean="0"/>
              <a:t> to Fly 2.0 is a</a:t>
            </a:r>
            <a:r>
              <a:rPr lang="en-US" b="0" i="1" dirty="0" smtClean="0"/>
              <a:t>n agreement to cooperate to develop the supply of</a:t>
            </a:r>
            <a:r>
              <a:rPr lang="en-US" b="0" i="1" baseline="0" dirty="0" smtClean="0"/>
              <a:t> alternative jet fuel in the United States.</a:t>
            </a:r>
            <a:endParaRPr lang="en-US" b="0" dirty="0" smtClean="0"/>
          </a:p>
          <a:p>
            <a:pPr marL="285750" indent="-285750" eaLnBrk="1" hangingPunct="1">
              <a:spcBef>
                <a:spcPct val="0"/>
              </a:spcBef>
              <a:buFont typeface="Arial" panose="020B0604020202020204" pitchFamily="34" charset="0"/>
              <a:buChar char="•"/>
            </a:pPr>
            <a:r>
              <a:rPr lang="en-US" b="0" dirty="0" smtClean="0"/>
              <a:t>Signatories: USDA, FAA, DOE</a:t>
            </a:r>
            <a:r>
              <a:rPr lang="en-US" b="0" baseline="0" dirty="0" smtClean="0"/>
              <a:t> and </a:t>
            </a:r>
            <a:r>
              <a:rPr lang="en-US" b="0" dirty="0" smtClean="0"/>
              <a:t>Industry associations</a:t>
            </a:r>
            <a:r>
              <a:rPr lang="en-US" b="0" baseline="0" dirty="0" smtClean="0"/>
              <a:t> </a:t>
            </a:r>
            <a:r>
              <a:rPr lang="en-US" b="0" dirty="0" smtClean="0"/>
              <a:t>Airlines for America (A4A), Aerospace Industries Assoc. (AIA), Airports Council International-North America (ACI-NA), General Aviation Manufacturers Association (GAMA) and the National Business Aviation Association (NBAA) = Entire civil jet-aviation enterprise now represented and engaged</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endParaRPr lang="en-US" b="0" dirty="0" smtClean="0"/>
          </a:p>
          <a:p>
            <a:pPr marL="285750" indent="-285750" eaLnBrk="1" hangingPunct="1">
              <a:spcBef>
                <a:spcPct val="0"/>
              </a:spcBef>
              <a:buFont typeface="Arial" panose="020B0604020202020204" pitchFamily="34" charset="0"/>
              <a:buChar char="•"/>
            </a:pPr>
            <a:r>
              <a:rPr lang="en-US" b="0" dirty="0" smtClean="0"/>
              <a:t>Purpose: </a:t>
            </a:r>
          </a:p>
          <a:p>
            <a:pPr marL="742950" lvl="1" indent="-285750" eaLnBrk="1" hangingPunct="1">
              <a:spcBef>
                <a:spcPct val="0"/>
              </a:spcBef>
              <a:buFont typeface="Arial" panose="020B0604020202020204" pitchFamily="34" charset="0"/>
              <a:buChar char="•"/>
            </a:pPr>
            <a:r>
              <a:rPr lang="en-US" b="0" dirty="0" smtClean="0"/>
              <a:t>To focus government and aviation industry resources towards jet fuel supply chain development.</a:t>
            </a:r>
          </a:p>
          <a:p>
            <a:pPr marL="742950" lvl="1" indent="-285750" eaLnBrk="1" hangingPunct="1">
              <a:spcBef>
                <a:spcPct val="0"/>
              </a:spcBef>
              <a:buFont typeface="Arial" panose="020B0604020202020204" pitchFamily="34" charset="0"/>
              <a:buChar char="•"/>
            </a:pPr>
            <a:r>
              <a:rPr lang="en-US" b="0" dirty="0" smtClean="0"/>
              <a:t>Endorsed and adopted FAA goal of 1 billion gallons by 2018.</a:t>
            </a:r>
          </a:p>
          <a:p>
            <a:pPr marL="742950" lvl="1" indent="-285750" eaLnBrk="1" hangingPunct="1">
              <a:spcBef>
                <a:spcPct val="0"/>
              </a:spcBef>
              <a:buFont typeface="Arial" panose="020B0604020202020204" pitchFamily="34" charset="0"/>
              <a:buChar char="•"/>
            </a:pPr>
            <a:r>
              <a:rPr lang="en-US" b="0" dirty="0" smtClean="0"/>
              <a:t>Supporting </a:t>
            </a:r>
            <a:r>
              <a:rPr lang="en-US" b="0" dirty="0" err="1" smtClean="0"/>
              <a:t>feasability</a:t>
            </a:r>
            <a:r>
              <a:rPr lang="en-US" b="0" dirty="0" smtClean="0"/>
              <a:t> studies for</a:t>
            </a:r>
            <a:r>
              <a:rPr lang="en-US" b="0" baseline="0" dirty="0" smtClean="0"/>
              <a:t> fuel production in various U.S. states.</a:t>
            </a:r>
          </a:p>
          <a:p>
            <a:pPr marL="742950" lvl="1" indent="-285750" eaLnBrk="1" hangingPunct="1">
              <a:spcBef>
                <a:spcPct val="0"/>
              </a:spcBef>
              <a:buFont typeface="Arial" panose="020B0604020202020204" pitchFamily="34" charset="0"/>
              <a:buChar char="•"/>
            </a:pPr>
            <a:endParaRPr lang="en-US" b="0" baseline="0" dirty="0" smtClean="0"/>
          </a:p>
          <a:p>
            <a:pPr marL="0" lvl="0" indent="0" eaLnBrk="1" hangingPunct="1">
              <a:spcBef>
                <a:spcPct val="0"/>
              </a:spcBef>
              <a:buFont typeface="Arial" panose="020B0604020202020204" pitchFamily="34" charset="0"/>
              <a:buNone/>
            </a:pPr>
            <a:r>
              <a:rPr lang="en-US" b="1" baseline="0" dirty="0" smtClean="0"/>
              <a:t>CAAFI state &amp; regional deployment</a:t>
            </a:r>
          </a:p>
          <a:p>
            <a:pPr marL="285750" indent="-285750" defTabSz="919026" eaLnBrk="1" hangingPunct="1">
              <a:spcBef>
                <a:spcPct val="0"/>
              </a:spcBef>
              <a:buFont typeface="Arial" panose="020B0604020202020204" pitchFamily="34" charset="0"/>
              <a:buChar char="•"/>
            </a:pPr>
            <a:r>
              <a:rPr lang="en-US" b="0" dirty="0" smtClean="0"/>
              <a:t>Supporting “grassroots” supply chain development and fuel production.</a:t>
            </a:r>
          </a:p>
          <a:p>
            <a:pPr marL="743898" lvl="1" indent="-286698" defTabSz="919026" eaLnBrk="1" hangingPunct="1">
              <a:spcBef>
                <a:spcPct val="0"/>
              </a:spcBef>
              <a:buFont typeface="Arial" panose="020B0604020202020204" pitchFamily="34" charset="0"/>
              <a:buChar char="•"/>
            </a:pPr>
            <a:r>
              <a:rPr lang="en-US" b="0" dirty="0" smtClean="0"/>
              <a:t>Identifying local lead organizations/POCs/stakeholders in states and regions.</a:t>
            </a:r>
          </a:p>
          <a:p>
            <a:pPr marL="743898" lvl="1" indent="-286698" defTabSz="919026" eaLnBrk="1" hangingPunct="1">
              <a:spcBef>
                <a:spcPct val="0"/>
              </a:spcBef>
              <a:buFont typeface="Arial" panose="020B0604020202020204" pitchFamily="34" charset="0"/>
              <a:buChar char="•"/>
            </a:pPr>
            <a:r>
              <a:rPr lang="en-US" b="0" dirty="0" smtClean="0"/>
              <a:t>Provide context, advice, strategy, benchmarking</a:t>
            </a:r>
          </a:p>
          <a:p>
            <a:pPr marL="743898" lvl="1" indent="-286698" defTabSz="919026" eaLnBrk="1" hangingPunct="1">
              <a:spcBef>
                <a:spcPct val="0"/>
              </a:spcBef>
              <a:buFont typeface="Arial" panose="020B0604020202020204" pitchFamily="34" charset="0"/>
              <a:buChar char="•"/>
            </a:pPr>
            <a:r>
              <a:rPr lang="en-US" b="0" dirty="0" smtClean="0"/>
              <a:t>Facilitate networks &amp; links between stakeholders (e.g. airlines/airports w/ state bioenergy authorities)</a:t>
            </a:r>
          </a:p>
          <a:p>
            <a:pPr marL="743898" lvl="1" indent="-286698" defTabSz="919026" eaLnBrk="1" hangingPunct="1">
              <a:spcBef>
                <a:spcPct val="0"/>
              </a:spcBef>
              <a:buFont typeface="Arial" panose="020B0604020202020204" pitchFamily="34" charset="0"/>
              <a:buChar char="•"/>
            </a:pPr>
            <a:r>
              <a:rPr lang="en-US" b="0" dirty="0" smtClean="0"/>
              <a:t>Rural Bioenergy Enterprise Grants (RBEG) and Value Added Producer Grants (VAPG) </a:t>
            </a:r>
          </a:p>
          <a:p>
            <a:pPr marL="0" lvl="0" indent="0" eaLnBrk="1" hangingPunct="1">
              <a:spcBef>
                <a:spcPct val="0"/>
              </a:spcBef>
              <a:buFont typeface="Arial" panose="020B0604020202020204" pitchFamily="34" charset="0"/>
              <a:buNone/>
            </a:pPr>
            <a:endParaRPr lang="en-US" b="0" dirty="0" smtClean="0"/>
          </a:p>
          <a:p>
            <a:pPr marL="0" indent="0">
              <a:spcBef>
                <a:spcPts val="0"/>
              </a:spcBef>
              <a:buFont typeface="Arial" panose="020B0604020202020204" pitchFamily="34" charset="0"/>
              <a:buNone/>
            </a:pP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12</a:t>
            </a:fld>
            <a:endParaRPr lang="en-US"/>
          </a:p>
        </p:txBody>
      </p:sp>
    </p:spTree>
    <p:extLst>
      <p:ext uri="{BB962C8B-B14F-4D97-AF65-F5344CB8AC3E}">
        <p14:creationId xmlns:p14="http://schemas.microsoft.com/office/powerpoint/2010/main" val="200358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912656" eaLnBrk="1" hangingPunct="1">
              <a:spcBef>
                <a:spcPct val="0"/>
              </a:spcBef>
            </a:pPr>
            <a:r>
              <a:rPr lang="en-US" sz="1400" dirty="0"/>
              <a:t>Effort for alternative jet fuels is truly a global one</a:t>
            </a:r>
          </a:p>
          <a:p>
            <a:pPr defTabSz="912656" eaLnBrk="1" hangingPunct="1">
              <a:spcBef>
                <a:spcPct val="0"/>
              </a:spcBef>
            </a:pPr>
            <a:endParaRPr lang="en-US" sz="1400" dirty="0"/>
          </a:p>
          <a:p>
            <a:pPr defTabSz="912656" eaLnBrk="1" hangingPunct="1">
              <a:spcBef>
                <a:spcPct val="0"/>
              </a:spcBef>
            </a:pPr>
            <a:r>
              <a:rPr lang="en-US" sz="1400" dirty="0"/>
              <a:t>Many different initiatives emerging – </a:t>
            </a:r>
          </a:p>
          <a:p>
            <a:pPr defTabSz="912656" eaLnBrk="1" hangingPunct="1">
              <a:spcBef>
                <a:spcPct val="0"/>
              </a:spcBef>
            </a:pPr>
            <a:r>
              <a:rPr lang="en-US" sz="1400" dirty="0"/>
              <a:t>	public-private partnerships, public R&amp;D initiatives, Supply chain efforts </a:t>
            </a:r>
          </a:p>
          <a:p>
            <a:pPr defTabSz="912656" eaLnBrk="1" hangingPunct="1">
              <a:spcBef>
                <a:spcPct val="0"/>
              </a:spcBef>
            </a:pPr>
            <a:endParaRPr lang="en-US" sz="1400" dirty="0"/>
          </a:p>
          <a:p>
            <a:pPr defTabSz="912656" eaLnBrk="1" hangingPunct="1">
              <a:spcBef>
                <a:spcPct val="0"/>
              </a:spcBef>
            </a:pPr>
            <a:r>
              <a:rPr lang="en-US" sz="1400" dirty="0"/>
              <a:t>FAA &amp; CAAFI have been working to coordinate formally and informally</a:t>
            </a:r>
          </a:p>
          <a:p>
            <a:pPr defTabSz="912656" eaLnBrk="1" hangingPunct="1">
              <a:spcBef>
                <a:spcPct val="0"/>
              </a:spcBef>
            </a:pPr>
            <a:r>
              <a:rPr lang="en-US" sz="1400" dirty="0"/>
              <a:t>	</a:t>
            </a:r>
          </a:p>
          <a:p>
            <a:pPr defTabSz="912656" eaLnBrk="1" hangingPunct="1">
              <a:spcBef>
                <a:spcPct val="0"/>
              </a:spcBef>
            </a:pPr>
            <a:r>
              <a:rPr lang="en-US" sz="1400" dirty="0" err="1"/>
              <a:t>Inlcuding</a:t>
            </a:r>
            <a:r>
              <a:rPr lang="en-US" sz="1400" dirty="0" smtClean="0"/>
              <a:t>:</a:t>
            </a:r>
          </a:p>
          <a:p>
            <a:pPr marL="285750" indent="-285750" defTabSz="912656" eaLnBrk="1" hangingPunct="1">
              <a:spcBef>
                <a:spcPct val="0"/>
              </a:spcBef>
              <a:buFont typeface="Arial" panose="020B0604020202020204" pitchFamily="34" charset="0"/>
              <a:buChar char="•"/>
            </a:pPr>
            <a:r>
              <a:rPr lang="en-US" sz="1400" dirty="0" smtClean="0"/>
              <a:t>Support for AJF visibility at Airshows, IATA fuel forum</a:t>
            </a:r>
            <a:endParaRPr lang="en-US" sz="1400" dirty="0"/>
          </a:p>
          <a:p>
            <a:pPr marL="285750" indent="-285750" defTabSz="912656" eaLnBrk="1" hangingPunct="1">
              <a:spcBef>
                <a:spcPct val="0"/>
              </a:spcBef>
              <a:buFont typeface="Arial" panose="020B0604020202020204" pitchFamily="34" charset="0"/>
              <a:buChar char="•"/>
            </a:pPr>
            <a:r>
              <a:rPr lang="en-US" sz="1400" dirty="0"/>
              <a:t>Govt. to govt. agreements – non-binding cooperative – umbrella for private sector activity – mutual strengthening at policy making </a:t>
            </a:r>
            <a:r>
              <a:rPr lang="en-US" sz="1400" dirty="0" smtClean="0"/>
              <a:t>level</a:t>
            </a:r>
          </a:p>
          <a:p>
            <a:pPr marL="285750" indent="-285750" defTabSz="912656" eaLnBrk="1" hangingPunct="1">
              <a:spcBef>
                <a:spcPct val="0"/>
              </a:spcBef>
              <a:buFont typeface="Arial" panose="020B0604020202020204" pitchFamily="34" charset="0"/>
              <a:buChar char="•"/>
            </a:pPr>
            <a:r>
              <a:rPr lang="en-US" sz="1400" dirty="0" smtClean="0"/>
              <a:t>Cooperation</a:t>
            </a:r>
            <a:r>
              <a:rPr lang="en-US" sz="1400" baseline="0" dirty="0" smtClean="0"/>
              <a:t> with other R&amp;D organizations e.g. EC DG Energy; DLR etc.</a:t>
            </a:r>
            <a:endParaRPr lang="en-US" sz="1400" dirty="0"/>
          </a:p>
          <a:p>
            <a:pPr marL="285750" indent="-285750" defTabSz="912656" eaLnBrk="1" hangingPunct="1">
              <a:spcBef>
                <a:spcPct val="0"/>
              </a:spcBef>
              <a:buFont typeface="Arial" panose="020B0604020202020204" pitchFamily="34" charset="0"/>
              <a:buChar char="•"/>
            </a:pPr>
            <a:r>
              <a:rPr lang="en-US" sz="1400" dirty="0"/>
              <a:t>We also support and participate with[UN organization] ICAO in it’s role for exchange of best practices among member States.</a:t>
            </a:r>
          </a:p>
          <a:p>
            <a:pPr defTabSz="912656" eaLnBrk="1" hangingPunct="1">
              <a:spcBef>
                <a:spcPct val="0"/>
              </a:spcBef>
            </a:pPr>
            <a:endParaRPr 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pPr>
              <a:spcBef>
                <a:spcPts val="0"/>
              </a:spcBef>
            </a:pPr>
            <a:r>
              <a:rPr lang="en-US" sz="1400" b="0" dirty="0" smtClean="0"/>
              <a:t>Key issues remain</a:t>
            </a:r>
          </a:p>
          <a:p>
            <a:pPr lvl="1">
              <a:spcBef>
                <a:spcPts val="0"/>
              </a:spcBef>
            </a:pPr>
            <a:r>
              <a:rPr lang="en-US" sz="1400" dirty="0" smtClean="0"/>
              <a:t>Bridging valley of death</a:t>
            </a:r>
          </a:p>
          <a:p>
            <a:pPr lvl="1">
              <a:spcBef>
                <a:spcPts val="0"/>
              </a:spcBef>
            </a:pPr>
            <a:r>
              <a:rPr lang="en-US" sz="1400" b="0" dirty="0" smtClean="0"/>
              <a:t>Supply-chain development</a:t>
            </a:r>
          </a:p>
          <a:p>
            <a:pPr lvl="1">
              <a:spcBef>
                <a:spcPts val="0"/>
              </a:spcBef>
            </a:pPr>
            <a:endParaRPr lang="en-US" sz="1400" b="0" dirty="0" smtClean="0"/>
          </a:p>
          <a:p>
            <a:pPr lvl="0">
              <a:spcBef>
                <a:spcPts val="0"/>
              </a:spcBef>
            </a:pPr>
            <a:r>
              <a:rPr lang="en-US" sz="1400" b="0" dirty="0" smtClean="0"/>
              <a:t>FY15</a:t>
            </a:r>
            <a:r>
              <a:rPr lang="en-US" sz="1400" b="0" baseline="0" dirty="0" smtClean="0"/>
              <a:t> budget </a:t>
            </a:r>
            <a:r>
              <a:rPr lang="en-US" sz="1400" dirty="0"/>
              <a:t> </a:t>
            </a:r>
            <a:r>
              <a:rPr lang="en-US" sz="1400" dirty="0" smtClean="0"/>
              <a:t>limits</a:t>
            </a:r>
            <a:r>
              <a:rPr lang="en-US" sz="1400" b="0" baseline="0" dirty="0" smtClean="0"/>
              <a:t> ($3M????)</a:t>
            </a:r>
            <a:endParaRPr lang="en-US" sz="1400" b="0" dirty="0" smtClean="0"/>
          </a:p>
          <a:p>
            <a:pPr marL="282697" indent="-282697">
              <a:spcBef>
                <a:spcPts val="0"/>
              </a:spcBef>
              <a:buFont typeface="Arial" panose="020B0604020202020204" pitchFamily="34" charset="0"/>
              <a:buChar char="•"/>
            </a:pPr>
            <a:r>
              <a:rPr lang="en-US" sz="1400" dirty="0" smtClean="0"/>
              <a:t>Continue </a:t>
            </a:r>
            <a:r>
              <a:rPr lang="en-US" sz="1400" dirty="0"/>
              <a:t>support to ASTM approval of additional fuel pathways</a:t>
            </a:r>
          </a:p>
          <a:p>
            <a:pPr marL="282697" indent="-282697">
              <a:spcBef>
                <a:spcPts val="0"/>
              </a:spcBef>
              <a:buFont typeface="Arial" panose="020B0604020202020204" pitchFamily="34" charset="0"/>
              <a:buChar char="•"/>
            </a:pPr>
            <a:r>
              <a:rPr lang="en-US" sz="1400" dirty="0"/>
              <a:t>Continue work to improve testing methods to reduce cost and time of Certification / Qualification over longer term</a:t>
            </a:r>
          </a:p>
          <a:p>
            <a:pPr marL="282697" indent="-282697">
              <a:spcBef>
                <a:spcPts val="0"/>
              </a:spcBef>
              <a:buFont typeface="Arial" panose="020B0604020202020204" pitchFamily="34" charset="0"/>
              <a:buChar char="•"/>
            </a:pPr>
            <a:r>
              <a:rPr lang="en-US" sz="1400" dirty="0"/>
              <a:t>Continue Analysis in support of deployment:</a:t>
            </a:r>
          </a:p>
          <a:p>
            <a:pPr marL="735010" lvl="1" indent="-282697">
              <a:spcBef>
                <a:spcPts val="0"/>
              </a:spcBef>
              <a:buFont typeface="Arial" panose="020B0604020202020204" pitchFamily="34" charset="0"/>
              <a:buChar char="•"/>
            </a:pPr>
            <a:r>
              <a:rPr lang="en-US" sz="1400" dirty="0"/>
              <a:t>Supply chain analysis </a:t>
            </a:r>
          </a:p>
          <a:p>
            <a:pPr marL="735010" lvl="1" indent="-282697">
              <a:spcBef>
                <a:spcPts val="0"/>
              </a:spcBef>
              <a:buFont typeface="Arial" panose="020B0604020202020204" pitchFamily="34" charset="0"/>
              <a:buChar char="•"/>
            </a:pPr>
            <a:r>
              <a:rPr lang="en-US" sz="1400" dirty="0"/>
              <a:t>Environmental and economic sustainability analyses</a:t>
            </a:r>
          </a:p>
          <a:p>
            <a:pPr marL="735010" lvl="1" indent="-282697">
              <a:spcBef>
                <a:spcPts val="0"/>
              </a:spcBef>
              <a:buFont typeface="Arial" panose="020B0604020202020204" pitchFamily="34" charset="0"/>
              <a:buChar char="•"/>
            </a:pPr>
            <a:r>
              <a:rPr lang="en-US" sz="1400" dirty="0"/>
              <a:t>Emissions research to relate measured changes in emissions and fuel performance to fuel composition</a:t>
            </a:r>
          </a:p>
          <a:p>
            <a:pPr marL="282697" indent="-282697">
              <a:spcBef>
                <a:spcPts val="0"/>
              </a:spcBef>
              <a:buFont typeface="Arial" panose="020B0604020202020204" pitchFamily="34" charset="0"/>
              <a:buChar char="•"/>
            </a:pPr>
            <a:r>
              <a:rPr lang="en-US" sz="1400" dirty="0"/>
              <a:t>Continued domestic and international engagement</a:t>
            </a:r>
          </a:p>
          <a:p>
            <a:pPr marL="735010" lvl="1" indent="-282697">
              <a:spcBef>
                <a:spcPts val="0"/>
              </a:spcBef>
              <a:buFont typeface="Arial" panose="020B0604020202020204" pitchFamily="34" charset="0"/>
              <a:buChar char="•"/>
            </a:pPr>
            <a:r>
              <a:rPr lang="en-US" sz="1400" dirty="0"/>
              <a:t>CAAFI</a:t>
            </a:r>
          </a:p>
          <a:p>
            <a:pPr marL="735010" lvl="1" indent="-282697">
              <a:spcBef>
                <a:spcPts val="0"/>
              </a:spcBef>
              <a:buFont typeface="Arial" panose="020B0604020202020204" pitchFamily="34" charset="0"/>
              <a:buChar char="•"/>
            </a:pPr>
            <a:r>
              <a:rPr lang="en-US" sz="1400" dirty="0"/>
              <a:t>Farm to Fly 2.0 working group</a:t>
            </a:r>
          </a:p>
          <a:p>
            <a:pPr marL="735010" lvl="1" indent="-282697">
              <a:spcBef>
                <a:spcPts val="0"/>
              </a:spcBef>
              <a:buFont typeface="Arial" panose="020B0604020202020204" pitchFamily="34" charset="0"/>
              <a:buChar char="•"/>
            </a:pPr>
            <a:r>
              <a:rPr lang="en-US" sz="1400" dirty="0"/>
              <a:t>ICAO Alternative Fuels Task Force (AFTF) is advancing</a:t>
            </a:r>
          </a:p>
          <a:p>
            <a:pPr marL="452313" lvl="1">
              <a:spcBef>
                <a:spcPts val="0"/>
              </a:spcBef>
            </a:pPr>
            <a:endParaRPr lang="en-US" sz="1400" dirty="0"/>
          </a:p>
          <a:p>
            <a:r>
              <a:rPr lang="en-US" sz="1400" dirty="0" smtClean="0"/>
              <a:t>CLEEN II is an active solicitation – in the process of proposal review</a:t>
            </a:r>
            <a:r>
              <a:rPr lang="en-US" sz="1400" baseline="0" dirty="0" smtClean="0"/>
              <a:t> and evaluation.</a:t>
            </a:r>
            <a:endParaRPr lang="en-US" sz="1400" dirty="0" smtClean="0"/>
          </a:p>
          <a:p>
            <a:r>
              <a:rPr lang="en-US" sz="1400" dirty="0" smtClean="0"/>
              <a:t>Covers four areas:</a:t>
            </a:r>
          </a:p>
          <a:p>
            <a:r>
              <a:rPr lang="en-US" sz="1400" dirty="0" smtClean="0"/>
              <a:t>A&amp;</a:t>
            </a:r>
            <a:r>
              <a:rPr lang="en-US" sz="1400" baseline="0" dirty="0" smtClean="0"/>
              <a:t>B - </a:t>
            </a:r>
            <a:r>
              <a:rPr lang="en-US" sz="1400" dirty="0" smtClean="0"/>
              <a:t>Continued</a:t>
            </a:r>
            <a:r>
              <a:rPr lang="en-US" sz="1400" baseline="0" dirty="0" smtClean="0"/>
              <a:t> capability for testing and evaluation of TBD or specific fuels</a:t>
            </a:r>
          </a:p>
          <a:p>
            <a:endParaRPr lang="en-US" sz="1400" baseline="0" dirty="0" smtClean="0"/>
          </a:p>
          <a:p>
            <a:r>
              <a:rPr lang="en-US" sz="1400" baseline="0" dirty="0" smtClean="0"/>
              <a:t>C - Development of improved methods to reduce cost and time – support to NJFCP efforts</a:t>
            </a:r>
          </a:p>
          <a:p>
            <a:endParaRPr lang="en-US" sz="1400" baseline="0" dirty="0" smtClean="0"/>
          </a:p>
          <a:p>
            <a:r>
              <a:rPr lang="en-US" sz="1400" baseline="0" dirty="0" smtClean="0"/>
              <a:t>D - Support for the ASTM process – improved time/effort/coordination and work flow.</a:t>
            </a:r>
            <a:endParaRPr lang="en-US" sz="1400" dirty="0" smtClean="0"/>
          </a:p>
          <a:p>
            <a:pPr marL="7000">
              <a:spcBef>
                <a:spcPts val="0"/>
              </a:spcBef>
            </a:pPr>
            <a:endParaRPr lang="en-US" sz="1400" dirty="0" smtClean="0"/>
          </a:p>
        </p:txBody>
      </p:sp>
      <p:sp>
        <p:nvSpPr>
          <p:cNvPr id="81924" name="Slide Number Placeholder 3"/>
          <p:cNvSpPr>
            <a:spLocks noGrp="1"/>
          </p:cNvSpPr>
          <p:nvPr>
            <p:ph type="sldNum" sz="quarter" idx="5"/>
          </p:nvPr>
        </p:nvSpPr>
        <p:spPr>
          <a:noFill/>
        </p:spPr>
        <p:txBody>
          <a:bodyPr/>
          <a:lstStyle>
            <a:lvl1pPr defTabSz="895053" eaLnBrk="0" hangingPunct="0">
              <a:defRPr sz="2300">
                <a:solidFill>
                  <a:schemeClr val="tx1"/>
                </a:solidFill>
                <a:latin typeface="Arial" pitchFamily="34" charset="0"/>
              </a:defRPr>
            </a:lvl1pPr>
            <a:lvl2pPr marL="723464" indent="-278255" defTabSz="895053" eaLnBrk="0" hangingPunct="0">
              <a:defRPr sz="2300">
                <a:solidFill>
                  <a:schemeClr val="tx1"/>
                </a:solidFill>
                <a:latin typeface="Arial" pitchFamily="34" charset="0"/>
              </a:defRPr>
            </a:lvl2pPr>
            <a:lvl3pPr marL="1113020" indent="-222604" defTabSz="895053" eaLnBrk="0" hangingPunct="0">
              <a:defRPr sz="2300">
                <a:solidFill>
                  <a:schemeClr val="tx1"/>
                </a:solidFill>
                <a:latin typeface="Arial" pitchFamily="34" charset="0"/>
              </a:defRPr>
            </a:lvl3pPr>
            <a:lvl4pPr marL="1558228" indent="-222604" defTabSz="895053" eaLnBrk="0" hangingPunct="0">
              <a:defRPr sz="2300">
                <a:solidFill>
                  <a:schemeClr val="tx1"/>
                </a:solidFill>
                <a:latin typeface="Arial" pitchFamily="34" charset="0"/>
              </a:defRPr>
            </a:lvl4pPr>
            <a:lvl5pPr marL="2003436" indent="-222604" defTabSz="895053" eaLnBrk="0" hangingPunct="0">
              <a:defRPr sz="2300">
                <a:solidFill>
                  <a:schemeClr val="tx1"/>
                </a:solidFill>
                <a:latin typeface="Arial" pitchFamily="34" charset="0"/>
              </a:defRPr>
            </a:lvl5pPr>
            <a:lvl6pPr marL="2448644" indent="-222604" algn="ctr" defTabSz="895053" eaLnBrk="0" fontAlgn="base" hangingPunct="0">
              <a:spcBef>
                <a:spcPct val="0"/>
              </a:spcBef>
              <a:spcAft>
                <a:spcPct val="0"/>
              </a:spcAft>
              <a:defRPr sz="2300">
                <a:solidFill>
                  <a:schemeClr val="tx1"/>
                </a:solidFill>
                <a:latin typeface="Arial" pitchFamily="34" charset="0"/>
              </a:defRPr>
            </a:lvl6pPr>
            <a:lvl7pPr marL="2893851" indent="-222604" algn="ctr" defTabSz="895053" eaLnBrk="0" fontAlgn="base" hangingPunct="0">
              <a:spcBef>
                <a:spcPct val="0"/>
              </a:spcBef>
              <a:spcAft>
                <a:spcPct val="0"/>
              </a:spcAft>
              <a:defRPr sz="2300">
                <a:solidFill>
                  <a:schemeClr val="tx1"/>
                </a:solidFill>
                <a:latin typeface="Arial" pitchFamily="34" charset="0"/>
              </a:defRPr>
            </a:lvl7pPr>
            <a:lvl8pPr marL="3339059" indent="-222604" algn="ctr" defTabSz="895053" eaLnBrk="0" fontAlgn="base" hangingPunct="0">
              <a:spcBef>
                <a:spcPct val="0"/>
              </a:spcBef>
              <a:spcAft>
                <a:spcPct val="0"/>
              </a:spcAft>
              <a:defRPr sz="2300">
                <a:solidFill>
                  <a:schemeClr val="tx1"/>
                </a:solidFill>
                <a:latin typeface="Arial" pitchFamily="34" charset="0"/>
              </a:defRPr>
            </a:lvl8pPr>
            <a:lvl9pPr marL="3784268" indent="-222604" algn="ctr" defTabSz="895053" eaLnBrk="0" fontAlgn="base" hangingPunct="0">
              <a:spcBef>
                <a:spcPct val="0"/>
              </a:spcBef>
              <a:spcAft>
                <a:spcPct val="0"/>
              </a:spcAft>
              <a:defRPr sz="2300">
                <a:solidFill>
                  <a:schemeClr val="tx1"/>
                </a:solidFill>
                <a:latin typeface="Arial" pitchFamily="34" charset="0"/>
              </a:defRPr>
            </a:lvl9pPr>
          </a:lstStyle>
          <a:p>
            <a:pPr eaLnBrk="1" hangingPunct="1"/>
            <a:fld id="{72B0A02E-6845-4722-819F-54E4821474FD}" type="slidenum">
              <a:rPr lang="en-US" sz="1300">
                <a:latin typeface="Times New Roman" pitchFamily="18" charset="0"/>
              </a:rPr>
              <a:pPr eaLnBrk="1" hangingPunct="1"/>
              <a:t>14</a:t>
            </a:fld>
            <a:endParaRPr lang="en-US" sz="13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697" indent="-282697">
              <a:buFont typeface="Arial" panose="020B0604020202020204" pitchFamily="34" charset="0"/>
              <a:buChar char="•"/>
            </a:pPr>
            <a:r>
              <a:rPr lang="en-US" sz="1400" dirty="0">
                <a:latin typeface="+mn-lt"/>
              </a:rPr>
              <a:t>Alternative jet fuels are a key component of U.S. strategy for meeting aviation environmental goals</a:t>
            </a:r>
          </a:p>
          <a:p>
            <a:pPr marL="282697" indent="-282697">
              <a:buFont typeface="Arial" panose="020B0604020202020204" pitchFamily="34" charset="0"/>
              <a:buChar char="•"/>
            </a:pPr>
            <a:r>
              <a:rPr lang="en-US" sz="1400" dirty="0">
                <a:latin typeface="+mn-lt"/>
              </a:rPr>
              <a:t>FAA efforts are directed to overcoming key challenges via testing, analysis and coordination</a:t>
            </a:r>
          </a:p>
          <a:p>
            <a:pPr marL="282697" indent="-282697">
              <a:buFont typeface="Arial" panose="020B0604020202020204" pitchFamily="34" charset="0"/>
              <a:buChar char="•"/>
            </a:pPr>
            <a:r>
              <a:rPr lang="en-US" sz="1400" dirty="0">
                <a:latin typeface="+mn-lt"/>
              </a:rPr>
              <a:t>Multiple programs and activities focus on different aspects of the challenge</a:t>
            </a:r>
          </a:p>
          <a:p>
            <a:pPr marL="735010" lvl="1" indent="-282697" defTabSz="890626">
              <a:buFont typeface="Arial" panose="020B0604020202020204" pitchFamily="34" charset="0"/>
              <a:buChar char="•"/>
              <a:defRPr/>
            </a:pPr>
            <a:r>
              <a:rPr lang="en-US" sz="1400" dirty="0">
                <a:latin typeface="+mn-lt"/>
              </a:rPr>
              <a:t>Coordination among stakeholders</a:t>
            </a:r>
          </a:p>
          <a:p>
            <a:pPr marL="735010" lvl="1" indent="-282697">
              <a:buFont typeface="Arial" panose="020B0604020202020204" pitchFamily="34" charset="0"/>
              <a:buChar char="•"/>
            </a:pPr>
            <a:r>
              <a:rPr lang="en-US" sz="1400" dirty="0">
                <a:latin typeface="+mn-lt"/>
              </a:rPr>
              <a:t>Certification/Qualification</a:t>
            </a:r>
          </a:p>
          <a:p>
            <a:pPr marL="735010" lvl="1" indent="-282697">
              <a:buFont typeface="Arial" panose="020B0604020202020204" pitchFamily="34" charset="0"/>
              <a:buChar char="•"/>
            </a:pPr>
            <a:r>
              <a:rPr lang="en-US" sz="1400" dirty="0">
                <a:latin typeface="+mn-lt"/>
              </a:rPr>
              <a:t>Environmental analysis</a:t>
            </a:r>
          </a:p>
          <a:p>
            <a:pPr marL="735010" lvl="1" indent="-282697">
              <a:buFont typeface="Arial" panose="020B0604020202020204" pitchFamily="34" charset="0"/>
              <a:buChar char="•"/>
            </a:pPr>
            <a:r>
              <a:rPr lang="en-US" sz="1400" dirty="0">
                <a:latin typeface="+mn-lt"/>
              </a:rPr>
              <a:t>Supply chain analysis</a:t>
            </a:r>
          </a:p>
          <a:p>
            <a:pPr marL="735010" lvl="1" indent="-282697">
              <a:buFont typeface="Arial" panose="020B0604020202020204" pitchFamily="34" charset="0"/>
              <a:buChar char="•"/>
            </a:pPr>
            <a:r>
              <a:rPr lang="en-US" sz="1400" dirty="0">
                <a:latin typeface="+mn-lt"/>
              </a:rPr>
              <a:t>Improving processes</a:t>
            </a:r>
          </a:p>
          <a:p>
            <a:pPr marL="735010" lvl="1" indent="-282697">
              <a:buFont typeface="Arial" panose="020B0604020202020204" pitchFamily="34" charset="0"/>
              <a:buChar char="•"/>
            </a:pPr>
            <a:r>
              <a:rPr lang="en-US" sz="1400" dirty="0">
                <a:latin typeface="+mn-lt"/>
              </a:rPr>
              <a:t>Developing domestic fuel supply</a:t>
            </a:r>
          </a:p>
          <a:p>
            <a:pPr marL="282697" indent="-282697">
              <a:buFont typeface="Arial" panose="020B0604020202020204" pitchFamily="34" charset="0"/>
              <a:buChar char="•"/>
            </a:pPr>
            <a:r>
              <a:rPr lang="en-US" sz="1400" dirty="0">
                <a:latin typeface="+mn-lt"/>
              </a:rPr>
              <a:t>Partnerships across technical areas, and with partners with very different expertise across the supply chain are a key focus</a:t>
            </a:r>
          </a:p>
          <a:p>
            <a:pPr marL="282697" indent="-282697">
              <a:buFont typeface="Arial" panose="020B0604020202020204" pitchFamily="34" charset="0"/>
              <a:buChar char="•"/>
            </a:pPr>
            <a:r>
              <a:rPr lang="en-US" sz="1400" dirty="0">
                <a:latin typeface="+mn-lt"/>
              </a:rPr>
              <a:t>Strong domestic and international coordination necessary for success</a:t>
            </a:r>
          </a:p>
          <a:p>
            <a:endParaRPr lang="en-US" sz="1400" dirty="0">
              <a:latin typeface="+mn-lt"/>
            </a:endParaRPr>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15</a:t>
            </a:fld>
            <a:endParaRPr lang="en-US" dirty="0"/>
          </a:p>
        </p:txBody>
      </p:sp>
    </p:spTree>
    <p:extLst>
      <p:ext uri="{BB962C8B-B14F-4D97-AF65-F5344CB8AC3E}">
        <p14:creationId xmlns:p14="http://schemas.microsoft.com/office/powerpoint/2010/main" val="734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16</a:t>
            </a:fld>
            <a:endParaRPr lang="en-US"/>
          </a:p>
        </p:txBody>
      </p:sp>
    </p:spTree>
    <p:extLst>
      <p:ext uri="{BB962C8B-B14F-4D97-AF65-F5344CB8AC3E}">
        <p14:creationId xmlns:p14="http://schemas.microsoft.com/office/powerpoint/2010/main" val="150300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2</a:t>
            </a:fld>
            <a:endParaRPr lang="en-US"/>
          </a:p>
        </p:txBody>
      </p:sp>
    </p:spTree>
    <p:extLst>
      <p:ext uri="{BB962C8B-B14F-4D97-AF65-F5344CB8AC3E}">
        <p14:creationId xmlns:p14="http://schemas.microsoft.com/office/powerpoint/2010/main" val="107920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FAA sponsored programs are supporting</a:t>
            </a:r>
            <a:r>
              <a:rPr lang="en-US" baseline="0" dirty="0" smtClean="0"/>
              <a:t> the exploration and development alternative jet fuels.</a:t>
            </a:r>
          </a:p>
          <a:p>
            <a:endParaRPr lang="en-US" baseline="0" dirty="0" smtClean="0"/>
          </a:p>
          <a:p>
            <a:r>
              <a:rPr lang="en-US" baseline="0" dirty="0" smtClean="0"/>
              <a:t>ASCENT is a University based research center of excellence (COE). Headquartered at Washington State University (WSU) and Massachusetts Institute of Technology (MIT) it </a:t>
            </a:r>
            <a:r>
              <a:rPr lang="en-US" baseline="0" dirty="0" err="1" smtClean="0"/>
              <a:t>inlcudes</a:t>
            </a:r>
            <a:r>
              <a:rPr lang="en-US" baseline="0" dirty="0" smtClean="0"/>
              <a:t> 15 Universities that conduct analysis on alternative jet fuel and aviation environment topics </a:t>
            </a:r>
            <a:r>
              <a:rPr lang="en-US" baseline="0" dirty="0" err="1" smtClean="0"/>
              <a:t>inlcuding</a:t>
            </a:r>
            <a:r>
              <a:rPr lang="en-US" baseline="0" dirty="0" smtClean="0"/>
              <a:t> environmental and economic analysis and performance and emissions testing of alternative jet fuels</a:t>
            </a:r>
          </a:p>
          <a:p>
            <a:endParaRPr lang="en-US" baseline="0" dirty="0" smtClean="0"/>
          </a:p>
          <a:p>
            <a:r>
              <a:rPr lang="en-US" baseline="0" dirty="0" smtClean="0"/>
              <a:t>The CLEEN program is an FAA technology development program focusing on </a:t>
            </a:r>
            <a:r>
              <a:rPr lang="en-US" baseline="0" dirty="0" err="1" smtClean="0"/>
              <a:t>environmentall</a:t>
            </a:r>
            <a:r>
              <a:rPr lang="en-US" baseline="0" dirty="0" smtClean="0"/>
              <a:t> friendly aviation technologies to reduce aircraft fuel burn, emissions, noise and facilitate evaluation and use of alternative jet fuels. Through the CLEEN program FAA and industry have conducted crucial testing that has lead to existing alternative jet fuel approvals. CLEEN is currently evaluating proposals for a new round of the program to begin later this year.</a:t>
            </a:r>
          </a:p>
          <a:p>
            <a:endParaRPr lang="en-US" baseline="0" dirty="0" smtClean="0"/>
          </a:p>
          <a:p>
            <a:r>
              <a:rPr lang="en-US" baseline="0" dirty="0" smtClean="0"/>
              <a:t>CAAFI is a public-Private Coalition focused on coordinating and enabling alternative jet fuel development and deployment. CAAFI was formed by the FAA and industry in  2006 as a forum for information exchange and coordination. CAAFI supports research, environmental, fuel certification and business development efforts to enable alternative jet fuel development and use. </a:t>
            </a:r>
            <a:endParaRPr lang="en-US" dirty="0"/>
          </a:p>
        </p:txBody>
      </p:sp>
      <p:sp>
        <p:nvSpPr>
          <p:cNvPr id="4" name="Slide Number Placeholder 3"/>
          <p:cNvSpPr>
            <a:spLocks noGrp="1"/>
          </p:cNvSpPr>
          <p:nvPr>
            <p:ph type="sldNum" sz="quarter" idx="10"/>
          </p:nvPr>
        </p:nvSpPr>
        <p:spPr/>
        <p:txBody>
          <a:bodyPr/>
          <a:lstStyle/>
          <a:p>
            <a:fld id="{F5860EBD-E2B5-4481-9387-10281BA758D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7614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marL="221111" indent="-221111">
              <a:spcBef>
                <a:spcPts val="0"/>
              </a:spcBef>
            </a:pPr>
            <a:r>
              <a:rPr lang="en-US" sz="1400" dirty="0" smtClean="0">
                <a:latin typeface="+mn-lt"/>
              </a:rPr>
              <a:t>R&amp;D portfolio is to advance our understanding and play our role as a facilitator of the process</a:t>
            </a:r>
          </a:p>
          <a:p>
            <a:pPr marL="221111" indent="-221111">
              <a:spcBef>
                <a:spcPts val="0"/>
              </a:spcBef>
            </a:pPr>
            <a:r>
              <a:rPr lang="en-US" sz="1400" dirty="0" smtClean="0">
                <a:latin typeface="+mn-lt"/>
              </a:rPr>
              <a:t>Loosely grouped into three categories:</a:t>
            </a:r>
          </a:p>
          <a:p>
            <a:pPr marL="221111" indent="-221111">
              <a:spcBef>
                <a:spcPts val="0"/>
              </a:spcBef>
              <a:buFontTx/>
              <a:buAutoNum type="arabicPeriod"/>
            </a:pPr>
            <a:r>
              <a:rPr lang="en-US" sz="1400" dirty="0" smtClean="0">
                <a:latin typeface="+mn-lt"/>
              </a:rPr>
              <a:t>Performance and emissions Testing of Alternative fuels to support ASTM </a:t>
            </a:r>
            <a:r>
              <a:rPr lang="en-US" sz="1400" dirty="0" err="1" smtClean="0">
                <a:latin typeface="+mn-lt"/>
              </a:rPr>
              <a:t>Internaional</a:t>
            </a:r>
            <a:r>
              <a:rPr lang="en-US" sz="1400" dirty="0" smtClean="0">
                <a:latin typeface="+mn-lt"/>
              </a:rPr>
              <a:t> approval and emission benefits measurement</a:t>
            </a:r>
          </a:p>
          <a:p>
            <a:pPr marL="342900" indent="-342900" algn="l">
              <a:spcBef>
                <a:spcPts val="0"/>
              </a:spcBef>
              <a:buFont typeface="Wingdings" panose="05000000000000000000" pitchFamily="2" charset="2"/>
              <a:buChar char="Ø"/>
              <a:defRPr/>
            </a:pPr>
            <a:r>
              <a:rPr lang="en-US" sz="1400" dirty="0" smtClean="0">
                <a:latin typeface="+mn-lt"/>
              </a:rPr>
              <a:t>Support evaluation of fuels for ASTM approval</a:t>
            </a:r>
          </a:p>
          <a:p>
            <a:pPr marL="342900" indent="-342900" algn="l">
              <a:spcBef>
                <a:spcPts val="0"/>
              </a:spcBef>
              <a:buFont typeface="Wingdings" panose="05000000000000000000" pitchFamily="2" charset="2"/>
              <a:buChar char="Ø"/>
              <a:defRPr/>
            </a:pPr>
            <a:r>
              <a:rPr lang="en-US" sz="1400" dirty="0" smtClean="0">
                <a:latin typeface="+mn-lt"/>
              </a:rPr>
              <a:t>Reduce test cost and time for qualification</a:t>
            </a:r>
          </a:p>
          <a:p>
            <a:pPr marL="0" indent="0">
              <a:spcBef>
                <a:spcPts val="0"/>
              </a:spcBef>
              <a:buFontTx/>
              <a:buNone/>
            </a:pPr>
            <a:r>
              <a:rPr lang="en-US" sz="1400" dirty="0" smtClean="0">
                <a:latin typeface="+mn-lt"/>
              </a:rPr>
              <a:t>2. Analysis on impacts, economics and availability to:</a:t>
            </a:r>
          </a:p>
          <a:p>
            <a:pPr marL="342900" indent="-342900" algn="l">
              <a:spcBef>
                <a:spcPts val="0"/>
              </a:spcBef>
              <a:buFont typeface="Wingdings" panose="05000000000000000000" pitchFamily="2" charset="2"/>
              <a:buChar char="Ø"/>
              <a:defRPr/>
            </a:pPr>
            <a:r>
              <a:rPr lang="en-US" sz="1400" dirty="0" smtClean="0">
                <a:latin typeface="+mn-lt"/>
              </a:rPr>
              <a:t>Improve understanding of environmental and economic sustainability of alternative jet fuel pathways </a:t>
            </a:r>
          </a:p>
          <a:p>
            <a:pPr marL="342900" indent="-342900" algn="l">
              <a:spcBef>
                <a:spcPts val="0"/>
              </a:spcBef>
              <a:buFont typeface="Wingdings" panose="05000000000000000000" pitchFamily="2" charset="2"/>
              <a:buChar char="Ø"/>
              <a:defRPr/>
            </a:pPr>
            <a:r>
              <a:rPr lang="en-US" sz="1400" dirty="0" smtClean="0">
                <a:latin typeface="+mn-lt"/>
              </a:rPr>
              <a:t>Improve understanding of the potential availability of alternative jet fuels</a:t>
            </a:r>
          </a:p>
          <a:p>
            <a:pPr marL="0" indent="0">
              <a:spcBef>
                <a:spcPts val="0"/>
              </a:spcBef>
              <a:buFontTx/>
              <a:buNone/>
            </a:pPr>
            <a:r>
              <a:rPr lang="en-US" sz="1400" dirty="0" smtClean="0">
                <a:latin typeface="+mn-lt"/>
              </a:rPr>
              <a:t>3. Coordination and Leveraging efforts across…interagency, public-private,</a:t>
            </a:r>
            <a:r>
              <a:rPr lang="en-US" sz="1400" baseline="0" dirty="0" smtClean="0">
                <a:latin typeface="+mn-lt"/>
              </a:rPr>
              <a:t> regional level</a:t>
            </a:r>
            <a:r>
              <a:rPr lang="en-US" sz="1400" dirty="0" smtClean="0">
                <a:latin typeface="+mn-lt"/>
              </a:rPr>
              <a:t> and with international partners</a:t>
            </a:r>
          </a:p>
          <a:p>
            <a:pPr marL="342900" indent="-342900" algn="l">
              <a:spcBef>
                <a:spcPts val="0"/>
              </a:spcBef>
              <a:buFont typeface="Wingdings" panose="05000000000000000000" pitchFamily="2" charset="2"/>
              <a:buChar char="Ø"/>
              <a:defRPr/>
            </a:pPr>
            <a:r>
              <a:rPr lang="en-US" sz="1400" dirty="0" smtClean="0">
                <a:latin typeface="+mn-lt"/>
              </a:rPr>
              <a:t>Complement and leverage work of other U.S. agencies </a:t>
            </a:r>
          </a:p>
          <a:p>
            <a:pPr marL="342900" indent="-342900" algn="l">
              <a:spcBef>
                <a:spcPts val="0"/>
              </a:spcBef>
              <a:buFont typeface="Wingdings" panose="05000000000000000000" pitchFamily="2" charset="2"/>
              <a:buChar char="Ø"/>
              <a:defRPr/>
            </a:pPr>
            <a:r>
              <a:rPr lang="en-US" sz="1400" dirty="0" smtClean="0">
                <a:latin typeface="+mn-lt"/>
              </a:rPr>
              <a:t>Complement and leverage work of private sector</a:t>
            </a:r>
          </a:p>
          <a:p>
            <a:pPr marL="342900" indent="-342900" algn="l">
              <a:spcBef>
                <a:spcPts val="0"/>
              </a:spcBef>
              <a:buFont typeface="Wingdings" panose="05000000000000000000" pitchFamily="2" charset="2"/>
              <a:buChar char="Ø"/>
              <a:defRPr/>
            </a:pPr>
            <a:r>
              <a:rPr lang="en-US" sz="1400" dirty="0" smtClean="0">
                <a:latin typeface="+mn-lt"/>
              </a:rPr>
              <a:t>Support deployment</a:t>
            </a:r>
            <a:r>
              <a:rPr lang="en-US" sz="1400" baseline="0" dirty="0" smtClean="0">
                <a:latin typeface="+mn-lt"/>
              </a:rPr>
              <a:t> through </a:t>
            </a:r>
            <a:r>
              <a:rPr lang="en-US" sz="1400" dirty="0" smtClean="0">
                <a:latin typeface="+mn-lt"/>
              </a:rPr>
              <a:t>state/regional supply chain development</a:t>
            </a:r>
          </a:p>
          <a:p>
            <a:pPr marL="342900" indent="-342900" algn="l">
              <a:spcBef>
                <a:spcPts val="0"/>
              </a:spcBef>
              <a:buFont typeface="Wingdings" panose="05000000000000000000" pitchFamily="2" charset="2"/>
              <a:buChar char="Ø"/>
              <a:defRPr/>
            </a:pPr>
            <a:r>
              <a:rPr lang="en-US" sz="1400" dirty="0" smtClean="0">
                <a:latin typeface="+mn-lt"/>
              </a:rPr>
              <a:t>Complement and leverage work of international partners</a:t>
            </a:r>
          </a:p>
          <a:p>
            <a:pPr marL="221111" indent="-221111">
              <a:spcBef>
                <a:spcPts val="0"/>
              </a:spcBef>
            </a:pPr>
            <a:r>
              <a:rPr lang="en-US" sz="1400" dirty="0" smtClean="0">
                <a:latin typeface="+mn-lt"/>
              </a:rPr>
              <a:t>Our means of conducting the work on the right side </a:t>
            </a:r>
          </a:p>
          <a:p>
            <a:pPr marL="221111" indent="-221111">
              <a:spcBef>
                <a:spcPts val="0"/>
              </a:spcBef>
            </a:pPr>
            <a:r>
              <a:rPr lang="en-US" sz="1400" dirty="0">
                <a:latin typeface="+mn-lt"/>
              </a:rPr>
              <a:t>	</a:t>
            </a:r>
          </a:p>
        </p:txBody>
      </p:sp>
      <p:sp>
        <p:nvSpPr>
          <p:cNvPr id="82948" name="Slide Number Placeholder 3"/>
          <p:cNvSpPr>
            <a:spLocks noGrp="1"/>
          </p:cNvSpPr>
          <p:nvPr>
            <p:ph type="sldNum" sz="quarter" idx="5"/>
          </p:nvPr>
        </p:nvSpPr>
        <p:spPr>
          <a:noFill/>
        </p:spPr>
        <p:txBody>
          <a:bodyPr/>
          <a:lstStyle>
            <a:lvl1pPr defTabSz="893718" eaLnBrk="0" hangingPunct="0">
              <a:defRPr sz="2300">
                <a:solidFill>
                  <a:schemeClr val="tx1"/>
                </a:solidFill>
                <a:latin typeface="Arial" pitchFamily="34" charset="0"/>
              </a:defRPr>
            </a:lvl1pPr>
            <a:lvl2pPr marL="723633" indent="-278321" defTabSz="893718" eaLnBrk="0" hangingPunct="0">
              <a:defRPr sz="2300">
                <a:solidFill>
                  <a:schemeClr val="tx1"/>
                </a:solidFill>
                <a:latin typeface="Arial" pitchFamily="34" charset="0"/>
              </a:defRPr>
            </a:lvl2pPr>
            <a:lvl3pPr marL="1113282" indent="-222656" defTabSz="893718" eaLnBrk="0" hangingPunct="0">
              <a:defRPr sz="2300">
                <a:solidFill>
                  <a:schemeClr val="tx1"/>
                </a:solidFill>
                <a:latin typeface="Arial" pitchFamily="34" charset="0"/>
              </a:defRPr>
            </a:lvl3pPr>
            <a:lvl4pPr marL="1558595" indent="-222656" defTabSz="893718" eaLnBrk="0" hangingPunct="0">
              <a:defRPr sz="2300">
                <a:solidFill>
                  <a:schemeClr val="tx1"/>
                </a:solidFill>
                <a:latin typeface="Arial" pitchFamily="34" charset="0"/>
              </a:defRPr>
            </a:lvl4pPr>
            <a:lvl5pPr marL="2003908" indent="-222656" defTabSz="893718" eaLnBrk="0" hangingPunct="0">
              <a:defRPr sz="2300">
                <a:solidFill>
                  <a:schemeClr val="tx1"/>
                </a:solidFill>
                <a:latin typeface="Arial" pitchFamily="34" charset="0"/>
              </a:defRPr>
            </a:lvl5pPr>
            <a:lvl6pPr marL="2449220" indent="-222656" algn="ctr" defTabSz="893718" eaLnBrk="0" fontAlgn="base" hangingPunct="0">
              <a:spcBef>
                <a:spcPct val="0"/>
              </a:spcBef>
              <a:spcAft>
                <a:spcPct val="0"/>
              </a:spcAft>
              <a:defRPr sz="2300">
                <a:solidFill>
                  <a:schemeClr val="tx1"/>
                </a:solidFill>
                <a:latin typeface="Arial" pitchFamily="34" charset="0"/>
              </a:defRPr>
            </a:lvl6pPr>
            <a:lvl7pPr marL="2894533" indent="-222656" algn="ctr" defTabSz="893718" eaLnBrk="0" fontAlgn="base" hangingPunct="0">
              <a:spcBef>
                <a:spcPct val="0"/>
              </a:spcBef>
              <a:spcAft>
                <a:spcPct val="0"/>
              </a:spcAft>
              <a:defRPr sz="2300">
                <a:solidFill>
                  <a:schemeClr val="tx1"/>
                </a:solidFill>
                <a:latin typeface="Arial" pitchFamily="34" charset="0"/>
              </a:defRPr>
            </a:lvl7pPr>
            <a:lvl8pPr marL="3339846" indent="-222656" algn="ctr" defTabSz="893718" eaLnBrk="0" fontAlgn="base" hangingPunct="0">
              <a:spcBef>
                <a:spcPct val="0"/>
              </a:spcBef>
              <a:spcAft>
                <a:spcPct val="0"/>
              </a:spcAft>
              <a:defRPr sz="2300">
                <a:solidFill>
                  <a:schemeClr val="tx1"/>
                </a:solidFill>
                <a:latin typeface="Arial" pitchFamily="34" charset="0"/>
              </a:defRPr>
            </a:lvl8pPr>
            <a:lvl9pPr marL="3785159" indent="-222656" algn="ctr" defTabSz="893718" eaLnBrk="0" fontAlgn="base" hangingPunct="0">
              <a:spcBef>
                <a:spcPct val="0"/>
              </a:spcBef>
              <a:spcAft>
                <a:spcPct val="0"/>
              </a:spcAft>
              <a:defRPr sz="2300">
                <a:solidFill>
                  <a:schemeClr val="tx1"/>
                </a:solidFill>
                <a:latin typeface="Arial" pitchFamily="34" charset="0"/>
              </a:defRPr>
            </a:lvl9pPr>
          </a:lstStyle>
          <a:p>
            <a:pPr eaLnBrk="1" hangingPunct="1"/>
            <a:fld id="{CCB2467A-D22E-42C1-BA5A-2041DB5C3DA8}" type="slidenum">
              <a:rPr lang="en-US" sz="1300">
                <a:solidFill>
                  <a:srgbClr val="000000"/>
                </a:solidFill>
                <a:latin typeface="Times New Roman" pitchFamily="18" charset="0"/>
              </a:rPr>
              <a:pPr eaLnBrk="1" hangingPunct="1"/>
              <a:t>4</a:t>
            </a:fld>
            <a:endParaRPr lang="en-US" sz="130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pPr marL="221105" indent="-221105"/>
            <a:r>
              <a:rPr lang="en-US" sz="1300" dirty="0" smtClean="0"/>
              <a:t> </a:t>
            </a:r>
            <a:endParaRPr lang="en-US" sz="1300" dirty="0"/>
          </a:p>
          <a:p>
            <a:pPr marL="221105" indent="-221105"/>
            <a:r>
              <a:rPr lang="en-US" sz="1300" dirty="0"/>
              <a:t>	</a:t>
            </a:r>
          </a:p>
        </p:txBody>
      </p:sp>
      <p:sp>
        <p:nvSpPr>
          <p:cNvPr id="83972" name="Slide Number Placeholder 3"/>
          <p:cNvSpPr>
            <a:spLocks noGrp="1"/>
          </p:cNvSpPr>
          <p:nvPr>
            <p:ph type="sldNum" sz="quarter" idx="5"/>
          </p:nvPr>
        </p:nvSpPr>
        <p:spPr>
          <a:noFill/>
        </p:spPr>
        <p:txBody>
          <a:bodyPr/>
          <a:lstStyle>
            <a:lvl1pPr defTabSz="893695" eaLnBrk="0" hangingPunct="0">
              <a:defRPr sz="2400">
                <a:solidFill>
                  <a:schemeClr val="tx1"/>
                </a:solidFill>
                <a:latin typeface="Arial" pitchFamily="34" charset="0"/>
              </a:defRPr>
            </a:lvl1pPr>
            <a:lvl2pPr marL="723614" indent="-278313" defTabSz="893695" eaLnBrk="0" hangingPunct="0">
              <a:defRPr sz="2400">
                <a:solidFill>
                  <a:schemeClr val="tx1"/>
                </a:solidFill>
                <a:latin typeface="Arial" pitchFamily="34" charset="0"/>
              </a:defRPr>
            </a:lvl2pPr>
            <a:lvl3pPr marL="1113252" indent="-222650" defTabSz="893695" eaLnBrk="0" hangingPunct="0">
              <a:defRPr sz="2400">
                <a:solidFill>
                  <a:schemeClr val="tx1"/>
                </a:solidFill>
                <a:latin typeface="Arial" pitchFamily="34" charset="0"/>
              </a:defRPr>
            </a:lvl3pPr>
            <a:lvl4pPr marL="1558553" indent="-222650" defTabSz="893695" eaLnBrk="0" hangingPunct="0">
              <a:defRPr sz="2400">
                <a:solidFill>
                  <a:schemeClr val="tx1"/>
                </a:solidFill>
                <a:latin typeface="Arial" pitchFamily="34" charset="0"/>
              </a:defRPr>
            </a:lvl4pPr>
            <a:lvl5pPr marL="2003854" indent="-222650" defTabSz="893695" eaLnBrk="0" hangingPunct="0">
              <a:defRPr sz="2400">
                <a:solidFill>
                  <a:schemeClr val="tx1"/>
                </a:solidFill>
                <a:latin typeface="Arial" pitchFamily="34" charset="0"/>
              </a:defRPr>
            </a:lvl5pPr>
            <a:lvl6pPr marL="2449155" indent="-222650" algn="ctr" defTabSz="893695" eaLnBrk="0" fontAlgn="base" hangingPunct="0">
              <a:spcBef>
                <a:spcPct val="0"/>
              </a:spcBef>
              <a:spcAft>
                <a:spcPct val="0"/>
              </a:spcAft>
              <a:defRPr sz="2400">
                <a:solidFill>
                  <a:schemeClr val="tx1"/>
                </a:solidFill>
                <a:latin typeface="Arial" pitchFamily="34" charset="0"/>
              </a:defRPr>
            </a:lvl6pPr>
            <a:lvl7pPr marL="2894456" indent="-222650" algn="ctr" defTabSz="893695" eaLnBrk="0" fontAlgn="base" hangingPunct="0">
              <a:spcBef>
                <a:spcPct val="0"/>
              </a:spcBef>
              <a:spcAft>
                <a:spcPct val="0"/>
              </a:spcAft>
              <a:defRPr sz="2400">
                <a:solidFill>
                  <a:schemeClr val="tx1"/>
                </a:solidFill>
                <a:latin typeface="Arial" pitchFamily="34" charset="0"/>
              </a:defRPr>
            </a:lvl7pPr>
            <a:lvl8pPr marL="3339757" indent="-222650" algn="ctr" defTabSz="893695" eaLnBrk="0" fontAlgn="base" hangingPunct="0">
              <a:spcBef>
                <a:spcPct val="0"/>
              </a:spcBef>
              <a:spcAft>
                <a:spcPct val="0"/>
              </a:spcAft>
              <a:defRPr sz="2400">
                <a:solidFill>
                  <a:schemeClr val="tx1"/>
                </a:solidFill>
                <a:latin typeface="Arial" pitchFamily="34" charset="0"/>
              </a:defRPr>
            </a:lvl8pPr>
            <a:lvl9pPr marL="3785058" indent="-222650" algn="ctr" defTabSz="893695" eaLnBrk="0" fontAlgn="base" hangingPunct="0">
              <a:spcBef>
                <a:spcPct val="0"/>
              </a:spcBef>
              <a:spcAft>
                <a:spcPct val="0"/>
              </a:spcAft>
              <a:defRPr sz="2400">
                <a:solidFill>
                  <a:schemeClr val="tx1"/>
                </a:solidFill>
                <a:latin typeface="Arial" pitchFamily="34" charset="0"/>
              </a:defRPr>
            </a:lvl9pPr>
          </a:lstStyle>
          <a:p>
            <a:pPr eaLnBrk="1" hangingPunct="1"/>
            <a:fld id="{739E475D-51AE-40CF-9FFE-7E5E135547FC}" type="slidenum">
              <a:rPr lang="en-US" sz="1200">
                <a:solidFill>
                  <a:srgbClr val="000000"/>
                </a:solidFill>
                <a:latin typeface="Times New Roman" pitchFamily="18" charset="0"/>
              </a:rPr>
              <a:pPr eaLnBrk="1" hangingPunct="1"/>
              <a:t>5</a:t>
            </a:fld>
            <a:endParaRPr lang="en-US" sz="120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30300" y="688975"/>
            <a:ext cx="4597400"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xfrm>
            <a:off x="273132" y="4369481"/>
            <a:ext cx="6175169" cy="414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0626">
              <a:spcBef>
                <a:spcPts val="0"/>
              </a:spcBef>
              <a:spcAft>
                <a:spcPts val="0"/>
              </a:spcAft>
              <a:defRPr/>
            </a:pPr>
            <a:r>
              <a:rPr lang="en-US" sz="1400" b="1" dirty="0" smtClean="0">
                <a:latin typeface="+mn-lt"/>
              </a:rPr>
              <a:t>1) Near term effort</a:t>
            </a:r>
            <a:r>
              <a:rPr lang="en-US" sz="1400" b="1" baseline="0" dirty="0" smtClean="0">
                <a:latin typeface="+mn-lt"/>
              </a:rPr>
              <a:t> to </a:t>
            </a:r>
            <a:r>
              <a:rPr lang="en-US" sz="1400" b="1" dirty="0" smtClean="0">
                <a:latin typeface="+mn-lt"/>
              </a:rPr>
              <a:t>Support ASTM D4054 testing activities to enable development of data for approvals</a:t>
            </a:r>
          </a:p>
          <a:p>
            <a:pPr marL="705108" lvl="1" indent="-271196">
              <a:spcBef>
                <a:spcPts val="0"/>
              </a:spcBef>
              <a:spcAft>
                <a:spcPts val="0"/>
              </a:spcAft>
              <a:buFont typeface="Arial" panose="020B0604020202020204" pitchFamily="34" charset="0"/>
              <a:buChar char="•"/>
            </a:pPr>
            <a:r>
              <a:rPr lang="en-US" sz="1400" dirty="0" smtClean="0">
                <a:latin typeface="+mn-lt"/>
              </a:rPr>
              <a:t>CLEEN Testing of novel</a:t>
            </a:r>
            <a:r>
              <a:rPr lang="en-US" sz="1400" baseline="0" dirty="0" smtClean="0">
                <a:latin typeface="+mn-lt"/>
              </a:rPr>
              <a:t> fuels</a:t>
            </a:r>
            <a:endParaRPr lang="en-US" sz="1400" dirty="0" smtClean="0">
              <a:latin typeface="+mn-lt"/>
            </a:endParaRPr>
          </a:p>
          <a:p>
            <a:pPr marL="1143285" lvl="2" indent="-275460">
              <a:spcBef>
                <a:spcPts val="0"/>
              </a:spcBef>
              <a:spcAft>
                <a:spcPts val="0"/>
              </a:spcAft>
              <a:buFont typeface="Arial" panose="020B0604020202020204" pitchFamily="34" charset="0"/>
              <a:buChar char="•"/>
            </a:pPr>
            <a:r>
              <a:rPr lang="en-US" sz="1400" dirty="0">
                <a:latin typeface="+mn-lt"/>
              </a:rPr>
              <a:t>RR lab, rig and </a:t>
            </a:r>
            <a:r>
              <a:rPr lang="en-US" sz="1400" dirty="0" err="1">
                <a:latin typeface="+mn-lt"/>
              </a:rPr>
              <a:t>apu</a:t>
            </a:r>
            <a:r>
              <a:rPr lang="en-US" sz="1400" dirty="0">
                <a:latin typeface="+mn-lt"/>
              </a:rPr>
              <a:t> testing of 4 novel fuels</a:t>
            </a:r>
          </a:p>
          <a:p>
            <a:pPr marL="1143285" lvl="2" indent="-275460">
              <a:spcBef>
                <a:spcPts val="0"/>
              </a:spcBef>
              <a:spcAft>
                <a:spcPts val="0"/>
              </a:spcAft>
              <a:buFont typeface="Arial" panose="020B0604020202020204" pitchFamily="34" charset="0"/>
              <a:buChar char="•"/>
            </a:pPr>
            <a:r>
              <a:rPr lang="en-US" sz="1400" dirty="0">
                <a:latin typeface="+mn-lt"/>
              </a:rPr>
              <a:t>PW615F turbofan testing of 3 fuels completed</a:t>
            </a:r>
          </a:p>
          <a:p>
            <a:pPr marL="1150106" lvl="2" indent="-275460">
              <a:spcBef>
                <a:spcPts val="0"/>
              </a:spcBef>
              <a:spcAft>
                <a:spcPts val="0"/>
              </a:spcAft>
              <a:buFont typeface="Arial" panose="020B0604020202020204" pitchFamily="34" charset="0"/>
              <a:buChar char="•"/>
            </a:pPr>
            <a:r>
              <a:rPr lang="en-US" sz="1400" dirty="0">
                <a:latin typeface="+mn-lt"/>
              </a:rPr>
              <a:t>Honeywell HEFA testing and exploration of 100% biofuel &amp; Cooperative testing of Alcohol-to-Jet fuel with USAF </a:t>
            </a:r>
          </a:p>
          <a:p>
            <a:pPr marL="705108" lvl="1" indent="-271196">
              <a:spcBef>
                <a:spcPts val="0"/>
              </a:spcBef>
              <a:spcAft>
                <a:spcPts val="0"/>
              </a:spcAft>
              <a:buFont typeface="Arial" panose="020B0604020202020204" pitchFamily="34" charset="0"/>
              <a:buChar char="•"/>
            </a:pPr>
            <a:r>
              <a:rPr lang="en-US" sz="1400" dirty="0" smtClean="0">
                <a:latin typeface="+mn-lt"/>
              </a:rPr>
              <a:t>BAA</a:t>
            </a:r>
          </a:p>
          <a:p>
            <a:pPr marL="1139021" lvl="2" indent="-271196" defTabSz="433913" eaLnBrk="1" fontAlgn="auto" hangingPunct="1">
              <a:spcBef>
                <a:spcPts val="0"/>
              </a:spcBef>
              <a:spcAft>
                <a:spcPts val="0"/>
              </a:spcAft>
              <a:buFont typeface="Arial" panose="020B0604020202020204" pitchFamily="34" charset="0"/>
              <a:buChar char="•"/>
            </a:pPr>
            <a:r>
              <a:rPr lang="en-US" sz="1400" dirty="0">
                <a:latin typeface="+mn-lt"/>
              </a:rPr>
              <a:t>Honeywell HEFA endurance testing</a:t>
            </a:r>
          </a:p>
          <a:p>
            <a:pPr marL="1139021" lvl="2" indent="-271196" defTabSz="433913" eaLnBrk="1" fontAlgn="auto" hangingPunct="1">
              <a:spcBef>
                <a:spcPts val="0"/>
              </a:spcBef>
              <a:spcAft>
                <a:spcPts val="0"/>
              </a:spcAft>
              <a:buFont typeface="Arial" panose="020B0604020202020204" pitchFamily="34" charset="0"/>
              <a:buChar char="•"/>
            </a:pPr>
            <a:r>
              <a:rPr lang="en-US" sz="1400" dirty="0">
                <a:latin typeface="+mn-lt"/>
              </a:rPr>
              <a:t>Honeywell APU testing of 7 fuels underway</a:t>
            </a:r>
          </a:p>
          <a:p>
            <a:pPr marL="705108" lvl="1" indent="-271196">
              <a:spcBef>
                <a:spcPts val="0"/>
              </a:spcBef>
              <a:spcAft>
                <a:spcPts val="0"/>
              </a:spcAft>
              <a:buFont typeface="Arial" panose="020B0604020202020204" pitchFamily="34" charset="0"/>
              <a:buChar char="•"/>
            </a:pPr>
            <a:r>
              <a:rPr lang="en-US" sz="1400" dirty="0" smtClean="0">
                <a:latin typeface="+mn-lt"/>
              </a:rPr>
              <a:t>ASCENT Project 31</a:t>
            </a:r>
          </a:p>
          <a:p>
            <a:pPr marL="1139021" lvl="2" indent="-271196">
              <a:spcBef>
                <a:spcPts val="0"/>
              </a:spcBef>
              <a:spcAft>
                <a:spcPts val="0"/>
              </a:spcAft>
              <a:buFont typeface="Arial" panose="020B0604020202020204" pitchFamily="34" charset="0"/>
              <a:buChar char="•"/>
            </a:pPr>
            <a:r>
              <a:rPr lang="en-US" sz="1400" dirty="0" smtClean="0">
                <a:latin typeface="+mn-lt"/>
              </a:rPr>
              <a:t>TBD testing</a:t>
            </a:r>
          </a:p>
          <a:p>
            <a:pPr>
              <a:spcBef>
                <a:spcPts val="0"/>
              </a:spcBef>
              <a:spcAft>
                <a:spcPts val="0"/>
              </a:spcAft>
            </a:pPr>
            <a:r>
              <a:rPr lang="en-US" sz="1400" b="1" dirty="0" smtClean="0">
                <a:latin typeface="+mn-lt"/>
              </a:rPr>
              <a:t>2) Support for Research Report Review &amp; Coordination</a:t>
            </a:r>
          </a:p>
          <a:p>
            <a:pPr marL="705108" lvl="1" indent="-271196">
              <a:spcBef>
                <a:spcPts val="0"/>
              </a:spcBef>
              <a:spcAft>
                <a:spcPts val="0"/>
              </a:spcAft>
              <a:buFont typeface="Arial" panose="020B0604020202020204" pitchFamily="34" charset="0"/>
              <a:buChar char="•"/>
            </a:pPr>
            <a:r>
              <a:rPr lang="en-US" sz="1400" dirty="0" smtClean="0">
                <a:latin typeface="+mn-lt"/>
              </a:rPr>
              <a:t>Via</a:t>
            </a:r>
            <a:r>
              <a:rPr lang="en-US" sz="1400" baseline="0" dirty="0" smtClean="0">
                <a:latin typeface="+mn-lt"/>
              </a:rPr>
              <a:t> </a:t>
            </a:r>
            <a:r>
              <a:rPr lang="en-US" sz="1400" dirty="0" smtClean="0">
                <a:latin typeface="+mn-lt"/>
              </a:rPr>
              <a:t>CLEEN</a:t>
            </a:r>
          </a:p>
          <a:p>
            <a:pPr marL="705108" lvl="1" indent="-271196">
              <a:spcBef>
                <a:spcPts val="0"/>
              </a:spcBef>
              <a:spcAft>
                <a:spcPts val="0"/>
              </a:spcAft>
              <a:buFont typeface="Arial" panose="020B0604020202020204" pitchFamily="34" charset="0"/>
              <a:buChar char="•"/>
            </a:pPr>
            <a:r>
              <a:rPr lang="en-US" sz="1400" dirty="0" smtClean="0">
                <a:latin typeface="+mn-lt"/>
              </a:rPr>
              <a:t>Support organized approach</a:t>
            </a:r>
            <a:r>
              <a:rPr lang="en-US" sz="1400" baseline="0" dirty="0" smtClean="0">
                <a:latin typeface="+mn-lt"/>
              </a:rPr>
              <a:t> to fuels in ASTM pipeline</a:t>
            </a:r>
          </a:p>
          <a:p>
            <a:pPr marL="705108" lvl="1" indent="-271196">
              <a:spcBef>
                <a:spcPts val="0"/>
              </a:spcBef>
              <a:spcAft>
                <a:spcPts val="0"/>
              </a:spcAft>
              <a:buFont typeface="Arial" panose="020B0604020202020204" pitchFamily="34" charset="0"/>
              <a:buChar char="•"/>
            </a:pPr>
            <a:r>
              <a:rPr lang="en-US" sz="1400" baseline="0" dirty="0" smtClean="0">
                <a:latin typeface="+mn-lt"/>
              </a:rPr>
              <a:t>Boeing, GE, Honeywell, P&amp;W, RR and </a:t>
            </a:r>
            <a:r>
              <a:rPr lang="en-US" sz="1400" baseline="0" dirty="0" err="1" smtClean="0">
                <a:latin typeface="+mn-lt"/>
              </a:rPr>
              <a:t>SWRi</a:t>
            </a:r>
            <a:endParaRPr lang="en-US" sz="1400" baseline="0" dirty="0" smtClean="0">
              <a:latin typeface="+mn-lt"/>
            </a:endParaRPr>
          </a:p>
          <a:p>
            <a:pPr marL="0" lvl="0" indent="-11887" fontAlgn="auto">
              <a:spcBef>
                <a:spcPts val="0"/>
              </a:spcBef>
              <a:spcAft>
                <a:spcPts val="0"/>
              </a:spcAft>
            </a:pPr>
            <a:r>
              <a:rPr lang="en-US" sz="1400" b="1" dirty="0" smtClean="0">
                <a:latin typeface="+mn-lt"/>
              </a:rPr>
              <a:t>3) Mid term effort to streamline ASTM International jet fuels approval process</a:t>
            </a:r>
          </a:p>
          <a:p>
            <a:pPr marL="723633" lvl="1" indent="-278321" fontAlgn="auto">
              <a:spcBef>
                <a:spcPts val="0"/>
              </a:spcBef>
              <a:spcAft>
                <a:spcPts val="0"/>
              </a:spcAft>
              <a:buFont typeface="Arial" panose="020B0604020202020204" pitchFamily="34" charset="0"/>
              <a:buChar char="•"/>
            </a:pPr>
            <a:r>
              <a:rPr lang="en-US" sz="1400" dirty="0" smtClean="0">
                <a:latin typeface="+mn-lt"/>
              </a:rPr>
              <a:t>Develop generic fuel composition/chemistry evaluation methodology</a:t>
            </a:r>
          </a:p>
          <a:p>
            <a:pPr marL="1168946" lvl="2" indent="-278321" fontAlgn="auto">
              <a:spcBef>
                <a:spcPts val="0"/>
              </a:spcBef>
              <a:spcAft>
                <a:spcPts val="0"/>
              </a:spcAft>
              <a:buFont typeface="Arial" panose="020B0604020202020204" pitchFamily="34" charset="0"/>
              <a:buChar char="•"/>
            </a:pPr>
            <a:r>
              <a:rPr lang="en-US" sz="1400" dirty="0" smtClean="0">
                <a:latin typeface="+mn-lt"/>
              </a:rPr>
              <a:t>Standardized rig/lab tests</a:t>
            </a:r>
          </a:p>
          <a:p>
            <a:pPr marL="1168946" lvl="2" indent="-278321" fontAlgn="auto">
              <a:spcBef>
                <a:spcPts val="0"/>
              </a:spcBef>
              <a:spcAft>
                <a:spcPts val="0"/>
              </a:spcAft>
              <a:buFont typeface="Arial" panose="020B0604020202020204" pitchFamily="34" charset="0"/>
              <a:buChar char="•"/>
            </a:pPr>
            <a:r>
              <a:rPr lang="en-US" sz="1400" dirty="0" smtClean="0">
                <a:latin typeface="+mn-lt"/>
              </a:rPr>
              <a:t>Chemical kinetic/combustion modeling</a:t>
            </a:r>
          </a:p>
          <a:p>
            <a:pPr marL="723633" lvl="1" indent="-278321" fontAlgn="auto">
              <a:spcBef>
                <a:spcPts val="0"/>
              </a:spcBef>
              <a:spcAft>
                <a:spcPts val="0"/>
              </a:spcAft>
              <a:buFont typeface="Arial" panose="020B0604020202020204" pitchFamily="34" charset="0"/>
              <a:buChar char="•"/>
            </a:pPr>
            <a:r>
              <a:rPr lang="en-US" sz="1400" dirty="0" smtClean="0">
                <a:latin typeface="+mn-lt"/>
              </a:rPr>
              <a:t>Collaborative OEM/university/federal effort</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5306" indent="-286656">
              <a:defRPr>
                <a:solidFill>
                  <a:schemeClr val="tx1"/>
                </a:solidFill>
                <a:latin typeface="Candara" pitchFamily="34" charset="0"/>
              </a:defRPr>
            </a:lvl2pPr>
            <a:lvl3pPr marL="1146624" indent="-229324">
              <a:defRPr>
                <a:solidFill>
                  <a:schemeClr val="tx1"/>
                </a:solidFill>
                <a:latin typeface="Candara" pitchFamily="34" charset="0"/>
              </a:defRPr>
            </a:lvl3pPr>
            <a:lvl4pPr marL="1605274" indent="-229324">
              <a:defRPr>
                <a:solidFill>
                  <a:schemeClr val="tx1"/>
                </a:solidFill>
                <a:latin typeface="Candara" pitchFamily="34" charset="0"/>
              </a:defRPr>
            </a:lvl4pPr>
            <a:lvl5pPr marL="2063924" indent="-229324">
              <a:defRPr>
                <a:solidFill>
                  <a:schemeClr val="tx1"/>
                </a:solidFill>
                <a:latin typeface="Candara" pitchFamily="34" charset="0"/>
              </a:defRPr>
            </a:lvl5pPr>
            <a:lvl6pPr marL="2522572" indent="-229324" fontAlgn="base">
              <a:spcBef>
                <a:spcPct val="0"/>
              </a:spcBef>
              <a:spcAft>
                <a:spcPct val="0"/>
              </a:spcAft>
              <a:defRPr>
                <a:solidFill>
                  <a:schemeClr val="tx1"/>
                </a:solidFill>
                <a:latin typeface="Candara" pitchFamily="34" charset="0"/>
              </a:defRPr>
            </a:lvl6pPr>
            <a:lvl7pPr marL="2981222" indent="-229324" fontAlgn="base">
              <a:spcBef>
                <a:spcPct val="0"/>
              </a:spcBef>
              <a:spcAft>
                <a:spcPct val="0"/>
              </a:spcAft>
              <a:defRPr>
                <a:solidFill>
                  <a:schemeClr val="tx1"/>
                </a:solidFill>
                <a:latin typeface="Candara" pitchFamily="34" charset="0"/>
              </a:defRPr>
            </a:lvl7pPr>
            <a:lvl8pPr marL="3439872" indent="-229324" fontAlgn="base">
              <a:spcBef>
                <a:spcPct val="0"/>
              </a:spcBef>
              <a:spcAft>
                <a:spcPct val="0"/>
              </a:spcAft>
              <a:defRPr>
                <a:solidFill>
                  <a:schemeClr val="tx1"/>
                </a:solidFill>
                <a:latin typeface="Candara" pitchFamily="34" charset="0"/>
              </a:defRPr>
            </a:lvl8pPr>
            <a:lvl9pPr marL="3898522" indent="-229324"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82B253D-5609-45FA-80F2-E794EF433C97}" type="slidenum">
              <a:rPr lang="en-US">
                <a:solidFill>
                  <a:prstClr val="black"/>
                </a:solidFill>
                <a:latin typeface="Calibri" pitchFamily="34" charset="0"/>
              </a:rPr>
              <a:pPr fontAlgn="base">
                <a:spcBef>
                  <a:spcPct val="0"/>
                </a:spcBef>
                <a:spcAft>
                  <a:spcPct val="0"/>
                </a:spcAft>
              </a:pPr>
              <a:t>6</a:t>
            </a:fld>
            <a:endParaRPr 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dirty="0" smtClean="0"/>
              <a:t>With</a:t>
            </a:r>
            <a:r>
              <a:rPr lang="en-US" baseline="0" dirty="0" smtClean="0"/>
              <a:t> FY14 fund</a:t>
            </a:r>
            <a:endParaRPr lang="en-US" dirty="0" smtClean="0"/>
          </a:p>
          <a:p>
            <a:endParaRPr lang="en-US" dirty="0" smtClean="0"/>
          </a:p>
          <a:p>
            <a:r>
              <a:rPr lang="en-US" dirty="0" smtClean="0"/>
              <a:t>Nation</a:t>
            </a:r>
            <a:r>
              <a:rPr lang="en-US" baseline="0" dirty="0" smtClean="0"/>
              <a:t>al program on combustion of jet fuel</a:t>
            </a:r>
          </a:p>
          <a:p>
            <a:endParaRPr lang="en-US" baseline="0" dirty="0" smtClean="0"/>
          </a:p>
          <a:p>
            <a:r>
              <a:rPr lang="en-US" baseline="0" dirty="0" smtClean="0"/>
              <a:t>ASTM support (P31) </a:t>
            </a:r>
          </a:p>
          <a:p>
            <a:endParaRPr lang="en-US" baseline="0" dirty="0" smtClean="0"/>
          </a:p>
          <a:p>
            <a:r>
              <a:rPr lang="en-US" baseline="0" dirty="0" smtClean="0"/>
              <a:t>8 projects </a:t>
            </a:r>
          </a:p>
          <a:p>
            <a:r>
              <a:rPr lang="en-US" baseline="0" dirty="0" smtClean="0"/>
              <a:t>2.25 Million for NPCJF</a:t>
            </a:r>
          </a:p>
          <a:p>
            <a:r>
              <a:rPr lang="en-US" baseline="0" dirty="0" smtClean="0"/>
              <a:t>400 K for P31</a:t>
            </a:r>
            <a:endParaRPr lang="en-US" dirty="0" smtClean="0"/>
          </a:p>
        </p:txBody>
      </p:sp>
      <p:sp>
        <p:nvSpPr>
          <p:cNvPr id="81924" name="Slide Number Placeholder 3"/>
          <p:cNvSpPr>
            <a:spLocks noGrp="1"/>
          </p:cNvSpPr>
          <p:nvPr>
            <p:ph type="sldNum" sz="quarter" idx="5"/>
          </p:nvPr>
        </p:nvSpPr>
        <p:spPr>
          <a:noFill/>
        </p:spPr>
        <p:txBody>
          <a:bodyPr/>
          <a:lstStyle>
            <a:lvl1pPr defTabSz="894902" eaLnBrk="0" hangingPunct="0">
              <a:defRPr sz="2300">
                <a:solidFill>
                  <a:schemeClr val="tx1"/>
                </a:solidFill>
                <a:latin typeface="Arial" pitchFamily="34" charset="0"/>
              </a:defRPr>
            </a:lvl1pPr>
            <a:lvl2pPr marL="723342" indent="-278208" defTabSz="894902" eaLnBrk="0" hangingPunct="0">
              <a:defRPr sz="2300">
                <a:solidFill>
                  <a:schemeClr val="tx1"/>
                </a:solidFill>
                <a:latin typeface="Arial" pitchFamily="34" charset="0"/>
              </a:defRPr>
            </a:lvl2pPr>
            <a:lvl3pPr marL="1112833" indent="-222567" defTabSz="894902" eaLnBrk="0" hangingPunct="0">
              <a:defRPr sz="2300">
                <a:solidFill>
                  <a:schemeClr val="tx1"/>
                </a:solidFill>
                <a:latin typeface="Arial" pitchFamily="34" charset="0"/>
              </a:defRPr>
            </a:lvl3pPr>
            <a:lvl4pPr marL="1557966" indent="-222567" defTabSz="894902" eaLnBrk="0" hangingPunct="0">
              <a:defRPr sz="2300">
                <a:solidFill>
                  <a:schemeClr val="tx1"/>
                </a:solidFill>
                <a:latin typeface="Arial" pitchFamily="34" charset="0"/>
              </a:defRPr>
            </a:lvl4pPr>
            <a:lvl5pPr marL="2003100" indent="-222567" defTabSz="894902" eaLnBrk="0" hangingPunct="0">
              <a:defRPr sz="2300">
                <a:solidFill>
                  <a:schemeClr val="tx1"/>
                </a:solidFill>
                <a:latin typeface="Arial" pitchFamily="34" charset="0"/>
              </a:defRPr>
            </a:lvl5pPr>
            <a:lvl6pPr marL="2448233" indent="-222567" algn="ctr" defTabSz="894902" eaLnBrk="0" fontAlgn="base" hangingPunct="0">
              <a:spcBef>
                <a:spcPct val="0"/>
              </a:spcBef>
              <a:spcAft>
                <a:spcPct val="0"/>
              </a:spcAft>
              <a:defRPr sz="2300">
                <a:solidFill>
                  <a:schemeClr val="tx1"/>
                </a:solidFill>
                <a:latin typeface="Arial" pitchFamily="34" charset="0"/>
              </a:defRPr>
            </a:lvl6pPr>
            <a:lvl7pPr marL="2893365" indent="-222567" algn="ctr" defTabSz="894902" eaLnBrk="0" fontAlgn="base" hangingPunct="0">
              <a:spcBef>
                <a:spcPct val="0"/>
              </a:spcBef>
              <a:spcAft>
                <a:spcPct val="0"/>
              </a:spcAft>
              <a:defRPr sz="2300">
                <a:solidFill>
                  <a:schemeClr val="tx1"/>
                </a:solidFill>
                <a:latin typeface="Arial" pitchFamily="34" charset="0"/>
              </a:defRPr>
            </a:lvl7pPr>
            <a:lvl8pPr marL="3338498" indent="-222567" algn="ctr" defTabSz="894902" eaLnBrk="0" fontAlgn="base" hangingPunct="0">
              <a:spcBef>
                <a:spcPct val="0"/>
              </a:spcBef>
              <a:spcAft>
                <a:spcPct val="0"/>
              </a:spcAft>
              <a:defRPr sz="2300">
                <a:solidFill>
                  <a:schemeClr val="tx1"/>
                </a:solidFill>
                <a:latin typeface="Arial" pitchFamily="34" charset="0"/>
              </a:defRPr>
            </a:lvl8pPr>
            <a:lvl9pPr marL="3783632" indent="-222567" algn="ctr" defTabSz="894902" eaLnBrk="0" fontAlgn="base" hangingPunct="0">
              <a:spcBef>
                <a:spcPct val="0"/>
              </a:spcBef>
              <a:spcAft>
                <a:spcPct val="0"/>
              </a:spcAft>
              <a:defRPr sz="2300">
                <a:solidFill>
                  <a:schemeClr val="tx1"/>
                </a:solidFill>
                <a:latin typeface="Arial" pitchFamily="34" charset="0"/>
              </a:defRPr>
            </a:lvl9pPr>
          </a:lstStyle>
          <a:p>
            <a:pPr eaLnBrk="1" hangingPunct="1"/>
            <a:fld id="{72B0A02E-6845-4722-819F-54E4821474FD}" type="slidenum">
              <a:rPr lang="en-US" sz="1300">
                <a:solidFill>
                  <a:prstClr val="black"/>
                </a:solidFill>
                <a:latin typeface="Times New Roman" pitchFamily="18" charset="0"/>
              </a:rPr>
              <a:pPr eaLnBrk="1" hangingPunct="1"/>
              <a:t>7</a:t>
            </a:fld>
            <a:endParaRPr lang="en-US" sz="130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marL="221105" indent="-221105"/>
            <a:r>
              <a:rPr lang="en-US" sz="1300" dirty="0"/>
              <a:t>	</a:t>
            </a:r>
          </a:p>
        </p:txBody>
      </p:sp>
      <p:sp>
        <p:nvSpPr>
          <p:cNvPr id="89092" name="Slide Number Placeholder 3"/>
          <p:cNvSpPr>
            <a:spLocks noGrp="1"/>
          </p:cNvSpPr>
          <p:nvPr>
            <p:ph type="sldNum" sz="quarter" idx="5"/>
          </p:nvPr>
        </p:nvSpPr>
        <p:spPr>
          <a:noFill/>
        </p:spPr>
        <p:txBody>
          <a:bodyPr/>
          <a:lstStyle>
            <a:lvl1pPr defTabSz="893695" eaLnBrk="0" hangingPunct="0">
              <a:defRPr sz="2400">
                <a:solidFill>
                  <a:schemeClr val="tx1"/>
                </a:solidFill>
                <a:latin typeface="Arial" pitchFamily="34" charset="0"/>
              </a:defRPr>
            </a:lvl1pPr>
            <a:lvl2pPr marL="723614" indent="-278313" defTabSz="893695" eaLnBrk="0" hangingPunct="0">
              <a:defRPr sz="2400">
                <a:solidFill>
                  <a:schemeClr val="tx1"/>
                </a:solidFill>
                <a:latin typeface="Arial" pitchFamily="34" charset="0"/>
              </a:defRPr>
            </a:lvl2pPr>
            <a:lvl3pPr marL="1113252" indent="-222650" defTabSz="893695" eaLnBrk="0" hangingPunct="0">
              <a:defRPr sz="2400">
                <a:solidFill>
                  <a:schemeClr val="tx1"/>
                </a:solidFill>
                <a:latin typeface="Arial" pitchFamily="34" charset="0"/>
              </a:defRPr>
            </a:lvl3pPr>
            <a:lvl4pPr marL="1558553" indent="-222650" defTabSz="893695" eaLnBrk="0" hangingPunct="0">
              <a:defRPr sz="2400">
                <a:solidFill>
                  <a:schemeClr val="tx1"/>
                </a:solidFill>
                <a:latin typeface="Arial" pitchFamily="34" charset="0"/>
              </a:defRPr>
            </a:lvl4pPr>
            <a:lvl5pPr marL="2003854" indent="-222650" defTabSz="893695" eaLnBrk="0" hangingPunct="0">
              <a:defRPr sz="2400">
                <a:solidFill>
                  <a:schemeClr val="tx1"/>
                </a:solidFill>
                <a:latin typeface="Arial" pitchFamily="34" charset="0"/>
              </a:defRPr>
            </a:lvl5pPr>
            <a:lvl6pPr marL="2449155" indent="-222650" algn="ctr" defTabSz="893695" eaLnBrk="0" fontAlgn="base" hangingPunct="0">
              <a:spcBef>
                <a:spcPct val="0"/>
              </a:spcBef>
              <a:spcAft>
                <a:spcPct val="0"/>
              </a:spcAft>
              <a:defRPr sz="2400">
                <a:solidFill>
                  <a:schemeClr val="tx1"/>
                </a:solidFill>
                <a:latin typeface="Arial" pitchFamily="34" charset="0"/>
              </a:defRPr>
            </a:lvl6pPr>
            <a:lvl7pPr marL="2894456" indent="-222650" algn="ctr" defTabSz="893695" eaLnBrk="0" fontAlgn="base" hangingPunct="0">
              <a:spcBef>
                <a:spcPct val="0"/>
              </a:spcBef>
              <a:spcAft>
                <a:spcPct val="0"/>
              </a:spcAft>
              <a:defRPr sz="2400">
                <a:solidFill>
                  <a:schemeClr val="tx1"/>
                </a:solidFill>
                <a:latin typeface="Arial" pitchFamily="34" charset="0"/>
              </a:defRPr>
            </a:lvl7pPr>
            <a:lvl8pPr marL="3339757" indent="-222650" algn="ctr" defTabSz="893695" eaLnBrk="0" fontAlgn="base" hangingPunct="0">
              <a:spcBef>
                <a:spcPct val="0"/>
              </a:spcBef>
              <a:spcAft>
                <a:spcPct val="0"/>
              </a:spcAft>
              <a:defRPr sz="2400">
                <a:solidFill>
                  <a:schemeClr val="tx1"/>
                </a:solidFill>
                <a:latin typeface="Arial" pitchFamily="34" charset="0"/>
              </a:defRPr>
            </a:lvl8pPr>
            <a:lvl9pPr marL="3785058" indent="-222650" algn="ctr" defTabSz="893695" eaLnBrk="0" fontAlgn="base" hangingPunct="0">
              <a:spcBef>
                <a:spcPct val="0"/>
              </a:spcBef>
              <a:spcAft>
                <a:spcPct val="0"/>
              </a:spcAft>
              <a:defRPr sz="2400">
                <a:solidFill>
                  <a:schemeClr val="tx1"/>
                </a:solidFill>
                <a:latin typeface="Arial" pitchFamily="34" charset="0"/>
              </a:defRPr>
            </a:lvl9pPr>
          </a:lstStyle>
          <a:p>
            <a:pPr eaLnBrk="1" hangingPunct="1"/>
            <a:fld id="{D0041652-9958-4008-90EB-1E40F77BE4E4}" type="slidenum">
              <a:rPr lang="en-US" sz="1200">
                <a:solidFill>
                  <a:srgbClr val="000000"/>
                </a:solidFill>
                <a:latin typeface="Times New Roman" pitchFamily="18" charset="0"/>
              </a:rPr>
              <a:pPr eaLnBrk="1" hangingPunct="1"/>
              <a:t>8</a:t>
            </a:fld>
            <a:endParaRPr lang="en-US" sz="12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Environment</a:t>
            </a:r>
          </a:p>
          <a:p>
            <a:pPr marL="285750" indent="-285750">
              <a:buFont typeface="Arial" panose="020B0604020202020204" pitchFamily="34" charset="0"/>
              <a:buChar char="•"/>
            </a:pPr>
            <a:r>
              <a:rPr lang="en-US" dirty="0" smtClean="0"/>
              <a:t>Continuing work at PARTNER and now ASCENT has done comparative analysis of more than a dozen JET fuels to analyze the potential greenhouse gas footprints of the fuels.</a:t>
            </a:r>
          </a:p>
          <a:p>
            <a:pPr marL="285750" indent="-285750">
              <a:buFont typeface="Arial" panose="020B0604020202020204" pitchFamily="34" charset="0"/>
              <a:buChar char="•"/>
            </a:pPr>
            <a:r>
              <a:rPr lang="en-US" dirty="0" smtClean="0"/>
              <a:t>Results have been incorporated into the DOE (Argonne NL) GREET LCA model (Greenhouse gas and regulated emissions in Transportation model) – which is a widely used U.S. model for calculating GHG results</a:t>
            </a:r>
          </a:p>
          <a:p>
            <a:pPr marL="285750" indent="-285750">
              <a:buFont typeface="Arial" panose="020B0604020202020204" pitchFamily="34" charset="0"/>
              <a:buChar char="•"/>
            </a:pPr>
            <a:r>
              <a:rPr lang="en-US" dirty="0" smtClean="0"/>
              <a:t>There are many factors that influence overall GHG footprint, analysis is </a:t>
            </a:r>
            <a:r>
              <a:rPr lang="en-US" dirty="0" smtClean="0"/>
              <a:t>helping </a:t>
            </a:r>
            <a:r>
              <a:rPr lang="en-US" dirty="0" smtClean="0"/>
              <a:t>us to identify the levers so that we can reduce these.</a:t>
            </a:r>
          </a:p>
          <a:p>
            <a:pPr marL="285750" indent="-285750">
              <a:buFont typeface="Arial" panose="020B0604020202020204" pitchFamily="34" charset="0"/>
              <a:buChar char="•"/>
            </a:pPr>
            <a:r>
              <a:rPr lang="en-US" dirty="0" smtClean="0"/>
              <a:t>Results of this work are also helping to support the work of the ICAO CAEP Alternative Fuels Task Force (AFTF)</a:t>
            </a:r>
          </a:p>
          <a:p>
            <a:endParaRPr lang="en-US" dirty="0" smtClean="0"/>
          </a:p>
          <a:p>
            <a:r>
              <a:rPr lang="en-US" b="1" dirty="0" smtClean="0"/>
              <a:t>Economic</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t>Supporting teams at Stanford and ARI to examine ACCESS results as well as MIT and PSU to examine test data to understand how fuel composition effects emissions</a:t>
            </a:r>
          </a:p>
          <a:p>
            <a:pPr marL="285750" indent="-285750">
              <a:buFont typeface="Arial" panose="020B0604020202020204" pitchFamily="34" charset="0"/>
              <a:buChar char="•"/>
            </a:pPr>
            <a:r>
              <a:rPr lang="en-US" dirty="0" smtClean="0"/>
              <a:t>Continuing </a:t>
            </a:r>
            <a:r>
              <a:rPr lang="en-US" dirty="0" smtClean="0"/>
              <a:t>work at our COE is looking at the potential costs of production for different alternative jet fuel pathways.</a:t>
            </a:r>
          </a:p>
          <a:p>
            <a:pPr marL="285750" indent="-285750">
              <a:buFont typeface="Arial" panose="020B0604020202020204" pitchFamily="34" charset="0"/>
              <a:buChar char="•"/>
            </a:pPr>
            <a:r>
              <a:rPr lang="en-US" dirty="0" smtClean="0"/>
              <a:t>There are many factors that influence overall cost of production, analysis is helping us to identify the levers so that we can reduce these.</a:t>
            </a:r>
          </a:p>
          <a:p>
            <a:pPr marL="285750" indent="-285750">
              <a:buFont typeface="Arial" panose="020B0604020202020204" pitchFamily="34" charset="0"/>
              <a:buChar char="•"/>
            </a:pPr>
            <a:r>
              <a:rPr lang="en-US" dirty="0" smtClean="0"/>
              <a:t>Results </a:t>
            </a:r>
            <a:r>
              <a:rPr lang="en-US" dirty="0" smtClean="0"/>
              <a:t>also help to inform us about the circumstances and drivers to allow us to see significant commercial production of these fuels. </a:t>
            </a:r>
            <a:endParaRPr lang="en-US" dirty="0" smtClean="0"/>
          </a:p>
          <a:p>
            <a:pPr marL="7429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err="1" smtClean="0">
                <a:latin typeface="Calibri" pitchFamily="34" charset="0"/>
                <a:ea typeface="ＭＳ Ｐゴシック" pitchFamily="84" charset="-128"/>
                <a:cs typeface="Calibri" pitchFamily="34" charset="0"/>
              </a:rPr>
              <a:t>Feedstocks</a:t>
            </a:r>
            <a:r>
              <a:rPr lang="en-US" sz="1200" dirty="0" smtClean="0">
                <a:latin typeface="Calibri" pitchFamily="34" charset="0"/>
                <a:ea typeface="ＭＳ Ｐゴシック" pitchFamily="84" charset="-128"/>
                <a:cs typeface="Calibri" pitchFamily="34" charset="0"/>
              </a:rPr>
              <a:t>; production slate; brownfields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Emissions</a:t>
            </a:r>
          </a:p>
          <a:p>
            <a:pPr marL="171450" indent="-171450">
              <a:buFont typeface="Arial" panose="020B0604020202020204" pitchFamily="34" charset="0"/>
              <a:buChar char="•"/>
            </a:pPr>
            <a:r>
              <a:rPr lang="en-US" sz="1200" b="0" dirty="0" smtClean="0"/>
              <a:t>COE developing relationship for black carbon emissions based on engine thrust and fuel aromatic content</a:t>
            </a:r>
            <a:r>
              <a:rPr lang="en-US" sz="1200" b="0" baseline="30000" dirty="0" smtClean="0"/>
              <a:t>1</a:t>
            </a:r>
          </a:p>
          <a:p>
            <a:pPr marL="171450" indent="-171450">
              <a:buFont typeface="Arial" panose="020B0604020202020204" pitchFamily="34" charset="0"/>
              <a:buChar char="•"/>
            </a:pPr>
            <a:r>
              <a:rPr lang="en-US" sz="1200" b="0" dirty="0" smtClean="0"/>
              <a:t>Expanding knowledge to include alt jet fuels that have aromatic content (e.g., HDCJ)</a:t>
            </a:r>
          </a:p>
          <a:p>
            <a:pPr marL="171450" indent="-171450">
              <a:buFont typeface="Arial" panose="020B0604020202020204" pitchFamily="34" charset="0"/>
              <a:buChar char="•"/>
            </a:pPr>
            <a:r>
              <a:rPr lang="en-US" sz="1200" b="0" dirty="0" smtClean="0"/>
              <a:t>Ongoing analysis effort via ASCENT Project 24</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Future Supply</a:t>
            </a:r>
          </a:p>
          <a:p>
            <a:r>
              <a:rPr lang="en-US" sz="1400" dirty="0" smtClean="0"/>
              <a:t>ASCENT Project on </a:t>
            </a:r>
            <a:r>
              <a:rPr lang="en-US" sz="1400" b="1" dirty="0" smtClean="0"/>
              <a:t>regional supply chains </a:t>
            </a:r>
            <a:r>
              <a:rPr lang="en-US" sz="1400" dirty="0" smtClean="0"/>
              <a:t>now underway</a:t>
            </a:r>
          </a:p>
          <a:p>
            <a:pPr defTabSz="890626">
              <a:defRPr/>
            </a:pPr>
            <a:r>
              <a:rPr lang="en-US" sz="1400" dirty="0" smtClean="0"/>
              <a:t>objectives:</a:t>
            </a:r>
          </a:p>
          <a:p>
            <a:pPr marL="285750" indent="-285750">
              <a:buFont typeface="Arial" panose="020B0604020202020204" pitchFamily="34" charset="0"/>
              <a:buChar char="•"/>
            </a:pPr>
            <a:r>
              <a:rPr lang="en-US" sz="1400" dirty="0" smtClean="0"/>
              <a:t>Develop information on regional supply chains for use in creating scenarios of future alternative jet fuel production </a:t>
            </a:r>
          </a:p>
          <a:p>
            <a:pPr marL="285750" indent="-285750">
              <a:buFont typeface="Arial" panose="020B0604020202020204" pitchFamily="34" charset="0"/>
              <a:buChar char="•"/>
            </a:pPr>
            <a:r>
              <a:rPr lang="en-US" sz="1400" dirty="0" smtClean="0"/>
              <a:t>Identify the key barriers in regional supply chains that must be overcome to produce 1 billion gallons of alternative jet fuel by 2018 and more in the longer term</a:t>
            </a:r>
          </a:p>
          <a:p>
            <a:pPr marL="285750" indent="-285750">
              <a:buFont typeface="Arial" panose="020B0604020202020204" pitchFamily="34" charset="0"/>
              <a:buChar char="•"/>
            </a:pPr>
            <a:r>
              <a:rPr lang="en-US" sz="1400" baseline="0" dirty="0" smtClean="0"/>
              <a:t>Useful for understanding the deployment picture and strategy</a:t>
            </a:r>
          </a:p>
          <a:p>
            <a:pPr marL="742950" lvl="1" indent="-285750">
              <a:buFont typeface="Arial" panose="020B0604020202020204" pitchFamily="34" charset="0"/>
              <a:buChar char="•"/>
            </a:pPr>
            <a:r>
              <a:rPr lang="en-US" sz="1400" baseline="0" dirty="0" smtClean="0"/>
              <a:t>Supports efforts to develop scenarios and to incorporate sustainability concerns</a:t>
            </a:r>
          </a:p>
          <a:p>
            <a:pPr marL="742950" lvl="1" indent="-285750">
              <a:buFont typeface="Arial" panose="020B0604020202020204" pitchFamily="34" charset="0"/>
              <a:buChar char="•"/>
            </a:pPr>
            <a:r>
              <a:rPr lang="en-US" sz="1400" baseline="0" dirty="0" smtClean="0"/>
              <a:t>Complements CAAFI and Farm to Fly 2.0 activities0</a:t>
            </a:r>
          </a:p>
          <a:p>
            <a:pPr marL="0" indent="0">
              <a:buFont typeface="Arial" panose="020B0604020202020204" pitchFamily="34" charset="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0ACF36A-5770-4C2F-8D6F-72064932E5CF}" type="slidenum">
              <a:rPr lang="en-US" smtClean="0"/>
              <a:pPr>
                <a:defRPr/>
              </a:pPr>
              <a:t>9</a:t>
            </a:fld>
            <a:endParaRPr lang="en-US"/>
          </a:p>
        </p:txBody>
      </p:sp>
    </p:spTree>
    <p:extLst>
      <p:ext uri="{BB962C8B-B14F-4D97-AF65-F5344CB8AC3E}">
        <p14:creationId xmlns:p14="http://schemas.microsoft.com/office/powerpoint/2010/main" val="3835376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chemeClr val="bg1"/>
                  </a:solidFill>
                </a:rPr>
                <a:t>Federal Aviation</a:t>
              </a:r>
            </a:p>
            <a:p>
              <a:pPr algn="l" eaLnBrk="1" hangingPunct="1">
                <a:lnSpc>
                  <a:spcPct val="85000"/>
                </a:lnSpc>
                <a:defRPr/>
              </a:pPr>
              <a:r>
                <a:rPr lang="en-US" sz="1800" b="1"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41608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E0E076F-6514-463F-B8C2-0BC859EA19CD}" type="slidenum">
              <a:rPr lang="en-US"/>
              <a:pPr>
                <a:defRPr/>
              </a:pPr>
              <a:t>‹#›</a:t>
            </a:fld>
            <a:endParaRPr lang="en-US"/>
          </a:p>
        </p:txBody>
      </p:sp>
    </p:spTree>
    <p:extLst>
      <p:ext uri="{BB962C8B-B14F-4D97-AF65-F5344CB8AC3E}">
        <p14:creationId xmlns:p14="http://schemas.microsoft.com/office/powerpoint/2010/main" val="896970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1358138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2229402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8906656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8672678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2298957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156380031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4126633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F2CADBB2-F6FB-48D0-B39C-B53033026599}" type="slidenum">
              <a:rPr lang="en-US"/>
              <a:pPr>
                <a:defRPr/>
              </a:pPr>
              <a:t>‹#›</a:t>
            </a:fld>
            <a:endParaRPr lang="en-US" dirty="0"/>
          </a:p>
        </p:txBody>
      </p:sp>
    </p:spTree>
    <p:extLst>
      <p:ext uri="{BB962C8B-B14F-4D97-AF65-F5344CB8AC3E}">
        <p14:creationId xmlns:p14="http://schemas.microsoft.com/office/powerpoint/2010/main" val="1419820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5597075B-2AF4-41E1-BFDB-A0631BA48524}" type="slidenum">
              <a:rPr lang="en-US"/>
              <a:pPr>
                <a:defRPr/>
              </a:pPr>
              <a:t>‹#›</a:t>
            </a:fld>
            <a:endParaRPr lang="en-US" dirty="0"/>
          </a:p>
        </p:txBody>
      </p:sp>
    </p:spTree>
    <p:extLst>
      <p:ext uri="{BB962C8B-B14F-4D97-AF65-F5344CB8AC3E}">
        <p14:creationId xmlns:p14="http://schemas.microsoft.com/office/powerpoint/2010/main" val="3617535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073294A-CB99-48EE-B8D1-AB9C29C639FE}" type="slidenum">
              <a:rPr lang="en-US"/>
              <a:pPr>
                <a:defRPr/>
              </a:pPr>
              <a:t>‹#›</a:t>
            </a:fld>
            <a:endParaRPr lang="en-US" dirty="0"/>
          </a:p>
        </p:txBody>
      </p:sp>
    </p:spTree>
    <p:extLst>
      <p:ext uri="{BB962C8B-B14F-4D97-AF65-F5344CB8AC3E}">
        <p14:creationId xmlns:p14="http://schemas.microsoft.com/office/powerpoint/2010/main" val="232576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BA15E63-11BE-4CFB-963F-269254C3A448}" type="slidenum">
              <a:rPr lang="en-US"/>
              <a:pPr>
                <a:defRPr/>
              </a:pPr>
              <a:t>‹#›</a:t>
            </a:fld>
            <a:endParaRPr lang="en-US"/>
          </a:p>
        </p:txBody>
      </p:sp>
    </p:spTree>
    <p:extLst>
      <p:ext uri="{BB962C8B-B14F-4D97-AF65-F5344CB8AC3E}">
        <p14:creationId xmlns:p14="http://schemas.microsoft.com/office/powerpoint/2010/main" val="41564377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DB8ED2B2-0E59-4332-AD2D-81571945EA9C}" type="slidenum">
              <a:rPr lang="en-US"/>
              <a:pPr>
                <a:defRPr/>
              </a:pPr>
              <a:t>‹#›</a:t>
            </a:fld>
            <a:endParaRPr lang="en-US" dirty="0"/>
          </a:p>
        </p:txBody>
      </p:sp>
    </p:spTree>
    <p:extLst>
      <p:ext uri="{BB962C8B-B14F-4D97-AF65-F5344CB8AC3E}">
        <p14:creationId xmlns:p14="http://schemas.microsoft.com/office/powerpoint/2010/main" val="19251120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9BDFBBCC-5E18-40DE-94D7-725097A8E8E2}" type="slidenum">
              <a:rPr lang="en-US"/>
              <a:pPr>
                <a:defRPr/>
              </a:pPr>
              <a:t>‹#›</a:t>
            </a:fld>
            <a:endParaRPr lang="en-US" dirty="0"/>
          </a:p>
        </p:txBody>
      </p:sp>
    </p:spTree>
    <p:extLst>
      <p:ext uri="{BB962C8B-B14F-4D97-AF65-F5344CB8AC3E}">
        <p14:creationId xmlns:p14="http://schemas.microsoft.com/office/powerpoint/2010/main" val="1267560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D025687-78E3-4E19-BA71-4C6648CD0A46}" type="slidenum">
              <a:rPr lang="en-US"/>
              <a:pPr>
                <a:defRPr/>
              </a:pPr>
              <a:t>‹#›</a:t>
            </a:fld>
            <a:endParaRPr lang="en-US" dirty="0"/>
          </a:p>
        </p:txBody>
      </p:sp>
    </p:spTree>
    <p:extLst>
      <p:ext uri="{BB962C8B-B14F-4D97-AF65-F5344CB8AC3E}">
        <p14:creationId xmlns:p14="http://schemas.microsoft.com/office/powerpoint/2010/main" val="152639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86620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3918AF-3E46-4065-A951-16BDA12809FF}" type="slidenum">
              <a:rPr lang="en-US"/>
              <a:pPr>
                <a:defRPr/>
              </a:pPr>
              <a:t>‹#›</a:t>
            </a:fld>
            <a:endParaRPr lang="en-US"/>
          </a:p>
        </p:txBody>
      </p:sp>
    </p:spTree>
    <p:extLst>
      <p:ext uri="{BB962C8B-B14F-4D97-AF65-F5344CB8AC3E}">
        <p14:creationId xmlns:p14="http://schemas.microsoft.com/office/powerpoint/2010/main" val="4148175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6E01455-3128-4F6F-B4C1-E1D2A5B893A3}" type="slidenum">
              <a:rPr lang="en-US"/>
              <a:pPr>
                <a:defRPr/>
              </a:pPr>
              <a:t>‹#›</a:t>
            </a:fld>
            <a:endParaRPr lang="en-US"/>
          </a:p>
        </p:txBody>
      </p:sp>
    </p:spTree>
    <p:extLst>
      <p:ext uri="{BB962C8B-B14F-4D97-AF65-F5344CB8AC3E}">
        <p14:creationId xmlns:p14="http://schemas.microsoft.com/office/powerpoint/2010/main" val="289243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BD2A438-B9D1-4626-887F-ABCD26086723}" type="slidenum">
              <a:rPr lang="en-US"/>
              <a:pPr>
                <a:defRPr/>
              </a:pPr>
              <a:t>‹#›</a:t>
            </a:fld>
            <a:endParaRPr lang="en-US"/>
          </a:p>
        </p:txBody>
      </p:sp>
    </p:spTree>
    <p:extLst>
      <p:ext uri="{BB962C8B-B14F-4D97-AF65-F5344CB8AC3E}">
        <p14:creationId xmlns:p14="http://schemas.microsoft.com/office/powerpoint/2010/main" val="179240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24AEF88-7611-42C4-8592-93F84C885C8A}" type="slidenum">
              <a:rPr lang="en-US"/>
              <a:pPr>
                <a:defRPr/>
              </a:pPr>
              <a:t>‹#›</a:t>
            </a:fld>
            <a:endParaRPr lang="en-US"/>
          </a:p>
        </p:txBody>
      </p:sp>
    </p:spTree>
    <p:extLst>
      <p:ext uri="{BB962C8B-B14F-4D97-AF65-F5344CB8AC3E}">
        <p14:creationId xmlns:p14="http://schemas.microsoft.com/office/powerpoint/2010/main" val="247346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4803838-8894-49CB-8C21-E49C7CE5F7EA}" type="slidenum">
              <a:rPr lang="en-US"/>
              <a:pPr>
                <a:defRPr/>
              </a:pPr>
              <a:t>‹#›</a:t>
            </a:fld>
            <a:endParaRPr lang="en-US"/>
          </a:p>
        </p:txBody>
      </p:sp>
    </p:spTree>
    <p:extLst>
      <p:ext uri="{BB962C8B-B14F-4D97-AF65-F5344CB8AC3E}">
        <p14:creationId xmlns:p14="http://schemas.microsoft.com/office/powerpoint/2010/main" val="108841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A1E841A-AAC9-4AD7-92E0-05BD6E9A12DC}" type="slidenum">
              <a:rPr lang="en-US"/>
              <a:pPr>
                <a:defRPr/>
              </a:pPr>
              <a:t>‹#›</a:t>
            </a:fld>
            <a:endParaRPr lang="en-US"/>
          </a:p>
        </p:txBody>
      </p:sp>
    </p:spTree>
    <p:extLst>
      <p:ext uri="{BB962C8B-B14F-4D97-AF65-F5344CB8AC3E}">
        <p14:creationId xmlns:p14="http://schemas.microsoft.com/office/powerpoint/2010/main" val="54431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8BDAF84-1305-40B9-80F7-FB602643677F}" type="slidenum">
              <a:rPr lang="en-US"/>
              <a:pPr>
                <a:defRPr/>
              </a:pPr>
              <a:t>‹#›</a:t>
            </a:fld>
            <a:endParaRPr lang="en-US"/>
          </a:p>
        </p:txBody>
      </p:sp>
    </p:spTree>
    <p:extLst>
      <p:ext uri="{BB962C8B-B14F-4D97-AF65-F5344CB8AC3E}">
        <p14:creationId xmlns:p14="http://schemas.microsoft.com/office/powerpoint/2010/main" val="181184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8F60B99C-3BBD-4CBC-BB23-56AE2E6DE89D}" type="slidenum">
              <a:rPr lang="en-US"/>
              <a:pPr>
                <a:defRPr/>
              </a:pPr>
              <a:t>‹#›</a:t>
            </a:fld>
            <a:endParaRPr lang="en-US"/>
          </a:p>
        </p:txBody>
      </p:sp>
    </p:spTree>
    <p:extLst>
      <p:ext uri="{BB962C8B-B14F-4D97-AF65-F5344CB8AC3E}">
        <p14:creationId xmlns:p14="http://schemas.microsoft.com/office/powerpoint/2010/main" val="46780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1C17C15-7ACE-4991-A6A5-DBB427F018ED}" type="slidenum">
              <a:rPr lang="en-US"/>
              <a:pPr>
                <a:defRPr/>
              </a:pPr>
              <a:t>‹#›</a:t>
            </a:fld>
            <a:endParaRPr lang="en-US"/>
          </a:p>
        </p:txBody>
      </p:sp>
    </p:spTree>
    <p:extLst>
      <p:ext uri="{BB962C8B-B14F-4D97-AF65-F5344CB8AC3E}">
        <p14:creationId xmlns:p14="http://schemas.microsoft.com/office/powerpoint/2010/main" val="308894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FB79C17-EED1-43EB-98B0-3365A172024A}" type="slidenum">
              <a:rPr lang="en-US"/>
              <a:pPr>
                <a:defRPr/>
              </a:pPr>
              <a:t>‹#›</a:t>
            </a:fld>
            <a:endParaRPr lang="en-US"/>
          </a:p>
        </p:txBody>
      </p:sp>
    </p:spTree>
    <p:extLst>
      <p:ext uri="{BB962C8B-B14F-4D97-AF65-F5344CB8AC3E}">
        <p14:creationId xmlns:p14="http://schemas.microsoft.com/office/powerpoint/2010/main" val="271076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729693-375E-49E0-92C4-DBDA19F6FECA}" type="slidenum">
              <a:rPr lang="en-US"/>
              <a:pPr>
                <a:defRPr/>
              </a:pPr>
              <a:t>‹#›</a:t>
            </a:fld>
            <a:endParaRPr lang="en-US"/>
          </a:p>
        </p:txBody>
      </p:sp>
    </p:spTree>
    <p:extLst>
      <p:ext uri="{BB962C8B-B14F-4D97-AF65-F5344CB8AC3E}">
        <p14:creationId xmlns:p14="http://schemas.microsoft.com/office/powerpoint/2010/main" val="38221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5973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0768171E-A335-42A7-973E-F4D0181150CE}" type="slidenum">
              <a:rPr lang="en-US"/>
              <a:pPr>
                <a:defRPr/>
              </a:pPr>
              <a:t>‹#›</a:t>
            </a:fld>
            <a:endParaRPr lang="en-US"/>
          </a:p>
        </p:txBody>
      </p:sp>
    </p:spTree>
    <p:extLst>
      <p:ext uri="{BB962C8B-B14F-4D97-AF65-F5344CB8AC3E}">
        <p14:creationId xmlns:p14="http://schemas.microsoft.com/office/powerpoint/2010/main" val="21463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B96E38C-37FF-4755-8EA3-E477CFD67B8A}" type="slidenum">
              <a:rPr lang="en-US"/>
              <a:pPr>
                <a:defRPr/>
              </a:pPr>
              <a:t>‹#›</a:t>
            </a:fld>
            <a:endParaRPr lang="en-US"/>
          </a:p>
        </p:txBody>
      </p:sp>
    </p:spTree>
    <p:extLst>
      <p:ext uri="{BB962C8B-B14F-4D97-AF65-F5344CB8AC3E}">
        <p14:creationId xmlns:p14="http://schemas.microsoft.com/office/powerpoint/2010/main" val="3027970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C1EDADC-F3E3-455D-92E7-76B19B2224E9}" type="slidenum">
              <a:rPr lang="en-US"/>
              <a:pPr>
                <a:defRPr/>
              </a:pPr>
              <a:t>‹#›</a:t>
            </a:fld>
            <a:endParaRPr lang="en-US"/>
          </a:p>
        </p:txBody>
      </p:sp>
    </p:spTree>
    <p:extLst>
      <p:ext uri="{BB962C8B-B14F-4D97-AF65-F5344CB8AC3E}">
        <p14:creationId xmlns:p14="http://schemas.microsoft.com/office/powerpoint/2010/main" val="3831071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14A51B0-855A-48F1-86F9-A3A5C8B4D118}" type="slidenum">
              <a:rPr lang="en-US"/>
              <a:pPr>
                <a:defRPr/>
              </a:pPr>
              <a:t>‹#›</a:t>
            </a:fld>
            <a:endParaRPr lang="en-US"/>
          </a:p>
        </p:txBody>
      </p:sp>
    </p:spTree>
    <p:extLst>
      <p:ext uri="{BB962C8B-B14F-4D97-AF65-F5344CB8AC3E}">
        <p14:creationId xmlns:p14="http://schemas.microsoft.com/office/powerpoint/2010/main" val="1668645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0883851-D108-4CEF-9B54-81AA0EACD254}" type="slidenum">
              <a:rPr lang="en-US"/>
              <a:pPr>
                <a:defRPr/>
              </a:pPr>
              <a:t>‹#›</a:t>
            </a:fld>
            <a:endParaRPr lang="en-US"/>
          </a:p>
        </p:txBody>
      </p:sp>
    </p:spTree>
    <p:extLst>
      <p:ext uri="{BB962C8B-B14F-4D97-AF65-F5344CB8AC3E}">
        <p14:creationId xmlns:p14="http://schemas.microsoft.com/office/powerpoint/2010/main" val="369870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4CF03E05-9D41-449B-A089-168FFDA4962A}" type="slidenum">
              <a:rPr lang="en-US"/>
              <a:pPr>
                <a:defRPr/>
              </a:pPr>
              <a:t>‹#›</a:t>
            </a:fld>
            <a:endParaRPr lang="en-US"/>
          </a:p>
        </p:txBody>
      </p:sp>
    </p:spTree>
    <p:extLst>
      <p:ext uri="{BB962C8B-B14F-4D97-AF65-F5344CB8AC3E}">
        <p14:creationId xmlns:p14="http://schemas.microsoft.com/office/powerpoint/2010/main" val="182112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BD0C64C-7303-42EC-BCCC-B0C4F7E88F4D}" type="slidenum">
              <a:rPr lang="en-US"/>
              <a:pPr>
                <a:defRPr/>
              </a:pPr>
              <a:t>‹#›</a:t>
            </a:fld>
            <a:endParaRPr lang="en-US"/>
          </a:p>
        </p:txBody>
      </p:sp>
    </p:spTree>
    <p:extLst>
      <p:ext uri="{BB962C8B-B14F-4D97-AF65-F5344CB8AC3E}">
        <p14:creationId xmlns:p14="http://schemas.microsoft.com/office/powerpoint/2010/main" val="3600315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282C4BF-7CD7-462D-B5B5-6C038E084298}" type="slidenum">
              <a:rPr lang="en-US"/>
              <a:pPr>
                <a:defRPr/>
              </a:pPr>
              <a:t>‹#›</a:t>
            </a:fld>
            <a:endParaRPr lang="en-US"/>
          </a:p>
        </p:txBody>
      </p:sp>
    </p:spTree>
    <p:extLst>
      <p:ext uri="{BB962C8B-B14F-4D97-AF65-F5344CB8AC3E}">
        <p14:creationId xmlns:p14="http://schemas.microsoft.com/office/powerpoint/2010/main" val="3956987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1B5BA75-29C1-4CAA-B8FC-FF91B5444F67}" type="slidenum">
              <a:rPr lang="en-US"/>
              <a:pPr>
                <a:defRPr/>
              </a:pPr>
              <a:t>‹#›</a:t>
            </a:fld>
            <a:endParaRPr lang="en-US"/>
          </a:p>
        </p:txBody>
      </p:sp>
    </p:spTree>
    <p:extLst>
      <p:ext uri="{BB962C8B-B14F-4D97-AF65-F5344CB8AC3E}">
        <p14:creationId xmlns:p14="http://schemas.microsoft.com/office/powerpoint/2010/main" val="228839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B2FE697-E574-4CCA-9F78-1C8AC71AF448}" type="slidenum">
              <a:rPr lang="en-US"/>
              <a:pPr>
                <a:defRPr/>
              </a:pPr>
              <a:t>‹#›</a:t>
            </a:fld>
            <a:endParaRPr lang="en-US"/>
          </a:p>
        </p:txBody>
      </p:sp>
    </p:spTree>
    <p:extLst>
      <p:ext uri="{BB962C8B-B14F-4D97-AF65-F5344CB8AC3E}">
        <p14:creationId xmlns:p14="http://schemas.microsoft.com/office/powerpoint/2010/main" val="46713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2EB622E-4E20-43B3-A31B-BFF7370FD8CF}" type="slidenum">
              <a:rPr lang="en-US"/>
              <a:pPr>
                <a:defRPr/>
              </a:pPr>
              <a:t>‹#›</a:t>
            </a:fld>
            <a:endParaRPr lang="en-US"/>
          </a:p>
        </p:txBody>
      </p:sp>
    </p:spTree>
    <p:extLst>
      <p:ext uri="{BB962C8B-B14F-4D97-AF65-F5344CB8AC3E}">
        <p14:creationId xmlns:p14="http://schemas.microsoft.com/office/powerpoint/2010/main" val="539205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9403FE7-26A2-40DF-847A-654C02947451}" type="slidenum">
              <a:rPr lang="en-US"/>
              <a:pPr>
                <a:defRPr/>
              </a:pPr>
              <a:t>‹#›</a:t>
            </a:fld>
            <a:endParaRPr lang="en-US"/>
          </a:p>
        </p:txBody>
      </p:sp>
    </p:spTree>
    <p:extLst>
      <p:ext uri="{BB962C8B-B14F-4D97-AF65-F5344CB8AC3E}">
        <p14:creationId xmlns:p14="http://schemas.microsoft.com/office/powerpoint/2010/main" val="1317372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459527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44110B0-381A-4AD6-85CB-20A9F2F96BCE}" type="slidenum">
              <a:rPr lang="en-US"/>
              <a:pPr>
                <a:defRPr/>
              </a:pPr>
              <a:t>‹#›</a:t>
            </a:fld>
            <a:endParaRPr lang="en-US" dirty="0"/>
          </a:p>
        </p:txBody>
      </p:sp>
    </p:spTree>
    <p:extLst>
      <p:ext uri="{BB962C8B-B14F-4D97-AF65-F5344CB8AC3E}">
        <p14:creationId xmlns:p14="http://schemas.microsoft.com/office/powerpoint/2010/main" val="353161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20A2330-9DE3-4D5E-B3FA-89E30E67E1EF}" type="slidenum">
              <a:rPr lang="en-US"/>
              <a:pPr>
                <a:defRPr/>
              </a:pPr>
              <a:t>‹#›</a:t>
            </a:fld>
            <a:endParaRPr lang="en-US" dirty="0"/>
          </a:p>
        </p:txBody>
      </p:sp>
    </p:spTree>
    <p:extLst>
      <p:ext uri="{BB962C8B-B14F-4D97-AF65-F5344CB8AC3E}">
        <p14:creationId xmlns:p14="http://schemas.microsoft.com/office/powerpoint/2010/main" val="1855239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2E937A84-E655-44A3-807A-CAD414C89A31}" type="slidenum">
              <a:rPr lang="en-US"/>
              <a:pPr>
                <a:defRPr/>
              </a:pPr>
              <a:t>‹#›</a:t>
            </a:fld>
            <a:endParaRPr lang="en-US" dirty="0"/>
          </a:p>
        </p:txBody>
      </p:sp>
    </p:spTree>
    <p:extLst>
      <p:ext uri="{BB962C8B-B14F-4D97-AF65-F5344CB8AC3E}">
        <p14:creationId xmlns:p14="http://schemas.microsoft.com/office/powerpoint/2010/main" val="2436429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D9671347-E678-4224-9C80-1CF9F858C4D1}" type="slidenum">
              <a:rPr lang="en-US"/>
              <a:pPr>
                <a:defRPr/>
              </a:pPr>
              <a:t>‹#›</a:t>
            </a:fld>
            <a:endParaRPr lang="en-US" dirty="0"/>
          </a:p>
        </p:txBody>
      </p:sp>
    </p:spTree>
    <p:extLst>
      <p:ext uri="{BB962C8B-B14F-4D97-AF65-F5344CB8AC3E}">
        <p14:creationId xmlns:p14="http://schemas.microsoft.com/office/powerpoint/2010/main" val="218749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C06E112-B11F-4605-AE6A-5A8192A33672}" type="slidenum">
              <a:rPr lang="en-US"/>
              <a:pPr>
                <a:defRPr/>
              </a:pPr>
              <a:t>‹#›</a:t>
            </a:fld>
            <a:endParaRPr lang="en-US"/>
          </a:p>
        </p:txBody>
      </p:sp>
    </p:spTree>
    <p:extLst>
      <p:ext uri="{BB962C8B-B14F-4D97-AF65-F5344CB8AC3E}">
        <p14:creationId xmlns:p14="http://schemas.microsoft.com/office/powerpoint/2010/main" val="3524745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8C185EDC-2355-4C9D-999F-701CD772B85A}" type="slidenum">
              <a:rPr lang="en-US"/>
              <a:pPr>
                <a:defRPr/>
              </a:pPr>
              <a:t>‹#›</a:t>
            </a:fld>
            <a:endParaRPr lang="en-US" dirty="0"/>
          </a:p>
        </p:txBody>
      </p:sp>
    </p:spTree>
    <p:extLst>
      <p:ext uri="{BB962C8B-B14F-4D97-AF65-F5344CB8AC3E}">
        <p14:creationId xmlns:p14="http://schemas.microsoft.com/office/powerpoint/2010/main" val="3015014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D25E3E2-B328-4835-B59B-5B54F8E8CE23}" type="slidenum">
              <a:rPr lang="en-US"/>
              <a:pPr>
                <a:defRPr/>
              </a:pPr>
              <a:t>‹#›</a:t>
            </a:fld>
            <a:endParaRPr lang="en-US" dirty="0"/>
          </a:p>
        </p:txBody>
      </p:sp>
    </p:spTree>
    <p:extLst>
      <p:ext uri="{BB962C8B-B14F-4D97-AF65-F5344CB8AC3E}">
        <p14:creationId xmlns:p14="http://schemas.microsoft.com/office/powerpoint/2010/main" val="3210520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1"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p:cNvGrpSpPr>
            <a:grpSpLocks/>
          </p:cNvGrpSpPr>
          <p:nvPr/>
        </p:nvGrpSpPr>
        <p:grpSpPr bwMode="auto">
          <a:xfrm>
            <a:off x="5873750" y="269875"/>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305155"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The Future of Aviation Fuels</a:t>
            </a:r>
          </a:p>
        </p:txBody>
      </p:sp>
    </p:spTree>
    <p:extLst>
      <p:ext uri="{BB962C8B-B14F-4D97-AF65-F5344CB8AC3E}">
        <p14:creationId xmlns:p14="http://schemas.microsoft.com/office/powerpoint/2010/main" val="2101787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11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798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8098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713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8844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88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6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7ABC0D4-F7EE-4047-B9B0-8521F7090787}" type="slidenum">
              <a:rPr lang="en-US"/>
              <a:pPr>
                <a:defRPr/>
              </a:pPr>
              <a:t>‹#›</a:t>
            </a:fld>
            <a:endParaRPr lang="en-US"/>
          </a:p>
        </p:txBody>
      </p:sp>
    </p:spTree>
    <p:extLst>
      <p:ext uri="{BB962C8B-B14F-4D97-AF65-F5344CB8AC3E}">
        <p14:creationId xmlns:p14="http://schemas.microsoft.com/office/powerpoint/2010/main" val="1574706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419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243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253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a:p>
        </p:txBody>
      </p:sp>
    </p:spTree>
    <p:extLst>
      <p:ext uri="{BB962C8B-B14F-4D97-AF65-F5344CB8AC3E}">
        <p14:creationId xmlns:p14="http://schemas.microsoft.com/office/powerpoint/2010/main" val="3723359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4292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5378F3B-FED0-471A-9902-BA7829F750EC}" type="slidenum">
              <a:rPr lang="en-US"/>
              <a:pPr>
                <a:defRPr/>
              </a:pPr>
              <a:t>‹#›</a:t>
            </a:fld>
            <a:endParaRPr lang="en-US" dirty="0"/>
          </a:p>
        </p:txBody>
      </p:sp>
    </p:spTree>
    <p:extLst>
      <p:ext uri="{BB962C8B-B14F-4D97-AF65-F5344CB8AC3E}">
        <p14:creationId xmlns:p14="http://schemas.microsoft.com/office/powerpoint/2010/main" val="1027792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5B21628-7915-45A0-9361-DF82885C454A}" type="slidenum">
              <a:rPr lang="en-US"/>
              <a:pPr>
                <a:defRPr/>
              </a:pPr>
              <a:t>‹#›</a:t>
            </a:fld>
            <a:endParaRPr lang="en-US" dirty="0"/>
          </a:p>
        </p:txBody>
      </p:sp>
    </p:spTree>
    <p:extLst>
      <p:ext uri="{BB962C8B-B14F-4D97-AF65-F5344CB8AC3E}">
        <p14:creationId xmlns:p14="http://schemas.microsoft.com/office/powerpoint/2010/main" val="1855322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ABCB5C-1419-48EB-815C-37733D2C52D4}" type="slidenum">
              <a:rPr lang="en-US"/>
              <a:pPr>
                <a:defRPr/>
              </a:pPr>
              <a:t>‹#›</a:t>
            </a:fld>
            <a:endParaRPr lang="en-US" dirty="0"/>
          </a:p>
        </p:txBody>
      </p:sp>
    </p:spTree>
    <p:extLst>
      <p:ext uri="{BB962C8B-B14F-4D97-AF65-F5344CB8AC3E}">
        <p14:creationId xmlns:p14="http://schemas.microsoft.com/office/powerpoint/2010/main" val="3091983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7D2A07E-8FEC-46AD-A329-15BB547A2D65}" type="slidenum">
              <a:rPr lang="en-US"/>
              <a:pPr>
                <a:defRPr/>
              </a:pPr>
              <a:t>‹#›</a:t>
            </a:fld>
            <a:endParaRPr lang="en-US" dirty="0"/>
          </a:p>
        </p:txBody>
      </p:sp>
    </p:spTree>
    <p:extLst>
      <p:ext uri="{BB962C8B-B14F-4D97-AF65-F5344CB8AC3E}">
        <p14:creationId xmlns:p14="http://schemas.microsoft.com/office/powerpoint/2010/main" val="2259967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204D6FA-2208-4514-A6EC-73E64FD048B7}" type="slidenum">
              <a:rPr lang="en-US"/>
              <a:pPr>
                <a:defRPr/>
              </a:pPr>
              <a:t>‹#›</a:t>
            </a:fld>
            <a:endParaRPr lang="en-US" dirty="0"/>
          </a:p>
        </p:txBody>
      </p:sp>
    </p:spTree>
    <p:extLst>
      <p:ext uri="{BB962C8B-B14F-4D97-AF65-F5344CB8AC3E}">
        <p14:creationId xmlns:p14="http://schemas.microsoft.com/office/powerpoint/2010/main" val="37874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6F13948-3244-449E-89C4-1106A748D06C}" type="slidenum">
              <a:rPr lang="en-US"/>
              <a:pPr>
                <a:defRPr/>
              </a:pPr>
              <a:t>‹#›</a:t>
            </a:fld>
            <a:endParaRPr lang="en-US"/>
          </a:p>
        </p:txBody>
      </p:sp>
    </p:spTree>
    <p:extLst>
      <p:ext uri="{BB962C8B-B14F-4D97-AF65-F5344CB8AC3E}">
        <p14:creationId xmlns:p14="http://schemas.microsoft.com/office/powerpoint/2010/main" val="2938847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3A7B7AE0-4814-4D39-9FDF-0CB390FA4216}" type="slidenum">
              <a:rPr lang="en-US"/>
              <a:pPr>
                <a:defRPr/>
              </a:pPr>
              <a:t>‹#›</a:t>
            </a:fld>
            <a:endParaRPr lang="en-US" dirty="0"/>
          </a:p>
        </p:txBody>
      </p:sp>
    </p:spTree>
    <p:extLst>
      <p:ext uri="{BB962C8B-B14F-4D97-AF65-F5344CB8AC3E}">
        <p14:creationId xmlns:p14="http://schemas.microsoft.com/office/powerpoint/2010/main" val="2682415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4617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2158956B-1C3E-4F59-BD6F-443E4677B111}" type="slidenum">
              <a:rPr lang="en-US"/>
              <a:pPr>
                <a:defRPr/>
              </a:pPr>
              <a:t>‹#›</a:t>
            </a:fld>
            <a:endParaRPr lang="en-US"/>
          </a:p>
        </p:txBody>
      </p:sp>
    </p:spTree>
    <p:extLst>
      <p:ext uri="{BB962C8B-B14F-4D97-AF65-F5344CB8AC3E}">
        <p14:creationId xmlns:p14="http://schemas.microsoft.com/office/powerpoint/2010/main" val="168833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4D4A4522-D301-420F-B6E1-EB007985FBE5}" type="slidenum">
              <a:rPr lang="en-US"/>
              <a:pPr>
                <a:defRPr/>
              </a:pPr>
              <a:t>‹#›</a:t>
            </a:fld>
            <a:endParaRPr lang="en-US"/>
          </a:p>
        </p:txBody>
      </p:sp>
    </p:spTree>
    <p:extLst>
      <p:ext uri="{BB962C8B-B14F-4D97-AF65-F5344CB8AC3E}">
        <p14:creationId xmlns:p14="http://schemas.microsoft.com/office/powerpoint/2010/main" val="179990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4EB53879-E0C2-4E6D-B4D3-5A99F8D168D2}" type="slidenum">
              <a:rPr lang="en-US"/>
              <a:pPr>
                <a:defRPr/>
              </a:pPr>
              <a:t>‹#›</a:t>
            </a:fld>
            <a:endParaRPr lang="en-US"/>
          </a:p>
        </p:txBody>
      </p:sp>
    </p:spTree>
    <p:extLst>
      <p:ext uri="{BB962C8B-B14F-4D97-AF65-F5344CB8AC3E}">
        <p14:creationId xmlns:p14="http://schemas.microsoft.com/office/powerpoint/2010/main" val="230163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algn="ct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D7DAA1ED-DF65-44BA-BA43-540C42903D09}" type="slidenum">
              <a:rPr lang="en-US"/>
              <a:pPr>
                <a:defRPr/>
              </a:pPr>
              <a:t>‹#›</a:t>
            </a:fld>
            <a:endParaRPr lang="en-US"/>
          </a:p>
        </p:txBody>
      </p:sp>
    </p:spTree>
    <p:extLst>
      <p:ext uri="{BB962C8B-B14F-4D97-AF65-F5344CB8AC3E}">
        <p14:creationId xmlns:p14="http://schemas.microsoft.com/office/powerpoint/2010/main" val="3525839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algn="ctr">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56DF56F8-7108-4B0D-AF9B-903B10ED33EA}" type="slidenum">
              <a:rPr lang="en-US"/>
              <a:pPr>
                <a:defRPr/>
              </a:pPr>
              <a:t>‹#›</a:t>
            </a:fld>
            <a:endParaRPr lang="en-US"/>
          </a:p>
        </p:txBody>
      </p:sp>
    </p:spTree>
    <p:extLst>
      <p:ext uri="{BB962C8B-B14F-4D97-AF65-F5344CB8AC3E}">
        <p14:creationId xmlns:p14="http://schemas.microsoft.com/office/powerpoint/2010/main" val="1845110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lgn="ctr">
              <a:defRPr/>
            </a:lvl1pPr>
          </a:lstStyle>
          <a:p>
            <a:pPr>
              <a:defRPr/>
            </a:pPr>
            <a:endParaRPr lang="en-US"/>
          </a:p>
        </p:txBody>
      </p:sp>
      <p:sp>
        <p:nvSpPr>
          <p:cNvPr id="3" name="Rectangle 10"/>
          <p:cNvSpPr>
            <a:spLocks noGrp="1" noChangeArrowheads="1"/>
          </p:cNvSpPr>
          <p:nvPr>
            <p:ph type="ftr" sz="quarter" idx="11"/>
          </p:nvPr>
        </p:nvSpPr>
        <p:spPr/>
        <p:txBody>
          <a:bodyPr/>
          <a:lstStyle>
            <a:lvl1pPr>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AE0E6D02-4916-452D-A077-9AD42DA35DFD}" type="slidenum">
              <a:rPr lang="en-US"/>
              <a:pPr>
                <a:defRPr/>
              </a:pPr>
              <a:t>‹#›</a:t>
            </a:fld>
            <a:endParaRPr lang="en-US"/>
          </a:p>
        </p:txBody>
      </p:sp>
    </p:spTree>
    <p:extLst>
      <p:ext uri="{BB962C8B-B14F-4D97-AF65-F5344CB8AC3E}">
        <p14:creationId xmlns:p14="http://schemas.microsoft.com/office/powerpoint/2010/main" val="2676189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77F5EA43-0A3D-43E5-BD84-D1D106FBECD7}" type="slidenum">
              <a:rPr lang="en-US"/>
              <a:pPr>
                <a:defRPr/>
              </a:pPr>
              <a:t>‹#›</a:t>
            </a:fld>
            <a:endParaRPr lang="en-US"/>
          </a:p>
        </p:txBody>
      </p:sp>
    </p:spTree>
    <p:extLst>
      <p:ext uri="{BB962C8B-B14F-4D97-AF65-F5344CB8AC3E}">
        <p14:creationId xmlns:p14="http://schemas.microsoft.com/office/powerpoint/2010/main" val="816600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82605FF2-AAE0-4D6E-A483-470315C1A785}" type="slidenum">
              <a:rPr lang="en-US"/>
              <a:pPr>
                <a:defRPr/>
              </a:pPr>
              <a:t>‹#›</a:t>
            </a:fld>
            <a:endParaRPr lang="en-US"/>
          </a:p>
        </p:txBody>
      </p:sp>
    </p:spTree>
    <p:extLst>
      <p:ext uri="{BB962C8B-B14F-4D97-AF65-F5344CB8AC3E}">
        <p14:creationId xmlns:p14="http://schemas.microsoft.com/office/powerpoint/2010/main" val="107425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419C8FE-0663-4BBB-969D-AE0F27019B63}" type="slidenum">
              <a:rPr lang="en-US"/>
              <a:pPr>
                <a:defRPr/>
              </a:pPr>
              <a:t>‹#›</a:t>
            </a:fld>
            <a:endParaRPr lang="en-US"/>
          </a:p>
        </p:txBody>
      </p:sp>
    </p:spTree>
    <p:extLst>
      <p:ext uri="{BB962C8B-B14F-4D97-AF65-F5344CB8AC3E}">
        <p14:creationId xmlns:p14="http://schemas.microsoft.com/office/powerpoint/2010/main" val="111627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7A561FB7-1A7C-4FC9-B6A0-D2A2B9845791}" type="slidenum">
              <a:rPr lang="en-US"/>
              <a:pPr>
                <a:defRPr/>
              </a:pPr>
              <a:t>‹#›</a:t>
            </a:fld>
            <a:endParaRPr lang="en-US"/>
          </a:p>
        </p:txBody>
      </p:sp>
    </p:spTree>
    <p:extLst>
      <p:ext uri="{BB962C8B-B14F-4D97-AF65-F5344CB8AC3E}">
        <p14:creationId xmlns:p14="http://schemas.microsoft.com/office/powerpoint/2010/main" val="1621614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22AA40DD-2A2B-4798-9BAD-D7A590E83128}" type="slidenum">
              <a:rPr lang="en-US"/>
              <a:pPr>
                <a:defRPr/>
              </a:pPr>
              <a:t>‹#›</a:t>
            </a:fld>
            <a:endParaRPr lang="en-US"/>
          </a:p>
        </p:txBody>
      </p:sp>
    </p:spTree>
    <p:extLst>
      <p:ext uri="{BB962C8B-B14F-4D97-AF65-F5344CB8AC3E}">
        <p14:creationId xmlns:p14="http://schemas.microsoft.com/office/powerpoint/2010/main" val="1931950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030DF53-8AD2-467E-BA2C-6B286416F6AC}" type="slidenum">
              <a:rPr lang="en-US"/>
              <a:pPr>
                <a:defRPr/>
              </a:pPr>
              <a:t>‹#›</a:t>
            </a:fld>
            <a:endParaRPr lang="en-US"/>
          </a:p>
        </p:txBody>
      </p:sp>
    </p:spTree>
    <p:extLst>
      <p:ext uri="{BB962C8B-B14F-4D97-AF65-F5344CB8AC3E}">
        <p14:creationId xmlns:p14="http://schemas.microsoft.com/office/powerpoint/2010/main" val="897407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589072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11C8BF75-3514-409B-A582-2C6177A0B1CD}" type="slidenum">
              <a:rPr lang="en-US"/>
              <a:pPr>
                <a:defRPr/>
              </a:pPr>
              <a:t>‹#›</a:t>
            </a:fld>
            <a:endParaRPr lang="en-US" dirty="0"/>
          </a:p>
        </p:txBody>
      </p:sp>
    </p:spTree>
    <p:extLst>
      <p:ext uri="{BB962C8B-B14F-4D97-AF65-F5344CB8AC3E}">
        <p14:creationId xmlns:p14="http://schemas.microsoft.com/office/powerpoint/2010/main" val="36009780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FF5AD07F-4F36-4435-BC87-2BC60085E026}" type="slidenum">
              <a:rPr lang="en-US"/>
              <a:pPr>
                <a:defRPr/>
              </a:pPr>
              <a:t>‹#›</a:t>
            </a:fld>
            <a:endParaRPr lang="en-US" dirty="0"/>
          </a:p>
        </p:txBody>
      </p:sp>
    </p:spTree>
    <p:extLst>
      <p:ext uri="{BB962C8B-B14F-4D97-AF65-F5344CB8AC3E}">
        <p14:creationId xmlns:p14="http://schemas.microsoft.com/office/powerpoint/2010/main" val="4176761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997F52D8-429D-46EF-91A6-D1BE1E201B57}" type="slidenum">
              <a:rPr lang="en-US"/>
              <a:pPr>
                <a:defRPr/>
              </a:pPr>
              <a:t>‹#›</a:t>
            </a:fld>
            <a:endParaRPr lang="en-US" dirty="0"/>
          </a:p>
        </p:txBody>
      </p:sp>
    </p:spTree>
    <p:extLst>
      <p:ext uri="{BB962C8B-B14F-4D97-AF65-F5344CB8AC3E}">
        <p14:creationId xmlns:p14="http://schemas.microsoft.com/office/powerpoint/2010/main" val="294054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EA5E4289-8EDA-45A9-AF53-00B74C45F5AC}" type="slidenum">
              <a:rPr lang="en-US"/>
              <a:pPr>
                <a:defRPr/>
              </a:pPr>
              <a:t>‹#›</a:t>
            </a:fld>
            <a:endParaRPr lang="en-US" dirty="0"/>
          </a:p>
        </p:txBody>
      </p:sp>
    </p:spTree>
    <p:extLst>
      <p:ext uri="{BB962C8B-B14F-4D97-AF65-F5344CB8AC3E}">
        <p14:creationId xmlns:p14="http://schemas.microsoft.com/office/powerpoint/2010/main" val="2583632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464F5F52-3F16-4F77-9A6E-BECDED34F6D2}" type="slidenum">
              <a:rPr lang="en-US"/>
              <a:pPr>
                <a:defRPr/>
              </a:pPr>
              <a:t>‹#›</a:t>
            </a:fld>
            <a:endParaRPr lang="en-US" dirty="0"/>
          </a:p>
        </p:txBody>
      </p:sp>
    </p:spTree>
    <p:extLst>
      <p:ext uri="{BB962C8B-B14F-4D97-AF65-F5344CB8AC3E}">
        <p14:creationId xmlns:p14="http://schemas.microsoft.com/office/powerpoint/2010/main" val="3197660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585CB3F-6C7F-40AC-B6F1-A584B956B2E2}" type="slidenum">
              <a:rPr lang="en-US"/>
              <a:pPr>
                <a:defRPr/>
              </a:pPr>
              <a:t>‹#›</a:t>
            </a:fld>
            <a:endParaRPr lang="en-US" dirty="0"/>
          </a:p>
        </p:txBody>
      </p:sp>
    </p:spTree>
    <p:extLst>
      <p:ext uri="{BB962C8B-B14F-4D97-AF65-F5344CB8AC3E}">
        <p14:creationId xmlns:p14="http://schemas.microsoft.com/office/powerpoint/2010/main" val="47847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BCD80B7-506F-4F01-9BA0-2B2B8A6CA359}" type="slidenum">
              <a:rPr lang="en-US"/>
              <a:pPr>
                <a:defRPr/>
              </a:pPr>
              <a:t>‹#›</a:t>
            </a:fld>
            <a:endParaRPr lang="en-US"/>
          </a:p>
        </p:txBody>
      </p:sp>
    </p:spTree>
    <p:extLst>
      <p:ext uri="{BB962C8B-B14F-4D97-AF65-F5344CB8AC3E}">
        <p14:creationId xmlns:p14="http://schemas.microsoft.com/office/powerpoint/2010/main" val="3461913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defRPr>
                <a:solidFill>
                  <a:srgbClr val="FFFFFF">
                    <a:lumMod val="65000"/>
                  </a:srgbClr>
                </a:solidFill>
              </a:defRPr>
            </a:lvl1pPr>
          </a:lstStyle>
          <a:p>
            <a:pPr>
              <a:defRPr/>
            </a:pPr>
            <a:endParaRPr lang="en-US"/>
          </a:p>
        </p:txBody>
      </p:sp>
      <p:sp>
        <p:nvSpPr>
          <p:cNvPr id="5" name="Rectangle 10"/>
          <p:cNvSpPr>
            <a:spLocks noGrp="1" noChangeArrowheads="1"/>
          </p:cNvSpPr>
          <p:nvPr>
            <p:ph type="ftr" sz="quarter" idx="11"/>
          </p:nvPr>
        </p:nvSpPr>
        <p:spPr/>
        <p:txBody>
          <a:bodyPr/>
          <a:lstStyle>
            <a:lvl1pPr>
              <a:defRPr>
                <a:solidFill>
                  <a:srgbClr val="FFFFFF">
                    <a:lumMod val="65000"/>
                  </a:srgbClr>
                </a:solidFill>
              </a:defRPr>
            </a:lvl1pPr>
          </a:lstStyle>
          <a:p>
            <a:pPr>
              <a:defRPr/>
            </a:pPr>
            <a:endParaRPr lang="en-US"/>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lgn="l">
              <a:defRPr>
                <a:solidFill>
                  <a:srgbClr val="000000"/>
                </a:solidFill>
                <a:latin typeface="Arial" charset="0"/>
              </a:defRPr>
            </a:lvl1pPr>
          </a:lstStyle>
          <a:p>
            <a:pPr>
              <a:defRPr/>
            </a:pPr>
            <a:fld id="{0E6EE739-CDEE-4A59-AE17-9915241EC3F8}" type="slidenum">
              <a:rPr lang="en-US"/>
              <a:pPr>
                <a:defRPr/>
              </a:pPr>
              <a:t>‹#›</a:t>
            </a:fld>
            <a:endParaRPr lang="en-US"/>
          </a:p>
        </p:txBody>
      </p:sp>
    </p:spTree>
    <p:extLst>
      <p:ext uri="{BB962C8B-B14F-4D97-AF65-F5344CB8AC3E}">
        <p14:creationId xmlns:p14="http://schemas.microsoft.com/office/powerpoint/2010/main" val="1375936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lnSpc>
                <a:spcPct val="85000"/>
              </a:lnSpc>
            </a:pPr>
            <a:r>
              <a:rPr lang="en-US" sz="1800" b="1" dirty="0">
                <a:solidFill>
                  <a:srgbClr val="FFFFFF"/>
                </a:solidFill>
              </a:rPr>
              <a:t>Federal Aviation</a:t>
            </a:r>
          </a:p>
          <a:p>
            <a:pPr algn="l" eaLnBrk="1" hangingPunct="1">
              <a:lnSpc>
                <a:spcPct val="85000"/>
              </a:lnSpc>
            </a:pPr>
            <a:r>
              <a:rPr lang="en-US" sz="1800" b="1" dirty="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5876234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99443F9-19F2-424F-8F48-06655C11CA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8816482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4E6C7BB-EFD4-437C-BDF9-9EE1FC2A7C3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856873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01D44C-7327-4AAC-900B-FC063EC147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6743463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AA54322-A624-4241-8B5D-1A6E3E57B0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558730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F9A6CF8-DF05-4565-95F5-487D8CD3EA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146103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AF130A7-099D-4503-A483-47A98FBB1A9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9571190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9B50845-96D7-4A03-9482-89C789CEEA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567861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A3149AA-0C39-475B-A71C-B40DFA1AC5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025051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975BEBC-E464-4F09-9CD7-B90D5DA3EF55}" type="slidenum">
              <a:rPr lang="en-US"/>
              <a:pPr>
                <a:defRPr/>
              </a:pPr>
              <a:t>‹#›</a:t>
            </a:fld>
            <a:endParaRPr lang="en-US"/>
          </a:p>
        </p:txBody>
      </p:sp>
    </p:spTree>
    <p:extLst>
      <p:ext uri="{BB962C8B-B14F-4D97-AF65-F5344CB8AC3E}">
        <p14:creationId xmlns:p14="http://schemas.microsoft.com/office/powerpoint/2010/main" val="3914040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F3E6611-2E07-41B1-A33A-EA0A9E03873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6869190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8BFB6B3-9D19-45E1-8C97-C168802CAED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09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800" b="1" dirty="0">
                  <a:solidFill>
                    <a:srgbClr val="FFFFFF"/>
                  </a:solidFill>
                  <a:latin typeface="Arial"/>
                </a:rPr>
                <a:t>Federal Aviation</a:t>
              </a:r>
            </a:p>
            <a:p>
              <a:pPr algn="l">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34093400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51018095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804962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6889342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605362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9545011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4784058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800" b="1">
                  <a:solidFill>
                    <a:srgbClr val="FFFFFF"/>
                  </a:solidFill>
                  <a:latin typeface="Arial"/>
                </a:rPr>
                <a:t>Federal Aviation</a:t>
              </a:r>
            </a:p>
            <a:p>
              <a:pPr algn="l">
                <a:lnSpc>
                  <a:spcPct val="85000"/>
                </a:lnSpc>
              </a:pPr>
              <a:r>
                <a:rPr lang="en-US" sz="1800" b="1">
                  <a:solidFill>
                    <a:srgbClr val="FFFFFF"/>
                  </a:solidFill>
                  <a:latin typeface="Arial"/>
                </a:rPr>
                <a:t>Administration</a:t>
              </a:r>
            </a:p>
          </p:txBody>
        </p:sp>
      </p:grpSp>
    </p:spTree>
    <p:extLst>
      <p:ext uri="{BB962C8B-B14F-4D97-AF65-F5344CB8AC3E}">
        <p14:creationId xmlns:p14="http://schemas.microsoft.com/office/powerpoint/2010/main" val="428955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5.wmf"/></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image" Target="../media/image5.wmf"/></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 Id="rId9" Type="http://schemas.openxmlformats.org/officeDocument/2006/relationships/image" Target="../media/image5.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5.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5.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5.wmf"/><Relationship Id="rId4" Type="http://schemas.openxmlformats.org/officeDocument/2006/relationships/slideLayout" Target="../slideLayouts/slideLayout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CC4F0B4B-AA00-4B36-AEA5-65D6CB26554F}"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2E1A92E9-08F4-44C8-AA77-289FD1402753}" type="slidenum">
              <a:rPr lang="en-US" sz="1200" b="1">
                <a:solidFill>
                  <a:schemeClr val="bg1"/>
                </a:solidFill>
              </a:rPr>
              <a:pPr algn="r"/>
              <a:t>‹#›</a:t>
            </a:fld>
            <a:endParaRPr lang="en-US" sz="1200" b="1">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chemeClr val="bg1"/>
                  </a:solidFill>
                </a:rPr>
                <a:t>Federal Aviation</a:t>
              </a:r>
            </a:p>
            <a:p>
              <a:pPr algn="l" eaLnBrk="1" hangingPunct="1">
                <a:lnSpc>
                  <a:spcPct val="85000"/>
                </a:lnSpc>
                <a:defRPr/>
              </a:pPr>
              <a:r>
                <a:rPr lang="en-US" sz="1200" b="1" smtClean="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4783" r:id="rId1"/>
    <p:sldLayoutId id="2147484784"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lgn="l"/>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200" b="1" dirty="0">
                  <a:solidFill>
                    <a:srgbClr val="FFFFFF"/>
                  </a:solidFill>
                  <a:latin typeface="Arial"/>
                </a:rPr>
                <a:t>Federal Aviation</a:t>
              </a:r>
            </a:p>
            <a:p>
              <a:pPr algn="l">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252086576"/>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lgn="l"/>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200" b="1" dirty="0">
                  <a:solidFill>
                    <a:srgbClr val="FFFFFF"/>
                  </a:solidFill>
                  <a:latin typeface="Arial"/>
                </a:rPr>
                <a:t>Federal Aviation</a:t>
              </a:r>
            </a:p>
            <a:p>
              <a:pPr algn="l">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FD4F945-DF31-4127-A0A1-A85138081D4F}" type="slidenum">
              <a:rPr lang="en-US" sz="1200" b="1">
                <a:solidFill>
                  <a:srgbClr val="FFFFFF"/>
                </a:solidFill>
                <a:latin typeface="Arial" charset="0"/>
              </a:rPr>
              <a:pPr algn="r"/>
              <a:t>‹#›</a:t>
            </a:fld>
            <a:endParaRPr lang="en-US" sz="1200" b="1" dirty="0">
              <a:solidFill>
                <a:srgbClr val="FFFFFF"/>
              </a:solidFill>
              <a:latin typeface="Arial" charset="0"/>
            </a:endParaRPr>
          </a:p>
        </p:txBody>
      </p:sp>
    </p:spTree>
    <p:extLst>
      <p:ext uri="{BB962C8B-B14F-4D97-AF65-F5344CB8AC3E}">
        <p14:creationId xmlns:p14="http://schemas.microsoft.com/office/powerpoint/2010/main" val="1808730726"/>
      </p:ext>
    </p:extLst>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cs typeface="Arial" pitchFamily="34" charset="0"/>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grpSp>
        <p:nvGrpSpPr>
          <p:cNvPr id="1031" name="Group 25"/>
          <p:cNvGrpSpPr>
            <a:grpSpLocks/>
          </p:cNvGrpSpPr>
          <p:nvPr userDrawn="1"/>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1034"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8ABFDD6-3E34-4DF1-9E90-5856B6A062E3}" type="slidenum">
              <a:rPr lang="en-US" sz="1200" b="1">
                <a:solidFill>
                  <a:srgbClr val="FFFFFF"/>
                </a:solidFill>
                <a:cs typeface="Arial" pitchFamily="34" charset="0"/>
              </a:rPr>
              <a:pPr algn="r"/>
              <a:t>‹#›</a:t>
            </a:fld>
            <a:endParaRPr lang="en-US" sz="1200" b="1">
              <a:solidFill>
                <a:srgbClr val="FFFFFF"/>
              </a:solidFill>
              <a:cs typeface="Arial" pitchFamily="34" charset="0"/>
            </a:endParaRPr>
          </a:p>
        </p:txBody>
      </p:sp>
    </p:spTree>
    <p:extLst>
      <p:ext uri="{BB962C8B-B14F-4D97-AF65-F5344CB8AC3E}">
        <p14:creationId xmlns:p14="http://schemas.microsoft.com/office/powerpoint/2010/main" val="3297354022"/>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DACDD234-E197-420D-864E-56018A5CF1F7}" type="slidenum">
              <a:rPr lang="en-US"/>
              <a:pPr>
                <a:defRPr/>
              </a:pPr>
              <a:t>‹#›</a:t>
            </a:fld>
            <a:endParaRPr lang="en-US"/>
          </a:p>
        </p:txBody>
      </p:sp>
      <p:sp>
        <p:nvSpPr>
          <p:cNvPr id="205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26C8819-D5D5-4ABC-8A2C-5C4E1F5CC120}" type="slidenum">
              <a:rPr lang="en-US" sz="1200" b="1">
                <a:solidFill>
                  <a:srgbClr val="FFFFFF"/>
                </a:solidFill>
              </a:rPr>
              <a:pPr algn="r"/>
              <a:t>‹#›</a:t>
            </a:fld>
            <a:endParaRPr lang="en-US" sz="1200" b="1">
              <a:solidFill>
                <a:srgbClr val="FFFFFF"/>
              </a:solidFill>
            </a:endParaRPr>
          </a:p>
        </p:txBody>
      </p:sp>
      <p:grpSp>
        <p:nvGrpSpPr>
          <p:cNvPr id="2057" name="Group 25"/>
          <p:cNvGrpSpPr>
            <a:grpSpLocks/>
          </p:cNvGrpSpPr>
          <p:nvPr userDrawn="1"/>
        </p:nvGrpSpPr>
        <p:grpSpPr bwMode="auto">
          <a:xfrm>
            <a:off x="5708650" y="6124575"/>
            <a:ext cx="2047875" cy="661988"/>
            <a:chOff x="3596" y="3858"/>
            <a:chExt cx="1290" cy="417"/>
          </a:xfrm>
        </p:grpSpPr>
        <p:pic>
          <p:nvPicPr>
            <p:cNvPr id="2060"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2058" name="Text Box 29"/>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2059" name="Text Box 30"/>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85"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5"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638F992-7918-4DDF-B021-0E2C0FC3DAEA}" type="slidenum">
              <a:rPr lang="en-US"/>
              <a:pPr>
                <a:defRPr/>
              </a:pPr>
              <a:t>‹#›</a:t>
            </a:fld>
            <a:endParaRPr lang="en-US"/>
          </a:p>
        </p:txBody>
      </p:sp>
      <p:sp>
        <p:nvSpPr>
          <p:cNvPr id="307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3080"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5032034B-FCBC-4527-A893-8C0045DEBC70}" type="slidenum">
              <a:rPr lang="en-US" sz="1200" b="1">
                <a:solidFill>
                  <a:srgbClr val="FFFFFF"/>
                </a:solidFill>
              </a:rPr>
              <a:pPr algn="r"/>
              <a:t>‹#›</a:t>
            </a:fld>
            <a:endParaRPr lang="en-US" sz="1200" b="1">
              <a:solidFill>
                <a:srgbClr val="FFFFFF"/>
              </a:solidFill>
            </a:endParaRPr>
          </a:p>
        </p:txBody>
      </p:sp>
      <p:grpSp>
        <p:nvGrpSpPr>
          <p:cNvPr id="3081" name="Group 25"/>
          <p:cNvGrpSpPr>
            <a:grpSpLocks/>
          </p:cNvGrpSpPr>
          <p:nvPr userDrawn="1"/>
        </p:nvGrpSpPr>
        <p:grpSpPr bwMode="auto">
          <a:xfrm>
            <a:off x="5708650" y="6124575"/>
            <a:ext cx="2047875" cy="661988"/>
            <a:chOff x="3596" y="3858"/>
            <a:chExt cx="1290" cy="417"/>
          </a:xfrm>
        </p:grpSpPr>
        <p:pic>
          <p:nvPicPr>
            <p:cNvPr id="3083"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12" name="Footer Placeholder 5"/>
          <p:cNvSpPr txBox="1">
            <a:spLocks/>
          </p:cNvSpPr>
          <p:nvPr userDrawn="1"/>
        </p:nvSpPr>
        <p:spPr>
          <a:xfrm>
            <a:off x="3276600" y="6400800"/>
            <a:ext cx="2895600" cy="457200"/>
          </a:xfrm>
          <a:prstGeom prst="rect">
            <a:avLst/>
          </a:prstGeom>
        </p:spPr>
        <p:txBody>
          <a:bodyPr/>
          <a:lstStyle>
            <a:defPPr>
              <a:defRPr lang="en-US"/>
            </a:defPPr>
            <a:lvl1pPr algn="l" rtl="0" fontAlgn="base">
              <a:spcBef>
                <a:spcPct val="0"/>
              </a:spcBef>
              <a:spcAft>
                <a:spcPct val="0"/>
              </a:spcAft>
              <a:defRPr sz="2400" b="1" kern="1200">
                <a:solidFill>
                  <a:srgbClr val="FF0000"/>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dirty="0" smtClean="0">
                <a:latin typeface="Times New Roman" pitchFamily="18" charset="0"/>
              </a:rPr>
              <a:t>Not for Public Release</a:t>
            </a:r>
            <a:endParaRPr lang="en-US" sz="1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4099"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grpSp>
        <p:nvGrpSpPr>
          <p:cNvPr id="4103" name="Group 25"/>
          <p:cNvGrpSpPr>
            <a:grpSpLocks/>
          </p:cNvGrpSpPr>
          <p:nvPr userDrawn="1"/>
        </p:nvGrpSpPr>
        <p:grpSpPr bwMode="auto">
          <a:xfrm>
            <a:off x="5708650" y="6126163"/>
            <a:ext cx="2047875" cy="660400"/>
            <a:chOff x="3596" y="3859"/>
            <a:chExt cx="1290" cy="416"/>
          </a:xfrm>
        </p:grpSpPr>
        <p:pic>
          <p:nvPicPr>
            <p:cNvPr id="4107"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4106"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19F8B199-179B-428D-9CD3-E39E9574608E}" type="slidenum">
              <a:rPr lang="en-US" sz="1200" b="1">
                <a:solidFill>
                  <a:srgbClr val="FFFFFF"/>
                </a:solidFill>
              </a:rPr>
              <a:pPr algn="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04202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endParaRPr>
          </a:p>
        </p:txBody>
      </p:sp>
      <p:sp>
        <p:nvSpPr>
          <p:cNvPr id="5123"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4"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Text Box 5"/>
          <p:cNvSpPr txBox="1">
            <a:spLocks noChangeArrowheads="1"/>
          </p:cNvSpPr>
          <p:nvPr/>
        </p:nvSpPr>
        <p:spPr bwMode="auto">
          <a:xfrm>
            <a:off x="449263" y="6284913"/>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Mark Rumizen, AIR-20</a:t>
            </a:r>
          </a:p>
        </p:txBody>
      </p:sp>
      <p:sp>
        <p:nvSpPr>
          <p:cNvPr id="5126"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9B2F8CE4-276E-48BC-A77A-C5A196D1E107}" type="slidenum">
              <a:rPr lang="en-US" sz="1200" b="1">
                <a:solidFill>
                  <a:srgbClr val="FFFFFF"/>
                </a:solidFill>
              </a:rPr>
              <a:pPr algn="r"/>
              <a:t>‹#›</a:t>
            </a:fld>
            <a:endParaRPr lang="en-US" sz="1200" b="1">
              <a:solidFill>
                <a:srgbClr val="FFFFFF"/>
              </a:solidFill>
            </a:endParaRPr>
          </a:p>
        </p:txBody>
      </p:sp>
      <p:grpSp>
        <p:nvGrpSpPr>
          <p:cNvPr id="5127" name="Group 7"/>
          <p:cNvGrpSpPr>
            <a:grpSpLocks/>
          </p:cNvGrpSpPr>
          <p:nvPr/>
        </p:nvGrpSpPr>
        <p:grpSpPr bwMode="auto">
          <a:xfrm>
            <a:off x="5708650" y="6124575"/>
            <a:ext cx="2047875" cy="661988"/>
            <a:chOff x="3596" y="3858"/>
            <a:chExt cx="1290" cy="417"/>
          </a:xfrm>
        </p:grpSpPr>
        <p:pic>
          <p:nvPicPr>
            <p:cNvPr id="5130"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9"/>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5128" name="Text Box 10"/>
          <p:cNvSpPr txBox="1">
            <a:spLocks noChangeArrowheads="1"/>
          </p:cNvSpPr>
          <p:nvPr/>
        </p:nvSpPr>
        <p:spPr bwMode="auto">
          <a:xfrm>
            <a:off x="457200" y="6472238"/>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November 15, 2012</a:t>
            </a:r>
          </a:p>
        </p:txBody>
      </p:sp>
      <p:sp>
        <p:nvSpPr>
          <p:cNvPr id="5129" name="Text Box 13"/>
          <p:cNvSpPr txBox="1">
            <a:spLocks noChangeArrowheads="1"/>
          </p:cNvSpPr>
          <p:nvPr/>
        </p:nvSpPr>
        <p:spPr bwMode="auto">
          <a:xfrm>
            <a:off x="442913" y="6076950"/>
            <a:ext cx="4784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AJF &amp; E Center of Excellence</a:t>
            </a:r>
          </a:p>
        </p:txBody>
      </p:sp>
    </p:spTree>
  </p:cSld>
  <p:clrMap bg1="lt1" tx1="dk1" bg2="lt2" tx2="dk2" accent1="accent1" accent2="accent2" accent3="accent3" accent4="accent4" accent5="accent5" accent6="accent6" hlink="hlink" folHlink="folHlink"/>
  <p:sldLayoutIdLst>
    <p:sldLayoutId id="2147484795"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endParaRPr>
          </a:p>
        </p:txBody>
      </p:sp>
      <p:sp>
        <p:nvSpPr>
          <p:cNvPr id="614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614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defRPr>
            </a:lvl1pPr>
          </a:lstStyle>
          <a:p>
            <a:pPr>
              <a:defRPr/>
            </a:pPr>
            <a:fld id="{9B7E55FB-C2F8-4E13-A6DE-6139D8541FA0}" type="slidenum">
              <a:rPr lang="en-US"/>
              <a:pPr>
                <a:defRPr/>
              </a:pPr>
              <a:t>‹#›</a:t>
            </a:fld>
            <a:endParaRPr lang="en-US" dirty="0"/>
          </a:p>
        </p:txBody>
      </p:sp>
      <p:grpSp>
        <p:nvGrpSpPr>
          <p:cNvPr id="6152" name="Group 25"/>
          <p:cNvGrpSpPr>
            <a:grpSpLocks/>
          </p:cNvGrpSpPr>
          <p:nvPr userDrawn="1"/>
        </p:nvGrpSpPr>
        <p:grpSpPr bwMode="auto">
          <a:xfrm>
            <a:off x="5708650" y="6126163"/>
            <a:ext cx="2047875" cy="660400"/>
            <a:chOff x="3596" y="3859"/>
            <a:chExt cx="1290" cy="416"/>
          </a:xfrm>
        </p:grpSpPr>
        <p:pic>
          <p:nvPicPr>
            <p:cNvPr id="615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6153"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6154"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717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AB91C22-5993-45B1-A0C9-3CA13FED24C3}" type="slidenum">
              <a:rPr lang="en-US"/>
              <a:pPr>
                <a:defRPr/>
              </a:pPr>
              <a:t>‹#›</a:t>
            </a:fld>
            <a:endParaRPr lang="en-US"/>
          </a:p>
        </p:txBody>
      </p:sp>
      <p:sp>
        <p:nvSpPr>
          <p:cNvPr id="717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717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79B755BD-3F78-48B9-BAD8-0A1EBBDD5E92}" type="slidenum">
              <a:rPr lang="en-US" sz="1200" b="1">
                <a:solidFill>
                  <a:srgbClr val="FFFFFF"/>
                </a:solidFill>
              </a:rPr>
              <a:pPr algn="r"/>
              <a:t>‹#›</a:t>
            </a:fld>
            <a:endParaRPr lang="en-US" sz="1200" b="1">
              <a:solidFill>
                <a:srgbClr val="FFFFFF"/>
              </a:solidFill>
            </a:endParaRPr>
          </a:p>
        </p:txBody>
      </p:sp>
      <p:grpSp>
        <p:nvGrpSpPr>
          <p:cNvPr id="7177" name="Group 25"/>
          <p:cNvGrpSpPr>
            <a:grpSpLocks/>
          </p:cNvGrpSpPr>
          <p:nvPr userDrawn="1"/>
        </p:nvGrpSpPr>
        <p:grpSpPr bwMode="auto">
          <a:xfrm>
            <a:off x="5708650" y="6124575"/>
            <a:ext cx="2047875" cy="661988"/>
            <a:chOff x="3596" y="3858"/>
            <a:chExt cx="1290" cy="417"/>
          </a:xfrm>
        </p:grpSpPr>
        <p:pic>
          <p:nvPicPr>
            <p:cNvPr id="7178"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8195"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8196"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grpSp>
        <p:nvGrpSpPr>
          <p:cNvPr id="8199" name="Group 25"/>
          <p:cNvGrpSpPr>
            <a:grpSpLocks/>
          </p:cNvGrpSpPr>
          <p:nvPr userDrawn="1"/>
        </p:nvGrpSpPr>
        <p:grpSpPr bwMode="auto">
          <a:xfrm>
            <a:off x="5708650" y="6126163"/>
            <a:ext cx="2047875" cy="660400"/>
            <a:chOff x="3596" y="3859"/>
            <a:chExt cx="1290" cy="416"/>
          </a:xfrm>
        </p:grpSpPr>
        <p:pic>
          <p:nvPicPr>
            <p:cNvPr id="8203"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8202"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8C10C5-B4F8-43A4-A775-3ECC49C44DB9}" type="slidenum">
              <a:rPr lang="en-US" sz="1200" b="1">
                <a:solidFill>
                  <a:srgbClr val="FFFFFF"/>
                </a:solidFill>
              </a:rPr>
              <a:pPr algn="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algn="l">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a:defRPr/>
            </a:pPr>
            <a:fld id="{7F7985A6-7279-4ACC-B90E-CA4118D540E3}" type="slidenum">
              <a:rPr lang="en-US">
                <a:solidFill>
                  <a:srgbClr val="FFFFFF"/>
                </a:solidFill>
              </a:rPr>
              <a:pPr>
                <a:defRPr/>
              </a:pPr>
              <a:t>‹#›</a:t>
            </a:fld>
            <a:endParaRPr lang="en-US" dirty="0">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charset="0"/>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2F1900BB-6BFC-4229-940E-373239B4220E}" type="slidenum">
              <a:rPr lang="en-US" sz="1200" b="1">
                <a:solidFill>
                  <a:srgbClr val="FFFFFF"/>
                </a:solidFill>
                <a:latin typeface="Arial" charset="0"/>
              </a:rPr>
              <a:pPr algn="r"/>
              <a:t>‹#›</a:t>
            </a:fld>
            <a:endParaRPr lang="en-US" sz="1200" b="1" dirty="0">
              <a:solidFill>
                <a:srgbClr val="FFFFFF"/>
              </a:solidFill>
              <a:latin typeface="Arial" charset="0"/>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lnSpc>
                  <a:spcPct val="85000"/>
                </a:lnSpc>
              </a:pPr>
              <a:r>
                <a:rPr lang="en-US" sz="1200" b="1" dirty="0">
                  <a:solidFill>
                    <a:srgbClr val="FFFFFF"/>
                  </a:solidFill>
                </a:rPr>
                <a:t>Federal Aviation</a:t>
              </a:r>
            </a:p>
            <a:p>
              <a:pPr algn="l" eaLnBrk="1" hangingPunct="1">
                <a:lnSpc>
                  <a:spcPct val="85000"/>
                </a:lnSpc>
              </a:pPr>
              <a:r>
                <a:rPr lang="en-US" sz="1200" b="1" dirty="0">
                  <a:solidFill>
                    <a:srgbClr val="FFFFFF"/>
                  </a:solidFill>
                </a:rPr>
                <a:t>Administration</a:t>
              </a:r>
            </a:p>
          </p:txBody>
        </p:sp>
      </p:grpSp>
    </p:spTree>
    <p:extLst>
      <p:ext uri="{BB962C8B-B14F-4D97-AF65-F5344CB8AC3E}">
        <p14:creationId xmlns:p14="http://schemas.microsoft.com/office/powerpoint/2010/main" val="736846814"/>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35.jpeg"/><Relationship Id="rId1" Type="http://schemas.openxmlformats.org/officeDocument/2006/relationships/slideLayout" Target="../slideLayouts/slideLayout3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37.png"/><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notesSlide" Target="../notesSlides/notesSlide13.xml"/><Relationship Id="rId16" Type="http://schemas.openxmlformats.org/officeDocument/2006/relationships/image" Target="../media/image49.jpeg"/><Relationship Id="rId1" Type="http://schemas.openxmlformats.org/officeDocument/2006/relationships/slideLayout" Target="../slideLayouts/slideLayout39.xml"/><Relationship Id="rId6" Type="http://schemas.openxmlformats.org/officeDocument/2006/relationships/hyperlink" Target="http://www.matchc.com/flags/australia.html" TargetMode="External"/><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48.jpe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00.xml"/><Relationship Id="rId4" Type="http://schemas.openxmlformats.org/officeDocument/2006/relationships/hyperlink" Target="mailto:nathan.brown@fa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1"/>
          <p:cNvSpPr>
            <a:spLocks noGrp="1" noChangeArrowheads="1"/>
          </p:cNvSpPr>
          <p:nvPr>
            <p:ph type="ctrTitle"/>
          </p:nvPr>
        </p:nvSpPr>
        <p:spPr>
          <a:xfrm>
            <a:off x="249238" y="312738"/>
            <a:ext cx="5048250" cy="2298700"/>
          </a:xfrm>
        </p:spPr>
        <p:txBody>
          <a:bodyPr/>
          <a:lstStyle/>
          <a:p>
            <a:pPr eaLnBrk="1" hangingPunct="1"/>
            <a:r>
              <a:rPr lang="fr-FR" sz="4000" dirty="0" smtClean="0"/>
              <a:t>FAA Alternative </a:t>
            </a:r>
            <a:r>
              <a:rPr lang="fr-FR" sz="4000" dirty="0"/>
              <a:t>Jet </a:t>
            </a:r>
            <a:r>
              <a:rPr lang="fr-FR" sz="4000" dirty="0" smtClean="0"/>
              <a:t>Fuels R&amp;D Update</a:t>
            </a:r>
            <a:endParaRPr lang="en-US" sz="4000" dirty="0" smtClean="0"/>
          </a:p>
        </p:txBody>
      </p:sp>
      <p:sp>
        <p:nvSpPr>
          <p:cNvPr id="5" name="Text Box 4"/>
          <p:cNvSpPr txBox="1">
            <a:spLocks noChangeArrowheads="1"/>
          </p:cNvSpPr>
          <p:nvPr/>
        </p:nvSpPr>
        <p:spPr bwMode="auto">
          <a:xfrm>
            <a:off x="457199" y="4038600"/>
            <a:ext cx="4792663"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fontAlgn="auto" hangingPunct="1">
              <a:spcBef>
                <a:spcPts val="0"/>
              </a:spcBef>
              <a:spcAft>
                <a:spcPts val="0"/>
              </a:spcAft>
              <a:defRPr/>
            </a:pPr>
            <a:r>
              <a:rPr kumimoji="0" lang="en-US" sz="1800" b="0" i="0" u="none" strike="noStrike" kern="0" cap="none" spc="0" normalizeH="0" baseline="0" noProof="0" dirty="0" smtClean="0">
                <a:ln>
                  <a:noFill/>
                </a:ln>
                <a:solidFill>
                  <a:srgbClr val="1D2F68"/>
                </a:solidFill>
                <a:effectLst/>
                <a:uLnTx/>
                <a:uFillTx/>
                <a:latin typeface="Arial" charset="0"/>
              </a:rPr>
              <a:t>To:	</a:t>
            </a:r>
            <a:r>
              <a:rPr kumimoji="0" lang="en-US" sz="1800" b="0" i="0" u="none" strike="noStrike" kern="0" cap="none" spc="0" normalizeH="0" baseline="0" noProof="0" dirty="0" smtClean="0">
                <a:ln>
                  <a:noFill/>
                </a:ln>
                <a:solidFill>
                  <a:srgbClr val="1D2F68"/>
                </a:solidFill>
                <a:effectLst/>
                <a:uLnTx/>
                <a:uFillTx/>
                <a:latin typeface="Arial" charset="0"/>
              </a:rPr>
              <a:t>FAA E&amp;E REDAC</a:t>
            </a:r>
            <a:r>
              <a:rPr lang="en-US" sz="1800" dirty="0" smtClean="0">
                <a:solidFill>
                  <a:srgbClr val="002060"/>
                </a:solidFill>
              </a:rPr>
              <a:t>	</a:t>
            </a:r>
          </a:p>
          <a:p>
            <a:pPr algn="l" eaLnBrk="1" fontAlgn="auto" hangingPunct="1">
              <a:spcBef>
                <a:spcPts val="0"/>
              </a:spcBef>
              <a:spcAft>
                <a:spcPts val="0"/>
              </a:spcAft>
              <a:defRPr/>
            </a:pPr>
            <a:endParaRPr kumimoji="0" lang="en-US" sz="1800" b="0" i="0" u="none" strike="noStrike" kern="0" cap="none" spc="0" normalizeH="0" baseline="0" noProof="0" dirty="0" smtClean="0">
              <a:ln>
                <a:noFill/>
              </a:ln>
              <a:solidFill>
                <a:srgbClr val="1D2F68"/>
              </a:solidFill>
              <a:effectLst/>
              <a:uLnTx/>
              <a:uFillTx/>
              <a:latin typeface="Arial" charset="0"/>
            </a:endParaRPr>
          </a:p>
          <a:p>
            <a:pPr marR="0" lvl="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D2F68"/>
                </a:solidFill>
                <a:effectLst/>
                <a:uLnTx/>
                <a:uFillTx/>
                <a:latin typeface="Arial" charset="0"/>
              </a:rPr>
              <a:t>By: 	Nate Brown</a:t>
            </a:r>
            <a:br>
              <a:rPr kumimoji="0" lang="en-US" sz="1800" b="0" i="0" u="none" strike="noStrike" kern="0" cap="none" spc="0" normalizeH="0" baseline="0" noProof="0" dirty="0" smtClean="0">
                <a:ln>
                  <a:noFill/>
                </a:ln>
                <a:solidFill>
                  <a:srgbClr val="1D2F68"/>
                </a:solidFill>
                <a:effectLst/>
                <a:uLnTx/>
                <a:uFillTx/>
                <a:latin typeface="Arial" charset="0"/>
              </a:rPr>
            </a:br>
            <a:r>
              <a:rPr kumimoji="0" lang="en-US" sz="1800" b="0" i="0" u="none" strike="noStrike" kern="0" cap="none" spc="0" normalizeH="0" baseline="0" noProof="0" dirty="0" smtClean="0">
                <a:ln>
                  <a:noFill/>
                </a:ln>
                <a:solidFill>
                  <a:srgbClr val="1D2F68"/>
                </a:solidFill>
                <a:effectLst/>
                <a:uLnTx/>
                <a:uFillTx/>
                <a:latin typeface="Arial" charset="0"/>
              </a:rPr>
              <a:t>	Alternative Jet Fuel Project 	Manager, FAA Office of 	Environment and Energy </a:t>
            </a:r>
          </a:p>
          <a:p>
            <a:pPr marL="0" marR="0" lvl="1" indent="0" algn="l" defTabSz="914400" eaLnBrk="1" fontAlgn="auto" latinLnBrk="0" hangingPunct="1">
              <a:lnSpc>
                <a:spcPct val="100000"/>
              </a:lnSpc>
              <a:spcBef>
                <a:spcPct val="0"/>
              </a:spcBef>
              <a:spcAft>
                <a:spcPts val="0"/>
              </a:spcAft>
              <a:buClrTx/>
              <a:buSzTx/>
              <a:buFontTx/>
              <a:buNone/>
              <a:tabLst/>
              <a:defRPr/>
            </a:pPr>
            <a:r>
              <a:rPr kumimoji="0" lang="en-US" sz="800" b="0" i="0" u="none" strike="noStrike" kern="0" cap="none" spc="0" normalizeH="0" baseline="0" noProof="0" dirty="0" smtClean="0">
                <a:ln>
                  <a:noFill/>
                </a:ln>
                <a:solidFill>
                  <a:srgbClr val="1D2F68"/>
                </a:solidFill>
                <a:effectLst/>
                <a:uLnTx/>
                <a:uFillTx/>
                <a:latin typeface="Arial" charset="0"/>
              </a:rPr>
              <a:t>	</a:t>
            </a:r>
          </a:p>
          <a:p>
            <a:pPr marR="0" lvl="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D2F68"/>
                </a:solidFill>
                <a:effectLst/>
                <a:uLnTx/>
                <a:uFillTx/>
                <a:latin typeface="Arial" charset="0"/>
              </a:rPr>
              <a:t>Date:	March </a:t>
            </a:r>
            <a:r>
              <a:rPr lang="en-US" sz="1800" kern="0" smtClean="0">
                <a:solidFill>
                  <a:srgbClr val="1D2F68"/>
                </a:solidFill>
              </a:rPr>
              <a:t>17</a:t>
            </a:r>
            <a:r>
              <a:rPr kumimoji="0" lang="en-US" sz="1800" b="0" i="0" u="none" strike="noStrike" kern="0" cap="none" spc="0" normalizeH="0" baseline="0" noProof="0" smtClean="0">
                <a:ln>
                  <a:noFill/>
                </a:ln>
                <a:solidFill>
                  <a:srgbClr val="1D2F68"/>
                </a:solidFill>
                <a:effectLst/>
                <a:uLnTx/>
                <a:uFillTx/>
                <a:latin typeface="Arial" charset="0"/>
              </a:rPr>
              <a:t>, </a:t>
            </a:r>
            <a:r>
              <a:rPr kumimoji="0" lang="en-US" sz="1800" b="0" i="0" u="none" strike="noStrike" kern="0" cap="none" spc="0" normalizeH="0" baseline="0" noProof="0" dirty="0" smtClean="0">
                <a:ln>
                  <a:noFill/>
                </a:ln>
                <a:solidFill>
                  <a:srgbClr val="1D2F68"/>
                </a:solidFill>
                <a:effectLst/>
                <a:uLnTx/>
                <a:uFillTx/>
                <a:latin typeface="Arial" charset="0"/>
              </a:rPr>
              <a:t>2015</a:t>
            </a:r>
            <a:endParaRPr kumimoji="0" lang="en-US" sz="1800" b="0" i="0" u="none" strike="noStrike" kern="0" cap="none" spc="0" normalizeH="0" baseline="0" noProof="0" dirty="0">
              <a:ln>
                <a:noFill/>
              </a:ln>
              <a:solidFill>
                <a:srgbClr val="1D2F68"/>
              </a:solidFill>
              <a:effectLst/>
              <a:uLnTx/>
              <a:uFillTx/>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73062" y="179017"/>
            <a:ext cx="8472488" cy="609600"/>
          </a:xfrm>
        </p:spPr>
        <p:txBody>
          <a:bodyPr/>
          <a:lstStyle/>
          <a:p>
            <a:r>
              <a:rPr lang="en-US" sz="3200" dirty="0" smtClean="0"/>
              <a:t>ASCENT Analysis Projects (FY14)</a:t>
            </a:r>
          </a:p>
        </p:txBody>
      </p:sp>
      <p:sp>
        <p:nvSpPr>
          <p:cNvPr id="53251" name="Rectangle 3"/>
          <p:cNvSpPr>
            <a:spLocks noGrp="1" noChangeArrowheads="1"/>
          </p:cNvSpPr>
          <p:nvPr>
            <p:ph idx="1"/>
          </p:nvPr>
        </p:nvSpPr>
        <p:spPr>
          <a:xfrm>
            <a:off x="431320" y="1003610"/>
            <a:ext cx="8549291" cy="6355809"/>
          </a:xfrm>
        </p:spPr>
        <p:txBody>
          <a:bodyPr>
            <a:noAutofit/>
          </a:bodyPr>
          <a:lstStyle/>
          <a:p>
            <a:pPr>
              <a:spcBef>
                <a:spcPts val="1400"/>
              </a:spcBef>
            </a:pPr>
            <a:r>
              <a:rPr lang="en-US" sz="2400" dirty="0"/>
              <a:t>P1 Alternative Jet Fuel Supply Chain </a:t>
            </a:r>
            <a:r>
              <a:rPr lang="en-US" sz="2400" dirty="0" smtClean="0"/>
              <a:t>Analysis</a:t>
            </a:r>
          </a:p>
          <a:p>
            <a:pPr>
              <a:spcBef>
                <a:spcPts val="1400"/>
              </a:spcBef>
            </a:pPr>
            <a:r>
              <a:rPr lang="en-US" sz="2400" dirty="0"/>
              <a:t>P13 ACCESS 2 Micro Physical Modeling with </a:t>
            </a:r>
            <a:r>
              <a:rPr lang="en-US" sz="2400" dirty="0" smtClean="0"/>
              <a:t>NASA</a:t>
            </a:r>
          </a:p>
          <a:p>
            <a:pPr>
              <a:spcBef>
                <a:spcPts val="1400"/>
              </a:spcBef>
            </a:pPr>
            <a:r>
              <a:rPr lang="en-US" sz="2400" dirty="0" smtClean="0"/>
              <a:t>P24 </a:t>
            </a:r>
            <a:r>
              <a:rPr lang="en-US" sz="2400" dirty="0"/>
              <a:t>Emissions Data Analysis for CLEEN, ACCESS, and Other Recent </a:t>
            </a:r>
            <a:r>
              <a:rPr lang="en-US" sz="2400" dirty="0" smtClean="0"/>
              <a:t>Tests</a:t>
            </a:r>
            <a:endParaRPr lang="en-US" sz="2400" dirty="0"/>
          </a:p>
          <a:p>
            <a:pPr>
              <a:spcBef>
                <a:spcPts val="1400"/>
              </a:spcBef>
            </a:pPr>
            <a:r>
              <a:rPr lang="en-US" sz="2400" dirty="0" smtClean="0"/>
              <a:t>P32 Worldwide </a:t>
            </a:r>
            <a:r>
              <a:rPr lang="en-US" sz="2400" dirty="0"/>
              <a:t>Life Cycle Analysis (LCA) of Greenhouse Gas (GHG) Emissions from Petroleum Jet </a:t>
            </a:r>
            <a:r>
              <a:rPr lang="en-US" sz="2400" dirty="0" smtClean="0"/>
              <a:t>Fuel</a:t>
            </a:r>
          </a:p>
        </p:txBody>
      </p:sp>
      <p:sp>
        <p:nvSpPr>
          <p:cNvPr id="4" name="Rectangle 17"/>
          <p:cNvSpPr>
            <a:spLocks noChangeArrowheads="1"/>
          </p:cNvSpPr>
          <p:nvPr/>
        </p:nvSpPr>
        <p:spPr bwMode="auto">
          <a:xfrm>
            <a:off x="6940550" y="630555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ADDB0C1C-4857-4B6F-B5E5-2DFFC699C427}" type="slidenum">
              <a:rPr lang="en-US" sz="1200" b="1">
                <a:solidFill>
                  <a:srgbClr val="FFFFFF"/>
                </a:solidFill>
              </a:rPr>
              <a:pPr algn="r" fontAlgn="base">
                <a:spcBef>
                  <a:spcPct val="0"/>
                </a:spcBef>
                <a:spcAft>
                  <a:spcPct val="0"/>
                </a:spcAft>
              </a:pPr>
              <a:t>10</a:t>
            </a:fld>
            <a:endParaRPr lang="en-US" sz="1200" b="1">
              <a:solidFill>
                <a:srgbClr val="FFFFFF"/>
              </a:solidFill>
            </a:endParaRPr>
          </a:p>
        </p:txBody>
      </p:sp>
      <p:pic>
        <p:nvPicPr>
          <p:cNvPr id="9" name="Picture 2" descr="C:\Users\james hileman\Documents\AEE Budget\Funding Vehicles\AJF and E CoE\New COE12 Org Chart, Logo, etc\ASCENT-primary-logo[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050" y="152400"/>
            <a:ext cx="1037454" cy="80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958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chemeClr val="bg1">
                    <a:lumMod val="85000"/>
                  </a:schemeClr>
                </a:solidFill>
              </a:rPr>
              <a:t>Testing</a:t>
            </a:r>
          </a:p>
          <a:p>
            <a:pPr marL="1085850" lvl="1" indent="-342900" eaLnBrk="1" hangingPunct="1">
              <a:buFont typeface="Wingdings" pitchFamily="2" charset="2"/>
              <a:buChar char="§"/>
              <a:defRPr/>
            </a:pPr>
            <a:r>
              <a:rPr lang="en-US" dirty="0">
                <a:solidFill>
                  <a:schemeClr val="bg1">
                    <a:lumMod val="85000"/>
                  </a:schemeClr>
                </a:solidFill>
              </a:rPr>
              <a:t>Support Cert/</a:t>
            </a:r>
            <a:r>
              <a:rPr lang="en-US" dirty="0" err="1">
                <a:solidFill>
                  <a:schemeClr val="bg1">
                    <a:lumMod val="85000"/>
                  </a:schemeClr>
                </a:solidFill>
              </a:rPr>
              <a:t>Qual</a:t>
            </a:r>
            <a:r>
              <a:rPr lang="en-US" dirty="0">
                <a:solidFill>
                  <a:schemeClr val="bg1">
                    <a:lumMod val="85000"/>
                  </a:schemeClr>
                </a:solidFill>
              </a:rPr>
              <a:t> testing</a:t>
            </a:r>
          </a:p>
          <a:p>
            <a:pPr marL="1085850" lvl="1" indent="-342900" eaLnBrk="1" hangingPunct="1">
              <a:buFont typeface="Wingdings" pitchFamily="2" charset="2"/>
              <a:buChar char="§"/>
              <a:defRPr/>
            </a:pPr>
            <a:r>
              <a:rPr lang="en-US" dirty="0">
                <a:solidFill>
                  <a:schemeClr val="bg1">
                    <a:lumMod val="85000"/>
                  </a:schemeClr>
                </a:solidFill>
              </a:rPr>
              <a:t>Improve Cert/</a:t>
            </a:r>
            <a:r>
              <a:rPr lang="en-US" dirty="0" err="1">
                <a:solidFill>
                  <a:schemeClr val="bg1">
                    <a:lumMod val="85000"/>
                  </a:schemeClr>
                </a:solidFill>
              </a:rPr>
              <a:t>Qual</a:t>
            </a:r>
            <a:r>
              <a:rPr lang="en-US" dirty="0">
                <a:solidFill>
                  <a:schemeClr val="bg1">
                    <a:lumMod val="85000"/>
                  </a:schemeClr>
                </a:solidFill>
              </a:rPr>
              <a:t> process</a:t>
            </a:r>
          </a:p>
          <a:p>
            <a:pPr marL="1085850" lvl="1" indent="-342900" eaLnBrk="1" hangingPunct="1">
              <a:buFont typeface="Wingdings" pitchFamily="2" charset="2"/>
              <a:buChar char="§"/>
              <a:defRPr/>
            </a:pPr>
            <a:r>
              <a:rPr lang="en-US" dirty="0">
                <a:solidFill>
                  <a:schemeClr val="bg1">
                    <a:lumMod val="85000"/>
                  </a:schemeClr>
                </a:solidFill>
              </a:rPr>
              <a:t>Emissions measurements</a:t>
            </a:r>
          </a:p>
          <a:p>
            <a:pPr eaLnBrk="1" hangingPunct="1">
              <a:buFont typeface="Arial" pitchFamily="34" charset="0"/>
              <a:buChar char="•"/>
              <a:defRPr/>
            </a:pPr>
            <a:r>
              <a:rPr lang="en-US" dirty="0" smtClean="0">
                <a:solidFill>
                  <a:schemeClr val="bg1">
                    <a:lumMod val="85000"/>
                  </a:schemeClr>
                </a:solidFill>
              </a:rPr>
              <a:t>Analysis </a:t>
            </a:r>
            <a:endParaRPr lang="en-US" dirty="0">
              <a:solidFill>
                <a:schemeClr val="bg1">
                  <a:lumMod val="85000"/>
                </a:schemeClr>
              </a:solidFill>
            </a:endParaRPr>
          </a:p>
          <a:p>
            <a:pPr marL="1085850" lvl="1" indent="-342900" eaLnBrk="1" hangingPunct="1">
              <a:buFont typeface="Wingdings" pitchFamily="2" charset="2"/>
              <a:buChar char="§"/>
              <a:defRPr/>
            </a:pPr>
            <a:r>
              <a:rPr lang="en-US" dirty="0">
                <a:solidFill>
                  <a:schemeClr val="bg1">
                    <a:lumMod val="85000"/>
                  </a:schemeClr>
                </a:solidFill>
              </a:rPr>
              <a:t>Environmental sustainability</a:t>
            </a:r>
          </a:p>
          <a:p>
            <a:pPr marL="1085850" lvl="1" indent="-342900" eaLnBrk="1" hangingPunct="1">
              <a:buFont typeface="Wingdings" pitchFamily="2" charset="2"/>
              <a:buChar char="§"/>
              <a:defRPr/>
            </a:pPr>
            <a:r>
              <a:rPr lang="en-US" dirty="0" smtClean="0">
                <a:solidFill>
                  <a:schemeClr val="bg1">
                    <a:lumMod val="85000"/>
                  </a:schemeClr>
                </a:solidFill>
              </a:rPr>
              <a:t>Techno-economic analysis</a:t>
            </a:r>
            <a:endParaRPr lang="en-US" dirty="0">
              <a:solidFill>
                <a:schemeClr val="bg1">
                  <a:lumMod val="85000"/>
                </a:schemeClr>
              </a:solidFill>
            </a:endParaRPr>
          </a:p>
          <a:p>
            <a:pPr marL="1085850" lvl="1" indent="-342900" eaLnBrk="1" hangingPunct="1">
              <a:buFont typeface="Wingdings" pitchFamily="2" charset="2"/>
              <a:buChar char="§"/>
              <a:defRPr/>
            </a:pPr>
            <a:r>
              <a:rPr lang="en-US" dirty="0">
                <a:solidFill>
                  <a:schemeClr val="bg1">
                    <a:lumMod val="85000"/>
                  </a:schemeClr>
                </a:solidFill>
              </a:rPr>
              <a:t>Future scenarios</a:t>
            </a:r>
          </a:p>
          <a:p>
            <a:pPr eaLnBrk="1" hangingPunct="1">
              <a:buFont typeface="Arial" pitchFamily="34" charset="0"/>
              <a:buChar char="•"/>
              <a:defRPr/>
            </a:pPr>
            <a:r>
              <a:rPr lang="en-US" dirty="0" smtClean="0">
                <a:solidFill>
                  <a:srgbClr val="000000"/>
                </a:solidFill>
              </a:rPr>
              <a:t>Coordination</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Interagency</a:t>
            </a:r>
          </a:p>
          <a:p>
            <a:pPr marL="1085850" lvl="1" indent="-342900" eaLnBrk="1" hangingPunct="1">
              <a:buFont typeface="Wingdings" pitchFamily="2" charset="2"/>
              <a:buChar char="§"/>
              <a:defRPr/>
            </a:pPr>
            <a:r>
              <a:rPr lang="en-US" dirty="0" smtClean="0">
                <a:solidFill>
                  <a:srgbClr val="000000"/>
                </a:solidFill>
              </a:rPr>
              <a:t>Public-Private</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State </a:t>
            </a:r>
            <a:r>
              <a:rPr lang="en-US" dirty="0">
                <a:solidFill>
                  <a:srgbClr val="000000"/>
                </a:solidFill>
              </a:rPr>
              <a:t>&amp; Regional</a:t>
            </a:r>
          </a:p>
          <a:p>
            <a:pPr marL="1085850" lvl="1" indent="-342900" eaLnBrk="1" hangingPunct="1">
              <a:buFont typeface="Wingdings" pitchFamily="2" charset="2"/>
              <a:buChar char="§"/>
              <a:defRPr/>
            </a:pPr>
            <a:r>
              <a:rPr lang="en-US" dirty="0" smtClean="0">
                <a:solidFill>
                  <a:srgbClr val="000000"/>
                </a:solidFill>
              </a:rPr>
              <a:t>International</a:t>
            </a:r>
          </a:p>
        </p:txBody>
      </p:sp>
      <p:pic>
        <p:nvPicPr>
          <p:cNvPr id="66564"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4513263"/>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3603625"/>
            <a:ext cx="18859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2" descr="http://ascent.aero/images/ascent-logo-full-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8613" y="3603625"/>
            <a:ext cx="136683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8"/>
          <p:cNvSpPr>
            <a:spLocks noChangeArrowheads="1"/>
          </p:cNvSpPr>
          <p:nvPr/>
        </p:nvSpPr>
        <p:spPr bwMode="auto">
          <a:xfrm>
            <a:off x="5727700" y="4618038"/>
            <a:ext cx="29718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buFontTx/>
              <a:buChar char="•"/>
            </a:pPr>
            <a:endParaRPr lang="en-US"/>
          </a:p>
        </p:txBody>
      </p:sp>
      <p:sp>
        <p:nvSpPr>
          <p:cNvPr id="66570" name="Rectangle 9"/>
          <p:cNvSpPr>
            <a:spLocks noChangeArrowheads="1"/>
          </p:cNvSpPr>
          <p:nvPr/>
        </p:nvSpPr>
        <p:spPr bwMode="auto">
          <a:xfrm>
            <a:off x="5859463" y="2473325"/>
            <a:ext cx="2466975" cy="919163"/>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buFontTx/>
              <a:buChar char="•"/>
            </a:pPr>
            <a:endParaRPr lang="en-US"/>
          </a:p>
        </p:txBody>
      </p:sp>
      <p:sp>
        <p:nvSpPr>
          <p:cNvPr id="66571" name="Rectangle 10"/>
          <p:cNvSpPr>
            <a:spLocks noChangeArrowheads="1"/>
          </p:cNvSpPr>
          <p:nvPr/>
        </p:nvSpPr>
        <p:spPr bwMode="auto">
          <a:xfrm>
            <a:off x="6915150" y="3573463"/>
            <a:ext cx="1958975" cy="919162"/>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buFontTx/>
              <a:buChar char="•"/>
            </a:pPr>
            <a:endParaRPr lang="en-US"/>
          </a:p>
        </p:txBody>
      </p:sp>
      <p:sp>
        <p:nvSpPr>
          <p:cNvPr id="6657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32BB8743-6B36-4D83-AC27-8B1291D7A7DF}" type="slidenum">
              <a:rPr lang="en-US" sz="1200" b="1">
                <a:solidFill>
                  <a:srgbClr val="FFFFFF"/>
                </a:solidFill>
              </a:rPr>
              <a:pPr algn="r"/>
              <a:t>11</a:t>
            </a:fld>
            <a:endParaRPr lang="en-US" sz="1200" b="1">
              <a:solidFill>
                <a:srgbClr val="FFFFFF"/>
              </a:solidFill>
            </a:endParaRPr>
          </a:p>
        </p:txBody>
      </p:sp>
    </p:spTree>
    <p:extLst>
      <p:ext uri="{BB962C8B-B14F-4D97-AF65-F5344CB8AC3E}">
        <p14:creationId xmlns:p14="http://schemas.microsoft.com/office/powerpoint/2010/main" val="2063032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 y="685801"/>
            <a:ext cx="8774113" cy="5264150"/>
          </a:xfrm>
        </p:spPr>
        <p:txBody>
          <a:bodyPr/>
          <a:lstStyle/>
          <a:p>
            <a:r>
              <a:rPr lang="en-US" dirty="0" smtClean="0"/>
              <a:t>Interagency Coordination across supply chain &amp; National Alternative Jet Fuel R&amp;D Strategy</a:t>
            </a:r>
          </a:p>
          <a:p>
            <a:endParaRPr lang="en-US" dirty="0"/>
          </a:p>
          <a:p>
            <a:endParaRPr lang="en-US" dirty="0" smtClean="0"/>
          </a:p>
          <a:p>
            <a:r>
              <a:rPr lang="en-US" dirty="0" smtClean="0"/>
              <a:t>Commercial Aviation Alternative Fuel</a:t>
            </a:r>
          </a:p>
          <a:p>
            <a:pPr marL="0" indent="0">
              <a:buNone/>
            </a:pPr>
            <a:r>
              <a:rPr lang="en-US" dirty="0" smtClean="0"/>
              <a:t>    Initiative (CAAFI)</a:t>
            </a:r>
          </a:p>
          <a:p>
            <a:endParaRPr lang="en-US" sz="1800" dirty="0" smtClean="0"/>
          </a:p>
          <a:p>
            <a:r>
              <a:rPr lang="en-US" dirty="0" smtClean="0"/>
              <a:t>Farm to Fly 2.0</a:t>
            </a:r>
          </a:p>
          <a:p>
            <a:endParaRPr lang="en-US" dirty="0" smtClean="0"/>
          </a:p>
          <a:p>
            <a:endParaRPr lang="en-US" dirty="0" smtClean="0"/>
          </a:p>
          <a:p>
            <a:r>
              <a:rPr lang="en-US" dirty="0" smtClean="0"/>
              <a:t>CAAFI State &amp; Regional Deployment</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44110B0-381A-4AD6-85CB-20A9F2F96BCE}" type="slidenum">
              <a:rPr lang="en-US" smtClean="0"/>
              <a:pPr>
                <a:defRPr/>
              </a:pPr>
              <a:t>12</a:t>
            </a:fld>
            <a:endParaRPr lang="en-US" dirty="0"/>
          </a:p>
        </p:txBody>
      </p:sp>
      <p:sp>
        <p:nvSpPr>
          <p:cNvPr id="5" name="Text Box 1031"/>
          <p:cNvSpPr txBox="1">
            <a:spLocks noChangeArrowheads="1"/>
          </p:cNvSpPr>
          <p:nvPr/>
        </p:nvSpPr>
        <p:spPr bwMode="auto">
          <a:xfrm>
            <a:off x="282575"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3200" b="1" dirty="0" smtClean="0">
                <a:solidFill>
                  <a:srgbClr val="002060"/>
                </a:solidFill>
                <a:latin typeface="Calibri" pitchFamily="34" charset="0"/>
              </a:rPr>
              <a:t>Domestic Coordination</a:t>
            </a:r>
            <a:endParaRPr lang="en-US" sz="3200" b="1" dirty="0">
              <a:solidFill>
                <a:srgbClr val="002060"/>
              </a:solidFill>
              <a:latin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299" y="5054545"/>
            <a:ext cx="2011701" cy="125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415" y="4770383"/>
            <a:ext cx="7556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0715" y="4824358"/>
            <a:ext cx="741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128" y="4698945"/>
            <a:ext cx="59213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515" y="4814833"/>
            <a:ext cx="11588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4065" y="4716408"/>
            <a:ext cx="5016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9729" y="2377960"/>
            <a:ext cx="1196840" cy="119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descr="C:\Documents and Settings\Nathan Brown\USERDATA1\My Pictures\FAA\FAA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822" y="1795347"/>
            <a:ext cx="58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0" descr="Department of Commerc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56809" y="1841385"/>
            <a:ext cx="581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2" descr="ANd9GcRiDNl6qo81jDmLmyl7iso4bguS6KDNxZa9NGckZnt2YaF-qa52_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0384" y="1793760"/>
            <a:ext cx="6334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Documents and Settings\Nathan Brown\USERDATA1\My Pictures\logos\thumbnailCAVZFHP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8913" y="1796935"/>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descr="C:\Documents and Settings\Nathan Brown\USERDATA1\My Pictures\logos\thumbnailCAL5RGZ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36376" y="1830272"/>
            <a:ext cx="676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6" descr="C:\Documents and Settings\Nathan Brown\USERDATA1\My Pictures\logos\thumbnailCAUL2AR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6138" y="1830272"/>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descr="C:\Documents and Settings\Nathan Brown\USERDATA1\My Pictures\logos\usda-logo_for_web.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3928" y="1812810"/>
            <a:ext cx="7429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C:\Documents and Settings\Nathan Brown\USERDATA1\My Pictures\logos\New_DOE_Logo_Emblem_Only.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8153" y="1796935"/>
            <a:ext cx="579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1" descr="C:\Documents and Settings\Nathan Brown\USERDATA1\My Pictures\logos\usda-logo_for_web.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3928" y="4710675"/>
            <a:ext cx="7429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Documents and Settings\Nathan Brown\USERDATA1\My Pictures\logos\New_DOE_Logo_Emblem_Only.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8153" y="4694800"/>
            <a:ext cx="579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 descr="C:\Documents and Settings\Nathan Brown\USERDATA1\My Pictures\FAA\FAA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1375" y="4653647"/>
            <a:ext cx="58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44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9"/>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endParaRPr lang="en-US">
              <a:solidFill>
                <a:srgbClr val="000000"/>
              </a:solidFill>
              <a:latin typeface="Times New Roman" pitchFamily="18" charset="0"/>
            </a:endParaRPr>
          </a:p>
        </p:txBody>
      </p:sp>
      <p:sp>
        <p:nvSpPr>
          <p:cNvPr id="23555" name="Text Box 1031"/>
          <p:cNvSpPr txBox="1">
            <a:spLocks noChangeArrowheads="1"/>
          </p:cNvSpPr>
          <p:nvPr/>
        </p:nvSpPr>
        <p:spPr bwMode="auto">
          <a:xfrm>
            <a:off x="282575"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3200" b="1" dirty="0" smtClean="0">
                <a:solidFill>
                  <a:srgbClr val="002060"/>
                </a:solidFill>
                <a:latin typeface="Calibri" pitchFamily="34" charset="0"/>
              </a:rPr>
              <a:t>International Coordination</a:t>
            </a:r>
            <a:endParaRPr lang="en-US" sz="3200" b="1" dirty="0">
              <a:solidFill>
                <a:srgbClr val="002060"/>
              </a:solidFill>
              <a:latin typeface="Calibri" pitchFamily="34" charset="0"/>
            </a:endParaRPr>
          </a:p>
        </p:txBody>
      </p:sp>
      <p:pic>
        <p:nvPicPr>
          <p:cNvPr id="23556" name="Picture 2" descr="Image of National Flag &quot;Stars and Stripe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192213"/>
            <a:ext cx="1066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Image of European Un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1152525"/>
            <a:ext cx="9906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Image of National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7338" y="1122363"/>
            <a:ext cx="9906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australia fla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143000"/>
            <a:ext cx="990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24"/>
          <p:cNvSpPr txBox="1">
            <a:spLocks noChangeArrowheads="1"/>
          </p:cNvSpPr>
          <p:nvPr/>
        </p:nvSpPr>
        <p:spPr bwMode="auto">
          <a:xfrm>
            <a:off x="4110038" y="1849438"/>
            <a:ext cx="1489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1200" b="1">
                <a:solidFill>
                  <a:srgbClr val="000000"/>
                </a:solidFill>
                <a:latin typeface="Calibri" pitchFamily="34" charset="0"/>
              </a:rPr>
              <a:t>SWAFEA/Alfabird</a:t>
            </a:r>
          </a:p>
        </p:txBody>
      </p:sp>
      <p:sp>
        <p:nvSpPr>
          <p:cNvPr id="23561" name="TextBox 27"/>
          <p:cNvSpPr txBox="1">
            <a:spLocks noChangeArrowheads="1"/>
          </p:cNvSpPr>
          <p:nvPr/>
        </p:nvSpPr>
        <p:spPr bwMode="auto">
          <a:xfrm>
            <a:off x="2509838" y="1879600"/>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000"/>
                </a:solidFill>
                <a:latin typeface="Calibri" pitchFamily="34" charset="0"/>
              </a:rPr>
              <a:t>ABRABA/SABB</a:t>
            </a:r>
          </a:p>
        </p:txBody>
      </p:sp>
      <p:pic>
        <p:nvPicPr>
          <p:cNvPr id="23562" name="Picture 2" descr="Image of National 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6850" y="2513013"/>
            <a:ext cx="11811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6" descr="Image of National Fla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3075" y="2557463"/>
            <a:ext cx="11430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Box 30"/>
          <p:cNvSpPr txBox="1">
            <a:spLocks noChangeArrowheads="1"/>
          </p:cNvSpPr>
          <p:nvPr/>
        </p:nvSpPr>
        <p:spPr bwMode="auto">
          <a:xfrm>
            <a:off x="4452938" y="3395663"/>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1200" b="1">
                <a:solidFill>
                  <a:srgbClr val="000000"/>
                </a:solidFill>
                <a:latin typeface="Calibri" pitchFamily="34" charset="0"/>
              </a:rPr>
              <a:t>Sky NRG</a:t>
            </a:r>
          </a:p>
        </p:txBody>
      </p:sp>
      <p:pic>
        <p:nvPicPr>
          <p:cNvPr id="23565" name="Picture 8" descr="Image of National Fla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2363" y="2479675"/>
            <a:ext cx="1260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Box 35"/>
          <p:cNvSpPr txBox="1">
            <a:spLocks noChangeArrowheads="1"/>
          </p:cNvSpPr>
          <p:nvPr/>
        </p:nvSpPr>
        <p:spPr bwMode="auto">
          <a:xfrm>
            <a:off x="1122363" y="32908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000"/>
                </a:solidFill>
                <a:latin typeface="Calibri" pitchFamily="34" charset="0"/>
              </a:rPr>
              <a:t>Aireg</a:t>
            </a:r>
          </a:p>
        </p:txBody>
      </p:sp>
      <p:sp>
        <p:nvSpPr>
          <p:cNvPr id="23567" name="TextBox 36"/>
          <p:cNvSpPr txBox="1">
            <a:spLocks noChangeArrowheads="1"/>
          </p:cNvSpPr>
          <p:nvPr/>
        </p:nvSpPr>
        <p:spPr bwMode="auto">
          <a:xfrm>
            <a:off x="5334000" y="19050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000"/>
                </a:solidFill>
                <a:latin typeface="Calibri" pitchFamily="34" charset="0"/>
              </a:rPr>
              <a:t>Australia / AISAF</a:t>
            </a:r>
          </a:p>
        </p:txBody>
      </p:sp>
      <p:pic>
        <p:nvPicPr>
          <p:cNvPr id="23568" name="Picture 10" descr="Image of National Fla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29300" y="2557463"/>
            <a:ext cx="126523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Box 38"/>
          <p:cNvSpPr txBox="1">
            <a:spLocks noChangeArrowheads="1"/>
          </p:cNvSpPr>
          <p:nvPr/>
        </p:nvSpPr>
        <p:spPr bwMode="auto">
          <a:xfrm>
            <a:off x="5426075" y="3395663"/>
            <a:ext cx="213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000"/>
                </a:solidFill>
                <a:latin typeface="Calibri" pitchFamily="34" charset="0"/>
              </a:rPr>
              <a:t>IFP Energy Nouvelle</a:t>
            </a:r>
          </a:p>
        </p:txBody>
      </p:sp>
      <p:sp>
        <p:nvSpPr>
          <p:cNvPr id="23570" name="TextBox 21"/>
          <p:cNvSpPr txBox="1">
            <a:spLocks noChangeArrowheads="1"/>
          </p:cNvSpPr>
          <p:nvPr/>
        </p:nvSpPr>
        <p:spPr bwMode="auto">
          <a:xfrm>
            <a:off x="1219200" y="19050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000"/>
                </a:solidFill>
                <a:latin typeface="Calibri" pitchFamily="34" charset="0"/>
              </a:rPr>
              <a:t>CAAFI</a:t>
            </a:r>
          </a:p>
        </p:txBody>
      </p:sp>
      <p:sp>
        <p:nvSpPr>
          <p:cNvPr id="23571" name="TextBox 22"/>
          <p:cNvSpPr txBox="1">
            <a:spLocks noChangeArrowheads="1"/>
          </p:cNvSpPr>
          <p:nvPr/>
        </p:nvSpPr>
        <p:spPr bwMode="auto">
          <a:xfrm>
            <a:off x="298450" y="3614738"/>
            <a:ext cx="8763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Font typeface="Arial" pitchFamily="34" charset="0"/>
              <a:buChar char="•"/>
            </a:pPr>
            <a:r>
              <a:rPr lang="en-US" b="1" dirty="0">
                <a:solidFill>
                  <a:srgbClr val="000000"/>
                </a:solidFill>
                <a:latin typeface="Calibri" pitchFamily="34" charset="0"/>
              </a:rPr>
              <a:t>Formal and informal coordination</a:t>
            </a:r>
          </a:p>
          <a:p>
            <a:pPr lvl="1" algn="l" eaLnBrk="1" hangingPunct="1">
              <a:buFont typeface="Arial" pitchFamily="34" charset="0"/>
              <a:buChar char="•"/>
            </a:pPr>
            <a:r>
              <a:rPr lang="en-US" b="1" dirty="0">
                <a:solidFill>
                  <a:srgbClr val="000000"/>
                </a:solidFill>
                <a:latin typeface="Calibri" pitchFamily="34" charset="0"/>
              </a:rPr>
              <a:t>International </a:t>
            </a:r>
            <a:r>
              <a:rPr lang="en-US" b="1" dirty="0" smtClean="0">
                <a:solidFill>
                  <a:srgbClr val="000000"/>
                </a:solidFill>
                <a:latin typeface="Calibri" pitchFamily="34" charset="0"/>
              </a:rPr>
              <a:t>Events</a:t>
            </a:r>
            <a:endParaRPr lang="en-US" b="1" dirty="0">
              <a:solidFill>
                <a:srgbClr val="000000"/>
              </a:solidFill>
              <a:latin typeface="Calibri" pitchFamily="34" charset="0"/>
            </a:endParaRPr>
          </a:p>
          <a:p>
            <a:pPr lvl="1" algn="l" eaLnBrk="1" hangingPunct="1">
              <a:buFont typeface="Arial" pitchFamily="34" charset="0"/>
              <a:buChar char="•"/>
            </a:pPr>
            <a:r>
              <a:rPr lang="en-US" b="1" dirty="0" smtClean="0">
                <a:solidFill>
                  <a:srgbClr val="000000"/>
                </a:solidFill>
                <a:latin typeface="Calibri" pitchFamily="34" charset="0"/>
              </a:rPr>
              <a:t>Bilateral </a:t>
            </a:r>
            <a:r>
              <a:rPr lang="en-US" b="1" dirty="0">
                <a:solidFill>
                  <a:srgbClr val="000000"/>
                </a:solidFill>
                <a:latin typeface="Calibri" pitchFamily="34" charset="0"/>
              </a:rPr>
              <a:t>Cooperation Agreements</a:t>
            </a:r>
          </a:p>
          <a:p>
            <a:pPr lvl="1" algn="l" eaLnBrk="1" hangingPunct="1">
              <a:buFont typeface="Arial" pitchFamily="34" charset="0"/>
              <a:buChar char="•"/>
            </a:pPr>
            <a:r>
              <a:rPr lang="en-US" b="1" dirty="0">
                <a:solidFill>
                  <a:srgbClr val="000000"/>
                </a:solidFill>
                <a:latin typeface="Calibri" pitchFamily="34" charset="0"/>
              </a:rPr>
              <a:t>Coordination with R&amp;D organizations</a:t>
            </a:r>
          </a:p>
          <a:p>
            <a:pPr lvl="1" algn="l" eaLnBrk="1" hangingPunct="1">
              <a:buFont typeface="Arial" pitchFamily="34" charset="0"/>
              <a:buChar char="•"/>
            </a:pPr>
            <a:r>
              <a:rPr lang="en-US" b="1" dirty="0">
                <a:solidFill>
                  <a:srgbClr val="000000"/>
                </a:solidFill>
                <a:latin typeface="Calibri" pitchFamily="34" charset="0"/>
              </a:rPr>
              <a:t>Global Exchange meeting</a:t>
            </a:r>
          </a:p>
          <a:p>
            <a:pPr algn="l" eaLnBrk="1" hangingPunct="1">
              <a:buFont typeface="Arial" pitchFamily="34" charset="0"/>
              <a:buChar char="•"/>
            </a:pPr>
            <a:r>
              <a:rPr lang="en-US" b="1" dirty="0">
                <a:solidFill>
                  <a:srgbClr val="000000"/>
                </a:solidFill>
                <a:latin typeface="Calibri" pitchFamily="34" charset="0"/>
              </a:rPr>
              <a:t>ICAO as forum for exchange</a:t>
            </a:r>
          </a:p>
          <a:p>
            <a:pPr algn="l" eaLnBrk="1" hangingPunct="1">
              <a:buFont typeface="Arial" pitchFamily="34" charset="0"/>
              <a:buChar char="•"/>
            </a:pPr>
            <a:endParaRPr lang="en-US" b="1" dirty="0">
              <a:solidFill>
                <a:srgbClr val="000000"/>
              </a:solidFill>
              <a:latin typeface="Calibri" pitchFamily="34" charset="0"/>
            </a:endParaRPr>
          </a:p>
        </p:txBody>
      </p:sp>
      <p:sp>
        <p:nvSpPr>
          <p:cNvPr id="23572" name="TextBox 25"/>
          <p:cNvSpPr txBox="1">
            <a:spLocks noChangeArrowheads="1"/>
          </p:cNvSpPr>
          <p:nvPr/>
        </p:nvSpPr>
        <p:spPr bwMode="auto">
          <a:xfrm>
            <a:off x="2674938" y="3351213"/>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1200" b="1">
                <a:solidFill>
                  <a:srgbClr val="000000"/>
                </a:solidFill>
                <a:latin typeface="Calibri" pitchFamily="34" charset="0"/>
              </a:rPr>
              <a:t>SENASA/ITAKA</a:t>
            </a:r>
          </a:p>
        </p:txBody>
      </p:sp>
      <p:pic>
        <p:nvPicPr>
          <p:cNvPr id="23573"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59675" y="1139825"/>
            <a:ext cx="13176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TextBox 23"/>
          <p:cNvSpPr txBox="1">
            <a:spLocks noChangeArrowheads="1"/>
          </p:cNvSpPr>
          <p:nvPr/>
        </p:nvSpPr>
        <p:spPr bwMode="auto">
          <a:xfrm>
            <a:off x="7564438" y="2347913"/>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000"/>
                </a:solidFill>
                <a:latin typeface="Calibri" pitchFamily="34" charset="0"/>
              </a:rPr>
              <a:t>ICAO</a:t>
            </a:r>
          </a:p>
        </p:txBody>
      </p:sp>
      <p:pic>
        <p:nvPicPr>
          <p:cNvPr id="23575" name="Picture 2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94588" y="3544888"/>
            <a:ext cx="15938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2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00950" y="4084638"/>
            <a:ext cx="13176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2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35875" y="4781550"/>
            <a:ext cx="13017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3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037388" y="5521325"/>
            <a:ext cx="1968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464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7612" y="196742"/>
            <a:ext cx="8472488" cy="609600"/>
          </a:xfrm>
        </p:spPr>
        <p:txBody>
          <a:bodyPr/>
          <a:lstStyle/>
          <a:p>
            <a:r>
              <a:rPr lang="en-US" sz="3200" dirty="0" smtClean="0"/>
              <a:t>Alt Fuels Focus in 2015</a:t>
            </a:r>
          </a:p>
        </p:txBody>
      </p:sp>
      <p:sp>
        <p:nvSpPr>
          <p:cNvPr id="53251" name="Rectangle 3"/>
          <p:cNvSpPr>
            <a:spLocks noGrp="1" noChangeArrowheads="1"/>
          </p:cNvSpPr>
          <p:nvPr>
            <p:ph idx="1"/>
          </p:nvPr>
        </p:nvSpPr>
        <p:spPr>
          <a:xfrm>
            <a:off x="362308" y="1025912"/>
            <a:ext cx="8483241" cy="6333507"/>
          </a:xfrm>
        </p:spPr>
        <p:txBody>
          <a:bodyPr>
            <a:noAutofit/>
          </a:bodyPr>
          <a:lstStyle/>
          <a:p>
            <a:pPr>
              <a:spcBef>
                <a:spcPts val="1400"/>
              </a:spcBef>
            </a:pPr>
            <a:r>
              <a:rPr lang="en-US" sz="2400" dirty="0" smtClean="0"/>
              <a:t>Continue support to ASTM </a:t>
            </a:r>
            <a:r>
              <a:rPr lang="en-US" sz="2400" dirty="0"/>
              <a:t>approval of </a:t>
            </a:r>
            <a:r>
              <a:rPr lang="en-US" sz="2400" dirty="0" smtClean="0"/>
              <a:t>additional fuel pathways; additional approval(s)</a:t>
            </a:r>
            <a:endParaRPr lang="en-US" sz="2400" dirty="0"/>
          </a:p>
          <a:p>
            <a:pPr>
              <a:spcBef>
                <a:spcPts val="1400"/>
              </a:spcBef>
            </a:pPr>
            <a:r>
              <a:rPr lang="en-US" sz="2400" dirty="0" smtClean="0"/>
              <a:t>Continue engine </a:t>
            </a:r>
            <a:r>
              <a:rPr lang="en-US" sz="2400" dirty="0"/>
              <a:t>tests of new </a:t>
            </a:r>
            <a:r>
              <a:rPr lang="en-US" sz="2400" dirty="0" smtClean="0"/>
              <a:t>fuels to support </a:t>
            </a:r>
            <a:r>
              <a:rPr lang="en-US" sz="2400" dirty="0"/>
              <a:t>for </a:t>
            </a:r>
            <a:r>
              <a:rPr lang="en-US" sz="2400" dirty="0" smtClean="0"/>
              <a:t>approvals </a:t>
            </a:r>
          </a:p>
          <a:p>
            <a:pPr>
              <a:spcBef>
                <a:spcPts val="1400"/>
              </a:spcBef>
            </a:pPr>
            <a:r>
              <a:rPr lang="en-US" sz="2400" dirty="0" smtClean="0"/>
              <a:t>Improve </a:t>
            </a:r>
            <a:r>
              <a:rPr lang="en-US" sz="2400" dirty="0"/>
              <a:t>testing methods to reduce cost and time </a:t>
            </a:r>
          </a:p>
          <a:p>
            <a:pPr>
              <a:spcBef>
                <a:spcPts val="1400"/>
              </a:spcBef>
            </a:pPr>
            <a:r>
              <a:rPr lang="en-US" sz="2400" dirty="0"/>
              <a:t>ASCENT analysis projects established, results will begin to be seen in next year</a:t>
            </a:r>
          </a:p>
          <a:p>
            <a:pPr>
              <a:spcBef>
                <a:spcPts val="1400"/>
              </a:spcBef>
            </a:pPr>
            <a:r>
              <a:rPr lang="en-US" sz="2400" dirty="0"/>
              <a:t>Continued domestic and international engagement</a:t>
            </a:r>
          </a:p>
          <a:p>
            <a:pPr>
              <a:spcBef>
                <a:spcPts val="1400"/>
              </a:spcBef>
            </a:pPr>
            <a:r>
              <a:rPr lang="en-US" sz="2400" dirty="0" smtClean="0"/>
              <a:t>CLEEN </a:t>
            </a:r>
            <a:r>
              <a:rPr lang="en-US" sz="2400" dirty="0"/>
              <a:t>II</a:t>
            </a:r>
          </a:p>
          <a:p>
            <a:pPr>
              <a:spcBef>
                <a:spcPts val="1400"/>
              </a:spcBef>
            </a:pPr>
            <a:endParaRPr lang="en-US" sz="2400" dirty="0" smtClean="0"/>
          </a:p>
        </p:txBody>
      </p:sp>
      <p:sp>
        <p:nvSpPr>
          <p:cNvPr id="4" name="Rectangle 17"/>
          <p:cNvSpPr>
            <a:spLocks noChangeArrowheads="1"/>
          </p:cNvSpPr>
          <p:nvPr/>
        </p:nvSpPr>
        <p:spPr bwMode="auto">
          <a:xfrm>
            <a:off x="6940550" y="630555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DDB0C1C-4857-4B6F-B5E5-2DFFC699C427}" type="slidenum">
              <a:rPr lang="en-US" sz="1200" b="1">
                <a:solidFill>
                  <a:srgbClr val="FFFFFF"/>
                </a:solidFill>
              </a:rPr>
              <a:pPr algn="r"/>
              <a:t>14</a:t>
            </a:fld>
            <a:endParaRPr lang="en-US" sz="1200" b="1">
              <a:solidFill>
                <a:srgbClr val="FFFFFF"/>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550" y="4760112"/>
            <a:ext cx="1781636" cy="118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467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Summary</a:t>
            </a:r>
          </a:p>
        </p:txBody>
      </p:sp>
      <p:sp>
        <p:nvSpPr>
          <p:cNvPr id="74755" name="Content Placeholder 2"/>
          <p:cNvSpPr>
            <a:spLocks noGrp="1"/>
          </p:cNvSpPr>
          <p:nvPr>
            <p:ph idx="1"/>
          </p:nvPr>
        </p:nvSpPr>
        <p:spPr>
          <a:xfrm>
            <a:off x="219075" y="762000"/>
            <a:ext cx="8774113" cy="5187950"/>
          </a:xfrm>
        </p:spPr>
        <p:txBody>
          <a:bodyPr/>
          <a:lstStyle/>
          <a:p>
            <a:r>
              <a:rPr lang="en-US" b="0" dirty="0" smtClean="0"/>
              <a:t>Alternative jet fuels are a key component of FAA strategy in meeting environmental goals</a:t>
            </a:r>
          </a:p>
          <a:p>
            <a:r>
              <a:rPr lang="en-US" b="0" dirty="0" smtClean="0"/>
              <a:t>R&amp;D efforts making progress on overcoming key challenges via testing, analysis and coordination</a:t>
            </a:r>
          </a:p>
          <a:p>
            <a:r>
              <a:rPr lang="en-US" b="0" dirty="0" smtClean="0"/>
              <a:t>Multiple programs and activities:</a:t>
            </a:r>
          </a:p>
          <a:p>
            <a:pPr lvl="1"/>
            <a:r>
              <a:rPr lang="en-US" dirty="0" smtClean="0"/>
              <a:t>Commercial Aviation Alternative Fuels Initiative (CAAFI)</a:t>
            </a:r>
          </a:p>
          <a:p>
            <a:pPr lvl="1"/>
            <a:r>
              <a:rPr lang="en-US" dirty="0" smtClean="0"/>
              <a:t>Continuous Lower Energy, Emissions and Noise</a:t>
            </a:r>
            <a:br>
              <a:rPr lang="en-US" dirty="0" smtClean="0"/>
            </a:br>
            <a:r>
              <a:rPr lang="en-US" dirty="0" smtClean="0"/>
              <a:t>(CLEEN) Program</a:t>
            </a:r>
          </a:p>
          <a:p>
            <a:pPr lvl="1"/>
            <a:r>
              <a:rPr lang="en-US" dirty="0" smtClean="0"/>
              <a:t>Aviation Sustainability Center (ASCENT)</a:t>
            </a:r>
          </a:p>
          <a:p>
            <a:pPr lvl="1"/>
            <a:r>
              <a:rPr lang="en-US" dirty="0" smtClean="0"/>
              <a:t>Farm to Fly 2.0</a:t>
            </a:r>
          </a:p>
          <a:p>
            <a:r>
              <a:rPr lang="en-US" b="0" dirty="0" smtClean="0"/>
              <a:t>Strong domestic and international coordination</a:t>
            </a:r>
          </a:p>
        </p:txBody>
      </p:sp>
      <p:sp>
        <p:nvSpPr>
          <p:cNvPr id="747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15</a:t>
            </a:fld>
            <a:endParaRPr lang="en-US" sz="1200" b="1">
              <a:solidFill>
                <a:srgbClr val="FFFFFF"/>
              </a:solidFill>
            </a:endParaRPr>
          </a:p>
        </p:txBody>
      </p:sp>
    </p:spTree>
    <p:extLst>
      <p:ext uri="{BB962C8B-B14F-4D97-AF65-F5344CB8AC3E}">
        <p14:creationId xmlns:p14="http://schemas.microsoft.com/office/powerpoint/2010/main" val="1628465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Nathan Brown\USERDATA1\My Pictures\FAA\FAA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947" y="2034210"/>
            <a:ext cx="1041068" cy="108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0351" y="1755916"/>
            <a:ext cx="6188764" cy="2169825"/>
          </a:xfrm>
          <a:prstGeom prst="rect">
            <a:avLst/>
          </a:prstGeom>
          <a:noFill/>
        </p:spPr>
        <p:txBody>
          <a:bodyPr wrap="square" rtlCol="0">
            <a:spAutoFit/>
          </a:bodyPr>
          <a:lstStyle/>
          <a:p>
            <a:pPr algn="l">
              <a:spcBef>
                <a:spcPts val="600"/>
              </a:spcBef>
              <a:buFontTx/>
              <a:buNone/>
            </a:pPr>
            <a:r>
              <a:rPr lang="en-US" b="1" dirty="0">
                <a:solidFill>
                  <a:srgbClr val="000000"/>
                </a:solidFill>
              </a:rPr>
              <a:t>Nate Brown</a:t>
            </a:r>
          </a:p>
          <a:p>
            <a:pPr algn="l">
              <a:spcBef>
                <a:spcPts val="600"/>
              </a:spcBef>
              <a:buFontTx/>
              <a:buNone/>
            </a:pPr>
            <a:r>
              <a:rPr lang="en-US" b="1" dirty="0">
                <a:solidFill>
                  <a:srgbClr val="000000"/>
                </a:solidFill>
              </a:rPr>
              <a:t>Alternative Jet Fuel Project Manager</a:t>
            </a:r>
          </a:p>
          <a:p>
            <a:pPr algn="l">
              <a:spcBef>
                <a:spcPts val="600"/>
              </a:spcBef>
              <a:buFontTx/>
              <a:buNone/>
            </a:pPr>
            <a:r>
              <a:rPr lang="en-US" b="1" dirty="0">
                <a:solidFill>
                  <a:srgbClr val="000000"/>
                </a:solidFill>
              </a:rPr>
              <a:t>Federal Aviation Administration </a:t>
            </a:r>
            <a:br>
              <a:rPr lang="en-US" b="1" dirty="0">
                <a:solidFill>
                  <a:srgbClr val="000000"/>
                </a:solidFill>
              </a:rPr>
            </a:br>
            <a:r>
              <a:rPr lang="en-US" b="1" dirty="0">
                <a:solidFill>
                  <a:srgbClr val="000000"/>
                </a:solidFill>
              </a:rPr>
              <a:t>Office of Environment and Energy</a:t>
            </a:r>
          </a:p>
          <a:p>
            <a:pPr algn="l">
              <a:spcBef>
                <a:spcPts val="600"/>
              </a:spcBef>
              <a:buFontTx/>
              <a:buNone/>
            </a:pPr>
            <a:r>
              <a:rPr lang="en-US" b="1" dirty="0">
                <a:solidFill>
                  <a:srgbClr val="000000"/>
                </a:solidFill>
              </a:rPr>
              <a:t>Email: </a:t>
            </a:r>
            <a:r>
              <a:rPr lang="en-US" b="1" dirty="0">
                <a:solidFill>
                  <a:srgbClr val="000000"/>
                </a:solidFill>
                <a:hlinkClick r:id="rId4"/>
              </a:rPr>
              <a:t>nathan.brown@faa.gov</a:t>
            </a:r>
            <a:endParaRPr lang="en-US" b="1" dirty="0">
              <a:solidFill>
                <a:srgbClr val="000000"/>
              </a:solidFill>
            </a:endParaRPr>
          </a:p>
        </p:txBody>
      </p:sp>
    </p:spTree>
    <p:extLst>
      <p:ext uri="{BB962C8B-B14F-4D97-AF65-F5344CB8AC3E}">
        <p14:creationId xmlns:p14="http://schemas.microsoft.com/office/powerpoint/2010/main" val="46722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a:t>Alternative Fuels Principles – </a:t>
            </a:r>
            <a:r>
              <a:rPr lang="en-US" dirty="0" smtClean="0"/>
              <a:t>FAA </a:t>
            </a:r>
            <a:r>
              <a:rPr lang="en-US" dirty="0"/>
              <a:t>Vision</a:t>
            </a:r>
            <a:endParaRPr lang="en-US" dirty="0" smtClean="0"/>
          </a:p>
        </p:txBody>
      </p:sp>
      <p:sp>
        <p:nvSpPr>
          <p:cNvPr id="74755" name="Content Placeholder 2"/>
          <p:cNvSpPr>
            <a:spLocks noGrp="1"/>
          </p:cNvSpPr>
          <p:nvPr>
            <p:ph idx="1"/>
          </p:nvPr>
        </p:nvSpPr>
        <p:spPr>
          <a:xfrm>
            <a:off x="219075" y="762000"/>
            <a:ext cx="8774113" cy="5187950"/>
          </a:xfrm>
        </p:spPr>
        <p:txBody>
          <a:bodyPr/>
          <a:lstStyle/>
          <a:p>
            <a:r>
              <a:rPr lang="en-US" sz="2400" b="0" dirty="0" smtClean="0"/>
              <a:t>Alternative </a:t>
            </a:r>
            <a:r>
              <a:rPr lang="en-US" sz="2400" b="0" dirty="0"/>
              <a:t>Jet Fuels must be drop in, have equivalent safety and better environmental performance than petroleum Jet fuel</a:t>
            </a:r>
          </a:p>
          <a:p>
            <a:r>
              <a:rPr lang="en-US" sz="2400" b="0" dirty="0"/>
              <a:t>Enable all possible fuels that meet criteria </a:t>
            </a:r>
          </a:p>
          <a:p>
            <a:r>
              <a:rPr lang="en-US" sz="2400" b="0" dirty="0"/>
              <a:t>Government role to address key barriers </a:t>
            </a:r>
          </a:p>
          <a:p>
            <a:r>
              <a:rPr lang="en-US" sz="2400" b="0" dirty="0"/>
              <a:t>Work through Public-Private Partnerships</a:t>
            </a:r>
          </a:p>
          <a:p>
            <a:r>
              <a:rPr lang="en-US" sz="2400" b="0" dirty="0"/>
              <a:t>Address the whole supply chain</a:t>
            </a:r>
          </a:p>
          <a:p>
            <a:r>
              <a:rPr lang="en-US" sz="2400" b="0" dirty="0"/>
              <a:t>Leverage expertise and resources of other government agencies and other countries</a:t>
            </a:r>
          </a:p>
          <a:p>
            <a:r>
              <a:rPr lang="en-US" sz="2400" b="0" dirty="0"/>
              <a:t>Aviation should be a lead user of alternative fuels</a:t>
            </a:r>
          </a:p>
        </p:txBody>
      </p:sp>
      <p:sp>
        <p:nvSpPr>
          <p:cNvPr id="747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a:t>
            </a:fld>
            <a:endParaRPr lang="en-US" sz="1200" b="1">
              <a:solidFill>
                <a:srgbClr val="FFFFFF"/>
              </a:solidFill>
            </a:endParaRPr>
          </a:p>
        </p:txBody>
      </p:sp>
    </p:spTree>
    <p:extLst>
      <p:ext uri="{BB962C8B-B14F-4D97-AF65-F5344CB8AC3E}">
        <p14:creationId xmlns:p14="http://schemas.microsoft.com/office/powerpoint/2010/main" val="4258934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5834"/>
            <a:ext cx="8472488" cy="609600"/>
          </a:xfrm>
        </p:spPr>
        <p:txBody>
          <a:bodyPr/>
          <a:lstStyle/>
          <a:p>
            <a:r>
              <a:rPr lang="en-US" dirty="0" smtClean="0"/>
              <a:t>FAA Programs supporting Alternative Jet Fuels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839" y="2754741"/>
            <a:ext cx="1114767" cy="11147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832" y="3928602"/>
            <a:ext cx="1175543" cy="262769"/>
          </a:xfrm>
          <a:prstGeom prst="rect">
            <a:avLst/>
          </a:prstGeom>
        </p:spPr>
      </p:pic>
      <p:sp>
        <p:nvSpPr>
          <p:cNvPr id="7" name="Rectangle 6"/>
          <p:cNvSpPr/>
          <p:nvPr/>
        </p:nvSpPr>
        <p:spPr>
          <a:xfrm>
            <a:off x="1614009" y="2967349"/>
            <a:ext cx="7357369" cy="1569660"/>
          </a:xfrm>
          <a:prstGeom prst="rect">
            <a:avLst/>
          </a:prstGeom>
        </p:spPr>
        <p:txBody>
          <a:bodyPr wrap="square">
            <a:spAutoFit/>
          </a:bodyPr>
          <a:lstStyle/>
          <a:p>
            <a:pPr algn="l" fontAlgn="auto">
              <a:lnSpc>
                <a:spcPct val="80000"/>
              </a:lnSpc>
              <a:spcBef>
                <a:spcPts val="0"/>
              </a:spcBef>
              <a:spcAft>
                <a:spcPts val="0"/>
              </a:spcAft>
              <a:tabLst>
                <a:tab pos="3263900" algn="l"/>
              </a:tabLst>
            </a:pPr>
            <a:r>
              <a:rPr lang="en-US" sz="2000" b="1" dirty="0" smtClean="0">
                <a:solidFill>
                  <a:srgbClr val="1D2F68"/>
                </a:solidFill>
                <a:latin typeface="Arial"/>
                <a:ea typeface="ＭＳ Ｐゴシック" pitchFamily="-109" charset="-128"/>
              </a:rPr>
              <a:t>Continuous Lower Energy, Emissions and Noise (CLEEN)</a:t>
            </a:r>
            <a:endParaRPr lang="en-US" sz="2000" dirty="0" smtClean="0">
              <a:solidFill>
                <a:srgbClr val="000000"/>
              </a:solidFill>
              <a:latin typeface="Arial"/>
            </a:endParaRPr>
          </a:p>
          <a:p>
            <a:pPr marL="285750" indent="-285750" algn="l" fontAlgn="auto">
              <a:spcBef>
                <a:spcPts val="0"/>
              </a:spcBef>
              <a:spcAft>
                <a:spcPts val="0"/>
              </a:spcAft>
              <a:buFont typeface="Arial" pitchFamily="34" charset="0"/>
              <a:buChar char="•"/>
              <a:tabLst>
                <a:tab pos="3263900" algn="l"/>
              </a:tabLst>
            </a:pPr>
            <a:r>
              <a:rPr lang="en-US" sz="2000" dirty="0" smtClean="0">
                <a:solidFill>
                  <a:srgbClr val="000000"/>
                </a:solidFill>
                <a:latin typeface="Arial"/>
              </a:rPr>
              <a:t>Reduce aircraft fuel burn, emissions and noise through technology &amp; advance alternative jet fuels</a:t>
            </a:r>
          </a:p>
          <a:p>
            <a:pPr marL="285750" indent="-285750" algn="l" fontAlgn="auto">
              <a:spcBef>
                <a:spcPts val="0"/>
              </a:spcBef>
              <a:spcAft>
                <a:spcPts val="0"/>
              </a:spcAft>
              <a:buFont typeface="Arial" pitchFamily="34" charset="0"/>
              <a:buChar char="•"/>
              <a:tabLst>
                <a:tab pos="3263900" algn="l"/>
              </a:tabLst>
            </a:pPr>
            <a:r>
              <a:rPr lang="en-US" sz="2000" dirty="0">
                <a:solidFill>
                  <a:srgbClr val="000000"/>
                </a:solidFill>
                <a:latin typeface="Arial"/>
              </a:rPr>
              <a:t>CLEEN I: </a:t>
            </a:r>
            <a:r>
              <a:rPr lang="en-US" sz="2000" dirty="0" smtClean="0">
                <a:solidFill>
                  <a:srgbClr val="000000"/>
                </a:solidFill>
                <a:latin typeface="Arial"/>
              </a:rPr>
              <a:t>2010-2015 ($125M</a:t>
            </a:r>
            <a:r>
              <a:rPr lang="en-US" sz="2000" dirty="0">
                <a:solidFill>
                  <a:srgbClr val="000000"/>
                </a:solidFill>
                <a:latin typeface="Arial"/>
              </a:rPr>
              <a:t> with 1:1 minimum cost share</a:t>
            </a:r>
            <a:r>
              <a:rPr lang="en-US" sz="2000" dirty="0" smtClean="0">
                <a:solidFill>
                  <a:srgbClr val="000000"/>
                </a:solidFill>
                <a:latin typeface="Arial"/>
              </a:rPr>
              <a:t>)</a:t>
            </a:r>
            <a:endParaRPr lang="en-US" sz="2000" dirty="0">
              <a:solidFill>
                <a:srgbClr val="000000"/>
              </a:solidFill>
              <a:latin typeface="Arial"/>
            </a:endParaRPr>
          </a:p>
          <a:p>
            <a:pPr marL="285750" indent="-285750" algn="l" fontAlgn="auto">
              <a:spcBef>
                <a:spcPts val="0"/>
              </a:spcBef>
              <a:spcAft>
                <a:spcPts val="0"/>
              </a:spcAft>
              <a:buFont typeface="Arial" pitchFamily="34" charset="0"/>
              <a:buChar char="•"/>
              <a:tabLst>
                <a:tab pos="3263900" algn="l"/>
              </a:tabLst>
            </a:pPr>
            <a:r>
              <a:rPr lang="en-US" sz="2000" dirty="0">
                <a:solidFill>
                  <a:srgbClr val="000000"/>
                </a:solidFill>
                <a:latin typeface="Arial"/>
              </a:rPr>
              <a:t>CLEEN II: </a:t>
            </a:r>
            <a:r>
              <a:rPr lang="en-US" sz="2000" dirty="0" smtClean="0">
                <a:solidFill>
                  <a:srgbClr val="000000"/>
                </a:solidFill>
                <a:latin typeface="Arial"/>
              </a:rPr>
              <a:t>2015-2020 ($100M with 1:1 minimum cost share)</a:t>
            </a:r>
            <a:endParaRPr lang="en-US" sz="2000" dirty="0">
              <a:solidFill>
                <a:srgbClr val="000000"/>
              </a:solidFill>
              <a:latin typeface="Arial"/>
            </a:endParaRPr>
          </a:p>
        </p:txBody>
      </p:sp>
      <p:sp>
        <p:nvSpPr>
          <p:cNvPr id="8" name="Rectangle 7"/>
          <p:cNvSpPr/>
          <p:nvPr/>
        </p:nvSpPr>
        <p:spPr>
          <a:xfrm>
            <a:off x="1754971" y="1422051"/>
            <a:ext cx="5865029" cy="1261884"/>
          </a:xfrm>
          <a:prstGeom prst="rect">
            <a:avLst/>
          </a:prstGeom>
        </p:spPr>
        <p:txBody>
          <a:bodyPr wrap="square">
            <a:spAutoFit/>
          </a:bodyPr>
          <a:lstStyle/>
          <a:p>
            <a:pPr algn="l" fontAlgn="auto">
              <a:lnSpc>
                <a:spcPct val="80000"/>
              </a:lnSpc>
              <a:spcBef>
                <a:spcPts val="0"/>
              </a:spcBef>
              <a:spcAft>
                <a:spcPts val="0"/>
              </a:spcAft>
              <a:tabLst>
                <a:tab pos="3263900" algn="l"/>
              </a:tabLst>
            </a:pPr>
            <a:r>
              <a:rPr lang="en-US" sz="2000" b="1" dirty="0" smtClean="0">
                <a:solidFill>
                  <a:srgbClr val="1D2F68"/>
                </a:solidFill>
                <a:latin typeface="Arial"/>
                <a:ea typeface="ＭＳ Ｐゴシック" pitchFamily="-109" charset="-128"/>
              </a:rPr>
              <a:t>Aviation Sustainability Center (ASCENT)</a:t>
            </a:r>
            <a:endParaRPr lang="en-US" sz="2000" dirty="0" smtClean="0">
              <a:solidFill>
                <a:srgbClr val="000000"/>
              </a:solidFill>
              <a:latin typeface="Arial"/>
            </a:endParaRPr>
          </a:p>
          <a:p>
            <a:pPr marL="285750" indent="-285750" algn="l" fontAlgn="auto">
              <a:spcBef>
                <a:spcPts val="0"/>
              </a:spcBef>
              <a:spcAft>
                <a:spcPts val="0"/>
              </a:spcAft>
              <a:buFont typeface="Arial" pitchFamily="34" charset="0"/>
              <a:buChar char="•"/>
            </a:pPr>
            <a:r>
              <a:rPr lang="en-US" sz="2000" dirty="0" smtClean="0">
                <a:solidFill>
                  <a:srgbClr val="000000"/>
                </a:solidFill>
                <a:latin typeface="Arial"/>
              </a:rPr>
              <a:t>Center of Excellence for Alternative Jet Fuels and Environment</a:t>
            </a:r>
          </a:p>
          <a:p>
            <a:pPr marL="285750" indent="-285750" algn="l" fontAlgn="auto">
              <a:spcBef>
                <a:spcPts val="0"/>
              </a:spcBef>
              <a:spcAft>
                <a:spcPts val="0"/>
              </a:spcAft>
              <a:buFont typeface="Arial" pitchFamily="34" charset="0"/>
              <a:buChar char="•"/>
            </a:pPr>
            <a:r>
              <a:rPr lang="en-US" sz="2000" dirty="0" smtClean="0">
                <a:solidFill>
                  <a:srgbClr val="000000"/>
                </a:solidFill>
                <a:latin typeface="Arial"/>
              </a:rPr>
              <a:t>University team led by WSU and MIT</a:t>
            </a:r>
          </a:p>
        </p:txBody>
      </p:sp>
      <p:pic>
        <p:nvPicPr>
          <p:cNvPr id="11" name="Picture 2" descr="http://ascent.aero/images/ascent-logo-full-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328204"/>
            <a:ext cx="1366650" cy="8587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3</a:t>
            </a:fld>
            <a:endParaRPr lang="en-US" sz="1200" b="1" dirty="0">
              <a:solidFill>
                <a:srgbClr val="FFFFFF"/>
              </a:solidFill>
            </a:endParaRPr>
          </a:p>
        </p:txBody>
      </p:sp>
      <p:sp>
        <p:nvSpPr>
          <p:cNvPr id="12" name="Rectangle 11"/>
          <p:cNvSpPr/>
          <p:nvPr/>
        </p:nvSpPr>
        <p:spPr>
          <a:xfrm>
            <a:off x="1619767" y="4974339"/>
            <a:ext cx="7357369" cy="830997"/>
          </a:xfrm>
          <a:prstGeom prst="rect">
            <a:avLst/>
          </a:prstGeom>
        </p:spPr>
        <p:txBody>
          <a:bodyPr wrap="square">
            <a:spAutoFit/>
          </a:bodyPr>
          <a:lstStyle/>
          <a:p>
            <a:pPr algn="l" fontAlgn="auto">
              <a:lnSpc>
                <a:spcPct val="80000"/>
              </a:lnSpc>
              <a:spcBef>
                <a:spcPts val="0"/>
              </a:spcBef>
              <a:spcAft>
                <a:spcPts val="0"/>
              </a:spcAft>
              <a:tabLst>
                <a:tab pos="3263900" algn="l"/>
              </a:tabLst>
            </a:pPr>
            <a:r>
              <a:rPr lang="fr-FR" sz="2000" b="1" dirty="0">
                <a:solidFill>
                  <a:srgbClr val="1D2F68"/>
                </a:solidFill>
                <a:latin typeface="Arial"/>
                <a:ea typeface="ＭＳ Ｐゴシック" pitchFamily="-109" charset="-128"/>
              </a:rPr>
              <a:t>Commercial Aviation Alternative Fuels Initiative (CAAFI</a:t>
            </a:r>
            <a:r>
              <a:rPr lang="fr-FR" sz="2000" b="1" dirty="0" smtClean="0">
                <a:solidFill>
                  <a:srgbClr val="1D2F68"/>
                </a:solidFill>
                <a:latin typeface="Arial"/>
                <a:ea typeface="ＭＳ Ｐゴシック" pitchFamily="-109" charset="-128"/>
              </a:rPr>
              <a:t>)</a:t>
            </a:r>
          </a:p>
          <a:p>
            <a:pPr marL="342900" indent="-342900" algn="l" fontAlgn="auto">
              <a:lnSpc>
                <a:spcPct val="80000"/>
              </a:lnSpc>
              <a:spcBef>
                <a:spcPts val="0"/>
              </a:spcBef>
              <a:spcAft>
                <a:spcPts val="0"/>
              </a:spcAft>
              <a:buFont typeface="Arial" panose="020B0604020202020204" pitchFamily="34" charset="0"/>
              <a:buChar char="•"/>
              <a:tabLst>
                <a:tab pos="3263900" algn="l"/>
              </a:tabLst>
            </a:pPr>
            <a:r>
              <a:rPr lang="en-US" sz="2000" dirty="0">
                <a:solidFill>
                  <a:srgbClr val="000000"/>
                </a:solidFill>
                <a:latin typeface="Arial"/>
              </a:rPr>
              <a:t>Public-Private coalition for commercial aviation to engage the emerging alternative </a:t>
            </a:r>
            <a:r>
              <a:rPr lang="en-US" sz="2000" dirty="0" smtClean="0">
                <a:solidFill>
                  <a:srgbClr val="000000"/>
                </a:solidFill>
                <a:latin typeface="Arial"/>
              </a:rPr>
              <a:t>fuels </a:t>
            </a:r>
            <a:r>
              <a:rPr lang="en-US" sz="2000" dirty="0">
                <a:solidFill>
                  <a:srgbClr val="000000"/>
                </a:solidFill>
                <a:latin typeface="Arial"/>
              </a:rPr>
              <a:t>industry</a:t>
            </a: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954" y="4717366"/>
            <a:ext cx="1241013" cy="122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69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rgbClr val="000000"/>
                </a:solidFill>
              </a:rPr>
              <a:t>Testing</a:t>
            </a:r>
          </a:p>
          <a:p>
            <a:pPr marL="1085850" lvl="1" indent="-342900" eaLnBrk="1" hangingPunct="1">
              <a:buFont typeface="Wingdings" pitchFamily="2" charset="2"/>
              <a:buChar char="§"/>
              <a:defRPr/>
            </a:pPr>
            <a:r>
              <a:rPr lang="en-US" dirty="0" smtClean="0">
                <a:solidFill>
                  <a:srgbClr val="000000"/>
                </a:solidFill>
              </a:rPr>
              <a:t>Support Cert/</a:t>
            </a:r>
            <a:r>
              <a:rPr lang="en-US" dirty="0" err="1" smtClean="0">
                <a:solidFill>
                  <a:srgbClr val="000000"/>
                </a:solidFill>
              </a:rPr>
              <a:t>Qual</a:t>
            </a:r>
            <a:r>
              <a:rPr lang="en-US" dirty="0" smtClean="0">
                <a:solidFill>
                  <a:srgbClr val="000000"/>
                </a:solidFill>
              </a:rPr>
              <a:t> testing</a:t>
            </a:r>
          </a:p>
          <a:p>
            <a:pPr marL="1085850" lvl="1" indent="-342900" eaLnBrk="1" hangingPunct="1">
              <a:buFont typeface="Wingdings" pitchFamily="2" charset="2"/>
              <a:buChar char="§"/>
              <a:defRPr/>
            </a:pPr>
            <a:r>
              <a:rPr lang="en-US" dirty="0" smtClean="0">
                <a:solidFill>
                  <a:srgbClr val="000000"/>
                </a:solidFill>
              </a:rPr>
              <a:t>Improve Cert/</a:t>
            </a:r>
            <a:r>
              <a:rPr lang="en-US" dirty="0" err="1" smtClean="0">
                <a:solidFill>
                  <a:srgbClr val="000000"/>
                </a:solidFill>
              </a:rPr>
              <a:t>Qual</a:t>
            </a:r>
            <a:r>
              <a:rPr lang="en-US" dirty="0" smtClean="0">
                <a:solidFill>
                  <a:srgbClr val="000000"/>
                </a:solidFill>
              </a:rPr>
              <a:t> process</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dirty="0" smtClean="0">
                <a:solidFill>
                  <a:srgbClr val="000000"/>
                </a:solidFill>
              </a:rPr>
              <a:t>Analysis </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Environmental sustainability</a:t>
            </a:r>
          </a:p>
          <a:p>
            <a:pPr marL="1085850" lvl="1" indent="-342900" eaLnBrk="1" hangingPunct="1">
              <a:buFont typeface="Wingdings" pitchFamily="2" charset="2"/>
              <a:buChar char="§"/>
              <a:defRPr/>
            </a:pPr>
            <a:r>
              <a:rPr lang="en-US" dirty="0" smtClean="0">
                <a:solidFill>
                  <a:srgbClr val="000000"/>
                </a:solidFill>
              </a:rPr>
              <a:t>Techno-economic analysis</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Future </a:t>
            </a:r>
            <a:r>
              <a:rPr lang="en-US" dirty="0">
                <a:solidFill>
                  <a:srgbClr val="000000"/>
                </a:solidFill>
              </a:rPr>
              <a:t>scenarios</a:t>
            </a:r>
          </a:p>
          <a:p>
            <a:pPr eaLnBrk="1" hangingPunct="1">
              <a:buFont typeface="Arial" pitchFamily="34" charset="0"/>
              <a:buChar char="•"/>
              <a:defRPr/>
            </a:pPr>
            <a:r>
              <a:rPr lang="en-US" dirty="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smtClean="0">
                <a:solidFill>
                  <a:srgbClr val="000000"/>
                </a:solidFill>
              </a:rPr>
              <a:t>International</a:t>
            </a:r>
            <a:endParaRPr lang="en-US" dirty="0">
              <a:solidFill>
                <a:srgbClr val="000000"/>
              </a:solidFill>
            </a:endParaRPr>
          </a:p>
        </p:txBody>
      </p:sp>
      <p:pic>
        <p:nvPicPr>
          <p:cNvPr id="54276"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4513263"/>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3603625"/>
            <a:ext cx="18859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descr="C:\Users\james hileman\Documents\AEE Budget\Funding Vehicles\AJF and E CoE\New COE12 Org Chart, Logo, etc\ASCENT-primary-logo[1].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DDB0C1C-4857-4B6F-B5E5-2DFFC699C427}" type="slidenum">
              <a:rPr lang="en-US" sz="1200" b="1">
                <a:solidFill>
                  <a:srgbClr val="FFFFFF"/>
                </a:solidFill>
              </a:rPr>
              <a:pPr algn="r"/>
              <a:t>4</a:t>
            </a:fld>
            <a:endParaRPr lang="en-US" sz="1200" b="1">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rgbClr val="000000"/>
                </a:solidFill>
              </a:rPr>
              <a:t>Testing</a:t>
            </a:r>
          </a:p>
          <a:p>
            <a:pPr marL="1085850" lvl="1" indent="-342900" eaLnBrk="1" hangingPunct="1">
              <a:buFont typeface="Wingdings" pitchFamily="2" charset="2"/>
              <a:buChar char="§"/>
              <a:defRPr/>
            </a:pPr>
            <a:r>
              <a:rPr lang="en-US" dirty="0">
                <a:solidFill>
                  <a:srgbClr val="000000"/>
                </a:solidFill>
              </a:rPr>
              <a:t>Support Cert/</a:t>
            </a:r>
            <a:r>
              <a:rPr lang="en-US" dirty="0" err="1">
                <a:solidFill>
                  <a:srgbClr val="000000"/>
                </a:solidFill>
              </a:rPr>
              <a:t>Qual</a:t>
            </a:r>
            <a:r>
              <a:rPr lang="en-US" dirty="0">
                <a:solidFill>
                  <a:srgbClr val="000000"/>
                </a:solidFill>
              </a:rPr>
              <a:t> testing</a:t>
            </a:r>
          </a:p>
          <a:p>
            <a:pPr marL="1085850" lvl="1" indent="-342900" eaLnBrk="1" hangingPunct="1">
              <a:buFont typeface="Wingdings" pitchFamily="2" charset="2"/>
              <a:buChar char="§"/>
              <a:defRPr/>
            </a:pPr>
            <a:r>
              <a:rPr lang="en-US" dirty="0">
                <a:solidFill>
                  <a:srgbClr val="000000"/>
                </a:solidFill>
              </a:rPr>
              <a:t>Improve Cert/</a:t>
            </a:r>
            <a:r>
              <a:rPr lang="en-US" dirty="0" err="1">
                <a:solidFill>
                  <a:srgbClr val="000000"/>
                </a:solidFill>
              </a:rPr>
              <a:t>Qual</a:t>
            </a:r>
            <a:r>
              <a:rPr lang="en-US" dirty="0">
                <a:solidFill>
                  <a:srgbClr val="000000"/>
                </a:solidFill>
              </a:rPr>
              <a:t> process</a:t>
            </a: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dirty="0" smtClean="0">
                <a:solidFill>
                  <a:schemeClr val="bg1">
                    <a:lumMod val="85000"/>
                  </a:schemeClr>
                </a:solidFill>
              </a:rPr>
              <a:t>Analysis </a:t>
            </a:r>
            <a:endParaRPr lang="en-US" dirty="0">
              <a:solidFill>
                <a:schemeClr val="bg1">
                  <a:lumMod val="85000"/>
                </a:schemeClr>
              </a:solidFill>
            </a:endParaRPr>
          </a:p>
          <a:p>
            <a:pPr marL="1085850" lvl="1" indent="-342900" eaLnBrk="1" hangingPunct="1">
              <a:buFont typeface="Wingdings" pitchFamily="2" charset="2"/>
              <a:buChar char="§"/>
              <a:defRPr/>
            </a:pPr>
            <a:r>
              <a:rPr lang="en-US" dirty="0">
                <a:solidFill>
                  <a:schemeClr val="bg1">
                    <a:lumMod val="85000"/>
                  </a:schemeClr>
                </a:solidFill>
              </a:rPr>
              <a:t>Environmental sustainability</a:t>
            </a:r>
          </a:p>
          <a:p>
            <a:pPr marL="1085850" lvl="1" indent="-342900" eaLnBrk="1" hangingPunct="1">
              <a:buFont typeface="Wingdings" pitchFamily="2" charset="2"/>
              <a:buChar char="§"/>
              <a:defRPr/>
            </a:pPr>
            <a:r>
              <a:rPr lang="en-US" dirty="0" smtClean="0">
                <a:solidFill>
                  <a:schemeClr val="bg1">
                    <a:lumMod val="85000"/>
                  </a:schemeClr>
                </a:solidFill>
              </a:rPr>
              <a:t>Techno-economic analysis</a:t>
            </a:r>
            <a:endParaRPr lang="en-US" dirty="0">
              <a:solidFill>
                <a:schemeClr val="bg1">
                  <a:lumMod val="85000"/>
                </a:schemeClr>
              </a:solidFill>
            </a:endParaRPr>
          </a:p>
          <a:p>
            <a:pPr marL="1085850" lvl="1" indent="-342900" eaLnBrk="1" hangingPunct="1">
              <a:buFont typeface="Wingdings" pitchFamily="2" charset="2"/>
              <a:buChar char="§"/>
              <a:defRPr/>
            </a:pPr>
            <a:r>
              <a:rPr lang="en-US" dirty="0">
                <a:solidFill>
                  <a:schemeClr val="bg1">
                    <a:lumMod val="85000"/>
                  </a:schemeClr>
                </a:solidFill>
              </a:rPr>
              <a:t>Future scenarios</a:t>
            </a:r>
          </a:p>
          <a:p>
            <a:pPr eaLnBrk="1" hangingPunct="1">
              <a:buFont typeface="Arial" pitchFamily="34" charset="0"/>
              <a:buChar char="•"/>
              <a:defRPr/>
            </a:pPr>
            <a:r>
              <a:rPr lang="en-US" dirty="0">
                <a:solidFill>
                  <a:schemeClr val="bg1">
                    <a:lumMod val="85000"/>
                  </a:schemeClr>
                </a:solidFill>
              </a:rPr>
              <a:t>Coordination</a:t>
            </a:r>
          </a:p>
          <a:p>
            <a:pPr marL="1085850" lvl="1" indent="-342900" eaLnBrk="1" hangingPunct="1">
              <a:buFont typeface="Wingdings" pitchFamily="2" charset="2"/>
              <a:buChar char="§"/>
              <a:defRPr/>
            </a:pPr>
            <a:r>
              <a:rPr lang="en-US" dirty="0">
                <a:solidFill>
                  <a:schemeClr val="bg1">
                    <a:lumMod val="85000"/>
                  </a:schemeClr>
                </a:solidFill>
              </a:rPr>
              <a:t>Interagency</a:t>
            </a:r>
          </a:p>
          <a:p>
            <a:pPr marL="1085850" lvl="1" indent="-342900" eaLnBrk="1" hangingPunct="1">
              <a:buFont typeface="Wingdings" pitchFamily="2" charset="2"/>
              <a:buChar char="§"/>
              <a:defRPr/>
            </a:pPr>
            <a:r>
              <a:rPr lang="en-US" dirty="0">
                <a:solidFill>
                  <a:schemeClr val="bg1">
                    <a:lumMod val="85000"/>
                  </a:schemeClr>
                </a:solidFill>
              </a:rPr>
              <a:t>Public-Private</a:t>
            </a:r>
            <a:endParaRPr lang="en-US" dirty="0">
              <a:solidFill>
                <a:srgbClr val="000000"/>
              </a:solidFill>
            </a:endParaRPr>
          </a:p>
          <a:p>
            <a:pPr marL="1085850" lvl="1" indent="-342900" eaLnBrk="1" hangingPunct="1">
              <a:buFont typeface="Wingdings" pitchFamily="2" charset="2"/>
              <a:buChar char="§"/>
              <a:defRPr/>
            </a:pPr>
            <a:r>
              <a:rPr lang="en-US" dirty="0">
                <a:solidFill>
                  <a:schemeClr val="bg1">
                    <a:lumMod val="85000"/>
                  </a:schemeClr>
                </a:solidFill>
              </a:rPr>
              <a:t>State &amp; Regional</a:t>
            </a:r>
          </a:p>
          <a:p>
            <a:pPr marL="1085850" lvl="1" indent="-342900" eaLnBrk="1" hangingPunct="1">
              <a:buFont typeface="Wingdings" pitchFamily="2" charset="2"/>
              <a:buChar char="§"/>
              <a:defRPr/>
            </a:pPr>
            <a:r>
              <a:rPr lang="en-US" dirty="0" smtClean="0">
                <a:solidFill>
                  <a:schemeClr val="bg1">
                    <a:lumMod val="85000"/>
                  </a:schemeClr>
                </a:solidFill>
              </a:rPr>
              <a:t>International</a:t>
            </a:r>
            <a:endParaRPr lang="en-US" dirty="0">
              <a:solidFill>
                <a:schemeClr val="bg1">
                  <a:lumMod val="85000"/>
                </a:schemeClr>
              </a:solidFill>
            </a:endParaRPr>
          </a:p>
        </p:txBody>
      </p:sp>
      <p:pic>
        <p:nvPicPr>
          <p:cNvPr id="55300"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4513263"/>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3603625"/>
            <a:ext cx="18859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2" descr="C:\Users\james hileman\Documents\AEE Budget\Funding Vehicles\AJF and E CoE\New COE12 Org Chart, Logo, etc\ASCENT-primary-logo[1].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3"/>
          <p:cNvSpPr>
            <a:spLocks noChangeArrowheads="1"/>
          </p:cNvSpPr>
          <p:nvPr/>
        </p:nvSpPr>
        <p:spPr bwMode="auto">
          <a:xfrm>
            <a:off x="5727700" y="4618038"/>
            <a:ext cx="2971800" cy="11525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buFontTx/>
              <a:buChar char="•"/>
            </a:pPr>
            <a:endParaRPr lang="en-US"/>
          </a:p>
        </p:txBody>
      </p:sp>
      <p:sp>
        <p:nvSpPr>
          <p:cNvPr id="5530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769D88C-1C61-4CA0-BB32-BFEBCC1C2D07}" type="slidenum">
              <a:rPr lang="en-US" sz="1200" b="1">
                <a:solidFill>
                  <a:srgbClr val="FFFFFF"/>
                </a:solidFill>
              </a:rPr>
              <a:pPr algn="r"/>
              <a:t>5</a:t>
            </a:fld>
            <a:endParaRPr lang="en-US" sz="1200" b="1">
              <a:solidFill>
                <a:srgbClr val="FFFFFF"/>
              </a:solidFill>
            </a:endParaRPr>
          </a:p>
        </p:txBody>
      </p:sp>
    </p:spTree>
    <p:extLst>
      <p:ext uri="{BB962C8B-B14F-4D97-AF65-F5344CB8AC3E}">
        <p14:creationId xmlns:p14="http://schemas.microsoft.com/office/powerpoint/2010/main" val="348282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Fuel Qualification Support</a:t>
            </a:r>
            <a:endParaRPr lang="en-US" dirty="0"/>
          </a:p>
        </p:txBody>
      </p:sp>
      <p:sp>
        <p:nvSpPr>
          <p:cNvPr id="4" name="Content Placeholder 3"/>
          <p:cNvSpPr>
            <a:spLocks noGrp="1"/>
          </p:cNvSpPr>
          <p:nvPr>
            <p:ph idx="1"/>
          </p:nvPr>
        </p:nvSpPr>
        <p:spPr>
          <a:xfrm>
            <a:off x="219075" y="919164"/>
            <a:ext cx="8774113" cy="4537686"/>
          </a:xfrm>
        </p:spPr>
        <p:txBody>
          <a:bodyPr/>
          <a:lstStyle/>
          <a:p>
            <a:pPr marL="0" indent="0">
              <a:buNone/>
            </a:pPr>
            <a:r>
              <a:rPr lang="en-US" sz="2400" dirty="0" smtClean="0">
                <a:solidFill>
                  <a:schemeClr val="tx1">
                    <a:lumMod val="50000"/>
                    <a:lumOff val="50000"/>
                  </a:schemeClr>
                </a:solidFill>
              </a:rPr>
              <a:t>Support </a:t>
            </a:r>
            <a:r>
              <a:rPr lang="en-US" sz="2400" dirty="0">
                <a:solidFill>
                  <a:schemeClr val="tx1">
                    <a:lumMod val="50000"/>
                    <a:lumOff val="50000"/>
                  </a:schemeClr>
                </a:solidFill>
              </a:rPr>
              <a:t>ASTM </a:t>
            </a:r>
            <a:r>
              <a:rPr lang="en-US" sz="2400" dirty="0" smtClean="0">
                <a:solidFill>
                  <a:schemeClr val="tx1">
                    <a:lumMod val="50000"/>
                    <a:lumOff val="50000"/>
                  </a:schemeClr>
                </a:solidFill>
              </a:rPr>
              <a:t>Intl </a:t>
            </a:r>
            <a:r>
              <a:rPr lang="en-US" sz="2400" dirty="0">
                <a:solidFill>
                  <a:schemeClr val="tx1">
                    <a:lumMod val="50000"/>
                    <a:lumOff val="50000"/>
                  </a:schemeClr>
                </a:solidFill>
              </a:rPr>
              <a:t>evaluation of alternative jet fuels</a:t>
            </a:r>
            <a:endParaRPr lang="en-US" sz="2400" dirty="0"/>
          </a:p>
        </p:txBody>
      </p:sp>
      <p:sp>
        <p:nvSpPr>
          <p:cNvPr id="3" name="Rectangle 5"/>
          <p:cNvSpPr>
            <a:spLocks noChangeArrowheads="1"/>
          </p:cNvSpPr>
          <p:nvPr/>
        </p:nvSpPr>
        <p:spPr bwMode="auto">
          <a:xfrm>
            <a:off x="1" y="43953"/>
            <a:ext cx="184666"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8" tIns="45704" rIns="91408" bIns="45704" numCol="1" anchor="ctr" anchorCtr="0" compatLnSpc="1">
            <a:prstTxWarp prst="textNoShape">
              <a:avLst/>
            </a:prstTxWarp>
            <a:spAutoFit/>
          </a:bodyPr>
          <a:lstStyle/>
          <a:p>
            <a:pPr algn="l" fontAlgn="auto">
              <a:spcBef>
                <a:spcPts val="0"/>
              </a:spcBef>
              <a:spcAft>
                <a:spcPts val="0"/>
              </a:spcAft>
            </a:pPr>
            <a:endParaRPr lang="en-US" sz="1800">
              <a:solidFill>
                <a:prstClr val="black"/>
              </a:solidFill>
              <a:latin typeface="Calibri"/>
            </a:endParaRPr>
          </a:p>
        </p:txBody>
      </p:sp>
      <p:sp>
        <p:nvSpPr>
          <p:cNvPr id="13" name="TextBox 12"/>
          <p:cNvSpPr txBox="1"/>
          <p:nvPr/>
        </p:nvSpPr>
        <p:spPr>
          <a:xfrm>
            <a:off x="381000" y="1578864"/>
            <a:ext cx="8763000" cy="3508653"/>
          </a:xfrm>
          <a:prstGeom prst="rect">
            <a:avLst/>
          </a:prstGeom>
          <a:noFill/>
        </p:spPr>
        <p:txBody>
          <a:bodyPr wrap="square" rtlCol="0">
            <a:spAutoFit/>
          </a:bodyPr>
          <a:lstStyle/>
          <a:p>
            <a:pPr marL="285750" indent="-285750" algn="l" fontAlgn="auto">
              <a:spcBef>
                <a:spcPts val="0"/>
              </a:spcBef>
              <a:spcAft>
                <a:spcPts val="0"/>
              </a:spcAft>
              <a:buFont typeface="Arial" panose="020B0604020202020204" pitchFamily="34" charset="0"/>
              <a:buChar char="•"/>
            </a:pPr>
            <a:r>
              <a:rPr lang="en-US" b="1" dirty="0" smtClean="0">
                <a:solidFill>
                  <a:prstClr val="black"/>
                </a:solidFill>
                <a:latin typeface="Calibri"/>
              </a:rPr>
              <a:t>Support ASTM D4054 testing activities to develop data for approvals</a:t>
            </a:r>
          </a:p>
          <a:p>
            <a:pPr algn="l" fontAlgn="auto">
              <a:spcBef>
                <a:spcPts val="0"/>
              </a:spcBef>
              <a:spcAft>
                <a:spcPts val="0"/>
              </a:spcAft>
            </a:pPr>
            <a:r>
              <a:rPr lang="en-US" b="1" dirty="0">
                <a:solidFill>
                  <a:prstClr val="black"/>
                </a:solidFill>
                <a:latin typeface="Calibri"/>
              </a:rPr>
              <a:t> </a:t>
            </a:r>
            <a:r>
              <a:rPr lang="en-US" b="1" dirty="0" smtClean="0">
                <a:solidFill>
                  <a:prstClr val="black"/>
                </a:solidFill>
                <a:latin typeface="Calibri"/>
              </a:rPr>
              <a:t>    (</a:t>
            </a:r>
            <a:r>
              <a:rPr lang="en-US" dirty="0" smtClean="0">
                <a:solidFill>
                  <a:prstClr val="black"/>
                </a:solidFill>
                <a:latin typeface="Calibri"/>
              </a:rPr>
              <a:t>CLEEN; Volpe BAA; ASCENT </a:t>
            </a:r>
          </a:p>
          <a:p>
            <a:pPr algn="l" fontAlgn="auto">
              <a:spcBef>
                <a:spcPts val="0"/>
              </a:spcBef>
              <a:spcAft>
                <a:spcPts val="0"/>
              </a:spcAft>
            </a:pPr>
            <a:r>
              <a:rPr lang="en-US" dirty="0">
                <a:solidFill>
                  <a:prstClr val="black"/>
                </a:solidFill>
                <a:latin typeface="Calibri"/>
              </a:rPr>
              <a:t> </a:t>
            </a:r>
            <a:r>
              <a:rPr lang="en-US" dirty="0" smtClean="0">
                <a:solidFill>
                  <a:prstClr val="black"/>
                </a:solidFill>
                <a:latin typeface="Calibri"/>
              </a:rPr>
              <a:t>    Project 31)</a:t>
            </a:r>
          </a:p>
          <a:p>
            <a:pPr marL="742950" lvl="1" indent="-285750" algn="l" fontAlgn="auto">
              <a:spcBef>
                <a:spcPts val="0"/>
              </a:spcBef>
              <a:spcAft>
                <a:spcPts val="0"/>
              </a:spcAft>
              <a:buFont typeface="Arial" panose="020B0604020202020204" pitchFamily="34" charset="0"/>
              <a:buChar char="•"/>
            </a:pPr>
            <a:endParaRPr lang="en-US" dirty="0" smtClean="0">
              <a:solidFill>
                <a:prstClr val="black"/>
              </a:solidFill>
              <a:latin typeface="Calibri"/>
            </a:endParaRPr>
          </a:p>
          <a:p>
            <a:pPr marL="285750" indent="-285750" algn="l" fontAlgn="auto">
              <a:spcBef>
                <a:spcPts val="0"/>
              </a:spcBef>
              <a:spcAft>
                <a:spcPts val="0"/>
              </a:spcAft>
              <a:buFont typeface="Arial" panose="020B0604020202020204" pitchFamily="34" charset="0"/>
              <a:buChar char="•"/>
            </a:pPr>
            <a:r>
              <a:rPr lang="en-US" b="1" dirty="0" smtClean="0">
                <a:solidFill>
                  <a:prstClr val="black"/>
                </a:solidFill>
                <a:latin typeface="Calibri"/>
              </a:rPr>
              <a:t>Research </a:t>
            </a:r>
            <a:r>
              <a:rPr lang="en-US" b="1" dirty="0">
                <a:solidFill>
                  <a:prstClr val="black"/>
                </a:solidFill>
                <a:latin typeface="Calibri"/>
              </a:rPr>
              <a:t>Report </a:t>
            </a:r>
            <a:r>
              <a:rPr lang="en-US" b="1" dirty="0" smtClean="0">
                <a:solidFill>
                  <a:prstClr val="black"/>
                </a:solidFill>
                <a:latin typeface="Calibri"/>
              </a:rPr>
              <a:t>Review</a:t>
            </a:r>
            <a:r>
              <a:rPr lang="en-US" b="1" dirty="0">
                <a:solidFill>
                  <a:prstClr val="black"/>
                </a:solidFill>
                <a:latin typeface="Calibri"/>
              </a:rPr>
              <a:t> </a:t>
            </a:r>
          </a:p>
          <a:p>
            <a:pPr algn="l" fontAlgn="auto">
              <a:spcBef>
                <a:spcPts val="0"/>
              </a:spcBef>
              <a:spcAft>
                <a:spcPts val="0"/>
              </a:spcAft>
            </a:pPr>
            <a:r>
              <a:rPr lang="en-US" b="1" dirty="0">
                <a:solidFill>
                  <a:prstClr val="black"/>
                </a:solidFill>
                <a:latin typeface="Calibri"/>
              </a:rPr>
              <a:t> </a:t>
            </a:r>
            <a:r>
              <a:rPr lang="en-US" b="1" dirty="0" smtClean="0">
                <a:solidFill>
                  <a:prstClr val="black"/>
                </a:solidFill>
                <a:latin typeface="Calibri"/>
              </a:rPr>
              <a:t>   </a:t>
            </a:r>
            <a:r>
              <a:rPr lang="en-US" dirty="0" smtClean="0">
                <a:solidFill>
                  <a:prstClr val="black"/>
                </a:solidFill>
                <a:latin typeface="Calibri"/>
              </a:rPr>
              <a:t>(CLEEN)</a:t>
            </a:r>
            <a:endParaRPr lang="en-US" dirty="0">
              <a:solidFill>
                <a:prstClr val="black"/>
              </a:solidFill>
              <a:latin typeface="Calibri"/>
            </a:endParaRPr>
          </a:p>
          <a:p>
            <a:pPr marL="742950" lvl="1" indent="-285750" algn="l" fontAlgn="auto">
              <a:spcBef>
                <a:spcPts val="0"/>
              </a:spcBef>
              <a:spcAft>
                <a:spcPts val="0"/>
              </a:spcAft>
              <a:buFont typeface="Arial" panose="020B0604020202020204" pitchFamily="34" charset="0"/>
              <a:buChar char="•"/>
            </a:pPr>
            <a:endParaRPr lang="en-US" sz="1800" dirty="0" smtClean="0">
              <a:solidFill>
                <a:prstClr val="black"/>
              </a:solidFill>
              <a:latin typeface="Calibri"/>
            </a:endParaRPr>
          </a:p>
          <a:p>
            <a:pPr marL="742950" lvl="1" indent="-285750" algn="l" fontAlgn="auto">
              <a:spcBef>
                <a:spcPts val="0"/>
              </a:spcBef>
              <a:spcAft>
                <a:spcPts val="0"/>
              </a:spcAft>
              <a:buFont typeface="Arial" panose="020B0604020202020204" pitchFamily="34" charset="0"/>
              <a:buChar char="•"/>
            </a:pPr>
            <a:endParaRPr lang="en-US" sz="1800" dirty="0">
              <a:solidFill>
                <a:prstClr val="black"/>
              </a:solidFill>
              <a:latin typeface="Calibri"/>
            </a:endParaRPr>
          </a:p>
          <a:p>
            <a:pPr algn="l" fontAlgn="auto">
              <a:spcBef>
                <a:spcPts val="0"/>
              </a:spcBef>
              <a:spcAft>
                <a:spcPts val="0"/>
              </a:spcAft>
            </a:pPr>
            <a:endParaRPr lang="en-US" sz="1800" b="1" dirty="0" smtClean="0">
              <a:solidFill>
                <a:prstClr val="black"/>
              </a:solidFill>
              <a:latin typeface="Calibri"/>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48" y="2110146"/>
            <a:ext cx="4654452" cy="349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6117" y="128422"/>
            <a:ext cx="924216" cy="92421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7169" y="1255920"/>
            <a:ext cx="974603" cy="217853"/>
          </a:xfrm>
          <a:prstGeom prst="rect">
            <a:avLst/>
          </a:prstGeom>
        </p:spPr>
      </p:pic>
      <p:sp>
        <p:nvSpPr>
          <p:cNvPr id="5" name="Rectangle 4"/>
          <p:cNvSpPr/>
          <p:nvPr/>
        </p:nvSpPr>
        <p:spPr>
          <a:xfrm>
            <a:off x="381000" y="4443414"/>
            <a:ext cx="4226169" cy="1569660"/>
          </a:xfrm>
          <a:prstGeom prst="rect">
            <a:avLst/>
          </a:prstGeom>
        </p:spPr>
        <p:txBody>
          <a:bodyPr wrap="square">
            <a:spAutoFit/>
          </a:bodyPr>
          <a:lstStyle/>
          <a:p>
            <a:pPr marL="285750" indent="-285750" algn="l" fontAlgn="auto">
              <a:spcBef>
                <a:spcPts val="0"/>
              </a:spcBef>
              <a:spcAft>
                <a:spcPts val="0"/>
              </a:spcAft>
              <a:buFont typeface="Arial" panose="020B0604020202020204" pitchFamily="34" charset="0"/>
              <a:buChar char="•"/>
            </a:pPr>
            <a:r>
              <a:rPr lang="en-US" b="1" dirty="0" smtClean="0">
                <a:solidFill>
                  <a:prstClr val="black"/>
                </a:solidFill>
                <a:latin typeface="Calibri"/>
              </a:rPr>
              <a:t>Streamline approval process via the National Jet Fuel Combustion Program </a:t>
            </a:r>
            <a:r>
              <a:rPr lang="en-US" dirty="0" smtClean="0">
                <a:solidFill>
                  <a:prstClr val="black"/>
                </a:solidFill>
                <a:latin typeface="Calibri"/>
              </a:rPr>
              <a:t>(ASCENT)</a:t>
            </a:r>
            <a:endParaRPr lang="en-US" dirty="0">
              <a:solidFill>
                <a:prstClr val="black"/>
              </a:solidFill>
              <a:latin typeface="Calibri"/>
            </a:endParaRPr>
          </a:p>
        </p:txBody>
      </p:sp>
    </p:spTree>
    <p:extLst>
      <p:ext uri="{BB962C8B-B14F-4D97-AF65-F5344CB8AC3E}">
        <p14:creationId xmlns:p14="http://schemas.microsoft.com/office/powerpoint/2010/main" val="327500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73062" y="179017"/>
            <a:ext cx="8472488" cy="609600"/>
          </a:xfrm>
        </p:spPr>
        <p:txBody>
          <a:bodyPr/>
          <a:lstStyle/>
          <a:p>
            <a:r>
              <a:rPr lang="en-US" sz="3200" dirty="0" smtClean="0"/>
              <a:t>ASCENT C/Q Projects (FY14)</a:t>
            </a:r>
          </a:p>
        </p:txBody>
      </p:sp>
      <p:sp>
        <p:nvSpPr>
          <p:cNvPr id="53251" name="Rectangle 3"/>
          <p:cNvSpPr>
            <a:spLocks noGrp="1" noChangeArrowheads="1"/>
          </p:cNvSpPr>
          <p:nvPr>
            <p:ph idx="1"/>
          </p:nvPr>
        </p:nvSpPr>
        <p:spPr>
          <a:xfrm>
            <a:off x="431320" y="1003610"/>
            <a:ext cx="8549291" cy="6355809"/>
          </a:xfrm>
        </p:spPr>
        <p:txBody>
          <a:bodyPr>
            <a:noAutofit/>
          </a:bodyPr>
          <a:lstStyle/>
          <a:p>
            <a:pPr>
              <a:spcBef>
                <a:spcPts val="600"/>
              </a:spcBef>
            </a:pPr>
            <a:r>
              <a:rPr lang="en-US" sz="2400" dirty="0"/>
              <a:t>P31 Alternative Jet Fuel Test and </a:t>
            </a:r>
            <a:r>
              <a:rPr lang="en-US" sz="2400" dirty="0" smtClean="0"/>
              <a:t>Evaluation</a:t>
            </a:r>
            <a:endParaRPr lang="en-US" sz="2000" dirty="0"/>
          </a:p>
          <a:p>
            <a:pPr>
              <a:spcBef>
                <a:spcPts val="600"/>
              </a:spcBef>
            </a:pPr>
            <a:r>
              <a:rPr lang="en-US" sz="2400" dirty="0"/>
              <a:t>P33 Alternative Jet Fuel </a:t>
            </a:r>
            <a:r>
              <a:rPr lang="en-US" sz="2400" dirty="0" smtClean="0"/>
              <a:t>test </a:t>
            </a:r>
            <a:r>
              <a:rPr lang="en-US" sz="2400" dirty="0"/>
              <a:t>data library</a:t>
            </a:r>
          </a:p>
          <a:p>
            <a:pPr>
              <a:spcBef>
                <a:spcPts val="600"/>
              </a:spcBef>
            </a:pPr>
            <a:r>
              <a:rPr lang="en-US" sz="2400" dirty="0" smtClean="0"/>
              <a:t>P25 </a:t>
            </a:r>
            <a:r>
              <a:rPr lang="en-US" sz="2400" dirty="0"/>
              <a:t>NJFCP Area 1- Chemical Kinetic </a:t>
            </a:r>
            <a:r>
              <a:rPr lang="en-US" sz="2400" dirty="0" smtClean="0"/>
              <a:t>Combustion</a:t>
            </a:r>
          </a:p>
          <a:p>
            <a:pPr>
              <a:spcBef>
                <a:spcPts val="600"/>
              </a:spcBef>
            </a:pPr>
            <a:r>
              <a:rPr lang="en-US" sz="2400" dirty="0" smtClean="0"/>
              <a:t>P26 </a:t>
            </a:r>
            <a:r>
              <a:rPr lang="en-US" sz="2400" dirty="0"/>
              <a:t>NJFCP Area </a:t>
            </a:r>
            <a:r>
              <a:rPr lang="en-US" sz="2400" dirty="0" smtClean="0"/>
              <a:t>2 </a:t>
            </a:r>
            <a:r>
              <a:rPr lang="en-US" sz="2400" dirty="0"/>
              <a:t>-Chemical Kinetic </a:t>
            </a:r>
            <a:r>
              <a:rPr lang="en-US" sz="2400" dirty="0" smtClean="0"/>
              <a:t>Modeling</a:t>
            </a:r>
          </a:p>
          <a:p>
            <a:pPr>
              <a:spcBef>
                <a:spcPts val="600"/>
              </a:spcBef>
            </a:pPr>
            <a:r>
              <a:rPr lang="en-US" sz="2400" dirty="0" smtClean="0"/>
              <a:t>P27 </a:t>
            </a:r>
            <a:r>
              <a:rPr lang="en-US" sz="2400" dirty="0"/>
              <a:t>NJFCP Area 3 - Advanced Combustion </a:t>
            </a:r>
            <a:r>
              <a:rPr lang="en-US" sz="2400" dirty="0" smtClean="0"/>
              <a:t>Test</a:t>
            </a:r>
          </a:p>
          <a:p>
            <a:pPr>
              <a:spcBef>
                <a:spcPts val="600"/>
              </a:spcBef>
            </a:pPr>
            <a:r>
              <a:rPr lang="en-US" sz="2400" dirty="0" smtClean="0"/>
              <a:t>P28 </a:t>
            </a:r>
            <a:r>
              <a:rPr lang="en-US" sz="2400" dirty="0"/>
              <a:t>NJFCP Area 4 - Combustion </a:t>
            </a:r>
            <a:r>
              <a:rPr lang="en-US" sz="2400" dirty="0" smtClean="0"/>
              <a:t>Modeling</a:t>
            </a:r>
          </a:p>
          <a:p>
            <a:pPr>
              <a:spcBef>
                <a:spcPts val="600"/>
              </a:spcBef>
            </a:pPr>
            <a:r>
              <a:rPr lang="en-US" sz="2400" dirty="0" smtClean="0"/>
              <a:t>P29 </a:t>
            </a:r>
            <a:r>
              <a:rPr lang="en-US" sz="2400" dirty="0"/>
              <a:t>NJFCP Area 5 </a:t>
            </a:r>
            <a:r>
              <a:rPr lang="en-US" sz="2400" dirty="0" smtClean="0"/>
              <a:t>- Atomization Testing</a:t>
            </a:r>
          </a:p>
          <a:p>
            <a:pPr>
              <a:spcBef>
                <a:spcPts val="600"/>
              </a:spcBef>
            </a:pPr>
            <a:r>
              <a:rPr lang="en-US" sz="2400" dirty="0" smtClean="0"/>
              <a:t>P30 </a:t>
            </a:r>
            <a:r>
              <a:rPr lang="en-US" sz="2400" dirty="0"/>
              <a:t>NJFCP Area 6 - Referee Swirl Stabilized Combustor </a:t>
            </a:r>
            <a:r>
              <a:rPr lang="en-US" sz="2400" dirty="0" smtClean="0"/>
              <a:t>Evaluation</a:t>
            </a:r>
          </a:p>
          <a:p>
            <a:pPr>
              <a:spcBef>
                <a:spcPts val="600"/>
              </a:spcBef>
            </a:pPr>
            <a:r>
              <a:rPr lang="en-US" sz="2400" dirty="0" smtClean="0"/>
              <a:t>P34 NJFCP </a:t>
            </a:r>
            <a:r>
              <a:rPr lang="en-US" sz="2400" dirty="0"/>
              <a:t>Area 7 - Overall Program Integration and Analysis</a:t>
            </a:r>
          </a:p>
          <a:p>
            <a:pPr>
              <a:spcBef>
                <a:spcPts val="1400"/>
              </a:spcBef>
            </a:pPr>
            <a:endParaRPr lang="en-US" sz="2400" dirty="0" smtClean="0"/>
          </a:p>
        </p:txBody>
      </p:sp>
      <p:sp>
        <p:nvSpPr>
          <p:cNvPr id="4" name="Rectangle 17"/>
          <p:cNvSpPr>
            <a:spLocks noChangeArrowheads="1"/>
          </p:cNvSpPr>
          <p:nvPr/>
        </p:nvSpPr>
        <p:spPr bwMode="auto">
          <a:xfrm>
            <a:off x="6940550" y="630555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ADDB0C1C-4857-4B6F-B5E5-2DFFC699C427}" type="slidenum">
              <a:rPr lang="en-US" sz="1200" b="1">
                <a:solidFill>
                  <a:srgbClr val="FFFFFF"/>
                </a:solidFill>
              </a:rPr>
              <a:pPr algn="r" fontAlgn="base">
                <a:spcBef>
                  <a:spcPct val="0"/>
                </a:spcBef>
                <a:spcAft>
                  <a:spcPct val="0"/>
                </a:spcAft>
              </a:pPr>
              <a:t>7</a:t>
            </a:fld>
            <a:endParaRPr lang="en-US" sz="1200" b="1">
              <a:solidFill>
                <a:srgbClr val="FFFFFF"/>
              </a:solidFill>
            </a:endParaRPr>
          </a:p>
        </p:txBody>
      </p:sp>
      <p:pic>
        <p:nvPicPr>
          <p:cNvPr id="5" name="Picture 2" descr="C:\Users\james hileman\Documents\AEE Budget\Funding Vehicles\AJF and E CoE\New COE12 Org Chart, Logo, etc\ASCENT-primary-logo[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050" y="152400"/>
            <a:ext cx="1037454" cy="80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02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chemeClr val="bg1">
                    <a:lumMod val="85000"/>
                  </a:schemeClr>
                </a:solidFill>
              </a:rPr>
              <a:t>Testing</a:t>
            </a:r>
          </a:p>
          <a:p>
            <a:pPr marL="1085850" lvl="1" indent="-342900" eaLnBrk="1" hangingPunct="1">
              <a:buFont typeface="Wingdings" pitchFamily="2" charset="2"/>
              <a:buChar char="§"/>
              <a:defRPr/>
            </a:pPr>
            <a:r>
              <a:rPr lang="en-US" dirty="0">
                <a:solidFill>
                  <a:schemeClr val="bg1">
                    <a:lumMod val="85000"/>
                  </a:schemeClr>
                </a:solidFill>
              </a:rPr>
              <a:t>Support Cert/</a:t>
            </a:r>
            <a:r>
              <a:rPr lang="en-US" dirty="0" err="1">
                <a:solidFill>
                  <a:schemeClr val="bg1">
                    <a:lumMod val="85000"/>
                  </a:schemeClr>
                </a:solidFill>
              </a:rPr>
              <a:t>Qual</a:t>
            </a:r>
            <a:r>
              <a:rPr lang="en-US" dirty="0">
                <a:solidFill>
                  <a:schemeClr val="bg1">
                    <a:lumMod val="85000"/>
                  </a:schemeClr>
                </a:solidFill>
              </a:rPr>
              <a:t> testing</a:t>
            </a:r>
          </a:p>
          <a:p>
            <a:pPr marL="1085850" lvl="1" indent="-342900" eaLnBrk="1" hangingPunct="1">
              <a:buFont typeface="Wingdings" pitchFamily="2" charset="2"/>
              <a:buChar char="§"/>
              <a:defRPr/>
            </a:pPr>
            <a:r>
              <a:rPr lang="en-US" dirty="0">
                <a:solidFill>
                  <a:schemeClr val="bg1">
                    <a:lumMod val="85000"/>
                  </a:schemeClr>
                </a:solidFill>
              </a:rPr>
              <a:t>Improve Cert/</a:t>
            </a:r>
            <a:r>
              <a:rPr lang="en-US" dirty="0" err="1">
                <a:solidFill>
                  <a:schemeClr val="bg1">
                    <a:lumMod val="85000"/>
                  </a:schemeClr>
                </a:solidFill>
              </a:rPr>
              <a:t>Qual</a:t>
            </a:r>
            <a:r>
              <a:rPr lang="en-US" dirty="0">
                <a:solidFill>
                  <a:schemeClr val="bg1">
                    <a:lumMod val="85000"/>
                  </a:schemeClr>
                </a:solidFill>
              </a:rPr>
              <a:t> process</a:t>
            </a:r>
          </a:p>
          <a:p>
            <a:pPr marL="1085850" lvl="1" indent="-342900" eaLnBrk="1" hangingPunct="1">
              <a:buFont typeface="Wingdings" pitchFamily="2" charset="2"/>
              <a:buChar char="§"/>
              <a:defRPr/>
            </a:pPr>
            <a:r>
              <a:rPr lang="en-US" dirty="0">
                <a:solidFill>
                  <a:schemeClr val="bg1">
                    <a:lumMod val="85000"/>
                  </a:schemeClr>
                </a:solidFill>
              </a:rPr>
              <a:t>Emissions measurements</a:t>
            </a:r>
          </a:p>
          <a:p>
            <a:pPr eaLnBrk="1" hangingPunct="1">
              <a:buFont typeface="Arial" pitchFamily="34" charset="0"/>
              <a:buChar char="•"/>
              <a:defRPr/>
            </a:pPr>
            <a:r>
              <a:rPr lang="en-US" dirty="0" smtClean="0"/>
              <a:t>Analysis </a:t>
            </a:r>
            <a:endParaRPr lang="en-US" dirty="0"/>
          </a:p>
          <a:p>
            <a:pPr marL="1085850" lvl="1" indent="-342900" eaLnBrk="1" hangingPunct="1">
              <a:buFont typeface="Wingdings" pitchFamily="2" charset="2"/>
              <a:buChar char="§"/>
              <a:defRPr/>
            </a:pPr>
            <a:r>
              <a:rPr lang="en-US" dirty="0"/>
              <a:t>Environmental sustainability</a:t>
            </a:r>
          </a:p>
          <a:p>
            <a:pPr marL="1085850" lvl="1" indent="-342900" eaLnBrk="1" hangingPunct="1">
              <a:buFont typeface="Wingdings" pitchFamily="2" charset="2"/>
              <a:buChar char="§"/>
              <a:defRPr/>
            </a:pPr>
            <a:r>
              <a:rPr lang="en-US" dirty="0" smtClean="0"/>
              <a:t>Techno-economic analysis</a:t>
            </a:r>
            <a:endParaRPr lang="en-US" dirty="0"/>
          </a:p>
          <a:p>
            <a:pPr marL="1085850" lvl="1" indent="-342900" eaLnBrk="1" hangingPunct="1">
              <a:buFont typeface="Wingdings" pitchFamily="2" charset="2"/>
              <a:buChar char="§"/>
              <a:defRPr/>
            </a:pPr>
            <a:r>
              <a:rPr lang="en-US" dirty="0"/>
              <a:t>Future scenarios</a:t>
            </a:r>
          </a:p>
          <a:p>
            <a:pPr eaLnBrk="1" hangingPunct="1">
              <a:buFont typeface="Arial" pitchFamily="34" charset="0"/>
              <a:buChar char="•"/>
              <a:defRPr/>
            </a:pPr>
            <a:r>
              <a:rPr lang="en-US" dirty="0" smtClean="0">
                <a:solidFill>
                  <a:schemeClr val="bg1">
                    <a:lumMod val="85000"/>
                  </a:schemeClr>
                </a:solidFill>
              </a:rPr>
              <a:t>Coordination</a:t>
            </a:r>
          </a:p>
          <a:p>
            <a:pPr marL="1085850" lvl="1" indent="-342900" eaLnBrk="1" hangingPunct="1">
              <a:buFont typeface="Wingdings" pitchFamily="2" charset="2"/>
              <a:buChar char="§"/>
              <a:defRPr/>
            </a:pPr>
            <a:r>
              <a:rPr lang="en-US" dirty="0">
                <a:solidFill>
                  <a:schemeClr val="bg1">
                    <a:lumMod val="85000"/>
                  </a:schemeClr>
                </a:solidFill>
              </a:rPr>
              <a:t>Interagency</a:t>
            </a:r>
          </a:p>
          <a:p>
            <a:pPr marL="1085850" lvl="1" indent="-342900" eaLnBrk="1" hangingPunct="1">
              <a:buFont typeface="Wingdings" pitchFamily="2" charset="2"/>
              <a:buChar char="§"/>
              <a:defRPr/>
            </a:pPr>
            <a:r>
              <a:rPr lang="en-US" dirty="0">
                <a:solidFill>
                  <a:schemeClr val="bg1">
                    <a:lumMod val="85000"/>
                  </a:schemeClr>
                </a:solidFill>
              </a:rPr>
              <a:t>Public-Private</a:t>
            </a:r>
            <a:endParaRPr lang="en-US" dirty="0">
              <a:solidFill>
                <a:srgbClr val="000000"/>
              </a:solidFill>
            </a:endParaRPr>
          </a:p>
          <a:p>
            <a:pPr marL="1085850" lvl="1" indent="-342900" eaLnBrk="1" hangingPunct="1">
              <a:buFont typeface="Wingdings" pitchFamily="2" charset="2"/>
              <a:buChar char="§"/>
              <a:defRPr/>
            </a:pPr>
            <a:r>
              <a:rPr lang="en-US" dirty="0">
                <a:solidFill>
                  <a:schemeClr val="bg1">
                    <a:lumMod val="85000"/>
                  </a:schemeClr>
                </a:solidFill>
              </a:rPr>
              <a:t>State &amp; Regional</a:t>
            </a:r>
          </a:p>
          <a:p>
            <a:pPr marL="1085850" lvl="1" indent="-342900" eaLnBrk="1" hangingPunct="1">
              <a:buFont typeface="Wingdings" pitchFamily="2" charset="2"/>
              <a:buChar char="§"/>
              <a:defRPr/>
            </a:pPr>
            <a:r>
              <a:rPr lang="en-US" dirty="0" smtClean="0">
                <a:solidFill>
                  <a:schemeClr val="bg1">
                    <a:lumMod val="85000"/>
                  </a:schemeClr>
                </a:solidFill>
              </a:rPr>
              <a:t>International</a:t>
            </a:r>
            <a:endParaRPr lang="en-US" dirty="0">
              <a:solidFill>
                <a:schemeClr val="bg1">
                  <a:lumMod val="85000"/>
                </a:schemeClr>
              </a:solidFill>
            </a:endParaRPr>
          </a:p>
        </p:txBody>
      </p:sp>
      <p:pic>
        <p:nvPicPr>
          <p:cNvPr id="61444"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4513263"/>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3603625"/>
            <a:ext cx="18859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2" descr="C:\Users\james hileman\Documents\AEE Budget\Funding Vehicles\AJF and E CoE\New COE12 Org Chart, Logo, etc\ASCENT-primary-logo[1].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3"/>
          <p:cNvSpPr>
            <a:spLocks noChangeArrowheads="1"/>
          </p:cNvSpPr>
          <p:nvPr/>
        </p:nvSpPr>
        <p:spPr bwMode="auto">
          <a:xfrm>
            <a:off x="5727700" y="4618038"/>
            <a:ext cx="2971800" cy="11525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buFontTx/>
              <a:buChar char="•"/>
            </a:pPr>
            <a:endParaRPr lang="en-US"/>
          </a:p>
        </p:txBody>
      </p:sp>
      <p:sp>
        <p:nvSpPr>
          <p:cNvPr id="61450" name="Rectangle 9"/>
          <p:cNvSpPr>
            <a:spLocks noChangeArrowheads="1"/>
          </p:cNvSpPr>
          <p:nvPr/>
        </p:nvSpPr>
        <p:spPr bwMode="auto">
          <a:xfrm>
            <a:off x="5624513" y="677863"/>
            <a:ext cx="2757487" cy="183673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buFontTx/>
              <a:buChar char="•"/>
            </a:pPr>
            <a:endParaRPr lang="en-US"/>
          </a:p>
        </p:txBody>
      </p:sp>
      <p:sp>
        <p:nvSpPr>
          <p:cNvPr id="6145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96CE8FE3-7950-49DC-B503-61A1077F8EBB}" type="slidenum">
              <a:rPr lang="en-US" sz="1200" b="1">
                <a:solidFill>
                  <a:srgbClr val="FFFFFF"/>
                </a:solidFill>
              </a:rPr>
              <a:pPr algn="r"/>
              <a:t>8</a:t>
            </a:fld>
            <a:endParaRPr lang="en-US" sz="1200" b="1">
              <a:solidFill>
                <a:srgbClr val="FFFFFF"/>
              </a:solidFill>
            </a:endParaRPr>
          </a:p>
        </p:txBody>
      </p:sp>
    </p:spTree>
    <p:extLst>
      <p:ext uri="{BB962C8B-B14F-4D97-AF65-F5344CB8AC3E}">
        <p14:creationId xmlns:p14="http://schemas.microsoft.com/office/powerpoint/2010/main" val="577609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over Page (June).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87" y="642464"/>
            <a:ext cx="2349329" cy="3038887"/>
          </a:xfrm>
          <a:prstGeom prst="rect">
            <a:avLst/>
          </a:prstGeom>
          <a:noFill/>
          <a:ln w="9525">
            <a:solidFill>
              <a:srgbClr val="595959"/>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519" y="1283213"/>
            <a:ext cx="2025599" cy="24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7" name="Title 1"/>
          <p:cNvSpPr>
            <a:spLocks noGrp="1"/>
          </p:cNvSpPr>
          <p:nvPr>
            <p:ph type="title"/>
          </p:nvPr>
        </p:nvSpPr>
        <p:spPr bwMode="auto">
          <a:xfrm>
            <a:off x="454840" y="118857"/>
            <a:ext cx="8472488"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Helvetica" pitchFamily="84" charset="0"/>
                <a:ea typeface="ＭＳ Ｐゴシック" pitchFamily="84" charset="-128"/>
              </a:rPr>
              <a:t>Alternative Fuels </a:t>
            </a:r>
            <a:r>
              <a:rPr lang="en-US" sz="2800" dirty="0" smtClean="0">
                <a:latin typeface="Helvetica" pitchFamily="84" charset="0"/>
                <a:ea typeface="ＭＳ Ｐゴシック" pitchFamily="84" charset="-128"/>
              </a:rPr>
              <a:t>Analysis</a:t>
            </a:r>
            <a:endParaRPr lang="en-US" sz="2800" dirty="0" smtClean="0">
              <a:latin typeface="Helvetica" pitchFamily="84" charset="0"/>
              <a:ea typeface="ＭＳ Ｐゴシック" pitchFamily="84" charset="-128"/>
            </a:endParaRPr>
          </a:p>
        </p:txBody>
      </p:sp>
      <p:sp>
        <p:nvSpPr>
          <p:cNvPr id="65539" name="Rectangle 4"/>
          <p:cNvSpPr>
            <a:spLocks noChangeArrowheads="1"/>
          </p:cNvSpPr>
          <p:nvPr/>
        </p:nvSpPr>
        <p:spPr bwMode="auto">
          <a:xfrm>
            <a:off x="50105" y="6225436"/>
            <a:ext cx="4935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None/>
            </a:pPr>
            <a:r>
              <a:rPr lang="en-US" sz="1600" b="0" dirty="0" smtClean="0">
                <a:solidFill>
                  <a:schemeClr val="bg1"/>
                </a:solidFill>
              </a:rPr>
              <a:t>*http</a:t>
            </a:r>
            <a:r>
              <a:rPr lang="en-US" sz="1600" b="0" dirty="0">
                <a:solidFill>
                  <a:schemeClr val="bg1"/>
                </a:solidFill>
              </a:rPr>
              <a:t>://</a:t>
            </a:r>
            <a:r>
              <a:rPr lang="en-US" sz="1600" b="0" dirty="0" smtClean="0">
                <a:solidFill>
                  <a:schemeClr val="bg1"/>
                </a:solidFill>
              </a:rPr>
              <a:t>web.mit.edu/aeroastro/partner/reports/proj28/partner-proj28-2010-001.pdf</a:t>
            </a:r>
            <a:endParaRPr lang="en-US" sz="1600" b="0" dirty="0">
              <a:solidFill>
                <a:schemeClr val="bg1"/>
              </a:solidFill>
            </a:endParaRPr>
          </a:p>
        </p:txBody>
      </p:sp>
      <p:sp>
        <p:nvSpPr>
          <p:cNvPr id="11" name="Content Placeholder 4"/>
          <p:cNvSpPr>
            <a:spLocks noGrp="1"/>
          </p:cNvSpPr>
          <p:nvPr>
            <p:ph idx="1"/>
          </p:nvPr>
        </p:nvSpPr>
        <p:spPr bwMode="auto">
          <a:xfrm>
            <a:off x="228600" y="651898"/>
            <a:ext cx="4376058" cy="5683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sz="2400" b="0" dirty="0" smtClean="0">
                <a:latin typeface="Calibri" panose="020F0502020204030204" pitchFamily="34" charset="0"/>
                <a:ea typeface="ＭＳ Ｐゴシック" pitchFamily="84" charset="-128"/>
                <a:cs typeface="Calibri" pitchFamily="34" charset="0"/>
              </a:rPr>
              <a:t>Environmental Analysis</a:t>
            </a:r>
          </a:p>
          <a:p>
            <a:pPr lvl="1">
              <a:defRPr/>
            </a:pPr>
            <a:r>
              <a:rPr lang="en-US" sz="2000" dirty="0" smtClean="0">
                <a:latin typeface="Calibri" pitchFamily="34" charset="0"/>
                <a:ea typeface="ＭＳ Ｐゴシック" pitchFamily="84" charset="-128"/>
                <a:cs typeface="Calibri" pitchFamily="34" charset="0"/>
              </a:rPr>
              <a:t>Well-to-tank </a:t>
            </a:r>
            <a:r>
              <a:rPr lang="en-US" sz="2000" dirty="0">
                <a:latin typeface="Calibri" pitchFamily="34" charset="0"/>
                <a:ea typeface="ＭＳ Ｐゴシック" pitchFamily="84" charset="-128"/>
                <a:cs typeface="Calibri" pitchFamily="34" charset="0"/>
              </a:rPr>
              <a:t>GHG and combustion </a:t>
            </a:r>
            <a:r>
              <a:rPr lang="en-US" sz="2000" dirty="0" smtClean="0">
                <a:latin typeface="Calibri" pitchFamily="34" charset="0"/>
                <a:ea typeface="ＭＳ Ｐゴシック" pitchFamily="84" charset="-128"/>
                <a:cs typeface="Calibri" pitchFamily="34" charset="0"/>
              </a:rPr>
              <a:t>CO</a:t>
            </a:r>
            <a:r>
              <a:rPr lang="en-US" sz="2000" baseline="-25000" dirty="0" smtClean="0">
                <a:latin typeface="Calibri" pitchFamily="34" charset="0"/>
                <a:ea typeface="ＭＳ Ｐゴシック" pitchFamily="84" charset="-128"/>
                <a:cs typeface="Calibri" pitchFamily="34" charset="0"/>
              </a:rPr>
              <a:t>2</a:t>
            </a:r>
            <a:r>
              <a:rPr lang="en-US" sz="2000" baseline="-25000" dirty="0">
                <a:latin typeface="Calibri" pitchFamily="34" charset="0"/>
                <a:ea typeface="ＭＳ Ｐゴシック" pitchFamily="84" charset="-128"/>
                <a:cs typeface="Calibri" pitchFamily="34" charset="0"/>
              </a:rPr>
              <a:t> </a:t>
            </a:r>
            <a:r>
              <a:rPr lang="en-US" sz="2000" dirty="0">
                <a:latin typeface="Calibri" pitchFamily="34" charset="0"/>
                <a:ea typeface="ＭＳ Ｐゴシック" pitchFamily="84" charset="-128"/>
                <a:cs typeface="Calibri" pitchFamily="34" charset="0"/>
              </a:rPr>
              <a:t> </a:t>
            </a:r>
            <a:r>
              <a:rPr lang="en-US" sz="2000" dirty="0" smtClean="0">
                <a:latin typeface="Calibri" pitchFamily="34" charset="0"/>
                <a:ea typeface="ＭＳ Ｐゴシック" pitchFamily="84" charset="-128"/>
                <a:cs typeface="Calibri" pitchFamily="34" charset="0"/>
              </a:rPr>
              <a:t>&amp; </a:t>
            </a:r>
            <a:r>
              <a:rPr lang="en-US" sz="2000" dirty="0" smtClean="0">
                <a:latin typeface="Calibri" pitchFamily="34" charset="0"/>
                <a:ea typeface="ＭＳ Ｐゴシック" pitchFamily="84" charset="-128"/>
                <a:cs typeface="Calibri" pitchFamily="34" charset="0"/>
              </a:rPr>
              <a:t>influential aspects of fuel production </a:t>
            </a:r>
            <a:r>
              <a:rPr lang="en-US" sz="2000" dirty="0" smtClean="0">
                <a:latin typeface="Calibri" pitchFamily="34" charset="0"/>
                <a:ea typeface="ＭＳ Ｐゴシック" pitchFamily="84" charset="-128"/>
                <a:cs typeface="Calibri" pitchFamily="34" charset="0"/>
              </a:rPr>
              <a:t>on GHG emissions</a:t>
            </a:r>
          </a:p>
          <a:p>
            <a:pPr>
              <a:defRPr/>
            </a:pPr>
            <a:r>
              <a:rPr lang="en-US" sz="2400" b="0" dirty="0" smtClean="0">
                <a:latin typeface="Calibri" pitchFamily="34" charset="0"/>
                <a:ea typeface="ＭＳ Ｐゴシック" pitchFamily="84" charset="-128"/>
                <a:cs typeface="Calibri" pitchFamily="34" charset="0"/>
              </a:rPr>
              <a:t>Economic </a:t>
            </a:r>
            <a:r>
              <a:rPr lang="en-US" sz="2400" b="0" dirty="0" smtClean="0">
                <a:latin typeface="Calibri" pitchFamily="34" charset="0"/>
                <a:ea typeface="ＭＳ Ｐゴシック" pitchFamily="84" charset="-128"/>
                <a:cs typeface="Calibri" pitchFamily="34" charset="0"/>
              </a:rPr>
              <a:t>Analysis</a:t>
            </a:r>
          </a:p>
          <a:p>
            <a:pPr lvl="1">
              <a:defRPr/>
            </a:pPr>
            <a:r>
              <a:rPr lang="en-US" sz="2000" dirty="0" smtClean="0">
                <a:latin typeface="Calibri" pitchFamily="34" charset="0"/>
                <a:ea typeface="ＭＳ Ｐゴシック" pitchFamily="84" charset="-128"/>
                <a:cs typeface="Calibri" pitchFamily="34" charset="0"/>
              </a:rPr>
              <a:t>TEA Multiple </a:t>
            </a:r>
            <a:r>
              <a:rPr lang="en-US" sz="2000" dirty="0" smtClean="0">
                <a:latin typeface="Calibri" pitchFamily="34" charset="0"/>
                <a:ea typeface="ＭＳ Ｐゴシック" pitchFamily="84" charset="-128"/>
                <a:cs typeface="Calibri" pitchFamily="34" charset="0"/>
              </a:rPr>
              <a:t>pathways &amp; focus </a:t>
            </a:r>
            <a:r>
              <a:rPr lang="en-US" sz="2000" dirty="0" smtClean="0">
                <a:latin typeface="Calibri" pitchFamily="34" charset="0"/>
                <a:ea typeface="ＭＳ Ｐゴシック" pitchFamily="84" charset="-128"/>
                <a:cs typeface="Calibri" pitchFamily="34" charset="0"/>
              </a:rPr>
              <a:t>on reducing production </a:t>
            </a:r>
            <a:r>
              <a:rPr lang="en-US" sz="2000" dirty="0" smtClean="0">
                <a:latin typeface="Calibri" pitchFamily="34" charset="0"/>
                <a:ea typeface="ＭＳ Ｐゴシック" pitchFamily="84" charset="-128"/>
                <a:cs typeface="Calibri" pitchFamily="34" charset="0"/>
              </a:rPr>
              <a:t>cost. </a:t>
            </a:r>
            <a:endParaRPr lang="en-US" sz="1600" dirty="0" smtClean="0">
              <a:latin typeface="Calibri" pitchFamily="34" charset="0"/>
              <a:ea typeface="ＭＳ Ｐゴシック" pitchFamily="84" charset="-128"/>
              <a:cs typeface="Calibri" pitchFamily="34" charset="0"/>
            </a:endParaRPr>
          </a:p>
          <a:p>
            <a:pPr>
              <a:defRPr/>
            </a:pPr>
            <a:r>
              <a:rPr lang="en-US" sz="2400" b="0" dirty="0" smtClean="0">
                <a:latin typeface="Calibri" panose="020F0502020204030204" pitchFamily="34" charset="0"/>
                <a:ea typeface="ＭＳ Ｐゴシック" pitchFamily="84" charset="-128"/>
                <a:cs typeface="Calibri" pitchFamily="34" charset="0"/>
              </a:rPr>
              <a:t>Emissions Analysis</a:t>
            </a:r>
          </a:p>
          <a:p>
            <a:pPr lvl="1">
              <a:defRPr/>
            </a:pPr>
            <a:r>
              <a:rPr lang="en-US" sz="2000" dirty="0">
                <a:latin typeface="Calibri" panose="020F0502020204030204" pitchFamily="34" charset="0"/>
                <a:cs typeface="Calibri" panose="020F0502020204030204" pitchFamily="34" charset="0"/>
              </a:rPr>
              <a:t>examine test data </a:t>
            </a:r>
            <a:r>
              <a:rPr lang="en-US" sz="2000" dirty="0" smtClean="0">
                <a:latin typeface="Calibri" panose="020F0502020204030204" pitchFamily="34" charset="0"/>
                <a:cs typeface="Calibri" panose="020F0502020204030204" pitchFamily="34" charset="0"/>
              </a:rPr>
              <a:t>to understand </a:t>
            </a:r>
            <a:r>
              <a:rPr lang="en-US" sz="2000" dirty="0">
                <a:latin typeface="Calibri" panose="020F0502020204030204" pitchFamily="34" charset="0"/>
                <a:cs typeface="Calibri" panose="020F0502020204030204" pitchFamily="34" charset="0"/>
              </a:rPr>
              <a:t>how fuel composition effects </a:t>
            </a:r>
            <a:r>
              <a:rPr lang="en-US" sz="2000" dirty="0" smtClean="0">
                <a:latin typeface="Calibri" panose="020F0502020204030204" pitchFamily="34" charset="0"/>
                <a:cs typeface="Calibri" panose="020F0502020204030204" pitchFamily="34" charset="0"/>
              </a:rPr>
              <a:t>emissions</a:t>
            </a:r>
          </a:p>
          <a:p>
            <a:pPr>
              <a:defRPr/>
            </a:pPr>
            <a:r>
              <a:rPr lang="en-US" sz="2400" b="0" dirty="0" smtClean="0">
                <a:latin typeface="Calibri" panose="020F0502020204030204" pitchFamily="34" charset="0"/>
                <a:cs typeface="Calibri" panose="020F0502020204030204" pitchFamily="34" charset="0"/>
              </a:rPr>
              <a:t>Future Supply</a:t>
            </a:r>
          </a:p>
          <a:p>
            <a:pPr lvl="1">
              <a:defRPr/>
            </a:pPr>
            <a:r>
              <a:rPr lang="en-US" sz="2000" dirty="0" smtClean="0">
                <a:latin typeface="Calibri" panose="020F0502020204030204" pitchFamily="34" charset="0"/>
                <a:cs typeface="Calibri" panose="020F0502020204030204" pitchFamily="34" charset="0"/>
              </a:rPr>
              <a:t>Regional supply chain assessment</a:t>
            </a:r>
            <a:endParaRPr lang="en-US" sz="2000" b="0" dirty="0" smtClean="0">
              <a:latin typeface="Calibri" panose="020F0502020204030204" pitchFamily="34" charset="0"/>
              <a:cs typeface="Calibri" panose="020F0502020204030204" pitchFamily="34" charset="0"/>
            </a:endParaRPr>
          </a:p>
          <a:p>
            <a:pPr lvl="1">
              <a:defRPr/>
            </a:pPr>
            <a:endParaRPr lang="en-US" sz="2000" b="0" dirty="0" smtClean="0">
              <a:latin typeface="Calibri" pitchFamily="34" charset="0"/>
              <a:ea typeface="ＭＳ Ｐゴシック" pitchFamily="84" charset="-128"/>
              <a:cs typeface="Calibri"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9730" y="2980074"/>
            <a:ext cx="3653428" cy="1866246"/>
          </a:xfrm>
          <a:prstGeom prst="rect">
            <a:avLst/>
          </a:prstGeom>
          <a:solidFill>
            <a:schemeClr val="bg1"/>
          </a:solidFill>
          <a:ln>
            <a:solidFill>
              <a:schemeClr val="tx1"/>
            </a:solidFill>
          </a:ln>
          <a:effectLst/>
        </p:spPr>
      </p:pic>
      <p:pic>
        <p:nvPicPr>
          <p:cNvPr id="10" name="Picture 9"/>
          <p:cNvPicPr>
            <a:picLocks noChangeAspect="1"/>
          </p:cNvPicPr>
          <p:nvPr/>
        </p:nvPicPr>
        <p:blipFill rotWithShape="1">
          <a:blip r:embed="rId6"/>
          <a:srcRect l="9041" r="10823" b="2985"/>
          <a:stretch/>
        </p:blipFill>
        <p:spPr>
          <a:xfrm>
            <a:off x="5891151" y="4220690"/>
            <a:ext cx="2941320" cy="1764070"/>
          </a:xfrm>
          <a:prstGeom prst="rect">
            <a:avLst/>
          </a:prstGeom>
          <a:ln>
            <a:solidFill>
              <a:schemeClr val="tx1"/>
            </a:solidFill>
          </a:ln>
        </p:spPr>
      </p:pic>
    </p:spTree>
    <p:extLst>
      <p:ext uri="{BB962C8B-B14F-4D97-AF65-F5344CB8AC3E}">
        <p14:creationId xmlns:p14="http://schemas.microsoft.com/office/powerpoint/2010/main" val="85430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659C72-A87A-4B69-B808-5301FD91B863}"/>
</file>

<file path=customXml/itemProps2.xml><?xml version="1.0" encoding="utf-8"?>
<ds:datastoreItem xmlns:ds="http://schemas.openxmlformats.org/officeDocument/2006/customXml" ds:itemID="{018C0332-F23B-4AD9-B5E4-5CC74BEED08D}"/>
</file>

<file path=customXml/itemProps3.xml><?xml version="1.0" encoding="utf-8"?>
<ds:datastoreItem xmlns:ds="http://schemas.openxmlformats.org/officeDocument/2006/customXml" ds:itemID="{8EA5A184-CE87-41D9-918E-E7085261B839}"/>
</file>

<file path=docProps/app.xml><?xml version="1.0" encoding="utf-8"?>
<Properties xmlns="http://schemas.openxmlformats.org/officeDocument/2006/extended-properties" xmlns:vt="http://schemas.openxmlformats.org/officeDocument/2006/docPropsVTypes">
  <Template/>
  <TotalTime>17107</TotalTime>
  <Words>2217</Words>
  <Application>Microsoft Office PowerPoint</Application>
  <PresentationFormat>On-screen Show (4:3)</PresentationFormat>
  <Paragraphs>351</Paragraphs>
  <Slides>16</Slides>
  <Notes>16</Notes>
  <HiddenSlides>0</HiddenSlides>
  <MMClips>0</MMClips>
  <ScaleCrop>false</ScaleCrop>
  <HeadingPairs>
    <vt:vector size="4" baseType="variant">
      <vt:variant>
        <vt:lpstr>Theme</vt:lpstr>
      </vt:variant>
      <vt:variant>
        <vt:i4>12</vt:i4>
      </vt:variant>
      <vt:variant>
        <vt:lpstr>Slide Titles</vt:lpstr>
      </vt:variant>
      <vt:variant>
        <vt:i4>16</vt:i4>
      </vt:variant>
    </vt:vector>
  </HeadingPairs>
  <TitlesOfParts>
    <vt:vector size="28" baseType="lpstr">
      <vt:lpstr>1_Custom Design</vt:lpstr>
      <vt:lpstr>2_Custom Design</vt:lpstr>
      <vt:lpstr>3_Custom Design</vt:lpstr>
      <vt:lpstr>5_Custom Design</vt:lpstr>
      <vt:lpstr>FAA_slide_template_whitecover_whitebackground</vt:lpstr>
      <vt:lpstr>4_Custom Design</vt:lpstr>
      <vt:lpstr>6_Custom Design</vt:lpstr>
      <vt:lpstr>7_Custom Design</vt:lpstr>
      <vt:lpstr>8_Custom Design</vt:lpstr>
      <vt:lpstr>9_Custom Design</vt:lpstr>
      <vt:lpstr>10_Custom Design</vt:lpstr>
      <vt:lpstr>11_Custom Design</vt:lpstr>
      <vt:lpstr>FAA Alternative Jet Fuels R&amp;D Update</vt:lpstr>
      <vt:lpstr>Alternative Fuels Principles – FAA Vision</vt:lpstr>
      <vt:lpstr>FAA Programs supporting Alternative Jet Fuels</vt:lpstr>
      <vt:lpstr>FAA Alternative Jet Fuel Activities</vt:lpstr>
      <vt:lpstr>FAA Alternative Jet Fuel Activities</vt:lpstr>
      <vt:lpstr>Fuel Qualification Support</vt:lpstr>
      <vt:lpstr>ASCENT C/Q Projects (FY14)</vt:lpstr>
      <vt:lpstr>FAA Alternative Jet Fuel Activities</vt:lpstr>
      <vt:lpstr>Alternative Fuels Analysis</vt:lpstr>
      <vt:lpstr>ASCENT Analysis Projects (FY14)</vt:lpstr>
      <vt:lpstr>FAA Alternative Jet Fuel Activities</vt:lpstr>
      <vt:lpstr>PowerPoint Presentation</vt:lpstr>
      <vt:lpstr>PowerPoint Presentation</vt:lpstr>
      <vt:lpstr>Alt Fuels Focus in 2015</vt:lpstr>
      <vt:lpstr>Summary</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Brown, Nathan (FAA)</cp:lastModifiedBy>
  <cp:revision>809</cp:revision>
  <cp:lastPrinted>2014-11-19T13:47:59Z</cp:lastPrinted>
  <dcterms:created xsi:type="dcterms:W3CDTF">2005-01-28T20:32:53Z</dcterms:created>
  <dcterms:modified xsi:type="dcterms:W3CDTF">2015-03-16T14:06:03Z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