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0.xml" ContentType="application/vnd.openxmlformats-officedocument.presentationml.slideLayout+xml"/>
  <Override PartName="/ppt/slideLayouts/slideLayout58.xml" ContentType="application/vnd.openxmlformats-officedocument.presentationml.slideLayout+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5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12.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74.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1.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4" r:id="rId2"/>
    <p:sldMasterId id="2147483677" r:id="rId3"/>
    <p:sldMasterId id="2147483690" r:id="rId4"/>
    <p:sldMasterId id="2147483746" r:id="rId5"/>
    <p:sldMasterId id="2147483895" r:id="rId6"/>
    <p:sldMasterId id="2147484314" r:id="rId7"/>
    <p:sldMasterId id="2147484327" r:id="rId8"/>
  </p:sldMasterIdLst>
  <p:notesMasterIdLst>
    <p:notesMasterId r:id="rId22"/>
  </p:notesMasterIdLst>
  <p:handoutMasterIdLst>
    <p:handoutMasterId r:id="rId23"/>
  </p:handoutMasterIdLst>
  <p:sldIdLst>
    <p:sldId id="624" r:id="rId9"/>
    <p:sldId id="682" r:id="rId10"/>
    <p:sldId id="684" r:id="rId11"/>
    <p:sldId id="681" r:id="rId12"/>
    <p:sldId id="675" r:id="rId13"/>
    <p:sldId id="676" r:id="rId14"/>
    <p:sldId id="687" r:id="rId15"/>
    <p:sldId id="677" r:id="rId16"/>
    <p:sldId id="686" r:id="rId17"/>
    <p:sldId id="685" r:id="rId18"/>
    <p:sldId id="678" r:id="rId19"/>
    <p:sldId id="679" r:id="rId20"/>
    <p:sldId id="683" r:id="rId21"/>
  </p:sldIdLst>
  <p:sldSz cx="9144000" cy="6858000" type="screen4x3"/>
  <p:notesSz cx="7099300" cy="93853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0033CC"/>
    <a:srgbClr val="FF9999"/>
    <a:srgbClr val="FFFF99"/>
    <a:srgbClr val="FF99FF"/>
    <a:srgbClr val="00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66" autoAdjust="0"/>
    <p:restoredTop sz="94958" autoAdjust="0"/>
  </p:normalViewPr>
  <p:slideViewPr>
    <p:cSldViewPr snapToGrid="0">
      <p:cViewPr varScale="1">
        <p:scale>
          <a:sx n="70" d="100"/>
          <a:sy n="70" d="100"/>
        </p:scale>
        <p:origin x="-798" y="-102"/>
      </p:cViewPr>
      <p:guideLst>
        <p:guide orient="horz" pos="536"/>
        <p:guide pos="339"/>
      </p:guideLst>
    </p:cSldViewPr>
  </p:slideViewPr>
  <p:outlineViewPr>
    <p:cViewPr>
      <p:scale>
        <a:sx n="33" d="100"/>
        <a:sy n="33" d="100"/>
      </p:scale>
      <p:origin x="0" y="126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3120" y="-102"/>
      </p:cViewPr>
      <p:guideLst>
        <p:guide orient="horz" pos="2955"/>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49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t" anchorCtr="0" compatLnSpc="1">
            <a:prstTxWarp prst="textNoShape">
              <a:avLst/>
            </a:prstTxWarp>
          </a:bodyPr>
          <a:lstStyle>
            <a:lvl1pPr algn="l" defTabSz="919163">
              <a:defRPr sz="13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4024313" y="0"/>
            <a:ext cx="30749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t" anchorCtr="0" compatLnSpc="1">
            <a:prstTxWarp prst="textNoShape">
              <a:avLst/>
            </a:prstTxWarp>
          </a:bodyPr>
          <a:lstStyle>
            <a:lvl1pPr algn="r" defTabSz="919163">
              <a:defRPr sz="13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915400"/>
            <a:ext cx="30749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b" anchorCtr="0" compatLnSpc="1">
            <a:prstTxWarp prst="textNoShape">
              <a:avLst/>
            </a:prstTxWarp>
          </a:bodyPr>
          <a:lstStyle>
            <a:lvl1pPr algn="l" defTabSz="919163">
              <a:defRPr sz="13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4024313" y="8915400"/>
            <a:ext cx="30749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b" anchorCtr="0" compatLnSpc="1">
            <a:prstTxWarp prst="textNoShape">
              <a:avLst/>
            </a:prstTxWarp>
          </a:bodyPr>
          <a:lstStyle>
            <a:lvl1pPr algn="r" defTabSz="919163">
              <a:defRPr sz="1300">
                <a:latin typeface="Times New Roman" pitchFamily="18" charset="0"/>
              </a:defRPr>
            </a:lvl1pPr>
          </a:lstStyle>
          <a:p>
            <a:pPr>
              <a:defRPr/>
            </a:pPr>
            <a:fld id="{74B52845-6250-4BD2-82AE-629C7F101F92}" type="slidenum">
              <a:rPr lang="en-US"/>
              <a:pPr>
                <a:defRPr/>
              </a:pPr>
              <a:t>‹#›</a:t>
            </a:fld>
            <a:endParaRPr lang="en-US"/>
          </a:p>
        </p:txBody>
      </p:sp>
    </p:spTree>
    <p:extLst>
      <p:ext uri="{BB962C8B-B14F-4D97-AF65-F5344CB8AC3E}">
        <p14:creationId xmlns:p14="http://schemas.microsoft.com/office/powerpoint/2010/main" val="39018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49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t" anchorCtr="0" compatLnSpc="1">
            <a:prstTxWarp prst="textNoShape">
              <a:avLst/>
            </a:prstTxWarp>
          </a:bodyPr>
          <a:lstStyle>
            <a:lvl1pPr algn="l" defTabSz="919163">
              <a:defRPr sz="13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024313" y="0"/>
            <a:ext cx="30749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t" anchorCtr="0" compatLnSpc="1">
            <a:prstTxWarp prst="textNoShape">
              <a:avLst/>
            </a:prstTxWarp>
          </a:bodyPr>
          <a:lstStyle>
            <a:lvl1pPr algn="r" defTabSz="919163">
              <a:defRPr sz="1300">
                <a:latin typeface="Times New Roman" pitchFamily="18"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46150" y="4457700"/>
            <a:ext cx="52070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915400"/>
            <a:ext cx="30749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b" anchorCtr="0" compatLnSpc="1">
            <a:prstTxWarp prst="textNoShape">
              <a:avLst/>
            </a:prstTxWarp>
          </a:bodyPr>
          <a:lstStyle>
            <a:lvl1pPr algn="l" defTabSz="919163">
              <a:defRPr sz="13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024313" y="8915400"/>
            <a:ext cx="30749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75" tIns="45988" rIns="91975" bIns="45988" numCol="1" anchor="b" anchorCtr="0" compatLnSpc="1">
            <a:prstTxWarp prst="textNoShape">
              <a:avLst/>
            </a:prstTxWarp>
          </a:bodyPr>
          <a:lstStyle>
            <a:lvl1pPr algn="r" defTabSz="919163">
              <a:defRPr sz="1300">
                <a:latin typeface="Times New Roman" pitchFamily="18" charset="0"/>
              </a:defRPr>
            </a:lvl1pPr>
          </a:lstStyle>
          <a:p>
            <a:pPr>
              <a:defRPr/>
            </a:pPr>
            <a:fld id="{8241F014-C0F1-4AA8-95E7-165B15BF63C8}" type="slidenum">
              <a:rPr lang="en-US"/>
              <a:pPr>
                <a:defRPr/>
              </a:pPr>
              <a:t>‹#›</a:t>
            </a:fld>
            <a:endParaRPr lang="en-US"/>
          </a:p>
        </p:txBody>
      </p:sp>
    </p:spTree>
    <p:extLst>
      <p:ext uri="{BB962C8B-B14F-4D97-AF65-F5344CB8AC3E}">
        <p14:creationId xmlns:p14="http://schemas.microsoft.com/office/powerpoint/2010/main" val="74196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9163" eaLnBrk="0" hangingPunct="0">
              <a:defRPr sz="2400">
                <a:solidFill>
                  <a:schemeClr val="tx1"/>
                </a:solidFill>
                <a:latin typeface="Arial" pitchFamily="34" charset="0"/>
              </a:defRPr>
            </a:lvl1pPr>
            <a:lvl2pPr marL="742950" indent="-285750" defTabSz="919163" eaLnBrk="0" hangingPunct="0">
              <a:defRPr sz="2400">
                <a:solidFill>
                  <a:schemeClr val="tx1"/>
                </a:solidFill>
                <a:latin typeface="Arial" pitchFamily="34" charset="0"/>
              </a:defRPr>
            </a:lvl2pPr>
            <a:lvl3pPr marL="1143000" indent="-228600" defTabSz="919163" eaLnBrk="0" hangingPunct="0">
              <a:defRPr sz="2400">
                <a:solidFill>
                  <a:schemeClr val="tx1"/>
                </a:solidFill>
                <a:latin typeface="Arial" pitchFamily="34" charset="0"/>
              </a:defRPr>
            </a:lvl3pPr>
            <a:lvl4pPr marL="1600200" indent="-228600" defTabSz="919163" eaLnBrk="0" hangingPunct="0">
              <a:defRPr sz="2400">
                <a:solidFill>
                  <a:schemeClr val="tx1"/>
                </a:solidFill>
                <a:latin typeface="Arial" pitchFamily="34" charset="0"/>
              </a:defRPr>
            </a:lvl4pPr>
            <a:lvl5pPr marL="2057400" indent="-228600" defTabSz="919163" eaLnBrk="0" hangingPunct="0">
              <a:defRPr sz="2400">
                <a:solidFill>
                  <a:schemeClr val="tx1"/>
                </a:solidFill>
                <a:latin typeface="Arial" pitchFamily="34" charset="0"/>
              </a:defRPr>
            </a:lvl5pPr>
            <a:lvl6pPr marL="2514600" indent="-228600" algn="ctr" defTabSz="919163" eaLnBrk="0" fontAlgn="base" hangingPunct="0">
              <a:spcBef>
                <a:spcPct val="0"/>
              </a:spcBef>
              <a:spcAft>
                <a:spcPct val="0"/>
              </a:spcAft>
              <a:defRPr sz="2400">
                <a:solidFill>
                  <a:schemeClr val="tx1"/>
                </a:solidFill>
                <a:latin typeface="Arial" pitchFamily="34" charset="0"/>
              </a:defRPr>
            </a:lvl6pPr>
            <a:lvl7pPr marL="2971800" indent="-228600" algn="ctr" defTabSz="919163" eaLnBrk="0" fontAlgn="base" hangingPunct="0">
              <a:spcBef>
                <a:spcPct val="0"/>
              </a:spcBef>
              <a:spcAft>
                <a:spcPct val="0"/>
              </a:spcAft>
              <a:defRPr sz="2400">
                <a:solidFill>
                  <a:schemeClr val="tx1"/>
                </a:solidFill>
                <a:latin typeface="Arial" pitchFamily="34" charset="0"/>
              </a:defRPr>
            </a:lvl7pPr>
            <a:lvl8pPr marL="3429000" indent="-228600" algn="ctr" defTabSz="919163" eaLnBrk="0" fontAlgn="base" hangingPunct="0">
              <a:spcBef>
                <a:spcPct val="0"/>
              </a:spcBef>
              <a:spcAft>
                <a:spcPct val="0"/>
              </a:spcAft>
              <a:defRPr sz="2400">
                <a:solidFill>
                  <a:schemeClr val="tx1"/>
                </a:solidFill>
                <a:latin typeface="Arial" pitchFamily="34" charset="0"/>
              </a:defRPr>
            </a:lvl8pPr>
            <a:lvl9pPr marL="3886200" indent="-228600" algn="ctr" defTabSz="919163" eaLnBrk="0" fontAlgn="base" hangingPunct="0">
              <a:spcBef>
                <a:spcPct val="0"/>
              </a:spcBef>
              <a:spcAft>
                <a:spcPct val="0"/>
              </a:spcAft>
              <a:defRPr sz="2400">
                <a:solidFill>
                  <a:schemeClr val="tx1"/>
                </a:solidFill>
                <a:latin typeface="Arial" pitchFamily="34" charset="0"/>
              </a:defRPr>
            </a:lvl9pPr>
          </a:lstStyle>
          <a:p>
            <a:pPr eaLnBrk="1" hangingPunct="1"/>
            <a:fld id="{0BBBFCEE-E08B-4B7A-91DA-DBE42C66B4BA}" type="slidenum">
              <a:rPr lang="en-US" sz="1300" smtClean="0">
                <a:solidFill>
                  <a:srgbClr val="000000"/>
                </a:solidFill>
                <a:latin typeface="Times New Roman" pitchFamily="18" charset="0"/>
              </a:rPr>
              <a:pPr eaLnBrk="1" hangingPunct="1"/>
              <a:t>1</a:t>
            </a:fld>
            <a:endParaRPr lang="en-US" sz="1300" smtClean="0">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547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225" eaLnBrk="1" fontAlgn="auto" hangingPunct="1">
              <a:spcBef>
                <a:spcPts val="0"/>
              </a:spcBef>
              <a:spcAft>
                <a:spcPts val="0"/>
              </a:spcAft>
              <a:defRPr/>
            </a:pPr>
            <a:r>
              <a:rPr lang="en-US" dirty="0">
                <a:latin typeface="+mn-lt"/>
              </a:rPr>
              <a:t>Allocates starting material to waypoints (</a:t>
            </a:r>
            <a:r>
              <a:rPr lang="en-US" dirty="0" err="1">
                <a:latin typeface="+mn-lt"/>
              </a:rPr>
              <a:t>biorefineries</a:t>
            </a:r>
            <a:r>
              <a:rPr lang="en-US" dirty="0">
                <a:latin typeface="+mn-lt"/>
              </a:rPr>
              <a:t>) and end points based on total cost, including capex to build new facilities (no capex for existing/fixed facilities), minimum volume for facility, feedstock transport distance, and weighted routing cost.  Special note that can incorporate various weightings and aspects to adjust outcome.  Can explore the space by adjusting things like cost </a:t>
            </a:r>
            <a:r>
              <a:rPr lang="en-US" dirty="0" err="1">
                <a:latin typeface="+mn-lt"/>
              </a:rPr>
              <a:t>sfor</a:t>
            </a:r>
            <a:r>
              <a:rPr lang="en-US" dirty="0">
                <a:latin typeface="+mn-lt"/>
              </a:rPr>
              <a:t> a given mode to evaluate what would turn on a particular </a:t>
            </a:r>
            <a:r>
              <a:rPr lang="en-US" dirty="0" err="1">
                <a:latin typeface="+mn-lt"/>
              </a:rPr>
              <a:t>rought</a:t>
            </a:r>
            <a:r>
              <a:rPr lang="en-US" dirty="0">
                <a:latin typeface="+mn-lt"/>
              </a:rPr>
              <a:t>.  Changing price points so that a particular mode becomes more economical.  </a:t>
            </a:r>
            <a:r>
              <a:rPr lang="en-US" dirty="0" err="1">
                <a:latin typeface="+mn-lt"/>
              </a:rPr>
              <a:t>Distiance</a:t>
            </a:r>
            <a:r>
              <a:rPr lang="en-US" dirty="0">
                <a:latin typeface="+mn-lt"/>
              </a:rPr>
              <a:t> (scale of scenario) will also play important role in determining relative benefit of different modes.</a:t>
            </a:r>
          </a:p>
          <a:p>
            <a:endParaRPr lang="en-US" dirty="0"/>
          </a:p>
        </p:txBody>
      </p:sp>
      <p:sp>
        <p:nvSpPr>
          <p:cNvPr id="4" name="Slide Number Placeholder 3"/>
          <p:cNvSpPr>
            <a:spLocks noGrp="1"/>
          </p:cNvSpPr>
          <p:nvPr>
            <p:ph type="sldNum" sz="quarter" idx="10"/>
          </p:nvPr>
        </p:nvSpPr>
        <p:spPr/>
        <p:txBody>
          <a:bodyPr/>
          <a:lstStyle/>
          <a:p>
            <a:fld id="{9EC2C6FA-BFAF-427A-83CD-1821006F9A3A}" type="slidenum">
              <a:rPr lang="en-US" smtClean="0"/>
              <a:t>10</a:t>
            </a:fld>
            <a:endParaRPr lang="en-US"/>
          </a:p>
        </p:txBody>
      </p:sp>
    </p:spTree>
    <p:extLst>
      <p:ext uri="{BB962C8B-B14F-4D97-AF65-F5344CB8AC3E}">
        <p14:creationId xmlns:p14="http://schemas.microsoft.com/office/powerpoint/2010/main" val="744999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chemeClr val="bg1"/>
                  </a:solidFill>
                </a:rPr>
                <a:t>Federal Aviation</a:t>
              </a:r>
            </a:p>
            <a:p>
              <a:pPr algn="l" eaLnBrk="1" hangingPunct="1">
                <a:lnSpc>
                  <a:spcPct val="85000"/>
                </a:lnSpc>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41608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0E076F-6514-463F-B8C2-0BC859EA19CD}" type="slidenum">
              <a:rPr lang="en-US"/>
              <a:pPr>
                <a:defRPr/>
              </a:pPr>
              <a:t>‹#›</a:t>
            </a:fld>
            <a:endParaRPr lang="en-US"/>
          </a:p>
        </p:txBody>
      </p:sp>
    </p:spTree>
    <p:extLst>
      <p:ext uri="{BB962C8B-B14F-4D97-AF65-F5344CB8AC3E}">
        <p14:creationId xmlns:p14="http://schemas.microsoft.com/office/powerpoint/2010/main" val="89697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A15E63-11BE-4CFB-963F-269254C3A448}" type="slidenum">
              <a:rPr lang="en-US"/>
              <a:pPr>
                <a:defRPr/>
              </a:pPr>
              <a:t>‹#›</a:t>
            </a:fld>
            <a:endParaRPr lang="en-US"/>
          </a:p>
        </p:txBody>
      </p:sp>
    </p:spTree>
    <p:extLst>
      <p:ext uri="{BB962C8B-B14F-4D97-AF65-F5344CB8AC3E}">
        <p14:creationId xmlns:p14="http://schemas.microsoft.com/office/powerpoint/2010/main" val="415643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86620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3918AF-3E46-4065-A951-16BDA12809FF}" type="slidenum">
              <a:rPr lang="en-US"/>
              <a:pPr>
                <a:defRPr/>
              </a:pPr>
              <a:t>‹#›</a:t>
            </a:fld>
            <a:endParaRPr lang="en-US"/>
          </a:p>
        </p:txBody>
      </p:sp>
    </p:spTree>
    <p:extLst>
      <p:ext uri="{BB962C8B-B14F-4D97-AF65-F5344CB8AC3E}">
        <p14:creationId xmlns:p14="http://schemas.microsoft.com/office/powerpoint/2010/main" val="414817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6E01455-3128-4F6F-B4C1-E1D2A5B893A3}" type="slidenum">
              <a:rPr lang="en-US"/>
              <a:pPr>
                <a:defRPr/>
              </a:pPr>
              <a:t>‹#›</a:t>
            </a:fld>
            <a:endParaRPr lang="en-US"/>
          </a:p>
        </p:txBody>
      </p:sp>
    </p:spTree>
    <p:extLst>
      <p:ext uri="{BB962C8B-B14F-4D97-AF65-F5344CB8AC3E}">
        <p14:creationId xmlns:p14="http://schemas.microsoft.com/office/powerpoint/2010/main" val="289243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BD2A438-B9D1-4626-887F-ABCD26086723}" type="slidenum">
              <a:rPr lang="en-US"/>
              <a:pPr>
                <a:defRPr/>
              </a:pPr>
              <a:t>‹#›</a:t>
            </a:fld>
            <a:endParaRPr lang="en-US"/>
          </a:p>
        </p:txBody>
      </p:sp>
    </p:spTree>
    <p:extLst>
      <p:ext uri="{BB962C8B-B14F-4D97-AF65-F5344CB8AC3E}">
        <p14:creationId xmlns:p14="http://schemas.microsoft.com/office/powerpoint/2010/main" val="179240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24AEF88-7611-42C4-8592-93F84C885C8A}" type="slidenum">
              <a:rPr lang="en-US"/>
              <a:pPr>
                <a:defRPr/>
              </a:pPr>
              <a:t>‹#›</a:t>
            </a:fld>
            <a:endParaRPr lang="en-US"/>
          </a:p>
        </p:txBody>
      </p:sp>
    </p:spTree>
    <p:extLst>
      <p:ext uri="{BB962C8B-B14F-4D97-AF65-F5344CB8AC3E}">
        <p14:creationId xmlns:p14="http://schemas.microsoft.com/office/powerpoint/2010/main" val="247346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4803838-8894-49CB-8C21-E49C7CE5F7EA}" type="slidenum">
              <a:rPr lang="en-US"/>
              <a:pPr>
                <a:defRPr/>
              </a:pPr>
              <a:t>‹#›</a:t>
            </a:fld>
            <a:endParaRPr lang="en-US"/>
          </a:p>
        </p:txBody>
      </p:sp>
    </p:spTree>
    <p:extLst>
      <p:ext uri="{BB962C8B-B14F-4D97-AF65-F5344CB8AC3E}">
        <p14:creationId xmlns:p14="http://schemas.microsoft.com/office/powerpoint/2010/main" val="108841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A1E841A-AAC9-4AD7-92E0-05BD6E9A12DC}" type="slidenum">
              <a:rPr lang="en-US"/>
              <a:pPr>
                <a:defRPr/>
              </a:pPr>
              <a:t>‹#›</a:t>
            </a:fld>
            <a:endParaRPr lang="en-US"/>
          </a:p>
        </p:txBody>
      </p:sp>
    </p:spTree>
    <p:extLst>
      <p:ext uri="{BB962C8B-B14F-4D97-AF65-F5344CB8AC3E}">
        <p14:creationId xmlns:p14="http://schemas.microsoft.com/office/powerpoint/2010/main" val="54431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8BDAF84-1305-40B9-80F7-FB602643677F}" type="slidenum">
              <a:rPr lang="en-US"/>
              <a:pPr>
                <a:defRPr/>
              </a:pPr>
              <a:t>‹#›</a:t>
            </a:fld>
            <a:endParaRPr lang="en-US"/>
          </a:p>
        </p:txBody>
      </p:sp>
    </p:spTree>
    <p:extLst>
      <p:ext uri="{BB962C8B-B14F-4D97-AF65-F5344CB8AC3E}">
        <p14:creationId xmlns:p14="http://schemas.microsoft.com/office/powerpoint/2010/main" val="18118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8F60B99C-3BBD-4CBC-BB23-56AE2E6DE89D}" type="slidenum">
              <a:rPr lang="en-US"/>
              <a:pPr>
                <a:defRPr/>
              </a:pPr>
              <a:t>‹#›</a:t>
            </a:fld>
            <a:endParaRPr lang="en-US"/>
          </a:p>
        </p:txBody>
      </p:sp>
    </p:spTree>
    <p:extLst>
      <p:ext uri="{BB962C8B-B14F-4D97-AF65-F5344CB8AC3E}">
        <p14:creationId xmlns:p14="http://schemas.microsoft.com/office/powerpoint/2010/main" val="46780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1C17C15-7ACE-4991-A6A5-DBB427F018ED}" type="slidenum">
              <a:rPr lang="en-US"/>
              <a:pPr>
                <a:defRPr/>
              </a:pPr>
              <a:t>‹#›</a:t>
            </a:fld>
            <a:endParaRPr lang="en-US"/>
          </a:p>
        </p:txBody>
      </p:sp>
    </p:spTree>
    <p:extLst>
      <p:ext uri="{BB962C8B-B14F-4D97-AF65-F5344CB8AC3E}">
        <p14:creationId xmlns:p14="http://schemas.microsoft.com/office/powerpoint/2010/main" val="308894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FB79C17-EED1-43EB-98B0-3365A172024A}" type="slidenum">
              <a:rPr lang="en-US"/>
              <a:pPr>
                <a:defRPr/>
              </a:pPr>
              <a:t>‹#›</a:t>
            </a:fld>
            <a:endParaRPr lang="en-US"/>
          </a:p>
        </p:txBody>
      </p:sp>
    </p:spTree>
    <p:extLst>
      <p:ext uri="{BB962C8B-B14F-4D97-AF65-F5344CB8AC3E}">
        <p14:creationId xmlns:p14="http://schemas.microsoft.com/office/powerpoint/2010/main" val="271076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729693-375E-49E0-92C4-DBDA19F6FECA}" type="slidenum">
              <a:rPr lang="en-US"/>
              <a:pPr>
                <a:defRPr/>
              </a:pPr>
              <a:t>‹#›</a:t>
            </a:fld>
            <a:endParaRPr lang="en-US"/>
          </a:p>
        </p:txBody>
      </p:sp>
    </p:spTree>
    <p:extLst>
      <p:ext uri="{BB962C8B-B14F-4D97-AF65-F5344CB8AC3E}">
        <p14:creationId xmlns:p14="http://schemas.microsoft.com/office/powerpoint/2010/main" val="38221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5973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0768171E-A335-42A7-973E-F4D0181150CE}" type="slidenum">
              <a:rPr lang="en-US"/>
              <a:pPr>
                <a:defRPr/>
              </a:pPr>
              <a:t>‹#›</a:t>
            </a:fld>
            <a:endParaRPr lang="en-US"/>
          </a:p>
        </p:txBody>
      </p:sp>
    </p:spTree>
    <p:extLst>
      <p:ext uri="{BB962C8B-B14F-4D97-AF65-F5344CB8AC3E}">
        <p14:creationId xmlns:p14="http://schemas.microsoft.com/office/powerpoint/2010/main" val="21463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B96E38C-37FF-4755-8EA3-E477CFD67B8A}" type="slidenum">
              <a:rPr lang="en-US"/>
              <a:pPr>
                <a:defRPr/>
              </a:pPr>
              <a:t>‹#›</a:t>
            </a:fld>
            <a:endParaRPr lang="en-US"/>
          </a:p>
        </p:txBody>
      </p:sp>
    </p:spTree>
    <p:extLst>
      <p:ext uri="{BB962C8B-B14F-4D97-AF65-F5344CB8AC3E}">
        <p14:creationId xmlns:p14="http://schemas.microsoft.com/office/powerpoint/2010/main" val="302797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1EDADC-F3E3-455D-92E7-76B19B2224E9}" type="slidenum">
              <a:rPr lang="en-US"/>
              <a:pPr>
                <a:defRPr/>
              </a:pPr>
              <a:t>‹#›</a:t>
            </a:fld>
            <a:endParaRPr lang="en-US"/>
          </a:p>
        </p:txBody>
      </p:sp>
    </p:spTree>
    <p:extLst>
      <p:ext uri="{BB962C8B-B14F-4D97-AF65-F5344CB8AC3E}">
        <p14:creationId xmlns:p14="http://schemas.microsoft.com/office/powerpoint/2010/main" val="383107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14A51B0-855A-48F1-86F9-A3A5C8B4D118}" type="slidenum">
              <a:rPr lang="en-US"/>
              <a:pPr>
                <a:defRPr/>
              </a:pPr>
              <a:t>‹#›</a:t>
            </a:fld>
            <a:endParaRPr lang="en-US"/>
          </a:p>
        </p:txBody>
      </p:sp>
    </p:spTree>
    <p:extLst>
      <p:ext uri="{BB962C8B-B14F-4D97-AF65-F5344CB8AC3E}">
        <p14:creationId xmlns:p14="http://schemas.microsoft.com/office/powerpoint/2010/main" val="166864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0883851-D108-4CEF-9B54-81AA0EACD254}" type="slidenum">
              <a:rPr lang="en-US"/>
              <a:pPr>
                <a:defRPr/>
              </a:pPr>
              <a:t>‹#›</a:t>
            </a:fld>
            <a:endParaRPr lang="en-US"/>
          </a:p>
        </p:txBody>
      </p:sp>
    </p:spTree>
    <p:extLst>
      <p:ext uri="{BB962C8B-B14F-4D97-AF65-F5344CB8AC3E}">
        <p14:creationId xmlns:p14="http://schemas.microsoft.com/office/powerpoint/2010/main" val="369870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CF03E05-9D41-449B-A089-168FFDA4962A}" type="slidenum">
              <a:rPr lang="en-US"/>
              <a:pPr>
                <a:defRPr/>
              </a:pPr>
              <a:t>‹#›</a:t>
            </a:fld>
            <a:endParaRPr lang="en-US"/>
          </a:p>
        </p:txBody>
      </p:sp>
    </p:spTree>
    <p:extLst>
      <p:ext uri="{BB962C8B-B14F-4D97-AF65-F5344CB8AC3E}">
        <p14:creationId xmlns:p14="http://schemas.microsoft.com/office/powerpoint/2010/main" val="18211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BD0C64C-7303-42EC-BCCC-B0C4F7E88F4D}" type="slidenum">
              <a:rPr lang="en-US"/>
              <a:pPr>
                <a:defRPr/>
              </a:pPr>
              <a:t>‹#›</a:t>
            </a:fld>
            <a:endParaRPr lang="en-US"/>
          </a:p>
        </p:txBody>
      </p:sp>
    </p:spTree>
    <p:extLst>
      <p:ext uri="{BB962C8B-B14F-4D97-AF65-F5344CB8AC3E}">
        <p14:creationId xmlns:p14="http://schemas.microsoft.com/office/powerpoint/2010/main" val="3600315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282C4BF-7CD7-462D-B5B5-6C038E084298}" type="slidenum">
              <a:rPr lang="en-US"/>
              <a:pPr>
                <a:defRPr/>
              </a:pPr>
              <a:t>‹#›</a:t>
            </a:fld>
            <a:endParaRPr lang="en-US"/>
          </a:p>
        </p:txBody>
      </p:sp>
    </p:spTree>
    <p:extLst>
      <p:ext uri="{BB962C8B-B14F-4D97-AF65-F5344CB8AC3E}">
        <p14:creationId xmlns:p14="http://schemas.microsoft.com/office/powerpoint/2010/main" val="395698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1B5BA75-29C1-4CAA-B8FC-FF91B5444F67}" type="slidenum">
              <a:rPr lang="en-US"/>
              <a:pPr>
                <a:defRPr/>
              </a:pPr>
              <a:t>‹#›</a:t>
            </a:fld>
            <a:endParaRPr lang="en-US"/>
          </a:p>
        </p:txBody>
      </p:sp>
    </p:spTree>
    <p:extLst>
      <p:ext uri="{BB962C8B-B14F-4D97-AF65-F5344CB8AC3E}">
        <p14:creationId xmlns:p14="http://schemas.microsoft.com/office/powerpoint/2010/main" val="228839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B2FE697-E574-4CCA-9F78-1C8AC71AF448}" type="slidenum">
              <a:rPr lang="en-US"/>
              <a:pPr>
                <a:defRPr/>
              </a:pPr>
              <a:t>‹#›</a:t>
            </a:fld>
            <a:endParaRPr lang="en-US"/>
          </a:p>
        </p:txBody>
      </p:sp>
    </p:spTree>
    <p:extLst>
      <p:ext uri="{BB962C8B-B14F-4D97-AF65-F5344CB8AC3E}">
        <p14:creationId xmlns:p14="http://schemas.microsoft.com/office/powerpoint/2010/main" val="46713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EB622E-4E20-43B3-A31B-BFF7370FD8CF}" type="slidenum">
              <a:rPr lang="en-US"/>
              <a:pPr>
                <a:defRPr/>
              </a:pPr>
              <a:t>‹#›</a:t>
            </a:fld>
            <a:endParaRPr lang="en-US"/>
          </a:p>
        </p:txBody>
      </p:sp>
    </p:spTree>
    <p:extLst>
      <p:ext uri="{BB962C8B-B14F-4D97-AF65-F5344CB8AC3E}">
        <p14:creationId xmlns:p14="http://schemas.microsoft.com/office/powerpoint/2010/main" val="53920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9403FE7-26A2-40DF-847A-654C02947451}" type="slidenum">
              <a:rPr lang="en-US"/>
              <a:pPr>
                <a:defRPr/>
              </a:pPr>
              <a:t>‹#›</a:t>
            </a:fld>
            <a:endParaRPr lang="en-US"/>
          </a:p>
        </p:txBody>
      </p:sp>
    </p:spTree>
    <p:extLst>
      <p:ext uri="{BB962C8B-B14F-4D97-AF65-F5344CB8AC3E}">
        <p14:creationId xmlns:p14="http://schemas.microsoft.com/office/powerpoint/2010/main" val="1317372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459527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44110B0-381A-4AD6-85CB-20A9F2F96BCE}" type="slidenum">
              <a:rPr lang="en-US"/>
              <a:pPr>
                <a:defRPr/>
              </a:pPr>
              <a:t>‹#›</a:t>
            </a:fld>
            <a:endParaRPr lang="en-US" dirty="0"/>
          </a:p>
        </p:txBody>
      </p:sp>
    </p:spTree>
    <p:extLst>
      <p:ext uri="{BB962C8B-B14F-4D97-AF65-F5344CB8AC3E}">
        <p14:creationId xmlns:p14="http://schemas.microsoft.com/office/powerpoint/2010/main" val="353161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20A2330-9DE3-4D5E-B3FA-89E30E67E1EF}" type="slidenum">
              <a:rPr lang="en-US"/>
              <a:pPr>
                <a:defRPr/>
              </a:pPr>
              <a:t>‹#›</a:t>
            </a:fld>
            <a:endParaRPr lang="en-US" dirty="0"/>
          </a:p>
        </p:txBody>
      </p:sp>
    </p:spTree>
    <p:extLst>
      <p:ext uri="{BB962C8B-B14F-4D97-AF65-F5344CB8AC3E}">
        <p14:creationId xmlns:p14="http://schemas.microsoft.com/office/powerpoint/2010/main" val="1855239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2E937A84-E655-44A3-807A-CAD414C89A31}" type="slidenum">
              <a:rPr lang="en-US"/>
              <a:pPr>
                <a:defRPr/>
              </a:pPr>
              <a:t>‹#›</a:t>
            </a:fld>
            <a:endParaRPr lang="en-US" dirty="0"/>
          </a:p>
        </p:txBody>
      </p:sp>
    </p:spTree>
    <p:extLst>
      <p:ext uri="{BB962C8B-B14F-4D97-AF65-F5344CB8AC3E}">
        <p14:creationId xmlns:p14="http://schemas.microsoft.com/office/powerpoint/2010/main" val="243642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D9671347-E678-4224-9C80-1CF9F858C4D1}" type="slidenum">
              <a:rPr lang="en-US"/>
              <a:pPr>
                <a:defRPr/>
              </a:pPr>
              <a:t>‹#›</a:t>
            </a:fld>
            <a:endParaRPr lang="en-US" dirty="0"/>
          </a:p>
        </p:txBody>
      </p:sp>
    </p:spTree>
    <p:extLst>
      <p:ext uri="{BB962C8B-B14F-4D97-AF65-F5344CB8AC3E}">
        <p14:creationId xmlns:p14="http://schemas.microsoft.com/office/powerpoint/2010/main" val="218749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C06E112-B11F-4605-AE6A-5A8192A33672}" type="slidenum">
              <a:rPr lang="en-US"/>
              <a:pPr>
                <a:defRPr/>
              </a:pPr>
              <a:t>‹#›</a:t>
            </a:fld>
            <a:endParaRPr lang="en-US"/>
          </a:p>
        </p:txBody>
      </p:sp>
    </p:spTree>
    <p:extLst>
      <p:ext uri="{BB962C8B-B14F-4D97-AF65-F5344CB8AC3E}">
        <p14:creationId xmlns:p14="http://schemas.microsoft.com/office/powerpoint/2010/main" val="3524745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8C185EDC-2355-4C9D-999F-701CD772B85A}" type="slidenum">
              <a:rPr lang="en-US"/>
              <a:pPr>
                <a:defRPr/>
              </a:pPr>
              <a:t>‹#›</a:t>
            </a:fld>
            <a:endParaRPr lang="en-US" dirty="0"/>
          </a:p>
        </p:txBody>
      </p:sp>
    </p:spTree>
    <p:extLst>
      <p:ext uri="{BB962C8B-B14F-4D97-AF65-F5344CB8AC3E}">
        <p14:creationId xmlns:p14="http://schemas.microsoft.com/office/powerpoint/2010/main" val="301501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D25E3E2-B328-4835-B59B-5B54F8E8CE23}" type="slidenum">
              <a:rPr lang="en-US"/>
              <a:pPr>
                <a:defRPr/>
              </a:pPr>
              <a:t>‹#›</a:t>
            </a:fld>
            <a:endParaRPr lang="en-US" dirty="0"/>
          </a:p>
        </p:txBody>
      </p:sp>
    </p:spTree>
    <p:extLst>
      <p:ext uri="{BB962C8B-B14F-4D97-AF65-F5344CB8AC3E}">
        <p14:creationId xmlns:p14="http://schemas.microsoft.com/office/powerpoint/2010/main" val="321052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p:nvGrpSpPr>
        <p:grpSpPr bwMode="auto">
          <a:xfrm>
            <a:off x="5873750" y="269875"/>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305155"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The Future of Aviation Fuels</a:t>
            </a:r>
          </a:p>
        </p:txBody>
      </p:sp>
    </p:spTree>
    <p:extLst>
      <p:ext uri="{BB962C8B-B14F-4D97-AF65-F5344CB8AC3E}">
        <p14:creationId xmlns:p14="http://schemas.microsoft.com/office/powerpoint/2010/main" val="2101787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11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79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098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713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84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88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6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7ABC0D4-F7EE-4047-B9B0-8521F7090787}" type="slidenum">
              <a:rPr lang="en-US"/>
              <a:pPr>
                <a:defRPr/>
              </a:pPr>
              <a:t>‹#›</a:t>
            </a:fld>
            <a:endParaRPr lang="en-US"/>
          </a:p>
        </p:txBody>
      </p:sp>
    </p:spTree>
    <p:extLst>
      <p:ext uri="{BB962C8B-B14F-4D97-AF65-F5344CB8AC3E}">
        <p14:creationId xmlns:p14="http://schemas.microsoft.com/office/powerpoint/2010/main" val="157470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419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24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53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a:p>
        </p:txBody>
      </p:sp>
    </p:spTree>
    <p:extLst>
      <p:ext uri="{BB962C8B-B14F-4D97-AF65-F5344CB8AC3E}">
        <p14:creationId xmlns:p14="http://schemas.microsoft.com/office/powerpoint/2010/main" val="3723359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429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5378F3B-FED0-471A-9902-BA7829F750EC}" type="slidenum">
              <a:rPr lang="en-US"/>
              <a:pPr>
                <a:defRPr/>
              </a:pPr>
              <a:t>‹#›</a:t>
            </a:fld>
            <a:endParaRPr lang="en-US" dirty="0"/>
          </a:p>
        </p:txBody>
      </p:sp>
    </p:spTree>
    <p:extLst>
      <p:ext uri="{BB962C8B-B14F-4D97-AF65-F5344CB8AC3E}">
        <p14:creationId xmlns:p14="http://schemas.microsoft.com/office/powerpoint/2010/main" val="102779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B21628-7915-45A0-9361-DF82885C454A}" type="slidenum">
              <a:rPr lang="en-US"/>
              <a:pPr>
                <a:defRPr/>
              </a:pPr>
              <a:t>‹#›</a:t>
            </a:fld>
            <a:endParaRPr lang="en-US" dirty="0"/>
          </a:p>
        </p:txBody>
      </p:sp>
    </p:spTree>
    <p:extLst>
      <p:ext uri="{BB962C8B-B14F-4D97-AF65-F5344CB8AC3E}">
        <p14:creationId xmlns:p14="http://schemas.microsoft.com/office/powerpoint/2010/main" val="1855322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ABCB5C-1419-48EB-815C-37733D2C52D4}" type="slidenum">
              <a:rPr lang="en-US"/>
              <a:pPr>
                <a:defRPr/>
              </a:pPr>
              <a:t>‹#›</a:t>
            </a:fld>
            <a:endParaRPr lang="en-US" dirty="0"/>
          </a:p>
        </p:txBody>
      </p:sp>
    </p:spTree>
    <p:extLst>
      <p:ext uri="{BB962C8B-B14F-4D97-AF65-F5344CB8AC3E}">
        <p14:creationId xmlns:p14="http://schemas.microsoft.com/office/powerpoint/2010/main" val="3091983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D2A07E-8FEC-46AD-A329-15BB547A2D65}" type="slidenum">
              <a:rPr lang="en-US"/>
              <a:pPr>
                <a:defRPr/>
              </a:pPr>
              <a:t>‹#›</a:t>
            </a:fld>
            <a:endParaRPr lang="en-US" dirty="0"/>
          </a:p>
        </p:txBody>
      </p:sp>
    </p:spTree>
    <p:extLst>
      <p:ext uri="{BB962C8B-B14F-4D97-AF65-F5344CB8AC3E}">
        <p14:creationId xmlns:p14="http://schemas.microsoft.com/office/powerpoint/2010/main" val="225996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204D6FA-2208-4514-A6EC-73E64FD048B7}" type="slidenum">
              <a:rPr lang="en-US"/>
              <a:pPr>
                <a:defRPr/>
              </a:pPr>
              <a:t>‹#›</a:t>
            </a:fld>
            <a:endParaRPr lang="en-US" dirty="0"/>
          </a:p>
        </p:txBody>
      </p:sp>
    </p:spTree>
    <p:extLst>
      <p:ext uri="{BB962C8B-B14F-4D97-AF65-F5344CB8AC3E}">
        <p14:creationId xmlns:p14="http://schemas.microsoft.com/office/powerpoint/2010/main" val="3787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6F13948-3244-449E-89C4-1106A748D06C}" type="slidenum">
              <a:rPr lang="en-US"/>
              <a:pPr>
                <a:defRPr/>
              </a:pPr>
              <a:t>‹#›</a:t>
            </a:fld>
            <a:endParaRPr lang="en-US"/>
          </a:p>
        </p:txBody>
      </p:sp>
    </p:spTree>
    <p:extLst>
      <p:ext uri="{BB962C8B-B14F-4D97-AF65-F5344CB8AC3E}">
        <p14:creationId xmlns:p14="http://schemas.microsoft.com/office/powerpoint/2010/main" val="293884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3A7B7AE0-4814-4D39-9FDF-0CB390FA4216}" type="slidenum">
              <a:rPr lang="en-US"/>
              <a:pPr>
                <a:defRPr/>
              </a:pPr>
              <a:t>‹#›</a:t>
            </a:fld>
            <a:endParaRPr lang="en-US" dirty="0"/>
          </a:p>
        </p:txBody>
      </p:sp>
    </p:spTree>
    <p:extLst>
      <p:ext uri="{BB962C8B-B14F-4D97-AF65-F5344CB8AC3E}">
        <p14:creationId xmlns:p14="http://schemas.microsoft.com/office/powerpoint/2010/main" val="2682415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4617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158956B-1C3E-4F59-BD6F-443E4677B111}" type="slidenum">
              <a:rPr lang="en-US"/>
              <a:pPr>
                <a:defRPr/>
              </a:pPr>
              <a:t>‹#›</a:t>
            </a:fld>
            <a:endParaRPr lang="en-US"/>
          </a:p>
        </p:txBody>
      </p:sp>
    </p:spTree>
    <p:extLst>
      <p:ext uri="{BB962C8B-B14F-4D97-AF65-F5344CB8AC3E}">
        <p14:creationId xmlns:p14="http://schemas.microsoft.com/office/powerpoint/2010/main" val="168833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4D4A4522-D301-420F-B6E1-EB007985FBE5}" type="slidenum">
              <a:rPr lang="en-US"/>
              <a:pPr>
                <a:defRPr/>
              </a:pPr>
              <a:t>‹#›</a:t>
            </a:fld>
            <a:endParaRPr lang="en-US"/>
          </a:p>
        </p:txBody>
      </p:sp>
    </p:spTree>
    <p:extLst>
      <p:ext uri="{BB962C8B-B14F-4D97-AF65-F5344CB8AC3E}">
        <p14:creationId xmlns:p14="http://schemas.microsoft.com/office/powerpoint/2010/main" val="179990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4EB53879-E0C2-4E6D-B4D3-5A99F8D168D2}" type="slidenum">
              <a:rPr lang="en-US"/>
              <a:pPr>
                <a:defRPr/>
              </a:pPr>
              <a:t>‹#›</a:t>
            </a:fld>
            <a:endParaRPr lang="en-US"/>
          </a:p>
        </p:txBody>
      </p:sp>
    </p:spTree>
    <p:extLst>
      <p:ext uri="{BB962C8B-B14F-4D97-AF65-F5344CB8AC3E}">
        <p14:creationId xmlns:p14="http://schemas.microsoft.com/office/powerpoint/2010/main" val="23016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D7DAA1ED-DF65-44BA-BA43-540C42903D09}" type="slidenum">
              <a:rPr lang="en-US"/>
              <a:pPr>
                <a:defRPr/>
              </a:pPr>
              <a:t>‹#›</a:t>
            </a:fld>
            <a:endParaRPr lang="en-US"/>
          </a:p>
        </p:txBody>
      </p:sp>
    </p:spTree>
    <p:extLst>
      <p:ext uri="{BB962C8B-B14F-4D97-AF65-F5344CB8AC3E}">
        <p14:creationId xmlns:p14="http://schemas.microsoft.com/office/powerpoint/2010/main" val="3525839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lgn="ct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56DF56F8-7108-4B0D-AF9B-903B10ED33EA}" type="slidenum">
              <a:rPr lang="en-US"/>
              <a:pPr>
                <a:defRPr/>
              </a:pPr>
              <a:t>‹#›</a:t>
            </a:fld>
            <a:endParaRPr lang="en-US"/>
          </a:p>
        </p:txBody>
      </p:sp>
    </p:spTree>
    <p:extLst>
      <p:ext uri="{BB962C8B-B14F-4D97-AF65-F5344CB8AC3E}">
        <p14:creationId xmlns:p14="http://schemas.microsoft.com/office/powerpoint/2010/main" val="1845110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lgn="ctr">
              <a:defRPr/>
            </a:lvl1pPr>
          </a:lstStyle>
          <a:p>
            <a:pPr>
              <a:defRPr/>
            </a:pPr>
            <a:endParaRPr lang="en-US"/>
          </a:p>
        </p:txBody>
      </p:sp>
      <p:sp>
        <p:nvSpPr>
          <p:cNvPr id="3" name="Rectangle 10"/>
          <p:cNvSpPr>
            <a:spLocks noGrp="1" noChangeArrowheads="1"/>
          </p:cNvSpPr>
          <p:nvPr>
            <p:ph type="ftr" sz="quarter" idx="11"/>
          </p:nvPr>
        </p:nvSpPr>
        <p:spPr/>
        <p:txBody>
          <a:bodyPr/>
          <a:lstStyle>
            <a:lvl1pPr>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AE0E6D02-4916-452D-A077-9AD42DA35DFD}" type="slidenum">
              <a:rPr lang="en-US"/>
              <a:pPr>
                <a:defRPr/>
              </a:pPr>
              <a:t>‹#›</a:t>
            </a:fld>
            <a:endParaRPr lang="en-US"/>
          </a:p>
        </p:txBody>
      </p:sp>
    </p:spTree>
    <p:extLst>
      <p:ext uri="{BB962C8B-B14F-4D97-AF65-F5344CB8AC3E}">
        <p14:creationId xmlns:p14="http://schemas.microsoft.com/office/powerpoint/2010/main" val="2676189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77F5EA43-0A3D-43E5-BD84-D1D106FBECD7}" type="slidenum">
              <a:rPr lang="en-US"/>
              <a:pPr>
                <a:defRPr/>
              </a:pPr>
              <a:t>‹#›</a:t>
            </a:fld>
            <a:endParaRPr lang="en-US"/>
          </a:p>
        </p:txBody>
      </p:sp>
    </p:spTree>
    <p:extLst>
      <p:ext uri="{BB962C8B-B14F-4D97-AF65-F5344CB8AC3E}">
        <p14:creationId xmlns:p14="http://schemas.microsoft.com/office/powerpoint/2010/main" val="816600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82605FF2-AAE0-4D6E-A483-470315C1A785}" type="slidenum">
              <a:rPr lang="en-US"/>
              <a:pPr>
                <a:defRPr/>
              </a:pPr>
              <a:t>‹#›</a:t>
            </a:fld>
            <a:endParaRPr lang="en-US"/>
          </a:p>
        </p:txBody>
      </p:sp>
    </p:spTree>
    <p:extLst>
      <p:ext uri="{BB962C8B-B14F-4D97-AF65-F5344CB8AC3E}">
        <p14:creationId xmlns:p14="http://schemas.microsoft.com/office/powerpoint/2010/main" val="107425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419C8FE-0663-4BBB-969D-AE0F27019B63}" type="slidenum">
              <a:rPr lang="en-US"/>
              <a:pPr>
                <a:defRPr/>
              </a:pPr>
              <a:t>‹#›</a:t>
            </a:fld>
            <a:endParaRPr lang="en-US"/>
          </a:p>
        </p:txBody>
      </p:sp>
    </p:spTree>
    <p:extLst>
      <p:ext uri="{BB962C8B-B14F-4D97-AF65-F5344CB8AC3E}">
        <p14:creationId xmlns:p14="http://schemas.microsoft.com/office/powerpoint/2010/main" val="111627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7A561FB7-1A7C-4FC9-B6A0-D2A2B9845791}" type="slidenum">
              <a:rPr lang="en-US"/>
              <a:pPr>
                <a:defRPr/>
              </a:pPr>
              <a:t>‹#›</a:t>
            </a:fld>
            <a:endParaRPr lang="en-US"/>
          </a:p>
        </p:txBody>
      </p:sp>
    </p:spTree>
    <p:extLst>
      <p:ext uri="{BB962C8B-B14F-4D97-AF65-F5344CB8AC3E}">
        <p14:creationId xmlns:p14="http://schemas.microsoft.com/office/powerpoint/2010/main" val="1621614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2AA40DD-2A2B-4798-9BAD-D7A590E83128}" type="slidenum">
              <a:rPr lang="en-US"/>
              <a:pPr>
                <a:defRPr/>
              </a:pPr>
              <a:t>‹#›</a:t>
            </a:fld>
            <a:endParaRPr lang="en-US"/>
          </a:p>
        </p:txBody>
      </p:sp>
    </p:spTree>
    <p:extLst>
      <p:ext uri="{BB962C8B-B14F-4D97-AF65-F5344CB8AC3E}">
        <p14:creationId xmlns:p14="http://schemas.microsoft.com/office/powerpoint/2010/main" val="193195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30DF53-8AD2-467E-BA2C-6B286416F6AC}" type="slidenum">
              <a:rPr lang="en-US"/>
              <a:pPr>
                <a:defRPr/>
              </a:pPr>
              <a:t>‹#›</a:t>
            </a:fld>
            <a:endParaRPr lang="en-US"/>
          </a:p>
        </p:txBody>
      </p:sp>
    </p:spTree>
    <p:extLst>
      <p:ext uri="{BB962C8B-B14F-4D97-AF65-F5344CB8AC3E}">
        <p14:creationId xmlns:p14="http://schemas.microsoft.com/office/powerpoint/2010/main" val="897407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589072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11C8BF75-3514-409B-A582-2C6177A0B1CD}" type="slidenum">
              <a:rPr lang="en-US"/>
              <a:pPr>
                <a:defRPr/>
              </a:pPr>
              <a:t>‹#›</a:t>
            </a:fld>
            <a:endParaRPr lang="en-US" dirty="0"/>
          </a:p>
        </p:txBody>
      </p:sp>
    </p:spTree>
    <p:extLst>
      <p:ext uri="{BB962C8B-B14F-4D97-AF65-F5344CB8AC3E}">
        <p14:creationId xmlns:p14="http://schemas.microsoft.com/office/powerpoint/2010/main" val="3600978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FF5AD07F-4F36-4435-BC87-2BC60085E026}" type="slidenum">
              <a:rPr lang="en-US"/>
              <a:pPr>
                <a:defRPr/>
              </a:pPr>
              <a:t>‹#›</a:t>
            </a:fld>
            <a:endParaRPr lang="en-US" dirty="0"/>
          </a:p>
        </p:txBody>
      </p:sp>
    </p:spTree>
    <p:extLst>
      <p:ext uri="{BB962C8B-B14F-4D97-AF65-F5344CB8AC3E}">
        <p14:creationId xmlns:p14="http://schemas.microsoft.com/office/powerpoint/2010/main" val="4176761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997F52D8-429D-46EF-91A6-D1BE1E201B57}" type="slidenum">
              <a:rPr lang="en-US"/>
              <a:pPr>
                <a:defRPr/>
              </a:pPr>
              <a:t>‹#›</a:t>
            </a:fld>
            <a:endParaRPr lang="en-US" dirty="0"/>
          </a:p>
        </p:txBody>
      </p:sp>
    </p:spTree>
    <p:extLst>
      <p:ext uri="{BB962C8B-B14F-4D97-AF65-F5344CB8AC3E}">
        <p14:creationId xmlns:p14="http://schemas.microsoft.com/office/powerpoint/2010/main" val="294054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EA5E4289-8EDA-45A9-AF53-00B74C45F5AC}" type="slidenum">
              <a:rPr lang="en-US"/>
              <a:pPr>
                <a:defRPr/>
              </a:pPr>
              <a:t>‹#›</a:t>
            </a:fld>
            <a:endParaRPr lang="en-US" dirty="0"/>
          </a:p>
        </p:txBody>
      </p:sp>
    </p:spTree>
    <p:extLst>
      <p:ext uri="{BB962C8B-B14F-4D97-AF65-F5344CB8AC3E}">
        <p14:creationId xmlns:p14="http://schemas.microsoft.com/office/powerpoint/2010/main" val="2583632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464F5F52-3F16-4F77-9A6E-BECDED34F6D2}" type="slidenum">
              <a:rPr lang="en-US"/>
              <a:pPr>
                <a:defRPr/>
              </a:pPr>
              <a:t>‹#›</a:t>
            </a:fld>
            <a:endParaRPr lang="en-US" dirty="0"/>
          </a:p>
        </p:txBody>
      </p:sp>
    </p:spTree>
    <p:extLst>
      <p:ext uri="{BB962C8B-B14F-4D97-AF65-F5344CB8AC3E}">
        <p14:creationId xmlns:p14="http://schemas.microsoft.com/office/powerpoint/2010/main" val="3197660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585CB3F-6C7F-40AC-B6F1-A584B956B2E2}" type="slidenum">
              <a:rPr lang="en-US"/>
              <a:pPr>
                <a:defRPr/>
              </a:pPr>
              <a:t>‹#›</a:t>
            </a:fld>
            <a:endParaRPr lang="en-US" dirty="0"/>
          </a:p>
        </p:txBody>
      </p:sp>
    </p:spTree>
    <p:extLst>
      <p:ext uri="{BB962C8B-B14F-4D97-AF65-F5344CB8AC3E}">
        <p14:creationId xmlns:p14="http://schemas.microsoft.com/office/powerpoint/2010/main" val="4784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BCD80B7-506F-4F01-9BA0-2B2B8A6CA359}" type="slidenum">
              <a:rPr lang="en-US"/>
              <a:pPr>
                <a:defRPr/>
              </a:pPr>
              <a:t>‹#›</a:t>
            </a:fld>
            <a:endParaRPr lang="en-US"/>
          </a:p>
        </p:txBody>
      </p:sp>
    </p:spTree>
    <p:extLst>
      <p:ext uri="{BB962C8B-B14F-4D97-AF65-F5344CB8AC3E}">
        <p14:creationId xmlns:p14="http://schemas.microsoft.com/office/powerpoint/2010/main" val="3461913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solidFill>
                  <a:srgbClr val="FFFFFF">
                    <a:lumMod val="65000"/>
                  </a:srgbClr>
                </a:solidFill>
              </a:defRPr>
            </a:lvl1pPr>
          </a:lstStyle>
          <a:p>
            <a:pPr>
              <a:defRPr/>
            </a:pPr>
            <a:endParaRPr lang="en-US"/>
          </a:p>
        </p:txBody>
      </p:sp>
      <p:sp>
        <p:nvSpPr>
          <p:cNvPr id="5" name="Rectangle 10"/>
          <p:cNvSpPr>
            <a:spLocks noGrp="1" noChangeArrowheads="1"/>
          </p:cNvSpPr>
          <p:nvPr>
            <p:ph type="ftr" sz="quarter" idx="11"/>
          </p:nvPr>
        </p:nvSpPr>
        <p:spPr/>
        <p:txBody>
          <a:bodyPr/>
          <a:lstStyle>
            <a:lvl1pPr>
              <a:defRPr>
                <a:solidFill>
                  <a:srgbClr val="FFFFFF">
                    <a:lumMod val="65000"/>
                  </a:srgbClr>
                </a:solidFill>
              </a:defRPr>
            </a:lvl1pPr>
          </a:lstStyle>
          <a:p>
            <a:pPr>
              <a:defRPr/>
            </a:pPr>
            <a:endParaRPr lang="en-US"/>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l">
              <a:defRPr>
                <a:solidFill>
                  <a:srgbClr val="000000"/>
                </a:solidFill>
                <a:latin typeface="Arial" charset="0"/>
              </a:defRPr>
            </a:lvl1pPr>
          </a:lstStyle>
          <a:p>
            <a:pPr>
              <a:defRPr/>
            </a:pPr>
            <a:fld id="{0E6EE739-CDEE-4A59-AE17-9915241EC3F8}" type="slidenum">
              <a:rPr lang="en-US"/>
              <a:pPr>
                <a:defRPr/>
              </a:pPr>
              <a:t>‹#›</a:t>
            </a:fld>
            <a:endParaRPr lang="en-US"/>
          </a:p>
        </p:txBody>
      </p:sp>
    </p:spTree>
    <p:extLst>
      <p:ext uri="{BB962C8B-B14F-4D97-AF65-F5344CB8AC3E}">
        <p14:creationId xmlns:p14="http://schemas.microsoft.com/office/powerpoint/2010/main" val="13759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75BEBC-E464-4F09-9CD7-B90D5DA3EF55}" type="slidenum">
              <a:rPr lang="en-US"/>
              <a:pPr>
                <a:defRPr/>
              </a:pPr>
              <a:t>‹#›</a:t>
            </a:fld>
            <a:endParaRPr lang="en-US"/>
          </a:p>
        </p:txBody>
      </p:sp>
    </p:spTree>
    <p:extLst>
      <p:ext uri="{BB962C8B-B14F-4D97-AF65-F5344CB8AC3E}">
        <p14:creationId xmlns:p14="http://schemas.microsoft.com/office/powerpoint/2010/main" val="391404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5.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5.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5.wmf"/><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CC4F0B4B-AA00-4B36-AEA5-65D6CB26554F}"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2E1A92E9-08F4-44C8-AA77-289FD1402753}" type="slidenum">
              <a:rPr lang="en-US" sz="1200" b="1">
                <a:solidFill>
                  <a:schemeClr val="bg1"/>
                </a:solidFill>
              </a:rPr>
              <a:pPr algn="r"/>
              <a:t>‹#›</a:t>
            </a:fld>
            <a:endParaRPr lang="en-US" sz="1200" b="1">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chemeClr val="bg1"/>
                  </a:solidFill>
                </a:rPr>
                <a:t>Federal Aviation</a:t>
              </a:r>
            </a:p>
            <a:p>
              <a:pPr algn="l" eaLnBrk="1" hangingPunct="1">
                <a:lnSpc>
                  <a:spcPct val="85000"/>
                </a:lnSpc>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783" r:id="rId1"/>
    <p:sldLayoutId id="2147484784"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DACDD234-E197-420D-864E-56018A5CF1F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26C8819-D5D5-4ABC-8A2C-5C4E1F5CC120}"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2058" name="Text Box 29"/>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2059" name="Text Box 30"/>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85"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638F992-7918-4DDF-B021-0E2C0FC3DAEA}" type="slidenum">
              <a:rPr lang="en-US"/>
              <a:pPr>
                <a:defRPr/>
              </a:pPr>
              <a:t>‹#›</a:t>
            </a:fld>
            <a:endParaRPr lang="en-US"/>
          </a:p>
        </p:txBody>
      </p:sp>
      <p:sp>
        <p:nvSpPr>
          <p:cNvPr id="307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3080"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5032034B-FCBC-4527-A893-8C0045DEBC70}" type="slidenum">
              <a:rPr lang="en-US" sz="1200" b="1">
                <a:solidFill>
                  <a:srgbClr val="FFFFFF"/>
                </a:solidFill>
              </a:rPr>
              <a:pPr algn="r"/>
              <a:t>‹#›</a:t>
            </a:fld>
            <a:endParaRPr lang="en-US" sz="1200" b="1">
              <a:solidFill>
                <a:srgbClr val="FFFFFF"/>
              </a:solidFill>
            </a:endParaRPr>
          </a:p>
        </p:txBody>
      </p:sp>
      <p:grpSp>
        <p:nvGrpSpPr>
          <p:cNvPr id="3081" name="Group 25"/>
          <p:cNvGrpSpPr>
            <a:grpSpLocks/>
          </p:cNvGrpSpPr>
          <p:nvPr userDrawn="1"/>
        </p:nvGrpSpPr>
        <p:grpSpPr bwMode="auto">
          <a:xfrm>
            <a:off x="5708650" y="6124575"/>
            <a:ext cx="2047875" cy="661988"/>
            <a:chOff x="3596" y="3858"/>
            <a:chExt cx="1290" cy="417"/>
          </a:xfrm>
        </p:grpSpPr>
        <p:pic>
          <p:nvPicPr>
            <p:cNvPr id="3083"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12" name="Footer Placeholder 5"/>
          <p:cNvSpPr txBox="1">
            <a:spLocks/>
          </p:cNvSpPr>
          <p:nvPr userDrawn="1"/>
        </p:nvSpPr>
        <p:spPr>
          <a:xfrm>
            <a:off x="3276600" y="6400800"/>
            <a:ext cx="2895600" cy="457200"/>
          </a:xfrm>
          <a:prstGeom prst="rect">
            <a:avLst/>
          </a:prstGeom>
        </p:spPr>
        <p:txBody>
          <a:bodyPr/>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dirty="0" smtClean="0">
                <a:latin typeface="Times New Roman" pitchFamily="18" charset="0"/>
              </a:rPr>
              <a:t>Not for Public Release</a:t>
            </a:r>
            <a:endParaRPr lang="en-US" sz="1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4103" name="Group 25"/>
          <p:cNvGrpSpPr>
            <a:grpSpLocks/>
          </p:cNvGrpSpPr>
          <p:nvPr userDrawn="1"/>
        </p:nvGrpSpPr>
        <p:grpSpPr bwMode="auto">
          <a:xfrm>
            <a:off x="5708650" y="6126163"/>
            <a:ext cx="2047875" cy="660400"/>
            <a:chOff x="3596" y="3859"/>
            <a:chExt cx="1290" cy="416"/>
          </a:xfrm>
        </p:grpSpPr>
        <p:pic>
          <p:nvPicPr>
            <p:cNvPr id="4107"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4106"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9F8B199-179B-428D-9CD3-E39E9574608E}"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4202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5123"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Text Box 5"/>
          <p:cNvSpPr txBox="1">
            <a:spLocks noChangeArrowheads="1"/>
          </p:cNvSpPr>
          <p:nvPr/>
        </p:nvSpPr>
        <p:spPr bwMode="auto">
          <a:xfrm>
            <a:off x="449263" y="6284913"/>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Mark Rumizen, AIR-20</a:t>
            </a:r>
          </a:p>
        </p:txBody>
      </p:sp>
      <p:sp>
        <p:nvSpPr>
          <p:cNvPr id="5126"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B2F8CE4-276E-48BC-A77A-C5A196D1E107}" type="slidenum">
              <a:rPr lang="en-US" sz="1200" b="1">
                <a:solidFill>
                  <a:srgbClr val="FFFFFF"/>
                </a:solidFill>
              </a:rPr>
              <a:pPr algn="r"/>
              <a:t>‹#›</a:t>
            </a:fld>
            <a:endParaRPr lang="en-US" sz="1200" b="1">
              <a:solidFill>
                <a:srgbClr val="FFFFFF"/>
              </a:solidFill>
            </a:endParaRPr>
          </a:p>
        </p:txBody>
      </p:sp>
      <p:grpSp>
        <p:nvGrpSpPr>
          <p:cNvPr id="5127" name="Group 7"/>
          <p:cNvGrpSpPr>
            <a:grpSpLocks/>
          </p:cNvGrpSpPr>
          <p:nvPr/>
        </p:nvGrpSpPr>
        <p:grpSpPr bwMode="auto">
          <a:xfrm>
            <a:off x="5708650" y="6124575"/>
            <a:ext cx="2047875" cy="661988"/>
            <a:chOff x="3596" y="3858"/>
            <a:chExt cx="1290" cy="417"/>
          </a:xfrm>
        </p:grpSpPr>
        <p:pic>
          <p:nvPicPr>
            <p:cNvPr id="5130"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9"/>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5128" name="Text Box 10"/>
          <p:cNvSpPr txBox="1">
            <a:spLocks noChangeArrowheads="1"/>
          </p:cNvSpPr>
          <p:nvPr/>
        </p:nvSpPr>
        <p:spPr bwMode="auto">
          <a:xfrm>
            <a:off x="457200" y="6472238"/>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November 15, 2012</a:t>
            </a:r>
          </a:p>
        </p:txBody>
      </p:sp>
      <p:sp>
        <p:nvSpPr>
          <p:cNvPr id="5129" name="Text Box 13"/>
          <p:cNvSpPr txBox="1">
            <a:spLocks noChangeArrowheads="1"/>
          </p:cNvSpPr>
          <p:nvPr/>
        </p:nvSpPr>
        <p:spPr bwMode="auto">
          <a:xfrm>
            <a:off x="442913" y="6076950"/>
            <a:ext cx="478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AJF &amp; E Center of Excellence</a:t>
            </a:r>
          </a:p>
        </p:txBody>
      </p:sp>
    </p:spTree>
  </p:cSld>
  <p:clrMap bg1="lt1" tx1="dk1" bg2="lt2" tx2="dk2" accent1="accent1" accent2="accent2" accent3="accent3" accent4="accent4" accent5="accent5" accent6="accent6" hlink="hlink" folHlink="folHlink"/>
  <p:sldLayoutIdLst>
    <p:sldLayoutId id="2147484795"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614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B7E55FB-C2F8-4E13-A6DE-6139D8541FA0}" type="slidenum">
              <a:rPr lang="en-US"/>
              <a:pPr>
                <a:defRPr/>
              </a:pPr>
              <a:t>‹#›</a:t>
            </a:fld>
            <a:endParaRPr lang="en-US" dirty="0"/>
          </a:p>
        </p:txBody>
      </p:sp>
      <p:grpSp>
        <p:nvGrpSpPr>
          <p:cNvPr id="6152" name="Group 25"/>
          <p:cNvGrpSpPr>
            <a:grpSpLocks/>
          </p:cNvGrpSpPr>
          <p:nvPr userDrawn="1"/>
        </p:nvGrpSpPr>
        <p:grpSpPr bwMode="auto">
          <a:xfrm>
            <a:off x="5708650" y="6126163"/>
            <a:ext cx="2047875" cy="660400"/>
            <a:chOff x="3596" y="3859"/>
            <a:chExt cx="1290" cy="416"/>
          </a:xfrm>
        </p:grpSpPr>
        <p:pic>
          <p:nvPicPr>
            <p:cNvPr id="615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615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615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AB91C22-5993-45B1-A0C9-3CA13FED24C3}" type="slidenum">
              <a:rPr lang="en-US"/>
              <a:pPr>
                <a:defRPr/>
              </a:pPr>
              <a:t>‹#›</a:t>
            </a:fld>
            <a:endParaRPr lang="en-US"/>
          </a:p>
        </p:txBody>
      </p:sp>
      <p:sp>
        <p:nvSpPr>
          <p:cNvPr id="717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717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9B755BD-3F78-48B9-BAD8-0A1EBBDD5E92}" type="slidenum">
              <a:rPr lang="en-US" sz="1200" b="1">
                <a:solidFill>
                  <a:srgbClr val="FFFFFF"/>
                </a:solidFill>
              </a:rPr>
              <a:pPr algn="r"/>
              <a:t>‹#›</a:t>
            </a:fld>
            <a:endParaRPr lang="en-US" sz="1200" b="1">
              <a:solidFill>
                <a:srgbClr val="FFFFFF"/>
              </a:solidFill>
            </a:endParaRPr>
          </a:p>
        </p:txBody>
      </p:sp>
      <p:grpSp>
        <p:nvGrpSpPr>
          <p:cNvPr id="7177" name="Group 25"/>
          <p:cNvGrpSpPr>
            <a:grpSpLocks/>
          </p:cNvGrpSpPr>
          <p:nvPr userDrawn="1"/>
        </p:nvGrpSpPr>
        <p:grpSpPr bwMode="auto">
          <a:xfrm>
            <a:off x="5708650" y="6124575"/>
            <a:ext cx="2047875" cy="661988"/>
            <a:chOff x="3596" y="3858"/>
            <a:chExt cx="1290" cy="417"/>
          </a:xfrm>
        </p:grpSpPr>
        <p:pic>
          <p:nvPicPr>
            <p:cNvPr id="7178"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819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8199" name="Group 25"/>
          <p:cNvGrpSpPr>
            <a:grpSpLocks/>
          </p:cNvGrpSpPr>
          <p:nvPr userDrawn="1"/>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8202"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8C10C5-B4F8-43A4-A775-3ECC49C44DB9}"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688" y="4264025"/>
            <a:ext cx="52403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254125" indent="-1254125" algn="l" defTabSz="966788">
              <a:spcBef>
                <a:spcPct val="50000"/>
              </a:spcBef>
              <a:tabLst>
                <a:tab pos="1254125" algn="l"/>
              </a:tabLst>
              <a:defRPr/>
            </a:pPr>
            <a:r>
              <a:rPr lang="en-US" sz="1600" dirty="0">
                <a:solidFill>
                  <a:srgbClr val="000066"/>
                </a:solidFill>
                <a:latin typeface="Arial" charset="0"/>
                <a:ea typeface="ＭＳ Ｐゴシック" pitchFamily="-109" charset="-128"/>
              </a:rPr>
              <a:t>Presented to:	</a:t>
            </a:r>
            <a:r>
              <a:rPr lang="en-US" sz="1600" dirty="0" smtClean="0">
                <a:solidFill>
                  <a:srgbClr val="000066"/>
                </a:solidFill>
                <a:latin typeface="Arial" charset="0"/>
                <a:ea typeface="ＭＳ Ｐゴシック" pitchFamily="-109" charset="-128"/>
              </a:rPr>
              <a:t>REDAC E&amp;E Subcommittee</a:t>
            </a:r>
            <a:endParaRPr lang="en-US" sz="1600" dirty="0">
              <a:solidFill>
                <a:srgbClr val="000066"/>
              </a:solidFill>
              <a:latin typeface="Arial" charset="0"/>
              <a:ea typeface="ＭＳ Ｐゴシック" pitchFamily="-109" charset="-128"/>
            </a:endParaRPr>
          </a:p>
          <a:p>
            <a:pPr marL="1254125" indent="-1254125" algn="l" defTabSz="966788">
              <a:spcBef>
                <a:spcPct val="50000"/>
              </a:spcBef>
              <a:tabLst>
                <a:tab pos="1254125" algn="l"/>
              </a:tabLst>
              <a:defRPr/>
            </a:pPr>
            <a:r>
              <a:rPr lang="en-US" sz="1600" dirty="0">
                <a:solidFill>
                  <a:srgbClr val="002060"/>
                </a:solidFill>
                <a:latin typeface="Arial" charset="0"/>
              </a:rPr>
              <a:t>By:	Dr. Jim Hileman</a:t>
            </a:r>
            <a:br>
              <a:rPr lang="en-US" sz="1600" dirty="0">
                <a:solidFill>
                  <a:srgbClr val="002060"/>
                </a:solidFill>
                <a:latin typeface="Arial" charset="0"/>
              </a:rPr>
            </a:br>
            <a:r>
              <a:rPr lang="en-US" sz="1600" dirty="0" smtClean="0">
                <a:solidFill>
                  <a:srgbClr val="002060"/>
                </a:solidFill>
                <a:latin typeface="Arial" charset="0"/>
              </a:rPr>
              <a:t>Chief </a:t>
            </a:r>
            <a:r>
              <a:rPr lang="en-US" sz="1600" dirty="0">
                <a:solidFill>
                  <a:srgbClr val="002060"/>
                </a:solidFill>
                <a:latin typeface="Arial" charset="0"/>
              </a:rPr>
              <a:t>Scientific &amp; Technical 	Advisor for Environment and </a:t>
            </a:r>
            <a:r>
              <a:rPr lang="en-US" sz="1600" dirty="0" smtClean="0">
                <a:solidFill>
                  <a:srgbClr val="002060"/>
                </a:solidFill>
                <a:latin typeface="Arial" charset="0"/>
              </a:rPr>
              <a:t>Energy</a:t>
            </a:r>
            <a:br>
              <a:rPr lang="en-US" sz="1600" dirty="0" smtClean="0">
                <a:solidFill>
                  <a:srgbClr val="002060"/>
                </a:solidFill>
                <a:latin typeface="Arial" charset="0"/>
              </a:rPr>
            </a:br>
            <a:r>
              <a:rPr lang="en-US" sz="1600" dirty="0" smtClean="0">
                <a:solidFill>
                  <a:srgbClr val="002060"/>
                </a:solidFill>
                <a:latin typeface="Arial" charset="0"/>
              </a:rPr>
              <a:t>Office </a:t>
            </a:r>
            <a:r>
              <a:rPr lang="en-US" sz="1600" dirty="0">
                <a:solidFill>
                  <a:srgbClr val="002060"/>
                </a:solidFill>
                <a:latin typeface="Arial" charset="0"/>
              </a:rPr>
              <a:t>of Environment and </a:t>
            </a:r>
            <a:r>
              <a:rPr lang="en-US" sz="1600" dirty="0" smtClean="0">
                <a:solidFill>
                  <a:srgbClr val="002060"/>
                </a:solidFill>
                <a:latin typeface="Arial" charset="0"/>
              </a:rPr>
              <a:t>Energy</a:t>
            </a:r>
            <a:endParaRPr lang="en-US" sz="1050" dirty="0" smtClean="0">
              <a:solidFill>
                <a:srgbClr val="002060"/>
              </a:solidFill>
              <a:latin typeface="Arial" charset="0"/>
            </a:endParaRPr>
          </a:p>
          <a:p>
            <a:pPr algn="l">
              <a:spcBef>
                <a:spcPct val="50000"/>
              </a:spcBef>
              <a:tabLst>
                <a:tab pos="1258888" algn="l"/>
              </a:tabLst>
              <a:defRPr/>
            </a:pPr>
            <a:r>
              <a:rPr lang="en-US" sz="1600" dirty="0" smtClean="0">
                <a:solidFill>
                  <a:srgbClr val="002060"/>
                </a:solidFill>
                <a:latin typeface="Arial" charset="0"/>
              </a:rPr>
              <a:t>Date</a:t>
            </a:r>
            <a:r>
              <a:rPr lang="en-US" sz="1600" dirty="0">
                <a:solidFill>
                  <a:srgbClr val="002060"/>
                </a:solidFill>
                <a:latin typeface="Arial" charset="0"/>
              </a:rPr>
              <a:t>:  	</a:t>
            </a:r>
            <a:r>
              <a:rPr lang="en-US" sz="1600" dirty="0" smtClean="0">
                <a:solidFill>
                  <a:srgbClr val="002060"/>
                </a:solidFill>
                <a:latin typeface="Arial" charset="0"/>
              </a:rPr>
              <a:t>March 17, 2015</a:t>
            </a:r>
            <a:endParaRPr lang="en-US" sz="1600" dirty="0">
              <a:solidFill>
                <a:srgbClr val="002060"/>
              </a:solidFill>
              <a:latin typeface="Arial" charset="0"/>
            </a:endParaRPr>
          </a:p>
        </p:txBody>
      </p:sp>
      <p:sp>
        <p:nvSpPr>
          <p:cNvPr id="51203" name="Rectangle 11"/>
          <p:cNvSpPr>
            <a:spLocks noGrp="1" noChangeArrowheads="1"/>
          </p:cNvSpPr>
          <p:nvPr>
            <p:ph type="ctrTitle"/>
          </p:nvPr>
        </p:nvSpPr>
        <p:spPr>
          <a:xfrm>
            <a:off x="249238" y="312738"/>
            <a:ext cx="5048250" cy="2298700"/>
          </a:xfrm>
        </p:spPr>
        <p:txBody>
          <a:bodyPr/>
          <a:lstStyle/>
          <a:p>
            <a:pPr eaLnBrk="1" hangingPunct="1"/>
            <a:r>
              <a:rPr lang="en-US" sz="4000" dirty="0"/>
              <a:t>Alternative Jet Fuels Supply Chain </a:t>
            </a:r>
            <a:r>
              <a:rPr lang="en-US" sz="4000" dirty="0" smtClean="0"/>
              <a:t>Project (ASCENT Project 1)</a:t>
            </a:r>
            <a:endParaRPr lang="en-US" sz="4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447563"/>
            <a:ext cx="8818563" cy="609600"/>
          </a:xfrm>
        </p:spPr>
        <p:txBody>
          <a:bodyPr>
            <a:noAutofit/>
          </a:bodyPr>
          <a:lstStyle/>
          <a:p>
            <a:r>
              <a:rPr lang="en-US" b="1" dirty="0" smtClean="0">
                <a:latin typeface="Gill Sans MT" pitchFamily="34" charset="0"/>
              </a:rPr>
              <a:t>Volpe Alternative Fuels </a:t>
            </a:r>
            <a:br>
              <a:rPr lang="en-US" b="1" dirty="0" smtClean="0">
                <a:latin typeface="Gill Sans MT" pitchFamily="34" charset="0"/>
              </a:rPr>
            </a:br>
            <a:r>
              <a:rPr lang="en-US" b="1" dirty="0" smtClean="0">
                <a:latin typeface="Gill Sans MT" pitchFamily="34" charset="0"/>
              </a:rPr>
              <a:t>Transportation Optimization </a:t>
            </a:r>
            <a:br>
              <a:rPr lang="en-US" b="1" dirty="0" smtClean="0">
                <a:latin typeface="Gill Sans MT" pitchFamily="34" charset="0"/>
              </a:rPr>
            </a:br>
            <a:r>
              <a:rPr lang="en-US" b="1" dirty="0" smtClean="0">
                <a:latin typeface="Gill Sans MT" pitchFamily="34" charset="0"/>
              </a:rPr>
              <a:t>Tool (AFTOT)</a:t>
            </a:r>
            <a:endParaRPr lang="en-US" b="1" dirty="0">
              <a:latin typeface="Gill Sans MT" pitchFamily="34" charset="0"/>
            </a:endParaRPr>
          </a:p>
        </p:txBody>
      </p:sp>
      <p:sp>
        <p:nvSpPr>
          <p:cNvPr id="7" name="TextBox 6"/>
          <p:cNvSpPr txBox="1"/>
          <p:nvPr/>
        </p:nvSpPr>
        <p:spPr>
          <a:xfrm>
            <a:off x="228600" y="1669474"/>
            <a:ext cx="4111388" cy="3908762"/>
          </a:xfrm>
          <a:prstGeom prst="rect">
            <a:avLst/>
          </a:prstGeom>
          <a:noFill/>
        </p:spPr>
        <p:txBody>
          <a:bodyPr wrap="square" rtlCol="0">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0" cap="none" spc="0" normalizeH="0" baseline="0" noProof="0" dirty="0" smtClean="0">
                <a:ln>
                  <a:noFill/>
                </a:ln>
                <a:solidFill>
                  <a:sysClr val="windowText" lastClr="000000"/>
                </a:solidFill>
                <a:effectLst/>
                <a:uLnTx/>
                <a:uFillTx/>
              </a:rPr>
              <a:t>Optimizes routing to minimize scenario </a:t>
            </a:r>
            <a:r>
              <a:rPr kumimoji="0" lang="en-US" sz="2000" b="0" i="0" u="none" strike="noStrike" kern="0" cap="none" spc="0" normalizeH="0" baseline="0" noProof="0" dirty="0">
                <a:ln>
                  <a:noFill/>
                </a:ln>
                <a:solidFill>
                  <a:sysClr val="windowText" lastClr="000000"/>
                </a:solidFill>
                <a:effectLst/>
                <a:uLnTx/>
                <a:uFillTx/>
              </a:rPr>
              <a:t>“cost” </a:t>
            </a:r>
            <a:r>
              <a:rPr kumimoji="0" lang="en-US" sz="2000" b="0" i="0" u="none" strike="noStrike" kern="0" cap="none" spc="0" normalizeH="0" baseline="0" noProof="0" dirty="0" smtClean="0">
                <a:ln>
                  <a:noFill/>
                </a:ln>
                <a:solidFill>
                  <a:sysClr val="windowText" lastClr="000000"/>
                </a:solidFill>
                <a:effectLst/>
                <a:uLnTx/>
                <a:uFillTx/>
              </a:rPr>
              <a:t>based on:</a:t>
            </a:r>
            <a:endParaRPr kumimoji="0" lang="en-US" sz="2000" b="0" i="0" u="none" strike="noStrike" kern="0" cap="none" spc="0" normalizeH="0" baseline="0" noProof="0" dirty="0">
              <a:ln>
                <a:noFill/>
              </a:ln>
              <a:solidFill>
                <a:sysClr val="windowText" lastClr="000000"/>
              </a:solidFill>
              <a:effectLst/>
              <a:uLnTx/>
              <a:uFillTx/>
            </a:endParaRP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Transportation costs</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Feedstock </a:t>
            </a:r>
            <a:r>
              <a:rPr kumimoji="0" lang="en-US" sz="1800" b="0" i="0" u="none" strike="noStrike" kern="0" cap="none" spc="0" normalizeH="0" baseline="0" noProof="0" dirty="0">
                <a:ln>
                  <a:noFill/>
                </a:ln>
                <a:solidFill>
                  <a:sysClr val="windowText" lastClr="000000"/>
                </a:solidFill>
                <a:effectLst/>
                <a:uLnTx/>
                <a:uFillTx/>
              </a:rPr>
              <a:t>supply</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Biorefinery </a:t>
            </a:r>
            <a:r>
              <a:rPr kumimoji="0" lang="en-US" sz="1800" b="0" i="0" u="none" strike="noStrike" kern="0" cap="none" spc="0" normalizeH="0" baseline="0" noProof="0" dirty="0" smtClean="0">
                <a:ln>
                  <a:noFill/>
                </a:ln>
                <a:solidFill>
                  <a:sysClr val="windowText" lastClr="000000"/>
                </a:solidFill>
                <a:effectLst/>
                <a:uLnTx/>
                <a:uFillTx/>
              </a:rPr>
              <a:t>capacity </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smtClean="0">
                <a:ln>
                  <a:noFill/>
                </a:ln>
                <a:solidFill>
                  <a:sysClr val="windowText" lastClr="000000"/>
                </a:solidFill>
                <a:effectLst/>
                <a:uLnTx/>
                <a:uFillTx/>
              </a:rPr>
              <a:t>(minimum, maximum)</a:t>
            </a:r>
            <a:endParaRPr kumimoji="0" lang="en-US" sz="1800" b="0" i="0" u="none" strike="noStrike" kern="0" cap="none" spc="0" normalizeH="0" baseline="0" noProof="0" dirty="0">
              <a:ln>
                <a:noFill/>
              </a:ln>
              <a:solidFill>
                <a:sysClr val="windowText" lastClr="000000"/>
              </a:solidFill>
              <a:effectLst/>
              <a:uLnTx/>
              <a:uFillTx/>
            </a:endParaRP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Facility capital cost</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Demand</a:t>
            </a: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0" cap="none" spc="0" normalizeH="0" baseline="0" noProof="0" dirty="0" smtClean="0">
                <a:ln>
                  <a:noFill/>
                </a:ln>
                <a:solidFill>
                  <a:sysClr val="windowText" lastClr="000000"/>
                </a:solidFill>
                <a:effectLst/>
                <a:uLnTx/>
                <a:uFillTx/>
              </a:rPr>
              <a:t>Selects </a:t>
            </a:r>
            <a:r>
              <a:rPr kumimoji="0" lang="en-US" sz="2000" b="0" i="0" u="none" strike="noStrike" kern="0" cap="none" spc="0" normalizeH="0" baseline="0" noProof="0" dirty="0" err="1" smtClean="0">
                <a:ln>
                  <a:noFill/>
                </a:ln>
                <a:solidFill>
                  <a:sysClr val="windowText" lastClr="000000"/>
                </a:solidFill>
                <a:effectLst/>
                <a:uLnTx/>
                <a:uFillTx/>
              </a:rPr>
              <a:t>biorefineries</a:t>
            </a:r>
            <a:r>
              <a:rPr kumimoji="0" lang="en-US" sz="2000" b="0" i="0" u="none" strike="noStrike" kern="0" cap="none" spc="0" normalizeH="0" baseline="0" noProof="0" dirty="0" smtClean="0">
                <a:ln>
                  <a:noFill/>
                </a:ln>
                <a:solidFill>
                  <a:sysClr val="windowText" lastClr="000000"/>
                </a:solidFill>
                <a:effectLst/>
                <a:uLnTx/>
                <a:uFillTx/>
              </a:rPr>
              <a:t> </a:t>
            </a: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0" cap="none" spc="0" normalizeH="0" baseline="0" noProof="0" dirty="0" smtClean="0">
                <a:ln>
                  <a:noFill/>
                </a:ln>
                <a:solidFill>
                  <a:sysClr val="windowText" lastClr="000000"/>
                </a:solidFill>
                <a:effectLst/>
                <a:uLnTx/>
                <a:uFillTx/>
              </a:rPr>
              <a:t>Material exiting biorefinery depends on processing details</a:t>
            </a:r>
            <a:endParaRPr kumimoji="0" lang="en-US" sz="2000" b="0" i="0" u="none" strike="noStrike" kern="0" cap="none" spc="0" normalizeH="0" baseline="0" noProof="0" dirty="0">
              <a:ln>
                <a:noFill/>
              </a:ln>
              <a:solidFill>
                <a:sysClr val="windowText" lastClr="000000"/>
              </a:solidFill>
              <a:effectLst/>
              <a:uLnTx/>
              <a:uFillTx/>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339988" y="2866030"/>
            <a:ext cx="4785815" cy="3911617"/>
          </a:xfrm>
          <a:prstGeom prst="rect">
            <a:avLst/>
          </a:prstGeom>
          <a:ln>
            <a:solidFill>
              <a:schemeClr val="tx1"/>
            </a:solidFill>
          </a:ln>
        </p:spPr>
      </p:pic>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47474" y="127755"/>
            <a:ext cx="3170146" cy="288195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1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4829"/>
            <a:ext cx="6740409" cy="702344"/>
          </a:xfrm>
        </p:spPr>
        <p:txBody>
          <a:bodyPr/>
          <a:lstStyle/>
          <a:p>
            <a:r>
              <a:rPr lang="en-US" dirty="0" smtClean="0"/>
              <a:t>Part </a:t>
            </a:r>
            <a:r>
              <a:rPr lang="en-US" dirty="0"/>
              <a:t>3</a:t>
            </a:r>
            <a:r>
              <a:rPr lang="en-US" dirty="0" smtClean="0"/>
              <a:t>: Focus on CAEP</a:t>
            </a:r>
            <a:endParaRPr lang="en-US" dirty="0"/>
          </a:p>
        </p:txBody>
      </p:sp>
      <p:pic>
        <p:nvPicPr>
          <p:cNvPr id="5" name="Picture 4" descr="ASCENT-1 Flow Chart - Focus on CAE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70" y="932701"/>
            <a:ext cx="8574024" cy="4142232"/>
          </a:xfrm>
          <a:prstGeom prst="rect">
            <a:avLst/>
          </a:prstGeom>
        </p:spPr>
      </p:pic>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11</a:t>
            </a:fld>
            <a:endParaRPr lang="en-US" sz="1200" b="1">
              <a:solidFill>
                <a:srgbClr val="FFFFFF"/>
              </a:solidFill>
            </a:endParaRPr>
          </a:p>
        </p:txBody>
      </p:sp>
      <p:sp>
        <p:nvSpPr>
          <p:cNvPr id="3" name="TextBox 2"/>
          <p:cNvSpPr txBox="1"/>
          <p:nvPr/>
        </p:nvSpPr>
        <p:spPr bwMode="auto">
          <a:xfrm>
            <a:off x="331370" y="5074933"/>
            <a:ext cx="82344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buFontTx/>
              <a:buNone/>
            </a:pPr>
            <a:r>
              <a:rPr lang="en-US" sz="1600" dirty="0" smtClean="0"/>
              <a:t>ASCENT Project 32 will provide a worldwide life cycle CO2 value for conventional jet fuel</a:t>
            </a:r>
            <a:endParaRPr lang="en-US" sz="1600" dirty="0"/>
          </a:p>
        </p:txBody>
      </p:sp>
    </p:spTree>
    <p:extLst>
      <p:ext uri="{BB962C8B-B14F-4D97-AF65-F5344CB8AC3E}">
        <p14:creationId xmlns:p14="http://schemas.microsoft.com/office/powerpoint/2010/main" val="379055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04829"/>
            <a:ext cx="6740409" cy="702344"/>
          </a:xfrm>
        </p:spPr>
        <p:txBody>
          <a:bodyPr/>
          <a:lstStyle/>
          <a:p>
            <a:r>
              <a:rPr lang="en-US" dirty="0" smtClean="0"/>
              <a:t>Part 4: Sustainability Evaluation</a:t>
            </a:r>
            <a:endParaRPr lang="en-US" dirty="0"/>
          </a:p>
        </p:txBody>
      </p:sp>
      <p:pic>
        <p:nvPicPr>
          <p:cNvPr id="3" name="Picture 2" descr="ASCENT-1 Sustainability Analysi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62" y="1288970"/>
            <a:ext cx="8223504" cy="4108704"/>
          </a:xfrm>
          <a:prstGeom prst="rect">
            <a:avLst/>
          </a:prstGeom>
        </p:spPr>
      </p:pic>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12</a:t>
            </a:fld>
            <a:endParaRPr lang="en-US" sz="1200" b="1">
              <a:solidFill>
                <a:srgbClr val="FFFFFF"/>
              </a:solidFill>
            </a:endParaRPr>
          </a:p>
        </p:txBody>
      </p:sp>
    </p:spTree>
    <p:extLst>
      <p:ext uri="{BB962C8B-B14F-4D97-AF65-F5344CB8AC3E}">
        <p14:creationId xmlns:p14="http://schemas.microsoft.com/office/powerpoint/2010/main" val="82917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FY15 onward</a:t>
            </a:r>
            <a:endParaRPr lang="en-US" dirty="0"/>
          </a:p>
        </p:txBody>
      </p:sp>
      <p:sp>
        <p:nvSpPr>
          <p:cNvPr id="5" name="Content Placeholder 4"/>
          <p:cNvSpPr>
            <a:spLocks noGrp="1"/>
          </p:cNvSpPr>
          <p:nvPr>
            <p:ph idx="1"/>
          </p:nvPr>
        </p:nvSpPr>
        <p:spPr/>
        <p:txBody>
          <a:bodyPr/>
          <a:lstStyle/>
          <a:p>
            <a:r>
              <a:rPr lang="en-US" sz="2400" b="0" dirty="0" smtClean="0"/>
              <a:t>Support development of life </a:t>
            </a:r>
            <a:r>
              <a:rPr lang="en-US" sz="2400" b="0" dirty="0"/>
              <a:t>cycle analysis methodology for alternative jet fuels within global market based </a:t>
            </a:r>
            <a:r>
              <a:rPr lang="en-US" sz="2400" b="0" dirty="0" smtClean="0"/>
              <a:t>measure for international aviation </a:t>
            </a:r>
            <a:endParaRPr lang="en-US" sz="2400" b="0" dirty="0"/>
          </a:p>
          <a:p>
            <a:r>
              <a:rPr lang="en-US" sz="2400" b="0" dirty="0" smtClean="0"/>
              <a:t>Project provides a framework to: </a:t>
            </a:r>
          </a:p>
          <a:p>
            <a:pPr lvl="1"/>
            <a:r>
              <a:rPr lang="en-US" sz="2000" b="0" dirty="0" smtClean="0"/>
              <a:t>Collect data on regional supply chains </a:t>
            </a:r>
          </a:p>
          <a:p>
            <a:pPr lvl="1"/>
            <a:r>
              <a:rPr lang="en-US" sz="2000" dirty="0"/>
              <a:t>C</a:t>
            </a:r>
            <a:r>
              <a:rPr lang="en-US" sz="2000" b="0" dirty="0" smtClean="0"/>
              <a:t>onduct regional and national supply chain analyses </a:t>
            </a:r>
          </a:p>
          <a:p>
            <a:pPr lvl="1"/>
            <a:r>
              <a:rPr lang="en-US" sz="2000" dirty="0"/>
              <a:t>C</a:t>
            </a:r>
            <a:r>
              <a:rPr lang="en-US" sz="2000" b="0" dirty="0" smtClean="0"/>
              <a:t>reate production scenarios </a:t>
            </a:r>
          </a:p>
          <a:p>
            <a:pPr lvl="1"/>
            <a:r>
              <a:rPr lang="en-US" sz="2000" dirty="0" smtClean="0"/>
              <a:t>Evaluate alternative jet fuel sustainability</a:t>
            </a:r>
          </a:p>
          <a:p>
            <a:pPr lvl="1"/>
            <a:r>
              <a:rPr lang="en-US" sz="2000" dirty="0" smtClean="0"/>
              <a:t>I</a:t>
            </a:r>
            <a:r>
              <a:rPr lang="en-US" sz="2000" b="0" dirty="0" smtClean="0"/>
              <a:t>dentify barriers to alternative jet fuel production </a:t>
            </a:r>
          </a:p>
          <a:p>
            <a:r>
              <a:rPr lang="en-US" sz="2400" b="0" dirty="0" smtClean="0"/>
              <a:t>Expanding analysis framework to include:</a:t>
            </a:r>
          </a:p>
          <a:p>
            <a:pPr lvl="1"/>
            <a:r>
              <a:rPr lang="en-US" sz="2000" b="0" dirty="0" smtClean="0"/>
              <a:t>Waste streams (e.g., municipal solid waste)</a:t>
            </a:r>
          </a:p>
          <a:p>
            <a:pPr lvl="1"/>
            <a:r>
              <a:rPr lang="en-US" sz="2000" b="0" dirty="0" smtClean="0"/>
              <a:t>Tropical feedstocks (leverage work examining Hawaiian Islands)</a:t>
            </a:r>
          </a:p>
          <a:p>
            <a:endParaRPr lang="en-US" sz="2400" b="0" dirty="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13</a:t>
            </a:fld>
            <a:endParaRPr lang="en-US" sz="1200" b="1">
              <a:solidFill>
                <a:srgbClr val="FFFFFF"/>
              </a:solidFill>
            </a:endParaRPr>
          </a:p>
        </p:txBody>
      </p:sp>
    </p:spTree>
    <p:extLst>
      <p:ext uri="{BB962C8B-B14F-4D97-AF65-F5344CB8AC3E}">
        <p14:creationId xmlns:p14="http://schemas.microsoft.com/office/powerpoint/2010/main" val="116832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US">
                <a:latin typeface="Tahoma (Headings)" charset="0"/>
                <a:ea typeface="ＭＳ Ｐゴシック" charset="0"/>
                <a:cs typeface="Tahoma (Headings)" charset="0"/>
              </a:rPr>
              <a:t>Objectives</a:t>
            </a:r>
          </a:p>
        </p:txBody>
      </p:sp>
      <p:sp>
        <p:nvSpPr>
          <p:cNvPr id="5122" name="Rectangle 3"/>
          <p:cNvSpPr>
            <a:spLocks noGrp="1" noChangeArrowheads="1"/>
          </p:cNvSpPr>
          <p:nvPr>
            <p:ph idx="1"/>
          </p:nvPr>
        </p:nvSpPr>
        <p:spPr>
          <a:xfrm>
            <a:off x="219075" y="751736"/>
            <a:ext cx="8774113" cy="5030787"/>
          </a:xfrm>
        </p:spPr>
        <p:txBody>
          <a:bodyPr/>
          <a:lstStyle/>
          <a:p>
            <a:pPr marL="457200" indent="-457200">
              <a:buFont typeface="+mj-lt"/>
              <a:buAutoNum type="arabicPeriod"/>
            </a:pPr>
            <a:r>
              <a:rPr lang="en-US" sz="2400" dirty="0" smtClean="0"/>
              <a:t>Develop </a:t>
            </a:r>
            <a:r>
              <a:rPr lang="en-US" sz="2400" dirty="0"/>
              <a:t>information on regional supply chains </a:t>
            </a:r>
            <a:endParaRPr lang="en-US" sz="2400" dirty="0" smtClean="0"/>
          </a:p>
          <a:p>
            <a:pPr marL="857250" lvl="1" indent="-457200"/>
            <a:r>
              <a:rPr lang="en-US" sz="2000" dirty="0">
                <a:latin typeface="Tahoma (Headings)" charset="0"/>
                <a:ea typeface="ＭＳ Ｐゴシック" charset="0"/>
                <a:cs typeface="Tahoma (Headings)" charset="0"/>
              </a:rPr>
              <a:t>Provide </a:t>
            </a:r>
            <a:r>
              <a:rPr lang="en-US" sz="2000" dirty="0" smtClean="0">
                <a:latin typeface="Tahoma (Headings)" charset="0"/>
                <a:ea typeface="ＭＳ Ｐゴシック" charset="0"/>
                <a:cs typeface="Tahoma (Headings)" charset="0"/>
              </a:rPr>
              <a:t>holistic </a:t>
            </a:r>
            <a:r>
              <a:rPr lang="en-US" sz="2000" dirty="0">
                <a:latin typeface="Tahoma (Headings)" charset="0"/>
                <a:ea typeface="ＭＳ Ｐゴシック" charset="0"/>
                <a:cs typeface="Tahoma (Headings)" charset="0"/>
              </a:rPr>
              <a:t>evaluation of </a:t>
            </a:r>
            <a:r>
              <a:rPr lang="en-US" sz="2000" dirty="0" smtClean="0">
                <a:latin typeface="Tahoma (Headings)" charset="0"/>
                <a:ea typeface="ＭＳ Ｐゴシック" charset="0"/>
                <a:cs typeface="Tahoma (Headings)" charset="0"/>
              </a:rPr>
              <a:t>alternative jet fuel production including </a:t>
            </a:r>
            <a:r>
              <a:rPr lang="en-US" sz="2000" dirty="0" smtClean="0">
                <a:ea typeface="ＭＳ Ｐゴシック" charset="0"/>
                <a:cs typeface="Tahoma (Headings)" charset="0"/>
              </a:rPr>
              <a:t>f</a:t>
            </a:r>
            <a:r>
              <a:rPr lang="en-US" sz="2000" dirty="0" smtClean="0"/>
              <a:t>eedstock, </a:t>
            </a:r>
            <a:r>
              <a:rPr lang="en-US" sz="2000" dirty="0"/>
              <a:t>transportation, and conversion</a:t>
            </a:r>
          </a:p>
          <a:p>
            <a:pPr marL="857250" lvl="1" indent="-457200"/>
            <a:r>
              <a:rPr lang="en-US" sz="2000" dirty="0" smtClean="0">
                <a:latin typeface="Tahoma (Headings)" charset="0"/>
                <a:ea typeface="ＭＳ Ｐゴシック" charset="0"/>
                <a:cs typeface="Tahoma (Headings)" charset="0"/>
              </a:rPr>
              <a:t>Evaluate </a:t>
            </a:r>
            <a:r>
              <a:rPr lang="en-US" sz="2000" dirty="0">
                <a:latin typeface="Tahoma (Headings)" charset="0"/>
                <a:ea typeface="ＭＳ Ｐゴシック" charset="0"/>
                <a:cs typeface="Tahoma (Headings)" charset="0"/>
              </a:rPr>
              <a:t>sustainability from environmental, economic and societal perspectives </a:t>
            </a:r>
            <a:endParaRPr lang="en-US" sz="2000" dirty="0" smtClean="0"/>
          </a:p>
          <a:p>
            <a:pPr marL="857250" lvl="1" indent="-457200"/>
            <a:r>
              <a:rPr lang="en-US" sz="2000" dirty="0" smtClean="0"/>
              <a:t>Develop s</a:t>
            </a:r>
            <a:r>
              <a:rPr lang="en-US" sz="2000" dirty="0" smtClean="0"/>
              <a:t>cenarios </a:t>
            </a:r>
            <a:r>
              <a:rPr lang="en-US" sz="2000" dirty="0"/>
              <a:t>of future alternative jet fuel production </a:t>
            </a:r>
          </a:p>
          <a:p>
            <a:pPr marL="457200" indent="-457200">
              <a:buFont typeface="+mj-lt"/>
              <a:buAutoNum type="arabicPeriod"/>
            </a:pPr>
            <a:r>
              <a:rPr lang="en-US" sz="2400" dirty="0" smtClean="0"/>
              <a:t>Identify </a:t>
            </a:r>
            <a:r>
              <a:rPr lang="en-US" sz="2400" dirty="0"/>
              <a:t>the key barriers in regional supply chains that must be overcome </a:t>
            </a:r>
            <a:endParaRPr lang="en-US" sz="2400" dirty="0" smtClean="0"/>
          </a:p>
          <a:p>
            <a:pPr marL="857250" lvl="1" indent="-457200"/>
            <a:r>
              <a:rPr lang="en-US" sz="2000" dirty="0" smtClean="0"/>
              <a:t>to </a:t>
            </a:r>
            <a:r>
              <a:rPr lang="en-US" sz="2000" dirty="0"/>
              <a:t>produce 1 billion gallons of alternative jet fuel by 2018 </a:t>
            </a:r>
            <a:r>
              <a:rPr lang="en-US" sz="2000" dirty="0" smtClean="0"/>
              <a:t>and</a:t>
            </a:r>
          </a:p>
          <a:p>
            <a:pPr marL="857250" lvl="1" indent="-457200"/>
            <a:r>
              <a:rPr lang="en-US" sz="2000" dirty="0" smtClean="0"/>
              <a:t>an </a:t>
            </a:r>
            <a:r>
              <a:rPr lang="en-US" sz="2000" dirty="0"/>
              <a:t>order of magnitude larger production in the longer </a:t>
            </a:r>
            <a:r>
              <a:rPr lang="en-US" sz="2000" dirty="0" smtClean="0"/>
              <a:t>term</a:t>
            </a:r>
          </a:p>
          <a:p>
            <a:pPr marL="457200" indent="-457200">
              <a:buFont typeface="+mj-lt"/>
              <a:buAutoNum type="arabicPeriod"/>
            </a:pPr>
            <a:r>
              <a:rPr lang="en-US" sz="2400" dirty="0"/>
              <a:t>Support </a:t>
            </a:r>
            <a:r>
              <a:rPr lang="en-US" sz="2400" dirty="0" smtClean="0"/>
              <a:t>International Civil Aviation Organization (ICAO Committee on Aviation Environmental Protection (CAEP) Alternative </a:t>
            </a:r>
            <a:r>
              <a:rPr lang="en-US" sz="2400" dirty="0"/>
              <a:t>Fuel Task </a:t>
            </a:r>
            <a:r>
              <a:rPr lang="en-US" sz="2400" dirty="0" smtClean="0"/>
              <a:t>Force (AFTF)</a:t>
            </a:r>
            <a:endParaRPr lang="en-US" sz="2400" dirty="0"/>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a:t>
            </a:fld>
            <a:endParaRPr lang="en-US" sz="1200" b="1" dirty="0">
              <a:solidFill>
                <a:srgbClr val="FFFFFF"/>
              </a:solidFill>
            </a:endParaRPr>
          </a:p>
        </p:txBody>
      </p:sp>
    </p:spTree>
    <p:extLst>
      <p:ext uri="{BB962C8B-B14F-4D97-AF65-F5344CB8AC3E}">
        <p14:creationId xmlns:p14="http://schemas.microsoft.com/office/powerpoint/2010/main" val="113796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5" y="919163"/>
            <a:ext cx="8774113" cy="3652837"/>
          </a:xfrm>
        </p:spPr>
        <p:txBody>
          <a:bodyPr>
            <a:normAutofit/>
          </a:bodyPr>
          <a:lstStyle/>
          <a:p>
            <a:pPr>
              <a:spcBef>
                <a:spcPts val="600"/>
              </a:spcBef>
            </a:pPr>
            <a:r>
              <a:rPr lang="en-US" sz="2400" b="0" dirty="0"/>
              <a:t>Alternative Fuels Task Force (AFTF) tasked to:</a:t>
            </a:r>
          </a:p>
          <a:p>
            <a:pPr lvl="1">
              <a:spcBef>
                <a:spcPts val="600"/>
              </a:spcBef>
            </a:pPr>
            <a:r>
              <a:rPr lang="en-US" sz="2000" dirty="0" smtClean="0"/>
              <a:t>Assess possible </a:t>
            </a:r>
            <a:r>
              <a:rPr lang="en-US" sz="2000" dirty="0"/>
              <a:t>range of emissions reductions from </a:t>
            </a:r>
            <a:r>
              <a:rPr lang="en-US" sz="2000" dirty="0" smtClean="0"/>
              <a:t>use </a:t>
            </a:r>
            <a:r>
              <a:rPr lang="en-US" sz="2000" dirty="0"/>
              <a:t>of alternative </a:t>
            </a:r>
            <a:r>
              <a:rPr lang="en-US" sz="2000" dirty="0" smtClean="0"/>
              <a:t>jet fuels </a:t>
            </a:r>
            <a:r>
              <a:rPr lang="en-US" sz="2000" dirty="0"/>
              <a:t>in </a:t>
            </a:r>
            <a:r>
              <a:rPr lang="en-US" sz="2000" dirty="0" smtClean="0"/>
              <a:t>2050 (requires both fuel volume and emissions factor)</a:t>
            </a:r>
            <a:endParaRPr lang="en-US" sz="2000" dirty="0"/>
          </a:p>
          <a:p>
            <a:pPr lvl="1">
              <a:spcBef>
                <a:spcPts val="600"/>
              </a:spcBef>
            </a:pPr>
            <a:r>
              <a:rPr lang="en-US" sz="2000" dirty="0"/>
              <a:t>Develop a methodology to include </a:t>
            </a:r>
            <a:r>
              <a:rPr lang="en-US" sz="2000" dirty="0" smtClean="0"/>
              <a:t>alternative </a:t>
            </a:r>
            <a:r>
              <a:rPr lang="en-US" sz="2000" dirty="0"/>
              <a:t>jet fuels in </a:t>
            </a:r>
            <a:r>
              <a:rPr lang="en-US" sz="2000" dirty="0" smtClean="0"/>
              <a:t>the </a:t>
            </a:r>
            <a:r>
              <a:rPr lang="en-US" sz="2000" dirty="0"/>
              <a:t>global </a:t>
            </a:r>
            <a:r>
              <a:rPr lang="en-US" sz="2000" dirty="0" smtClean="0"/>
              <a:t>market </a:t>
            </a:r>
            <a:r>
              <a:rPr lang="en-US" sz="2000" dirty="0"/>
              <a:t>based </a:t>
            </a:r>
            <a:r>
              <a:rPr lang="en-US" sz="2000" dirty="0" smtClean="0"/>
              <a:t>measure </a:t>
            </a:r>
            <a:r>
              <a:rPr lang="en-US" sz="2000" dirty="0"/>
              <a:t>(GMBM) for </a:t>
            </a:r>
            <a:r>
              <a:rPr lang="en-US" sz="2000" dirty="0" smtClean="0"/>
              <a:t>international aviation</a:t>
            </a:r>
          </a:p>
          <a:p>
            <a:pPr lvl="1">
              <a:spcBef>
                <a:spcPts val="600"/>
              </a:spcBef>
            </a:pPr>
            <a:endParaRPr lang="en-US" sz="2000" dirty="0"/>
          </a:p>
          <a:p>
            <a:pPr>
              <a:spcBef>
                <a:spcPts val="600"/>
              </a:spcBef>
            </a:pPr>
            <a:r>
              <a:rPr lang="en-US" sz="2400" b="0" dirty="0" smtClean="0"/>
              <a:t>ASCENT </a:t>
            </a:r>
            <a:r>
              <a:rPr lang="en-US" sz="2400" b="0" dirty="0"/>
              <a:t>team </a:t>
            </a:r>
            <a:r>
              <a:rPr lang="en-US" sz="2400" b="0" dirty="0" smtClean="0"/>
              <a:t>providing </a:t>
            </a:r>
            <a:r>
              <a:rPr lang="en-US" sz="2400" b="0" dirty="0"/>
              <a:t>technical expertise and analysis </a:t>
            </a:r>
            <a:r>
              <a:rPr lang="en-US" sz="2400" b="0" dirty="0" smtClean="0"/>
              <a:t>support to AFTF</a:t>
            </a:r>
            <a:endParaRPr lang="en-US" sz="2400" b="0" dirty="0"/>
          </a:p>
          <a:p>
            <a:pPr marL="0" indent="0" algn="ctr">
              <a:spcBef>
                <a:spcPts val="600"/>
              </a:spcBef>
              <a:buNone/>
            </a:pPr>
            <a:endParaRPr lang="en-US" sz="2400" b="0" i="1" dirty="0"/>
          </a:p>
          <a:p>
            <a:endParaRPr lang="en-US" sz="2400" b="0" dirty="0"/>
          </a:p>
        </p:txBody>
      </p:sp>
      <p:sp>
        <p:nvSpPr>
          <p:cNvPr id="4097" name="Rectangle 8"/>
          <p:cNvSpPr>
            <a:spLocks noGrp="1" noChangeArrowheads="1"/>
          </p:cNvSpPr>
          <p:nvPr>
            <p:ph type="title"/>
          </p:nvPr>
        </p:nvSpPr>
        <p:spPr>
          <a:noFill/>
          <a:ln>
            <a:noFill/>
          </a:ln>
        </p:spPr>
        <p:txBody>
          <a:bodyPr vert="horz" wrap="square" lIns="90487" tIns="44450" rIns="90487" bIns="44450" numCol="1" anchor="ctr" anchorCtr="0" compatLnSpc="1">
            <a:prstTxWarp prst="textNoShape">
              <a:avLst/>
            </a:prstTxWarp>
          </a:bodyPr>
          <a:lstStyle/>
          <a:p>
            <a:r>
              <a:rPr lang="en-US" dirty="0" smtClean="0"/>
              <a:t>CAEP Alternative Fuels Task Force (AFTF)</a:t>
            </a:r>
            <a:endParaRPr lang="en-US" dirty="0"/>
          </a:p>
        </p:txBody>
      </p:sp>
      <p:cxnSp>
        <p:nvCxnSpPr>
          <p:cNvPr id="3" name="Straight Connector 2"/>
          <p:cNvCxnSpPr/>
          <p:nvPr/>
        </p:nvCxnSpPr>
        <p:spPr bwMode="auto">
          <a:xfrm>
            <a:off x="1301812" y="4889122"/>
            <a:ext cx="5633238" cy="0"/>
          </a:xfrm>
          <a:prstGeom prst="line">
            <a:avLst/>
          </a:prstGeom>
          <a:solidFill>
            <a:schemeClr val="accent1"/>
          </a:solidFill>
          <a:ln w="12700" cap="flat" cmpd="sng" algn="ctr">
            <a:solidFill>
              <a:schemeClr val="tx1"/>
            </a:solidFill>
            <a:prstDash val="solid"/>
            <a:round/>
            <a:headEnd type="oval" w="lg" len="lg"/>
            <a:tailEnd type="oval" w="lg" len="lg"/>
          </a:ln>
          <a:effectLst/>
        </p:spPr>
      </p:cxnSp>
      <p:sp>
        <p:nvSpPr>
          <p:cNvPr id="13" name="TextBox 12"/>
          <p:cNvSpPr txBox="1"/>
          <p:nvPr/>
        </p:nvSpPr>
        <p:spPr>
          <a:xfrm>
            <a:off x="5981478" y="4463977"/>
            <a:ext cx="1976603" cy="307777"/>
          </a:xfrm>
          <a:prstGeom prst="rect">
            <a:avLst/>
          </a:prstGeom>
          <a:noFill/>
        </p:spPr>
        <p:txBody>
          <a:bodyPr wrap="square" rtlCol="0">
            <a:spAutoFit/>
          </a:bodyPr>
          <a:lstStyle/>
          <a:p>
            <a:pPr algn="ctr"/>
            <a:r>
              <a:rPr lang="en-US" sz="1400" b="1" dirty="0" smtClean="0">
                <a:latin typeface="Tahoma"/>
                <a:cs typeface="Tahoma"/>
              </a:rPr>
              <a:t>February, 2016</a:t>
            </a:r>
            <a:endParaRPr lang="en-US" sz="1400" b="1" dirty="0">
              <a:latin typeface="Tahoma"/>
              <a:cs typeface="Tahoma"/>
            </a:endParaRPr>
          </a:p>
        </p:txBody>
      </p:sp>
      <p:sp>
        <p:nvSpPr>
          <p:cNvPr id="16" name="TextBox 15"/>
          <p:cNvSpPr txBox="1"/>
          <p:nvPr/>
        </p:nvSpPr>
        <p:spPr>
          <a:xfrm>
            <a:off x="6208452" y="5006974"/>
            <a:ext cx="1512661" cy="738664"/>
          </a:xfrm>
          <a:prstGeom prst="rect">
            <a:avLst/>
          </a:prstGeom>
          <a:noFill/>
        </p:spPr>
        <p:txBody>
          <a:bodyPr wrap="square" rtlCol="0">
            <a:spAutoFit/>
          </a:bodyPr>
          <a:lstStyle/>
          <a:p>
            <a:pPr algn="ctr"/>
            <a:r>
              <a:rPr lang="en-US" sz="1400" dirty="0" smtClean="0">
                <a:latin typeface="Tahoma"/>
                <a:cs typeface="Tahoma"/>
              </a:rPr>
              <a:t>Work and results of AFTF reported to </a:t>
            </a:r>
            <a:r>
              <a:rPr lang="en-US" sz="1400" dirty="0" smtClean="0">
                <a:latin typeface="Tahoma"/>
                <a:cs typeface="Tahoma"/>
              </a:rPr>
              <a:t>CAEP/10 </a:t>
            </a:r>
            <a:r>
              <a:rPr lang="en-US" sz="1400" dirty="0" err="1" smtClean="0">
                <a:latin typeface="Tahoma"/>
                <a:cs typeface="Tahoma"/>
              </a:rPr>
              <a:t>mtg</a:t>
            </a:r>
            <a:endParaRPr lang="en-US" sz="1400" dirty="0">
              <a:latin typeface="Tahoma"/>
              <a:cs typeface="Tahoma"/>
            </a:endParaRPr>
          </a:p>
        </p:txBody>
      </p:sp>
      <p:sp>
        <p:nvSpPr>
          <p:cNvPr id="17" name="TextBox 16"/>
          <p:cNvSpPr txBox="1"/>
          <p:nvPr/>
        </p:nvSpPr>
        <p:spPr>
          <a:xfrm>
            <a:off x="233108" y="4463977"/>
            <a:ext cx="2137408" cy="307777"/>
          </a:xfrm>
          <a:prstGeom prst="rect">
            <a:avLst/>
          </a:prstGeom>
          <a:noFill/>
        </p:spPr>
        <p:txBody>
          <a:bodyPr wrap="square" rtlCol="0">
            <a:spAutoFit/>
          </a:bodyPr>
          <a:lstStyle/>
          <a:p>
            <a:pPr algn="ctr"/>
            <a:r>
              <a:rPr lang="en-US" sz="1400" b="1" dirty="0" smtClean="0">
                <a:latin typeface="Tahoma"/>
                <a:cs typeface="Tahoma"/>
              </a:rPr>
              <a:t>November, 2013</a:t>
            </a:r>
            <a:endParaRPr lang="en-US" sz="1400" b="1" dirty="0">
              <a:latin typeface="Tahoma"/>
              <a:cs typeface="Tahoma"/>
            </a:endParaRPr>
          </a:p>
        </p:txBody>
      </p:sp>
      <p:sp>
        <p:nvSpPr>
          <p:cNvPr id="18" name="TextBox 17"/>
          <p:cNvSpPr txBox="1"/>
          <p:nvPr/>
        </p:nvSpPr>
        <p:spPr>
          <a:xfrm>
            <a:off x="625537" y="4989578"/>
            <a:ext cx="1455852" cy="738664"/>
          </a:xfrm>
          <a:prstGeom prst="rect">
            <a:avLst/>
          </a:prstGeom>
          <a:noFill/>
        </p:spPr>
        <p:txBody>
          <a:bodyPr wrap="square" rtlCol="0">
            <a:spAutoFit/>
          </a:bodyPr>
          <a:lstStyle/>
          <a:p>
            <a:pPr algn="ctr"/>
            <a:r>
              <a:rPr lang="en-US" sz="1400" dirty="0" smtClean="0">
                <a:latin typeface="Tahoma"/>
                <a:cs typeface="Tahoma"/>
              </a:rPr>
              <a:t>AFTF created by CAEP Steering Group</a:t>
            </a:r>
            <a:endParaRPr lang="en-US" sz="1400" dirty="0">
              <a:latin typeface="Tahoma"/>
              <a:cs typeface="Tahoma"/>
            </a:endParaRPr>
          </a:p>
        </p:txBody>
      </p:sp>
      <p:sp>
        <p:nvSpPr>
          <p:cNvPr id="19" name="TextBox 18"/>
          <p:cNvSpPr txBox="1"/>
          <p:nvPr/>
        </p:nvSpPr>
        <p:spPr>
          <a:xfrm>
            <a:off x="4199248" y="4463977"/>
            <a:ext cx="2137408" cy="307777"/>
          </a:xfrm>
          <a:prstGeom prst="rect">
            <a:avLst/>
          </a:prstGeom>
          <a:noFill/>
        </p:spPr>
        <p:txBody>
          <a:bodyPr wrap="square" rtlCol="0">
            <a:spAutoFit/>
          </a:bodyPr>
          <a:lstStyle/>
          <a:p>
            <a:pPr algn="ctr"/>
            <a:r>
              <a:rPr lang="en-US" sz="1400" b="1" dirty="0" smtClean="0">
                <a:latin typeface="Tahoma"/>
                <a:cs typeface="Tahoma"/>
              </a:rPr>
              <a:t>May, 2015</a:t>
            </a:r>
            <a:endParaRPr lang="en-US" sz="1400" b="1" dirty="0">
              <a:latin typeface="Tahoma"/>
              <a:cs typeface="Tahoma"/>
            </a:endParaRPr>
          </a:p>
        </p:txBody>
      </p:sp>
      <p:sp>
        <p:nvSpPr>
          <p:cNvPr id="20" name="TextBox 19"/>
          <p:cNvSpPr txBox="1"/>
          <p:nvPr/>
        </p:nvSpPr>
        <p:spPr>
          <a:xfrm>
            <a:off x="4571999" y="5005974"/>
            <a:ext cx="1307784" cy="738664"/>
          </a:xfrm>
          <a:prstGeom prst="rect">
            <a:avLst/>
          </a:prstGeom>
          <a:noFill/>
        </p:spPr>
        <p:txBody>
          <a:bodyPr wrap="square" rtlCol="0">
            <a:spAutoFit/>
          </a:bodyPr>
          <a:lstStyle/>
          <a:p>
            <a:pPr algn="ctr"/>
            <a:r>
              <a:rPr lang="en-US" sz="1400" dirty="0" smtClean="0">
                <a:latin typeface="Tahoma"/>
                <a:cs typeface="Tahoma"/>
              </a:rPr>
              <a:t>2050 methodology finalized</a:t>
            </a:r>
            <a:endParaRPr lang="en-US" sz="1400" dirty="0">
              <a:latin typeface="Tahoma"/>
              <a:cs typeface="Tahoma"/>
            </a:endParaRPr>
          </a:p>
        </p:txBody>
      </p:sp>
      <p:cxnSp>
        <p:nvCxnSpPr>
          <p:cNvPr id="26" name="Straight Connector 25"/>
          <p:cNvCxnSpPr/>
          <p:nvPr/>
        </p:nvCxnSpPr>
        <p:spPr bwMode="auto">
          <a:xfrm>
            <a:off x="3089765" y="4882676"/>
            <a:ext cx="2186563" cy="4018"/>
          </a:xfrm>
          <a:prstGeom prst="line">
            <a:avLst/>
          </a:prstGeom>
          <a:solidFill>
            <a:schemeClr val="accent1"/>
          </a:solidFill>
          <a:ln w="12700" cap="flat" cmpd="sng" algn="ctr">
            <a:solidFill>
              <a:schemeClr val="tx1"/>
            </a:solidFill>
            <a:prstDash val="solid"/>
            <a:round/>
            <a:headEnd type="oval" w="lg" len="lg"/>
            <a:tailEnd type="oval" w="lg" len="lg"/>
          </a:ln>
          <a:effectLst/>
        </p:spPr>
      </p:cxnSp>
      <p:sp>
        <p:nvSpPr>
          <p:cNvPr id="22" name="TextBox 21"/>
          <p:cNvSpPr txBox="1"/>
          <p:nvPr/>
        </p:nvSpPr>
        <p:spPr>
          <a:xfrm>
            <a:off x="2413201" y="5002818"/>
            <a:ext cx="1455852" cy="738664"/>
          </a:xfrm>
          <a:prstGeom prst="rect">
            <a:avLst/>
          </a:prstGeom>
          <a:noFill/>
        </p:spPr>
        <p:txBody>
          <a:bodyPr wrap="square" rtlCol="0">
            <a:spAutoFit/>
          </a:bodyPr>
          <a:lstStyle/>
          <a:p>
            <a:pPr algn="ctr"/>
            <a:r>
              <a:rPr lang="en-US" sz="1400" dirty="0" smtClean="0">
                <a:latin typeface="Tahoma"/>
                <a:cs typeface="Tahoma"/>
              </a:rPr>
              <a:t>Additional task</a:t>
            </a:r>
          </a:p>
          <a:p>
            <a:pPr algn="ctr"/>
            <a:r>
              <a:rPr lang="en-US" sz="1400" dirty="0" smtClean="0">
                <a:latin typeface="Tahoma"/>
                <a:cs typeface="Tahoma"/>
              </a:rPr>
              <a:t>to support GMBM added</a:t>
            </a:r>
            <a:endParaRPr lang="en-US" sz="1400" dirty="0">
              <a:latin typeface="Tahoma"/>
              <a:cs typeface="Tahoma"/>
            </a:endParaRPr>
          </a:p>
        </p:txBody>
      </p:sp>
      <p:sp>
        <p:nvSpPr>
          <p:cNvPr id="23" name="TextBox 22"/>
          <p:cNvSpPr txBox="1"/>
          <p:nvPr/>
        </p:nvSpPr>
        <p:spPr>
          <a:xfrm>
            <a:off x="2246919" y="4459822"/>
            <a:ext cx="2137408" cy="307777"/>
          </a:xfrm>
          <a:prstGeom prst="rect">
            <a:avLst/>
          </a:prstGeom>
          <a:noFill/>
        </p:spPr>
        <p:txBody>
          <a:bodyPr wrap="square" rtlCol="0">
            <a:spAutoFit/>
          </a:bodyPr>
          <a:lstStyle/>
          <a:p>
            <a:pPr algn="ctr"/>
            <a:r>
              <a:rPr lang="en-US" sz="1400" b="1" dirty="0" smtClean="0">
                <a:latin typeface="Tahoma"/>
                <a:cs typeface="Tahoma"/>
              </a:rPr>
              <a:t>September, 2014</a:t>
            </a:r>
            <a:endParaRPr lang="en-US" sz="1400" b="1" dirty="0">
              <a:latin typeface="Tahoma"/>
              <a:cs typeface="Tahoma"/>
            </a:endParaRPr>
          </a:p>
        </p:txBody>
      </p:sp>
      <p:cxnSp>
        <p:nvCxnSpPr>
          <p:cNvPr id="7" name="Straight Connector 6"/>
          <p:cNvCxnSpPr/>
          <p:nvPr/>
        </p:nvCxnSpPr>
        <p:spPr bwMode="auto">
          <a:xfrm>
            <a:off x="5267952" y="4882676"/>
            <a:ext cx="2866114" cy="4018"/>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7960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p:cNvSpPr>
            <a:spLocks noGrp="1" noChangeArrowheads="1"/>
          </p:cNvSpPr>
          <p:nvPr>
            <p:ph type="title"/>
          </p:nvPr>
        </p:nvSpPr>
        <p:spPr/>
        <p:txBody>
          <a:bodyPr/>
          <a:lstStyle/>
          <a:p>
            <a:r>
              <a:rPr lang="en-US" dirty="0" smtClean="0">
                <a:latin typeface="Tahoma (Headings)" charset="0"/>
                <a:ea typeface="ＭＳ Ｐゴシック" charset="0"/>
                <a:cs typeface="Tahoma (Headings)" charset="0"/>
              </a:rPr>
              <a:t>Research </a:t>
            </a:r>
            <a:r>
              <a:rPr lang="en-US" dirty="0" smtClean="0">
                <a:latin typeface="Tahoma (Headings)" charset="0"/>
                <a:ea typeface="ＭＳ Ｐゴシック" charset="0"/>
                <a:cs typeface="Tahoma (Headings)" charset="0"/>
              </a:rPr>
              <a:t>Team </a:t>
            </a:r>
            <a:endParaRPr lang="en-US" dirty="0">
              <a:latin typeface="Tahoma (Headings)" charset="0"/>
              <a:ea typeface="ＭＳ Ｐゴシック" charset="0"/>
              <a:cs typeface="Tahoma (Headings)" charset="0"/>
            </a:endParaRPr>
          </a:p>
        </p:txBody>
      </p:sp>
      <p:sp>
        <p:nvSpPr>
          <p:cNvPr id="4" name="Content Placeholder 6"/>
          <p:cNvSpPr>
            <a:spLocks noGrp="1"/>
          </p:cNvSpPr>
          <p:nvPr/>
        </p:nvSpPr>
        <p:spPr bwMode="auto">
          <a:xfrm>
            <a:off x="222012" y="876393"/>
            <a:ext cx="3794692"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dirty="0" smtClean="0"/>
              <a:t>ASCENT Universities:</a:t>
            </a:r>
            <a:endParaRPr lang="en-US" sz="2000" dirty="0"/>
          </a:p>
          <a:p>
            <a:pPr lvl="1"/>
            <a:r>
              <a:rPr lang="en-US" sz="1600" dirty="0" smtClean="0"/>
              <a:t>Washington </a:t>
            </a:r>
            <a:r>
              <a:rPr lang="en-US" sz="1600" dirty="0"/>
              <a:t>State (</a:t>
            </a:r>
            <a:r>
              <a:rPr lang="en-US" sz="1600" dirty="0" smtClean="0"/>
              <a:t>M. Wolcott) </a:t>
            </a:r>
            <a:endParaRPr lang="en-US" sz="1600" dirty="0"/>
          </a:p>
          <a:p>
            <a:pPr lvl="1"/>
            <a:r>
              <a:rPr lang="en-US" sz="1600" dirty="0"/>
              <a:t>Penn State </a:t>
            </a:r>
            <a:r>
              <a:rPr lang="en-US" sz="1600" dirty="0" smtClean="0"/>
              <a:t>(P. </a:t>
            </a:r>
            <a:r>
              <a:rPr lang="en-US" sz="1600" dirty="0" smtClean="0"/>
              <a:t>Smith &amp; T. Richard)</a:t>
            </a:r>
            <a:endParaRPr lang="en-US" sz="1600" dirty="0"/>
          </a:p>
          <a:p>
            <a:pPr lvl="1"/>
            <a:r>
              <a:rPr lang="en-US" sz="1600" kern="1200" dirty="0" smtClean="0"/>
              <a:t>U. Illinois </a:t>
            </a:r>
            <a:r>
              <a:rPr lang="en-US" sz="1600" kern="1200" dirty="0" smtClean="0"/>
              <a:t>(M. Khanna &amp; J</a:t>
            </a:r>
            <a:r>
              <a:rPr lang="en-US" sz="1600" kern="1200" dirty="0" smtClean="0"/>
              <a:t>. Endres) </a:t>
            </a:r>
            <a:endParaRPr lang="en-US" sz="1600" kern="1200" dirty="0"/>
          </a:p>
          <a:p>
            <a:pPr lvl="1"/>
            <a:r>
              <a:rPr lang="en-US" sz="1600" kern="1200" dirty="0" smtClean="0"/>
              <a:t>U. Tennessee (T. </a:t>
            </a:r>
            <a:r>
              <a:rPr lang="en-US" sz="1600" kern="1200" dirty="0" err="1" smtClean="0"/>
              <a:t>Rials</a:t>
            </a:r>
            <a:r>
              <a:rPr lang="en-US" sz="1600" kern="1200" dirty="0" smtClean="0"/>
              <a:t>)</a:t>
            </a:r>
            <a:endParaRPr lang="en-US" sz="1600" kern="1200" dirty="0"/>
          </a:p>
          <a:p>
            <a:pPr lvl="1"/>
            <a:r>
              <a:rPr lang="en-US" sz="1600" kern="1200" dirty="0"/>
              <a:t>MIT (R. Malina)</a:t>
            </a:r>
          </a:p>
          <a:p>
            <a:pPr lvl="1"/>
            <a:r>
              <a:rPr lang="en-US" sz="1600" kern="1200" dirty="0" smtClean="0"/>
              <a:t>Purdue (W. Tyner)</a:t>
            </a:r>
          </a:p>
        </p:txBody>
      </p:sp>
      <p:sp>
        <p:nvSpPr>
          <p:cNvPr id="5" name="Content Placeholder 7"/>
          <p:cNvSpPr>
            <a:spLocks noGrp="1"/>
          </p:cNvSpPr>
          <p:nvPr/>
        </p:nvSpPr>
        <p:spPr bwMode="auto">
          <a:xfrm>
            <a:off x="4016703" y="507897"/>
            <a:ext cx="490528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dirty="0" smtClean="0"/>
              <a:t>National </a:t>
            </a:r>
            <a:r>
              <a:rPr lang="en-US" sz="2000" dirty="0"/>
              <a:t>Labs: </a:t>
            </a:r>
            <a:endParaRPr lang="en-US" sz="2000" dirty="0" smtClean="0"/>
          </a:p>
          <a:p>
            <a:pPr lvl="1"/>
            <a:r>
              <a:rPr lang="en-US" sz="1600" b="0" dirty="0" smtClean="0"/>
              <a:t>DOT Volpe Center</a:t>
            </a:r>
          </a:p>
          <a:p>
            <a:pPr lvl="1"/>
            <a:r>
              <a:rPr lang="en-US" sz="1600" b="0" dirty="0" smtClean="0"/>
              <a:t>Argonne National </a:t>
            </a:r>
            <a:r>
              <a:rPr lang="en-US" sz="1600" b="0" dirty="0" smtClean="0"/>
              <a:t>Lab</a:t>
            </a:r>
          </a:p>
          <a:p>
            <a:pPr lvl="1"/>
            <a:r>
              <a:rPr lang="en-US" sz="1600" dirty="0" smtClean="0"/>
              <a:t>Coordination with PNNL, INL, ORNL</a:t>
            </a:r>
            <a:endParaRPr lang="en-US" sz="2000" dirty="0" smtClean="0"/>
          </a:p>
          <a:p>
            <a:r>
              <a:rPr lang="en-US" sz="2000" dirty="0" smtClean="0"/>
              <a:t>Cost share support:</a:t>
            </a:r>
          </a:p>
          <a:p>
            <a:pPr lvl="1"/>
            <a:r>
              <a:rPr lang="en-US" sz="1600" dirty="0" err="1" smtClean="0"/>
              <a:t>Biojet</a:t>
            </a:r>
            <a:r>
              <a:rPr lang="en-US" sz="1600" dirty="0" smtClean="0"/>
              <a:t> Canada (TC funded effort)</a:t>
            </a:r>
          </a:p>
          <a:p>
            <a:pPr lvl="1"/>
            <a:r>
              <a:rPr lang="en-US" sz="1600" dirty="0" smtClean="0"/>
              <a:t>ITAKA (CLH Aviation, EC funded effort) </a:t>
            </a:r>
          </a:p>
          <a:p>
            <a:pPr lvl="1"/>
            <a:r>
              <a:rPr lang="en-US" sz="1600" dirty="0" smtClean="0"/>
              <a:t>Delta Airlines</a:t>
            </a:r>
            <a:endParaRPr lang="en-US" sz="1600" dirty="0"/>
          </a:p>
          <a:p>
            <a:pPr lvl="1"/>
            <a:r>
              <a:rPr lang="en-US" sz="1600" dirty="0" err="1" smtClean="0"/>
              <a:t>Byogy</a:t>
            </a:r>
            <a:endParaRPr lang="en-US" sz="1600" dirty="0"/>
          </a:p>
          <a:p>
            <a:pPr lvl="1"/>
            <a:r>
              <a:rPr lang="en-US" sz="1600" dirty="0" smtClean="0"/>
              <a:t>Monsanto</a:t>
            </a:r>
          </a:p>
        </p:txBody>
      </p:sp>
      <p:sp>
        <p:nvSpPr>
          <p:cNvPr id="6" name="Rectangle 5"/>
          <p:cNvSpPr/>
          <p:nvPr/>
        </p:nvSpPr>
        <p:spPr>
          <a:xfrm>
            <a:off x="261967" y="3566257"/>
            <a:ext cx="8532979" cy="2480679"/>
          </a:xfrm>
          <a:prstGeom prst="rect">
            <a:avLst/>
          </a:prstGeom>
        </p:spPr>
        <p:txBody>
          <a:bodyPr wrap="square">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marL="342900" indent="-342900" algn="l" eaLnBrk="0" hangingPunct="0">
              <a:spcBef>
                <a:spcPct val="20000"/>
              </a:spcBef>
              <a:buFont typeface="Arial" panose="020B0604020202020204" pitchFamily="34" charset="0"/>
              <a:buChar char="•"/>
            </a:pPr>
            <a:r>
              <a:rPr lang="en-US" b="1" dirty="0" smtClean="0">
                <a:latin typeface="+mn-lt"/>
              </a:rPr>
              <a:t>Universities represented:</a:t>
            </a:r>
          </a:p>
          <a:p>
            <a:pPr marL="742950" lvl="1" indent="-285750" algn="l" eaLnBrk="0" hangingPunct="0">
              <a:spcBef>
                <a:spcPct val="20000"/>
              </a:spcBef>
              <a:buFont typeface="Arial" panose="020B0604020202020204" pitchFamily="34" charset="0"/>
              <a:buChar char="–"/>
            </a:pPr>
            <a:r>
              <a:rPr lang="en-US" sz="1600" dirty="0" smtClean="0">
                <a:latin typeface="+mn-lt"/>
              </a:rPr>
              <a:t>USDA </a:t>
            </a:r>
            <a:r>
              <a:rPr lang="en-US" sz="1600" dirty="0">
                <a:latin typeface="+mn-lt"/>
              </a:rPr>
              <a:t>AFRI Coordinated Agricultural Projects</a:t>
            </a:r>
          </a:p>
          <a:p>
            <a:pPr marL="1200150" lvl="2" indent="-285750" algn="l" eaLnBrk="0" hangingPunct="0">
              <a:spcBef>
                <a:spcPct val="20000"/>
              </a:spcBef>
              <a:buFont typeface="Arial" panose="020B0604020202020204" pitchFamily="34" charset="0"/>
              <a:buChar char="–"/>
            </a:pPr>
            <a:r>
              <a:rPr lang="en-US" sz="1600" dirty="0">
                <a:latin typeface="+mn-lt"/>
              </a:rPr>
              <a:t>Northwest Advanced Renewables Alliance (NARA via WSU)</a:t>
            </a:r>
          </a:p>
          <a:p>
            <a:pPr marL="1200150" lvl="2" indent="-285750" algn="l" eaLnBrk="0" hangingPunct="0">
              <a:spcBef>
                <a:spcPct val="20000"/>
              </a:spcBef>
              <a:buFont typeface="Arial" panose="020B0604020202020204" pitchFamily="34" charset="0"/>
              <a:buChar char="–"/>
            </a:pPr>
            <a:r>
              <a:rPr lang="en-US" sz="1600" dirty="0">
                <a:latin typeface="+mn-lt"/>
              </a:rPr>
              <a:t>Southeast Partnership for Integrated Biomass Supply Systems (IBSS via </a:t>
            </a:r>
            <a:r>
              <a:rPr lang="en-US" sz="1600" dirty="0" smtClean="0">
                <a:latin typeface="+mn-lt"/>
              </a:rPr>
              <a:t>U. Tennessee)</a:t>
            </a:r>
            <a:endParaRPr lang="en-US" sz="1600" dirty="0">
              <a:latin typeface="+mn-lt"/>
            </a:endParaRPr>
          </a:p>
          <a:p>
            <a:pPr marL="1200150" lvl="2" indent="-285750" algn="l" eaLnBrk="0" hangingPunct="0">
              <a:spcBef>
                <a:spcPct val="20000"/>
              </a:spcBef>
              <a:buFont typeface="Arial" panose="020B0604020202020204" pitchFamily="34" charset="0"/>
              <a:buChar char="–"/>
            </a:pPr>
            <a:r>
              <a:rPr lang="en-US" sz="1600" dirty="0">
                <a:latin typeface="+mn-lt"/>
              </a:rPr>
              <a:t>Northeast Woody/Warm-season Biomass Consortium (</a:t>
            </a:r>
            <a:r>
              <a:rPr lang="en-US" sz="1600" dirty="0" err="1">
                <a:latin typeface="+mn-lt"/>
              </a:rPr>
              <a:t>NEWBio</a:t>
            </a:r>
            <a:r>
              <a:rPr lang="en-US" sz="1600" dirty="0">
                <a:latin typeface="+mn-lt"/>
              </a:rPr>
              <a:t> via PSU)</a:t>
            </a:r>
          </a:p>
          <a:p>
            <a:pPr marL="742950" lvl="1" indent="-285750" algn="l" eaLnBrk="0" hangingPunct="0">
              <a:spcBef>
                <a:spcPct val="20000"/>
              </a:spcBef>
              <a:buFont typeface="Arial" panose="020B0604020202020204" pitchFamily="34" charset="0"/>
              <a:buChar char="–"/>
            </a:pPr>
            <a:r>
              <a:rPr lang="en-US" sz="1600" dirty="0"/>
              <a:t>Sun Grant Partnership</a:t>
            </a:r>
          </a:p>
          <a:p>
            <a:pPr marL="742950" lvl="1" indent="-285750" algn="l" eaLnBrk="0" hangingPunct="0">
              <a:spcBef>
                <a:spcPct val="20000"/>
              </a:spcBef>
              <a:buFont typeface="Arial" panose="020B0604020202020204" pitchFamily="34" charset="0"/>
              <a:buChar char="–"/>
            </a:pPr>
            <a:r>
              <a:rPr lang="en-US" sz="1600" dirty="0" smtClean="0">
                <a:latin typeface="+mn-lt"/>
              </a:rPr>
              <a:t>Bioenergy </a:t>
            </a:r>
            <a:r>
              <a:rPr lang="en-US" sz="1600" dirty="0">
                <a:latin typeface="+mn-lt"/>
              </a:rPr>
              <a:t>Science Center (via </a:t>
            </a:r>
            <a:r>
              <a:rPr lang="en-US" sz="1600" dirty="0" smtClean="0">
                <a:latin typeface="+mn-lt"/>
              </a:rPr>
              <a:t>U. Illinois)</a:t>
            </a:r>
            <a:endParaRPr lang="en-US" sz="1600" dirty="0">
              <a:latin typeface="+mn-lt"/>
            </a:endParaRPr>
          </a:p>
        </p:txBody>
      </p:sp>
      <p:sp>
        <p:nvSpPr>
          <p:cNvPr id="8"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4</a:t>
            </a:fld>
            <a:endParaRPr lang="en-US" sz="1200" b="1">
              <a:solidFill>
                <a:srgbClr val="FFFFFF"/>
              </a:solidFill>
            </a:endParaRPr>
          </a:p>
        </p:txBody>
      </p:sp>
      <p:sp>
        <p:nvSpPr>
          <p:cNvPr id="2" name="TextBox 1"/>
          <p:cNvSpPr txBox="1"/>
          <p:nvPr/>
        </p:nvSpPr>
        <p:spPr bwMode="auto">
          <a:xfrm>
            <a:off x="222012" y="6151661"/>
            <a:ext cx="5387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buFontTx/>
              <a:buNone/>
            </a:pPr>
            <a:r>
              <a:rPr lang="en-US" sz="1400" b="1" dirty="0" smtClean="0">
                <a:solidFill>
                  <a:schemeClr val="bg1"/>
                </a:solidFill>
              </a:rPr>
              <a:t>FAA Program Managers: </a:t>
            </a:r>
          </a:p>
          <a:p>
            <a:pPr algn="l">
              <a:buFontTx/>
              <a:buNone/>
            </a:pPr>
            <a:r>
              <a:rPr lang="en-US" sz="1400" b="1" dirty="0" smtClean="0">
                <a:solidFill>
                  <a:schemeClr val="bg1"/>
                </a:solidFill>
              </a:rPr>
              <a:t>Steve Renzi, Aniel </a:t>
            </a:r>
            <a:r>
              <a:rPr lang="en-US" sz="1400" b="1" dirty="0" smtClean="0">
                <a:solidFill>
                  <a:schemeClr val="bg1"/>
                </a:solidFill>
              </a:rPr>
              <a:t>Jardines, </a:t>
            </a:r>
            <a:r>
              <a:rPr lang="en-US" sz="1400" b="1" dirty="0" smtClean="0">
                <a:solidFill>
                  <a:schemeClr val="bg1"/>
                </a:solidFill>
              </a:rPr>
              <a:t>Dan Williams &amp; Jim Hileman</a:t>
            </a:r>
            <a:endParaRPr lang="en-US" sz="1400" b="1" dirty="0">
              <a:solidFill>
                <a:schemeClr val="bg1"/>
              </a:solidFill>
            </a:endParaRPr>
          </a:p>
        </p:txBody>
      </p:sp>
    </p:spTree>
    <p:extLst>
      <p:ext uri="{BB962C8B-B14F-4D97-AF65-F5344CB8AC3E}">
        <p14:creationId xmlns:p14="http://schemas.microsoft.com/office/powerpoint/2010/main" val="162998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5" y="714992"/>
            <a:ext cx="3551397" cy="830997"/>
          </a:xfrm>
          <a:prstGeom prst="rect">
            <a:avLst/>
          </a:prstGeom>
          <a:noFill/>
        </p:spPr>
        <p:txBody>
          <a:bodyPr wrap="square" rtlCol="0">
            <a:spAutoFit/>
          </a:bodyPr>
          <a:lstStyle/>
          <a:p>
            <a:r>
              <a:rPr lang="en-US" dirty="0" smtClean="0"/>
              <a:t>Database Development</a:t>
            </a:r>
          </a:p>
          <a:p>
            <a:r>
              <a:rPr lang="en-US" dirty="0" smtClean="0"/>
              <a:t>and Archive</a:t>
            </a:r>
            <a:endParaRPr lang="en-US" dirty="0"/>
          </a:p>
        </p:txBody>
      </p:sp>
      <p:sp>
        <p:nvSpPr>
          <p:cNvPr id="4" name="TextBox 3"/>
          <p:cNvSpPr txBox="1"/>
          <p:nvPr/>
        </p:nvSpPr>
        <p:spPr>
          <a:xfrm>
            <a:off x="3778438" y="710060"/>
            <a:ext cx="3405295" cy="830997"/>
          </a:xfrm>
          <a:prstGeom prst="rect">
            <a:avLst/>
          </a:prstGeom>
          <a:noFill/>
        </p:spPr>
        <p:txBody>
          <a:bodyPr wrap="square" rtlCol="0">
            <a:spAutoFit/>
          </a:bodyPr>
          <a:lstStyle/>
          <a:p>
            <a:r>
              <a:rPr lang="en-US" dirty="0" smtClean="0"/>
              <a:t>Scenario and Sustainability Analysis</a:t>
            </a:r>
            <a:endParaRPr lang="en-US" dirty="0"/>
          </a:p>
        </p:txBody>
      </p:sp>
      <p:sp>
        <p:nvSpPr>
          <p:cNvPr id="5" name="TextBox 4"/>
          <p:cNvSpPr txBox="1"/>
          <p:nvPr/>
        </p:nvSpPr>
        <p:spPr>
          <a:xfrm>
            <a:off x="7333861" y="717301"/>
            <a:ext cx="1746922" cy="830997"/>
          </a:xfrm>
          <a:prstGeom prst="rect">
            <a:avLst/>
          </a:prstGeom>
          <a:noFill/>
        </p:spPr>
        <p:txBody>
          <a:bodyPr wrap="square" rtlCol="0">
            <a:spAutoFit/>
          </a:bodyPr>
          <a:lstStyle/>
          <a:p>
            <a:r>
              <a:rPr lang="en-US" dirty="0" smtClean="0"/>
              <a:t>Project </a:t>
            </a:r>
            <a:r>
              <a:rPr lang="en-US" dirty="0" smtClean="0"/>
              <a:t>Outputs</a:t>
            </a:r>
            <a:endParaRPr lang="en-US" dirty="0"/>
          </a:p>
        </p:txBody>
      </p:sp>
      <p:sp>
        <p:nvSpPr>
          <p:cNvPr id="7" name="Title 6"/>
          <p:cNvSpPr>
            <a:spLocks noGrp="1"/>
          </p:cNvSpPr>
          <p:nvPr>
            <p:ph type="title"/>
          </p:nvPr>
        </p:nvSpPr>
        <p:spPr/>
        <p:txBody>
          <a:bodyPr/>
          <a:lstStyle/>
          <a:p>
            <a:r>
              <a:rPr lang="en-US" dirty="0" smtClean="0"/>
              <a:t>Project Organization</a:t>
            </a:r>
            <a:endParaRPr lang="en-US" dirty="0"/>
          </a:p>
        </p:txBody>
      </p:sp>
      <p:pic>
        <p:nvPicPr>
          <p:cNvPr id="8" name="Picture 7" descr="ASCENT-1 Flow Chart - ASCENT-1 Flow Chart - n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5352"/>
            <a:ext cx="9144000" cy="4505631"/>
          </a:xfrm>
          <a:prstGeom prst="rect">
            <a:avLst/>
          </a:prstGeom>
        </p:spPr>
      </p:pic>
      <p:sp>
        <p:nvSpPr>
          <p:cNvPr id="9"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5</a:t>
            </a:fld>
            <a:endParaRPr lang="en-US" sz="1200" b="1">
              <a:solidFill>
                <a:srgbClr val="FFFFFF"/>
              </a:solidFill>
            </a:endParaRPr>
          </a:p>
        </p:txBody>
      </p:sp>
    </p:spTree>
    <p:extLst>
      <p:ext uri="{BB962C8B-B14F-4D97-AF65-F5344CB8AC3E}">
        <p14:creationId xmlns:p14="http://schemas.microsoft.com/office/powerpoint/2010/main" val="289435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Database Development</a:t>
            </a:r>
            <a:endParaRPr lang="en-US" dirty="0"/>
          </a:p>
        </p:txBody>
      </p:sp>
      <p:pic>
        <p:nvPicPr>
          <p:cNvPr id="3" name="Picture 2" descr="ASCENT-1 Database Develop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85" y="1099125"/>
            <a:ext cx="7117659" cy="4585818"/>
          </a:xfrm>
          <a:prstGeom prst="rect">
            <a:avLst/>
          </a:prstGeom>
        </p:spPr>
      </p:pic>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6</a:t>
            </a:fld>
            <a:endParaRPr lang="en-US" sz="1200" b="1">
              <a:solidFill>
                <a:srgbClr val="FFFFFF"/>
              </a:solidFill>
            </a:endParaRPr>
          </a:p>
        </p:txBody>
      </p:sp>
    </p:spTree>
    <p:extLst>
      <p:ext uri="{BB962C8B-B14F-4D97-AF65-F5344CB8AC3E}">
        <p14:creationId xmlns:p14="http://schemas.microsoft.com/office/powerpoint/2010/main" val="303956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Feedstock Production Analysis</a:t>
            </a:r>
            <a:endParaRPr lang="en-US" dirty="0"/>
          </a:p>
        </p:txBody>
      </p:sp>
      <p:sp>
        <p:nvSpPr>
          <p:cNvPr id="4" name="Content Placeholder 3"/>
          <p:cNvSpPr>
            <a:spLocks noGrp="1"/>
          </p:cNvSpPr>
          <p:nvPr>
            <p:ph idx="1"/>
          </p:nvPr>
        </p:nvSpPr>
        <p:spPr>
          <a:xfrm>
            <a:off x="219075" y="809980"/>
            <a:ext cx="8774113" cy="936934"/>
          </a:xfrm>
        </p:spPr>
        <p:txBody>
          <a:bodyPr/>
          <a:lstStyle/>
          <a:p>
            <a:pPr marL="0" indent="0">
              <a:buFont typeface="Helvetica CY" charset="0"/>
              <a:buNone/>
            </a:pPr>
            <a:r>
              <a:rPr lang="en-US" sz="2400" b="0" dirty="0"/>
              <a:t>Determine the logistics and economic feasibility of alternative feedstock pathways to jet fuel</a:t>
            </a:r>
            <a:r>
              <a:rPr lang="en-US" sz="2400" b="0" dirty="0" smtClean="0"/>
              <a:t>.</a:t>
            </a:r>
            <a:endParaRPr lang="en-US" sz="2400" b="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0" y="2153491"/>
            <a:ext cx="6040698" cy="375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93427" y="1924426"/>
            <a:ext cx="2572603" cy="3600986"/>
          </a:xfrm>
          <a:prstGeom prst="rect">
            <a:avLst/>
          </a:prstGeom>
        </p:spPr>
        <p:txBody>
          <a:bodyPr wrap="square">
            <a:spAutoFit/>
          </a:bodyPr>
          <a:lstStyle/>
          <a:p>
            <a:pPr lvl="0" algn="l" eaLnBrk="0" hangingPunct="0">
              <a:spcBef>
                <a:spcPct val="20000"/>
              </a:spcBef>
            </a:pPr>
            <a:r>
              <a:rPr lang="en-US" sz="2000" kern="0" dirty="0" smtClean="0">
                <a:solidFill>
                  <a:srgbClr val="000000"/>
                </a:solidFill>
                <a:latin typeface="Arial"/>
              </a:rPr>
              <a:t>POLYSYS model: </a:t>
            </a:r>
          </a:p>
          <a:p>
            <a:pPr marL="342900" lvl="0" indent="-342900" algn="l" eaLnBrk="0" hangingPunct="0">
              <a:spcBef>
                <a:spcPct val="20000"/>
              </a:spcBef>
              <a:buFont typeface="Arial" panose="020B0604020202020204" pitchFamily="34" charset="0"/>
              <a:buChar char="•"/>
            </a:pPr>
            <a:r>
              <a:rPr lang="en-US" sz="2000" kern="0" dirty="0" smtClean="0">
                <a:solidFill>
                  <a:srgbClr val="000000"/>
                </a:solidFill>
                <a:latin typeface="Arial"/>
              </a:rPr>
              <a:t>County </a:t>
            </a:r>
            <a:r>
              <a:rPr lang="en-US" sz="2000" kern="0" dirty="0">
                <a:solidFill>
                  <a:srgbClr val="000000"/>
                </a:solidFill>
                <a:latin typeface="Arial"/>
              </a:rPr>
              <a:t>level national model representing major crops and livestock commodities</a:t>
            </a:r>
            <a:r>
              <a:rPr lang="en-US" sz="2000" kern="0" dirty="0" smtClean="0">
                <a:solidFill>
                  <a:srgbClr val="000000"/>
                </a:solidFill>
                <a:latin typeface="Arial"/>
              </a:rPr>
              <a:t>. </a:t>
            </a:r>
            <a:endParaRPr lang="en-US" sz="2000" kern="0" dirty="0">
              <a:solidFill>
                <a:srgbClr val="000000"/>
              </a:solidFill>
              <a:latin typeface="Arial"/>
            </a:endParaRPr>
          </a:p>
          <a:p>
            <a:pPr marL="342900" lvl="0" indent="-342900" algn="l" eaLnBrk="0" hangingPunct="0">
              <a:spcBef>
                <a:spcPct val="20000"/>
              </a:spcBef>
              <a:buFontTx/>
              <a:buChar char="•"/>
            </a:pPr>
            <a:r>
              <a:rPr lang="en-US" sz="2000" kern="0" dirty="0" smtClean="0">
                <a:solidFill>
                  <a:srgbClr val="000000"/>
                </a:solidFill>
                <a:latin typeface="Arial"/>
              </a:rPr>
              <a:t>Same model used for Dept. of Energy Billion Ton Study </a:t>
            </a:r>
            <a:endParaRPr lang="en-US" sz="2000" kern="0" dirty="0">
              <a:solidFill>
                <a:srgbClr val="000000"/>
              </a:solidFill>
              <a:latin typeface="Arial"/>
            </a:endParaRPr>
          </a:p>
        </p:txBody>
      </p:sp>
      <p:sp>
        <p:nvSpPr>
          <p:cNvPr id="1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7</a:t>
            </a:fld>
            <a:endParaRPr lang="en-US" sz="1200" b="1">
              <a:solidFill>
                <a:srgbClr val="FFFFFF"/>
              </a:solidFill>
            </a:endParaRPr>
          </a:p>
        </p:txBody>
      </p:sp>
    </p:spTree>
    <p:extLst>
      <p:ext uri="{BB962C8B-B14F-4D97-AF65-F5344CB8AC3E}">
        <p14:creationId xmlns:p14="http://schemas.microsoft.com/office/powerpoint/2010/main" val="246913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Scenario Development</a:t>
            </a:r>
            <a:endParaRPr lang="en-US" dirty="0"/>
          </a:p>
        </p:txBody>
      </p:sp>
      <p:pic>
        <p:nvPicPr>
          <p:cNvPr id="4" name="Picture 3" descr="ASCENT-1 Scenario Developm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16" y="1575194"/>
            <a:ext cx="8272272" cy="3038856"/>
          </a:xfrm>
          <a:prstGeom prst="rect">
            <a:avLst/>
          </a:prstGeom>
        </p:spPr>
      </p:pic>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8</a:t>
            </a:fld>
            <a:endParaRPr lang="en-US" sz="1200" b="1">
              <a:solidFill>
                <a:srgbClr val="FFFFFF"/>
              </a:solidFill>
            </a:endParaRPr>
          </a:p>
        </p:txBody>
      </p:sp>
    </p:spTree>
    <p:extLst>
      <p:ext uri="{BB962C8B-B14F-4D97-AF65-F5344CB8AC3E}">
        <p14:creationId xmlns:p14="http://schemas.microsoft.com/office/powerpoint/2010/main" val="522507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charset="0"/>
                <a:ea typeface="ＭＳ Ｐゴシック" charset="0"/>
                <a:cs typeface="Tahoma" charset="0"/>
              </a:rPr>
              <a:t>Biorefinery Infrastructure Inventory</a:t>
            </a:r>
            <a:endParaRPr lang="en-US" dirty="0"/>
          </a:p>
        </p:txBody>
      </p:sp>
      <p:sp>
        <p:nvSpPr>
          <p:cNvPr id="5" name="Content Placeholder 4"/>
          <p:cNvSpPr>
            <a:spLocks noGrp="1"/>
          </p:cNvSpPr>
          <p:nvPr>
            <p:ph idx="1"/>
          </p:nvPr>
        </p:nvSpPr>
        <p:spPr>
          <a:xfrm>
            <a:off x="219076" y="823627"/>
            <a:ext cx="4816948" cy="5030787"/>
          </a:xfrm>
        </p:spPr>
        <p:txBody>
          <a:bodyPr/>
          <a:lstStyle/>
          <a:p>
            <a:r>
              <a:rPr lang="en-US" sz="2400" b="0" dirty="0" smtClean="0"/>
              <a:t>Inventory existing infrastructure</a:t>
            </a:r>
          </a:p>
          <a:p>
            <a:r>
              <a:rPr lang="en-US" sz="2400" b="0" dirty="0" smtClean="0"/>
              <a:t>Retrofit </a:t>
            </a:r>
            <a:r>
              <a:rPr lang="en-US" sz="2400" b="0" dirty="0"/>
              <a:t>or co-locate with existing </a:t>
            </a:r>
            <a:r>
              <a:rPr lang="en-US" sz="2400" b="0" dirty="0" smtClean="0"/>
              <a:t>facilities</a:t>
            </a:r>
            <a:endParaRPr lang="en-US" sz="2000" b="0" dirty="0"/>
          </a:p>
          <a:p>
            <a:r>
              <a:rPr lang="en-US" sz="2400" b="0" dirty="0"/>
              <a:t>Benefits:</a:t>
            </a:r>
          </a:p>
          <a:p>
            <a:pPr marL="857250" lvl="1" indent="-457200">
              <a:buFont typeface="Arial" panose="020B0604020202020204" pitchFamily="34" charset="0"/>
              <a:buChar char="•"/>
            </a:pPr>
            <a:r>
              <a:rPr lang="en-US" sz="2000" b="0" dirty="0"/>
              <a:t>Reuse existing equipment and infrastructure </a:t>
            </a:r>
            <a:r>
              <a:rPr lang="en-US" sz="2000" b="0" i="1" dirty="0"/>
              <a:t>= decreased </a:t>
            </a:r>
            <a:r>
              <a:rPr lang="en-US" sz="2000" b="0" i="1" dirty="0" smtClean="0"/>
              <a:t>Capital Expense</a:t>
            </a:r>
            <a:endParaRPr lang="en-US" sz="2000" b="0" i="1" dirty="0"/>
          </a:p>
          <a:p>
            <a:pPr marL="857250" lvl="1" indent="-457200">
              <a:buFont typeface="Arial" panose="020B0604020202020204" pitchFamily="34" charset="0"/>
              <a:buChar char="•"/>
            </a:pPr>
            <a:r>
              <a:rPr lang="en-US" sz="2000" b="0" dirty="0"/>
              <a:t>Existing skilled workforce in place = jobs saved and created</a:t>
            </a:r>
          </a:p>
          <a:p>
            <a:pPr marL="857250" lvl="1" indent="-457200">
              <a:buFont typeface="Arial" panose="020B0604020202020204" pitchFamily="34" charset="0"/>
              <a:buChar char="•"/>
            </a:pPr>
            <a:r>
              <a:rPr lang="en-US" sz="2000" b="0" dirty="0"/>
              <a:t>Environmental (air, water) permits and water rights = decreased start-up delays</a:t>
            </a:r>
          </a:p>
          <a:p>
            <a:pPr marL="857250" lvl="1" indent="-457200">
              <a:buFont typeface="Arial" panose="020B0604020202020204" pitchFamily="34" charset="0"/>
              <a:buChar char="•"/>
            </a:pPr>
            <a:r>
              <a:rPr lang="en-US" sz="2000" b="0" dirty="0"/>
              <a:t>Proximity to feedstock</a:t>
            </a:r>
          </a:p>
          <a:p>
            <a:pPr marL="857250" lvl="1" indent="-457200">
              <a:buFont typeface="Arial" panose="020B0604020202020204" pitchFamily="34" charset="0"/>
              <a:buChar char="•"/>
            </a:pPr>
            <a:r>
              <a:rPr lang="en-US" sz="2000" b="0" dirty="0"/>
              <a:t>Existing transportation systems</a:t>
            </a:r>
          </a:p>
          <a:p>
            <a:endParaRPr lang="en-US" sz="2400" b="0" dirty="0"/>
          </a:p>
        </p:txBody>
      </p:sp>
      <p:pic>
        <p:nvPicPr>
          <p:cNvPr id="6" name="Picture 5"/>
          <p:cNvPicPr>
            <a:picLocks noChangeAspect="1" noChangeArrowheads="1"/>
          </p:cNvPicPr>
          <p:nvPr/>
        </p:nvPicPr>
        <p:blipFill>
          <a:blip r:embed="rId2"/>
          <a:srcRect/>
          <a:stretch>
            <a:fillRect/>
          </a:stretch>
        </p:blipFill>
        <p:spPr bwMode="auto">
          <a:xfrm>
            <a:off x="4926843" y="3087034"/>
            <a:ext cx="4162564" cy="2854257"/>
          </a:xfrm>
          <a:prstGeom prst="rect">
            <a:avLst/>
          </a:prstGeom>
          <a:noFill/>
        </p:spPr>
      </p:pic>
      <p:pic>
        <p:nvPicPr>
          <p:cNvPr id="7" name="Picture 6"/>
          <p:cNvPicPr>
            <a:picLocks noChangeAspect="1" noChangeArrowheads="1"/>
          </p:cNvPicPr>
          <p:nvPr/>
        </p:nvPicPr>
        <p:blipFill>
          <a:blip r:embed="rId3"/>
          <a:srcRect/>
          <a:stretch>
            <a:fillRect/>
          </a:stretch>
        </p:blipFill>
        <p:spPr bwMode="auto">
          <a:xfrm>
            <a:off x="4895133" y="613376"/>
            <a:ext cx="4194274" cy="2350826"/>
          </a:xfrm>
          <a:prstGeom prst="rect">
            <a:avLst/>
          </a:prstGeom>
          <a:noFill/>
          <a:ln w="9525">
            <a:noFill/>
            <a:miter lim="800000"/>
            <a:headEnd/>
            <a:tailEnd/>
          </a:ln>
        </p:spPr>
      </p:pic>
      <p:sp>
        <p:nvSpPr>
          <p:cNvPr id="8"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9</a:t>
            </a:fld>
            <a:endParaRPr lang="en-US" sz="1200" b="1">
              <a:solidFill>
                <a:srgbClr val="FFFFFF"/>
              </a:solidFill>
            </a:endParaRPr>
          </a:p>
        </p:txBody>
      </p:sp>
    </p:spTree>
    <p:extLst>
      <p:ext uri="{BB962C8B-B14F-4D97-AF65-F5344CB8AC3E}">
        <p14:creationId xmlns:p14="http://schemas.microsoft.com/office/powerpoint/2010/main" val="3388627524"/>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22A500-1581-4C62-8214-502F678009E7}"/>
</file>

<file path=customXml/itemProps2.xml><?xml version="1.0" encoding="utf-8"?>
<ds:datastoreItem xmlns:ds="http://schemas.openxmlformats.org/officeDocument/2006/customXml" ds:itemID="{9A0E7397-DA44-4C58-9D01-B21967A5B528}"/>
</file>

<file path=customXml/itemProps3.xml><?xml version="1.0" encoding="utf-8"?>
<ds:datastoreItem xmlns:ds="http://schemas.openxmlformats.org/officeDocument/2006/customXml" ds:itemID="{2EDB3E63-A6D6-47C8-A4D8-539654D8AA6B}"/>
</file>

<file path=docProps/app.xml><?xml version="1.0" encoding="utf-8"?>
<Properties xmlns="http://schemas.openxmlformats.org/officeDocument/2006/extended-properties" xmlns:vt="http://schemas.openxmlformats.org/officeDocument/2006/docPropsVTypes">
  <Template/>
  <TotalTime>17308</TotalTime>
  <Words>745</Words>
  <Application>Microsoft Office PowerPoint</Application>
  <PresentationFormat>On-screen Show (4:3)</PresentationFormat>
  <Paragraphs>114</Paragraphs>
  <Slides>13</Slides>
  <Notes>5</Notes>
  <HiddenSlides>0</HiddenSlides>
  <MMClips>0</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1_Custom Design</vt:lpstr>
      <vt:lpstr>2_Custom Design</vt:lpstr>
      <vt:lpstr>3_Custom Design</vt:lpstr>
      <vt:lpstr>5_Custom Design</vt:lpstr>
      <vt:lpstr>FAA_slide_template_whitecover_whitebackground</vt:lpstr>
      <vt:lpstr>4_Custom Design</vt:lpstr>
      <vt:lpstr>6_Custom Design</vt:lpstr>
      <vt:lpstr>7_Custom Design</vt:lpstr>
      <vt:lpstr>Alternative Jet Fuels Supply Chain Project (ASCENT Project 1)</vt:lpstr>
      <vt:lpstr>Objectives</vt:lpstr>
      <vt:lpstr>CAEP Alternative Fuels Task Force (AFTF)</vt:lpstr>
      <vt:lpstr>Research Team </vt:lpstr>
      <vt:lpstr>Project Organization</vt:lpstr>
      <vt:lpstr>Part 1: Database Development</vt:lpstr>
      <vt:lpstr>Feedstock Production Analysis</vt:lpstr>
      <vt:lpstr>Part 2: Scenario Development</vt:lpstr>
      <vt:lpstr>Biorefinery Infrastructure Inventory</vt:lpstr>
      <vt:lpstr>Volpe Alternative Fuels  Transportation Optimization  Tool (AFTOT)</vt:lpstr>
      <vt:lpstr>Part 3: Focus on CAEP</vt:lpstr>
      <vt:lpstr>Part 4: Sustainability Evaluation</vt:lpstr>
      <vt:lpstr>Next Steps for FY15 onward</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Hileman, James (FAA)</cp:lastModifiedBy>
  <cp:revision>785</cp:revision>
  <cp:lastPrinted>2012-10-16T21:39:12Z</cp:lastPrinted>
  <dcterms:created xsi:type="dcterms:W3CDTF">2005-01-28T20:32:53Z</dcterms:created>
  <dcterms:modified xsi:type="dcterms:W3CDTF">2015-03-17T02:24:49Z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